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93"/>
  </p:notesMasterIdLst>
  <p:handoutMasterIdLst>
    <p:handoutMasterId r:id="rId94"/>
  </p:handoutMasterIdLst>
  <p:sldIdLst>
    <p:sldId id="280" r:id="rId5"/>
    <p:sldId id="359" r:id="rId6"/>
    <p:sldId id="1184" r:id="rId7"/>
    <p:sldId id="1274" r:id="rId8"/>
    <p:sldId id="1171" r:id="rId9"/>
    <p:sldId id="1262" r:id="rId10"/>
    <p:sldId id="1383" r:id="rId11"/>
    <p:sldId id="1195" r:id="rId12"/>
    <p:sldId id="1527" r:id="rId13"/>
    <p:sldId id="1463" r:id="rId14"/>
    <p:sldId id="1448" r:id="rId15"/>
    <p:sldId id="1516" r:id="rId16"/>
    <p:sldId id="1478" r:id="rId17"/>
    <p:sldId id="1517" r:id="rId18"/>
    <p:sldId id="1449" r:id="rId19"/>
    <p:sldId id="1518" r:id="rId20"/>
    <p:sldId id="1519" r:id="rId21"/>
    <p:sldId id="1520" r:id="rId22"/>
    <p:sldId id="1521" r:id="rId23"/>
    <p:sldId id="1483" r:id="rId24"/>
    <p:sldId id="1219" r:id="rId25"/>
    <p:sldId id="1172" r:id="rId26"/>
    <p:sldId id="1451" r:id="rId27"/>
    <p:sldId id="1446" r:id="rId28"/>
    <p:sldId id="1462" r:id="rId29"/>
    <p:sldId id="1457" r:id="rId30"/>
    <p:sldId id="1222" r:id="rId31"/>
    <p:sldId id="1445" r:id="rId32"/>
    <p:sldId id="1385" r:id="rId33"/>
    <p:sldId id="1360" r:id="rId34"/>
    <p:sldId id="1525" r:id="rId35"/>
    <p:sldId id="1357" r:id="rId36"/>
    <p:sldId id="1358" r:id="rId37"/>
    <p:sldId id="1359" r:id="rId38"/>
    <p:sldId id="1492" r:id="rId39"/>
    <p:sldId id="1376" r:id="rId40"/>
    <p:sldId id="1452" r:id="rId41"/>
    <p:sldId id="1475" r:id="rId42"/>
    <p:sldId id="1472" r:id="rId43"/>
    <p:sldId id="1473" r:id="rId44"/>
    <p:sldId id="1454" r:id="rId45"/>
    <p:sldId id="1455" r:id="rId46"/>
    <p:sldId id="1402" r:id="rId47"/>
    <p:sldId id="1363" r:id="rId48"/>
    <p:sldId id="1465" r:id="rId49"/>
    <p:sldId id="1339" r:id="rId50"/>
    <p:sldId id="1526" r:id="rId51"/>
    <p:sldId id="1411" r:id="rId52"/>
    <p:sldId id="1394" r:id="rId53"/>
    <p:sldId id="1335" r:id="rId54"/>
    <p:sldId id="1471" r:id="rId55"/>
    <p:sldId id="1474" r:id="rId56"/>
    <p:sldId id="1486" r:id="rId57"/>
    <p:sldId id="1522" r:id="rId58"/>
    <p:sldId id="1456" r:id="rId59"/>
    <p:sldId id="292" r:id="rId60"/>
    <p:sldId id="1328" r:id="rId61"/>
    <p:sldId id="1367" r:id="rId62"/>
    <p:sldId id="1368" r:id="rId63"/>
    <p:sldId id="1369" r:id="rId64"/>
    <p:sldId id="1370" r:id="rId65"/>
    <p:sldId id="1371" r:id="rId66"/>
    <p:sldId id="1403" r:id="rId67"/>
    <p:sldId id="1372" r:id="rId68"/>
    <p:sldId id="1466" r:id="rId69"/>
    <p:sldId id="1336" r:id="rId70"/>
    <p:sldId id="1459" r:id="rId71"/>
    <p:sldId id="1460" r:id="rId72"/>
    <p:sldId id="1467" r:id="rId73"/>
    <p:sldId id="1458" r:id="rId74"/>
    <p:sldId id="1497" r:id="rId75"/>
    <p:sldId id="1523" r:id="rId76"/>
    <p:sldId id="1477" r:id="rId77"/>
    <p:sldId id="1481" r:id="rId78"/>
    <p:sldId id="1480" r:id="rId79"/>
    <p:sldId id="1479" r:id="rId80"/>
    <p:sldId id="1491" r:id="rId81"/>
    <p:sldId id="1461" r:id="rId82"/>
    <p:sldId id="1384" r:id="rId83"/>
    <p:sldId id="1450" r:id="rId84"/>
    <p:sldId id="1373" r:id="rId85"/>
    <p:sldId id="1380" r:id="rId86"/>
    <p:sldId id="1508" r:id="rId87"/>
    <p:sldId id="1514" r:id="rId88"/>
    <p:sldId id="1515" r:id="rId89"/>
    <p:sldId id="1298" r:id="rId90"/>
    <p:sldId id="1504" r:id="rId91"/>
    <p:sldId id="1264" r:id="rId92"/>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9CEA2E0F-3BDB-275C-64D7-0FB167D883A7}" name="Mathieu, Sharon (DESE)" initials="MS" userId="S::sharon.mathieu2@mass.gov::201b3d4b-002a-4c6b-ba42-5e94171ca134" providerId="AD"/>
  <p188:author id="{F8D33D13-4549-BBE3-379C-60533468399C}" name="Brittany Cole" initials="BC" userId="S::Brittany.Hulsey@cognia.org::cd6f3d92-258f-4b27-9300-4c4d1fcf5a3f" providerId="AD"/>
  <p188:author id="{D2230A2A-7EE9-54C1-B9BB-C961D671D4B2}" name="Kaelee Harper" initials="KH" userId="S::kharper@emetric.net::551bc754-dc5b-4321-85c7-faed821a67fa"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2DDAB86A-D521-A4F8-DC3C-FF0AD3E217C3}" name="Zalk, Jodie (DESE)" initials="JZ" userId="S::Jodie.L.Zalk@mass.gov::e1452584-4588-4fe8-8e76-c634323654f0" providerId="AD"/>
  <p188:author id="{0F47AB81-00CF-DFE1-B153-A417C9AA5F5B}" name="Kaelee Harper" initials="KH" userId="S::kharper_emetric.net#ext#@massgov.onmicrosoft.com::e0822827-054f-4530-970f-a8cd3cee0225" providerId="AD"/>
  <p188:author id="{DA789797-FF90-9F6D-BAD1-B0212667F566}" name="Brittany Hulsey" initials="BH" userId="S::brittany.hulsey_cognia.org#ext#@massgov.onmicrosoft.com::433737f3-39d4-4c09-9b19-233bef42ef3d"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FDFA92CD-6A18-0724-3F7D-3AB0F2416A75}" name="Brown, Erma (DESE)" initials="BE" userId="S::erma.brown@mass.gov::3fca232f-f711-4252-a9cf-334485601b6c"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F9FA"/>
    <a:srgbClr val="3647B6"/>
    <a:srgbClr val="101D35"/>
    <a:srgbClr val="0563C1"/>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commentAuthors" Target="commentAuthor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notesMaster" Target="notesMasters/notesMaster1.xml"/><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1" qsCatId="simple" csTypeId="urn:microsoft.com/office/officeart/2005/8/colors/accent1_2#1" csCatId="accent1" phldr="1"/>
      <dgm:spPr/>
      <dgm:t>
        <a:bodyPr/>
        <a:lstStyle/>
        <a:p>
          <a:endParaRPr lang="en-US"/>
        </a:p>
      </dgm:t>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Fall 2026</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At least two months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2" qsCatId="simple" csTypeId="urn:microsoft.com/office/officeart/2005/8/colors/accent1_2#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3" qsCatId="simple" csTypeId="urn:microsoft.com/office/officeart/2005/8/colors/accent1_2#3" csCatId="accent1" phldr="1"/>
      <dgm:spPr/>
      <dgm:t>
        <a:bodyPr/>
        <a:lstStyle/>
        <a:p>
          <a:endParaRPr lang="en-US"/>
        </a:p>
      </dgm:t>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Fall 2026</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dgm:spPr/>
      <dgm:t>
        <a:bodyPr/>
        <a:lstStyle/>
        <a:p>
          <a:r>
            <a:rPr lang="en-US">
              <a:latin typeface="Arial" panose="020B0604020202020204" pitchFamily="34" charset="0"/>
              <a:cs typeface="Arial" panose="020B0604020202020204" pitchFamily="34" charset="0"/>
            </a:rPr>
            <a:t>At least two months prior to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200">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4" qsCatId="simple" csTypeId="urn:microsoft.com/office/officeart/2005/8/colors/accent1_2#4" csCatId="accent1" phldr="1"/>
      <dgm:spPr/>
      <dgm:t>
        <a:bodyPr/>
        <a:lstStyle/>
        <a:p>
          <a:endParaRPr lang="en-US"/>
        </a:p>
      </dgm:t>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Fall 2026</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dgm:spPr/>
      <dgm:t>
        <a:bodyPr/>
        <a:lstStyle/>
        <a:p>
          <a:r>
            <a:rPr lang="en-US">
              <a:latin typeface="Arial" panose="020B0604020202020204" pitchFamily="34" charset="0"/>
              <a:cs typeface="Arial" panose="020B0604020202020204" pitchFamily="34" charset="0"/>
            </a:rPr>
            <a:t>At least two months prior to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200">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5" qsCatId="simple" csTypeId="urn:microsoft.com/office/officeart/2005/8/colors/accent1_2#5"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6" qsCatId="simple" csTypeId="urn:microsoft.com/office/officeart/2005/8/colors/accent1_2#6"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Fall 2026</a:t>
          </a:r>
        </a:p>
      </dsp:txBody>
      <dsp:txXfrm>
        <a:off x="581891"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months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After updating the MCAS Student Kiosk</a:t>
          </a:r>
        </a:p>
      </dsp:txBody>
      <dsp:txXfrm>
        <a:off x="7912580" y="0"/>
        <a:ext cx="2913378" cy="11637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Fall 2026</a:t>
          </a:r>
        </a:p>
      </dsp:txBody>
      <dsp:txXfrm>
        <a:off x="581891"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a:latin typeface="Arial" panose="020B0604020202020204" pitchFamily="34" charset="0"/>
              <a:cs typeface="Arial" panose="020B0604020202020204" pitchFamily="34" charset="0"/>
            </a:rPr>
            <a:t>At least two months prior to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After updating the MCAS Student Kiosk</a:t>
          </a:r>
        </a:p>
      </dsp:txBody>
      <dsp:txXfrm>
        <a:off x="7912580" y="0"/>
        <a:ext cx="2913378" cy="11637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Fall 2026</a:t>
          </a:r>
        </a:p>
      </dsp:txBody>
      <dsp:txXfrm>
        <a:off x="581891"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a:latin typeface="Arial" panose="020B0604020202020204" pitchFamily="34" charset="0"/>
              <a:cs typeface="Arial" panose="020B0604020202020204" pitchFamily="34" charset="0"/>
            </a:rPr>
            <a:t>At least two months prior to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After updating the MCAS Student Kiosk</a:t>
          </a:r>
        </a:p>
      </dsp:txBody>
      <dsp:txXfrm>
        <a:off x="7912580" y="0"/>
        <a:ext cx="2913378" cy="11637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2026/10/7</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2026/10/7</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6654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61184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410777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5752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71810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571FE-762E-F7BC-3EED-FA73F7A4D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EF810-8E3F-B05A-0083-64D98E27B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E62A92-B034-39FC-090A-82A6E7303E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C8FD47-5B5F-0C54-3D9D-50B4C33D4CBF}"/>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22447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2786-9E8B-E3F4-7C02-9C7EB924F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D7901-43A5-DA47-BBAD-F4F8FA6E2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18A0B-5EFB-695A-43AC-4C13F9888F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4C2ED2-0C8A-8C36-0817-132136E91C84}"/>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3437291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3593030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5138-0EF5-1B53-3E5E-1760605DE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FD784-652C-ECCA-30E5-3CA07EE68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E2B30-21B3-882F-5467-F2C40B5BFB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2E5A1-1EA0-28F2-9DAB-49C9225DF6C9}"/>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974889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1108E-D206-ADDA-0D11-F067ABAA5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68EBC-C81A-8BAC-F2E2-D3B9452620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FF4B7-D083-79E6-1A9F-93092CA339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211ECB-8783-174F-5749-6633F2CB172E}"/>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4202495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E890-0A1B-76ED-5C21-A9AE65A44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066ED-6BCF-95E2-A86D-4FD1AD9BF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B0FC8-CAB3-22C1-FBBB-20B2E51613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66B551-060B-845B-C450-9EE44773F34D}"/>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4213004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F56F7-E9A4-7370-A45C-CFBE4B3B9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F75F2-F17E-3E27-90C4-C31315341C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6C300-C3D4-BB72-3A39-3F7DD39165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41292D-6279-6F78-D228-B0D5BDE7E456}"/>
              </a:ext>
            </a:extLst>
          </p:cNvPr>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21056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B63A2-F57D-03F0-159F-E67386575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C89BB-9357-F4AF-1D36-A43A20808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F39BF-B878-C72B-FB44-12FC908540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638C4F-D216-ABB0-7F0B-DEB66D397ACC}"/>
              </a:ext>
            </a:extLst>
          </p:cNvPr>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1491752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371503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81BCF-626E-B067-CA09-CFB95A718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E0EF7-3A15-ACAB-4CA4-6C11AE62C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35105-62A1-91C4-3EB9-1C71024EBE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D938F5-FBA5-843A-323B-5E66DBF613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833325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4044081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1131233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00C95-189F-9D61-5F4D-1CD4D117D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AA47F-C595-7BDC-130F-5952722154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BE02A9-D266-A65C-EEA6-647B1E533F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40303E-EE89-5436-131D-8EDA86FD4CD7}"/>
              </a:ext>
            </a:extLst>
          </p:cNvPr>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1501348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220165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1424728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34</a:t>
            </a:fld>
            <a:endParaRPr lang="zh-CN" altLang="en-US"/>
          </a:p>
        </p:txBody>
      </p:sp>
    </p:spTree>
    <p:extLst>
      <p:ext uri="{BB962C8B-B14F-4D97-AF65-F5344CB8AC3E}">
        <p14:creationId xmlns:p14="http://schemas.microsoft.com/office/powerpoint/2010/main" val="4013481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AE9C-C7C3-EE97-238B-305AD4759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303BE-59BA-165E-76B5-A5AE55315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F787F-6DBC-6B2C-BB2E-D648A7526F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2A36BB-6793-F5D7-C0CA-3EB158BEDB8C}"/>
              </a:ext>
            </a:extLst>
          </p:cNvPr>
          <p:cNvSpPr>
            <a:spLocks noGrp="1"/>
          </p:cNvSpPr>
          <p:nvPr>
            <p:ph type="sldNum" sz="quarter" idx="5"/>
          </p:nvPr>
        </p:nvSpPr>
        <p:spPr/>
        <p:txBody>
          <a:bodyPr/>
          <a:lstStyle/>
          <a:p>
            <a:fld id="{ADCCD5AF-71CD-4C88-AC55-E7BE057B2D3C}" type="slidenum">
              <a:rPr lang="zh-CN" altLang="en-US" smtClean="0"/>
              <a:pPr/>
              <a:t>35</a:t>
            </a:fld>
            <a:endParaRPr lang="zh-CN" altLang="en-US"/>
          </a:p>
        </p:txBody>
      </p:sp>
    </p:spTree>
    <p:extLst>
      <p:ext uri="{BB962C8B-B14F-4D97-AF65-F5344CB8AC3E}">
        <p14:creationId xmlns:p14="http://schemas.microsoft.com/office/powerpoint/2010/main" val="10917529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36</a:t>
            </a:fld>
            <a:endParaRPr lang="zh-CN" altLang="en-US"/>
          </a:p>
        </p:txBody>
      </p:sp>
    </p:spTree>
    <p:extLst>
      <p:ext uri="{BB962C8B-B14F-4D97-AF65-F5344CB8AC3E}">
        <p14:creationId xmlns:p14="http://schemas.microsoft.com/office/powerpoint/2010/main" val="2373881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B6F50-E6A8-349E-B857-27BEC973D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3CC38-D0AD-91D8-D417-5CADC6570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EB8A1-DF63-5C58-DE50-DA4D7A0F9E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DE1874-544A-A11D-F048-AC109F507C14}"/>
              </a:ext>
            </a:extLst>
          </p:cNvPr>
          <p:cNvSpPr>
            <a:spLocks noGrp="1"/>
          </p:cNvSpPr>
          <p:nvPr>
            <p:ph type="sldNum" sz="quarter" idx="5"/>
          </p:nvPr>
        </p:nvSpPr>
        <p:spPr/>
        <p:txBody>
          <a:bodyPr/>
          <a:lstStyle/>
          <a:p>
            <a:fld id="{ADCCD5AF-71CD-4C88-AC55-E7BE057B2D3C}" type="slidenum">
              <a:rPr lang="zh-CN" altLang="en-US" smtClean="0"/>
              <a:pPr/>
              <a:t>37</a:t>
            </a:fld>
            <a:endParaRPr lang="zh-CN" altLang="en-US"/>
          </a:p>
        </p:txBody>
      </p:sp>
    </p:spTree>
    <p:extLst>
      <p:ext uri="{BB962C8B-B14F-4D97-AF65-F5344CB8AC3E}">
        <p14:creationId xmlns:p14="http://schemas.microsoft.com/office/powerpoint/2010/main" val="3054944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4E28-CC88-4E2C-E45D-3680C8685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33014-43DB-BB28-835C-08385360F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24AE5-271E-82AE-8EEA-EB229C5D8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67C59F-D179-D37E-6953-F38473182E11}"/>
              </a:ext>
            </a:extLst>
          </p:cNvPr>
          <p:cNvSpPr>
            <a:spLocks noGrp="1"/>
          </p:cNvSpPr>
          <p:nvPr>
            <p:ph type="sldNum" sz="quarter" idx="5"/>
          </p:nvPr>
        </p:nvSpPr>
        <p:spPr/>
        <p:txBody>
          <a:bodyPr/>
          <a:lstStyle/>
          <a:p>
            <a:fld id="{ADCCD5AF-71CD-4C88-AC55-E7BE057B2D3C}" type="slidenum">
              <a:rPr lang="zh-CN" altLang="en-US" smtClean="0"/>
              <a:pPr/>
              <a:t>39</a:t>
            </a:fld>
            <a:endParaRPr lang="zh-CN" altLang="en-US"/>
          </a:p>
        </p:txBody>
      </p:sp>
    </p:spTree>
    <p:extLst>
      <p:ext uri="{BB962C8B-B14F-4D97-AF65-F5344CB8AC3E}">
        <p14:creationId xmlns:p14="http://schemas.microsoft.com/office/powerpoint/2010/main" val="226193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52C3A-72F3-BD59-1D74-12A7E747A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99CCD-C142-DDDE-AB04-08361C4C1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35C5E-6DBA-CABF-2E63-AD6B60581C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B2CFE-A0D3-98BD-698B-C240FD031278}"/>
              </a:ext>
            </a:extLst>
          </p:cNvPr>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746733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F24C-418B-189C-57C4-590632F3E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850498-8DA7-D667-B37A-BB0FA8C4C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C1D0B-7788-0CF1-E691-39C85FAA08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0E833F-E46F-1536-741F-56E199EFE1E4}"/>
              </a:ext>
            </a:extLst>
          </p:cNvPr>
          <p:cNvSpPr>
            <a:spLocks noGrp="1"/>
          </p:cNvSpPr>
          <p:nvPr>
            <p:ph type="sldNum" sz="quarter" idx="5"/>
          </p:nvPr>
        </p:nvSpPr>
        <p:spPr/>
        <p:txBody>
          <a:bodyPr/>
          <a:lstStyle/>
          <a:p>
            <a:fld id="{ADCCD5AF-71CD-4C88-AC55-E7BE057B2D3C}" type="slidenum">
              <a:rPr lang="zh-CN" altLang="en-US" smtClean="0"/>
              <a:pPr/>
              <a:t>41</a:t>
            </a:fld>
            <a:endParaRPr lang="zh-CN" altLang="en-US"/>
          </a:p>
        </p:txBody>
      </p:sp>
    </p:spTree>
    <p:extLst>
      <p:ext uri="{BB962C8B-B14F-4D97-AF65-F5344CB8AC3E}">
        <p14:creationId xmlns:p14="http://schemas.microsoft.com/office/powerpoint/2010/main" val="503474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EB1D3-047A-A2D3-A6A4-4873EE730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CAF54-749F-3F71-62AE-EDF9BE58B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3C855-4321-FB94-D540-72EFDE2C57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2F396-E587-CDF8-8B39-AFF906B72DD8}"/>
              </a:ext>
            </a:extLst>
          </p:cNvPr>
          <p:cNvSpPr>
            <a:spLocks noGrp="1"/>
          </p:cNvSpPr>
          <p:nvPr>
            <p:ph type="sldNum" sz="quarter" idx="5"/>
          </p:nvPr>
        </p:nvSpPr>
        <p:spPr/>
        <p:txBody>
          <a:bodyPr/>
          <a:lstStyle/>
          <a:p>
            <a:fld id="{ADCCD5AF-71CD-4C88-AC55-E7BE057B2D3C}" type="slidenum">
              <a:rPr lang="zh-CN" altLang="en-US" smtClean="0"/>
              <a:pPr/>
              <a:t>42</a:t>
            </a:fld>
            <a:endParaRPr lang="zh-CN" altLang="en-US"/>
          </a:p>
        </p:txBody>
      </p:sp>
    </p:spTree>
    <p:extLst>
      <p:ext uri="{BB962C8B-B14F-4D97-AF65-F5344CB8AC3E}">
        <p14:creationId xmlns:p14="http://schemas.microsoft.com/office/powerpoint/2010/main" val="3594820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43</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11738356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46</a:t>
            </a:fld>
            <a:endParaRPr lang="zh-CN" altLang="en-US"/>
          </a:p>
        </p:txBody>
      </p:sp>
    </p:spTree>
    <p:extLst>
      <p:ext uri="{BB962C8B-B14F-4D97-AF65-F5344CB8AC3E}">
        <p14:creationId xmlns:p14="http://schemas.microsoft.com/office/powerpoint/2010/main" val="1532048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D21FB-177D-2358-8912-19DBE955E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1908B-EECE-DEF2-5EAD-7CD2D32972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4C358-AC4F-D4A8-C205-513EBAEE82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481D963-9A6D-8C4F-3A29-92705AA4F011}"/>
              </a:ext>
            </a:extLst>
          </p:cNvPr>
          <p:cNvSpPr>
            <a:spLocks noGrp="1"/>
          </p:cNvSpPr>
          <p:nvPr>
            <p:ph type="sldNum" sz="quarter" idx="5"/>
          </p:nvPr>
        </p:nvSpPr>
        <p:spPr/>
        <p:txBody>
          <a:bodyPr/>
          <a:lstStyle/>
          <a:p>
            <a:fld id="{ADCCD5AF-71CD-4C88-AC55-E7BE057B2D3C}" type="slidenum">
              <a:rPr lang="zh-CN" altLang="en-US" smtClean="0"/>
              <a:pPr/>
              <a:t>47</a:t>
            </a:fld>
            <a:endParaRPr lang="zh-CN" altLang="en-US"/>
          </a:p>
        </p:txBody>
      </p:sp>
    </p:spTree>
    <p:extLst>
      <p:ext uri="{BB962C8B-B14F-4D97-AF65-F5344CB8AC3E}">
        <p14:creationId xmlns:p14="http://schemas.microsoft.com/office/powerpoint/2010/main" val="1062767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49</a:t>
            </a:fld>
            <a:endParaRPr lang="zh-CN" altLang="en-US"/>
          </a:p>
        </p:txBody>
      </p:sp>
    </p:spTree>
    <p:extLst>
      <p:ext uri="{BB962C8B-B14F-4D97-AF65-F5344CB8AC3E}">
        <p14:creationId xmlns:p14="http://schemas.microsoft.com/office/powerpoint/2010/main" val="27543586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50</a:t>
            </a:fld>
            <a:endParaRPr lang="zh-CN" altLang="en-US"/>
          </a:p>
        </p:txBody>
      </p:sp>
    </p:spTree>
    <p:extLst>
      <p:ext uri="{BB962C8B-B14F-4D97-AF65-F5344CB8AC3E}">
        <p14:creationId xmlns:p14="http://schemas.microsoft.com/office/powerpoint/2010/main" val="39503205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5002A-AB9B-6060-D141-33FFF123C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F34FB-3EBB-9BDF-6D8A-C3417017D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3A6C5-6516-172E-B34F-A0953138C3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42E92B-4E67-1483-27DF-777BF9CF638D}"/>
              </a:ext>
            </a:extLst>
          </p:cNvPr>
          <p:cNvSpPr>
            <a:spLocks noGrp="1"/>
          </p:cNvSpPr>
          <p:nvPr>
            <p:ph type="sldNum" sz="quarter" idx="5"/>
          </p:nvPr>
        </p:nvSpPr>
        <p:spPr/>
        <p:txBody>
          <a:bodyPr/>
          <a:lstStyle/>
          <a:p>
            <a:fld id="{ADCCD5AF-71CD-4C88-AC55-E7BE057B2D3C}" type="slidenum">
              <a:rPr lang="zh-CN" altLang="en-US" smtClean="0"/>
              <a:pPr/>
              <a:t>51</a:t>
            </a:fld>
            <a:endParaRPr lang="zh-CN" altLang="en-US"/>
          </a:p>
        </p:txBody>
      </p:sp>
    </p:spTree>
    <p:extLst>
      <p:ext uri="{BB962C8B-B14F-4D97-AF65-F5344CB8AC3E}">
        <p14:creationId xmlns:p14="http://schemas.microsoft.com/office/powerpoint/2010/main" val="41803112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BA8D9-680E-7C6A-B8B9-31DB22927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12824-B66C-F7AA-2B3D-0D73BEDCDA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878E9-54D5-5562-A937-522FCF227B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E37FF3-686B-01E0-44AC-7281D15F68BF}"/>
              </a:ext>
            </a:extLst>
          </p:cNvPr>
          <p:cNvSpPr>
            <a:spLocks noGrp="1"/>
          </p:cNvSpPr>
          <p:nvPr>
            <p:ph type="sldNum" sz="quarter" idx="5"/>
          </p:nvPr>
        </p:nvSpPr>
        <p:spPr/>
        <p:txBody>
          <a:bodyPr/>
          <a:lstStyle/>
          <a:p>
            <a:fld id="{ADCCD5AF-71CD-4C88-AC55-E7BE057B2D3C}" type="slidenum">
              <a:rPr lang="zh-CN" altLang="en-US" smtClean="0"/>
              <a:pPr/>
              <a:t>52</a:t>
            </a:fld>
            <a:endParaRPr lang="zh-CN" altLang="en-US"/>
          </a:p>
        </p:txBody>
      </p:sp>
    </p:spTree>
    <p:extLst>
      <p:ext uri="{BB962C8B-B14F-4D97-AF65-F5344CB8AC3E}">
        <p14:creationId xmlns:p14="http://schemas.microsoft.com/office/powerpoint/2010/main" val="18971766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D798F-D10C-3570-5DC3-DADBACDE5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6B7-A227-7BF3-5755-82E1C34AAF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A5B49-AD37-F8F0-E9DA-D70E7653C5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C34484-68D9-CD2D-2D97-0D440D3BA8D3}"/>
              </a:ext>
            </a:extLst>
          </p:cNvPr>
          <p:cNvSpPr>
            <a:spLocks noGrp="1"/>
          </p:cNvSpPr>
          <p:nvPr>
            <p:ph type="sldNum" sz="quarter" idx="5"/>
          </p:nvPr>
        </p:nvSpPr>
        <p:spPr/>
        <p:txBody>
          <a:bodyPr/>
          <a:lstStyle/>
          <a:p>
            <a:fld id="{ADCCD5AF-71CD-4C88-AC55-E7BE057B2D3C}" type="slidenum">
              <a:rPr lang="zh-CN" altLang="en-US" smtClean="0"/>
              <a:pPr/>
              <a:t>53</a:t>
            </a:fld>
            <a:endParaRPr lang="zh-CN" altLang="en-US"/>
          </a:p>
        </p:txBody>
      </p:sp>
    </p:spTree>
    <p:extLst>
      <p:ext uri="{BB962C8B-B14F-4D97-AF65-F5344CB8AC3E}">
        <p14:creationId xmlns:p14="http://schemas.microsoft.com/office/powerpoint/2010/main" val="2802286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A4C52-420B-6F9E-A252-AFF7051CC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B66CD-12D3-E675-6C33-3276FD804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7B8F5-B660-E828-EF5A-ECCC6C431E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DD0897-7A7D-8174-DEAF-7FB7B832478A}"/>
              </a:ext>
            </a:extLst>
          </p:cNvPr>
          <p:cNvSpPr>
            <a:spLocks noGrp="1"/>
          </p:cNvSpPr>
          <p:nvPr>
            <p:ph type="sldNum" sz="quarter" idx="5"/>
          </p:nvPr>
        </p:nvSpPr>
        <p:spPr/>
        <p:txBody>
          <a:bodyPr/>
          <a:lstStyle/>
          <a:p>
            <a:fld id="{ADCCD5AF-71CD-4C88-AC55-E7BE057B2D3C}" type="slidenum">
              <a:rPr lang="zh-CN" altLang="en-US" smtClean="0"/>
              <a:pPr/>
              <a:t>54</a:t>
            </a:fld>
            <a:endParaRPr lang="zh-CN" altLang="en-US"/>
          </a:p>
        </p:txBody>
      </p:sp>
    </p:spTree>
    <p:extLst>
      <p:ext uri="{BB962C8B-B14F-4D97-AF65-F5344CB8AC3E}">
        <p14:creationId xmlns:p14="http://schemas.microsoft.com/office/powerpoint/2010/main" val="20820557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70556-3ACA-2289-41BF-DB8D50A89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755D1-28AB-E718-90A4-F9E9863E8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B40E7-B876-430F-74CE-843F4F511F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054989-B80A-4336-EC95-EFF64A28E57B}"/>
              </a:ext>
            </a:extLst>
          </p:cNvPr>
          <p:cNvSpPr>
            <a:spLocks noGrp="1"/>
          </p:cNvSpPr>
          <p:nvPr>
            <p:ph type="sldNum" sz="quarter" idx="5"/>
          </p:nvPr>
        </p:nvSpPr>
        <p:spPr/>
        <p:txBody>
          <a:bodyPr/>
          <a:lstStyle/>
          <a:p>
            <a:fld id="{ADCCD5AF-71CD-4C88-AC55-E7BE057B2D3C}" type="slidenum">
              <a:rPr lang="zh-CN" altLang="en-US" smtClean="0"/>
              <a:pPr/>
              <a:t>55</a:t>
            </a:fld>
            <a:endParaRPr lang="zh-CN" altLang="en-US"/>
          </a:p>
        </p:txBody>
      </p:sp>
    </p:spTree>
    <p:extLst>
      <p:ext uri="{BB962C8B-B14F-4D97-AF65-F5344CB8AC3E}">
        <p14:creationId xmlns:p14="http://schemas.microsoft.com/office/powerpoint/2010/main" val="16978843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56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57</a:t>
            </a:fld>
            <a:endParaRPr lang="zh-CN" altLang="en-US"/>
          </a:p>
        </p:txBody>
      </p:sp>
    </p:spTree>
    <p:extLst>
      <p:ext uri="{BB962C8B-B14F-4D97-AF65-F5344CB8AC3E}">
        <p14:creationId xmlns:p14="http://schemas.microsoft.com/office/powerpoint/2010/main" val="4883065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58</a:t>
            </a:fld>
            <a:endParaRPr lang="zh-CN" altLang="en-US"/>
          </a:p>
        </p:txBody>
      </p:sp>
    </p:spTree>
    <p:extLst>
      <p:ext uri="{BB962C8B-B14F-4D97-AF65-F5344CB8AC3E}">
        <p14:creationId xmlns:p14="http://schemas.microsoft.com/office/powerpoint/2010/main" val="3485921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59</a:t>
            </a:fld>
            <a:endParaRPr lang="zh-CN" altLang="en-US"/>
          </a:p>
        </p:txBody>
      </p:sp>
    </p:spTree>
    <p:extLst>
      <p:ext uri="{BB962C8B-B14F-4D97-AF65-F5344CB8AC3E}">
        <p14:creationId xmlns:p14="http://schemas.microsoft.com/office/powerpoint/2010/main" val="34473082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60</a:t>
            </a:fld>
            <a:endParaRPr lang="zh-CN" altLang="en-US"/>
          </a:p>
        </p:txBody>
      </p:sp>
    </p:spTree>
    <p:extLst>
      <p:ext uri="{BB962C8B-B14F-4D97-AF65-F5344CB8AC3E}">
        <p14:creationId xmlns:p14="http://schemas.microsoft.com/office/powerpoint/2010/main" val="20753179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61</a:t>
            </a:fld>
            <a:endParaRPr lang="zh-CN" altLang="en-US"/>
          </a:p>
        </p:txBody>
      </p:sp>
    </p:spTree>
    <p:extLst>
      <p:ext uri="{BB962C8B-B14F-4D97-AF65-F5344CB8AC3E}">
        <p14:creationId xmlns:p14="http://schemas.microsoft.com/office/powerpoint/2010/main" val="9716546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62</a:t>
            </a:fld>
            <a:endParaRPr lang="zh-CN" altLang="en-US"/>
          </a:p>
        </p:txBody>
      </p:sp>
    </p:spTree>
    <p:extLst>
      <p:ext uri="{BB962C8B-B14F-4D97-AF65-F5344CB8AC3E}">
        <p14:creationId xmlns:p14="http://schemas.microsoft.com/office/powerpoint/2010/main" val="9977388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63</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64</a:t>
            </a:fld>
            <a:endParaRPr lang="zh-CN" altLang="en-US"/>
          </a:p>
        </p:txBody>
      </p:sp>
    </p:spTree>
    <p:extLst>
      <p:ext uri="{BB962C8B-B14F-4D97-AF65-F5344CB8AC3E}">
        <p14:creationId xmlns:p14="http://schemas.microsoft.com/office/powerpoint/2010/main" val="9842643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66</a:t>
            </a:fld>
            <a:endParaRPr lang="en-US"/>
          </a:p>
        </p:txBody>
      </p:sp>
    </p:spTree>
    <p:extLst>
      <p:ext uri="{BB962C8B-B14F-4D97-AF65-F5344CB8AC3E}">
        <p14:creationId xmlns:p14="http://schemas.microsoft.com/office/powerpoint/2010/main" val="18402813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C69DD-3E13-5219-AC4E-85BA2E2450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24F82-5206-18CB-9C74-23A234E7FC7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86BA8DB-D081-CBB9-AB63-CC0CECE518F2}"/>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ECCE666B-1542-E803-C8C5-A6BCED2F6A74}"/>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AEB9BA89-891C-C865-F3BD-06AA67F9940F}"/>
              </a:ext>
            </a:extLst>
          </p:cNvPr>
          <p:cNvSpPr>
            <a:spLocks noGrp="1"/>
          </p:cNvSpPr>
          <p:nvPr>
            <p:ph type="sldNum" sz="quarter" idx="11"/>
          </p:nvPr>
        </p:nvSpPr>
        <p:spPr/>
        <p:txBody>
          <a:bodyPr/>
          <a:lstStyle/>
          <a:p>
            <a:fld id="{145724FF-A098-4B60-9000-6891DF0985A5}" type="slidenum">
              <a:rPr lang="en-US" smtClean="0"/>
              <a:pPr/>
              <a:t>67</a:t>
            </a:fld>
            <a:endParaRPr lang="en-US"/>
          </a:p>
        </p:txBody>
      </p:sp>
    </p:spTree>
    <p:extLst>
      <p:ext uri="{BB962C8B-B14F-4D97-AF65-F5344CB8AC3E}">
        <p14:creationId xmlns:p14="http://schemas.microsoft.com/office/powerpoint/2010/main" val="39303103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9DEA-CD18-E721-12A6-867CC550A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A34D0-BAEC-BCD9-77DF-AEAC6E65EF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52489-F5BE-021E-576A-F81BBA91C4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D196C5-E566-0446-D2E8-C62C5ECCDB52}"/>
              </a:ext>
            </a:extLst>
          </p:cNvPr>
          <p:cNvSpPr>
            <a:spLocks noGrp="1"/>
          </p:cNvSpPr>
          <p:nvPr>
            <p:ph type="sldNum" sz="quarter" idx="5"/>
          </p:nvPr>
        </p:nvSpPr>
        <p:spPr/>
        <p:txBody>
          <a:bodyPr/>
          <a:lstStyle/>
          <a:p>
            <a:fld id="{ADCCD5AF-71CD-4C88-AC55-E7BE057B2D3C}" type="slidenum">
              <a:rPr lang="zh-CN" altLang="en-US" smtClean="0"/>
              <a:pPr/>
              <a:t>68</a:t>
            </a:fld>
            <a:endParaRPr lang="zh-CN" altLang="en-US"/>
          </a:p>
        </p:txBody>
      </p:sp>
    </p:spTree>
    <p:extLst>
      <p:ext uri="{BB962C8B-B14F-4D97-AF65-F5344CB8AC3E}">
        <p14:creationId xmlns:p14="http://schemas.microsoft.com/office/powerpoint/2010/main" val="3232964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D5039-3607-8E96-FBDD-A03195891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B8FB0-9E05-1A54-0057-02B9CFCB826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C393A797-0F71-9695-2F48-3A9481800790}"/>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901D4818-1DA8-BE91-BA8C-DB69673F0446}"/>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C816AB60-C288-E555-D61A-0E0EF3AC1FAC}"/>
              </a:ext>
            </a:extLst>
          </p:cNvPr>
          <p:cNvSpPr>
            <a:spLocks noGrp="1"/>
          </p:cNvSpPr>
          <p:nvPr>
            <p:ph type="sldNum" sz="quarter" idx="11"/>
          </p:nvPr>
        </p:nvSpPr>
        <p:spPr/>
        <p:txBody>
          <a:bodyPr/>
          <a:lstStyle/>
          <a:p>
            <a:fld id="{145724FF-A098-4B60-9000-6891DF0985A5}" type="slidenum">
              <a:rPr lang="en-US" smtClean="0"/>
              <a:pPr/>
              <a:t>70</a:t>
            </a:fld>
            <a:endParaRPr lang="en-US"/>
          </a:p>
        </p:txBody>
      </p:sp>
    </p:spTree>
    <p:extLst>
      <p:ext uri="{BB962C8B-B14F-4D97-AF65-F5344CB8AC3E}">
        <p14:creationId xmlns:p14="http://schemas.microsoft.com/office/powerpoint/2010/main" val="217254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AF045-F582-16D4-9436-10FB5F260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76D39-74AC-856D-F0C1-107CDFC35C12}"/>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A94A5F9-0002-B41F-8710-F914A610AE20}"/>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C77FEBA1-8F96-AB23-ED47-BA1739B8DA70}"/>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7B318071-65B0-F1E8-E9AD-F3468FE9417B}"/>
              </a:ext>
            </a:extLst>
          </p:cNvPr>
          <p:cNvSpPr>
            <a:spLocks noGrp="1"/>
          </p:cNvSpPr>
          <p:nvPr>
            <p:ph type="sldNum" sz="quarter" idx="11"/>
          </p:nvPr>
        </p:nvSpPr>
        <p:spPr/>
        <p:txBody>
          <a:bodyPr/>
          <a:lstStyle/>
          <a:p>
            <a:fld id="{145724FF-A098-4B60-9000-6891DF0985A5}" type="slidenum">
              <a:rPr lang="en-US" smtClean="0"/>
              <a:pPr/>
              <a:t>71</a:t>
            </a:fld>
            <a:endParaRPr lang="en-US"/>
          </a:p>
        </p:txBody>
      </p:sp>
    </p:spTree>
    <p:extLst>
      <p:ext uri="{BB962C8B-B14F-4D97-AF65-F5344CB8AC3E}">
        <p14:creationId xmlns:p14="http://schemas.microsoft.com/office/powerpoint/2010/main" val="15427045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0467D-531C-09BE-8C15-315865EB8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8433BD-9386-9192-C002-56FE5C4A209A}"/>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51A9C8C1-B77E-5744-D6D8-194E9CCFAAD8}"/>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57BF87E7-9B5F-FFF7-C22A-4B1737EEC93A}"/>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E76D4F41-46E0-4EBB-8287-61E8B05D3CD1}"/>
              </a:ext>
            </a:extLst>
          </p:cNvPr>
          <p:cNvSpPr>
            <a:spLocks noGrp="1"/>
          </p:cNvSpPr>
          <p:nvPr>
            <p:ph type="sldNum" sz="quarter" idx="11"/>
          </p:nvPr>
        </p:nvSpPr>
        <p:spPr/>
        <p:txBody>
          <a:bodyPr/>
          <a:lstStyle/>
          <a:p>
            <a:fld id="{145724FF-A098-4B60-9000-6891DF0985A5}" type="slidenum">
              <a:rPr lang="en-US" smtClean="0"/>
              <a:pPr/>
              <a:t>72</a:t>
            </a:fld>
            <a:endParaRPr lang="en-US"/>
          </a:p>
        </p:txBody>
      </p:sp>
    </p:spTree>
    <p:extLst>
      <p:ext uri="{BB962C8B-B14F-4D97-AF65-F5344CB8AC3E}">
        <p14:creationId xmlns:p14="http://schemas.microsoft.com/office/powerpoint/2010/main" val="7021127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DDE66-37DF-DB2B-45C9-36E5277D8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FC20B-7B7E-5DEE-D1A5-B2C255B8139D}"/>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DDF900C-8B00-F9A7-E855-C610D9D1364B}"/>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450897B2-56F9-6FB6-864F-294285836B61}"/>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4E81BEB7-581F-C410-F42B-7C57FA76D990}"/>
              </a:ext>
            </a:extLst>
          </p:cNvPr>
          <p:cNvSpPr>
            <a:spLocks noGrp="1"/>
          </p:cNvSpPr>
          <p:nvPr>
            <p:ph type="sldNum" sz="quarter" idx="11"/>
          </p:nvPr>
        </p:nvSpPr>
        <p:spPr/>
        <p:txBody>
          <a:bodyPr/>
          <a:lstStyle/>
          <a:p>
            <a:fld id="{145724FF-A098-4B60-9000-6891DF0985A5}" type="slidenum">
              <a:rPr lang="en-US" smtClean="0"/>
              <a:pPr/>
              <a:t>77</a:t>
            </a:fld>
            <a:endParaRPr lang="en-US"/>
          </a:p>
        </p:txBody>
      </p:sp>
    </p:spTree>
    <p:extLst>
      <p:ext uri="{BB962C8B-B14F-4D97-AF65-F5344CB8AC3E}">
        <p14:creationId xmlns:p14="http://schemas.microsoft.com/office/powerpoint/2010/main" val="40546087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D3783-5BD3-B643-8FDA-BD044853A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A250F-8854-FA0E-2D99-C2BB6988F9F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860DE466-2739-864B-683F-12622A05103C}"/>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0DECE7AC-A398-7BB3-D122-7192820C3FD4}"/>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EFACDEB9-551E-B9AB-F192-7D3F9FCC0F5F}"/>
              </a:ext>
            </a:extLst>
          </p:cNvPr>
          <p:cNvSpPr>
            <a:spLocks noGrp="1"/>
          </p:cNvSpPr>
          <p:nvPr>
            <p:ph type="sldNum" sz="quarter" idx="11"/>
          </p:nvPr>
        </p:nvSpPr>
        <p:spPr/>
        <p:txBody>
          <a:bodyPr/>
          <a:lstStyle/>
          <a:p>
            <a:fld id="{145724FF-A098-4B60-9000-6891DF0985A5}" type="slidenum">
              <a:rPr lang="en-US" smtClean="0"/>
              <a:pPr/>
              <a:t>78</a:t>
            </a:fld>
            <a:endParaRPr lang="en-US"/>
          </a:p>
        </p:txBody>
      </p:sp>
    </p:spTree>
    <p:extLst>
      <p:ext uri="{BB962C8B-B14F-4D97-AF65-F5344CB8AC3E}">
        <p14:creationId xmlns:p14="http://schemas.microsoft.com/office/powerpoint/2010/main" val="9400112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79</a:t>
            </a:fld>
            <a:endParaRPr lang="zh-CN" altLang="en-US"/>
          </a:p>
        </p:txBody>
      </p:sp>
    </p:spTree>
    <p:extLst>
      <p:ext uri="{BB962C8B-B14F-4D97-AF65-F5344CB8AC3E}">
        <p14:creationId xmlns:p14="http://schemas.microsoft.com/office/powerpoint/2010/main" val="26421338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2214C-C003-580F-BAB5-9CF6C511A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AB13C8-177D-A543-F159-2CB93FF42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88986-55CB-B22B-4CF5-A64618D31C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2C8646-F589-EE4B-BC8B-E274059A661F}"/>
              </a:ext>
            </a:extLst>
          </p:cNvPr>
          <p:cNvSpPr>
            <a:spLocks noGrp="1"/>
          </p:cNvSpPr>
          <p:nvPr>
            <p:ph type="sldNum" sz="quarter" idx="5"/>
          </p:nvPr>
        </p:nvSpPr>
        <p:spPr/>
        <p:txBody>
          <a:bodyPr/>
          <a:lstStyle/>
          <a:p>
            <a:fld id="{ADCCD5AF-71CD-4C88-AC55-E7BE057B2D3C}" type="slidenum">
              <a:rPr lang="zh-CN" altLang="en-US" smtClean="0"/>
              <a:pPr/>
              <a:t>80</a:t>
            </a:fld>
            <a:endParaRPr lang="zh-CN" altLang="en-US"/>
          </a:p>
        </p:txBody>
      </p:sp>
    </p:spTree>
    <p:extLst>
      <p:ext uri="{BB962C8B-B14F-4D97-AF65-F5344CB8AC3E}">
        <p14:creationId xmlns:p14="http://schemas.microsoft.com/office/powerpoint/2010/main" val="38691038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81</a:t>
            </a:fld>
            <a:endParaRPr lang="zh-CN" altLang="en-US"/>
          </a:p>
        </p:txBody>
      </p:sp>
    </p:spTree>
    <p:extLst>
      <p:ext uri="{BB962C8B-B14F-4D97-AF65-F5344CB8AC3E}">
        <p14:creationId xmlns:p14="http://schemas.microsoft.com/office/powerpoint/2010/main" val="38456609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82</a:t>
            </a:fld>
            <a:endParaRPr lang="zh-CN" altLang="en-US"/>
          </a:p>
        </p:txBody>
      </p:sp>
    </p:spTree>
    <p:extLst>
      <p:ext uri="{BB962C8B-B14F-4D97-AF65-F5344CB8AC3E}">
        <p14:creationId xmlns:p14="http://schemas.microsoft.com/office/powerpoint/2010/main" val="14932056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5F20-7008-D17E-18C0-BA799A7A3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9358A-AA69-4E8F-04B8-1539E85B5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D2DE2F-58ED-FED1-5025-C4E0A16C1C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F19C67-2C8A-4BFC-F1C6-116F44634C25}"/>
              </a:ext>
            </a:extLst>
          </p:cNvPr>
          <p:cNvSpPr>
            <a:spLocks noGrp="1"/>
          </p:cNvSpPr>
          <p:nvPr>
            <p:ph type="sldNum" sz="quarter" idx="5"/>
          </p:nvPr>
        </p:nvSpPr>
        <p:spPr/>
        <p:txBody>
          <a:bodyPr/>
          <a:lstStyle/>
          <a:p>
            <a:fld id="{ADCCD5AF-71CD-4C88-AC55-E7BE057B2D3C}" type="slidenum">
              <a:rPr lang="zh-CN" altLang="en-US" smtClean="0"/>
              <a:pPr/>
              <a:t>83</a:t>
            </a:fld>
            <a:endParaRPr lang="zh-CN" altLang="en-US"/>
          </a:p>
        </p:txBody>
      </p:sp>
    </p:spTree>
    <p:extLst>
      <p:ext uri="{BB962C8B-B14F-4D97-AF65-F5344CB8AC3E}">
        <p14:creationId xmlns:p14="http://schemas.microsoft.com/office/powerpoint/2010/main" val="19310253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EB466-CCF2-8417-3C19-E6DC9BB8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7295-A6B5-C885-A812-62618EA36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BE6011-F515-B3A1-E409-7F4AF24D0F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4730FD-A7FC-3F16-7563-F9EE583702DE}"/>
              </a:ext>
            </a:extLst>
          </p:cNvPr>
          <p:cNvSpPr>
            <a:spLocks noGrp="1"/>
          </p:cNvSpPr>
          <p:nvPr>
            <p:ph type="sldNum" sz="quarter" idx="5"/>
          </p:nvPr>
        </p:nvSpPr>
        <p:spPr/>
        <p:txBody>
          <a:bodyPr/>
          <a:lstStyle/>
          <a:p>
            <a:fld id="{ADCCD5AF-71CD-4C88-AC55-E7BE057B2D3C}" type="slidenum">
              <a:rPr lang="zh-CN" altLang="en-US" smtClean="0"/>
              <a:pPr/>
              <a:t>84</a:t>
            </a:fld>
            <a:endParaRPr lang="zh-CN" altLang="en-US"/>
          </a:p>
        </p:txBody>
      </p:sp>
    </p:spTree>
    <p:extLst>
      <p:ext uri="{BB962C8B-B14F-4D97-AF65-F5344CB8AC3E}">
        <p14:creationId xmlns:p14="http://schemas.microsoft.com/office/powerpoint/2010/main" val="22637565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91826-84CF-D882-02B7-56B1099FF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40EBD-1D46-7899-01C3-9A4AAC415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0FC77-8B00-6886-05E3-1ADA80F5F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837D71-86EC-2E15-3928-BB0C49FC4FBA}"/>
              </a:ext>
            </a:extLst>
          </p:cNvPr>
          <p:cNvSpPr>
            <a:spLocks noGrp="1"/>
          </p:cNvSpPr>
          <p:nvPr>
            <p:ph type="sldNum" sz="quarter" idx="5"/>
          </p:nvPr>
        </p:nvSpPr>
        <p:spPr/>
        <p:txBody>
          <a:bodyPr/>
          <a:lstStyle/>
          <a:p>
            <a:fld id="{ADCCD5AF-71CD-4C88-AC55-E7BE057B2D3C}" type="slidenum">
              <a:rPr lang="zh-CN" altLang="en-US" smtClean="0"/>
              <a:pPr/>
              <a:t>85</a:t>
            </a:fld>
            <a:endParaRPr lang="zh-CN" altLang="en-US"/>
          </a:p>
        </p:txBody>
      </p:sp>
    </p:spTree>
    <p:extLst>
      <p:ext uri="{BB962C8B-B14F-4D97-AF65-F5344CB8AC3E}">
        <p14:creationId xmlns:p14="http://schemas.microsoft.com/office/powerpoint/2010/main" val="13791956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86</a:t>
            </a:fld>
            <a:endParaRPr lang="zh-CN" altLang="en-US"/>
          </a:p>
        </p:txBody>
      </p:sp>
    </p:spTree>
    <p:extLst>
      <p:ext uri="{BB962C8B-B14F-4D97-AF65-F5344CB8AC3E}">
        <p14:creationId xmlns:p14="http://schemas.microsoft.com/office/powerpoint/2010/main" val="34675878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87</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88</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8819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4532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193392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130966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296383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23740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046411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297494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776697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706725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568483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94848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73658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765406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4097636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694134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1577698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8925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030167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935071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mcas.cognia.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doe.mass.edu/scholarships/mastery/?utm_source=Unknown+List&amp;utm_campaign=77459942ac-EMAIL_CAMPAIGN_2025_08_29_04_57&amp;utm_medium=email&amp;utm_term=0_-77459942ac-" TargetMode="External"/><Relationship Id="rId2" Type="http://schemas.openxmlformats.org/officeDocument/2006/relationships/hyperlink" Target="https://www.doe.mass.edu/scholarships/adams/default.html?utm_source=Unknown+List&amp;utm_campaign=77459942ac-EMAIL_CAMPAIGN_2025_08_29_04_57&amp;utm_medium=email&amp;utm_term=0_-77459942ac-" TargetMode="External"/><Relationship Id="rId1" Type="http://schemas.openxmlformats.org/officeDocument/2006/relationships/slideLayout" Target="../slideLayouts/slideLayout3.xml"/><Relationship Id="rId4" Type="http://schemas.openxmlformats.org/officeDocument/2006/relationships/hyperlink" Target="https://www.doe.mass.edu/scholarships/biliteracy/?utm_source=Unknown+List&amp;utm_campaign=77459942ac-EMAIL_CAMPAIGN_2025_08_29_04_57&amp;utm_medium=email&amp;utm_term=0_-77459942ac-"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mcas-training.cognia.or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hyperlink" Target="https://www.k12six.org/essentials-series" TargetMode="External"/><Relationship Id="rId3" Type="http://schemas.openxmlformats.org/officeDocument/2006/relationships/hyperlink" Target="https://www.mass.gov/doc/municipal-cyber-resiliency-roadmap/download" TargetMode="External"/><Relationship Id="rId7" Type="http://schemas.openxmlformats.org/officeDocument/2006/relationships/hyperlink" Target="https://nvlpubs.nist.gov/nistpubs/SpecialPublications/NIST.SP.1299.pdf"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hyperlink" Target="https://www.nist.gov/cyberframework" TargetMode="External"/><Relationship Id="rId5" Type="http://schemas.openxmlformats.org/officeDocument/2006/relationships/hyperlink" Target="https://www.cisa.gov/sites/default/files/2023-01/K-12report_FINAL_V2_508c_0.pdf" TargetMode="External"/><Relationship Id="rId10" Type="http://schemas.openxmlformats.org/officeDocument/2006/relationships/hyperlink" Target="mailto:k12edtech@mass.gov" TargetMode="External"/><Relationship Id="rId4" Type="http://schemas.openxmlformats.org/officeDocument/2006/relationships/hyperlink" Target="https://www.mass.gov/info-details/cybersecurity-best-practices" TargetMode="External"/><Relationship Id="rId9" Type="http://schemas.openxmlformats.org/officeDocument/2006/relationships/hyperlink" Target="https://www.k12six.org/self-assessmen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hyperlink" Target="https://mcas-training.cognia.org/"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hyperlink" Target="https://mcas.onlinehelp.cognia.org/portal/"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s://mcas.cognia.org/"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0.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73.xml.rels><?xml version="1.0" encoding="UTF-8" standalone="yes"?>
<Relationships xmlns="http://schemas.openxmlformats.org/package/2006/relationships"><Relationship Id="rId2" Type="http://schemas.openxmlformats.org/officeDocument/2006/relationships/hyperlink" Target="https://www.doe.mass.edu/mcas/admin.html" TargetMode="Externa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hyperlink" Target="https://www.doe.mass.edu/mcas/admin.html" TargetMode="Externa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hyperlink" Target="https://www.doe.mass.edu/mcas/testadmin/" TargetMode="External"/><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cognia.zoom.us/webinar/register/WN_mzf1wO2fTA2H6sq5DtHw2A" TargetMode="External"/><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hyperlink" Target="https://cognia.zoom.us/webinar/register/WN_dwo9eR4iTBKtd_BtaX5tnw" TargetMode="External"/></Relationships>
</file>

<file path=ppt/slides/_rels/slide84.xml.rels><?xml version="1.0" encoding="UTF-8" standalone="yes"?>
<Relationships xmlns="http://schemas.openxmlformats.org/package/2006/relationships"><Relationship Id="rId8" Type="http://schemas.openxmlformats.org/officeDocument/2006/relationships/hyperlink" Target="https://cognia.zoom.us/webinar/register/WN_St6KVm3ITPyORVM6Shg_zg" TargetMode="External"/><Relationship Id="rId3" Type="http://schemas.openxmlformats.org/officeDocument/2006/relationships/hyperlink" Target="https://cognia.zoom.us/webinar/register/WN_ZHOvOATZR-SxlYbamZSPkw" TargetMode="External"/><Relationship Id="rId7" Type="http://schemas.openxmlformats.org/officeDocument/2006/relationships/hyperlink" Target="https://cognia.zoom.us/webinar/register/WN_5NUDQ2WoQtamAbmdBQOlug" TargetMode="External"/><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hyperlink" Target="https://cognia.zoom.us/webinar/register/WN_Oh5ooYcFRN2HTLPfzgK0WQ" TargetMode="External"/><Relationship Id="rId5" Type="http://schemas.openxmlformats.org/officeDocument/2006/relationships/hyperlink" Target="https://cognia.zoom.us/webinar/register/WN_J0PxkNgMTEykSe3huTjU1w" TargetMode="External"/><Relationship Id="rId4" Type="http://schemas.openxmlformats.org/officeDocument/2006/relationships/hyperlink" Target="https://cognia.zoom.us/webinar/register/WN_M7F1OfjsS7mq2E8Z3jshuA"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cognia.zoom.us/webinar/register/WN_8-b_xKFcSP6P5xqXGjvDUA" TargetMode="External"/><Relationship Id="rId3" Type="http://schemas.openxmlformats.org/officeDocument/2006/relationships/hyperlink" Target="https://cognia.zoom.us/webinar/register/WN_osFtDYi5R4SPQ5E7XmLpWQ" TargetMode="External"/><Relationship Id="rId7" Type="http://schemas.openxmlformats.org/officeDocument/2006/relationships/hyperlink" Target="https://cognia.zoom.us/webinar/register/WN_c-zbjgBxRwyVbwtAnGHAJw" TargetMode="External"/><Relationship Id="rId2" Type="http://schemas.openxmlformats.org/officeDocument/2006/relationships/notesSlide" Target="../notesSlides/notesSlide66.xml"/><Relationship Id="rId1" Type="http://schemas.openxmlformats.org/officeDocument/2006/relationships/slideLayout" Target="../slideLayouts/slideLayout3.xml"/><Relationship Id="rId6" Type="http://schemas.openxmlformats.org/officeDocument/2006/relationships/hyperlink" Target="https://cognia.zoom.us/webinar/register/WN_M3nzqWV7R5iBQd97ZiLOWQ" TargetMode="External"/><Relationship Id="rId5" Type="http://schemas.openxmlformats.org/officeDocument/2006/relationships/hyperlink" Target="https://cognia.zoom.us/webinar/register/WN_5IAa48Z7QwajhS8ofMnIbQ" TargetMode="External"/><Relationship Id="rId10" Type="http://schemas.openxmlformats.org/officeDocument/2006/relationships/hyperlink" Target="https://cognia.zoom.us/webinar/register/WN_4LBMeCGKS-WQlnYNvloleA" TargetMode="External"/><Relationship Id="rId4" Type="http://schemas.openxmlformats.org/officeDocument/2006/relationships/hyperlink" Target="https://cognia.zoom.us/webinar/register/WN_0GaapOGrT3C6ugRiWm22iQ" TargetMode="External"/><Relationship Id="rId9" Type="http://schemas.openxmlformats.org/officeDocument/2006/relationships/hyperlink" Target="https://cognia.zoom.us/webinar/register/WN_XHYfSrPMQTi76FAl2ba-7A"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8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3.svg"/><Relationship Id="rId7" Type="http://schemas.openxmlformats.org/officeDocument/2006/relationships/hyperlink" Target="http://www.doe.mass.edu/mcas"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image" Target="../media/image45.svg"/><Relationship Id="rId5" Type="http://schemas.openxmlformats.org/officeDocument/2006/relationships/hyperlink" Target="mailto:mcas@mass.gov" TargetMode="External"/><Relationship Id="rId4" Type="http://schemas.openxmlformats.org/officeDocument/2006/relationships/image" Target="../media/image4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dirty="0"/>
              <a:t>Overview of MCAS Administration Tasks for Technology Coordinators</a:t>
            </a:r>
            <a:endParaRPr lang="en-US" altLang="en-US" sz="5900" dirty="0"/>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chemeClr val="bg1"/>
                </a:solidFill>
                <a:latin typeface="Arial" panose="020B0604020202020204" pitchFamily="34" charset="0"/>
                <a:cs typeface="Arial" panose="020B0604020202020204" pitchFamily="34" charset="0"/>
              </a:rPr>
              <a:t>October </a:t>
            </a:r>
            <a:r>
              <a:rPr lang="en-US" altLang="zh-CN" sz="2799">
                <a:solidFill>
                  <a:schemeClr val="bg1"/>
                </a:solidFill>
              </a:rPr>
              <a:t>7</a:t>
            </a:r>
            <a:r>
              <a:rPr lang="en-US" altLang="zh-CN" sz="2799">
                <a:solidFill>
                  <a:schemeClr val="bg1"/>
                </a:solidFill>
                <a:latin typeface="Arial" panose="020B0604020202020204" pitchFamily="34" charset="0"/>
                <a:cs typeface="Arial" panose="020B0604020202020204" pitchFamily="34" charset="0"/>
              </a:rPr>
              <a:t>, 2026</a:t>
            </a:r>
            <a:endParaRPr lang="zh-CN" altLang="en-US" sz="2799">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92A405B-09FF-CB85-8C3D-DC90E932C91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None/>
            </a:pPr>
            <a:r>
              <a:rPr lang="en-US" dirty="0">
                <a:solidFill>
                  <a:schemeClr val="tx1"/>
                </a:solidFill>
                <a:latin typeface="Arial"/>
                <a:cs typeface="Arial"/>
              </a:rPr>
              <a:t>Shannon Cullen, MCAS Test Administration Coordinator</a:t>
            </a:r>
          </a:p>
          <a:p>
            <a:pPr marL="0" indent="0">
              <a:buClrTx/>
              <a:buNone/>
            </a:pPr>
            <a:r>
              <a:rPr lang="en-US" sz="2800" dirty="0">
                <a:solidFill>
                  <a:schemeClr val="tx1"/>
                </a:solidFill>
                <a:latin typeface="Arial"/>
                <a:cs typeface="Arial"/>
              </a:rPr>
              <a:t>Erma Brown, MCAS and ACCESS Test Administration Specialist</a:t>
            </a:r>
          </a:p>
          <a:p>
            <a:pPr marL="0" indent="0">
              <a:buNone/>
            </a:pPr>
            <a:r>
              <a:rPr lang="en-US" dirty="0">
                <a:solidFill>
                  <a:schemeClr val="tx1"/>
                </a:solidFill>
                <a:latin typeface="Arial"/>
                <a:cs typeface="Arial"/>
              </a:rPr>
              <a:t>Kaelee Harper</a:t>
            </a:r>
            <a:r>
              <a:rPr lang="en-US" sz="2800" dirty="0">
                <a:solidFill>
                  <a:schemeClr val="tx1"/>
                </a:solidFill>
                <a:latin typeface="Arial"/>
                <a:cs typeface="Arial"/>
              </a:rPr>
              <a:t>, </a:t>
            </a:r>
            <a:r>
              <a:rPr lang="en-US" sz="2800" dirty="0" err="1">
                <a:solidFill>
                  <a:schemeClr val="tx1"/>
                </a:solidFill>
                <a:latin typeface="Arial"/>
                <a:cs typeface="Arial"/>
              </a:rPr>
              <a:t>eMetric</a:t>
            </a:r>
            <a:r>
              <a:rPr lang="en-US" sz="2800" dirty="0">
                <a:solidFill>
                  <a:schemeClr val="tx1"/>
                </a:solidFill>
                <a:latin typeface="Arial"/>
                <a:cs typeface="Arial"/>
              </a:rPr>
              <a:t> </a:t>
            </a:r>
            <a:r>
              <a:rPr lang="en-US" dirty="0">
                <a:solidFill>
                  <a:schemeClr val="tx1"/>
                </a:solidFill>
                <a:latin typeface="Arial"/>
                <a:cs typeface="Arial"/>
              </a:rPr>
              <a:t>Project Manage</a:t>
            </a:r>
            <a:r>
              <a:rPr lang="en-US" dirty="0">
                <a:solidFill>
                  <a:srgbClr val="101D35"/>
                </a:solidFill>
                <a:latin typeface="Arial"/>
                <a:cs typeface="Arial"/>
              </a:rPr>
              <a:t>r</a:t>
            </a:r>
            <a:endParaRPr lang="en-US" sz="2800" dirty="0">
              <a:solidFill>
                <a:srgbClr val="101D35"/>
              </a:solidFill>
              <a:latin typeface="Arial"/>
              <a:cs typeface="Arial"/>
            </a:endParaRPr>
          </a:p>
        </p:txBody>
      </p:sp>
      <p:sp>
        <p:nvSpPr>
          <p:cNvPr id="2" name="Slide Number Placeholder 3">
            <a:extLst>
              <a:ext uri="{FF2B5EF4-FFF2-40B4-BE49-F238E27FC236}">
                <a16:creationId xmlns:a16="http://schemas.microsoft.com/office/drawing/2014/main" id="{74684CD1-0669-231F-57E2-4F50F42464A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a:bodyPr>
          <a:lstStyle/>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Email student-specific questions to </a:t>
            </a:r>
            <a:r>
              <a:rPr lang="en-US">
                <a:latin typeface="Arial" panose="020B0604020202020204" pitchFamily="34" charset="0"/>
                <a:cs typeface="Arial" panose="020B0604020202020204" pitchFamily="34" charset="0"/>
                <a:hlinkClick r:id="rId3"/>
              </a:rPr>
              <a:t>mcas@mass.gov</a:t>
            </a:r>
            <a:r>
              <a:rPr lang="en-US">
                <a:latin typeface="Arial" panose="020B0604020202020204" pitchFamily="34" charset="0"/>
                <a:cs typeface="Arial" panose="020B0604020202020204" pitchFamily="34" charset="0"/>
              </a:rPr>
              <a:t> </a:t>
            </a:r>
            <a:r>
              <a:rPr lang="en-US">
                <a:solidFill>
                  <a:schemeClr val="tx1"/>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Closed captioning has been enabled for participants who need it. </a:t>
            </a:r>
          </a:p>
          <a:p>
            <a:pPr marL="457200" indent="-457200"/>
            <a:r>
              <a:rPr lang="en-US">
                <a:solidFill>
                  <a:schemeClr val="tx1"/>
                </a:solidFill>
              </a:rPr>
              <a:t>This session is being interpreted into ASL. Our interpreting team will be onscreen with the presenters. </a:t>
            </a:r>
          </a:p>
          <a:p>
            <a:pPr marL="457200" indent="-457200"/>
            <a:r>
              <a:rPr lang="en-US">
                <a:solidFill>
                  <a:schemeClr val="tx1"/>
                </a:solidFill>
              </a:rPr>
              <a:t>Please be advised that DESE does not authorize attendees to record or to use AI transcription tools during the meeting and DESE does not endorse any unauthorized transcripts created by third parties of its meetings. </a:t>
            </a:r>
          </a:p>
          <a:p>
            <a:pPr marL="457200" indent="-457200">
              <a:buClrTx/>
              <a:buFont typeface="Arial" panose="020B0604020202020204" pitchFamily="34" charset="0"/>
              <a:buChar char="•"/>
            </a:pPr>
            <a:endParaRPr lang="en-US">
              <a:solidFill>
                <a:srgbClr val="101D35"/>
              </a:solidFill>
              <a:latin typeface="Arial" panose="020B06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C1DCB367-4320-CED7-15FA-2F012EFC4F5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ClrTx/>
              <a:buFont typeface="Arial" panose="020B0604020202020204" pitchFamily="34" charset="0"/>
              <a:buChar char="•"/>
            </a:pPr>
            <a:r>
              <a:rPr lang="en-US" dirty="0">
                <a:solidFill>
                  <a:schemeClr val="tx1"/>
                </a:solidFill>
                <a:latin typeface="Arial"/>
                <a:cs typeface="Arial"/>
              </a:rPr>
              <a:t>Slides were emailed to participants before this session from</a:t>
            </a:r>
            <a:r>
              <a:rPr lang="en-US" dirty="0">
                <a:solidFill>
                  <a:srgbClr val="101D35"/>
                </a:solidFill>
                <a:latin typeface="Arial"/>
                <a:cs typeface="Arial"/>
              </a:rPr>
              <a:t> </a:t>
            </a:r>
            <a:r>
              <a:rPr lang="en-US" dirty="0">
                <a:solidFill>
                  <a:srgbClr val="101D35"/>
                </a:solidFill>
                <a:latin typeface="Arial"/>
                <a:cs typeface="Arial"/>
                <a:hlinkClick r:id="rId3"/>
              </a:rPr>
              <a:t>MCASEvents@cognia.org</a:t>
            </a:r>
            <a:r>
              <a:rPr lang="en-US" dirty="0">
                <a:solidFill>
                  <a:srgbClr val="101D35"/>
                </a:solidFill>
                <a:latin typeface="Arial"/>
                <a:cs typeface="Arial"/>
              </a:rPr>
              <a:t>.  </a:t>
            </a:r>
          </a:p>
          <a:p>
            <a:pPr marL="457200" indent="-457200">
              <a:buClrTx/>
              <a:buFont typeface="Arial" panose="020B0604020202020204" pitchFamily="34" charset="0"/>
              <a:buChar char="•"/>
            </a:pPr>
            <a:r>
              <a:rPr lang="en-US" dirty="0">
                <a:solidFill>
                  <a:schemeClr val="tx1"/>
                </a:solidFill>
                <a:latin typeface="Arial"/>
                <a:cs typeface="Arial"/>
              </a:rPr>
              <a:t>Slides are now being posted in the chat.</a:t>
            </a:r>
          </a:p>
          <a:p>
            <a:pPr lvl="2" indent="-457200">
              <a:spcBef>
                <a:spcPts val="1000"/>
              </a:spcBef>
              <a:buClrTx/>
              <a:buFont typeface="Arial" panose="020B0604020202020204" pitchFamily="34" charset="0"/>
              <a:buChar char="•"/>
            </a:pPr>
            <a:r>
              <a:rPr lang="en-US" sz="2600" dirty="0">
                <a:solidFill>
                  <a:schemeClr val="tx1"/>
                </a:solidFill>
                <a:latin typeface="Arial"/>
                <a:cs typeface="Arial"/>
              </a:rPr>
              <a:t>If you cannot access the slides in the chat, ask in the Q&amp;A.</a:t>
            </a:r>
          </a:p>
          <a:p>
            <a:pPr marL="457200" indent="-457200">
              <a:buClrTx/>
              <a:buFont typeface="Arial" panose="020B0604020202020204" pitchFamily="34" charset="0"/>
              <a:buChar char="•"/>
            </a:pPr>
            <a:r>
              <a:rPr lang="en-US" dirty="0">
                <a:solidFill>
                  <a:schemeClr val="tx1"/>
                </a:solidFill>
                <a:latin typeface="Arial"/>
                <a:cs typeface="Arial"/>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0AD22C82-677F-86E4-06D7-0D12E7EF561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a:solidFill>
                  <a:schemeClr val="tx1"/>
                </a:solidFill>
                <a:latin typeface="Arial"/>
                <a:cs typeface="Arial"/>
              </a:rPr>
              <a:t>Updates for 2026–27</a:t>
            </a:r>
          </a:p>
          <a:p>
            <a:pPr marL="514350" indent="-514350">
              <a:buClrTx/>
              <a:buFont typeface="+mj-lt"/>
              <a:buAutoNum type="arabicPeriod"/>
            </a:pPr>
            <a:r>
              <a:rPr lang="en-US">
                <a:solidFill>
                  <a:schemeClr val="tx1"/>
                </a:solidFill>
                <a:latin typeface="Arial"/>
                <a:cs typeface="Arial"/>
              </a:rPr>
              <a:t>Overview of MCAS Computer-Based Testing</a:t>
            </a:r>
          </a:p>
          <a:p>
            <a:pPr marL="514350" indent="-514350">
              <a:buClrTx/>
              <a:buFont typeface="+mj-lt"/>
              <a:buAutoNum type="arabicPeriod"/>
            </a:pPr>
            <a:r>
              <a:rPr lang="en-US">
                <a:solidFill>
                  <a:schemeClr val="tx1"/>
                </a:solidFill>
                <a:latin typeface="Arial"/>
                <a:cs typeface="Arial"/>
              </a:rPr>
              <a:t>Tasks to Complete in </a:t>
            </a:r>
            <a:r>
              <a:rPr lang="en-US" b="1">
                <a:solidFill>
                  <a:schemeClr val="tx1"/>
                </a:solidFill>
                <a:latin typeface="Arial"/>
                <a:cs typeface="Arial"/>
              </a:rPr>
              <a:t>Fall 2026</a:t>
            </a:r>
          </a:p>
          <a:p>
            <a:pPr marL="514350" indent="-514350">
              <a:buClrTx/>
              <a:buFont typeface="+mj-lt"/>
              <a:buAutoNum type="arabicPeriod"/>
            </a:pPr>
            <a:r>
              <a:rPr lang="en-US">
                <a:solidFill>
                  <a:schemeClr val="tx1"/>
                </a:solidFill>
                <a:latin typeface="Arial"/>
                <a:cs typeface="Arial"/>
              </a:rPr>
              <a:t>Tasks to Complete </a:t>
            </a:r>
            <a:r>
              <a:rPr lang="en-US" b="1">
                <a:solidFill>
                  <a:schemeClr val="tx1"/>
                </a:solidFill>
                <a:latin typeface="Arial"/>
                <a:cs typeface="Arial"/>
              </a:rPr>
              <a:t>at least Two Months </a:t>
            </a:r>
            <a:r>
              <a:rPr lang="en-US">
                <a:solidFill>
                  <a:schemeClr val="tx1"/>
                </a:solidFill>
                <a:latin typeface="Arial"/>
                <a:cs typeface="Arial"/>
              </a:rPr>
              <a:t>before Testing </a:t>
            </a:r>
          </a:p>
          <a:p>
            <a:pPr marL="514350" indent="-514350">
              <a:buClrTx/>
              <a:buFont typeface="+mj-lt"/>
              <a:buAutoNum type="arabicPeriod"/>
            </a:pPr>
            <a:r>
              <a:rPr lang="en-US">
                <a:solidFill>
                  <a:schemeClr val="tx1"/>
                </a:solidFill>
                <a:latin typeface="Arial"/>
                <a:cs typeface="Arial"/>
              </a:rPr>
              <a:t>Tasks to Complete </a:t>
            </a:r>
            <a:r>
              <a:rPr lang="en-US" b="1">
                <a:solidFill>
                  <a:schemeClr val="tx1"/>
                </a:solidFill>
                <a:latin typeface="Arial"/>
                <a:cs typeface="Arial"/>
              </a:rPr>
              <a:t>at least Two Weeks </a:t>
            </a:r>
            <a:r>
              <a:rPr lang="en-US">
                <a:solidFill>
                  <a:schemeClr val="tx1"/>
                </a:solidFill>
                <a:latin typeface="Arial"/>
                <a:cs typeface="Arial"/>
              </a:rPr>
              <a:t>before Testing</a:t>
            </a:r>
          </a:p>
          <a:p>
            <a:pPr marL="514350" indent="-514350">
              <a:buClrTx/>
              <a:buFont typeface="+mj-lt"/>
              <a:buAutoNum type="arabicPeriod"/>
            </a:pPr>
            <a:r>
              <a:rPr lang="en-US">
                <a:solidFill>
                  <a:schemeClr val="tx1"/>
                </a:solidFill>
                <a:latin typeface="Arial"/>
                <a:cs typeface="Arial"/>
              </a:rPr>
              <a:t>Troubleshooting Technology Issues </a:t>
            </a:r>
            <a:r>
              <a:rPr lang="en-US" b="1">
                <a:solidFill>
                  <a:schemeClr val="tx1"/>
                </a:solidFill>
                <a:latin typeface="Arial"/>
                <a:cs typeface="Arial"/>
              </a:rPr>
              <a:t>during Testing</a:t>
            </a:r>
          </a:p>
          <a:p>
            <a:pPr marL="514350" indent="-514350">
              <a:buClrTx/>
              <a:buFont typeface="+mj-lt"/>
              <a:buAutoNum type="arabicPeriod"/>
            </a:pPr>
            <a:r>
              <a:rPr lang="en-US">
                <a:solidFill>
                  <a:schemeClr val="tx1"/>
                </a:solidFill>
                <a:latin typeface="Arial"/>
                <a:cs typeface="Arial"/>
              </a:rPr>
              <a:t>Resources, Support, and Next Steps</a:t>
            </a:r>
          </a:p>
          <a:p>
            <a:pPr>
              <a:buClrTx/>
            </a:pPr>
            <a:endParaRPr lang="en-US" sz="2000">
              <a:solidFill>
                <a:srgbClr val="101D35"/>
              </a:solidFill>
              <a:latin typeface="Arial"/>
              <a:cs typeface="Arial"/>
            </a:endParaRPr>
          </a:p>
          <a:p>
            <a:pPr marL="514350" indent="-514350">
              <a:buClrTx/>
              <a:buFont typeface="+mj-lt"/>
              <a:buAutoNum type="arabicPeriod"/>
            </a:pPr>
            <a:endParaRPr lang="en-US">
              <a:solidFill>
                <a:srgbClr val="101D35"/>
              </a:solidFill>
              <a:latin typeface="Arial" panose="020B06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7BA243F0-2A4F-7825-A3EE-D563AF59561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 1</a:t>
            </a:r>
            <a:endParaRPr lang="en-US" sz="200"/>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What is your role? (Select all that apply.)</a:t>
            </a:r>
          </a:p>
          <a:p>
            <a:endParaRPr lang="en-US"/>
          </a:p>
          <a:p>
            <a:pPr marL="1022350" lvl="1" indent="-514350">
              <a:buAutoNum type="alphaUcPeriod"/>
            </a:pPr>
            <a:r>
              <a:rPr lang="en-US" sz="2800"/>
              <a:t>District test coordinator</a:t>
            </a:r>
          </a:p>
          <a:p>
            <a:pPr marL="1022350" lvl="1" indent="-514350">
              <a:buAutoNum type="alphaUcPeriod"/>
            </a:pPr>
            <a:r>
              <a:rPr lang="en-US" sz="2800"/>
              <a:t>School test coordinator</a:t>
            </a:r>
          </a:p>
          <a:p>
            <a:pPr marL="1022350" lvl="1" indent="-514350">
              <a:buAutoNum type="alphaUcPeriod"/>
            </a:pPr>
            <a:r>
              <a:rPr lang="en-US" sz="2800"/>
              <a:t>Principal</a:t>
            </a:r>
          </a:p>
          <a:p>
            <a:pPr marL="1022350" lvl="1" indent="-514350">
              <a:buFont typeface="Arial" panose="020B0604020202020204" pitchFamily="34" charset="0"/>
              <a:buAutoNum type="alphaUcPeriod"/>
            </a:pPr>
            <a:r>
              <a:rPr lang="en-US" sz="2800"/>
              <a:t>Technology staff </a:t>
            </a:r>
          </a:p>
          <a:p>
            <a:pPr marL="1022350" lvl="1" indent="-514350">
              <a:buAutoNum type="alphaUcPeriod"/>
            </a:pPr>
            <a:r>
              <a:rPr lang="en-US" sz="2800"/>
              <a:t>Other district staff</a:t>
            </a:r>
          </a:p>
          <a:p>
            <a:pPr marL="1022350" lvl="1" indent="-514350">
              <a:buAutoNum type="alphaUcPeriod"/>
            </a:pPr>
            <a:r>
              <a:rPr lang="en-US" sz="2800"/>
              <a:t>Other school staff</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A10D84FE-D6E6-AE97-5AE7-6EEF9677937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171169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 2</a:t>
            </a:r>
            <a:endParaRPr lang="en-US" sz="200"/>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How many years have you been involved in MCAS test administration?</a:t>
            </a:r>
          </a:p>
          <a:p>
            <a:pPr marL="0" indent="0">
              <a:buNone/>
            </a:pPr>
            <a:endParaRPr lang="en-US"/>
          </a:p>
          <a:p>
            <a:pPr marL="1022350" lvl="1" indent="-514350">
              <a:buAutoNum type="alphaUcPeriod"/>
            </a:pPr>
            <a:r>
              <a:rPr lang="en-US" sz="2800"/>
              <a:t>0–This is my first year</a:t>
            </a:r>
          </a:p>
          <a:p>
            <a:pPr marL="1022350" lvl="1" indent="-514350">
              <a:buAutoNum type="alphaUcPeriod"/>
            </a:pPr>
            <a:r>
              <a:rPr lang="en-US" sz="2800"/>
              <a:t>1 year</a:t>
            </a:r>
          </a:p>
          <a:p>
            <a:pPr marL="1022350" lvl="1" indent="-514350">
              <a:buAutoNum type="alphaUcPeriod"/>
            </a:pPr>
            <a:r>
              <a:rPr lang="en-US" sz="2800"/>
              <a:t>2–3 years</a:t>
            </a:r>
          </a:p>
          <a:p>
            <a:pPr marL="1022350" lvl="1" indent="-514350">
              <a:buAutoNum type="alphaUcPeriod"/>
            </a:pPr>
            <a:r>
              <a:rPr lang="en-US" sz="2800"/>
              <a:t>4–5 years</a:t>
            </a:r>
          </a:p>
          <a:p>
            <a:pPr marL="1022350" lvl="1" indent="-514350">
              <a:buFont typeface="Arial" panose="020B0604020202020204" pitchFamily="34" charset="0"/>
              <a:buAutoNum type="alphaUcPeriod"/>
            </a:pPr>
            <a:r>
              <a:rPr lang="en-US" sz="2800"/>
              <a:t>6+ years</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0D485B83-3187-B7F1-534C-D07D1E73124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321692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273136" y="2882900"/>
            <a:ext cx="7242464" cy="1092200"/>
          </a:xfrm>
        </p:spPr>
        <p:txBody>
          <a:bodyPr>
            <a:noAutofit/>
          </a:bodyPr>
          <a:lstStyle/>
          <a:p>
            <a:r>
              <a:rPr lang="en-US" sz="4000">
                <a:solidFill>
                  <a:schemeClr val="tx1"/>
                </a:solidFill>
              </a:rPr>
              <a:t>1. </a:t>
            </a:r>
            <a:r>
              <a:rPr lang="en-US" altLang="zh-CN" sz="4000">
                <a:solidFill>
                  <a:schemeClr val="tx1"/>
                </a:solidFill>
              </a:rPr>
              <a:t>Updates for 2026–27 </a:t>
            </a:r>
            <a:br>
              <a:rPr lang="zh-CN" altLang="en-US" sz="4000">
                <a:solidFill>
                  <a:schemeClr val="tx1"/>
                </a:solidFill>
              </a:rPr>
            </a:br>
            <a:endParaRPr lang="en-US" sz="4000">
              <a:solidFill>
                <a:schemeClr val="tx1"/>
              </a:solidFill>
            </a:endParaRPr>
          </a:p>
        </p:txBody>
      </p:sp>
      <p:sp>
        <p:nvSpPr>
          <p:cNvPr id="3" name="Slide Number Placeholder 3">
            <a:extLst>
              <a:ext uri="{FF2B5EF4-FFF2-40B4-BE49-F238E27FC236}">
                <a16:creationId xmlns:a16="http://schemas.microsoft.com/office/drawing/2014/main" id="{A4EFCDB5-7CC2-C644-DAF6-41E6515A63F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744313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393F-3E1D-5B51-855F-A745612C66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0FE935-1CCC-BACE-ED34-3EB2509516C7}"/>
              </a:ext>
            </a:extLst>
          </p:cNvPr>
          <p:cNvSpPr>
            <a:spLocks noGrp="1"/>
          </p:cNvSpPr>
          <p:nvPr>
            <p:ph type="title"/>
          </p:nvPr>
        </p:nvSpPr>
        <p:spPr/>
        <p:txBody>
          <a:bodyPr>
            <a:normAutofit/>
          </a:bodyPr>
          <a:lstStyle/>
          <a:p>
            <a:r>
              <a:rPr lang="en-US" sz="4000">
                <a:solidFill>
                  <a:schemeClr val="bg1"/>
                </a:solidFill>
                <a:latin typeface="Arial"/>
                <a:cs typeface="Arial"/>
              </a:rPr>
              <a:t>Technology Updates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2EF5406-762F-ABD0-99FC-FFBAD546821D}"/>
              </a:ext>
            </a:extLst>
          </p:cNvPr>
          <p:cNvSpPr>
            <a:spLocks noGrp="1"/>
          </p:cNvSpPr>
          <p:nvPr>
            <p:ph idx="1"/>
          </p:nvPr>
        </p:nvSpPr>
        <p:spPr>
          <a:xfrm>
            <a:off x="153991" y="1487078"/>
            <a:ext cx="11884017" cy="5252291"/>
          </a:xfrm>
        </p:spPr>
        <p:txBody>
          <a:bodyPr vert="horz" lIns="91440" tIns="45720" rIns="91440" bIns="45720" rtlCol="0" anchor="t">
            <a:noAutofit/>
          </a:bodyPr>
          <a:lstStyle/>
          <a:p>
            <a:pPr marR="228600">
              <a:spcAft>
                <a:spcPts val="600"/>
              </a:spcAft>
              <a:buFont typeface="Arial" panose="02070309020205020404" pitchFamily="49" charset="0"/>
              <a:buChar char="•"/>
              <a:tabLst>
                <a:tab pos="57150" algn="l"/>
              </a:tabLst>
            </a:pPr>
            <a:r>
              <a:rPr lang="en-US" sz="1800" b="1" dirty="0">
                <a:solidFill>
                  <a:schemeClr val="tx1"/>
                </a:solidFill>
                <a:latin typeface="Arial"/>
                <a:cs typeface="Segoe UI"/>
              </a:rPr>
              <a:t>ChromeOS</a:t>
            </a:r>
            <a:r>
              <a:rPr lang="en-US" sz="1800" dirty="0">
                <a:solidFill>
                  <a:srgbClr val="000000"/>
                </a:solidFill>
                <a:latin typeface="Arial"/>
                <a:cs typeface="Segoe UI"/>
              </a:rPr>
              <a:t>: Updated ChromeOS accessibility configuration guidance; refer to page 20 </a:t>
            </a:r>
            <a:r>
              <a:rPr lang="en-US" sz="1800" dirty="0">
                <a:solidFill>
                  <a:prstClr val="black"/>
                </a:solidFill>
                <a:latin typeface="Arial"/>
                <a:ea typeface="Aptos" panose="020B0004020202020204" pitchFamily="34" charset="0"/>
                <a:cs typeface="Arial"/>
              </a:rPr>
              <a:t>of the </a:t>
            </a:r>
            <a:r>
              <a:rPr lang="en-US" sz="1800" dirty="0">
                <a:solidFill>
                  <a:srgbClr val="101D35"/>
                </a:solidFill>
                <a:latin typeface="Arial"/>
                <a:ea typeface="Aptos" panose="020B0004020202020204" pitchFamily="34" charset="0"/>
                <a:cs typeface="Arial"/>
                <a:hlinkClick r:id="rId3"/>
              </a:rPr>
              <a:t>MCAS Student Kiosk Technology Guide</a:t>
            </a:r>
            <a:r>
              <a:rPr lang="en-US" sz="1800" dirty="0">
                <a:solidFill>
                  <a:srgbClr val="101D35"/>
                </a:solidFill>
                <a:latin typeface="Arial"/>
                <a:ea typeface="Aptos" panose="020B0004020202020204" pitchFamily="34" charset="0"/>
                <a:cs typeface="Arial"/>
              </a:rPr>
              <a:t> </a:t>
            </a:r>
            <a:r>
              <a:rPr lang="en-US" sz="1800" dirty="0">
                <a:solidFill>
                  <a:schemeClr val="tx1"/>
                </a:solidFill>
                <a:latin typeface="Arial"/>
                <a:ea typeface="Aptos" panose="020B0004020202020204" pitchFamily="34" charset="0"/>
                <a:cs typeface="Arial"/>
              </a:rPr>
              <a:t>for more information.</a:t>
            </a:r>
            <a:endParaRPr lang="en-US" sz="1800" dirty="0">
              <a:solidFill>
                <a:schemeClr val="tx1"/>
              </a:solidFill>
              <a:latin typeface="Arial"/>
              <a:cs typeface="Arial"/>
            </a:endParaRPr>
          </a:p>
          <a:p>
            <a:pPr marR="228600">
              <a:spcAft>
                <a:spcPts val="600"/>
              </a:spcAft>
              <a:buFont typeface="Arial" panose="02070309020205020404" pitchFamily="49" charset="0"/>
              <a:buChar char="•"/>
              <a:tabLst>
                <a:tab pos="57150" algn="l"/>
              </a:tabLst>
            </a:pPr>
            <a:r>
              <a:rPr lang="en-US" sz="1800" b="1" dirty="0">
                <a:solidFill>
                  <a:srgbClr val="000000"/>
                </a:solidFill>
                <a:latin typeface="Arial"/>
                <a:cs typeface="Segoe UI"/>
              </a:rPr>
              <a:t>iPad</a:t>
            </a:r>
            <a:r>
              <a:rPr lang="en-US" sz="1800" dirty="0">
                <a:solidFill>
                  <a:srgbClr val="000000"/>
                </a:solidFill>
                <a:latin typeface="Arial"/>
                <a:cs typeface="Segoe UI"/>
              </a:rPr>
              <a:t>: A new iPad external keyboard setting for full kiosk control and Magic Mouse compatibility; refer to page 25 </a:t>
            </a:r>
            <a:r>
              <a:rPr lang="en-US" sz="1800" dirty="0">
                <a:solidFill>
                  <a:prstClr val="black"/>
                </a:solidFill>
                <a:latin typeface="Arial"/>
                <a:ea typeface="Aptos" panose="020B0004020202020204" pitchFamily="34" charset="0"/>
                <a:cs typeface="Arial"/>
              </a:rPr>
              <a:t>of the </a:t>
            </a:r>
            <a:r>
              <a:rPr lang="en-US" sz="1800" dirty="0">
                <a:solidFill>
                  <a:srgbClr val="101D35"/>
                </a:solidFill>
                <a:latin typeface="Arial"/>
                <a:ea typeface="Aptos" panose="020B0004020202020204" pitchFamily="34" charset="0"/>
                <a:cs typeface="Arial"/>
                <a:hlinkClick r:id="rId3"/>
              </a:rPr>
              <a:t>MCAS Student Kiosk Technology Guide</a:t>
            </a:r>
            <a:r>
              <a:rPr lang="en-US" sz="1800" dirty="0">
                <a:solidFill>
                  <a:srgbClr val="101D35"/>
                </a:solidFill>
                <a:latin typeface="Arial"/>
                <a:ea typeface="Aptos" panose="020B0004020202020204" pitchFamily="34" charset="0"/>
                <a:cs typeface="Arial"/>
              </a:rPr>
              <a:t> </a:t>
            </a:r>
            <a:r>
              <a:rPr lang="en-US" sz="1800" dirty="0">
                <a:solidFill>
                  <a:schemeClr val="tx1"/>
                </a:solidFill>
                <a:latin typeface="Arial"/>
                <a:ea typeface="Aptos" panose="020B0004020202020204" pitchFamily="34" charset="0"/>
                <a:cs typeface="Arial"/>
              </a:rPr>
              <a:t>for more information. iPads now show in the MCAS Portal on the Site Readiness details page when conducting Site Readiness. </a:t>
            </a:r>
            <a:endParaRPr lang="en-US" sz="1800" dirty="0">
              <a:solidFill>
                <a:schemeClr val="tx1"/>
              </a:solidFill>
              <a:latin typeface="Arial"/>
              <a:cs typeface="Arial"/>
            </a:endParaRPr>
          </a:p>
          <a:p>
            <a:pPr marR="228600">
              <a:spcAft>
                <a:spcPts val="600"/>
              </a:spcAft>
              <a:buFont typeface="Arial" panose="02070309020205020404" pitchFamily="49" charset="0"/>
              <a:buChar char="•"/>
              <a:tabLst>
                <a:tab pos="57150" algn="l"/>
              </a:tabLst>
            </a:pPr>
            <a:r>
              <a:rPr lang="en-US" sz="1800" b="1" dirty="0">
                <a:solidFill>
                  <a:schemeClr val="tx1"/>
                </a:solidFill>
                <a:latin typeface="Arial"/>
                <a:cs typeface="Arial"/>
              </a:rPr>
              <a:t>MacOS</a:t>
            </a:r>
            <a:r>
              <a:rPr lang="en-US" sz="1800" dirty="0">
                <a:solidFill>
                  <a:schemeClr val="tx1"/>
                </a:solidFill>
                <a:latin typeface="Arial"/>
                <a:cs typeface="Arial"/>
              </a:rPr>
              <a:t>:</a:t>
            </a:r>
            <a:r>
              <a:rPr lang="en-US" sz="1800" dirty="0">
                <a:solidFill>
                  <a:srgbClr val="101D35"/>
                </a:solidFill>
                <a:latin typeface="Arial"/>
                <a:cs typeface="Arial"/>
              </a:rPr>
              <a:t> </a:t>
            </a:r>
            <a:r>
              <a:rPr lang="en-US" sz="1800" dirty="0">
                <a:solidFill>
                  <a:schemeClr val="tx1"/>
                </a:solidFill>
                <a:latin typeface="Arial"/>
                <a:cs typeface="Arial"/>
              </a:rPr>
              <a:t>Schools will need to uninstall the old kiosk before installing the new kiosk.</a:t>
            </a:r>
          </a:p>
          <a:p>
            <a:pPr marR="228600">
              <a:spcAft>
                <a:spcPts val="600"/>
              </a:spcAft>
              <a:buFont typeface="Arial" panose="02070309020205020404" pitchFamily="49" charset="0"/>
              <a:buChar char="•"/>
              <a:tabLst>
                <a:tab pos="57150" algn="l"/>
              </a:tabLst>
            </a:pPr>
            <a:r>
              <a:rPr lang="en-US" sz="1800" b="1" dirty="0">
                <a:solidFill>
                  <a:srgbClr val="000000"/>
                </a:solidFill>
                <a:latin typeface="Arial"/>
                <a:cs typeface="Segoe UI"/>
              </a:rPr>
              <a:t>Linux</a:t>
            </a:r>
            <a:r>
              <a:rPr lang="en-US" sz="1800" dirty="0">
                <a:solidFill>
                  <a:srgbClr val="000000"/>
                </a:solidFill>
                <a:latin typeface="Arial"/>
                <a:cs typeface="Segoe UI"/>
              </a:rPr>
              <a:t>: Revised Linux installation steps; refer to page 26 </a:t>
            </a:r>
            <a:r>
              <a:rPr lang="en-US" sz="1800" dirty="0">
                <a:solidFill>
                  <a:prstClr val="black"/>
                </a:solidFill>
                <a:latin typeface="Arial"/>
                <a:ea typeface="Aptos" panose="020B0004020202020204" pitchFamily="34" charset="0"/>
                <a:cs typeface="Arial"/>
              </a:rPr>
              <a:t>of the </a:t>
            </a:r>
            <a:r>
              <a:rPr lang="en-US" sz="1800" dirty="0">
                <a:solidFill>
                  <a:srgbClr val="101D35"/>
                </a:solidFill>
                <a:latin typeface="Arial"/>
                <a:ea typeface="Aptos" panose="020B0004020202020204" pitchFamily="34" charset="0"/>
                <a:cs typeface="Arial"/>
                <a:hlinkClick r:id="rId3"/>
              </a:rPr>
              <a:t>MCAS Student Kiosk Technology Guide</a:t>
            </a:r>
            <a:r>
              <a:rPr lang="en-US" sz="1800" dirty="0">
                <a:solidFill>
                  <a:srgbClr val="101D35"/>
                </a:solidFill>
                <a:latin typeface="Arial"/>
                <a:ea typeface="Aptos" panose="020B0004020202020204" pitchFamily="34" charset="0"/>
                <a:cs typeface="Arial"/>
              </a:rPr>
              <a:t> </a:t>
            </a:r>
            <a:r>
              <a:rPr lang="en-US" sz="1800" dirty="0">
                <a:solidFill>
                  <a:schemeClr val="tx1"/>
                </a:solidFill>
                <a:latin typeface="Arial"/>
                <a:ea typeface="Aptos" panose="020B0004020202020204" pitchFamily="34" charset="0"/>
                <a:cs typeface="Arial"/>
              </a:rPr>
              <a:t>for more information.</a:t>
            </a:r>
            <a:endParaRPr lang="en-US" sz="1800" dirty="0">
              <a:solidFill>
                <a:schemeClr val="tx1"/>
              </a:solidFill>
              <a:latin typeface="Arial"/>
              <a:cs typeface="Arial"/>
            </a:endParaRPr>
          </a:p>
          <a:p>
            <a:pPr marR="228600">
              <a:buClrTx/>
              <a:buFont typeface="Arial" panose="02070309020205020404" pitchFamily="49" charset="0"/>
              <a:buChar char="•"/>
              <a:tabLst>
                <a:tab pos="57150" algn="l"/>
              </a:tabLst>
            </a:pPr>
            <a:r>
              <a:rPr lang="en-US" sz="1800" b="1" dirty="0">
                <a:solidFill>
                  <a:srgbClr val="000000"/>
                </a:solidFill>
                <a:latin typeface="Arial"/>
                <a:cs typeface="Segoe UI"/>
              </a:rPr>
              <a:t>Windows</a:t>
            </a:r>
            <a:r>
              <a:rPr lang="en-US" sz="1800" dirty="0">
                <a:solidFill>
                  <a:srgbClr val="000000"/>
                </a:solidFill>
                <a:latin typeface="Arial"/>
                <a:cs typeface="Segoe UI"/>
              </a:rPr>
              <a:t>: A new </a:t>
            </a:r>
            <a:r>
              <a:rPr lang="en-US" sz="1800" dirty="0" err="1">
                <a:solidFill>
                  <a:srgbClr val="000000"/>
                </a:solidFill>
                <a:latin typeface="Arial"/>
                <a:cs typeface="Segoe UI"/>
              </a:rPr>
              <a:t>iTester</a:t>
            </a:r>
            <a:r>
              <a:rPr lang="en-US" sz="1800" dirty="0">
                <a:solidFill>
                  <a:srgbClr val="000000"/>
                </a:solidFill>
                <a:latin typeface="Arial"/>
                <a:cs typeface="Segoe UI"/>
              </a:rPr>
              <a:t> Windows app option has been added for test delivery. The app will be available through the Microsoft Store and includes automatic updates, helping ensure devices stay current with minimal administrative effort. This app will follow a single-application model similar to the iPadOS kiosk where a location is selected upon first launch. </a:t>
            </a:r>
          </a:p>
          <a:p>
            <a:pPr marR="228600" lvl="1">
              <a:buFont typeface="Arial" panose="02070309020205020404" pitchFamily="49" charset="0"/>
              <a:buChar char="•"/>
              <a:tabLst>
                <a:tab pos="57150" algn="l"/>
              </a:tabLst>
            </a:pPr>
            <a:r>
              <a:rPr lang="en-US" sz="1400" dirty="0">
                <a:solidFill>
                  <a:srgbClr val="000000"/>
                </a:solidFill>
                <a:latin typeface="Arial"/>
                <a:cs typeface="Segoe UI"/>
              </a:rPr>
              <a:t>Step-by-step instructions available in the </a:t>
            </a:r>
            <a:r>
              <a:rPr lang="en-US" sz="1400" dirty="0">
                <a:solidFill>
                  <a:srgbClr val="000000"/>
                </a:solidFill>
                <a:latin typeface="Arial"/>
                <a:cs typeface="Segoe UI"/>
                <a:hlinkClick r:id="rId3"/>
              </a:rPr>
              <a:t>MCAS Student Kiosk Technology Guide</a:t>
            </a:r>
            <a:r>
              <a:rPr lang="en-US" sz="1400" dirty="0">
                <a:solidFill>
                  <a:srgbClr val="000000"/>
                </a:solidFill>
                <a:latin typeface="Arial"/>
                <a:cs typeface="Segoe UI"/>
              </a:rPr>
              <a:t>. </a:t>
            </a:r>
          </a:p>
          <a:p>
            <a:pPr marR="228600" lvl="1">
              <a:buFont typeface="Arial" panose="02070309020205020404" pitchFamily="49" charset="0"/>
              <a:buChar char="•"/>
              <a:tabLst>
                <a:tab pos="57150" algn="l"/>
              </a:tabLst>
            </a:pPr>
            <a:r>
              <a:rPr lang="en-US" sz="1400" dirty="0">
                <a:solidFill>
                  <a:srgbClr val="000000"/>
                </a:solidFill>
                <a:latin typeface="Arial"/>
                <a:cs typeface="Segoe UI"/>
              </a:rPr>
              <a:t>The legacy Windows kiosk will still be available for download in the </a:t>
            </a:r>
            <a:r>
              <a:rPr lang="en-US" sz="1400" dirty="0">
                <a:solidFill>
                  <a:srgbClr val="000000"/>
                </a:solidFill>
                <a:latin typeface="Arial"/>
                <a:cs typeface="Segoe UI"/>
                <a:hlinkClick r:id="rId4"/>
              </a:rPr>
              <a:t>MCAS Portal</a:t>
            </a:r>
            <a:r>
              <a:rPr lang="en-US" sz="1400" dirty="0">
                <a:solidFill>
                  <a:srgbClr val="000000"/>
                </a:solidFill>
                <a:latin typeface="Arial"/>
                <a:cs typeface="Segoe UI"/>
              </a:rPr>
              <a:t> and </a:t>
            </a:r>
            <a:r>
              <a:rPr lang="en-US" sz="1400" dirty="0">
                <a:solidFill>
                  <a:srgbClr val="000000"/>
                </a:solidFill>
                <a:latin typeface="Arial"/>
                <a:cs typeface="Segoe UI"/>
                <a:hlinkClick r:id="rId3"/>
              </a:rPr>
              <a:t>MCAS Resource Center</a:t>
            </a:r>
            <a:r>
              <a:rPr lang="en-US" sz="1400" dirty="0">
                <a:solidFill>
                  <a:srgbClr val="000000"/>
                </a:solidFill>
                <a:latin typeface="Arial"/>
                <a:cs typeface="Segoe UI"/>
              </a:rPr>
              <a:t>. </a:t>
            </a:r>
          </a:p>
          <a:p>
            <a:pPr marR="228600" lvl="1">
              <a:buFont typeface="Arial" panose="02070309020205020404" pitchFamily="49" charset="0"/>
              <a:buChar char="•"/>
              <a:tabLst>
                <a:tab pos="57150" algn="l"/>
              </a:tabLst>
            </a:pPr>
            <a:r>
              <a:rPr lang="en-US" sz="1400" dirty="0">
                <a:solidFill>
                  <a:srgbClr val="000000"/>
                </a:solidFill>
                <a:latin typeface="Arial"/>
                <a:cs typeface="Segoe UI"/>
              </a:rPr>
              <a:t>Schools will need to uninstall the old kiosk before downloading and installing the legacy Windows kiosk or the </a:t>
            </a:r>
            <a:r>
              <a:rPr lang="en-US" sz="1400" dirty="0" err="1">
                <a:solidFill>
                  <a:srgbClr val="000000"/>
                </a:solidFill>
                <a:latin typeface="Arial"/>
                <a:cs typeface="Segoe UI"/>
              </a:rPr>
              <a:t>iTester</a:t>
            </a:r>
            <a:r>
              <a:rPr lang="en-US" sz="1400" dirty="0">
                <a:solidFill>
                  <a:srgbClr val="000000"/>
                </a:solidFill>
                <a:latin typeface="Arial"/>
                <a:cs typeface="Segoe UI"/>
              </a:rPr>
              <a:t> Windows app.</a:t>
            </a:r>
            <a:endParaRPr lang="en-US" sz="1600" dirty="0">
              <a:solidFill>
                <a:srgbClr val="000000"/>
              </a:solidFill>
              <a:latin typeface="Arial"/>
              <a:cs typeface="Segoe UI"/>
            </a:endParaRPr>
          </a:p>
        </p:txBody>
      </p:sp>
      <p:sp>
        <p:nvSpPr>
          <p:cNvPr id="4" name="Slide Number Placeholder 3">
            <a:extLst>
              <a:ext uri="{FF2B5EF4-FFF2-40B4-BE49-F238E27FC236}">
                <a16:creationId xmlns:a16="http://schemas.microsoft.com/office/drawing/2014/main" id="{51D747CA-571D-ACF1-9E53-3625B5741F9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2622485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DDF26-0B6B-C036-EE9A-A966F86C8C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D7E3F-4EAE-3B71-C5D1-6DFEB95AE6E1}"/>
              </a:ext>
            </a:extLst>
          </p:cNvPr>
          <p:cNvSpPr>
            <a:spLocks noGrp="1"/>
          </p:cNvSpPr>
          <p:nvPr>
            <p:ph type="title"/>
          </p:nvPr>
        </p:nvSpPr>
        <p:spPr/>
        <p:txBody>
          <a:bodyPr>
            <a:normAutofit/>
          </a:bodyPr>
          <a:lstStyle/>
          <a:p>
            <a:r>
              <a:rPr lang="en-US" sz="4000" dirty="0">
                <a:solidFill>
                  <a:schemeClr val="bg1"/>
                </a:solidFill>
                <a:latin typeface="Arial"/>
                <a:cs typeface="Arial"/>
              </a:rPr>
              <a:t>MacOS Kiosk Installer Update</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4CD204A-4FE7-C677-C781-301DF1E11B1A}"/>
              </a:ext>
            </a:extLst>
          </p:cNvPr>
          <p:cNvSpPr>
            <a:spLocks noGrp="1"/>
          </p:cNvSpPr>
          <p:nvPr>
            <p:ph idx="1"/>
          </p:nvPr>
        </p:nvSpPr>
        <p:spPr>
          <a:xfrm>
            <a:off x="153991" y="1487078"/>
            <a:ext cx="11884017" cy="5252291"/>
          </a:xfrm>
        </p:spPr>
        <p:txBody>
          <a:bodyPr vert="horz" lIns="91440" tIns="45720" rIns="91440" bIns="45720" rtlCol="0" anchor="t">
            <a:noAutofit/>
          </a:bodyPr>
          <a:lstStyle/>
          <a:p>
            <a:r>
              <a:rPr lang="en-US" sz="2400" dirty="0">
                <a:solidFill>
                  <a:schemeClr val="tx1"/>
                </a:solidFill>
              </a:rPr>
              <a:t>An issue was identified with macOS kiosk installer package version </a:t>
            </a:r>
            <a:r>
              <a:rPr lang="en-US" sz="2400" b="1" dirty="0">
                <a:solidFill>
                  <a:schemeClr val="tx1"/>
                </a:solidFill>
              </a:rPr>
              <a:t>3.57.3</a:t>
            </a:r>
            <a:r>
              <a:rPr lang="en-US" sz="2400" dirty="0">
                <a:solidFill>
                  <a:schemeClr val="tx1"/>
                </a:solidFill>
              </a:rPr>
              <a:t> for schools that use an MDM solution. </a:t>
            </a:r>
          </a:p>
          <a:p>
            <a:r>
              <a:rPr lang="en-US" sz="2400" dirty="0">
                <a:solidFill>
                  <a:schemeClr val="tx1"/>
                </a:solidFill>
              </a:rPr>
              <a:t>An updated macOS kiosk installer (version 3.58.4) was posted to the MCAS Resource Center and MCAS Portal on </a:t>
            </a:r>
            <a:r>
              <a:rPr lang="en-US" sz="2400" b="1" dirty="0">
                <a:solidFill>
                  <a:schemeClr val="tx1"/>
                </a:solidFill>
              </a:rPr>
              <a:t>September 25. </a:t>
            </a:r>
          </a:p>
          <a:p>
            <a:r>
              <a:rPr lang="en-US" sz="2400" dirty="0">
                <a:solidFill>
                  <a:schemeClr val="tx1"/>
                </a:solidFill>
              </a:rPr>
              <a:t>Schools that downloaded and installed macOS kiosk version 3.57.3 through an MDM solution </a:t>
            </a:r>
            <a:r>
              <a:rPr lang="en-US" sz="2400" b="1" dirty="0">
                <a:solidFill>
                  <a:schemeClr val="tx1"/>
                </a:solidFill>
              </a:rPr>
              <a:t>before September 25 </a:t>
            </a:r>
            <a:r>
              <a:rPr lang="en-US" sz="2400" dirty="0">
                <a:solidFill>
                  <a:schemeClr val="tx1"/>
                </a:solidFill>
              </a:rPr>
              <a:t>may need to download the updated installer. </a:t>
            </a:r>
          </a:p>
          <a:p>
            <a:r>
              <a:rPr lang="en-US" sz="2400" dirty="0">
                <a:solidFill>
                  <a:schemeClr val="tx1"/>
                </a:solidFill>
              </a:rPr>
              <a:t>Schools do </a:t>
            </a:r>
            <a:r>
              <a:rPr lang="en-US" sz="2400" b="1" i="1" dirty="0">
                <a:solidFill>
                  <a:schemeClr val="tx1"/>
                </a:solidFill>
              </a:rPr>
              <a:t>not </a:t>
            </a:r>
            <a:r>
              <a:rPr lang="en-US" sz="2400" dirty="0">
                <a:solidFill>
                  <a:schemeClr val="tx1"/>
                </a:solidFill>
              </a:rPr>
              <a:t>need to download the updated installer if they: </a:t>
            </a:r>
          </a:p>
          <a:p>
            <a:pPr lvl="1"/>
            <a:r>
              <a:rPr lang="en-US" sz="2000" dirty="0">
                <a:solidFill>
                  <a:schemeClr val="tx1"/>
                </a:solidFill>
              </a:rPr>
              <a:t>downloaded it after September 25</a:t>
            </a:r>
          </a:p>
          <a:p>
            <a:pPr lvl="1"/>
            <a:r>
              <a:rPr lang="en-US" sz="2000" dirty="0">
                <a:solidFill>
                  <a:schemeClr val="tx1"/>
                </a:solidFill>
              </a:rPr>
              <a:t>do not use an MDM solution to manage kiosk deployments</a:t>
            </a:r>
          </a:p>
          <a:p>
            <a:pPr lvl="1"/>
            <a:r>
              <a:rPr lang="en-US" sz="2000" dirty="0">
                <a:solidFill>
                  <a:schemeClr val="tx1"/>
                </a:solidFill>
              </a:rPr>
              <a:t>have not experienced issues installing and managing the kiosk</a:t>
            </a:r>
          </a:p>
          <a:p>
            <a:r>
              <a:rPr lang="en-US" sz="2400" dirty="0">
                <a:solidFill>
                  <a:schemeClr val="tx1"/>
                </a:solidFill>
              </a:rPr>
              <a:t>Expected to be announced in an upcoming Student Assessment Update. </a:t>
            </a:r>
          </a:p>
        </p:txBody>
      </p:sp>
      <p:sp>
        <p:nvSpPr>
          <p:cNvPr id="4" name="Slide Number Placeholder 3">
            <a:extLst>
              <a:ext uri="{FF2B5EF4-FFF2-40B4-BE49-F238E27FC236}">
                <a16:creationId xmlns:a16="http://schemas.microsoft.com/office/drawing/2014/main" id="{8ABFA4DC-0C90-CE8F-B9A7-EAC4F1F2DE5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2038144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9E0C6-83FE-7B8B-12E4-C86086049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6B806-92F2-8A80-2E63-1E68358397E7}"/>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a:t>
            </a:r>
          </a:p>
        </p:txBody>
      </p:sp>
      <p:sp>
        <p:nvSpPr>
          <p:cNvPr id="3" name="Text Placeholder 2">
            <a:extLst>
              <a:ext uri="{FF2B5EF4-FFF2-40B4-BE49-F238E27FC236}">
                <a16:creationId xmlns:a16="http://schemas.microsoft.com/office/drawing/2014/main" id="{C8563533-BBB0-2C7D-AF03-93DB30F4F869}"/>
              </a:ext>
            </a:extLst>
          </p:cNvPr>
          <p:cNvSpPr>
            <a:spLocks noGrp="1"/>
          </p:cNvSpPr>
          <p:nvPr>
            <p:ph idx="1"/>
          </p:nvPr>
        </p:nvSpPr>
        <p:spPr/>
        <p:txBody>
          <a:bodyPr vert="horz" lIns="91440" tIns="45720" rIns="91440" bIns="45720" rtlCol="0" anchor="t">
            <a:normAutofit/>
          </a:bodyPr>
          <a:lstStyle/>
          <a:p>
            <a:pPr marL="0" indent="0">
              <a:buNone/>
            </a:pPr>
            <a:r>
              <a:rPr lang="en-US" b="1">
                <a:solidFill>
                  <a:schemeClr val="tx1"/>
                </a:solidFill>
                <a:latin typeface="Arial"/>
                <a:cs typeface="Arial"/>
              </a:rPr>
              <a:t>The following updates are now available in the MCAS Student Kiosk:</a:t>
            </a:r>
          </a:p>
        </p:txBody>
      </p:sp>
      <p:graphicFrame>
        <p:nvGraphicFramePr>
          <p:cNvPr id="4" name="Table 3">
            <a:extLst>
              <a:ext uri="{FF2B5EF4-FFF2-40B4-BE49-F238E27FC236}">
                <a16:creationId xmlns:a16="http://schemas.microsoft.com/office/drawing/2014/main" id="{BFEBC6CF-87F8-2CD5-899A-202F2DE4A27F}"/>
              </a:ext>
            </a:extLst>
          </p:cNvPr>
          <p:cNvGraphicFramePr>
            <a:graphicFrameLocks noGrp="1"/>
          </p:cNvGraphicFramePr>
          <p:nvPr/>
        </p:nvGraphicFramePr>
        <p:xfrm>
          <a:off x="128156" y="2137317"/>
          <a:ext cx="11828315" cy="4597190"/>
        </p:xfrm>
        <a:graphic>
          <a:graphicData uri="http://schemas.openxmlformats.org/drawingml/2006/table">
            <a:tbl>
              <a:tblPr firstRow="1" bandRow="1">
                <a:tableStyleId>{5C22544A-7EE6-4342-B048-85BDC9FD1C3A}</a:tableStyleId>
              </a:tblPr>
              <a:tblGrid>
                <a:gridCol w="5447988">
                  <a:extLst>
                    <a:ext uri="{9D8B030D-6E8A-4147-A177-3AD203B41FA5}">
                      <a16:colId xmlns:a16="http://schemas.microsoft.com/office/drawing/2014/main" val="4160727559"/>
                    </a:ext>
                  </a:extLst>
                </a:gridCol>
                <a:gridCol w="6380327">
                  <a:extLst>
                    <a:ext uri="{9D8B030D-6E8A-4147-A177-3AD203B41FA5}">
                      <a16:colId xmlns:a16="http://schemas.microsoft.com/office/drawing/2014/main" val="3951601788"/>
                    </a:ext>
                  </a:extLst>
                </a:gridCol>
              </a:tblGrid>
              <a:tr h="454157">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216953">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Students testing on battery-powered devices now have a battery status indicator at the top of the screen. Unavailable on iPadOS (the native battery indicator is visible in the system status bar). </a:t>
                      </a:r>
                    </a:p>
                  </a:txBody>
                  <a:tcPr/>
                </a:tc>
                <a:tc>
                  <a:txBody>
                    <a:bodyPr/>
                    <a:lstStyle/>
                    <a:p>
                      <a:r>
                        <a:rPr lang="en-US" sz="1800" kern="1200">
                          <a:solidFill>
                            <a:schemeClr val="dk1"/>
                          </a:solidFill>
                          <a:effectLst/>
                          <a:latin typeface="+mn-lt"/>
                          <a:ea typeface="+mn-ea"/>
                          <a:cs typeface="+mn-cs"/>
                        </a:rPr>
                        <a:t> </a:t>
                      </a:r>
                    </a:p>
                    <a:p>
                      <a:r>
                        <a:rPr lang="en-US" sz="1800" kern="1200">
                          <a:solidFill>
                            <a:schemeClr val="dk1"/>
                          </a:solidFill>
                          <a:effectLst/>
                          <a:latin typeface="+mn-lt"/>
                          <a:ea typeface="+mn-ea"/>
                          <a:cs typeface="+mn-cs"/>
                        </a:rPr>
                        <a:t> </a:t>
                      </a:r>
                    </a:p>
                    <a:p>
                      <a:r>
                        <a:rPr lang="en-US" sz="1800" kern="1200">
                          <a:solidFill>
                            <a:schemeClr val="dk1"/>
                          </a:solidFill>
                          <a:effectLst/>
                          <a:latin typeface="+mn-lt"/>
                          <a:ea typeface="+mn-ea"/>
                          <a:cs typeface="+mn-cs"/>
                        </a:rPr>
                        <a:t>            </a:t>
                      </a:r>
                    </a:p>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454157">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The visibility of the online/offline status indicator has been updated to include a text label. “Online” or “Offline” now appear below the indicator.</a:t>
                      </a:r>
                      <a:endParaRPr lang="en-US">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r h="45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Arial" panose="020B0604020202020204" pitchFamily="34" charset="0"/>
                          <a:ea typeface="+mn-ea"/>
                          <a:cs typeface="Arial" panose="020B0604020202020204" pitchFamily="34" charset="0"/>
                        </a:rPr>
                        <a:t>The “Show All” and “Hide All” buttons have been removed from the answer masking feature on multiple-choice questions. Individual answer masking remains available, allowing students to reveal or hide individual answer choices as needed.</a:t>
                      </a:r>
                    </a:p>
                    <a:p>
                      <a:endParaRPr lang="en-US">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21525319"/>
                  </a:ext>
                </a:extLst>
              </a:tr>
            </a:tbl>
          </a:graphicData>
        </a:graphic>
      </p:graphicFrame>
      <p:pic>
        <p:nvPicPr>
          <p:cNvPr id="11" name="Picture 10" descr="A screenshot of the MCAS Student Kiosk battery indicator showing different levels of battery on the device, 100%, indicated with green, 20% low battery indicated with yellow, 5% battery critically low. ">
            <a:extLst>
              <a:ext uri="{FF2B5EF4-FFF2-40B4-BE49-F238E27FC236}">
                <a16:creationId xmlns:a16="http://schemas.microsoft.com/office/drawing/2014/main" id="{74C102F2-CC3E-50E1-9C67-C064939EBF95}"/>
              </a:ext>
            </a:extLst>
          </p:cNvPr>
          <p:cNvPicPr>
            <a:picLocks noChangeAspect="1"/>
          </p:cNvPicPr>
          <p:nvPr/>
        </p:nvPicPr>
        <p:blipFill>
          <a:blip r:embed="rId3"/>
          <a:stretch>
            <a:fillRect/>
          </a:stretch>
        </p:blipFill>
        <p:spPr>
          <a:xfrm>
            <a:off x="5769946" y="2647282"/>
            <a:ext cx="5876094" cy="824715"/>
          </a:xfrm>
          <a:prstGeom prst="rect">
            <a:avLst/>
          </a:prstGeom>
        </p:spPr>
      </p:pic>
      <p:pic>
        <p:nvPicPr>
          <p:cNvPr id="13" name="Picture 12" descr="A screenshot of the online indicator with a green dot and the words online under the dot and offline indicator with a grey dot and the words offline under the dot.">
            <a:extLst>
              <a:ext uri="{FF2B5EF4-FFF2-40B4-BE49-F238E27FC236}">
                <a16:creationId xmlns:a16="http://schemas.microsoft.com/office/drawing/2014/main" id="{53600835-E1EB-F20A-9E33-CD3DFB4185FC}"/>
              </a:ext>
            </a:extLst>
          </p:cNvPr>
          <p:cNvPicPr>
            <a:picLocks noChangeAspect="1"/>
          </p:cNvPicPr>
          <p:nvPr/>
        </p:nvPicPr>
        <p:blipFill>
          <a:blip r:embed="rId4"/>
          <a:stretch>
            <a:fillRect/>
          </a:stretch>
        </p:blipFill>
        <p:spPr>
          <a:xfrm>
            <a:off x="6408777" y="3890989"/>
            <a:ext cx="3737073" cy="777311"/>
          </a:xfrm>
          <a:prstGeom prst="rect">
            <a:avLst/>
          </a:prstGeom>
        </p:spPr>
      </p:pic>
      <p:pic>
        <p:nvPicPr>
          <p:cNvPr id="17" name="Picture 16" descr="A screenshot of the location of the Hide All and Show All buttons on a multiple choice question each designated with a red oval around them. ">
            <a:extLst>
              <a:ext uri="{FF2B5EF4-FFF2-40B4-BE49-F238E27FC236}">
                <a16:creationId xmlns:a16="http://schemas.microsoft.com/office/drawing/2014/main" id="{4AD963C3-544D-0900-9F28-A5BCA65B6F95}"/>
              </a:ext>
            </a:extLst>
          </p:cNvPr>
          <p:cNvPicPr>
            <a:picLocks noChangeAspect="1"/>
          </p:cNvPicPr>
          <p:nvPr/>
        </p:nvPicPr>
        <p:blipFill>
          <a:blip r:embed="rId5"/>
          <a:stretch>
            <a:fillRect/>
          </a:stretch>
        </p:blipFill>
        <p:spPr>
          <a:xfrm>
            <a:off x="5764903" y="4710848"/>
            <a:ext cx="3706794" cy="1911016"/>
          </a:xfrm>
          <a:prstGeom prst="rect">
            <a:avLst/>
          </a:prstGeom>
        </p:spPr>
      </p:pic>
      <p:pic>
        <p:nvPicPr>
          <p:cNvPr id="19" name="Picture 18" descr="A screenshot of the hide all and show all buttons removed on a multiple choice question in the student interface.">
            <a:extLst>
              <a:ext uri="{FF2B5EF4-FFF2-40B4-BE49-F238E27FC236}">
                <a16:creationId xmlns:a16="http://schemas.microsoft.com/office/drawing/2014/main" id="{E26199C5-23E2-2179-B5C6-29319540DD24}"/>
              </a:ext>
            </a:extLst>
          </p:cNvPr>
          <p:cNvPicPr>
            <a:picLocks noChangeAspect="1"/>
          </p:cNvPicPr>
          <p:nvPr/>
        </p:nvPicPr>
        <p:blipFill>
          <a:blip r:embed="rId6"/>
          <a:stretch>
            <a:fillRect/>
          </a:stretch>
        </p:blipFill>
        <p:spPr>
          <a:xfrm>
            <a:off x="9478183" y="4689223"/>
            <a:ext cx="2471801" cy="1985546"/>
          </a:xfrm>
          <a:prstGeom prst="rect">
            <a:avLst/>
          </a:prstGeom>
        </p:spPr>
      </p:pic>
      <p:sp>
        <p:nvSpPr>
          <p:cNvPr id="9" name="Slide Number Placeholder 8">
            <a:extLst>
              <a:ext uri="{FF2B5EF4-FFF2-40B4-BE49-F238E27FC236}">
                <a16:creationId xmlns:a16="http://schemas.microsoft.com/office/drawing/2014/main" id="{3271E498-A37B-622A-ECF2-C8AD71C6C4EC}"/>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916446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EB8D-E7C3-FA88-D8D0-64D4D655F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9D5BF-DE9F-4FF2-87AB-57104C591BF6}"/>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 (continued)</a:t>
            </a:r>
          </a:p>
        </p:txBody>
      </p:sp>
      <p:sp>
        <p:nvSpPr>
          <p:cNvPr id="3" name="Text Placeholder 2">
            <a:extLst>
              <a:ext uri="{FF2B5EF4-FFF2-40B4-BE49-F238E27FC236}">
                <a16:creationId xmlns:a16="http://schemas.microsoft.com/office/drawing/2014/main" id="{5BCD47FC-30E1-DB1B-9996-F46117F2B92B}"/>
              </a:ext>
            </a:extLst>
          </p:cNvPr>
          <p:cNvSpPr>
            <a:spLocks noGrp="1"/>
          </p:cNvSpPr>
          <p:nvPr>
            <p:ph idx="1"/>
          </p:nvPr>
        </p:nvSpPr>
        <p:spPr>
          <a:xfrm>
            <a:off x="173179" y="1470871"/>
            <a:ext cx="12193223" cy="537456"/>
          </a:xfrm>
        </p:spPr>
        <p:txBody>
          <a:bodyPr vert="horz" lIns="91440" tIns="45720" rIns="91440" bIns="45720" rtlCol="0" anchor="t">
            <a:normAutofit/>
          </a:bodyPr>
          <a:lstStyle/>
          <a:p>
            <a:pPr marL="0" indent="0">
              <a:buNone/>
            </a:pPr>
            <a:r>
              <a:rPr lang="en-US" sz="2600" b="1">
                <a:solidFill>
                  <a:schemeClr val="tx1"/>
                </a:solidFill>
                <a:latin typeface="Arial"/>
                <a:cs typeface="Arial"/>
              </a:rPr>
              <a:t>The following updates are now available in the MCAS Student Kiosk:</a:t>
            </a:r>
          </a:p>
        </p:txBody>
      </p:sp>
      <p:graphicFrame>
        <p:nvGraphicFramePr>
          <p:cNvPr id="4" name="Table 3">
            <a:extLst>
              <a:ext uri="{FF2B5EF4-FFF2-40B4-BE49-F238E27FC236}">
                <a16:creationId xmlns:a16="http://schemas.microsoft.com/office/drawing/2014/main" id="{76AE86FB-DF36-ECEF-C071-2CEA6F27DAE3}"/>
              </a:ext>
            </a:extLst>
          </p:cNvPr>
          <p:cNvGraphicFramePr>
            <a:graphicFrameLocks noGrp="1"/>
          </p:cNvGraphicFramePr>
          <p:nvPr/>
        </p:nvGraphicFramePr>
        <p:xfrm>
          <a:off x="347382" y="2028264"/>
          <a:ext cx="11176024" cy="4352420"/>
        </p:xfrm>
        <a:graphic>
          <a:graphicData uri="http://schemas.openxmlformats.org/drawingml/2006/table">
            <a:tbl>
              <a:tblPr firstRow="1" bandRow="1">
                <a:tableStyleId>{5C22544A-7EE6-4342-B048-85BDC9FD1C3A}</a:tableStyleId>
              </a:tblPr>
              <a:tblGrid>
                <a:gridCol w="5581145">
                  <a:extLst>
                    <a:ext uri="{9D8B030D-6E8A-4147-A177-3AD203B41FA5}">
                      <a16:colId xmlns:a16="http://schemas.microsoft.com/office/drawing/2014/main" val="4160727559"/>
                    </a:ext>
                  </a:extLst>
                </a:gridCol>
                <a:gridCol w="5594879">
                  <a:extLst>
                    <a:ext uri="{9D8B030D-6E8A-4147-A177-3AD203B41FA5}">
                      <a16:colId xmlns:a16="http://schemas.microsoft.com/office/drawing/2014/main" val="3951601788"/>
                    </a:ext>
                  </a:extLst>
                </a:gridCol>
              </a:tblGrid>
              <a:tr h="494740">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875419">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Students who have both the Word Prediction and Text-to-Speech (TTS) accommodations can now hear predicted words read aloud as they select them. </a:t>
                      </a:r>
                      <a:endParaRPr lang="en-US" sz="2000">
                        <a:latin typeface="Arial" panose="020B0604020202020204" pitchFamily="34" charset="0"/>
                        <a:cs typeface="Arial" panose="020B0604020202020204" pitchFamily="34" charset="0"/>
                      </a:endParaRPr>
                    </a:p>
                  </a:txBody>
                  <a:tcPr/>
                </a:tc>
                <a:tc>
                  <a:txBody>
                    <a:bodyPr/>
                    <a:lstStyle/>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952680">
                <a:tc>
                  <a:txBody>
                    <a:bodyPr/>
                    <a:lstStyle/>
                    <a:p>
                      <a:pPr lvl="0"/>
                      <a:r>
                        <a:rPr lang="en-US" sz="2000" kern="1200">
                          <a:solidFill>
                            <a:schemeClr val="dk1"/>
                          </a:solidFill>
                          <a:effectLst/>
                          <a:latin typeface="Arial" panose="020B0604020202020204" pitchFamily="34" charset="0"/>
                          <a:ea typeface="+mn-ea"/>
                          <a:cs typeface="Arial" panose="020B0604020202020204" pitchFamily="34" charset="0"/>
                        </a:rPr>
                        <a:t>Tooltips now appear when hovering over on-screen tools on iPads with trackpads.</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6" name="Picture 5" descr="A screenshot of the student interface showing the word prediction feature, where a menu is on the screen with words for the student to select. ">
            <a:extLst>
              <a:ext uri="{FF2B5EF4-FFF2-40B4-BE49-F238E27FC236}">
                <a16:creationId xmlns:a16="http://schemas.microsoft.com/office/drawing/2014/main" id="{946BCF0C-B5DC-D039-AFD9-B6FC1DDACE81}"/>
              </a:ext>
            </a:extLst>
          </p:cNvPr>
          <p:cNvPicPr>
            <a:picLocks noChangeAspect="1"/>
          </p:cNvPicPr>
          <p:nvPr/>
        </p:nvPicPr>
        <p:blipFill>
          <a:blip r:embed="rId3"/>
          <a:stretch>
            <a:fillRect/>
          </a:stretch>
        </p:blipFill>
        <p:spPr>
          <a:xfrm>
            <a:off x="7472515" y="2514599"/>
            <a:ext cx="2495449" cy="1871587"/>
          </a:xfrm>
          <a:prstGeom prst="rect">
            <a:avLst/>
          </a:prstGeom>
        </p:spPr>
      </p:pic>
      <p:pic>
        <p:nvPicPr>
          <p:cNvPr id="7" name="drawing" descr="A screenshot of the student interface with the mouse hoovering over the bookmark star showing the tool tip of Bookmark. ">
            <a:extLst>
              <a:ext uri="{FF2B5EF4-FFF2-40B4-BE49-F238E27FC236}">
                <a16:creationId xmlns:a16="http://schemas.microsoft.com/office/drawing/2014/main" id="{966A4267-A81F-4D34-8B8A-A64D73F494D2}"/>
              </a:ext>
            </a:extLst>
          </p:cNvPr>
          <p:cNvPicPr>
            <a:picLocks noChangeAspect="1"/>
          </p:cNvPicPr>
          <p:nvPr/>
        </p:nvPicPr>
        <p:blipFill>
          <a:blip r:embed="rId4">
            <a:extLst>
              <a:ext uri="{28A0092B-C50C-407E-A947-70E740481C1C}">
                <a14:useLocalDpi xmlns:a14="http://schemas.microsoft.com/office/drawing/2010/main"/>
              </a:ext>
            </a:extLst>
          </a:blip>
          <a:srcRect r="73333" b="81847"/>
          <a:stretch>
            <a:fillRect/>
          </a:stretch>
        </p:blipFill>
        <p:spPr>
          <a:xfrm>
            <a:off x="6249462" y="4497241"/>
            <a:ext cx="4723338" cy="1724644"/>
          </a:xfrm>
          <a:prstGeom prst="rect">
            <a:avLst/>
          </a:prstGeom>
        </p:spPr>
      </p:pic>
      <p:sp>
        <p:nvSpPr>
          <p:cNvPr id="5" name="Slide Number Placeholder 4">
            <a:extLst>
              <a:ext uri="{FF2B5EF4-FFF2-40B4-BE49-F238E27FC236}">
                <a16:creationId xmlns:a16="http://schemas.microsoft.com/office/drawing/2014/main" id="{30585793-B0A6-AF7B-D761-D1A4BBEEB905}"/>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2530169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995E2-B0E1-A5A7-9941-8BE710499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D39E77-A729-EEE9-A5B1-5A2DBA358163}"/>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Portal Updates</a:t>
            </a:r>
          </a:p>
        </p:txBody>
      </p:sp>
      <p:sp>
        <p:nvSpPr>
          <p:cNvPr id="3" name="Text Placeholder 2">
            <a:extLst>
              <a:ext uri="{FF2B5EF4-FFF2-40B4-BE49-F238E27FC236}">
                <a16:creationId xmlns:a16="http://schemas.microsoft.com/office/drawing/2014/main" id="{496F6F8C-A59D-6D5E-9C65-E397B8A0DF08}"/>
              </a:ext>
            </a:extLst>
          </p:cNvPr>
          <p:cNvSpPr>
            <a:spLocks noGrp="1"/>
          </p:cNvSpPr>
          <p:nvPr>
            <p:ph idx="1"/>
          </p:nvPr>
        </p:nvSpPr>
        <p:spPr>
          <a:xfrm>
            <a:off x="173179" y="1441687"/>
            <a:ext cx="12193223" cy="537456"/>
          </a:xfrm>
        </p:spPr>
        <p:txBody>
          <a:bodyPr vert="horz" lIns="91440" tIns="45720" rIns="91440" bIns="45720" rtlCol="0" anchor="t">
            <a:normAutofit/>
          </a:bodyPr>
          <a:lstStyle/>
          <a:p>
            <a:pPr marL="0" indent="0">
              <a:buNone/>
            </a:pPr>
            <a:r>
              <a:rPr lang="en-US" sz="2600" b="1">
                <a:solidFill>
                  <a:schemeClr val="tx1"/>
                </a:solidFill>
                <a:latin typeface="Arial"/>
                <a:cs typeface="Arial"/>
              </a:rPr>
              <a:t>The following updates are now available in the MCAS Portal:</a:t>
            </a:r>
          </a:p>
        </p:txBody>
      </p:sp>
      <p:graphicFrame>
        <p:nvGraphicFramePr>
          <p:cNvPr id="4" name="Table 3">
            <a:extLst>
              <a:ext uri="{FF2B5EF4-FFF2-40B4-BE49-F238E27FC236}">
                <a16:creationId xmlns:a16="http://schemas.microsoft.com/office/drawing/2014/main" id="{DCD2EDCB-3D36-FC80-FA80-D9ED85C700A4}"/>
              </a:ext>
            </a:extLst>
          </p:cNvPr>
          <p:cNvGraphicFramePr>
            <a:graphicFrameLocks noGrp="1"/>
          </p:cNvGraphicFramePr>
          <p:nvPr/>
        </p:nvGraphicFramePr>
        <p:xfrm>
          <a:off x="173179" y="1841818"/>
          <a:ext cx="11350227" cy="4876800"/>
        </p:xfrm>
        <a:graphic>
          <a:graphicData uri="http://schemas.openxmlformats.org/drawingml/2006/table">
            <a:tbl>
              <a:tblPr firstRow="1" bandRow="1">
                <a:tableStyleId>{5C22544A-7EE6-4342-B048-85BDC9FD1C3A}</a:tableStyleId>
              </a:tblPr>
              <a:tblGrid>
                <a:gridCol w="5958049">
                  <a:extLst>
                    <a:ext uri="{9D8B030D-6E8A-4147-A177-3AD203B41FA5}">
                      <a16:colId xmlns:a16="http://schemas.microsoft.com/office/drawing/2014/main" val="4160727559"/>
                    </a:ext>
                  </a:extLst>
                </a:gridCol>
                <a:gridCol w="5392178">
                  <a:extLst>
                    <a:ext uri="{9D8B030D-6E8A-4147-A177-3AD203B41FA5}">
                      <a16:colId xmlns:a16="http://schemas.microsoft.com/office/drawing/2014/main" val="3951601788"/>
                    </a:ext>
                  </a:extLst>
                </a:gridCol>
              </a:tblGrid>
              <a:tr h="324403">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2742355">
                <a:tc>
                  <a:txBody>
                    <a:bodyPr/>
                    <a:lstStyle/>
                    <a:p>
                      <a:r>
                        <a:rPr lang="en-US" sz="1900" kern="1200">
                          <a:solidFill>
                            <a:schemeClr val="dk1"/>
                          </a:solidFill>
                          <a:effectLst/>
                          <a:latin typeface="Arial" panose="020B0604020202020204" pitchFamily="34" charset="0"/>
                          <a:ea typeface="+mn-ea"/>
                          <a:cs typeface="Arial" panose="020B0604020202020204" pitchFamily="34" charset="0"/>
                        </a:rPr>
                        <a:t>When using the Enrollment Transfer feature to transfer a student to a new organization, their test sessions will now automatically transfer with them.</a:t>
                      </a:r>
                    </a:p>
                    <a:p>
                      <a:pPr marL="285750" lvl="0" indent="-285750">
                        <a:buFont typeface="Arial" panose="020B0604020202020204" pitchFamily="34" charset="0"/>
                        <a:buChar char="•"/>
                      </a:pPr>
                      <a:r>
                        <a:rPr lang="en-US" sz="1900" kern="1200">
                          <a:solidFill>
                            <a:schemeClr val="dk1"/>
                          </a:solidFill>
                          <a:effectLst/>
                          <a:latin typeface="Arial" panose="020B0604020202020204" pitchFamily="34" charset="0"/>
                          <a:ea typeface="+mn-ea"/>
                          <a:cs typeface="Arial" panose="020B0604020202020204" pitchFamily="34" charset="0"/>
                        </a:rPr>
                        <a:t>The new organization will see any</a:t>
                      </a:r>
                      <a:r>
                        <a:rPr lang="en-US" sz="1900" b="1" kern="1200">
                          <a:solidFill>
                            <a:schemeClr val="dk1"/>
                          </a:solidFill>
                          <a:effectLst/>
                          <a:latin typeface="Arial" panose="020B0604020202020204" pitchFamily="34" charset="0"/>
                          <a:ea typeface="+mn-ea"/>
                          <a:cs typeface="Arial" panose="020B0604020202020204" pitchFamily="34" charset="0"/>
                        </a:rPr>
                        <a:t> In Progress</a:t>
                      </a:r>
                      <a:r>
                        <a:rPr lang="en-US" sz="1900" kern="1200">
                          <a:solidFill>
                            <a:schemeClr val="dk1"/>
                          </a:solidFill>
                          <a:effectLst/>
                          <a:latin typeface="Arial" panose="020B0604020202020204" pitchFamily="34" charset="0"/>
                          <a:ea typeface="+mn-ea"/>
                          <a:cs typeface="Arial" panose="020B0604020202020204" pitchFamily="34" charset="0"/>
                        </a:rPr>
                        <a:t> and </a:t>
                      </a:r>
                      <a:r>
                        <a:rPr lang="en-US" sz="1900" b="1" kern="1200">
                          <a:solidFill>
                            <a:schemeClr val="dk1"/>
                          </a:solidFill>
                          <a:effectLst/>
                          <a:latin typeface="Arial" panose="020B0604020202020204" pitchFamily="34" charset="0"/>
                          <a:ea typeface="+mn-ea"/>
                          <a:cs typeface="Arial" panose="020B0604020202020204" pitchFamily="34" charset="0"/>
                        </a:rPr>
                        <a:t>Completed </a:t>
                      </a:r>
                      <a:r>
                        <a:rPr lang="en-US" sz="1900" kern="1200">
                          <a:solidFill>
                            <a:schemeClr val="dk1"/>
                          </a:solidFill>
                          <a:effectLst/>
                          <a:latin typeface="Arial" panose="020B0604020202020204" pitchFamily="34" charset="0"/>
                          <a:ea typeface="+mn-ea"/>
                          <a:cs typeface="Arial" panose="020B0604020202020204" pitchFamily="34" charset="0"/>
                        </a:rPr>
                        <a:t>test sessions from the prior school.</a:t>
                      </a:r>
                    </a:p>
                    <a:p>
                      <a:pPr marL="285750" lvl="0" indent="-285750">
                        <a:buFont typeface="Arial" panose="020B0604020202020204" pitchFamily="34" charset="0"/>
                        <a:buChar char="•"/>
                      </a:pPr>
                      <a:r>
                        <a:rPr lang="en-US" sz="1900" kern="1200">
                          <a:solidFill>
                            <a:schemeClr val="dk1"/>
                          </a:solidFill>
                          <a:effectLst/>
                          <a:latin typeface="Arial" panose="020B0604020202020204" pitchFamily="34" charset="0"/>
                          <a:ea typeface="+mn-ea"/>
                          <a:cs typeface="Arial" panose="020B0604020202020204" pitchFamily="34" charset="0"/>
                        </a:rPr>
                        <a:t>The student will be automatically placed in a</a:t>
                      </a:r>
                      <a:r>
                        <a:rPr lang="en-US" sz="1900" b="1" kern="1200">
                          <a:solidFill>
                            <a:schemeClr val="dk1"/>
                          </a:solidFill>
                          <a:effectLst/>
                          <a:latin typeface="Arial" panose="020B0604020202020204" pitchFamily="34" charset="0"/>
                          <a:ea typeface="+mn-ea"/>
                          <a:cs typeface="Arial" panose="020B0604020202020204" pitchFamily="34" charset="0"/>
                        </a:rPr>
                        <a:t> Transfer </a:t>
                      </a:r>
                      <a:r>
                        <a:rPr lang="en-US" sz="1900" kern="1200">
                          <a:solidFill>
                            <a:schemeClr val="dk1"/>
                          </a:solidFill>
                          <a:effectLst/>
                          <a:latin typeface="Arial" panose="020B0604020202020204" pitchFamily="34" charset="0"/>
                          <a:ea typeface="+mn-ea"/>
                          <a:cs typeface="Arial" panose="020B0604020202020204" pitchFamily="34" charset="0"/>
                        </a:rPr>
                        <a:t>class</a:t>
                      </a:r>
                      <a:r>
                        <a:rPr lang="en-US" sz="1900" b="1" kern="1200">
                          <a:solidFill>
                            <a:schemeClr val="dk1"/>
                          </a:solidFill>
                          <a:effectLst/>
                          <a:latin typeface="Arial" panose="020B0604020202020204" pitchFamily="34" charset="0"/>
                          <a:ea typeface="+mn-ea"/>
                          <a:cs typeface="Arial" panose="020B0604020202020204" pitchFamily="34" charset="0"/>
                        </a:rPr>
                        <a:t>; </a:t>
                      </a:r>
                      <a:r>
                        <a:rPr lang="en-US" sz="1900" kern="1200">
                          <a:solidFill>
                            <a:schemeClr val="dk1"/>
                          </a:solidFill>
                          <a:effectLst/>
                          <a:latin typeface="Arial" panose="020B0604020202020204" pitchFamily="34" charset="0"/>
                          <a:ea typeface="+mn-ea"/>
                          <a:cs typeface="Arial" panose="020B0604020202020204" pitchFamily="34" charset="0"/>
                        </a:rPr>
                        <a:t>this class name will be used</a:t>
                      </a:r>
                      <a:r>
                        <a:rPr lang="en-US" sz="1900" b="1" kern="1200">
                          <a:solidFill>
                            <a:schemeClr val="dk1"/>
                          </a:solidFill>
                          <a:effectLst/>
                          <a:latin typeface="Arial" panose="020B0604020202020204" pitchFamily="34" charset="0"/>
                          <a:ea typeface="+mn-ea"/>
                          <a:cs typeface="Arial" panose="020B0604020202020204" pitchFamily="34" charset="0"/>
                        </a:rPr>
                        <a:t> </a:t>
                      </a:r>
                      <a:r>
                        <a:rPr lang="en-US" sz="1900" kern="1200">
                          <a:solidFill>
                            <a:schemeClr val="dk1"/>
                          </a:solidFill>
                          <a:effectLst/>
                          <a:latin typeface="Arial" panose="020B0604020202020204" pitchFamily="34" charset="0"/>
                          <a:ea typeface="+mn-ea"/>
                          <a:cs typeface="Arial" panose="020B0604020202020204" pitchFamily="34" charset="0"/>
                        </a:rPr>
                        <a:t>on the Classes page and Test Scheduling page, and in Test Status Exports. </a:t>
                      </a:r>
                    </a:p>
                  </a:txBody>
                  <a:tcPr/>
                </a:tc>
                <a:tc>
                  <a:txBody>
                    <a:bodyPr/>
                    <a:lstStyle/>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280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kern="1200">
                          <a:solidFill>
                            <a:schemeClr val="dk1"/>
                          </a:solidFill>
                          <a:effectLst/>
                          <a:latin typeface="Arial" panose="020B0604020202020204" pitchFamily="34" charset="0"/>
                          <a:ea typeface="+mn-ea"/>
                          <a:cs typeface="Arial" panose="020B0604020202020204" pitchFamily="34" charset="0"/>
                        </a:rPr>
                        <a:t>School and district test coordinators are now able to change a student’s test status to Finished. Schools may want to use this feature if a student exits the kiosk instead of turning in the test when they have completed testing. </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9" name="Picture 8" descr="A screenshot of the MCAS Portal's Test Scheduling page, on the page there is a red box around the class that is labeled at Transfer to indicate that students in this class were transferred in from another school.">
            <a:extLst>
              <a:ext uri="{FF2B5EF4-FFF2-40B4-BE49-F238E27FC236}">
                <a16:creationId xmlns:a16="http://schemas.microsoft.com/office/drawing/2014/main" id="{94C78C2A-CD12-110A-6021-42FDF30A3F19}"/>
              </a:ext>
            </a:extLst>
          </p:cNvPr>
          <p:cNvPicPr>
            <a:picLocks noChangeAspect="1"/>
          </p:cNvPicPr>
          <p:nvPr/>
        </p:nvPicPr>
        <p:blipFill>
          <a:blip r:embed="rId3"/>
          <a:stretch>
            <a:fillRect/>
          </a:stretch>
        </p:blipFill>
        <p:spPr>
          <a:xfrm>
            <a:off x="6200964" y="2351873"/>
            <a:ext cx="5292070" cy="1925159"/>
          </a:xfrm>
          <a:prstGeom prst="rect">
            <a:avLst/>
          </a:prstGeom>
        </p:spPr>
      </p:pic>
      <p:pic>
        <p:nvPicPr>
          <p:cNvPr id="8" name="Picture 7" descr="A screenshot of the Submit test link in the MCAS Portal.">
            <a:extLst>
              <a:ext uri="{FF2B5EF4-FFF2-40B4-BE49-F238E27FC236}">
                <a16:creationId xmlns:a16="http://schemas.microsoft.com/office/drawing/2014/main" id="{A16A84E4-2449-8A19-C8BA-014F5803DB84}"/>
              </a:ext>
            </a:extLst>
          </p:cNvPr>
          <p:cNvPicPr>
            <a:picLocks noChangeAspect="1"/>
          </p:cNvPicPr>
          <p:nvPr/>
        </p:nvPicPr>
        <p:blipFill>
          <a:blip r:embed="rId4"/>
          <a:stretch>
            <a:fillRect/>
          </a:stretch>
        </p:blipFill>
        <p:spPr>
          <a:xfrm>
            <a:off x="6711335" y="5327650"/>
            <a:ext cx="3819013" cy="1370675"/>
          </a:xfrm>
          <a:prstGeom prst="rect">
            <a:avLst/>
          </a:prstGeom>
        </p:spPr>
      </p:pic>
      <p:sp>
        <p:nvSpPr>
          <p:cNvPr id="5" name="Slide Number Placeholder 4">
            <a:extLst>
              <a:ext uri="{FF2B5EF4-FFF2-40B4-BE49-F238E27FC236}">
                <a16:creationId xmlns:a16="http://schemas.microsoft.com/office/drawing/2014/main" id="{10C1CA6B-6C55-8335-C416-D5D82C54EBD0}"/>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205468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1A698-DC39-59BC-CD48-C324EE5B4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3C4447-2CD8-221C-6C8A-7558CE454B2E}"/>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Portal Updates (continued)</a:t>
            </a:r>
          </a:p>
        </p:txBody>
      </p:sp>
      <p:sp>
        <p:nvSpPr>
          <p:cNvPr id="3" name="Text Placeholder 2">
            <a:extLst>
              <a:ext uri="{FF2B5EF4-FFF2-40B4-BE49-F238E27FC236}">
                <a16:creationId xmlns:a16="http://schemas.microsoft.com/office/drawing/2014/main" id="{F0A8AFFD-968D-A054-BDDD-D7645CE58B0B}"/>
              </a:ext>
            </a:extLst>
          </p:cNvPr>
          <p:cNvSpPr>
            <a:spLocks noGrp="1"/>
          </p:cNvSpPr>
          <p:nvPr>
            <p:ph idx="1"/>
          </p:nvPr>
        </p:nvSpPr>
        <p:spPr>
          <a:xfrm>
            <a:off x="173179" y="1470871"/>
            <a:ext cx="12193223" cy="537456"/>
          </a:xfrm>
        </p:spPr>
        <p:txBody>
          <a:bodyPr vert="horz" lIns="91440" tIns="45720" rIns="91440" bIns="45720" rtlCol="0" anchor="t">
            <a:normAutofit/>
          </a:bodyPr>
          <a:lstStyle/>
          <a:p>
            <a:pPr marL="0" indent="0">
              <a:buNone/>
            </a:pPr>
            <a:r>
              <a:rPr lang="en-US" sz="2600" b="1">
                <a:solidFill>
                  <a:schemeClr val="tx1"/>
                </a:solidFill>
                <a:latin typeface="Arial"/>
                <a:cs typeface="Arial"/>
              </a:rPr>
              <a:t>The following additional updates are now available in the MCAS Portal:</a:t>
            </a:r>
          </a:p>
        </p:txBody>
      </p:sp>
      <p:graphicFrame>
        <p:nvGraphicFramePr>
          <p:cNvPr id="4" name="Table 3">
            <a:extLst>
              <a:ext uri="{FF2B5EF4-FFF2-40B4-BE49-F238E27FC236}">
                <a16:creationId xmlns:a16="http://schemas.microsoft.com/office/drawing/2014/main" id="{2D0B35C8-DECB-A490-1518-700CC6417CB3}"/>
              </a:ext>
            </a:extLst>
          </p:cNvPr>
          <p:cNvGraphicFramePr>
            <a:graphicFrameLocks noGrp="1"/>
          </p:cNvGraphicFramePr>
          <p:nvPr/>
        </p:nvGraphicFramePr>
        <p:xfrm>
          <a:off x="95358" y="1893225"/>
          <a:ext cx="11350227" cy="4860302"/>
        </p:xfrm>
        <a:graphic>
          <a:graphicData uri="http://schemas.openxmlformats.org/drawingml/2006/table">
            <a:tbl>
              <a:tblPr firstRow="1" bandRow="1">
                <a:tableStyleId>{5C22544A-7EE6-4342-B048-85BDC9FD1C3A}</a:tableStyleId>
              </a:tblPr>
              <a:tblGrid>
                <a:gridCol w="6167745">
                  <a:extLst>
                    <a:ext uri="{9D8B030D-6E8A-4147-A177-3AD203B41FA5}">
                      <a16:colId xmlns:a16="http://schemas.microsoft.com/office/drawing/2014/main" val="4160727559"/>
                    </a:ext>
                  </a:extLst>
                </a:gridCol>
                <a:gridCol w="5182482">
                  <a:extLst>
                    <a:ext uri="{9D8B030D-6E8A-4147-A177-3AD203B41FA5}">
                      <a16:colId xmlns:a16="http://schemas.microsoft.com/office/drawing/2014/main" val="3951601788"/>
                    </a:ext>
                  </a:extLst>
                </a:gridCol>
              </a:tblGrid>
              <a:tr h="397160">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749073">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The class upload feature now has an increased maximum character limit of 100 characters for class names. </a:t>
                      </a: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tc>
                  <a:txBody>
                    <a:bodyPr/>
                    <a:lstStyle/>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567542">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Portal users can now view the assigned test code in the accommodations export file available on the Students page of the MCAS Portal.</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6" name="Picture 5" descr="A screenshot of the Class Data Definitions information in the MCAS Portal with a red box around ClassName field.">
            <a:extLst>
              <a:ext uri="{FF2B5EF4-FFF2-40B4-BE49-F238E27FC236}">
                <a16:creationId xmlns:a16="http://schemas.microsoft.com/office/drawing/2014/main" id="{596DC2D5-6801-1861-054A-81168D7AC234}"/>
              </a:ext>
            </a:extLst>
          </p:cNvPr>
          <p:cNvPicPr>
            <a:picLocks noChangeAspect="1"/>
          </p:cNvPicPr>
          <p:nvPr/>
        </p:nvPicPr>
        <p:blipFill>
          <a:blip r:embed="rId3"/>
          <a:stretch>
            <a:fillRect/>
          </a:stretch>
        </p:blipFill>
        <p:spPr>
          <a:xfrm>
            <a:off x="7158806" y="2443345"/>
            <a:ext cx="3714750" cy="2486025"/>
          </a:xfrm>
          <a:prstGeom prst="rect">
            <a:avLst/>
          </a:prstGeom>
        </p:spPr>
      </p:pic>
      <p:pic>
        <p:nvPicPr>
          <p:cNvPr id="7" name="drawing" descr="A screenshot of an export file showing the test code has been added. ">
            <a:extLst>
              <a:ext uri="{FF2B5EF4-FFF2-40B4-BE49-F238E27FC236}">
                <a16:creationId xmlns:a16="http://schemas.microsoft.com/office/drawing/2014/main" id="{1D193D41-3DB5-1B3D-2E0F-F4A6861CAE8E}"/>
              </a:ext>
            </a:extLst>
          </p:cNvPr>
          <p:cNvPicPr>
            <a:picLocks noChangeAspect="1"/>
          </p:cNvPicPr>
          <p:nvPr/>
        </p:nvPicPr>
        <p:blipFill>
          <a:blip r:embed="rId4">
            <a:extLst>
              <a:ext uri="{28A0092B-C50C-407E-A947-70E740481C1C}">
                <a14:useLocalDpi xmlns:a14="http://schemas.microsoft.com/office/drawing/2010/main"/>
              </a:ext>
            </a:extLst>
          </a:blip>
          <a:srcRect t="6756"/>
          <a:stretch>
            <a:fillRect/>
          </a:stretch>
        </p:blipFill>
        <p:spPr>
          <a:xfrm>
            <a:off x="6620044" y="5269658"/>
            <a:ext cx="4339727" cy="1469712"/>
          </a:xfrm>
          <a:prstGeom prst="rect">
            <a:avLst/>
          </a:prstGeom>
        </p:spPr>
      </p:pic>
      <p:sp>
        <p:nvSpPr>
          <p:cNvPr id="5" name="Slide Number Placeholder 4">
            <a:extLst>
              <a:ext uri="{FF2B5EF4-FFF2-40B4-BE49-F238E27FC236}">
                <a16:creationId xmlns:a16="http://schemas.microsoft.com/office/drawing/2014/main" id="{6919EA3C-3068-D421-AF3A-B1FE66EBA50A}"/>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285409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C29F-41DD-7A26-6211-88B7F2199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211A8-6906-3592-8E12-2FD6175D644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Upcoming MCAS Portal Updates </a:t>
            </a:r>
          </a:p>
        </p:txBody>
      </p:sp>
      <p:sp>
        <p:nvSpPr>
          <p:cNvPr id="3" name="Text Placeholder 2">
            <a:extLst>
              <a:ext uri="{FF2B5EF4-FFF2-40B4-BE49-F238E27FC236}">
                <a16:creationId xmlns:a16="http://schemas.microsoft.com/office/drawing/2014/main" id="{34259451-9355-72E9-655C-6519389E92BC}"/>
              </a:ext>
            </a:extLst>
          </p:cNvPr>
          <p:cNvSpPr>
            <a:spLocks noGrp="1"/>
          </p:cNvSpPr>
          <p:nvPr>
            <p:ph idx="1"/>
          </p:nvPr>
        </p:nvSpPr>
        <p:spPr>
          <a:xfrm>
            <a:off x="179421" y="1471381"/>
            <a:ext cx="11818779" cy="863486"/>
          </a:xfrm>
        </p:spPr>
        <p:txBody>
          <a:bodyPr vert="horz" lIns="91440" tIns="45720" rIns="91440" bIns="45720" rtlCol="0" anchor="t">
            <a:normAutofit/>
          </a:bodyPr>
          <a:lstStyle/>
          <a:p>
            <a:pPr marL="0" indent="0">
              <a:buNone/>
            </a:pPr>
            <a:r>
              <a:rPr lang="en-US" b="1" dirty="0">
                <a:solidFill>
                  <a:schemeClr val="tx1"/>
                </a:solidFill>
                <a:latin typeface="Arial"/>
                <a:cs typeface="Arial"/>
              </a:rPr>
              <a:t>The following updates are expected to be implemented prior to the November high school tests:</a:t>
            </a:r>
          </a:p>
          <a:p>
            <a:pPr marL="0" indent="0">
              <a:buNone/>
            </a:pPr>
            <a:endParaRPr lang="en-US">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28FE6010-19F2-F791-CE3C-89731B771F81}"/>
              </a:ext>
            </a:extLst>
          </p:cNvPr>
          <p:cNvGraphicFramePr>
            <a:graphicFrameLocks noGrp="1"/>
          </p:cNvGraphicFramePr>
          <p:nvPr/>
        </p:nvGraphicFramePr>
        <p:xfrm>
          <a:off x="511851" y="2334867"/>
          <a:ext cx="10739244" cy="3474720"/>
        </p:xfrm>
        <a:graphic>
          <a:graphicData uri="http://schemas.openxmlformats.org/drawingml/2006/table">
            <a:tbl>
              <a:tblPr firstRow="1" bandRow="1">
                <a:tableStyleId>{5C22544A-7EE6-4342-B048-85BDC9FD1C3A}</a:tableStyleId>
              </a:tblPr>
              <a:tblGrid>
                <a:gridCol w="10739244">
                  <a:extLst>
                    <a:ext uri="{9D8B030D-6E8A-4147-A177-3AD203B41FA5}">
                      <a16:colId xmlns:a16="http://schemas.microsoft.com/office/drawing/2014/main" val="2919867491"/>
                    </a:ext>
                  </a:extLst>
                </a:gridCol>
              </a:tblGrid>
              <a:tr h="144359">
                <a:tc>
                  <a:txBody>
                    <a:bodyPr/>
                    <a:lstStyle/>
                    <a:p>
                      <a:r>
                        <a:rPr lang="en-US" sz="2400">
                          <a:latin typeface="Arial" panose="020B0604020202020204" pitchFamily="34" charset="0"/>
                          <a:cs typeface="Arial" panose="020B0604020202020204" pitchFamily="34" charset="0"/>
                        </a:rPr>
                        <a:t>Update</a:t>
                      </a:r>
                    </a:p>
                  </a:txBody>
                  <a:tcPr/>
                </a:tc>
                <a:extLst>
                  <a:ext uri="{0D108BD9-81ED-4DB2-BD59-A6C34878D82A}">
                    <a16:rowId xmlns:a16="http://schemas.microsoft.com/office/drawing/2014/main" val="3453432834"/>
                  </a:ext>
                </a:extLst>
              </a:tr>
              <a:tr h="1432586">
                <a:tc>
                  <a:txBody>
                    <a:bodyPr/>
                    <a:lstStyle/>
                    <a:p>
                      <a:r>
                        <a:rPr lang="en-US" sz="2400" kern="1200">
                          <a:solidFill>
                            <a:schemeClr val="dk1"/>
                          </a:solidFill>
                          <a:effectLst/>
                          <a:latin typeface="Arial"/>
                          <a:ea typeface="+mn-ea"/>
                          <a:cs typeface="Arial"/>
                        </a:rPr>
                        <a:t>Students assigned the Spanish/English edition in Student Registration will automatically receive the Spanish/English edition when the test is scheduled. Schools do not need to schedule the Spanish/English edition separately on the Test Scheduling page. </a:t>
                      </a:r>
                    </a:p>
                    <a:p>
                      <a:endParaRPr lang="en-US" sz="2400" kern="1200">
                        <a:solidFill>
                          <a:schemeClr val="dk1"/>
                        </a:solidFill>
                        <a:effectLst/>
                        <a:latin typeface="Arial"/>
                        <a:ea typeface="+mn-ea"/>
                        <a:cs typeface="Arial"/>
                      </a:endParaRPr>
                    </a:p>
                    <a:p>
                      <a:r>
                        <a:rPr lang="en-US" sz="2400" kern="1200">
                          <a:solidFill>
                            <a:schemeClr val="dk1"/>
                          </a:solidFill>
                          <a:effectLst/>
                          <a:latin typeface="Arial" panose="020B0604020202020204" pitchFamily="34" charset="0"/>
                          <a:ea typeface="+mn-ea"/>
                          <a:cs typeface="Arial" panose="020B0604020202020204" pitchFamily="34" charset="0"/>
                        </a:rPr>
                        <a:t>Note that when signing in to the test, students will still need to select Spanish or English from the Localization menu to choose the language for the MCAS Student Kiosk icons and directions.</a:t>
                      </a:r>
                      <a:endParaRPr lang="en-US" sz="320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47497377"/>
                  </a:ext>
                </a:extLst>
              </a:tr>
            </a:tbl>
          </a:graphicData>
        </a:graphic>
      </p:graphicFrame>
      <p:sp>
        <p:nvSpPr>
          <p:cNvPr id="6" name="Slide Number Placeholder 5">
            <a:extLst>
              <a:ext uri="{FF2B5EF4-FFF2-40B4-BE49-F238E27FC236}">
                <a16:creationId xmlns:a16="http://schemas.microsoft.com/office/drawing/2014/main" id="{F4719E6E-948C-D60E-4D35-60C91ADED961}"/>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169733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F7B0-3482-37D8-2309-BC3E9681B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18B8C-A144-7711-41D5-BADEBC305EED}"/>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Upcoming MCAS Portal Updates (continued 1)</a:t>
            </a:r>
          </a:p>
        </p:txBody>
      </p:sp>
      <p:sp>
        <p:nvSpPr>
          <p:cNvPr id="8" name="Content Placeholder 7">
            <a:extLst>
              <a:ext uri="{FF2B5EF4-FFF2-40B4-BE49-F238E27FC236}">
                <a16:creationId xmlns:a16="http://schemas.microsoft.com/office/drawing/2014/main" id="{F33A7747-9505-CBB8-06B3-BB60F87DEE44}"/>
              </a:ext>
            </a:extLst>
          </p:cNvPr>
          <p:cNvSpPr>
            <a:spLocks noGrp="1"/>
          </p:cNvSpPr>
          <p:nvPr>
            <p:ph idx="1"/>
          </p:nvPr>
        </p:nvSpPr>
        <p:spPr>
          <a:xfrm>
            <a:off x="150666" y="1463238"/>
            <a:ext cx="11890665" cy="4414692"/>
          </a:xfrm>
        </p:spPr>
        <p:txBody>
          <a:bodyPr vert="horz" lIns="91440" tIns="45720" rIns="91440" bIns="45720" rtlCol="0" anchor="t">
            <a:normAutofit/>
          </a:bodyPr>
          <a:lstStyle/>
          <a:p>
            <a:pPr marL="0" indent="0">
              <a:buNone/>
            </a:pPr>
            <a:r>
              <a:rPr lang="en-US" b="1" dirty="0">
                <a:solidFill>
                  <a:schemeClr val="tx1"/>
                </a:solidFill>
                <a:latin typeface="Arial"/>
                <a:cs typeface="Arial"/>
              </a:rPr>
              <a:t>The following updates are expected to be implemented prior to the November high school tests:</a:t>
            </a:r>
          </a:p>
        </p:txBody>
      </p:sp>
      <p:graphicFrame>
        <p:nvGraphicFramePr>
          <p:cNvPr id="4" name="Table 3">
            <a:extLst>
              <a:ext uri="{FF2B5EF4-FFF2-40B4-BE49-F238E27FC236}">
                <a16:creationId xmlns:a16="http://schemas.microsoft.com/office/drawing/2014/main" id="{58738505-D925-8216-F998-25EAA74A1FE5}"/>
              </a:ext>
            </a:extLst>
          </p:cNvPr>
          <p:cNvGraphicFramePr>
            <a:graphicFrameLocks noGrp="1"/>
          </p:cNvGraphicFramePr>
          <p:nvPr/>
        </p:nvGraphicFramePr>
        <p:xfrm>
          <a:off x="401936" y="2319130"/>
          <a:ext cx="11388124" cy="3651902"/>
        </p:xfrm>
        <a:graphic>
          <a:graphicData uri="http://schemas.openxmlformats.org/drawingml/2006/table">
            <a:tbl>
              <a:tblPr firstRow="1" bandRow="1">
                <a:tableStyleId>{5C22544A-7EE6-4342-B048-85BDC9FD1C3A}</a:tableStyleId>
              </a:tblPr>
              <a:tblGrid>
                <a:gridCol w="4929016">
                  <a:extLst>
                    <a:ext uri="{9D8B030D-6E8A-4147-A177-3AD203B41FA5}">
                      <a16:colId xmlns:a16="http://schemas.microsoft.com/office/drawing/2014/main" val="2919867491"/>
                    </a:ext>
                  </a:extLst>
                </a:gridCol>
                <a:gridCol w="6459108">
                  <a:extLst>
                    <a:ext uri="{9D8B030D-6E8A-4147-A177-3AD203B41FA5}">
                      <a16:colId xmlns:a16="http://schemas.microsoft.com/office/drawing/2014/main" val="2715832579"/>
                    </a:ext>
                  </a:extLst>
                </a:gridCol>
              </a:tblGrid>
              <a:tr h="561831">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3090071">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The Human Read-Aloud accommodation will no longer have a dedicated form displayed in the MCAS Portal. Students in the same class who have the Human Read-Aloud accommodation will receive the same test form number.</a:t>
                      </a: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12818071"/>
                  </a:ext>
                </a:extLst>
              </a:tr>
            </a:tbl>
          </a:graphicData>
        </a:graphic>
      </p:graphicFrame>
      <p:pic>
        <p:nvPicPr>
          <p:cNvPr id="6" name="Picture 5" descr="A screenshot of the test scheduling details page showing the forms students in the classed received. Red boxes have been placed around the form name showing that all of the students in this HRA class have received the same form.">
            <a:extLst>
              <a:ext uri="{FF2B5EF4-FFF2-40B4-BE49-F238E27FC236}">
                <a16:creationId xmlns:a16="http://schemas.microsoft.com/office/drawing/2014/main" id="{5AEF6940-75EB-908A-E9D9-F851FB971D7D}"/>
              </a:ext>
            </a:extLst>
          </p:cNvPr>
          <p:cNvPicPr>
            <a:picLocks noChangeAspect="1"/>
          </p:cNvPicPr>
          <p:nvPr/>
        </p:nvPicPr>
        <p:blipFill>
          <a:blip r:embed="rId2"/>
          <a:stretch>
            <a:fillRect/>
          </a:stretch>
        </p:blipFill>
        <p:spPr>
          <a:xfrm>
            <a:off x="5366970" y="2972400"/>
            <a:ext cx="6363920" cy="2669448"/>
          </a:xfrm>
          <a:prstGeom prst="rect">
            <a:avLst/>
          </a:prstGeom>
        </p:spPr>
      </p:pic>
      <p:sp>
        <p:nvSpPr>
          <p:cNvPr id="5" name="Slide Number Placeholder 4">
            <a:extLst>
              <a:ext uri="{FF2B5EF4-FFF2-40B4-BE49-F238E27FC236}">
                <a16:creationId xmlns:a16="http://schemas.microsoft.com/office/drawing/2014/main" id="{504C1122-D8D5-0639-0E8F-18A423C07FFE}"/>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2936761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DAE0-A6E6-4CA0-7A85-35C3C45A1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A33DA-2AC0-23E6-6A4A-20567406B827}"/>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Upcoming MCAS Portal Updates (continued 2)</a:t>
            </a:r>
          </a:p>
        </p:txBody>
      </p:sp>
      <p:sp>
        <p:nvSpPr>
          <p:cNvPr id="8" name="Content Placeholder 7">
            <a:extLst>
              <a:ext uri="{FF2B5EF4-FFF2-40B4-BE49-F238E27FC236}">
                <a16:creationId xmlns:a16="http://schemas.microsoft.com/office/drawing/2014/main" id="{29CA2282-4E5A-9D3D-1CCF-069317320410}"/>
              </a:ext>
            </a:extLst>
          </p:cNvPr>
          <p:cNvSpPr>
            <a:spLocks noGrp="1"/>
          </p:cNvSpPr>
          <p:nvPr>
            <p:ph idx="1"/>
          </p:nvPr>
        </p:nvSpPr>
        <p:spPr>
          <a:xfrm>
            <a:off x="150666" y="1463238"/>
            <a:ext cx="11890665" cy="4414692"/>
          </a:xfrm>
        </p:spPr>
        <p:txBody>
          <a:bodyPr vert="horz" lIns="91440" tIns="45720" rIns="91440" bIns="45720" rtlCol="0" anchor="t">
            <a:normAutofit/>
          </a:bodyPr>
          <a:lstStyle/>
          <a:p>
            <a:pPr marL="0" indent="0">
              <a:buNone/>
            </a:pPr>
            <a:r>
              <a:rPr lang="en-US" b="1" dirty="0">
                <a:solidFill>
                  <a:schemeClr val="tx1"/>
                </a:solidFill>
                <a:latin typeface="Arial"/>
                <a:cs typeface="Arial"/>
              </a:rPr>
              <a:t>The following updates are expected to be implemented prior to the November high school tests:</a:t>
            </a:r>
          </a:p>
        </p:txBody>
      </p:sp>
      <p:graphicFrame>
        <p:nvGraphicFramePr>
          <p:cNvPr id="4" name="Table 3">
            <a:extLst>
              <a:ext uri="{FF2B5EF4-FFF2-40B4-BE49-F238E27FC236}">
                <a16:creationId xmlns:a16="http://schemas.microsoft.com/office/drawing/2014/main" id="{972F3C44-F430-366B-66FB-20D688AA983B}"/>
              </a:ext>
            </a:extLst>
          </p:cNvPr>
          <p:cNvGraphicFramePr>
            <a:graphicFrameLocks noGrp="1"/>
          </p:cNvGraphicFramePr>
          <p:nvPr/>
        </p:nvGraphicFramePr>
        <p:xfrm>
          <a:off x="173179" y="2319130"/>
          <a:ext cx="11814605" cy="3893526"/>
        </p:xfrm>
        <a:graphic>
          <a:graphicData uri="http://schemas.openxmlformats.org/drawingml/2006/table">
            <a:tbl>
              <a:tblPr firstRow="1" bandRow="1">
                <a:tableStyleId>{5C22544A-7EE6-4342-B048-85BDC9FD1C3A}</a:tableStyleId>
              </a:tblPr>
              <a:tblGrid>
                <a:gridCol w="4951271">
                  <a:extLst>
                    <a:ext uri="{9D8B030D-6E8A-4147-A177-3AD203B41FA5}">
                      <a16:colId xmlns:a16="http://schemas.microsoft.com/office/drawing/2014/main" val="2919867491"/>
                    </a:ext>
                  </a:extLst>
                </a:gridCol>
                <a:gridCol w="6863334">
                  <a:extLst>
                    <a:ext uri="{9D8B030D-6E8A-4147-A177-3AD203B41FA5}">
                      <a16:colId xmlns:a16="http://schemas.microsoft.com/office/drawing/2014/main" val="2715832579"/>
                    </a:ext>
                  </a:extLst>
                </a:gridCol>
              </a:tblGrid>
              <a:tr h="388326">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2062972">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2000" kern="1200">
                          <a:solidFill>
                            <a:schemeClr val="dk1"/>
                          </a:solidFill>
                          <a:effectLst/>
                          <a:latin typeface="Arial" panose="020B0604020202020204" pitchFamily="34" charset="0"/>
                          <a:ea typeface="+mn-ea"/>
                          <a:cs typeface="Arial" panose="020B0604020202020204" pitchFamily="34" charset="0"/>
                        </a:rPr>
                        <a:t>When creating classes, grade-level classes are limited to grades 3–8 and cannot be created for high school students. </a:t>
                      </a:r>
                    </a:p>
                    <a:p>
                      <a:pPr marL="0" marR="0" lvl="0" indent="0" algn="l" defTabSz="914400" rtl="0" eaLnBrk="1" fontAlgn="auto" latinLnBrk="0" hangingPunct="1">
                        <a:lnSpc>
                          <a:spcPct val="100000"/>
                        </a:lnSpc>
                        <a:spcBef>
                          <a:spcPts val="300"/>
                        </a:spcBef>
                        <a:spcAft>
                          <a:spcPts val="300"/>
                        </a:spcAft>
                        <a:buClrTx/>
                        <a:buSzTx/>
                        <a:buFontTx/>
                        <a:buNone/>
                        <a:tabLst/>
                        <a:defRPr/>
                      </a:pPr>
                      <a:r>
                        <a:rPr lang="en-US" sz="2000" kern="1200">
                          <a:solidFill>
                            <a:schemeClr val="dk1"/>
                          </a:solidFill>
                          <a:effectLst/>
                          <a:latin typeface="Arial" panose="020B0604020202020204" pitchFamily="34" charset="0"/>
                          <a:ea typeface="+mn-ea"/>
                          <a:cs typeface="Arial" panose="020B0604020202020204" pitchFamily="34" charset="0"/>
                        </a:rPr>
                        <a:t>Course-level classes are limited to high school grade levels and courses, so they cannot be created for students in grades 3–8. </a:t>
                      </a:r>
                    </a:p>
                    <a:p>
                      <a:pPr marL="0" marR="0" lvl="0" indent="0" algn="l" defTabSz="914400" rtl="0" eaLnBrk="1" fontAlgn="auto" latinLnBrk="0" hangingPunct="1">
                        <a:lnSpc>
                          <a:spcPct val="100000"/>
                        </a:lnSpc>
                        <a:spcBef>
                          <a:spcPts val="300"/>
                        </a:spcBef>
                        <a:spcAft>
                          <a:spcPts val="300"/>
                        </a:spcAft>
                        <a:buClrTx/>
                        <a:buSzTx/>
                        <a:buFontTx/>
                        <a:buNone/>
                        <a:tabLst/>
                        <a:defRPr/>
                      </a:pPr>
                      <a:r>
                        <a:rPr lang="en-US" sz="2000" kern="1200">
                          <a:solidFill>
                            <a:schemeClr val="dk1"/>
                          </a:solidFill>
                          <a:effectLst/>
                          <a:latin typeface="Arial" panose="020B0604020202020204" pitchFamily="34" charset="0"/>
                          <a:ea typeface="+mn-ea"/>
                          <a:cs typeface="Arial" panose="020B0604020202020204" pitchFamily="34" charset="0"/>
                        </a:rPr>
                        <a:t>When filtering for students, only those students in grades associated with the course will be allowed to be selected.</a:t>
                      </a:r>
                    </a:p>
                  </a:txBody>
                  <a:tcPr marL="68580" marR="68580" marT="0" marB="0"/>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6701983"/>
                  </a:ext>
                </a:extLst>
              </a:tr>
            </a:tbl>
          </a:graphicData>
        </a:graphic>
      </p:graphicFrame>
      <p:pic>
        <p:nvPicPr>
          <p:cNvPr id="6" name="Picture 5" descr="A screenshot of the class creation interface showing only grades 3 through 8 are available for selection when creating a grade-level class.">
            <a:extLst>
              <a:ext uri="{FF2B5EF4-FFF2-40B4-BE49-F238E27FC236}">
                <a16:creationId xmlns:a16="http://schemas.microsoft.com/office/drawing/2014/main" id="{66629C4C-28E2-8CE9-2E62-6C00B1B63262}"/>
              </a:ext>
            </a:extLst>
          </p:cNvPr>
          <p:cNvPicPr>
            <a:picLocks noChangeAspect="1"/>
          </p:cNvPicPr>
          <p:nvPr/>
        </p:nvPicPr>
        <p:blipFill>
          <a:blip r:embed="rId2"/>
          <a:stretch>
            <a:fillRect/>
          </a:stretch>
        </p:blipFill>
        <p:spPr>
          <a:xfrm>
            <a:off x="5162086" y="3112101"/>
            <a:ext cx="3561193" cy="2437270"/>
          </a:xfrm>
          <a:prstGeom prst="rect">
            <a:avLst/>
          </a:prstGeom>
        </p:spPr>
      </p:pic>
      <p:pic>
        <p:nvPicPr>
          <p:cNvPr id="9" name="Picture 8" descr="A screenshot of course level class creation with the course biology selected and the filter for students drop-down only showing grades 9 through 12.">
            <a:extLst>
              <a:ext uri="{FF2B5EF4-FFF2-40B4-BE49-F238E27FC236}">
                <a16:creationId xmlns:a16="http://schemas.microsoft.com/office/drawing/2014/main" id="{76AD11EC-5E8C-3970-E999-BDE5105E5E7C}"/>
              </a:ext>
            </a:extLst>
          </p:cNvPr>
          <p:cNvPicPr>
            <a:picLocks noChangeAspect="1"/>
          </p:cNvPicPr>
          <p:nvPr/>
        </p:nvPicPr>
        <p:blipFill>
          <a:blip r:embed="rId3"/>
          <a:stretch>
            <a:fillRect/>
          </a:stretch>
        </p:blipFill>
        <p:spPr>
          <a:xfrm>
            <a:off x="8734536" y="3112101"/>
            <a:ext cx="3219339" cy="2437270"/>
          </a:xfrm>
          <a:prstGeom prst="rect">
            <a:avLst/>
          </a:prstGeom>
        </p:spPr>
      </p:pic>
      <p:sp>
        <p:nvSpPr>
          <p:cNvPr id="5" name="Slide Number Placeholder 4">
            <a:extLst>
              <a:ext uri="{FF2B5EF4-FFF2-40B4-BE49-F238E27FC236}">
                <a16:creationId xmlns:a16="http://schemas.microsoft.com/office/drawing/2014/main" id="{A9D90DD9-2B9C-41D3-0CF6-7AD7D0146322}"/>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1666015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DA23F-9952-11A8-A782-46EF1200C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4086E-AF23-96BB-0DF5-F8DC4250E7E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Upcoming MCAS Portal Updates (continued 3)</a:t>
            </a:r>
          </a:p>
        </p:txBody>
      </p:sp>
      <p:sp>
        <p:nvSpPr>
          <p:cNvPr id="8" name="Content Placeholder 7">
            <a:extLst>
              <a:ext uri="{FF2B5EF4-FFF2-40B4-BE49-F238E27FC236}">
                <a16:creationId xmlns:a16="http://schemas.microsoft.com/office/drawing/2014/main" id="{AC267562-8168-CFDF-7746-1114920D99E9}"/>
              </a:ext>
            </a:extLst>
          </p:cNvPr>
          <p:cNvSpPr>
            <a:spLocks noGrp="1"/>
          </p:cNvSpPr>
          <p:nvPr>
            <p:ph idx="1"/>
          </p:nvPr>
        </p:nvSpPr>
        <p:spPr>
          <a:xfrm>
            <a:off x="150667" y="1483437"/>
            <a:ext cx="11890665" cy="4414692"/>
          </a:xfrm>
        </p:spPr>
        <p:txBody>
          <a:bodyPr/>
          <a:lstStyle/>
          <a:p>
            <a:pPr marL="0" indent="0">
              <a:buNone/>
            </a:pPr>
            <a:r>
              <a:rPr lang="en-US" b="1">
                <a:solidFill>
                  <a:schemeClr val="tx1"/>
                </a:solidFill>
                <a:latin typeface="Arial"/>
                <a:cs typeface="Arial"/>
              </a:rPr>
              <a:t>The following updates are expected to be implemented prior to the November high school tests:</a:t>
            </a:r>
          </a:p>
        </p:txBody>
      </p:sp>
      <p:graphicFrame>
        <p:nvGraphicFramePr>
          <p:cNvPr id="4" name="Table 3">
            <a:extLst>
              <a:ext uri="{FF2B5EF4-FFF2-40B4-BE49-F238E27FC236}">
                <a16:creationId xmlns:a16="http://schemas.microsoft.com/office/drawing/2014/main" id="{B4099858-C756-15FF-A17C-C3CA2002EC75}"/>
              </a:ext>
            </a:extLst>
          </p:cNvPr>
          <p:cNvGraphicFramePr>
            <a:graphicFrameLocks noGrp="1"/>
          </p:cNvGraphicFramePr>
          <p:nvPr/>
        </p:nvGraphicFramePr>
        <p:xfrm>
          <a:off x="31063" y="2300204"/>
          <a:ext cx="12010269" cy="4604502"/>
        </p:xfrm>
        <a:graphic>
          <a:graphicData uri="http://schemas.openxmlformats.org/drawingml/2006/table">
            <a:tbl>
              <a:tblPr firstRow="1" bandRow="1">
                <a:tableStyleId>{5C22544A-7EE6-4342-B048-85BDC9FD1C3A}</a:tableStyleId>
              </a:tblPr>
              <a:tblGrid>
                <a:gridCol w="4301444">
                  <a:extLst>
                    <a:ext uri="{9D8B030D-6E8A-4147-A177-3AD203B41FA5}">
                      <a16:colId xmlns:a16="http://schemas.microsoft.com/office/drawing/2014/main" val="2919867491"/>
                    </a:ext>
                  </a:extLst>
                </a:gridCol>
                <a:gridCol w="7708825">
                  <a:extLst>
                    <a:ext uri="{9D8B030D-6E8A-4147-A177-3AD203B41FA5}">
                      <a16:colId xmlns:a16="http://schemas.microsoft.com/office/drawing/2014/main" val="2715832579"/>
                    </a:ext>
                  </a:extLst>
                </a:gridCol>
              </a:tblGrid>
              <a:tr h="489702">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3924991">
                <a:tc>
                  <a:txBody>
                    <a:bodyPr/>
                    <a:lstStyle/>
                    <a:p>
                      <a:pPr marL="0" marR="0" algn="l" defTabSz="914400" rtl="0" eaLnBrk="1" latinLnBrk="0" hangingPunct="1">
                        <a:spcBef>
                          <a:spcPts val="300"/>
                        </a:spcBef>
                        <a:spcAft>
                          <a:spcPts val="300"/>
                        </a:spcAft>
                        <a:buNone/>
                      </a:pPr>
                      <a:r>
                        <a:rPr lang="en-US" sz="2200" kern="1200">
                          <a:solidFill>
                            <a:schemeClr val="dk1"/>
                          </a:solidFill>
                          <a:effectLst/>
                          <a:latin typeface="Arial" panose="020B0604020202020204" pitchFamily="34" charset="0"/>
                          <a:ea typeface="+mn-ea"/>
                          <a:cs typeface="Arial" panose="020B0604020202020204" pitchFamily="34" charset="0"/>
                        </a:rPr>
                        <a:t>Test coordinators can view a report showing student test progress data across classes when they select View Test Progress on the Test Scheduling page. </a:t>
                      </a: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txBody>
                  <a:tcPr marL="68580" marR="68580" marT="0" marB="0"/>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6701983"/>
                  </a:ext>
                </a:extLst>
              </a:tr>
            </a:tbl>
          </a:graphicData>
        </a:graphic>
      </p:graphicFrame>
      <p:pic>
        <p:nvPicPr>
          <p:cNvPr id="3" name="Picture 2" descr="A screenshot of the Test Scheduling page with a red box around the View Test Progress button. ">
            <a:extLst>
              <a:ext uri="{FF2B5EF4-FFF2-40B4-BE49-F238E27FC236}">
                <a16:creationId xmlns:a16="http://schemas.microsoft.com/office/drawing/2014/main" id="{E3FA2D6C-1D49-AE03-4284-BB04DC1F3670}"/>
              </a:ext>
            </a:extLst>
          </p:cNvPr>
          <p:cNvPicPr>
            <a:picLocks noChangeAspect="1"/>
          </p:cNvPicPr>
          <p:nvPr/>
        </p:nvPicPr>
        <p:blipFill>
          <a:blip r:embed="rId2"/>
          <a:srcRect l="51555" b="35176"/>
          <a:stretch>
            <a:fillRect/>
          </a:stretch>
        </p:blipFill>
        <p:spPr>
          <a:xfrm>
            <a:off x="6494400" y="2949709"/>
            <a:ext cx="3440088" cy="1541139"/>
          </a:xfrm>
          <a:prstGeom prst="rect">
            <a:avLst/>
          </a:prstGeom>
        </p:spPr>
      </p:pic>
      <p:sp>
        <p:nvSpPr>
          <p:cNvPr id="5" name="Slide Number Placeholder 4">
            <a:extLst>
              <a:ext uri="{FF2B5EF4-FFF2-40B4-BE49-F238E27FC236}">
                <a16:creationId xmlns:a16="http://schemas.microsoft.com/office/drawing/2014/main" id="{287F4900-8660-BE4C-CD76-EBE2705749A8}"/>
              </a:ext>
            </a:extLst>
          </p:cNvPr>
          <p:cNvSpPr>
            <a:spLocks noGrp="1"/>
          </p:cNvSpPr>
          <p:nvPr>
            <p:ph type="sldNum" sz="quarter" idx="12"/>
          </p:nvPr>
        </p:nvSpPr>
        <p:spPr/>
        <p:txBody>
          <a:bodyPr/>
          <a:lstStyle/>
          <a:p>
            <a:fld id="{68A8D22E-6BC5-9E47-900C-2BB94685D9F5}" type="slidenum">
              <a:rPr lang="en-US" smtClean="0"/>
              <a:t>18</a:t>
            </a:fld>
            <a:endParaRPr lang="en-US"/>
          </a:p>
        </p:txBody>
      </p:sp>
      <p:pic>
        <p:nvPicPr>
          <p:cNvPr id="7" name="Picture 6" descr="A screenshot of Test Session Progress Across Classes page in the MCAS Portal.">
            <a:extLst>
              <a:ext uri="{FF2B5EF4-FFF2-40B4-BE49-F238E27FC236}">
                <a16:creationId xmlns:a16="http://schemas.microsoft.com/office/drawing/2014/main" id="{1014B7C3-DF04-79D8-E68F-6B8ADCE414E4}"/>
              </a:ext>
            </a:extLst>
          </p:cNvPr>
          <p:cNvPicPr>
            <a:picLocks noChangeAspect="1"/>
          </p:cNvPicPr>
          <p:nvPr/>
        </p:nvPicPr>
        <p:blipFill>
          <a:blip r:embed="rId3"/>
          <a:stretch>
            <a:fillRect/>
          </a:stretch>
        </p:blipFill>
        <p:spPr>
          <a:xfrm>
            <a:off x="4418621" y="4569167"/>
            <a:ext cx="7591647" cy="1980133"/>
          </a:xfrm>
          <a:prstGeom prst="rect">
            <a:avLst/>
          </a:prstGeom>
        </p:spPr>
      </p:pic>
    </p:spTree>
    <p:extLst>
      <p:ext uri="{BB962C8B-B14F-4D97-AF65-F5344CB8AC3E}">
        <p14:creationId xmlns:p14="http://schemas.microsoft.com/office/powerpoint/2010/main" val="1539723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6A33E-7C5D-4F9F-E9C7-F80AC5545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E6497-46FE-8680-A25D-464277C8DABA}"/>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Future Updates for the Student Kiosk and MCAS Portal</a:t>
            </a:r>
          </a:p>
        </p:txBody>
      </p:sp>
      <p:sp>
        <p:nvSpPr>
          <p:cNvPr id="3" name="Text Placeholder 2">
            <a:extLst>
              <a:ext uri="{FF2B5EF4-FFF2-40B4-BE49-F238E27FC236}">
                <a16:creationId xmlns:a16="http://schemas.microsoft.com/office/drawing/2014/main" id="{DDEF064A-5B0A-0F70-B5A9-A3213A1250BE}"/>
              </a:ext>
            </a:extLst>
          </p:cNvPr>
          <p:cNvSpPr>
            <a:spLocks noGrp="1"/>
          </p:cNvSpPr>
          <p:nvPr>
            <p:ph idx="1"/>
          </p:nvPr>
        </p:nvSpPr>
        <p:spPr>
          <a:xfrm>
            <a:off x="173179" y="1610504"/>
            <a:ext cx="11890665" cy="4414692"/>
          </a:xfrm>
        </p:spPr>
        <p:txBody>
          <a:bodyPr>
            <a:normAutofit/>
          </a:bodyPr>
          <a:lstStyle/>
          <a:p>
            <a:r>
              <a:rPr lang="en-US">
                <a:solidFill>
                  <a:schemeClr val="tx1"/>
                </a:solidFill>
                <a:latin typeface="Arial" panose="020B0604020202020204" pitchFamily="34" charset="0"/>
                <a:cs typeface="Arial" panose="020B0604020202020204" pitchFamily="34" charset="0"/>
              </a:rPr>
              <a:t>The following updates are under consideration for the future:</a:t>
            </a:r>
          </a:p>
          <a:p>
            <a:pPr lvl="1"/>
            <a:r>
              <a:rPr lang="en-US">
                <a:solidFill>
                  <a:schemeClr val="tx1"/>
                </a:solidFill>
              </a:rPr>
              <a:t>Maintain highlighting and notepad after abrupt closure, pause, or log out of the MCAS Student Kiosk. </a:t>
            </a:r>
          </a:p>
          <a:p>
            <a:pPr lvl="1"/>
            <a:r>
              <a:rPr lang="en-US">
                <a:solidFill>
                  <a:schemeClr val="tx1"/>
                </a:solidFill>
              </a:rPr>
              <a:t>Combining classes for make up testing</a:t>
            </a:r>
          </a:p>
          <a:p>
            <a:pPr lvl="1"/>
            <a:r>
              <a:rPr lang="en-US">
                <a:solidFill>
                  <a:schemeClr val="tx1"/>
                </a:solidFill>
              </a:rPr>
              <a:t>Expanded test statuses to show the reason why the student exited the test (Paused, Timed Out, Exit)</a:t>
            </a:r>
          </a:p>
          <a:p>
            <a:pPr lvl="1"/>
            <a:r>
              <a:rPr lang="en-US">
                <a:solidFill>
                  <a:schemeClr val="tx1"/>
                </a:solidFill>
              </a:rPr>
              <a:t>Test administrators can view students’ battery levels in the MCAS Portal.</a:t>
            </a:r>
          </a:p>
          <a:p>
            <a:pPr lvl="1"/>
            <a:r>
              <a:rPr lang="en-US">
                <a:solidFill>
                  <a:schemeClr val="tx1"/>
                </a:solidFill>
              </a:rPr>
              <a:t>Preventing students from being scheduled for the same test more than once</a:t>
            </a:r>
          </a:p>
          <a:p>
            <a:pPr marL="0" indent="0">
              <a:buNone/>
            </a:pPr>
            <a:endParaRPr lang="en-US">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DC39BB9-7F57-CCBF-3FF9-F1CD98E01466}"/>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2662676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78BD4-2C8C-27DF-9A26-B8960B6373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6CD33-EF14-FB87-571B-EE05A63C7D3B}"/>
              </a:ext>
            </a:extLst>
          </p:cNvPr>
          <p:cNvSpPr>
            <a:spLocks noGrp="1"/>
          </p:cNvSpPr>
          <p:nvPr>
            <p:ph type="title" idx="4294967295"/>
          </p:nvPr>
        </p:nvSpPr>
        <p:spPr>
          <a:xfrm>
            <a:off x="3273136" y="2882900"/>
            <a:ext cx="7242464" cy="1092200"/>
          </a:xfrm>
        </p:spPr>
        <p:txBody>
          <a:bodyPr>
            <a:noAutofit/>
          </a:bodyPr>
          <a:lstStyle/>
          <a:p>
            <a:r>
              <a:rPr lang="en-US" sz="4000">
                <a:solidFill>
                  <a:schemeClr val="tx1"/>
                </a:solidFill>
              </a:rPr>
              <a:t>2. </a:t>
            </a:r>
            <a:r>
              <a:rPr lang="en-US" altLang="zh-CN" sz="4000">
                <a:solidFill>
                  <a:schemeClr val="tx1"/>
                </a:solidFill>
              </a:rPr>
              <a:t>Overview of MCAS Computer-Based Testing</a:t>
            </a:r>
            <a:br>
              <a:rPr lang="zh-CN" altLang="en-US" sz="4000">
                <a:solidFill>
                  <a:schemeClr val="tx1"/>
                </a:solidFill>
              </a:rPr>
            </a:br>
            <a:endParaRPr lang="en-US" sz="4000">
              <a:solidFill>
                <a:schemeClr val="tx1"/>
              </a:solidFill>
            </a:endParaRPr>
          </a:p>
        </p:txBody>
      </p:sp>
      <p:sp>
        <p:nvSpPr>
          <p:cNvPr id="3" name="Slide Number Placeholder 3">
            <a:extLst>
              <a:ext uri="{FF2B5EF4-FFF2-40B4-BE49-F238E27FC236}">
                <a16:creationId xmlns:a16="http://schemas.microsoft.com/office/drawing/2014/main" id="{6DD0F809-0F25-EBB4-7F77-B0A6620FC03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676618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7CA52D-F6E6-4DAE-9695-D270D0411176}"/>
              </a:ext>
            </a:extLst>
          </p:cNvPr>
          <p:cNvSpPr txBox="1">
            <a:spLocks noGrp="1"/>
          </p:cNvSpPr>
          <p:nvPr>
            <p:ph type="title" idx="4294967295"/>
          </p:nvPr>
        </p:nvSpPr>
        <p:spPr>
          <a:xfrm>
            <a:off x="567743" y="288925"/>
            <a:ext cx="11433757" cy="679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MCAS Tests in 2026–27 School Year</a:t>
            </a:r>
          </a:p>
        </p:txBody>
      </p:sp>
      <p:sp>
        <p:nvSpPr>
          <p:cNvPr id="3" name="Text Placeholder 3">
            <a:extLst>
              <a:ext uri="{FF2B5EF4-FFF2-40B4-BE49-F238E27FC236}">
                <a16:creationId xmlns:a16="http://schemas.microsoft.com/office/drawing/2014/main" id="{83A7C8F0-A8D7-4FBE-BECB-642D8B0D5FA1}"/>
              </a:ext>
            </a:extLst>
          </p:cNvPr>
          <p:cNvSpPr txBox="1">
            <a:spLocks/>
          </p:cNvSpPr>
          <p:nvPr/>
        </p:nvSpPr>
        <p:spPr>
          <a:xfrm>
            <a:off x="394469" y="1622716"/>
            <a:ext cx="5503762" cy="776702"/>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a:solidFill>
                  <a:schemeClr val="tx1"/>
                </a:solidFill>
                <a:latin typeface="Arial" panose="020B0604020202020204" pitchFamily="34" charset="0"/>
                <a:cs typeface="Arial" panose="020B0604020202020204" pitchFamily="34" charset="0"/>
              </a:rPr>
              <a:t>Fall/Winter High School Tests</a:t>
            </a:r>
            <a:r>
              <a:rPr lang="en-US" sz="2400">
                <a:solidFill>
                  <a:schemeClr val="tx1"/>
                </a:solidFill>
                <a:latin typeface="Arial" panose="020B0604020202020204" pitchFamily="34" charset="0"/>
                <a:cs typeface="Arial" panose="020B0604020202020204" pitchFamily="34" charset="0"/>
              </a:rPr>
              <a:t>	</a:t>
            </a:r>
          </a:p>
        </p:txBody>
      </p:sp>
      <p:sp>
        <p:nvSpPr>
          <p:cNvPr id="2" name="Content Placeholder 2">
            <a:extLst>
              <a:ext uri="{FF2B5EF4-FFF2-40B4-BE49-F238E27FC236}">
                <a16:creationId xmlns:a16="http://schemas.microsoft.com/office/drawing/2014/main" id="{C6B62AD7-7A41-4954-9A9C-97D27D77DCF5}"/>
              </a:ext>
            </a:extLst>
          </p:cNvPr>
          <p:cNvSpPr txBox="1">
            <a:spLocks/>
          </p:cNvSpPr>
          <p:nvPr/>
        </p:nvSpPr>
        <p:spPr>
          <a:xfrm>
            <a:off x="394469" y="2243776"/>
            <a:ext cx="5452057" cy="37992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sz="2600">
                <a:solidFill>
                  <a:schemeClr val="tx1"/>
                </a:solidFill>
                <a:latin typeface="Arial" panose="020B0604020202020204" pitchFamily="34" charset="0"/>
                <a:cs typeface="Arial" panose="020B0604020202020204" pitchFamily="34" charset="0"/>
              </a:rPr>
              <a:t>November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ELA and Mathematics tests for students attempting to qualify for the </a:t>
            </a:r>
            <a:r>
              <a:rPr lang="en-US" sz="2400" u="sng">
                <a:latin typeface="Arial" panose="020B0604020202020204" pitchFamily="34" charset="0"/>
                <a:cs typeface="Arial" panose="020B0604020202020204" pitchFamily="34" charset="0"/>
                <a:hlinkClick r:id="rId2"/>
              </a:rPr>
              <a:t>Adams Scholarship</a:t>
            </a:r>
            <a:r>
              <a:rPr lang="en-US" sz="2400">
                <a:latin typeface="Arial" panose="020B0604020202020204" pitchFamily="34" charset="0"/>
                <a:cs typeface="Arial" panose="020B0604020202020204" pitchFamily="34" charset="0"/>
              </a:rPr>
              <a:t>, </a:t>
            </a:r>
            <a:r>
              <a:rPr lang="en-US" sz="2400">
                <a:solidFill>
                  <a:schemeClr val="tx1"/>
                </a:solidFill>
                <a:latin typeface="Arial" panose="020B0604020202020204" pitchFamily="34" charset="0"/>
                <a:cs typeface="Arial" panose="020B0604020202020204" pitchFamily="34" charset="0"/>
              </a:rPr>
              <a:t>the</a:t>
            </a:r>
            <a:r>
              <a:rPr lang="en-US" sz="2400">
                <a:latin typeface="Arial" panose="020B0604020202020204" pitchFamily="34" charset="0"/>
                <a:cs typeface="Arial" panose="020B0604020202020204" pitchFamily="34" charset="0"/>
              </a:rPr>
              <a:t> </a:t>
            </a:r>
            <a:r>
              <a:rPr lang="en-US" sz="2400" u="sng">
                <a:latin typeface="Arial" panose="020B0604020202020204" pitchFamily="34" charset="0"/>
                <a:cs typeface="Arial" panose="020B0604020202020204" pitchFamily="34" charset="0"/>
                <a:hlinkClick r:id="rId3"/>
              </a:rPr>
              <a:t>Koplik Certificate of Mastery Award</a:t>
            </a:r>
            <a:r>
              <a:rPr lang="en-US" sz="2400">
                <a:solidFill>
                  <a:schemeClr val="tx1"/>
                </a:solidFill>
                <a:latin typeface="Arial" panose="020B0604020202020204" pitchFamily="34" charset="0"/>
                <a:cs typeface="Arial" panose="020B0604020202020204" pitchFamily="34" charset="0"/>
              </a:rPr>
              <a:t>, and/or the </a:t>
            </a:r>
            <a:r>
              <a:rPr lang="en-US" sz="2400" u="sng">
                <a:latin typeface="Arial" panose="020B0604020202020204" pitchFamily="34" charset="0"/>
                <a:cs typeface="Arial" panose="020B0604020202020204" pitchFamily="34" charset="0"/>
                <a:hlinkClick r:id="rId4"/>
              </a:rPr>
              <a:t>Seal of Biliteracy</a:t>
            </a:r>
            <a:endParaRPr lang="en-US" sz="2400">
              <a:latin typeface="Arial" panose="020B0604020202020204" pitchFamily="34" charset="0"/>
              <a:cs typeface="Arial" panose="020B0604020202020204" pitchFamily="34" charset="0"/>
            </a:endParaRPr>
          </a:p>
          <a:p>
            <a:pPr>
              <a:buClrTx/>
            </a:pPr>
            <a:r>
              <a:rPr lang="en-US" sz="2600">
                <a:solidFill>
                  <a:schemeClr val="tx1"/>
                </a:solidFill>
                <a:latin typeface="Arial" panose="020B0604020202020204" pitchFamily="34" charset="0"/>
                <a:cs typeface="Arial" panose="020B0604020202020204" pitchFamily="34" charset="0"/>
              </a:rPr>
              <a:t>February </a:t>
            </a:r>
            <a:r>
              <a:rPr lang="en-US" sz="2400" i="1">
                <a:solidFill>
                  <a:schemeClr val="tx1"/>
                </a:solidFill>
                <a:latin typeface="Arial" panose="020B0604020202020204" pitchFamily="34" charset="0"/>
                <a:cs typeface="Arial" panose="020B0604020202020204" pitchFamily="34" charset="0"/>
              </a:rPr>
              <a:t> </a:t>
            </a:r>
            <a:endParaRPr lang="en-US" sz="2400">
              <a:solidFill>
                <a:schemeClr val="tx1"/>
              </a:solidFill>
              <a:latin typeface="Arial" panose="020B0604020202020204" pitchFamily="34" charset="0"/>
              <a:cs typeface="Arial" panose="020B0604020202020204" pitchFamily="34" charset="0"/>
            </a:endParaRP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Biology and Introductory Physics</a:t>
            </a:r>
          </a:p>
          <a:p>
            <a:pPr>
              <a:buClrTx/>
            </a:pPr>
            <a:endParaRPr lang="en-US" sz="20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22179851-C084-4223-AFA0-0A17C878E263}"/>
              </a:ext>
            </a:extLst>
          </p:cNvPr>
          <p:cNvSpPr txBox="1">
            <a:spLocks/>
          </p:cNvSpPr>
          <p:nvPr/>
        </p:nvSpPr>
        <p:spPr>
          <a:xfrm>
            <a:off x="6549443" y="1622716"/>
            <a:ext cx="5452057" cy="776702"/>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a:solidFill>
                  <a:schemeClr val="tx1"/>
                </a:solidFill>
                <a:latin typeface="Arial" panose="020B0604020202020204" pitchFamily="34" charset="0"/>
                <a:cs typeface="Arial" panose="020B0604020202020204" pitchFamily="34" charset="0"/>
              </a:rPr>
              <a:t>Spring 2027 Tests</a:t>
            </a:r>
          </a:p>
        </p:txBody>
      </p:sp>
      <p:sp>
        <p:nvSpPr>
          <p:cNvPr id="4" name="Content Placeholder 6">
            <a:extLst>
              <a:ext uri="{FF2B5EF4-FFF2-40B4-BE49-F238E27FC236}">
                <a16:creationId xmlns:a16="http://schemas.microsoft.com/office/drawing/2014/main" id="{4461C3D3-B272-469E-81F2-0E158636FB64}"/>
              </a:ext>
            </a:extLst>
          </p:cNvPr>
          <p:cNvSpPr txBox="1">
            <a:spLocks/>
          </p:cNvSpPr>
          <p:nvPr/>
        </p:nvSpPr>
        <p:spPr>
          <a:xfrm>
            <a:off x="6486833" y="1928541"/>
            <a:ext cx="5878287" cy="3799267"/>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endParaRPr lang="en-US" sz="2400">
              <a:latin typeface="Arial" panose="020B0604020202020204" pitchFamily="34" charset="0"/>
              <a:cs typeface="Arial" panose="020B0604020202020204" pitchFamily="34" charset="0"/>
            </a:endParaRPr>
          </a:p>
          <a:p>
            <a:pPr>
              <a:buClrTx/>
            </a:pPr>
            <a:r>
              <a:rPr lang="en-US" sz="2600">
                <a:solidFill>
                  <a:schemeClr val="tx1"/>
                </a:solidFill>
                <a:latin typeface="Arial" panose="020B0604020202020204" pitchFamily="34" charset="0"/>
                <a:cs typeface="Arial" panose="020B0604020202020204" pitchFamily="34" charset="0"/>
              </a:rPr>
              <a:t>Grades 3–8</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ELA – all grades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Mathematics – all grades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STE – grades 5 and 8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Civics – grade 8</a:t>
            </a:r>
          </a:p>
          <a:p>
            <a:pPr>
              <a:buClrTx/>
            </a:pPr>
            <a:r>
              <a:rPr lang="en-US" sz="2600">
                <a:solidFill>
                  <a:schemeClr val="tx1"/>
                </a:solidFill>
                <a:latin typeface="Arial" panose="020B0604020202020204" pitchFamily="34" charset="0"/>
                <a:cs typeface="Arial" panose="020B0604020202020204" pitchFamily="34" charset="0"/>
              </a:rPr>
              <a:t>High School</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ELA – grade 10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Mathematics – grade 10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Biology and Introductory Physics</a:t>
            </a:r>
          </a:p>
        </p:txBody>
      </p:sp>
      <p:cxnSp>
        <p:nvCxnSpPr>
          <p:cNvPr id="8" name="Straight Connector 7">
            <a:extLst>
              <a:ext uri="{FF2B5EF4-FFF2-40B4-BE49-F238E27FC236}">
                <a16:creationId xmlns:a16="http://schemas.microsoft.com/office/drawing/2014/main" id="{9BF50DA2-B629-F8F6-8740-05365186D7FE}"/>
              </a:ext>
              <a:ext uri="{C183D7F6-B498-43B3-948B-1728B52AA6E4}">
                <adec:decorative xmlns:adec="http://schemas.microsoft.com/office/drawing/2017/decorative" val="1"/>
              </a:ext>
            </a:extLst>
          </p:cNvPr>
          <p:cNvCxnSpPr/>
          <p:nvPr/>
        </p:nvCxnSpPr>
        <p:spPr>
          <a:xfrm>
            <a:off x="6094431" y="1739682"/>
            <a:ext cx="0" cy="4071054"/>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136383B6-3AFF-C6C3-C5C2-5074AD1074DA}"/>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1677351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Commonly Used Acronyms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10000"/>
          </a:bodyPr>
          <a:lstStyle/>
          <a:p>
            <a:r>
              <a:rPr lang="en-US" sz="3600" b="1" dirty="0">
                <a:solidFill>
                  <a:schemeClr val="tx1"/>
                </a:solidFill>
                <a:latin typeface="Arial" panose="020B0604020202020204" pitchFamily="34" charset="0"/>
                <a:cs typeface="Arial" panose="020B0604020202020204" pitchFamily="34" charset="0"/>
              </a:rPr>
              <a:t>CBT: </a:t>
            </a:r>
            <a:r>
              <a:rPr lang="en-US" sz="3600" dirty="0">
                <a:solidFill>
                  <a:schemeClr val="tx1"/>
                </a:solidFill>
                <a:latin typeface="Arial" panose="020B0604020202020204" pitchFamily="34" charset="0"/>
                <a:cs typeface="Arial" panose="020B0604020202020204" pitchFamily="34" charset="0"/>
              </a:rPr>
              <a:t>Computer-based testing</a:t>
            </a:r>
          </a:p>
          <a:p>
            <a:r>
              <a:rPr lang="en-US" sz="3600" b="1" dirty="0">
                <a:solidFill>
                  <a:schemeClr val="tx1"/>
                </a:solidFill>
                <a:latin typeface="Arial" panose="020B0604020202020204" pitchFamily="34" charset="0"/>
                <a:cs typeface="Arial" panose="020B0604020202020204" pitchFamily="34" charset="0"/>
              </a:rPr>
              <a:t>PBT: </a:t>
            </a:r>
            <a:r>
              <a:rPr lang="en-US" sz="3600" dirty="0">
                <a:solidFill>
                  <a:schemeClr val="tx1"/>
                </a:solidFill>
                <a:latin typeface="Arial" panose="020B0604020202020204" pitchFamily="34" charset="0"/>
                <a:cs typeface="Arial" panose="020B0604020202020204" pitchFamily="34" charset="0"/>
              </a:rPr>
              <a:t>Paper-based testing</a:t>
            </a:r>
          </a:p>
          <a:p>
            <a:r>
              <a:rPr lang="en-US" sz="3600" b="1" dirty="0">
                <a:solidFill>
                  <a:schemeClr val="tx1"/>
                </a:solidFill>
                <a:latin typeface="Arial" panose="020B0604020202020204" pitchFamily="34" charset="0"/>
                <a:cs typeface="Arial" panose="020B0604020202020204" pitchFamily="34" charset="0"/>
              </a:rPr>
              <a:t>EL: </a:t>
            </a:r>
            <a:r>
              <a:rPr lang="en-US" sz="3600" dirty="0">
                <a:solidFill>
                  <a:schemeClr val="tx1"/>
                </a:solidFill>
                <a:latin typeface="Arial" panose="020B0604020202020204" pitchFamily="34" charset="0"/>
                <a:cs typeface="Arial" panose="020B0604020202020204" pitchFamily="34" charset="0"/>
              </a:rPr>
              <a:t>English learner</a:t>
            </a:r>
          </a:p>
          <a:p>
            <a:r>
              <a:rPr lang="en-US" sz="3600" b="1" dirty="0">
                <a:solidFill>
                  <a:schemeClr val="tx1"/>
                </a:solidFill>
                <a:latin typeface="Arial" panose="020B0604020202020204" pitchFamily="34" charset="0"/>
                <a:cs typeface="Arial" panose="020B0604020202020204" pitchFamily="34" charset="0"/>
              </a:rPr>
              <a:t>ELA: </a:t>
            </a:r>
            <a:r>
              <a:rPr lang="en-US" sz="3600" dirty="0">
                <a:solidFill>
                  <a:schemeClr val="tx1"/>
                </a:solidFill>
                <a:latin typeface="Arial" panose="020B0604020202020204" pitchFamily="34" charset="0"/>
                <a:cs typeface="Arial" panose="020B0604020202020204" pitchFamily="34" charset="0"/>
              </a:rPr>
              <a:t>English Language Arts</a:t>
            </a:r>
          </a:p>
          <a:p>
            <a:r>
              <a:rPr lang="en-US" sz="3600" b="1" dirty="0">
                <a:solidFill>
                  <a:schemeClr val="tx1"/>
                </a:solidFill>
                <a:latin typeface="Arial" panose="020B0604020202020204" pitchFamily="34" charset="0"/>
                <a:cs typeface="Arial" panose="020B0604020202020204" pitchFamily="34" charset="0"/>
              </a:rPr>
              <a:t>STE: </a:t>
            </a:r>
            <a:r>
              <a:rPr lang="en-US" sz="3600" dirty="0">
                <a:solidFill>
                  <a:schemeClr val="tx1"/>
                </a:solidFill>
                <a:latin typeface="Arial" panose="020B0604020202020204" pitchFamily="34" charset="0"/>
                <a:cs typeface="Arial" panose="020B0604020202020204" pitchFamily="34" charset="0"/>
              </a:rPr>
              <a:t>Science and Technology/Engineering</a:t>
            </a:r>
          </a:p>
          <a:p>
            <a:r>
              <a:rPr lang="en-US" sz="3600" b="1" dirty="0">
                <a:solidFill>
                  <a:schemeClr val="tx1"/>
                </a:solidFill>
                <a:latin typeface="Arial" panose="020B0604020202020204" pitchFamily="34" charset="0"/>
                <a:cs typeface="Arial" panose="020B0604020202020204" pitchFamily="34" charset="0"/>
              </a:rPr>
              <a:t>SIMS: </a:t>
            </a:r>
            <a:r>
              <a:rPr lang="en-US" sz="3600" dirty="0">
                <a:solidFill>
                  <a:schemeClr val="tx1"/>
                </a:solidFill>
                <a:latin typeface="Arial" panose="020B0604020202020204" pitchFamily="34" charset="0"/>
                <a:cs typeface="Arial" panose="020B0604020202020204" pitchFamily="34" charset="0"/>
              </a:rPr>
              <a:t>Student Information Management System</a:t>
            </a:r>
          </a:p>
          <a:p>
            <a:r>
              <a:rPr lang="en-US" sz="3600" b="1" dirty="0">
                <a:solidFill>
                  <a:schemeClr val="tx1"/>
                </a:solidFill>
              </a:rPr>
              <a:t>TA:</a:t>
            </a:r>
            <a:r>
              <a:rPr lang="en-US" sz="3600" dirty="0">
                <a:solidFill>
                  <a:schemeClr val="tx1"/>
                </a:solidFill>
              </a:rPr>
              <a:t> Test administrator</a:t>
            </a:r>
          </a:p>
          <a:p>
            <a:r>
              <a:rPr lang="en-US" sz="3600" b="1" dirty="0">
                <a:solidFill>
                  <a:schemeClr val="tx1"/>
                </a:solidFill>
                <a:latin typeface="Arial" panose="020B0604020202020204" pitchFamily="34" charset="0"/>
                <a:cs typeface="Arial" panose="020B0604020202020204" pitchFamily="34" charset="0"/>
              </a:rPr>
              <a:t>PWA: </a:t>
            </a:r>
            <a:r>
              <a:rPr lang="en-US" sz="3600" dirty="0">
                <a:solidFill>
                  <a:schemeClr val="tx1"/>
                </a:solidFill>
                <a:latin typeface="Arial" panose="020B0604020202020204" pitchFamily="34" charset="0"/>
                <a:cs typeface="Arial" panose="020B0604020202020204" pitchFamily="34" charset="0"/>
              </a:rPr>
              <a:t>Progressive Web App (for ChromeOS)</a:t>
            </a:r>
          </a:p>
        </p:txBody>
      </p:sp>
      <p:sp>
        <p:nvSpPr>
          <p:cNvPr id="4" name="Slide Number Placeholder 3">
            <a:extLst>
              <a:ext uri="{FF2B5EF4-FFF2-40B4-BE49-F238E27FC236}">
                <a16:creationId xmlns:a16="http://schemas.microsoft.com/office/drawing/2014/main" id="{C79B1CD9-860B-6597-5487-AD49242E460E}"/>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552345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C8AA-7844-E33C-25E9-61B16129EB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F3F2CA-8DB3-15BB-E67B-A5A4E0FA9E7B}"/>
              </a:ext>
            </a:extLst>
          </p:cNvPr>
          <p:cNvSpPr txBox="1">
            <a:spLocks noGrp="1"/>
          </p:cNvSpPr>
          <p:nvPr>
            <p:ph type="title" idx="4294967295"/>
          </p:nvPr>
        </p:nvSpPr>
        <p:spPr>
          <a:xfrm>
            <a:off x="0" y="289679"/>
            <a:ext cx="1227124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52A3A22B-991C-5313-FAFD-58FA47B78A7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71026474"/>
              </p:ext>
            </p:extLst>
          </p:nvPr>
        </p:nvGraphicFramePr>
        <p:xfrm>
          <a:off x="269176" y="1119119"/>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441C8AA-3186-C880-0784-B57A87AE39FD}"/>
              </a:ext>
            </a:extLst>
          </p:cNvPr>
          <p:cNvSpPr txBox="1"/>
          <p:nvPr/>
        </p:nvSpPr>
        <p:spPr>
          <a:xfrm>
            <a:off x="441780" y="2282901"/>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MCAS Student Kiosk Technology Guidelines.</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p>
        </p:txBody>
      </p:sp>
      <p:sp>
        <p:nvSpPr>
          <p:cNvPr id="8" name="TextBox 7">
            <a:extLst>
              <a:ext uri="{FF2B5EF4-FFF2-40B4-BE49-F238E27FC236}">
                <a16:creationId xmlns:a16="http://schemas.microsoft.com/office/drawing/2014/main" id="{425F9E00-799B-5623-79DC-C6F27043EF6B}"/>
              </a:ext>
            </a:extLst>
          </p:cNvPr>
          <p:cNvSpPr txBox="1"/>
          <p:nvPr/>
        </p:nvSpPr>
        <p:spPr>
          <a:xfrm>
            <a:off x="4391378" y="2288038"/>
            <a:ext cx="3025421" cy="4493538"/>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Verify access to the MCAS Portal and MCAS Training Site. </a:t>
            </a:r>
          </a:p>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Update MCAS Student Kiosk to most recent version (released September 14, 2026; for macOS, released September 25, 2026).</a:t>
            </a:r>
          </a:p>
        </p:txBody>
      </p:sp>
      <p:sp>
        <p:nvSpPr>
          <p:cNvPr id="9" name="TextBox 8">
            <a:extLst>
              <a:ext uri="{FF2B5EF4-FFF2-40B4-BE49-F238E27FC236}">
                <a16:creationId xmlns:a16="http://schemas.microsoft.com/office/drawing/2014/main" id="{67DAC496-8367-841E-A794-0C68ED2681CF}"/>
              </a:ext>
            </a:extLst>
          </p:cNvPr>
          <p:cNvSpPr txBox="1"/>
          <p:nvPr/>
        </p:nvSpPr>
        <p:spPr>
          <a:xfrm>
            <a:off x="7954256" y="2282901"/>
            <a:ext cx="3200206" cy="1446550"/>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Conduct Site Readiness and complete Site Certification.  </a:t>
            </a:r>
          </a:p>
        </p:txBody>
      </p:sp>
      <p:sp>
        <p:nvSpPr>
          <p:cNvPr id="2" name="Slide Number Placeholder 3">
            <a:extLst>
              <a:ext uri="{FF2B5EF4-FFF2-40B4-BE49-F238E27FC236}">
                <a16:creationId xmlns:a16="http://schemas.microsoft.com/office/drawing/2014/main" id="{5052A3A8-2390-EDB7-472B-B4CD72B355E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1216796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2531E-ECB3-BEFA-1668-3B94080949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B31557-837B-D820-FE1C-92E5EC7DF2AB}"/>
              </a:ext>
            </a:extLst>
          </p:cNvPr>
          <p:cNvSpPr txBox="1">
            <a:spLocks noGrp="1"/>
          </p:cNvSpPr>
          <p:nvPr>
            <p:ph type="title" idx="4294967295"/>
          </p:nvPr>
        </p:nvSpPr>
        <p:spPr>
          <a:xfrm>
            <a:off x="0" y="184364"/>
            <a:ext cx="12271248"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Technology Tasks in the MCAS Portal (continued)</a:t>
            </a:r>
          </a:p>
        </p:txBody>
      </p:sp>
      <p:graphicFrame>
        <p:nvGraphicFramePr>
          <p:cNvPr id="5" name="Diagram 4">
            <a:extLst>
              <a:ext uri="{FF2B5EF4-FFF2-40B4-BE49-F238E27FC236}">
                <a16:creationId xmlns:a16="http://schemas.microsoft.com/office/drawing/2014/main" id="{D28380BF-2AFA-4485-044F-80E5F06BEE6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77441081"/>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B250B1B8-8A07-A84C-216C-E009A494A038}"/>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p>
        </p:txBody>
      </p:sp>
      <p:sp>
        <p:nvSpPr>
          <p:cNvPr id="8" name="TextBox 7">
            <a:extLst>
              <a:ext uri="{FF2B5EF4-FFF2-40B4-BE49-F238E27FC236}">
                <a16:creationId xmlns:a16="http://schemas.microsoft.com/office/drawing/2014/main" id="{AB7892E3-9459-D780-6BB6-8BCDEF233515}"/>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Familiarize yourself with common issues that may arise during testing and how to troubleshoot. </a:t>
            </a:r>
          </a:p>
        </p:txBody>
      </p:sp>
      <p:sp>
        <p:nvSpPr>
          <p:cNvPr id="9" name="TextBox 8">
            <a:extLst>
              <a:ext uri="{FF2B5EF4-FFF2-40B4-BE49-F238E27FC236}">
                <a16:creationId xmlns:a16="http://schemas.microsoft.com/office/drawing/2014/main" id="{08D7B44C-499F-1779-888B-9F9E6A40A161}"/>
              </a:ext>
            </a:extLst>
          </p:cNvPr>
          <p:cNvSpPr txBox="1"/>
          <p:nvPr/>
        </p:nvSpPr>
        <p:spPr>
          <a:xfrm>
            <a:off x="7777213" y="2691893"/>
            <a:ext cx="3324796" cy="1938992"/>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Be available to troubleshoot technology situations as they arise. </a:t>
            </a:r>
          </a:p>
        </p:txBody>
      </p:sp>
      <p:sp>
        <p:nvSpPr>
          <p:cNvPr id="2" name="Slide Number Placeholder 3">
            <a:extLst>
              <a:ext uri="{FF2B5EF4-FFF2-40B4-BE49-F238E27FC236}">
                <a16:creationId xmlns:a16="http://schemas.microsoft.com/office/drawing/2014/main" id="{A95601CC-B001-1586-8775-5DFD045B477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825758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376CF-7602-A8C8-B63C-933E82669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BBA819-C016-0AB3-52A3-D3B00FF39002}"/>
              </a:ext>
            </a:extLst>
          </p:cNvPr>
          <p:cNvSpPr>
            <a:spLocks noGrp="1"/>
          </p:cNvSpPr>
          <p:nvPr>
            <p:ph type="title" idx="4294967295"/>
          </p:nvPr>
        </p:nvSpPr>
        <p:spPr>
          <a:xfrm>
            <a:off x="3273136" y="2882900"/>
            <a:ext cx="7242464" cy="1092200"/>
          </a:xfrm>
        </p:spPr>
        <p:txBody>
          <a:bodyPr>
            <a:noAutofit/>
          </a:bodyPr>
          <a:lstStyle/>
          <a:p>
            <a:r>
              <a:rPr lang="en-US" sz="4000">
                <a:solidFill>
                  <a:schemeClr val="tx1"/>
                </a:solidFill>
              </a:rPr>
              <a:t>3. </a:t>
            </a:r>
            <a:r>
              <a:rPr lang="en-US" altLang="zh-CN" sz="4000">
                <a:solidFill>
                  <a:schemeClr val="tx1"/>
                </a:solidFill>
              </a:rPr>
              <a:t>Tasks to Complete in Fall 2026</a:t>
            </a:r>
            <a:br>
              <a:rPr lang="zh-CN" altLang="en-US" sz="4000">
                <a:solidFill>
                  <a:schemeClr val="tx1"/>
                </a:solidFill>
              </a:rPr>
            </a:br>
            <a:endParaRPr lang="en-US" sz="4000">
              <a:solidFill>
                <a:schemeClr val="tx1"/>
              </a:solidFill>
            </a:endParaRPr>
          </a:p>
        </p:txBody>
      </p:sp>
      <p:sp>
        <p:nvSpPr>
          <p:cNvPr id="3" name="Slide Number Placeholder 3">
            <a:extLst>
              <a:ext uri="{FF2B5EF4-FFF2-40B4-BE49-F238E27FC236}">
                <a16:creationId xmlns:a16="http://schemas.microsoft.com/office/drawing/2014/main" id="{9E3D752A-A5CA-2634-3121-E28C911A82AB}"/>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1298804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97D29-BB6B-81B1-9EA1-BF616EDAFA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B3E1F93-3C4B-866C-5A71-FDB11EF266E1}"/>
              </a:ext>
            </a:extLst>
          </p:cNvPr>
          <p:cNvSpPr txBox="1">
            <a:spLocks noGrp="1"/>
          </p:cNvSpPr>
          <p:nvPr>
            <p:ph type="title" idx="4294967295"/>
          </p:nvPr>
        </p:nvSpPr>
        <p:spPr>
          <a:xfrm>
            <a:off x="0" y="-91321"/>
            <a:ext cx="12191407"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US" sz="4000" b="1" i="0" u="none" strike="noStrike" kern="1200" cap="none" spc="0" normalizeH="0" baseline="0" noProof="0">
                <a:ln>
                  <a:noFill/>
                </a:ln>
                <a:solidFill>
                  <a:schemeClr val="bg1"/>
                </a:solidFill>
                <a:effectLst/>
                <a:uLnTx/>
                <a:uFillTx/>
                <a:latin typeface="Arial"/>
                <a:ea typeface="+mn-ea"/>
                <a:cs typeface="Arial"/>
              </a:rPr>
              <a:t>Timeline for Technology Tasks in the MCAS </a:t>
            </a:r>
            <a:r>
              <a:rPr lang="en-US" sz="4000">
                <a:solidFill>
                  <a:schemeClr val="bg1"/>
                </a:solidFill>
                <a:latin typeface="Arial"/>
                <a:ea typeface="+mn-ea"/>
                <a:cs typeface="Arial"/>
              </a:rPr>
              <a:t>Portal: Fall 2026</a:t>
            </a:r>
            <a:endPar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5C02FB31-5249-19B6-C704-8EF740AA155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98567698"/>
              </p:ext>
            </p:extLst>
          </p:nvPr>
        </p:nvGraphicFramePr>
        <p:xfrm>
          <a:off x="269176" y="1119119"/>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E336ED1E-D0C6-0FA5-5F48-06EB7D24A944}"/>
              </a:ext>
            </a:extLst>
          </p:cNvPr>
          <p:cNvSpPr txBox="1"/>
          <p:nvPr/>
        </p:nvSpPr>
        <p:spPr>
          <a:xfrm>
            <a:off x="441780" y="2282901"/>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MCAS Student Kiosk Technology Guidelines.</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p>
        </p:txBody>
      </p:sp>
      <p:sp>
        <p:nvSpPr>
          <p:cNvPr id="8" name="TextBox 7">
            <a:extLst>
              <a:ext uri="{FF2B5EF4-FFF2-40B4-BE49-F238E27FC236}">
                <a16:creationId xmlns:a16="http://schemas.microsoft.com/office/drawing/2014/main" id="{295B118C-539A-7CD0-DEF0-62FA4313D533}"/>
              </a:ext>
            </a:extLst>
          </p:cNvPr>
          <p:cNvSpPr txBox="1"/>
          <p:nvPr/>
        </p:nvSpPr>
        <p:spPr>
          <a:xfrm>
            <a:off x="4467836" y="2282901"/>
            <a:ext cx="3025421" cy="4493538"/>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Verify access to the MCAS Portal and MCAS Training Site. </a:t>
            </a:r>
          </a:p>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Update MCAS Student Kiosk to most recent version (released September 14, 2026; for macOS, released September 25, 2026).</a:t>
            </a:r>
          </a:p>
        </p:txBody>
      </p:sp>
      <p:sp>
        <p:nvSpPr>
          <p:cNvPr id="9" name="TextBox 8">
            <a:extLst>
              <a:ext uri="{FF2B5EF4-FFF2-40B4-BE49-F238E27FC236}">
                <a16:creationId xmlns:a16="http://schemas.microsoft.com/office/drawing/2014/main" id="{ED95F622-F158-E932-D2F5-9B1ADA3B46A6}"/>
              </a:ext>
            </a:extLst>
          </p:cNvPr>
          <p:cNvSpPr txBox="1"/>
          <p:nvPr/>
        </p:nvSpPr>
        <p:spPr>
          <a:xfrm>
            <a:off x="7954256" y="2282901"/>
            <a:ext cx="3200206" cy="1446550"/>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Conduct Site Readiness and complete Site Certification.  </a:t>
            </a:r>
          </a:p>
        </p:txBody>
      </p:sp>
      <p:sp>
        <p:nvSpPr>
          <p:cNvPr id="2" name="Rectangle 1">
            <a:extLst>
              <a:ext uri="{FF2B5EF4-FFF2-40B4-BE49-F238E27FC236}">
                <a16:creationId xmlns:a16="http://schemas.microsoft.com/office/drawing/2014/main" id="{CDDFB23C-0322-3382-D67D-AA744FC389A9}"/>
              </a:ext>
              <a:ext uri="{C183D7F6-B498-43B3-948B-1728B52AA6E4}">
                <adec:decorative xmlns:adec="http://schemas.microsoft.com/office/drawing/2017/decorative" val="1"/>
              </a:ext>
            </a:extLst>
          </p:cNvPr>
          <p:cNvSpPr/>
          <p:nvPr/>
        </p:nvSpPr>
        <p:spPr>
          <a:xfrm>
            <a:off x="269176" y="2282901"/>
            <a:ext cx="3786806" cy="397031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47263A9-052D-17F9-D8CA-D110E75DB2A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2912866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solidFill>
                  <a:schemeClr val="bg1"/>
                </a:solidFill>
              </a:rPr>
              <a:t>1</a:t>
            </a:r>
            <a:r>
              <a:rPr lang="en-US" sz="4000">
                <a:solidFill>
                  <a:schemeClr val="bg1"/>
                </a:solidFill>
                <a:latin typeface="Arial" panose="020B0604020202020204" pitchFamily="34" charset="0"/>
                <a:cs typeface="Arial" panose="020B0604020202020204" pitchFamily="34" charset="0"/>
              </a:rPr>
              <a:t>. Become familiar with CBT components.</a:t>
            </a:r>
          </a:p>
        </p:txBody>
      </p:sp>
      <p:sp>
        <p:nvSpPr>
          <p:cNvPr id="3" name="Content Placeholder 2"/>
          <p:cNvSpPr>
            <a:spLocks noGrp="1"/>
          </p:cNvSpPr>
          <p:nvPr>
            <p:ph idx="1"/>
          </p:nvPr>
        </p:nvSpPr>
        <p:spPr>
          <a:xfrm>
            <a:off x="173179" y="1496156"/>
            <a:ext cx="6902535" cy="4414692"/>
          </a:xfrm>
        </p:spPr>
        <p:txBody>
          <a:bodyPr vert="horz" lIns="91440" tIns="45720" rIns="91440" bIns="45720" rtlCol="0" anchor="t">
            <a:normAutofit fontScale="92500" lnSpcReduction="10000"/>
          </a:bodyPr>
          <a:lstStyle/>
          <a:p>
            <a:pPr>
              <a:buClr>
                <a:srgbClr val="000000"/>
              </a:buClr>
            </a:pPr>
            <a:r>
              <a:rPr lang="en-US" sz="3200" b="1">
                <a:latin typeface="Arial" panose="020B0604020202020204" pitchFamily="34" charset="0"/>
                <a:cs typeface="Arial" panose="020B0604020202020204" pitchFamily="34" charset="0"/>
              </a:rPr>
              <a:t>MCAS Portal</a:t>
            </a:r>
          </a:p>
          <a:p>
            <a:pPr lvl="1">
              <a:buClr>
                <a:srgbClr val="000000"/>
              </a:buClr>
              <a:buFont typeface="Arial" panose="020B0604020202020204" pitchFamily="34" charset="0"/>
              <a:buChar char="•"/>
            </a:pPr>
            <a:r>
              <a:rPr lang="en-US" sz="2800">
                <a:solidFill>
                  <a:schemeClr val="tx1"/>
                </a:solidFill>
                <a:latin typeface="Arial" panose="020B0604020202020204" pitchFamily="34" charset="0"/>
                <a:cs typeface="Arial" panose="020B0604020202020204" pitchFamily="34" charset="0"/>
              </a:rPr>
              <a:t>Online test management system for principals, test coordinators, technology coordinators, and test administrators</a:t>
            </a:r>
          </a:p>
          <a:p>
            <a:pPr lvl="2">
              <a:buClr>
                <a:srgbClr val="000000"/>
              </a:buClr>
              <a:buFont typeface="Arial" panose="020B0604020202020204" pitchFamily="34" charset="0"/>
              <a:buChar char="•"/>
            </a:pPr>
            <a:r>
              <a:rPr lang="en-US" sz="2400">
                <a:latin typeface="Arial" panose="020B0604020202020204" pitchFamily="34" charset="0"/>
                <a:cs typeface="Arial" panose="020B0604020202020204" pitchFamily="34" charset="0"/>
                <a:hlinkClick r:id="rId3"/>
              </a:rPr>
              <a:t>https://mcas.cognia.org/</a:t>
            </a:r>
            <a:endParaRPr lang="en-US" sz="2400">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endParaRPr lang="en-US" sz="2800">
              <a:latin typeface="Arial" panose="020B0604020202020204" pitchFamily="34" charset="0"/>
              <a:cs typeface="Arial" panose="020B0604020202020204" pitchFamily="34" charset="0"/>
            </a:endParaRPr>
          </a:p>
          <a:p>
            <a:pPr>
              <a:buClr>
                <a:srgbClr val="000000"/>
              </a:buClr>
            </a:pPr>
            <a:r>
              <a:rPr lang="en-US" sz="3200" b="1"/>
              <a:t>MCAS Training Site</a:t>
            </a:r>
          </a:p>
          <a:p>
            <a:pPr lvl="1" fontAlgn="base">
              <a:buClr>
                <a:srgbClr val="000000"/>
              </a:buClr>
            </a:pPr>
            <a:r>
              <a:rPr lang="en-US" sz="2800">
                <a:solidFill>
                  <a:srgbClr val="000000"/>
                </a:solidFill>
                <a:latin typeface="Arial"/>
                <a:cs typeface="Arial"/>
              </a:rPr>
              <a:t>Site where test coordinators, principals, technology coordinators, and test administrators can practice the tasks required in the MCAS Portal </a:t>
            </a:r>
          </a:p>
          <a:p>
            <a:pPr lvl="2" fontAlgn="base">
              <a:buClr>
                <a:srgbClr val="000000"/>
              </a:buClr>
            </a:pPr>
            <a:r>
              <a:rPr lang="en-US" sz="2400">
                <a:solidFill>
                  <a:srgbClr val="000000"/>
                </a:solidFill>
                <a:latin typeface="Arial"/>
                <a:cs typeface="Arial"/>
                <a:hlinkClick r:id="rId4"/>
              </a:rPr>
              <a:t>https://mcas-training.cognia.org</a:t>
            </a:r>
            <a:r>
              <a:rPr lang="en-US" sz="2400">
                <a:solidFill>
                  <a:srgbClr val="000000"/>
                </a:solidFill>
                <a:latin typeface="Arial"/>
                <a:cs typeface="Arial"/>
              </a:rPr>
              <a:t> </a:t>
            </a:r>
          </a:p>
          <a:p>
            <a:pPr lvl="2"/>
            <a:endParaRPr lang="en-US" sz="2400"/>
          </a:p>
          <a:p>
            <a:endParaRPr lang="en-US" sz="2800"/>
          </a:p>
          <a:p>
            <a:endParaRPr lang="en-US" sz="2800"/>
          </a:p>
        </p:txBody>
      </p:sp>
      <p:pic>
        <p:nvPicPr>
          <p:cNvPr id="4" name="Picture 3" descr="A screenshot of the MCAS Portal log in page. ">
            <a:extLst>
              <a:ext uri="{FF2B5EF4-FFF2-40B4-BE49-F238E27FC236}">
                <a16:creationId xmlns:a16="http://schemas.microsoft.com/office/drawing/2014/main" id="{CEABB6CF-E8A3-DEDC-5FFA-D85781B3A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5975" y="1267297"/>
            <a:ext cx="3660222" cy="2514601"/>
          </a:xfrm>
          <a:prstGeom prst="rect">
            <a:avLst/>
          </a:prstGeom>
        </p:spPr>
      </p:pic>
      <p:pic>
        <p:nvPicPr>
          <p:cNvPr id="6" name="Picture 5" descr="A screenshot of the MCAS Training Site Log in page. ">
            <a:extLst>
              <a:ext uri="{FF2B5EF4-FFF2-40B4-BE49-F238E27FC236}">
                <a16:creationId xmlns:a16="http://schemas.microsoft.com/office/drawing/2014/main" id="{23261C1F-1272-D592-12F6-8969B7ABB0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5975" y="3879494"/>
            <a:ext cx="3646528" cy="2514600"/>
          </a:xfrm>
          <a:prstGeom prst="rect">
            <a:avLst/>
          </a:prstGeom>
        </p:spPr>
      </p:pic>
      <p:sp>
        <p:nvSpPr>
          <p:cNvPr id="5" name="Slide Number Placeholder 4">
            <a:extLst>
              <a:ext uri="{FF2B5EF4-FFF2-40B4-BE49-F238E27FC236}">
                <a16:creationId xmlns:a16="http://schemas.microsoft.com/office/drawing/2014/main" id="{C3D02FED-375F-B0B5-1062-B20B86E01F25}"/>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2776188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10871-8A08-707E-6E4C-57449560E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5AC68-93F4-BBF7-A7A4-572BDE33945D}"/>
              </a:ext>
            </a:extLst>
          </p:cNvPr>
          <p:cNvSpPr>
            <a:spLocks noGrp="1"/>
          </p:cNvSpPr>
          <p:nvPr>
            <p:ph type="title"/>
          </p:nvPr>
        </p:nvSpPr>
        <p:spPr/>
        <p:txBody>
          <a:bodyPr>
            <a:normAutofit fontScale="90000"/>
          </a:bodyPr>
          <a:lstStyle/>
          <a:p>
            <a:r>
              <a:rPr lang="en-US" sz="4000">
                <a:solidFill>
                  <a:schemeClr val="bg1"/>
                </a:solidFill>
              </a:rPr>
              <a:t>1.</a:t>
            </a:r>
            <a:r>
              <a:rPr lang="en-US" sz="4000">
                <a:solidFill>
                  <a:schemeClr val="bg1"/>
                </a:solidFill>
                <a:latin typeface="Arial" panose="020B0604020202020204" pitchFamily="34" charset="0"/>
                <a:cs typeface="Arial" panose="020B0604020202020204" pitchFamily="34" charset="0"/>
              </a:rPr>
              <a:t> Become familiar with CBT components. (continued)</a:t>
            </a:r>
          </a:p>
        </p:txBody>
      </p:sp>
      <p:sp>
        <p:nvSpPr>
          <p:cNvPr id="3" name="Content Placeholder 2">
            <a:extLst>
              <a:ext uri="{FF2B5EF4-FFF2-40B4-BE49-F238E27FC236}">
                <a16:creationId xmlns:a16="http://schemas.microsoft.com/office/drawing/2014/main" id="{665EFE84-B990-1E16-BFF6-181988F9E19A}"/>
              </a:ext>
            </a:extLst>
          </p:cNvPr>
          <p:cNvSpPr>
            <a:spLocks noGrp="1"/>
          </p:cNvSpPr>
          <p:nvPr>
            <p:ph idx="1"/>
          </p:nvPr>
        </p:nvSpPr>
        <p:spPr>
          <a:xfrm>
            <a:off x="173179" y="1496156"/>
            <a:ext cx="6902535" cy="4414692"/>
          </a:xfrm>
        </p:spPr>
        <p:txBody>
          <a:bodyPr vert="horz" lIns="91440" tIns="45720" rIns="91440" bIns="45720" rtlCol="0" anchor="t">
            <a:normAutofit/>
          </a:bodyPr>
          <a:lstStyle/>
          <a:p>
            <a:pPr>
              <a:buClr>
                <a:srgbClr val="000000"/>
              </a:buClr>
            </a:pPr>
            <a:r>
              <a:rPr lang="en-US" sz="3200" b="1"/>
              <a:t>MCAS Student Kiosk</a:t>
            </a:r>
          </a:p>
          <a:p>
            <a:pPr lvl="1">
              <a:buClr>
                <a:srgbClr val="000000"/>
              </a:buClr>
            </a:pPr>
            <a:r>
              <a:rPr lang="en-US">
                <a:solidFill>
                  <a:schemeClr val="tx1"/>
                </a:solidFill>
              </a:rPr>
              <a:t>Online testing platform used by students to take the computer-based MCAS assessments</a:t>
            </a:r>
          </a:p>
          <a:p>
            <a:pPr lvl="2">
              <a:buClr>
                <a:srgbClr val="000000"/>
              </a:buClr>
            </a:pPr>
            <a:r>
              <a:rPr lang="en-US" sz="2400">
                <a:hlinkClick r:id="rId3"/>
              </a:rPr>
              <a:t>mcas.onlinehelp.cognia.org/</a:t>
            </a:r>
            <a:br>
              <a:rPr lang="en-US" sz="2400">
                <a:hlinkClick r:id="rId3"/>
              </a:rPr>
            </a:br>
            <a:r>
              <a:rPr lang="en-US" sz="2400">
                <a:hlinkClick r:id="rId3"/>
              </a:rPr>
              <a:t>technology-setup</a:t>
            </a:r>
            <a:endParaRPr lang="en-US" sz="2400"/>
          </a:p>
          <a:p>
            <a:pPr marL="457200" lvl="1" indent="0">
              <a:buClr>
                <a:srgbClr val="000000"/>
              </a:buClr>
              <a:buNone/>
            </a:pPr>
            <a:endParaRPr lang="en-US" sz="2800">
              <a:latin typeface="Arial" panose="020B0604020202020204" pitchFamily="34" charset="0"/>
              <a:cs typeface="Arial" panose="020B0604020202020204" pitchFamily="34" charset="0"/>
            </a:endParaRPr>
          </a:p>
          <a:p>
            <a:pPr>
              <a:buClr>
                <a:srgbClr val="000000"/>
              </a:buClr>
            </a:pPr>
            <a:r>
              <a:rPr lang="en-US" sz="3200" b="1">
                <a:latin typeface="Arial" panose="020B0604020202020204" pitchFamily="34" charset="0"/>
                <a:cs typeface="Arial" panose="020B0604020202020204" pitchFamily="34" charset="0"/>
              </a:rPr>
              <a:t>Site Readiness</a:t>
            </a:r>
          </a:p>
          <a:p>
            <a:pPr lvl="1">
              <a:buClr>
                <a:srgbClr val="000000"/>
              </a:buClr>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Task completed by technology coordinators to verify that student devices are ready for testing. </a:t>
            </a:r>
            <a:endParaRPr lang="en-US" sz="2000">
              <a:solidFill>
                <a:schemeClr val="tx1"/>
              </a:solidFill>
              <a:latin typeface="Arial" panose="020B0604020202020204" pitchFamily="34" charset="0"/>
              <a:cs typeface="Arial" panose="020B0604020202020204" pitchFamily="34" charset="0"/>
            </a:endParaRPr>
          </a:p>
          <a:p>
            <a:pPr lvl="2"/>
            <a:endParaRPr lang="en-US" sz="2400"/>
          </a:p>
          <a:p>
            <a:endParaRPr lang="en-US" sz="2800"/>
          </a:p>
          <a:p>
            <a:endParaRPr lang="en-US" sz="2800"/>
          </a:p>
        </p:txBody>
      </p:sp>
      <p:pic>
        <p:nvPicPr>
          <p:cNvPr id="6" name="Picture 5" descr="A screenshot of the MCAS Student Kiosk sign in screen.">
            <a:extLst>
              <a:ext uri="{FF2B5EF4-FFF2-40B4-BE49-F238E27FC236}">
                <a16:creationId xmlns:a16="http://schemas.microsoft.com/office/drawing/2014/main" id="{CE1EE94D-ED02-A03A-179A-122DC958A1E9}"/>
              </a:ext>
            </a:extLst>
          </p:cNvPr>
          <p:cNvPicPr>
            <a:picLocks noChangeAspect="1"/>
          </p:cNvPicPr>
          <p:nvPr/>
        </p:nvPicPr>
        <p:blipFill>
          <a:blip r:embed="rId4"/>
          <a:stretch>
            <a:fillRect/>
          </a:stretch>
        </p:blipFill>
        <p:spPr>
          <a:xfrm>
            <a:off x="7542370" y="1169701"/>
            <a:ext cx="2774447" cy="3663100"/>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2D31CC5E-669F-00FE-6DAD-2F6AF49FB524}"/>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2246382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a:cs typeface="Arial"/>
              </a:rPr>
              <a:t>2. </a:t>
            </a:r>
            <a:r>
              <a:rPr lang="en-US" sz="4000">
                <a:solidFill>
                  <a:schemeClr val="bg1"/>
                </a:solidFill>
              </a:rPr>
              <a:t>Review MCAS Student Kiosk Technology Guidelines.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50667" y="1591254"/>
            <a:ext cx="11890665" cy="4414692"/>
          </a:xfrm>
        </p:spPr>
        <p:txBody>
          <a:bodyPr vert="horz" lIns="91440" tIns="45720" rIns="91440" bIns="45720" rtlCol="0" anchor="t">
            <a:noAutofit/>
          </a:bodyPr>
          <a:lstStyle/>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Part II of the MCAS Student Kiosk Technology Guide, available on the </a:t>
            </a:r>
            <a:r>
              <a:rPr lang="en-US" sz="2400">
                <a:solidFill>
                  <a:srgbClr val="000000"/>
                </a:solidFill>
                <a:latin typeface="Arial"/>
                <a:cs typeface="Segoe UI"/>
                <a:hlinkClick r:id="rId3"/>
              </a:rPr>
              <a:t>MCAS Resource Center</a:t>
            </a:r>
            <a:r>
              <a:rPr lang="en-US" sz="2400">
                <a:solidFill>
                  <a:srgbClr val="000000"/>
                </a:solidFill>
                <a:latin typeface="Arial"/>
                <a:cs typeface="Segoe UI"/>
              </a:rPr>
              <a:t> on the Technology Setup page</a:t>
            </a:r>
          </a:p>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Outlines the operating systems (OS) versions supported for testing, student kiosk device specifications, and MCAS Portal browser specifications </a:t>
            </a:r>
          </a:p>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OS support </a:t>
            </a:r>
          </a:p>
          <a:p>
            <a:pPr marR="228600" lvl="1">
              <a:spcAft>
                <a:spcPts val="600"/>
              </a:spcAft>
              <a:buClrTx/>
              <a:buFont typeface="Arial" panose="02070309020205020404" pitchFamily="49" charset="0"/>
              <a:buChar char="•"/>
              <a:tabLst>
                <a:tab pos="57150" algn="l"/>
              </a:tabLst>
            </a:pPr>
            <a:r>
              <a:rPr lang="en-US" sz="2200">
                <a:solidFill>
                  <a:srgbClr val="000000"/>
                </a:solidFill>
                <a:latin typeface="Arial"/>
                <a:cs typeface="Segoe UI"/>
              </a:rPr>
              <a:t>As new OS versions and subversions are released throughout the school year, </a:t>
            </a:r>
            <a:r>
              <a:rPr lang="en-US" sz="2200" err="1">
                <a:solidFill>
                  <a:srgbClr val="000000"/>
                </a:solidFill>
                <a:latin typeface="Arial"/>
                <a:cs typeface="Segoe UI"/>
              </a:rPr>
              <a:t>eMetric</a:t>
            </a:r>
            <a:r>
              <a:rPr lang="en-US" sz="2200">
                <a:solidFill>
                  <a:srgbClr val="000000"/>
                </a:solidFill>
                <a:latin typeface="Arial"/>
                <a:cs typeface="Segoe UI"/>
              </a:rPr>
              <a:t> conducts testing to confirm that they will be supported for testing.</a:t>
            </a:r>
          </a:p>
          <a:p>
            <a:pPr marR="228600" lvl="1">
              <a:spcAft>
                <a:spcPts val="600"/>
              </a:spcAft>
              <a:buClrTx/>
              <a:buFont typeface="Arial" panose="02070309020205020404" pitchFamily="49" charset="0"/>
              <a:buChar char="•"/>
              <a:tabLst>
                <a:tab pos="57150" algn="l"/>
              </a:tabLst>
            </a:pPr>
            <a:r>
              <a:rPr lang="en-US" sz="2200" b="1">
                <a:solidFill>
                  <a:srgbClr val="000000"/>
                </a:solidFill>
                <a:latin typeface="Arial"/>
                <a:cs typeface="Segoe UI"/>
              </a:rPr>
              <a:t>Schools should not update device OS versions during testing windows. </a:t>
            </a:r>
            <a:endParaRPr lang="en-US" sz="2400" b="1">
              <a:solidFill>
                <a:srgbClr val="000000"/>
              </a:solidFill>
              <a:latin typeface="Arial"/>
              <a:cs typeface="Segoe UI"/>
            </a:endParaRPr>
          </a:p>
        </p:txBody>
      </p:sp>
      <p:sp>
        <p:nvSpPr>
          <p:cNvPr id="4" name="Slide Number Placeholder 3">
            <a:extLst>
              <a:ext uri="{FF2B5EF4-FFF2-40B4-BE49-F238E27FC236}">
                <a16:creationId xmlns:a16="http://schemas.microsoft.com/office/drawing/2014/main" id="{60265783-1147-2643-FD7B-4BB590C595D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1039957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Student Device Specifications</a:t>
            </a:r>
            <a:endParaRPr lang="en-US" sz="4000">
              <a:solidFill>
                <a:schemeClr val="bg1"/>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493E181B-3615-E56F-1D81-AE3CBBF1D093}"/>
              </a:ext>
            </a:extLst>
          </p:cNvPr>
          <p:cNvGraphicFramePr>
            <a:graphicFrameLocks noGrp="1"/>
          </p:cNvGraphicFramePr>
          <p:nvPr>
            <p:extLst>
              <p:ext uri="{D42A27DB-BD31-4B8C-83A1-F6EECF244321}">
                <p14:modId xmlns:p14="http://schemas.microsoft.com/office/powerpoint/2010/main" val="3041899886"/>
              </p:ext>
            </p:extLst>
          </p:nvPr>
        </p:nvGraphicFramePr>
        <p:xfrm>
          <a:off x="173179" y="1453240"/>
          <a:ext cx="11114137" cy="5286129"/>
        </p:xfrm>
        <a:graphic>
          <a:graphicData uri="http://schemas.openxmlformats.org/drawingml/2006/table">
            <a:tbl>
              <a:tblPr firstRow="1" firstCol="1" bandRow="1">
                <a:tableStyleId>{1E171933-4619-4E11-9A3F-F7608DF75F80}</a:tableStyleId>
              </a:tblPr>
              <a:tblGrid>
                <a:gridCol w="3712956">
                  <a:extLst>
                    <a:ext uri="{9D8B030D-6E8A-4147-A177-3AD203B41FA5}">
                      <a16:colId xmlns:a16="http://schemas.microsoft.com/office/drawing/2014/main" val="2514926464"/>
                    </a:ext>
                  </a:extLst>
                </a:gridCol>
                <a:gridCol w="7401181">
                  <a:extLst>
                    <a:ext uri="{9D8B030D-6E8A-4147-A177-3AD203B41FA5}">
                      <a16:colId xmlns:a16="http://schemas.microsoft.com/office/drawing/2014/main" val="1807182878"/>
                    </a:ext>
                  </a:extLst>
                </a:gridCol>
              </a:tblGrid>
              <a:tr h="399387">
                <a:tc gridSpan="2">
                  <a:txBody>
                    <a:bodyPr/>
                    <a:lstStyle/>
                    <a:p>
                      <a:pPr marL="1270" marR="0" algn="l" defTabSz="914400" rtl="0" eaLnBrk="1" latinLnBrk="0" hangingPunct="1">
                        <a:lnSpc>
                          <a:spcPct val="107000"/>
                        </a:lnSpc>
                        <a:spcBef>
                          <a:spcPts val="0"/>
                        </a:spcBef>
                        <a:spcAft>
                          <a:spcPts val="0"/>
                        </a:spcAft>
                      </a:pPr>
                      <a:r>
                        <a:rPr lang="en-US" sz="2400" b="1" kern="1200" dirty="0">
                          <a:solidFill>
                            <a:srgbClr val="000000"/>
                          </a:solidFill>
                          <a:effectLst/>
                          <a:latin typeface="Arial" panose="020B0604020202020204" pitchFamily="34" charset="0"/>
                          <a:ea typeface="+mn-ea"/>
                          <a:cs typeface="Arial" panose="020B0604020202020204" pitchFamily="34" charset="0"/>
                        </a:rPr>
                        <a:t>System Requirements – All Hardware </a:t>
                      </a:r>
                    </a:p>
                  </a:txBody>
                  <a:tcPr marL="67945" marR="41910" marT="25400" marB="0">
                    <a:solidFill>
                      <a:schemeClr val="tx1">
                        <a:lumMod val="20000"/>
                        <a:lumOff val="80000"/>
                      </a:schemeClr>
                    </a:solidFill>
                  </a:tcPr>
                </a:tc>
                <a:tc hMerge="1">
                  <a:txBody>
                    <a:bodyPr/>
                    <a:lstStyle/>
                    <a:p>
                      <a:endParaRPr lang="en-US"/>
                    </a:p>
                  </a:txBody>
                  <a:tcPr/>
                </a:tc>
                <a:extLst>
                  <a:ext uri="{0D108BD9-81ED-4DB2-BD59-A6C34878D82A}">
                    <a16:rowId xmlns:a16="http://schemas.microsoft.com/office/drawing/2014/main" val="3300811569"/>
                  </a:ext>
                </a:extLst>
              </a:tr>
              <a:tr h="672654">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Connectivity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Student devices must be able to connect to the internet via wired or wireless networks.</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3028755104"/>
                  </a:ext>
                </a:extLst>
              </a:tr>
              <a:tr h="672654">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Screen Size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9.7” screen size or larger/“10-inch class” tablets or larger</a:t>
                      </a:r>
                    </a:p>
                    <a:p>
                      <a:pPr marL="4445" marR="0">
                        <a:lnSpc>
                          <a:spcPct val="107000"/>
                        </a:lnSpc>
                        <a:spcBef>
                          <a:spcPts val="0"/>
                        </a:spcBef>
                        <a:spcAft>
                          <a:spcPts val="0"/>
                        </a:spcAft>
                      </a:pPr>
                      <a:r>
                        <a:rPr lang="en-US"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”11-inch class” tablets or larger are highly recommended</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4118183908"/>
                  </a:ext>
                </a:extLst>
              </a:tr>
              <a:tr h="337209">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Screen Resolution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1024 x 768 or larger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3521575146"/>
                  </a:ext>
                </a:extLst>
              </a:tr>
              <a:tr h="399387">
                <a:tc gridSpan="2">
                  <a:txBody>
                    <a:bodyPr/>
                    <a:lstStyle/>
                    <a:p>
                      <a:pPr marL="1270" marR="0">
                        <a:lnSpc>
                          <a:spcPct val="107000"/>
                        </a:lnSpc>
                        <a:spcBef>
                          <a:spcPts val="0"/>
                        </a:spcBef>
                        <a:spcAft>
                          <a:spcPts val="0"/>
                        </a:spcAft>
                      </a:pPr>
                      <a:r>
                        <a:rPr lang="en-US" sz="2400">
                          <a:solidFill>
                            <a:srgbClr val="000000"/>
                          </a:solidFill>
                          <a:effectLst/>
                          <a:latin typeface="Arial" panose="020B0604020202020204" pitchFamily="34" charset="0"/>
                          <a:cs typeface="Arial" panose="020B0604020202020204" pitchFamily="34" charset="0"/>
                        </a:rPr>
                        <a:t>Browser Requirements </a:t>
                      </a:r>
                      <a:endParaRPr lang="en-US" sz="2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chemeClr val="tx1">
                        <a:lumMod val="20000"/>
                        <a:lumOff val="80000"/>
                      </a:schemeClr>
                    </a:solidFill>
                  </a:tcPr>
                </a:tc>
                <a:tc hMerge="1">
                  <a:txBody>
                    <a:bodyPr/>
                    <a:lstStyle/>
                    <a:p>
                      <a:endParaRPr lang="en-US"/>
                    </a:p>
                  </a:txBody>
                  <a:tcPr/>
                </a:tc>
                <a:extLst>
                  <a:ext uri="{0D108BD9-81ED-4DB2-BD59-A6C34878D82A}">
                    <a16:rowId xmlns:a16="http://schemas.microsoft.com/office/drawing/2014/main" val="419865694"/>
                  </a:ext>
                </a:extLst>
              </a:tr>
              <a:tr h="1473647">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Browsers</a:t>
                      </a:r>
                      <a:endParaRPr lang="en-US" sz="2400">
                        <a:solidFill>
                          <a:srgbClr val="000000"/>
                        </a:solidFill>
                        <a:effectLst/>
                        <a:latin typeface="Arial" panose="020B0604020202020204" pitchFamily="34" charset="0"/>
                        <a:cs typeface="Arial" panose="020B0604020202020204" pitchFamily="34" charset="0"/>
                      </a:endParaRPr>
                    </a:p>
                    <a:p>
                      <a:pPr marL="4445" marR="0">
                        <a:lnSpc>
                          <a:spcPct val="107000"/>
                        </a:lnSpc>
                        <a:spcBef>
                          <a:spcPts val="0"/>
                        </a:spcBef>
                        <a:spcAft>
                          <a:spcPts val="0"/>
                        </a:spcAft>
                      </a:pPr>
                      <a:r>
                        <a:rPr lang="en-US" sz="2000" i="1">
                          <a:solidFill>
                            <a:srgbClr val="000000"/>
                          </a:solidFill>
                          <a:effectLst/>
                          <a:latin typeface="Arial" panose="020B0604020202020204" pitchFamily="34" charset="0"/>
                          <a:cs typeface="Arial" panose="020B0604020202020204" pitchFamily="34" charset="0"/>
                        </a:rPr>
                        <a:t>(used for practice tests only) </a:t>
                      </a:r>
                      <a:endParaRPr lang="en-US" sz="2400" i="1">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0" marR="0" algn="l">
                        <a:spcBef>
                          <a:spcPts val="300"/>
                        </a:spcBef>
                        <a:spcAft>
                          <a:spcPts val="300"/>
                        </a:spcAft>
                      </a:pPr>
                      <a:r>
                        <a:rPr lang="en-US" sz="2000" dirty="0">
                          <a:solidFill>
                            <a:srgbClr val="000000"/>
                          </a:solidFill>
                          <a:effectLst/>
                          <a:latin typeface="Arial" panose="020B0604020202020204" pitchFamily="34" charset="0"/>
                          <a:cs typeface="Arial" panose="020B0604020202020204" pitchFamily="34" charset="0"/>
                        </a:rPr>
                        <a:t>Chrome 151 or newer</a:t>
                      </a:r>
                      <a:endParaRPr lang="en-US" sz="1400" dirty="0">
                        <a:solidFill>
                          <a:srgbClr val="000000"/>
                        </a:solidFill>
                        <a:effectLst/>
                        <a:latin typeface="Arial" panose="020B0604020202020204" pitchFamily="34" charset="0"/>
                        <a:cs typeface="Arial" panose="020B0604020202020204" pitchFamily="34" charset="0"/>
                      </a:endParaRPr>
                    </a:p>
                    <a:p>
                      <a:pPr marL="0" marR="0" algn="l">
                        <a:spcBef>
                          <a:spcPts val="300"/>
                        </a:spcBef>
                        <a:spcAft>
                          <a:spcPts val="300"/>
                        </a:spcAft>
                      </a:pPr>
                      <a:r>
                        <a:rPr lang="en-US" sz="2000" dirty="0">
                          <a:solidFill>
                            <a:srgbClr val="000000"/>
                          </a:solidFill>
                          <a:effectLst/>
                          <a:latin typeface="Arial" panose="020B0604020202020204" pitchFamily="34" charset="0"/>
                          <a:cs typeface="Arial" panose="020B0604020202020204" pitchFamily="34" charset="0"/>
                        </a:rPr>
                        <a:t>Firefox 153 or newer</a:t>
                      </a:r>
                      <a:r>
                        <a:rPr lang="en-US" sz="2000" baseline="30000" dirty="0">
                          <a:solidFill>
                            <a:srgbClr val="000000"/>
                          </a:solidFill>
                          <a:effectLst/>
                          <a:latin typeface="Arial" panose="020B0604020202020204" pitchFamily="34" charset="0"/>
                          <a:cs typeface="Arial" panose="020B0604020202020204" pitchFamily="34" charset="0"/>
                        </a:rPr>
                        <a:t> </a:t>
                      </a:r>
                      <a:endParaRPr lang="en-US" sz="1400" dirty="0">
                        <a:solidFill>
                          <a:srgbClr val="000000"/>
                        </a:solidFill>
                        <a:effectLst/>
                        <a:latin typeface="Arial" panose="020B0604020202020204" pitchFamily="34" charset="0"/>
                        <a:cs typeface="Arial" panose="020B0604020202020204" pitchFamily="34" charset="0"/>
                      </a:endParaRPr>
                    </a:p>
                    <a:p>
                      <a:pPr marL="0" marR="0" algn="l">
                        <a:spcBef>
                          <a:spcPts val="300"/>
                        </a:spcBef>
                        <a:spcAft>
                          <a:spcPts val="300"/>
                        </a:spcAft>
                      </a:pPr>
                      <a:r>
                        <a:rPr lang="en-US" sz="2000" dirty="0">
                          <a:solidFill>
                            <a:srgbClr val="000000"/>
                          </a:solidFill>
                          <a:effectLst/>
                          <a:latin typeface="Arial" panose="020B0604020202020204" pitchFamily="34" charset="0"/>
                          <a:cs typeface="Arial" panose="020B0604020202020204" pitchFamily="34" charset="0"/>
                        </a:rPr>
                        <a:t>Microsoft Edge 151 or newer</a:t>
                      </a:r>
                      <a:endParaRPr lang="en-US" sz="1400" dirty="0">
                        <a:solidFill>
                          <a:srgbClr val="000000"/>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2000" dirty="0">
                          <a:solidFill>
                            <a:srgbClr val="000000"/>
                          </a:solidFill>
                          <a:effectLst/>
                          <a:latin typeface="Arial" panose="020B0604020202020204" pitchFamily="34" charset="0"/>
                          <a:cs typeface="Arial" panose="020B0604020202020204" pitchFamily="34" charset="0"/>
                        </a:rPr>
                        <a:t>Safari 26.6 or newer</a:t>
                      </a:r>
                      <a:endParaRPr lang="en-US" sz="24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938569901"/>
                  </a:ext>
                </a:extLst>
              </a:tr>
              <a:tr h="399387">
                <a:tc gridSpan="2">
                  <a:txBody>
                    <a:bodyPr/>
                    <a:lstStyle/>
                    <a:p>
                      <a:pPr marL="1270" marR="0">
                        <a:lnSpc>
                          <a:spcPct val="107000"/>
                        </a:lnSpc>
                        <a:spcBef>
                          <a:spcPts val="0"/>
                        </a:spcBef>
                        <a:spcAft>
                          <a:spcPts val="0"/>
                        </a:spcAft>
                      </a:pPr>
                      <a:r>
                        <a:rPr lang="en-US" sz="2400">
                          <a:solidFill>
                            <a:srgbClr val="000000"/>
                          </a:solidFill>
                          <a:effectLst/>
                          <a:latin typeface="Arial" panose="020B0604020202020204" pitchFamily="34" charset="0"/>
                          <a:cs typeface="Arial" panose="020B0604020202020204" pitchFamily="34" charset="0"/>
                        </a:rPr>
                        <a:t>Desktop and Laptop Specific Requirements </a:t>
                      </a:r>
                      <a:endParaRPr lang="en-US" sz="2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chemeClr val="tx1">
                        <a:lumMod val="20000"/>
                        <a:lumOff val="80000"/>
                      </a:schemeClr>
                    </a:solidFill>
                  </a:tcPr>
                </a:tc>
                <a:tc hMerge="1">
                  <a:txBody>
                    <a:bodyPr/>
                    <a:lstStyle/>
                    <a:p>
                      <a:endParaRPr lang="en-US"/>
                    </a:p>
                  </a:txBody>
                  <a:tcPr/>
                </a:tc>
                <a:extLst>
                  <a:ext uri="{0D108BD9-81ED-4DB2-BD59-A6C34878D82A}">
                    <a16:rowId xmlns:a16="http://schemas.microsoft.com/office/drawing/2014/main" val="2212797882"/>
                  </a:ext>
                </a:extLst>
              </a:tr>
              <a:tr h="339625">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CPU</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1.3 GHz</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2995032270"/>
                  </a:ext>
                </a:extLst>
              </a:tr>
              <a:tr h="592179">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Memory</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2 GB (4GB is strongly recommended for best performance)</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798778615"/>
                  </a:ext>
                </a:extLst>
              </a:tr>
            </a:tbl>
          </a:graphicData>
        </a:graphic>
      </p:graphicFrame>
      <p:sp>
        <p:nvSpPr>
          <p:cNvPr id="3" name="Slide Number Placeholder 3">
            <a:extLst>
              <a:ext uri="{FF2B5EF4-FFF2-40B4-BE49-F238E27FC236}">
                <a16:creationId xmlns:a16="http://schemas.microsoft.com/office/drawing/2014/main" id="{34B527B1-FAE0-CAA7-2C2D-9AC34534247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3915820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E9998-4DCF-31D2-8627-0DCA60744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4905D-4764-D60D-4062-2B74C17840F3}"/>
              </a:ext>
            </a:extLst>
          </p:cNvPr>
          <p:cNvSpPr>
            <a:spLocks noGrp="1"/>
          </p:cNvSpPr>
          <p:nvPr>
            <p:ph type="title"/>
          </p:nvPr>
        </p:nvSpPr>
        <p:spPr/>
        <p:txBody>
          <a:bodyPr/>
          <a:lstStyle/>
          <a:p>
            <a:r>
              <a:rPr lang="en-US"/>
              <a:t>Poll Question 3</a:t>
            </a:r>
            <a:endParaRPr lang="en-US" sz="200"/>
          </a:p>
        </p:txBody>
      </p:sp>
      <p:sp>
        <p:nvSpPr>
          <p:cNvPr id="3" name="Content Placeholder 2">
            <a:extLst>
              <a:ext uri="{FF2B5EF4-FFF2-40B4-BE49-F238E27FC236}">
                <a16:creationId xmlns:a16="http://schemas.microsoft.com/office/drawing/2014/main" id="{1196E1FF-4298-22C5-1FC6-B7F9FA9A6BA8}"/>
              </a:ext>
            </a:extLst>
          </p:cNvPr>
          <p:cNvSpPr>
            <a:spLocks noGrp="1"/>
          </p:cNvSpPr>
          <p:nvPr>
            <p:ph idx="1"/>
          </p:nvPr>
        </p:nvSpPr>
        <p:spPr/>
        <p:txBody>
          <a:bodyPr>
            <a:normAutofit fontScale="92500" lnSpcReduction="20000"/>
          </a:bodyPr>
          <a:lstStyle/>
          <a:p>
            <a:pPr marL="0" indent="0">
              <a:buNone/>
            </a:pPr>
            <a:r>
              <a:rPr lang="en-US" sz="4000" b="1" dirty="0"/>
              <a:t>Which operating systems will students in your school/district use for spring 2027 MCAS testing?</a:t>
            </a:r>
            <a:r>
              <a:rPr lang="en-US" sz="4000" b="1" i="1" dirty="0"/>
              <a:t> (Select all that apply.)</a:t>
            </a:r>
            <a:endParaRPr lang="en-US" sz="4000" b="1" dirty="0"/>
          </a:p>
          <a:p>
            <a:pPr marL="742950" indent="-742950">
              <a:buClr>
                <a:srgbClr val="FAF9FA"/>
              </a:buClr>
              <a:buFont typeface="+mj-lt"/>
              <a:buAutoNum type="alphaUcPeriod"/>
            </a:pPr>
            <a:endParaRPr lang="en-US" sz="4000" dirty="0"/>
          </a:p>
          <a:p>
            <a:pPr marL="1250950" lvl="1" indent="-742950">
              <a:buClr>
                <a:srgbClr val="FAF9FA"/>
              </a:buClr>
              <a:buFont typeface="+mj-lt"/>
              <a:buAutoNum type="alphaUcPeriod"/>
            </a:pPr>
            <a:r>
              <a:rPr lang="en-US" sz="3600" dirty="0"/>
              <a:t>ChromeOS </a:t>
            </a:r>
          </a:p>
          <a:p>
            <a:pPr marL="1250950" lvl="1" indent="-742950">
              <a:buClr>
                <a:srgbClr val="FAF9FA"/>
              </a:buClr>
              <a:buFont typeface="+mj-lt"/>
              <a:buAutoNum type="alphaUcPeriod"/>
            </a:pPr>
            <a:r>
              <a:rPr lang="en-US" sz="3600" dirty="0"/>
              <a:t>iPadOS</a:t>
            </a:r>
          </a:p>
          <a:p>
            <a:pPr marL="1250950" lvl="1" indent="-742950">
              <a:buClr>
                <a:srgbClr val="FAF9FA"/>
              </a:buClr>
              <a:buFont typeface="+mj-lt"/>
              <a:buAutoNum type="alphaUcPeriod"/>
            </a:pPr>
            <a:r>
              <a:rPr lang="en-US" sz="3600" dirty="0"/>
              <a:t>Linux/Fedora</a:t>
            </a:r>
          </a:p>
          <a:p>
            <a:pPr marL="1250950" lvl="1" indent="-742950">
              <a:buClr>
                <a:srgbClr val="FAF9FA"/>
              </a:buClr>
              <a:buFont typeface="+mj-lt"/>
              <a:buAutoNum type="alphaUcPeriod"/>
            </a:pPr>
            <a:r>
              <a:rPr lang="en-US" sz="3600" dirty="0"/>
              <a:t>macOS</a:t>
            </a:r>
          </a:p>
          <a:p>
            <a:pPr marL="1250950" lvl="1" indent="-742950">
              <a:buClr>
                <a:srgbClr val="FAF9FA"/>
              </a:buClr>
              <a:buFont typeface="+mj-lt"/>
              <a:buAutoNum type="alphaUcPeriod"/>
            </a:pPr>
            <a:r>
              <a:rPr lang="en-US" sz="3600" dirty="0"/>
              <a:t>Windows</a:t>
            </a:r>
          </a:p>
          <a:p>
            <a:pPr marL="1250950" lvl="1" indent="-742950">
              <a:buClr>
                <a:srgbClr val="FAF9FA"/>
              </a:buClr>
              <a:buFont typeface="+mj-lt"/>
              <a:buAutoNum type="alphaUcPeriod"/>
            </a:pPr>
            <a:r>
              <a:rPr lang="en-US" sz="3600" dirty="0"/>
              <a:t>Other</a:t>
            </a:r>
          </a:p>
          <a:p>
            <a:pPr marL="1022350" lvl="1" indent="-514350">
              <a:buAutoNum type="alphaUcPeriod"/>
            </a:pPr>
            <a:endParaRPr lang="en-US" sz="3200" dirty="0"/>
          </a:p>
        </p:txBody>
      </p:sp>
      <p:sp>
        <p:nvSpPr>
          <p:cNvPr id="4" name="Slide Number Placeholder 3">
            <a:extLst>
              <a:ext uri="{FF2B5EF4-FFF2-40B4-BE49-F238E27FC236}">
                <a16:creationId xmlns:a16="http://schemas.microsoft.com/office/drawing/2014/main" id="{C70E74B3-C8AF-9ED4-B316-47AB66EA864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2352521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dirty="0">
                <a:solidFill>
                  <a:schemeClr val="bg1"/>
                </a:solidFill>
                <a:latin typeface="Arial"/>
                <a:cs typeface="Arial"/>
              </a:rPr>
              <a:t>ChromeOS Support Plan</a:t>
            </a:r>
            <a:endParaRPr lang="en-US" sz="40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07DD281-5978-F7F4-4AEE-A0E485EF91CB}"/>
              </a:ext>
            </a:extLst>
          </p:cNvPr>
          <p:cNvSpPr txBox="1"/>
          <p:nvPr/>
        </p:nvSpPr>
        <p:spPr>
          <a:xfrm>
            <a:off x="85725" y="1487559"/>
            <a:ext cx="11677649" cy="1015663"/>
          </a:xfrm>
          <a:prstGeom prst="rect">
            <a:avLst/>
          </a:prstGeom>
          <a:noFill/>
        </p:spPr>
        <p:txBody>
          <a:bodyPr wrap="square" rtlCol="0">
            <a:spAutoFit/>
          </a:bodyPr>
          <a:lstStyle/>
          <a:p>
            <a:r>
              <a:rPr lang="en-US" sz="2000" dirty="0" err="1">
                <a:latin typeface="Arial" panose="020B0604020202020204" pitchFamily="34" charset="0"/>
                <a:cs typeface="Arial" panose="020B0604020202020204" pitchFamily="34" charset="0"/>
              </a:rPr>
              <a:t>eMetric</a:t>
            </a:r>
            <a:r>
              <a:rPr lang="en-US" sz="2000" dirty="0">
                <a:latin typeface="Arial" panose="020B0604020202020204" pitchFamily="34" charset="0"/>
                <a:cs typeface="Arial" panose="020B0604020202020204" pitchFamily="34" charset="0"/>
              </a:rPr>
              <a:t> supports the versions of ChromeOS that are current as of July of each school year. These versions will be supported through the end of the school year (June). Schools are </a:t>
            </a:r>
            <a:r>
              <a:rPr lang="en-US" sz="2000" b="1" dirty="0">
                <a:latin typeface="Arial" panose="020B0604020202020204" pitchFamily="34" charset="0"/>
                <a:cs typeface="Arial" panose="020B0604020202020204" pitchFamily="34" charset="0"/>
              </a:rPr>
              <a:t>not recommended </a:t>
            </a:r>
            <a:r>
              <a:rPr lang="en-US" sz="2000" dirty="0">
                <a:latin typeface="Arial" panose="020B0604020202020204" pitchFamily="34" charset="0"/>
                <a:cs typeface="Arial" panose="020B0604020202020204" pitchFamily="34" charset="0"/>
              </a:rPr>
              <a:t>to use beta versions of ChromeOS, as this may result in errors.</a:t>
            </a:r>
          </a:p>
        </p:txBody>
      </p:sp>
      <p:graphicFrame>
        <p:nvGraphicFramePr>
          <p:cNvPr id="6" name="Content Placeholder 5">
            <a:extLst>
              <a:ext uri="{FF2B5EF4-FFF2-40B4-BE49-F238E27FC236}">
                <a16:creationId xmlns:a16="http://schemas.microsoft.com/office/drawing/2014/main" id="{59F41E29-8C29-5851-35BC-F251DA3B5EEE}"/>
              </a:ext>
            </a:extLst>
          </p:cNvPr>
          <p:cNvGraphicFramePr>
            <a:graphicFrameLocks noGrp="1"/>
          </p:cNvGraphicFramePr>
          <p:nvPr>
            <p:ph idx="1"/>
            <p:extLst>
              <p:ext uri="{D42A27DB-BD31-4B8C-83A1-F6EECF244321}">
                <p14:modId xmlns:p14="http://schemas.microsoft.com/office/powerpoint/2010/main" val="1464448299"/>
              </p:ext>
            </p:extLst>
          </p:nvPr>
        </p:nvGraphicFramePr>
        <p:xfrm>
          <a:off x="2194952" y="2662500"/>
          <a:ext cx="8006538" cy="2184804"/>
        </p:xfrm>
        <a:graphic>
          <a:graphicData uri="http://schemas.openxmlformats.org/drawingml/2006/table">
            <a:tbl>
              <a:tblPr firstRow="1" bandRow="1">
                <a:tableStyleId>{5C22544A-7EE6-4342-B048-85BDC9FD1C3A}</a:tableStyleId>
              </a:tblPr>
              <a:tblGrid>
                <a:gridCol w="4003269">
                  <a:extLst>
                    <a:ext uri="{9D8B030D-6E8A-4147-A177-3AD203B41FA5}">
                      <a16:colId xmlns:a16="http://schemas.microsoft.com/office/drawing/2014/main" val="971920022"/>
                    </a:ext>
                  </a:extLst>
                </a:gridCol>
                <a:gridCol w="4003269">
                  <a:extLst>
                    <a:ext uri="{9D8B030D-6E8A-4147-A177-3AD203B41FA5}">
                      <a16:colId xmlns:a16="http://schemas.microsoft.com/office/drawing/2014/main" val="3945192157"/>
                    </a:ext>
                  </a:extLst>
                </a:gridCol>
              </a:tblGrid>
              <a:tr h="630232">
                <a:tc>
                  <a:txBody>
                    <a:bodyPr/>
                    <a:lstStyle/>
                    <a:p>
                      <a:r>
                        <a:rPr lang="en-US" sz="2400" dirty="0">
                          <a:latin typeface="Arial"/>
                          <a:cs typeface="Arial"/>
                        </a:rPr>
                        <a:t>Version</a:t>
                      </a:r>
                    </a:p>
                  </a:txBody>
                  <a:tcPr/>
                </a:tc>
                <a:tc>
                  <a:txBody>
                    <a:bodyPr/>
                    <a:lstStyle/>
                    <a:p>
                      <a:r>
                        <a:rPr lang="en-US" sz="2400" dirty="0">
                          <a:latin typeface="Arial"/>
                          <a:cs typeface="Arial"/>
                        </a:rPr>
                        <a:t>Version Release Date</a:t>
                      </a:r>
                    </a:p>
                  </a:txBody>
                  <a:tcPr/>
                </a:tc>
                <a:extLst>
                  <a:ext uri="{0D108BD9-81ED-4DB2-BD59-A6C34878D82A}">
                    <a16:rowId xmlns:a16="http://schemas.microsoft.com/office/drawing/2014/main" val="421207389"/>
                  </a:ext>
                </a:extLst>
              </a:tr>
              <a:tr h="777286">
                <a:tc>
                  <a:txBody>
                    <a:bodyPr/>
                    <a:lstStyle/>
                    <a:p>
                      <a:r>
                        <a:rPr lang="en-US" sz="2400" dirty="0">
                          <a:latin typeface="Arial"/>
                          <a:cs typeface="Arial"/>
                        </a:rPr>
                        <a:t>150+</a:t>
                      </a:r>
                    </a:p>
                  </a:txBody>
                  <a:tcPr/>
                </a:tc>
                <a:tc>
                  <a:txBody>
                    <a:bodyPr/>
                    <a:lstStyle/>
                    <a:p>
                      <a:r>
                        <a:rPr lang="en-US" sz="2400" dirty="0">
                          <a:latin typeface="Arial"/>
                          <a:cs typeface="Arial"/>
                        </a:rPr>
                        <a:t>July 2026</a:t>
                      </a:r>
                    </a:p>
                  </a:txBody>
                  <a:tcPr/>
                </a:tc>
                <a:extLst>
                  <a:ext uri="{0D108BD9-81ED-4DB2-BD59-A6C34878D82A}">
                    <a16:rowId xmlns:a16="http://schemas.microsoft.com/office/drawing/2014/main" val="3266085187"/>
                  </a:ext>
                </a:extLst>
              </a:tr>
              <a:tr h="777286">
                <a:tc>
                  <a:txBody>
                    <a:bodyPr/>
                    <a:lstStyle/>
                    <a:p>
                      <a:r>
                        <a:rPr lang="en-US" sz="2400" dirty="0">
                          <a:latin typeface="Arial"/>
                          <a:cs typeface="Arial"/>
                        </a:rPr>
                        <a:t>144+ LTS</a:t>
                      </a:r>
                    </a:p>
                  </a:txBody>
                  <a:tcPr/>
                </a:tc>
                <a:tc>
                  <a:txBody>
                    <a:bodyPr/>
                    <a:lstStyle/>
                    <a:p>
                      <a:r>
                        <a:rPr lang="en-US" sz="2400" dirty="0">
                          <a:latin typeface="Arial"/>
                          <a:cs typeface="Arial"/>
                        </a:rPr>
                        <a:t>April 2026</a:t>
                      </a:r>
                    </a:p>
                  </a:txBody>
                  <a:tcPr/>
                </a:tc>
                <a:extLst>
                  <a:ext uri="{0D108BD9-81ED-4DB2-BD59-A6C34878D82A}">
                    <a16:rowId xmlns:a16="http://schemas.microsoft.com/office/drawing/2014/main" val="3617692118"/>
                  </a:ext>
                </a:extLst>
              </a:tr>
            </a:tbl>
          </a:graphicData>
        </a:graphic>
      </p:graphicFrame>
      <p:sp>
        <p:nvSpPr>
          <p:cNvPr id="8" name="TextBox 7">
            <a:extLst>
              <a:ext uri="{FF2B5EF4-FFF2-40B4-BE49-F238E27FC236}">
                <a16:creationId xmlns:a16="http://schemas.microsoft.com/office/drawing/2014/main" id="{7D2A7FED-1D40-E0F9-660C-1BFB297B2895}"/>
              </a:ext>
            </a:extLst>
          </p:cNvPr>
          <p:cNvSpPr txBox="1"/>
          <p:nvPr/>
        </p:nvSpPr>
        <p:spPr>
          <a:xfrm>
            <a:off x="173179" y="5593612"/>
            <a:ext cx="8272732" cy="400110"/>
          </a:xfrm>
          <a:prstGeom prst="rect">
            <a:avLst/>
          </a:prstGeom>
          <a:noFill/>
        </p:spPr>
        <p:txBody>
          <a:bodyPr wrap="square" rtlCol="0">
            <a:spAutoFit/>
          </a:bodyPr>
          <a:lstStyle/>
          <a:p>
            <a:r>
              <a:rPr lang="en-US" sz="2000" dirty="0">
                <a:solidFill>
                  <a:srgbClr val="000000"/>
                </a:solidFill>
                <a:latin typeface="Arial" panose="020B0604020202020204" pitchFamily="34" charset="0"/>
                <a:cs typeface="Arial" panose="020B0604020202020204" pitchFamily="34" charset="0"/>
              </a:rPr>
              <a:t>Refer to page 3 of the </a:t>
            </a:r>
            <a:r>
              <a:rPr lang="en-US" sz="2000" dirty="0">
                <a:solidFill>
                  <a:srgbClr val="000000"/>
                </a:solidFill>
                <a:latin typeface="Arial" panose="020B0604020202020204" pitchFamily="34" charset="0"/>
                <a:cs typeface="Arial" panose="020B0604020202020204" pitchFamily="34" charset="0"/>
                <a:hlinkClick r:id="rId3"/>
              </a:rPr>
              <a:t>MCAS Student Kiosk Technology Guide</a:t>
            </a:r>
            <a:r>
              <a:rPr lang="en-US" sz="2000" dirty="0">
                <a:solidFill>
                  <a:srgbClr val="000000"/>
                </a:solidFill>
                <a:latin typeface="Arial" panose="020B0604020202020204" pitchFamily="34" charset="0"/>
                <a:cs typeface="Arial" panose="020B0604020202020204" pitchFamily="34" charset="0"/>
              </a:rPr>
              <a:t>.  </a:t>
            </a:r>
          </a:p>
        </p:txBody>
      </p:sp>
      <p:sp>
        <p:nvSpPr>
          <p:cNvPr id="9" name="Slide Number Placeholder 3">
            <a:extLst>
              <a:ext uri="{FF2B5EF4-FFF2-40B4-BE49-F238E27FC236}">
                <a16:creationId xmlns:a16="http://schemas.microsoft.com/office/drawing/2014/main" id="{DF28237D-B2CA-D7C2-BED2-F4828DBC68A0}"/>
              </a:ext>
            </a:extLst>
          </p:cNvPr>
          <p:cNvSpPr>
            <a:spLocks noGrp="1"/>
          </p:cNvSpPr>
          <p:nvPr>
            <p:ph type="sldNum" sz="quarter" idx="12"/>
          </p:nvPr>
        </p:nvSpPr>
        <p:spPr>
          <a:xfrm>
            <a:off x="9632372" y="6492875"/>
            <a:ext cx="2324099" cy="246495"/>
          </a:xfrm>
        </p:spPr>
        <p:txBody>
          <a:bodyPr/>
          <a:lstStyle/>
          <a:p>
            <a:fld id="{68A8D22E-6BC5-9E47-900C-2BB94685D9F5}" type="slidenum">
              <a:rPr lang="en-US" dirty="0" smtClean="0"/>
              <a:t>32</a:t>
            </a:fld>
            <a:endParaRPr lang="en-US" dirty="0"/>
          </a:p>
        </p:txBody>
      </p:sp>
    </p:spTree>
    <p:extLst>
      <p:ext uri="{BB962C8B-B14F-4D97-AF65-F5344CB8AC3E}">
        <p14:creationId xmlns:p14="http://schemas.microsoft.com/office/powerpoint/2010/main" val="3333320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dirty="0">
                <a:solidFill>
                  <a:schemeClr val="bg1"/>
                </a:solidFill>
                <a:latin typeface="Arial"/>
                <a:cs typeface="Arial"/>
              </a:rPr>
              <a:t>iPadOS Support Plan </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0" indent="0" fontAlgn="base">
              <a:lnSpc>
                <a:spcPct val="100000"/>
              </a:lnSpc>
              <a:buClr>
                <a:srgbClr val="000000"/>
              </a:buClr>
              <a:buNone/>
            </a:pPr>
            <a:r>
              <a:rPr lang="en-US" sz="2000" dirty="0" err="1">
                <a:solidFill>
                  <a:schemeClr val="tx1"/>
                </a:solidFill>
              </a:rPr>
              <a:t>eMetric</a:t>
            </a:r>
            <a:r>
              <a:rPr lang="en-US" sz="2000" dirty="0">
                <a:solidFill>
                  <a:schemeClr val="tx1"/>
                </a:solidFill>
              </a:rPr>
              <a:t> supports the latest three major versions that are supported by Apple. </a:t>
            </a:r>
          </a:p>
          <a:p>
            <a:pPr marL="0" indent="0" fontAlgn="base">
              <a:lnSpc>
                <a:spcPct val="100000"/>
              </a:lnSpc>
              <a:buClr>
                <a:srgbClr val="000000"/>
              </a:buClr>
              <a:buNone/>
            </a:pPr>
            <a:endParaRPr lang="en-US" sz="4000">
              <a:solidFill>
                <a:schemeClr val="tx1"/>
              </a:solidFill>
              <a:effectLst/>
              <a:latin typeface="Arial" panose="020B0604020202020204" pitchFamily="34" charset="0"/>
              <a:ea typeface="Aptos" panose="020B00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41227AC0-B7F2-05D2-265C-349EEA841826}"/>
              </a:ext>
            </a:extLst>
          </p:cNvPr>
          <p:cNvGraphicFramePr>
            <a:graphicFrameLocks/>
          </p:cNvGraphicFramePr>
          <p:nvPr>
            <p:extLst>
              <p:ext uri="{D42A27DB-BD31-4B8C-83A1-F6EECF244321}">
                <p14:modId xmlns:p14="http://schemas.microsoft.com/office/powerpoint/2010/main" val="2674249125"/>
              </p:ext>
            </p:extLst>
          </p:nvPr>
        </p:nvGraphicFramePr>
        <p:xfrm>
          <a:off x="2522536" y="2175124"/>
          <a:ext cx="7403354" cy="2772262"/>
        </p:xfrm>
        <a:graphic>
          <a:graphicData uri="http://schemas.openxmlformats.org/drawingml/2006/table">
            <a:tbl>
              <a:tblPr firstRow="1" bandRow="1">
                <a:tableStyleId>{5C22544A-7EE6-4342-B048-85BDC9FD1C3A}</a:tableStyleId>
              </a:tblPr>
              <a:tblGrid>
                <a:gridCol w="1200179">
                  <a:extLst>
                    <a:ext uri="{9D8B030D-6E8A-4147-A177-3AD203B41FA5}">
                      <a16:colId xmlns:a16="http://schemas.microsoft.com/office/drawing/2014/main" val="971920022"/>
                    </a:ext>
                  </a:extLst>
                </a:gridCol>
                <a:gridCol w="2858854">
                  <a:extLst>
                    <a:ext uri="{9D8B030D-6E8A-4147-A177-3AD203B41FA5}">
                      <a16:colId xmlns:a16="http://schemas.microsoft.com/office/drawing/2014/main" val="3945192157"/>
                    </a:ext>
                  </a:extLst>
                </a:gridCol>
                <a:gridCol w="3344321">
                  <a:extLst>
                    <a:ext uri="{9D8B030D-6E8A-4147-A177-3AD203B41FA5}">
                      <a16:colId xmlns:a16="http://schemas.microsoft.com/office/drawing/2014/main" val="2078755800"/>
                    </a:ext>
                  </a:extLst>
                </a:gridCol>
              </a:tblGrid>
              <a:tr h="652438">
                <a:tc>
                  <a:txBody>
                    <a:bodyPr/>
                    <a:lstStyle/>
                    <a:p>
                      <a:r>
                        <a:rPr lang="en-US" sz="2000" dirty="0">
                          <a:latin typeface="Arial"/>
                          <a:cs typeface="Arial"/>
                        </a:rPr>
                        <a:t>Version</a:t>
                      </a:r>
                    </a:p>
                  </a:txBody>
                  <a:tcPr/>
                </a:tc>
                <a:tc>
                  <a:txBody>
                    <a:bodyPr/>
                    <a:lstStyle/>
                    <a:p>
                      <a:r>
                        <a:rPr lang="en-US" sz="2000" dirty="0">
                          <a:latin typeface="Arial"/>
                          <a:cs typeface="Arial"/>
                        </a:rPr>
                        <a:t>Version Release Date</a:t>
                      </a:r>
                    </a:p>
                  </a:txBody>
                  <a:tcPr/>
                </a:tc>
                <a:tc>
                  <a:txBody>
                    <a:bodyPr/>
                    <a:lstStyle/>
                    <a:p>
                      <a:r>
                        <a:rPr lang="en-US" sz="2000" dirty="0">
                          <a:latin typeface="Arial"/>
                          <a:cs typeface="Arial"/>
                        </a:rPr>
                        <a:t>End of Support Date</a:t>
                      </a:r>
                    </a:p>
                  </a:txBody>
                  <a:tcPr/>
                </a:tc>
                <a:extLst>
                  <a:ext uri="{0D108BD9-81ED-4DB2-BD59-A6C34878D82A}">
                    <a16:rowId xmlns:a16="http://schemas.microsoft.com/office/drawing/2014/main" val="421207389"/>
                  </a:ext>
                </a:extLst>
              </a:tr>
              <a:tr h="706608">
                <a:tc>
                  <a:txBody>
                    <a:bodyPr/>
                    <a:lstStyle/>
                    <a:p>
                      <a:r>
                        <a:rPr lang="en-US" sz="2000" dirty="0">
                          <a:latin typeface="Arial"/>
                          <a:cs typeface="Arial"/>
                        </a:rPr>
                        <a:t>18.7+</a:t>
                      </a:r>
                    </a:p>
                  </a:txBody>
                  <a:tcPr/>
                </a:tc>
                <a:tc>
                  <a:txBody>
                    <a:bodyPr/>
                    <a:lstStyle/>
                    <a:p>
                      <a:r>
                        <a:rPr lang="en-US" sz="2000" dirty="0">
                          <a:latin typeface="Arial"/>
                          <a:cs typeface="Arial"/>
                        </a:rPr>
                        <a:t>September 2024</a:t>
                      </a:r>
                    </a:p>
                  </a:txBody>
                  <a:tcPr/>
                </a:tc>
                <a:tc>
                  <a:txBody>
                    <a:bodyPr/>
                    <a:lstStyle/>
                    <a:p>
                      <a:r>
                        <a:rPr lang="en-US" sz="2000" dirty="0">
                          <a:latin typeface="Arial"/>
                          <a:cs typeface="Arial"/>
                        </a:rPr>
                        <a:t>End of 2026</a:t>
                      </a:r>
                      <a:r>
                        <a:rPr lang="en-US" sz="2000" kern="1200" dirty="0">
                          <a:solidFill>
                            <a:schemeClr val="dk1"/>
                          </a:solidFill>
                          <a:latin typeface="Arial"/>
                          <a:ea typeface="+mn-ea"/>
                          <a:cs typeface="Arial"/>
                        </a:rPr>
                        <a:t>–</a:t>
                      </a:r>
                      <a:r>
                        <a:rPr lang="en-US" sz="2000" dirty="0">
                          <a:latin typeface="Arial"/>
                          <a:cs typeface="Arial"/>
                        </a:rPr>
                        <a:t>27 school year</a:t>
                      </a:r>
                    </a:p>
                  </a:txBody>
                  <a:tcPr/>
                </a:tc>
                <a:extLst>
                  <a:ext uri="{0D108BD9-81ED-4DB2-BD59-A6C34878D82A}">
                    <a16:rowId xmlns:a16="http://schemas.microsoft.com/office/drawing/2014/main" val="1293087738"/>
                  </a:ext>
                </a:extLst>
              </a:tr>
              <a:tr h="706608">
                <a:tc>
                  <a:txBody>
                    <a:bodyPr/>
                    <a:lstStyle/>
                    <a:p>
                      <a:r>
                        <a:rPr lang="en-US" sz="2000" dirty="0">
                          <a:latin typeface="Arial"/>
                          <a:cs typeface="Arial"/>
                        </a:rPr>
                        <a:t>26.5+</a:t>
                      </a:r>
                    </a:p>
                  </a:txBody>
                  <a:tcPr/>
                </a:tc>
                <a:tc>
                  <a:txBody>
                    <a:bodyPr/>
                    <a:lstStyle/>
                    <a:p>
                      <a:r>
                        <a:rPr lang="en-US" sz="2000" dirty="0">
                          <a:latin typeface="Arial"/>
                          <a:cs typeface="Arial"/>
                        </a:rPr>
                        <a:t>September 2025</a:t>
                      </a:r>
                    </a:p>
                  </a:txBody>
                  <a:tcPr/>
                </a:tc>
                <a:tc>
                  <a:txBody>
                    <a:bodyPr/>
                    <a:lstStyle/>
                    <a:p>
                      <a:r>
                        <a:rPr lang="en-US" sz="2000" dirty="0">
                          <a:latin typeface="Arial"/>
                          <a:cs typeface="Arial"/>
                        </a:rPr>
                        <a:t>End of 2027</a:t>
                      </a:r>
                      <a:r>
                        <a:rPr lang="en-US" sz="2000" kern="1200" dirty="0">
                          <a:solidFill>
                            <a:schemeClr val="dk1"/>
                          </a:solidFill>
                          <a:latin typeface="Arial"/>
                          <a:ea typeface="+mn-ea"/>
                          <a:cs typeface="Arial"/>
                        </a:rPr>
                        <a:t>–</a:t>
                      </a:r>
                      <a:r>
                        <a:rPr lang="en-US" sz="2000" dirty="0">
                          <a:latin typeface="Arial"/>
                          <a:cs typeface="Arial"/>
                        </a:rPr>
                        <a:t>28 school year</a:t>
                      </a:r>
                    </a:p>
                  </a:txBody>
                  <a:tcPr/>
                </a:tc>
                <a:extLst>
                  <a:ext uri="{0D108BD9-81ED-4DB2-BD59-A6C34878D82A}">
                    <a16:rowId xmlns:a16="http://schemas.microsoft.com/office/drawing/2014/main" val="1249092743"/>
                  </a:ext>
                </a:extLst>
              </a:tr>
              <a:tr h="706608">
                <a:tc>
                  <a:txBody>
                    <a:bodyPr/>
                    <a:lstStyle/>
                    <a:p>
                      <a:r>
                        <a:rPr lang="en-US" sz="2000" dirty="0">
                          <a:latin typeface="Arial"/>
                          <a:cs typeface="Arial"/>
                        </a:rPr>
                        <a:t>27</a:t>
                      </a:r>
                    </a:p>
                  </a:txBody>
                  <a:tcPr/>
                </a:tc>
                <a:tc>
                  <a:txBody>
                    <a:bodyPr/>
                    <a:lstStyle/>
                    <a:p>
                      <a:r>
                        <a:rPr lang="en-US" sz="2000" dirty="0">
                          <a:latin typeface="Arial"/>
                          <a:cs typeface="Arial"/>
                        </a:rPr>
                        <a:t>Expected fall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a:cs typeface="Arial"/>
                        </a:rPr>
                        <a:t>End of 2028</a:t>
                      </a:r>
                      <a:r>
                        <a:rPr lang="en-US" sz="2000" kern="1200" dirty="0">
                          <a:solidFill>
                            <a:schemeClr val="dk1"/>
                          </a:solidFill>
                          <a:latin typeface="Arial"/>
                          <a:ea typeface="+mn-ea"/>
                          <a:cs typeface="Arial"/>
                        </a:rPr>
                        <a:t>–</a:t>
                      </a:r>
                      <a:r>
                        <a:rPr lang="en-US" sz="2000" dirty="0">
                          <a:latin typeface="Arial"/>
                          <a:cs typeface="Arial"/>
                        </a:rPr>
                        <a:t>29 school year</a:t>
                      </a:r>
                    </a:p>
                  </a:txBody>
                  <a:tcPr/>
                </a:tc>
                <a:extLst>
                  <a:ext uri="{0D108BD9-81ED-4DB2-BD59-A6C34878D82A}">
                    <a16:rowId xmlns:a16="http://schemas.microsoft.com/office/drawing/2014/main" val="1067894833"/>
                  </a:ext>
                </a:extLst>
              </a:tr>
            </a:tbl>
          </a:graphicData>
        </a:graphic>
      </p:graphicFrame>
      <p:sp>
        <p:nvSpPr>
          <p:cNvPr id="7" name="TextBox 6">
            <a:extLst>
              <a:ext uri="{FF2B5EF4-FFF2-40B4-BE49-F238E27FC236}">
                <a16:creationId xmlns:a16="http://schemas.microsoft.com/office/drawing/2014/main" id="{89CDBEE9-06ED-0F32-BDF4-E1203653031D}"/>
              </a:ext>
            </a:extLst>
          </p:cNvPr>
          <p:cNvSpPr txBox="1"/>
          <p:nvPr/>
        </p:nvSpPr>
        <p:spPr>
          <a:xfrm>
            <a:off x="173179" y="5331201"/>
            <a:ext cx="9651757" cy="400110"/>
          </a:xfrm>
          <a:prstGeom prst="rect">
            <a:avLst/>
          </a:prstGeom>
          <a:noFill/>
        </p:spPr>
        <p:txBody>
          <a:bodyPr wrap="square" rtlCol="0">
            <a:spAutoFit/>
          </a:bodyPr>
          <a:lstStyle/>
          <a:p>
            <a:r>
              <a:rPr lang="en-US" sz="2000" dirty="0">
                <a:solidFill>
                  <a:srgbClr val="000000"/>
                </a:solidFill>
                <a:latin typeface="Arial" panose="020B0604020202020204" pitchFamily="34" charset="0"/>
                <a:cs typeface="Arial" panose="020B0604020202020204" pitchFamily="34" charset="0"/>
              </a:rPr>
              <a:t>Refer to pages 3–4 of the </a:t>
            </a:r>
            <a:r>
              <a:rPr lang="en-US" sz="2000" dirty="0">
                <a:solidFill>
                  <a:srgbClr val="000000"/>
                </a:solidFill>
                <a:latin typeface="Arial" panose="020B0604020202020204" pitchFamily="34" charset="0"/>
                <a:cs typeface="Arial" panose="020B0604020202020204" pitchFamily="34" charset="0"/>
                <a:hlinkClick r:id="rId3"/>
              </a:rPr>
              <a:t>MCAS Student Kiosk Technology Guide</a:t>
            </a:r>
            <a:r>
              <a:rPr lang="en-US" sz="2000" dirty="0">
                <a:solidFill>
                  <a:srgbClr val="000000"/>
                </a:solidFill>
                <a:latin typeface="Arial" panose="020B0604020202020204" pitchFamily="34" charset="0"/>
                <a:cs typeface="Arial" panose="020B0604020202020204" pitchFamily="34" charset="0"/>
              </a:rPr>
              <a:t>.  </a:t>
            </a:r>
          </a:p>
        </p:txBody>
      </p:sp>
      <p:sp>
        <p:nvSpPr>
          <p:cNvPr id="8" name="Slide Number Placeholder 3">
            <a:extLst>
              <a:ext uri="{FF2B5EF4-FFF2-40B4-BE49-F238E27FC236}">
                <a16:creationId xmlns:a16="http://schemas.microsoft.com/office/drawing/2014/main" id="{346986F9-642E-5CE7-4BD9-ECB461B7A07D}"/>
              </a:ext>
            </a:extLst>
          </p:cNvPr>
          <p:cNvSpPr>
            <a:spLocks noGrp="1"/>
          </p:cNvSpPr>
          <p:nvPr>
            <p:ph type="sldNum" sz="quarter" idx="12"/>
          </p:nvPr>
        </p:nvSpPr>
        <p:spPr>
          <a:xfrm>
            <a:off x="9632372" y="6492875"/>
            <a:ext cx="2324099" cy="246495"/>
          </a:xfrm>
        </p:spPr>
        <p:txBody>
          <a:bodyPr/>
          <a:lstStyle/>
          <a:p>
            <a:fld id="{68A8D22E-6BC5-9E47-900C-2BB94685D9F5}" type="slidenum">
              <a:rPr lang="en-US" dirty="0" smtClean="0"/>
              <a:t>33</a:t>
            </a:fld>
            <a:endParaRPr lang="en-US" dirty="0"/>
          </a:p>
        </p:txBody>
      </p:sp>
    </p:spTree>
    <p:extLst>
      <p:ext uri="{BB962C8B-B14F-4D97-AF65-F5344CB8AC3E}">
        <p14:creationId xmlns:p14="http://schemas.microsoft.com/office/powerpoint/2010/main" val="2245788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Support for macOS (64-bit only)</a:t>
            </a:r>
            <a:endParaRPr lang="en-US" sz="4000">
              <a:solidFill>
                <a:schemeClr val="bg1"/>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1FB9C4A6-ADCC-6EDB-65CC-24FF7C38C4A8}"/>
              </a:ext>
            </a:extLst>
          </p:cNvPr>
          <p:cNvSpPr>
            <a:spLocks noGrp="1"/>
          </p:cNvSpPr>
          <p:nvPr>
            <p:ph idx="1"/>
          </p:nvPr>
        </p:nvSpPr>
        <p:spPr/>
        <p:txBody>
          <a:bodyPr/>
          <a:lstStyle/>
          <a:p>
            <a:pPr marL="0" indent="0">
              <a:buNone/>
            </a:pPr>
            <a:r>
              <a:rPr lang="en-US" sz="2000" err="1">
                <a:solidFill>
                  <a:schemeClr val="tx1"/>
                </a:solidFill>
              </a:rPr>
              <a:t>eMetric</a:t>
            </a:r>
            <a:r>
              <a:rPr lang="en-US" sz="2000">
                <a:solidFill>
                  <a:schemeClr val="tx1"/>
                </a:solidFill>
              </a:rPr>
              <a:t> supports the latest three major versions that are supported by Apple. </a:t>
            </a:r>
          </a:p>
          <a:p>
            <a:endParaRPr lang="en-US"/>
          </a:p>
        </p:txBody>
      </p:sp>
      <p:graphicFrame>
        <p:nvGraphicFramePr>
          <p:cNvPr id="4" name="Content Placeholder 5">
            <a:extLst>
              <a:ext uri="{FF2B5EF4-FFF2-40B4-BE49-F238E27FC236}">
                <a16:creationId xmlns:a16="http://schemas.microsoft.com/office/drawing/2014/main" id="{5D138E67-065E-3E33-4CCF-1103AC0F4C32}"/>
              </a:ext>
            </a:extLst>
          </p:cNvPr>
          <p:cNvGraphicFramePr>
            <a:graphicFrameLocks/>
          </p:cNvGraphicFramePr>
          <p:nvPr>
            <p:extLst>
              <p:ext uri="{D42A27DB-BD31-4B8C-83A1-F6EECF244321}">
                <p14:modId xmlns:p14="http://schemas.microsoft.com/office/powerpoint/2010/main" val="3082671134"/>
              </p:ext>
            </p:extLst>
          </p:nvPr>
        </p:nvGraphicFramePr>
        <p:xfrm>
          <a:off x="2083407" y="2344773"/>
          <a:ext cx="8605372" cy="3023907"/>
        </p:xfrm>
        <a:graphic>
          <a:graphicData uri="http://schemas.openxmlformats.org/drawingml/2006/table">
            <a:tbl>
              <a:tblPr firstRow="1" bandRow="1">
                <a:tableStyleId>{5C22544A-7EE6-4342-B048-85BDC9FD1C3A}</a:tableStyleId>
              </a:tblPr>
              <a:tblGrid>
                <a:gridCol w="1350126">
                  <a:extLst>
                    <a:ext uri="{9D8B030D-6E8A-4147-A177-3AD203B41FA5}">
                      <a16:colId xmlns:a16="http://schemas.microsoft.com/office/drawing/2014/main" val="971920022"/>
                    </a:ext>
                  </a:extLst>
                </a:gridCol>
                <a:gridCol w="3216029">
                  <a:extLst>
                    <a:ext uri="{9D8B030D-6E8A-4147-A177-3AD203B41FA5}">
                      <a16:colId xmlns:a16="http://schemas.microsoft.com/office/drawing/2014/main" val="3945192157"/>
                    </a:ext>
                  </a:extLst>
                </a:gridCol>
                <a:gridCol w="4039217">
                  <a:extLst>
                    <a:ext uri="{9D8B030D-6E8A-4147-A177-3AD203B41FA5}">
                      <a16:colId xmlns:a16="http://schemas.microsoft.com/office/drawing/2014/main" val="2078755800"/>
                    </a:ext>
                  </a:extLst>
                </a:gridCol>
              </a:tblGrid>
              <a:tr h="733649">
                <a:tc>
                  <a:txBody>
                    <a:bodyPr/>
                    <a:lstStyle/>
                    <a:p>
                      <a:r>
                        <a:rPr lang="en-US" sz="2400">
                          <a:latin typeface="Arial" panose="020B0604020202020204" pitchFamily="34" charset="0"/>
                          <a:cs typeface="Arial" panose="020B0604020202020204" pitchFamily="34" charset="0"/>
                        </a:rPr>
                        <a:t>Version</a:t>
                      </a:r>
                    </a:p>
                  </a:txBody>
                  <a:tcPr/>
                </a:tc>
                <a:tc>
                  <a:txBody>
                    <a:bodyPr/>
                    <a:lstStyle/>
                    <a:p>
                      <a:r>
                        <a:rPr lang="en-US" sz="2400">
                          <a:latin typeface="Arial" panose="020B0604020202020204" pitchFamily="34" charset="0"/>
                          <a:cs typeface="Arial" panose="020B0604020202020204" pitchFamily="34" charset="0"/>
                        </a:rPr>
                        <a:t>Version Release Date</a:t>
                      </a:r>
                    </a:p>
                  </a:txBody>
                  <a:tcPr/>
                </a:tc>
                <a:tc>
                  <a:txBody>
                    <a:bodyPr/>
                    <a:lstStyle/>
                    <a:p>
                      <a:r>
                        <a:rPr lang="en-US" sz="2400">
                          <a:latin typeface="Arial" panose="020B0604020202020204" pitchFamily="34" charset="0"/>
                          <a:cs typeface="Arial" panose="020B0604020202020204" pitchFamily="34" charset="0"/>
                        </a:rPr>
                        <a:t>End of Support Date</a:t>
                      </a:r>
                    </a:p>
                  </a:txBody>
                  <a:tcPr/>
                </a:tc>
                <a:extLst>
                  <a:ext uri="{0D108BD9-81ED-4DB2-BD59-A6C34878D82A}">
                    <a16:rowId xmlns:a16="http://schemas.microsoft.com/office/drawing/2014/main" val="421207389"/>
                  </a:ext>
                </a:extLst>
              </a:tr>
              <a:tr h="733649">
                <a:tc>
                  <a:txBody>
                    <a:bodyPr/>
                    <a:lstStyle/>
                    <a:p>
                      <a:r>
                        <a:rPr lang="en-US" sz="2400">
                          <a:latin typeface="Arial" panose="020B0604020202020204" pitchFamily="34" charset="0"/>
                          <a:cs typeface="Arial" panose="020B0604020202020204" pitchFamily="34" charset="0"/>
                        </a:rPr>
                        <a:t>15.7+</a:t>
                      </a:r>
                    </a:p>
                  </a:txBody>
                  <a:tcPr/>
                </a:tc>
                <a:tc>
                  <a:txBody>
                    <a:bodyPr/>
                    <a:lstStyle/>
                    <a:p>
                      <a:r>
                        <a:rPr lang="en-US" sz="2400">
                          <a:latin typeface="Arial" panose="020B0604020202020204" pitchFamily="34" charset="0"/>
                          <a:cs typeface="Arial" panose="020B0604020202020204" pitchFamily="34" charset="0"/>
                        </a:rPr>
                        <a:t>September 2024</a:t>
                      </a:r>
                    </a:p>
                  </a:txBody>
                  <a:tcPr/>
                </a:tc>
                <a:tc>
                  <a:txBody>
                    <a:bodyPr/>
                    <a:lstStyle/>
                    <a:p>
                      <a:r>
                        <a:rPr lang="en-US" sz="2400">
                          <a:latin typeface="Arial" panose="020B0604020202020204" pitchFamily="34" charset="0"/>
                          <a:cs typeface="Arial" panose="020B0604020202020204" pitchFamily="34" charset="0"/>
                        </a:rPr>
                        <a:t>End of 2026</a:t>
                      </a:r>
                      <a:r>
                        <a:rPr lang="en-US" sz="2400" kern="1200">
                          <a:solidFill>
                            <a:schemeClr val="dk1"/>
                          </a:solidFill>
                          <a:latin typeface="Arial" panose="020B0604020202020204" pitchFamily="34" charset="0"/>
                          <a:ea typeface="+mn-ea"/>
                          <a:cs typeface="Arial" panose="020B0604020202020204" pitchFamily="34" charset="0"/>
                        </a:rPr>
                        <a:t>–</a:t>
                      </a:r>
                      <a:r>
                        <a:rPr lang="en-US" sz="2400">
                          <a:latin typeface="Arial" panose="020B0604020202020204" pitchFamily="34" charset="0"/>
                          <a:cs typeface="Arial" panose="020B0604020202020204" pitchFamily="34" charset="0"/>
                        </a:rPr>
                        <a:t>27 school year</a:t>
                      </a:r>
                    </a:p>
                  </a:txBody>
                  <a:tcPr/>
                </a:tc>
                <a:extLst>
                  <a:ext uri="{0D108BD9-81ED-4DB2-BD59-A6C34878D82A}">
                    <a16:rowId xmlns:a16="http://schemas.microsoft.com/office/drawing/2014/main" val="3578762920"/>
                  </a:ext>
                </a:extLst>
              </a:tr>
              <a:tr h="733649">
                <a:tc>
                  <a:txBody>
                    <a:bodyPr/>
                    <a:lstStyle/>
                    <a:p>
                      <a:r>
                        <a:rPr lang="en-US" sz="2400">
                          <a:latin typeface="Arial" panose="020B0604020202020204" pitchFamily="34" charset="0"/>
                          <a:cs typeface="Arial" panose="020B0604020202020204" pitchFamily="34" charset="0"/>
                        </a:rPr>
                        <a:t>26.5+</a:t>
                      </a:r>
                    </a:p>
                  </a:txBody>
                  <a:tcPr/>
                </a:tc>
                <a:tc>
                  <a:txBody>
                    <a:bodyPr/>
                    <a:lstStyle/>
                    <a:p>
                      <a:r>
                        <a:rPr lang="en-US" sz="2400">
                          <a:latin typeface="Arial" panose="020B0604020202020204" pitchFamily="34" charset="0"/>
                          <a:cs typeface="Arial" panose="020B0604020202020204" pitchFamily="34" charset="0"/>
                        </a:rPr>
                        <a:t>September 2025</a:t>
                      </a:r>
                    </a:p>
                  </a:txBody>
                  <a:tcPr/>
                </a:tc>
                <a:tc>
                  <a:txBody>
                    <a:bodyPr/>
                    <a:lstStyle/>
                    <a:p>
                      <a:r>
                        <a:rPr lang="en-US" sz="2400">
                          <a:latin typeface="Arial" panose="020B0604020202020204" pitchFamily="34" charset="0"/>
                          <a:cs typeface="Arial" panose="020B0604020202020204" pitchFamily="34" charset="0"/>
                        </a:rPr>
                        <a:t>End of 2027</a:t>
                      </a:r>
                      <a:r>
                        <a:rPr lang="en-US" sz="2400" kern="1200">
                          <a:solidFill>
                            <a:schemeClr val="dk1"/>
                          </a:solidFill>
                          <a:latin typeface="Arial" panose="020B0604020202020204" pitchFamily="34" charset="0"/>
                          <a:ea typeface="+mn-ea"/>
                          <a:cs typeface="Arial" panose="020B0604020202020204" pitchFamily="34" charset="0"/>
                        </a:rPr>
                        <a:t>–</a:t>
                      </a:r>
                      <a:r>
                        <a:rPr lang="en-US" sz="2400">
                          <a:latin typeface="Arial" panose="020B0604020202020204" pitchFamily="34" charset="0"/>
                          <a:cs typeface="Arial" panose="020B0604020202020204" pitchFamily="34" charset="0"/>
                        </a:rPr>
                        <a:t>28 school year</a:t>
                      </a:r>
                    </a:p>
                  </a:txBody>
                  <a:tcPr/>
                </a:tc>
                <a:extLst>
                  <a:ext uri="{0D108BD9-81ED-4DB2-BD59-A6C34878D82A}">
                    <a16:rowId xmlns:a16="http://schemas.microsoft.com/office/drawing/2014/main" val="1293087738"/>
                  </a:ext>
                </a:extLst>
              </a:tr>
              <a:tr h="733649">
                <a:tc>
                  <a:txBody>
                    <a:bodyPr/>
                    <a:lstStyle/>
                    <a:p>
                      <a:r>
                        <a:rPr lang="en-US" sz="2400">
                          <a:latin typeface="Arial" panose="020B0604020202020204" pitchFamily="34" charset="0"/>
                          <a:cs typeface="Arial" panose="020B0604020202020204" pitchFamily="34" charset="0"/>
                        </a:rPr>
                        <a:t>27</a:t>
                      </a:r>
                    </a:p>
                  </a:txBody>
                  <a:tcPr/>
                </a:tc>
                <a:tc>
                  <a:txBody>
                    <a:bodyPr/>
                    <a:lstStyle/>
                    <a:p>
                      <a:r>
                        <a:rPr lang="en-US" sz="2400">
                          <a:latin typeface="Arial" panose="020B0604020202020204" pitchFamily="34" charset="0"/>
                          <a:cs typeface="Arial" panose="020B0604020202020204" pitchFamily="34" charset="0"/>
                        </a:rPr>
                        <a:t>Expected fall 2026</a:t>
                      </a:r>
                    </a:p>
                  </a:txBody>
                  <a:tcPr/>
                </a:tc>
                <a:tc>
                  <a:txBody>
                    <a:bodyPr/>
                    <a:lstStyle/>
                    <a:p>
                      <a:r>
                        <a:rPr lang="en-US" sz="2400">
                          <a:latin typeface="Arial" panose="020B0604020202020204" pitchFamily="34" charset="0"/>
                          <a:cs typeface="Arial" panose="020B0604020202020204" pitchFamily="34" charset="0"/>
                        </a:rPr>
                        <a:t>End of 2028</a:t>
                      </a:r>
                      <a:r>
                        <a:rPr lang="en-US" sz="2400" kern="1200">
                          <a:solidFill>
                            <a:schemeClr val="dk1"/>
                          </a:solidFill>
                          <a:latin typeface="Arial" panose="020B0604020202020204" pitchFamily="34" charset="0"/>
                          <a:ea typeface="+mn-ea"/>
                          <a:cs typeface="Arial" panose="020B0604020202020204" pitchFamily="34" charset="0"/>
                        </a:rPr>
                        <a:t>–</a:t>
                      </a:r>
                      <a:r>
                        <a:rPr lang="en-US" sz="2400">
                          <a:latin typeface="Arial" panose="020B0604020202020204" pitchFamily="34" charset="0"/>
                          <a:cs typeface="Arial" panose="020B0604020202020204" pitchFamily="34" charset="0"/>
                        </a:rPr>
                        <a:t>29 school year</a:t>
                      </a:r>
                    </a:p>
                  </a:txBody>
                  <a:tcPr/>
                </a:tc>
                <a:extLst>
                  <a:ext uri="{0D108BD9-81ED-4DB2-BD59-A6C34878D82A}">
                    <a16:rowId xmlns:a16="http://schemas.microsoft.com/office/drawing/2014/main" val="1249092743"/>
                  </a:ext>
                </a:extLst>
              </a:tr>
            </a:tbl>
          </a:graphicData>
        </a:graphic>
      </p:graphicFrame>
      <p:sp>
        <p:nvSpPr>
          <p:cNvPr id="6" name="TextBox 5">
            <a:extLst>
              <a:ext uri="{FF2B5EF4-FFF2-40B4-BE49-F238E27FC236}">
                <a16:creationId xmlns:a16="http://schemas.microsoft.com/office/drawing/2014/main" id="{3033BA3D-2596-B784-2820-E9C9E41AF0F9}"/>
              </a:ext>
            </a:extLst>
          </p:cNvPr>
          <p:cNvSpPr txBox="1"/>
          <p:nvPr/>
        </p:nvSpPr>
        <p:spPr>
          <a:xfrm>
            <a:off x="173179" y="5636614"/>
            <a:ext cx="6999080"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page 4 of the </a:t>
            </a:r>
            <a:r>
              <a:rPr lang="en-US">
                <a:solidFill>
                  <a:srgbClr val="000000"/>
                </a:solidFill>
                <a:latin typeface="Arial" panose="020B0604020202020204" pitchFamily="34" charset="0"/>
                <a:cs typeface="Arial" panose="020B0604020202020204" pitchFamily="34" charset="0"/>
                <a:hlinkClick r:id="rId3"/>
              </a:rPr>
              <a:t>MCAS Student Kiosk Technology Guide</a:t>
            </a:r>
            <a:r>
              <a:rPr lang="en-US">
                <a:solidFill>
                  <a:srgbClr val="000000"/>
                </a:solidFill>
                <a:latin typeface="Arial" panose="020B0604020202020204" pitchFamily="34" charset="0"/>
                <a:cs typeface="Arial" panose="020B0604020202020204" pitchFamily="34" charset="0"/>
              </a:rPr>
              <a:t>.  </a:t>
            </a:r>
          </a:p>
        </p:txBody>
      </p:sp>
      <p:sp>
        <p:nvSpPr>
          <p:cNvPr id="7" name="Slide Number Placeholder 3">
            <a:extLst>
              <a:ext uri="{FF2B5EF4-FFF2-40B4-BE49-F238E27FC236}">
                <a16:creationId xmlns:a16="http://schemas.microsoft.com/office/drawing/2014/main" id="{CC1C9C2D-25BC-8C2E-9E0E-62C6DB803D9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1874449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4029F-96EE-8AB0-D8CC-37D9AC335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7D820-F75E-36ED-BC50-E6BB22BC5A4A}"/>
              </a:ext>
            </a:extLst>
          </p:cNvPr>
          <p:cNvSpPr>
            <a:spLocks noGrp="1"/>
          </p:cNvSpPr>
          <p:nvPr>
            <p:ph type="title"/>
          </p:nvPr>
        </p:nvSpPr>
        <p:spPr/>
        <p:txBody>
          <a:bodyPr/>
          <a:lstStyle/>
          <a:p>
            <a:r>
              <a:rPr lang="en-US" sz="4000">
                <a:solidFill>
                  <a:schemeClr val="bg1"/>
                </a:solidFill>
                <a:latin typeface="Arial"/>
                <a:cs typeface="Arial"/>
              </a:rPr>
              <a:t>Support for Linux and Windows</a:t>
            </a:r>
            <a:endParaRPr lang="en-US" sz="4000">
              <a:solidFill>
                <a:schemeClr val="bg1"/>
              </a:solidFill>
              <a:latin typeface="Arial" panose="020B0604020202020204" pitchFamily="34" charset="0"/>
              <a:cs typeface="Arial" panose="020B0604020202020204" pitchFamily="34" charset="0"/>
            </a:endParaRPr>
          </a:p>
        </p:txBody>
      </p:sp>
      <p:graphicFrame>
        <p:nvGraphicFramePr>
          <p:cNvPr id="4" name="Content Placeholder 5">
            <a:extLst>
              <a:ext uri="{FF2B5EF4-FFF2-40B4-BE49-F238E27FC236}">
                <a16:creationId xmlns:a16="http://schemas.microsoft.com/office/drawing/2014/main" id="{7C0D80F2-4B62-4A74-6B70-A0B9148510BC}"/>
              </a:ext>
            </a:extLst>
          </p:cNvPr>
          <p:cNvGraphicFramePr>
            <a:graphicFrameLocks/>
          </p:cNvGraphicFramePr>
          <p:nvPr>
            <p:extLst>
              <p:ext uri="{D42A27DB-BD31-4B8C-83A1-F6EECF244321}">
                <p14:modId xmlns:p14="http://schemas.microsoft.com/office/powerpoint/2010/main" val="2060033015"/>
              </p:ext>
            </p:extLst>
          </p:nvPr>
        </p:nvGraphicFramePr>
        <p:xfrm>
          <a:off x="150812" y="1712165"/>
          <a:ext cx="11890376" cy="3291840"/>
        </p:xfrm>
        <a:graphic>
          <a:graphicData uri="http://schemas.openxmlformats.org/drawingml/2006/table">
            <a:tbl>
              <a:tblPr firstRow="1" bandRow="1">
                <a:tableStyleId>{5C22544A-7EE6-4342-B048-85BDC9FD1C3A}</a:tableStyleId>
              </a:tblPr>
              <a:tblGrid>
                <a:gridCol w="1562485">
                  <a:extLst>
                    <a:ext uri="{9D8B030D-6E8A-4147-A177-3AD203B41FA5}">
                      <a16:colId xmlns:a16="http://schemas.microsoft.com/office/drawing/2014/main" val="1755277914"/>
                    </a:ext>
                  </a:extLst>
                </a:gridCol>
                <a:gridCol w="2255588">
                  <a:extLst>
                    <a:ext uri="{9D8B030D-6E8A-4147-A177-3AD203B41FA5}">
                      <a16:colId xmlns:a16="http://schemas.microsoft.com/office/drawing/2014/main" val="971920022"/>
                    </a:ext>
                  </a:extLst>
                </a:gridCol>
                <a:gridCol w="2310012">
                  <a:extLst>
                    <a:ext uri="{9D8B030D-6E8A-4147-A177-3AD203B41FA5}">
                      <a16:colId xmlns:a16="http://schemas.microsoft.com/office/drawing/2014/main" val="3945192157"/>
                    </a:ext>
                  </a:extLst>
                </a:gridCol>
                <a:gridCol w="2310012">
                  <a:extLst>
                    <a:ext uri="{9D8B030D-6E8A-4147-A177-3AD203B41FA5}">
                      <a16:colId xmlns:a16="http://schemas.microsoft.com/office/drawing/2014/main" val="2078755800"/>
                    </a:ext>
                  </a:extLst>
                </a:gridCol>
                <a:gridCol w="3452279">
                  <a:extLst>
                    <a:ext uri="{9D8B030D-6E8A-4147-A177-3AD203B41FA5}">
                      <a16:colId xmlns:a16="http://schemas.microsoft.com/office/drawing/2014/main" val="2918085746"/>
                    </a:ext>
                  </a:extLst>
                </a:gridCol>
              </a:tblGrid>
              <a:tr h="370840">
                <a:tc>
                  <a:txBody>
                    <a:bodyPr/>
                    <a:lstStyle/>
                    <a:p>
                      <a:r>
                        <a:rPr lang="en-US">
                          <a:latin typeface="Arial" panose="020B0604020202020204" pitchFamily="34" charset="0"/>
                          <a:cs typeface="Arial" panose="020B0604020202020204" pitchFamily="34" charset="0"/>
                        </a:rPr>
                        <a:t>Operating System</a:t>
                      </a:r>
                    </a:p>
                  </a:txBody>
                  <a:tcPr/>
                </a:tc>
                <a:tc>
                  <a:txBody>
                    <a:bodyPr/>
                    <a:lstStyle/>
                    <a:p>
                      <a:r>
                        <a:rPr lang="en-US">
                          <a:latin typeface="Arial" panose="020B0604020202020204" pitchFamily="34" charset="0"/>
                          <a:cs typeface="Arial" panose="020B0604020202020204" pitchFamily="34" charset="0"/>
                        </a:rPr>
                        <a:t>Version</a:t>
                      </a:r>
                    </a:p>
                  </a:txBody>
                  <a:tcPr/>
                </a:tc>
                <a:tc>
                  <a:txBody>
                    <a:bodyPr/>
                    <a:lstStyle/>
                    <a:p>
                      <a:r>
                        <a:rPr lang="en-US">
                          <a:latin typeface="Arial" panose="020B0604020202020204" pitchFamily="34" charset="0"/>
                          <a:cs typeface="Arial" panose="020B0604020202020204" pitchFamily="34" charset="0"/>
                        </a:rPr>
                        <a:t>Version Release Date</a:t>
                      </a:r>
                    </a:p>
                  </a:txBody>
                  <a:tcPr/>
                </a:tc>
                <a:tc>
                  <a:txBody>
                    <a:bodyPr/>
                    <a:lstStyle/>
                    <a:p>
                      <a:r>
                        <a:rPr lang="en-US">
                          <a:latin typeface="Arial" panose="020B0604020202020204" pitchFamily="34" charset="0"/>
                          <a:cs typeface="Arial" panose="020B0604020202020204" pitchFamily="34" charset="0"/>
                        </a:rPr>
                        <a:t>End of Support Date</a:t>
                      </a:r>
                    </a:p>
                  </a:txBody>
                  <a:tcPr/>
                </a:tc>
                <a:tc>
                  <a:txBody>
                    <a:bodyPr/>
                    <a:lstStyle/>
                    <a:p>
                      <a:r>
                        <a:rPr lang="en-US">
                          <a:latin typeface="Arial" panose="020B0604020202020204" pitchFamily="34" charset="0"/>
                          <a:cs typeface="Arial" panose="020B0604020202020204" pitchFamily="34" charset="0"/>
                        </a:rPr>
                        <a:t>eMetric Support Policy</a:t>
                      </a:r>
                    </a:p>
                  </a:txBody>
                  <a:tcPr/>
                </a:tc>
                <a:extLst>
                  <a:ext uri="{0D108BD9-81ED-4DB2-BD59-A6C34878D82A}">
                    <a16:rowId xmlns:a16="http://schemas.microsoft.com/office/drawing/2014/main" val="421207389"/>
                  </a:ext>
                </a:extLst>
              </a:tr>
              <a:tr h="370840">
                <a:tc>
                  <a:txBody>
                    <a:bodyPr/>
                    <a:lstStyle/>
                    <a:p>
                      <a:r>
                        <a:rPr lang="en-US">
                          <a:latin typeface="Arial" panose="020B0604020202020204" pitchFamily="34" charset="0"/>
                          <a:cs typeface="Arial" panose="020B0604020202020204" pitchFamily="34" charset="0"/>
                        </a:rPr>
                        <a:t>Linux, Fedora </a:t>
                      </a:r>
                    </a:p>
                    <a:p>
                      <a:r>
                        <a:rPr lang="en-US">
                          <a:latin typeface="Arial" panose="020B0604020202020204" pitchFamily="34" charset="0"/>
                          <a:cs typeface="Arial" panose="020B0604020202020204" pitchFamily="34" charset="0"/>
                        </a:rPr>
                        <a:t>(64-bit only)</a:t>
                      </a:r>
                    </a:p>
                  </a:txBody>
                  <a:tcPr/>
                </a:tc>
                <a:tc>
                  <a:txBody>
                    <a:bodyPr/>
                    <a:lstStyle/>
                    <a:p>
                      <a:r>
                        <a:rPr lang="en-US">
                          <a:latin typeface="Arial" panose="020B0604020202020204" pitchFamily="34" charset="0"/>
                          <a:cs typeface="Arial" panose="020B0604020202020204" pitchFamily="34" charset="0"/>
                        </a:rPr>
                        <a:t>44</a:t>
                      </a:r>
                    </a:p>
                  </a:txBody>
                  <a:tcPr/>
                </a:tc>
                <a:tc>
                  <a:txBody>
                    <a:bodyPr/>
                    <a:lstStyle/>
                    <a:p>
                      <a:r>
                        <a:rPr lang="en-US">
                          <a:latin typeface="Arial" panose="020B0604020202020204" pitchFamily="34" charset="0"/>
                          <a:cs typeface="Arial" panose="020B0604020202020204" pitchFamily="34" charset="0"/>
                        </a:rPr>
                        <a:t>April 2026</a:t>
                      </a:r>
                    </a:p>
                  </a:txBody>
                  <a:tcPr/>
                </a:tc>
                <a:tc>
                  <a:txBody>
                    <a:bodyPr/>
                    <a:lstStyle/>
                    <a:p>
                      <a:r>
                        <a:rPr lang="en-US">
                          <a:latin typeface="Arial" panose="020B0604020202020204" pitchFamily="34" charset="0"/>
                          <a:cs typeface="Arial" panose="020B0604020202020204" pitchFamily="34" charset="0"/>
                        </a:rPr>
                        <a:t>End of 2026</a:t>
                      </a:r>
                      <a:r>
                        <a:rPr lang="en-US" sz="1800" kern="1200">
                          <a:solidFill>
                            <a:schemeClr val="dk1"/>
                          </a:solidFill>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27 school year</a:t>
                      </a:r>
                    </a:p>
                  </a:txBody>
                  <a:tcPr/>
                </a:tc>
                <a:tc>
                  <a:txBody>
                    <a:bodyPr/>
                    <a:lstStyle/>
                    <a:p>
                      <a:r>
                        <a:rPr lang="en-US">
                          <a:latin typeface="Arial" panose="020B0604020202020204" pitchFamily="34" charset="0"/>
                          <a:cs typeface="Arial" panose="020B0604020202020204" pitchFamily="34" charset="0"/>
                        </a:rPr>
                        <a:t>eMetric supports the latest version of Fedora</a:t>
                      </a:r>
                    </a:p>
                  </a:txBody>
                  <a:tcPr/>
                </a:tc>
                <a:extLst>
                  <a:ext uri="{0D108BD9-81ED-4DB2-BD59-A6C34878D82A}">
                    <a16:rowId xmlns:a16="http://schemas.microsoft.com/office/drawing/2014/main" val="3311662008"/>
                  </a:ext>
                </a:extLst>
              </a:tr>
              <a:tr h="370840">
                <a:tc>
                  <a:txBody>
                    <a:bodyPr/>
                    <a:lstStyle/>
                    <a:p>
                      <a:r>
                        <a:rPr lang="en-US">
                          <a:latin typeface="Arial" panose="020B0604020202020204" pitchFamily="34" charset="0"/>
                          <a:cs typeface="Arial" panose="020B0604020202020204" pitchFamily="34" charset="0"/>
                        </a:rPr>
                        <a:t>Windows</a:t>
                      </a:r>
                    </a:p>
                  </a:txBody>
                  <a:tcPr/>
                </a:tc>
                <a:tc>
                  <a:txBody>
                    <a:bodyPr/>
                    <a:lstStyle/>
                    <a:p>
                      <a:r>
                        <a:rPr lang="en-US">
                          <a:latin typeface="Arial" panose="020B0604020202020204" pitchFamily="34" charset="0"/>
                          <a:cs typeface="Arial" panose="020B0604020202020204" pitchFamily="34" charset="0"/>
                        </a:rPr>
                        <a:t>11 </a:t>
                      </a:r>
                      <a:r>
                        <a:rPr lang="en-US" sz="1800" kern="1200">
                          <a:solidFill>
                            <a:schemeClr val="dk1"/>
                          </a:solidFill>
                          <a:effectLst/>
                          <a:latin typeface="Arial" panose="020B0604020202020204" pitchFamily="34" charset="0"/>
                          <a:ea typeface="+mn-ea"/>
                          <a:cs typeface="Arial" panose="020B0604020202020204" pitchFamily="34" charset="0"/>
                        </a:rPr>
                        <a:t>(24H2 Educator, Enterprise, </a:t>
                      </a:r>
                      <a:br>
                        <a:rPr lang="en-US" sz="1800" kern="1200">
                          <a:solidFill>
                            <a:schemeClr val="dk1"/>
                          </a:solidFill>
                          <a:effectLst/>
                          <a:latin typeface="Arial" panose="020B0604020202020204" pitchFamily="34" charset="0"/>
                          <a:ea typeface="+mn-ea"/>
                          <a:cs typeface="Arial" panose="020B0604020202020204" pitchFamily="34" charset="0"/>
                        </a:rPr>
                      </a:br>
                      <a:r>
                        <a:rPr lang="en-US" sz="1800" kern="1200">
                          <a:solidFill>
                            <a:schemeClr val="dk1"/>
                          </a:solidFill>
                          <a:effectLst/>
                          <a:latin typeface="Arial" panose="020B0604020202020204" pitchFamily="34" charset="0"/>
                          <a:ea typeface="+mn-ea"/>
                          <a:cs typeface="Arial" panose="020B0604020202020204" pitchFamily="34" charset="0"/>
                        </a:rPr>
                        <a:t>IoT Enterprise, Enterprise Multi-Session; 25H2; 26H1; 26H2)</a:t>
                      </a:r>
                      <a:endParaRPr lang="en-US">
                        <a:latin typeface="Arial" panose="020B0604020202020204" pitchFamily="34" charset="0"/>
                        <a:cs typeface="Arial" panose="020B0604020202020204" pitchFamily="34" charset="0"/>
                      </a:endParaRPr>
                    </a:p>
                  </a:txBody>
                  <a:tcPr/>
                </a:tc>
                <a:tc>
                  <a:txBody>
                    <a:bodyPr/>
                    <a:lstStyle/>
                    <a:p>
                      <a:r>
                        <a:rPr lang="en-US">
                          <a:latin typeface="Arial" panose="020B0604020202020204" pitchFamily="34" charset="0"/>
                          <a:cs typeface="Arial" panose="020B0604020202020204" pitchFamily="34" charset="0"/>
                        </a:rPr>
                        <a:t>October 2021</a:t>
                      </a:r>
                    </a:p>
                  </a:txBody>
                  <a:tcPr/>
                </a:tc>
                <a:tc>
                  <a:txBody>
                    <a:bodyPr/>
                    <a:lstStyle/>
                    <a:p>
                      <a:r>
                        <a:rPr lang="en-US">
                          <a:latin typeface="Arial" panose="020B0604020202020204" pitchFamily="34" charset="0"/>
                          <a:cs typeface="Arial" panose="020B0604020202020204" pitchFamily="34" charset="0"/>
                        </a:rPr>
                        <a:t>October 2031</a:t>
                      </a:r>
                    </a:p>
                  </a:txBody>
                  <a:tcPr/>
                </a:tc>
                <a:tc>
                  <a:txBody>
                    <a:bodyPr/>
                    <a:lstStyle/>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eMetric supports </a:t>
                      </a:r>
                      <a:r>
                        <a:rPr lang="en-US" i="1">
                          <a:latin typeface="Arial" panose="020B0604020202020204" pitchFamily="34" charset="0"/>
                          <a:cs typeface="Arial" panose="020B0604020202020204" pitchFamily="34" charset="0"/>
                        </a:rPr>
                        <a:t>major</a:t>
                      </a:r>
                      <a:r>
                        <a:rPr lang="en-US">
                          <a:latin typeface="Arial" panose="020B0604020202020204" pitchFamily="34" charset="0"/>
                          <a:cs typeface="Arial" panose="020B0604020202020204" pitchFamily="34" charset="0"/>
                        </a:rPr>
                        <a:t> versions of Windows that are supported by Microsoft. </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The latest supported </a:t>
                      </a:r>
                      <a:r>
                        <a:rPr lang="en-US" i="1">
                          <a:latin typeface="Arial" panose="020B0604020202020204" pitchFamily="34" charset="0"/>
                          <a:cs typeface="Arial" panose="020B0604020202020204" pitchFamily="34" charset="0"/>
                        </a:rPr>
                        <a:t>minor</a:t>
                      </a:r>
                      <a:r>
                        <a:rPr lang="en-US">
                          <a:latin typeface="Arial" panose="020B0604020202020204" pitchFamily="34" charset="0"/>
                          <a:cs typeface="Arial" panose="020B0604020202020204" pitchFamily="34" charset="0"/>
                        </a:rPr>
                        <a:t> versions of Windows are supported.</a:t>
                      </a:r>
                    </a:p>
                  </a:txBody>
                  <a:tcPr/>
                </a:tc>
                <a:extLst>
                  <a:ext uri="{0D108BD9-81ED-4DB2-BD59-A6C34878D82A}">
                    <a16:rowId xmlns:a16="http://schemas.microsoft.com/office/drawing/2014/main" val="36771975"/>
                  </a:ext>
                </a:extLst>
              </a:tr>
            </a:tbl>
          </a:graphicData>
        </a:graphic>
      </p:graphicFrame>
      <p:sp>
        <p:nvSpPr>
          <p:cNvPr id="6" name="TextBox 5">
            <a:extLst>
              <a:ext uri="{FF2B5EF4-FFF2-40B4-BE49-F238E27FC236}">
                <a16:creationId xmlns:a16="http://schemas.microsoft.com/office/drawing/2014/main" id="{1E65EE9C-7491-DF52-0A10-79ED0F777E8A}"/>
              </a:ext>
            </a:extLst>
          </p:cNvPr>
          <p:cNvSpPr txBox="1"/>
          <p:nvPr/>
        </p:nvSpPr>
        <p:spPr>
          <a:xfrm>
            <a:off x="2774080" y="6095109"/>
            <a:ext cx="6999080"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page 4 of the </a:t>
            </a:r>
            <a:r>
              <a:rPr lang="en-US">
                <a:solidFill>
                  <a:srgbClr val="000000"/>
                </a:solidFill>
                <a:latin typeface="Arial" panose="020B0604020202020204" pitchFamily="34" charset="0"/>
                <a:cs typeface="Arial" panose="020B0604020202020204" pitchFamily="34" charset="0"/>
                <a:hlinkClick r:id="rId3"/>
              </a:rPr>
              <a:t>MCAS Student Kiosk Technology Guide</a:t>
            </a:r>
            <a:r>
              <a:rPr lang="en-US">
                <a:solidFill>
                  <a:srgbClr val="000000"/>
                </a:solidFill>
                <a:latin typeface="Arial" panose="020B0604020202020204" pitchFamily="34" charset="0"/>
                <a:cs typeface="Arial" panose="020B0604020202020204" pitchFamily="34" charset="0"/>
              </a:rPr>
              <a:t>.  </a:t>
            </a:r>
          </a:p>
        </p:txBody>
      </p:sp>
      <p:sp>
        <p:nvSpPr>
          <p:cNvPr id="7" name="Slide Number Placeholder 3">
            <a:extLst>
              <a:ext uri="{FF2B5EF4-FFF2-40B4-BE49-F238E27FC236}">
                <a16:creationId xmlns:a16="http://schemas.microsoft.com/office/drawing/2014/main" id="{B4B63B09-1244-4B21-0082-B9C9C04BD95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4167865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dirty="0">
                <a:solidFill>
                  <a:schemeClr val="bg1"/>
                </a:solidFill>
                <a:latin typeface="Arial"/>
                <a:cs typeface="Arial"/>
              </a:rPr>
              <a:t>3. Prepare the school’s technology. </a:t>
            </a:r>
            <a:endParaRPr lang="en-US" sz="40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F2A3B78-FFAA-2A04-11C3-E229C208434A}"/>
              </a:ext>
            </a:extLst>
          </p:cNvPr>
          <p:cNvSpPr txBox="1"/>
          <p:nvPr/>
        </p:nvSpPr>
        <p:spPr>
          <a:xfrm>
            <a:off x="384116" y="1589875"/>
            <a:ext cx="11259892"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Identify any gaps in technology capacity (e.g., test-taking devices that do not meet technology specifications) and address those gaps. </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Plan to have enough devices for test administrators and students, including back-up devices that can be used if needed. </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Update firewalls, proxy and content filter servers, and sandboxing applications. </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Turn off operating system auto-updates during live administrations. </a:t>
            </a:r>
          </a:p>
        </p:txBody>
      </p:sp>
      <p:sp>
        <p:nvSpPr>
          <p:cNvPr id="4" name="Slide Number Placeholder 3">
            <a:extLst>
              <a:ext uri="{FF2B5EF4-FFF2-40B4-BE49-F238E27FC236}">
                <a16:creationId xmlns:a16="http://schemas.microsoft.com/office/drawing/2014/main" id="{B70732AE-7362-C559-8F66-0B2C3ADA4DDB}"/>
              </a:ext>
            </a:extLst>
          </p:cNvPr>
          <p:cNvSpPr>
            <a:spLocks noGrp="1"/>
          </p:cNvSpPr>
          <p:nvPr>
            <p:ph type="sldNum" sz="quarter" idx="12"/>
          </p:nvPr>
        </p:nvSpPr>
        <p:spPr>
          <a:xfrm>
            <a:off x="9632372" y="6492875"/>
            <a:ext cx="2324099" cy="246495"/>
          </a:xfrm>
        </p:spPr>
        <p:txBody>
          <a:bodyPr/>
          <a:lstStyle/>
          <a:p>
            <a:fld id="{68A8D22E-6BC5-9E47-900C-2BB94685D9F5}" type="slidenum">
              <a:rPr lang="en-US" dirty="0" smtClean="0"/>
              <a:t>36</a:t>
            </a:fld>
            <a:endParaRPr lang="en-US" dirty="0"/>
          </a:p>
        </p:txBody>
      </p:sp>
    </p:spTree>
    <p:extLst>
      <p:ext uri="{BB962C8B-B14F-4D97-AF65-F5344CB8AC3E}">
        <p14:creationId xmlns:p14="http://schemas.microsoft.com/office/powerpoint/2010/main" val="3841916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4E3E-B73E-2B79-85A7-C39EADFC3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E4688-5148-E091-B2A4-6E39F288563A}"/>
              </a:ext>
            </a:extLst>
          </p:cNvPr>
          <p:cNvSpPr>
            <a:spLocks noGrp="1"/>
          </p:cNvSpPr>
          <p:nvPr>
            <p:ph type="title"/>
          </p:nvPr>
        </p:nvSpPr>
        <p:spPr/>
        <p:txBody>
          <a:bodyPr/>
          <a:lstStyle/>
          <a:p>
            <a:r>
              <a:rPr lang="en-US" sz="4000">
                <a:solidFill>
                  <a:schemeClr val="bg1"/>
                </a:solidFill>
                <a:latin typeface="Arial"/>
                <a:cs typeface="Arial"/>
              </a:rPr>
              <a:t>Network Requirements and Guidelines</a:t>
            </a:r>
            <a:endParaRPr lang="en-US" sz="400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0EB3CC9-7DE6-E661-AB0F-EF80453894D5}"/>
              </a:ext>
            </a:extLst>
          </p:cNvPr>
          <p:cNvSpPr txBox="1"/>
          <p:nvPr/>
        </p:nvSpPr>
        <p:spPr>
          <a:xfrm>
            <a:off x="718394" y="1486862"/>
            <a:ext cx="11139309" cy="4832092"/>
          </a:xfrm>
          <a:prstGeom prst="rect">
            <a:avLst/>
          </a:prstGeom>
          <a:noFill/>
        </p:spPr>
        <p:txBody>
          <a:bodyPr wrap="square" rtlCol="0">
            <a:spAutoFit/>
          </a:bodyPr>
          <a:lstStyle/>
          <a:p>
            <a:pPr marL="0" marR="0">
              <a:spcBef>
                <a:spcPts val="0"/>
              </a:spcBef>
              <a:spcAft>
                <a:spcPts val="0"/>
              </a:spcAft>
            </a:pPr>
            <a:r>
              <a:rPr lang="en-US" sz="2500" b="1">
                <a:effectLst/>
                <a:latin typeface="Arial" panose="020B0604020202020204" pitchFamily="34" charset="0"/>
                <a:ea typeface="Aptos" panose="020B0004020202020204" pitchFamily="34" charset="0"/>
                <a:cs typeface="Arial" panose="020B0604020202020204" pitchFamily="34" charset="0"/>
              </a:rPr>
              <a:t>Firewalls</a:t>
            </a:r>
          </a:p>
          <a:p>
            <a:pPr marL="342900" marR="0" indent="-342900">
              <a:spcBef>
                <a:spcPts val="0"/>
              </a:spcBef>
              <a:spcAft>
                <a:spcPts val="0"/>
              </a:spcAft>
              <a:buFont typeface="Arial" panose="020B0604020202020204" pitchFamily="34" charset="0"/>
              <a:buChar char="•"/>
            </a:pPr>
            <a:r>
              <a:rPr lang="en-US" sz="2200">
                <a:effectLst/>
                <a:latin typeface="Arial" panose="020B0604020202020204" pitchFamily="34" charset="0"/>
                <a:ea typeface="Aptos" panose="020B0004020202020204" pitchFamily="34" charset="0"/>
                <a:cs typeface="Arial" panose="020B0604020202020204" pitchFamily="34" charset="0"/>
              </a:rPr>
              <a:t>Allow traffic through ports 80 and 443.</a:t>
            </a:r>
          </a:p>
          <a:p>
            <a:pPr marL="0" marR="0">
              <a:spcBef>
                <a:spcPts val="0"/>
              </a:spcBef>
              <a:spcAft>
                <a:spcPts val="0"/>
              </a:spcAft>
            </a:pPr>
            <a:endParaRPr lang="en-US" b="1">
              <a:latin typeface="Arial" panose="020B0604020202020204" pitchFamily="34" charset="0"/>
              <a:ea typeface="Aptos" panose="020B0004020202020204" pitchFamily="34" charset="0"/>
              <a:cs typeface="Arial" panose="020B0604020202020204" pitchFamily="34" charset="0"/>
            </a:endParaRPr>
          </a:p>
          <a:p>
            <a:r>
              <a:rPr lang="en-US" sz="2500" b="1">
                <a:latin typeface="Arial" panose="020B0604020202020204" pitchFamily="34" charset="0"/>
                <a:cs typeface="Arial" panose="020B0604020202020204" pitchFamily="34" charset="0"/>
              </a:rPr>
              <a:t>Proxy and Content Filter Servers</a:t>
            </a:r>
          </a:p>
          <a:p>
            <a:pPr marL="342900" indent="-342900">
              <a:buFont typeface="Arial" panose="020B0604020202020204" pitchFamily="34" charset="0"/>
              <a:buChar char="•"/>
            </a:pPr>
            <a:r>
              <a:rPr lang="en-US" sz="2200">
                <a:effectLst/>
                <a:latin typeface="Arial" panose="020B0604020202020204" pitchFamily="34" charset="0"/>
                <a:ea typeface="Aptos" panose="020B0004020202020204" pitchFamily="34" charset="0"/>
                <a:cs typeface="Arial" panose="020B0604020202020204" pitchFamily="34" charset="0"/>
              </a:rPr>
              <a:t>List of URLs to allow on ports 80 and 443 available on page 6 of the </a:t>
            </a:r>
            <a:r>
              <a:rPr lang="en-US" sz="2200">
                <a:solidFill>
                  <a:srgbClr val="101D35"/>
                </a:solidFill>
                <a:effectLst/>
                <a:latin typeface="Arial" panose="020B0604020202020204" pitchFamily="34" charset="0"/>
                <a:ea typeface="Aptos" panose="020B0004020202020204" pitchFamily="34" charset="0"/>
                <a:cs typeface="Arial" panose="020B0604020202020204" pitchFamily="34" charset="0"/>
                <a:hlinkClick r:id="rId3"/>
              </a:rPr>
              <a:t>MCAS Student Kiosk T</a:t>
            </a:r>
            <a:r>
              <a:rPr lang="en-US" sz="2200">
                <a:solidFill>
                  <a:srgbClr val="101D35"/>
                </a:solidFill>
                <a:latin typeface="Arial" panose="020B0604020202020204" pitchFamily="34" charset="0"/>
                <a:ea typeface="Aptos" panose="020B0004020202020204" pitchFamily="34" charset="0"/>
                <a:cs typeface="Arial" panose="020B0604020202020204" pitchFamily="34" charset="0"/>
                <a:hlinkClick r:id="rId3"/>
              </a:rPr>
              <a:t>echnology Guide</a:t>
            </a:r>
            <a:endParaRPr lang="en-US" sz="2200">
              <a:solidFill>
                <a:srgbClr val="101D35"/>
              </a:solidFill>
              <a:latin typeface="Arial" panose="020B0604020202020204" pitchFamily="34" charset="0"/>
              <a:ea typeface="Aptos" panose="020B0004020202020204" pitchFamily="34" charset="0"/>
              <a:cs typeface="Arial" panose="020B0604020202020204" pitchFamily="34" charset="0"/>
            </a:endParaRPr>
          </a:p>
          <a:p>
            <a:endParaRPr lang="en-US" b="1">
              <a:solidFill>
                <a:srgbClr val="101D35"/>
              </a:solidFill>
              <a:latin typeface="Arial" panose="020B0604020202020204" pitchFamily="34" charset="0"/>
              <a:ea typeface="Aptos" panose="020B0004020202020204" pitchFamily="34" charset="0"/>
              <a:cs typeface="Arial" panose="020B0604020202020204" pitchFamily="34" charset="0"/>
            </a:endParaRPr>
          </a:p>
          <a:p>
            <a:r>
              <a:rPr lang="en-US" sz="2500" b="1">
                <a:latin typeface="Arial" panose="020B0604020202020204" pitchFamily="34" charset="0"/>
                <a:cs typeface="Arial" panose="020B0604020202020204" pitchFamily="34" charset="0"/>
              </a:rPr>
              <a:t>Sandboxing Applications </a:t>
            </a:r>
          </a:p>
          <a:p>
            <a:pPr marL="342900" marR="0" indent="-342900">
              <a:spcBef>
                <a:spcPts val="0"/>
              </a:spcBef>
              <a:spcAft>
                <a:spcPts val="0"/>
              </a:spcAft>
              <a:buFont typeface="Arial" panose="020B0604020202020204" pitchFamily="34" charset="0"/>
              <a:buChar char="•"/>
            </a:pPr>
            <a:r>
              <a:rPr lang="en-US" sz="2200">
                <a:effectLst/>
                <a:latin typeface="Arial" panose="020B0604020202020204" pitchFamily="34" charset="0"/>
                <a:ea typeface="Aptos" panose="020B0004020202020204" pitchFamily="34" charset="0"/>
                <a:cs typeface="Arial" panose="020B0604020202020204" pitchFamily="34" charset="0"/>
              </a:rPr>
              <a:t>Choose network folder or local folder that is not touched by the sandboxing applications</a:t>
            </a:r>
          </a:p>
          <a:p>
            <a:pPr marL="342900" marR="0" indent="-342900">
              <a:spcBef>
                <a:spcPts val="0"/>
              </a:spcBef>
              <a:spcAft>
                <a:spcPts val="0"/>
              </a:spcAft>
              <a:buFont typeface="Arial" panose="020B0604020202020204" pitchFamily="34" charset="0"/>
              <a:buChar char="•"/>
            </a:pPr>
            <a:r>
              <a:rPr lang="en-US" sz="2200">
                <a:effectLst/>
                <a:latin typeface="Arial" panose="020B0604020202020204" pitchFamily="34" charset="0"/>
                <a:ea typeface="Aptos" panose="020B0004020202020204" pitchFamily="34" charset="0"/>
                <a:cs typeface="Arial" panose="020B0604020202020204" pitchFamily="34" charset="0"/>
              </a:rPr>
              <a:t>Applicable for both stored response and kiosk installation folders</a:t>
            </a:r>
          </a:p>
          <a:p>
            <a:pPr marL="342900" indent="-342900">
              <a:buFont typeface="Arial" panose="020B0604020202020204" pitchFamily="34" charset="0"/>
              <a:buChar char="•"/>
            </a:pPr>
            <a:r>
              <a:rPr lang="en-US" sz="2200">
                <a:latin typeface="Arial" panose="020B0604020202020204" pitchFamily="34" charset="0"/>
                <a:ea typeface="Aptos" panose="020B0004020202020204" pitchFamily="34" charset="0"/>
                <a:cs typeface="Arial" panose="020B0604020202020204" pitchFamily="34" charset="0"/>
              </a:rPr>
              <a:t>Refer to page 6 of the </a:t>
            </a:r>
            <a:r>
              <a:rPr lang="en-US" sz="2200">
                <a:solidFill>
                  <a:srgbClr val="101D35"/>
                </a:solidFill>
                <a:latin typeface="Arial" panose="020B0604020202020204" pitchFamily="34" charset="0"/>
                <a:ea typeface="Aptos" panose="020B0004020202020204" pitchFamily="34" charset="0"/>
                <a:cs typeface="Arial" panose="020B0604020202020204" pitchFamily="34" charset="0"/>
                <a:hlinkClick r:id="rId3"/>
              </a:rPr>
              <a:t>MCAS Student Kiosk Technology Guide</a:t>
            </a:r>
            <a:endParaRPr lang="en-US" sz="2200">
              <a:solidFill>
                <a:srgbClr val="101D35"/>
              </a:solidFill>
              <a:latin typeface="Arial" panose="020B0604020202020204" pitchFamily="34" charset="0"/>
              <a:ea typeface="Aptos" panose="020B0004020202020204" pitchFamily="34" charset="0"/>
              <a:cs typeface="Arial" panose="020B0604020202020204" pitchFamily="34" charset="0"/>
            </a:endParaRPr>
          </a:p>
          <a:p>
            <a:endParaRPr lang="en-US" b="1">
              <a:solidFill>
                <a:srgbClr val="101D35"/>
              </a:solidFill>
              <a:latin typeface="Arial" panose="020B0604020202020204" pitchFamily="34" charset="0"/>
              <a:cs typeface="Arial" panose="020B0604020202020204" pitchFamily="34" charset="0"/>
            </a:endParaRPr>
          </a:p>
          <a:p>
            <a:pPr marR="0">
              <a:spcBef>
                <a:spcPts val="0"/>
              </a:spcBef>
              <a:spcAft>
                <a:spcPts val="0"/>
              </a:spcAft>
            </a:pPr>
            <a:r>
              <a:rPr lang="en-US" sz="2500" b="1">
                <a:latin typeface="Arial" panose="020B0604020202020204" pitchFamily="34" charset="0"/>
                <a:cs typeface="Arial" panose="020B0604020202020204" pitchFamily="34" charset="0"/>
              </a:rPr>
              <a:t>Turn off operating system auto-updates during live test administrations.</a:t>
            </a:r>
          </a:p>
        </p:txBody>
      </p:sp>
      <p:sp>
        <p:nvSpPr>
          <p:cNvPr id="4" name="Slide Number Placeholder 3">
            <a:extLst>
              <a:ext uri="{FF2B5EF4-FFF2-40B4-BE49-F238E27FC236}">
                <a16:creationId xmlns:a16="http://schemas.microsoft.com/office/drawing/2014/main" id="{B821DFDE-56AA-3356-E320-184423469C1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2166577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B6D6-F0C8-B229-F288-FE79D949E45A}"/>
              </a:ext>
            </a:extLst>
          </p:cNvPr>
          <p:cNvSpPr>
            <a:spLocks noGrp="1"/>
          </p:cNvSpPr>
          <p:nvPr>
            <p:ph type="title"/>
          </p:nvPr>
        </p:nvSpPr>
        <p:spPr/>
        <p:txBody>
          <a:bodyPr/>
          <a:lstStyle/>
          <a:p>
            <a:r>
              <a:rPr lang="en-US"/>
              <a:t>OneDrive</a:t>
            </a:r>
          </a:p>
        </p:txBody>
      </p:sp>
      <p:sp>
        <p:nvSpPr>
          <p:cNvPr id="3" name="Content Placeholder 2">
            <a:extLst>
              <a:ext uri="{FF2B5EF4-FFF2-40B4-BE49-F238E27FC236}">
                <a16:creationId xmlns:a16="http://schemas.microsoft.com/office/drawing/2014/main" id="{0B245C6A-5312-7A48-F596-9A6C51D6DFDF}"/>
              </a:ext>
            </a:extLst>
          </p:cNvPr>
          <p:cNvSpPr>
            <a:spLocks noGrp="1"/>
          </p:cNvSpPr>
          <p:nvPr>
            <p:ph idx="1"/>
          </p:nvPr>
        </p:nvSpPr>
        <p:spPr>
          <a:xfrm>
            <a:off x="173179" y="1610304"/>
            <a:ext cx="11890665" cy="4414692"/>
          </a:xfrm>
        </p:spPr>
        <p:txBody>
          <a:bodyPr>
            <a:normAutofit lnSpcReduction="10000"/>
          </a:bodyPr>
          <a:lstStyle/>
          <a:p>
            <a:r>
              <a:rPr lang="en-US" sz="2400">
                <a:solidFill>
                  <a:srgbClr val="000000"/>
                </a:solidFill>
              </a:rPr>
              <a:t>OneDrive notifications may interfere with the kiosk and student test-taking experience. If OneDrive attempts to steal the screen’s focus during testing, the kiosk will display a white screen. </a:t>
            </a:r>
          </a:p>
          <a:p>
            <a:r>
              <a:rPr lang="en-US" sz="2400">
                <a:solidFill>
                  <a:srgbClr val="000000"/>
                </a:solidFill>
              </a:rPr>
              <a:t>The student will need to click anywhere on the screen to regain focus in the kiosk, and then they will be able to resume testing where they left off. </a:t>
            </a:r>
          </a:p>
          <a:p>
            <a:r>
              <a:rPr lang="en-US" sz="2400">
                <a:solidFill>
                  <a:srgbClr val="000000"/>
                </a:solidFill>
              </a:rPr>
              <a:t>To prevent these interruptions, schools should use one of the following approaches: </a:t>
            </a:r>
          </a:p>
          <a:p>
            <a:pPr lvl="1"/>
            <a:r>
              <a:rPr lang="en-US" sz="2200">
                <a:solidFill>
                  <a:srgbClr val="000000"/>
                </a:solidFill>
              </a:rPr>
              <a:t>If OneDrive is not needed or used on student devices, schools are recommended to disable OneDrive during student testing. </a:t>
            </a:r>
            <a:br>
              <a:rPr lang="en-US" sz="2200">
                <a:solidFill>
                  <a:srgbClr val="000000"/>
                </a:solidFill>
              </a:rPr>
            </a:br>
            <a:r>
              <a:rPr lang="en-US" sz="2200" b="1">
                <a:solidFill>
                  <a:srgbClr val="000000"/>
                </a:solidFill>
              </a:rPr>
              <a:t>OR</a:t>
            </a:r>
          </a:p>
          <a:p>
            <a:pPr lvl="1"/>
            <a:r>
              <a:rPr lang="en-US" sz="2200">
                <a:solidFill>
                  <a:srgbClr val="000000"/>
                </a:solidFill>
              </a:rPr>
              <a:t>If OneDrive cannot be disabled, the technology coordinator should take the necessary steps to prevent any actions, including file sharing or synchronization and administration updates to OneDrive settings, that would trigger a OneDrive notification during student testing.</a:t>
            </a:r>
            <a:endParaRPr lang="en-US" sz="2200"/>
          </a:p>
          <a:p>
            <a:endParaRPr lang="en-US"/>
          </a:p>
        </p:txBody>
      </p:sp>
      <p:sp>
        <p:nvSpPr>
          <p:cNvPr id="4" name="Slide Number Placeholder 3">
            <a:extLst>
              <a:ext uri="{FF2B5EF4-FFF2-40B4-BE49-F238E27FC236}">
                <a16:creationId xmlns:a16="http://schemas.microsoft.com/office/drawing/2014/main" id="{EEC0ECCC-D837-44A2-94B5-D7FC595F7A1A}"/>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34192572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2EC4F-A424-BEDF-92EA-F7722F5351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0E26A-5456-C47B-61BE-8307B2C457D0}"/>
              </a:ext>
            </a:extLst>
          </p:cNvPr>
          <p:cNvSpPr>
            <a:spLocks noGrp="1"/>
          </p:cNvSpPr>
          <p:nvPr>
            <p:ph type="title"/>
          </p:nvPr>
        </p:nvSpPr>
        <p:spPr/>
        <p:txBody>
          <a:bodyPr/>
          <a:lstStyle/>
          <a:p>
            <a:r>
              <a:rPr lang="en-US" sz="4000">
                <a:solidFill>
                  <a:schemeClr val="bg1"/>
                </a:solidFill>
                <a:latin typeface="Arial"/>
                <a:cs typeface="Arial"/>
              </a:rPr>
              <a:t>Accommodations with Supported OS</a:t>
            </a:r>
            <a:endParaRPr lang="en-US" sz="4000">
              <a:solidFill>
                <a:schemeClr val="bg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86FDB612-2576-E5BB-2845-7F8060C528C9}"/>
              </a:ext>
            </a:extLst>
          </p:cNvPr>
          <p:cNvSpPr>
            <a:spLocks noGrp="1"/>
          </p:cNvSpPr>
          <p:nvPr>
            <p:ph idx="1"/>
          </p:nvPr>
        </p:nvSpPr>
        <p:spPr/>
        <p:txBody>
          <a:bodyPr/>
          <a:lstStyle/>
          <a:p>
            <a:r>
              <a:rPr lang="en-US">
                <a:solidFill>
                  <a:schemeClr val="tx1"/>
                </a:solidFill>
              </a:rPr>
              <a:t>Certain accommodations in the MCAS Student Kiosk are </a:t>
            </a:r>
            <a:r>
              <a:rPr lang="en-US" b="1">
                <a:solidFill>
                  <a:schemeClr val="tx1"/>
                </a:solidFill>
              </a:rPr>
              <a:t>only</a:t>
            </a:r>
            <a:r>
              <a:rPr lang="en-US">
                <a:solidFill>
                  <a:schemeClr val="tx1"/>
                </a:solidFill>
              </a:rPr>
              <a:t> supported on specific operating systems as described in the table below.</a:t>
            </a:r>
          </a:p>
          <a:p>
            <a:endParaRPr lang="en-US"/>
          </a:p>
        </p:txBody>
      </p:sp>
      <p:graphicFrame>
        <p:nvGraphicFramePr>
          <p:cNvPr id="5" name="Table 4">
            <a:extLst>
              <a:ext uri="{FF2B5EF4-FFF2-40B4-BE49-F238E27FC236}">
                <a16:creationId xmlns:a16="http://schemas.microsoft.com/office/drawing/2014/main" id="{BFA8DD48-C66C-4DBF-554B-020370F157F9}"/>
              </a:ext>
            </a:extLst>
          </p:cNvPr>
          <p:cNvGraphicFramePr>
            <a:graphicFrameLocks noGrp="1"/>
          </p:cNvGraphicFramePr>
          <p:nvPr>
            <p:extLst>
              <p:ext uri="{D42A27DB-BD31-4B8C-83A1-F6EECF244321}">
                <p14:modId xmlns:p14="http://schemas.microsoft.com/office/powerpoint/2010/main" val="3474781123"/>
              </p:ext>
            </p:extLst>
          </p:nvPr>
        </p:nvGraphicFramePr>
        <p:xfrm>
          <a:off x="2005938" y="2618796"/>
          <a:ext cx="8788483" cy="2987040"/>
        </p:xfrm>
        <a:graphic>
          <a:graphicData uri="http://schemas.openxmlformats.org/drawingml/2006/table">
            <a:tbl>
              <a:tblPr firstRow="1" bandRow="1">
                <a:tableStyleId>{5C22544A-7EE6-4342-B048-85BDC9FD1C3A}</a:tableStyleId>
              </a:tblPr>
              <a:tblGrid>
                <a:gridCol w="3899889">
                  <a:extLst>
                    <a:ext uri="{9D8B030D-6E8A-4147-A177-3AD203B41FA5}">
                      <a16:colId xmlns:a16="http://schemas.microsoft.com/office/drawing/2014/main" val="2106383416"/>
                    </a:ext>
                  </a:extLst>
                </a:gridCol>
                <a:gridCol w="4888594">
                  <a:extLst>
                    <a:ext uri="{9D8B030D-6E8A-4147-A177-3AD203B41FA5}">
                      <a16:colId xmlns:a16="http://schemas.microsoft.com/office/drawing/2014/main" val="3606048149"/>
                    </a:ext>
                  </a:extLst>
                </a:gridCol>
              </a:tblGrid>
              <a:tr h="370840">
                <a:tc>
                  <a:txBody>
                    <a:bodyPr/>
                    <a:lstStyle/>
                    <a:p>
                      <a:r>
                        <a:rPr lang="en-US" sz="2000" dirty="0">
                          <a:latin typeface="Arial" panose="020B0604020202020204" pitchFamily="34" charset="0"/>
                          <a:cs typeface="Arial" panose="020B0604020202020204" pitchFamily="34" charset="0"/>
                        </a:rPr>
                        <a:t>Accommodation</a:t>
                      </a:r>
                    </a:p>
                  </a:txBody>
                  <a:tcPr/>
                </a:tc>
                <a:tc>
                  <a:txBody>
                    <a:bodyPr/>
                    <a:lstStyle/>
                    <a:p>
                      <a:r>
                        <a:rPr lang="en-US" sz="2000">
                          <a:latin typeface="Arial" panose="020B0604020202020204" pitchFamily="34" charset="0"/>
                          <a:cs typeface="Arial" panose="020B0604020202020204" pitchFamily="34" charset="0"/>
                        </a:rPr>
                        <a:t>Supported Operating System</a:t>
                      </a:r>
                    </a:p>
                  </a:txBody>
                  <a:tcPr/>
                </a:tc>
                <a:extLst>
                  <a:ext uri="{0D108BD9-81ED-4DB2-BD59-A6C34878D82A}">
                    <a16:rowId xmlns:a16="http://schemas.microsoft.com/office/drawing/2014/main" val="1551173602"/>
                  </a:ext>
                </a:extLst>
              </a:tr>
              <a:tr h="370840">
                <a:tc>
                  <a:txBody>
                    <a:bodyPr/>
                    <a:lstStyle/>
                    <a:p>
                      <a:r>
                        <a:rPr lang="en-US" sz="2000">
                          <a:latin typeface="Arial" panose="020B0604020202020204" pitchFamily="34" charset="0"/>
                          <a:cs typeface="Arial" panose="020B0604020202020204" pitchFamily="34" charset="0"/>
                        </a:rPr>
                        <a:t>Compatible Assistive Technology</a:t>
                      </a:r>
                    </a:p>
                  </a:txBody>
                  <a:tcPr/>
                </a:tc>
                <a:tc>
                  <a:txBody>
                    <a:bodyPr/>
                    <a:lstStyle/>
                    <a:p>
                      <a:r>
                        <a:rPr lang="en-US" sz="2000">
                          <a:latin typeface="Arial" panose="020B0604020202020204" pitchFamily="34" charset="0"/>
                          <a:cs typeface="Arial" panose="020B0604020202020204" pitchFamily="34" charset="0"/>
                        </a:rPr>
                        <a:t>Windows</a:t>
                      </a:r>
                    </a:p>
                  </a:txBody>
                  <a:tcPr/>
                </a:tc>
                <a:extLst>
                  <a:ext uri="{0D108BD9-81ED-4DB2-BD59-A6C34878D82A}">
                    <a16:rowId xmlns:a16="http://schemas.microsoft.com/office/drawing/2014/main" val="3279477373"/>
                  </a:ext>
                </a:extLst>
              </a:tr>
              <a:tr h="370840">
                <a:tc>
                  <a:txBody>
                    <a:bodyPr/>
                    <a:lstStyle/>
                    <a:p>
                      <a:r>
                        <a:rPr lang="en-US" sz="2000">
                          <a:latin typeface="Arial" panose="020B0604020202020204" pitchFamily="34" charset="0"/>
                          <a:cs typeface="Arial" panose="020B0604020202020204" pitchFamily="34" charset="0"/>
                        </a:rPr>
                        <a:t>Mouse Pointer</a:t>
                      </a:r>
                    </a:p>
                  </a:txBody>
                  <a:tcPr/>
                </a:tc>
                <a:tc>
                  <a:txBody>
                    <a:bodyPr/>
                    <a:lstStyle/>
                    <a:p>
                      <a:r>
                        <a:rPr lang="en-US" sz="2000" dirty="0">
                          <a:latin typeface="Arial" panose="020B0604020202020204" pitchFamily="34" charset="0"/>
                          <a:cs typeface="Arial" panose="020B0604020202020204" pitchFamily="34" charset="0"/>
                        </a:rPr>
                        <a:t>Windows, macOS, ChromeOS, iPadOS*</a:t>
                      </a:r>
                    </a:p>
                  </a:txBody>
                  <a:tcPr/>
                </a:tc>
                <a:extLst>
                  <a:ext uri="{0D108BD9-81ED-4DB2-BD59-A6C34878D82A}">
                    <a16:rowId xmlns:a16="http://schemas.microsoft.com/office/drawing/2014/main" val="361805920"/>
                  </a:ext>
                </a:extLst>
              </a:tr>
              <a:tr h="370840">
                <a:tc>
                  <a:txBody>
                    <a:bodyPr/>
                    <a:lstStyle/>
                    <a:p>
                      <a:r>
                        <a:rPr lang="en-US" sz="2000">
                          <a:latin typeface="Arial" panose="020B0604020202020204" pitchFamily="34" charset="0"/>
                          <a:cs typeface="Arial" panose="020B0604020202020204" pitchFamily="34" charset="0"/>
                        </a:rPr>
                        <a:t>Screen Reader</a:t>
                      </a:r>
                    </a:p>
                  </a:txBody>
                  <a:tcPr/>
                </a:tc>
                <a:tc>
                  <a:txBody>
                    <a:bodyPr/>
                    <a:lstStyle/>
                    <a:p>
                      <a:r>
                        <a:rPr lang="en-US" sz="2000">
                          <a:latin typeface="Arial" panose="020B0604020202020204" pitchFamily="34" charset="0"/>
                          <a:cs typeface="Arial" panose="020B0604020202020204" pitchFamily="34" charset="0"/>
                        </a:rPr>
                        <a:t>Windows (NVDA, Jaws)</a:t>
                      </a:r>
                    </a:p>
                  </a:txBody>
                  <a:tcPr/>
                </a:tc>
                <a:extLst>
                  <a:ext uri="{0D108BD9-81ED-4DB2-BD59-A6C34878D82A}">
                    <a16:rowId xmlns:a16="http://schemas.microsoft.com/office/drawing/2014/main" val="1062373531"/>
                  </a:ext>
                </a:extLst>
              </a:tr>
              <a:tr h="370840">
                <a:tc>
                  <a:txBody>
                    <a:bodyPr/>
                    <a:lstStyle/>
                    <a:p>
                      <a:r>
                        <a:rPr lang="en-US" sz="2000">
                          <a:latin typeface="Arial" panose="020B0604020202020204" pitchFamily="34" charset="0"/>
                          <a:cs typeface="Arial" panose="020B0604020202020204" pitchFamily="34" charset="0"/>
                        </a:rPr>
                        <a:t>Speech-to-Text Standard and Special Access</a:t>
                      </a:r>
                    </a:p>
                  </a:txBody>
                  <a:tcPr/>
                </a:tc>
                <a:tc>
                  <a:txBody>
                    <a:bodyPr/>
                    <a:lstStyle/>
                    <a:p>
                      <a:r>
                        <a:rPr lang="en-US" sz="2000" dirty="0">
                          <a:latin typeface="Arial" panose="020B0604020202020204" pitchFamily="34" charset="0"/>
                          <a:cs typeface="Arial" panose="020B0604020202020204" pitchFamily="34" charset="0"/>
                        </a:rPr>
                        <a:t>Windows, macOS, ChromeOS, iPadOS</a:t>
                      </a:r>
                    </a:p>
                  </a:txBody>
                  <a:tcPr/>
                </a:tc>
                <a:extLst>
                  <a:ext uri="{0D108BD9-81ED-4DB2-BD59-A6C34878D82A}">
                    <a16:rowId xmlns:a16="http://schemas.microsoft.com/office/drawing/2014/main" val="2708302590"/>
                  </a:ext>
                </a:extLst>
              </a:tr>
              <a:tr h="370840">
                <a:tc>
                  <a:txBody>
                    <a:bodyPr/>
                    <a:lstStyle/>
                    <a:p>
                      <a:r>
                        <a:rPr lang="en-US" sz="2000">
                          <a:latin typeface="Arial" panose="020B0604020202020204" pitchFamily="34" charset="0"/>
                          <a:cs typeface="Arial" panose="020B0604020202020204" pitchFamily="34" charset="0"/>
                        </a:rPr>
                        <a:t>Word Prediction Standard and Special Access</a:t>
                      </a:r>
                    </a:p>
                  </a:txBody>
                  <a:tcPr/>
                </a:tc>
                <a:tc>
                  <a:txBody>
                    <a:bodyPr/>
                    <a:lstStyle/>
                    <a:p>
                      <a:r>
                        <a:rPr lang="en-US" sz="2000" dirty="0">
                          <a:latin typeface="Arial" panose="020B0604020202020204" pitchFamily="34" charset="0"/>
                          <a:cs typeface="Arial" panose="020B0604020202020204" pitchFamily="34" charset="0"/>
                        </a:rPr>
                        <a:t>Windows, macOS, ChromeOS, iPadOS</a:t>
                      </a:r>
                    </a:p>
                  </a:txBody>
                  <a:tcPr/>
                </a:tc>
                <a:extLst>
                  <a:ext uri="{0D108BD9-81ED-4DB2-BD59-A6C34878D82A}">
                    <a16:rowId xmlns:a16="http://schemas.microsoft.com/office/drawing/2014/main" val="2134502622"/>
                  </a:ext>
                </a:extLst>
              </a:tr>
            </a:tbl>
          </a:graphicData>
        </a:graphic>
      </p:graphicFrame>
      <p:sp>
        <p:nvSpPr>
          <p:cNvPr id="6" name="TextBox 5">
            <a:extLst>
              <a:ext uri="{FF2B5EF4-FFF2-40B4-BE49-F238E27FC236}">
                <a16:creationId xmlns:a16="http://schemas.microsoft.com/office/drawing/2014/main" id="{A8344C76-E9CC-CFEF-6E96-FB873B2DEE8D}"/>
              </a:ext>
            </a:extLst>
          </p:cNvPr>
          <p:cNvSpPr txBox="1"/>
          <p:nvPr/>
        </p:nvSpPr>
        <p:spPr>
          <a:xfrm>
            <a:off x="2005938" y="5805891"/>
            <a:ext cx="8004167" cy="400110"/>
          </a:xfrm>
          <a:prstGeom prst="rect">
            <a:avLst/>
          </a:prstGeom>
          <a:noFill/>
        </p:spPr>
        <p:txBody>
          <a:bodyPr wrap="square" rtlCol="0">
            <a:spAutoFit/>
          </a:bodyPr>
          <a:lstStyle/>
          <a:p>
            <a:r>
              <a:rPr lang="en-US" sz="2000">
                <a:solidFill>
                  <a:srgbClr val="000000"/>
                </a:solidFill>
                <a:latin typeface="Arial" panose="020B0604020202020204" pitchFamily="34" charset="0"/>
                <a:cs typeface="Arial" panose="020B0604020202020204" pitchFamily="34" charset="0"/>
              </a:rPr>
              <a:t>*iPadOS: It is highly recommended to use an external mouse.</a:t>
            </a:r>
          </a:p>
        </p:txBody>
      </p:sp>
      <p:sp>
        <p:nvSpPr>
          <p:cNvPr id="7" name="Slide Number Placeholder 3">
            <a:extLst>
              <a:ext uri="{FF2B5EF4-FFF2-40B4-BE49-F238E27FC236}">
                <a16:creationId xmlns:a16="http://schemas.microsoft.com/office/drawing/2014/main" id="{DEBD6108-23E2-C85F-7EC3-7C22B5D3BB4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610846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05AA6-F1D7-2EBE-66A5-9470F98BF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D4088-AEA8-4602-384B-01F803B69548}"/>
              </a:ext>
            </a:extLst>
          </p:cNvPr>
          <p:cNvSpPr>
            <a:spLocks noGrp="1"/>
          </p:cNvSpPr>
          <p:nvPr>
            <p:ph type="title"/>
          </p:nvPr>
        </p:nvSpPr>
        <p:spPr/>
        <p:txBody>
          <a:bodyPr/>
          <a:lstStyle/>
          <a:p>
            <a:r>
              <a:rPr lang="en-US" sz="4000">
                <a:solidFill>
                  <a:schemeClr val="bg1"/>
                </a:solidFill>
                <a:latin typeface="Arial"/>
                <a:cs typeface="Arial"/>
              </a:rPr>
              <a:t>Monitor Settings for Screen Zoom</a:t>
            </a:r>
            <a:endParaRPr lang="en-US" sz="4000">
              <a:solidFill>
                <a:schemeClr val="bg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7B907729-5223-442F-8358-61B207051CA9}"/>
              </a:ext>
            </a:extLst>
          </p:cNvPr>
          <p:cNvSpPr>
            <a:spLocks noGrp="1"/>
          </p:cNvSpPr>
          <p:nvPr>
            <p:ph idx="1"/>
          </p:nvPr>
        </p:nvSpPr>
        <p:spPr/>
        <p:txBody>
          <a:bodyPr/>
          <a:lstStyle/>
          <a:p>
            <a:r>
              <a:rPr lang="en-US">
                <a:solidFill>
                  <a:schemeClr val="tx1"/>
                </a:solidFill>
              </a:rPr>
              <a:t>Ensure that all monitors used for testing are set to the default color settings. If a student will use the screen zoom tool, review the recommended screen resolutions below.</a:t>
            </a:r>
          </a:p>
          <a:p>
            <a:endParaRPr lang="en-US"/>
          </a:p>
        </p:txBody>
      </p:sp>
      <p:sp>
        <p:nvSpPr>
          <p:cNvPr id="6" name="TextBox 5">
            <a:extLst>
              <a:ext uri="{FF2B5EF4-FFF2-40B4-BE49-F238E27FC236}">
                <a16:creationId xmlns:a16="http://schemas.microsoft.com/office/drawing/2014/main" id="{F576D2A8-02DB-02A9-BABF-6EAC8AC08AC3}"/>
              </a:ext>
            </a:extLst>
          </p:cNvPr>
          <p:cNvSpPr txBox="1"/>
          <p:nvPr/>
        </p:nvSpPr>
        <p:spPr>
          <a:xfrm>
            <a:off x="328821" y="5266746"/>
            <a:ext cx="11139590" cy="923330"/>
          </a:xfrm>
          <a:prstGeom prst="rect">
            <a:avLst/>
          </a:prstGeom>
          <a:noFill/>
        </p:spPr>
        <p:txBody>
          <a:bodyPr wrap="square" rtlCol="0">
            <a:spAutoFit/>
          </a:bodyPr>
          <a:lstStyle/>
          <a:p>
            <a:r>
              <a:rPr lang="en-US" b="1">
                <a:solidFill>
                  <a:srgbClr val="000000"/>
                </a:solidFill>
                <a:latin typeface="Arial" panose="020B0604020202020204" pitchFamily="34" charset="0"/>
                <a:cs typeface="Arial" panose="020B0604020202020204" pitchFamily="34" charset="0"/>
              </a:rPr>
              <a:t>Note: </a:t>
            </a:r>
            <a:r>
              <a:rPr lang="en-US">
                <a:solidFill>
                  <a:srgbClr val="000000"/>
                </a:solidFill>
                <a:latin typeface="Arial" panose="020B0604020202020204" pitchFamily="34" charset="0"/>
                <a:cs typeface="Arial" panose="020B0604020202020204" pitchFamily="34" charset="0"/>
              </a:rPr>
              <a:t>These are recommended screen resolutions. Students should use the screen resolution they are most comfortable with. The student or test administrator can set the zoom level in the MCAS Student Kiosk when the student logs in for testing.</a:t>
            </a:r>
          </a:p>
        </p:txBody>
      </p:sp>
      <p:graphicFrame>
        <p:nvGraphicFramePr>
          <p:cNvPr id="3" name="Table 2">
            <a:extLst>
              <a:ext uri="{FF2B5EF4-FFF2-40B4-BE49-F238E27FC236}">
                <a16:creationId xmlns:a16="http://schemas.microsoft.com/office/drawing/2014/main" id="{34AE2330-02BE-1EEA-FC19-805EF099C69F}"/>
              </a:ext>
            </a:extLst>
          </p:cNvPr>
          <p:cNvGraphicFramePr>
            <a:graphicFrameLocks noGrp="1"/>
          </p:cNvGraphicFramePr>
          <p:nvPr>
            <p:extLst>
              <p:ext uri="{D42A27DB-BD31-4B8C-83A1-F6EECF244321}">
                <p14:modId xmlns:p14="http://schemas.microsoft.com/office/powerpoint/2010/main" val="3575947844"/>
              </p:ext>
            </p:extLst>
          </p:nvPr>
        </p:nvGraphicFramePr>
        <p:xfrm>
          <a:off x="1489104" y="2863993"/>
          <a:ext cx="9258813" cy="1981200"/>
        </p:xfrm>
        <a:graphic>
          <a:graphicData uri="http://schemas.openxmlformats.org/drawingml/2006/table">
            <a:tbl>
              <a:tblPr firstRow="1" bandRow="1">
                <a:tableStyleId>{5C22544A-7EE6-4342-B048-85BDC9FD1C3A}</a:tableStyleId>
              </a:tblPr>
              <a:tblGrid>
                <a:gridCol w="4282201">
                  <a:extLst>
                    <a:ext uri="{9D8B030D-6E8A-4147-A177-3AD203B41FA5}">
                      <a16:colId xmlns:a16="http://schemas.microsoft.com/office/drawing/2014/main" val="4293162183"/>
                    </a:ext>
                  </a:extLst>
                </a:gridCol>
                <a:gridCol w="4976612">
                  <a:extLst>
                    <a:ext uri="{9D8B030D-6E8A-4147-A177-3AD203B41FA5}">
                      <a16:colId xmlns:a16="http://schemas.microsoft.com/office/drawing/2014/main" val="809542813"/>
                    </a:ext>
                  </a:extLst>
                </a:gridCol>
              </a:tblGrid>
              <a:tr h="370840">
                <a:tc>
                  <a:txBody>
                    <a:bodyPr/>
                    <a:lstStyle/>
                    <a:p>
                      <a:r>
                        <a:rPr lang="en-US" sz="2000">
                          <a:latin typeface="Arial" panose="020B0604020202020204" pitchFamily="34" charset="0"/>
                          <a:cs typeface="Arial" panose="020B0604020202020204" pitchFamily="34" charset="0"/>
                        </a:rPr>
                        <a:t>Required Zoom Level for Student</a:t>
                      </a:r>
                    </a:p>
                  </a:txBody>
                  <a:tcPr/>
                </a:tc>
                <a:tc>
                  <a:txBody>
                    <a:bodyPr/>
                    <a:lstStyle/>
                    <a:p>
                      <a:r>
                        <a:rPr lang="en-US" sz="2000">
                          <a:latin typeface="Arial" panose="020B0604020202020204" pitchFamily="34" charset="0"/>
                          <a:cs typeface="Arial" panose="020B0604020202020204" pitchFamily="34" charset="0"/>
                        </a:rPr>
                        <a:t>Recommended Screen Resolution</a:t>
                      </a:r>
                    </a:p>
                  </a:txBody>
                  <a:tcPr/>
                </a:tc>
                <a:extLst>
                  <a:ext uri="{0D108BD9-81ED-4DB2-BD59-A6C34878D82A}">
                    <a16:rowId xmlns:a16="http://schemas.microsoft.com/office/drawing/2014/main" val="2882836146"/>
                  </a:ext>
                </a:extLst>
              </a:tr>
              <a:tr h="370840">
                <a:tc>
                  <a:txBody>
                    <a:bodyPr/>
                    <a:lstStyle/>
                    <a:p>
                      <a:r>
                        <a:rPr lang="en-US" sz="2000">
                          <a:solidFill>
                            <a:schemeClr val="tx1"/>
                          </a:solidFill>
                          <a:latin typeface="Arial" panose="020B0604020202020204" pitchFamily="34" charset="0"/>
                          <a:cs typeface="Arial" panose="020B0604020202020204" pitchFamily="34" charset="0"/>
                        </a:rPr>
                        <a:t>100% (no zoom)</a:t>
                      </a:r>
                    </a:p>
                  </a:txBody>
                  <a:tcPr/>
                </a:tc>
                <a:tc>
                  <a:txBody>
                    <a:bodyPr/>
                    <a:lstStyle/>
                    <a:p>
                      <a:r>
                        <a:rPr lang="en-US" sz="2000">
                          <a:solidFill>
                            <a:schemeClr val="tx1"/>
                          </a:solidFill>
                          <a:latin typeface="Arial" panose="020B0604020202020204" pitchFamily="34" charset="0"/>
                          <a:cs typeface="Arial" panose="020B0604020202020204" pitchFamily="34" charset="0"/>
                        </a:rPr>
                        <a:t>1024 x 768 (or higher)</a:t>
                      </a:r>
                    </a:p>
                  </a:txBody>
                  <a:tcPr/>
                </a:tc>
                <a:extLst>
                  <a:ext uri="{0D108BD9-81ED-4DB2-BD59-A6C34878D82A}">
                    <a16:rowId xmlns:a16="http://schemas.microsoft.com/office/drawing/2014/main" val="1816299675"/>
                  </a:ext>
                </a:extLst>
              </a:tr>
              <a:tr h="370840">
                <a:tc>
                  <a:txBody>
                    <a:bodyPr/>
                    <a:lstStyle/>
                    <a:p>
                      <a:r>
                        <a:rPr lang="en-US" sz="2000">
                          <a:solidFill>
                            <a:schemeClr val="tx1"/>
                          </a:solidFill>
                          <a:latin typeface="Arial" panose="020B0604020202020204" pitchFamily="34" charset="0"/>
                          <a:cs typeface="Arial" panose="020B0604020202020204" pitchFamily="34" charset="0"/>
                        </a:rPr>
                        <a:t>150%</a:t>
                      </a:r>
                    </a:p>
                  </a:txBody>
                  <a:tcPr/>
                </a:tc>
                <a:tc>
                  <a:txBody>
                    <a:bodyPr/>
                    <a:lstStyle/>
                    <a:p>
                      <a:r>
                        <a:rPr lang="en-US" sz="2000">
                          <a:solidFill>
                            <a:schemeClr val="tx1"/>
                          </a:solidFill>
                          <a:latin typeface="Arial" panose="020B0604020202020204" pitchFamily="34" charset="0"/>
                          <a:cs typeface="Arial" panose="020B0604020202020204" pitchFamily="34" charset="0"/>
                        </a:rPr>
                        <a:t>1920 x 1080 (or higher)</a:t>
                      </a:r>
                    </a:p>
                  </a:txBody>
                  <a:tcPr/>
                </a:tc>
                <a:extLst>
                  <a:ext uri="{0D108BD9-81ED-4DB2-BD59-A6C34878D82A}">
                    <a16:rowId xmlns:a16="http://schemas.microsoft.com/office/drawing/2014/main" val="1026193582"/>
                  </a:ext>
                </a:extLst>
              </a:tr>
              <a:tr h="370840">
                <a:tc>
                  <a:txBody>
                    <a:bodyPr/>
                    <a:lstStyle/>
                    <a:p>
                      <a:r>
                        <a:rPr lang="en-US" sz="2000">
                          <a:solidFill>
                            <a:schemeClr val="tx1"/>
                          </a:solidFill>
                          <a:latin typeface="Arial" panose="020B0604020202020204" pitchFamily="34" charset="0"/>
                          <a:cs typeface="Arial" panose="020B0604020202020204" pitchFamily="34" charset="0"/>
                        </a:rPr>
                        <a:t>200%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chemeClr val="tx1"/>
                          </a:solidFill>
                          <a:latin typeface="Arial" panose="020B0604020202020204" pitchFamily="34" charset="0"/>
                          <a:cs typeface="Arial" panose="020B0604020202020204" pitchFamily="34" charset="0"/>
                        </a:rPr>
                        <a:t>1920 x 1080 (or higher)</a:t>
                      </a:r>
                    </a:p>
                  </a:txBody>
                  <a:tcPr/>
                </a:tc>
                <a:extLst>
                  <a:ext uri="{0D108BD9-81ED-4DB2-BD59-A6C34878D82A}">
                    <a16:rowId xmlns:a16="http://schemas.microsoft.com/office/drawing/2014/main" val="3026588847"/>
                  </a:ext>
                </a:extLst>
              </a:tr>
              <a:tr h="370840">
                <a:tc>
                  <a:txBody>
                    <a:bodyPr/>
                    <a:lstStyle/>
                    <a:p>
                      <a:r>
                        <a:rPr lang="en-US" sz="2000">
                          <a:solidFill>
                            <a:schemeClr val="tx1"/>
                          </a:solidFill>
                          <a:latin typeface="Arial" panose="020B0604020202020204" pitchFamily="34" charset="0"/>
                          <a:cs typeface="Arial" panose="020B0604020202020204" pitchFamily="34" charset="0"/>
                        </a:rPr>
                        <a:t>300%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chemeClr val="tx1"/>
                          </a:solidFill>
                          <a:latin typeface="Arial" panose="020B0604020202020204" pitchFamily="34" charset="0"/>
                          <a:cs typeface="Arial" panose="020B0604020202020204" pitchFamily="34" charset="0"/>
                        </a:rPr>
                        <a:t>1920 x 1080 (or higher)</a:t>
                      </a:r>
                    </a:p>
                  </a:txBody>
                  <a:tcPr/>
                </a:tc>
                <a:extLst>
                  <a:ext uri="{0D108BD9-81ED-4DB2-BD59-A6C34878D82A}">
                    <a16:rowId xmlns:a16="http://schemas.microsoft.com/office/drawing/2014/main" val="2054261022"/>
                  </a:ext>
                </a:extLst>
              </a:tr>
            </a:tbl>
          </a:graphicData>
        </a:graphic>
      </p:graphicFrame>
      <p:sp>
        <p:nvSpPr>
          <p:cNvPr id="7" name="Slide Number Placeholder 3">
            <a:extLst>
              <a:ext uri="{FF2B5EF4-FFF2-40B4-BE49-F238E27FC236}">
                <a16:creationId xmlns:a16="http://schemas.microsoft.com/office/drawing/2014/main" id="{98068934-DADE-E1D1-FD39-5DFF2C38976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3833895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09D61-C568-E165-FBFF-E24698F3F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80F03-7F50-F4A4-7C26-494926AB163B}"/>
              </a:ext>
            </a:extLst>
          </p:cNvPr>
          <p:cNvSpPr>
            <a:spLocks noGrp="1"/>
          </p:cNvSpPr>
          <p:nvPr>
            <p:ph type="title"/>
          </p:nvPr>
        </p:nvSpPr>
        <p:spPr/>
        <p:txBody>
          <a:bodyPr>
            <a:normAutofit fontScale="90000"/>
          </a:bodyPr>
          <a:lstStyle/>
          <a:p>
            <a:r>
              <a:rPr lang="en-US" sz="4000">
                <a:solidFill>
                  <a:schemeClr val="bg1"/>
                </a:solidFill>
                <a:latin typeface="Arial"/>
                <a:cs typeface="Arial"/>
              </a:rPr>
              <a:t>4. Review cybersecurity guidance and establish a cybersecurity plan for your school.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2C01210-B6AD-9D85-826C-1B8BFB681112}"/>
              </a:ext>
            </a:extLst>
          </p:cNvPr>
          <p:cNvSpPr>
            <a:spLocks noGrp="1"/>
          </p:cNvSpPr>
          <p:nvPr>
            <p:ph idx="1"/>
          </p:nvPr>
        </p:nvSpPr>
        <p:spPr/>
        <p:txBody>
          <a:bodyPr vert="horz" lIns="91440" tIns="45720" rIns="91440" bIns="45720" rtlCol="0" anchor="t">
            <a:noAutofit/>
          </a:bodyPr>
          <a:lstStyle/>
          <a:p>
            <a:pPr fontAlgn="base"/>
            <a:r>
              <a:rPr lang="en-US" sz="3000">
                <a:solidFill>
                  <a:schemeClr val="tx1"/>
                </a:solidFill>
              </a:rPr>
              <a:t>Review resources for cybersecurity planning to avoid issues that could arise during MCAS testing. </a:t>
            </a:r>
          </a:p>
          <a:p>
            <a:pPr lvl="1" fontAlgn="base">
              <a:buClr>
                <a:schemeClr val="tx1"/>
              </a:buClr>
            </a:pPr>
            <a:r>
              <a:rPr lang="en-US" u="sng">
                <a:hlinkClick r:id="rId3"/>
              </a:rPr>
              <a:t>Massachusetts Municipal Cybersecurity Roadmap</a:t>
            </a:r>
            <a:r>
              <a:rPr lang="en-US" u="sng"/>
              <a:t> </a:t>
            </a:r>
          </a:p>
          <a:p>
            <a:pPr lvl="1" fontAlgn="base">
              <a:buClr>
                <a:schemeClr val="tx1"/>
              </a:buClr>
            </a:pPr>
            <a:r>
              <a:rPr lang="en-US" u="sng">
                <a:hlinkClick r:id="rId4"/>
              </a:rPr>
              <a:t>Cybersecurity Best Practices</a:t>
            </a:r>
            <a:r>
              <a:rPr lang="en-US" u="sng"/>
              <a:t> </a:t>
            </a:r>
          </a:p>
          <a:p>
            <a:pPr lvl="1" fontAlgn="base">
              <a:buClr>
                <a:schemeClr val="tx1"/>
              </a:buClr>
            </a:pPr>
            <a:r>
              <a:rPr lang="en-US" u="sng">
                <a:hlinkClick r:id="rId5"/>
              </a:rPr>
              <a:t>Protecting Our Future: Partnering to Safeguard K–12 Organizations from Cybersecurity Threats</a:t>
            </a:r>
            <a:r>
              <a:rPr lang="en-US">
                <a:hlinkClick r:id="rId5"/>
              </a:rPr>
              <a:t> </a:t>
            </a:r>
            <a:endParaRPr lang="en-US"/>
          </a:p>
          <a:p>
            <a:pPr lvl="1" fontAlgn="base">
              <a:buClr>
                <a:schemeClr val="tx1"/>
              </a:buClr>
            </a:pPr>
            <a:r>
              <a:rPr lang="en-US" u="sng">
                <a:hlinkClick r:id="rId6"/>
              </a:rPr>
              <a:t>National Institute of Standards and Technology (NIST) Cybersecurity Framework</a:t>
            </a:r>
            <a:r>
              <a:rPr lang="en-US"/>
              <a:t> </a:t>
            </a:r>
            <a:r>
              <a:rPr lang="en-US">
                <a:solidFill>
                  <a:schemeClr val="tx1"/>
                </a:solidFill>
              </a:rPr>
              <a:t>and</a:t>
            </a:r>
            <a:r>
              <a:rPr lang="en-US"/>
              <a:t> </a:t>
            </a:r>
            <a:r>
              <a:rPr lang="en-US">
                <a:hlinkClick r:id="rId7"/>
              </a:rPr>
              <a:t>NIST Cybersecurity Framework 2.0: Resource &amp; Overview Guide</a:t>
            </a:r>
            <a:r>
              <a:rPr lang="en-US"/>
              <a:t> </a:t>
            </a:r>
          </a:p>
          <a:p>
            <a:pPr lvl="1" fontAlgn="base">
              <a:buClr>
                <a:schemeClr val="tx1"/>
              </a:buClr>
            </a:pPr>
            <a:r>
              <a:rPr lang="en-US" u="sng">
                <a:hlinkClick r:id="rId8"/>
              </a:rPr>
              <a:t>K12 SIX Essentials Series</a:t>
            </a:r>
            <a:r>
              <a:rPr lang="en-US"/>
              <a:t> </a:t>
            </a:r>
            <a:r>
              <a:rPr lang="en-US">
                <a:solidFill>
                  <a:schemeClr val="tx1"/>
                </a:solidFill>
              </a:rPr>
              <a:t>and</a:t>
            </a:r>
            <a:r>
              <a:rPr lang="en-US"/>
              <a:t> </a:t>
            </a:r>
            <a:r>
              <a:rPr lang="en-US">
                <a:hlinkClick r:id="rId9"/>
              </a:rPr>
              <a:t>K12 Six School District Cybersecurity Self-Assessment: 2026</a:t>
            </a:r>
            <a:endParaRPr lang="en-US"/>
          </a:p>
          <a:p>
            <a:pPr fontAlgn="base"/>
            <a:r>
              <a:rPr lang="en-US" sz="3000">
                <a:solidFill>
                  <a:schemeClr val="tx1"/>
                </a:solidFill>
              </a:rPr>
              <a:t>Email DESE’s Office of Educational Technology at </a:t>
            </a:r>
            <a:r>
              <a:rPr lang="en-US" sz="3000">
                <a:hlinkClick r:id="rId10"/>
              </a:rPr>
              <a:t>k12edtech@mass.gov</a:t>
            </a:r>
            <a:r>
              <a:rPr lang="en-US" sz="3000"/>
              <a:t> </a:t>
            </a:r>
            <a:r>
              <a:rPr lang="en-US" sz="3000">
                <a:solidFill>
                  <a:schemeClr val="tx1"/>
                </a:solidFill>
              </a:rPr>
              <a:t>with questions. </a:t>
            </a:r>
          </a:p>
        </p:txBody>
      </p:sp>
      <p:sp>
        <p:nvSpPr>
          <p:cNvPr id="4" name="Slide Number Placeholder 3">
            <a:extLst>
              <a:ext uri="{FF2B5EF4-FFF2-40B4-BE49-F238E27FC236}">
                <a16:creationId xmlns:a16="http://schemas.microsoft.com/office/drawing/2014/main" id="{EB2C7DE1-D1DB-AE49-0243-5779F1FDBC5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3227705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6BC6E-E30F-CF24-A958-E6B0D3CE4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21093-7A15-B647-9A8A-FC644CC456DC}"/>
              </a:ext>
            </a:extLst>
          </p:cNvPr>
          <p:cNvSpPr>
            <a:spLocks noGrp="1"/>
          </p:cNvSpPr>
          <p:nvPr>
            <p:ph type="title"/>
          </p:nvPr>
        </p:nvSpPr>
        <p:spPr>
          <a:xfrm>
            <a:off x="173178" y="308699"/>
            <a:ext cx="11019077" cy="861002"/>
          </a:xfrm>
        </p:spPr>
        <p:txBody>
          <a:bodyPr>
            <a:normAutofit fontScale="90000"/>
          </a:bodyPr>
          <a:lstStyle/>
          <a:p>
            <a:r>
              <a:rPr lang="en-US" sz="4000">
                <a:solidFill>
                  <a:schemeClr val="bg1"/>
                </a:solidFill>
                <a:latin typeface="Arial"/>
                <a:cs typeface="Arial"/>
              </a:rPr>
              <a:t>5. Determine whether your school will participate in “Bring Your Own Device” (BYOD) for MCAS Testing.</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DEF45AD-BD87-3824-D7A6-799B148646FD}"/>
              </a:ext>
            </a:extLst>
          </p:cNvPr>
          <p:cNvSpPr>
            <a:spLocks noGrp="1"/>
          </p:cNvSpPr>
          <p:nvPr>
            <p:ph idx="1"/>
          </p:nvPr>
        </p:nvSpPr>
        <p:spPr/>
        <p:txBody>
          <a:bodyPr vert="horz" lIns="91440" tIns="45720" rIns="91440" bIns="45720" rtlCol="0" anchor="t">
            <a:noAutofit/>
          </a:bodyPr>
          <a:lstStyle/>
          <a:p>
            <a:pPr fontAlgn="base"/>
            <a:r>
              <a:rPr lang="en-US" sz="3200">
                <a:solidFill>
                  <a:schemeClr val="tx1"/>
                </a:solidFill>
              </a:rPr>
              <a:t>A BYOD policy allows students to use their own devices for instruction. </a:t>
            </a:r>
          </a:p>
          <a:p>
            <a:pPr fontAlgn="base"/>
            <a:r>
              <a:rPr lang="en-US" sz="3200">
                <a:solidFill>
                  <a:schemeClr val="tx1"/>
                </a:solidFill>
              </a:rPr>
              <a:t>If your school uses a BYOD policy and would like to use these devices for MCAS testing, email </a:t>
            </a:r>
            <a:r>
              <a:rPr lang="en-US" sz="3200">
                <a:hlinkClick r:id="rId3"/>
              </a:rPr>
              <a:t>mcas@mass.gov</a:t>
            </a:r>
            <a:r>
              <a:rPr lang="en-US" sz="3200"/>
              <a:t> </a:t>
            </a:r>
            <a:r>
              <a:rPr lang="en-US" sz="3200">
                <a:solidFill>
                  <a:schemeClr val="tx1"/>
                </a:solidFill>
              </a:rPr>
              <a:t>for additional instructions by deadlines listed in Student Assessment Updates. </a:t>
            </a:r>
          </a:p>
          <a:p>
            <a:pPr fontAlgn="base"/>
            <a:r>
              <a:rPr lang="en-US" sz="3200">
                <a:solidFill>
                  <a:schemeClr val="tx1"/>
                </a:solidFill>
              </a:rPr>
              <a:t>Schools will follow the instructions in the MCAS Student Kiosk Technology Guide to download the kiosk onto BYOD devices and will also have additional instructions that they will receive from DESE. </a:t>
            </a:r>
          </a:p>
        </p:txBody>
      </p:sp>
      <p:sp>
        <p:nvSpPr>
          <p:cNvPr id="4" name="Slide Number Placeholder 3">
            <a:extLst>
              <a:ext uri="{FF2B5EF4-FFF2-40B4-BE49-F238E27FC236}">
                <a16:creationId xmlns:a16="http://schemas.microsoft.com/office/drawing/2014/main" id="{33D4B201-D8BA-91B7-472D-7A79FC3DEEC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42</a:t>
            </a:fld>
            <a:endParaRPr lang="en-US"/>
          </a:p>
        </p:txBody>
      </p:sp>
    </p:spTree>
    <p:extLst>
      <p:ext uri="{BB962C8B-B14F-4D97-AF65-F5344CB8AC3E}">
        <p14:creationId xmlns:p14="http://schemas.microsoft.com/office/powerpoint/2010/main" val="2687234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 1</a:t>
            </a:r>
          </a:p>
        </p:txBody>
      </p:sp>
      <p:sp>
        <p:nvSpPr>
          <p:cNvPr id="3" name="Content Placeholder 2"/>
          <p:cNvSpPr>
            <a:spLocks noGrp="1"/>
          </p:cNvSpPr>
          <p:nvPr>
            <p:ph idx="1"/>
          </p:nvPr>
        </p:nvSpPr>
        <p:spPr>
          <a:xfrm>
            <a:off x="3122425" y="1542768"/>
            <a:ext cx="5230368"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43</a:t>
            </a:fld>
            <a:endParaRPr lang="en-US"/>
          </a:p>
        </p:txBody>
      </p:sp>
    </p:spTree>
    <p:extLst>
      <p:ext uri="{BB962C8B-B14F-4D97-AF65-F5344CB8AC3E}">
        <p14:creationId xmlns:p14="http://schemas.microsoft.com/office/powerpoint/2010/main" val="29634829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58836" y="2882900"/>
            <a:ext cx="7356764"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4. Tasks to Complete at least Two Months Prior to Testing</a:t>
            </a:r>
          </a:p>
        </p:txBody>
      </p:sp>
      <p:sp>
        <p:nvSpPr>
          <p:cNvPr id="3" name="Slide Number Placeholder 3">
            <a:extLst>
              <a:ext uri="{FF2B5EF4-FFF2-40B4-BE49-F238E27FC236}">
                <a16:creationId xmlns:a16="http://schemas.microsoft.com/office/drawing/2014/main" id="{56F2CE1B-923D-CAF0-06A1-723D60FC877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2536965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3AC6B-622E-89AF-782A-71260825A6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AD90C0-85C8-5E60-C4F5-0F38C46D548D}"/>
              </a:ext>
            </a:extLst>
          </p:cNvPr>
          <p:cNvSpPr txBox="1">
            <a:spLocks noGrp="1"/>
          </p:cNvSpPr>
          <p:nvPr>
            <p:ph type="title" idx="4294967295"/>
          </p:nvPr>
        </p:nvSpPr>
        <p:spPr>
          <a:xfrm>
            <a:off x="0" y="-101680"/>
            <a:ext cx="1239012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US" sz="4000" b="1" i="0" u="none" strike="noStrike" kern="1200" cap="none" spc="0" normalizeH="0" baseline="0" noProof="0">
                <a:ln>
                  <a:noFill/>
                </a:ln>
                <a:solidFill>
                  <a:schemeClr val="bg1"/>
                </a:solidFill>
                <a:effectLst/>
                <a:uLnTx/>
                <a:uFillTx/>
                <a:latin typeface="Arial"/>
                <a:ea typeface="+mn-ea"/>
                <a:cs typeface="Arial"/>
              </a:rPr>
              <a:t>Timeline for Technology Tasks in the MCAS Portal</a:t>
            </a:r>
            <a:r>
              <a:rPr lang="en-US" sz="4000">
                <a:solidFill>
                  <a:schemeClr val="bg1"/>
                </a:solidFill>
                <a:latin typeface="Arial"/>
                <a:ea typeface="+mn-ea"/>
                <a:cs typeface="Arial"/>
              </a:rPr>
              <a:t>: At least two months prior to testing</a:t>
            </a:r>
            <a:endParaRPr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C1BBB7DD-D4B7-D9F1-0343-CCEC6F2C3DB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71916886"/>
              </p:ext>
            </p:extLst>
          </p:nvPr>
        </p:nvGraphicFramePr>
        <p:xfrm>
          <a:off x="269176" y="1119119"/>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053CC45-31A4-7B0E-F17B-527F88662A60}"/>
              </a:ext>
            </a:extLst>
          </p:cNvPr>
          <p:cNvSpPr txBox="1"/>
          <p:nvPr/>
        </p:nvSpPr>
        <p:spPr>
          <a:xfrm>
            <a:off x="500081" y="2334204"/>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MCAS Student Kiosk Technology Guidelines.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p>
        </p:txBody>
      </p:sp>
      <p:sp>
        <p:nvSpPr>
          <p:cNvPr id="8" name="TextBox 7">
            <a:extLst>
              <a:ext uri="{FF2B5EF4-FFF2-40B4-BE49-F238E27FC236}">
                <a16:creationId xmlns:a16="http://schemas.microsoft.com/office/drawing/2014/main" id="{5FB1C679-D5EF-471D-9430-C2B16ACE47AB}"/>
              </a:ext>
            </a:extLst>
          </p:cNvPr>
          <p:cNvSpPr txBox="1"/>
          <p:nvPr/>
        </p:nvSpPr>
        <p:spPr>
          <a:xfrm>
            <a:off x="4391378" y="2288038"/>
            <a:ext cx="3025421" cy="4493538"/>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Verify access to the MCAS Portal and MCAS Training Site. </a:t>
            </a:r>
          </a:p>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Update MCAS Student Kiosk to most recent version (released September 14, 2026; for macOS, released September 25, 2026).</a:t>
            </a:r>
          </a:p>
        </p:txBody>
      </p:sp>
      <p:sp>
        <p:nvSpPr>
          <p:cNvPr id="9" name="TextBox 8">
            <a:extLst>
              <a:ext uri="{FF2B5EF4-FFF2-40B4-BE49-F238E27FC236}">
                <a16:creationId xmlns:a16="http://schemas.microsoft.com/office/drawing/2014/main" id="{A4A8514F-B005-19C1-BA85-D518DD77D1E9}"/>
              </a:ext>
            </a:extLst>
          </p:cNvPr>
          <p:cNvSpPr txBox="1"/>
          <p:nvPr/>
        </p:nvSpPr>
        <p:spPr>
          <a:xfrm>
            <a:off x="7954256" y="2282901"/>
            <a:ext cx="3200206" cy="1446550"/>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Conduct Site Readiness and complete Site Certification.  </a:t>
            </a:r>
          </a:p>
        </p:txBody>
      </p:sp>
      <p:sp>
        <p:nvSpPr>
          <p:cNvPr id="2" name="Rectangle 1">
            <a:extLst>
              <a:ext uri="{FF2B5EF4-FFF2-40B4-BE49-F238E27FC236}">
                <a16:creationId xmlns:a16="http://schemas.microsoft.com/office/drawing/2014/main" id="{90B2E871-EF33-844C-C142-CAAB874D1F3C}"/>
              </a:ext>
              <a:ext uri="{C183D7F6-B498-43B3-948B-1728B52AA6E4}">
                <adec:decorative xmlns:adec="http://schemas.microsoft.com/office/drawing/2017/decorative" val="1"/>
              </a:ext>
            </a:extLst>
          </p:cNvPr>
          <p:cNvSpPr/>
          <p:nvPr/>
        </p:nvSpPr>
        <p:spPr>
          <a:xfrm>
            <a:off x="4087144" y="2275976"/>
            <a:ext cx="6596898" cy="44935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AEB0747-2C9A-6D98-3473-A8B70FF664C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45</a:t>
            </a:fld>
            <a:endParaRPr lang="en-US"/>
          </a:p>
        </p:txBody>
      </p:sp>
    </p:spTree>
    <p:extLst>
      <p:ext uri="{BB962C8B-B14F-4D97-AF65-F5344CB8AC3E}">
        <p14:creationId xmlns:p14="http://schemas.microsoft.com/office/powerpoint/2010/main" val="13452859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p:txBody>
          <a:bodyPr>
            <a:normAutofit fontScale="90000"/>
          </a:bodyPr>
          <a:lstStyle/>
          <a:p>
            <a:r>
              <a:rPr lang="en-US" sz="4000">
                <a:solidFill>
                  <a:srgbClr val="F9F9FA"/>
                </a:solidFill>
              </a:rPr>
              <a:t>6</a:t>
            </a:r>
            <a:r>
              <a:rPr lang="en-US" sz="4000">
                <a:solidFill>
                  <a:srgbClr val="F9F9FA"/>
                </a:solidFill>
                <a:latin typeface="Arial" panose="020B0604020202020204" pitchFamily="34" charset="0"/>
                <a:cs typeface="Arial" panose="020B0604020202020204" pitchFamily="34" charset="0"/>
              </a:rPr>
              <a:t>. </a:t>
            </a:r>
            <a:r>
              <a:rPr lang="en-US" sz="4000">
                <a:solidFill>
                  <a:schemeClr val="bg1"/>
                </a:solidFill>
              </a:rPr>
              <a:t>Verify access to the MCAS Portal and MCAS Training Site.</a:t>
            </a:r>
            <a:endParaRPr lang="en-US" sz="4000">
              <a:solidFill>
                <a:srgbClr val="F9F9FA"/>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sz="2800" b="1" i="0">
                <a:solidFill>
                  <a:srgbClr val="000000"/>
                </a:solidFill>
                <a:effectLst/>
                <a:latin typeface="Arial"/>
                <a:cs typeface="Arial"/>
                <a:hlinkClick r:id="rId3"/>
              </a:rPr>
              <a:t>MCAS Portal</a:t>
            </a:r>
            <a:r>
              <a:rPr lang="en-US" sz="2800">
                <a:solidFill>
                  <a:srgbClr val="000000"/>
                </a:solidFill>
                <a:latin typeface="Arial"/>
                <a:cs typeface="Arial"/>
              </a:rPr>
              <a:t>:</a:t>
            </a:r>
            <a:r>
              <a:rPr lang="en-US" sz="2800" b="0" i="0">
                <a:solidFill>
                  <a:srgbClr val="000000"/>
                </a:solidFill>
                <a:effectLst/>
                <a:latin typeface="Arial"/>
                <a:cs typeface="Arial"/>
              </a:rPr>
              <a:t> the test administration and management website for district test coordinators, technology coordinators, principals/school test coordinators, test administrators, and other staff as needed  </a:t>
            </a:r>
          </a:p>
          <a:p>
            <a:pPr algn="l" rtl="0" fontAlgn="base">
              <a:buClr>
                <a:srgbClr val="000000"/>
              </a:buClr>
              <a:buFont typeface="Arial" panose="020B0604020202020204" pitchFamily="34" charset="0"/>
              <a:buChar char="•"/>
            </a:pPr>
            <a:r>
              <a:rPr lang="en-US" sz="2800" b="1" i="0">
                <a:solidFill>
                  <a:srgbClr val="000000"/>
                </a:solidFill>
                <a:effectLst/>
                <a:latin typeface="Arial"/>
                <a:cs typeface="Arial"/>
                <a:hlinkClick r:id="rId4"/>
              </a:rPr>
              <a:t>MCAS Training Site</a:t>
            </a:r>
            <a:r>
              <a:rPr lang="en-US" sz="2800">
                <a:solidFill>
                  <a:srgbClr val="000000"/>
                </a:solidFill>
                <a:latin typeface="Arial"/>
                <a:cs typeface="Arial"/>
              </a:rPr>
              <a:t>:</a:t>
            </a:r>
            <a:r>
              <a:rPr lang="en-US" sz="2800" b="0" i="0">
                <a:solidFill>
                  <a:srgbClr val="000000"/>
                </a:solidFill>
                <a:effectLst/>
                <a:latin typeface="Arial"/>
                <a:cs typeface="Arial"/>
              </a:rPr>
              <a:t> where test coordinators, principals, technology coordinators, and test administrators can practice the tasks required in the MCAS Portal </a:t>
            </a:r>
          </a:p>
          <a:p>
            <a:pPr algn="l" rtl="0" fontAlgn="base">
              <a:buClr>
                <a:srgbClr val="000000"/>
              </a:buClr>
              <a:buFont typeface="Arial" panose="020B0604020202020204" pitchFamily="34" charset="0"/>
              <a:buChar char="•"/>
            </a:pPr>
            <a:r>
              <a:rPr lang="en-US" sz="2800" b="0" i="0">
                <a:solidFill>
                  <a:srgbClr val="000000"/>
                </a:solidFill>
                <a:effectLst/>
                <a:latin typeface="Arial"/>
                <a:cs typeface="Arial"/>
              </a:rPr>
              <a:t>Accounts for each site are created separately. </a:t>
            </a:r>
          </a:p>
          <a:p>
            <a:pPr algn="l" rtl="0" fontAlgn="base">
              <a:buClr>
                <a:srgbClr val="000000"/>
              </a:buClr>
              <a:buFont typeface="Arial" panose="020B0604020202020204" pitchFamily="34" charset="0"/>
              <a:buChar char="•"/>
            </a:pPr>
            <a:r>
              <a:rPr lang="en-US">
                <a:solidFill>
                  <a:srgbClr val="000000"/>
                </a:solidFill>
                <a:latin typeface="Arial"/>
                <a:cs typeface="Arial"/>
              </a:rPr>
              <a:t>P</a:t>
            </a:r>
            <a:r>
              <a:rPr lang="en-US" sz="2800">
                <a:solidFill>
                  <a:srgbClr val="000000"/>
                </a:solidFill>
                <a:latin typeface="Arial"/>
                <a:cs typeface="Arial"/>
              </a:rPr>
              <a:t>asswords for each site are </a:t>
            </a:r>
            <a:r>
              <a:rPr lang="en-US" sz="2800" b="1" i="1">
                <a:solidFill>
                  <a:srgbClr val="000000"/>
                </a:solidFill>
                <a:latin typeface="Arial"/>
                <a:cs typeface="Arial"/>
              </a:rPr>
              <a:t>set separately</a:t>
            </a:r>
            <a:r>
              <a:rPr lang="en-US" sz="2800">
                <a:solidFill>
                  <a:srgbClr val="000000"/>
                </a:solidFill>
                <a:latin typeface="Arial"/>
                <a:cs typeface="Arial"/>
              </a:rPr>
              <a:t>, but </a:t>
            </a:r>
            <a:r>
              <a:rPr lang="en-US" sz="2800" b="0" i="0">
                <a:solidFill>
                  <a:srgbClr val="000000"/>
                </a:solidFill>
                <a:effectLst/>
                <a:latin typeface="Arial"/>
                <a:cs typeface="Arial"/>
              </a:rPr>
              <a:t>DESE recommends using the </a:t>
            </a:r>
            <a:r>
              <a:rPr lang="en-US" sz="2800" b="1" i="1">
                <a:solidFill>
                  <a:srgbClr val="000000"/>
                </a:solidFill>
                <a:effectLst/>
                <a:latin typeface="Arial"/>
                <a:cs typeface="Arial"/>
              </a:rPr>
              <a:t>same password</a:t>
            </a:r>
            <a:r>
              <a:rPr lang="en-US" sz="2800" b="0" i="0">
                <a:solidFill>
                  <a:srgbClr val="000000"/>
                </a:solidFill>
                <a:effectLst/>
                <a:latin typeface="Arial"/>
                <a:cs typeface="Arial"/>
              </a:rPr>
              <a:t> for both the MCAS Portal and the MCAS Training Site. </a:t>
            </a: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DDF9F06-2B0C-BFC2-BB74-FCB3F251C7C4}"/>
              </a:ext>
            </a:extLst>
          </p:cNvPr>
          <p:cNvSpPr>
            <a:spLocks noGrp="1"/>
          </p:cNvSpPr>
          <p:nvPr>
            <p:ph type="sldNum" sz="quarter" idx="12"/>
          </p:nvPr>
        </p:nvSpPr>
        <p:spPr/>
        <p:txBody>
          <a:bodyPr/>
          <a:lstStyle/>
          <a:p>
            <a:fld id="{68A8D22E-6BC5-9E47-900C-2BB94685D9F5}" type="slidenum">
              <a:rPr lang="en-US" smtClean="0"/>
              <a:t>46</a:t>
            </a:fld>
            <a:endParaRPr lang="en-US"/>
          </a:p>
        </p:txBody>
      </p:sp>
    </p:spTree>
    <p:extLst>
      <p:ext uri="{BB962C8B-B14F-4D97-AF65-F5344CB8AC3E}">
        <p14:creationId xmlns:p14="http://schemas.microsoft.com/office/powerpoint/2010/main" val="488495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1A574-852B-9A43-0422-44A721F74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9A808-CDC2-25FD-BDBF-40EFD1C44A22}"/>
              </a:ext>
            </a:extLst>
          </p:cNvPr>
          <p:cNvSpPr>
            <a:spLocks noGrp="1"/>
          </p:cNvSpPr>
          <p:nvPr>
            <p:ph type="title"/>
          </p:nvPr>
        </p:nvSpPr>
        <p:spPr/>
        <p:txBody>
          <a:bodyPr/>
          <a:lstStyle/>
          <a:p>
            <a:r>
              <a:rPr lang="en-US"/>
              <a:t>Poll Question 4</a:t>
            </a:r>
            <a:endParaRPr lang="en-US" sz="200"/>
          </a:p>
        </p:txBody>
      </p:sp>
      <p:sp>
        <p:nvSpPr>
          <p:cNvPr id="3" name="Content Placeholder 2">
            <a:extLst>
              <a:ext uri="{FF2B5EF4-FFF2-40B4-BE49-F238E27FC236}">
                <a16:creationId xmlns:a16="http://schemas.microsoft.com/office/drawing/2014/main" id="{44FBAAC4-441E-63F1-F75C-49A295C48DA7}"/>
              </a:ext>
            </a:extLst>
          </p:cNvPr>
          <p:cNvSpPr>
            <a:spLocks noGrp="1"/>
          </p:cNvSpPr>
          <p:nvPr>
            <p:ph idx="1"/>
          </p:nvPr>
        </p:nvSpPr>
        <p:spPr/>
        <p:txBody>
          <a:bodyPr>
            <a:normAutofit/>
          </a:bodyPr>
          <a:lstStyle/>
          <a:p>
            <a:pPr marL="0" indent="0">
              <a:buNone/>
            </a:pPr>
            <a:r>
              <a:rPr lang="en-US" sz="3200" b="1"/>
              <a:t>Who should you reach out to if you need an MCAS Portal or MCAS Training Site account?</a:t>
            </a:r>
          </a:p>
          <a:p>
            <a:pPr marL="0" indent="0">
              <a:buNone/>
            </a:pPr>
            <a:endParaRPr lang="en-US"/>
          </a:p>
          <a:p>
            <a:pPr marL="1022350" lvl="1" indent="-514350">
              <a:buAutoNum type="alphaUcPeriod"/>
            </a:pPr>
            <a:r>
              <a:rPr lang="en-US" sz="2800"/>
              <a:t>Your school test coordinator or principal</a:t>
            </a:r>
          </a:p>
          <a:p>
            <a:pPr marL="1022350" lvl="1" indent="-514350">
              <a:buAutoNum type="alphaUcPeriod"/>
            </a:pPr>
            <a:r>
              <a:rPr lang="en-US" sz="2800"/>
              <a:t>Your district test coordinator</a:t>
            </a:r>
          </a:p>
          <a:p>
            <a:pPr marL="1022350" lvl="1" indent="-514350">
              <a:buAutoNum type="alphaUcPeriod"/>
            </a:pPr>
            <a:r>
              <a:rPr lang="en-US" sz="2800"/>
              <a:t>MCAS Service Center</a:t>
            </a:r>
          </a:p>
          <a:p>
            <a:pPr marL="1022350" lvl="1" indent="-514350">
              <a:buAutoNum type="alphaUcPeriod"/>
            </a:pPr>
            <a:r>
              <a:rPr lang="en-US" sz="2800"/>
              <a:t>All of the above</a:t>
            </a:r>
          </a:p>
          <a:p>
            <a:pPr marL="1022350" lvl="1" indent="-514350">
              <a:buAutoNum type="alphaUcPeriod"/>
            </a:pPr>
            <a:endParaRPr lang="en-US" sz="2800"/>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AC5EE949-AFF5-CDD9-FD83-A749D6EE314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47</a:t>
            </a:fld>
            <a:endParaRPr lang="en-US"/>
          </a:p>
        </p:txBody>
      </p:sp>
    </p:spTree>
    <p:extLst>
      <p:ext uri="{BB962C8B-B14F-4D97-AF65-F5344CB8AC3E}">
        <p14:creationId xmlns:p14="http://schemas.microsoft.com/office/powerpoint/2010/main" val="3262302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94-4480-44AA-3945-D2C9618CD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DF3D9-BBA7-E3CE-A903-93D33C6073A3}"/>
              </a:ext>
            </a:extLst>
          </p:cNvPr>
          <p:cNvSpPr>
            <a:spLocks noGrp="1"/>
          </p:cNvSpPr>
          <p:nvPr>
            <p:ph type="title"/>
          </p:nvPr>
        </p:nvSpPr>
        <p:spPr/>
        <p:txBody>
          <a:bodyPr>
            <a:normAutofit fontScale="90000"/>
          </a:bodyPr>
          <a:lstStyle/>
          <a:p>
            <a:r>
              <a:rPr lang="en-US" sz="4000">
                <a:solidFill>
                  <a:schemeClr val="bg1"/>
                </a:solidFill>
              </a:rPr>
              <a:t>6. Verify access to the MCAS Portal and MCAS Training Site. (continued)</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0B748AC-9C0F-474C-4EEB-9CB76C8AA7FC}"/>
              </a:ext>
            </a:extLst>
          </p:cNvPr>
          <p:cNvSpPr>
            <a:spLocks noGrp="1"/>
          </p:cNvSpPr>
          <p:nvPr>
            <p:ph idx="1"/>
          </p:nvPr>
        </p:nvSpPr>
        <p:spPr/>
        <p:txBody>
          <a:bodyPr>
            <a:normAutofit/>
          </a:bodyPr>
          <a:lstStyle/>
          <a:p>
            <a:pPr>
              <a:buClrTx/>
            </a:pPr>
            <a:r>
              <a:rPr lang="en-US" sz="2400">
                <a:solidFill>
                  <a:schemeClr val="tx1"/>
                </a:solidFill>
              </a:rPr>
              <a:t>If you cannot access your MCAS Portal or MCAS Training Site account, are not able to access your school or district, or are new and need an account, users can request support as follows:</a:t>
            </a:r>
          </a:p>
          <a:p>
            <a:pPr lvl="1">
              <a:buClrTx/>
              <a:buFont typeface="Arial" panose="020B0604020202020204" pitchFamily="34" charset="0"/>
              <a:buChar char="•"/>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7000AFD-5E77-D6E5-C21D-A5D784236445}"/>
              </a:ext>
            </a:extLst>
          </p:cNvPr>
          <p:cNvGraphicFramePr>
            <a:graphicFrameLocks noGrp="1"/>
          </p:cNvGraphicFramePr>
          <p:nvPr>
            <p:extLst>
              <p:ext uri="{D42A27DB-BD31-4B8C-83A1-F6EECF244321}">
                <p14:modId xmlns:p14="http://schemas.microsoft.com/office/powerpoint/2010/main" val="1190366893"/>
              </p:ext>
            </p:extLst>
          </p:nvPr>
        </p:nvGraphicFramePr>
        <p:xfrm>
          <a:off x="665837" y="2979431"/>
          <a:ext cx="10271760" cy="2194560"/>
        </p:xfrm>
        <a:graphic>
          <a:graphicData uri="http://schemas.openxmlformats.org/drawingml/2006/table">
            <a:tbl>
              <a:tblPr firstRow="1" bandRow="1">
                <a:tableStyleId>{5C22544A-7EE6-4342-B048-85BDC9FD1C3A}</a:tableStyleId>
              </a:tblPr>
              <a:tblGrid>
                <a:gridCol w="5135880">
                  <a:extLst>
                    <a:ext uri="{9D8B030D-6E8A-4147-A177-3AD203B41FA5}">
                      <a16:colId xmlns:a16="http://schemas.microsoft.com/office/drawing/2014/main" val="627627072"/>
                    </a:ext>
                  </a:extLst>
                </a:gridCol>
                <a:gridCol w="5135880">
                  <a:extLst>
                    <a:ext uri="{9D8B030D-6E8A-4147-A177-3AD203B41FA5}">
                      <a16:colId xmlns:a16="http://schemas.microsoft.com/office/drawing/2014/main" val="259380282"/>
                    </a:ext>
                  </a:extLst>
                </a:gridCol>
              </a:tblGrid>
              <a:tr h="370840">
                <a:tc>
                  <a:txBody>
                    <a:bodyPr/>
                    <a:lstStyle/>
                    <a:p>
                      <a:r>
                        <a:rPr lang="en-US" sz="2000">
                          <a:latin typeface="Arial" panose="020B0604020202020204" pitchFamily="34" charset="0"/>
                          <a:cs typeface="Arial" panose="020B0604020202020204" pitchFamily="34" charset="0"/>
                        </a:rPr>
                        <a:t>Role</a:t>
                      </a:r>
                    </a:p>
                  </a:txBody>
                  <a:tcPr/>
                </a:tc>
                <a:tc>
                  <a:txBody>
                    <a:bodyPr/>
                    <a:lstStyle/>
                    <a:p>
                      <a:r>
                        <a:rPr lang="en-US" sz="20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Test administrators and school-level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principal or school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Principals, school test coordinators, and district-level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district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rgbClr val="000000"/>
                          </a:solidFill>
                          <a:effectLst/>
                          <a:latin typeface="Arial" panose="020B0604020202020204" pitchFamily="34" charset="0"/>
                          <a:cs typeface="Arial" panose="020B0604020202020204" pitchFamily="34" charset="0"/>
                        </a:rPr>
                        <a:t>District test coordinators</a:t>
                      </a:r>
                      <a:endParaRPr lang="en-US" sz="2000" b="0">
                        <a:solidFill>
                          <a:srgbClr val="101D35"/>
                        </a:solidFill>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MCAS Service Center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
        <p:nvSpPr>
          <p:cNvPr id="5" name="Slide Number Placeholder 3">
            <a:extLst>
              <a:ext uri="{FF2B5EF4-FFF2-40B4-BE49-F238E27FC236}">
                <a16:creationId xmlns:a16="http://schemas.microsoft.com/office/drawing/2014/main" id="{AFFC011D-1340-BDD8-6D08-5D5B983C8AA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48</a:t>
            </a:fld>
            <a:endParaRPr lang="en-US"/>
          </a:p>
        </p:txBody>
      </p:sp>
    </p:spTree>
    <p:extLst>
      <p:ext uri="{BB962C8B-B14F-4D97-AF65-F5344CB8AC3E}">
        <p14:creationId xmlns:p14="http://schemas.microsoft.com/office/powerpoint/2010/main" val="549983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Getting Started: Logging In</a:t>
            </a: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a:xfrm>
            <a:off x="173179" y="1600879"/>
            <a:ext cx="11890665" cy="4414692"/>
          </a:xfrm>
        </p:spPr>
        <p:txBody>
          <a:bodyPr vert="horz" lIns="91440" tIns="45720" rIns="91440" bIns="45720" rtlCol="0" anchor="t">
            <a:noAutofit/>
          </a:bodyPr>
          <a:lstStyle/>
          <a:p>
            <a:pPr>
              <a:buClr>
                <a:srgbClr val="000000"/>
              </a:buClr>
            </a:pPr>
            <a:r>
              <a:rPr lang="en-US" sz="2800" dirty="0">
                <a:solidFill>
                  <a:srgbClr val="000000"/>
                </a:solidFill>
                <a:latin typeface="Arial"/>
                <a:ea typeface="Calibri"/>
                <a:cs typeface="Segoe UI"/>
                <a:hlinkClick r:id="rId3"/>
              </a:rPr>
              <a:t>Browser specifications</a:t>
            </a:r>
            <a:r>
              <a:rPr lang="en-US" sz="2800" dirty="0">
                <a:solidFill>
                  <a:srgbClr val="000000"/>
                </a:solidFill>
                <a:latin typeface="Arial"/>
                <a:ea typeface="Calibri"/>
                <a:cs typeface="Segoe UI"/>
              </a:rPr>
              <a:t> for the MCAS Portal:</a:t>
            </a:r>
          </a:p>
          <a:p>
            <a:pPr lvl="1">
              <a:buClr>
                <a:srgbClr val="000000"/>
              </a:buClr>
              <a:buFont typeface="Arial" panose="020B0604020202020204" pitchFamily="34" charset="0"/>
              <a:buChar char="•"/>
            </a:pPr>
            <a:r>
              <a:rPr lang="en-US" sz="2400" dirty="0">
                <a:solidFill>
                  <a:srgbClr val="000000"/>
                </a:solidFill>
                <a:latin typeface="Arial"/>
                <a:ea typeface="Calibri"/>
                <a:cs typeface="Segoe UI"/>
              </a:rPr>
              <a:t>Chrome™ 151 or newer</a:t>
            </a:r>
          </a:p>
          <a:p>
            <a:pPr lvl="1">
              <a:buClr>
                <a:srgbClr val="000000"/>
              </a:buClr>
              <a:buFont typeface="Arial" panose="020B0604020202020204" pitchFamily="34" charset="0"/>
              <a:buChar char="•"/>
            </a:pPr>
            <a:r>
              <a:rPr lang="en-US" sz="2400" dirty="0">
                <a:solidFill>
                  <a:srgbClr val="000000"/>
                </a:solidFill>
                <a:latin typeface="Arial"/>
                <a:ea typeface="Calibri"/>
                <a:cs typeface="Segoe UI"/>
              </a:rPr>
              <a:t>Firefox® 153 or newer</a:t>
            </a:r>
          </a:p>
          <a:p>
            <a:pPr lvl="1">
              <a:buClr>
                <a:srgbClr val="000000"/>
              </a:buClr>
              <a:buFont typeface="Arial" panose="020B0604020202020204" pitchFamily="34" charset="0"/>
              <a:buChar char="•"/>
            </a:pPr>
            <a:r>
              <a:rPr lang="en-US" sz="2400" dirty="0">
                <a:solidFill>
                  <a:srgbClr val="000000"/>
                </a:solidFill>
                <a:latin typeface="Arial"/>
                <a:ea typeface="Calibri"/>
                <a:cs typeface="Segoe UI"/>
              </a:rPr>
              <a:t>Microsoft Edge 151 or newer</a:t>
            </a:r>
          </a:p>
          <a:p>
            <a:pPr lvl="1">
              <a:buClr>
                <a:srgbClr val="000000"/>
              </a:buClr>
              <a:buFont typeface="Arial" panose="020B0604020202020204" pitchFamily="34" charset="0"/>
              <a:buChar char="•"/>
            </a:pPr>
            <a:r>
              <a:rPr lang="en-US" sz="2400" dirty="0">
                <a:solidFill>
                  <a:srgbClr val="000000"/>
                </a:solidFill>
                <a:latin typeface="Arial"/>
                <a:ea typeface="Calibri"/>
                <a:cs typeface="Segoe UI"/>
              </a:rPr>
              <a:t>Safari® </a:t>
            </a:r>
            <a:r>
              <a:rPr lang="en-US" dirty="0">
                <a:solidFill>
                  <a:srgbClr val="000000"/>
                </a:solidFill>
                <a:latin typeface="Arial"/>
                <a:ea typeface="Calibri"/>
                <a:cs typeface="Segoe UI"/>
              </a:rPr>
              <a:t>26.6</a:t>
            </a:r>
            <a:r>
              <a:rPr lang="en-US" sz="2400" dirty="0">
                <a:solidFill>
                  <a:srgbClr val="000000"/>
                </a:solidFill>
                <a:latin typeface="Arial"/>
                <a:ea typeface="Calibri"/>
                <a:cs typeface="Segoe UI"/>
              </a:rPr>
              <a:t> or newer</a:t>
            </a:r>
          </a:p>
          <a:p>
            <a:pPr>
              <a:buClr>
                <a:srgbClr val="000000"/>
              </a:buClr>
            </a:pPr>
            <a:r>
              <a:rPr lang="en-US" sz="2800" dirty="0">
                <a:solidFill>
                  <a:srgbClr val="000000"/>
                </a:solidFill>
                <a:latin typeface="Arial"/>
                <a:ea typeface="Calibri"/>
                <a:cs typeface="Segoe UI"/>
              </a:rPr>
              <a:t>Passwords are valid for 365 days. </a:t>
            </a:r>
          </a:p>
          <a:p>
            <a:pPr lvl="1">
              <a:buClr>
                <a:srgbClr val="000000"/>
              </a:buClr>
            </a:pPr>
            <a:r>
              <a:rPr lang="en-US" dirty="0">
                <a:solidFill>
                  <a:srgbClr val="000000"/>
                </a:solidFill>
                <a:latin typeface="Arial"/>
                <a:ea typeface="Calibri"/>
                <a:cs typeface="Segoe UI"/>
              </a:rPr>
              <a:t>To reset your password, select “Forgot Password?” on the MCAS Portal log in page. </a:t>
            </a:r>
          </a:p>
          <a:p>
            <a:pPr lvl="1">
              <a:buClr>
                <a:srgbClr val="000000"/>
              </a:buClr>
            </a:pPr>
            <a:r>
              <a:rPr lang="en-US" dirty="0">
                <a:solidFill>
                  <a:schemeClr val="dk1"/>
                </a:solidFill>
              </a:rPr>
              <a:t>For detailed steps, refer to </a:t>
            </a:r>
            <a:r>
              <a:rPr lang="en-US" dirty="0">
                <a:solidFill>
                  <a:schemeClr val="dk1"/>
                </a:solidFill>
                <a:hlinkClick r:id="rId4"/>
              </a:rPr>
              <a:t>Part II of the Guide to the MCAS Portal: MCAS Portal User Management</a:t>
            </a:r>
            <a:r>
              <a:rPr lang="en-US" dirty="0">
                <a:solidFill>
                  <a:schemeClr val="dk1"/>
                </a:solidFill>
              </a:rPr>
              <a:t>. </a:t>
            </a:r>
            <a:endParaRPr lang="en-US" kern="100" dirty="0">
              <a:ea typeface="Aptos" panose="020B0004020202020204" pitchFamily="34" charset="0"/>
            </a:endParaRPr>
          </a:p>
          <a:p>
            <a:pPr>
              <a:buClr>
                <a:srgbClr val="000000"/>
              </a:buClr>
            </a:pPr>
            <a:endParaRPr lang="en-US" sz="2800" dirty="0">
              <a:solidFill>
                <a:srgbClr val="000000"/>
              </a:solidFill>
              <a:latin typeface="Arial"/>
              <a:ea typeface="Calibri"/>
              <a:cs typeface="Segoe UI"/>
            </a:endParaRPr>
          </a:p>
        </p:txBody>
      </p:sp>
      <p:sp>
        <p:nvSpPr>
          <p:cNvPr id="4" name="Slide Number Placeholder 3">
            <a:extLst>
              <a:ext uri="{FF2B5EF4-FFF2-40B4-BE49-F238E27FC236}">
                <a16:creationId xmlns:a16="http://schemas.microsoft.com/office/drawing/2014/main" id="{A9775312-A654-7B46-260D-80E6DB8B0FB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49</a:t>
            </a:fld>
            <a:endParaRPr lang="en-US"/>
          </a:p>
        </p:txBody>
      </p:sp>
    </p:spTree>
    <p:extLst>
      <p:ext uri="{BB962C8B-B14F-4D97-AF65-F5344CB8AC3E}">
        <p14:creationId xmlns:p14="http://schemas.microsoft.com/office/powerpoint/2010/main" val="26010685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a:cs typeface="Arial"/>
              </a:rPr>
              <a:t>7. Download and install the updated MCAS Student Kiosks.</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73179" y="1467429"/>
            <a:ext cx="11890665" cy="4414692"/>
          </a:xfrm>
        </p:spPr>
        <p:txBody>
          <a:bodyPr vert="horz" lIns="91440" tIns="45720" rIns="91440" bIns="45720" rtlCol="0" anchor="t">
            <a:noAutofit/>
          </a:bodyPr>
          <a:lstStyle/>
          <a:p>
            <a:pPr fontAlgn="base">
              <a:buClr>
                <a:srgbClr val="000000"/>
              </a:buClr>
            </a:pPr>
            <a:r>
              <a:rPr lang="en-US" sz="2800">
                <a:solidFill>
                  <a:srgbClr val="000000"/>
                </a:solidFill>
                <a:latin typeface="Arial"/>
                <a:ea typeface="Calibri"/>
                <a:cs typeface="Segoe UI"/>
              </a:rPr>
              <a:t>Released September 14, 2026; for macOS, released September 25, 2026.</a:t>
            </a:r>
          </a:p>
          <a:p>
            <a:pPr fontAlgn="base">
              <a:buClr>
                <a:srgbClr val="000000"/>
              </a:buClr>
            </a:pPr>
            <a:r>
              <a:rPr lang="en-US">
                <a:solidFill>
                  <a:srgbClr val="000000"/>
                </a:solidFill>
                <a:latin typeface="Arial"/>
                <a:ea typeface="Calibri"/>
                <a:cs typeface="Segoe UI"/>
              </a:rPr>
              <a:t>Detailed instructions for setting up the 2026–27 MCAS web app for ChromeOS and extension are provided in the </a:t>
            </a:r>
            <a:r>
              <a:rPr lang="en-US">
                <a:solidFill>
                  <a:srgbClr val="000000"/>
                </a:solidFill>
                <a:latin typeface="Arial"/>
                <a:ea typeface="Calibri"/>
                <a:cs typeface="Segoe UI"/>
                <a:hlinkClick r:id="rId3"/>
              </a:rPr>
              <a:t>MCAS Student Kiosk Technology Guide</a:t>
            </a:r>
            <a:r>
              <a:rPr lang="en-US">
                <a:solidFill>
                  <a:srgbClr val="000000"/>
                </a:solidFill>
                <a:latin typeface="Arial"/>
                <a:ea typeface="Calibri"/>
                <a:cs typeface="Segoe UI"/>
              </a:rPr>
              <a:t>. </a:t>
            </a:r>
            <a:endParaRPr lang="en-US" sz="2800">
              <a:solidFill>
                <a:srgbClr val="000000"/>
              </a:solidFill>
              <a:latin typeface="Arial"/>
              <a:ea typeface="Calibri"/>
              <a:cs typeface="Segoe UI"/>
            </a:endParaRPr>
          </a:p>
          <a:p>
            <a:pPr fontAlgn="base">
              <a:buClr>
                <a:srgbClr val="000000"/>
              </a:buClr>
            </a:pPr>
            <a:r>
              <a:rPr lang="en-US" sz="2800">
                <a:solidFill>
                  <a:srgbClr val="000000"/>
                </a:solidFill>
                <a:latin typeface="Arial"/>
                <a:ea typeface="Calibri"/>
                <a:cs typeface="Segoe UI"/>
              </a:rPr>
              <a:t>Available for download from the </a:t>
            </a:r>
            <a:r>
              <a:rPr lang="en-US" sz="2800">
                <a:solidFill>
                  <a:srgbClr val="000000"/>
                </a:solidFill>
                <a:latin typeface="Arial"/>
                <a:ea typeface="Calibri"/>
                <a:cs typeface="Segoe UI"/>
                <a:hlinkClick r:id="rId4"/>
              </a:rPr>
              <a:t>MCAS Portal</a:t>
            </a:r>
            <a:r>
              <a:rPr lang="en-US" sz="2800">
                <a:solidFill>
                  <a:srgbClr val="000000"/>
                </a:solidFill>
                <a:latin typeface="Arial"/>
                <a:ea typeface="Calibri"/>
                <a:cs typeface="Segoe UI"/>
              </a:rPr>
              <a:t> for iPad, Linux, Mac, and Windows </a:t>
            </a:r>
          </a:p>
          <a:p>
            <a:pPr lvl="1">
              <a:buClr>
                <a:srgbClr val="000000"/>
              </a:buClr>
              <a:buFont typeface="Arial" panose="020B0604020202020204" pitchFamily="34" charset="0"/>
              <a:buChar char="•"/>
            </a:pPr>
            <a:r>
              <a:rPr lang="en-US" sz="2400">
                <a:solidFill>
                  <a:srgbClr val="000000"/>
                </a:solidFill>
                <a:latin typeface="Arial"/>
                <a:cs typeface="Segoe UI"/>
              </a:rPr>
              <a:t>Use the direct links to access the apps on the Apple App Store and Windows Store.</a:t>
            </a:r>
          </a:p>
          <a:p>
            <a:pPr lvl="1">
              <a:buClr>
                <a:srgbClr val="000000"/>
              </a:buClr>
              <a:buFont typeface="Arial" panose="020B0604020202020204" pitchFamily="34" charset="0"/>
              <a:buChar char="•"/>
            </a:pPr>
            <a:r>
              <a:rPr lang="en-US" sz="2400">
                <a:solidFill>
                  <a:srgbClr val="000000"/>
                </a:solidFill>
                <a:latin typeface="Arial"/>
                <a:cs typeface="Segoe UI"/>
              </a:rPr>
              <a:t>Be sure to download the correct MCAS Student Kiosk for each device type. </a:t>
            </a:r>
          </a:p>
          <a:p>
            <a:pPr>
              <a:buClr>
                <a:srgbClr val="000000"/>
              </a:buClr>
            </a:pPr>
            <a:r>
              <a:rPr lang="en-US" sz="2800">
                <a:solidFill>
                  <a:srgbClr val="000000"/>
                </a:solidFill>
                <a:latin typeface="Arial"/>
                <a:cs typeface="Segoe UI"/>
              </a:rPr>
              <a:t>Scripted installations and other methods of installation are provided in the </a:t>
            </a:r>
            <a:r>
              <a:rPr lang="en-US" sz="2800">
                <a:solidFill>
                  <a:srgbClr val="000000"/>
                </a:solidFill>
                <a:latin typeface="Arial"/>
                <a:cs typeface="Segoe UI"/>
                <a:hlinkClick r:id="rId3"/>
              </a:rPr>
              <a:t>MCAS Student Kiosk Technology Guide</a:t>
            </a:r>
            <a:r>
              <a:rPr lang="en-US" sz="2800">
                <a:solidFill>
                  <a:srgbClr val="000000"/>
                </a:solidFill>
                <a:latin typeface="Arial"/>
                <a:cs typeface="Segoe UI"/>
              </a:rPr>
              <a:t>. </a:t>
            </a:r>
          </a:p>
        </p:txBody>
      </p:sp>
      <p:sp>
        <p:nvSpPr>
          <p:cNvPr id="4" name="Slide Number Placeholder 3">
            <a:extLst>
              <a:ext uri="{FF2B5EF4-FFF2-40B4-BE49-F238E27FC236}">
                <a16:creationId xmlns:a16="http://schemas.microsoft.com/office/drawing/2014/main" id="{7517C468-2286-790F-9B53-67B71853793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50</a:t>
            </a:fld>
            <a:endParaRPr lang="en-US"/>
          </a:p>
        </p:txBody>
      </p:sp>
    </p:spTree>
    <p:extLst>
      <p:ext uri="{BB962C8B-B14F-4D97-AF65-F5344CB8AC3E}">
        <p14:creationId xmlns:p14="http://schemas.microsoft.com/office/powerpoint/2010/main" val="2861362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DFEFD-8C0F-97F0-2563-43464E4E1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451FE-32CA-8EEB-447D-F9A68D4972C8}"/>
              </a:ext>
            </a:extLst>
          </p:cNvPr>
          <p:cNvSpPr>
            <a:spLocks noGrp="1"/>
          </p:cNvSpPr>
          <p:nvPr>
            <p:ph type="title"/>
          </p:nvPr>
        </p:nvSpPr>
        <p:spPr/>
        <p:txBody>
          <a:bodyPr>
            <a:normAutofit/>
          </a:bodyPr>
          <a:lstStyle/>
          <a:p>
            <a:r>
              <a:rPr lang="en-US" sz="4000">
                <a:solidFill>
                  <a:schemeClr val="bg1"/>
                </a:solidFill>
                <a:latin typeface="Arial"/>
                <a:cs typeface="Arial"/>
              </a:rPr>
              <a:t>Uninstalling 2025–26 Kiosks</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187B601-07BE-D899-066D-A114B14A39D5}"/>
              </a:ext>
            </a:extLst>
          </p:cNvPr>
          <p:cNvSpPr>
            <a:spLocks noGrp="1"/>
          </p:cNvSpPr>
          <p:nvPr>
            <p:ph idx="1"/>
          </p:nvPr>
        </p:nvSpPr>
        <p:spPr>
          <a:xfrm>
            <a:off x="173179" y="1514474"/>
            <a:ext cx="11890665" cy="4253625"/>
          </a:xfrm>
        </p:spPr>
        <p:txBody>
          <a:bodyPr vert="horz" lIns="91440" tIns="45720" rIns="91440" bIns="45720" rtlCol="0" anchor="t">
            <a:noAutofit/>
          </a:bodyPr>
          <a:lstStyle/>
          <a:p>
            <a:pPr marR="228600">
              <a:spcAft>
                <a:spcPts val="600"/>
              </a:spcAft>
              <a:buFont typeface="Arial" panose="02070309020205020404" pitchFamily="49" charset="0"/>
              <a:buChar char="•"/>
              <a:tabLst>
                <a:tab pos="57150" algn="l"/>
              </a:tabLst>
            </a:pPr>
            <a:r>
              <a:rPr lang="en-US" sz="2100">
                <a:solidFill>
                  <a:srgbClr val="000000"/>
                </a:solidFill>
                <a:latin typeface="Arial"/>
                <a:cs typeface="Segoe UI"/>
              </a:rPr>
              <a:t>Use the table below for student testing devices with the MCAS Student Kiosk installed from 2025–26. For step-by-step instructions, refer to the </a:t>
            </a:r>
            <a:r>
              <a:rPr lang="en-US" sz="2100">
                <a:solidFill>
                  <a:srgbClr val="000000"/>
                </a:solidFill>
                <a:latin typeface="Arial"/>
                <a:cs typeface="Segoe UI"/>
                <a:hlinkClick r:id="rId3"/>
              </a:rPr>
              <a:t>MCAS Student Kiosk Technology Guide</a:t>
            </a:r>
            <a:r>
              <a:rPr lang="en-US" sz="2100">
                <a:solidFill>
                  <a:srgbClr val="000000"/>
                </a:solidFill>
                <a:latin typeface="Arial"/>
                <a:cs typeface="Segoe UI"/>
              </a:rPr>
              <a:t>.</a:t>
            </a:r>
          </a:p>
          <a:p>
            <a:pPr marL="0" marR="228600" indent="0">
              <a:spcAft>
                <a:spcPts val="600"/>
              </a:spcAft>
              <a:buClrTx/>
              <a:buNone/>
              <a:tabLst>
                <a:tab pos="57150" algn="l"/>
              </a:tabLst>
            </a:pPr>
            <a:endParaRPr lang="en-US" sz="2400">
              <a:solidFill>
                <a:srgbClr val="000000"/>
              </a:solidFill>
              <a:latin typeface="Arial"/>
              <a:cs typeface="Segoe UI"/>
            </a:endParaRPr>
          </a:p>
          <a:p>
            <a:pPr marL="0" marR="228600" indent="0">
              <a:spcAft>
                <a:spcPts val="600"/>
              </a:spcAft>
              <a:buClrTx/>
              <a:buNone/>
              <a:tabLst>
                <a:tab pos="57150" algn="l"/>
              </a:tabLst>
            </a:pPr>
            <a:endParaRPr lang="en-US" sz="2400">
              <a:solidFill>
                <a:srgbClr val="000000"/>
              </a:solidFill>
              <a:latin typeface="Arial"/>
              <a:cs typeface="Segoe UI"/>
            </a:endParaRPr>
          </a:p>
        </p:txBody>
      </p:sp>
      <p:graphicFrame>
        <p:nvGraphicFramePr>
          <p:cNvPr id="4" name="Table 3">
            <a:extLst>
              <a:ext uri="{FF2B5EF4-FFF2-40B4-BE49-F238E27FC236}">
                <a16:creationId xmlns:a16="http://schemas.microsoft.com/office/drawing/2014/main" id="{B19CCFE5-5E42-8EE4-9BB1-D21D229B6A53}"/>
              </a:ext>
            </a:extLst>
          </p:cNvPr>
          <p:cNvGraphicFramePr>
            <a:graphicFrameLocks noGrp="1"/>
          </p:cNvGraphicFramePr>
          <p:nvPr>
            <p:extLst>
              <p:ext uri="{D42A27DB-BD31-4B8C-83A1-F6EECF244321}">
                <p14:modId xmlns:p14="http://schemas.microsoft.com/office/powerpoint/2010/main" val="3477266911"/>
              </p:ext>
            </p:extLst>
          </p:nvPr>
        </p:nvGraphicFramePr>
        <p:xfrm>
          <a:off x="150667" y="2181985"/>
          <a:ext cx="11935688" cy="4206240"/>
        </p:xfrm>
        <a:graphic>
          <a:graphicData uri="http://schemas.openxmlformats.org/drawingml/2006/table">
            <a:tbl>
              <a:tblPr firstRow="1" bandRow="1">
                <a:tableStyleId>{5C22544A-7EE6-4342-B048-85BDC9FD1C3A}</a:tableStyleId>
              </a:tblPr>
              <a:tblGrid>
                <a:gridCol w="2136172">
                  <a:extLst>
                    <a:ext uri="{9D8B030D-6E8A-4147-A177-3AD203B41FA5}">
                      <a16:colId xmlns:a16="http://schemas.microsoft.com/office/drawing/2014/main" val="3304698883"/>
                    </a:ext>
                  </a:extLst>
                </a:gridCol>
                <a:gridCol w="9799516">
                  <a:extLst>
                    <a:ext uri="{9D8B030D-6E8A-4147-A177-3AD203B41FA5}">
                      <a16:colId xmlns:a16="http://schemas.microsoft.com/office/drawing/2014/main" val="2038813849"/>
                    </a:ext>
                  </a:extLst>
                </a:gridCol>
              </a:tblGrid>
              <a:tr h="569985">
                <a:tc>
                  <a:txBody>
                    <a:bodyPr/>
                    <a:lstStyle/>
                    <a:p>
                      <a:r>
                        <a:rPr lang="en-US" sz="2000">
                          <a:latin typeface="Arial"/>
                          <a:cs typeface="Arial"/>
                        </a:rPr>
                        <a:t>Kiosk Installed in 2025–26</a:t>
                      </a:r>
                    </a:p>
                  </a:txBody>
                  <a:tcPr/>
                </a:tc>
                <a:tc>
                  <a:txBody>
                    <a:bodyPr/>
                    <a:lstStyle/>
                    <a:p>
                      <a:r>
                        <a:rPr lang="en-US" sz="2000">
                          <a:latin typeface="Arial"/>
                          <a:cs typeface="Arial"/>
                        </a:rPr>
                        <a:t>Action Required for MCAS Testing in 2026–27</a:t>
                      </a:r>
                    </a:p>
                  </a:txBody>
                  <a:tcPr/>
                </a:tc>
                <a:extLst>
                  <a:ext uri="{0D108BD9-81ED-4DB2-BD59-A6C34878D82A}">
                    <a16:rowId xmlns:a16="http://schemas.microsoft.com/office/drawing/2014/main" val="807720932"/>
                  </a:ext>
                </a:extLst>
              </a:tr>
              <a:tr h="569985">
                <a:tc>
                  <a:txBody>
                    <a:bodyPr/>
                    <a:lstStyle/>
                    <a:p>
                      <a:r>
                        <a:rPr lang="en-US" sz="2000">
                          <a:latin typeface="Arial"/>
                          <a:cs typeface="Arial"/>
                        </a:rPr>
                        <a:t>ChromeOS</a:t>
                      </a:r>
                    </a:p>
                  </a:txBody>
                  <a:tcPr/>
                </a:tc>
                <a:tc>
                  <a:txBody>
                    <a:bodyPr/>
                    <a:lstStyle/>
                    <a:p>
                      <a:r>
                        <a:rPr lang="en-US" sz="2000" kern="1200">
                          <a:solidFill>
                            <a:schemeClr val="dk1"/>
                          </a:solidFill>
                          <a:effectLst/>
                          <a:latin typeface="Arial"/>
                          <a:ea typeface="+mn-ea"/>
                          <a:cs typeface="Arial"/>
                        </a:rPr>
                        <a:t>Confirm that all previous configuration requirements remain in place and complete steps 10–13 in the ChromeOS instructions, which outline new steps to disable Chrome Accessibility features. </a:t>
                      </a:r>
                      <a:endParaRPr lang="en-US" sz="2000">
                        <a:latin typeface="Arial"/>
                        <a:cs typeface="Arial"/>
                      </a:endParaRPr>
                    </a:p>
                  </a:txBody>
                  <a:tcPr/>
                </a:tc>
                <a:extLst>
                  <a:ext uri="{0D108BD9-81ED-4DB2-BD59-A6C34878D82A}">
                    <a16:rowId xmlns:a16="http://schemas.microsoft.com/office/drawing/2014/main" val="528748392"/>
                  </a:ext>
                </a:extLst>
              </a:tr>
              <a:tr h="327741">
                <a:tc>
                  <a:txBody>
                    <a:bodyPr/>
                    <a:lstStyle/>
                    <a:p>
                      <a:r>
                        <a:rPr lang="en-US" sz="2000">
                          <a:latin typeface="Arial"/>
                          <a:cs typeface="Arial"/>
                        </a:rPr>
                        <a:t>iPad</a:t>
                      </a:r>
                    </a:p>
                  </a:txBody>
                  <a:tcPr/>
                </a:tc>
                <a:tc>
                  <a:txBody>
                    <a:bodyPr/>
                    <a:lstStyle/>
                    <a:p>
                      <a:r>
                        <a:rPr lang="en-US" sz="2000">
                          <a:latin typeface="Arial"/>
                          <a:cs typeface="Arial"/>
                        </a:rPr>
                        <a:t>Manually update the kiosk if automatic updates are not enabled.</a:t>
                      </a:r>
                    </a:p>
                  </a:txBody>
                  <a:tcPr/>
                </a:tc>
                <a:extLst>
                  <a:ext uri="{0D108BD9-81ED-4DB2-BD59-A6C34878D82A}">
                    <a16:rowId xmlns:a16="http://schemas.microsoft.com/office/drawing/2014/main" val="3967192294"/>
                  </a:ext>
                </a:extLst>
              </a:tr>
              <a:tr h="327741">
                <a:tc>
                  <a:txBody>
                    <a:bodyPr/>
                    <a:lstStyle/>
                    <a:p>
                      <a:r>
                        <a:rPr lang="en-US" sz="2000">
                          <a:latin typeface="Arial"/>
                          <a:cs typeface="Arial"/>
                        </a:rPr>
                        <a:t>Linux</a:t>
                      </a:r>
                    </a:p>
                  </a:txBody>
                  <a:tcPr/>
                </a:tc>
                <a:tc>
                  <a:txBody>
                    <a:bodyPr/>
                    <a:lstStyle/>
                    <a:p>
                      <a:r>
                        <a:rPr lang="en-US" sz="2000">
                          <a:latin typeface="Arial"/>
                          <a:cs typeface="Arial"/>
                        </a:rPr>
                        <a:t>Uninstall the old kiosk and then download and install the new kiosk.</a:t>
                      </a:r>
                    </a:p>
                  </a:txBody>
                  <a:tcPr/>
                </a:tc>
                <a:extLst>
                  <a:ext uri="{0D108BD9-81ED-4DB2-BD59-A6C34878D82A}">
                    <a16:rowId xmlns:a16="http://schemas.microsoft.com/office/drawing/2014/main" val="206873637"/>
                  </a:ext>
                </a:extLst>
              </a:tr>
              <a:tr h="327741">
                <a:tc>
                  <a:txBody>
                    <a:bodyPr/>
                    <a:lstStyle/>
                    <a:p>
                      <a:r>
                        <a:rPr lang="en-US" sz="2000">
                          <a:latin typeface="Arial"/>
                          <a:cs typeface="Arial"/>
                        </a:rPr>
                        <a:t>MacOS</a:t>
                      </a:r>
                    </a:p>
                  </a:txBody>
                  <a:tcPr/>
                </a:tc>
                <a:tc>
                  <a:txBody>
                    <a:bodyPr/>
                    <a:lstStyle/>
                    <a:p>
                      <a:r>
                        <a:rPr lang="en-US" sz="2000" b="1">
                          <a:latin typeface="Arial"/>
                          <a:cs typeface="Arial"/>
                        </a:rPr>
                        <a:t>New for 2026–27</a:t>
                      </a:r>
                      <a:r>
                        <a:rPr lang="en-US" sz="2000">
                          <a:latin typeface="Arial"/>
                          <a:cs typeface="Arial"/>
                        </a:rPr>
                        <a:t>: Uninstall the old kiosk and then download and install the new kiosk. </a:t>
                      </a:r>
                    </a:p>
                  </a:txBody>
                  <a:tcPr/>
                </a:tc>
                <a:extLst>
                  <a:ext uri="{0D108BD9-81ED-4DB2-BD59-A6C34878D82A}">
                    <a16:rowId xmlns:a16="http://schemas.microsoft.com/office/drawing/2014/main" val="3665105262"/>
                  </a:ext>
                </a:extLst>
              </a:tr>
              <a:tr h="945249">
                <a:tc>
                  <a:txBody>
                    <a:bodyPr/>
                    <a:lstStyle/>
                    <a:p>
                      <a:r>
                        <a:rPr lang="en-US" sz="2000">
                          <a:latin typeface="Arial"/>
                          <a:cs typeface="Arial"/>
                        </a:rPr>
                        <a:t>Windows</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b="1">
                          <a:latin typeface="Arial"/>
                          <a:cs typeface="Arial"/>
                        </a:rPr>
                        <a:t>New for 2026–27</a:t>
                      </a:r>
                      <a:r>
                        <a:rPr lang="en-US" sz="2000">
                          <a:latin typeface="Arial"/>
                          <a:cs typeface="Arial"/>
                        </a:rPr>
                        <a:t>: If using the legacy Windows kiosk, uninstall the old kiosk and then download and install the new kiosk. If using the </a:t>
                      </a:r>
                      <a:r>
                        <a:rPr lang="en-US" sz="2000" err="1">
                          <a:latin typeface="Arial"/>
                          <a:cs typeface="Arial"/>
                        </a:rPr>
                        <a:t>iTester</a:t>
                      </a:r>
                      <a:r>
                        <a:rPr lang="en-US" sz="2000">
                          <a:latin typeface="Arial"/>
                          <a:cs typeface="Arial"/>
                        </a:rPr>
                        <a:t> for Windows app, uninstall the old kiosk and then download the new app directly from the Microsoft Store. </a:t>
                      </a:r>
                    </a:p>
                  </a:txBody>
                  <a:tcPr/>
                </a:tc>
                <a:extLst>
                  <a:ext uri="{0D108BD9-81ED-4DB2-BD59-A6C34878D82A}">
                    <a16:rowId xmlns:a16="http://schemas.microsoft.com/office/drawing/2014/main" val="4137449913"/>
                  </a:ext>
                </a:extLst>
              </a:tr>
            </a:tbl>
          </a:graphicData>
        </a:graphic>
      </p:graphicFrame>
      <p:sp>
        <p:nvSpPr>
          <p:cNvPr id="5" name="Slide Number Placeholder 3">
            <a:extLst>
              <a:ext uri="{FF2B5EF4-FFF2-40B4-BE49-F238E27FC236}">
                <a16:creationId xmlns:a16="http://schemas.microsoft.com/office/drawing/2014/main" id="{2C4124D7-E61E-1780-AAA9-22DA775338C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51</a:t>
            </a:fld>
            <a:endParaRPr lang="en-US"/>
          </a:p>
        </p:txBody>
      </p:sp>
    </p:spTree>
    <p:extLst>
      <p:ext uri="{BB962C8B-B14F-4D97-AF65-F5344CB8AC3E}">
        <p14:creationId xmlns:p14="http://schemas.microsoft.com/office/powerpoint/2010/main" val="3868185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2174A-E954-73F5-D547-F3CECAC1AD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851D9-A064-3DA5-FB88-04482135EC05}"/>
              </a:ext>
            </a:extLst>
          </p:cNvPr>
          <p:cNvSpPr>
            <a:spLocks noGrp="1"/>
          </p:cNvSpPr>
          <p:nvPr>
            <p:ph type="title"/>
          </p:nvPr>
        </p:nvSpPr>
        <p:spPr/>
        <p:txBody>
          <a:bodyPr>
            <a:normAutofit/>
          </a:bodyPr>
          <a:lstStyle/>
          <a:p>
            <a:r>
              <a:rPr lang="en-US" sz="4000" dirty="0">
                <a:solidFill>
                  <a:schemeClr val="bg1"/>
                </a:solidFill>
                <a:latin typeface="Arial"/>
                <a:cs typeface="Arial"/>
              </a:rPr>
              <a:t>ChromeOS Kiosk Procedures</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78CF1AC-F44A-6E25-DC6F-23DE62988516}"/>
              </a:ext>
            </a:extLst>
          </p:cNvPr>
          <p:cNvSpPr>
            <a:spLocks noGrp="1"/>
          </p:cNvSpPr>
          <p:nvPr>
            <p:ph idx="1"/>
          </p:nvPr>
        </p:nvSpPr>
        <p:spPr>
          <a:xfrm>
            <a:off x="150667" y="1448379"/>
            <a:ext cx="11890665" cy="4414692"/>
          </a:xfrm>
        </p:spPr>
        <p:txBody>
          <a:bodyPr vert="horz" lIns="91440" tIns="45720" rIns="91440" bIns="45720" rtlCol="0" anchor="t">
            <a:noAutofit/>
          </a:bodyPr>
          <a:lstStyle/>
          <a:p>
            <a:pPr fontAlgn="base">
              <a:buClr>
                <a:srgbClr val="000000"/>
              </a:buClr>
            </a:pPr>
            <a:r>
              <a:rPr lang="en-US" sz="2400" dirty="0">
                <a:solidFill>
                  <a:schemeClr val="tx1"/>
                </a:solidFill>
              </a:rPr>
              <a:t>If you have the Progressive Web App (PWA) installed from </a:t>
            </a:r>
            <a:r>
              <a:rPr lang="en-US" sz="2400" dirty="0">
                <a:solidFill>
                  <a:srgbClr val="000000"/>
                </a:solidFill>
                <a:latin typeface="Arial"/>
                <a:cs typeface="Segoe UI"/>
              </a:rPr>
              <a:t>2025–26 school year, please review pages </a:t>
            </a:r>
            <a:r>
              <a:rPr lang="en-US" sz="2400" dirty="0">
                <a:solidFill>
                  <a:schemeClr val="tx1"/>
                </a:solidFill>
                <a:latin typeface="Arial"/>
                <a:cs typeface="Segoe UI"/>
              </a:rPr>
              <a:t>20</a:t>
            </a:r>
            <a:r>
              <a:rPr lang="en-US" sz="2400" dirty="0">
                <a:solidFill>
                  <a:schemeClr val="tx1"/>
                </a:solidFill>
              </a:rPr>
              <a:t>–22</a:t>
            </a:r>
            <a:r>
              <a:rPr lang="en-US" sz="2400" dirty="0">
                <a:solidFill>
                  <a:srgbClr val="000000"/>
                </a:solidFill>
                <a:latin typeface="Arial"/>
                <a:cs typeface="Segoe UI"/>
              </a:rPr>
              <a:t> of the </a:t>
            </a:r>
            <a:r>
              <a:rPr lang="en-US" sz="2400" dirty="0">
                <a:solidFill>
                  <a:srgbClr val="000000"/>
                </a:solidFill>
                <a:latin typeface="Arial"/>
                <a:cs typeface="Segoe UI"/>
                <a:hlinkClick r:id="rId3"/>
              </a:rPr>
              <a:t>MCAS Student Kiosk Technology Guide</a:t>
            </a:r>
            <a:r>
              <a:rPr lang="en-US" sz="2400" dirty="0">
                <a:solidFill>
                  <a:srgbClr val="000000"/>
                </a:solidFill>
                <a:latin typeface="Arial"/>
                <a:cs typeface="Segoe UI"/>
              </a:rPr>
              <a:t> to ensure specific new accessibility settings are disabled.</a:t>
            </a:r>
          </a:p>
          <a:p>
            <a:pPr lvl="1" fontAlgn="base">
              <a:buClr>
                <a:srgbClr val="000000"/>
              </a:buClr>
            </a:pPr>
            <a:r>
              <a:rPr lang="en-US" sz="2000" dirty="0">
                <a:solidFill>
                  <a:srgbClr val="000000"/>
                </a:solidFill>
                <a:latin typeface="Arial"/>
                <a:cs typeface="Segoe UI"/>
              </a:rPr>
              <a:t>Verify that the app is working as expected by completing Site Readiness on the devices.</a:t>
            </a:r>
          </a:p>
          <a:p>
            <a:pPr fontAlgn="base">
              <a:buClr>
                <a:srgbClr val="000000"/>
              </a:buClr>
            </a:pPr>
            <a:r>
              <a:rPr lang="en-US" sz="2400" dirty="0">
                <a:solidFill>
                  <a:srgbClr val="000000"/>
                </a:solidFill>
                <a:latin typeface="Arial"/>
                <a:cs typeface="Segoe UI"/>
              </a:rPr>
              <a:t>If you need to install the PWA, follow the s</a:t>
            </a:r>
            <a:r>
              <a:rPr lang="en-US" sz="2400" dirty="0">
                <a:solidFill>
                  <a:schemeClr val="tx1"/>
                </a:solidFill>
              </a:rPr>
              <a:t>tep-by-step instructions for setup and configuration that are included in the </a:t>
            </a:r>
            <a:r>
              <a:rPr lang="en-US" sz="2400" dirty="0">
                <a:solidFill>
                  <a:schemeClr val="tx1"/>
                </a:solidFill>
                <a:hlinkClick r:id="rId3"/>
              </a:rPr>
              <a:t>MCAS Student Kiosk Technology Guide</a:t>
            </a:r>
            <a:r>
              <a:rPr lang="en-US" sz="2400" dirty="0">
                <a:solidFill>
                  <a:schemeClr val="tx1"/>
                </a:solidFill>
              </a:rPr>
              <a:t> on pages 8–23. </a:t>
            </a:r>
            <a:r>
              <a:rPr lang="en-US" sz="2400" b="1" dirty="0">
                <a:solidFill>
                  <a:schemeClr val="tx1"/>
                </a:solidFill>
              </a:rPr>
              <a:t>Every step must be followed; certain steps require careful typing or copying</a:t>
            </a:r>
            <a:r>
              <a:rPr lang="en-US" sz="2400" dirty="0">
                <a:solidFill>
                  <a:schemeClr val="tx1"/>
                </a:solidFill>
              </a:rPr>
              <a:t>.</a:t>
            </a:r>
          </a:p>
          <a:p>
            <a:pPr lvl="1" fontAlgn="base">
              <a:buClr>
                <a:srgbClr val="000000"/>
              </a:buClr>
            </a:pPr>
            <a:r>
              <a:rPr lang="en-US" sz="2000" dirty="0">
                <a:solidFill>
                  <a:schemeClr val="tx1"/>
                </a:solidFill>
              </a:rPr>
              <a:t>Strongly recommended: Use the </a:t>
            </a:r>
            <a:r>
              <a:rPr lang="en-US" sz="2000" dirty="0">
                <a:solidFill>
                  <a:schemeClr val="tx1"/>
                </a:solidFill>
                <a:hlinkClick r:id="rId3"/>
              </a:rPr>
              <a:t>Installation Quick Copy document</a:t>
            </a:r>
            <a:r>
              <a:rPr lang="en-US" sz="2000" dirty="0">
                <a:solidFill>
                  <a:schemeClr val="tx1"/>
                </a:solidFill>
              </a:rPr>
              <a:t> to assist with copying/pasting text while installing the PWA. </a:t>
            </a:r>
            <a:endParaRPr lang="en-US" sz="2000" dirty="0">
              <a:solidFill>
                <a:srgbClr val="000000"/>
              </a:solidFill>
              <a:latin typeface="Arial"/>
              <a:cs typeface="Segoe UI"/>
            </a:endParaRPr>
          </a:p>
          <a:p>
            <a:pPr lvl="1" fontAlgn="base">
              <a:buClr>
                <a:srgbClr val="000000"/>
              </a:buClr>
            </a:pPr>
            <a:r>
              <a:rPr lang="en-US" sz="2000" b="1" dirty="0">
                <a:solidFill>
                  <a:schemeClr val="tx1"/>
                </a:solidFill>
              </a:rPr>
              <a:t>Extension Pairing: </a:t>
            </a:r>
            <a:r>
              <a:rPr lang="en-US" sz="2000" dirty="0">
                <a:solidFill>
                  <a:schemeClr val="tx1"/>
                </a:solidFill>
              </a:rPr>
              <a:t>The PWA will work alongside a Chrome extension to support secure kiosk testing. </a:t>
            </a:r>
          </a:p>
          <a:p>
            <a:pPr lvl="1" fontAlgn="base">
              <a:buClr>
                <a:srgbClr val="000000"/>
              </a:buClr>
            </a:pPr>
            <a:r>
              <a:rPr lang="en-US" sz="2000" b="1" dirty="0">
                <a:solidFill>
                  <a:schemeClr val="tx1"/>
                </a:solidFill>
              </a:rPr>
              <a:t>Test the app before administration starts: </a:t>
            </a:r>
            <a:r>
              <a:rPr lang="en-US" sz="2000" dirty="0">
                <a:solidFill>
                  <a:schemeClr val="tx1"/>
                </a:solidFill>
              </a:rPr>
              <a:t>We strongly recommend schools and districts coordinate with their technology coordinators to install and test the PWA by completing Site Readiness on devices as soon as it is installed. </a:t>
            </a:r>
          </a:p>
          <a:p>
            <a:pPr lvl="2" fontAlgn="base">
              <a:buClr>
                <a:srgbClr val="000000"/>
              </a:buClr>
            </a:pPr>
            <a:endParaRPr lang="en-US" sz="2200" dirty="0">
              <a:solidFill>
                <a:schemeClr val="tx1"/>
              </a:solidFill>
            </a:endParaRPr>
          </a:p>
        </p:txBody>
      </p:sp>
      <p:sp>
        <p:nvSpPr>
          <p:cNvPr id="5" name="Slide Number Placeholder 3">
            <a:extLst>
              <a:ext uri="{FF2B5EF4-FFF2-40B4-BE49-F238E27FC236}">
                <a16:creationId xmlns:a16="http://schemas.microsoft.com/office/drawing/2014/main" id="{E4052251-780E-E118-8350-F971EF995FF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52</a:t>
            </a:fld>
            <a:endParaRPr lang="en-US"/>
          </a:p>
        </p:txBody>
      </p:sp>
    </p:spTree>
    <p:extLst>
      <p:ext uri="{BB962C8B-B14F-4D97-AF65-F5344CB8AC3E}">
        <p14:creationId xmlns:p14="http://schemas.microsoft.com/office/powerpoint/2010/main" val="40902558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9B42C-9B33-3815-A93E-A79ED5BFF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72084-BEB9-A322-FDF3-547462CADA73}"/>
              </a:ext>
            </a:extLst>
          </p:cNvPr>
          <p:cNvSpPr>
            <a:spLocks noGrp="1"/>
          </p:cNvSpPr>
          <p:nvPr>
            <p:ph type="title"/>
          </p:nvPr>
        </p:nvSpPr>
        <p:spPr>
          <a:xfrm>
            <a:off x="173179" y="308699"/>
            <a:ext cx="10847246" cy="861002"/>
          </a:xfrm>
        </p:spPr>
        <p:txBody>
          <a:bodyPr>
            <a:normAutofit/>
          </a:bodyPr>
          <a:lstStyle/>
          <a:p>
            <a:r>
              <a:rPr lang="en-US" sz="4000">
                <a:solidFill>
                  <a:schemeClr val="bg1"/>
                </a:solidFill>
                <a:latin typeface="Arial"/>
                <a:cs typeface="Arial"/>
              </a:rPr>
              <a:t>ChromeOS Application Common Errors</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3E20B5F-319D-56C8-981D-5303A4AADE4F}"/>
              </a:ext>
            </a:extLst>
          </p:cNvPr>
          <p:cNvSpPr>
            <a:spLocks noGrp="1"/>
          </p:cNvSpPr>
          <p:nvPr>
            <p:ph idx="1"/>
          </p:nvPr>
        </p:nvSpPr>
        <p:spPr/>
        <p:txBody>
          <a:bodyPr vert="horz" lIns="91440" tIns="45720" rIns="91440" bIns="45720" rtlCol="0" anchor="t">
            <a:noAutofit/>
          </a:bodyPr>
          <a:lstStyle/>
          <a:p>
            <a:pPr fontAlgn="base">
              <a:buClr>
                <a:srgbClr val="000000"/>
              </a:buClr>
            </a:pPr>
            <a:r>
              <a:rPr lang="en-US">
                <a:solidFill>
                  <a:schemeClr val="tx1"/>
                </a:solidFill>
                <a:latin typeface="Arial"/>
                <a:cs typeface="Arial"/>
              </a:rPr>
              <a:t>The PWA app was added to your ChromeOS management console but is not showing on the device.</a:t>
            </a:r>
          </a:p>
          <a:p>
            <a:pPr lvl="1" fontAlgn="base">
              <a:buClr>
                <a:srgbClr val="000000"/>
              </a:buClr>
            </a:pPr>
            <a:r>
              <a:rPr lang="en-US">
                <a:solidFill>
                  <a:schemeClr val="tx1"/>
                </a:solidFill>
              </a:rPr>
              <a:t>Ensure that the device is enrolled into the organization and the child organizational units (OU) inherit the app and policy settings from the parent OU. </a:t>
            </a:r>
          </a:p>
          <a:p>
            <a:pPr lvl="1" fontAlgn="base">
              <a:buClr>
                <a:srgbClr val="000000"/>
              </a:buClr>
            </a:pPr>
            <a:r>
              <a:rPr lang="en-US">
                <a:solidFill>
                  <a:schemeClr val="tx1"/>
                </a:solidFill>
              </a:rPr>
              <a:t>If inheritance is disabled, the kiosk app will not appear on devices in those child OUs and the policy settings and app must be installed locally in the correct child OU.</a:t>
            </a:r>
          </a:p>
          <a:p>
            <a:pPr marL="457200" lvl="1" indent="0" fontAlgn="base">
              <a:buClr>
                <a:srgbClr val="000000"/>
              </a:buClr>
              <a:buNone/>
            </a:pPr>
            <a:endParaRPr lang="en-US">
              <a:solidFill>
                <a:schemeClr val="tx1"/>
              </a:solidFill>
              <a:latin typeface="Arial"/>
              <a:cs typeface="Arial"/>
            </a:endParaRPr>
          </a:p>
          <a:p>
            <a:pPr marL="457200" lvl="1" indent="0">
              <a:buClr>
                <a:srgbClr val="000000"/>
              </a:buClr>
              <a:buNone/>
            </a:pPr>
            <a:endParaRPr lang="en-US">
              <a:solidFill>
                <a:schemeClr val="tx1"/>
              </a:solidFill>
              <a:latin typeface="Arial"/>
              <a:cs typeface="Arial"/>
            </a:endParaRPr>
          </a:p>
          <a:p>
            <a:pPr lvl="1">
              <a:buClr>
                <a:srgbClr val="000000"/>
              </a:buClr>
            </a:pPr>
            <a:endParaRPr lang="en-US">
              <a:solidFill>
                <a:schemeClr val="tx1"/>
              </a:solidFill>
              <a:latin typeface="Arial"/>
              <a:cs typeface="Arial"/>
            </a:endParaRPr>
          </a:p>
          <a:p>
            <a:pPr lvl="1">
              <a:buClr>
                <a:srgbClr val="000000"/>
              </a:buClr>
            </a:pPr>
            <a:endParaRPr lang="en-US">
              <a:solidFill>
                <a:schemeClr val="tx1"/>
              </a:solidFill>
              <a:latin typeface="Arial"/>
              <a:cs typeface="Arial"/>
            </a:endParaRPr>
          </a:p>
          <a:p>
            <a:pPr lvl="1">
              <a:buClr>
                <a:srgbClr val="000000"/>
              </a:buClr>
            </a:pPr>
            <a:endParaRPr lang="en-US">
              <a:solidFill>
                <a:schemeClr val="tx1"/>
              </a:solidFill>
              <a:latin typeface="Arial"/>
              <a:cs typeface="Arial"/>
            </a:endParaRPr>
          </a:p>
        </p:txBody>
      </p:sp>
      <p:sp>
        <p:nvSpPr>
          <p:cNvPr id="5" name="Slide Number Placeholder 3">
            <a:extLst>
              <a:ext uri="{FF2B5EF4-FFF2-40B4-BE49-F238E27FC236}">
                <a16:creationId xmlns:a16="http://schemas.microsoft.com/office/drawing/2014/main" id="{0CF3B7AB-2C09-8C52-C149-4C51204D3DF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21384631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1BB30-9FE6-EEDD-1928-AC8E6C080C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F4E4EE-911A-6CA6-95CA-A3FC5235CF88}"/>
              </a:ext>
            </a:extLst>
          </p:cNvPr>
          <p:cNvSpPr>
            <a:spLocks noGrp="1"/>
          </p:cNvSpPr>
          <p:nvPr>
            <p:ph type="title"/>
          </p:nvPr>
        </p:nvSpPr>
        <p:spPr>
          <a:xfrm>
            <a:off x="173179" y="308699"/>
            <a:ext cx="10847246" cy="861002"/>
          </a:xfrm>
        </p:spPr>
        <p:txBody>
          <a:bodyPr>
            <a:normAutofit fontScale="90000"/>
          </a:bodyPr>
          <a:lstStyle/>
          <a:p>
            <a:r>
              <a:rPr lang="en-US" sz="4000">
                <a:solidFill>
                  <a:schemeClr val="bg1"/>
                </a:solidFill>
                <a:latin typeface="Arial"/>
                <a:cs typeface="Arial"/>
              </a:rPr>
              <a:t>ChromeOS Application Common Errors (continued)</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C49482D-748B-A10F-5A36-18AF40AD5DA1}"/>
              </a:ext>
            </a:extLst>
          </p:cNvPr>
          <p:cNvSpPr>
            <a:spLocks noGrp="1"/>
          </p:cNvSpPr>
          <p:nvPr>
            <p:ph idx="1"/>
          </p:nvPr>
        </p:nvSpPr>
        <p:spPr/>
        <p:txBody>
          <a:bodyPr vert="horz" lIns="91440" tIns="45720" rIns="91440" bIns="45720" rtlCol="0" anchor="t">
            <a:noAutofit/>
          </a:bodyPr>
          <a:lstStyle/>
          <a:p>
            <a:pPr fontAlgn="base">
              <a:buClr>
                <a:srgbClr val="000000"/>
              </a:buClr>
            </a:pPr>
            <a:r>
              <a:rPr lang="en-US">
                <a:solidFill>
                  <a:schemeClr val="tx1"/>
                </a:solidFill>
                <a:latin typeface="Arial"/>
                <a:cs typeface="Arial"/>
              </a:rPr>
              <a:t>The PWA app is installed but not launching in kiosk mode.</a:t>
            </a:r>
          </a:p>
          <a:p>
            <a:pPr lvl="1"/>
            <a:r>
              <a:rPr lang="en-US">
                <a:solidFill>
                  <a:schemeClr val="tx1"/>
                </a:solidFill>
              </a:rPr>
              <a:t>Pay close attention when copy/pasting during installation and configuration as any typos, missing hyphens, added spaces, or added characters will prevent the app from entering kiosk mode.</a:t>
            </a:r>
          </a:p>
          <a:p>
            <a:pPr lvl="1"/>
            <a:r>
              <a:rPr lang="en-US">
                <a:solidFill>
                  <a:schemeClr val="tx1"/>
                </a:solidFill>
              </a:rPr>
              <a:t>When launching the PWA app ensure you are launching the app from the Chromebook sign in screen. </a:t>
            </a:r>
          </a:p>
          <a:p>
            <a:pPr marL="0" indent="0" fontAlgn="base">
              <a:buClr>
                <a:srgbClr val="000000"/>
              </a:buClr>
              <a:buNone/>
            </a:pPr>
            <a:endParaRPr lang="en-US">
              <a:solidFill>
                <a:schemeClr val="tx1"/>
              </a:solidFill>
              <a:latin typeface="Arial"/>
              <a:cs typeface="Arial"/>
            </a:endParaRPr>
          </a:p>
          <a:p>
            <a:pPr fontAlgn="base">
              <a:buClr>
                <a:srgbClr val="000000"/>
              </a:buClr>
            </a:pPr>
            <a:r>
              <a:rPr lang="en-US">
                <a:solidFill>
                  <a:schemeClr val="tx1"/>
                </a:solidFill>
              </a:rPr>
              <a:t>For both of these errors, refer to installation steps 3–10 (pages 9–12) and configuration steps 4 and 5 (pages 16–17) in the MCAS Student Kiosk Technology Guide.  </a:t>
            </a:r>
          </a:p>
          <a:p>
            <a:pPr fontAlgn="base">
              <a:buClr>
                <a:srgbClr val="000000"/>
              </a:buClr>
            </a:pPr>
            <a:endParaRPr lang="en-US">
              <a:solidFill>
                <a:schemeClr val="tx1"/>
              </a:solidFill>
              <a:latin typeface="Arial"/>
              <a:cs typeface="Arial"/>
            </a:endParaRPr>
          </a:p>
          <a:p>
            <a:pPr marL="457200" lvl="1" indent="0">
              <a:buNone/>
            </a:pPr>
            <a:endParaRPr lang="en-US">
              <a:solidFill>
                <a:schemeClr val="tx1"/>
              </a:solidFill>
            </a:endParaRPr>
          </a:p>
          <a:p>
            <a:pPr marL="457200" lvl="1" indent="0" fontAlgn="base">
              <a:buClr>
                <a:srgbClr val="000000"/>
              </a:buClr>
              <a:buNone/>
            </a:pPr>
            <a:endParaRPr lang="en-US">
              <a:solidFill>
                <a:schemeClr val="tx1"/>
              </a:solidFill>
              <a:latin typeface="Arial"/>
              <a:cs typeface="Arial"/>
            </a:endParaRPr>
          </a:p>
          <a:p>
            <a:pPr marL="457200" lvl="1" indent="0">
              <a:buClr>
                <a:srgbClr val="000000"/>
              </a:buClr>
              <a:buNone/>
            </a:pPr>
            <a:endParaRPr lang="en-US">
              <a:solidFill>
                <a:schemeClr val="tx1"/>
              </a:solidFill>
              <a:latin typeface="Arial"/>
              <a:cs typeface="Arial"/>
            </a:endParaRPr>
          </a:p>
          <a:p>
            <a:pPr lvl="1">
              <a:buClr>
                <a:srgbClr val="000000"/>
              </a:buClr>
            </a:pPr>
            <a:endParaRPr lang="en-US">
              <a:solidFill>
                <a:schemeClr val="tx1"/>
              </a:solidFill>
              <a:latin typeface="Arial"/>
              <a:cs typeface="Arial"/>
            </a:endParaRPr>
          </a:p>
          <a:p>
            <a:pPr lvl="1">
              <a:buClr>
                <a:srgbClr val="000000"/>
              </a:buClr>
            </a:pPr>
            <a:endParaRPr lang="en-US">
              <a:solidFill>
                <a:schemeClr val="tx1"/>
              </a:solidFill>
              <a:latin typeface="Arial"/>
              <a:cs typeface="Arial"/>
            </a:endParaRPr>
          </a:p>
          <a:p>
            <a:pPr lvl="1">
              <a:buClr>
                <a:srgbClr val="000000"/>
              </a:buClr>
            </a:pPr>
            <a:endParaRPr lang="en-US">
              <a:solidFill>
                <a:schemeClr val="tx1"/>
              </a:solidFill>
              <a:latin typeface="Arial"/>
              <a:cs typeface="Arial"/>
            </a:endParaRPr>
          </a:p>
        </p:txBody>
      </p:sp>
      <p:sp>
        <p:nvSpPr>
          <p:cNvPr id="5" name="Slide Number Placeholder 3">
            <a:extLst>
              <a:ext uri="{FF2B5EF4-FFF2-40B4-BE49-F238E27FC236}">
                <a16:creationId xmlns:a16="http://schemas.microsoft.com/office/drawing/2014/main" id="{EDCE178D-72BD-B5A5-3BBE-5401113F0D21}"/>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54</a:t>
            </a:fld>
            <a:endParaRPr lang="en-US"/>
          </a:p>
        </p:txBody>
      </p:sp>
    </p:spTree>
    <p:extLst>
      <p:ext uri="{BB962C8B-B14F-4D97-AF65-F5344CB8AC3E}">
        <p14:creationId xmlns:p14="http://schemas.microsoft.com/office/powerpoint/2010/main" val="3188705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D0207-0203-BB71-5D93-0334EAB487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F0065-E151-409B-0DCD-3955756296E8}"/>
              </a:ext>
            </a:extLst>
          </p:cNvPr>
          <p:cNvSpPr>
            <a:spLocks noGrp="1"/>
          </p:cNvSpPr>
          <p:nvPr>
            <p:ph type="title"/>
          </p:nvPr>
        </p:nvSpPr>
        <p:spPr/>
        <p:txBody>
          <a:bodyPr>
            <a:normAutofit fontScale="90000"/>
          </a:bodyPr>
          <a:lstStyle/>
          <a:p>
            <a:r>
              <a:rPr lang="en-US" sz="3600">
                <a:solidFill>
                  <a:schemeClr val="bg1"/>
                </a:solidFill>
              </a:rPr>
              <a:t>8. After updating the MCAS Student Kiosk, conduct Site Readiness and Site Certification. </a:t>
            </a:r>
            <a:endParaRPr lang="en-US" sz="36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ED74FA4-E6C3-3F43-CC42-AFDCFBDF365F}"/>
              </a:ext>
            </a:extLst>
          </p:cNvPr>
          <p:cNvSpPr>
            <a:spLocks noGrp="1"/>
          </p:cNvSpPr>
          <p:nvPr>
            <p:ph idx="1"/>
          </p:nvPr>
        </p:nvSpPr>
        <p:spPr/>
        <p:txBody>
          <a:bodyPr vert="horz" lIns="91440" tIns="45720" rIns="91440" bIns="45720" rtlCol="0" anchor="t">
            <a:noAutofit/>
          </a:bodyPr>
          <a:lstStyle/>
          <a:p>
            <a:pPr marL="0" indent="0">
              <a:buClr>
                <a:srgbClr val="101D35"/>
              </a:buClr>
              <a:buNone/>
            </a:pPr>
            <a:r>
              <a:rPr lang="en-US" sz="2400" b="1" dirty="0">
                <a:solidFill>
                  <a:srgbClr val="000000"/>
                </a:solidFill>
                <a:latin typeface="Arial" panose="020B0604020202020204" pitchFamily="34" charset="0"/>
                <a:cs typeface="Arial" panose="020B0604020202020204" pitchFamily="34" charset="0"/>
              </a:rPr>
              <a:t>What are the purposes of conducting Site Readiness and Site Certification?  </a:t>
            </a:r>
          </a:p>
          <a:p>
            <a:pPr>
              <a:buClr>
                <a:srgbClr val="101D35"/>
              </a:buClr>
            </a:pPr>
            <a:r>
              <a:rPr lang="en-US" sz="2400" dirty="0">
                <a:solidFill>
                  <a:srgbClr val="000000"/>
                </a:solidFill>
                <a:latin typeface="Arial" panose="020B0604020202020204" pitchFamily="34" charset="0"/>
                <a:cs typeface="Arial" panose="020B0604020202020204" pitchFamily="34" charset="0"/>
              </a:rPr>
              <a:t>Site Readiness and Site Certification are procedures that confirm </a:t>
            </a:r>
            <a:r>
              <a:rPr lang="en-US" sz="2400" dirty="0">
                <a:solidFill>
                  <a:srgbClr val="000000"/>
                </a:solidFill>
              </a:rPr>
              <a:t>that the updated MCAS Student Kiosk has been properly installed on student devices, and that those devices have been properly configured prior to testing. </a:t>
            </a:r>
          </a:p>
          <a:p>
            <a:pPr>
              <a:buClr>
                <a:srgbClr val="101D35"/>
              </a:buClr>
            </a:pPr>
            <a:r>
              <a:rPr lang="en-US" sz="2400" dirty="0">
                <a:solidFill>
                  <a:srgbClr val="000000"/>
                </a:solidFill>
                <a:latin typeface="Arial" panose="020B0604020202020204" pitchFamily="34" charset="0"/>
                <a:cs typeface="Arial" panose="020B0604020202020204" pitchFamily="34" charset="0"/>
              </a:rPr>
              <a:t>It is </a:t>
            </a:r>
            <a:r>
              <a:rPr lang="en-US" sz="2400" dirty="0">
                <a:solidFill>
                  <a:srgbClr val="000000"/>
                </a:solidFill>
              </a:rPr>
              <a:t>r</a:t>
            </a:r>
            <a:r>
              <a:rPr lang="en-US" sz="2400" dirty="0">
                <a:solidFill>
                  <a:srgbClr val="000000"/>
                </a:solidFill>
                <a:latin typeface="Arial" panose="020B0604020202020204" pitchFamily="34" charset="0"/>
                <a:cs typeface="Arial" panose="020B0604020202020204" pitchFamily="34" charset="0"/>
              </a:rPr>
              <a:t>ecommended to complete directly after installing the updated MCAS </a:t>
            </a:r>
            <a:r>
              <a:rPr lang="en-US" sz="2400">
                <a:solidFill>
                  <a:srgbClr val="000000"/>
                </a:solidFill>
                <a:latin typeface="Arial" panose="020B0604020202020204" pitchFamily="34" charset="0"/>
                <a:cs typeface="Arial" panose="020B0604020202020204" pitchFamily="34" charset="0"/>
              </a:rPr>
              <a:t>Student Kiosk.</a:t>
            </a:r>
            <a:endParaRPr lang="en-US" sz="2400" dirty="0">
              <a:solidFill>
                <a:srgbClr val="000000"/>
              </a:solidFill>
              <a:latin typeface="Arial" panose="020B0604020202020204" pitchFamily="34" charset="0"/>
              <a:cs typeface="Arial" panose="020B0604020202020204" pitchFamily="34" charset="0"/>
            </a:endParaRPr>
          </a:p>
          <a:p>
            <a:pPr>
              <a:buClr>
                <a:srgbClr val="101D35"/>
              </a:buClr>
            </a:pPr>
            <a:r>
              <a:rPr lang="en-US" sz="2400" dirty="0">
                <a:solidFill>
                  <a:srgbClr val="000000"/>
                </a:solidFill>
                <a:latin typeface="Arial" panose="020B0604020202020204" pitchFamily="34" charset="0"/>
                <a:cs typeface="Arial" panose="020B0604020202020204" pitchFamily="34" charset="0"/>
              </a:rPr>
              <a:t>If any changes to technology take place, it is strongly recommended to complete again prior to testing. </a:t>
            </a:r>
          </a:p>
          <a:p>
            <a:pPr>
              <a:buClr>
                <a:srgbClr val="101D35"/>
              </a:buClr>
            </a:pPr>
            <a:r>
              <a:rPr lang="en-US" sz="2400" dirty="0">
                <a:solidFill>
                  <a:srgbClr val="000000"/>
                </a:solidFill>
              </a:rPr>
              <a:t>DESE will follow up with schools and districts that do not complete Site Readiness. </a:t>
            </a:r>
          </a:p>
          <a:p>
            <a:pPr>
              <a:buClr>
                <a:srgbClr val="101D35"/>
              </a:buClr>
            </a:pPr>
            <a:r>
              <a:rPr lang="en-US" sz="2400" b="1" dirty="0">
                <a:solidFill>
                  <a:srgbClr val="000000"/>
                </a:solidFill>
                <a:latin typeface="Arial" panose="020B0604020202020204" pitchFamily="34" charset="0"/>
                <a:cs typeface="Arial" panose="020B0604020202020204" pitchFamily="34" charset="0"/>
              </a:rPr>
              <a:t>New for 2026</a:t>
            </a:r>
            <a:r>
              <a:rPr lang="en-US" sz="2400" b="1" dirty="0">
                <a:solidFill>
                  <a:srgbClr val="000000"/>
                </a:solidFill>
              </a:rPr>
              <a:t>–27</a:t>
            </a:r>
            <a:r>
              <a:rPr lang="en-US" sz="2400" dirty="0">
                <a:solidFill>
                  <a:srgbClr val="000000"/>
                </a:solidFill>
              </a:rPr>
              <a:t>: </a:t>
            </a:r>
            <a:r>
              <a:rPr lang="en-US" sz="2400" dirty="0">
                <a:solidFill>
                  <a:schemeClr val="tx1"/>
                </a:solidFill>
                <a:latin typeface="Arial"/>
                <a:ea typeface="Aptos" panose="020B0004020202020204" pitchFamily="34" charset="0"/>
                <a:cs typeface="Arial"/>
              </a:rPr>
              <a:t>iPads now show in the MCAS Portal on the Site Readiness details page when conducting Site Readiness. </a:t>
            </a:r>
            <a:endParaRPr lang="en-US" sz="2400" dirty="0">
              <a:solidFill>
                <a:schemeClr val="tx1"/>
              </a:solidFill>
              <a:latin typeface="Arial"/>
              <a:cs typeface="Arial"/>
            </a:endParaRPr>
          </a:p>
          <a:p>
            <a:pPr>
              <a:buClr>
                <a:srgbClr val="101D35"/>
              </a:buClr>
            </a:pPr>
            <a:endParaRPr lang="en-US" sz="2400" dirty="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1040751-7E68-4D37-7587-36A0FFE3046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55</a:t>
            </a:fld>
            <a:endParaRPr lang="en-US"/>
          </a:p>
        </p:txBody>
      </p:sp>
    </p:spTree>
    <p:extLst>
      <p:ext uri="{BB962C8B-B14F-4D97-AF65-F5344CB8AC3E}">
        <p14:creationId xmlns:p14="http://schemas.microsoft.com/office/powerpoint/2010/main" val="39399051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bg1"/>
                </a:solidFill>
                <a:latin typeface="Arial"/>
                <a:cs typeface="Arial"/>
              </a:rPr>
              <a:t>Site Readiness Tests</a:t>
            </a:r>
            <a:endParaRPr lang="en-US" sz="4000" i="1">
              <a:solidFill>
                <a:schemeClr val="bg1"/>
              </a:solidFill>
              <a:latin typeface="Arial"/>
              <a:cs typeface="Arial"/>
            </a:endParaRPr>
          </a:p>
        </p:txBody>
      </p:sp>
      <p:sp>
        <p:nvSpPr>
          <p:cNvPr id="3" name="Content Placeholder 2"/>
          <p:cNvSpPr>
            <a:spLocks noGrp="1"/>
          </p:cNvSpPr>
          <p:nvPr>
            <p:ph idx="1"/>
          </p:nvPr>
        </p:nvSpPr>
        <p:spPr/>
        <p:txBody>
          <a:bodyPr vert="horz" lIns="91440" tIns="45720" rIns="91440" bIns="45720" rtlCol="0" anchor="t">
            <a:noAutofit/>
          </a:bodyPr>
          <a:lstStyle/>
          <a:p>
            <a:pPr>
              <a:buClr>
                <a:srgbClr val="000000"/>
              </a:buClr>
            </a:pPr>
            <a:r>
              <a:rPr lang="en-US" sz="2400">
                <a:solidFill>
                  <a:srgbClr val="000000"/>
                </a:solidFill>
                <a:latin typeface="Arial" panose="020B0604020202020204" pitchFamily="34" charset="0"/>
                <a:cs typeface="Arial" panose="020B0604020202020204" pitchFamily="34" charset="0"/>
              </a:rPr>
              <a:t>Site Readiness is a two-part test that allows technology coordinators to ensure the MCAS Student Kiosk has been properly installed. </a:t>
            </a:r>
          </a:p>
        </p:txBody>
      </p:sp>
      <p:graphicFrame>
        <p:nvGraphicFramePr>
          <p:cNvPr id="4" name="Table 3">
            <a:extLst>
              <a:ext uri="{FF2B5EF4-FFF2-40B4-BE49-F238E27FC236}">
                <a16:creationId xmlns:a16="http://schemas.microsoft.com/office/drawing/2014/main" id="{2292C063-05FA-384D-FC03-0641C2F7E582}"/>
              </a:ext>
            </a:extLst>
          </p:cNvPr>
          <p:cNvGraphicFramePr>
            <a:graphicFrameLocks noGrp="1"/>
          </p:cNvGraphicFramePr>
          <p:nvPr>
            <p:extLst>
              <p:ext uri="{D42A27DB-BD31-4B8C-83A1-F6EECF244321}">
                <p14:modId xmlns:p14="http://schemas.microsoft.com/office/powerpoint/2010/main" val="4264748533"/>
              </p:ext>
            </p:extLst>
          </p:nvPr>
        </p:nvGraphicFramePr>
        <p:xfrm>
          <a:off x="509493" y="2367944"/>
          <a:ext cx="11218036" cy="3723640"/>
        </p:xfrm>
        <a:graphic>
          <a:graphicData uri="http://schemas.openxmlformats.org/drawingml/2006/table">
            <a:tbl>
              <a:tblPr firstRow="1" bandRow="1">
                <a:tableStyleId>{5C22544A-7EE6-4342-B048-85BDC9FD1C3A}</a:tableStyleId>
              </a:tblPr>
              <a:tblGrid>
                <a:gridCol w="2958960">
                  <a:extLst>
                    <a:ext uri="{9D8B030D-6E8A-4147-A177-3AD203B41FA5}">
                      <a16:colId xmlns:a16="http://schemas.microsoft.com/office/drawing/2014/main" val="52782642"/>
                    </a:ext>
                  </a:extLst>
                </a:gridCol>
                <a:gridCol w="8259076">
                  <a:extLst>
                    <a:ext uri="{9D8B030D-6E8A-4147-A177-3AD203B41FA5}">
                      <a16:colId xmlns:a16="http://schemas.microsoft.com/office/drawing/2014/main" val="3200749598"/>
                    </a:ext>
                  </a:extLst>
                </a:gridCol>
              </a:tblGrid>
              <a:tr h="370840">
                <a:tc>
                  <a:txBody>
                    <a:bodyPr/>
                    <a:lstStyle/>
                    <a:p>
                      <a:r>
                        <a:rPr lang="en-US">
                          <a:latin typeface="Arial" panose="020B0604020202020204" pitchFamily="34" charset="0"/>
                          <a:cs typeface="Arial" panose="020B0604020202020204" pitchFamily="34" charset="0"/>
                        </a:rPr>
                        <a:t>Site Readiness Tests</a:t>
                      </a:r>
                    </a:p>
                  </a:txBody>
                  <a:tcPr/>
                </a:tc>
                <a:tc>
                  <a:txBody>
                    <a:bodyPr/>
                    <a:lstStyle/>
                    <a:p>
                      <a:r>
                        <a:rPr lang="en-US">
                          <a:latin typeface="Arial" panose="020B0604020202020204" pitchFamily="34" charset="0"/>
                          <a:cs typeface="Arial" panose="020B0604020202020204" pitchFamily="34" charset="0"/>
                        </a:rPr>
                        <a:t>Purpose of Test </a:t>
                      </a:r>
                    </a:p>
                  </a:txBody>
                  <a:tcPr/>
                </a:tc>
                <a:extLst>
                  <a:ext uri="{0D108BD9-81ED-4DB2-BD59-A6C34878D82A}">
                    <a16:rowId xmlns:a16="http://schemas.microsoft.com/office/drawing/2014/main" val="1274598471"/>
                  </a:ext>
                </a:extLst>
              </a:tr>
              <a:tr h="370840">
                <a:tc>
                  <a:txBody>
                    <a:bodyPr/>
                    <a:lstStyle/>
                    <a:p>
                      <a:pPr lvl="0">
                        <a:buClr>
                          <a:srgbClr val="000000"/>
                        </a:buClr>
                        <a:buFont typeface="Arial" panose="020B0604020202020204" pitchFamily="34" charset="0"/>
                        <a:buNone/>
                      </a:pPr>
                      <a:r>
                        <a:rPr lang="en-US" sz="2400" b="1">
                          <a:solidFill>
                            <a:srgbClr val="000000"/>
                          </a:solidFill>
                          <a:latin typeface="Arial" panose="020B0604020202020204" pitchFamily="34" charset="0"/>
                          <a:cs typeface="Arial" panose="020B0604020202020204" pitchFamily="34" charset="0"/>
                        </a:rPr>
                        <a:t>System Set-Up Test</a:t>
                      </a:r>
                      <a:endParaRPr lang="en-US" sz="2400" b="1">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a:solidFill>
                            <a:srgbClr val="000000"/>
                          </a:solidFill>
                          <a:latin typeface="Arial" panose="020B0604020202020204" pitchFamily="34" charset="0"/>
                          <a:cs typeface="Arial" panose="020B0604020202020204" pitchFamily="34" charset="0"/>
                        </a:rPr>
                        <a:t>Verifies and confirms the following: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network connectivity</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screen resolution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text-to-speech</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how many students may begin testing at the same time  </a:t>
                      </a:r>
                    </a:p>
                  </a:txBody>
                  <a:tcPr/>
                </a:tc>
                <a:extLst>
                  <a:ext uri="{0D108BD9-81ED-4DB2-BD59-A6C34878D82A}">
                    <a16:rowId xmlns:a16="http://schemas.microsoft.com/office/drawing/2014/main" val="60352152"/>
                  </a:ext>
                </a:extLst>
              </a:tr>
              <a:tr h="370840">
                <a:tc>
                  <a:txBody>
                    <a:bodyPr/>
                    <a:lstStyle/>
                    <a:p>
                      <a:pPr marL="0" indent="0">
                        <a:buFont typeface="Arial" panose="020B0604020202020204" pitchFamily="34" charset="0"/>
                        <a:buNone/>
                      </a:pPr>
                      <a:r>
                        <a:rPr lang="en-US" sz="2400" b="1">
                          <a:solidFill>
                            <a:srgbClr val="000000"/>
                          </a:solidFill>
                          <a:latin typeface="Arial" panose="020B0604020202020204" pitchFamily="34" charset="0"/>
                          <a:cs typeface="Arial" panose="020B0604020202020204" pitchFamily="34" charset="0"/>
                        </a:rPr>
                        <a:t>Student Interface Test </a:t>
                      </a:r>
                      <a:endParaRPr lang="en-US" sz="2400" b="1">
                        <a:latin typeface="Arial" panose="020B0604020202020204" pitchFamily="34" charset="0"/>
                        <a:cs typeface="Arial" panose="020B0604020202020204" pitchFamily="34" charset="0"/>
                      </a:endParaRPr>
                    </a:p>
                  </a:txBody>
                  <a:tcPr/>
                </a:tc>
                <a:tc>
                  <a:txBody>
                    <a:bodyPr/>
                    <a:lstStyle/>
                    <a:p>
                      <a:pPr marL="0" lvl="0" indent="0">
                        <a:buClr>
                          <a:srgbClr val="000000"/>
                        </a:buClr>
                        <a:buFont typeface="Arial" panose="020B0604020202020204" pitchFamily="34" charset="0"/>
                        <a:buNone/>
                      </a:pPr>
                      <a:r>
                        <a:rPr lang="en-US" sz="2000" b="0" i="0">
                          <a:solidFill>
                            <a:srgbClr val="000000"/>
                          </a:solidFill>
                          <a:effectLst/>
                          <a:latin typeface="Arial" panose="020B0604020202020204" pitchFamily="34" charset="0"/>
                          <a:cs typeface="Arial" panose="020B0604020202020204" pitchFamily="34" charset="0"/>
                        </a:rPr>
                        <a:t>Provides sample test questions to determine whether the device is capable of correctly displaying and navigating test content in the MCAS Student Kiosk. </a:t>
                      </a:r>
                    </a:p>
                    <a:p>
                      <a:pPr marL="800100" lvl="1" indent="-342900">
                        <a:buClr>
                          <a:srgbClr val="000000"/>
                        </a:buClr>
                        <a:buFont typeface="Arial" panose="020B0604020202020204" pitchFamily="34" charset="0"/>
                        <a:buChar char="•"/>
                      </a:pPr>
                      <a:r>
                        <a:rPr lang="en-US" sz="1800" b="0" i="0">
                          <a:solidFill>
                            <a:srgbClr val="000000"/>
                          </a:solidFill>
                          <a:effectLst/>
                          <a:latin typeface="Arial" panose="020B0604020202020204" pitchFamily="34" charset="0"/>
                          <a:cs typeface="Arial" panose="020B0604020202020204" pitchFamily="34" charset="0"/>
                        </a:rPr>
                        <a:t>The Student Interface Test also allows technology coordinators to test the student tools, including the Line Reader, Text Highlighter, and Notepad, to ensure those are functioning properly. </a:t>
                      </a:r>
                      <a:r>
                        <a:rPr lang="en-US" sz="2000" b="0" i="0">
                          <a:solidFill>
                            <a:srgbClr val="000000"/>
                          </a:solidFill>
                          <a:effectLst/>
                          <a:latin typeface="Arial" panose="020B0604020202020204" pitchFamily="34" charset="0"/>
                          <a:cs typeface="Arial" panose="020B0604020202020204" pitchFamily="34" charset="0"/>
                        </a:rPr>
                        <a:t> </a:t>
                      </a:r>
                      <a:endParaRPr lang="en-US" sz="2000" b="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8823876"/>
                  </a:ext>
                </a:extLst>
              </a:tr>
            </a:tbl>
          </a:graphicData>
        </a:graphic>
      </p:graphicFrame>
      <p:sp>
        <p:nvSpPr>
          <p:cNvPr id="5" name="Slide Number Placeholder 3">
            <a:extLst>
              <a:ext uri="{FF2B5EF4-FFF2-40B4-BE49-F238E27FC236}">
                <a16:creationId xmlns:a16="http://schemas.microsoft.com/office/drawing/2014/main" id="{CDA64F03-4B7D-2455-F7B8-E89B64AB4F8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Demonstration </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50667" y="1555040"/>
            <a:ext cx="11890665" cy="4414692"/>
          </a:xfrm>
        </p:spPr>
        <p:txBody>
          <a:bodyPr vert="horz" lIns="91440" tIns="45720" rIns="91440" bIns="45720" rtlCol="0" anchor="t">
            <a:noAutofit/>
          </a:bodyPr>
          <a:lstStyle/>
          <a:p>
            <a:pPr algn="l" rtl="0" fontAlgn="base">
              <a:buClrTx/>
              <a:buFont typeface="Arial" panose="020B0604020202020204" pitchFamily="34" charset="0"/>
              <a:buChar char="•"/>
            </a:pPr>
            <a:r>
              <a:rPr lang="en-US" sz="2400" b="0" i="0">
                <a:solidFill>
                  <a:srgbClr val="000000"/>
                </a:solidFill>
                <a:effectLst/>
                <a:latin typeface="Arial" panose="020B0604020202020204" pitchFamily="34" charset="0"/>
                <a:cs typeface="Arial" panose="020B0604020202020204" pitchFamily="34" charset="0"/>
              </a:rPr>
              <a:t>Retrieving Site Readiness credentials</a:t>
            </a:r>
          </a:p>
          <a:p>
            <a:pPr algn="l" rtl="0" fontAlgn="base">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Conducting the Site Readiness test</a:t>
            </a:r>
          </a:p>
          <a:p>
            <a:pPr algn="l" rtl="0" fontAlgn="base">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Certifying Site Readiness</a:t>
            </a:r>
          </a:p>
        </p:txBody>
      </p:sp>
      <p:sp>
        <p:nvSpPr>
          <p:cNvPr id="4" name="Slide Number Placeholder 3">
            <a:extLst>
              <a:ext uri="{FF2B5EF4-FFF2-40B4-BE49-F238E27FC236}">
                <a16:creationId xmlns:a16="http://schemas.microsoft.com/office/drawing/2014/main" id="{5CF35370-CD01-FB96-DE90-CF863BA8CEB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14712726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Retrieving Site Readiness Credentials</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Log in to the </a:t>
            </a:r>
            <a:r>
              <a:rPr lang="en-US" sz="2400" b="0" i="0" u="sng" strike="noStrike">
                <a:solidFill>
                  <a:srgbClr val="215E99"/>
                </a:solidFill>
                <a:effectLst/>
                <a:latin typeface="Arial" panose="020B0604020202020204" pitchFamily="34" charset="0"/>
                <a:cs typeface="Arial" panose="020B0604020202020204" pitchFamily="34" charset="0"/>
                <a:hlinkClick r:id="rId3"/>
              </a:rPr>
              <a:t>MCAS Portal</a:t>
            </a:r>
            <a:r>
              <a:rPr lang="en-US" sz="2400" b="0" i="0">
                <a:solidFill>
                  <a:srgbClr val="215E99"/>
                </a:solidFill>
                <a:effectLst/>
                <a:latin typeface="Arial" panose="020B0604020202020204" pitchFamily="34" charset="0"/>
                <a:cs typeface="Arial" panose="020B0604020202020204" pitchFamily="34" charset="0"/>
              </a:rPr>
              <a:t> </a:t>
            </a:r>
            <a:r>
              <a:rPr lang="en-US" sz="2400" b="0" i="0">
                <a:solidFill>
                  <a:srgbClr val="000000"/>
                </a:solidFill>
                <a:effectLst/>
                <a:latin typeface="Arial" panose="020B0604020202020204" pitchFamily="34" charset="0"/>
                <a:cs typeface="Arial" panose="020B0604020202020204" pitchFamily="34" charset="0"/>
              </a:rPr>
              <a:t>with your username and password.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On the Portal home page, click </a:t>
            </a:r>
            <a:r>
              <a:rPr lang="en-US" sz="2400" b="1" i="0">
                <a:solidFill>
                  <a:srgbClr val="000000"/>
                </a:solidFill>
                <a:effectLst/>
                <a:latin typeface="Arial" panose="020B0604020202020204" pitchFamily="34" charset="0"/>
                <a:cs typeface="Arial" panose="020B0604020202020204" pitchFamily="34" charset="0"/>
              </a:rPr>
              <a:t>Administration</a:t>
            </a:r>
            <a:r>
              <a:rPr lang="en-US" sz="2400" b="0" i="0">
                <a:solidFill>
                  <a:srgbClr val="000000"/>
                </a:solidFill>
                <a:effectLst/>
                <a:latin typeface="Arial" panose="020B0604020202020204" pitchFamily="34" charset="0"/>
                <a:cs typeface="Arial" panose="020B0604020202020204" pitchFamily="34" charset="0"/>
              </a:rPr>
              <a:t>. The Site Readiness account information appears at the bottom of the Administration home page.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Make a note of the username and password for the school, which you will use to log in to the MCAS Student Kiosk. </a:t>
            </a:r>
          </a:p>
        </p:txBody>
      </p:sp>
      <p:pic>
        <p:nvPicPr>
          <p:cNvPr id="5" name="Picture 4" descr="A screenshot of the Site Readiness login page showing username and password.">
            <a:extLst>
              <a:ext uri="{FF2B5EF4-FFF2-40B4-BE49-F238E27FC236}">
                <a16:creationId xmlns:a16="http://schemas.microsoft.com/office/drawing/2014/main" id="{4E33C40C-0DF6-6AB1-F4A7-3B0BD568F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135" y="3843721"/>
            <a:ext cx="10215730" cy="1783966"/>
          </a:xfrm>
          <a:prstGeom prst="rect">
            <a:avLst/>
          </a:prstGeom>
        </p:spPr>
      </p:pic>
      <p:sp>
        <p:nvSpPr>
          <p:cNvPr id="4" name="Slide Number Placeholder 3">
            <a:extLst>
              <a:ext uri="{FF2B5EF4-FFF2-40B4-BE49-F238E27FC236}">
                <a16:creationId xmlns:a16="http://schemas.microsoft.com/office/drawing/2014/main" id="{4E87643D-577A-3CB6-D5EC-E193E157D5A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58</a:t>
            </a:fld>
            <a:endParaRPr lang="en-US"/>
          </a:p>
        </p:txBody>
      </p:sp>
    </p:spTree>
    <p:extLst>
      <p:ext uri="{BB962C8B-B14F-4D97-AF65-F5344CB8AC3E}">
        <p14:creationId xmlns:p14="http://schemas.microsoft.com/office/powerpoint/2010/main" val="31331459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Conduct Site Readiness: System Set-Up Test</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Launch the MCAS Student Kiosk on the device.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Log in to the MCAS Student Kiosk with the Site Readiness username and password provided for the school.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Under </a:t>
            </a:r>
            <a:r>
              <a:rPr lang="en-US" sz="2400" b="1" i="0">
                <a:solidFill>
                  <a:srgbClr val="000000"/>
                </a:solidFill>
                <a:effectLst/>
                <a:latin typeface="Arial" panose="020B0604020202020204" pitchFamily="34" charset="0"/>
                <a:cs typeface="Arial" panose="020B0604020202020204" pitchFamily="34" charset="0"/>
              </a:rPr>
              <a:t>System Set-Up Test</a:t>
            </a:r>
            <a:r>
              <a:rPr lang="en-US" sz="2400" b="0" i="0">
                <a:solidFill>
                  <a:srgbClr val="000000"/>
                </a:solidFill>
                <a:effectLst/>
                <a:latin typeface="Arial" panose="020B0604020202020204" pitchFamily="34" charset="0"/>
                <a:cs typeface="Arial" panose="020B0604020202020204" pitchFamily="34" charset="0"/>
              </a:rPr>
              <a:t>, click </a:t>
            </a:r>
            <a:r>
              <a:rPr lang="en-US" sz="2400" b="1" i="0">
                <a:solidFill>
                  <a:srgbClr val="000000"/>
                </a:solidFill>
                <a:effectLst/>
                <a:latin typeface="Arial" panose="020B0604020202020204" pitchFamily="34" charset="0"/>
                <a:cs typeface="Arial" panose="020B0604020202020204" pitchFamily="34" charset="0"/>
              </a:rPr>
              <a:t>Check System Set-Up</a:t>
            </a:r>
            <a:r>
              <a:rPr lang="en-US" sz="2400" b="0" i="0">
                <a:solidFill>
                  <a:srgbClr val="000000"/>
                </a:solidFill>
                <a:effectLst/>
                <a:latin typeface="Arial" panose="020B0604020202020204" pitchFamily="34" charset="0"/>
                <a:cs typeface="Arial" panose="020B0604020202020204" pitchFamily="34" charset="0"/>
              </a:rPr>
              <a:t> to begin the test. </a:t>
            </a:r>
          </a:p>
        </p:txBody>
      </p:sp>
      <p:pic>
        <p:nvPicPr>
          <p:cNvPr id="6" name="Picture 5" descr="A screenshot of student profile page of the MCAS Student kiosk showing that System Setup test and student interface test. A red box is around the Check System Set-up button. ">
            <a:extLst>
              <a:ext uri="{FF2B5EF4-FFF2-40B4-BE49-F238E27FC236}">
                <a16:creationId xmlns:a16="http://schemas.microsoft.com/office/drawing/2014/main" id="{6CB28095-1167-C7D1-8FE3-EFAF22D88FBC}"/>
              </a:ext>
            </a:extLst>
          </p:cNvPr>
          <p:cNvPicPr>
            <a:picLocks noChangeAspect="1"/>
          </p:cNvPicPr>
          <p:nvPr/>
        </p:nvPicPr>
        <p:blipFill>
          <a:blip r:embed="rId3"/>
          <a:stretch>
            <a:fillRect/>
          </a:stretch>
        </p:blipFill>
        <p:spPr>
          <a:xfrm>
            <a:off x="3387758" y="3363034"/>
            <a:ext cx="5416483" cy="3129841"/>
          </a:xfrm>
          <a:prstGeom prst="rect">
            <a:avLst/>
          </a:prstGeom>
        </p:spPr>
      </p:pic>
      <p:sp>
        <p:nvSpPr>
          <p:cNvPr id="4" name="Slide Number Placeholder 3">
            <a:extLst>
              <a:ext uri="{FF2B5EF4-FFF2-40B4-BE49-F238E27FC236}">
                <a16:creationId xmlns:a16="http://schemas.microsoft.com/office/drawing/2014/main" id="{74CD4AD9-7909-1A07-C3A2-85069D07BDA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59</a:t>
            </a:fld>
            <a:endParaRPr lang="en-US"/>
          </a:p>
        </p:txBody>
      </p:sp>
    </p:spTree>
    <p:extLst>
      <p:ext uri="{BB962C8B-B14F-4D97-AF65-F5344CB8AC3E}">
        <p14:creationId xmlns:p14="http://schemas.microsoft.com/office/powerpoint/2010/main" val="42858443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Conduct Site Readiness: Student Interface Test</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342900" indent="-342900" fontAlgn="base">
              <a:buClrTx/>
              <a:buFont typeface="+mj-lt"/>
              <a:buAutoNum type="arabicPeriod"/>
            </a:pPr>
            <a:r>
              <a:rPr lang="en-US" sz="2000">
                <a:solidFill>
                  <a:srgbClr val="000000"/>
                </a:solidFill>
                <a:latin typeface="Arial" panose="020B0604020202020204" pitchFamily="34" charset="0"/>
                <a:cs typeface="Arial" panose="020B0604020202020204" pitchFamily="34" charset="0"/>
              </a:rPr>
              <a:t>If all the system checks succeed, you are ready to begin the next Site Readiness test. </a:t>
            </a:r>
          </a:p>
          <a:p>
            <a:pPr marL="508000" lvl="1" indent="0" fontAlgn="base">
              <a:buClrTx/>
              <a:buNone/>
            </a:pPr>
            <a:r>
              <a:rPr lang="en-US" sz="1800">
                <a:solidFill>
                  <a:srgbClr val="000000"/>
                </a:solidFill>
                <a:latin typeface="Arial" panose="020B0604020202020204" pitchFamily="34" charset="0"/>
                <a:cs typeface="Arial" panose="020B0604020202020204" pitchFamily="34" charset="0"/>
              </a:rPr>
              <a:t>If one or more system checks fail, adjust your configuration as needed and re-run the System Set-Up test. </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When the System Set-Up test is completed, click the blue </a:t>
            </a:r>
            <a:r>
              <a:rPr lang="en-US" sz="2000" b="1" i="0">
                <a:solidFill>
                  <a:srgbClr val="000000"/>
                </a:solidFill>
                <a:effectLst/>
                <a:latin typeface="Arial" panose="020B0604020202020204" pitchFamily="34" charset="0"/>
                <a:cs typeface="Arial" panose="020B0604020202020204" pitchFamily="34" charset="0"/>
              </a:rPr>
              <a:t>Check Student Interface</a:t>
            </a:r>
            <a:r>
              <a:rPr lang="en-US" sz="2000" b="0" i="0">
                <a:solidFill>
                  <a:srgbClr val="000000"/>
                </a:solidFill>
                <a:effectLst/>
                <a:latin typeface="Arial" panose="020B0604020202020204" pitchFamily="34" charset="0"/>
                <a:cs typeface="Arial" panose="020B0604020202020204" pitchFamily="34" charset="0"/>
              </a:rPr>
              <a:t> button.</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Read the instructions on the page and then click </a:t>
            </a:r>
            <a:r>
              <a:rPr lang="en-US" sz="2000" b="1" i="0">
                <a:solidFill>
                  <a:srgbClr val="000000"/>
                </a:solidFill>
                <a:effectLst/>
                <a:latin typeface="Arial" panose="020B0604020202020204" pitchFamily="34" charset="0"/>
                <a:cs typeface="Arial" panose="020B0604020202020204" pitchFamily="34" charset="0"/>
              </a:rPr>
              <a:t>Continue</a:t>
            </a:r>
            <a:r>
              <a:rPr lang="en-US" sz="2000" b="0" i="0">
                <a:solidFill>
                  <a:srgbClr val="000000"/>
                </a:solidFill>
                <a:effectLst/>
                <a:latin typeface="Arial" panose="020B0604020202020204" pitchFamily="34" charset="0"/>
                <a:cs typeface="Arial" panose="020B0604020202020204" pitchFamily="34" charset="0"/>
              </a:rPr>
              <a:t>.  </a:t>
            </a:r>
            <a:endParaRPr lang="en-US" sz="2000">
              <a:solidFill>
                <a:srgbClr val="000000"/>
              </a:solidFill>
              <a:latin typeface="Arial" panose="020B0604020202020204" pitchFamily="34" charset="0"/>
              <a:cs typeface="Arial" panose="020B0604020202020204" pitchFamily="34" charset="0"/>
            </a:endParaRP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Confirm that you can respond to a few questions and try a few student tools. </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On the last test question page, click </a:t>
            </a:r>
            <a:r>
              <a:rPr lang="en-US" sz="2000" b="1" i="0">
                <a:solidFill>
                  <a:srgbClr val="000000"/>
                </a:solidFill>
                <a:effectLst/>
                <a:latin typeface="Arial" panose="020B0604020202020204" pitchFamily="34" charset="0"/>
                <a:cs typeface="Arial" panose="020B0604020202020204" pitchFamily="34" charset="0"/>
              </a:rPr>
              <a:t>Finish</a:t>
            </a:r>
            <a:r>
              <a:rPr lang="en-US" sz="2000" b="0" i="0">
                <a:solidFill>
                  <a:srgbClr val="000000"/>
                </a:solidFill>
                <a:effectLst/>
                <a:latin typeface="Arial" panose="020B0604020202020204" pitchFamily="34" charset="0"/>
                <a:cs typeface="Arial" panose="020B0604020202020204" pitchFamily="34" charset="0"/>
              </a:rPr>
              <a:t>. </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On the Test Review page, click </a:t>
            </a:r>
            <a:r>
              <a:rPr lang="en-US" sz="2000" b="1" i="0">
                <a:solidFill>
                  <a:srgbClr val="000000"/>
                </a:solidFill>
                <a:effectLst/>
                <a:latin typeface="Arial" panose="020B0604020202020204" pitchFamily="34" charset="0"/>
                <a:cs typeface="Arial" panose="020B0604020202020204" pitchFamily="34" charset="0"/>
              </a:rPr>
              <a:t>Turn In</a:t>
            </a:r>
            <a:r>
              <a:rPr lang="en-US" sz="2000" b="0" i="0">
                <a:solidFill>
                  <a:srgbClr val="000000"/>
                </a:solidFill>
                <a:effectLst/>
                <a:latin typeface="Arial" panose="020B0604020202020204" pitchFamily="34" charset="0"/>
                <a:cs typeface="Arial" panose="020B0604020202020204" pitchFamily="34" charset="0"/>
              </a:rPr>
              <a:t> to submit your test. </a:t>
            </a:r>
          </a:p>
          <a:p>
            <a:pPr marL="342900" indent="-342900" algn="l" rtl="0" fontAlgn="base">
              <a:buFont typeface="+mj-lt"/>
              <a:buAutoNum type="arabicPeriod"/>
            </a:pPr>
            <a:endParaRPr lang="en-US" sz="1800" b="0" i="0">
              <a:solidFill>
                <a:srgbClr val="000000"/>
              </a:solidFill>
              <a:effectLst/>
              <a:latin typeface="Aptos" panose="020B0004020202020204" pitchFamily="34" charset="0"/>
            </a:endParaRPr>
          </a:p>
        </p:txBody>
      </p:sp>
      <p:pic>
        <p:nvPicPr>
          <p:cNvPr id="8" name="Picture 7" descr="A screenshot of student profile page of the MCAS Student kiosk showing that System Setup test and student interface test. A red box is around the Check Student Interface. ">
            <a:extLst>
              <a:ext uri="{FF2B5EF4-FFF2-40B4-BE49-F238E27FC236}">
                <a16:creationId xmlns:a16="http://schemas.microsoft.com/office/drawing/2014/main" id="{E997FFCB-4096-8934-A307-BE484DBBC873}"/>
              </a:ext>
            </a:extLst>
          </p:cNvPr>
          <p:cNvPicPr>
            <a:picLocks noChangeAspect="1"/>
          </p:cNvPicPr>
          <p:nvPr/>
        </p:nvPicPr>
        <p:blipFill>
          <a:blip r:embed="rId3"/>
          <a:stretch>
            <a:fillRect/>
          </a:stretch>
        </p:blipFill>
        <p:spPr>
          <a:xfrm>
            <a:off x="7286807" y="3571871"/>
            <a:ext cx="4777037" cy="2855628"/>
          </a:xfrm>
          <a:prstGeom prst="rect">
            <a:avLst/>
          </a:prstGeom>
        </p:spPr>
      </p:pic>
      <p:sp>
        <p:nvSpPr>
          <p:cNvPr id="4" name="Slide Number Placeholder 3">
            <a:extLst>
              <a:ext uri="{FF2B5EF4-FFF2-40B4-BE49-F238E27FC236}">
                <a16:creationId xmlns:a16="http://schemas.microsoft.com/office/drawing/2014/main" id="{30BD8DD7-BCC1-8EBF-28C1-BBD4FAC4843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60</a:t>
            </a:fld>
            <a:endParaRPr lang="en-US"/>
          </a:p>
        </p:txBody>
      </p:sp>
    </p:spTree>
    <p:extLst>
      <p:ext uri="{BB962C8B-B14F-4D97-AF65-F5344CB8AC3E}">
        <p14:creationId xmlns:p14="http://schemas.microsoft.com/office/powerpoint/2010/main" val="15451865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Certify Site Readiness</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73179" y="1542614"/>
            <a:ext cx="11890665" cy="4414692"/>
          </a:xfrm>
        </p:spPr>
        <p:txBody>
          <a:bodyPr vert="horz" lIns="91440" tIns="45720" rIns="91440" bIns="45720" rtlCol="0" anchor="t">
            <a:noAutofit/>
          </a:bodyPr>
          <a:lstStyle/>
          <a:p>
            <a:pPr marL="0" indent="0" algn="l" rtl="0" fontAlgn="base">
              <a:buNone/>
            </a:pPr>
            <a:r>
              <a:rPr lang="en-US" sz="2000" b="0" i="0">
                <a:solidFill>
                  <a:srgbClr val="000000"/>
                </a:solidFill>
                <a:effectLst/>
                <a:latin typeface="Arial" panose="020B0604020202020204" pitchFamily="34" charset="0"/>
                <a:cs typeface="Arial" panose="020B0604020202020204" pitchFamily="34" charset="0"/>
              </a:rPr>
              <a:t>After all devices or device configurations for your school have successfully completed Site Readiness, the technology coordinator will certify the site for testing. </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Log in to the MCAS Portal with your username and password. </a:t>
            </a:r>
          </a:p>
          <a:p>
            <a:pPr marL="850900" lvl="1" indent="-342900" fontAlgn="base">
              <a:buClrTx/>
              <a:buFont typeface="Arial" panose="020B0604020202020204" pitchFamily="34" charset="0"/>
              <a:buChar char="•"/>
            </a:pPr>
            <a:r>
              <a:rPr lang="en-US" sz="2000" b="1">
                <a:solidFill>
                  <a:srgbClr val="000000"/>
                </a:solidFill>
                <a:latin typeface="Arial" panose="020B0604020202020204" pitchFamily="34" charset="0"/>
                <a:cs typeface="Arial" panose="020B0604020202020204" pitchFamily="34" charset="0"/>
              </a:rPr>
              <a:t>Note</a:t>
            </a:r>
            <a:r>
              <a:rPr lang="en-US" sz="2000">
                <a:solidFill>
                  <a:srgbClr val="000000"/>
                </a:solidFill>
                <a:latin typeface="Arial" panose="020B0604020202020204" pitchFamily="34" charset="0"/>
                <a:cs typeface="Arial" panose="020B0604020202020204" pitchFamily="34" charset="0"/>
              </a:rPr>
              <a:t>: Use your own username and password, not the Site Readiness credentials. </a:t>
            </a:r>
            <a:endParaRPr lang="en-US" sz="2000" b="0" i="0">
              <a:solidFill>
                <a:srgbClr val="000000"/>
              </a:solidFill>
              <a:effectLst/>
              <a:latin typeface="Arial" panose="020B0604020202020204" pitchFamily="34" charset="0"/>
              <a:cs typeface="Arial" panose="020B0604020202020204" pitchFamily="34" charset="0"/>
            </a:endParaRP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Click </a:t>
            </a:r>
            <a:r>
              <a:rPr lang="en-US" sz="2000" b="1" i="0">
                <a:solidFill>
                  <a:srgbClr val="000000"/>
                </a:solidFill>
                <a:effectLst/>
                <a:latin typeface="Arial" panose="020B0604020202020204" pitchFamily="34" charset="0"/>
                <a:cs typeface="Arial" panose="020B0604020202020204" pitchFamily="34" charset="0"/>
              </a:rPr>
              <a:t>Administration</a:t>
            </a:r>
            <a:r>
              <a:rPr lang="en-US" sz="2000" b="0" i="0">
                <a:solidFill>
                  <a:srgbClr val="000000"/>
                </a:solidFill>
                <a:effectLst/>
                <a:latin typeface="Arial" panose="020B0604020202020204" pitchFamily="34" charset="0"/>
                <a:cs typeface="Arial" panose="020B0604020202020204" pitchFamily="34" charset="0"/>
              </a:rPr>
              <a:t>. </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Click </a:t>
            </a:r>
            <a:r>
              <a:rPr lang="en-US" sz="2000" b="1" i="0">
                <a:solidFill>
                  <a:srgbClr val="000000"/>
                </a:solidFill>
                <a:effectLst/>
                <a:latin typeface="Arial" panose="020B0604020202020204" pitchFamily="34" charset="0"/>
                <a:cs typeface="Arial" panose="020B0604020202020204" pitchFamily="34" charset="0"/>
              </a:rPr>
              <a:t>Site Readiness</a:t>
            </a:r>
            <a:r>
              <a:rPr lang="en-US" sz="2000" b="0" i="0">
                <a:solidFill>
                  <a:srgbClr val="000000"/>
                </a:solidFill>
                <a:effectLst/>
                <a:latin typeface="Arial" panose="020B0604020202020204" pitchFamily="34" charset="0"/>
                <a:cs typeface="Arial" panose="020B0604020202020204" pitchFamily="34" charset="0"/>
              </a:rPr>
              <a:t> at the top of the page. </a:t>
            </a:r>
          </a:p>
          <a:p>
            <a:pPr marL="342900" indent="-342900" algn="l" rtl="0" fontAlgn="base">
              <a:buClrTx/>
              <a:buFont typeface="+mj-lt"/>
              <a:buAutoNum type="arabicPeriod"/>
            </a:pPr>
            <a:r>
              <a:rPr lang="en-US" sz="2000" b="0" i="0">
                <a:solidFill>
                  <a:srgbClr val="000000"/>
                </a:solidFill>
                <a:effectLst/>
                <a:latin typeface="Arial" panose="020B0604020202020204" pitchFamily="34" charset="0"/>
                <a:cs typeface="Arial" panose="020B0604020202020204" pitchFamily="34" charset="0"/>
              </a:rPr>
              <a:t>On the Site Readiness page, locate the school to be certified, and then click </a:t>
            </a:r>
            <a:r>
              <a:rPr lang="en-US" sz="2000" b="1" i="0">
                <a:solidFill>
                  <a:srgbClr val="000000"/>
                </a:solidFill>
                <a:effectLst/>
                <a:latin typeface="Arial" panose="020B0604020202020204" pitchFamily="34" charset="0"/>
                <a:cs typeface="Arial" panose="020B0604020202020204" pitchFamily="34" charset="0"/>
              </a:rPr>
              <a:t>View Details</a:t>
            </a:r>
            <a:r>
              <a:rPr lang="en-US" sz="2000" b="0" i="0">
                <a:solidFill>
                  <a:srgbClr val="000000"/>
                </a:solidFill>
                <a:effectLst/>
                <a:latin typeface="Arial" panose="020B0604020202020204" pitchFamily="34" charset="0"/>
                <a:cs typeface="Arial" panose="020B0604020202020204" pitchFamily="34" charset="0"/>
              </a:rPr>
              <a:t>. </a:t>
            </a:r>
          </a:p>
        </p:txBody>
      </p:sp>
      <p:pic>
        <p:nvPicPr>
          <p:cNvPr id="8194" name="Picture 2" descr="A screenshot of the Site Readiness page with a red box around the school name and the View Details link. ">
            <a:extLst>
              <a:ext uri="{FF2B5EF4-FFF2-40B4-BE49-F238E27FC236}">
                <a16:creationId xmlns:a16="http://schemas.microsoft.com/office/drawing/2014/main" id="{92AFC23A-AFD8-E974-064A-6331431D91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9245" y="5138524"/>
            <a:ext cx="7550668" cy="158190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A zoomed in screenshot of the MCAS Portal Administration Homepage  top menu bar with a red box around Site Readiness. ">
            <a:extLst>
              <a:ext uri="{FF2B5EF4-FFF2-40B4-BE49-F238E27FC236}">
                <a16:creationId xmlns:a16="http://schemas.microsoft.com/office/drawing/2014/main" id="{B72A67DD-62A2-7841-F31D-EE6BCF3355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745" y="4180243"/>
            <a:ext cx="5715000" cy="8572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5F526A5-5C78-9982-972D-69884F0CBDD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61</a:t>
            </a:fld>
            <a:endParaRPr lang="en-US"/>
          </a:p>
        </p:txBody>
      </p:sp>
    </p:spTree>
    <p:extLst>
      <p:ext uri="{BB962C8B-B14F-4D97-AF65-F5344CB8AC3E}">
        <p14:creationId xmlns:p14="http://schemas.microsoft.com/office/powerpoint/2010/main" val="14534897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Certify Site Readiness (continued)</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342900" indent="-342900" algn="l" rtl="0" fontAlgn="base">
              <a:buClrTx/>
              <a:buFont typeface="+mj-lt"/>
              <a:buAutoNum type="arabicPeriod" startAt="5"/>
            </a:pPr>
            <a:r>
              <a:rPr lang="en-US" sz="2200" b="0" i="0">
                <a:solidFill>
                  <a:srgbClr val="000000"/>
                </a:solidFill>
                <a:effectLst/>
                <a:latin typeface="Arial" panose="020B0604020202020204" pitchFamily="34" charset="0"/>
                <a:cs typeface="Arial" panose="020B0604020202020204" pitchFamily="34" charset="0"/>
              </a:rPr>
              <a:t>On the Site Readiness Details page, verify that all the devices or device configurations for the school have successfully run the Site Readiness tool and meet the technology requirements. </a:t>
            </a:r>
          </a:p>
          <a:p>
            <a:pPr marL="342900" indent="-342900" algn="l" rtl="0" fontAlgn="base">
              <a:buClrTx/>
              <a:buFont typeface="+mj-lt"/>
              <a:buAutoNum type="arabicPeriod" startAt="5"/>
            </a:pPr>
            <a:r>
              <a:rPr lang="en-US" sz="2200" b="0" i="0">
                <a:solidFill>
                  <a:srgbClr val="000000"/>
                </a:solidFill>
                <a:effectLst/>
                <a:latin typeface="Arial" panose="020B0604020202020204" pitchFamily="34" charset="0"/>
                <a:cs typeface="Arial" panose="020B0604020202020204" pitchFamily="34" charset="0"/>
              </a:rPr>
              <a:t>Click </a:t>
            </a:r>
            <a:r>
              <a:rPr lang="en-US" sz="2200" b="1" i="0">
                <a:solidFill>
                  <a:srgbClr val="000000"/>
                </a:solidFill>
                <a:effectLst/>
                <a:latin typeface="Arial" panose="020B0604020202020204" pitchFamily="34" charset="0"/>
                <a:cs typeface="Arial" panose="020B0604020202020204" pitchFamily="34" charset="0"/>
              </a:rPr>
              <a:t>Certify Site Readiness</a:t>
            </a:r>
            <a:r>
              <a:rPr lang="en-US" sz="2200" b="0" i="0">
                <a:solidFill>
                  <a:srgbClr val="000000"/>
                </a:solidFill>
                <a:effectLst/>
                <a:latin typeface="Arial" panose="020B0604020202020204" pitchFamily="34" charset="0"/>
                <a:cs typeface="Arial" panose="020B0604020202020204" pitchFamily="34" charset="0"/>
              </a:rPr>
              <a:t> and click </a:t>
            </a:r>
            <a:r>
              <a:rPr lang="en-US" sz="2200" b="1" i="0">
                <a:solidFill>
                  <a:srgbClr val="000000"/>
                </a:solidFill>
                <a:effectLst/>
                <a:latin typeface="Arial" panose="020B0604020202020204" pitchFamily="34" charset="0"/>
                <a:cs typeface="Arial" panose="020B0604020202020204" pitchFamily="34" charset="0"/>
              </a:rPr>
              <a:t>Yes</a:t>
            </a:r>
            <a:r>
              <a:rPr lang="en-US" sz="2200" b="0" i="0">
                <a:solidFill>
                  <a:srgbClr val="000000"/>
                </a:solidFill>
                <a:effectLst/>
                <a:latin typeface="Arial" panose="020B0604020202020204" pitchFamily="34" charset="0"/>
                <a:cs typeface="Arial" panose="020B0604020202020204" pitchFamily="34" charset="0"/>
              </a:rPr>
              <a:t> in the pop-up message to confirm. </a:t>
            </a:r>
          </a:p>
        </p:txBody>
      </p:sp>
      <p:pic>
        <p:nvPicPr>
          <p:cNvPr id="9220" name="Picture 4" descr="A screenshot of the Site Readiness Details page with a red box around the Certify Site Readiness button. ">
            <a:extLst>
              <a:ext uri="{FF2B5EF4-FFF2-40B4-BE49-F238E27FC236}">
                <a16:creationId xmlns:a16="http://schemas.microsoft.com/office/drawing/2014/main" id="{29E5EB37-E60E-D407-BF1E-450AF3783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6343" y="3081664"/>
            <a:ext cx="6658946" cy="34135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2F513E2-E750-9865-46B8-30E2D3BC02A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62</a:t>
            </a:fld>
            <a:endParaRPr lang="en-US"/>
          </a:p>
        </p:txBody>
      </p:sp>
    </p:spTree>
    <p:extLst>
      <p:ext uri="{BB962C8B-B14F-4D97-AF65-F5344CB8AC3E}">
        <p14:creationId xmlns:p14="http://schemas.microsoft.com/office/powerpoint/2010/main" val="37710799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 2</a:t>
            </a:r>
          </a:p>
        </p:txBody>
      </p:sp>
      <p:sp>
        <p:nvSpPr>
          <p:cNvPr id="3" name="Content Placeholder 2"/>
          <p:cNvSpPr>
            <a:spLocks noGrp="1"/>
          </p:cNvSpPr>
          <p:nvPr>
            <p:ph idx="1"/>
          </p:nvPr>
        </p:nvSpPr>
        <p:spPr>
          <a:xfrm>
            <a:off x="3122425" y="1542768"/>
            <a:ext cx="5230368"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63</a:t>
            </a:fld>
            <a:endParaRPr lang="en-US"/>
          </a:p>
        </p:txBody>
      </p:sp>
    </p:spTree>
    <p:extLst>
      <p:ext uri="{BB962C8B-B14F-4D97-AF65-F5344CB8AC3E}">
        <p14:creationId xmlns:p14="http://schemas.microsoft.com/office/powerpoint/2010/main" val="38954045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48444" y="2882900"/>
            <a:ext cx="7367155" cy="1092200"/>
          </a:xfrm>
        </p:spPr>
        <p:txBody>
          <a:bodyPr>
            <a:normAutofit fontScale="90000"/>
          </a:bodyPr>
          <a:lstStyle/>
          <a:p>
            <a:r>
              <a:rPr lang="en-US">
                <a:solidFill>
                  <a:schemeClr val="tx1"/>
                </a:solidFill>
              </a:rPr>
              <a:t>5</a:t>
            </a:r>
            <a:r>
              <a:rPr lang="en-US">
                <a:solidFill>
                  <a:schemeClr val="tx1"/>
                </a:solidFill>
                <a:latin typeface="Arial" panose="020B0604020202020204" pitchFamily="34" charset="0"/>
                <a:cs typeface="Arial" panose="020B0604020202020204" pitchFamily="34" charset="0"/>
              </a:rPr>
              <a:t>. Tasks to Complete at least Two Weeks before Testing</a:t>
            </a:r>
          </a:p>
        </p:txBody>
      </p:sp>
      <p:sp>
        <p:nvSpPr>
          <p:cNvPr id="3" name="Slide Number Placeholder 3">
            <a:extLst>
              <a:ext uri="{FF2B5EF4-FFF2-40B4-BE49-F238E27FC236}">
                <a16:creationId xmlns:a16="http://schemas.microsoft.com/office/drawing/2014/main" id="{59A6358E-2B63-0C21-FF7D-001C6B51E45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64</a:t>
            </a:fld>
            <a:endParaRPr lang="en-US"/>
          </a:p>
        </p:txBody>
      </p:sp>
    </p:spTree>
    <p:extLst>
      <p:ext uri="{BB962C8B-B14F-4D97-AF65-F5344CB8AC3E}">
        <p14:creationId xmlns:p14="http://schemas.microsoft.com/office/powerpoint/2010/main" val="26494699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5E0AE-C5F2-D731-470F-D1443E5EDF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441523-4DE7-B05B-ECB9-B898353B1035}"/>
              </a:ext>
            </a:extLst>
          </p:cNvPr>
          <p:cNvSpPr txBox="1">
            <a:spLocks noGrp="1"/>
          </p:cNvSpPr>
          <p:nvPr>
            <p:ph type="title" idx="4294967295"/>
          </p:nvPr>
        </p:nvSpPr>
        <p:spPr>
          <a:xfrm>
            <a:off x="-63500" y="-91321"/>
            <a:ext cx="12326111"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US" sz="4000" b="1" i="0" u="none" strike="noStrike" kern="1200" cap="none" spc="0" normalizeH="0" baseline="0" noProof="0">
                <a:ln>
                  <a:noFill/>
                </a:ln>
                <a:solidFill>
                  <a:schemeClr val="bg1"/>
                </a:solidFill>
                <a:effectLst/>
                <a:uLnTx/>
                <a:uFillTx/>
                <a:latin typeface="Arial"/>
                <a:ea typeface="+mn-ea"/>
                <a:cs typeface="Arial"/>
              </a:rPr>
              <a:t>Timeline for Technology Tasks in the MCAS Portal</a:t>
            </a:r>
            <a:r>
              <a:rPr lang="en-US" sz="4000">
                <a:solidFill>
                  <a:schemeClr val="bg1"/>
                </a:solidFill>
                <a:latin typeface="Arial"/>
                <a:ea typeface="+mn-ea"/>
                <a:cs typeface="Arial"/>
              </a:rPr>
              <a:t>: At least two weeks before testing</a:t>
            </a:r>
            <a:endPar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82183B87-A189-7E93-9B01-314E65D325B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32205104"/>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7B43DFD-6AD4-D995-A33B-6E6CB99B8EB4}"/>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p>
        </p:txBody>
      </p:sp>
      <p:sp>
        <p:nvSpPr>
          <p:cNvPr id="8" name="TextBox 7">
            <a:extLst>
              <a:ext uri="{FF2B5EF4-FFF2-40B4-BE49-F238E27FC236}">
                <a16:creationId xmlns:a16="http://schemas.microsoft.com/office/drawing/2014/main" id="{9BEB8211-FEC8-7601-06F4-470000237E5B}"/>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Familiarize yourself with common issues that may arise during testing and how to troubleshoot. </a:t>
            </a:r>
          </a:p>
        </p:txBody>
      </p:sp>
      <p:sp>
        <p:nvSpPr>
          <p:cNvPr id="9" name="TextBox 8">
            <a:extLst>
              <a:ext uri="{FF2B5EF4-FFF2-40B4-BE49-F238E27FC236}">
                <a16:creationId xmlns:a16="http://schemas.microsoft.com/office/drawing/2014/main" id="{6C89ABD2-1466-97F6-3CDB-DC5399C2BA4B}"/>
              </a:ext>
            </a:extLst>
          </p:cNvPr>
          <p:cNvSpPr txBox="1"/>
          <p:nvPr/>
        </p:nvSpPr>
        <p:spPr>
          <a:xfrm>
            <a:off x="7777213" y="2691893"/>
            <a:ext cx="3324796" cy="1938992"/>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Be available to troubleshoot technology situations as they arise. </a:t>
            </a:r>
          </a:p>
        </p:txBody>
      </p:sp>
      <p:sp>
        <p:nvSpPr>
          <p:cNvPr id="2" name="Rectangle 1">
            <a:extLst>
              <a:ext uri="{FF2B5EF4-FFF2-40B4-BE49-F238E27FC236}">
                <a16:creationId xmlns:a16="http://schemas.microsoft.com/office/drawing/2014/main" id="{5ED051A3-1C93-9BF8-E23E-A814E57A9114}"/>
              </a:ext>
              <a:ext uri="{C183D7F6-B498-43B3-948B-1728B52AA6E4}">
                <adec:decorative xmlns:adec="http://schemas.microsoft.com/office/drawing/2017/decorative" val="1"/>
              </a:ext>
            </a:extLst>
          </p:cNvPr>
          <p:cNvSpPr/>
          <p:nvPr/>
        </p:nvSpPr>
        <p:spPr>
          <a:xfrm>
            <a:off x="635266" y="2691893"/>
            <a:ext cx="3465095" cy="368003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C3467E8-799D-5259-B46F-977145468A0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65</a:t>
            </a:fld>
            <a:endParaRPr lang="en-US"/>
          </a:p>
        </p:txBody>
      </p:sp>
    </p:spTree>
    <p:extLst>
      <p:ext uri="{BB962C8B-B14F-4D97-AF65-F5344CB8AC3E}">
        <p14:creationId xmlns:p14="http://schemas.microsoft.com/office/powerpoint/2010/main" val="36210344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79" y="308699"/>
            <a:ext cx="11451374" cy="861002"/>
          </a:xfrm>
        </p:spPr>
        <p:txBody>
          <a:bodyPr>
            <a:normAutofit fontScale="90000"/>
          </a:bodyPr>
          <a:lstStyle/>
          <a:p>
            <a:r>
              <a:rPr lang="en-US" sz="4000">
                <a:solidFill>
                  <a:schemeClr val="bg1"/>
                </a:solidFill>
                <a:latin typeface="Arial"/>
                <a:cs typeface="Arial"/>
              </a:rPr>
              <a:t>9. If any technology changes have been made since completing Site Readiness, complete it again.</a:t>
            </a:r>
          </a:p>
        </p:txBody>
      </p:sp>
      <p:sp>
        <p:nvSpPr>
          <p:cNvPr id="3" name="Content Placeholder 2"/>
          <p:cNvSpPr>
            <a:spLocks noGrp="1"/>
          </p:cNvSpPr>
          <p:nvPr>
            <p:ph idx="1"/>
          </p:nvPr>
        </p:nvSpPr>
        <p:spPr/>
        <p:txBody>
          <a:bodyPr vert="horz" lIns="91440" tIns="45720" rIns="91440" bIns="45720" rtlCol="0" anchor="t">
            <a:noAutofit/>
          </a:bodyPr>
          <a:lstStyle/>
          <a:p>
            <a:pPr>
              <a:buClr>
                <a:srgbClr val="000000"/>
              </a:buClr>
            </a:pPr>
            <a:r>
              <a:rPr lang="en-US">
                <a:solidFill>
                  <a:srgbClr val="000000"/>
                </a:solidFill>
                <a:latin typeface="Arial"/>
                <a:cs typeface="Segoe UI"/>
              </a:rPr>
              <a:t>We understand that technology setups at schools and districts may change over the course of the school year. If there are any changes such as those listed below, it is </a:t>
            </a:r>
            <a:r>
              <a:rPr lang="en-US" b="1">
                <a:solidFill>
                  <a:srgbClr val="C00000"/>
                </a:solidFill>
                <a:latin typeface="Arial"/>
                <a:cs typeface="Segoe UI"/>
              </a:rPr>
              <a:t>highly recommended </a:t>
            </a:r>
            <a:r>
              <a:rPr lang="en-US">
                <a:solidFill>
                  <a:srgbClr val="000000"/>
                </a:solidFill>
                <a:latin typeface="Arial"/>
                <a:cs typeface="Segoe UI"/>
              </a:rPr>
              <a:t>to rerun Site Readiness testing.</a:t>
            </a:r>
          </a:p>
          <a:p>
            <a:pPr lvl="1">
              <a:buClr>
                <a:srgbClr val="000000"/>
              </a:buClr>
            </a:pPr>
            <a:r>
              <a:rPr lang="en-US">
                <a:solidFill>
                  <a:srgbClr val="000000"/>
                </a:solidFill>
                <a:latin typeface="Arial"/>
                <a:cs typeface="Segoe UI"/>
              </a:rPr>
              <a:t>Operating system versions change</a:t>
            </a:r>
          </a:p>
          <a:p>
            <a:pPr lvl="1">
              <a:buClr>
                <a:srgbClr val="000000"/>
              </a:buClr>
            </a:pPr>
            <a:r>
              <a:rPr lang="en-US">
                <a:solidFill>
                  <a:srgbClr val="000000"/>
                </a:solidFill>
                <a:latin typeface="Arial"/>
                <a:cs typeface="Segoe UI"/>
              </a:rPr>
              <a:t>New student testing devices are purchased</a:t>
            </a:r>
          </a:p>
          <a:p>
            <a:pPr lvl="1">
              <a:buClr>
                <a:srgbClr val="000000"/>
              </a:buClr>
            </a:pPr>
            <a:r>
              <a:rPr lang="en-US">
                <a:solidFill>
                  <a:srgbClr val="000000"/>
                </a:solidFill>
                <a:latin typeface="Arial"/>
                <a:cs typeface="Segoe UI"/>
              </a:rPr>
              <a:t>New proxy, firewall, or other network setup changes have been made that could impact student testing</a:t>
            </a:r>
          </a:p>
          <a:p>
            <a:pPr lvl="1">
              <a:buClr>
                <a:srgbClr val="000000"/>
              </a:buClr>
            </a:pPr>
            <a:r>
              <a:rPr lang="en-US">
                <a:solidFill>
                  <a:srgbClr val="000000"/>
                </a:solidFill>
                <a:latin typeface="Arial"/>
                <a:cs typeface="Segoe UI"/>
              </a:rPr>
              <a:t>New Wi-Fi or other internet setup changes have been made that could impact student testing</a:t>
            </a:r>
          </a:p>
        </p:txBody>
      </p:sp>
      <p:sp>
        <p:nvSpPr>
          <p:cNvPr id="4" name="Slide Number Placeholder 3">
            <a:extLst>
              <a:ext uri="{FF2B5EF4-FFF2-40B4-BE49-F238E27FC236}">
                <a16:creationId xmlns:a16="http://schemas.microsoft.com/office/drawing/2014/main" id="{C3C2B0D4-246E-EEB3-9020-72377AA455F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66</a:t>
            </a:fld>
            <a:endParaRPr lang="en-US"/>
          </a:p>
        </p:txBody>
      </p:sp>
    </p:spTree>
    <p:extLst>
      <p:ext uri="{BB962C8B-B14F-4D97-AF65-F5344CB8AC3E}">
        <p14:creationId xmlns:p14="http://schemas.microsoft.com/office/powerpoint/2010/main" val="11396176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4630-0EA9-A2A9-57EB-33220F103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4223B-9FF4-7131-5972-8FBA52A1AD7C}"/>
              </a:ext>
            </a:extLst>
          </p:cNvPr>
          <p:cNvSpPr>
            <a:spLocks noGrp="1"/>
          </p:cNvSpPr>
          <p:nvPr>
            <p:ph type="title"/>
          </p:nvPr>
        </p:nvSpPr>
        <p:spPr/>
        <p:txBody>
          <a:bodyPr>
            <a:normAutofit/>
          </a:bodyPr>
          <a:lstStyle/>
          <a:p>
            <a:r>
              <a:rPr lang="en-US" sz="4000" dirty="0">
                <a:solidFill>
                  <a:schemeClr val="bg1"/>
                </a:solidFill>
                <a:latin typeface="Arial"/>
                <a:cs typeface="Arial"/>
              </a:rPr>
              <a:t>10. Prepare devices and materials. </a:t>
            </a:r>
          </a:p>
        </p:txBody>
      </p:sp>
      <p:sp>
        <p:nvSpPr>
          <p:cNvPr id="3" name="Content Placeholder 2">
            <a:extLst>
              <a:ext uri="{FF2B5EF4-FFF2-40B4-BE49-F238E27FC236}">
                <a16:creationId xmlns:a16="http://schemas.microsoft.com/office/drawing/2014/main" id="{FDE116AB-84EE-5967-D6AF-491F19494EF7}"/>
              </a:ext>
            </a:extLst>
          </p:cNvPr>
          <p:cNvSpPr>
            <a:spLocks noGrp="1"/>
          </p:cNvSpPr>
          <p:nvPr>
            <p:ph idx="1"/>
          </p:nvPr>
        </p:nvSpPr>
        <p:spPr/>
        <p:txBody>
          <a:bodyPr vert="horz" lIns="91440" tIns="45720" rIns="91440" bIns="45720" rtlCol="0" anchor="t">
            <a:noAutofit/>
          </a:bodyPr>
          <a:lstStyle/>
          <a:p>
            <a:pPr>
              <a:buClr>
                <a:srgbClr val="000000"/>
              </a:buClr>
            </a:pPr>
            <a:r>
              <a:rPr lang="en-US" dirty="0">
                <a:solidFill>
                  <a:srgbClr val="000000"/>
                </a:solidFill>
                <a:latin typeface="Arial"/>
                <a:cs typeface="Segoe UI"/>
              </a:rPr>
              <a:t>Ensure all devices will be charged prior to each test session. </a:t>
            </a:r>
          </a:p>
          <a:p>
            <a:pPr>
              <a:buClr>
                <a:srgbClr val="000000"/>
              </a:buClr>
            </a:pPr>
            <a:r>
              <a:rPr lang="en-US" dirty="0">
                <a:solidFill>
                  <a:srgbClr val="000000"/>
                </a:solidFill>
                <a:latin typeface="Arial"/>
                <a:cs typeface="Segoe UI"/>
              </a:rPr>
              <a:t>Have the following materials available, and confirm they are in working order:</a:t>
            </a:r>
          </a:p>
          <a:p>
            <a:pPr lvl="1">
              <a:buClr>
                <a:srgbClr val="000000"/>
              </a:buClr>
            </a:pPr>
            <a:r>
              <a:rPr lang="en-US" dirty="0">
                <a:solidFill>
                  <a:srgbClr val="000000"/>
                </a:solidFill>
                <a:latin typeface="Arial"/>
                <a:cs typeface="Segoe UI"/>
              </a:rPr>
              <a:t>Power cords, power strips, extra batteries, extra computers</a:t>
            </a:r>
          </a:p>
          <a:p>
            <a:pPr lvl="1">
              <a:buClr>
                <a:srgbClr val="000000"/>
              </a:buClr>
            </a:pPr>
            <a:r>
              <a:rPr lang="en-US" dirty="0">
                <a:solidFill>
                  <a:srgbClr val="000000"/>
                </a:solidFill>
                <a:latin typeface="Arial"/>
                <a:cs typeface="Segoe UI"/>
              </a:rPr>
              <a:t>If using tablets: external keyboards </a:t>
            </a:r>
          </a:p>
          <a:p>
            <a:pPr lvl="1">
              <a:buClr>
                <a:srgbClr val="000000"/>
              </a:buClr>
            </a:pPr>
            <a:r>
              <a:rPr lang="en-US" dirty="0">
                <a:solidFill>
                  <a:srgbClr val="000000"/>
                </a:solidFill>
                <a:latin typeface="Arial"/>
                <a:cs typeface="Segoe UI"/>
              </a:rPr>
              <a:t>If students are using Text-to-Speech or screen reader: headphones (Students do not need headphones otherwise.)</a:t>
            </a:r>
          </a:p>
        </p:txBody>
      </p:sp>
      <p:sp>
        <p:nvSpPr>
          <p:cNvPr id="4" name="Slide Number Placeholder 3">
            <a:extLst>
              <a:ext uri="{FF2B5EF4-FFF2-40B4-BE49-F238E27FC236}">
                <a16:creationId xmlns:a16="http://schemas.microsoft.com/office/drawing/2014/main" id="{8CCC1A19-4ADD-7B9D-6166-EDC9B77ECE2A}"/>
              </a:ext>
            </a:extLst>
          </p:cNvPr>
          <p:cNvSpPr>
            <a:spLocks noGrp="1"/>
          </p:cNvSpPr>
          <p:nvPr>
            <p:ph type="sldNum" sz="quarter" idx="12"/>
          </p:nvPr>
        </p:nvSpPr>
        <p:spPr>
          <a:xfrm>
            <a:off x="9632372" y="6492875"/>
            <a:ext cx="2324099" cy="246495"/>
          </a:xfrm>
        </p:spPr>
        <p:txBody>
          <a:bodyPr/>
          <a:lstStyle/>
          <a:p>
            <a:fld id="{68A8D22E-6BC5-9E47-900C-2BB94685D9F5}" type="slidenum">
              <a:rPr lang="en-US" dirty="0" smtClean="0"/>
              <a:t>67</a:t>
            </a:fld>
            <a:endParaRPr lang="en-US" dirty="0"/>
          </a:p>
        </p:txBody>
      </p:sp>
    </p:spTree>
    <p:extLst>
      <p:ext uri="{BB962C8B-B14F-4D97-AF65-F5344CB8AC3E}">
        <p14:creationId xmlns:p14="http://schemas.microsoft.com/office/powerpoint/2010/main" val="24890214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DE8F7-F675-5D38-7E09-B0FF36F61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2061D-241E-73B4-301F-D8CD05F6850A}"/>
              </a:ext>
            </a:extLst>
          </p:cNvPr>
          <p:cNvSpPr>
            <a:spLocks noGrp="1"/>
          </p:cNvSpPr>
          <p:nvPr>
            <p:ph type="title" idx="4294967295"/>
          </p:nvPr>
        </p:nvSpPr>
        <p:spPr>
          <a:xfrm>
            <a:off x="3148444" y="2882900"/>
            <a:ext cx="7367155" cy="1092200"/>
          </a:xfrm>
        </p:spPr>
        <p:txBody>
          <a:bodyPr>
            <a:normAutofit fontScale="90000"/>
          </a:bodyPr>
          <a:lstStyle/>
          <a:p>
            <a:r>
              <a:rPr lang="en-US" dirty="0">
                <a:solidFill>
                  <a:schemeClr val="tx1"/>
                </a:solidFill>
                <a:latin typeface="Arial" panose="020B0604020202020204" pitchFamily="34" charset="0"/>
                <a:cs typeface="Arial" panose="020B0604020202020204" pitchFamily="34" charset="0"/>
              </a:rPr>
              <a:t>6. Troubleshooting Technology Issues during Testing</a:t>
            </a:r>
          </a:p>
        </p:txBody>
      </p:sp>
      <p:sp>
        <p:nvSpPr>
          <p:cNvPr id="3" name="Slide Number Placeholder 3">
            <a:extLst>
              <a:ext uri="{FF2B5EF4-FFF2-40B4-BE49-F238E27FC236}">
                <a16:creationId xmlns:a16="http://schemas.microsoft.com/office/drawing/2014/main" id="{EDD35AF7-C65F-D4CA-D6A4-EE28C904C023}"/>
              </a:ext>
            </a:extLst>
          </p:cNvPr>
          <p:cNvSpPr>
            <a:spLocks noGrp="1"/>
          </p:cNvSpPr>
          <p:nvPr>
            <p:ph type="sldNum" sz="quarter" idx="12"/>
          </p:nvPr>
        </p:nvSpPr>
        <p:spPr>
          <a:xfrm>
            <a:off x="9632372" y="6492875"/>
            <a:ext cx="2324099" cy="246495"/>
          </a:xfrm>
        </p:spPr>
        <p:txBody>
          <a:bodyPr/>
          <a:lstStyle/>
          <a:p>
            <a:fld id="{68A8D22E-6BC5-9E47-900C-2BB94685D9F5}" type="slidenum">
              <a:rPr lang="en-US" dirty="0" smtClean="0"/>
              <a:t>68</a:t>
            </a:fld>
            <a:endParaRPr lang="en-US" dirty="0"/>
          </a:p>
        </p:txBody>
      </p:sp>
    </p:spTree>
    <p:extLst>
      <p:ext uri="{BB962C8B-B14F-4D97-AF65-F5344CB8AC3E}">
        <p14:creationId xmlns:p14="http://schemas.microsoft.com/office/powerpoint/2010/main" val="7657146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1F43C-61BE-BAC5-0494-81E7B771CD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3D7BBE-AD75-4DD8-0DAB-08C0AE23DF10}"/>
              </a:ext>
            </a:extLst>
          </p:cNvPr>
          <p:cNvSpPr txBox="1">
            <a:spLocks noGrp="1"/>
          </p:cNvSpPr>
          <p:nvPr>
            <p:ph type="title" idx="4294967295"/>
          </p:nvPr>
        </p:nvSpPr>
        <p:spPr>
          <a:xfrm>
            <a:off x="0" y="-91321"/>
            <a:ext cx="12399264"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US" sz="4000" b="1" i="0" u="none" strike="noStrike" kern="1200" cap="none" spc="0" normalizeH="0" baseline="0" noProof="0">
                <a:ln>
                  <a:noFill/>
                </a:ln>
                <a:solidFill>
                  <a:schemeClr val="bg1"/>
                </a:solidFill>
                <a:effectLst/>
                <a:uLnTx/>
                <a:uFillTx/>
                <a:latin typeface="Arial"/>
                <a:ea typeface="+mn-ea"/>
                <a:cs typeface="Arial"/>
              </a:rPr>
              <a:t>Timeline for Technology Tasks in the MCAS Portal</a:t>
            </a:r>
            <a:r>
              <a:rPr lang="en-US" sz="4000">
                <a:solidFill>
                  <a:schemeClr val="bg1"/>
                </a:solidFill>
                <a:latin typeface="Arial"/>
                <a:ea typeface="+mn-ea"/>
                <a:cs typeface="Arial"/>
              </a:rPr>
              <a:t>: One week before testing &amp; during testing</a:t>
            </a:r>
            <a:endPar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35E84E67-723E-6380-A6D6-09011CC9AB9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143319785"/>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13879936-6FA9-DB71-9095-D9CDC2874122}"/>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p>
        </p:txBody>
      </p:sp>
      <p:sp>
        <p:nvSpPr>
          <p:cNvPr id="8" name="TextBox 7">
            <a:extLst>
              <a:ext uri="{FF2B5EF4-FFF2-40B4-BE49-F238E27FC236}">
                <a16:creationId xmlns:a16="http://schemas.microsoft.com/office/drawing/2014/main" id="{EFFABDB5-BECA-BF36-653C-2021A5FB3E4D}"/>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Familiarize yourself with common issues that may arise during testing and how to troubleshoot. </a:t>
            </a:r>
          </a:p>
        </p:txBody>
      </p:sp>
      <p:sp>
        <p:nvSpPr>
          <p:cNvPr id="9" name="TextBox 8">
            <a:extLst>
              <a:ext uri="{FF2B5EF4-FFF2-40B4-BE49-F238E27FC236}">
                <a16:creationId xmlns:a16="http://schemas.microsoft.com/office/drawing/2014/main" id="{DB95124C-3A7B-72AD-068F-40A4CE202CEF}"/>
              </a:ext>
            </a:extLst>
          </p:cNvPr>
          <p:cNvSpPr txBox="1"/>
          <p:nvPr/>
        </p:nvSpPr>
        <p:spPr>
          <a:xfrm>
            <a:off x="7783705" y="2714564"/>
            <a:ext cx="3324796" cy="1938992"/>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Be available to troubleshoot technology situations as they arise. </a:t>
            </a:r>
          </a:p>
        </p:txBody>
      </p:sp>
      <p:sp>
        <p:nvSpPr>
          <p:cNvPr id="2" name="Rectangle 1">
            <a:extLst>
              <a:ext uri="{FF2B5EF4-FFF2-40B4-BE49-F238E27FC236}">
                <a16:creationId xmlns:a16="http://schemas.microsoft.com/office/drawing/2014/main" id="{52F31610-A31A-ED89-AF29-73D3B7660B4E}"/>
              </a:ext>
              <a:ext uri="{C183D7F6-B498-43B3-948B-1728B52AA6E4}">
                <adec:decorative xmlns:adec="http://schemas.microsoft.com/office/drawing/2017/decorative" val="1"/>
              </a:ext>
            </a:extLst>
          </p:cNvPr>
          <p:cNvSpPr/>
          <p:nvPr/>
        </p:nvSpPr>
        <p:spPr>
          <a:xfrm>
            <a:off x="4172334" y="2671824"/>
            <a:ext cx="7222743" cy="283382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0A2C777-5F4B-696A-BEC8-2A9688B0AA2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69</a:t>
            </a:fld>
            <a:endParaRPr lang="en-US"/>
          </a:p>
        </p:txBody>
      </p:sp>
    </p:spTree>
    <p:extLst>
      <p:ext uri="{BB962C8B-B14F-4D97-AF65-F5344CB8AC3E}">
        <p14:creationId xmlns:p14="http://schemas.microsoft.com/office/powerpoint/2010/main" val="1566255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B805E-C553-7A49-337D-1BB11CB90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F4C46-EB09-615B-0A9A-161BFF561C97}"/>
              </a:ext>
            </a:extLst>
          </p:cNvPr>
          <p:cNvSpPr>
            <a:spLocks noGrp="1"/>
          </p:cNvSpPr>
          <p:nvPr>
            <p:ph type="title"/>
          </p:nvPr>
        </p:nvSpPr>
        <p:spPr/>
        <p:txBody>
          <a:bodyPr>
            <a:normAutofit fontScale="90000"/>
          </a:bodyPr>
          <a:lstStyle/>
          <a:p>
            <a:r>
              <a:rPr lang="en-US" sz="4000">
                <a:solidFill>
                  <a:schemeClr val="bg1"/>
                </a:solidFill>
                <a:latin typeface="Arial"/>
                <a:cs typeface="Arial"/>
              </a:rPr>
              <a:t>Troubleshooting Technology Issues during Testing</a:t>
            </a:r>
          </a:p>
        </p:txBody>
      </p:sp>
      <p:sp>
        <p:nvSpPr>
          <p:cNvPr id="3" name="Content Placeholder 2">
            <a:extLst>
              <a:ext uri="{FF2B5EF4-FFF2-40B4-BE49-F238E27FC236}">
                <a16:creationId xmlns:a16="http://schemas.microsoft.com/office/drawing/2014/main" id="{D0AE57E9-FC00-9C87-BF5C-30703A97AD5D}"/>
              </a:ext>
            </a:extLst>
          </p:cNvPr>
          <p:cNvSpPr>
            <a:spLocks noGrp="1"/>
          </p:cNvSpPr>
          <p:nvPr>
            <p:ph idx="1"/>
          </p:nvPr>
        </p:nvSpPr>
        <p:spPr/>
        <p:txBody>
          <a:bodyPr vert="horz" lIns="91440" tIns="45720" rIns="91440" bIns="45720" rtlCol="0" anchor="t">
            <a:noAutofit/>
          </a:bodyPr>
          <a:lstStyle/>
          <a:p>
            <a:pPr>
              <a:buClr>
                <a:srgbClr val="000000"/>
              </a:buClr>
            </a:pPr>
            <a:r>
              <a:rPr lang="en-US" sz="2400">
                <a:solidFill>
                  <a:srgbClr val="000000"/>
                </a:solidFill>
                <a:latin typeface="Arial"/>
                <a:cs typeface="Segoe UI"/>
              </a:rPr>
              <a:t>Technology coordinators are encouraged to familiarize themselves with common issues that may arise during testing and how to troubleshoot by reviewing Appendix A of the Principal’s Administration Manual (PAM) and Appendix B of the </a:t>
            </a:r>
            <a:r>
              <a:rPr lang="en-US" sz="2400">
                <a:solidFill>
                  <a:srgbClr val="000000"/>
                </a:solidFill>
                <a:latin typeface="Arial"/>
                <a:cs typeface="Segoe UI"/>
                <a:hlinkClick r:id="rId3"/>
              </a:rPr>
              <a:t>MCAS Student Kiosk Technology Guide</a:t>
            </a:r>
            <a:r>
              <a:rPr lang="en-US" sz="2400">
                <a:solidFill>
                  <a:srgbClr val="000000"/>
                </a:solidFill>
                <a:latin typeface="Arial"/>
                <a:cs typeface="Segoe UI"/>
              </a:rPr>
              <a:t>. </a:t>
            </a:r>
          </a:p>
          <a:p>
            <a:pPr>
              <a:buClr>
                <a:srgbClr val="000000"/>
              </a:buClr>
            </a:pPr>
            <a:r>
              <a:rPr lang="en-US" sz="2400">
                <a:solidFill>
                  <a:srgbClr val="000000"/>
                </a:solidFill>
                <a:latin typeface="Arial"/>
                <a:cs typeface="Segoe UI"/>
              </a:rPr>
              <a:t>Technology coordinators should plan to be available during testing to assist with technology issues if they arise. </a:t>
            </a:r>
          </a:p>
          <a:p>
            <a:pPr>
              <a:buClr>
                <a:srgbClr val="000000"/>
              </a:buClr>
            </a:pPr>
            <a:r>
              <a:rPr lang="en-US" sz="2400">
                <a:solidFill>
                  <a:srgbClr val="000000"/>
                </a:solidFill>
                <a:latin typeface="Arial"/>
                <a:cs typeface="Segoe UI"/>
              </a:rPr>
              <a:t>For all technology issues, it is good practice to record the exact device the student is testing on. Keep student on the same device when possible. Escalate issues to the MCAS Service Center as needed. </a:t>
            </a:r>
            <a:endParaRPr lang="en-US" sz="2000">
              <a:solidFill>
                <a:srgbClr val="000000"/>
              </a:solidFill>
              <a:latin typeface="Arial"/>
              <a:cs typeface="Segoe UI"/>
            </a:endParaRPr>
          </a:p>
        </p:txBody>
      </p:sp>
      <p:sp>
        <p:nvSpPr>
          <p:cNvPr id="4" name="Slide Number Placeholder 3">
            <a:extLst>
              <a:ext uri="{FF2B5EF4-FFF2-40B4-BE49-F238E27FC236}">
                <a16:creationId xmlns:a16="http://schemas.microsoft.com/office/drawing/2014/main" id="{E48CFCC4-EC58-A492-D476-6FCCEEEE290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70</a:t>
            </a:fld>
            <a:endParaRPr lang="en-US"/>
          </a:p>
        </p:txBody>
      </p:sp>
    </p:spTree>
    <p:extLst>
      <p:ext uri="{BB962C8B-B14F-4D97-AF65-F5344CB8AC3E}">
        <p14:creationId xmlns:p14="http://schemas.microsoft.com/office/powerpoint/2010/main" val="31414306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6BC33-FC17-E050-6A46-17A1263E8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7DDB0-AF8E-17EE-6C12-2B9031A77A0F}"/>
              </a:ext>
            </a:extLst>
          </p:cNvPr>
          <p:cNvSpPr>
            <a:spLocks noGrp="1"/>
          </p:cNvSpPr>
          <p:nvPr>
            <p:ph type="title"/>
          </p:nvPr>
        </p:nvSpPr>
        <p:spPr/>
        <p:txBody>
          <a:bodyPr>
            <a:normAutofit/>
          </a:bodyPr>
          <a:lstStyle/>
          <a:p>
            <a:r>
              <a:rPr lang="en-US" sz="4000" dirty="0">
                <a:solidFill>
                  <a:schemeClr val="bg1"/>
                </a:solidFill>
                <a:latin typeface="Arial"/>
                <a:cs typeface="Arial"/>
              </a:rPr>
              <a:t>Clearing the Application Cache</a:t>
            </a:r>
          </a:p>
        </p:txBody>
      </p:sp>
      <p:sp>
        <p:nvSpPr>
          <p:cNvPr id="3" name="Content Placeholder 2">
            <a:extLst>
              <a:ext uri="{FF2B5EF4-FFF2-40B4-BE49-F238E27FC236}">
                <a16:creationId xmlns:a16="http://schemas.microsoft.com/office/drawing/2014/main" id="{F4F423EC-6D20-53A0-66AA-3AB5A60C921B}"/>
              </a:ext>
            </a:extLst>
          </p:cNvPr>
          <p:cNvSpPr>
            <a:spLocks noGrp="1"/>
          </p:cNvSpPr>
          <p:nvPr>
            <p:ph idx="1"/>
          </p:nvPr>
        </p:nvSpPr>
        <p:spPr>
          <a:xfrm>
            <a:off x="307579" y="1768235"/>
            <a:ext cx="11576841" cy="4414692"/>
          </a:xfrm>
        </p:spPr>
        <p:txBody>
          <a:bodyPr vert="horz" lIns="91440" tIns="45720" rIns="91440" bIns="45720" rtlCol="0" anchor="t">
            <a:noAutofit/>
          </a:bodyPr>
          <a:lstStyle/>
          <a:p>
            <a:pPr>
              <a:buClr>
                <a:srgbClr val="000000"/>
              </a:buClr>
            </a:pPr>
            <a:r>
              <a:rPr lang="en-US" sz="2400" dirty="0">
                <a:solidFill>
                  <a:srgbClr val="000000"/>
                </a:solidFill>
                <a:latin typeface="Arial"/>
                <a:cs typeface="Segoe UI"/>
              </a:rPr>
              <a:t>In some situations, technology coordinators may clear the MCAS Student Kiosk application cache as a first step towards resolving technology issues, including the following situations:</a:t>
            </a:r>
          </a:p>
          <a:p>
            <a:pPr lvl="1">
              <a:buClr>
                <a:srgbClr val="000000"/>
              </a:buClr>
            </a:pPr>
            <a:r>
              <a:rPr lang="en-US" sz="2000" dirty="0">
                <a:solidFill>
                  <a:srgbClr val="000000"/>
                </a:solidFill>
                <a:latin typeface="Arial"/>
                <a:cs typeface="Segoe UI"/>
              </a:rPr>
              <a:t>If an image is not rendering correctly</a:t>
            </a:r>
          </a:p>
          <a:p>
            <a:pPr lvl="1">
              <a:buClr>
                <a:srgbClr val="000000"/>
              </a:buClr>
            </a:pPr>
            <a:r>
              <a:rPr lang="en-US" sz="2000" dirty="0">
                <a:solidFill>
                  <a:srgbClr val="000000"/>
                </a:solidFill>
                <a:latin typeface="Arial"/>
                <a:cs typeface="Segoe UI"/>
              </a:rPr>
              <a:t>If a drag-and-drop item is not operating correctly</a:t>
            </a:r>
          </a:p>
          <a:p>
            <a:pPr>
              <a:buClr>
                <a:srgbClr val="000000"/>
              </a:buClr>
            </a:pPr>
            <a:r>
              <a:rPr lang="en-US" sz="2400" dirty="0">
                <a:solidFill>
                  <a:srgbClr val="000000"/>
                </a:solidFill>
                <a:latin typeface="Arial"/>
                <a:cs typeface="Segoe UI"/>
              </a:rPr>
              <a:t>In these cases, technology coordinators can:</a:t>
            </a:r>
          </a:p>
          <a:p>
            <a:pPr marL="800100" lvl="1" indent="-342900">
              <a:buClr>
                <a:srgbClr val="000000"/>
              </a:buClr>
              <a:buFont typeface="+mj-lt"/>
              <a:buAutoNum type="arabicPeriod"/>
            </a:pPr>
            <a:r>
              <a:rPr lang="en-US" sz="2000" dirty="0">
                <a:solidFill>
                  <a:srgbClr val="000000"/>
                </a:solidFill>
                <a:latin typeface="Arial"/>
                <a:cs typeface="Segoe UI"/>
              </a:rPr>
              <a:t>Instruct the student to log out of the test.</a:t>
            </a:r>
          </a:p>
          <a:p>
            <a:pPr marL="800100" lvl="1" indent="-342900">
              <a:buClr>
                <a:srgbClr val="000000"/>
              </a:buClr>
              <a:buFont typeface="+mj-lt"/>
              <a:buAutoNum type="arabicPeriod"/>
            </a:pPr>
            <a:r>
              <a:rPr lang="en-US" sz="2000" dirty="0">
                <a:solidFill>
                  <a:srgbClr val="000000"/>
                </a:solidFill>
                <a:latin typeface="Arial"/>
                <a:cs typeface="Segoe UI"/>
              </a:rPr>
              <a:t>Select the </a:t>
            </a:r>
            <a:r>
              <a:rPr lang="en-US" sz="2000" b="1" dirty="0">
                <a:solidFill>
                  <a:srgbClr val="000000"/>
                </a:solidFill>
                <a:latin typeface="Arial"/>
                <a:cs typeface="Segoe UI"/>
              </a:rPr>
              <a:t>Clear Cache </a:t>
            </a:r>
            <a:r>
              <a:rPr lang="en-US" sz="2000" dirty="0">
                <a:solidFill>
                  <a:srgbClr val="000000"/>
                </a:solidFill>
                <a:latin typeface="Arial"/>
                <a:cs typeface="Segoe UI"/>
              </a:rPr>
              <a:t>link for Windows, macOS, Linux, and ChromeOS. For iPadOS close the </a:t>
            </a:r>
            <a:r>
              <a:rPr lang="en-US" sz="2000" dirty="0" err="1">
                <a:solidFill>
                  <a:srgbClr val="000000"/>
                </a:solidFill>
                <a:latin typeface="Arial"/>
                <a:cs typeface="Segoe UI"/>
              </a:rPr>
              <a:t>iTester</a:t>
            </a:r>
            <a:r>
              <a:rPr lang="en-US" sz="2000" dirty="0">
                <a:solidFill>
                  <a:srgbClr val="000000"/>
                </a:solidFill>
                <a:latin typeface="Arial"/>
                <a:cs typeface="Segoe UI"/>
              </a:rPr>
              <a:t> app completely on the iPad to clear the cache.</a:t>
            </a:r>
          </a:p>
          <a:p>
            <a:pPr marL="800100" lvl="1" indent="-342900">
              <a:buClr>
                <a:srgbClr val="000000"/>
              </a:buClr>
              <a:buFont typeface="+mj-lt"/>
              <a:buAutoNum type="arabicPeriod"/>
            </a:pPr>
            <a:r>
              <a:rPr lang="en-US" sz="2000" dirty="0">
                <a:solidFill>
                  <a:srgbClr val="000000"/>
                </a:solidFill>
                <a:latin typeface="Arial"/>
                <a:cs typeface="Segoe UI"/>
              </a:rPr>
              <a:t>Instruct the student to log back in to the test. </a:t>
            </a:r>
          </a:p>
        </p:txBody>
      </p:sp>
      <p:sp>
        <p:nvSpPr>
          <p:cNvPr id="4" name="Slide Number Placeholder 3">
            <a:extLst>
              <a:ext uri="{FF2B5EF4-FFF2-40B4-BE49-F238E27FC236}">
                <a16:creationId xmlns:a16="http://schemas.microsoft.com/office/drawing/2014/main" id="{0A2B165F-1F24-FB95-C6BE-1C72F3057E4F}"/>
              </a:ext>
            </a:extLst>
          </p:cNvPr>
          <p:cNvSpPr>
            <a:spLocks noGrp="1"/>
          </p:cNvSpPr>
          <p:nvPr>
            <p:ph type="sldNum" sz="quarter" idx="12"/>
          </p:nvPr>
        </p:nvSpPr>
        <p:spPr>
          <a:xfrm>
            <a:off x="9632372" y="6492875"/>
            <a:ext cx="2324099" cy="246495"/>
          </a:xfrm>
        </p:spPr>
        <p:txBody>
          <a:bodyPr/>
          <a:lstStyle/>
          <a:p>
            <a:fld id="{68A8D22E-6BC5-9E47-900C-2BB94685D9F5}" type="slidenum">
              <a:rPr lang="en-US" dirty="0" smtClean="0"/>
              <a:t>71</a:t>
            </a:fld>
            <a:endParaRPr lang="en-US" dirty="0"/>
          </a:p>
        </p:txBody>
      </p:sp>
    </p:spTree>
    <p:extLst>
      <p:ext uri="{BB962C8B-B14F-4D97-AF65-F5344CB8AC3E}">
        <p14:creationId xmlns:p14="http://schemas.microsoft.com/office/powerpoint/2010/main" val="18925705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B8F5-EB25-5179-AC83-D74A489DB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2343B-EC59-8E54-3E81-06F34C870E29}"/>
              </a:ext>
            </a:extLst>
          </p:cNvPr>
          <p:cNvSpPr>
            <a:spLocks noGrp="1"/>
          </p:cNvSpPr>
          <p:nvPr>
            <p:ph type="title"/>
          </p:nvPr>
        </p:nvSpPr>
        <p:spPr>
          <a:xfrm>
            <a:off x="204929" y="308699"/>
            <a:ext cx="10589683" cy="861002"/>
          </a:xfrm>
        </p:spPr>
        <p:txBody>
          <a:bodyPr>
            <a:normAutofit/>
          </a:bodyPr>
          <a:lstStyle/>
          <a:p>
            <a:r>
              <a:rPr lang="en-US" sz="4000">
                <a:solidFill>
                  <a:schemeClr val="bg1"/>
                </a:solidFill>
                <a:latin typeface="Arial"/>
                <a:cs typeface="Arial"/>
              </a:rPr>
              <a:t>Clearing the Application Cache (continued)</a:t>
            </a:r>
          </a:p>
        </p:txBody>
      </p:sp>
      <p:pic>
        <p:nvPicPr>
          <p:cNvPr id="3" name="Picture 2" descr="A screenshot of the MCAS Student Kiosk sign in screen with a red box around the area on the sign in screen the Clear Cache link is located. ">
            <a:extLst>
              <a:ext uri="{FF2B5EF4-FFF2-40B4-BE49-F238E27FC236}">
                <a16:creationId xmlns:a16="http://schemas.microsoft.com/office/drawing/2014/main" id="{1AAF2AEE-9B8C-6A00-6F77-4C28358DE0DD}"/>
              </a:ext>
            </a:extLst>
          </p:cNvPr>
          <p:cNvPicPr>
            <a:picLocks noChangeAspect="1"/>
          </p:cNvPicPr>
          <p:nvPr/>
        </p:nvPicPr>
        <p:blipFill>
          <a:blip r:embed="rId3"/>
          <a:stretch>
            <a:fillRect/>
          </a:stretch>
        </p:blipFill>
        <p:spPr>
          <a:xfrm>
            <a:off x="39806" y="1555750"/>
            <a:ext cx="6736056" cy="4751917"/>
          </a:xfrm>
          <a:prstGeom prst="rect">
            <a:avLst/>
          </a:prstGeom>
        </p:spPr>
      </p:pic>
      <p:cxnSp>
        <p:nvCxnSpPr>
          <p:cNvPr id="9" name="Straight Arrow Connector 8">
            <a:extLst>
              <a:ext uri="{FF2B5EF4-FFF2-40B4-BE49-F238E27FC236}">
                <a16:creationId xmlns:a16="http://schemas.microsoft.com/office/drawing/2014/main" id="{C13545FE-9967-F9EF-82DE-DE31CEBE8489}"/>
              </a:ext>
              <a:ext uri="{C183D7F6-B498-43B3-948B-1728B52AA6E4}">
                <adec:decorative xmlns:adec="http://schemas.microsoft.com/office/drawing/2017/decorative" val="1"/>
              </a:ext>
            </a:extLst>
          </p:cNvPr>
          <p:cNvCxnSpPr/>
          <p:nvPr/>
        </p:nvCxnSpPr>
        <p:spPr>
          <a:xfrm flipH="1">
            <a:off x="1219200" y="2467897"/>
            <a:ext cx="5525729" cy="29300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5" name="Picture 14" descr="A zoomed in screenshot of the clear cache link with a red box around it.">
            <a:extLst>
              <a:ext uri="{FF2B5EF4-FFF2-40B4-BE49-F238E27FC236}">
                <a16:creationId xmlns:a16="http://schemas.microsoft.com/office/drawing/2014/main" id="{7D7AA253-C5F7-92D3-BD2B-566AE83C1A68}"/>
              </a:ext>
            </a:extLst>
          </p:cNvPr>
          <p:cNvPicPr>
            <a:picLocks noChangeAspect="1"/>
          </p:cNvPicPr>
          <p:nvPr/>
        </p:nvPicPr>
        <p:blipFill>
          <a:blip r:embed="rId4"/>
          <a:stretch>
            <a:fillRect/>
          </a:stretch>
        </p:blipFill>
        <p:spPr>
          <a:xfrm>
            <a:off x="6924146" y="1421580"/>
            <a:ext cx="5086290" cy="1365346"/>
          </a:xfrm>
          <a:prstGeom prst="rect">
            <a:avLst/>
          </a:prstGeom>
        </p:spPr>
      </p:pic>
      <p:pic>
        <p:nvPicPr>
          <p:cNvPr id="13" name="Picture 12" descr="A zoomed in screenshot of the text &quot;Are you sure ? Yes&quot; with a red box around it.">
            <a:extLst>
              <a:ext uri="{FF2B5EF4-FFF2-40B4-BE49-F238E27FC236}">
                <a16:creationId xmlns:a16="http://schemas.microsoft.com/office/drawing/2014/main" id="{707DB777-69D4-1655-6F77-CBFE6D2CA534}"/>
              </a:ext>
            </a:extLst>
          </p:cNvPr>
          <p:cNvPicPr>
            <a:picLocks noChangeAspect="1"/>
          </p:cNvPicPr>
          <p:nvPr/>
        </p:nvPicPr>
        <p:blipFill>
          <a:blip r:embed="rId5"/>
          <a:stretch>
            <a:fillRect/>
          </a:stretch>
        </p:blipFill>
        <p:spPr>
          <a:xfrm>
            <a:off x="6944272" y="3385768"/>
            <a:ext cx="5046038" cy="1254132"/>
          </a:xfrm>
          <a:prstGeom prst="rect">
            <a:avLst/>
          </a:prstGeom>
        </p:spPr>
      </p:pic>
      <p:sp>
        <p:nvSpPr>
          <p:cNvPr id="4" name="Slide Number Placeholder 3">
            <a:extLst>
              <a:ext uri="{FF2B5EF4-FFF2-40B4-BE49-F238E27FC236}">
                <a16:creationId xmlns:a16="http://schemas.microsoft.com/office/drawing/2014/main" id="{BD01CF39-9696-0BA0-51DF-F4152E5A3C3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72</a:t>
            </a:fld>
            <a:endParaRPr lang="en-US"/>
          </a:p>
        </p:txBody>
      </p:sp>
    </p:spTree>
    <p:extLst>
      <p:ext uri="{BB962C8B-B14F-4D97-AF65-F5344CB8AC3E}">
        <p14:creationId xmlns:p14="http://schemas.microsoft.com/office/powerpoint/2010/main" val="4600485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458F1-D4BD-20F8-5C7A-8FDFE4D0EE0D}"/>
              </a:ext>
            </a:extLst>
          </p:cNvPr>
          <p:cNvSpPr>
            <a:spLocks noGrp="1"/>
          </p:cNvSpPr>
          <p:nvPr>
            <p:ph type="title"/>
          </p:nvPr>
        </p:nvSpPr>
        <p:spPr/>
        <p:txBody>
          <a:bodyPr/>
          <a:lstStyle/>
          <a:p>
            <a:r>
              <a:rPr lang="en-US" dirty="0"/>
              <a:t>Steps to Resolve Error Messages</a:t>
            </a:r>
          </a:p>
        </p:txBody>
      </p:sp>
      <p:sp>
        <p:nvSpPr>
          <p:cNvPr id="3" name="Content Placeholder 2">
            <a:extLst>
              <a:ext uri="{FF2B5EF4-FFF2-40B4-BE49-F238E27FC236}">
                <a16:creationId xmlns:a16="http://schemas.microsoft.com/office/drawing/2014/main" id="{D71EA735-40AD-BA87-1097-B9C24B05E044}"/>
              </a:ext>
            </a:extLst>
          </p:cNvPr>
          <p:cNvSpPr>
            <a:spLocks noGrp="1"/>
          </p:cNvSpPr>
          <p:nvPr>
            <p:ph idx="1"/>
          </p:nvPr>
        </p:nvSpPr>
        <p:spPr>
          <a:xfrm>
            <a:off x="173179" y="1591254"/>
            <a:ext cx="11890665" cy="4799818"/>
          </a:xfrm>
        </p:spPr>
        <p:txBody>
          <a:bodyPr>
            <a:normAutofit fontScale="92500" lnSpcReduction="10000"/>
          </a:bodyPr>
          <a:lstStyle/>
          <a:p>
            <a:pPr marL="514350" indent="-514350">
              <a:buClr>
                <a:srgbClr val="010203"/>
              </a:buClr>
              <a:buFont typeface="+mj-lt"/>
              <a:buAutoNum type="arabicPeriod"/>
            </a:pPr>
            <a:r>
              <a:rPr lang="en-US" sz="2600" dirty="0">
                <a:solidFill>
                  <a:schemeClr val="tx1"/>
                </a:solidFill>
              </a:rPr>
              <a:t>If possible, do not power the device off until the student has exited the MCAS Student Kiosk. </a:t>
            </a:r>
          </a:p>
          <a:p>
            <a:pPr marL="514350" indent="-514350">
              <a:buClr>
                <a:srgbClr val="010203"/>
              </a:buClr>
              <a:buFont typeface="+mj-lt"/>
              <a:buAutoNum type="arabicPeriod"/>
            </a:pPr>
            <a:r>
              <a:rPr lang="en-US" sz="2600" dirty="0">
                <a:solidFill>
                  <a:srgbClr val="000000"/>
                </a:solidFill>
              </a:rPr>
              <a:t>Record the exact device the student is testing on. </a:t>
            </a:r>
          </a:p>
          <a:p>
            <a:pPr lvl="1">
              <a:buClr>
                <a:srgbClr val="010203"/>
              </a:buClr>
            </a:pPr>
            <a:r>
              <a:rPr lang="en-US" dirty="0">
                <a:solidFill>
                  <a:srgbClr val="000000"/>
                </a:solidFill>
              </a:rPr>
              <a:t>Note: It is generally best practice to keep a record of which devices students test on for each test session. </a:t>
            </a:r>
          </a:p>
          <a:p>
            <a:pPr marL="514350" indent="-514350">
              <a:buClr>
                <a:srgbClr val="010203"/>
              </a:buClr>
              <a:buFont typeface="+mj-lt"/>
              <a:buAutoNum type="arabicPeriod"/>
            </a:pPr>
            <a:r>
              <a:rPr lang="en-US" sz="2600" dirty="0">
                <a:solidFill>
                  <a:schemeClr val="tx1"/>
                </a:solidFill>
              </a:rPr>
              <a:t>Troubleshoot the error according to the instructions in Appendix A of the </a:t>
            </a:r>
            <a:r>
              <a:rPr lang="en-US" sz="2600" dirty="0">
                <a:hlinkClick r:id="rId2"/>
              </a:rPr>
              <a:t>PAM</a:t>
            </a:r>
            <a:r>
              <a:rPr lang="en-US" sz="2600" dirty="0"/>
              <a:t>. </a:t>
            </a:r>
          </a:p>
          <a:p>
            <a:pPr lvl="1">
              <a:buClr>
                <a:srgbClr val="010203"/>
              </a:buClr>
            </a:pPr>
            <a:r>
              <a:rPr lang="en-US" dirty="0">
                <a:solidFill>
                  <a:schemeClr val="tx1"/>
                </a:solidFill>
              </a:rPr>
              <a:t>If your school is experiencing a high volume of error messages, contact the MCAS Service Center. </a:t>
            </a:r>
          </a:p>
          <a:p>
            <a:pPr marL="514350" indent="-514350">
              <a:buClr>
                <a:srgbClr val="010203"/>
              </a:buClr>
              <a:buFont typeface="+mj-lt"/>
              <a:buAutoNum type="arabicPeriod"/>
            </a:pPr>
            <a:r>
              <a:rPr lang="en-US" sz="2600" dirty="0">
                <a:solidFill>
                  <a:schemeClr val="tx1"/>
                </a:solidFill>
              </a:rPr>
              <a:t>When resuming a test after an error has exited the student from the kiosk, the original testing device should be used first.</a:t>
            </a:r>
          </a:p>
          <a:p>
            <a:pPr lvl="1">
              <a:buClr>
                <a:srgbClr val="010203"/>
              </a:buClr>
            </a:pPr>
            <a:r>
              <a:rPr lang="en-US" dirty="0">
                <a:solidFill>
                  <a:schemeClr val="tx1"/>
                </a:solidFill>
              </a:rPr>
              <a:t>This is so that any unsent responses on the original device can be sent to </a:t>
            </a:r>
            <a:r>
              <a:rPr lang="en-US" dirty="0" err="1">
                <a:solidFill>
                  <a:schemeClr val="tx1"/>
                </a:solidFill>
              </a:rPr>
              <a:t>eMetric</a:t>
            </a:r>
            <a:r>
              <a:rPr lang="en-US" dirty="0">
                <a:solidFill>
                  <a:schemeClr val="tx1"/>
                </a:solidFill>
              </a:rPr>
              <a:t>. </a:t>
            </a:r>
          </a:p>
          <a:p>
            <a:pPr marL="514350" indent="-514350">
              <a:buClr>
                <a:srgbClr val="010203"/>
              </a:buClr>
              <a:buFont typeface="+mj-lt"/>
              <a:buAutoNum type="arabicPeriod"/>
            </a:pPr>
            <a:r>
              <a:rPr lang="en-US" sz="2600" dirty="0">
                <a:solidFill>
                  <a:schemeClr val="tx1"/>
                </a:solidFill>
              </a:rPr>
              <a:t>If the original testing device cannot be used or if the original error is still occurring, contact the MCAS Service Center for support. </a:t>
            </a:r>
          </a:p>
        </p:txBody>
      </p:sp>
      <p:sp>
        <p:nvSpPr>
          <p:cNvPr id="4" name="Slide Number Placeholder 3">
            <a:extLst>
              <a:ext uri="{FF2B5EF4-FFF2-40B4-BE49-F238E27FC236}">
                <a16:creationId xmlns:a16="http://schemas.microsoft.com/office/drawing/2014/main" id="{C7351F72-1F50-DF17-7615-5A630B936C95}"/>
              </a:ext>
            </a:extLst>
          </p:cNvPr>
          <p:cNvSpPr>
            <a:spLocks noGrp="1"/>
          </p:cNvSpPr>
          <p:nvPr>
            <p:ph type="sldNum" sz="quarter" idx="12"/>
          </p:nvPr>
        </p:nvSpPr>
        <p:spPr/>
        <p:txBody>
          <a:bodyPr/>
          <a:lstStyle/>
          <a:p>
            <a:fld id="{68A8D22E-6BC5-9E47-900C-2BB94685D9F5}" type="slidenum">
              <a:rPr lang="en-US" dirty="0" smtClean="0"/>
              <a:t>73</a:t>
            </a:fld>
            <a:endParaRPr lang="en-US" dirty="0"/>
          </a:p>
        </p:txBody>
      </p:sp>
    </p:spTree>
    <p:extLst>
      <p:ext uri="{BB962C8B-B14F-4D97-AF65-F5344CB8AC3E}">
        <p14:creationId xmlns:p14="http://schemas.microsoft.com/office/powerpoint/2010/main" val="34639254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25948-4B36-6C11-80C8-64938C76877D}"/>
              </a:ext>
            </a:extLst>
          </p:cNvPr>
          <p:cNvSpPr>
            <a:spLocks noGrp="1"/>
          </p:cNvSpPr>
          <p:nvPr>
            <p:ph type="title"/>
          </p:nvPr>
        </p:nvSpPr>
        <p:spPr/>
        <p:txBody>
          <a:bodyPr>
            <a:normAutofit fontScale="90000"/>
          </a:bodyPr>
          <a:lstStyle/>
          <a:p>
            <a:r>
              <a:rPr lang="en-US" dirty="0"/>
              <a:t>Common MCAS Student Kiosk Error Messages</a:t>
            </a:r>
          </a:p>
        </p:txBody>
      </p:sp>
      <p:graphicFrame>
        <p:nvGraphicFramePr>
          <p:cNvPr id="5" name="Content Placeholder 4">
            <a:extLst>
              <a:ext uri="{FF2B5EF4-FFF2-40B4-BE49-F238E27FC236}">
                <a16:creationId xmlns:a16="http://schemas.microsoft.com/office/drawing/2014/main" id="{30E758DB-8A6D-E205-89B2-DEFAE5C7EAE2}"/>
              </a:ext>
            </a:extLst>
          </p:cNvPr>
          <p:cNvGraphicFramePr>
            <a:graphicFrameLocks noGrp="1"/>
          </p:cNvGraphicFramePr>
          <p:nvPr>
            <p:ph idx="1"/>
            <p:extLst>
              <p:ext uri="{D42A27DB-BD31-4B8C-83A1-F6EECF244321}">
                <p14:modId xmlns:p14="http://schemas.microsoft.com/office/powerpoint/2010/main" val="1262325480"/>
              </p:ext>
            </p:extLst>
          </p:nvPr>
        </p:nvGraphicFramePr>
        <p:xfrm>
          <a:off x="173179" y="1384633"/>
          <a:ext cx="11890374" cy="4912360"/>
        </p:xfrm>
        <a:graphic>
          <a:graphicData uri="http://schemas.openxmlformats.org/drawingml/2006/table">
            <a:tbl>
              <a:tblPr firstRow="1" bandRow="1">
                <a:tableStyleId>{5C22544A-7EE6-4342-B048-85BDC9FD1C3A}</a:tableStyleId>
              </a:tblPr>
              <a:tblGrid>
                <a:gridCol w="3543177">
                  <a:extLst>
                    <a:ext uri="{9D8B030D-6E8A-4147-A177-3AD203B41FA5}">
                      <a16:colId xmlns:a16="http://schemas.microsoft.com/office/drawing/2014/main" val="4287300969"/>
                    </a:ext>
                  </a:extLst>
                </a:gridCol>
                <a:gridCol w="8347197">
                  <a:extLst>
                    <a:ext uri="{9D8B030D-6E8A-4147-A177-3AD203B41FA5}">
                      <a16:colId xmlns:a16="http://schemas.microsoft.com/office/drawing/2014/main" val="2347326423"/>
                    </a:ext>
                  </a:extLst>
                </a:gridCol>
              </a:tblGrid>
              <a:tr h="370840">
                <a:tc>
                  <a:txBody>
                    <a:bodyPr/>
                    <a:lstStyle/>
                    <a:p>
                      <a:r>
                        <a:rPr lang="en-US" dirty="0">
                          <a:latin typeface="Arial"/>
                          <a:cs typeface="Arial"/>
                        </a:rPr>
                        <a:t>Error Message</a:t>
                      </a:r>
                    </a:p>
                  </a:txBody>
                  <a:tcPr/>
                </a:tc>
                <a:tc>
                  <a:txBody>
                    <a:bodyPr/>
                    <a:lstStyle/>
                    <a:p>
                      <a:r>
                        <a:rPr lang="en-US" dirty="0">
                          <a:latin typeface="Arial"/>
                          <a:cs typeface="Arial"/>
                        </a:rPr>
                        <a:t>Resolution</a:t>
                      </a:r>
                    </a:p>
                  </a:txBody>
                  <a:tcPr/>
                </a:tc>
                <a:extLst>
                  <a:ext uri="{0D108BD9-81ED-4DB2-BD59-A6C34878D82A}">
                    <a16:rowId xmlns:a16="http://schemas.microsoft.com/office/drawing/2014/main" val="782853035"/>
                  </a:ext>
                </a:extLst>
              </a:tr>
              <a:tr h="370840">
                <a:tc>
                  <a:txBody>
                    <a:bodyPr/>
                    <a:lstStyle/>
                    <a:p>
                      <a:pPr algn="l" rtl="0" fontAlgn="base">
                        <a:lnSpc>
                          <a:spcPct val="100000"/>
                        </a:lnSpc>
                      </a:pPr>
                      <a:r>
                        <a:rPr lang="en-US" sz="2000" b="1" i="0" dirty="0">
                          <a:effectLst/>
                          <a:latin typeface="Arial"/>
                          <a:cs typeface="Arial"/>
                        </a:rPr>
                        <a:t>Invalid username/password </a:t>
                      </a:r>
                    </a:p>
                  </a:txBody>
                  <a:tcPr/>
                </a:tc>
                <a:tc>
                  <a:txBody>
                    <a:bodyPr/>
                    <a:lstStyle/>
                    <a:p>
                      <a:pPr marL="342900" indent="-342900" algn="l" rtl="0" fontAlgn="base">
                        <a:lnSpc>
                          <a:spcPct val="100000"/>
                        </a:lnSpc>
                        <a:buFont typeface="Arial" panose="020B0604020202020204" pitchFamily="34" charset="0"/>
                        <a:buChar char="•"/>
                      </a:pPr>
                      <a:r>
                        <a:rPr lang="en-US" sz="2000" b="0" i="0" dirty="0">
                          <a:effectLst/>
                          <a:latin typeface="Arial"/>
                          <a:cs typeface="Arial"/>
                        </a:rPr>
                        <a:t>The student is using the incorrect password or username when trying to log in to the MCAS Student Kiosk. </a:t>
                      </a:r>
                    </a:p>
                    <a:p>
                      <a:pPr marL="342900" indent="-342900" algn="l" rtl="0" fontAlgn="base">
                        <a:lnSpc>
                          <a:spcPct val="100000"/>
                        </a:lnSpc>
                        <a:buFont typeface="Arial" panose="020B0604020202020204" pitchFamily="34" charset="0"/>
                        <a:buChar char="•"/>
                      </a:pPr>
                      <a:r>
                        <a:rPr lang="en-US" sz="2000" b="0" i="0" dirty="0">
                          <a:effectLst/>
                          <a:latin typeface="Arial"/>
                          <a:cs typeface="Arial"/>
                        </a:rPr>
                        <a:t>Verify the correct username and password in the MCAS Portal and have the student try again. </a:t>
                      </a:r>
                    </a:p>
                  </a:txBody>
                  <a:tcPr/>
                </a:tc>
                <a:extLst>
                  <a:ext uri="{0D108BD9-81ED-4DB2-BD59-A6C34878D82A}">
                    <a16:rowId xmlns:a16="http://schemas.microsoft.com/office/drawing/2014/main" val="1580205149"/>
                  </a:ext>
                </a:extLst>
              </a:tr>
              <a:tr h="370840">
                <a:tc>
                  <a:txBody>
                    <a:bodyPr/>
                    <a:lstStyle/>
                    <a:p>
                      <a:pPr algn="l" rtl="0" fontAlgn="base">
                        <a:lnSpc>
                          <a:spcPct val="100000"/>
                        </a:lnSpc>
                      </a:pPr>
                      <a:r>
                        <a:rPr lang="en-US" sz="2000" b="1" i="0" dirty="0">
                          <a:effectLst/>
                          <a:latin typeface="Arial"/>
                          <a:cs typeface="Arial"/>
                        </a:rPr>
                        <a:t>We could not establish a connection to our server, please check your internet connection. </a:t>
                      </a:r>
                    </a:p>
                  </a:txBody>
                  <a:tcPr/>
                </a:tc>
                <a:tc>
                  <a:txBody>
                    <a:bodyPr/>
                    <a:lstStyle/>
                    <a:p>
                      <a:pPr marL="342900" indent="-342900" algn="l" rtl="0" fontAlgn="base">
                        <a:lnSpc>
                          <a:spcPct val="100000"/>
                        </a:lnSpc>
                        <a:buFont typeface="Arial" panose="020B0604020202020204" pitchFamily="34" charset="0"/>
                        <a:buChar char="•"/>
                      </a:pPr>
                      <a:r>
                        <a:rPr lang="en-US" sz="2000" b="0" i="0" dirty="0">
                          <a:effectLst/>
                          <a:latin typeface="Arial"/>
                          <a:cs typeface="Arial"/>
                        </a:rPr>
                        <a:t>Internet connectivity was lost after the student entered their username and password. </a:t>
                      </a:r>
                    </a:p>
                    <a:p>
                      <a:pPr marL="342900" indent="-342900" algn="l" rtl="0" fontAlgn="base">
                        <a:lnSpc>
                          <a:spcPct val="100000"/>
                        </a:lnSpc>
                        <a:buFont typeface="Arial" panose="020B0604020202020204" pitchFamily="34" charset="0"/>
                        <a:buChar char="•"/>
                      </a:pPr>
                      <a:r>
                        <a:rPr lang="en-US" sz="2000" b="0" i="0" dirty="0">
                          <a:effectLst/>
                          <a:latin typeface="Arial"/>
                          <a:cs typeface="Arial"/>
                        </a:rPr>
                        <a:t>The MCAS Student Kiosk detected the loss of internet connectivity and will not allow the student to log in until internet connectivity is reestablished. </a:t>
                      </a:r>
                    </a:p>
                    <a:p>
                      <a:pPr marL="342900" indent="-342900" algn="l" rtl="0" fontAlgn="base">
                        <a:lnSpc>
                          <a:spcPct val="100000"/>
                        </a:lnSpc>
                        <a:buFont typeface="Arial" panose="020B0604020202020204" pitchFamily="34" charset="0"/>
                        <a:buChar char="•"/>
                      </a:pPr>
                      <a:r>
                        <a:rPr lang="en-US" sz="2000" b="0" i="0" dirty="0">
                          <a:effectLst/>
                          <a:latin typeface="Arial"/>
                          <a:cs typeface="Arial"/>
                        </a:rPr>
                        <a:t>Contact your technology coordinator. </a:t>
                      </a:r>
                    </a:p>
                  </a:txBody>
                  <a:tcPr/>
                </a:tc>
                <a:extLst>
                  <a:ext uri="{0D108BD9-81ED-4DB2-BD59-A6C34878D82A}">
                    <a16:rowId xmlns:a16="http://schemas.microsoft.com/office/drawing/2014/main" val="705155363"/>
                  </a:ext>
                </a:extLst>
              </a:tr>
              <a:tr h="370840">
                <a:tc>
                  <a:txBody>
                    <a:bodyPr/>
                    <a:lstStyle/>
                    <a:p>
                      <a:pPr algn="l" rtl="0" fontAlgn="base">
                        <a:lnSpc>
                          <a:spcPct val="100000"/>
                        </a:lnSpc>
                      </a:pPr>
                      <a:r>
                        <a:rPr lang="en-US" sz="2000" b="1" i="0" dirty="0">
                          <a:effectLst/>
                          <a:latin typeface="Arial"/>
                          <a:cs typeface="Arial"/>
                        </a:rPr>
                        <a:t>Incorrect access code. Please try again. </a:t>
                      </a:r>
                    </a:p>
                  </a:txBody>
                  <a:tcPr/>
                </a:tc>
                <a:tc>
                  <a:txBody>
                    <a:bodyPr/>
                    <a:lstStyle/>
                    <a:p>
                      <a:pPr marL="342900" indent="-342900" algn="l" rtl="0" fontAlgn="base">
                        <a:lnSpc>
                          <a:spcPct val="100000"/>
                        </a:lnSpc>
                        <a:buFont typeface="Arial" panose="020B0604020202020204" pitchFamily="34" charset="0"/>
                        <a:buChar char="•"/>
                      </a:pPr>
                      <a:r>
                        <a:rPr lang="en-US" sz="2000" b="0" i="0" dirty="0">
                          <a:effectLst/>
                          <a:latin typeface="Arial"/>
                          <a:cs typeface="Arial"/>
                        </a:rPr>
                        <a:t>The student is using the incorrect access code for the session selected or typing in the access code incorrectly. </a:t>
                      </a:r>
                    </a:p>
                    <a:p>
                      <a:pPr marL="342900" indent="-342900" algn="l" rtl="0" fontAlgn="base">
                        <a:lnSpc>
                          <a:spcPct val="100000"/>
                        </a:lnSpc>
                        <a:buFont typeface="Arial" panose="020B0604020202020204" pitchFamily="34" charset="0"/>
                        <a:buChar char="•"/>
                      </a:pPr>
                      <a:r>
                        <a:rPr lang="en-US" sz="2000" b="0" i="0" dirty="0">
                          <a:effectLst/>
                          <a:latin typeface="Arial"/>
                          <a:cs typeface="Arial"/>
                        </a:rPr>
                        <a:t>Verify the correct access code in the MCAS Portal and have the student try again. </a:t>
                      </a:r>
                    </a:p>
                  </a:txBody>
                  <a:tcPr/>
                </a:tc>
                <a:extLst>
                  <a:ext uri="{0D108BD9-81ED-4DB2-BD59-A6C34878D82A}">
                    <a16:rowId xmlns:a16="http://schemas.microsoft.com/office/drawing/2014/main" val="1398467240"/>
                  </a:ext>
                </a:extLst>
              </a:tr>
            </a:tbl>
          </a:graphicData>
        </a:graphic>
      </p:graphicFrame>
      <p:sp>
        <p:nvSpPr>
          <p:cNvPr id="4" name="Slide Number Placeholder 3">
            <a:extLst>
              <a:ext uri="{FF2B5EF4-FFF2-40B4-BE49-F238E27FC236}">
                <a16:creationId xmlns:a16="http://schemas.microsoft.com/office/drawing/2014/main" id="{56AD9F54-CEED-43FB-11C2-F07253F8C80E}"/>
              </a:ext>
            </a:extLst>
          </p:cNvPr>
          <p:cNvSpPr>
            <a:spLocks noGrp="1"/>
          </p:cNvSpPr>
          <p:nvPr>
            <p:ph type="sldNum" sz="quarter" idx="12"/>
          </p:nvPr>
        </p:nvSpPr>
        <p:spPr/>
        <p:txBody>
          <a:bodyPr/>
          <a:lstStyle/>
          <a:p>
            <a:fld id="{68A8D22E-6BC5-9E47-900C-2BB94685D9F5}" type="slidenum">
              <a:rPr lang="en-US" dirty="0" smtClean="0"/>
              <a:t>74</a:t>
            </a:fld>
            <a:endParaRPr lang="en-US" dirty="0"/>
          </a:p>
        </p:txBody>
      </p:sp>
      <p:sp>
        <p:nvSpPr>
          <p:cNvPr id="6" name="TextBox 5">
            <a:extLst>
              <a:ext uri="{FF2B5EF4-FFF2-40B4-BE49-F238E27FC236}">
                <a16:creationId xmlns:a16="http://schemas.microsoft.com/office/drawing/2014/main" id="{E76C0BBC-9679-4F73-0693-4477D5D73C21}"/>
              </a:ext>
            </a:extLst>
          </p:cNvPr>
          <p:cNvSpPr txBox="1"/>
          <p:nvPr/>
        </p:nvSpPr>
        <p:spPr>
          <a:xfrm>
            <a:off x="3042976" y="6431456"/>
            <a:ext cx="8390374" cy="369332"/>
          </a:xfrm>
          <a:prstGeom prst="rect">
            <a:avLst/>
          </a:prstGeom>
          <a:noFill/>
        </p:spPr>
        <p:txBody>
          <a:bodyPr wrap="square" rtlCol="0">
            <a:spAutoFit/>
          </a:bodyPr>
          <a:lstStyle/>
          <a:p>
            <a:r>
              <a:rPr lang="en-US" sz="1800" dirty="0">
                <a:solidFill>
                  <a:prstClr val="black"/>
                </a:solidFill>
                <a:latin typeface="Arial" panose="020B0604020202020204" pitchFamily="34" charset="0"/>
                <a:cs typeface="Arial" panose="020B0604020202020204" pitchFamily="34" charset="0"/>
              </a:rPr>
              <a:t>Refer to </a:t>
            </a:r>
            <a:r>
              <a:rPr lang="en-US" sz="1800" dirty="0">
                <a:solidFill>
                  <a:prstClr val="black"/>
                </a:solidFill>
                <a:latin typeface="Arial" panose="020B0604020202020204" pitchFamily="34" charset="0"/>
                <a:cs typeface="Arial" panose="020B0604020202020204" pitchFamily="34" charset="0"/>
                <a:hlinkClick r:id="rId2"/>
              </a:rPr>
              <a:t>Appendix A of the PAM</a:t>
            </a:r>
            <a:r>
              <a:rPr lang="en-US" sz="1800" dirty="0">
                <a:solidFill>
                  <a:prstClr val="black"/>
                </a:solidFill>
                <a:latin typeface="Arial" panose="020B0604020202020204" pitchFamily="34" charset="0"/>
                <a:cs typeface="Arial" panose="020B0604020202020204" pitchFamily="34" charset="0"/>
              </a:rPr>
              <a:t> for a full list of error messages and instructions. </a:t>
            </a:r>
          </a:p>
        </p:txBody>
      </p:sp>
    </p:spTree>
    <p:extLst>
      <p:ext uri="{BB962C8B-B14F-4D97-AF65-F5344CB8AC3E}">
        <p14:creationId xmlns:p14="http://schemas.microsoft.com/office/powerpoint/2010/main" val="22687342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F6AB-6F17-8A30-714F-F537CD709431}"/>
              </a:ext>
            </a:extLst>
          </p:cNvPr>
          <p:cNvSpPr>
            <a:spLocks noGrp="1"/>
          </p:cNvSpPr>
          <p:nvPr>
            <p:ph type="title"/>
          </p:nvPr>
        </p:nvSpPr>
        <p:spPr/>
        <p:txBody>
          <a:bodyPr>
            <a:normAutofit fontScale="90000"/>
          </a:bodyPr>
          <a:lstStyle/>
          <a:p>
            <a:r>
              <a:rPr lang="en-US"/>
              <a:t>Common MCAS Student Kiosk Error Messages (continued 1)</a:t>
            </a:r>
          </a:p>
        </p:txBody>
      </p:sp>
      <p:graphicFrame>
        <p:nvGraphicFramePr>
          <p:cNvPr id="5" name="Content Placeholder 4">
            <a:extLst>
              <a:ext uri="{FF2B5EF4-FFF2-40B4-BE49-F238E27FC236}">
                <a16:creationId xmlns:a16="http://schemas.microsoft.com/office/drawing/2014/main" id="{6347D7D8-98EC-4E54-ED4D-3DA36DF3ACD0}"/>
              </a:ext>
            </a:extLst>
          </p:cNvPr>
          <p:cNvGraphicFramePr>
            <a:graphicFrameLocks noGrp="1"/>
          </p:cNvGraphicFramePr>
          <p:nvPr>
            <p:ph idx="1"/>
            <p:extLst>
              <p:ext uri="{D42A27DB-BD31-4B8C-83A1-F6EECF244321}">
                <p14:modId xmlns:p14="http://schemas.microsoft.com/office/powerpoint/2010/main" val="479477675"/>
              </p:ext>
            </p:extLst>
          </p:nvPr>
        </p:nvGraphicFramePr>
        <p:xfrm>
          <a:off x="173038" y="1590675"/>
          <a:ext cx="11890374" cy="4516120"/>
        </p:xfrm>
        <a:graphic>
          <a:graphicData uri="http://schemas.openxmlformats.org/drawingml/2006/table">
            <a:tbl>
              <a:tblPr firstRow="1" bandRow="1">
                <a:tableStyleId>{5C22544A-7EE6-4342-B048-85BDC9FD1C3A}</a:tableStyleId>
              </a:tblPr>
              <a:tblGrid>
                <a:gridCol w="5945187">
                  <a:extLst>
                    <a:ext uri="{9D8B030D-6E8A-4147-A177-3AD203B41FA5}">
                      <a16:colId xmlns:a16="http://schemas.microsoft.com/office/drawing/2014/main" val="3248860220"/>
                    </a:ext>
                  </a:extLst>
                </a:gridCol>
                <a:gridCol w="5945187">
                  <a:extLst>
                    <a:ext uri="{9D8B030D-6E8A-4147-A177-3AD203B41FA5}">
                      <a16:colId xmlns:a16="http://schemas.microsoft.com/office/drawing/2014/main" val="3220174769"/>
                    </a:ext>
                  </a:extLst>
                </a:gridCol>
              </a:tblGrid>
              <a:tr h="370840">
                <a:tc>
                  <a:txBody>
                    <a:bodyPr/>
                    <a:lstStyle/>
                    <a:p>
                      <a:r>
                        <a:rPr lang="en-US">
                          <a:latin typeface="Arial" panose="020B0604020202020204" pitchFamily="34" charset="0"/>
                          <a:cs typeface="Arial" panose="020B0604020202020204" pitchFamily="34" charset="0"/>
                        </a:rPr>
                        <a:t>Error Message</a:t>
                      </a:r>
                    </a:p>
                  </a:txBody>
                  <a:tcPr/>
                </a:tc>
                <a:tc>
                  <a:txBody>
                    <a:bodyPr/>
                    <a:lstStyle/>
                    <a:p>
                      <a:r>
                        <a:rPr lang="en-US">
                          <a:latin typeface="Arial" panose="020B0604020202020204" pitchFamily="34" charset="0"/>
                          <a:cs typeface="Arial" panose="020B0604020202020204" pitchFamily="34" charset="0"/>
                        </a:rPr>
                        <a:t>Resolution</a:t>
                      </a:r>
                    </a:p>
                  </a:txBody>
                  <a:tcPr/>
                </a:tc>
                <a:extLst>
                  <a:ext uri="{0D108BD9-81ED-4DB2-BD59-A6C34878D82A}">
                    <a16:rowId xmlns:a16="http://schemas.microsoft.com/office/drawing/2014/main" val="3048365439"/>
                  </a:ext>
                </a:extLst>
              </a:tr>
              <a:tr h="370840">
                <a:tc>
                  <a:txBody>
                    <a:bodyPr/>
                    <a:lstStyle/>
                    <a:p>
                      <a:pPr algn="l" rtl="0" fontAlgn="base">
                        <a:lnSpc>
                          <a:spcPct val="100000"/>
                        </a:lnSpc>
                      </a:pPr>
                      <a:r>
                        <a:rPr lang="en-US" sz="2000" b="1" i="0">
                          <a:effectLst/>
                          <a:latin typeface="Arial" panose="020B0604020202020204" pitchFamily="34" charset="0"/>
                          <a:cs typeface="Arial" panose="020B0604020202020204" pitchFamily="34" charset="0"/>
                        </a:rPr>
                        <a:t>We were unable to get your Test Session. Please check your internet connection and try again. </a:t>
                      </a:r>
                    </a:p>
                  </a:txBody>
                  <a:tcPr/>
                </a:tc>
                <a:tc>
                  <a:txBody>
                    <a:bodyPr/>
                    <a:lstStyle/>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Internet connectivity was lost after the student logged in.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The MCAS Student Kiosk will not load the test sessions until a connection to the internet is reestablished. Click </a:t>
                      </a:r>
                      <a:r>
                        <a:rPr lang="en-US" sz="2000" b="1" i="0">
                          <a:effectLst/>
                          <a:latin typeface="Arial" panose="020B0604020202020204" pitchFamily="34" charset="0"/>
                          <a:cs typeface="Arial" panose="020B0604020202020204" pitchFamily="34" charset="0"/>
                        </a:rPr>
                        <a:t>Retry</a:t>
                      </a:r>
                      <a:r>
                        <a:rPr lang="en-US" sz="2000" b="0" i="0">
                          <a:effectLst/>
                          <a:latin typeface="Arial" panose="020B0604020202020204" pitchFamily="34" charset="0"/>
                          <a:cs typeface="Arial" panose="020B0604020202020204" pitchFamily="34" charset="0"/>
                        </a:rPr>
                        <a:t>.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If internet connectivity is established, then the student will be directed to the test session.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If an internet connection is not detected, contact your technology coordinator. </a:t>
                      </a:r>
                    </a:p>
                  </a:txBody>
                  <a:tcPr/>
                </a:tc>
                <a:extLst>
                  <a:ext uri="{0D108BD9-81ED-4DB2-BD59-A6C34878D82A}">
                    <a16:rowId xmlns:a16="http://schemas.microsoft.com/office/drawing/2014/main" val="3046705355"/>
                  </a:ext>
                </a:extLst>
              </a:tr>
              <a:tr h="370840">
                <a:tc>
                  <a:txBody>
                    <a:bodyPr/>
                    <a:lstStyle/>
                    <a:p>
                      <a:pPr algn="l" rtl="0" fontAlgn="base">
                        <a:lnSpc>
                          <a:spcPct val="100000"/>
                        </a:lnSpc>
                      </a:pPr>
                      <a:r>
                        <a:rPr lang="en-US" sz="2000" b="1">
                          <a:latin typeface="Arial" panose="020B0604020202020204" pitchFamily="34" charset="0"/>
                          <a:cs typeface="Arial" panose="020B0604020202020204" pitchFamily="34" charset="0"/>
                        </a:rPr>
                        <a:t>We could not establish a connection to our server, please check your internet connection. </a:t>
                      </a:r>
                    </a:p>
                  </a:txBody>
                  <a:tcPr/>
                </a:tc>
                <a:tc>
                  <a:txBody>
                    <a:bodyPr/>
                    <a:lstStyle/>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The eMetric servers cannot reach the stored response folder location due to a network connectivity failure.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Contact your technology coordinator. </a:t>
                      </a:r>
                    </a:p>
                  </a:txBody>
                  <a:tcPr/>
                </a:tc>
                <a:extLst>
                  <a:ext uri="{0D108BD9-81ED-4DB2-BD59-A6C34878D82A}">
                    <a16:rowId xmlns:a16="http://schemas.microsoft.com/office/drawing/2014/main" val="1901196034"/>
                  </a:ext>
                </a:extLst>
              </a:tr>
            </a:tbl>
          </a:graphicData>
        </a:graphic>
      </p:graphicFrame>
      <p:sp>
        <p:nvSpPr>
          <p:cNvPr id="4" name="Slide Number Placeholder 3">
            <a:extLst>
              <a:ext uri="{FF2B5EF4-FFF2-40B4-BE49-F238E27FC236}">
                <a16:creationId xmlns:a16="http://schemas.microsoft.com/office/drawing/2014/main" id="{44FEF249-0B3A-1966-8410-C4916B16D081}"/>
              </a:ext>
            </a:extLst>
          </p:cNvPr>
          <p:cNvSpPr>
            <a:spLocks noGrp="1"/>
          </p:cNvSpPr>
          <p:nvPr>
            <p:ph type="sldNum" sz="quarter" idx="12"/>
          </p:nvPr>
        </p:nvSpPr>
        <p:spPr/>
        <p:txBody>
          <a:bodyPr/>
          <a:lstStyle/>
          <a:p>
            <a:fld id="{68A8D22E-6BC5-9E47-900C-2BB94685D9F5}" type="slidenum">
              <a:rPr lang="en-US" smtClean="0"/>
              <a:t>75</a:t>
            </a:fld>
            <a:endParaRPr lang="en-US"/>
          </a:p>
        </p:txBody>
      </p:sp>
    </p:spTree>
    <p:extLst>
      <p:ext uri="{BB962C8B-B14F-4D97-AF65-F5344CB8AC3E}">
        <p14:creationId xmlns:p14="http://schemas.microsoft.com/office/powerpoint/2010/main" val="28664686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9894C-5228-D354-7DF1-54AAA871027B}"/>
              </a:ext>
            </a:extLst>
          </p:cNvPr>
          <p:cNvSpPr>
            <a:spLocks noGrp="1"/>
          </p:cNvSpPr>
          <p:nvPr>
            <p:ph type="title"/>
          </p:nvPr>
        </p:nvSpPr>
        <p:spPr/>
        <p:txBody>
          <a:bodyPr>
            <a:normAutofit fontScale="90000"/>
          </a:bodyPr>
          <a:lstStyle/>
          <a:p>
            <a:r>
              <a:rPr lang="en-US"/>
              <a:t>Common MCAS Student Kiosk Error Messages (continued 2)</a:t>
            </a:r>
          </a:p>
        </p:txBody>
      </p:sp>
      <p:graphicFrame>
        <p:nvGraphicFramePr>
          <p:cNvPr id="5" name="Content Placeholder 4">
            <a:extLst>
              <a:ext uri="{FF2B5EF4-FFF2-40B4-BE49-F238E27FC236}">
                <a16:creationId xmlns:a16="http://schemas.microsoft.com/office/drawing/2014/main" id="{7E502AB4-722B-98AE-DA15-C83D21982242}"/>
              </a:ext>
            </a:extLst>
          </p:cNvPr>
          <p:cNvGraphicFramePr>
            <a:graphicFrameLocks noGrp="1"/>
          </p:cNvGraphicFramePr>
          <p:nvPr>
            <p:ph idx="1"/>
            <p:extLst>
              <p:ext uri="{D42A27DB-BD31-4B8C-83A1-F6EECF244321}">
                <p14:modId xmlns:p14="http://schemas.microsoft.com/office/powerpoint/2010/main" val="2173219491"/>
              </p:ext>
            </p:extLst>
          </p:nvPr>
        </p:nvGraphicFramePr>
        <p:xfrm>
          <a:off x="173038" y="1590675"/>
          <a:ext cx="11890374" cy="5125720"/>
        </p:xfrm>
        <a:graphic>
          <a:graphicData uri="http://schemas.openxmlformats.org/drawingml/2006/table">
            <a:tbl>
              <a:tblPr firstRow="1" bandRow="1">
                <a:tableStyleId>{5C22544A-7EE6-4342-B048-85BDC9FD1C3A}</a:tableStyleId>
              </a:tblPr>
              <a:tblGrid>
                <a:gridCol w="3343885">
                  <a:extLst>
                    <a:ext uri="{9D8B030D-6E8A-4147-A177-3AD203B41FA5}">
                      <a16:colId xmlns:a16="http://schemas.microsoft.com/office/drawing/2014/main" val="626407841"/>
                    </a:ext>
                  </a:extLst>
                </a:gridCol>
                <a:gridCol w="8546489">
                  <a:extLst>
                    <a:ext uri="{9D8B030D-6E8A-4147-A177-3AD203B41FA5}">
                      <a16:colId xmlns:a16="http://schemas.microsoft.com/office/drawing/2014/main" val="1953826526"/>
                    </a:ext>
                  </a:extLst>
                </a:gridCol>
              </a:tblGrid>
              <a:tr h="370840">
                <a:tc>
                  <a:txBody>
                    <a:bodyPr/>
                    <a:lstStyle/>
                    <a:p>
                      <a:r>
                        <a:rPr lang="en-US">
                          <a:latin typeface="Arial" panose="020B0604020202020204" pitchFamily="34" charset="0"/>
                          <a:cs typeface="Arial" panose="020B0604020202020204" pitchFamily="34" charset="0"/>
                        </a:rPr>
                        <a:t>Error Message</a:t>
                      </a:r>
                    </a:p>
                  </a:txBody>
                  <a:tcPr/>
                </a:tc>
                <a:tc>
                  <a:txBody>
                    <a:bodyPr/>
                    <a:lstStyle/>
                    <a:p>
                      <a:r>
                        <a:rPr lang="en-US">
                          <a:latin typeface="Arial" panose="020B0604020202020204" pitchFamily="34" charset="0"/>
                          <a:cs typeface="Arial" panose="020B0604020202020204" pitchFamily="34" charset="0"/>
                        </a:rPr>
                        <a:t>Resolution</a:t>
                      </a:r>
                    </a:p>
                  </a:txBody>
                  <a:tcPr/>
                </a:tc>
                <a:extLst>
                  <a:ext uri="{0D108BD9-81ED-4DB2-BD59-A6C34878D82A}">
                    <a16:rowId xmlns:a16="http://schemas.microsoft.com/office/drawing/2014/main" val="191877200"/>
                  </a:ext>
                </a:extLst>
              </a:tr>
              <a:tr h="370840">
                <a:tc>
                  <a:txBody>
                    <a:bodyPr/>
                    <a:lstStyle/>
                    <a:p>
                      <a:pPr algn="l" rtl="0" fontAlgn="base">
                        <a:lnSpc>
                          <a:spcPct val="100000"/>
                        </a:lnSpc>
                      </a:pPr>
                      <a:r>
                        <a:rPr lang="en-US" sz="2000" b="1">
                          <a:latin typeface="Arial" panose="020B0604020202020204" pitchFamily="34" charset="0"/>
                          <a:cs typeface="Arial" panose="020B0604020202020204" pitchFamily="34" charset="0"/>
                        </a:rPr>
                        <a:t>Please raise your hand; your test session has timed out.</a:t>
                      </a:r>
                    </a:p>
                  </a:txBody>
                  <a:tcPr/>
                </a:tc>
                <a:tc>
                  <a:txBody>
                    <a:bodyPr/>
                    <a:lstStyle/>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The student has timed out of their test session, meaning they have been inactive in the test for 60 minutes or more.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Click </a:t>
                      </a:r>
                      <a:r>
                        <a:rPr lang="en-US" sz="2000" b="1">
                          <a:latin typeface="Arial" panose="020B0604020202020204" pitchFamily="34" charset="0"/>
                          <a:cs typeface="Arial" panose="020B0604020202020204" pitchFamily="34" charset="0"/>
                        </a:rPr>
                        <a:t>Exit</a:t>
                      </a:r>
                      <a:r>
                        <a:rPr lang="en-US" sz="2000">
                          <a:latin typeface="Arial" panose="020B0604020202020204" pitchFamily="34" charset="0"/>
                          <a:cs typeface="Arial" panose="020B0604020202020204" pitchFamily="34" charset="0"/>
                        </a:rPr>
                        <a:t> to go back to the sign-in page.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When the student is ready to continue testing, they will log back into the student testing interface and select the session, enter the access code, and the test administrator will enter the proctor password.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The student will resume testing where they left off. </a:t>
                      </a:r>
                    </a:p>
                  </a:txBody>
                  <a:tcPr/>
                </a:tc>
                <a:extLst>
                  <a:ext uri="{0D108BD9-81ED-4DB2-BD59-A6C34878D82A}">
                    <a16:rowId xmlns:a16="http://schemas.microsoft.com/office/drawing/2014/main" val="4226850563"/>
                  </a:ext>
                </a:extLst>
              </a:tr>
              <a:tr h="370840">
                <a:tc>
                  <a:txBody>
                    <a:bodyPr/>
                    <a:lstStyle/>
                    <a:p>
                      <a:pPr algn="l" rtl="0" fontAlgn="base">
                        <a:lnSpc>
                          <a:spcPct val="100000"/>
                        </a:lnSpc>
                      </a:pPr>
                      <a:r>
                        <a:rPr lang="en-US" sz="2000" b="1">
                          <a:latin typeface="Arial" panose="020B0604020202020204" pitchFamily="34" charset="0"/>
                          <a:cs typeface="Arial" panose="020B0604020202020204" pitchFamily="34" charset="0"/>
                        </a:rPr>
                        <a:t>A connection to the network could not be established. Your test has been saved offline.</a:t>
                      </a:r>
                    </a:p>
                  </a:txBody>
                  <a:tcPr/>
                </a:tc>
                <a:tc>
                  <a:txBody>
                    <a:bodyPr/>
                    <a:lstStyle/>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Internet connectivity was lost after the student began testing and was not restored by the time the student completed the test.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The student’s responses are saved to the local folder configured when installing the MCAS Student Kiosk.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Enter the proctor password to acknowledge the message.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Note the student’s device ID.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Contact your technology coordinator to establish internet connection.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Relaunch the MCAS Student Kiosk on the student’s device.</a:t>
                      </a:r>
                    </a:p>
                  </a:txBody>
                  <a:tcPr/>
                </a:tc>
                <a:extLst>
                  <a:ext uri="{0D108BD9-81ED-4DB2-BD59-A6C34878D82A}">
                    <a16:rowId xmlns:a16="http://schemas.microsoft.com/office/drawing/2014/main" val="376130968"/>
                  </a:ext>
                </a:extLst>
              </a:tr>
            </a:tbl>
          </a:graphicData>
        </a:graphic>
      </p:graphicFrame>
      <p:sp>
        <p:nvSpPr>
          <p:cNvPr id="4" name="Slide Number Placeholder 3">
            <a:extLst>
              <a:ext uri="{FF2B5EF4-FFF2-40B4-BE49-F238E27FC236}">
                <a16:creationId xmlns:a16="http://schemas.microsoft.com/office/drawing/2014/main" id="{5085623B-8A7D-63BF-B096-E9E44A3A898C}"/>
              </a:ext>
            </a:extLst>
          </p:cNvPr>
          <p:cNvSpPr>
            <a:spLocks noGrp="1"/>
          </p:cNvSpPr>
          <p:nvPr>
            <p:ph type="sldNum" sz="quarter" idx="12"/>
          </p:nvPr>
        </p:nvSpPr>
        <p:spPr/>
        <p:txBody>
          <a:bodyPr/>
          <a:lstStyle/>
          <a:p>
            <a:fld id="{68A8D22E-6BC5-9E47-900C-2BB94685D9F5}" type="slidenum">
              <a:rPr lang="en-US" smtClean="0"/>
              <a:t>76</a:t>
            </a:fld>
            <a:endParaRPr lang="en-US"/>
          </a:p>
        </p:txBody>
      </p:sp>
    </p:spTree>
    <p:extLst>
      <p:ext uri="{BB962C8B-B14F-4D97-AF65-F5344CB8AC3E}">
        <p14:creationId xmlns:p14="http://schemas.microsoft.com/office/powerpoint/2010/main" val="26485392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2F1B-4760-1AE6-2E9E-F7AB4754A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45850-E310-A77D-D658-ECA0DEF162C6}"/>
              </a:ext>
            </a:extLst>
          </p:cNvPr>
          <p:cNvSpPr>
            <a:spLocks noGrp="1"/>
          </p:cNvSpPr>
          <p:nvPr>
            <p:ph type="title"/>
          </p:nvPr>
        </p:nvSpPr>
        <p:spPr/>
        <p:txBody>
          <a:bodyPr>
            <a:normAutofit/>
          </a:bodyPr>
          <a:lstStyle/>
          <a:p>
            <a:r>
              <a:rPr lang="en-US" sz="4000">
                <a:solidFill>
                  <a:schemeClr val="bg1"/>
                </a:solidFill>
                <a:latin typeface="Arial"/>
                <a:cs typeface="Arial"/>
              </a:rPr>
              <a:t>MCAS Student Kiosk: Moving Devices</a:t>
            </a:r>
          </a:p>
        </p:txBody>
      </p:sp>
      <p:sp>
        <p:nvSpPr>
          <p:cNvPr id="3" name="Content Placeholder 2">
            <a:extLst>
              <a:ext uri="{FF2B5EF4-FFF2-40B4-BE49-F238E27FC236}">
                <a16:creationId xmlns:a16="http://schemas.microsoft.com/office/drawing/2014/main" id="{F33B149C-8055-DFC3-B923-05EA71CEE51C}"/>
              </a:ext>
            </a:extLst>
          </p:cNvPr>
          <p:cNvSpPr>
            <a:spLocks noGrp="1"/>
          </p:cNvSpPr>
          <p:nvPr>
            <p:ph idx="1"/>
          </p:nvPr>
        </p:nvSpPr>
        <p:spPr>
          <a:xfrm>
            <a:off x="173180" y="1645165"/>
            <a:ext cx="11344370" cy="4414692"/>
          </a:xfrm>
        </p:spPr>
        <p:txBody>
          <a:bodyPr vert="horz" lIns="91440" tIns="45720" rIns="91440" bIns="45720" rtlCol="0" anchor="t">
            <a:noAutofit/>
          </a:bodyPr>
          <a:lstStyle/>
          <a:p>
            <a:pPr>
              <a:buClr>
                <a:srgbClr val="000000"/>
              </a:buClr>
            </a:pPr>
            <a:r>
              <a:rPr lang="en-US" sz="2600">
                <a:solidFill>
                  <a:schemeClr val="tx1"/>
                </a:solidFill>
                <a:latin typeface="Arial"/>
                <a:cs typeface="Arial"/>
              </a:rPr>
              <a:t>If a student’s device becomes unusable during a test while they are connected to the internet, follow these steps when moving them to a new device. </a:t>
            </a:r>
            <a:endParaRPr lang="en-US" sz="2600">
              <a:solidFill>
                <a:schemeClr val="tx1"/>
              </a:solidFill>
            </a:endParaRPr>
          </a:p>
          <a:p>
            <a:pPr marL="914400" lvl="1" indent="-457200">
              <a:buClr>
                <a:srgbClr val="000000"/>
              </a:buClr>
              <a:buFont typeface="+mj-lt"/>
              <a:buAutoNum type="arabicPeriod"/>
            </a:pPr>
            <a:r>
              <a:rPr lang="en-US">
                <a:solidFill>
                  <a:schemeClr val="tx1"/>
                </a:solidFill>
                <a:latin typeface="Arial"/>
                <a:cs typeface="Arial"/>
              </a:rPr>
              <a:t>If possible, verify that the number of responses showing as answered on the student’s device match the number answered on the Progress View tab on the View Details/Student logins page for the test.</a:t>
            </a:r>
          </a:p>
          <a:p>
            <a:pPr lvl="2">
              <a:buClr>
                <a:srgbClr val="000000"/>
              </a:buClr>
            </a:pPr>
            <a:r>
              <a:rPr lang="en-US">
                <a:solidFill>
                  <a:schemeClr val="tx1"/>
                </a:solidFill>
                <a:latin typeface="Arial"/>
                <a:cs typeface="Arial"/>
              </a:rPr>
              <a:t>If not possible, or if the number of responses do not match, contact the MCAS Service Center. </a:t>
            </a:r>
          </a:p>
          <a:p>
            <a:pPr marL="914400" lvl="1" indent="-457200">
              <a:buClr>
                <a:srgbClr val="000000"/>
              </a:buClr>
              <a:buFont typeface="+mj-lt"/>
              <a:buAutoNum type="arabicPeriod"/>
            </a:pPr>
            <a:r>
              <a:rPr lang="en-US">
                <a:solidFill>
                  <a:schemeClr val="tx1"/>
                </a:solidFill>
                <a:latin typeface="Arial"/>
                <a:cs typeface="Arial"/>
              </a:rPr>
              <a:t>Have the student Pause and Exit the test.</a:t>
            </a:r>
            <a:endParaRPr lang="en-US">
              <a:solidFill>
                <a:schemeClr val="tx1"/>
              </a:solidFill>
              <a:cs typeface="Arial"/>
            </a:endParaRPr>
          </a:p>
          <a:p>
            <a:pPr marL="914400" lvl="1" indent="-457200">
              <a:buClr>
                <a:srgbClr val="000000"/>
              </a:buClr>
              <a:buFont typeface="+mj-lt"/>
              <a:buAutoNum type="arabicPeriod"/>
            </a:pPr>
            <a:r>
              <a:rPr lang="en-US">
                <a:solidFill>
                  <a:schemeClr val="tx1"/>
                </a:solidFill>
                <a:latin typeface="Arial"/>
                <a:cs typeface="Arial"/>
              </a:rPr>
              <a:t>Move the student to a new device.</a:t>
            </a:r>
            <a:endParaRPr lang="en-US">
              <a:solidFill>
                <a:schemeClr val="tx1"/>
              </a:solidFill>
              <a:cs typeface="Arial"/>
            </a:endParaRPr>
          </a:p>
          <a:p>
            <a:pPr marL="914400" lvl="1" indent="-457200">
              <a:buClr>
                <a:srgbClr val="000000"/>
              </a:buClr>
              <a:buFont typeface="+mj-lt"/>
              <a:buAutoNum type="arabicPeriod"/>
            </a:pPr>
            <a:r>
              <a:rPr lang="en-US">
                <a:solidFill>
                  <a:schemeClr val="tx1"/>
                </a:solidFill>
                <a:latin typeface="Arial"/>
                <a:cs typeface="Arial"/>
              </a:rPr>
              <a:t>Have the student log in with their username, password, and access code.</a:t>
            </a:r>
            <a:endParaRPr lang="en-US">
              <a:solidFill>
                <a:schemeClr val="tx1"/>
              </a:solidFill>
              <a:cs typeface="Arial"/>
            </a:endParaRPr>
          </a:p>
          <a:p>
            <a:pPr marL="914400" lvl="1" indent="-457200">
              <a:buClr>
                <a:srgbClr val="000000"/>
              </a:buClr>
              <a:buFont typeface="+mj-lt"/>
              <a:buAutoNum type="arabicPeriod"/>
            </a:pPr>
            <a:r>
              <a:rPr lang="en-US">
                <a:solidFill>
                  <a:schemeClr val="tx1"/>
                </a:solidFill>
                <a:latin typeface="Arial"/>
                <a:cs typeface="Arial"/>
              </a:rPr>
              <a:t>Student should be able to continue where they left off. </a:t>
            </a:r>
            <a:endParaRPr lang="en-US">
              <a:solidFill>
                <a:schemeClr val="tx1"/>
              </a:solidFill>
              <a:cs typeface="Arial"/>
            </a:endParaRPr>
          </a:p>
          <a:p>
            <a:pPr lvl="1">
              <a:buClr>
                <a:srgbClr val="000000"/>
              </a:buClr>
            </a:pPr>
            <a:endParaRPr lang="en-US" sz="2000">
              <a:solidFill>
                <a:schemeClr val="tx1"/>
              </a:solidFill>
              <a:cs typeface="Arial"/>
            </a:endParaRPr>
          </a:p>
          <a:p>
            <a:pPr lvl="1">
              <a:buClr>
                <a:srgbClr val="000000"/>
              </a:buClr>
            </a:pPr>
            <a:endParaRPr lang="en-US" sz="2000">
              <a:solidFill>
                <a:srgbClr val="000000"/>
              </a:solidFill>
              <a:cs typeface="Arial"/>
            </a:endParaRPr>
          </a:p>
          <a:p>
            <a:endParaRPr lang="en-US" sz="2400">
              <a:solidFill>
                <a:srgbClr val="000000"/>
              </a:solidFill>
              <a:cs typeface="Arial"/>
            </a:endParaRPr>
          </a:p>
          <a:p>
            <a:pPr>
              <a:buClr>
                <a:srgbClr val="000000"/>
              </a:buClr>
            </a:pPr>
            <a:endParaRPr lang="en-US" sz="1800">
              <a:solidFill>
                <a:srgbClr val="000000"/>
              </a:solidFill>
              <a:cs typeface="Segoe UI"/>
            </a:endParaRPr>
          </a:p>
        </p:txBody>
      </p:sp>
      <p:sp>
        <p:nvSpPr>
          <p:cNvPr id="4" name="Slide Number Placeholder 3">
            <a:extLst>
              <a:ext uri="{FF2B5EF4-FFF2-40B4-BE49-F238E27FC236}">
                <a16:creationId xmlns:a16="http://schemas.microsoft.com/office/drawing/2014/main" id="{527A9B12-9413-2F20-28E1-189204CBFFE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77</a:t>
            </a:fld>
            <a:endParaRPr lang="en-US"/>
          </a:p>
        </p:txBody>
      </p:sp>
    </p:spTree>
    <p:extLst>
      <p:ext uri="{BB962C8B-B14F-4D97-AF65-F5344CB8AC3E}">
        <p14:creationId xmlns:p14="http://schemas.microsoft.com/office/powerpoint/2010/main" val="18466264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905DB-EEB1-CFC4-1DE5-71B53DC19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337FC-C242-2638-A301-3EF471B7925F}"/>
              </a:ext>
            </a:extLst>
          </p:cNvPr>
          <p:cNvSpPr>
            <a:spLocks noGrp="1"/>
          </p:cNvSpPr>
          <p:nvPr>
            <p:ph type="title"/>
          </p:nvPr>
        </p:nvSpPr>
        <p:spPr/>
        <p:txBody>
          <a:bodyPr>
            <a:normAutofit fontScale="90000"/>
          </a:bodyPr>
          <a:lstStyle/>
          <a:p>
            <a:r>
              <a:rPr lang="en-US" sz="4000">
                <a:solidFill>
                  <a:schemeClr val="bg1"/>
                </a:solidFill>
                <a:latin typeface="Arial"/>
                <a:cs typeface="Arial"/>
              </a:rPr>
              <a:t>MCAS Student Kiosk: Internet Connectivity </a:t>
            </a:r>
          </a:p>
        </p:txBody>
      </p:sp>
      <p:sp>
        <p:nvSpPr>
          <p:cNvPr id="3" name="Content Placeholder 2">
            <a:extLst>
              <a:ext uri="{FF2B5EF4-FFF2-40B4-BE49-F238E27FC236}">
                <a16:creationId xmlns:a16="http://schemas.microsoft.com/office/drawing/2014/main" id="{70F26554-0FA0-24A5-4B83-3DD185EA1795}"/>
              </a:ext>
            </a:extLst>
          </p:cNvPr>
          <p:cNvSpPr>
            <a:spLocks noGrp="1"/>
          </p:cNvSpPr>
          <p:nvPr>
            <p:ph idx="1"/>
          </p:nvPr>
        </p:nvSpPr>
        <p:spPr>
          <a:xfrm>
            <a:off x="204354" y="1468219"/>
            <a:ext cx="11783292" cy="4726138"/>
          </a:xfrm>
        </p:spPr>
        <p:txBody>
          <a:bodyPr vert="horz" lIns="91440" tIns="45720" rIns="91440" bIns="45720" rtlCol="0" anchor="t">
            <a:noAutofit/>
          </a:bodyPr>
          <a:lstStyle/>
          <a:p>
            <a:pPr>
              <a:buClr>
                <a:srgbClr val="000000"/>
              </a:buClr>
            </a:pPr>
            <a:r>
              <a:rPr lang="en-US" sz="2400">
                <a:solidFill>
                  <a:srgbClr val="000000"/>
                </a:solidFill>
                <a:latin typeface="Arial"/>
                <a:cs typeface="Segoe UI"/>
              </a:rPr>
              <a:t>Internet connectivity is required during testing only as follows:</a:t>
            </a:r>
          </a:p>
          <a:p>
            <a:pPr lvl="1">
              <a:buClr>
                <a:srgbClr val="000000"/>
              </a:buClr>
              <a:buFont typeface="Arial" panose="020B0604020202020204" pitchFamily="34" charset="0"/>
              <a:buChar char="•"/>
            </a:pPr>
            <a:r>
              <a:rPr lang="en-US" sz="2000">
                <a:solidFill>
                  <a:srgbClr val="000000"/>
                </a:solidFill>
                <a:latin typeface="Arial"/>
                <a:cs typeface="Segoe UI"/>
              </a:rPr>
              <a:t>At the </a:t>
            </a:r>
            <a:r>
              <a:rPr lang="en-US" sz="2000" b="1">
                <a:solidFill>
                  <a:srgbClr val="000000"/>
                </a:solidFill>
                <a:latin typeface="Arial"/>
                <a:cs typeface="Segoe UI"/>
              </a:rPr>
              <a:t>beginning </a:t>
            </a:r>
            <a:r>
              <a:rPr lang="en-US" sz="2000">
                <a:solidFill>
                  <a:srgbClr val="000000"/>
                </a:solidFill>
                <a:latin typeface="Arial"/>
                <a:cs typeface="Segoe UI"/>
              </a:rPr>
              <a:t>of the test to authenticate student login and download the test content</a:t>
            </a:r>
          </a:p>
          <a:p>
            <a:pPr lvl="1">
              <a:buClr>
                <a:srgbClr val="000000"/>
              </a:buClr>
              <a:buFont typeface="Arial" panose="020B0604020202020204" pitchFamily="34" charset="0"/>
              <a:buChar char="•"/>
            </a:pPr>
            <a:r>
              <a:rPr lang="en-US" sz="2000">
                <a:solidFill>
                  <a:srgbClr val="000000"/>
                </a:solidFill>
                <a:latin typeface="Arial"/>
                <a:cs typeface="Segoe UI"/>
              </a:rPr>
              <a:t>At the </a:t>
            </a:r>
            <a:r>
              <a:rPr lang="en-US" sz="2000" b="1">
                <a:solidFill>
                  <a:srgbClr val="000000"/>
                </a:solidFill>
                <a:latin typeface="Arial"/>
                <a:cs typeface="Segoe UI"/>
              </a:rPr>
              <a:t>end </a:t>
            </a:r>
            <a:r>
              <a:rPr lang="en-US" sz="2000">
                <a:solidFill>
                  <a:srgbClr val="000000"/>
                </a:solidFill>
                <a:latin typeface="Arial"/>
                <a:cs typeface="Segoe UI"/>
              </a:rPr>
              <a:t>of the test to submit responses for scoring</a:t>
            </a:r>
          </a:p>
          <a:p>
            <a:pPr>
              <a:buClr>
                <a:srgbClr val="000000"/>
              </a:buClr>
            </a:pPr>
            <a:r>
              <a:rPr lang="en-US" sz="2400">
                <a:solidFill>
                  <a:srgbClr val="000000"/>
                </a:solidFill>
                <a:latin typeface="Arial"/>
                <a:cs typeface="Segoe UI"/>
              </a:rPr>
              <a:t>Student responses sync with </a:t>
            </a:r>
            <a:r>
              <a:rPr lang="en-US" sz="2400" err="1">
                <a:solidFill>
                  <a:srgbClr val="000000"/>
                </a:solidFill>
                <a:latin typeface="Arial"/>
                <a:cs typeface="Segoe UI"/>
              </a:rPr>
              <a:t>eMetric</a:t>
            </a:r>
            <a:r>
              <a:rPr lang="en-US" sz="2400">
                <a:solidFill>
                  <a:srgbClr val="000000"/>
                </a:solidFill>
                <a:latin typeface="Arial"/>
                <a:cs typeface="Segoe UI"/>
              </a:rPr>
              <a:t> servers every 45–90 seconds. </a:t>
            </a:r>
          </a:p>
          <a:p>
            <a:pPr>
              <a:buClr>
                <a:srgbClr val="000000"/>
              </a:buClr>
            </a:pPr>
            <a:r>
              <a:rPr lang="en-US" sz="2400">
                <a:solidFill>
                  <a:srgbClr val="000000"/>
                </a:solidFill>
                <a:latin typeface="Arial"/>
                <a:cs typeface="Segoe UI"/>
              </a:rPr>
              <a:t>Once a student has finished reading the test session directions and the content has downloaded onto the local device, the student may continue testing regardless of internet connectivity. </a:t>
            </a:r>
          </a:p>
          <a:p>
            <a:pPr>
              <a:buClr>
                <a:srgbClr val="000000"/>
              </a:buClr>
            </a:pPr>
            <a:r>
              <a:rPr lang="en-US" sz="2400">
                <a:solidFill>
                  <a:srgbClr val="000000"/>
                </a:solidFill>
                <a:latin typeface="Arial"/>
                <a:cs typeface="Segoe UI"/>
              </a:rPr>
              <a:t>Note: For grades 5 and 8 STE, internet connectivity is required for the entirety of the test. Internet connectivity is also required for students using text-to-speech or ASL video accommodations.</a:t>
            </a:r>
          </a:p>
        </p:txBody>
      </p:sp>
      <p:sp>
        <p:nvSpPr>
          <p:cNvPr id="4" name="Slide Number Placeholder 3">
            <a:extLst>
              <a:ext uri="{FF2B5EF4-FFF2-40B4-BE49-F238E27FC236}">
                <a16:creationId xmlns:a16="http://schemas.microsoft.com/office/drawing/2014/main" id="{2A34CF9D-8CA0-E33B-C654-1F53FDC11DA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78</a:t>
            </a:fld>
            <a:endParaRPr lang="en-US"/>
          </a:p>
        </p:txBody>
      </p:sp>
    </p:spTree>
    <p:extLst>
      <p:ext uri="{BB962C8B-B14F-4D97-AF65-F5344CB8AC3E}">
        <p14:creationId xmlns:p14="http://schemas.microsoft.com/office/powerpoint/2010/main" val="34216617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E147-E8B4-16EB-9959-0D43D3F14698}"/>
              </a:ext>
            </a:extLst>
          </p:cNvPr>
          <p:cNvSpPr txBox="1">
            <a:spLocks noGrp="1"/>
          </p:cNvSpPr>
          <p:nvPr>
            <p:ph type="title" idx="4294967295"/>
          </p:nvPr>
        </p:nvSpPr>
        <p:spPr>
          <a:xfrm>
            <a:off x="103238" y="312972"/>
            <a:ext cx="11985523" cy="6794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Loss of Network Connectivity Procedure Summary</a:t>
            </a:r>
          </a:p>
        </p:txBody>
      </p:sp>
      <p:sp>
        <p:nvSpPr>
          <p:cNvPr id="3" name="Content Placeholder 2">
            <a:extLst>
              <a:ext uri="{FF2B5EF4-FFF2-40B4-BE49-F238E27FC236}">
                <a16:creationId xmlns:a16="http://schemas.microsoft.com/office/drawing/2014/main" id="{44C77FC9-E05C-9150-8A1E-B1C21F42BEBE}"/>
              </a:ext>
            </a:extLst>
          </p:cNvPr>
          <p:cNvSpPr txBox="1">
            <a:spLocks/>
          </p:cNvSpPr>
          <p:nvPr/>
        </p:nvSpPr>
        <p:spPr>
          <a:xfrm>
            <a:off x="204049" y="1487253"/>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pPr>
            <a:r>
              <a:rPr lang="en-US" sz="2000">
                <a:solidFill>
                  <a:srgbClr val="000000"/>
                </a:solidFill>
                <a:latin typeface="Arial"/>
                <a:cs typeface="Segoe UI"/>
              </a:rPr>
              <a:t>If a student’s device loses internet connectivity during testing: </a:t>
            </a:r>
          </a:p>
          <a:p>
            <a:pPr marL="800100" lvl="1" indent="-342900">
              <a:buClr>
                <a:srgbClr val="000000"/>
              </a:buClr>
              <a:buFont typeface="+mj-lt"/>
              <a:buAutoNum type="arabicPeriod"/>
            </a:pPr>
            <a:r>
              <a:rPr lang="en-US" sz="1600">
                <a:solidFill>
                  <a:srgbClr val="000000"/>
                </a:solidFill>
                <a:latin typeface="Arial"/>
                <a:cs typeface="Segoe UI"/>
              </a:rPr>
              <a:t>The student should keep testing on that device. </a:t>
            </a:r>
            <a:r>
              <a:rPr lang="en-US" sz="1600">
                <a:solidFill>
                  <a:srgbClr val="000000"/>
                </a:solidFill>
                <a:latin typeface="Arial" panose="020B0604020202020204" pitchFamily="34" charset="0"/>
                <a:cs typeface="Arial" panose="020B0604020202020204" pitchFamily="34" charset="0"/>
              </a:rPr>
              <a:t>Do not move a student to a new device when experiencing technical issues if the student has already begun testing. </a:t>
            </a:r>
            <a:endParaRPr lang="en-US" sz="1600">
              <a:solidFill>
                <a:srgbClr val="000000"/>
              </a:solidFill>
              <a:latin typeface="Arial"/>
              <a:cs typeface="Segoe UI"/>
            </a:endParaRPr>
          </a:p>
          <a:p>
            <a:pPr marL="800100" lvl="1" indent="-342900">
              <a:buClr>
                <a:srgbClr val="000000"/>
              </a:buClr>
              <a:buFont typeface="+mj-lt"/>
              <a:buAutoNum type="arabicPeriod"/>
            </a:pPr>
            <a:r>
              <a:rPr lang="en-US" sz="1600">
                <a:solidFill>
                  <a:srgbClr val="000000"/>
                </a:solidFill>
                <a:latin typeface="Arial"/>
                <a:cs typeface="Segoe UI"/>
              </a:rPr>
              <a:t>Student responses will be saved to the save response location indicated during MCAS Student Kiosk installation.</a:t>
            </a:r>
          </a:p>
          <a:p>
            <a:pPr marL="800100" lvl="1" indent="-342900">
              <a:buClr>
                <a:srgbClr val="000000"/>
              </a:buClr>
              <a:buFont typeface="+mj-lt"/>
              <a:buAutoNum type="arabicPeriod"/>
            </a:pPr>
            <a:r>
              <a:rPr lang="en-US" sz="1600">
                <a:solidFill>
                  <a:srgbClr val="000000"/>
                </a:solidFill>
                <a:latin typeface="Arial"/>
                <a:cs typeface="Segoe UI"/>
              </a:rPr>
              <a:t>Once internet connectivity resumes, the saved responses will automatically be synced to </a:t>
            </a:r>
            <a:r>
              <a:rPr lang="en-US" sz="1600" err="1">
                <a:solidFill>
                  <a:srgbClr val="000000"/>
                </a:solidFill>
                <a:latin typeface="Arial"/>
                <a:cs typeface="Segoe UI"/>
              </a:rPr>
              <a:t>eMetric</a:t>
            </a:r>
            <a:r>
              <a:rPr lang="en-US" sz="1600">
                <a:solidFill>
                  <a:srgbClr val="000000"/>
                </a:solidFill>
                <a:latin typeface="Arial"/>
                <a:cs typeface="Segoe UI"/>
              </a:rPr>
              <a:t> servers.</a:t>
            </a:r>
            <a:endParaRPr lang="en-US" sz="2400">
              <a:solidFill>
                <a:srgbClr val="000000"/>
              </a:solidFill>
              <a:latin typeface="Arial" panose="020B0604020202020204" pitchFamily="34" charset="0"/>
              <a:cs typeface="Arial" panose="020B0604020202020204" pitchFamily="34" charset="0"/>
            </a:endParaRPr>
          </a:p>
          <a:p>
            <a:pPr>
              <a:buClr>
                <a:srgbClr val="000000"/>
              </a:buClr>
            </a:pPr>
            <a:r>
              <a:rPr lang="en-US" sz="2000">
                <a:solidFill>
                  <a:srgbClr val="000000"/>
                </a:solidFill>
                <a:latin typeface="Arial" panose="020B0604020202020204" pitchFamily="34" charset="0"/>
                <a:cs typeface="Arial" panose="020B0604020202020204" pitchFamily="34" charset="0"/>
              </a:rPr>
              <a:t>If a student finishes and is ready to turn in the test while offline (prior to the network being restored):</a:t>
            </a:r>
          </a:p>
          <a:p>
            <a:pPr marL="800100" lvl="1" indent="-342900">
              <a:buClr>
                <a:srgbClr val="000000"/>
              </a:buClr>
              <a:buFont typeface="+mj-lt"/>
              <a:buAutoNum type="arabicPeriod"/>
            </a:pPr>
            <a:r>
              <a:rPr lang="en-US" sz="1600">
                <a:solidFill>
                  <a:srgbClr val="000000"/>
                </a:solidFill>
                <a:latin typeface="Arial" panose="020B0604020202020204" pitchFamily="34" charset="0"/>
                <a:cs typeface="Arial" panose="020B0604020202020204" pitchFamily="34" charset="0"/>
              </a:rPr>
              <a:t>Allow student to turn in test. </a:t>
            </a:r>
          </a:p>
          <a:p>
            <a:pPr marL="800100" lvl="1" indent="-342900">
              <a:buClr>
                <a:srgbClr val="000000"/>
              </a:buClr>
              <a:buFont typeface="+mj-lt"/>
              <a:buAutoNum type="arabicPeriod"/>
            </a:pPr>
            <a:r>
              <a:rPr lang="en-US" sz="1600">
                <a:solidFill>
                  <a:srgbClr val="000000"/>
                </a:solidFill>
                <a:latin typeface="Arial"/>
                <a:cs typeface="Segoe UI"/>
              </a:rPr>
              <a:t>The student will receive a message to notify the test administrator.</a:t>
            </a:r>
            <a:endParaRPr lang="en-US" sz="1600">
              <a:solidFill>
                <a:srgbClr val="000000"/>
              </a:solidFill>
              <a:latin typeface="Arial" panose="020B0604020202020204" pitchFamily="34" charset="0"/>
              <a:cs typeface="Arial" panose="020B0604020202020204" pitchFamily="34" charset="0"/>
            </a:endParaRPr>
          </a:p>
          <a:p>
            <a:pPr marL="800100" lvl="1" indent="-342900">
              <a:buClr>
                <a:srgbClr val="000000"/>
              </a:buClr>
              <a:buFont typeface="+mj-lt"/>
              <a:buAutoNum type="arabicPeriod"/>
            </a:pPr>
            <a:r>
              <a:rPr lang="en-US" sz="1600">
                <a:solidFill>
                  <a:srgbClr val="000000"/>
                </a:solidFill>
                <a:latin typeface="Arial" panose="020B0604020202020204" pitchFamily="34" charset="0"/>
                <a:cs typeface="Arial" panose="020B0604020202020204" pitchFamily="34" charset="0"/>
              </a:rPr>
              <a:t>Record the exact device the student is testing on. </a:t>
            </a:r>
          </a:p>
          <a:p>
            <a:pPr marL="800100" lvl="1" indent="-342900">
              <a:buClr>
                <a:srgbClr val="000000"/>
              </a:buClr>
              <a:buFont typeface="+mj-lt"/>
              <a:buAutoNum type="arabicPeriod"/>
            </a:pPr>
            <a:r>
              <a:rPr lang="en-US" sz="1600">
                <a:solidFill>
                  <a:srgbClr val="000000"/>
                </a:solidFill>
                <a:latin typeface="Arial" panose="020B0604020202020204" pitchFamily="34" charset="0"/>
                <a:cs typeface="Arial" panose="020B0604020202020204" pitchFamily="34" charset="0"/>
              </a:rPr>
              <a:t>Ensure no network management tools or system maintenance will alter that device’s files or configuration. </a:t>
            </a:r>
          </a:p>
          <a:p>
            <a:pPr marL="800100" lvl="1" indent="-342900">
              <a:buClr>
                <a:srgbClr val="000000"/>
              </a:buClr>
              <a:buFont typeface="+mj-lt"/>
              <a:buAutoNum type="arabicPeriod"/>
            </a:pPr>
            <a:r>
              <a:rPr lang="en-US" sz="1600">
                <a:solidFill>
                  <a:srgbClr val="000000"/>
                </a:solidFill>
                <a:latin typeface="Arial" panose="020B0604020202020204" pitchFamily="34" charset="0"/>
                <a:cs typeface="Arial" panose="020B0604020202020204" pitchFamily="34" charset="0"/>
              </a:rPr>
              <a:t>When network connectivity is restored, t</a:t>
            </a:r>
            <a:r>
              <a:rPr lang="en-US" sz="1600">
                <a:solidFill>
                  <a:srgbClr val="000000"/>
                </a:solidFill>
                <a:latin typeface="Arial"/>
                <a:cs typeface="Segoe UI"/>
              </a:rPr>
              <a:t>he test administrator will need to resume internet connectivity and relaunch the MCAS Student Kiosk on the original testing device. (If you can see the student login page, the saved responses have synced.)</a:t>
            </a:r>
          </a:p>
          <a:p>
            <a:pPr marL="800100" lvl="1" indent="-342900">
              <a:buClr>
                <a:srgbClr val="000000"/>
              </a:buClr>
              <a:buFont typeface="+mj-lt"/>
              <a:buAutoNum type="arabicPeriod"/>
            </a:pPr>
            <a:r>
              <a:rPr lang="en-US" sz="1600">
                <a:solidFill>
                  <a:srgbClr val="000000"/>
                </a:solidFill>
                <a:latin typeface="Arial" panose="020B0604020202020204" pitchFamily="34" charset="0"/>
                <a:cs typeface="Arial" panose="020B0604020202020204" pitchFamily="34" charset="0"/>
              </a:rPr>
              <a:t>Verify the student now shows as Finished on the Test Scheduling page in the MCAS Portal for this test. The Progress View tab will also show all responses as answered. </a:t>
            </a:r>
          </a:p>
          <a:p>
            <a:pPr marL="514350" indent="-342900">
              <a:buClr>
                <a:srgbClr val="000000"/>
              </a:buClr>
            </a:pPr>
            <a:endParaRPr lang="en-US" sz="280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B2C6C16-4584-C486-C498-4C27A718E84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79</a:t>
            </a:fld>
            <a:endParaRPr lang="en-US"/>
          </a:p>
        </p:txBody>
      </p:sp>
    </p:spTree>
    <p:extLst>
      <p:ext uri="{BB962C8B-B14F-4D97-AF65-F5344CB8AC3E}">
        <p14:creationId xmlns:p14="http://schemas.microsoft.com/office/powerpoint/2010/main" val="42684497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B9A6-C67F-29A4-4E27-8548F7DB027E}"/>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9A6945D-B1A6-7B80-863C-E7D1521CA7C8}"/>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defRPr/>
            </a:pPr>
            <a:r>
              <a:rPr kumimoji="0" lang="en-US" sz="5950" b="0" i="0" u="none" strike="noStrike" kern="1200" cap="none" spc="0" normalizeH="0" baseline="0" noProof="0">
                <a:ln>
                  <a:noFill/>
                </a:ln>
                <a:solidFill>
                  <a:schemeClr val="bg1"/>
                </a:solidFill>
                <a:effectLst/>
                <a:uLnTx/>
                <a:uFillTx/>
                <a:latin typeface="Arial"/>
                <a:cs typeface="Arial"/>
              </a:rPr>
              <a:t>Questions &amp; Answers</a:t>
            </a:r>
            <a:r>
              <a:rPr lang="en-US" sz="5950" b="0">
                <a:solidFill>
                  <a:schemeClr val="bg1"/>
                </a:solidFill>
                <a:latin typeface="Arial"/>
                <a:cs typeface="Arial"/>
              </a:rPr>
              <a:t> 3</a:t>
            </a:r>
            <a:endPar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294BE0CD-E13C-58F0-8EA5-2A3B67DFA0B5}"/>
              </a:ext>
            </a:extLst>
          </p:cNvPr>
          <p:cNvSpPr>
            <a:spLocks noGrp="1"/>
          </p:cNvSpPr>
          <p:nvPr>
            <p:ph idx="1"/>
          </p:nvPr>
        </p:nvSpPr>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1C0C923B-C9A2-5C4B-546A-9495BF387697}"/>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1B9228E1-4C8E-906F-FAE8-0E21B963515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4EED6A90-2352-5BC6-175A-E22BC879C678}"/>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3655AE1B-15C4-615A-3E1C-5C1385AA71A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94B7B3DC-C00E-1B36-FEC6-CFE9493E91C7}"/>
              </a:ext>
            </a:extLst>
          </p:cNvPr>
          <p:cNvSpPr>
            <a:spLocks noGrp="1"/>
          </p:cNvSpPr>
          <p:nvPr>
            <p:ph type="sldNum" sz="quarter" idx="12"/>
          </p:nvPr>
        </p:nvSpPr>
        <p:spPr>
          <a:prstGeom prst="rect">
            <a:avLst/>
          </a:prstGeom>
        </p:spPr>
        <p:txBody>
          <a:bodyPr vert="horz" lIns="91440" tIns="45720" rIns="91440" bIns="45720" rtlCol="0" anchor="ctr"/>
          <a:lstStyle>
            <a:defPPr>
              <a:defRPr lang="zh-CN"/>
            </a:defPPr>
            <a:lvl1pPr marL="0" algn="r" defTabSz="914400" rtl="0" eaLnBrk="1" latinLnBrk="0" hangingPunct="1">
              <a:defRPr sz="1400" b="1" i="0" kern="1200">
                <a:solidFill>
                  <a:srgbClr val="1E478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A8D22E-6BC5-9E47-900C-2BB94685D9F5}" type="slidenum">
              <a:rPr lang="en-US" smtClean="0"/>
              <a:pPr/>
              <a:t>80</a:t>
            </a:fld>
            <a:endParaRPr lang="en-US"/>
          </a:p>
        </p:txBody>
      </p:sp>
    </p:spTree>
    <p:extLst>
      <p:ext uri="{BB962C8B-B14F-4D97-AF65-F5344CB8AC3E}">
        <p14:creationId xmlns:p14="http://schemas.microsoft.com/office/powerpoint/2010/main" val="5643619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48444" y="2882900"/>
            <a:ext cx="7367155" cy="1092200"/>
          </a:xfrm>
        </p:spPr>
        <p:txBody>
          <a:bodyPr>
            <a:normAutofit fontScale="90000"/>
          </a:bodyPr>
          <a:lstStyle/>
          <a:p>
            <a:r>
              <a:rPr lang="en-US">
                <a:solidFill>
                  <a:schemeClr val="tx1"/>
                </a:solidFill>
              </a:rPr>
              <a:t>7</a:t>
            </a:r>
            <a:r>
              <a:rPr lang="en-US">
                <a:solidFill>
                  <a:schemeClr val="tx1"/>
                </a:solidFill>
                <a:latin typeface="Arial" panose="020B0604020202020204" pitchFamily="34" charset="0"/>
                <a:cs typeface="Arial" panose="020B0604020202020204" pitchFamily="34" charset="0"/>
              </a:rPr>
              <a:t>. Resources, Support, and Next Steps</a:t>
            </a:r>
          </a:p>
        </p:txBody>
      </p:sp>
      <p:sp>
        <p:nvSpPr>
          <p:cNvPr id="3" name="Slide Number Placeholder 3">
            <a:extLst>
              <a:ext uri="{FF2B5EF4-FFF2-40B4-BE49-F238E27FC236}">
                <a16:creationId xmlns:a16="http://schemas.microsoft.com/office/drawing/2014/main" id="{A2D942A8-F543-1F72-4E8F-6BC51B9D2BE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81</a:t>
            </a:fld>
            <a:endParaRPr lang="en-US"/>
          </a:p>
        </p:txBody>
      </p:sp>
    </p:spTree>
    <p:extLst>
      <p:ext uri="{BB962C8B-B14F-4D97-AF65-F5344CB8AC3E}">
        <p14:creationId xmlns:p14="http://schemas.microsoft.com/office/powerpoint/2010/main" val="19983681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2582461119"/>
              </p:ext>
            </p:extLst>
          </p:nvPr>
        </p:nvGraphicFramePr>
        <p:xfrm>
          <a:off x="153722" y="1590675"/>
          <a:ext cx="11890233" cy="5171248"/>
        </p:xfrm>
        <a:graphic>
          <a:graphicData uri="http://schemas.openxmlformats.org/drawingml/2006/table">
            <a:tbl>
              <a:tblPr firstRow="1" bandRow="1">
                <a:tableStyleId>{5C22544A-7EE6-4342-B048-85BDC9FD1C3A}</a:tableStyleId>
              </a:tblPr>
              <a:tblGrid>
                <a:gridCol w="5709306">
                  <a:extLst>
                    <a:ext uri="{9D8B030D-6E8A-4147-A177-3AD203B41FA5}">
                      <a16:colId xmlns:a16="http://schemas.microsoft.com/office/drawing/2014/main" val="693765042"/>
                    </a:ext>
                  </a:extLst>
                </a:gridCol>
                <a:gridCol w="6180927">
                  <a:extLst>
                    <a:ext uri="{9D8B030D-6E8A-4147-A177-3AD203B41FA5}">
                      <a16:colId xmlns:a16="http://schemas.microsoft.com/office/drawing/2014/main" val="4077489660"/>
                    </a:ext>
                  </a:extLst>
                </a:gridCol>
              </a:tblGrid>
              <a:tr h="373768">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02519">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200">
                          <a:latin typeface="Arial" panose="020B0604020202020204" pitchFamily="34" charset="0"/>
                          <a:cs typeface="Arial" panose="020B0604020202020204" pitchFamily="34" charset="0"/>
                          <a:hlinkClick r:id="rId3"/>
                        </a:rPr>
                        <a:t>mcas.onlinehelp.cognia.org </a:t>
                      </a:r>
                      <a:endParaRPr lang="en-US" sz="22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582503">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Portal user guides </a:t>
                      </a:r>
                    </a:p>
                  </a:txBody>
                  <a:tcPr/>
                </a:tc>
                <a:tc>
                  <a:txBody>
                    <a:bodyPr/>
                    <a:lstStyle/>
                    <a:p>
                      <a:r>
                        <a:rPr lang="en-US" sz="2200">
                          <a:latin typeface="Arial" panose="020B0604020202020204" pitchFamily="34" charset="0"/>
                          <a:cs typeface="Arial" panose="020B0604020202020204" pitchFamily="34" charset="0"/>
                          <a:hlinkClick r:id="rId4"/>
                        </a:rPr>
                        <a:t>https://mcas.onlinehelp.cognia.org/portal/</a:t>
                      </a:r>
                      <a:r>
                        <a:rPr lang="en-US" sz="22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1840087">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panose="020B0604020202020204" pitchFamily="34" charset="0"/>
                          <a:ea typeface="+mn-ea"/>
                          <a:cs typeface="Arial" panose="020B0604020202020204" pitchFamily="34" charset="0"/>
                        </a:rPr>
                        <a:t>MCAS Student Kiosk Technology Guide</a:t>
                      </a:r>
                    </a:p>
                    <a:p>
                      <a:pPr marL="0" indent="0" algn="l" defTabSz="914126" rtl="0" eaLnBrk="1" latinLnBrk="0" hangingPunct="1">
                        <a:buFont typeface="Arial" panose="020B0604020202020204" pitchFamily="34" charset="0"/>
                        <a:buNone/>
                      </a:pPr>
                      <a:r>
                        <a:rPr lang="en-US" sz="2000" i="1" kern="1200">
                          <a:solidFill>
                            <a:schemeClr val="dk1"/>
                          </a:solidFill>
                          <a:latin typeface="Arial" panose="020B0604020202020204" pitchFamily="34" charset="0"/>
                          <a:ea typeface="+mn-ea"/>
                          <a:cs typeface="Arial" panose="020B0604020202020204" pitchFamily="34" charset="0"/>
                        </a:rPr>
                        <a:t>(includes Technology Guidelines, instructions for downloading and installing updated kiosks, instructions for Site Readiness and Site Certification, and troubleshooting information)</a:t>
                      </a:r>
                    </a:p>
                  </a:txBody>
                  <a:tcPr/>
                </a:tc>
                <a:tc>
                  <a:txBody>
                    <a:bodyPr/>
                    <a:lstStyle/>
                    <a:p>
                      <a:r>
                        <a:rPr lang="en-US" sz="2200">
                          <a:latin typeface="Arial" panose="020B0604020202020204" pitchFamily="34" charset="0"/>
                          <a:cs typeface="Arial" panose="020B0604020202020204" pitchFamily="34" charset="0"/>
                          <a:hlinkClick r:id="rId5"/>
                        </a:rPr>
                        <a:t>https://mcas.onlinehelp.cognia.org/technology-setup/</a:t>
                      </a:r>
                      <a:r>
                        <a:rPr lang="en-US" sz="22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920044">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Student Assessment Updates </a:t>
                      </a:r>
                      <a:br>
                        <a:rPr lang="en-US" sz="2400" kern="1200">
                          <a:solidFill>
                            <a:schemeClr val="dk1"/>
                          </a:solidFill>
                          <a:latin typeface="Arial" panose="020B0604020202020204" pitchFamily="34" charset="0"/>
                          <a:ea typeface="+mn-ea"/>
                          <a:cs typeface="Arial" panose="020B0604020202020204" pitchFamily="34" charset="0"/>
                        </a:rPr>
                      </a:br>
                      <a:r>
                        <a:rPr lang="en-US" sz="18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hlinkClick r:id="rId6"/>
                        </a:rPr>
                        <a:t>www.doe.mass.edu/mcas/updates.html</a:t>
                      </a:r>
                      <a:endParaRPr lang="en-US" sz="2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If you do not already receive this email, subscribe using this link: </a:t>
                      </a:r>
                      <a:r>
                        <a:rPr lang="en-US" sz="1800">
                          <a:latin typeface="Arial" panose="020B0604020202020204" pitchFamily="34" charset="0"/>
                          <a:cs typeface="Arial" panose="020B0604020202020204" pitchFamily="34" charset="0"/>
                          <a:hlinkClick r:id="rId7"/>
                        </a:rPr>
                        <a:t>http://eepurl.com/ghSOhH</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r h="839705">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Cybersecurity Resources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hlinkClick r:id="rId8"/>
                        </a:rPr>
                        <a:t>https://www.doe.mass.edu/mcas/testadmin/</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569619784"/>
                  </a:ext>
                </a:extLst>
              </a:tr>
            </a:tbl>
          </a:graphicData>
        </a:graphic>
      </p:graphicFrame>
      <p:sp>
        <p:nvSpPr>
          <p:cNvPr id="3" name="Slide Number Placeholder 3">
            <a:extLst>
              <a:ext uri="{FF2B5EF4-FFF2-40B4-BE49-F238E27FC236}">
                <a16:creationId xmlns:a16="http://schemas.microsoft.com/office/drawing/2014/main" id="{7BA07547-5EA3-4E08-96A9-A8AF430F8B0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82</a:t>
            </a:fld>
            <a:endParaRPr lang="en-US"/>
          </a:p>
        </p:txBody>
      </p:sp>
    </p:spTree>
    <p:extLst>
      <p:ext uri="{BB962C8B-B14F-4D97-AF65-F5344CB8AC3E}">
        <p14:creationId xmlns:p14="http://schemas.microsoft.com/office/powerpoint/2010/main" val="28559884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BF324-FFCE-B92D-CF1D-2DBD7348C2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2586EE-380A-EC09-7DDB-2777196DB0C3}"/>
              </a:ext>
            </a:extLst>
          </p:cNvPr>
          <p:cNvSpPr>
            <a:spLocks noGrp="1"/>
          </p:cNvSpPr>
          <p:nvPr>
            <p:ph type="title"/>
          </p:nvPr>
        </p:nvSpPr>
        <p:spPr/>
        <p:txBody>
          <a:bodyPr>
            <a:normAutofit/>
          </a:bodyPr>
          <a:lstStyle/>
          <a:p>
            <a:r>
              <a:rPr lang="en-US" sz="4400">
                <a:solidFill>
                  <a:schemeClr val="bg1"/>
                </a:solidFill>
                <a:cs typeface="Segoe UI" pitchFamily="34" charset="0"/>
              </a:rPr>
              <a:t>Upcoming Trainings – </a:t>
            </a:r>
            <a:r>
              <a:rPr lang="en-US">
                <a:solidFill>
                  <a:schemeClr val="bg1"/>
                </a:solidFill>
                <a:cs typeface="Segoe UI" pitchFamily="34" charset="0"/>
              </a:rPr>
              <a:t>Fall 2026</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9CD77B6A-09D4-ED17-F0B7-A60329DFC86C}"/>
              </a:ext>
            </a:extLst>
          </p:cNvPr>
          <p:cNvGraphicFramePr>
            <a:graphicFrameLocks noGrp="1"/>
          </p:cNvGraphicFramePr>
          <p:nvPr>
            <p:ph idx="1"/>
            <p:extLst>
              <p:ext uri="{D42A27DB-BD31-4B8C-83A1-F6EECF244321}">
                <p14:modId xmlns:p14="http://schemas.microsoft.com/office/powerpoint/2010/main" val="2353844352"/>
              </p:ext>
            </p:extLst>
          </p:nvPr>
        </p:nvGraphicFramePr>
        <p:xfrm>
          <a:off x="173038" y="1590676"/>
          <a:ext cx="11890374" cy="2316480"/>
        </p:xfrm>
        <a:graphic>
          <a:graphicData uri="http://schemas.openxmlformats.org/drawingml/2006/table">
            <a:tbl>
              <a:tblPr firstRow="1" bandRow="1">
                <a:tableStyleId>{5C22544A-7EE6-4342-B048-85BDC9FD1C3A}</a:tableStyleId>
              </a:tblPr>
              <a:tblGrid>
                <a:gridCol w="6951662">
                  <a:extLst>
                    <a:ext uri="{9D8B030D-6E8A-4147-A177-3AD203B41FA5}">
                      <a16:colId xmlns:a16="http://schemas.microsoft.com/office/drawing/2014/main" val="693765042"/>
                    </a:ext>
                  </a:extLst>
                </a:gridCol>
                <a:gridCol w="4938712">
                  <a:extLst>
                    <a:ext uri="{9D8B030D-6E8A-4147-A177-3AD203B41FA5}">
                      <a16:colId xmlns:a16="http://schemas.microsoft.com/office/drawing/2014/main" val="4077489660"/>
                    </a:ext>
                  </a:extLst>
                </a:gridCol>
              </a:tblGrid>
              <a:tr h="378166">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Training</a:t>
                      </a:r>
                      <a:endParaRPr lang="en-US" sz="22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Date</a:t>
                      </a:r>
                      <a:endParaRPr lang="en-US" sz="22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436345">
                <a:tc>
                  <a:txBody>
                    <a:bodyPr/>
                    <a:lstStyle/>
                    <a:p>
                      <a:pPr marL="0" algn="l" defTabSz="914126" rtl="0" eaLnBrk="1" latinLnBrk="0" hangingPunct="1"/>
                      <a:r>
                        <a:rPr lang="en-US" sz="2800" b="0" i="0" kern="1200">
                          <a:solidFill>
                            <a:schemeClr val="dk1"/>
                          </a:solidFill>
                          <a:effectLst/>
                          <a:latin typeface="Arial" panose="020B0604020202020204" pitchFamily="34" charset="0"/>
                          <a:ea typeface="+mn-ea"/>
                          <a:cs typeface="Arial" panose="020B0604020202020204" pitchFamily="34" charset="0"/>
                        </a:rPr>
                        <a:t>Overview of Conducting a Practice Test through the MCAS Training Site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a:solidFill>
                            <a:schemeClr val="dk1"/>
                          </a:solidFill>
                          <a:effectLst/>
                          <a:latin typeface="Arial" panose="020B0604020202020204" pitchFamily="34" charset="0"/>
                          <a:ea typeface="+mn-ea"/>
                          <a:cs typeface="Arial" panose="020B0604020202020204" pitchFamily="34" charset="0"/>
                          <a:hlinkClick r:id="rId3" tooltip="External Link, Opens in New Window"/>
                        </a:rPr>
                        <a:t>Wednesday, November 18 at 9:30–11:00a.m.  </a:t>
                      </a:r>
                      <a:endParaRPr lang="en-US" sz="2800" b="0" i="0" u="none" strike="noStrike" kern="120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300032679"/>
                  </a:ext>
                </a:extLst>
              </a:tr>
              <a:tr h="436345">
                <a:tc>
                  <a:txBody>
                    <a:bodyPr/>
                    <a:lstStyle/>
                    <a:p>
                      <a:pPr marL="0" algn="l" defTabSz="914126" rtl="0" eaLnBrk="1" latinLnBrk="0" hangingPunct="1"/>
                      <a:r>
                        <a:rPr lang="en-US" sz="2800" b="0" i="0" kern="1200">
                          <a:solidFill>
                            <a:schemeClr val="dk1"/>
                          </a:solidFill>
                          <a:effectLst/>
                          <a:latin typeface="Arial" panose="020B0604020202020204" pitchFamily="34" charset="0"/>
                          <a:ea typeface="+mn-ea"/>
                          <a:cs typeface="Arial" panose="020B0604020202020204" pitchFamily="34" charset="0"/>
                        </a:rPr>
                        <a:t>MCAS Accessibility and Accommodations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a:solidFill>
                            <a:schemeClr val="dk1"/>
                          </a:solidFill>
                          <a:effectLst/>
                          <a:latin typeface="Arial" panose="020B0604020202020204" pitchFamily="34" charset="0"/>
                          <a:ea typeface="+mn-ea"/>
                          <a:cs typeface="Arial" panose="020B0604020202020204" pitchFamily="34" charset="0"/>
                          <a:hlinkClick r:id="rId4"/>
                        </a:rPr>
                        <a:t>Tuesday, December 8 at 9:30–11:00a.m.  </a:t>
                      </a:r>
                      <a:endParaRPr lang="en-US" sz="2800" b="0" i="0" u="none" strike="noStrike" kern="120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405862612"/>
                  </a:ext>
                </a:extLst>
              </a:tr>
            </a:tbl>
          </a:graphicData>
        </a:graphic>
      </p:graphicFrame>
      <p:sp>
        <p:nvSpPr>
          <p:cNvPr id="3" name="Slide Number Placeholder 2">
            <a:extLst>
              <a:ext uri="{FF2B5EF4-FFF2-40B4-BE49-F238E27FC236}">
                <a16:creationId xmlns:a16="http://schemas.microsoft.com/office/drawing/2014/main" id="{748C33E8-29AC-AC57-F05F-27CA5B293ABA}"/>
              </a:ext>
            </a:extLst>
          </p:cNvPr>
          <p:cNvSpPr>
            <a:spLocks noGrp="1"/>
          </p:cNvSpPr>
          <p:nvPr>
            <p:ph type="sldNum" sz="quarter" idx="12"/>
          </p:nvPr>
        </p:nvSpPr>
        <p:spPr/>
        <p:txBody>
          <a:bodyPr/>
          <a:lstStyle/>
          <a:p>
            <a:fld id="{68A8D22E-6BC5-9E47-900C-2BB94685D9F5}" type="slidenum">
              <a:rPr lang="en-US" smtClean="0"/>
              <a:t>83</a:t>
            </a:fld>
            <a:endParaRPr lang="en-US"/>
          </a:p>
        </p:txBody>
      </p:sp>
    </p:spTree>
    <p:extLst>
      <p:ext uri="{BB962C8B-B14F-4D97-AF65-F5344CB8AC3E}">
        <p14:creationId xmlns:p14="http://schemas.microsoft.com/office/powerpoint/2010/main" val="31190334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6DD5-0CBC-27A2-9CE1-816D1AD3E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0CB85-30CD-7FDB-AE10-4856837C0DE8}"/>
              </a:ext>
            </a:extLst>
          </p:cNvPr>
          <p:cNvSpPr>
            <a:spLocks noGrp="1"/>
          </p:cNvSpPr>
          <p:nvPr>
            <p:ph type="title"/>
          </p:nvPr>
        </p:nvSpPr>
        <p:spPr/>
        <p:txBody>
          <a:bodyPr>
            <a:normAutofit/>
          </a:bodyPr>
          <a:lstStyle/>
          <a:p>
            <a:r>
              <a:rPr lang="en-US" sz="4400">
                <a:solidFill>
                  <a:schemeClr val="bg1"/>
                </a:solidFill>
                <a:cs typeface="Segoe UI" pitchFamily="34" charset="0"/>
              </a:rPr>
              <a:t>Upcoming Trainings – </a:t>
            </a:r>
            <a:r>
              <a:rPr lang="en-US">
                <a:solidFill>
                  <a:schemeClr val="bg1"/>
                </a:solidFill>
                <a:cs typeface="Segoe UI" pitchFamily="34" charset="0"/>
              </a:rPr>
              <a:t>January 2027</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D240A466-C02A-6C08-56C3-2D0F0080B9DD}"/>
              </a:ext>
            </a:extLst>
          </p:cNvPr>
          <p:cNvGraphicFramePr>
            <a:graphicFrameLocks noGrp="1"/>
          </p:cNvGraphicFramePr>
          <p:nvPr>
            <p:ph idx="1"/>
          </p:nvPr>
        </p:nvGraphicFramePr>
        <p:xfrm>
          <a:off x="575094" y="1538376"/>
          <a:ext cx="11052157" cy="4680320"/>
        </p:xfrm>
        <a:graphic>
          <a:graphicData uri="http://schemas.openxmlformats.org/drawingml/2006/table">
            <a:tbl>
              <a:tblPr firstRow="1" bandRow="1">
                <a:tableStyleId>{5C22544A-7EE6-4342-B048-85BDC9FD1C3A}</a:tableStyleId>
              </a:tblPr>
              <a:tblGrid>
                <a:gridCol w="5306889">
                  <a:extLst>
                    <a:ext uri="{9D8B030D-6E8A-4147-A177-3AD203B41FA5}">
                      <a16:colId xmlns:a16="http://schemas.microsoft.com/office/drawing/2014/main" val="693765042"/>
                    </a:ext>
                  </a:extLst>
                </a:gridCol>
                <a:gridCol w="5745268">
                  <a:extLst>
                    <a:ext uri="{9D8B030D-6E8A-4147-A177-3AD203B41FA5}">
                      <a16:colId xmlns:a16="http://schemas.microsoft.com/office/drawing/2014/main" val="4077489660"/>
                    </a:ext>
                  </a:extLst>
                </a:gridCol>
              </a:tblGrid>
              <a:tr h="432047">
                <a:tc>
                  <a:txBody>
                    <a:bodyPr/>
                    <a:lstStyle/>
                    <a:p>
                      <a:pPr marL="0" algn="l" defTabSz="914126" rtl="0" eaLnBrk="1" latinLnBrk="0" hangingPunct="1"/>
                      <a:r>
                        <a:rPr lang="en-US" sz="2400" b="1" kern="1200">
                          <a:solidFill>
                            <a:schemeClr val="lt1"/>
                          </a:solidFill>
                          <a:latin typeface="Arial"/>
                          <a:cs typeface="Arial"/>
                        </a:rPr>
                        <a:t>Training</a:t>
                      </a:r>
                      <a:endParaRPr lang="en-US" sz="2400" b="1" kern="1200">
                        <a:solidFill>
                          <a:schemeClr val="lt1"/>
                        </a:solidFill>
                        <a:latin typeface="Arial"/>
                        <a:ea typeface="+mn-ea"/>
                        <a:cs typeface="Arial"/>
                      </a:endParaRPr>
                    </a:p>
                  </a:txBody>
                  <a:tcPr/>
                </a:tc>
                <a:tc>
                  <a:txBody>
                    <a:bodyPr/>
                    <a:lstStyle/>
                    <a:p>
                      <a:pPr marL="0" algn="l" defTabSz="914126" rtl="0" eaLnBrk="1" latinLnBrk="0" hangingPunct="1"/>
                      <a:r>
                        <a:rPr lang="en-US" sz="2400" b="1" kern="1200">
                          <a:solidFill>
                            <a:schemeClr val="lt1"/>
                          </a:solidFill>
                          <a:latin typeface="Arial"/>
                          <a:cs typeface="Arial"/>
                        </a:rPr>
                        <a:t>Date</a:t>
                      </a:r>
                      <a:endParaRPr lang="en-US" sz="2400" b="1" kern="1200">
                        <a:solidFill>
                          <a:schemeClr val="lt1"/>
                        </a:solidFill>
                        <a:latin typeface="Arial"/>
                        <a:ea typeface="+mn-ea"/>
                        <a:cs typeface="Arial"/>
                      </a:endParaRPr>
                    </a:p>
                  </a:txBody>
                  <a:tcPr/>
                </a:tc>
                <a:extLst>
                  <a:ext uri="{0D108BD9-81ED-4DB2-BD59-A6C34878D82A}">
                    <a16:rowId xmlns:a16="http://schemas.microsoft.com/office/drawing/2014/main" val="2087652330"/>
                  </a:ext>
                </a:extLst>
              </a:tr>
              <a:tr h="432047">
                <a:tc>
                  <a:txBody>
                    <a:bodyPr/>
                    <a:lstStyle/>
                    <a:p>
                      <a:pPr marL="0" algn="l" defTabSz="914126" rtl="0" eaLnBrk="1" latinLnBrk="0" hangingPunct="1"/>
                      <a:r>
                        <a:rPr lang="en-US" sz="2400" kern="1200">
                          <a:solidFill>
                            <a:schemeClr val="dk1"/>
                          </a:solidFill>
                          <a:latin typeface="Arial"/>
                          <a:cs typeface="Arial"/>
                        </a:rPr>
                        <a:t>Overview of Student Registration </a:t>
                      </a:r>
                      <a:endParaRPr lang="en-US" sz="2400" kern="1200">
                        <a:solidFill>
                          <a:schemeClr val="dk1"/>
                        </a:solidFill>
                        <a:latin typeface="Arial"/>
                        <a:ea typeface="+mn-ea"/>
                        <a:cs typeface="Arial"/>
                      </a:endParaRPr>
                    </a:p>
                  </a:txBody>
                  <a:tcPr/>
                </a:tc>
                <a:tc>
                  <a:txBody>
                    <a:bodyPr/>
                    <a:lstStyle/>
                    <a:p>
                      <a:r>
                        <a:rPr lang="en-US" sz="2400">
                          <a:latin typeface="Arial"/>
                          <a:cs typeface="Arial"/>
                          <a:hlinkClick r:id="rId3"/>
                        </a:rPr>
                        <a:t>Wednesday, January 20</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432047">
                <a:tc>
                  <a:txBody>
                    <a:bodyPr/>
                    <a:lstStyle/>
                    <a:p>
                      <a:pPr marL="0" algn="l" defTabSz="914126" rtl="0" eaLnBrk="1" latinLnBrk="0" hangingPunct="1"/>
                      <a:r>
                        <a:rPr lang="en-US" sz="2400" kern="1200">
                          <a:solidFill>
                            <a:schemeClr val="dk1"/>
                          </a:solidFill>
                          <a:latin typeface="Arial"/>
                          <a:cs typeface="Arial"/>
                        </a:rPr>
                        <a:t>Office Hours – Accessibility and Accommodations</a:t>
                      </a:r>
                      <a:endParaRPr lang="en-US" sz="2400" kern="1200">
                        <a:solidFill>
                          <a:schemeClr val="dk1"/>
                        </a:solidFill>
                        <a:latin typeface="Arial"/>
                        <a:ea typeface="+mn-ea"/>
                        <a:cs typeface="Arial"/>
                      </a:endParaRPr>
                    </a:p>
                  </a:txBody>
                  <a:tcPr/>
                </a:tc>
                <a:tc>
                  <a:txBody>
                    <a:bodyPr/>
                    <a:lstStyle/>
                    <a:p>
                      <a:r>
                        <a:rPr lang="en-US" sz="2400">
                          <a:latin typeface="Arial"/>
                          <a:cs typeface="Arial"/>
                          <a:hlinkClick r:id="rId4"/>
                        </a:rPr>
                        <a:t>Thursday, January 21</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05862612"/>
                  </a:ext>
                </a:extLst>
              </a:tr>
              <a:tr h="474080">
                <a:tc>
                  <a:txBody>
                    <a:bodyPr/>
                    <a:lstStyle/>
                    <a:p>
                      <a:pPr marL="0" algn="l" defTabSz="914126" rtl="0" eaLnBrk="1" latinLnBrk="0" hangingPunct="1"/>
                      <a:r>
                        <a:rPr lang="en-US" sz="2400" kern="1200">
                          <a:solidFill>
                            <a:schemeClr val="dk1"/>
                          </a:solidFill>
                          <a:latin typeface="Arial"/>
                          <a:cs typeface="Arial"/>
                        </a:rPr>
                        <a:t>Administering the MCAS Braille Tests</a:t>
                      </a:r>
                      <a:endParaRPr lang="en-US" sz="2400" kern="1200">
                        <a:solidFill>
                          <a:schemeClr val="dk1"/>
                        </a:solidFill>
                        <a:latin typeface="Arial"/>
                        <a:ea typeface="+mn-ea"/>
                        <a:cs typeface="Arial"/>
                      </a:endParaRPr>
                    </a:p>
                  </a:txBody>
                  <a:tcPr/>
                </a:tc>
                <a:tc>
                  <a:txBody>
                    <a:bodyPr/>
                    <a:lstStyle/>
                    <a:p>
                      <a:r>
                        <a:rPr lang="en-US" sz="2400">
                          <a:latin typeface="Arial"/>
                          <a:cs typeface="Arial"/>
                          <a:hlinkClick r:id="rId5"/>
                        </a:rPr>
                        <a:t>Thursday, January 21, at 12:00 p.m.</a:t>
                      </a:r>
                      <a:endParaRPr lang="en-US" sz="2400">
                        <a:latin typeface="Arial" panose="020B0604020202020204" pitchFamily="34" charset="0"/>
                        <a:cs typeface="Arial" panose="020B0604020202020204" pitchFamily="34" charset="0"/>
                        <a:hlinkClick r:id="rId5"/>
                      </a:endParaRPr>
                    </a:p>
                  </a:txBody>
                  <a:tcPr/>
                </a:tc>
                <a:extLst>
                  <a:ext uri="{0D108BD9-81ED-4DB2-BD59-A6C34878D82A}">
                    <a16:rowId xmlns:a16="http://schemas.microsoft.com/office/drawing/2014/main" val="822600052"/>
                  </a:ext>
                </a:extLst>
              </a:tr>
              <a:tr h="552450">
                <a:tc>
                  <a:txBody>
                    <a:bodyPr/>
                    <a:lstStyle/>
                    <a:p>
                      <a:pPr marL="0" algn="l" defTabSz="914126" rtl="0" eaLnBrk="1" latinLnBrk="0" hangingPunct="1"/>
                      <a:r>
                        <a:rPr lang="en-US" sz="2400" kern="1200">
                          <a:solidFill>
                            <a:schemeClr val="dk1"/>
                          </a:solidFill>
                          <a:latin typeface="Arial"/>
                          <a:cs typeface="Arial"/>
                        </a:rPr>
                        <a:t>MCAS Test Administration for New Staff</a:t>
                      </a:r>
                      <a:endParaRPr lang="en-US" sz="2400" kern="1200">
                        <a:solidFill>
                          <a:schemeClr val="dk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a:cs typeface="Arial"/>
                          <a:hlinkClick r:id="rId6"/>
                        </a:rPr>
                        <a:t>Tuesday, January 26</a:t>
                      </a:r>
                    </a:p>
                  </a:txBody>
                  <a:tcPr/>
                </a:tc>
                <a:extLst>
                  <a:ext uri="{0D108BD9-81ED-4DB2-BD59-A6C34878D82A}">
                    <a16:rowId xmlns:a16="http://schemas.microsoft.com/office/drawing/2014/main" val="2961812291"/>
                  </a:ext>
                </a:extLst>
              </a:tr>
              <a:tr h="480051">
                <a:tc>
                  <a:txBody>
                    <a:bodyPr/>
                    <a:lstStyle/>
                    <a:p>
                      <a:pPr marL="0" algn="l" defTabSz="914126" rtl="0" eaLnBrk="1" latinLnBrk="0" hangingPunct="1"/>
                      <a:r>
                        <a:rPr lang="en-US" sz="2400" kern="1200">
                          <a:solidFill>
                            <a:schemeClr val="dk1"/>
                          </a:solidFill>
                          <a:latin typeface="Arial"/>
                          <a:cs typeface="Arial"/>
                        </a:rPr>
                        <a:t>MCAS Security Protocols for New Staff</a:t>
                      </a:r>
                      <a:endParaRPr lang="en-US" sz="2400" kern="1200">
                        <a:solidFill>
                          <a:schemeClr val="dk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a:cs typeface="Arial"/>
                          <a:hlinkClick r:id="rId7"/>
                        </a:rPr>
                        <a:t>Wednesday, January 27</a:t>
                      </a:r>
                      <a:endParaRPr lang="en-US" sz="2400">
                        <a:latin typeface="Arial"/>
                        <a:cs typeface="Arial"/>
                      </a:endParaRPr>
                    </a:p>
                  </a:txBody>
                  <a:tcPr/>
                </a:tc>
                <a:extLst>
                  <a:ext uri="{0D108BD9-81ED-4DB2-BD59-A6C34878D82A}">
                    <a16:rowId xmlns:a16="http://schemas.microsoft.com/office/drawing/2014/main" val="185645718"/>
                  </a:ext>
                </a:extLst>
              </a:tr>
              <a:tr h="767724">
                <a:tc>
                  <a:txBody>
                    <a:bodyPr/>
                    <a:lstStyle/>
                    <a:p>
                      <a:pPr marL="0" algn="l" defTabSz="914126" rtl="0" eaLnBrk="1" latinLnBrk="0" hangingPunct="1"/>
                      <a:r>
                        <a:rPr lang="en-US" sz="2400" kern="1200">
                          <a:solidFill>
                            <a:schemeClr val="dk1"/>
                          </a:solidFill>
                          <a:latin typeface="Arial"/>
                          <a:ea typeface="+mn-ea"/>
                          <a:cs typeface="Arial"/>
                        </a:rPr>
                        <a:t>MCAS Test Administration and Security Protocols for Returning 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a:cs typeface="Arial"/>
                          <a:hlinkClick r:id="rId8"/>
                        </a:rPr>
                        <a:t>Thursday, January 28</a:t>
                      </a:r>
                      <a:endParaRPr lang="en-US" sz="2400">
                        <a:latin typeface="Arial"/>
                        <a:cs typeface="Arial"/>
                      </a:endParaRPr>
                    </a:p>
                  </a:txBody>
                  <a:tcPr/>
                </a:tc>
                <a:extLst>
                  <a:ext uri="{0D108BD9-81ED-4DB2-BD59-A6C34878D82A}">
                    <a16:rowId xmlns:a16="http://schemas.microsoft.com/office/drawing/2014/main" val="3160641741"/>
                  </a:ext>
                </a:extLst>
              </a:tr>
            </a:tbl>
          </a:graphicData>
        </a:graphic>
      </p:graphicFrame>
      <p:sp>
        <p:nvSpPr>
          <p:cNvPr id="4" name="TextBox 3">
            <a:extLst>
              <a:ext uri="{FF2B5EF4-FFF2-40B4-BE49-F238E27FC236}">
                <a16:creationId xmlns:a16="http://schemas.microsoft.com/office/drawing/2014/main" id="{3F4310C7-50CF-6935-3305-80EDEF344FB0}"/>
              </a:ext>
            </a:extLst>
          </p:cNvPr>
          <p:cNvSpPr txBox="1"/>
          <p:nvPr/>
        </p:nvSpPr>
        <p:spPr>
          <a:xfrm>
            <a:off x="2878667" y="6233583"/>
            <a:ext cx="64473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n-lt"/>
                <a:cs typeface="Arial"/>
              </a:rPr>
              <a:t>Sessions will begin at 9:30 a.m. unless otherwise noted. </a:t>
            </a:r>
            <a:endParaRPr lang="en-US">
              <a:latin typeface="Arial"/>
              <a:cs typeface="Arial"/>
            </a:endParaRPr>
          </a:p>
        </p:txBody>
      </p:sp>
      <p:sp>
        <p:nvSpPr>
          <p:cNvPr id="3" name="Slide Number Placeholder 2">
            <a:extLst>
              <a:ext uri="{FF2B5EF4-FFF2-40B4-BE49-F238E27FC236}">
                <a16:creationId xmlns:a16="http://schemas.microsoft.com/office/drawing/2014/main" id="{1D4B67B1-3FD7-B4AC-F57A-95FC2121A0ED}"/>
              </a:ext>
            </a:extLst>
          </p:cNvPr>
          <p:cNvSpPr>
            <a:spLocks noGrp="1"/>
          </p:cNvSpPr>
          <p:nvPr>
            <p:ph type="sldNum" sz="quarter" idx="12"/>
          </p:nvPr>
        </p:nvSpPr>
        <p:spPr/>
        <p:txBody>
          <a:bodyPr/>
          <a:lstStyle/>
          <a:p>
            <a:fld id="{68A8D22E-6BC5-9E47-900C-2BB94685D9F5}" type="slidenum">
              <a:rPr lang="en-US" smtClean="0"/>
              <a:t>84</a:t>
            </a:fld>
            <a:endParaRPr lang="en-US"/>
          </a:p>
        </p:txBody>
      </p:sp>
    </p:spTree>
    <p:extLst>
      <p:ext uri="{BB962C8B-B14F-4D97-AF65-F5344CB8AC3E}">
        <p14:creationId xmlns:p14="http://schemas.microsoft.com/office/powerpoint/2010/main" val="38163312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D9AC7-679E-C826-F74F-662D84358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06EC8-6A90-A914-D987-8107157AE346}"/>
              </a:ext>
            </a:extLst>
          </p:cNvPr>
          <p:cNvSpPr>
            <a:spLocks noGrp="1"/>
          </p:cNvSpPr>
          <p:nvPr>
            <p:ph type="title"/>
          </p:nvPr>
        </p:nvSpPr>
        <p:spPr/>
        <p:txBody>
          <a:bodyPr>
            <a:normAutofit fontScale="90000"/>
          </a:bodyPr>
          <a:lstStyle/>
          <a:p>
            <a:r>
              <a:rPr lang="en-US" sz="4400">
                <a:solidFill>
                  <a:schemeClr val="bg1"/>
                </a:solidFill>
                <a:cs typeface="Segoe UI" pitchFamily="34" charset="0"/>
              </a:rPr>
              <a:t>Upcoming Trainings – </a:t>
            </a:r>
            <a:r>
              <a:rPr lang="en-US">
                <a:solidFill>
                  <a:schemeClr val="bg1"/>
                </a:solidFill>
                <a:cs typeface="Segoe UI" pitchFamily="34" charset="0"/>
              </a:rPr>
              <a:t>February and March 2027</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18EBD594-917B-460E-C4F4-DECC2ABBDCB5}"/>
              </a:ext>
            </a:extLst>
          </p:cNvPr>
          <p:cNvGraphicFramePr>
            <a:graphicFrameLocks noGrp="1"/>
          </p:cNvGraphicFramePr>
          <p:nvPr>
            <p:ph idx="1"/>
          </p:nvPr>
        </p:nvGraphicFramePr>
        <p:xfrm>
          <a:off x="865763" y="1715998"/>
          <a:ext cx="10460474" cy="4185815"/>
        </p:xfrm>
        <a:graphic>
          <a:graphicData uri="http://schemas.openxmlformats.org/drawingml/2006/table">
            <a:tbl>
              <a:tblPr firstRow="1" bandRow="1">
                <a:tableStyleId>{5C22544A-7EE6-4342-B048-85BDC9FD1C3A}</a:tableStyleId>
              </a:tblPr>
              <a:tblGrid>
                <a:gridCol w="5430262">
                  <a:extLst>
                    <a:ext uri="{9D8B030D-6E8A-4147-A177-3AD203B41FA5}">
                      <a16:colId xmlns:a16="http://schemas.microsoft.com/office/drawing/2014/main" val="693765042"/>
                    </a:ext>
                  </a:extLst>
                </a:gridCol>
                <a:gridCol w="5030212">
                  <a:extLst>
                    <a:ext uri="{9D8B030D-6E8A-4147-A177-3AD203B41FA5}">
                      <a16:colId xmlns:a16="http://schemas.microsoft.com/office/drawing/2014/main" val="4077489660"/>
                    </a:ext>
                  </a:extLst>
                </a:gridCol>
              </a:tblGrid>
              <a:tr h="428731">
                <a:tc>
                  <a:txBody>
                    <a:bodyPr/>
                    <a:lstStyle/>
                    <a:p>
                      <a:pPr marL="0" algn="l" defTabSz="914126" rtl="0" eaLnBrk="1" latinLnBrk="0" hangingPunct="1"/>
                      <a:r>
                        <a:rPr lang="en-US" sz="2200" b="1" kern="1200">
                          <a:solidFill>
                            <a:schemeClr val="lt1"/>
                          </a:solidFill>
                          <a:latin typeface="Arial"/>
                          <a:cs typeface="Arial"/>
                        </a:rPr>
                        <a:t>Training</a:t>
                      </a:r>
                      <a:endParaRPr lang="en-US" sz="2200" b="1" kern="1200">
                        <a:solidFill>
                          <a:schemeClr val="lt1"/>
                        </a:solidFill>
                        <a:latin typeface="Arial"/>
                        <a:ea typeface="+mn-ea"/>
                        <a:cs typeface="Arial"/>
                      </a:endParaRPr>
                    </a:p>
                  </a:txBody>
                  <a:tcPr/>
                </a:tc>
                <a:tc>
                  <a:txBody>
                    <a:bodyPr/>
                    <a:lstStyle/>
                    <a:p>
                      <a:pPr marL="0" algn="l" defTabSz="914126" rtl="0" eaLnBrk="1" latinLnBrk="0" hangingPunct="1"/>
                      <a:r>
                        <a:rPr lang="en-US" sz="2200" b="1" kern="1200">
                          <a:solidFill>
                            <a:schemeClr val="lt1"/>
                          </a:solidFill>
                          <a:latin typeface="Arial"/>
                          <a:cs typeface="Arial"/>
                        </a:rPr>
                        <a:t>Date</a:t>
                      </a:r>
                      <a:endParaRPr lang="en-US" sz="2200" b="1" kern="1200">
                        <a:solidFill>
                          <a:schemeClr val="lt1"/>
                        </a:solidFill>
                        <a:latin typeface="Arial"/>
                        <a:ea typeface="+mn-ea"/>
                        <a:cs typeface="Arial"/>
                      </a:endParaRPr>
                    </a:p>
                  </a:txBody>
                  <a:tcPr/>
                </a:tc>
                <a:extLst>
                  <a:ext uri="{0D108BD9-81ED-4DB2-BD59-A6C34878D82A}">
                    <a16:rowId xmlns:a16="http://schemas.microsoft.com/office/drawing/2014/main" val="2087652330"/>
                  </a:ext>
                </a:extLst>
              </a:tr>
              <a:tr h="428731">
                <a:tc>
                  <a:txBody>
                    <a:bodyPr/>
                    <a:lstStyle/>
                    <a:p>
                      <a:pPr marL="0" algn="l" defTabSz="914126" rtl="0" eaLnBrk="1" latinLnBrk="0" hangingPunct="1"/>
                      <a:r>
                        <a:rPr lang="en-US" sz="2200" b="0" i="0" kern="1200">
                          <a:solidFill>
                            <a:schemeClr val="dk1"/>
                          </a:solidFill>
                          <a:effectLst/>
                          <a:latin typeface="Arial"/>
                          <a:ea typeface="+mn-ea"/>
                          <a:cs typeface="Arial"/>
                        </a:rPr>
                        <a:t>Overview of MCAS Administration Tasks for Technology Coordinators</a:t>
                      </a:r>
                      <a:endParaRPr lang="en-US" sz="2200" kern="1200">
                        <a:solidFill>
                          <a:schemeClr val="dk1"/>
                        </a:solidFill>
                        <a:latin typeface="Arial"/>
                        <a:ea typeface="+mn-ea"/>
                        <a:cs typeface="Arial"/>
                      </a:endParaRPr>
                    </a:p>
                  </a:txBody>
                  <a:tcPr/>
                </a:tc>
                <a:tc>
                  <a:txBody>
                    <a:bodyPr/>
                    <a:lstStyle/>
                    <a:p>
                      <a:r>
                        <a:rPr lang="en-US" sz="2200">
                          <a:latin typeface="Arial"/>
                          <a:cs typeface="Arial"/>
                          <a:hlinkClick r:id="rId3"/>
                        </a:rPr>
                        <a:t>Monday, February 1</a:t>
                      </a:r>
                      <a:endParaRPr lang="en-US" sz="2200">
                        <a:latin typeface="Arial"/>
                        <a:cs typeface="Arial"/>
                      </a:endParaRPr>
                    </a:p>
                  </a:txBody>
                  <a:tcPr/>
                </a:tc>
                <a:extLst>
                  <a:ext uri="{0D108BD9-81ED-4DB2-BD59-A6C34878D82A}">
                    <a16:rowId xmlns:a16="http://schemas.microsoft.com/office/drawing/2014/main" val="2300032679"/>
                  </a:ext>
                </a:extLst>
              </a:tr>
              <a:tr h="428731">
                <a:tc>
                  <a:txBody>
                    <a:bodyPr/>
                    <a:lstStyle/>
                    <a:p>
                      <a:pPr marL="0" algn="l" defTabSz="914126" rtl="0" eaLnBrk="1" latinLnBrk="0" hangingPunct="1"/>
                      <a:r>
                        <a:rPr lang="en-US" sz="2200" b="0" i="0" u="none" strike="noStrike" kern="1200">
                          <a:solidFill>
                            <a:schemeClr val="dk1"/>
                          </a:solidFill>
                          <a:effectLst/>
                          <a:latin typeface="Arial"/>
                          <a:ea typeface="+mn-ea"/>
                          <a:cs typeface="Arial"/>
                        </a:rPr>
                        <a:t>Office Hours for Spring 2027 MCAS Tests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a:cs typeface="Arial"/>
                          <a:hlinkClick r:id="rId4"/>
                        </a:rPr>
                        <a:t>Friday, February 5</a:t>
                      </a:r>
                      <a:endParaRPr lang="en-US" sz="2200">
                        <a:latin typeface="Arial"/>
                        <a:cs typeface="Arial"/>
                      </a:endParaRPr>
                    </a:p>
                  </a:txBody>
                  <a:tcPr/>
                </a:tc>
                <a:extLst>
                  <a:ext uri="{0D108BD9-81ED-4DB2-BD59-A6C34878D82A}">
                    <a16:rowId xmlns:a16="http://schemas.microsoft.com/office/drawing/2014/main" val="1530611231"/>
                  </a:ext>
                </a:extLst>
              </a:tr>
              <a:tr h="428731">
                <a:tc>
                  <a:txBody>
                    <a:bodyPr/>
                    <a:lstStyle/>
                    <a:p>
                      <a:pPr marL="0" algn="l" defTabSz="914126" rtl="0" eaLnBrk="1" latinLnBrk="0" hangingPunct="1"/>
                      <a:r>
                        <a:rPr lang="en-US" sz="2200" kern="1200">
                          <a:solidFill>
                            <a:schemeClr val="dk1"/>
                          </a:solidFill>
                          <a:latin typeface="Arial"/>
                          <a:cs typeface="Arial"/>
                        </a:rPr>
                        <a:t>Office Hours for Technology Coordinators</a:t>
                      </a:r>
                    </a:p>
                  </a:txBody>
                  <a:tcPr/>
                </a:tc>
                <a:tc>
                  <a:txBody>
                    <a:bodyPr/>
                    <a:lstStyle/>
                    <a:p>
                      <a:r>
                        <a:rPr lang="en-US" sz="2200">
                          <a:latin typeface="Arial"/>
                          <a:cs typeface="Arial"/>
                          <a:hlinkClick r:id="rId5"/>
                        </a:rPr>
                        <a:t>Tuesday, February 9</a:t>
                      </a:r>
                      <a:endParaRPr lang="en-US" sz="2200">
                        <a:latin typeface="Arial"/>
                        <a:cs typeface="Arial"/>
                      </a:endParaRPr>
                    </a:p>
                  </a:txBody>
                  <a:tcPr/>
                </a:tc>
                <a:extLst>
                  <a:ext uri="{0D108BD9-81ED-4DB2-BD59-A6C34878D82A}">
                    <a16:rowId xmlns:a16="http://schemas.microsoft.com/office/drawing/2014/main" val="1323820954"/>
                  </a:ext>
                </a:extLst>
              </a:tr>
              <a:tr h="428731">
                <a:tc>
                  <a:txBody>
                    <a:bodyPr/>
                    <a:lstStyle/>
                    <a:p>
                      <a:pPr marL="0" algn="l" defTabSz="914126" rtl="0" eaLnBrk="1" latinLnBrk="0" hangingPunct="1"/>
                      <a:r>
                        <a:rPr lang="en-US" sz="2200" kern="1200">
                          <a:solidFill>
                            <a:schemeClr val="dk1"/>
                          </a:solidFill>
                          <a:latin typeface="Arial"/>
                          <a:cs typeface="Arial"/>
                        </a:rPr>
                        <a:t>Overview of Spanish/English MCAS Tests</a:t>
                      </a:r>
                    </a:p>
                  </a:txBody>
                  <a:tcPr/>
                </a:tc>
                <a:tc>
                  <a:txBody>
                    <a:bodyPr/>
                    <a:lstStyle/>
                    <a:p>
                      <a:r>
                        <a:rPr lang="en-US" sz="2200">
                          <a:latin typeface="Arial"/>
                          <a:cs typeface="Arial"/>
                          <a:hlinkClick r:id="rId6"/>
                        </a:rPr>
                        <a:t>Thursday, February 11</a:t>
                      </a:r>
                      <a:endParaRPr lang="en-US" sz="2200">
                        <a:latin typeface="Arial"/>
                        <a:cs typeface="Arial"/>
                      </a:endParaRPr>
                    </a:p>
                  </a:txBody>
                  <a:tcPr/>
                </a:tc>
                <a:extLst>
                  <a:ext uri="{0D108BD9-81ED-4DB2-BD59-A6C34878D82A}">
                    <a16:rowId xmlns:a16="http://schemas.microsoft.com/office/drawing/2014/main" val="3214793209"/>
                  </a:ext>
                </a:extLst>
              </a:tr>
              <a:tr h="428731">
                <a:tc>
                  <a:txBody>
                    <a:bodyPr/>
                    <a:lstStyle/>
                    <a:p>
                      <a:pPr marL="0" algn="l" defTabSz="914126" rtl="0" eaLnBrk="1" latinLnBrk="0" hangingPunct="1"/>
                      <a:r>
                        <a:rPr lang="en-US" sz="2200" kern="1200">
                          <a:solidFill>
                            <a:schemeClr val="dk1"/>
                          </a:solidFill>
                          <a:latin typeface="Arial"/>
                          <a:cs typeface="Arial"/>
                        </a:rPr>
                        <a:t>Tasks in the MCAS Portal Before Testing</a:t>
                      </a:r>
                    </a:p>
                  </a:txBody>
                  <a:tcPr/>
                </a:tc>
                <a:tc>
                  <a:txBody>
                    <a:bodyPr/>
                    <a:lstStyle/>
                    <a:p>
                      <a:r>
                        <a:rPr lang="en-US" sz="2200">
                          <a:latin typeface="Arial"/>
                          <a:cs typeface="Arial"/>
                          <a:hlinkClick r:id="rId7"/>
                        </a:rPr>
                        <a:t>Tuesday, March 2</a:t>
                      </a:r>
                      <a:endParaRPr lang="en-US" sz="2200">
                        <a:latin typeface="Arial"/>
                        <a:cs typeface="Arial"/>
                      </a:endParaRPr>
                    </a:p>
                  </a:txBody>
                  <a:tcPr/>
                </a:tc>
                <a:extLst>
                  <a:ext uri="{0D108BD9-81ED-4DB2-BD59-A6C34878D82A}">
                    <a16:rowId xmlns:a16="http://schemas.microsoft.com/office/drawing/2014/main" val="2405862612"/>
                  </a:ext>
                </a:extLst>
              </a:tr>
              <a:tr h="393147">
                <a:tc>
                  <a:txBody>
                    <a:bodyPr/>
                    <a:lstStyle/>
                    <a:p>
                      <a:pPr marL="0" algn="l" defTabSz="914126" rtl="0" eaLnBrk="1" latinLnBrk="0" hangingPunct="1"/>
                      <a:r>
                        <a:rPr lang="en-US" sz="2200" kern="1200">
                          <a:solidFill>
                            <a:schemeClr val="dk1"/>
                          </a:solidFill>
                          <a:latin typeface="Arial"/>
                          <a:cs typeface="Arial"/>
                        </a:rPr>
                        <a:t>Tasks in the MCAS Portal During Testing</a:t>
                      </a:r>
                    </a:p>
                  </a:txBody>
                  <a:tcPr/>
                </a:tc>
                <a:tc>
                  <a:txBody>
                    <a:bodyPr/>
                    <a:lstStyle/>
                    <a:p>
                      <a:r>
                        <a:rPr lang="en-US" sz="2200">
                          <a:latin typeface="Arial"/>
                          <a:cs typeface="Arial"/>
                          <a:hlinkClick r:id="rId8"/>
                        </a:rPr>
                        <a:t>Tuesday, March 9</a:t>
                      </a:r>
                      <a:endParaRPr lang="en-US" sz="2200">
                        <a:latin typeface="Arial"/>
                        <a:cs typeface="Arial"/>
                      </a:endParaRPr>
                    </a:p>
                  </a:txBody>
                  <a:tcPr/>
                </a:tc>
                <a:extLst>
                  <a:ext uri="{0D108BD9-81ED-4DB2-BD59-A6C34878D82A}">
                    <a16:rowId xmlns:a16="http://schemas.microsoft.com/office/drawing/2014/main" val="822600052"/>
                  </a:ext>
                </a:extLst>
              </a:tr>
              <a:tr h="0">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2200" kern="1200">
                          <a:solidFill>
                            <a:schemeClr val="dk1"/>
                          </a:solidFill>
                          <a:latin typeface="Arial"/>
                          <a:cs typeface="Arial"/>
                        </a:rPr>
                        <a:t>Tasks in the MCAS Portal After Testing</a:t>
                      </a:r>
                      <a:endParaRPr lang="en-US" sz="2200" kern="1200">
                        <a:solidFill>
                          <a:schemeClr val="dk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a:cs typeface="Arial"/>
                          <a:hlinkClick r:id="rId9"/>
                        </a:rPr>
                        <a:t>Tuesday, March 16</a:t>
                      </a:r>
                      <a:endParaRPr lang="en-US" sz="2200">
                        <a:latin typeface="Arial"/>
                        <a:cs typeface="Arial"/>
                      </a:endParaRPr>
                    </a:p>
                  </a:txBody>
                  <a:tcPr/>
                </a:tc>
                <a:extLst>
                  <a:ext uri="{0D108BD9-81ED-4DB2-BD59-A6C34878D82A}">
                    <a16:rowId xmlns:a16="http://schemas.microsoft.com/office/drawing/2014/main" val="2751306537"/>
                  </a:ext>
                </a:extLst>
              </a:tr>
              <a:tr h="320757">
                <a:tc>
                  <a:txBody>
                    <a:bodyPr/>
                    <a:lstStyle/>
                    <a:p>
                      <a:pPr marL="0" algn="l" rtl="0" eaLnBrk="1" latinLnBrk="0" hangingPunct="1"/>
                      <a:r>
                        <a:rPr lang="en-US" sz="2200" kern="1200">
                          <a:solidFill>
                            <a:schemeClr val="dk1"/>
                          </a:solidFill>
                          <a:latin typeface="Arial"/>
                          <a:ea typeface="+mn-ea"/>
                          <a:cs typeface="Arial"/>
                        </a:rPr>
                        <a:t>Office Hours for MCAS Portal Tasks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a:cs typeface="Arial"/>
                          <a:hlinkClick r:id="rId10"/>
                        </a:rPr>
                        <a:t>Thursday, March 18</a:t>
                      </a:r>
                      <a:endParaRPr lang="en-US" sz="2200">
                        <a:latin typeface="Arial"/>
                        <a:cs typeface="Arial"/>
                      </a:endParaRPr>
                    </a:p>
                  </a:txBody>
                  <a:tcPr/>
                </a:tc>
                <a:extLst>
                  <a:ext uri="{0D108BD9-81ED-4DB2-BD59-A6C34878D82A}">
                    <a16:rowId xmlns:a16="http://schemas.microsoft.com/office/drawing/2014/main" val="2961812291"/>
                  </a:ext>
                </a:extLst>
              </a:tr>
            </a:tbl>
          </a:graphicData>
        </a:graphic>
      </p:graphicFrame>
      <p:sp>
        <p:nvSpPr>
          <p:cNvPr id="5" name="TextBox 4">
            <a:extLst>
              <a:ext uri="{FF2B5EF4-FFF2-40B4-BE49-F238E27FC236}">
                <a16:creationId xmlns:a16="http://schemas.microsoft.com/office/drawing/2014/main" id="{569A258C-EE3B-E4A0-9935-6019C833DAF0}"/>
              </a:ext>
            </a:extLst>
          </p:cNvPr>
          <p:cNvSpPr txBox="1"/>
          <p:nvPr/>
        </p:nvSpPr>
        <p:spPr>
          <a:xfrm>
            <a:off x="3164417" y="6021916"/>
            <a:ext cx="58547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n-lt"/>
                <a:cs typeface="Arial"/>
              </a:rPr>
              <a:t>Sessions will begin at 9:30 a.m. </a:t>
            </a:r>
            <a:endParaRPr lang="en-US">
              <a:latin typeface="Arial"/>
              <a:cs typeface="Arial"/>
            </a:endParaRPr>
          </a:p>
        </p:txBody>
      </p:sp>
      <p:sp>
        <p:nvSpPr>
          <p:cNvPr id="3" name="Slide Number Placeholder 2">
            <a:extLst>
              <a:ext uri="{FF2B5EF4-FFF2-40B4-BE49-F238E27FC236}">
                <a16:creationId xmlns:a16="http://schemas.microsoft.com/office/drawing/2014/main" id="{0FC33EC6-1974-1F1B-2CB9-9EDC2468D778}"/>
              </a:ext>
            </a:extLst>
          </p:cNvPr>
          <p:cNvSpPr>
            <a:spLocks noGrp="1"/>
          </p:cNvSpPr>
          <p:nvPr>
            <p:ph type="sldNum" sz="quarter" idx="12"/>
          </p:nvPr>
        </p:nvSpPr>
        <p:spPr/>
        <p:txBody>
          <a:bodyPr/>
          <a:lstStyle/>
          <a:p>
            <a:fld id="{68A8D22E-6BC5-9E47-900C-2BB94685D9F5}" type="slidenum">
              <a:rPr lang="en-US" smtClean="0"/>
              <a:t>85</a:t>
            </a:fld>
            <a:endParaRPr lang="en-US"/>
          </a:p>
        </p:txBody>
      </p:sp>
    </p:spTree>
    <p:extLst>
      <p:ext uri="{BB962C8B-B14F-4D97-AF65-F5344CB8AC3E}">
        <p14:creationId xmlns:p14="http://schemas.microsoft.com/office/powerpoint/2010/main" val="39108599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DC84D29B-9FBD-AA50-8CE4-064FC592BAD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86</a:t>
            </a:fld>
            <a:endParaRPr lang="en-US"/>
          </a:p>
        </p:txBody>
      </p:sp>
    </p:spTree>
    <p:extLst>
      <p:ext uri="{BB962C8B-B14F-4D97-AF65-F5344CB8AC3E}">
        <p14:creationId xmlns:p14="http://schemas.microsoft.com/office/powerpoint/2010/main" val="948623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11" name="Rectangle: Rounded Corners 10">
            <a:extLst>
              <a:ext uri="{FF2B5EF4-FFF2-40B4-BE49-F238E27FC236}">
                <a16:creationId xmlns:a16="http://schemas.microsoft.com/office/drawing/2014/main" id="{54A3FCA0-7171-6C51-CC93-A2A4A685F282}"/>
              </a:ext>
              <a:ext uri="{C183D7F6-B498-43B3-948B-1728B52AA6E4}">
                <adec:decorative xmlns:adec="http://schemas.microsoft.com/office/drawing/2017/decorative" val="1"/>
              </a:ext>
            </a:extLst>
          </p:cNvPr>
          <p:cNvSpPr/>
          <p:nvPr/>
        </p:nvSpPr>
        <p:spPr>
          <a:xfrm>
            <a:off x="216724" y="1729838"/>
            <a:ext cx="5342906" cy="4434445"/>
          </a:xfrm>
          <a:prstGeom prst="roundRect">
            <a:avLst/>
          </a:prstGeom>
          <a:solidFill>
            <a:srgbClr val="D3E0ED"/>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 Placeholder 1">
            <a:extLst>
              <a:ext uri="{FF2B5EF4-FFF2-40B4-BE49-F238E27FC236}">
                <a16:creationId xmlns:a16="http://schemas.microsoft.com/office/drawing/2014/main" id="{1C6A7017-17C6-F511-1D48-8093C62BB9FA}"/>
              </a:ext>
            </a:extLst>
          </p:cNvPr>
          <p:cNvSpPr>
            <a:spLocks noGrp="1"/>
          </p:cNvSpPr>
          <p:nvPr/>
        </p:nvSpPr>
        <p:spPr>
          <a:xfrm>
            <a:off x="1403460" y="2086840"/>
            <a:ext cx="2941063" cy="61689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a:solidFill>
                  <a:schemeClr val="tx1"/>
                </a:solidFill>
                <a:latin typeface="Arial"/>
                <a:cs typeface="Arial"/>
              </a:rPr>
              <a:t>MCAS Service Center</a:t>
            </a:r>
            <a:endParaRPr lang="en-US" sz="2200">
              <a:solidFill>
                <a:schemeClr val="tx1"/>
              </a:solidFill>
            </a:endParaRPr>
          </a:p>
        </p:txBody>
      </p:sp>
      <p:sp>
        <p:nvSpPr>
          <p:cNvPr id="12" name="Content Placeholder 2">
            <a:extLst>
              <a:ext uri="{FF2B5EF4-FFF2-40B4-BE49-F238E27FC236}">
                <a16:creationId xmlns:a16="http://schemas.microsoft.com/office/drawing/2014/main" id="{10F3C2F1-C065-1C59-D812-2C29FFD6A6D3}"/>
              </a:ext>
            </a:extLst>
          </p:cNvPr>
          <p:cNvSpPr>
            <a:spLocks noGrp="1"/>
          </p:cNvSpPr>
          <p:nvPr/>
        </p:nvSpPr>
        <p:spPr>
          <a:xfrm>
            <a:off x="316674" y="2825418"/>
            <a:ext cx="5116680" cy="3147993"/>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chemeClr val="tx1"/>
                </a:solidFill>
                <a:latin typeface="Arial"/>
                <a:cs typeface="Arial"/>
              </a:rPr>
              <a:t>        Logistics and Technology Questions</a:t>
            </a:r>
            <a:br>
              <a:rPr lang="en-US" sz="2000">
                <a:latin typeface="Arial" panose="020B0604020202020204" pitchFamily="34" charset="0"/>
                <a:cs typeface="Arial" panose="020B0604020202020204" pitchFamily="34" charset="0"/>
              </a:rPr>
            </a:br>
            <a:endParaRPr lang="en-US" sz="2000"/>
          </a:p>
          <a:p>
            <a:pPr marL="394970" lvl="1" indent="0">
              <a:buClr>
                <a:srgbClr val="010203"/>
              </a:buClr>
              <a:buNone/>
            </a:pPr>
            <a:r>
              <a:rPr lang="en-US" sz="2000" b="1">
                <a:solidFill>
                  <a:schemeClr val="tx1"/>
                </a:solidFill>
                <a:latin typeface="Arial"/>
                <a:cs typeface="Arial"/>
              </a:rPr>
              <a:t>Web: </a:t>
            </a:r>
            <a:r>
              <a:rPr lang="en-US" sz="2000">
                <a:latin typeface="Arial"/>
                <a:cs typeface="Arial"/>
                <a:hlinkClick r:id="rId3"/>
              </a:rPr>
              <a:t>https://mcas.onlinehelp.cognia.org/</a:t>
            </a:r>
            <a:r>
              <a:rPr lang="en-US" sz="2000">
                <a:latin typeface="Arial"/>
                <a:cs typeface="Arial"/>
              </a:rPr>
              <a:t> </a:t>
            </a:r>
          </a:p>
          <a:p>
            <a:pPr marL="394970" lvl="1" indent="0">
              <a:buClr>
                <a:srgbClr val="010203"/>
              </a:buClr>
              <a:buNone/>
            </a:pPr>
            <a:r>
              <a:rPr lang="en-US" sz="2000" b="1">
                <a:solidFill>
                  <a:schemeClr val="tx1"/>
                </a:solidFill>
                <a:latin typeface="Arial"/>
                <a:cs typeface="Arial"/>
              </a:rPr>
              <a:t>Email: </a:t>
            </a:r>
            <a:r>
              <a:rPr lang="en-US" sz="2000">
                <a:latin typeface="Arial"/>
                <a:cs typeface="Arial"/>
                <a:hlinkClick r:id="rId4"/>
              </a:rPr>
              <a:t>mcas@cognia.org</a:t>
            </a:r>
            <a:endParaRPr lang="en-US" sz="2000">
              <a:latin typeface="Arial"/>
              <a:cs typeface="Arial"/>
            </a:endParaRPr>
          </a:p>
          <a:p>
            <a:pPr marL="394970" lvl="1" indent="0">
              <a:buClr>
                <a:srgbClr val="010203"/>
              </a:buClr>
              <a:buNone/>
            </a:pPr>
            <a:r>
              <a:rPr lang="en-US" sz="2000" b="1">
                <a:solidFill>
                  <a:schemeClr val="tx1"/>
                </a:solidFill>
                <a:latin typeface="Arial"/>
                <a:cs typeface="Arial"/>
              </a:rPr>
              <a:t>Phone: </a:t>
            </a:r>
            <a:r>
              <a:rPr lang="en-US" sz="2000">
                <a:solidFill>
                  <a:schemeClr val="tx1"/>
                </a:solidFill>
                <a:latin typeface="Arial"/>
                <a:cs typeface="Arial"/>
              </a:rPr>
              <a:t>800-737-5103</a:t>
            </a:r>
          </a:p>
          <a:p>
            <a:pPr marL="394970" lvl="1" indent="0">
              <a:buClr>
                <a:srgbClr val="010203"/>
              </a:buClr>
              <a:buNone/>
            </a:pPr>
            <a:r>
              <a:rPr lang="en-US" sz="2000" b="1">
                <a:solidFill>
                  <a:schemeClr val="tx1"/>
                </a:solidFill>
                <a:latin typeface="Arial"/>
                <a:cs typeface="Arial"/>
              </a:rPr>
              <a:t>TTY: </a:t>
            </a:r>
            <a:r>
              <a:rPr lang="en-US" sz="2000">
                <a:solidFill>
                  <a:schemeClr val="tx1"/>
                </a:solidFill>
                <a:latin typeface="Arial"/>
                <a:cs typeface="Arial"/>
              </a:rPr>
              <a:t>888-222-1671</a:t>
            </a:r>
          </a:p>
          <a:p>
            <a:pPr marL="394970" lvl="1" indent="0">
              <a:buNone/>
            </a:pPr>
            <a:endParaRPr lang="en-US" sz="2000">
              <a:solidFill>
                <a:schemeClr val="tx1"/>
              </a:solidFill>
              <a:latin typeface="Arial"/>
              <a:cs typeface="Arial"/>
            </a:endParaRPr>
          </a:p>
          <a:p>
            <a:pPr marL="394970" lvl="1" indent="0">
              <a:buClr>
                <a:srgbClr val="010203"/>
              </a:buClr>
              <a:buNone/>
            </a:pPr>
            <a:r>
              <a:rPr lang="en-US" sz="2000" b="0" i="0">
                <a:solidFill>
                  <a:srgbClr val="000000"/>
                </a:solidFill>
                <a:effectLst/>
                <a:latin typeface="Helvetica"/>
                <a:cs typeface="Arial"/>
              </a:rPr>
              <a:t>Live chat is available at the link on the bottom of the page at the </a:t>
            </a:r>
            <a:r>
              <a:rPr lang="en-US" sz="2000" b="0" i="0" u="sng">
                <a:solidFill>
                  <a:srgbClr val="337AB7"/>
                </a:solidFill>
                <a:effectLst/>
                <a:latin typeface="Helvetica"/>
                <a:cs typeface="Arial"/>
                <a:hlinkClick r:id="rId3"/>
              </a:rPr>
              <a:t>MCAS Resource Center</a:t>
            </a:r>
            <a:endParaRPr lang="en-US" sz="2000">
              <a:latin typeface="Helvetica"/>
              <a:cs typeface="Arial"/>
            </a:endParaRPr>
          </a:p>
          <a:p>
            <a:endParaRPr lang="en-US"/>
          </a:p>
        </p:txBody>
      </p:sp>
      <p:sp>
        <p:nvSpPr>
          <p:cNvPr id="10" name="Rectangle: Rounded Corners 9">
            <a:extLst>
              <a:ext uri="{FF2B5EF4-FFF2-40B4-BE49-F238E27FC236}">
                <a16:creationId xmlns:a16="http://schemas.microsoft.com/office/drawing/2014/main" id="{36B54381-3211-244E-F7C4-2F75B83887DF}"/>
              </a:ext>
              <a:ext uri="{C183D7F6-B498-43B3-948B-1728B52AA6E4}">
                <adec:decorative xmlns:adec="http://schemas.microsoft.com/office/drawing/2017/decorative" val="1"/>
              </a:ext>
            </a:extLst>
          </p:cNvPr>
          <p:cNvSpPr/>
          <p:nvPr/>
        </p:nvSpPr>
        <p:spPr>
          <a:xfrm>
            <a:off x="6114801" y="1729838"/>
            <a:ext cx="5342906" cy="4434445"/>
          </a:xfrm>
          <a:prstGeom prst="roundRect">
            <a:avLst/>
          </a:prstGeom>
          <a:solidFill>
            <a:srgbClr val="D3E0ED"/>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 Placeholder 3">
            <a:extLst>
              <a:ext uri="{FF2B5EF4-FFF2-40B4-BE49-F238E27FC236}">
                <a16:creationId xmlns:a16="http://schemas.microsoft.com/office/drawing/2014/main" id="{4FAEE545-508E-BBC8-B75B-D911AD48B8DB}"/>
              </a:ext>
            </a:extLst>
          </p:cNvPr>
          <p:cNvSpPr>
            <a:spLocks noGrp="1"/>
          </p:cNvSpPr>
          <p:nvPr/>
        </p:nvSpPr>
        <p:spPr>
          <a:xfrm>
            <a:off x="6333899" y="2083995"/>
            <a:ext cx="5105997" cy="6168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a:solidFill>
                  <a:schemeClr val="tx1"/>
                </a:solidFill>
                <a:latin typeface="Arial"/>
                <a:cs typeface="Arial"/>
              </a:rPr>
              <a:t>DESE Student Assessment Services</a:t>
            </a:r>
            <a:endParaRPr lang="en-US" sz="2200">
              <a:solidFill>
                <a:schemeClr val="tx1"/>
              </a:solidFill>
            </a:endParaRPr>
          </a:p>
        </p:txBody>
      </p:sp>
      <p:sp>
        <p:nvSpPr>
          <p:cNvPr id="14" name="Content Placeholder 4">
            <a:extLst>
              <a:ext uri="{FF2B5EF4-FFF2-40B4-BE49-F238E27FC236}">
                <a16:creationId xmlns:a16="http://schemas.microsoft.com/office/drawing/2014/main" id="{60287B2E-8978-C144-AD68-11C997FF9006}"/>
              </a:ext>
            </a:extLst>
          </p:cNvPr>
          <p:cNvSpPr>
            <a:spLocks noGrp="1"/>
          </p:cNvSpPr>
          <p:nvPr/>
        </p:nvSpPr>
        <p:spPr>
          <a:xfrm>
            <a:off x="6307478" y="2825419"/>
            <a:ext cx="5148942" cy="251045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10203"/>
              </a:buClr>
              <a:buNone/>
            </a:pPr>
            <a:r>
              <a:rPr lang="en-US" sz="2000" b="1">
                <a:solidFill>
                  <a:schemeClr val="tx1"/>
                </a:solidFill>
                <a:latin typeface="Arial"/>
                <a:cs typeface="Arial"/>
              </a:rPr>
              <a:t>                 Policy Questions </a:t>
            </a:r>
            <a:endParaRPr lang="en-US" sz="2000" b="1">
              <a:solidFill>
                <a:schemeClr val="tx1"/>
              </a:solidFill>
            </a:endParaRPr>
          </a:p>
          <a:p>
            <a:pPr marL="0" indent="0">
              <a:buNone/>
            </a:pPr>
            <a:r>
              <a:rPr lang="en-US" sz="1800" b="1">
                <a:solidFill>
                  <a:schemeClr val="tx1"/>
                </a:solidFill>
                <a:latin typeface="Arial"/>
                <a:cs typeface="Arial"/>
              </a:rPr>
              <a:t>(e.g., student participation, accommodations)</a:t>
            </a:r>
            <a:br>
              <a:rPr lang="en-US" sz="2000" b="1">
                <a:latin typeface="Arial" panose="020B0604020202020204" pitchFamily="34" charset="0"/>
                <a:cs typeface="Arial" panose="020B0604020202020204" pitchFamily="34" charset="0"/>
              </a:rPr>
            </a:br>
            <a:endParaRPr lang="en-US" sz="2000" b="1">
              <a:solidFill>
                <a:schemeClr val="tx1"/>
              </a:solidFill>
            </a:endParaRPr>
          </a:p>
          <a:p>
            <a:pPr marL="394970" lvl="1" indent="0">
              <a:buClr>
                <a:srgbClr val="010203"/>
              </a:buClr>
              <a:buNone/>
            </a:pPr>
            <a:r>
              <a:rPr lang="en-US" sz="2000" b="1">
                <a:solidFill>
                  <a:schemeClr val="tx1"/>
                </a:solidFill>
                <a:latin typeface="Arial"/>
                <a:cs typeface="Arial"/>
              </a:rPr>
              <a:t>Web: </a:t>
            </a:r>
            <a:r>
              <a:rPr lang="en-US" sz="2000">
                <a:latin typeface="Arial"/>
                <a:cs typeface="Arial"/>
                <a:hlinkClick r:id="rId5"/>
              </a:rPr>
              <a:t>www.doe.mass.edu/mcas</a:t>
            </a:r>
            <a:r>
              <a:rPr lang="en-US" sz="2000">
                <a:latin typeface="Arial"/>
                <a:cs typeface="Arial"/>
              </a:rPr>
              <a:t> </a:t>
            </a:r>
          </a:p>
          <a:p>
            <a:pPr marL="394970" lvl="1" indent="0">
              <a:buClr>
                <a:srgbClr val="010203"/>
              </a:buClr>
              <a:buNone/>
            </a:pPr>
            <a:r>
              <a:rPr lang="en-US" sz="2000" b="1">
                <a:solidFill>
                  <a:schemeClr val="tx1"/>
                </a:solidFill>
                <a:latin typeface="Arial"/>
                <a:cs typeface="Arial"/>
              </a:rPr>
              <a:t>Email: </a:t>
            </a:r>
            <a:r>
              <a:rPr lang="en-US" sz="2000">
                <a:latin typeface="Arial"/>
                <a:cs typeface="Arial"/>
                <a:hlinkClick r:id="rId6"/>
              </a:rPr>
              <a:t>mcas@mass.gov</a:t>
            </a:r>
            <a:r>
              <a:rPr lang="en-US" sz="2000">
                <a:latin typeface="Arial"/>
                <a:cs typeface="Arial"/>
              </a:rPr>
              <a:t> </a:t>
            </a:r>
          </a:p>
          <a:p>
            <a:pPr marL="394970" lvl="1" indent="0">
              <a:buClr>
                <a:srgbClr val="010203"/>
              </a:buClr>
              <a:buNone/>
            </a:pPr>
            <a:r>
              <a:rPr lang="en-US" sz="2000" b="1">
                <a:solidFill>
                  <a:schemeClr val="tx1"/>
                </a:solidFill>
                <a:latin typeface="Arial"/>
                <a:cs typeface="Arial"/>
              </a:rPr>
              <a:t>Phone: </a:t>
            </a:r>
            <a:r>
              <a:rPr lang="en-US" sz="2000">
                <a:solidFill>
                  <a:schemeClr val="tx1"/>
                </a:solidFill>
                <a:latin typeface="Arial"/>
                <a:cs typeface="Arial"/>
              </a:rPr>
              <a:t>781-338-3625</a:t>
            </a:r>
          </a:p>
          <a:p>
            <a:pPr marL="394970" lvl="1" indent="0">
              <a:buClr>
                <a:srgbClr val="010203"/>
              </a:buClr>
              <a:buNone/>
            </a:pPr>
            <a:r>
              <a:rPr lang="en-US" sz="2000" b="1">
                <a:solidFill>
                  <a:schemeClr val="tx1"/>
                </a:solidFill>
                <a:latin typeface="Arial"/>
                <a:cs typeface="Arial"/>
              </a:rPr>
              <a:t>TTY: </a:t>
            </a:r>
            <a:r>
              <a:rPr lang="en-US" sz="2000">
                <a:solidFill>
                  <a:schemeClr val="tx1"/>
                </a:solidFill>
                <a:latin typeface="Arial"/>
                <a:cs typeface="Arial"/>
              </a:rPr>
              <a:t>800-439-2370</a:t>
            </a:r>
          </a:p>
        </p:txBody>
      </p:sp>
      <p:sp>
        <p:nvSpPr>
          <p:cNvPr id="7" name="Slide Number Placeholder 6">
            <a:extLst>
              <a:ext uri="{FF2B5EF4-FFF2-40B4-BE49-F238E27FC236}">
                <a16:creationId xmlns:a16="http://schemas.microsoft.com/office/drawing/2014/main" id="{050172BA-C592-5576-2329-7F12F85F3969}"/>
              </a:ext>
            </a:extLst>
          </p:cNvPr>
          <p:cNvSpPr>
            <a:spLocks noGrp="1"/>
          </p:cNvSpPr>
          <p:nvPr>
            <p:ph type="sldNum" sz="quarter" idx="12"/>
          </p:nvPr>
        </p:nvSpPr>
        <p:spPr/>
        <p:txBody>
          <a:bodyPr/>
          <a:lstStyle/>
          <a:p>
            <a:fld id="{68A8D22E-6BC5-9E47-900C-2BB94685D9F5}" type="slidenum">
              <a:rPr lang="en-US" smtClean="0"/>
              <a:t>87</a:t>
            </a:fld>
            <a:endParaRPr lang="en-US"/>
          </a:p>
        </p:txBody>
      </p:sp>
    </p:spTree>
    <p:extLst>
      <p:ext uri="{BB962C8B-B14F-4D97-AF65-F5344CB8AC3E}">
        <p14:creationId xmlns:p14="http://schemas.microsoft.com/office/powerpoint/2010/main" val="26728351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5"/>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
        <p:nvSpPr>
          <p:cNvPr id="4" name="Slide Number Placeholder 3">
            <a:extLst>
              <a:ext uri="{FF2B5EF4-FFF2-40B4-BE49-F238E27FC236}">
                <a16:creationId xmlns:a16="http://schemas.microsoft.com/office/drawing/2014/main" id="{25B4EDFC-68AC-25E7-3441-83267579A2A5}"/>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88</a:t>
            </a:fld>
            <a:endParaRPr lang="en-US"/>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SharedWithUsers xmlns="049449a1-970d-4061-91c8-87f7c4621d9d">
      <UserInfo>
        <DisplayName>Zalk, Jodie (DESE)</DisplayName>
        <AccountId>18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AF0FD2-44B7-49AE-A44E-FF3F2848CDD7}">
  <ds:schemaRef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049449a1-970d-4061-91c8-87f7c4621d9d"/>
    <ds:schemaRef ds:uri="http://purl.org/dc/dcmitype/"/>
    <ds:schemaRef ds:uri="http://purl.org/dc/terms/"/>
    <ds:schemaRef ds:uri="e77133ba-eec1-4d51-86ef-7b6d23495175"/>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1E82B0C3-3388-466D-9431-6EBDD8F1B7A6}">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B70C1E0-D73F-4393-AF8B-EC030DBF27CE}">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 id="{a16c2c08-6a58-4109-9385-7799355df7c8}" enabled="0" method="" siteId="{a16c2c08-6a58-4109-9385-7799355df7c8}"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117</TotalTime>
  <Words>7524</Words>
  <Application>Microsoft Office PowerPoint</Application>
  <PresentationFormat>Widescreen</PresentationFormat>
  <Paragraphs>916</Paragraphs>
  <Slides>88</Slides>
  <Notes>69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88</vt:i4>
      </vt:variant>
    </vt:vector>
  </HeadingPairs>
  <TitlesOfParts>
    <vt:vector size="95" baseType="lpstr">
      <vt:lpstr>等线</vt:lpstr>
      <vt:lpstr>Aptos</vt:lpstr>
      <vt:lpstr>Arial</vt:lpstr>
      <vt:lpstr>Calibri</vt:lpstr>
      <vt:lpstr>Helvetica</vt:lpstr>
      <vt:lpstr>Segoe UI</vt:lpstr>
      <vt:lpstr>1_Office Theme</vt:lpstr>
      <vt:lpstr>Overview of MCAS Administration Tasks for Technology Coordinators</vt:lpstr>
      <vt:lpstr>Presenters</vt:lpstr>
      <vt:lpstr>Logistics for This Session </vt:lpstr>
      <vt:lpstr>Slides for This Session </vt:lpstr>
      <vt:lpstr>Today’s Agenda</vt:lpstr>
      <vt:lpstr>Poll Question 1</vt:lpstr>
      <vt:lpstr>Poll Question 2</vt:lpstr>
      <vt:lpstr>1. Updates for 2026–27  </vt:lpstr>
      <vt:lpstr>Technology Updates </vt:lpstr>
      <vt:lpstr>MacOS Kiosk Installer Update</vt:lpstr>
      <vt:lpstr>MCAS Student Kiosk Updates</vt:lpstr>
      <vt:lpstr>MCAS Student Kiosk Updates (continued)</vt:lpstr>
      <vt:lpstr>MCAS Portal Updates</vt:lpstr>
      <vt:lpstr>MCAS Portal Updates (continued)</vt:lpstr>
      <vt:lpstr>Upcoming MCAS Portal Updates </vt:lpstr>
      <vt:lpstr>Upcoming MCAS Portal Updates (continued 1)</vt:lpstr>
      <vt:lpstr>Upcoming MCAS Portal Updates (continued 2)</vt:lpstr>
      <vt:lpstr>Upcoming MCAS Portal Updates (continued 3)</vt:lpstr>
      <vt:lpstr>Future Updates for the Student Kiosk and MCAS Portal</vt:lpstr>
      <vt:lpstr>2. Overview of MCAS Computer-Based Testing </vt:lpstr>
      <vt:lpstr>MCAS Tests in 2026–27 School Year</vt:lpstr>
      <vt:lpstr>Commonly Used Acronyms</vt:lpstr>
      <vt:lpstr>Timeline for Technology Tasks in the MCAS Portal</vt:lpstr>
      <vt:lpstr>Timeline for Technology Tasks in the MCAS Portal (continued)</vt:lpstr>
      <vt:lpstr>3. Tasks to Complete in Fall 2026 </vt:lpstr>
      <vt:lpstr>Timeline for Technology Tasks in the MCAS Portal: Fall 2026</vt:lpstr>
      <vt:lpstr>1. Become familiar with CBT components.</vt:lpstr>
      <vt:lpstr>1. Become familiar with CBT components. (continued)</vt:lpstr>
      <vt:lpstr>2. Review MCAS Student Kiosk Technology Guidelines. </vt:lpstr>
      <vt:lpstr>Student Device Specifications</vt:lpstr>
      <vt:lpstr>Poll Question 3</vt:lpstr>
      <vt:lpstr>ChromeOS Support Plan</vt:lpstr>
      <vt:lpstr>iPadOS Support Plan </vt:lpstr>
      <vt:lpstr>Support for macOS (64-bit only)</vt:lpstr>
      <vt:lpstr>Support for Linux and Windows</vt:lpstr>
      <vt:lpstr>3. Prepare the school’s technology. </vt:lpstr>
      <vt:lpstr>Network Requirements and Guidelines</vt:lpstr>
      <vt:lpstr>OneDrive</vt:lpstr>
      <vt:lpstr>Accommodations with Supported OS</vt:lpstr>
      <vt:lpstr>Monitor Settings for Screen Zoom</vt:lpstr>
      <vt:lpstr>4. Review cybersecurity guidance and establish a cybersecurity plan for your school. </vt:lpstr>
      <vt:lpstr>5. Determine whether your school will participate in “Bring Your Own Device” (BYOD) for MCAS Testing.</vt:lpstr>
      <vt:lpstr>Questions &amp; Answers 1</vt:lpstr>
      <vt:lpstr>4. Tasks to Complete at least Two Months Prior to Testing</vt:lpstr>
      <vt:lpstr>Timeline for Technology Tasks in the MCAS Portal: At least two months prior to testing</vt:lpstr>
      <vt:lpstr>6. Verify access to the MCAS Portal and MCAS Training Site.</vt:lpstr>
      <vt:lpstr>Poll Question 4</vt:lpstr>
      <vt:lpstr>6. Verify access to the MCAS Portal and MCAS Training Site. (continued)</vt:lpstr>
      <vt:lpstr>Getting Started: Logging In</vt:lpstr>
      <vt:lpstr>7. Download and install the updated MCAS Student Kiosks.</vt:lpstr>
      <vt:lpstr>Uninstalling 2025–26 Kiosks</vt:lpstr>
      <vt:lpstr>ChromeOS Kiosk Procedures</vt:lpstr>
      <vt:lpstr>ChromeOS Application Common Errors</vt:lpstr>
      <vt:lpstr>ChromeOS Application Common Errors (continued)</vt:lpstr>
      <vt:lpstr>8. After updating the MCAS Student Kiosk, conduct Site Readiness and Site Certification. </vt:lpstr>
      <vt:lpstr>Site Readiness Tests</vt:lpstr>
      <vt:lpstr>Demonstration </vt:lpstr>
      <vt:lpstr>Retrieving Site Readiness Credentials</vt:lpstr>
      <vt:lpstr>Conduct Site Readiness: System Set-Up Test</vt:lpstr>
      <vt:lpstr>Conduct Site Readiness: Student Interface Test</vt:lpstr>
      <vt:lpstr>Certify Site Readiness</vt:lpstr>
      <vt:lpstr>Certify Site Readiness (continued)</vt:lpstr>
      <vt:lpstr>Questions &amp; Answers 2</vt:lpstr>
      <vt:lpstr>5. Tasks to Complete at least Two Weeks before Testing</vt:lpstr>
      <vt:lpstr>Timeline for Technology Tasks in the MCAS Portal: At least two weeks before testing</vt:lpstr>
      <vt:lpstr>9. If any technology changes have been made since completing Site Readiness, complete it again.</vt:lpstr>
      <vt:lpstr>10. Prepare devices and materials. </vt:lpstr>
      <vt:lpstr>6. Troubleshooting Technology Issues during Testing</vt:lpstr>
      <vt:lpstr>Timeline for Technology Tasks in the MCAS Portal: One week before testing &amp; during testing</vt:lpstr>
      <vt:lpstr>Troubleshooting Technology Issues during Testing</vt:lpstr>
      <vt:lpstr>Clearing the Application Cache</vt:lpstr>
      <vt:lpstr>Clearing the Application Cache (continued)</vt:lpstr>
      <vt:lpstr>Steps to Resolve Error Messages</vt:lpstr>
      <vt:lpstr>Common MCAS Student Kiosk Error Messages</vt:lpstr>
      <vt:lpstr>Common MCAS Student Kiosk Error Messages (continued 1)</vt:lpstr>
      <vt:lpstr>Common MCAS Student Kiosk Error Messages (continued 2)</vt:lpstr>
      <vt:lpstr>MCAS Student Kiosk: Moving Devices</vt:lpstr>
      <vt:lpstr>MCAS Student Kiosk: Internet Connectivity </vt:lpstr>
      <vt:lpstr>Loss of Network Connectivity Procedure Summary</vt:lpstr>
      <vt:lpstr>Questions &amp; Answers 3</vt:lpstr>
      <vt:lpstr>7. Resources, Support, and Next Steps</vt:lpstr>
      <vt:lpstr>Additional Resources</vt:lpstr>
      <vt:lpstr>Upcoming Trainings – Fall 2026</vt:lpstr>
      <vt:lpstr>Upcoming Trainings – January 2027</vt:lpstr>
      <vt:lpstr>Upcoming Trainings – February and March 2027</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MCAS Administration Tasks for Technology Coordinators</dc:title>
  <cp:revision>31</cp:revision>
  <cp:lastPrinted>2020-01-24T16:15:48Z</cp:lastPrinted>
  <dcterms:created xsi:type="dcterms:W3CDTF">2018-01-22T18:15:09Z</dcterms:created>
  <dcterms:modified xsi:type="dcterms:W3CDTF">2026-10-07T18:11:38Z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ContentTypeId">
    <vt:lpwstr>0x0101001632492CAC103A49A985C1EA3C99F8E6</vt:lpwstr>
  </property>
  <property fmtid="{D5CDD505-2E9C-101B-9397-08002B2CF9AE}" pid="10" name="MSIP_Label_09530f54-9721-46db-bbe4-0dd4cd6e1126_Enabled">
    <vt:lpwstr>true</vt:lpwstr>
  </property>
  <property fmtid="{D5CDD505-2E9C-101B-9397-08002B2CF9AE}" pid="11" name="MSIP_Label_09530f54-9721-46db-bbe4-0dd4cd6e1126_SetDate">
    <vt:lpwstr>2024-10-22T15:48:17Z</vt:lpwstr>
  </property>
  <property fmtid="{D5CDD505-2E9C-101B-9397-08002B2CF9AE}" pid="12" name="MSIP_Label_09530f54-9721-46db-bbe4-0dd4cd6e1126_Method">
    <vt:lpwstr>Standard</vt:lpwstr>
  </property>
  <property fmtid="{D5CDD505-2E9C-101B-9397-08002B2CF9AE}" pid="13" name="MSIP_Label_09530f54-9721-46db-bbe4-0dd4cd6e1126_Name">
    <vt:lpwstr>General</vt:lpwstr>
  </property>
  <property fmtid="{D5CDD505-2E9C-101B-9397-08002B2CF9AE}" pid="14" name="MSIP_Label_09530f54-9721-46db-bbe4-0dd4cd6e1126_SiteId">
    <vt:lpwstr>22230e31-3d9d-47b1-8794-50b0e2d7bd02</vt:lpwstr>
  </property>
  <property fmtid="{D5CDD505-2E9C-101B-9397-08002B2CF9AE}" pid="15" name="MSIP_Label_09530f54-9721-46db-bbe4-0dd4cd6e1126_ActionId">
    <vt:lpwstr>fd03889f-dac6-4c8b-b761-6899e16f56ad</vt:lpwstr>
  </property>
  <property fmtid="{D5CDD505-2E9C-101B-9397-08002B2CF9AE}" pid="16" name="MSIP_Label_09530f54-9721-46db-bbe4-0dd4cd6e1126_ContentBits">
    <vt:lpwstr>2</vt:lpwstr>
  </property>
  <property fmtid="{D5CDD505-2E9C-101B-9397-08002B2CF9AE}" pid="17" name="ClassificationContentMarkingFooterLocations">
    <vt:lpwstr>ESE PowerPoint Template 2017:8\Office Theme:4</vt:lpwstr>
  </property>
  <property fmtid="{D5CDD505-2E9C-101B-9397-08002B2CF9AE}" pid="18" name="ClassificationContentMarkingFooterText">
    <vt:lpwstr>Copyright - eMetric LLC</vt:lpwstr>
  </property>
</Properties>
</file>