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9"/>
  </p:notesMasterIdLst>
  <p:sldIdLst>
    <p:sldId id="1561" r:id="rId5"/>
    <p:sldId id="1184" r:id="rId6"/>
    <p:sldId id="1560" r:id="rId7"/>
    <p:sldId id="1274" r:id="rId8"/>
    <p:sldId id="1171" r:id="rId9"/>
    <p:sldId id="1451" r:id="rId10"/>
    <p:sldId id="1533" r:id="rId11"/>
    <p:sldId id="1566" r:id="rId12"/>
    <p:sldId id="1572" r:id="rId13"/>
    <p:sldId id="1573" r:id="rId14"/>
    <p:sldId id="1575" r:id="rId15"/>
    <p:sldId id="1574" r:id="rId16"/>
    <p:sldId id="1576" r:id="rId17"/>
    <p:sldId id="1577" r:id="rId18"/>
    <p:sldId id="1578" r:id="rId19"/>
    <p:sldId id="274" r:id="rId20"/>
    <p:sldId id="1569" r:id="rId21"/>
    <p:sldId id="1027" r:id="rId22"/>
    <p:sldId id="1453" r:id="rId23"/>
    <p:sldId id="1580" r:id="rId24"/>
    <p:sldId id="618" r:id="rId25"/>
    <p:sldId id="1581" r:id="rId26"/>
    <p:sldId id="1552" r:id="rId27"/>
    <p:sldId id="1454"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19AA004-532C-B766-A7F4-358A5E154F46}" name="Bowler, Catherine (DESE)" initials="" userId="S::Catherine.Bowler@mass.gov::8079525b-6fe2-45b7-ba6f-1bf3b30f1c16" providerId="AD"/>
  <p188:author id="{679C350E-11A0-41BA-65E6-FB3AFFAFFB32}" name="Rice, Melissa (DESE)" initials="MR" userId="S::Melissa.Rice2@mass.gov::637e4750-98b0-4dc9-a138-f2c9bd5b917c" providerId="AD"/>
  <p188:author id="{394E752C-E9E7-7F6B-6555-C6A5FE6DC90C}" name="Boehm, Sarah A. (DESE)" initials="B(" userId="S::sarah.a.boehm@mass.gov::6850944a-2fa2-4605-b14b-0ff98cd587af" providerId="AD"/>
  <p188:author id="{2DDAB86A-D521-A4F8-DC3C-FF0AD3E217C3}" name="Zalk, Jodie (DESE)" initials="JZ" userId="S::Jodie.L.Zalk@mass.gov::e1452584-4588-4fe8-8e76-c634323654f0" providerId="AD"/>
  <p188:author id="{4AA8D670-60D9-C03D-7B4C-0ADC0BFB4C75}" name="Boehm, Sarah A. (DESE)" initials="SB" userId="S::Sarah.A.Boehm@mass.gov::6850944a-2fa2-4605-b14b-0ff98cd587af" providerId="AD"/>
  <p188:author id="{7DE256C8-EA62-22BD-F8C1-3D62DEFF8194}" name="Rice, Melissa (DESE)" initials="RM" userId="S::melissa.rice2@mass.gov::637e4750-98b0-4dc9-a138-f2c9bd5b917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FE96AC-AE2A-47FF-9C81-23DD9A47149D}" v="7" dt="2026-10-01T15:18:31.3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673" autoAdjust="0"/>
  </p:normalViewPr>
  <p:slideViewPr>
    <p:cSldViewPr snapToGrid="0">
      <p:cViewPr varScale="1">
        <p:scale>
          <a:sx n="89" d="100"/>
          <a:sy n="89" d="100"/>
        </p:scale>
        <p:origin x="859" y="7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4119"/>
    </p:cViewPr>
  </p:sorterViewPr>
  <p:notesViewPr>
    <p:cSldViewPr snapToGrid="0">
      <p:cViewPr varScale="1">
        <p:scale>
          <a:sx n="84" d="100"/>
          <a:sy n="84" d="100"/>
        </p:scale>
        <p:origin x="3912"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8/10/relationships/authors" Target="author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8B5D5A-1B57-4659-ADA0-FC46C1E92779}" type="datetimeFigureOut">
              <a:rPr lang="en-US" smtClean="0"/>
              <a:t>10/1/2026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46A816-CFE1-4AEA-BC00-549241485C91}" type="slidenum">
              <a:rPr lang="en-US" smtClean="0"/>
              <a:t>‹#›</a:t>
            </a:fld>
            <a:endParaRPr lang="en-US"/>
          </a:p>
        </p:txBody>
      </p:sp>
    </p:spTree>
    <p:extLst>
      <p:ext uri="{BB962C8B-B14F-4D97-AF65-F5344CB8AC3E}">
        <p14:creationId xmlns:p14="http://schemas.microsoft.com/office/powerpoint/2010/main" val="30298377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CCD5AF-71CD-4C88-AC55-E7BE057B2D3C}"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5515953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10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2</a:t>
            </a:fld>
            <a:endParaRPr lang="zh-CN" altLang="en-US"/>
          </a:p>
        </p:txBody>
      </p:sp>
    </p:spTree>
    <p:extLst>
      <p:ext uri="{BB962C8B-B14F-4D97-AF65-F5344CB8AC3E}">
        <p14:creationId xmlns:p14="http://schemas.microsoft.com/office/powerpoint/2010/main" val="3192785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64AC8B-410F-14E7-3E4C-F3B99FF68D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47D33B-10A7-CABD-073C-28C127F764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56ECAA-12EA-B2EF-14F3-9025185B2B0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100">
              <a:solidFill>
                <a:srgbClr val="FF0000"/>
              </a:solidFill>
              <a:highlight>
                <a:srgbClr val="FFFF00"/>
              </a:highlight>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887FBA5-7891-A59B-90BC-B6EA3E813545}"/>
              </a:ext>
            </a:extLst>
          </p:cNvPr>
          <p:cNvSpPr>
            <a:spLocks noGrp="1"/>
          </p:cNvSpPr>
          <p:nvPr>
            <p:ph type="sldNum" sz="quarter" idx="5"/>
          </p:nvPr>
        </p:nvSpPr>
        <p:spPr/>
        <p:txBody>
          <a:bodyPr/>
          <a:lstStyle/>
          <a:p>
            <a:fld id="{ADCCD5AF-71CD-4C88-AC55-E7BE057B2D3C}" type="slidenum">
              <a:rPr lang="zh-CN" altLang="en-US" smtClean="0"/>
              <a:pPr/>
              <a:t>3</a:t>
            </a:fld>
            <a:endParaRPr lang="zh-CN" altLang="en-US"/>
          </a:p>
        </p:txBody>
      </p:sp>
    </p:spTree>
    <p:extLst>
      <p:ext uri="{BB962C8B-B14F-4D97-AF65-F5344CB8AC3E}">
        <p14:creationId xmlns:p14="http://schemas.microsoft.com/office/powerpoint/2010/main" val="41295499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10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a:t>
            </a:fld>
            <a:endParaRPr lang="zh-CN" altLang="en-US"/>
          </a:p>
        </p:txBody>
      </p:sp>
    </p:spTree>
    <p:extLst>
      <p:ext uri="{BB962C8B-B14F-4D97-AF65-F5344CB8AC3E}">
        <p14:creationId xmlns:p14="http://schemas.microsoft.com/office/powerpoint/2010/main" val="3006246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10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5</a:t>
            </a:fld>
            <a:endParaRPr lang="zh-CN" altLang="en-US"/>
          </a:p>
        </p:txBody>
      </p:sp>
    </p:spTree>
    <p:extLst>
      <p:ext uri="{BB962C8B-B14F-4D97-AF65-F5344CB8AC3E}">
        <p14:creationId xmlns:p14="http://schemas.microsoft.com/office/powerpoint/2010/main" val="3179476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0D787-FC7D-FAD8-6C12-0F16D5FFEB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28EB61-C1DE-3792-5E9F-7947F71CDA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B9083B-8A39-694F-E9E4-6DE1014A513B}"/>
              </a:ext>
            </a:extLst>
          </p:cNvPr>
          <p:cNvSpPr>
            <a:spLocks noGrp="1"/>
          </p:cNvSpPr>
          <p:nvPr>
            <p:ph type="body" idx="1"/>
          </p:nvPr>
        </p:nvSpPr>
        <p:spPr/>
        <p:txBody>
          <a:bodyPr/>
          <a:lstStyle/>
          <a:p>
            <a:endParaRPr lang="en-US">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9A513ED0-6A69-8803-5892-F3E1F721B40A}"/>
              </a:ext>
            </a:extLst>
          </p:cNvPr>
          <p:cNvSpPr>
            <a:spLocks noGrp="1"/>
          </p:cNvSpPr>
          <p:nvPr>
            <p:ph type="sldNum" sz="quarter" idx="5"/>
          </p:nvPr>
        </p:nvSpPr>
        <p:spPr/>
        <p:txBody>
          <a:bodyPr/>
          <a:lstStyle/>
          <a:p>
            <a:fld id="{ADCCD5AF-71CD-4C88-AC55-E7BE057B2D3C}" type="slidenum">
              <a:rPr lang="zh-CN" altLang="en-US" smtClean="0"/>
              <a:pPr/>
              <a:t>6</a:t>
            </a:fld>
            <a:endParaRPr lang="zh-CN" altLang="en-US"/>
          </a:p>
        </p:txBody>
      </p:sp>
    </p:spTree>
    <p:extLst>
      <p:ext uri="{BB962C8B-B14F-4D97-AF65-F5344CB8AC3E}">
        <p14:creationId xmlns:p14="http://schemas.microsoft.com/office/powerpoint/2010/main" val="41100447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15"/>
              </a:spcAft>
            </a:pPr>
            <a:endParaRPr lang="en-US" sz="1100" b="0" kern="100">
              <a:solidFill>
                <a:schemeClr val="accent5"/>
              </a:solidFill>
              <a:latin typeface="Arial" panose="020B0604020202020204" pitchFamily="34" charset="0"/>
              <a:ea typeface="Aptos" panose="020B00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9B6DB38A-5D4A-D140-AE31-7200571C691E}" type="slidenum">
              <a:rPr lang="en-US" smtClean="0"/>
              <a:t>7</a:t>
            </a:fld>
            <a:endParaRPr lang="en-US"/>
          </a:p>
        </p:txBody>
      </p:sp>
    </p:spTree>
    <p:extLst>
      <p:ext uri="{BB962C8B-B14F-4D97-AF65-F5344CB8AC3E}">
        <p14:creationId xmlns:p14="http://schemas.microsoft.com/office/powerpoint/2010/main" val="2761427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6081E-2FCD-C53A-1898-44C469D047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97E29F-89A3-6008-0DF7-6C3CF1FE6C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D9E861-30F8-015E-5C38-1285ADC0E5D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a:latin typeface="Arial"/>
              <a:cs typeface="Arial"/>
            </a:endParaRPr>
          </a:p>
        </p:txBody>
      </p:sp>
      <p:sp>
        <p:nvSpPr>
          <p:cNvPr id="4" name="Slide Number Placeholder 3">
            <a:extLst>
              <a:ext uri="{FF2B5EF4-FFF2-40B4-BE49-F238E27FC236}">
                <a16:creationId xmlns:a16="http://schemas.microsoft.com/office/drawing/2014/main" id="{21A570D2-B6E1-FC81-BB3F-151C68FD4D67}"/>
              </a:ext>
            </a:extLst>
          </p:cNvPr>
          <p:cNvSpPr>
            <a:spLocks noGrp="1"/>
          </p:cNvSpPr>
          <p:nvPr>
            <p:ph type="sldNum" sz="quarter" idx="5"/>
          </p:nvPr>
        </p:nvSpPr>
        <p:spPr/>
        <p:txBody>
          <a:bodyPr/>
          <a:lstStyle/>
          <a:p>
            <a:fld id="{9B6DB38A-5D4A-D140-AE31-7200571C691E}" type="slidenum">
              <a:rPr lang="en-US" smtClean="0"/>
              <a:t>8</a:t>
            </a:fld>
            <a:endParaRPr lang="en-US"/>
          </a:p>
        </p:txBody>
      </p:sp>
    </p:spTree>
    <p:extLst>
      <p:ext uri="{BB962C8B-B14F-4D97-AF65-F5344CB8AC3E}">
        <p14:creationId xmlns:p14="http://schemas.microsoft.com/office/powerpoint/2010/main" val="16054138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D74706-7DF8-6350-B636-31A589646B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7A9F77-F613-D7AD-A983-EEF7D37968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4C94FD-04E1-4BBF-6295-BBB4ED65BC13}"/>
              </a:ext>
            </a:extLst>
          </p:cNvPr>
          <p:cNvSpPr>
            <a:spLocks noGrp="1"/>
          </p:cNvSpPr>
          <p:nvPr>
            <p:ph type="body" idx="1"/>
          </p:nvPr>
        </p:nvSpPr>
        <p:spPr/>
        <p:txBody>
          <a:bodyPr/>
          <a:lstStyle/>
          <a:p>
            <a:endParaRPr lang="en-US">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FF7049C2-F71B-1B09-CEC2-2503E6B26258}"/>
              </a:ext>
            </a:extLst>
          </p:cNvPr>
          <p:cNvSpPr>
            <a:spLocks noGrp="1"/>
          </p:cNvSpPr>
          <p:nvPr>
            <p:ph type="sldNum" sz="quarter" idx="5"/>
          </p:nvPr>
        </p:nvSpPr>
        <p:spPr/>
        <p:txBody>
          <a:bodyPr/>
          <a:lstStyle/>
          <a:p>
            <a:fld id="{ADCCD5AF-71CD-4C88-AC55-E7BE057B2D3C}" type="slidenum">
              <a:rPr lang="zh-CN" altLang="en-US" smtClean="0"/>
              <a:pPr/>
              <a:t>9</a:t>
            </a:fld>
            <a:endParaRPr lang="zh-CN" altLang="en-US"/>
          </a:p>
        </p:txBody>
      </p:sp>
    </p:spTree>
    <p:extLst>
      <p:ext uri="{BB962C8B-B14F-4D97-AF65-F5344CB8AC3E}">
        <p14:creationId xmlns:p14="http://schemas.microsoft.com/office/powerpoint/2010/main" val="8403110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3480B-3876-FE9D-AC2F-BC430F2E27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CB9262-824D-D0DC-F7A6-0F3C0196C0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430365-9AA2-0CD4-C08E-01C7D8E5FD72}"/>
              </a:ext>
            </a:extLst>
          </p:cNvPr>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C6DE59FC-EDB1-0B08-D2F7-9365949EA19A}"/>
              </a:ext>
            </a:extLst>
          </p:cNvPr>
          <p:cNvSpPr>
            <a:spLocks noGrp="1"/>
          </p:cNvSpPr>
          <p:nvPr>
            <p:ph type="sldNum" sz="quarter" idx="5"/>
          </p:nvPr>
        </p:nvSpPr>
        <p:spPr/>
        <p:txBody>
          <a:bodyPr/>
          <a:lstStyle/>
          <a:p>
            <a:fld id="{8E46A816-CFE1-4AEA-BC00-549241485C91}" type="slidenum">
              <a:rPr lang="en-US" smtClean="0"/>
              <a:t>10</a:t>
            </a:fld>
            <a:endParaRPr lang="en-US"/>
          </a:p>
        </p:txBody>
      </p:sp>
    </p:spTree>
    <p:extLst>
      <p:ext uri="{BB962C8B-B14F-4D97-AF65-F5344CB8AC3E}">
        <p14:creationId xmlns:p14="http://schemas.microsoft.com/office/powerpoint/2010/main" val="32055776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E46A816-CFE1-4AEA-BC00-549241485C91}" type="slidenum">
              <a:rPr lang="en-US" smtClean="0"/>
              <a:t>11</a:t>
            </a:fld>
            <a:endParaRPr lang="en-US"/>
          </a:p>
        </p:txBody>
      </p:sp>
    </p:spTree>
    <p:extLst>
      <p:ext uri="{BB962C8B-B14F-4D97-AF65-F5344CB8AC3E}">
        <p14:creationId xmlns:p14="http://schemas.microsoft.com/office/powerpoint/2010/main" val="33762191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solidFill>
                <a:srgbClr val="FF0000"/>
              </a:solidFill>
            </a:endParaRPr>
          </a:p>
        </p:txBody>
      </p:sp>
      <p:sp>
        <p:nvSpPr>
          <p:cNvPr id="4" name="Slide Number Placeholder 3"/>
          <p:cNvSpPr>
            <a:spLocks noGrp="1"/>
          </p:cNvSpPr>
          <p:nvPr>
            <p:ph type="sldNum" sz="quarter" idx="5"/>
          </p:nvPr>
        </p:nvSpPr>
        <p:spPr/>
        <p:txBody>
          <a:bodyPr/>
          <a:lstStyle/>
          <a:p>
            <a:fld id="{8E46A816-CFE1-4AEA-BC00-549241485C91}" type="slidenum">
              <a:rPr lang="en-US" smtClean="0"/>
              <a:t>12</a:t>
            </a:fld>
            <a:endParaRPr lang="en-US"/>
          </a:p>
        </p:txBody>
      </p:sp>
    </p:spTree>
    <p:extLst>
      <p:ext uri="{BB962C8B-B14F-4D97-AF65-F5344CB8AC3E}">
        <p14:creationId xmlns:p14="http://schemas.microsoft.com/office/powerpoint/2010/main" val="37252768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8E46A816-CFE1-4AEA-BC00-549241485C91}" type="slidenum">
              <a:rPr lang="en-US" smtClean="0"/>
              <a:t>13</a:t>
            </a:fld>
            <a:endParaRPr lang="en-US"/>
          </a:p>
        </p:txBody>
      </p:sp>
    </p:spTree>
    <p:extLst>
      <p:ext uri="{BB962C8B-B14F-4D97-AF65-F5344CB8AC3E}">
        <p14:creationId xmlns:p14="http://schemas.microsoft.com/office/powerpoint/2010/main" val="30049253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8E46A816-CFE1-4AEA-BC00-549241485C91}" type="slidenum">
              <a:rPr lang="en-US" smtClean="0"/>
              <a:t>14</a:t>
            </a:fld>
            <a:endParaRPr lang="en-US"/>
          </a:p>
        </p:txBody>
      </p:sp>
    </p:spTree>
    <p:extLst>
      <p:ext uri="{BB962C8B-B14F-4D97-AF65-F5344CB8AC3E}">
        <p14:creationId xmlns:p14="http://schemas.microsoft.com/office/powerpoint/2010/main" val="19306764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35895-3745-46B9-4043-BB7DEFED24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5066B4-2343-EEF8-3450-1F8461B568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2EA436-2F8D-FF94-E0E0-AEC97C5A7C03}"/>
              </a:ext>
            </a:extLst>
          </p:cNvPr>
          <p:cNvSpPr>
            <a:spLocks noGrp="1"/>
          </p:cNvSpPr>
          <p:nvPr>
            <p:ph type="body" idx="1"/>
          </p:nvPr>
        </p:nvSpPr>
        <p:spPr/>
        <p:txBody>
          <a:bodyPr/>
          <a:lstStyle/>
          <a:p>
            <a:endParaRPr lang="en-US" sz="110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50E3BCC3-AC6C-D8F2-87AB-E0D20ACFA406}"/>
              </a:ext>
            </a:extLst>
          </p:cNvPr>
          <p:cNvSpPr>
            <a:spLocks noGrp="1"/>
          </p:cNvSpPr>
          <p:nvPr>
            <p:ph type="sldNum" sz="quarter" idx="5"/>
          </p:nvPr>
        </p:nvSpPr>
        <p:spPr/>
        <p:txBody>
          <a:bodyPr/>
          <a:lstStyle/>
          <a:p>
            <a:fld id="{ADCCD5AF-71CD-4C88-AC55-E7BE057B2D3C}" type="slidenum">
              <a:rPr lang="zh-CN" altLang="en-US" smtClean="0"/>
              <a:pPr/>
              <a:t>15</a:t>
            </a:fld>
            <a:endParaRPr lang="zh-CN" altLang="en-US"/>
          </a:p>
        </p:txBody>
      </p:sp>
    </p:spTree>
    <p:extLst>
      <p:ext uri="{BB962C8B-B14F-4D97-AF65-F5344CB8AC3E}">
        <p14:creationId xmlns:p14="http://schemas.microsoft.com/office/powerpoint/2010/main" val="10980623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2269A-03EA-CB93-399F-F744C2ED11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5D81EF-6BC5-7F8B-81E0-5BDE88ABD6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CCC57B-D61C-E273-C329-403794229D8C}"/>
              </a:ext>
            </a:extLst>
          </p:cNvPr>
          <p:cNvSpPr>
            <a:spLocks noGrp="1"/>
          </p:cNvSpPr>
          <p:nvPr>
            <p:ph type="body" idx="1"/>
          </p:nvPr>
        </p:nvSpPr>
        <p:spPr/>
        <p:txBody>
          <a:bodyPr/>
          <a:lstStyle/>
          <a:p>
            <a:pPr marL="800100" marR="0" lvl="1" indent="-342900" algn="l" defTabSz="914400" rtl="0" eaLnBrk="1" fontAlgn="auto" latinLnBrk="0" hangingPunct="1">
              <a:lnSpc>
                <a:spcPct val="100000"/>
              </a:lnSpc>
              <a:spcBef>
                <a:spcPts val="0"/>
              </a:spcBef>
              <a:spcAft>
                <a:spcPts val="0"/>
              </a:spcAft>
              <a:buClrTx/>
              <a:buSzTx/>
              <a:buFont typeface="Aptos Display" panose="02110004020202020204"/>
              <a:buAutoNum type="arabicPeriod"/>
              <a:tabLst/>
              <a:defRPr/>
            </a:pPr>
            <a:endParaRPr lang="en-US" sz="1400" b="1"/>
          </a:p>
        </p:txBody>
      </p:sp>
      <p:sp>
        <p:nvSpPr>
          <p:cNvPr id="4" name="Slide Number Placeholder 3">
            <a:extLst>
              <a:ext uri="{FF2B5EF4-FFF2-40B4-BE49-F238E27FC236}">
                <a16:creationId xmlns:a16="http://schemas.microsoft.com/office/drawing/2014/main" id="{6DF89B2D-51E7-56C7-86AA-194FCF8389B5}"/>
              </a:ext>
            </a:extLst>
          </p:cNvPr>
          <p:cNvSpPr>
            <a:spLocks noGrp="1"/>
          </p:cNvSpPr>
          <p:nvPr>
            <p:ph type="sldNum" sz="quarter" idx="5"/>
          </p:nvPr>
        </p:nvSpPr>
        <p:spPr/>
        <p:txBody>
          <a:bodyPr/>
          <a:lstStyle/>
          <a:p>
            <a:fld id="{9B6DB38A-5D4A-D140-AE31-7200571C691E}" type="slidenum">
              <a:rPr lang="en-US" smtClean="0"/>
              <a:t>16</a:t>
            </a:fld>
            <a:endParaRPr lang="en-US"/>
          </a:p>
        </p:txBody>
      </p:sp>
    </p:spTree>
    <p:extLst>
      <p:ext uri="{BB962C8B-B14F-4D97-AF65-F5344CB8AC3E}">
        <p14:creationId xmlns:p14="http://schemas.microsoft.com/office/powerpoint/2010/main" val="39253537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a:p>
        </p:txBody>
      </p:sp>
      <p:sp>
        <p:nvSpPr>
          <p:cNvPr id="4" name="Slide Number Placeholder 3"/>
          <p:cNvSpPr>
            <a:spLocks noGrp="1"/>
          </p:cNvSpPr>
          <p:nvPr>
            <p:ph type="sldNum" sz="quarter" idx="5"/>
          </p:nvPr>
        </p:nvSpPr>
        <p:spPr/>
        <p:txBody>
          <a:bodyPr/>
          <a:lstStyle/>
          <a:p>
            <a:fld id="{8E46A816-CFE1-4AEA-BC00-549241485C91}" type="slidenum">
              <a:rPr lang="en-US" smtClean="0"/>
              <a:t>17</a:t>
            </a:fld>
            <a:endParaRPr lang="en-US"/>
          </a:p>
        </p:txBody>
      </p:sp>
    </p:spTree>
    <p:extLst>
      <p:ext uri="{BB962C8B-B14F-4D97-AF65-F5344CB8AC3E}">
        <p14:creationId xmlns:p14="http://schemas.microsoft.com/office/powerpoint/2010/main" val="26927861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FCDD8-32DE-D187-A19F-2A37453111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282CC1-7C57-599B-5EBB-3B49895727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B53185-088D-74D0-7928-D2D6086E510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09117C8-D044-08A8-7B64-C93DE466141E}"/>
              </a:ext>
            </a:extLst>
          </p:cNvPr>
          <p:cNvSpPr>
            <a:spLocks noGrp="1"/>
          </p:cNvSpPr>
          <p:nvPr>
            <p:ph type="sldNum" sz="quarter" idx="5"/>
          </p:nvPr>
        </p:nvSpPr>
        <p:spPr/>
        <p:txBody>
          <a:bodyPr/>
          <a:lstStyle/>
          <a:p>
            <a:fld id="{825FC15E-7FD1-034A-9729-2C6FA6821FBB}" type="slidenum">
              <a:rPr lang="en-US" smtClean="0"/>
              <a:t>18</a:t>
            </a:fld>
            <a:endParaRPr lang="en-US"/>
          </a:p>
        </p:txBody>
      </p:sp>
    </p:spTree>
    <p:extLst>
      <p:ext uri="{BB962C8B-B14F-4D97-AF65-F5344CB8AC3E}">
        <p14:creationId xmlns:p14="http://schemas.microsoft.com/office/powerpoint/2010/main" val="5753832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0D787-FC7D-FAD8-6C12-0F16D5FFEB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28EB61-C1DE-3792-5E9F-7947F71CDA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B9083B-8A39-694F-E9E4-6DE1014A513B}"/>
              </a:ext>
            </a:extLst>
          </p:cNvPr>
          <p:cNvSpPr>
            <a:spLocks noGrp="1"/>
          </p:cNvSpPr>
          <p:nvPr>
            <p:ph type="body" idx="1"/>
          </p:nvPr>
        </p:nvSpPr>
        <p:spPr/>
        <p:txBody>
          <a:bodyPr/>
          <a:lstStyle/>
          <a:p>
            <a:endParaRPr lang="en-US" sz="110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9A513ED0-6A69-8803-5892-F3E1F721B40A}"/>
              </a:ext>
            </a:extLst>
          </p:cNvPr>
          <p:cNvSpPr>
            <a:spLocks noGrp="1"/>
          </p:cNvSpPr>
          <p:nvPr>
            <p:ph type="sldNum" sz="quarter" idx="5"/>
          </p:nvPr>
        </p:nvSpPr>
        <p:spPr/>
        <p:txBody>
          <a:bodyPr/>
          <a:lstStyle/>
          <a:p>
            <a:fld id="{ADCCD5AF-71CD-4C88-AC55-E7BE057B2D3C}" type="slidenum">
              <a:rPr lang="zh-CN" altLang="en-US" smtClean="0"/>
              <a:pPr/>
              <a:t>19</a:t>
            </a:fld>
            <a:endParaRPr lang="zh-CN" altLang="en-US"/>
          </a:p>
        </p:txBody>
      </p:sp>
    </p:spTree>
    <p:extLst>
      <p:ext uri="{BB962C8B-B14F-4D97-AF65-F5344CB8AC3E}">
        <p14:creationId xmlns:p14="http://schemas.microsoft.com/office/powerpoint/2010/main" val="41100447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E46A816-CFE1-4AEA-BC00-549241485C91}" type="slidenum">
              <a:rPr lang="en-US" smtClean="0"/>
              <a:t>20</a:t>
            </a:fld>
            <a:endParaRPr lang="en-US"/>
          </a:p>
        </p:txBody>
      </p:sp>
    </p:spTree>
    <p:extLst>
      <p:ext uri="{BB962C8B-B14F-4D97-AF65-F5344CB8AC3E}">
        <p14:creationId xmlns:p14="http://schemas.microsoft.com/office/powerpoint/2010/main" val="40094793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8CC7C-D4E4-DE9B-517C-7C61E14201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340A96-F0E7-A82D-0BD5-84A8BBCECC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266131-FABB-07B6-1E00-B7C90A04910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576AD5F-6C13-7014-8377-5CE1C79819D2}"/>
              </a:ext>
            </a:extLst>
          </p:cNvPr>
          <p:cNvSpPr>
            <a:spLocks noGrp="1"/>
          </p:cNvSpPr>
          <p:nvPr>
            <p:ph type="sldNum" sz="quarter" idx="5"/>
          </p:nvPr>
        </p:nvSpPr>
        <p:spPr/>
        <p:txBody>
          <a:bodyPr/>
          <a:lstStyle/>
          <a:p>
            <a:fld id="{825FC15E-7FD1-034A-9729-2C6FA6821FBB}" type="slidenum">
              <a:rPr lang="en-US" smtClean="0"/>
              <a:t>21</a:t>
            </a:fld>
            <a:endParaRPr lang="en-US"/>
          </a:p>
        </p:txBody>
      </p:sp>
    </p:spTree>
    <p:extLst>
      <p:ext uri="{BB962C8B-B14F-4D97-AF65-F5344CB8AC3E}">
        <p14:creationId xmlns:p14="http://schemas.microsoft.com/office/powerpoint/2010/main" val="12682462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BFD96E-9C83-B6C7-58A8-E28B11F8EA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423AB9-725E-59EB-1AF8-346BAA6C2D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E4AF7E-2A87-7D86-5CA2-DFC04C760E7E}"/>
              </a:ext>
            </a:extLst>
          </p:cNvPr>
          <p:cNvSpPr>
            <a:spLocks noGrp="1"/>
          </p:cNvSpPr>
          <p:nvPr>
            <p:ph type="body" idx="1"/>
          </p:nvPr>
        </p:nvSpPr>
        <p:spPr/>
        <p:txBody>
          <a:bodyPr/>
          <a:lstStyle/>
          <a:p>
            <a:endParaRPr lang="en-US" sz="110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92338969-9019-DD07-4010-168212281330}"/>
              </a:ext>
            </a:extLst>
          </p:cNvPr>
          <p:cNvSpPr>
            <a:spLocks noGrp="1"/>
          </p:cNvSpPr>
          <p:nvPr>
            <p:ph type="sldNum" sz="quarter" idx="5"/>
          </p:nvPr>
        </p:nvSpPr>
        <p:spPr/>
        <p:txBody>
          <a:bodyPr/>
          <a:lstStyle/>
          <a:p>
            <a:fld id="{ADCCD5AF-71CD-4C88-AC55-E7BE057B2D3C}" type="slidenum">
              <a:rPr lang="zh-CN" altLang="en-US" smtClean="0"/>
              <a:pPr/>
              <a:t>22</a:t>
            </a:fld>
            <a:endParaRPr lang="zh-CN" altLang="en-US"/>
          </a:p>
        </p:txBody>
      </p:sp>
    </p:spTree>
    <p:extLst>
      <p:ext uri="{BB962C8B-B14F-4D97-AF65-F5344CB8AC3E}">
        <p14:creationId xmlns:p14="http://schemas.microsoft.com/office/powerpoint/2010/main" val="18150779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10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23</a:t>
            </a:fld>
            <a:endParaRPr lang="zh-CN" altLang="en-US"/>
          </a:p>
        </p:txBody>
      </p:sp>
    </p:spTree>
    <p:extLst>
      <p:ext uri="{BB962C8B-B14F-4D97-AF65-F5344CB8AC3E}">
        <p14:creationId xmlns:p14="http://schemas.microsoft.com/office/powerpoint/2010/main" val="15503802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10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24</a:t>
            </a:fld>
            <a:endParaRPr lang="zh-CN" altLang="en-US"/>
          </a:p>
        </p:txBody>
      </p:sp>
    </p:spTree>
    <p:extLst>
      <p:ext uri="{BB962C8B-B14F-4D97-AF65-F5344CB8AC3E}">
        <p14:creationId xmlns:p14="http://schemas.microsoft.com/office/powerpoint/2010/main" val="28459976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1C12EC-2D98-F919-775B-ABB3C3BE6A2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C5E8125-6C10-B68E-7EEC-29F87A03ED17}"/>
              </a:ext>
            </a:extLst>
          </p:cNvPr>
          <p:cNvSpPr>
            <a:spLocks noGrp="1"/>
          </p:cNvSpPr>
          <p:nvPr>
            <p:ph type="ctrTitle"/>
          </p:nvPr>
        </p:nvSpPr>
        <p:spPr>
          <a:xfrm>
            <a:off x="342900" y="1377519"/>
            <a:ext cx="10079182" cy="2560638"/>
          </a:xfrm>
        </p:spPr>
        <p:txBody>
          <a:bodyPr anchor="b">
            <a:normAutofit/>
          </a:bodyPr>
          <a:lstStyle>
            <a:lvl1pPr algn="l">
              <a:defRPr sz="8000" spc="-15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2A40F4C-9107-5A14-480E-3D44D062E317}"/>
              </a:ext>
            </a:extLst>
          </p:cNvPr>
          <p:cNvSpPr>
            <a:spLocks noGrp="1"/>
          </p:cNvSpPr>
          <p:nvPr>
            <p:ph type="subTitle" idx="1"/>
          </p:nvPr>
        </p:nvSpPr>
        <p:spPr>
          <a:xfrm>
            <a:off x="342900" y="3938157"/>
            <a:ext cx="10079182" cy="1558636"/>
          </a:xfrm>
        </p:spPr>
        <p:txBody>
          <a:bodyPr/>
          <a:lstStyle>
            <a:lvl1pPr marL="0" indent="0" algn="l">
              <a:buNone/>
              <a:defRPr sz="2400">
                <a:solidFill>
                  <a:srgbClr val="B5DFF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91B62B64-39B8-E038-D8C3-7C98BA27DF68}"/>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649681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1E478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240174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182531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775343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975CF-B5C5-ED8A-88A0-8AE47B405E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C90DD9-4BCC-D20C-9CD3-C61570FC11E1}"/>
              </a:ext>
            </a:extLst>
          </p:cNvPr>
          <p:cNvSpPr>
            <a:spLocks noGrp="1"/>
          </p:cNvSpPr>
          <p:nvPr>
            <p:ph sz="half" idx="1"/>
          </p:nvPr>
        </p:nvSpPr>
        <p:spPr>
          <a:xfrm>
            <a:off x="152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6FA598-F2AA-D757-9BAF-844B64AEC9B3}"/>
              </a:ext>
            </a:extLst>
          </p:cNvPr>
          <p:cNvSpPr>
            <a:spLocks noGrp="1"/>
          </p:cNvSpPr>
          <p:nvPr>
            <p:ph sz="half" idx="2"/>
          </p:nvPr>
        </p:nvSpPr>
        <p:spPr>
          <a:xfrm>
            <a:off x="5486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A8255EE-1863-610E-AAE1-EE332FFAC871}"/>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989223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0FAF1-FDD2-DEBC-6AA4-EC4CCBD26AC6}"/>
              </a:ext>
            </a:extLst>
          </p:cNvPr>
          <p:cNvSpPr>
            <a:spLocks noGrp="1"/>
          </p:cNvSpPr>
          <p:nvPr>
            <p:ph type="title"/>
          </p:nvPr>
        </p:nvSpPr>
        <p:spPr>
          <a:xfrm>
            <a:off x="19554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3BFBA8-CEF2-8E5D-9095-7FA8144CBA6B}"/>
              </a:ext>
            </a:extLst>
          </p:cNvPr>
          <p:cNvSpPr>
            <a:spLocks noGrp="1"/>
          </p:cNvSpPr>
          <p:nvPr>
            <p:ph type="body" idx="1"/>
          </p:nvPr>
        </p:nvSpPr>
        <p:spPr>
          <a:xfrm>
            <a:off x="19554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25D4F3-A1B5-B917-5F54-AF19B274D4BE}"/>
              </a:ext>
            </a:extLst>
          </p:cNvPr>
          <p:cNvSpPr>
            <a:spLocks noGrp="1"/>
          </p:cNvSpPr>
          <p:nvPr>
            <p:ph sz="half" idx="2"/>
          </p:nvPr>
        </p:nvSpPr>
        <p:spPr>
          <a:xfrm>
            <a:off x="195548" y="2505075"/>
            <a:ext cx="5157787"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E01150-5393-D283-E33B-3609AA2ABA7A}"/>
              </a:ext>
            </a:extLst>
          </p:cNvPr>
          <p:cNvSpPr>
            <a:spLocks noGrp="1"/>
          </p:cNvSpPr>
          <p:nvPr>
            <p:ph type="body" sz="quarter" idx="3"/>
          </p:nvPr>
        </p:nvSpPr>
        <p:spPr>
          <a:xfrm>
            <a:off x="552796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6017DC-0538-D4B7-3886-13292A469D67}"/>
              </a:ext>
            </a:extLst>
          </p:cNvPr>
          <p:cNvSpPr>
            <a:spLocks noGrp="1"/>
          </p:cNvSpPr>
          <p:nvPr>
            <p:ph sz="quarter" idx="4"/>
          </p:nvPr>
        </p:nvSpPr>
        <p:spPr>
          <a:xfrm>
            <a:off x="5527960" y="2505075"/>
            <a:ext cx="5183188"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7D6DB7D3-E745-25B4-373D-DBC63B595AC0}"/>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214740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95598" dist="50800" dir="5400000" algn="ctr" rotWithShape="0">
              <a:srgbClr val="000000">
                <a:alpha val="2955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94860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76969" dir="720000" algn="ctr" rotWithShape="0">
              <a:srgbClr val="000000">
                <a:alpha val="3000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2548782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793118" dist="50800" dir="5400000" algn="ctr" rotWithShape="0">
              <a:srgbClr val="000000">
                <a:alpha val="30216"/>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128600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971965" dist="50800" dir="5400000" algn="ctr" rotWithShape="0">
              <a:srgbClr val="000000">
                <a:alpha val="30037"/>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15593496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E0C3C95-C45D-6F6C-F3B4-EDA7F22D49AB}"/>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002060"/>
                </a:solidFill>
              </a:defRPr>
            </a:lvl1pPr>
            <a:lvl2pPr>
              <a:defRPr sz="2800">
                <a:solidFill>
                  <a:srgbClr val="002060"/>
                </a:solidFill>
              </a:defRPr>
            </a:lvl2pPr>
            <a:lvl3pPr>
              <a:defRPr sz="2400">
                <a:solidFill>
                  <a:srgbClr val="002060"/>
                </a:solidFill>
              </a:defRPr>
            </a:lvl3pPr>
            <a:lvl4pPr>
              <a:defRPr sz="2000">
                <a:solidFill>
                  <a:srgbClr val="002060"/>
                </a:solidFill>
              </a:defRPr>
            </a:lvl4pPr>
            <a:lvl5pPr>
              <a:defRPr sz="2000">
                <a:solidFill>
                  <a:srgbClr val="002060"/>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6561707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DFBC82F-33C1-E184-14B2-3E5429080CA0}"/>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F3F3F3"/>
                </a:solidFill>
              </a:defRPr>
            </a:lvl1pPr>
            <a:lvl2pPr>
              <a:defRPr sz="2800">
                <a:solidFill>
                  <a:srgbClr val="F3F3F3"/>
                </a:solidFill>
              </a:defRPr>
            </a:lvl2pPr>
            <a:lvl3pPr>
              <a:defRPr sz="2400">
                <a:solidFill>
                  <a:srgbClr val="F3F3F3"/>
                </a:solidFill>
              </a:defRPr>
            </a:lvl3pPr>
            <a:lvl4pPr>
              <a:defRPr sz="2000">
                <a:solidFill>
                  <a:srgbClr val="F3F3F3"/>
                </a:solidFill>
              </a:defRPr>
            </a:lvl4pPr>
            <a:lvl5pPr>
              <a:defRPr sz="2000">
                <a:solidFill>
                  <a:srgbClr val="F3F3F3"/>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normAutofit/>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0314314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551A6A-4D8B-5122-0AE6-EB1794A93738}"/>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1E478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1E4782"/>
                </a:solidFill>
              </a:defRPr>
            </a:lvl1pPr>
            <a:lvl2pPr>
              <a:defRPr sz="2800">
                <a:solidFill>
                  <a:srgbClr val="1E4782"/>
                </a:solidFill>
              </a:defRPr>
            </a:lvl2pPr>
            <a:lvl3pPr>
              <a:defRPr sz="2400">
                <a:solidFill>
                  <a:srgbClr val="1E4782"/>
                </a:solidFill>
              </a:defRPr>
            </a:lvl3pPr>
            <a:lvl4pPr>
              <a:defRPr sz="2000">
                <a:solidFill>
                  <a:srgbClr val="1E4782"/>
                </a:solidFill>
              </a:defRPr>
            </a:lvl4pPr>
            <a:lvl5pPr>
              <a:defRPr sz="2000">
                <a:solidFill>
                  <a:srgbClr val="1E478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normAutofit/>
          </a:bodyPr>
          <a:lstStyle>
            <a:lvl1pPr marL="0" indent="0">
              <a:buNone/>
              <a:defRPr sz="1800">
                <a:solidFill>
                  <a:srgbClr val="1E478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6522846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rgbClr val="1E4782"/>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9221405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rgbClr val="1E4782"/>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
        <p:nvSpPr>
          <p:cNvPr id="6" name="Chart Placeholder 5">
            <a:extLst>
              <a:ext uri="{FF2B5EF4-FFF2-40B4-BE49-F238E27FC236}">
                <a16:creationId xmlns:a16="http://schemas.microsoft.com/office/drawing/2014/main" id="{1F3FA896-C43D-31E8-81CC-112E026C8772}"/>
              </a:ext>
            </a:extLst>
          </p:cNvPr>
          <p:cNvSpPr>
            <a:spLocks noGrp="1"/>
          </p:cNvSpPr>
          <p:nvPr>
            <p:ph type="chart" sz="quarter" idx="13"/>
          </p:nvPr>
        </p:nvSpPr>
        <p:spPr>
          <a:xfrm>
            <a:off x="0" y="0"/>
            <a:ext cx="7481888" cy="6858000"/>
          </a:xfrm>
        </p:spPr>
        <p:txBody>
          <a:bodyPr/>
          <a:lstStyle/>
          <a:p>
            <a:endParaRPr lang="en-US"/>
          </a:p>
        </p:txBody>
      </p:sp>
    </p:spTree>
    <p:extLst>
      <p:ext uri="{BB962C8B-B14F-4D97-AF65-F5344CB8AC3E}">
        <p14:creationId xmlns:p14="http://schemas.microsoft.com/office/powerpoint/2010/main" val="39977057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40657052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rt with Caption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0F6B8AA-CDAC-6F83-437E-9F75F81B74DF}"/>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15791435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 uri="{C183D7F6-B498-43B3-948B-1728B52AA6E4}">
                <adec:decorative xmlns:adec="http://schemas.microsoft.com/office/drawing/2017/decorative" val="1"/>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40090625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with Caption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30A28D6-B250-1721-F3F0-F1B691207974}"/>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13069179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4_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BAB681-AC2C-C77A-18CF-DCFBC5F41761}"/>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extBox 1">
            <a:extLst>
              <a:ext uri="{FF2B5EF4-FFF2-40B4-BE49-F238E27FC236}">
                <a16:creationId xmlns:a16="http://schemas.microsoft.com/office/drawing/2014/main" id="{BF0BC1E5-8CCE-BA2E-FCAF-D803E35C5BB4}"/>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2026362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D4DCB4-D71E-80F2-CD14-980FA57C2A14}"/>
              </a:ext>
              <a:ext uri="{C183D7F6-B498-43B3-948B-1728B52AA6E4}">
                <adec:decorative xmlns:adec="http://schemas.microsoft.com/office/drawing/2017/decorative" val="1"/>
              </a:ext>
            </a:extLst>
          </p:cNvPr>
          <p:cNvPicPr>
            <a:picLocks noChangeAspect="1"/>
          </p:cNvPicPr>
          <p:nvPr userDrawn="1"/>
        </p:nvPicPr>
        <p:blipFill>
          <a:blip r:embed="rId22"/>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2C3549BF-250F-BA79-3611-D06653B9620F}"/>
              </a:ext>
            </a:extLst>
          </p:cNvPr>
          <p:cNvSpPr>
            <a:spLocks noGrp="1"/>
          </p:cNvSpPr>
          <p:nvPr>
            <p:ph type="title"/>
          </p:nvPr>
        </p:nvSpPr>
        <p:spPr>
          <a:xfrm>
            <a:off x="173180" y="365126"/>
            <a:ext cx="10515600" cy="8610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EDC57C9-737B-B6D6-1314-78C22CCF953B}"/>
              </a:ext>
            </a:extLst>
          </p:cNvPr>
          <p:cNvSpPr>
            <a:spLocks noGrp="1"/>
          </p:cNvSpPr>
          <p:nvPr>
            <p:ph type="body" idx="1"/>
          </p:nvPr>
        </p:nvSpPr>
        <p:spPr>
          <a:xfrm>
            <a:off x="173180" y="1340427"/>
            <a:ext cx="10515600" cy="4836536"/>
          </a:xfrm>
          <a:prstGeom prst="rect">
            <a:avLst/>
          </a:prstGeom>
        </p:spPr>
        <p:txBody>
          <a:bodyPr vert="horz" lIns="91440" tIns="45720" rIns="91440" bIns="45720" rtlCol="0">
            <a:normAutofit/>
          </a:bodyPr>
          <a:lstStyle/>
          <a:p>
            <a:pPr lvl="0"/>
            <a:r>
              <a:rPr lang="en-US"/>
              <a:t>Click to edit Master text style</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779BD77-56B0-2B84-ADB2-A2EE1F0E50C4}"/>
              </a:ext>
              <a:ext uri="{C183D7F6-B498-43B3-948B-1728B52AA6E4}">
                <adec:decorative xmlns:adec="http://schemas.microsoft.com/office/drawing/2017/decorative" val="1"/>
              </a:ext>
            </a:extLst>
          </p:cNvPr>
          <p:cNvSpPr>
            <a:spLocks noGrp="1"/>
          </p:cNvSpPr>
          <p:nvPr>
            <p:ph type="sldNum" sz="quarter" idx="4"/>
          </p:nvPr>
        </p:nvSpPr>
        <p:spPr>
          <a:xfrm>
            <a:off x="9632372" y="6492875"/>
            <a:ext cx="2324099" cy="246495"/>
          </a:xfrm>
          <a:prstGeom prst="rect">
            <a:avLst/>
          </a:prstGeom>
        </p:spPr>
        <p:txBody>
          <a:bodyPr vert="horz" lIns="91440" tIns="45720" rIns="91440" bIns="45720" rtlCol="0" anchor="ctr"/>
          <a:lstStyle>
            <a:lvl1pPr algn="r">
              <a:defRPr sz="1400" b="1" i="0">
                <a:solidFill>
                  <a:srgbClr val="1E4782"/>
                </a:solidFill>
                <a:latin typeface="Arial" panose="020B0604020202020204" pitchFamily="34" charset="0"/>
                <a:cs typeface="Arial" panose="020B0604020202020204" pitchFamily="34" charset="0"/>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1739337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1" r:id="rId20"/>
  </p:sldLayoutIdLst>
  <p:hf hdr="0" ftr="0" dt="0"/>
  <p:txStyles>
    <p:titleStyle>
      <a:lvl1pPr algn="l" defTabSz="914400" rtl="0" eaLnBrk="1" latinLnBrk="0" hangingPunct="1">
        <a:lnSpc>
          <a:spcPct val="90000"/>
        </a:lnSpc>
        <a:spcBef>
          <a:spcPct val="0"/>
        </a:spcBef>
        <a:buNone/>
        <a:defRPr sz="4400" b="1" i="0" kern="1200">
          <a:solidFill>
            <a:srgbClr val="347AB6"/>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www.doe.mass.edu/mcas/tdd/ste-5-8-transition/default.html"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hyperlink" Target="https://mcas.onlinehelp.cognia.org/training-webinars/"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mailto:MCASEvents@cognia.org"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https://www.doe.mass.edu/frameworks/scitech/2016-04.pdf"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hyperlink" Target="https://www.doe.mass.edu/mcas/tdd/ste-nextgen-achievement.html" TargetMode="External"/><Relationship Id="rId5" Type="http://schemas.openxmlformats.org/officeDocument/2006/relationships/hyperlink" Target="https://www.doe.mass.edu/mcas/tdd/cognitive_skills.html" TargetMode="External"/><Relationship Id="rId4" Type="http://schemas.openxmlformats.org/officeDocument/2006/relationships/hyperlink" Target="https://www.doe.mass.edu/mcas/tdd/practice-categories.html"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s://mcas.onlinehelp.cognia.org/practice-tests-science/"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s://www.doe.mass.edu/mcas/tdd/ste-5-8-transition/default.html"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hyperlink" Target="https://www.doe.mass.edu/mcas/updates.html" TargetMode="External"/><Relationship Id="rId5" Type="http://schemas.openxmlformats.org/officeDocument/2006/relationships/hyperlink" Target="https://www.doe.mass.edu/stem/ste/classroom-tasks.html" TargetMode="External"/><Relationship Id="rId4" Type="http://schemas.openxmlformats.org/officeDocument/2006/relationships/hyperlink" Target="https://www.doe.mass.edu/mcas/tdd/sci.html?section=framework-guidelines"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mailto:mcas@mass.gov"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hyperlink" Target="https://www.doe.mass.edu/mcas/tdd/ste-5-8-transition/default.html" TargetMode="External"/></Relationships>
</file>

<file path=ppt/slides/_rels/slide24.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hyperlink" Target="mailto:mcas@mass.gov" TargetMode="External"/><Relationship Id="rId7" Type="http://schemas.openxmlformats.org/officeDocument/2006/relationships/image" Target="../media/image22.sv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21.svg"/><Relationship Id="rId5" Type="http://schemas.openxmlformats.org/officeDocument/2006/relationships/hyperlink" Target="https://www.doe.mass.edu/mcas/tdd/sci.html" TargetMode="External"/><Relationship Id="rId4" Type="http://schemas.openxmlformats.org/officeDocument/2006/relationships/image" Target="../media/image2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4C2F26A-D297-C40C-ADF2-484C0411436E}"/>
              </a:ext>
            </a:extLst>
          </p:cNvPr>
          <p:cNvSpPr>
            <a:spLocks noGrp="1"/>
          </p:cNvSpPr>
          <p:nvPr>
            <p:ph type="ctrTitle"/>
          </p:nvPr>
        </p:nvSpPr>
        <p:spPr>
          <a:xfrm>
            <a:off x="342899" y="588787"/>
            <a:ext cx="10840915" cy="3026610"/>
          </a:xfrm>
        </p:spPr>
        <p:txBody>
          <a:bodyPr>
            <a:noAutofit/>
          </a:bodyPr>
          <a:lstStyle/>
          <a:p>
            <a:r>
              <a:rPr lang="en-US" sz="5400" dirty="0"/>
              <a:t>MCAS Grades 5 and 8 Science and Technology/Engineering (STE) 2027 Revised Test Design Webinar </a:t>
            </a:r>
          </a:p>
        </p:txBody>
      </p:sp>
      <p:sp>
        <p:nvSpPr>
          <p:cNvPr id="4" name="Subtitle 2">
            <a:extLst>
              <a:ext uri="{FF2B5EF4-FFF2-40B4-BE49-F238E27FC236}">
                <a16:creationId xmlns:a16="http://schemas.microsoft.com/office/drawing/2014/main" id="{AC1BAF5D-E3F3-478B-7C10-CAEB9189E08D}"/>
              </a:ext>
            </a:extLst>
          </p:cNvPr>
          <p:cNvSpPr>
            <a:spLocks noGrp="1"/>
          </p:cNvSpPr>
          <p:nvPr>
            <p:ph type="subTitle" idx="1"/>
          </p:nvPr>
        </p:nvSpPr>
        <p:spPr>
          <a:xfrm>
            <a:off x="342900" y="3938588"/>
            <a:ext cx="10079038" cy="1558925"/>
          </a:xfrm>
        </p:spPr>
        <p:txBody>
          <a:bodyPr vert="horz" lIns="91440" tIns="45720" rIns="91440" bIns="45720" rtlCol="0" anchor="t">
            <a:normAutofit/>
          </a:bodyPr>
          <a:lstStyle/>
          <a:p>
            <a:pPr defTabSz="914126"/>
            <a:r>
              <a:rPr lang="en-US" altLang="zh-CN" sz="2799">
                <a:solidFill>
                  <a:schemeClr val="bg1"/>
                </a:solidFill>
                <a:latin typeface="Arial" panose="020B0604020202020204" pitchFamily="34" charset="0"/>
                <a:cs typeface="Arial" panose="020B0604020202020204" pitchFamily="34" charset="0"/>
              </a:rPr>
              <a:t>The Office of Student Assessment Services</a:t>
            </a:r>
          </a:p>
          <a:p>
            <a:pPr defTabSz="914126"/>
            <a:r>
              <a:rPr lang="en-US" altLang="zh-CN" sz="2750">
                <a:solidFill>
                  <a:schemeClr val="bg1"/>
                </a:solidFill>
                <a:latin typeface="Arial"/>
                <a:cs typeface="Arial"/>
              </a:rPr>
              <a:t>October 2, 2026</a:t>
            </a:r>
            <a:endParaRPr lang="en-US" altLang="zh-CN" sz="275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595740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b="1">
                <a:solidFill>
                  <a:schemeClr val="bg1"/>
                </a:solidFill>
                <a:latin typeface="Arial" panose="020B0604020202020204" pitchFamily="34" charset="0"/>
                <a:cs typeface="Arial" panose="020B0604020202020204" pitchFamily="34" charset="0"/>
              </a:rPr>
              <a:t>Presenters</a:t>
            </a:r>
          </a:p>
        </p:txBody>
      </p:sp>
      <p:sp>
        <p:nvSpPr>
          <p:cNvPr id="4" name="Slide Number Placeholder 3">
            <a:extLst>
              <a:ext uri="{FF2B5EF4-FFF2-40B4-BE49-F238E27FC236}">
                <a16:creationId xmlns:a16="http://schemas.microsoft.com/office/drawing/2014/main" id="{2BD07DBD-9166-63E3-B6F6-106CF1FBA02B}"/>
              </a:ext>
            </a:extLst>
          </p:cNvPr>
          <p:cNvSpPr>
            <a:spLocks noGrp="1"/>
          </p:cNvSpPr>
          <p:nvPr>
            <p:ph type="sldNum" sz="quarter" idx="12"/>
          </p:nvPr>
        </p:nvSpPr>
        <p:spPr/>
        <p:txBody>
          <a:bodyPr/>
          <a:lstStyle/>
          <a:p>
            <a:fld id="{68A8D22E-6BC5-9E47-900C-2BB94685D9F5}" type="slidenum">
              <a:rPr lang="en-US" smtClean="0"/>
              <a:t>2</a:t>
            </a:fld>
            <a:endParaRPr lang="en-US"/>
          </a:p>
        </p:txBody>
      </p:sp>
      <p:sp>
        <p:nvSpPr>
          <p:cNvPr id="7" name="Content Placeholder 6">
            <a:extLst>
              <a:ext uri="{FF2B5EF4-FFF2-40B4-BE49-F238E27FC236}">
                <a16:creationId xmlns:a16="http://schemas.microsoft.com/office/drawing/2014/main" id="{AAA5C1FB-6A39-8976-4CEE-CD5533371749}"/>
              </a:ext>
            </a:extLst>
          </p:cNvPr>
          <p:cNvSpPr txBox="1">
            <a:spLocks/>
          </p:cNvSpPr>
          <p:nvPr/>
        </p:nvSpPr>
        <p:spPr>
          <a:xfrm>
            <a:off x="416014" y="2080141"/>
            <a:ext cx="11890665" cy="269771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000000"/>
                </a:solidFill>
                <a:latin typeface="Arial"/>
                <a:cs typeface="Arial"/>
              </a:rPr>
              <a:t>Sarah Boehm, Grade 5 and 8 STE Test Developer</a:t>
            </a:r>
          </a:p>
          <a:p>
            <a:r>
              <a:rPr lang="en-US">
                <a:solidFill>
                  <a:srgbClr val="000000"/>
                </a:solidFill>
              </a:rPr>
              <a:t>Melissa Rice, Administrator for Science Test Development</a:t>
            </a:r>
          </a:p>
          <a:p>
            <a:r>
              <a:rPr lang="en-US">
                <a:solidFill>
                  <a:srgbClr val="000000"/>
                </a:solidFill>
                <a:latin typeface="Arial"/>
                <a:cs typeface="Arial"/>
              </a:rPr>
              <a:t>Katie Bowler, Director of Test Development</a:t>
            </a:r>
          </a:p>
          <a:p>
            <a:r>
              <a:rPr lang="en-US">
                <a:solidFill>
                  <a:srgbClr val="000000"/>
                </a:solidFill>
                <a:latin typeface="Arial"/>
                <a:cs typeface="Arial"/>
              </a:rPr>
              <a:t>Jodie Zalk, Manager of Test Administration and Publications </a:t>
            </a:r>
          </a:p>
          <a:p>
            <a:endParaRPr lang="en-US">
              <a:solidFill>
                <a:srgbClr val="000000"/>
              </a:solidFill>
            </a:endParaRPr>
          </a:p>
          <a:p>
            <a:pPr marL="0" indent="0">
              <a:buFont typeface="Arial" panose="020B0604020202020204" pitchFamily="34" charset="0"/>
              <a:buNone/>
            </a:pPr>
            <a:endParaRPr lang="en-US">
              <a:solidFill>
                <a:srgbClr val="000000"/>
              </a:solidFill>
            </a:endParaRPr>
          </a:p>
        </p:txBody>
      </p:sp>
    </p:spTree>
    <p:extLst>
      <p:ext uri="{BB962C8B-B14F-4D97-AF65-F5344CB8AC3E}">
        <p14:creationId xmlns:p14="http://schemas.microsoft.com/office/powerpoint/2010/main" val="3273459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4B795-D43E-3AA4-7CBF-6FE1D183A9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229980-95D8-7A28-3694-C2F024FBE5F5}"/>
              </a:ext>
            </a:extLst>
          </p:cNvPr>
          <p:cNvSpPr>
            <a:spLocks noGrp="1"/>
          </p:cNvSpPr>
          <p:nvPr>
            <p:ph type="title"/>
          </p:nvPr>
        </p:nvSpPr>
        <p:spPr/>
        <p:txBody>
          <a:bodyPr>
            <a:normAutofit/>
          </a:bodyPr>
          <a:lstStyle/>
          <a:p>
            <a:r>
              <a:rPr lang="en-US" sz="4000" b="1">
                <a:solidFill>
                  <a:schemeClr val="bg1"/>
                </a:solidFill>
                <a:latin typeface="Arial" panose="020B0604020202020204" pitchFamily="34" charset="0"/>
                <a:cs typeface="Arial" panose="020B0604020202020204" pitchFamily="34" charset="0"/>
              </a:rPr>
              <a:t>Logistics for This Session </a:t>
            </a:r>
          </a:p>
        </p:txBody>
      </p:sp>
      <p:sp>
        <p:nvSpPr>
          <p:cNvPr id="3" name="Text Placeholder 2">
            <a:extLst>
              <a:ext uri="{FF2B5EF4-FFF2-40B4-BE49-F238E27FC236}">
                <a16:creationId xmlns:a16="http://schemas.microsoft.com/office/drawing/2014/main" id="{8CC936D2-7E05-FE72-A290-151AE58C9994}"/>
              </a:ext>
            </a:extLst>
          </p:cNvPr>
          <p:cNvSpPr>
            <a:spLocks noGrp="1"/>
          </p:cNvSpPr>
          <p:nvPr>
            <p:ph idx="1"/>
          </p:nvPr>
        </p:nvSpPr>
        <p:spPr>
          <a:xfrm>
            <a:off x="173179" y="1415889"/>
            <a:ext cx="12018821" cy="4774377"/>
          </a:xfrm>
        </p:spPr>
        <p:txBody>
          <a:bodyPr vert="horz" lIns="91440" tIns="45720" rIns="91440" bIns="45720" rtlCol="0" anchor="t">
            <a:noAutofit/>
          </a:bodyPr>
          <a:lstStyle/>
          <a:p>
            <a:pPr marL="457200" indent="-457200">
              <a:lnSpc>
                <a:spcPct val="100000"/>
              </a:lnSpc>
              <a:spcBef>
                <a:spcPts val="600"/>
              </a:spcBef>
            </a:pPr>
            <a:r>
              <a:rPr lang="en-US" sz="2200" dirty="0">
                <a:solidFill>
                  <a:srgbClr val="000000"/>
                </a:solidFill>
                <a:latin typeface="Arial"/>
                <a:cs typeface="Arial"/>
              </a:rPr>
              <a:t>Use the Q&amp;A feature to ask a question.  </a:t>
            </a:r>
          </a:p>
          <a:p>
            <a:pPr marL="800100" lvl="1" indent="-342900">
              <a:lnSpc>
                <a:spcPct val="100000"/>
              </a:lnSpc>
              <a:spcBef>
                <a:spcPts val="600"/>
              </a:spcBef>
              <a:buClrTx/>
              <a:buFont typeface="Arial" panose="020B0604020202020204" pitchFamily="34" charset="0"/>
              <a:buChar char="•"/>
            </a:pPr>
            <a:r>
              <a:rPr lang="en-US" sz="1900" dirty="0">
                <a:solidFill>
                  <a:srgbClr val="000000"/>
                </a:solidFill>
                <a:latin typeface="Arial"/>
                <a:cs typeface="Arial"/>
              </a:rPr>
              <a:t>Type your question at any time, and we will answer some of the more common questions during the webinar.</a:t>
            </a:r>
          </a:p>
          <a:p>
            <a:pPr marL="800100" lvl="1" indent="-342900">
              <a:lnSpc>
                <a:spcPct val="100000"/>
              </a:lnSpc>
              <a:spcBef>
                <a:spcPts val="600"/>
              </a:spcBef>
              <a:buClrTx/>
              <a:buFont typeface="Arial" panose="020B0604020202020204" pitchFamily="34" charset="0"/>
              <a:buChar char="•"/>
            </a:pPr>
            <a:r>
              <a:rPr lang="en-US" sz="1900" dirty="0">
                <a:solidFill>
                  <a:srgbClr val="000000"/>
                </a:solidFill>
                <a:latin typeface="Arial"/>
                <a:cs typeface="Arial"/>
              </a:rPr>
              <a:t>Some answers to your questions may be covered during the presentation and others may be available on the </a:t>
            </a:r>
            <a:r>
              <a:rPr lang="en-US" sz="1900" dirty="0">
                <a:solidFill>
                  <a:srgbClr val="000000"/>
                </a:solidFill>
                <a:latin typeface="Arial"/>
                <a:cs typeface="Arial"/>
                <a:hlinkClick r:id="rId3"/>
              </a:rPr>
              <a:t>MCAS Grades 5 and 8 Assessment Transition webpage</a:t>
            </a:r>
            <a:r>
              <a:rPr lang="en-US" sz="1900" dirty="0">
                <a:solidFill>
                  <a:srgbClr val="000000"/>
                </a:solidFill>
                <a:latin typeface="Arial"/>
                <a:cs typeface="Arial"/>
              </a:rPr>
              <a:t>. </a:t>
            </a:r>
          </a:p>
          <a:p>
            <a:pPr marL="457200" indent="-457200">
              <a:lnSpc>
                <a:spcPct val="100000"/>
              </a:lnSpc>
              <a:spcBef>
                <a:spcPts val="600"/>
              </a:spcBef>
              <a:buClrTx/>
              <a:buFont typeface="Arial" panose="020B0604020202020204" pitchFamily="34" charset="0"/>
              <a:buChar char="•"/>
            </a:pPr>
            <a:r>
              <a:rPr lang="en-US" sz="2200" dirty="0">
                <a:solidFill>
                  <a:srgbClr val="000000"/>
                </a:solidFill>
                <a:latin typeface="Arial"/>
                <a:cs typeface="Arial"/>
              </a:rPr>
              <a:t>This session is being recorded and will be available in about a week on the </a:t>
            </a:r>
            <a:r>
              <a:rPr lang="en-US" sz="2200" dirty="0">
                <a:latin typeface="Arial"/>
                <a:cs typeface="Arial"/>
                <a:hlinkClick r:id="rId4"/>
              </a:rPr>
              <a:t>MCAS Resource Center</a:t>
            </a:r>
            <a:r>
              <a:rPr lang="en-US" sz="2200" dirty="0">
                <a:solidFill>
                  <a:srgbClr val="000000"/>
                </a:solidFill>
                <a:latin typeface="Arial"/>
                <a:cs typeface="Arial"/>
              </a:rPr>
              <a:t>, along with the slides.</a:t>
            </a:r>
          </a:p>
          <a:p>
            <a:pPr marL="457200" indent="-457200">
              <a:lnSpc>
                <a:spcPct val="100000"/>
              </a:lnSpc>
              <a:spcBef>
                <a:spcPts val="600"/>
              </a:spcBef>
              <a:buClrTx/>
              <a:buFont typeface="Arial" panose="020B0604020202020204" pitchFamily="34" charset="0"/>
              <a:buChar char="•"/>
            </a:pPr>
            <a:r>
              <a:rPr lang="en-US" sz="2200" dirty="0">
                <a:solidFill>
                  <a:srgbClr val="000000"/>
                </a:solidFill>
                <a:latin typeface="Arial"/>
                <a:cs typeface="Arial"/>
              </a:rPr>
              <a:t>Closed captioning has been enabled for participants who need it.</a:t>
            </a:r>
          </a:p>
          <a:p>
            <a:pPr marL="457200" indent="-457200">
              <a:lnSpc>
                <a:spcPct val="100000"/>
              </a:lnSpc>
              <a:spcBef>
                <a:spcPts val="600"/>
              </a:spcBef>
            </a:pPr>
            <a:r>
              <a:rPr lang="en-US" sz="2200" dirty="0">
                <a:solidFill>
                  <a:schemeClr val="tx1"/>
                </a:solidFill>
                <a:latin typeface="Arial"/>
                <a:cs typeface="Arial"/>
              </a:rPr>
              <a:t>This session is being interpreted into ASL. Our interpreting team will be onscreen with the presenters.</a:t>
            </a:r>
          </a:p>
          <a:p>
            <a:pPr marL="457200" indent="-457200">
              <a:lnSpc>
                <a:spcPct val="100000"/>
              </a:lnSpc>
              <a:spcBef>
                <a:spcPts val="600"/>
              </a:spcBef>
              <a:buClrTx/>
              <a:buFont typeface="Arial" panose="020B0604020202020204" pitchFamily="34" charset="0"/>
              <a:buChar char="•"/>
            </a:pPr>
            <a:r>
              <a:rPr lang="en-US" sz="2200" dirty="0">
                <a:solidFill>
                  <a:srgbClr val="000000"/>
                </a:solidFill>
                <a:latin typeface="Arial"/>
                <a:cs typeface="Arial"/>
              </a:rPr>
              <a:t>Please be advised that DESE does not authorize attendees to record or to use AI transcription tools during the meeting nor does DESE endorse any unauthorized transcripts of its meetings created by third parties.  </a:t>
            </a:r>
          </a:p>
        </p:txBody>
      </p:sp>
      <p:sp>
        <p:nvSpPr>
          <p:cNvPr id="4" name="Slide Number Placeholder 3">
            <a:extLst>
              <a:ext uri="{FF2B5EF4-FFF2-40B4-BE49-F238E27FC236}">
                <a16:creationId xmlns:a16="http://schemas.microsoft.com/office/drawing/2014/main" id="{C81E0265-6250-DCB4-A151-5D8DBFACB111}"/>
              </a:ext>
            </a:extLst>
          </p:cNvPr>
          <p:cNvSpPr>
            <a:spLocks noGrp="1"/>
          </p:cNvSpPr>
          <p:nvPr>
            <p:ph type="sldNum" sz="quarter" idx="12"/>
          </p:nvPr>
        </p:nvSpPr>
        <p:spPr/>
        <p:txBody>
          <a:bodyPr/>
          <a:lstStyle/>
          <a:p>
            <a:fld id="{68A8D22E-6BC5-9E47-900C-2BB94685D9F5}" type="slidenum">
              <a:rPr lang="en-US" smtClean="0"/>
              <a:t>3</a:t>
            </a:fld>
            <a:endParaRPr lang="en-US"/>
          </a:p>
        </p:txBody>
      </p:sp>
    </p:spTree>
    <p:extLst>
      <p:ext uri="{BB962C8B-B14F-4D97-AF65-F5344CB8AC3E}">
        <p14:creationId xmlns:p14="http://schemas.microsoft.com/office/powerpoint/2010/main" val="3771267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b="1">
                <a:solidFill>
                  <a:schemeClr val="bg1"/>
                </a:solidFill>
                <a:latin typeface="Arial" panose="020B0604020202020204" pitchFamily="34" charset="0"/>
                <a:cs typeface="Arial" panose="020B0604020202020204" pitchFamily="34" charset="0"/>
              </a:rPr>
              <a:t>Slides for This Session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a:bodyPr>
          <a:lstStyle/>
          <a:p>
            <a:pPr marL="457200" indent="-457200">
              <a:buClrTx/>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Slides were emailed to participants before this session from </a:t>
            </a:r>
            <a:r>
              <a:rPr lang="en-US">
                <a:solidFill>
                  <a:srgbClr val="101D35"/>
                </a:solidFill>
                <a:latin typeface="Arial" panose="020B0604020202020204" pitchFamily="34" charset="0"/>
                <a:cs typeface="Arial" panose="020B0604020202020204" pitchFamily="34" charset="0"/>
                <a:hlinkClick r:id="rId3"/>
              </a:rPr>
              <a:t>MCASEvents@cognia.org</a:t>
            </a:r>
            <a:r>
              <a:rPr lang="en-US">
                <a:solidFill>
                  <a:srgbClr val="000000"/>
                </a:solidFill>
                <a:latin typeface="Arial" panose="020B0604020202020204" pitchFamily="34" charset="0"/>
                <a:cs typeface="Arial" panose="020B0604020202020204" pitchFamily="34" charset="0"/>
              </a:rPr>
              <a:t>.  </a:t>
            </a:r>
          </a:p>
          <a:p>
            <a:pPr marL="457200" indent="-457200">
              <a:buClrTx/>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Slides are now being posted in the chat.</a:t>
            </a:r>
          </a:p>
          <a:p>
            <a:pPr lvl="2" indent="-457200">
              <a:spcBef>
                <a:spcPts val="1000"/>
              </a:spcBef>
              <a:buClrTx/>
              <a:buFont typeface="Arial" panose="020B0604020202020204" pitchFamily="34" charset="0"/>
              <a:buChar char="•"/>
            </a:pPr>
            <a:r>
              <a:rPr lang="en-US" sz="2600">
                <a:solidFill>
                  <a:srgbClr val="000000"/>
                </a:solidFill>
                <a:latin typeface="Arial" panose="020B0604020202020204" pitchFamily="34" charset="0"/>
                <a:cs typeface="Arial" panose="020B0604020202020204" pitchFamily="34" charset="0"/>
              </a:rPr>
              <a:t>If you cannot access the slides in the chat, ask in the Q&amp;A.</a:t>
            </a:r>
          </a:p>
          <a:p>
            <a:pPr marL="457200" indent="-457200">
              <a:buClrTx/>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In about a week, we will send the slides </a:t>
            </a:r>
            <a:r>
              <a:rPr lang="en-US">
                <a:solidFill>
                  <a:srgbClr val="000000"/>
                </a:solidFill>
              </a:rPr>
              <a:t>and a link to the recording to participants</a:t>
            </a:r>
            <a:r>
              <a:rPr lang="en-US">
                <a:solidFill>
                  <a:srgbClr val="000000"/>
                </a:solidFill>
                <a:latin typeface="Arial" panose="020B0604020202020204" pitchFamily="34" charset="0"/>
                <a:cs typeface="Arial" panose="020B0604020202020204" pitchFamily="34" charset="0"/>
              </a:rPr>
              <a:t>.</a:t>
            </a:r>
          </a:p>
        </p:txBody>
      </p:sp>
      <p:sp>
        <p:nvSpPr>
          <p:cNvPr id="4" name="Slide Number Placeholder 3">
            <a:extLst>
              <a:ext uri="{FF2B5EF4-FFF2-40B4-BE49-F238E27FC236}">
                <a16:creationId xmlns:a16="http://schemas.microsoft.com/office/drawing/2014/main" id="{DBDFA513-964E-5311-7F44-1E3368E27617}"/>
              </a:ext>
            </a:extLst>
          </p:cNvPr>
          <p:cNvSpPr>
            <a:spLocks noGrp="1"/>
          </p:cNvSpPr>
          <p:nvPr>
            <p:ph type="sldNum" sz="quarter" idx="12"/>
          </p:nvPr>
        </p:nvSpPr>
        <p:spPr/>
        <p:txBody>
          <a:bodyPr/>
          <a:lstStyle/>
          <a:p>
            <a:fld id="{68A8D22E-6BC5-9E47-900C-2BB94685D9F5}" type="slidenum">
              <a:rPr lang="en-US" smtClean="0"/>
              <a:t>4</a:t>
            </a:fld>
            <a:endParaRPr lang="en-US"/>
          </a:p>
        </p:txBody>
      </p:sp>
    </p:spTree>
    <p:extLst>
      <p:ext uri="{BB962C8B-B14F-4D97-AF65-F5344CB8AC3E}">
        <p14:creationId xmlns:p14="http://schemas.microsoft.com/office/powerpoint/2010/main" val="4011166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b="1">
                <a:solidFill>
                  <a:schemeClr val="bg1"/>
                </a:solidFill>
                <a:latin typeface="Arial" panose="020B0604020202020204" pitchFamily="34" charset="0"/>
                <a:cs typeface="Arial" panose="020B0604020202020204" pitchFamily="34" charset="0"/>
              </a:rPr>
              <a:t>Today’s Agenda</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vert="horz" lIns="91440" tIns="45720" rIns="91440" bIns="45720" rtlCol="0" anchor="t">
            <a:normAutofit/>
          </a:bodyPr>
          <a:lstStyle/>
          <a:p>
            <a:pPr marL="514350" indent="-514350">
              <a:buClrTx/>
              <a:buFont typeface="+mj-lt"/>
              <a:buAutoNum type="arabicPeriod"/>
            </a:pPr>
            <a:r>
              <a:rPr lang="en-US">
                <a:solidFill>
                  <a:srgbClr val="000000"/>
                </a:solidFill>
                <a:latin typeface="Arial"/>
                <a:cs typeface="Arial"/>
              </a:rPr>
              <a:t>Timeline and Overview of Revised Tests </a:t>
            </a:r>
          </a:p>
          <a:p>
            <a:pPr marL="514350" indent="-514350">
              <a:buClrTx/>
              <a:buFont typeface="+mj-lt"/>
              <a:buAutoNum type="arabicPeriod"/>
            </a:pPr>
            <a:r>
              <a:rPr lang="en-US">
                <a:solidFill>
                  <a:srgbClr val="000000"/>
                </a:solidFill>
                <a:latin typeface="Arial"/>
                <a:cs typeface="Arial"/>
              </a:rPr>
              <a:t>Performance Task Components</a:t>
            </a:r>
          </a:p>
          <a:p>
            <a:pPr marL="514350" indent="-514350">
              <a:buClrTx/>
              <a:buFont typeface="+mj-lt"/>
              <a:buAutoNum type="arabicPeriod"/>
            </a:pPr>
            <a:r>
              <a:rPr lang="en-US">
                <a:solidFill>
                  <a:srgbClr val="000000"/>
                </a:solidFill>
                <a:latin typeface="Arial"/>
                <a:cs typeface="Arial"/>
              </a:rPr>
              <a:t>Revised Test Design</a:t>
            </a:r>
          </a:p>
          <a:p>
            <a:pPr marL="514350" indent="-514350">
              <a:buClrTx/>
              <a:buFont typeface="+mj-lt"/>
              <a:buAutoNum type="arabicPeriod"/>
            </a:pPr>
            <a:r>
              <a:rPr lang="en-US">
                <a:solidFill>
                  <a:srgbClr val="000000"/>
                </a:solidFill>
                <a:latin typeface="Arial"/>
                <a:cs typeface="Arial"/>
              </a:rPr>
              <a:t>Resources and Updates</a:t>
            </a:r>
          </a:p>
          <a:p>
            <a:pPr marL="514350" indent="-514350">
              <a:buClrTx/>
              <a:buFont typeface="+mj-lt"/>
              <a:buAutoNum type="arabicPeriod"/>
            </a:pPr>
            <a:r>
              <a:rPr lang="en-US">
                <a:solidFill>
                  <a:srgbClr val="000000"/>
                </a:solidFill>
                <a:latin typeface="Arial"/>
                <a:cs typeface="Arial"/>
              </a:rPr>
              <a:t>Questions and Answers</a:t>
            </a:r>
          </a:p>
          <a:p>
            <a:pPr marL="0" indent="0">
              <a:buClrTx/>
              <a:buNone/>
            </a:pPr>
            <a:endParaRPr lang="en-US">
              <a:solidFill>
                <a:srgbClr val="101D35"/>
              </a:solidFill>
              <a:latin typeface="Arial" panose="020B0604020202020204" pitchFamily="34" charset="0"/>
              <a:cs typeface="Arial" panose="020B0604020202020204" pitchFamily="34" charset="0"/>
            </a:endParaRPr>
          </a:p>
          <a:p>
            <a:pPr marL="0" indent="0">
              <a:buNone/>
            </a:pPr>
            <a:endParaRPr lang="en-US"/>
          </a:p>
        </p:txBody>
      </p:sp>
      <p:sp>
        <p:nvSpPr>
          <p:cNvPr id="4" name="Slide Number Placeholder 3">
            <a:extLst>
              <a:ext uri="{FF2B5EF4-FFF2-40B4-BE49-F238E27FC236}">
                <a16:creationId xmlns:a16="http://schemas.microsoft.com/office/drawing/2014/main" id="{3CBA1173-0EB7-8D25-B2A6-B2024012B0DE}"/>
              </a:ext>
            </a:extLst>
          </p:cNvPr>
          <p:cNvSpPr>
            <a:spLocks noGrp="1"/>
          </p:cNvSpPr>
          <p:nvPr>
            <p:ph type="sldNum" sz="quarter" idx="12"/>
          </p:nvPr>
        </p:nvSpPr>
        <p:spPr/>
        <p:txBody>
          <a:bodyPr/>
          <a:lstStyle/>
          <a:p>
            <a:fld id="{68A8D22E-6BC5-9E47-900C-2BB94685D9F5}" type="slidenum">
              <a:rPr lang="en-US" smtClean="0"/>
              <a:t>5</a:t>
            </a:fld>
            <a:endParaRPr lang="en-US"/>
          </a:p>
        </p:txBody>
      </p:sp>
    </p:spTree>
    <p:extLst>
      <p:ext uri="{BB962C8B-B14F-4D97-AF65-F5344CB8AC3E}">
        <p14:creationId xmlns:p14="http://schemas.microsoft.com/office/powerpoint/2010/main" val="2938697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F91F3-79B4-07E6-DA8F-62416B50C7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5EBD18-67AD-76E8-44F2-29A247A48861}"/>
              </a:ext>
            </a:extLst>
          </p:cNvPr>
          <p:cNvSpPr>
            <a:spLocks noGrp="1"/>
          </p:cNvSpPr>
          <p:nvPr>
            <p:ph type="title" idx="4294967295"/>
          </p:nvPr>
        </p:nvSpPr>
        <p:spPr>
          <a:xfrm>
            <a:off x="2711075" y="1499877"/>
            <a:ext cx="9408865" cy="1093787"/>
          </a:xfrm>
        </p:spPr>
        <p:txBody>
          <a:bodyPr>
            <a:noAutofit/>
          </a:bodyPr>
          <a:lstStyle/>
          <a:p>
            <a:r>
              <a:rPr lang="en-US" sz="3600" b="1">
                <a:solidFill>
                  <a:srgbClr val="000000"/>
                </a:solidFill>
                <a:latin typeface="Arial"/>
                <a:cs typeface="Arial"/>
              </a:rPr>
              <a:t>1. Timeline and Overview</a:t>
            </a:r>
            <a:r>
              <a:rPr lang="en-US" sz="3600">
                <a:solidFill>
                  <a:srgbClr val="000000"/>
                </a:solidFill>
                <a:latin typeface="Arial"/>
                <a:cs typeface="Arial"/>
              </a:rPr>
              <a:t> of Revised Tests</a:t>
            </a:r>
            <a:endParaRPr lang="en-US" sz="3600" b="1">
              <a:solidFill>
                <a:srgbClr val="000000"/>
              </a:solidFill>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0B4C8C0C-9092-BC67-F1C9-544F80BC4A6F}"/>
              </a:ext>
            </a:extLst>
          </p:cNvPr>
          <p:cNvSpPr>
            <a:spLocks noGrp="1"/>
          </p:cNvSpPr>
          <p:nvPr>
            <p:ph type="sldNum" sz="quarter" idx="12"/>
          </p:nvPr>
        </p:nvSpPr>
        <p:spPr/>
        <p:txBody>
          <a:bodyPr/>
          <a:lstStyle/>
          <a:p>
            <a:fld id="{68A8D22E-6BC5-9E47-900C-2BB94685D9F5}" type="slidenum">
              <a:rPr lang="en-US" smtClean="0"/>
              <a:pPr/>
              <a:t>6</a:t>
            </a:fld>
            <a:endParaRPr lang="en-US"/>
          </a:p>
        </p:txBody>
      </p:sp>
    </p:spTree>
    <p:extLst>
      <p:ext uri="{BB962C8B-B14F-4D97-AF65-F5344CB8AC3E}">
        <p14:creationId xmlns:p14="http://schemas.microsoft.com/office/powerpoint/2010/main" val="3351193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FEF81-219B-2C1B-F834-1656D2565B0C}"/>
              </a:ext>
            </a:extLst>
          </p:cNvPr>
          <p:cNvSpPr>
            <a:spLocks noGrp="1"/>
          </p:cNvSpPr>
          <p:nvPr>
            <p:ph type="title"/>
          </p:nvPr>
        </p:nvSpPr>
        <p:spPr/>
        <p:txBody>
          <a:bodyPr>
            <a:normAutofit fontScale="90000"/>
          </a:bodyPr>
          <a:lstStyle/>
          <a:p>
            <a:r>
              <a:rPr lang="en-US" sz="4000"/>
              <a:t>Grades 5 and 8 STE MCAS Transition Timeline</a:t>
            </a:r>
          </a:p>
        </p:txBody>
      </p:sp>
      <p:graphicFrame>
        <p:nvGraphicFramePr>
          <p:cNvPr id="5" name="Content Placeholder 4" descr="Table showing the timeline for the revised STE test design: research and pilot phase from 2021 to 2024, field test phase in spring 2025 in spring 2026, and 1st operational year uh revised test design in spring 2027.">
            <a:extLst>
              <a:ext uri="{FF2B5EF4-FFF2-40B4-BE49-F238E27FC236}">
                <a16:creationId xmlns:a16="http://schemas.microsoft.com/office/drawing/2014/main" id="{5BD3F6A4-4AA8-C534-F2B2-39378E6FCB5A}"/>
              </a:ext>
            </a:extLst>
          </p:cNvPr>
          <p:cNvGraphicFramePr>
            <a:graphicFrameLocks noGrp="1"/>
          </p:cNvGraphicFramePr>
          <p:nvPr>
            <p:ph idx="1"/>
            <p:extLst>
              <p:ext uri="{D42A27DB-BD31-4B8C-83A1-F6EECF244321}">
                <p14:modId xmlns:p14="http://schemas.microsoft.com/office/powerpoint/2010/main" val="223316099"/>
              </p:ext>
            </p:extLst>
          </p:nvPr>
        </p:nvGraphicFramePr>
        <p:xfrm>
          <a:off x="249671" y="1763453"/>
          <a:ext cx="11488036" cy="4334523"/>
        </p:xfrm>
        <a:graphic>
          <a:graphicData uri="http://schemas.openxmlformats.org/drawingml/2006/table">
            <a:tbl>
              <a:tblPr firstRow="1" bandRow="1">
                <a:tableStyleId>{5C22544A-7EE6-4342-B048-85BDC9FD1C3A}</a:tableStyleId>
              </a:tblPr>
              <a:tblGrid>
                <a:gridCol w="2941001">
                  <a:extLst>
                    <a:ext uri="{9D8B030D-6E8A-4147-A177-3AD203B41FA5}">
                      <a16:colId xmlns:a16="http://schemas.microsoft.com/office/drawing/2014/main" val="107294156"/>
                    </a:ext>
                  </a:extLst>
                </a:gridCol>
                <a:gridCol w="8547035">
                  <a:extLst>
                    <a:ext uri="{9D8B030D-6E8A-4147-A177-3AD203B41FA5}">
                      <a16:colId xmlns:a16="http://schemas.microsoft.com/office/drawing/2014/main" val="957384515"/>
                    </a:ext>
                  </a:extLst>
                </a:gridCol>
              </a:tblGrid>
              <a:tr h="366734">
                <a:tc>
                  <a:txBody>
                    <a:bodyPr/>
                    <a:lstStyle/>
                    <a:p>
                      <a:r>
                        <a:rPr lang="en-US" sz="3600">
                          <a:latin typeface="Arial" panose="020B0604020202020204" pitchFamily="34" charset="0"/>
                          <a:cs typeface="Arial" panose="020B0604020202020204" pitchFamily="34" charset="0"/>
                        </a:rPr>
                        <a:t>Timeframe</a:t>
                      </a:r>
                    </a:p>
                  </a:txBody>
                  <a:tcPr/>
                </a:tc>
                <a:tc>
                  <a:txBody>
                    <a:bodyPr/>
                    <a:lstStyle/>
                    <a:p>
                      <a:r>
                        <a:rPr lang="en-US" sz="3600">
                          <a:latin typeface="Arial" panose="020B0604020202020204" pitchFamily="34" charset="0"/>
                          <a:cs typeface="Arial" panose="020B0604020202020204" pitchFamily="34" charset="0"/>
                        </a:rPr>
                        <a:t>Activity</a:t>
                      </a:r>
                    </a:p>
                  </a:txBody>
                  <a:tcPr/>
                </a:tc>
                <a:extLst>
                  <a:ext uri="{0D108BD9-81ED-4DB2-BD59-A6C34878D82A}">
                    <a16:rowId xmlns:a16="http://schemas.microsoft.com/office/drawing/2014/main" val="291020674"/>
                  </a:ext>
                </a:extLst>
              </a:tr>
              <a:tr h="3617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kern="1200">
                          <a:solidFill>
                            <a:schemeClr val="tx1"/>
                          </a:solidFill>
                          <a:effectLst/>
                          <a:latin typeface="Arial" panose="020B0604020202020204" pitchFamily="34" charset="0"/>
                          <a:ea typeface="+mn-ea"/>
                          <a:cs typeface="Arial" panose="020B0604020202020204" pitchFamily="34" charset="0"/>
                        </a:rPr>
                        <a:t>2021–2024 </a:t>
                      </a:r>
                    </a:p>
                  </a:txBody>
                  <a:tcPr marL="85415" marR="85415" marT="42707" marB="42707"/>
                </a:tc>
                <a:tc>
                  <a:txBody>
                    <a:bodyPr/>
                    <a:lstStyle/>
                    <a:p>
                      <a:pPr marL="0" marR="0" lvl="0" indent="0">
                        <a:lnSpc>
                          <a:spcPct val="107000"/>
                        </a:lnSpc>
                        <a:buFont typeface="Symbol" panose="05050102010706020507" pitchFamily="18" charset="2"/>
                        <a:buNone/>
                      </a:pPr>
                      <a:r>
                        <a:rPr lang="en-US" sz="2800" b="1" kern="1200">
                          <a:solidFill>
                            <a:schemeClr val="tx1"/>
                          </a:solidFill>
                          <a:effectLst/>
                          <a:latin typeface="Arial" panose="020B0604020202020204" pitchFamily="34" charset="0"/>
                          <a:ea typeface="+mn-ea"/>
                          <a:cs typeface="Arial" panose="020B0604020202020204" pitchFamily="34" charset="0"/>
                        </a:rPr>
                        <a:t>Research and Pilot Phase</a:t>
                      </a:r>
                    </a:p>
                    <a:p>
                      <a:pPr marL="0" marR="0" lvl="0" indent="0">
                        <a:lnSpc>
                          <a:spcPct val="107000"/>
                        </a:lnSpc>
                        <a:buFont typeface="Symbol" panose="05050102010706020507" pitchFamily="18" charset="2"/>
                        <a:buNone/>
                      </a:pPr>
                      <a:r>
                        <a:rPr lang="en-US" sz="2800">
                          <a:solidFill>
                            <a:schemeClr val="tx1"/>
                          </a:solidFill>
                        </a:rPr>
                        <a:t>STE Performance Assessment Pilots were administered</a:t>
                      </a:r>
                    </a:p>
                  </a:txBody>
                  <a:tcPr marL="85415" marR="85415" marT="42707" marB="42707"/>
                </a:tc>
                <a:extLst>
                  <a:ext uri="{0D108BD9-81ED-4DB2-BD59-A6C34878D82A}">
                    <a16:rowId xmlns:a16="http://schemas.microsoft.com/office/drawing/2014/main" val="865635798"/>
                  </a:ext>
                </a:extLst>
              </a:tr>
              <a:tr h="3617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kern="1200">
                          <a:solidFill>
                            <a:schemeClr val="tx1"/>
                          </a:solidFill>
                          <a:effectLst/>
                          <a:latin typeface="Arial" panose="020B0604020202020204" pitchFamily="34" charset="0"/>
                          <a:ea typeface="+mn-ea"/>
                          <a:cs typeface="Arial" panose="020B0604020202020204" pitchFamily="34" charset="0"/>
                        </a:rPr>
                        <a:t>Spring 2025 and Spring 2026</a:t>
                      </a:r>
                    </a:p>
                  </a:txBody>
                  <a:tcPr marL="85415" marR="85415" marT="42707" marB="42707"/>
                </a:tc>
                <a:tc>
                  <a:txBody>
                    <a:bodyPr/>
                    <a:lstStyle/>
                    <a:p>
                      <a:pPr marL="0" marR="0" lvl="0" indent="0">
                        <a:lnSpc>
                          <a:spcPct val="107000"/>
                        </a:lnSpc>
                        <a:buFont typeface="Symbol" panose="05050102010706020507" pitchFamily="18" charset="2"/>
                        <a:buNone/>
                      </a:pPr>
                      <a:r>
                        <a:rPr lang="en-US" sz="2800" b="1" kern="1200">
                          <a:solidFill>
                            <a:schemeClr val="tx1"/>
                          </a:solidFill>
                          <a:effectLst/>
                          <a:latin typeface="Arial" panose="020B0604020202020204" pitchFamily="34" charset="0"/>
                          <a:ea typeface="+mn-ea"/>
                          <a:cs typeface="Arial" panose="020B0604020202020204" pitchFamily="34" charset="0"/>
                        </a:rPr>
                        <a:t>Field Test Phase</a:t>
                      </a:r>
                    </a:p>
                    <a:p>
                      <a:pPr marL="0" indent="0">
                        <a:lnSpc>
                          <a:spcPct val="90000"/>
                        </a:lnSpc>
                        <a:buClr>
                          <a:srgbClr val="203B69"/>
                        </a:buClr>
                        <a:buSzPts val="1275"/>
                        <a:buFont typeface="Arial" panose="020B0604020202020204" pitchFamily="34" charset="0"/>
                        <a:buNone/>
                      </a:pPr>
                      <a:r>
                        <a:rPr lang="en-US" sz="2800">
                          <a:solidFill>
                            <a:schemeClr val="tx1"/>
                          </a:solidFill>
                          <a:latin typeface="Arial" panose="020B0604020202020204" pitchFamily="34" charset="0"/>
                          <a:cs typeface="Arial" panose="020B0604020202020204" pitchFamily="34" charset="0"/>
                        </a:rPr>
                        <a:t>Field test performance tasks were embedded in the spring operational computer-based tests </a:t>
                      </a:r>
                    </a:p>
                  </a:txBody>
                  <a:tcPr marL="85415" marR="85415" marT="42707" marB="42707"/>
                </a:tc>
                <a:extLst>
                  <a:ext uri="{0D108BD9-81ED-4DB2-BD59-A6C34878D82A}">
                    <a16:rowId xmlns:a16="http://schemas.microsoft.com/office/drawing/2014/main" val="2646835382"/>
                  </a:ext>
                </a:extLst>
              </a:tr>
              <a:tr h="361710">
                <a:tc>
                  <a:txBody>
                    <a:bodyPr/>
                    <a:lstStyle/>
                    <a:p>
                      <a:pPr algn="l"/>
                      <a:r>
                        <a:rPr lang="en-US" sz="2800" b="1">
                          <a:solidFill>
                            <a:schemeClr val="tx1"/>
                          </a:solidFill>
                          <a:latin typeface="Arial" panose="020B0604020202020204" pitchFamily="34" charset="0"/>
                          <a:cs typeface="Arial" panose="020B0604020202020204" pitchFamily="34" charset="0"/>
                        </a:rPr>
                        <a:t>Spring 2027</a:t>
                      </a:r>
                    </a:p>
                  </a:txBody>
                  <a:tcPr anchor="ctr"/>
                </a:tc>
                <a:tc>
                  <a:txBody>
                    <a:bodyPr/>
                    <a:lstStyle/>
                    <a:p>
                      <a:r>
                        <a:rPr lang="en-US" sz="2800" b="1">
                          <a:solidFill>
                            <a:schemeClr val="tx1"/>
                          </a:solidFill>
                          <a:latin typeface="Arial" panose="020B0604020202020204" pitchFamily="34" charset="0"/>
                          <a:cs typeface="Arial" panose="020B0604020202020204" pitchFamily="34" charset="0"/>
                        </a:rPr>
                        <a:t>Revised Operational Tests</a:t>
                      </a:r>
                    </a:p>
                    <a:p>
                      <a:r>
                        <a:rPr lang="en-US" sz="2800">
                          <a:solidFill>
                            <a:schemeClr val="tx1"/>
                          </a:solidFill>
                          <a:latin typeface="Arial" panose="020B0604020202020204" pitchFamily="34" charset="0"/>
                          <a:cs typeface="Arial" panose="020B0604020202020204" pitchFamily="34" charset="0"/>
                        </a:rPr>
                        <a:t>First operational year of revised test design</a:t>
                      </a:r>
                    </a:p>
                  </a:txBody>
                  <a:tcPr anchor="ctr"/>
                </a:tc>
                <a:extLst>
                  <a:ext uri="{0D108BD9-81ED-4DB2-BD59-A6C34878D82A}">
                    <a16:rowId xmlns:a16="http://schemas.microsoft.com/office/drawing/2014/main" val="4092945221"/>
                  </a:ext>
                </a:extLst>
              </a:tr>
            </a:tbl>
          </a:graphicData>
        </a:graphic>
      </p:graphicFrame>
      <p:sp>
        <p:nvSpPr>
          <p:cNvPr id="4" name="Slide Number Placeholder 3">
            <a:extLst>
              <a:ext uri="{FF2B5EF4-FFF2-40B4-BE49-F238E27FC236}">
                <a16:creationId xmlns:a16="http://schemas.microsoft.com/office/drawing/2014/main" id="{C9EFADAE-7BBF-DBE5-6AFB-9AA517713F13}"/>
              </a:ext>
            </a:extLst>
          </p:cNvPr>
          <p:cNvSpPr>
            <a:spLocks noGrp="1"/>
          </p:cNvSpPr>
          <p:nvPr>
            <p:ph type="sldNum" sz="quarter" idx="12"/>
          </p:nvPr>
        </p:nvSpPr>
        <p:spPr/>
        <p:txBody>
          <a:bodyPr/>
          <a:lstStyle/>
          <a:p>
            <a:fld id="{68A8D22E-6BC5-9E47-900C-2BB94685D9F5}" type="slidenum">
              <a:rPr lang="en-US" smtClean="0"/>
              <a:t>7</a:t>
            </a:fld>
            <a:endParaRPr lang="en-US"/>
          </a:p>
        </p:txBody>
      </p:sp>
    </p:spTree>
    <p:extLst>
      <p:ext uri="{BB962C8B-B14F-4D97-AF65-F5344CB8AC3E}">
        <p14:creationId xmlns:p14="http://schemas.microsoft.com/office/powerpoint/2010/main" val="5359584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FF3CB-CE3C-70BF-4EBC-C5D0E7F3CA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4C0D02-A609-AF47-6FF3-FFA4596B87AD}"/>
              </a:ext>
            </a:extLst>
          </p:cNvPr>
          <p:cNvSpPr>
            <a:spLocks noGrp="1"/>
          </p:cNvSpPr>
          <p:nvPr>
            <p:ph type="title"/>
          </p:nvPr>
        </p:nvSpPr>
        <p:spPr>
          <a:xfrm>
            <a:off x="173178" y="308699"/>
            <a:ext cx="11256821" cy="861002"/>
          </a:xfrm>
        </p:spPr>
        <p:txBody>
          <a:bodyPr>
            <a:normAutofit/>
          </a:bodyPr>
          <a:lstStyle/>
          <a:p>
            <a:r>
              <a:rPr lang="en-US" sz="4000"/>
              <a:t>Overview of 2027 Test Design Revisions</a:t>
            </a:r>
          </a:p>
        </p:txBody>
      </p:sp>
      <p:sp>
        <p:nvSpPr>
          <p:cNvPr id="3" name="Content Placeholder 2">
            <a:extLst>
              <a:ext uri="{FF2B5EF4-FFF2-40B4-BE49-F238E27FC236}">
                <a16:creationId xmlns:a16="http://schemas.microsoft.com/office/drawing/2014/main" id="{99535D84-A75C-2C00-C755-CAF20FAA81D6}"/>
              </a:ext>
            </a:extLst>
          </p:cNvPr>
          <p:cNvSpPr>
            <a:spLocks noGrp="1"/>
          </p:cNvSpPr>
          <p:nvPr>
            <p:ph idx="1"/>
          </p:nvPr>
        </p:nvSpPr>
        <p:spPr>
          <a:xfrm>
            <a:off x="235530" y="1591254"/>
            <a:ext cx="11496028" cy="4644176"/>
          </a:xfrm>
        </p:spPr>
        <p:txBody>
          <a:bodyPr vert="horz" lIns="91440" tIns="45720" rIns="91440" bIns="45720" rtlCol="0" anchor="t">
            <a:normAutofit lnSpcReduction="10000"/>
          </a:bodyPr>
          <a:lstStyle/>
          <a:p>
            <a:pPr>
              <a:lnSpc>
                <a:spcPct val="120000"/>
              </a:lnSpc>
              <a:spcBef>
                <a:spcPts val="0"/>
              </a:spcBef>
              <a:buSzPct val="100000"/>
              <a:tabLst>
                <a:tab pos="457200" algn="l"/>
              </a:tabLst>
            </a:pPr>
            <a:r>
              <a:rPr lang="en-US" sz="3000">
                <a:solidFill>
                  <a:schemeClr val="tx1"/>
                </a:solidFill>
                <a:latin typeface="Arial"/>
                <a:cs typeface="Arial"/>
              </a:rPr>
              <a:t>Grades 5 and 8 tests have the same design</a:t>
            </a:r>
          </a:p>
          <a:p>
            <a:pPr>
              <a:lnSpc>
                <a:spcPct val="120000"/>
              </a:lnSpc>
              <a:spcBef>
                <a:spcPts val="0"/>
              </a:spcBef>
              <a:buSzPct val="100000"/>
              <a:tabLst>
                <a:tab pos="457200" algn="l"/>
              </a:tabLst>
            </a:pPr>
            <a:r>
              <a:rPr lang="en-US" sz="3000">
                <a:solidFill>
                  <a:schemeClr val="tx1"/>
                </a:solidFill>
                <a:latin typeface="Arial"/>
                <a:cs typeface="Arial"/>
              </a:rPr>
              <a:t>Test is made up of performance tasks; no longer contains discrete items or modules</a:t>
            </a:r>
          </a:p>
          <a:p>
            <a:pPr>
              <a:lnSpc>
                <a:spcPct val="120000"/>
              </a:lnSpc>
              <a:spcBef>
                <a:spcPts val="0"/>
              </a:spcBef>
              <a:buSzPct val="100000"/>
              <a:tabLst>
                <a:tab pos="457200" algn="l"/>
              </a:tabLst>
            </a:pPr>
            <a:r>
              <a:rPr lang="en-US" sz="3000">
                <a:solidFill>
                  <a:schemeClr val="tx1"/>
                </a:solidFill>
                <a:latin typeface="Arial"/>
                <a:cs typeface="Arial"/>
              </a:rPr>
              <a:t>Tasks are based on </a:t>
            </a:r>
            <a:r>
              <a:rPr lang="en-US" sz="3000">
                <a:solidFill>
                  <a:schemeClr val="tx1"/>
                </a:solidFill>
              </a:rPr>
              <a:t>a science phenomenon</a:t>
            </a:r>
            <a:endParaRPr lang="en-US" sz="3000">
              <a:solidFill>
                <a:schemeClr val="tx1"/>
              </a:solidFill>
              <a:latin typeface="Arial"/>
              <a:cs typeface="Arial"/>
            </a:endParaRPr>
          </a:p>
          <a:p>
            <a:pPr>
              <a:lnSpc>
                <a:spcPct val="120000"/>
              </a:lnSpc>
              <a:spcBef>
                <a:spcPts val="0"/>
              </a:spcBef>
              <a:buSzPct val="100000"/>
              <a:tabLst>
                <a:tab pos="457200" algn="l"/>
              </a:tabLst>
            </a:pPr>
            <a:r>
              <a:rPr lang="en-US" sz="3000">
                <a:solidFill>
                  <a:schemeClr val="tx1"/>
                </a:solidFill>
                <a:ea typeface="Times New Roman" panose="02020603050405020304" pitchFamily="18" charset="0"/>
              </a:rPr>
              <a:t>Tasks include:</a:t>
            </a:r>
          </a:p>
          <a:p>
            <a:pPr lvl="1"/>
            <a:r>
              <a:rPr lang="en-US" sz="2600">
                <a:solidFill>
                  <a:schemeClr val="tx1"/>
                </a:solidFill>
              </a:rPr>
              <a:t>Story scenes – include diverse characters engaging with the science phenomenon</a:t>
            </a:r>
          </a:p>
          <a:p>
            <a:pPr lvl="1"/>
            <a:r>
              <a:rPr lang="en-US" sz="2600">
                <a:solidFill>
                  <a:schemeClr val="tx1"/>
                </a:solidFill>
              </a:rPr>
              <a:t>Interactive simulation – students collect data and/or make observations </a:t>
            </a:r>
          </a:p>
          <a:p>
            <a:pPr lvl="1"/>
            <a:r>
              <a:rPr lang="en-US" sz="2600">
                <a:solidFill>
                  <a:schemeClr val="tx1"/>
                </a:solidFill>
              </a:rPr>
              <a:t>Test questions – both simulation-based and non-simulation-based items </a:t>
            </a:r>
          </a:p>
          <a:p>
            <a:pPr lvl="2"/>
            <a:r>
              <a:rPr lang="en-US" sz="2200">
                <a:solidFill>
                  <a:schemeClr val="tx1"/>
                </a:solidFill>
              </a:rPr>
              <a:t>Selected-response and constructed-response test questions </a:t>
            </a:r>
          </a:p>
          <a:p>
            <a:pPr marL="914400" lvl="2" indent="0">
              <a:lnSpc>
                <a:spcPct val="120000"/>
              </a:lnSpc>
              <a:spcBef>
                <a:spcPts val="0"/>
              </a:spcBef>
              <a:buSzPct val="100000"/>
              <a:buNone/>
              <a:tabLst>
                <a:tab pos="457200" algn="l"/>
              </a:tabLst>
            </a:pPr>
            <a:endParaRPr lang="en-US">
              <a:ea typeface="Times New Roman" panose="02020603050405020304" pitchFamily="18" charset="0"/>
            </a:endParaRPr>
          </a:p>
          <a:p>
            <a:pPr lvl="1">
              <a:lnSpc>
                <a:spcPct val="120000"/>
              </a:lnSpc>
              <a:spcBef>
                <a:spcPts val="0"/>
              </a:spcBef>
              <a:buSzPct val="100000"/>
              <a:tabLst>
                <a:tab pos="457200" algn="l"/>
              </a:tabLst>
            </a:pPr>
            <a:endParaRPr lang="en-US">
              <a:ea typeface="Times New Roman" panose="02020603050405020304" pitchFamily="18" charset="0"/>
            </a:endParaRPr>
          </a:p>
          <a:p>
            <a:pPr marL="0" indent="0">
              <a:lnSpc>
                <a:spcPct val="120000"/>
              </a:lnSpc>
              <a:spcBef>
                <a:spcPts val="0"/>
              </a:spcBef>
              <a:buSzPct val="100000"/>
              <a:buNone/>
              <a:tabLst>
                <a:tab pos="457200" algn="l"/>
              </a:tabLst>
            </a:pPr>
            <a:endParaRPr lang="en-US" sz="2400" b="1">
              <a:ea typeface="Times New Roman" panose="02020603050405020304" pitchFamily="18" charset="0"/>
            </a:endParaRPr>
          </a:p>
          <a:p>
            <a:pPr marL="0" indent="0">
              <a:lnSpc>
                <a:spcPct val="120000"/>
              </a:lnSpc>
              <a:spcBef>
                <a:spcPts val="0"/>
              </a:spcBef>
              <a:buSzPct val="100000"/>
              <a:buNone/>
              <a:tabLst>
                <a:tab pos="457200" algn="l"/>
              </a:tabLst>
            </a:pPr>
            <a:endParaRPr lang="en-US" sz="2400">
              <a:ea typeface="Times New Roman" panose="02020603050405020304" pitchFamily="18" charset="0"/>
            </a:endParaRPr>
          </a:p>
          <a:p>
            <a:pPr marL="0" indent="0">
              <a:buNone/>
            </a:pPr>
            <a:endParaRPr lang="en-US" sz="2700">
              <a:solidFill>
                <a:schemeClr val="tx1"/>
              </a:solidFill>
            </a:endParaRPr>
          </a:p>
        </p:txBody>
      </p:sp>
      <p:sp>
        <p:nvSpPr>
          <p:cNvPr id="4" name="Slide Number Placeholder 3">
            <a:extLst>
              <a:ext uri="{FF2B5EF4-FFF2-40B4-BE49-F238E27FC236}">
                <a16:creationId xmlns:a16="http://schemas.microsoft.com/office/drawing/2014/main" id="{1D4CEA67-A6E2-9EAA-B028-7DB2B06F846A}"/>
              </a:ext>
            </a:extLst>
          </p:cNvPr>
          <p:cNvSpPr>
            <a:spLocks noGrp="1"/>
          </p:cNvSpPr>
          <p:nvPr>
            <p:ph type="sldNum" sz="quarter" idx="12"/>
          </p:nvPr>
        </p:nvSpPr>
        <p:spPr/>
        <p:txBody>
          <a:bodyPr/>
          <a:lstStyle/>
          <a:p>
            <a:fld id="{68A8D22E-6BC5-9E47-900C-2BB94685D9F5}" type="slidenum">
              <a:rPr lang="en-US" smtClean="0"/>
              <a:t>8</a:t>
            </a:fld>
            <a:endParaRPr lang="en-US"/>
          </a:p>
        </p:txBody>
      </p:sp>
    </p:spTree>
    <p:extLst>
      <p:ext uri="{BB962C8B-B14F-4D97-AF65-F5344CB8AC3E}">
        <p14:creationId xmlns:p14="http://schemas.microsoft.com/office/powerpoint/2010/main" val="27575436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509AA-8CB0-02EB-08A5-1F86D78FB0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86EFAE-AF21-8315-D8C0-D0F8FE55498E}"/>
              </a:ext>
            </a:extLst>
          </p:cNvPr>
          <p:cNvSpPr>
            <a:spLocks noGrp="1"/>
          </p:cNvSpPr>
          <p:nvPr>
            <p:ph type="title" idx="4294967295"/>
          </p:nvPr>
        </p:nvSpPr>
        <p:spPr>
          <a:xfrm>
            <a:off x="3009899" y="2500313"/>
            <a:ext cx="8667236" cy="1093787"/>
          </a:xfrm>
        </p:spPr>
        <p:txBody>
          <a:bodyPr>
            <a:normAutofit fontScale="90000"/>
          </a:bodyPr>
          <a:lstStyle/>
          <a:p>
            <a:r>
              <a:rPr lang="en-US">
                <a:solidFill>
                  <a:srgbClr val="000000"/>
                </a:solidFill>
              </a:rPr>
              <a:t>2</a:t>
            </a:r>
            <a:r>
              <a:rPr lang="en-US" b="1">
                <a:solidFill>
                  <a:srgbClr val="000000"/>
                </a:solidFill>
                <a:latin typeface="Arial" panose="020B0604020202020204" pitchFamily="34" charset="0"/>
                <a:cs typeface="Arial" panose="020B0604020202020204" pitchFamily="34" charset="0"/>
              </a:rPr>
              <a:t>. Performance Task Components</a:t>
            </a:r>
          </a:p>
        </p:txBody>
      </p:sp>
      <p:sp>
        <p:nvSpPr>
          <p:cNvPr id="5" name="Slide Number Placeholder 4">
            <a:extLst>
              <a:ext uri="{FF2B5EF4-FFF2-40B4-BE49-F238E27FC236}">
                <a16:creationId xmlns:a16="http://schemas.microsoft.com/office/drawing/2014/main" id="{79565508-B5C2-BF1A-B87F-AE845DC74CD6}"/>
              </a:ext>
            </a:extLst>
          </p:cNvPr>
          <p:cNvSpPr>
            <a:spLocks noGrp="1"/>
          </p:cNvSpPr>
          <p:nvPr>
            <p:ph type="sldNum" sz="quarter" idx="12"/>
          </p:nvPr>
        </p:nvSpPr>
        <p:spPr/>
        <p:txBody>
          <a:bodyPr/>
          <a:lstStyle/>
          <a:p>
            <a:fld id="{68A8D22E-6BC5-9E47-900C-2BB94685D9F5}" type="slidenum">
              <a:rPr lang="en-US" smtClean="0"/>
              <a:pPr/>
              <a:t>9</a:t>
            </a:fld>
            <a:endParaRPr lang="en-US"/>
          </a:p>
        </p:txBody>
      </p:sp>
    </p:spTree>
    <p:extLst>
      <p:ext uri="{BB962C8B-B14F-4D97-AF65-F5344CB8AC3E}">
        <p14:creationId xmlns:p14="http://schemas.microsoft.com/office/powerpoint/2010/main" val="5155640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60D06-578B-BF50-1775-B4E3FDC09E2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CA22017-4D43-7EA7-1F2C-DC026210C1A2}"/>
              </a:ext>
            </a:extLst>
          </p:cNvPr>
          <p:cNvSpPr>
            <a:spLocks noGrp="1"/>
          </p:cNvSpPr>
          <p:nvPr>
            <p:ph type="title"/>
          </p:nvPr>
        </p:nvSpPr>
        <p:spPr/>
        <p:txBody>
          <a:bodyPr/>
          <a:lstStyle/>
          <a:p>
            <a:r>
              <a:rPr lang="en-US">
                <a:solidFill>
                  <a:schemeClr val="tx1"/>
                </a:solidFill>
              </a:rPr>
              <a:t>Science Storyline and Story Scenes</a:t>
            </a:r>
          </a:p>
        </p:txBody>
      </p:sp>
      <p:sp>
        <p:nvSpPr>
          <p:cNvPr id="10" name="Content Placeholder 9">
            <a:extLst>
              <a:ext uri="{FF2B5EF4-FFF2-40B4-BE49-F238E27FC236}">
                <a16:creationId xmlns:a16="http://schemas.microsoft.com/office/drawing/2014/main" id="{AF68BD53-7F50-A26D-45B7-8E65FC58DABA}"/>
              </a:ext>
            </a:extLst>
          </p:cNvPr>
          <p:cNvSpPr>
            <a:spLocks noGrp="1"/>
          </p:cNvSpPr>
          <p:nvPr>
            <p:ph sz="half" idx="2"/>
          </p:nvPr>
        </p:nvSpPr>
        <p:spPr>
          <a:xfrm>
            <a:off x="249380" y="1376290"/>
            <a:ext cx="5181600" cy="4966855"/>
          </a:xfrm>
        </p:spPr>
        <p:txBody>
          <a:bodyPr vert="horz" lIns="91440" tIns="45720" rIns="91440" bIns="45720" rtlCol="0" anchor="t">
            <a:normAutofit/>
          </a:bodyPr>
          <a:lstStyle/>
          <a:p>
            <a:pPr marL="171450" indent="-171450"/>
            <a:r>
              <a:rPr lang="en-US">
                <a:solidFill>
                  <a:schemeClr val="tx1"/>
                </a:solidFill>
                <a:latin typeface="Arial"/>
                <a:cs typeface="Arial"/>
              </a:rPr>
              <a:t>Each task begins with a story scene that describes a science or engineering phenomenon.</a:t>
            </a:r>
          </a:p>
          <a:p>
            <a:pPr marL="171450" indent="-171450"/>
            <a:r>
              <a:rPr lang="en-US">
                <a:solidFill>
                  <a:schemeClr val="tx1"/>
                </a:solidFill>
                <a:latin typeface="Arial"/>
                <a:cs typeface="Arial"/>
              </a:rPr>
              <a:t>There are additional story scenes throughout the task that make up the storyline.</a:t>
            </a:r>
          </a:p>
          <a:p>
            <a:pPr marL="171450" indent="-171450"/>
            <a:r>
              <a:rPr lang="en-US">
                <a:solidFill>
                  <a:schemeClr val="tx1"/>
                </a:solidFill>
                <a:latin typeface="Arial"/>
                <a:cs typeface="Arial"/>
              </a:rPr>
              <a:t>Each question is related to the storyline, but questions can be answered without the story scenes.</a:t>
            </a:r>
          </a:p>
          <a:p>
            <a:pPr marL="171450" indent="-171450"/>
            <a:endParaRPr lang="en-US">
              <a:solidFill>
                <a:schemeClr val="tx1"/>
              </a:solidFill>
            </a:endParaRPr>
          </a:p>
          <a:p>
            <a:pPr marL="171450" indent="-171450"/>
            <a:endParaRPr lang="en-US" sz="1400"/>
          </a:p>
        </p:txBody>
      </p:sp>
      <p:pic>
        <p:nvPicPr>
          <p:cNvPr id="11" name="Content Placeholder 10" descr="Example story scene showing two characters making observations of leaf clusters in a river. ">
            <a:extLst>
              <a:ext uri="{FF2B5EF4-FFF2-40B4-BE49-F238E27FC236}">
                <a16:creationId xmlns:a16="http://schemas.microsoft.com/office/drawing/2014/main" id="{7271B26D-B085-5C19-6450-718F02D7CD14}"/>
              </a:ext>
            </a:extLst>
          </p:cNvPr>
          <p:cNvPicPr>
            <a:picLocks noGrp="1" noChangeAspect="1"/>
          </p:cNvPicPr>
          <p:nvPr>
            <p:ph sz="half" idx="1"/>
          </p:nvPr>
        </p:nvPicPr>
        <p:blipFill>
          <a:blip r:embed="rId3"/>
          <a:stretch>
            <a:fillRect/>
          </a:stretch>
        </p:blipFill>
        <p:spPr>
          <a:xfrm>
            <a:off x="5651174" y="1375857"/>
            <a:ext cx="4761436" cy="4967288"/>
          </a:xfrm>
          <a:prstGeom prst="rect">
            <a:avLst/>
          </a:prstGeom>
          <a:solidFill>
            <a:schemeClr val="bg1"/>
          </a:solidFill>
          <a:ln>
            <a:solidFill>
              <a:schemeClr val="accent1"/>
            </a:solidFill>
          </a:ln>
        </p:spPr>
      </p:pic>
      <p:sp>
        <p:nvSpPr>
          <p:cNvPr id="4" name="Slide Number Placeholder 3">
            <a:extLst>
              <a:ext uri="{FF2B5EF4-FFF2-40B4-BE49-F238E27FC236}">
                <a16:creationId xmlns:a16="http://schemas.microsoft.com/office/drawing/2014/main" id="{C3A3CECE-0699-A710-D352-F303D8538C97}"/>
              </a:ext>
            </a:extLst>
          </p:cNvPr>
          <p:cNvSpPr>
            <a:spLocks noGrp="1"/>
          </p:cNvSpPr>
          <p:nvPr>
            <p:ph type="sldNum" sz="quarter" idx="12"/>
          </p:nvPr>
        </p:nvSpPr>
        <p:spPr/>
        <p:txBody>
          <a:bodyPr/>
          <a:lstStyle/>
          <a:p>
            <a:fld id="{68A8D22E-6BC5-9E47-900C-2BB94685D9F5}" type="slidenum">
              <a:rPr lang="en-US" smtClean="0"/>
              <a:t>10</a:t>
            </a:fld>
            <a:endParaRPr lang="en-US"/>
          </a:p>
        </p:txBody>
      </p:sp>
    </p:spTree>
    <p:extLst>
      <p:ext uri="{BB962C8B-B14F-4D97-AF65-F5344CB8AC3E}">
        <p14:creationId xmlns:p14="http://schemas.microsoft.com/office/powerpoint/2010/main" val="25849721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59FE0-1E17-215B-866A-F8CF113FD010}"/>
              </a:ext>
            </a:extLst>
          </p:cNvPr>
          <p:cNvSpPr>
            <a:spLocks noGrp="1"/>
          </p:cNvSpPr>
          <p:nvPr>
            <p:ph type="title"/>
          </p:nvPr>
        </p:nvSpPr>
        <p:spPr>
          <a:xfrm>
            <a:off x="173180" y="142700"/>
            <a:ext cx="10515600" cy="861002"/>
          </a:xfrm>
        </p:spPr>
        <p:txBody>
          <a:bodyPr/>
          <a:lstStyle/>
          <a:p>
            <a:r>
              <a:rPr lang="en-US">
                <a:solidFill>
                  <a:schemeClr val="tx1"/>
                </a:solidFill>
              </a:rPr>
              <a:t>Simulation Support</a:t>
            </a:r>
          </a:p>
        </p:txBody>
      </p:sp>
      <p:sp>
        <p:nvSpPr>
          <p:cNvPr id="3" name="Content Placeholder 2">
            <a:extLst>
              <a:ext uri="{FF2B5EF4-FFF2-40B4-BE49-F238E27FC236}">
                <a16:creationId xmlns:a16="http://schemas.microsoft.com/office/drawing/2014/main" id="{C1E08C86-3264-23AC-1C14-88FAF4874EB9}"/>
              </a:ext>
            </a:extLst>
          </p:cNvPr>
          <p:cNvSpPr>
            <a:spLocks noGrp="1"/>
          </p:cNvSpPr>
          <p:nvPr>
            <p:ph sz="half" idx="1"/>
          </p:nvPr>
        </p:nvSpPr>
        <p:spPr/>
        <p:txBody>
          <a:bodyPr/>
          <a:lstStyle/>
          <a:p>
            <a:r>
              <a:rPr lang="en-US">
                <a:solidFill>
                  <a:schemeClr val="tx1"/>
                </a:solidFill>
              </a:rPr>
              <a:t>Appears before first simulation item and as the “Help” tab with each simulation-based item</a:t>
            </a:r>
          </a:p>
          <a:p>
            <a:endParaRPr lang="en-US">
              <a:solidFill>
                <a:schemeClr val="tx1"/>
              </a:solidFill>
            </a:endParaRPr>
          </a:p>
          <a:p>
            <a:r>
              <a:rPr lang="en-US">
                <a:solidFill>
                  <a:schemeClr val="tx1"/>
                </a:solidFill>
              </a:rPr>
              <a:t>Provides students with directions for the specific simulation</a:t>
            </a:r>
            <a:endParaRPr lang="en-US"/>
          </a:p>
        </p:txBody>
      </p:sp>
      <p:pic>
        <p:nvPicPr>
          <p:cNvPr id="7" name="Content Placeholder 6" descr="Instructions for how to use the simulation, including starting and managing trials, selecting trial inputs and using Rewind. ">
            <a:extLst>
              <a:ext uri="{FF2B5EF4-FFF2-40B4-BE49-F238E27FC236}">
                <a16:creationId xmlns:a16="http://schemas.microsoft.com/office/drawing/2014/main" id="{A3311386-F587-48DD-3BC0-5734A58C430F}"/>
              </a:ext>
            </a:extLst>
          </p:cNvPr>
          <p:cNvPicPr>
            <a:picLocks noGrp="1" noChangeAspect="1"/>
          </p:cNvPicPr>
          <p:nvPr>
            <p:ph sz="half" idx="2"/>
          </p:nvPr>
        </p:nvPicPr>
        <p:blipFill>
          <a:blip r:embed="rId3"/>
          <a:stretch>
            <a:fillRect/>
          </a:stretch>
        </p:blipFill>
        <p:spPr>
          <a:xfrm>
            <a:off x="5912928" y="516800"/>
            <a:ext cx="5356434" cy="6043345"/>
          </a:xfrm>
          <a:prstGeom prst="rect">
            <a:avLst/>
          </a:prstGeom>
        </p:spPr>
      </p:pic>
      <p:sp>
        <p:nvSpPr>
          <p:cNvPr id="5" name="Slide Number Placeholder 4">
            <a:extLst>
              <a:ext uri="{FF2B5EF4-FFF2-40B4-BE49-F238E27FC236}">
                <a16:creationId xmlns:a16="http://schemas.microsoft.com/office/drawing/2014/main" id="{B9FF89CB-CEC9-A066-4585-693C8DA99AA4}"/>
              </a:ext>
            </a:extLst>
          </p:cNvPr>
          <p:cNvSpPr>
            <a:spLocks noGrp="1"/>
          </p:cNvSpPr>
          <p:nvPr>
            <p:ph type="sldNum" sz="quarter" idx="12"/>
          </p:nvPr>
        </p:nvSpPr>
        <p:spPr/>
        <p:txBody>
          <a:bodyPr/>
          <a:lstStyle/>
          <a:p>
            <a:fld id="{68A8D22E-6BC5-9E47-900C-2BB94685D9F5}" type="slidenum">
              <a:rPr lang="en-US" smtClean="0"/>
              <a:t>11</a:t>
            </a:fld>
            <a:endParaRPr lang="en-US"/>
          </a:p>
        </p:txBody>
      </p:sp>
    </p:spTree>
    <p:extLst>
      <p:ext uri="{BB962C8B-B14F-4D97-AF65-F5344CB8AC3E}">
        <p14:creationId xmlns:p14="http://schemas.microsoft.com/office/powerpoint/2010/main" val="7391195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71779-6255-6901-C14A-E21C22CE6082}"/>
              </a:ext>
            </a:extLst>
          </p:cNvPr>
          <p:cNvSpPr>
            <a:spLocks noGrp="1"/>
          </p:cNvSpPr>
          <p:nvPr>
            <p:ph type="title"/>
          </p:nvPr>
        </p:nvSpPr>
        <p:spPr/>
        <p:txBody>
          <a:bodyPr/>
          <a:lstStyle/>
          <a:p>
            <a:r>
              <a:rPr lang="en-US">
                <a:solidFill>
                  <a:schemeClr val="tx1"/>
                </a:solidFill>
              </a:rPr>
              <a:t>Simulation</a:t>
            </a:r>
          </a:p>
        </p:txBody>
      </p:sp>
      <p:sp>
        <p:nvSpPr>
          <p:cNvPr id="3" name="Content Placeholder 2">
            <a:extLst>
              <a:ext uri="{FF2B5EF4-FFF2-40B4-BE49-F238E27FC236}">
                <a16:creationId xmlns:a16="http://schemas.microsoft.com/office/drawing/2014/main" id="{6758BAAB-0EA4-6BA5-72ED-5CA635AE845C}"/>
              </a:ext>
            </a:extLst>
          </p:cNvPr>
          <p:cNvSpPr>
            <a:spLocks noGrp="1"/>
          </p:cNvSpPr>
          <p:nvPr>
            <p:ph sz="half" idx="1"/>
          </p:nvPr>
        </p:nvSpPr>
        <p:spPr/>
        <p:txBody>
          <a:bodyPr>
            <a:normAutofit/>
          </a:bodyPr>
          <a:lstStyle/>
          <a:p>
            <a:r>
              <a:rPr lang="en-US">
                <a:solidFill>
                  <a:schemeClr val="tx1"/>
                </a:solidFill>
              </a:rPr>
              <a:t>Students interact </a:t>
            </a:r>
          </a:p>
          <a:p>
            <a:pPr lvl="1"/>
            <a:r>
              <a:rPr lang="en-US" sz="2800">
                <a:solidFill>
                  <a:schemeClr val="tx1"/>
                </a:solidFill>
              </a:rPr>
              <a:t>with one simulation in a task</a:t>
            </a:r>
          </a:p>
          <a:p>
            <a:pPr lvl="1"/>
            <a:r>
              <a:rPr lang="en-US" sz="2800">
                <a:solidFill>
                  <a:schemeClr val="tx1"/>
                </a:solidFill>
              </a:rPr>
              <a:t>with the simulation only in an associated test item</a:t>
            </a:r>
          </a:p>
          <a:p>
            <a:pPr marL="457200" lvl="1" indent="0">
              <a:buNone/>
            </a:pPr>
            <a:endParaRPr lang="en-US" sz="2800">
              <a:solidFill>
                <a:schemeClr val="tx1"/>
              </a:solidFill>
            </a:endParaRPr>
          </a:p>
          <a:p>
            <a:r>
              <a:rPr lang="en-US">
                <a:solidFill>
                  <a:schemeClr val="tx1"/>
                </a:solidFill>
              </a:rPr>
              <a:t>Most simulations will have:</a:t>
            </a:r>
          </a:p>
          <a:p>
            <a:pPr lvl="1"/>
            <a:r>
              <a:rPr lang="en-US" sz="2800">
                <a:solidFill>
                  <a:schemeClr val="tx1"/>
                </a:solidFill>
              </a:rPr>
              <a:t>Inputs</a:t>
            </a:r>
          </a:p>
          <a:p>
            <a:pPr lvl="1"/>
            <a:r>
              <a:rPr lang="en-US" sz="2800">
                <a:solidFill>
                  <a:schemeClr val="tx1"/>
                </a:solidFill>
              </a:rPr>
              <a:t>Outputs</a:t>
            </a:r>
          </a:p>
          <a:p>
            <a:pPr lvl="1"/>
            <a:r>
              <a:rPr lang="en-US" sz="2800">
                <a:solidFill>
                  <a:schemeClr val="tx1"/>
                </a:solidFill>
              </a:rPr>
              <a:t>Saved models/trials</a:t>
            </a:r>
          </a:p>
          <a:p>
            <a:endParaRPr lang="en-US">
              <a:solidFill>
                <a:schemeClr val="tx1"/>
              </a:solidFill>
            </a:endParaRPr>
          </a:p>
        </p:txBody>
      </p:sp>
      <p:pic>
        <p:nvPicPr>
          <p:cNvPr id="13" name="Content Placeholder 12" descr="Simulation showing a river ecosystem with inputs for location and sunny days and outputs for animal count and leaf condition. ">
            <a:extLst>
              <a:ext uri="{FF2B5EF4-FFF2-40B4-BE49-F238E27FC236}">
                <a16:creationId xmlns:a16="http://schemas.microsoft.com/office/drawing/2014/main" id="{F91CD49A-BE09-9E74-E0B8-DF423EDD1C7E}"/>
              </a:ext>
            </a:extLst>
          </p:cNvPr>
          <p:cNvPicPr>
            <a:picLocks noGrp="1" noChangeAspect="1"/>
          </p:cNvPicPr>
          <p:nvPr>
            <p:ph sz="half" idx="2"/>
          </p:nvPr>
        </p:nvPicPr>
        <p:blipFill>
          <a:blip r:embed="rId3"/>
          <a:stretch>
            <a:fillRect/>
          </a:stretch>
        </p:blipFill>
        <p:spPr>
          <a:xfrm>
            <a:off x="5925618" y="808857"/>
            <a:ext cx="4763162" cy="5498281"/>
          </a:xfrm>
          <a:prstGeom prst="rect">
            <a:avLst/>
          </a:prstGeom>
        </p:spPr>
      </p:pic>
      <p:sp>
        <p:nvSpPr>
          <p:cNvPr id="5" name="Slide Number Placeholder 4">
            <a:extLst>
              <a:ext uri="{FF2B5EF4-FFF2-40B4-BE49-F238E27FC236}">
                <a16:creationId xmlns:a16="http://schemas.microsoft.com/office/drawing/2014/main" id="{982D73C2-9B22-74D9-A3E9-93238E0C2D30}"/>
              </a:ext>
            </a:extLst>
          </p:cNvPr>
          <p:cNvSpPr>
            <a:spLocks noGrp="1"/>
          </p:cNvSpPr>
          <p:nvPr>
            <p:ph type="sldNum" sz="quarter" idx="12"/>
          </p:nvPr>
        </p:nvSpPr>
        <p:spPr/>
        <p:txBody>
          <a:bodyPr/>
          <a:lstStyle/>
          <a:p>
            <a:fld id="{68A8D22E-6BC5-9E47-900C-2BB94685D9F5}" type="slidenum">
              <a:rPr lang="en-US" smtClean="0"/>
              <a:t>12</a:t>
            </a:fld>
            <a:endParaRPr lang="en-US"/>
          </a:p>
        </p:txBody>
      </p:sp>
      <p:sp>
        <p:nvSpPr>
          <p:cNvPr id="7" name="Oval 6">
            <a:extLst>
              <a:ext uri="{FF2B5EF4-FFF2-40B4-BE49-F238E27FC236}">
                <a16:creationId xmlns:a16="http://schemas.microsoft.com/office/drawing/2014/main" id="{C7A075C3-9E1D-D149-D310-9256F59B62A7}"/>
              </a:ext>
              <a:ext uri="{C183D7F6-B498-43B3-948B-1728B52AA6E4}">
                <adec:decorative xmlns:adec="http://schemas.microsoft.com/office/drawing/2017/decorative" val="1"/>
              </a:ext>
            </a:extLst>
          </p:cNvPr>
          <p:cNvSpPr/>
          <p:nvPr/>
        </p:nvSpPr>
        <p:spPr>
          <a:xfrm>
            <a:off x="9110882" y="2310391"/>
            <a:ext cx="1566104" cy="3041579"/>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7F13760F-C3B2-998D-3B81-B305B388FCF9}"/>
              </a:ext>
              <a:ext uri="{C183D7F6-B498-43B3-948B-1728B52AA6E4}">
                <adec:decorative xmlns:adec="http://schemas.microsoft.com/office/drawing/2017/decorative" val="1"/>
              </a:ext>
            </a:extLst>
          </p:cNvPr>
          <p:cNvSpPr/>
          <p:nvPr/>
        </p:nvSpPr>
        <p:spPr>
          <a:xfrm>
            <a:off x="5881881" y="1367389"/>
            <a:ext cx="1034142" cy="1129392"/>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2D497112-815A-D47F-D7D2-FD2167ACBD56}"/>
              </a:ext>
              <a:ext uri="{C183D7F6-B498-43B3-948B-1728B52AA6E4}">
                <adec:decorative xmlns:adec="http://schemas.microsoft.com/office/drawing/2017/decorative" val="1"/>
              </a:ext>
            </a:extLst>
          </p:cNvPr>
          <p:cNvSpPr/>
          <p:nvPr/>
        </p:nvSpPr>
        <p:spPr>
          <a:xfrm rot="5400000">
            <a:off x="7011788" y="4078806"/>
            <a:ext cx="1206671" cy="3285994"/>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97146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07A8B-47FA-8B2E-668F-96CBD3E27D21}"/>
              </a:ext>
            </a:extLst>
          </p:cNvPr>
          <p:cNvSpPr>
            <a:spLocks noGrp="1"/>
          </p:cNvSpPr>
          <p:nvPr>
            <p:ph type="title"/>
          </p:nvPr>
        </p:nvSpPr>
        <p:spPr/>
        <p:txBody>
          <a:bodyPr/>
          <a:lstStyle/>
          <a:p>
            <a:r>
              <a:rPr lang="en-US">
                <a:solidFill>
                  <a:schemeClr val="tx1"/>
                </a:solidFill>
              </a:rPr>
              <a:t>Simulation-based Item Example </a:t>
            </a:r>
          </a:p>
        </p:txBody>
      </p:sp>
      <p:sp>
        <p:nvSpPr>
          <p:cNvPr id="3" name="Content Placeholder 2">
            <a:extLst>
              <a:ext uri="{FF2B5EF4-FFF2-40B4-BE49-F238E27FC236}">
                <a16:creationId xmlns:a16="http://schemas.microsoft.com/office/drawing/2014/main" id="{69F5550A-DCCB-2805-41AC-CF9857177907}"/>
              </a:ext>
            </a:extLst>
          </p:cNvPr>
          <p:cNvSpPr>
            <a:spLocks noGrp="1"/>
          </p:cNvSpPr>
          <p:nvPr>
            <p:ph sz="half" idx="1"/>
          </p:nvPr>
        </p:nvSpPr>
        <p:spPr>
          <a:xfrm>
            <a:off x="152398" y="1340426"/>
            <a:ext cx="4950943" cy="4966855"/>
          </a:xfrm>
        </p:spPr>
        <p:txBody>
          <a:bodyPr/>
          <a:lstStyle/>
          <a:p>
            <a:r>
              <a:rPr lang="en-US">
                <a:solidFill>
                  <a:schemeClr val="tx1"/>
                </a:solidFill>
              </a:rPr>
              <a:t>Simulation appears on the left side of the screen</a:t>
            </a:r>
          </a:p>
          <a:p>
            <a:endParaRPr lang="en-US">
              <a:solidFill>
                <a:schemeClr val="tx1"/>
              </a:solidFill>
            </a:endParaRPr>
          </a:p>
          <a:p>
            <a:r>
              <a:rPr lang="en-US">
                <a:solidFill>
                  <a:schemeClr val="tx1"/>
                </a:solidFill>
              </a:rPr>
              <a:t>“Simulation Activity” with a goal and the simulation directions appear on the right side of the screen</a:t>
            </a:r>
          </a:p>
          <a:p>
            <a:endParaRPr lang="en-US">
              <a:solidFill>
                <a:schemeClr val="tx1"/>
              </a:solidFill>
            </a:endParaRPr>
          </a:p>
          <a:p>
            <a:r>
              <a:rPr lang="en-US">
                <a:solidFill>
                  <a:schemeClr val="tx1"/>
                </a:solidFill>
              </a:rPr>
              <a:t>Question appears under the Simulation Activity</a:t>
            </a:r>
          </a:p>
        </p:txBody>
      </p:sp>
      <p:sp>
        <p:nvSpPr>
          <p:cNvPr id="5" name="Slide Number Placeholder 4">
            <a:extLst>
              <a:ext uri="{FF2B5EF4-FFF2-40B4-BE49-F238E27FC236}">
                <a16:creationId xmlns:a16="http://schemas.microsoft.com/office/drawing/2014/main" id="{BB75A95C-BF6E-3F91-9B32-C1F9C333CA87}"/>
              </a:ext>
            </a:extLst>
          </p:cNvPr>
          <p:cNvSpPr>
            <a:spLocks noGrp="1"/>
          </p:cNvSpPr>
          <p:nvPr>
            <p:ph type="sldNum" sz="quarter" idx="12"/>
          </p:nvPr>
        </p:nvSpPr>
        <p:spPr/>
        <p:txBody>
          <a:bodyPr/>
          <a:lstStyle/>
          <a:p>
            <a:fld id="{68A8D22E-6BC5-9E47-900C-2BB94685D9F5}" type="slidenum">
              <a:rPr lang="en-US" smtClean="0"/>
              <a:t>13</a:t>
            </a:fld>
            <a:endParaRPr lang="en-US"/>
          </a:p>
        </p:txBody>
      </p:sp>
      <p:pic>
        <p:nvPicPr>
          <p:cNvPr id="21" name="Content Placeholder 20" descr="Simulation results, simulation directions, and a question with selected answers based on the results. ">
            <a:extLst>
              <a:ext uri="{FF2B5EF4-FFF2-40B4-BE49-F238E27FC236}">
                <a16:creationId xmlns:a16="http://schemas.microsoft.com/office/drawing/2014/main" id="{98DA2745-C8C5-49E5-7BE4-9FA86A780F46}"/>
              </a:ext>
            </a:extLst>
          </p:cNvPr>
          <p:cNvPicPr>
            <a:picLocks noGrp="1" noChangeAspect="1"/>
          </p:cNvPicPr>
          <p:nvPr>
            <p:ph sz="half" idx="2"/>
          </p:nvPr>
        </p:nvPicPr>
        <p:blipFill>
          <a:blip r:embed="rId3"/>
          <a:stretch>
            <a:fillRect/>
          </a:stretch>
        </p:blipFill>
        <p:spPr>
          <a:xfrm>
            <a:off x="5103341" y="1479912"/>
            <a:ext cx="6724184" cy="4409444"/>
          </a:xfrm>
          <a:prstGeom prst="rect">
            <a:avLst/>
          </a:prstGeom>
        </p:spPr>
      </p:pic>
      <p:sp>
        <p:nvSpPr>
          <p:cNvPr id="7" name="Rectangle 6">
            <a:extLst>
              <a:ext uri="{FF2B5EF4-FFF2-40B4-BE49-F238E27FC236}">
                <a16:creationId xmlns:a16="http://schemas.microsoft.com/office/drawing/2014/main" id="{D687F24E-3DD0-BE66-4515-21B99DFA3F2E}"/>
              </a:ext>
              <a:ext uri="{C183D7F6-B498-43B3-948B-1728B52AA6E4}">
                <adec:decorative xmlns:adec="http://schemas.microsoft.com/office/drawing/2017/decorative" val="1"/>
              </a:ext>
            </a:extLst>
          </p:cNvPr>
          <p:cNvSpPr/>
          <p:nvPr/>
        </p:nvSpPr>
        <p:spPr>
          <a:xfrm>
            <a:off x="8950817" y="2047741"/>
            <a:ext cx="2781837" cy="193183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1137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0EDEF-CE6A-F68E-0F6F-07B91259BFFB}"/>
              </a:ext>
            </a:extLst>
          </p:cNvPr>
          <p:cNvSpPr>
            <a:spLocks noGrp="1"/>
          </p:cNvSpPr>
          <p:nvPr>
            <p:ph type="title"/>
          </p:nvPr>
        </p:nvSpPr>
        <p:spPr/>
        <p:txBody>
          <a:bodyPr>
            <a:normAutofit/>
          </a:bodyPr>
          <a:lstStyle/>
          <a:p>
            <a:r>
              <a:rPr lang="en-US">
                <a:solidFill>
                  <a:schemeClr val="tx1"/>
                </a:solidFill>
              </a:rPr>
              <a:t>Example of Item without Simulation </a:t>
            </a:r>
          </a:p>
        </p:txBody>
      </p:sp>
      <p:sp>
        <p:nvSpPr>
          <p:cNvPr id="3" name="Content Placeholder 2">
            <a:extLst>
              <a:ext uri="{FF2B5EF4-FFF2-40B4-BE49-F238E27FC236}">
                <a16:creationId xmlns:a16="http://schemas.microsoft.com/office/drawing/2014/main" id="{43C26AD1-41FA-CCCA-4708-48D20043E6E7}"/>
              </a:ext>
            </a:extLst>
          </p:cNvPr>
          <p:cNvSpPr>
            <a:spLocks noGrp="1"/>
          </p:cNvSpPr>
          <p:nvPr>
            <p:ph sz="half" idx="1"/>
          </p:nvPr>
        </p:nvSpPr>
        <p:spPr/>
        <p:txBody>
          <a:bodyPr/>
          <a:lstStyle/>
          <a:p>
            <a:endParaRPr lang="en-US">
              <a:solidFill>
                <a:schemeClr val="tx1"/>
              </a:solidFill>
            </a:endParaRPr>
          </a:p>
          <a:p>
            <a:r>
              <a:rPr lang="en-US">
                <a:solidFill>
                  <a:schemeClr val="tx1"/>
                </a:solidFill>
              </a:rPr>
              <a:t>Most items in a task will not include a simulation.</a:t>
            </a:r>
          </a:p>
          <a:p>
            <a:r>
              <a:rPr lang="en-US">
                <a:solidFill>
                  <a:schemeClr val="tx1"/>
                </a:solidFill>
              </a:rPr>
              <a:t>These items do not require any information from the simulation.</a:t>
            </a:r>
          </a:p>
          <a:p>
            <a:pPr marL="0" indent="0">
              <a:buNone/>
            </a:pPr>
            <a:endParaRPr lang="en-US"/>
          </a:p>
          <a:p>
            <a:endParaRPr lang="en-US"/>
          </a:p>
        </p:txBody>
      </p:sp>
      <p:pic>
        <p:nvPicPr>
          <p:cNvPr id="6" name="Content Placeholder 14" descr="Non-simulation based multiple-choice question comparing observations from two river locations, with a picture of each location and four answer choices. ">
            <a:extLst>
              <a:ext uri="{FF2B5EF4-FFF2-40B4-BE49-F238E27FC236}">
                <a16:creationId xmlns:a16="http://schemas.microsoft.com/office/drawing/2014/main" id="{12468816-2BE4-2912-F44D-9107906CEC35}"/>
              </a:ext>
            </a:extLst>
          </p:cNvPr>
          <p:cNvPicPr>
            <a:picLocks noGrp="1" noChangeAspect="1"/>
          </p:cNvPicPr>
          <p:nvPr>
            <p:ph sz="half" idx="2"/>
          </p:nvPr>
        </p:nvPicPr>
        <p:blipFill>
          <a:blip r:embed="rId3"/>
          <a:stretch>
            <a:fillRect/>
          </a:stretch>
        </p:blipFill>
        <p:spPr>
          <a:xfrm>
            <a:off x="5430980" y="1633445"/>
            <a:ext cx="6494847" cy="4452112"/>
          </a:xfrm>
          <a:prstGeom prst="rect">
            <a:avLst/>
          </a:prstGeom>
          <a:solidFill>
            <a:schemeClr val="bg1"/>
          </a:solidFill>
          <a:ln>
            <a:solidFill>
              <a:schemeClr val="accent1"/>
            </a:solidFill>
          </a:ln>
        </p:spPr>
      </p:pic>
      <p:sp>
        <p:nvSpPr>
          <p:cNvPr id="5" name="Slide Number Placeholder 4">
            <a:extLst>
              <a:ext uri="{FF2B5EF4-FFF2-40B4-BE49-F238E27FC236}">
                <a16:creationId xmlns:a16="http://schemas.microsoft.com/office/drawing/2014/main" id="{869F54D9-F593-B4BA-BF05-A2DB9560E77A}"/>
              </a:ext>
            </a:extLst>
          </p:cNvPr>
          <p:cNvSpPr>
            <a:spLocks noGrp="1"/>
          </p:cNvSpPr>
          <p:nvPr>
            <p:ph type="sldNum" sz="quarter" idx="12"/>
          </p:nvPr>
        </p:nvSpPr>
        <p:spPr/>
        <p:txBody>
          <a:bodyPr/>
          <a:lstStyle/>
          <a:p>
            <a:fld id="{68A8D22E-6BC5-9E47-900C-2BB94685D9F5}" type="slidenum">
              <a:rPr lang="en-US" smtClean="0"/>
              <a:t>14</a:t>
            </a:fld>
            <a:endParaRPr lang="en-US"/>
          </a:p>
        </p:txBody>
      </p:sp>
    </p:spTree>
    <p:extLst>
      <p:ext uri="{BB962C8B-B14F-4D97-AF65-F5344CB8AC3E}">
        <p14:creationId xmlns:p14="http://schemas.microsoft.com/office/powerpoint/2010/main" val="28248314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1641CB-9C76-8890-E704-81F5AF37C9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30456F-B3D2-79FC-77F3-4C94CD2A32DD}"/>
              </a:ext>
            </a:extLst>
          </p:cNvPr>
          <p:cNvSpPr>
            <a:spLocks noGrp="1"/>
          </p:cNvSpPr>
          <p:nvPr>
            <p:ph type="title" idx="4294967295"/>
          </p:nvPr>
        </p:nvSpPr>
        <p:spPr>
          <a:xfrm>
            <a:off x="3109913" y="2882106"/>
            <a:ext cx="8605837" cy="1093787"/>
          </a:xfrm>
        </p:spPr>
        <p:txBody>
          <a:bodyPr>
            <a:noAutofit/>
          </a:bodyPr>
          <a:lstStyle/>
          <a:p>
            <a:r>
              <a:rPr lang="en-US" sz="5000">
                <a:solidFill>
                  <a:schemeClr val="tx1"/>
                </a:solidFill>
              </a:rPr>
              <a:t>3</a:t>
            </a:r>
            <a:r>
              <a:rPr lang="en-US" sz="5000" b="1">
                <a:solidFill>
                  <a:schemeClr val="tx1"/>
                </a:solidFill>
                <a:latin typeface="Arial" panose="020B0604020202020204" pitchFamily="34" charset="0"/>
                <a:cs typeface="Arial" panose="020B0604020202020204" pitchFamily="34" charset="0"/>
              </a:rPr>
              <a:t>. Revised Test Design</a:t>
            </a:r>
            <a:br>
              <a:rPr lang="zh-CN" altLang="en-US" sz="5000" b="1">
                <a:solidFill>
                  <a:schemeClr val="tx1"/>
                </a:solidFill>
              </a:rPr>
            </a:br>
            <a:endParaRPr lang="en-US" sz="5000" b="1">
              <a:solidFill>
                <a:schemeClr val="tx1"/>
              </a:solidFill>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4F70EFAE-13B9-3C2A-ED2D-7EA97684C51A}"/>
              </a:ext>
            </a:extLst>
          </p:cNvPr>
          <p:cNvSpPr>
            <a:spLocks noGrp="1"/>
          </p:cNvSpPr>
          <p:nvPr>
            <p:ph type="sldNum" sz="quarter" idx="12"/>
          </p:nvPr>
        </p:nvSpPr>
        <p:spPr/>
        <p:txBody>
          <a:bodyPr/>
          <a:lstStyle/>
          <a:p>
            <a:fld id="{68A8D22E-6BC5-9E47-900C-2BB94685D9F5}" type="slidenum">
              <a:rPr lang="en-US" smtClean="0"/>
              <a:pPr/>
              <a:t>15</a:t>
            </a:fld>
            <a:endParaRPr lang="en-US"/>
          </a:p>
        </p:txBody>
      </p:sp>
    </p:spTree>
    <p:extLst>
      <p:ext uri="{BB962C8B-B14F-4D97-AF65-F5344CB8AC3E}">
        <p14:creationId xmlns:p14="http://schemas.microsoft.com/office/powerpoint/2010/main" val="1017851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8A9F6-2DD3-2522-20A0-98082145A8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C966AB-65F6-BA5C-FBDF-53F04D8DC3CB}"/>
              </a:ext>
            </a:extLst>
          </p:cNvPr>
          <p:cNvSpPr>
            <a:spLocks noGrp="1"/>
          </p:cNvSpPr>
          <p:nvPr>
            <p:ph type="title"/>
          </p:nvPr>
        </p:nvSpPr>
        <p:spPr/>
        <p:txBody>
          <a:bodyPr>
            <a:normAutofit fontScale="90000"/>
          </a:bodyPr>
          <a:lstStyle/>
          <a:p>
            <a:r>
              <a:rPr lang="en-US"/>
              <a:t>2027 Test Design: What Remains the Same</a:t>
            </a:r>
          </a:p>
        </p:txBody>
      </p:sp>
      <p:sp>
        <p:nvSpPr>
          <p:cNvPr id="3" name="Content Placeholder 2">
            <a:extLst>
              <a:ext uri="{FF2B5EF4-FFF2-40B4-BE49-F238E27FC236}">
                <a16:creationId xmlns:a16="http://schemas.microsoft.com/office/drawing/2014/main" id="{E4BB3E6C-FCF5-0E9F-958F-0B820A6E6F26}"/>
              </a:ext>
            </a:extLst>
          </p:cNvPr>
          <p:cNvSpPr>
            <a:spLocks noGrp="1"/>
          </p:cNvSpPr>
          <p:nvPr>
            <p:ph idx="1"/>
          </p:nvPr>
        </p:nvSpPr>
        <p:spPr>
          <a:xfrm>
            <a:off x="173179" y="1527245"/>
            <a:ext cx="11890665" cy="4727339"/>
          </a:xfrm>
        </p:spPr>
        <p:txBody>
          <a:bodyPr vert="horz" lIns="91440" tIns="45720" rIns="91440" bIns="45720" rtlCol="0" anchor="t">
            <a:normAutofit/>
          </a:bodyPr>
          <a:lstStyle/>
          <a:p>
            <a:r>
              <a:rPr lang="en-US" sz="3200">
                <a:solidFill>
                  <a:schemeClr val="tx1"/>
                </a:solidFill>
                <a:latin typeface="Arial"/>
                <a:cs typeface="Arial"/>
              </a:rPr>
              <a:t>Two test sessions </a:t>
            </a:r>
          </a:p>
          <a:p>
            <a:r>
              <a:rPr lang="en-US" sz="3200">
                <a:solidFill>
                  <a:schemeClr val="tx1"/>
                </a:solidFill>
                <a:latin typeface="Arial"/>
                <a:cs typeface="Arial"/>
              </a:rPr>
              <a:t>Approximate total points on test</a:t>
            </a:r>
          </a:p>
          <a:p>
            <a:pPr lvl="1"/>
            <a:r>
              <a:rPr lang="en-US" sz="2800">
                <a:solidFill>
                  <a:schemeClr val="tx1"/>
                </a:solidFill>
                <a:latin typeface="Arial"/>
                <a:cs typeface="Arial"/>
              </a:rPr>
              <a:t>2019-2026 Test: 54 pts. total</a:t>
            </a:r>
          </a:p>
          <a:p>
            <a:pPr lvl="1"/>
            <a:r>
              <a:rPr lang="en-US" sz="2800">
                <a:solidFill>
                  <a:schemeClr val="tx1"/>
                </a:solidFill>
                <a:latin typeface="Arial"/>
                <a:cs typeface="Arial"/>
              </a:rPr>
              <a:t>2027 Test: 55 pts. total</a:t>
            </a:r>
          </a:p>
          <a:p>
            <a:r>
              <a:rPr lang="en-US" sz="3200">
                <a:solidFill>
                  <a:schemeClr val="tx1"/>
                </a:solidFill>
                <a:latin typeface="Arial"/>
                <a:cs typeface="Arial"/>
              </a:rPr>
              <a:t>Item types</a:t>
            </a:r>
          </a:p>
          <a:p>
            <a:pPr lvl="1"/>
            <a:r>
              <a:rPr lang="en-US" sz="2800">
                <a:solidFill>
                  <a:schemeClr val="tx1"/>
                </a:solidFill>
                <a:latin typeface="Arial"/>
                <a:cs typeface="Arial"/>
              </a:rPr>
              <a:t>Selected response (SR) </a:t>
            </a:r>
          </a:p>
          <a:p>
            <a:pPr lvl="2"/>
            <a:r>
              <a:rPr lang="en-US" sz="2400">
                <a:solidFill>
                  <a:schemeClr val="tx1"/>
                </a:solidFill>
                <a:latin typeface="Arial"/>
                <a:cs typeface="Arial"/>
              </a:rPr>
              <a:t>Multiple choice</a:t>
            </a:r>
          </a:p>
          <a:p>
            <a:pPr lvl="2"/>
            <a:r>
              <a:rPr lang="en-US" sz="2400">
                <a:solidFill>
                  <a:schemeClr val="tx1"/>
                </a:solidFill>
                <a:latin typeface="Arial"/>
                <a:cs typeface="Arial"/>
              </a:rPr>
              <a:t>Multiple select </a:t>
            </a:r>
          </a:p>
          <a:p>
            <a:pPr lvl="2"/>
            <a:r>
              <a:rPr lang="en-US" sz="2400">
                <a:solidFill>
                  <a:schemeClr val="tx1"/>
                </a:solidFill>
                <a:latin typeface="Arial"/>
                <a:cs typeface="Arial"/>
              </a:rPr>
              <a:t>Technology-enhanced (inline choice, drag and drop, etc.) </a:t>
            </a:r>
          </a:p>
          <a:p>
            <a:pPr lvl="1"/>
            <a:r>
              <a:rPr lang="en-US" sz="2800">
                <a:solidFill>
                  <a:schemeClr val="tx1"/>
                </a:solidFill>
                <a:latin typeface="Arial"/>
                <a:cs typeface="Arial"/>
              </a:rPr>
              <a:t>Constructed response (CR)</a:t>
            </a:r>
          </a:p>
        </p:txBody>
      </p:sp>
      <p:sp>
        <p:nvSpPr>
          <p:cNvPr id="4" name="Slide Number Placeholder 3">
            <a:extLst>
              <a:ext uri="{FF2B5EF4-FFF2-40B4-BE49-F238E27FC236}">
                <a16:creationId xmlns:a16="http://schemas.microsoft.com/office/drawing/2014/main" id="{7EB694B4-D74F-EC0B-8D16-FE390720B1DA}"/>
              </a:ext>
            </a:extLst>
          </p:cNvPr>
          <p:cNvSpPr>
            <a:spLocks noGrp="1"/>
          </p:cNvSpPr>
          <p:nvPr>
            <p:ph type="sldNum" sz="quarter" idx="12"/>
          </p:nvPr>
        </p:nvSpPr>
        <p:spPr/>
        <p:txBody>
          <a:bodyPr/>
          <a:lstStyle/>
          <a:p>
            <a:fld id="{68A8D22E-6BC5-9E47-900C-2BB94685D9F5}" type="slidenum">
              <a:rPr lang="en-US" smtClean="0"/>
              <a:t>16</a:t>
            </a:fld>
            <a:endParaRPr lang="en-US"/>
          </a:p>
        </p:txBody>
      </p:sp>
    </p:spTree>
    <p:extLst>
      <p:ext uri="{BB962C8B-B14F-4D97-AF65-F5344CB8AC3E}">
        <p14:creationId xmlns:p14="http://schemas.microsoft.com/office/powerpoint/2010/main" val="11055327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8222C-262A-6029-D176-9C6DDB7E884E}"/>
              </a:ext>
            </a:extLst>
          </p:cNvPr>
          <p:cNvSpPr>
            <a:spLocks noGrp="1"/>
          </p:cNvSpPr>
          <p:nvPr>
            <p:ph type="title"/>
          </p:nvPr>
        </p:nvSpPr>
        <p:spPr>
          <a:xfrm>
            <a:off x="173179" y="308699"/>
            <a:ext cx="11626472" cy="861002"/>
          </a:xfrm>
        </p:spPr>
        <p:txBody>
          <a:bodyPr>
            <a:noAutofit/>
          </a:bodyPr>
          <a:lstStyle/>
          <a:p>
            <a:r>
              <a:rPr lang="en-US" sz="4000"/>
              <a:t>2027 Test Items: What Remains the Same</a:t>
            </a:r>
          </a:p>
        </p:txBody>
      </p:sp>
      <p:sp>
        <p:nvSpPr>
          <p:cNvPr id="3" name="Content Placeholder 2">
            <a:extLst>
              <a:ext uri="{FF2B5EF4-FFF2-40B4-BE49-F238E27FC236}">
                <a16:creationId xmlns:a16="http://schemas.microsoft.com/office/drawing/2014/main" id="{8A872C60-1BB8-CEA3-4B6F-7FA2F9894F26}"/>
              </a:ext>
            </a:extLst>
          </p:cNvPr>
          <p:cNvSpPr>
            <a:spLocks noGrp="1"/>
          </p:cNvSpPr>
          <p:nvPr>
            <p:ph idx="1"/>
          </p:nvPr>
        </p:nvSpPr>
        <p:spPr>
          <a:xfrm>
            <a:off x="173179" y="1546757"/>
            <a:ext cx="11890665" cy="4946118"/>
          </a:xfrm>
        </p:spPr>
        <p:txBody>
          <a:bodyPr>
            <a:normAutofit/>
          </a:bodyPr>
          <a:lstStyle/>
          <a:p>
            <a:r>
              <a:rPr lang="en-US" u="sng">
                <a:solidFill>
                  <a:schemeClr val="tx1"/>
                </a:solidFill>
                <a:hlinkClick r:id="rId3"/>
              </a:rPr>
              <a:t>2016 STE Framework </a:t>
            </a:r>
            <a:endParaRPr lang="en-US" u="sng">
              <a:solidFill>
                <a:schemeClr val="tx1"/>
              </a:solidFill>
            </a:endParaRPr>
          </a:p>
          <a:p>
            <a:pPr lvl="1"/>
            <a:r>
              <a:rPr lang="en-US" sz="2200">
                <a:solidFill>
                  <a:schemeClr val="tx1"/>
                </a:solidFill>
              </a:rPr>
              <a:t>All items continue to be aligned to the standards</a:t>
            </a:r>
          </a:p>
          <a:p>
            <a:r>
              <a:rPr lang="en-US">
                <a:solidFill>
                  <a:schemeClr val="tx1"/>
                </a:solidFill>
              </a:rPr>
              <a:t>Reporting Categories</a:t>
            </a:r>
          </a:p>
          <a:p>
            <a:pPr lvl="1"/>
            <a:r>
              <a:rPr lang="en-US" sz="2200">
                <a:solidFill>
                  <a:schemeClr val="tx1"/>
                </a:solidFill>
              </a:rPr>
              <a:t>Earth and space science; life science; physical science; technology/engineering</a:t>
            </a:r>
          </a:p>
          <a:p>
            <a:r>
              <a:rPr lang="en-US">
                <a:solidFill>
                  <a:schemeClr val="tx1"/>
                </a:solidFill>
                <a:hlinkClick r:id="rId4"/>
              </a:rPr>
              <a:t>Science Practices</a:t>
            </a:r>
            <a:endParaRPr lang="en-US">
              <a:solidFill>
                <a:schemeClr val="tx1"/>
              </a:solidFill>
            </a:endParaRPr>
          </a:p>
          <a:p>
            <a:pPr lvl="1"/>
            <a:r>
              <a:rPr lang="en-US" sz="2200">
                <a:solidFill>
                  <a:schemeClr val="tx1"/>
                </a:solidFill>
              </a:rPr>
              <a:t>Investigations and questioning; mathematics and data; evidence, reasoning, and modeling</a:t>
            </a:r>
          </a:p>
          <a:p>
            <a:r>
              <a:rPr lang="en-US">
                <a:solidFill>
                  <a:schemeClr val="tx1"/>
                </a:solidFill>
                <a:hlinkClick r:id="rId5"/>
              </a:rPr>
              <a:t>Cognitive Skill Levels</a:t>
            </a:r>
            <a:endParaRPr lang="en-US">
              <a:solidFill>
                <a:schemeClr val="tx1"/>
              </a:solidFill>
            </a:endParaRPr>
          </a:p>
          <a:p>
            <a:pPr lvl="1"/>
            <a:r>
              <a:rPr lang="en-US" sz="2200">
                <a:solidFill>
                  <a:schemeClr val="tx1"/>
                </a:solidFill>
              </a:rPr>
              <a:t>Understanding; applying; analyzing and evaluating</a:t>
            </a:r>
          </a:p>
          <a:p>
            <a:r>
              <a:rPr lang="en-US">
                <a:solidFill>
                  <a:schemeClr val="tx1"/>
                </a:solidFill>
                <a:hlinkClick r:id="rId6"/>
              </a:rPr>
              <a:t>Achievement Level Descriptors </a:t>
            </a:r>
            <a:endParaRPr lang="en-US">
              <a:solidFill>
                <a:schemeClr val="tx1"/>
              </a:solidFill>
            </a:endParaRPr>
          </a:p>
          <a:p>
            <a:pPr lvl="1"/>
            <a:r>
              <a:rPr lang="en-US" sz="2200">
                <a:solidFill>
                  <a:schemeClr val="tx1"/>
                </a:solidFill>
              </a:rPr>
              <a:t>Exceeding; meeting; partial meeting; not meeting expectations</a:t>
            </a:r>
          </a:p>
        </p:txBody>
      </p:sp>
      <p:sp>
        <p:nvSpPr>
          <p:cNvPr id="4" name="Slide Number Placeholder 3">
            <a:extLst>
              <a:ext uri="{FF2B5EF4-FFF2-40B4-BE49-F238E27FC236}">
                <a16:creationId xmlns:a16="http://schemas.microsoft.com/office/drawing/2014/main" id="{5F5EC325-EEDA-60E4-2A84-E33D0A26712E}"/>
              </a:ext>
            </a:extLst>
          </p:cNvPr>
          <p:cNvSpPr>
            <a:spLocks noGrp="1"/>
          </p:cNvSpPr>
          <p:nvPr>
            <p:ph type="sldNum" sz="quarter" idx="12"/>
          </p:nvPr>
        </p:nvSpPr>
        <p:spPr/>
        <p:txBody>
          <a:bodyPr/>
          <a:lstStyle/>
          <a:p>
            <a:fld id="{68A8D22E-6BC5-9E47-900C-2BB94685D9F5}" type="slidenum">
              <a:rPr lang="en-US" smtClean="0"/>
              <a:t>17</a:t>
            </a:fld>
            <a:endParaRPr lang="en-US"/>
          </a:p>
        </p:txBody>
      </p:sp>
    </p:spTree>
    <p:extLst>
      <p:ext uri="{BB962C8B-B14F-4D97-AF65-F5344CB8AC3E}">
        <p14:creationId xmlns:p14="http://schemas.microsoft.com/office/powerpoint/2010/main" val="4442004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145F44-41DC-B806-032F-BDF813E50A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F30161-EDDF-ACFB-180D-7BB4E766DBE0}"/>
              </a:ext>
            </a:extLst>
          </p:cNvPr>
          <p:cNvSpPr>
            <a:spLocks noGrp="1"/>
          </p:cNvSpPr>
          <p:nvPr>
            <p:ph type="title"/>
          </p:nvPr>
        </p:nvSpPr>
        <p:spPr/>
        <p:txBody>
          <a:bodyPr>
            <a:normAutofit/>
          </a:bodyPr>
          <a:lstStyle/>
          <a:p>
            <a:r>
              <a:rPr lang="en-US" sz="4000"/>
              <a:t>2027 Test Design</a:t>
            </a:r>
            <a:r>
              <a:rPr lang="en-US" sz="4000" baseline="0"/>
              <a:t>: </a:t>
            </a:r>
            <a:r>
              <a:rPr lang="en-US" sz="4000"/>
              <a:t>Points by Task</a:t>
            </a:r>
            <a:r>
              <a:rPr lang="en-US" sz="4000" baseline="0"/>
              <a:t> </a:t>
            </a:r>
            <a:endParaRPr lang="en-US" sz="4000"/>
          </a:p>
        </p:txBody>
      </p:sp>
      <p:sp>
        <p:nvSpPr>
          <p:cNvPr id="4" name="Content Placeholder 1">
            <a:extLst>
              <a:ext uri="{FF2B5EF4-FFF2-40B4-BE49-F238E27FC236}">
                <a16:creationId xmlns:a16="http://schemas.microsoft.com/office/drawing/2014/main" id="{E581ED27-9427-26EE-1503-32BB432CD0BD}"/>
              </a:ext>
            </a:extLst>
          </p:cNvPr>
          <p:cNvSpPr txBox="1">
            <a:spLocks noGrp="1"/>
          </p:cNvSpPr>
          <p:nvPr>
            <p:ph idx="1"/>
          </p:nvPr>
        </p:nvSpPr>
        <p:spPr>
          <a:xfrm>
            <a:off x="173179" y="1498060"/>
            <a:ext cx="11890665" cy="482524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buSzPct val="100000"/>
              <a:tabLst>
                <a:tab pos="457200" algn="l"/>
              </a:tabLst>
            </a:pPr>
            <a:r>
              <a:rPr lang="en-US" dirty="0">
                <a:latin typeface="Arial"/>
                <a:ea typeface="Times New Roman" panose="02020603050405020304" pitchFamily="18" charset="0"/>
                <a:cs typeface="Arial"/>
              </a:rPr>
              <a:t>Each test will have two sessions, each with 3 tasks</a:t>
            </a:r>
          </a:p>
          <a:p>
            <a:pPr>
              <a:lnSpc>
                <a:spcPct val="120000"/>
              </a:lnSpc>
              <a:spcBef>
                <a:spcPts val="0"/>
              </a:spcBef>
              <a:buSzPct val="100000"/>
              <a:tabLst>
                <a:tab pos="457200" algn="l"/>
              </a:tabLst>
            </a:pPr>
            <a:r>
              <a:rPr lang="en-US" dirty="0">
                <a:latin typeface="Arial"/>
                <a:ea typeface="Times New Roman" panose="02020603050405020304" pitchFamily="18" charset="0"/>
                <a:cs typeface="Arial"/>
              </a:rPr>
              <a:t>Each individual task is worth a total of 11 points.</a:t>
            </a:r>
          </a:p>
          <a:p>
            <a:pPr lvl="1">
              <a:lnSpc>
                <a:spcPct val="120000"/>
              </a:lnSpc>
              <a:spcBef>
                <a:spcPts val="0"/>
              </a:spcBef>
              <a:buSzPct val="100000"/>
              <a:tabLst>
                <a:tab pos="457200" algn="l"/>
              </a:tabLst>
            </a:pPr>
            <a:r>
              <a:rPr lang="en-US" dirty="0">
                <a:latin typeface="Arial"/>
                <a:ea typeface="Times New Roman" panose="02020603050405020304" pitchFamily="18" charset="0"/>
                <a:cs typeface="Arial"/>
              </a:rPr>
              <a:t>6 1-pt selected-response test questions</a:t>
            </a:r>
          </a:p>
          <a:p>
            <a:pPr lvl="1">
              <a:lnSpc>
                <a:spcPct val="120000"/>
              </a:lnSpc>
              <a:spcBef>
                <a:spcPts val="0"/>
              </a:spcBef>
              <a:buSzPct val="100000"/>
              <a:tabLst>
                <a:tab pos="457200" algn="l"/>
              </a:tabLst>
            </a:pPr>
            <a:r>
              <a:rPr lang="en-US" dirty="0">
                <a:latin typeface="Arial"/>
                <a:ea typeface="Times New Roman" panose="02020603050405020304" pitchFamily="18" charset="0"/>
                <a:cs typeface="Arial"/>
              </a:rPr>
              <a:t>1 2-pt selected-response test question</a:t>
            </a:r>
          </a:p>
          <a:p>
            <a:pPr lvl="1">
              <a:lnSpc>
                <a:spcPct val="120000"/>
              </a:lnSpc>
              <a:spcBef>
                <a:spcPts val="0"/>
              </a:spcBef>
              <a:buSzPct val="100000"/>
              <a:tabLst>
                <a:tab pos="457200" algn="l"/>
              </a:tabLst>
            </a:pPr>
            <a:r>
              <a:rPr lang="en-US" dirty="0">
                <a:latin typeface="Arial"/>
                <a:ea typeface="Times New Roman" panose="02020603050405020304" pitchFamily="18" charset="0"/>
                <a:cs typeface="Arial"/>
              </a:rPr>
              <a:t>1 3-pt constructed-response test question</a:t>
            </a:r>
          </a:p>
          <a:p>
            <a:pPr>
              <a:lnSpc>
                <a:spcPct val="120000"/>
              </a:lnSpc>
              <a:spcBef>
                <a:spcPts val="0"/>
              </a:spcBef>
              <a:buSzPct val="100000"/>
              <a:tabLst>
                <a:tab pos="457200" algn="l"/>
              </a:tabLst>
            </a:pPr>
            <a:r>
              <a:rPr lang="en-US" dirty="0">
                <a:latin typeface="Arial"/>
                <a:ea typeface="Times New Roman" panose="02020603050405020304" pitchFamily="18" charset="0"/>
                <a:cs typeface="Arial"/>
              </a:rPr>
              <a:t>The test consists of </a:t>
            </a:r>
          </a:p>
          <a:p>
            <a:pPr lvl="1">
              <a:lnSpc>
                <a:spcPct val="120000"/>
              </a:lnSpc>
              <a:spcBef>
                <a:spcPts val="0"/>
              </a:spcBef>
              <a:buSzPct val="100000"/>
              <a:tabLst>
                <a:tab pos="457200" algn="l"/>
              </a:tabLst>
            </a:pPr>
            <a:r>
              <a:rPr lang="en-US" dirty="0">
                <a:latin typeface="Arial"/>
                <a:ea typeface="Times New Roman" panose="02020603050405020304" pitchFamily="18" charset="0"/>
                <a:cs typeface="Arial"/>
              </a:rPr>
              <a:t>5 common (operational) tasks which will count toward a student’s score (55 pts. total)</a:t>
            </a:r>
          </a:p>
          <a:p>
            <a:pPr lvl="1">
              <a:lnSpc>
                <a:spcPct val="120000"/>
              </a:lnSpc>
              <a:spcBef>
                <a:spcPts val="0"/>
              </a:spcBef>
              <a:buSzPct val="100000"/>
              <a:tabLst>
                <a:tab pos="457200" algn="l"/>
              </a:tabLst>
            </a:pPr>
            <a:r>
              <a:rPr lang="en-US" dirty="0">
                <a:latin typeface="Arial"/>
                <a:ea typeface="Times New Roman" panose="02020603050405020304" pitchFamily="18" charset="0"/>
                <a:cs typeface="Arial"/>
              </a:rPr>
              <a:t>1 field test task that will not count toward a student’s score</a:t>
            </a:r>
          </a:p>
          <a:p>
            <a:pPr marL="0" indent="0">
              <a:lnSpc>
                <a:spcPct val="120000"/>
              </a:lnSpc>
              <a:spcBef>
                <a:spcPts val="0"/>
              </a:spcBef>
              <a:buSzPct val="100000"/>
              <a:buNone/>
              <a:tabLst>
                <a:tab pos="457200" algn="l"/>
              </a:tabLst>
            </a:pPr>
            <a:endParaRPr lang="en-US" sz="2500" b="1">
              <a:ea typeface="Times New Roman" panose="02020603050405020304" pitchFamily="18" charset="0"/>
            </a:endParaRPr>
          </a:p>
        </p:txBody>
      </p:sp>
      <p:sp>
        <p:nvSpPr>
          <p:cNvPr id="3" name="Slide Number Placeholder 2">
            <a:extLst>
              <a:ext uri="{FF2B5EF4-FFF2-40B4-BE49-F238E27FC236}">
                <a16:creationId xmlns:a16="http://schemas.microsoft.com/office/drawing/2014/main" id="{0CDDC204-C5F8-4695-2B0D-46A6B49F79F4}"/>
              </a:ext>
            </a:extLst>
          </p:cNvPr>
          <p:cNvSpPr>
            <a:spLocks noGrp="1"/>
          </p:cNvSpPr>
          <p:nvPr>
            <p:ph type="sldNum" sz="quarter" idx="12"/>
          </p:nvPr>
        </p:nvSpPr>
        <p:spPr/>
        <p:txBody>
          <a:bodyPr/>
          <a:lstStyle/>
          <a:p>
            <a:fld id="{68A8D22E-6BC5-9E47-900C-2BB94685D9F5}" type="slidenum">
              <a:rPr lang="en-US" smtClean="0"/>
              <a:t>18</a:t>
            </a:fld>
            <a:endParaRPr lang="en-US"/>
          </a:p>
        </p:txBody>
      </p:sp>
    </p:spTree>
    <p:extLst>
      <p:ext uri="{BB962C8B-B14F-4D97-AF65-F5344CB8AC3E}">
        <p14:creationId xmlns:p14="http://schemas.microsoft.com/office/powerpoint/2010/main" val="36462121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F91F3-79B4-07E6-DA8F-62416B50C7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5EBD18-67AD-76E8-44F2-29A247A48861}"/>
              </a:ext>
            </a:extLst>
          </p:cNvPr>
          <p:cNvSpPr>
            <a:spLocks noGrp="1"/>
          </p:cNvSpPr>
          <p:nvPr>
            <p:ph type="title" idx="4294967295"/>
          </p:nvPr>
        </p:nvSpPr>
        <p:spPr>
          <a:xfrm>
            <a:off x="3109913" y="2882106"/>
            <a:ext cx="8605837" cy="1093787"/>
          </a:xfrm>
        </p:spPr>
        <p:txBody>
          <a:bodyPr>
            <a:noAutofit/>
          </a:bodyPr>
          <a:lstStyle/>
          <a:p>
            <a:r>
              <a:rPr lang="en-US" sz="5000" b="1">
                <a:solidFill>
                  <a:schemeClr val="tx1"/>
                </a:solidFill>
                <a:latin typeface="Arial" panose="020B0604020202020204" pitchFamily="34" charset="0"/>
                <a:cs typeface="Arial" panose="020B0604020202020204" pitchFamily="34" charset="0"/>
              </a:rPr>
              <a:t>4. Resources</a:t>
            </a:r>
            <a:r>
              <a:rPr lang="en-US" sz="5000">
                <a:solidFill>
                  <a:schemeClr val="tx1"/>
                </a:solidFill>
              </a:rPr>
              <a:t> </a:t>
            </a:r>
            <a:r>
              <a:rPr lang="en-US" sz="5000" b="1">
                <a:solidFill>
                  <a:schemeClr val="tx1"/>
                </a:solidFill>
                <a:latin typeface="Arial" panose="020B0604020202020204" pitchFamily="34" charset="0"/>
                <a:cs typeface="Arial" panose="020B0604020202020204" pitchFamily="34" charset="0"/>
              </a:rPr>
              <a:t>and Updates</a:t>
            </a:r>
            <a:br>
              <a:rPr lang="zh-CN" altLang="en-US" sz="5000" b="1">
                <a:solidFill>
                  <a:schemeClr val="tx1"/>
                </a:solidFill>
              </a:rPr>
            </a:br>
            <a:endParaRPr lang="en-US" sz="5000" b="1">
              <a:solidFill>
                <a:schemeClr val="tx1"/>
              </a:solidFill>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B37E80C6-5BF0-E26C-D528-92180C542FFA}"/>
              </a:ext>
            </a:extLst>
          </p:cNvPr>
          <p:cNvSpPr>
            <a:spLocks noGrp="1"/>
          </p:cNvSpPr>
          <p:nvPr>
            <p:ph type="sldNum" sz="quarter" idx="12"/>
          </p:nvPr>
        </p:nvSpPr>
        <p:spPr/>
        <p:txBody>
          <a:bodyPr/>
          <a:lstStyle/>
          <a:p>
            <a:fld id="{68A8D22E-6BC5-9E47-900C-2BB94685D9F5}" type="slidenum">
              <a:rPr lang="en-US" smtClean="0"/>
              <a:pPr/>
              <a:t>19</a:t>
            </a:fld>
            <a:endParaRPr lang="en-US"/>
          </a:p>
        </p:txBody>
      </p:sp>
    </p:spTree>
    <p:extLst>
      <p:ext uri="{BB962C8B-B14F-4D97-AF65-F5344CB8AC3E}">
        <p14:creationId xmlns:p14="http://schemas.microsoft.com/office/powerpoint/2010/main" val="16106649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04A1B-A821-D660-9841-61F1D9AC2E82}"/>
              </a:ext>
            </a:extLst>
          </p:cNvPr>
          <p:cNvSpPr>
            <a:spLocks noGrp="1"/>
          </p:cNvSpPr>
          <p:nvPr>
            <p:ph type="title"/>
          </p:nvPr>
        </p:nvSpPr>
        <p:spPr/>
        <p:txBody>
          <a:bodyPr/>
          <a:lstStyle/>
          <a:p>
            <a:r>
              <a:rPr lang="en-US"/>
              <a:t>Practice Test Updates </a:t>
            </a:r>
          </a:p>
        </p:txBody>
      </p:sp>
      <p:sp>
        <p:nvSpPr>
          <p:cNvPr id="3" name="Content Placeholder 2">
            <a:extLst>
              <a:ext uri="{FF2B5EF4-FFF2-40B4-BE49-F238E27FC236}">
                <a16:creationId xmlns:a16="http://schemas.microsoft.com/office/drawing/2014/main" id="{D7070FEF-F539-70A0-1F88-98F251BA83A2}"/>
              </a:ext>
            </a:extLst>
          </p:cNvPr>
          <p:cNvSpPr>
            <a:spLocks noGrp="1"/>
          </p:cNvSpPr>
          <p:nvPr>
            <p:ph idx="1"/>
          </p:nvPr>
        </p:nvSpPr>
        <p:spPr>
          <a:xfrm>
            <a:off x="173179" y="1591254"/>
            <a:ext cx="11665383" cy="4414692"/>
          </a:xfrm>
        </p:spPr>
        <p:txBody>
          <a:bodyPr>
            <a:normAutofit/>
          </a:bodyPr>
          <a:lstStyle/>
          <a:p>
            <a:pPr marL="0" indent="0">
              <a:buNone/>
            </a:pPr>
            <a:r>
              <a:rPr lang="en-US" sz="3200" dirty="0">
                <a:solidFill>
                  <a:schemeClr val="tx1"/>
                </a:solidFill>
              </a:rPr>
              <a:t>Practice tests for grades 5 and 8 STE are available on the </a:t>
            </a:r>
            <a:r>
              <a:rPr lang="en-US" sz="3200" dirty="0">
                <a:solidFill>
                  <a:schemeClr val="tx1"/>
                </a:solidFill>
                <a:hlinkClick r:id="rId3"/>
              </a:rPr>
              <a:t>MCAS Resource Center</a:t>
            </a:r>
            <a:endParaRPr lang="en-US" sz="3200" dirty="0">
              <a:solidFill>
                <a:schemeClr val="tx1"/>
              </a:solidFill>
            </a:endParaRPr>
          </a:p>
          <a:p>
            <a:r>
              <a:rPr lang="en-US" dirty="0">
                <a:solidFill>
                  <a:schemeClr val="tx1"/>
                </a:solidFill>
              </a:rPr>
              <a:t>Computer-based test (CBT) versions (available now)</a:t>
            </a:r>
          </a:p>
          <a:p>
            <a:r>
              <a:rPr lang="en-US" dirty="0">
                <a:solidFill>
                  <a:schemeClr val="tx1"/>
                </a:solidFill>
              </a:rPr>
              <a:t>Paper-based test (PBT) versions (coming soon)</a:t>
            </a:r>
          </a:p>
          <a:p>
            <a:r>
              <a:rPr lang="en-US" dirty="0">
                <a:solidFill>
                  <a:schemeClr val="tx1"/>
                </a:solidFill>
              </a:rPr>
              <a:t>English-Spanish CBT and PBT versions (coming soon)</a:t>
            </a:r>
          </a:p>
          <a:p>
            <a:pPr marL="0" indent="0">
              <a:buNone/>
            </a:pPr>
            <a:endParaRPr lang="en-US" dirty="0">
              <a:solidFill>
                <a:schemeClr val="tx1"/>
              </a:solidFill>
            </a:endParaRPr>
          </a:p>
        </p:txBody>
      </p:sp>
      <p:sp>
        <p:nvSpPr>
          <p:cNvPr id="4" name="Slide Number Placeholder 3">
            <a:extLst>
              <a:ext uri="{FF2B5EF4-FFF2-40B4-BE49-F238E27FC236}">
                <a16:creationId xmlns:a16="http://schemas.microsoft.com/office/drawing/2014/main" id="{2550918C-1956-E851-14B9-25431E55828C}"/>
              </a:ext>
            </a:extLst>
          </p:cNvPr>
          <p:cNvSpPr>
            <a:spLocks noGrp="1"/>
          </p:cNvSpPr>
          <p:nvPr>
            <p:ph type="sldNum" sz="quarter" idx="12"/>
          </p:nvPr>
        </p:nvSpPr>
        <p:spPr/>
        <p:txBody>
          <a:bodyPr/>
          <a:lstStyle/>
          <a:p>
            <a:fld id="{68A8D22E-6BC5-9E47-900C-2BB94685D9F5}" type="slidenum">
              <a:rPr lang="en-US" smtClean="0"/>
              <a:t>20</a:t>
            </a:fld>
            <a:endParaRPr lang="en-US"/>
          </a:p>
        </p:txBody>
      </p:sp>
    </p:spTree>
    <p:extLst>
      <p:ext uri="{BB962C8B-B14F-4D97-AF65-F5344CB8AC3E}">
        <p14:creationId xmlns:p14="http://schemas.microsoft.com/office/powerpoint/2010/main" val="41620922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9F9D2-CD4F-F5D5-B872-034E2135BF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0C5E80-AC8D-188F-9247-59670CB1D2C1}"/>
              </a:ext>
            </a:extLst>
          </p:cNvPr>
          <p:cNvSpPr>
            <a:spLocks noGrp="1"/>
          </p:cNvSpPr>
          <p:nvPr>
            <p:ph type="title"/>
          </p:nvPr>
        </p:nvSpPr>
        <p:spPr/>
        <p:txBody>
          <a:bodyPr>
            <a:normAutofit/>
          </a:bodyPr>
          <a:lstStyle/>
          <a:p>
            <a:r>
              <a:rPr lang="en-US" sz="4000"/>
              <a:t>MCAS STE Resources</a:t>
            </a:r>
          </a:p>
        </p:txBody>
      </p:sp>
      <p:sp>
        <p:nvSpPr>
          <p:cNvPr id="3" name="Text Placeholder 2">
            <a:extLst>
              <a:ext uri="{FF2B5EF4-FFF2-40B4-BE49-F238E27FC236}">
                <a16:creationId xmlns:a16="http://schemas.microsoft.com/office/drawing/2014/main" id="{5603F031-2778-9B59-CD99-706D09319AB5}"/>
              </a:ext>
            </a:extLst>
          </p:cNvPr>
          <p:cNvSpPr>
            <a:spLocks noGrp="1"/>
          </p:cNvSpPr>
          <p:nvPr>
            <p:ph idx="1"/>
          </p:nvPr>
        </p:nvSpPr>
        <p:spPr/>
        <p:txBody>
          <a:bodyPr vert="horz" lIns="91440" tIns="45720" rIns="91440" bIns="45720" rtlCol="0">
            <a:normAutofit/>
          </a:bodyPr>
          <a:lstStyle/>
          <a:p>
            <a:pPr marL="0" indent="0">
              <a:buNone/>
            </a:pPr>
            <a:r>
              <a:rPr lang="en-US" dirty="0">
                <a:solidFill>
                  <a:schemeClr val="tx1"/>
                </a:solidFill>
                <a:latin typeface="Arial"/>
                <a:cs typeface="Arial"/>
                <a:hlinkClick r:id="rId3"/>
              </a:rPr>
              <a:t>Grades 5 and 8 STE Transition webpage </a:t>
            </a:r>
            <a:endParaRPr lang="en-US" dirty="0">
              <a:solidFill>
                <a:schemeClr val="tx1"/>
              </a:solidFill>
              <a:latin typeface="Arial"/>
              <a:cs typeface="Arial"/>
            </a:endParaRPr>
          </a:p>
          <a:p>
            <a:r>
              <a:rPr lang="en-US" sz="2400" dirty="0">
                <a:solidFill>
                  <a:schemeClr val="tx1"/>
                </a:solidFill>
                <a:latin typeface="Arial"/>
                <a:cs typeface="Arial"/>
              </a:rPr>
              <a:t>test design </a:t>
            </a:r>
          </a:p>
          <a:p>
            <a:r>
              <a:rPr lang="en-US" sz="2400" dirty="0">
                <a:solidFill>
                  <a:schemeClr val="tx1"/>
                </a:solidFill>
                <a:latin typeface="Arial"/>
                <a:cs typeface="Arial"/>
              </a:rPr>
              <a:t>frequently asked questions (FAQs) </a:t>
            </a:r>
          </a:p>
          <a:p>
            <a:pPr marL="0" indent="0">
              <a:buNone/>
            </a:pPr>
            <a:endParaRPr lang="en-US" sz="2400" dirty="0">
              <a:solidFill>
                <a:schemeClr val="tx1"/>
              </a:solidFill>
            </a:endParaRPr>
          </a:p>
          <a:p>
            <a:pPr marL="0" indent="0">
              <a:buNone/>
            </a:pPr>
            <a:r>
              <a:rPr lang="en-US" dirty="0">
                <a:solidFill>
                  <a:schemeClr val="tx1"/>
                </a:solidFill>
                <a:latin typeface="Arial"/>
                <a:cs typeface="Arial"/>
                <a:hlinkClick r:id="rId4"/>
              </a:rPr>
              <a:t>Instructional Guidelines</a:t>
            </a:r>
            <a:endParaRPr lang="en-US" dirty="0">
              <a:solidFill>
                <a:schemeClr val="tx1"/>
              </a:solidFill>
              <a:latin typeface="Arial"/>
              <a:cs typeface="Arial"/>
            </a:endParaRPr>
          </a:p>
          <a:p>
            <a:pPr marL="0" indent="0">
              <a:buNone/>
            </a:pPr>
            <a:endParaRPr lang="en-US" sz="2400" dirty="0">
              <a:solidFill>
                <a:schemeClr val="tx1"/>
              </a:solidFill>
            </a:endParaRPr>
          </a:p>
          <a:p>
            <a:pPr marL="0" indent="0">
              <a:buNone/>
            </a:pPr>
            <a:r>
              <a:rPr lang="en-US" dirty="0">
                <a:solidFill>
                  <a:schemeClr val="tx1"/>
                </a:solidFill>
                <a:latin typeface="Arial"/>
                <a:cs typeface="Arial"/>
                <a:hlinkClick r:id="rId5"/>
              </a:rPr>
              <a:t>Local-Level Classroom STE Performance Assessment Tasks</a:t>
            </a:r>
            <a:r>
              <a:rPr lang="en-US" dirty="0">
                <a:solidFill>
                  <a:schemeClr val="tx1"/>
                </a:solidFill>
                <a:latin typeface="Arial"/>
                <a:cs typeface="Arial"/>
              </a:rPr>
              <a:t> </a:t>
            </a:r>
          </a:p>
          <a:p>
            <a:pPr marL="0" indent="0">
              <a:buNone/>
            </a:pPr>
            <a:endParaRPr lang="en-US" sz="2400" dirty="0">
              <a:solidFill>
                <a:schemeClr val="tx1"/>
              </a:solidFill>
            </a:endParaRPr>
          </a:p>
          <a:p>
            <a:pPr marL="0" indent="0">
              <a:buNone/>
            </a:pPr>
            <a:r>
              <a:rPr lang="en-US" altLang="en-US" dirty="0">
                <a:solidFill>
                  <a:schemeClr val="tx1"/>
                </a:solidFill>
                <a:latin typeface="Arial"/>
                <a:cs typeface="Arial"/>
                <a:hlinkClick r:id="rId6"/>
              </a:rPr>
              <a:t>Student Assessment Updates   </a:t>
            </a:r>
            <a:endParaRPr lang="en-US" altLang="en-US" dirty="0">
              <a:solidFill>
                <a:schemeClr val="tx1"/>
              </a:solidFill>
            </a:endParaRPr>
          </a:p>
          <a:p>
            <a:pPr marL="0" indent="0">
              <a:buNone/>
            </a:pPr>
            <a:endParaRPr lang="en-US" dirty="0">
              <a:solidFill>
                <a:schemeClr val="tx1"/>
              </a:solidFill>
            </a:endParaRPr>
          </a:p>
        </p:txBody>
      </p:sp>
      <p:sp>
        <p:nvSpPr>
          <p:cNvPr id="4" name="Slide Number Placeholder 3">
            <a:extLst>
              <a:ext uri="{FF2B5EF4-FFF2-40B4-BE49-F238E27FC236}">
                <a16:creationId xmlns:a16="http://schemas.microsoft.com/office/drawing/2014/main" id="{560A2875-685D-7B31-56B5-C6DDF36B1A1D}"/>
              </a:ext>
            </a:extLst>
          </p:cNvPr>
          <p:cNvSpPr>
            <a:spLocks noGrp="1"/>
          </p:cNvSpPr>
          <p:nvPr>
            <p:ph type="sldNum" sz="quarter" idx="12"/>
          </p:nvPr>
        </p:nvSpPr>
        <p:spPr/>
        <p:txBody>
          <a:bodyPr/>
          <a:lstStyle/>
          <a:p>
            <a:fld id="{68A8D22E-6BC5-9E47-900C-2BB94685D9F5}" type="slidenum">
              <a:rPr lang="en-US" smtClean="0"/>
              <a:t>21</a:t>
            </a:fld>
            <a:endParaRPr lang="en-US"/>
          </a:p>
        </p:txBody>
      </p:sp>
    </p:spTree>
    <p:extLst>
      <p:ext uri="{BB962C8B-B14F-4D97-AF65-F5344CB8AC3E}">
        <p14:creationId xmlns:p14="http://schemas.microsoft.com/office/powerpoint/2010/main" val="39358923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0413E-85DE-06E2-A835-DA93666282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CB165D-B35D-10A9-EADC-CC24C790B426}"/>
              </a:ext>
            </a:extLst>
          </p:cNvPr>
          <p:cNvSpPr>
            <a:spLocks noGrp="1"/>
          </p:cNvSpPr>
          <p:nvPr>
            <p:ph type="title" idx="4294967295"/>
          </p:nvPr>
        </p:nvSpPr>
        <p:spPr>
          <a:xfrm>
            <a:off x="3109913" y="2882106"/>
            <a:ext cx="8605837" cy="1093787"/>
          </a:xfrm>
        </p:spPr>
        <p:txBody>
          <a:bodyPr>
            <a:noAutofit/>
          </a:bodyPr>
          <a:lstStyle/>
          <a:p>
            <a:r>
              <a:rPr lang="en-US" sz="5000">
                <a:solidFill>
                  <a:schemeClr val="tx1"/>
                </a:solidFill>
                <a:latin typeface="Arial"/>
                <a:cs typeface="Arial"/>
              </a:rPr>
              <a:t>5</a:t>
            </a:r>
            <a:r>
              <a:rPr lang="en-US" sz="5000" b="1">
                <a:solidFill>
                  <a:schemeClr val="tx1"/>
                </a:solidFill>
                <a:latin typeface="Arial"/>
                <a:cs typeface="Arial"/>
              </a:rPr>
              <a:t>. </a:t>
            </a:r>
            <a:r>
              <a:rPr lang="en-US" sz="5000">
                <a:solidFill>
                  <a:schemeClr val="tx1"/>
                </a:solidFill>
                <a:latin typeface="Arial"/>
                <a:cs typeface="Arial"/>
              </a:rPr>
              <a:t>Questions and Answers</a:t>
            </a:r>
            <a:br>
              <a:rPr lang="zh-CN" altLang="en-US" sz="5000" b="1"/>
            </a:br>
            <a:endParaRPr lang="en-US" sz="5000" b="1">
              <a:solidFill>
                <a:schemeClr val="tx1"/>
              </a:solidFill>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7B3CD031-63CA-0CB3-C2CD-7EE90A0DF5DA}"/>
              </a:ext>
            </a:extLst>
          </p:cNvPr>
          <p:cNvSpPr>
            <a:spLocks noGrp="1"/>
          </p:cNvSpPr>
          <p:nvPr>
            <p:ph type="sldNum" sz="quarter" idx="12"/>
          </p:nvPr>
        </p:nvSpPr>
        <p:spPr/>
        <p:txBody>
          <a:bodyPr/>
          <a:lstStyle/>
          <a:p>
            <a:fld id="{68A8D22E-6BC5-9E47-900C-2BB94685D9F5}" type="slidenum">
              <a:rPr lang="en-US" smtClean="0"/>
              <a:pPr/>
              <a:t>22</a:t>
            </a:fld>
            <a:endParaRPr lang="en-US"/>
          </a:p>
        </p:txBody>
      </p:sp>
    </p:spTree>
    <p:extLst>
      <p:ext uri="{BB962C8B-B14F-4D97-AF65-F5344CB8AC3E}">
        <p14:creationId xmlns:p14="http://schemas.microsoft.com/office/powerpoint/2010/main" val="38958460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7F978-E67C-6325-4AE1-3D8D56C4DC99}"/>
              </a:ext>
            </a:extLst>
          </p:cNvPr>
          <p:cNvSpPr>
            <a:spLocks noGrp="1"/>
          </p:cNvSpPr>
          <p:nvPr>
            <p:ph type="title"/>
          </p:nvPr>
        </p:nvSpPr>
        <p:spPr/>
        <p:txBody>
          <a:bodyPr/>
          <a:lstStyle/>
          <a:p>
            <a:r>
              <a:rPr lang="en-US"/>
              <a:t>Q &amp; A	</a:t>
            </a:r>
          </a:p>
        </p:txBody>
      </p:sp>
      <p:sp>
        <p:nvSpPr>
          <p:cNvPr id="3" name="Content Placeholder 2">
            <a:extLst>
              <a:ext uri="{FF2B5EF4-FFF2-40B4-BE49-F238E27FC236}">
                <a16:creationId xmlns:a16="http://schemas.microsoft.com/office/drawing/2014/main" id="{582F1676-B78B-C717-E101-BF8F5085DE3D}"/>
              </a:ext>
            </a:extLst>
          </p:cNvPr>
          <p:cNvSpPr>
            <a:spLocks noGrp="1"/>
          </p:cNvSpPr>
          <p:nvPr>
            <p:ph idx="1"/>
          </p:nvPr>
        </p:nvSpPr>
        <p:spPr/>
        <p:txBody>
          <a:bodyPr vert="horz" lIns="91440" tIns="45720" rIns="91440" bIns="45720" rtlCol="0" anchor="t">
            <a:normAutofit/>
          </a:bodyPr>
          <a:lstStyle/>
          <a:p>
            <a:r>
              <a:rPr lang="en-US" dirty="0">
                <a:solidFill>
                  <a:schemeClr val="tx1"/>
                </a:solidFill>
                <a:latin typeface="Arial"/>
                <a:cs typeface="Arial"/>
              </a:rPr>
              <a:t>We will answer some questions now.</a:t>
            </a:r>
          </a:p>
          <a:p>
            <a:endParaRPr lang="en-US" dirty="0">
              <a:solidFill>
                <a:schemeClr val="tx1"/>
              </a:solidFill>
            </a:endParaRPr>
          </a:p>
          <a:p>
            <a:r>
              <a:rPr lang="en-US" dirty="0">
                <a:solidFill>
                  <a:schemeClr val="tx1"/>
                </a:solidFill>
                <a:latin typeface="Arial"/>
                <a:cs typeface="Arial"/>
              </a:rPr>
              <a:t>If we do not answer your question, please either email </a:t>
            </a:r>
            <a:r>
              <a:rPr lang="en-US" dirty="0">
                <a:solidFill>
                  <a:schemeClr val="tx1"/>
                </a:solidFill>
                <a:latin typeface="Arial"/>
                <a:cs typeface="Arial"/>
                <a:hlinkClick r:id="rId3"/>
              </a:rPr>
              <a:t>mcas</a:t>
            </a:r>
            <a:r>
              <a:rPr lang="en-US" dirty="0">
                <a:latin typeface="Arial"/>
                <a:cs typeface="Arial"/>
                <a:hlinkClick r:id="rId3"/>
              </a:rPr>
              <a:t>@mass.gov </a:t>
            </a:r>
            <a:r>
              <a:rPr lang="en-US" dirty="0">
                <a:solidFill>
                  <a:schemeClr val="tx1"/>
                </a:solidFill>
                <a:latin typeface="Arial"/>
                <a:cs typeface="Arial"/>
              </a:rPr>
              <a:t>or check the </a:t>
            </a:r>
            <a:r>
              <a:rPr lang="en-US" dirty="0">
                <a:solidFill>
                  <a:schemeClr val="tx1"/>
                </a:solidFill>
                <a:latin typeface="Arial"/>
                <a:cs typeface="Arial"/>
                <a:hlinkClick r:id="rId4"/>
              </a:rPr>
              <a:t>STE Transition webpage</a:t>
            </a:r>
            <a:r>
              <a:rPr lang="en-US" dirty="0">
                <a:solidFill>
                  <a:schemeClr val="tx1"/>
                </a:solidFill>
                <a:latin typeface="Arial"/>
                <a:cs typeface="Arial"/>
              </a:rPr>
              <a:t>.</a:t>
            </a:r>
          </a:p>
        </p:txBody>
      </p:sp>
      <p:sp>
        <p:nvSpPr>
          <p:cNvPr id="4" name="Slide Number Placeholder 3">
            <a:extLst>
              <a:ext uri="{FF2B5EF4-FFF2-40B4-BE49-F238E27FC236}">
                <a16:creationId xmlns:a16="http://schemas.microsoft.com/office/drawing/2014/main" id="{4A35D597-1144-B896-73C7-2A00CB309F22}"/>
              </a:ext>
            </a:extLst>
          </p:cNvPr>
          <p:cNvSpPr>
            <a:spLocks noGrp="1"/>
          </p:cNvSpPr>
          <p:nvPr>
            <p:ph type="sldNum" sz="quarter" idx="12"/>
          </p:nvPr>
        </p:nvSpPr>
        <p:spPr/>
        <p:txBody>
          <a:bodyPr/>
          <a:lstStyle/>
          <a:p>
            <a:fld id="{68A8D22E-6BC5-9E47-900C-2BB94685D9F5}" type="slidenum">
              <a:rPr lang="en-US" smtClean="0"/>
              <a:t>23</a:t>
            </a:fld>
            <a:endParaRPr lang="en-US"/>
          </a:p>
        </p:txBody>
      </p:sp>
    </p:spTree>
    <p:extLst>
      <p:ext uri="{BB962C8B-B14F-4D97-AF65-F5344CB8AC3E}">
        <p14:creationId xmlns:p14="http://schemas.microsoft.com/office/powerpoint/2010/main" val="7125188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94DEEBE6-8725-2A2E-3508-7305498C29BF}"/>
              </a:ext>
            </a:extLst>
          </p:cNvPr>
          <p:cNvSpPr txBox="1">
            <a:spLocks noGrp="1"/>
          </p:cNvSpPr>
          <p:nvPr>
            <p:ph type="title" idx="4294967295"/>
          </p:nvPr>
        </p:nvSpPr>
        <p:spPr>
          <a:xfrm>
            <a:off x="2049932" y="113279"/>
            <a:ext cx="8124398" cy="1092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398" b="1" i="0" u="none" strike="noStrike" kern="1200" cap="none" spc="0" normalizeH="0" baseline="0" noProof="0">
                <a:ln>
                  <a:noFill/>
                </a:ln>
                <a:solidFill>
                  <a:schemeClr val="bg1"/>
                </a:solidFill>
                <a:effectLst/>
                <a:uLnTx/>
                <a:uFillTx/>
                <a:latin typeface="Arial" panose="020B0604020202020204" pitchFamily="34" charset="0"/>
                <a:ea typeface="+mj-ea"/>
                <a:cs typeface="Arial" panose="020B0604020202020204" pitchFamily="34" charset="0"/>
              </a:rPr>
              <a:t>THANK YOU</a:t>
            </a:r>
          </a:p>
        </p:txBody>
      </p:sp>
      <p:grpSp>
        <p:nvGrpSpPr>
          <p:cNvPr id="3" name="Group 2" descr="This image includes the contact information&#10;&#10;Website: https://www.doe.mass.edu/mcas/tdd/ela.html &#10;&#10;Phone: 781-338-3625&#10;&#10;Email: adc@mass.gov&#10;&#10;DESE address: 135 Santilli Highway, Everett, MA 02149&#10;">
            <a:extLst>
              <a:ext uri="{FF2B5EF4-FFF2-40B4-BE49-F238E27FC236}">
                <a16:creationId xmlns:a16="http://schemas.microsoft.com/office/drawing/2014/main" id="{788E667D-96AF-B7AB-AD14-1BACE13B73D5}"/>
              </a:ext>
            </a:extLst>
          </p:cNvPr>
          <p:cNvGrpSpPr/>
          <p:nvPr/>
        </p:nvGrpSpPr>
        <p:grpSpPr>
          <a:xfrm>
            <a:off x="740989" y="2495126"/>
            <a:ext cx="10750099" cy="2596223"/>
            <a:chOff x="1361743" y="1977119"/>
            <a:chExt cx="11587260" cy="2596223"/>
          </a:xfrm>
        </p:grpSpPr>
        <p:sp>
          <p:nvSpPr>
            <p:cNvPr id="4" name="文本框 10">
              <a:extLst>
                <a:ext uri="{FF2B5EF4-FFF2-40B4-BE49-F238E27FC236}">
                  <a16:creationId xmlns:a16="http://schemas.microsoft.com/office/drawing/2014/main" id="{CCF94DFA-6B98-4457-9515-43F8069ACE58}"/>
                </a:ext>
              </a:extLst>
            </p:cNvPr>
            <p:cNvSpPr txBox="1">
              <a:spLocks noChangeArrowheads="1"/>
            </p:cNvSpPr>
            <p:nvPr/>
          </p:nvSpPr>
          <p:spPr bwMode="auto">
            <a:xfrm>
              <a:off x="1671144" y="1977119"/>
              <a:ext cx="10707770" cy="584775"/>
            </a:xfrm>
            <a:prstGeom prst="rect">
              <a:avLst/>
            </a:prstGeom>
            <a:noFill/>
            <a:ln w="9525">
              <a:noFill/>
              <a:miter lim="800000"/>
              <a:headEnd/>
              <a:tailEnd/>
            </a:ln>
          </p:spPr>
          <p:txBody>
            <a:bodyPr wrap="square">
              <a:spAutoFit/>
            </a:bodyPr>
            <a:lstStyle/>
            <a:p>
              <a:pPr algn="ctr" eaLnBrk="1" hangingPunct="1"/>
              <a:r>
                <a:rPr lang="en-US" altLang="zh-CN" sz="3200" b="1">
                  <a:latin typeface="Arial" panose="020B0604020202020204" pitchFamily="34" charset="0"/>
                  <a:ea typeface="Segoe SemiBold"/>
                  <a:cs typeface="Arial" panose="020B0604020202020204" pitchFamily="34" charset="0"/>
                </a:rPr>
                <a:t>The Office of Student Assessment Services </a:t>
              </a:r>
              <a:endParaRPr lang="zh-CN" altLang="en-US" sz="3200" b="1">
                <a:latin typeface="Arial" panose="020B0604020202020204" pitchFamily="34" charset="0"/>
                <a:ea typeface="Segoe SemiBold"/>
                <a:cs typeface="Arial" panose="020B0604020202020204" pitchFamily="34" charset="0"/>
              </a:endParaRPr>
            </a:p>
          </p:txBody>
        </p:sp>
        <p:sp>
          <p:nvSpPr>
            <p:cNvPr id="6" name="TextBox 5">
              <a:extLst>
                <a:ext uri="{FF2B5EF4-FFF2-40B4-BE49-F238E27FC236}">
                  <a16:creationId xmlns:a16="http://schemas.microsoft.com/office/drawing/2014/main" id="{64371B6C-C2B6-A497-3AE8-75A61D1E6D8D}"/>
                </a:ext>
              </a:extLst>
            </p:cNvPr>
            <p:cNvSpPr txBox="1"/>
            <p:nvPr/>
          </p:nvSpPr>
          <p:spPr>
            <a:xfrm>
              <a:off x="2033763" y="4173232"/>
              <a:ext cx="3911180" cy="400110"/>
            </a:xfrm>
            <a:prstGeom prst="rect">
              <a:avLst/>
            </a:prstGeom>
            <a:noFill/>
          </p:spPr>
          <p:txBody>
            <a:bodyPr wrap="square" rtlCol="0">
              <a:spAutoFit/>
            </a:bodyPr>
            <a:lstStyle/>
            <a:p>
              <a:r>
                <a:rPr lang="en-US" sz="2000">
                  <a:latin typeface="Arial" panose="020B0604020202020204" pitchFamily="34" charset="0"/>
                  <a:cs typeface="Arial" panose="020B0604020202020204" pitchFamily="34" charset="0"/>
                </a:rPr>
                <a:t>781-338-3625</a:t>
              </a:r>
            </a:p>
          </p:txBody>
        </p:sp>
        <p:sp>
          <p:nvSpPr>
            <p:cNvPr id="7" name="TextBox 6">
              <a:extLst>
                <a:ext uri="{FF2B5EF4-FFF2-40B4-BE49-F238E27FC236}">
                  <a16:creationId xmlns:a16="http://schemas.microsoft.com/office/drawing/2014/main" id="{BAFAFCA4-4447-2F2D-1B8C-DDD5217E2FDA}"/>
                </a:ext>
              </a:extLst>
            </p:cNvPr>
            <p:cNvSpPr txBox="1"/>
            <p:nvPr/>
          </p:nvSpPr>
          <p:spPr>
            <a:xfrm>
              <a:off x="8057311" y="2910993"/>
              <a:ext cx="4064278" cy="523220"/>
            </a:xfrm>
            <a:prstGeom prst="rect">
              <a:avLst/>
            </a:prstGeom>
            <a:noFill/>
          </p:spPr>
          <p:txBody>
            <a:bodyPr wrap="square" rtlCol="0">
              <a:spAutoFit/>
            </a:bodyPr>
            <a:lstStyle/>
            <a:p>
              <a:r>
                <a:rPr lang="en-US" sz="2800">
                  <a:latin typeface="Arial" panose="020B0604020202020204" pitchFamily="34" charset="0"/>
                  <a:cs typeface="Arial" panose="020B0604020202020204" pitchFamily="34" charset="0"/>
                  <a:hlinkClick r:id="rId3"/>
                </a:rPr>
                <a:t>mcas@mass.gov</a:t>
              </a:r>
              <a:r>
                <a:rPr lang="en-US" sz="2800">
                  <a:latin typeface="Arial" panose="020B0604020202020204" pitchFamily="34" charset="0"/>
                  <a:cs typeface="Arial" panose="020B0604020202020204" pitchFamily="34" charset="0"/>
                </a:rPr>
                <a:t> </a:t>
              </a:r>
            </a:p>
          </p:txBody>
        </p:sp>
        <p:pic>
          <p:nvPicPr>
            <p:cNvPr id="8" name="Graphic 7" descr="internet icon">
              <a:extLst>
                <a:ext uri="{FF2B5EF4-FFF2-40B4-BE49-F238E27FC236}">
                  <a16:creationId xmlns:a16="http://schemas.microsoft.com/office/drawing/2014/main" id="{4D289E35-F2C2-9CB2-7ABA-9E999FBA0FB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61743" y="2910993"/>
              <a:ext cx="544731" cy="544731"/>
            </a:xfrm>
            <a:prstGeom prst="rect">
              <a:avLst/>
            </a:prstGeom>
          </p:spPr>
        </p:pic>
        <p:sp>
          <p:nvSpPr>
            <p:cNvPr id="9" name="TextBox 8">
              <a:extLst>
                <a:ext uri="{FF2B5EF4-FFF2-40B4-BE49-F238E27FC236}">
                  <a16:creationId xmlns:a16="http://schemas.microsoft.com/office/drawing/2014/main" id="{4883B074-37F7-9FDB-F16D-6280F6A90DD4}"/>
                </a:ext>
              </a:extLst>
            </p:cNvPr>
            <p:cNvSpPr txBox="1"/>
            <p:nvPr/>
          </p:nvSpPr>
          <p:spPr>
            <a:xfrm>
              <a:off x="1906474" y="2804836"/>
              <a:ext cx="5085429" cy="954107"/>
            </a:xfrm>
            <a:prstGeom prst="rect">
              <a:avLst/>
            </a:prstGeom>
            <a:noFill/>
          </p:spPr>
          <p:txBody>
            <a:bodyPr wrap="square" rtlCol="0">
              <a:spAutoFit/>
            </a:bodyPr>
            <a:lstStyle/>
            <a:p>
              <a:r>
                <a:rPr lang="en-US" sz="2800">
                  <a:latin typeface="Arial" panose="020B0604020202020204" pitchFamily="34" charset="0"/>
                  <a:cs typeface="Arial" panose="020B0604020202020204" pitchFamily="34" charset="0"/>
                  <a:hlinkClick r:id="rId5"/>
                </a:rPr>
                <a:t>https://www.doe.mass.edu/mcas/tdd/sci.html</a:t>
              </a:r>
              <a:endParaRPr lang="en-US" sz="2800">
                <a:latin typeface="Arial" panose="020B0604020202020204" pitchFamily="34" charset="0"/>
                <a:cs typeface="Arial" panose="020B0604020202020204" pitchFamily="34" charset="0"/>
              </a:endParaRPr>
            </a:p>
          </p:txBody>
        </p:sp>
        <p:pic>
          <p:nvPicPr>
            <p:cNvPr id="10" name="Graphic 9" descr="mailing address icon">
              <a:extLst>
                <a:ext uri="{FF2B5EF4-FFF2-40B4-BE49-F238E27FC236}">
                  <a16:creationId xmlns:a16="http://schemas.microsoft.com/office/drawing/2014/main" id="{FC299270-5622-352B-3EE4-E64ADF2755B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128489" y="3825481"/>
              <a:ext cx="544732" cy="544732"/>
            </a:xfrm>
            <a:prstGeom prst="rect">
              <a:avLst/>
            </a:prstGeom>
          </p:spPr>
        </p:pic>
        <p:sp>
          <p:nvSpPr>
            <p:cNvPr id="11" name="TextBox 10">
              <a:extLst>
                <a:ext uri="{FF2B5EF4-FFF2-40B4-BE49-F238E27FC236}">
                  <a16:creationId xmlns:a16="http://schemas.microsoft.com/office/drawing/2014/main" id="{A7FBDD6A-EE48-D304-AF79-73CEF14865EA}"/>
                </a:ext>
              </a:extLst>
            </p:cNvPr>
            <p:cNvSpPr txBox="1"/>
            <p:nvPr/>
          </p:nvSpPr>
          <p:spPr>
            <a:xfrm>
              <a:off x="7789891" y="3932680"/>
              <a:ext cx="5159112" cy="400006"/>
            </a:xfrm>
            <a:prstGeom prst="rect">
              <a:avLst/>
            </a:prstGeom>
            <a:noFill/>
          </p:spPr>
          <p:txBody>
            <a:bodyPr wrap="square">
              <a:spAutoFit/>
            </a:bodyPr>
            <a:lstStyle/>
            <a:p>
              <a:r>
                <a:rPr lang="en-US" sz="1999">
                  <a:latin typeface="Arial" panose="020B0604020202020204" pitchFamily="34" charset="0"/>
                  <a:cs typeface="Arial" panose="020B0604020202020204" pitchFamily="34" charset="0"/>
                </a:rPr>
                <a:t>135 Santilli Highway, Everett, MA 02149</a:t>
              </a:r>
            </a:p>
          </p:txBody>
        </p:sp>
      </p:grpSp>
      <p:pic>
        <p:nvPicPr>
          <p:cNvPr id="12" name="Graphic 11">
            <a:extLst>
              <a:ext uri="{FF2B5EF4-FFF2-40B4-BE49-F238E27FC236}">
                <a16:creationId xmlns:a16="http://schemas.microsoft.com/office/drawing/2014/main" id="{0A4DF479-EF98-7559-2B44-A3D50EF51BF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055780" y="3322843"/>
            <a:ext cx="540693" cy="540693"/>
          </a:xfrm>
          <a:prstGeom prst="rect">
            <a:avLst/>
          </a:prstGeom>
        </p:spPr>
      </p:pic>
      <p:sp>
        <p:nvSpPr>
          <p:cNvPr id="15" name="Slide Number Placeholder 14">
            <a:extLst>
              <a:ext uri="{FF2B5EF4-FFF2-40B4-BE49-F238E27FC236}">
                <a16:creationId xmlns:a16="http://schemas.microsoft.com/office/drawing/2014/main" id="{799BF4FE-CDBB-E089-3675-16742CAB3AB6}"/>
              </a:ext>
            </a:extLst>
          </p:cNvPr>
          <p:cNvSpPr>
            <a:spLocks noGrp="1"/>
          </p:cNvSpPr>
          <p:nvPr>
            <p:ph type="sldNum" sz="quarter" idx="12"/>
          </p:nvPr>
        </p:nvSpPr>
        <p:spPr/>
        <p:txBody>
          <a:bodyPr/>
          <a:lstStyle/>
          <a:p>
            <a:fld id="{68A8D22E-6BC5-9E47-900C-2BB94685D9F5}" type="slidenum">
              <a:rPr lang="en-US" smtClean="0"/>
              <a:t>24</a:t>
            </a:fld>
            <a:endParaRPr lang="en-US"/>
          </a:p>
        </p:txBody>
      </p:sp>
      <p:pic>
        <p:nvPicPr>
          <p:cNvPr id="13" name="Graphic 12">
            <a:extLst>
              <a:ext uri="{FF2B5EF4-FFF2-40B4-BE49-F238E27FC236}">
                <a16:creationId xmlns:a16="http://schemas.microsoft.com/office/drawing/2014/main" id="{0997D0BE-5D9C-DC11-DADC-EC011C630E3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00913" y="4691239"/>
            <a:ext cx="424058" cy="457081"/>
          </a:xfrm>
          <a:prstGeom prst="rect">
            <a:avLst/>
          </a:prstGeom>
        </p:spPr>
      </p:pic>
    </p:spTree>
    <p:extLst>
      <p:ext uri="{BB962C8B-B14F-4D97-AF65-F5344CB8AC3E}">
        <p14:creationId xmlns:p14="http://schemas.microsoft.com/office/powerpoint/2010/main" val="1843695657"/>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632492CAC103A49A985C1EA3C99F8E6" ma:contentTypeVersion="16" ma:contentTypeDescription="Create a new document." ma:contentTypeScope="" ma:versionID="a4585b3be1a0b34945bbe6cf91827c63">
  <xsd:schema xmlns:xsd="http://www.w3.org/2001/XMLSchema" xmlns:xs="http://www.w3.org/2001/XMLSchema" xmlns:p="http://schemas.microsoft.com/office/2006/metadata/properties" xmlns:ns2="e77133ba-eec1-4d51-86ef-7b6d23495175" xmlns:ns3="049449a1-970d-4061-91c8-87f7c4621d9d" targetNamespace="http://schemas.microsoft.com/office/2006/metadata/properties" ma:root="true" ma:fieldsID="40f1babd7193703bf5992a9e6e7ade7c" ns2:_="" ns3:_="">
    <xsd:import namespace="e77133ba-eec1-4d51-86ef-7b6d23495175"/>
    <xsd:import namespace="049449a1-970d-4061-91c8-87f7c4621d9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SearchProperties"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7133ba-eec1-4d51-86ef-7b6d234951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49449a1-970d-4061-91c8-87f7c4621d9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844dd94a-ad39-4ee4-bc43-d261aca497bd}" ma:internalName="TaxCatchAll" ma:showField="CatchAllData" ma:web="049449a1-970d-4061-91c8-87f7c4621d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77133ba-eec1-4d51-86ef-7b6d23495175">
      <Terms xmlns="http://schemas.microsoft.com/office/infopath/2007/PartnerControls"/>
    </lcf76f155ced4ddcb4097134ff3c332f>
    <TaxCatchAll xmlns="049449a1-970d-4061-91c8-87f7c4621d9d" xsi:nil="true"/>
  </documentManagement>
</p:properties>
</file>

<file path=customXml/itemProps1.xml><?xml version="1.0" encoding="utf-8"?>
<ds:datastoreItem xmlns:ds="http://schemas.openxmlformats.org/officeDocument/2006/customXml" ds:itemID="{F0A055D2-C1F6-4814-8946-A742374467B9}"/>
</file>

<file path=customXml/itemProps2.xml><?xml version="1.0" encoding="utf-8"?>
<ds:datastoreItem xmlns:ds="http://schemas.openxmlformats.org/officeDocument/2006/customXml" ds:itemID="{F8DFD4E4-2AA5-4162-919B-58E7B409BDAD}">
  <ds:schemaRefs>
    <ds:schemaRef ds:uri="http://schemas.microsoft.com/sharepoint/v3/contenttype/forms"/>
  </ds:schemaRefs>
</ds:datastoreItem>
</file>

<file path=customXml/itemProps3.xml><?xml version="1.0" encoding="utf-8"?>
<ds:datastoreItem xmlns:ds="http://schemas.openxmlformats.org/officeDocument/2006/customXml" ds:itemID="{FF28E371-DAC8-4A7F-8BC2-0DD2BBAE388C}">
  <ds:schemaRefs>
    <ds:schemaRef ds:uri="http://www.w3.org/XML/1998/namespace"/>
    <ds:schemaRef ds:uri="http://purl.org/dc/dcmitype/"/>
    <ds:schemaRef ds:uri="http://purl.org/dc/terms/"/>
    <ds:schemaRef ds:uri="http://schemas.microsoft.com/office/infopath/2007/PartnerControls"/>
    <ds:schemaRef ds:uri="http://schemas.microsoft.com/office/2006/documentManagement/types"/>
    <ds:schemaRef ds:uri="http://schemas.openxmlformats.org/package/2006/metadata/core-properties"/>
    <ds:schemaRef ds:uri="fdcd57df-05e8-4749-9cc8-5afe3dcd00a5"/>
    <ds:schemaRef ds:uri="b906d55b-a694-4ee1-a926-b6d0b5dbfc30"/>
    <ds:schemaRef ds:uri="http://schemas.microsoft.com/office/2006/metadata/properties"/>
    <ds:schemaRef ds:uri="http://purl.org/dc/elements/1.1/"/>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otalTime>7</TotalTime>
  <Words>1035</Words>
  <Application>Microsoft Office PowerPoint</Application>
  <PresentationFormat>Widescreen</PresentationFormat>
  <Paragraphs>186</Paragraphs>
  <Slides>24</Slides>
  <Notes>24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等线</vt:lpstr>
      <vt:lpstr>Aptos</vt:lpstr>
      <vt:lpstr>Aptos Display</vt:lpstr>
      <vt:lpstr>Arial</vt:lpstr>
      <vt:lpstr>Calibri</vt:lpstr>
      <vt:lpstr>Symbol</vt:lpstr>
      <vt:lpstr>Times New Roman</vt:lpstr>
      <vt:lpstr>1_Office Theme</vt:lpstr>
      <vt:lpstr>MCAS Grades 5 and 8 Science and Technology/Engineering (STE) 2027 Revised Test Design Webinar </vt:lpstr>
      <vt:lpstr>Presenters</vt:lpstr>
      <vt:lpstr>Logistics for This Session </vt:lpstr>
      <vt:lpstr>Slides for This Session </vt:lpstr>
      <vt:lpstr>Today’s Agenda</vt:lpstr>
      <vt:lpstr>1. Timeline and Overview of Revised Tests</vt:lpstr>
      <vt:lpstr>Grades 5 and 8 STE MCAS Transition Timeline</vt:lpstr>
      <vt:lpstr>Overview of 2027 Test Design Revisions</vt:lpstr>
      <vt:lpstr>2. Performance Task Components</vt:lpstr>
      <vt:lpstr>Science Storyline and Story Scenes</vt:lpstr>
      <vt:lpstr>Simulation Support</vt:lpstr>
      <vt:lpstr>Simulation</vt:lpstr>
      <vt:lpstr>Simulation-based Item Example </vt:lpstr>
      <vt:lpstr>Example of Item without Simulation </vt:lpstr>
      <vt:lpstr>3. Revised Test Design </vt:lpstr>
      <vt:lpstr>2027 Test Design: What Remains the Same</vt:lpstr>
      <vt:lpstr>2027 Test Items: What Remains the Same</vt:lpstr>
      <vt:lpstr>2027 Test Design: Points by Task </vt:lpstr>
      <vt:lpstr>4. Resources and Updates </vt:lpstr>
      <vt:lpstr>Practice Test Updates </vt:lpstr>
      <vt:lpstr>MCAS STE Resources</vt:lpstr>
      <vt:lpstr>5. Questions and Answers </vt:lpstr>
      <vt:lpstr>Q &amp; A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MCAS Grades 5 and 8 Science and Technology/Engineering (STE) 2027 Revised Test Design Webinar</dc:title>
  <cp:revision>22</cp:revision>
  <dcterms:created xsi:type="dcterms:W3CDTF">2026-09-15T01:43:20Z</dcterms:created>
  <dcterms:modified xsi:type="dcterms:W3CDTF">2026-10-01T15:18:35Z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0x0101001632492CAC103A49A985C1EA3C99F8E6</vt:lpwstr>
  </property>
  <property fmtid="{D5CDD505-2E9C-101B-9397-08002B2CF9AE}" pid="3" name="MediaServiceImageTags">
    <vt:lpwstr/>
  </property>
</Properties>
</file>