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6" r:id="rId4"/>
  </p:sldMasterIdLst>
  <p:notesMasterIdLst>
    <p:notesMasterId r:id="rId100"/>
  </p:notesMasterIdLst>
  <p:handoutMasterIdLst>
    <p:handoutMasterId r:id="rId101"/>
  </p:handoutMasterIdLst>
  <p:sldIdLst>
    <p:sldId id="280" r:id="rId5"/>
    <p:sldId id="359" r:id="rId6"/>
    <p:sldId id="1184" r:id="rId7"/>
    <p:sldId id="1274" r:id="rId8"/>
    <p:sldId id="1171" r:id="rId9"/>
    <p:sldId id="1262" r:id="rId10"/>
    <p:sldId id="1383" r:id="rId11"/>
    <p:sldId id="1332" r:id="rId12"/>
    <p:sldId id="1448" r:id="rId13"/>
    <p:sldId id="1455" r:id="rId14"/>
    <p:sldId id="1478" r:id="rId15"/>
    <p:sldId id="1479" r:id="rId16"/>
    <p:sldId id="1449" r:id="rId17"/>
    <p:sldId id="1480" r:id="rId18"/>
    <p:sldId id="1457" r:id="rId19"/>
    <p:sldId id="1481" r:id="rId20"/>
    <p:sldId id="1460" r:id="rId21"/>
    <p:sldId id="1444" r:id="rId22"/>
    <p:sldId id="1219" r:id="rId23"/>
    <p:sldId id="1172" r:id="rId24"/>
    <p:sldId id="1407" r:id="rId25"/>
    <p:sldId id="1440" r:id="rId26"/>
    <p:sldId id="1408" r:id="rId27"/>
    <p:sldId id="1462" r:id="rId28"/>
    <p:sldId id="1446" r:id="rId29"/>
    <p:sldId id="1195" r:id="rId30"/>
    <p:sldId id="1463" r:id="rId31"/>
    <p:sldId id="1192" r:id="rId32"/>
    <p:sldId id="1222" r:id="rId33"/>
    <p:sldId id="1445" r:id="rId34"/>
    <p:sldId id="1337" r:id="rId35"/>
    <p:sldId id="1461" r:id="rId36"/>
    <p:sldId id="1384" r:id="rId37"/>
    <p:sldId id="1402" r:id="rId38"/>
    <p:sldId id="360" r:id="rId39"/>
    <p:sldId id="1251" r:id="rId40"/>
    <p:sldId id="1267" r:id="rId41"/>
    <p:sldId id="1339" r:id="rId42"/>
    <p:sldId id="1411" r:id="rId43"/>
    <p:sldId id="1404" r:id="rId44"/>
    <p:sldId id="363" r:id="rId45"/>
    <p:sldId id="1472" r:id="rId46"/>
    <p:sldId id="1471" r:id="rId47"/>
    <p:sldId id="1178" r:id="rId48"/>
    <p:sldId id="264" r:id="rId49"/>
    <p:sldId id="1464" r:id="rId50"/>
    <p:sldId id="364" r:id="rId51"/>
    <p:sldId id="1252" r:id="rId52"/>
    <p:sldId id="1413" r:id="rId53"/>
    <p:sldId id="1470" r:id="rId54"/>
    <p:sldId id="1473" r:id="rId55"/>
    <p:sldId id="1443" r:id="rId56"/>
    <p:sldId id="1465" r:id="rId57"/>
    <p:sldId id="1154" r:id="rId58"/>
    <p:sldId id="1483" r:id="rId59"/>
    <p:sldId id="1447" r:id="rId60"/>
    <p:sldId id="1405" r:id="rId61"/>
    <p:sldId id="365" r:id="rId62"/>
    <p:sldId id="1482" r:id="rId63"/>
    <p:sldId id="1474" r:id="rId64"/>
    <p:sldId id="1415" r:id="rId65"/>
    <p:sldId id="1466" r:id="rId66"/>
    <p:sldId id="1484" r:id="rId67"/>
    <p:sldId id="1417" r:id="rId68"/>
    <p:sldId id="1418" r:id="rId69"/>
    <p:sldId id="1475" r:id="rId70"/>
    <p:sldId id="1450" r:id="rId71"/>
    <p:sldId id="1419" r:id="rId72"/>
    <p:sldId id="1467" r:id="rId73"/>
    <p:sldId id="372" r:id="rId74"/>
    <p:sldId id="1422" r:id="rId75"/>
    <p:sldId id="1468" r:id="rId76"/>
    <p:sldId id="1423" r:id="rId77"/>
    <p:sldId id="1424" r:id="rId78"/>
    <p:sldId id="1425" r:id="rId79"/>
    <p:sldId id="1426" r:id="rId80"/>
    <p:sldId id="1476" r:id="rId81"/>
    <p:sldId id="1369" r:id="rId82"/>
    <p:sldId id="1469" r:id="rId83"/>
    <p:sldId id="1421" r:id="rId84"/>
    <p:sldId id="1428" r:id="rId85"/>
    <p:sldId id="1429" r:id="rId86"/>
    <p:sldId id="1485" r:id="rId87"/>
    <p:sldId id="1430" r:id="rId88"/>
    <p:sldId id="1431" r:id="rId89"/>
    <p:sldId id="1477" r:id="rId90"/>
    <p:sldId id="1451" r:id="rId91"/>
    <p:sldId id="1368" r:id="rId92"/>
    <p:sldId id="1072" r:id="rId93"/>
    <p:sldId id="1452" r:id="rId94"/>
    <p:sldId id="1453" r:id="rId95"/>
    <p:sldId id="1454" r:id="rId96"/>
    <p:sldId id="1298" r:id="rId97"/>
    <p:sldId id="311" r:id="rId98"/>
    <p:sldId id="1148" r:id="rId99"/>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9CEA2E0F-3BDB-275C-64D7-0FB167D883A7}" name="Mathieu, Sharon (DESE)" initials="MS" userId="S::sharon.mathieu2@mass.gov::201b3d4b-002a-4c6b-ba42-5e94171ca134" providerId="AD"/>
  <p188:author id="{F8D33D13-4549-BBE3-379C-60533468399C}" name="Brittany Cole" initials="BC" userId="S::Brittany.Hulsey@cognia.org::cd6f3d92-258f-4b27-9300-4c4d1fcf5a3f" providerId="AD"/>
  <p188:author id="{D2230A2A-7EE9-54C1-B9BB-C961D671D4B2}" name="Kaelee Harper" initials="KH" userId="S::kharper@emetric.net::551bc754-dc5b-4321-85c7-faed821a67fa" providerId="AD"/>
  <p188:author id="{32C57445-1098-6BEF-B708-10FA1DF87C82}" name="Brown, Erma (DESE)" initials="EB" userId="S::Erma.Brown@mass.gov::3fca232f-f711-4252-a9cf-334485601b6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2DDAB86A-D521-A4F8-DC3C-FF0AD3E217C3}" name="Zalk, Jodie (DESE)" initials="JZ" userId="S::Jodie.L.Zalk@mass.gov::e1452584-4588-4fe8-8e76-c634323654f0" providerId="AD"/>
  <p188:author id="{0F47AB81-00CF-DFE1-B153-A417C9AA5F5B}" name="Kaelee Harper" initials="KH" userId="S::kharper_emetric.net#ext#@massgov.onmicrosoft.com::e0822827-054f-4530-970f-a8cd3cee0225" providerId="AD"/>
  <p188:author id="{DA789797-FF90-9F6D-BAD1-B0212667F566}" name="Brittany Hulsey" initials="BH" userId="S::brittany.hulsey_cognia.org#ext#@massgov.onmicrosoft.com::433737f3-39d4-4c09-9b19-233bef42ef3d"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FDFA92CD-6A18-0724-3F7D-3AB0F2416A75}" name="Brown, Erma (DESE)" initials="BE" userId="S::erma.brown@mass.gov::3fca232f-f711-4252-a9cf-334485601b6c" providerId="AD"/>
  <p188:author id="{C0F385E2-1F03-7505-35AF-DF95E4C433A5}" name="Dezarae Blossomgame" initials="DB" userId="S::dezarae.blossomgame_cognia.org#ext#@massgov.onmicrosoft.com::63ccc613-d08d-483b-8c9e-593345f51e71"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3F5"/>
    <a:srgbClr val="467886"/>
    <a:srgbClr val="39636F"/>
    <a:srgbClr val="345B66"/>
    <a:srgbClr val="003945"/>
    <a:srgbClr val="355B65"/>
    <a:srgbClr val="3C6874"/>
    <a:srgbClr val="0000FF"/>
    <a:srgbClr val="000000"/>
    <a:srgbClr val="F9F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3887AF-2FD9-10E2-C02B-A26ED06C4518}" v="71" dt="2026-09-28T19:31:44.902"/>
    <p1510:client id="{90DDADCC-FD0E-43E3-9EEC-2067CF726CCE}" v="1758" dt="2026-09-29T16:51:23.969"/>
    <p1510:client id="{CD4A115B-062A-43B6-8347-1DC3FD6C5680}" v="10" dt="2026-09-29T16:12:15.2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84" y="210"/>
      </p:cViewPr>
      <p:guideLst>
        <p:guide orient="horz" pos="2160"/>
        <p:guide pos="3840"/>
      </p:guideLst>
    </p:cSldViewPr>
  </p:slideViewPr>
  <p:notesTextViewPr>
    <p:cViewPr>
      <p:scale>
        <a:sx n="1" d="1"/>
        <a:sy n="1" d="1"/>
      </p:scale>
      <p:origin x="0" y="0"/>
    </p:cViewPr>
  </p:notesTextViewPr>
  <p:sorterViewPr>
    <p:cViewPr varScale="1">
      <p:scale>
        <a:sx n="1" d="1"/>
        <a:sy n="1" d="1"/>
      </p:scale>
      <p:origin x="0" y="-2592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microsoft.com/office/2015/10/relationships/revisionInfo" Target="revisionInfo.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commentAuthors" Target="commentAuthor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108"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1" qsCatId="simple" csTypeId="urn:microsoft.com/office/officeart/2005/8/colors/accent1_2#1"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Fall 2026</a:t>
          </a:r>
        </a:p>
      </dgm:t>
      <dgm:extLst>
        <a:ext uri="{E40237B7-FDA0-4F09-8148-C483321AD2D9}">
          <dgm14:cNvPr xmlns:dgm14="http://schemas.microsoft.com/office/drawing/2010/diagram" id="0" name="">
            <a:extLst>
              <a:ext uri="{C183D7F6-B498-43B3-948B-1728B52AA6E4}">
                <adec:decorative xmlns:adec="http://schemas.microsoft.com/office/drawing/2017/decorative" val="0"/>
              </a:ext>
            </a:extLst>
          </dgm14:cNvPr>
        </a:ext>
      </dgm:extLs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400">
              <a:latin typeface="Arial" panose="020B0604020202020204" pitchFamily="34" charset="0"/>
              <a:cs typeface="Arial" panose="020B0604020202020204" pitchFamily="34" charset="0"/>
            </a:rPr>
            <a:t>(Ongoing) Read biweekly Student Assessment Updates.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At least 2 months before testing</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View online modules and participate in training sessions.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A91A490C-C832-4D26-8ADD-3F51C3582A9D}">
      <dgm:prSet phldrT="[Text]" custT="1"/>
      <dgm:spPr/>
      <dgm:t>
        <a:bodyPr/>
        <a:lstStyle/>
        <a:p>
          <a:r>
            <a:rPr lang="en-US" sz="2400">
              <a:latin typeface="Arial" panose="020B0604020202020204" pitchFamily="34" charset="0"/>
              <a:cs typeface="Arial" panose="020B0604020202020204" pitchFamily="34" charset="0"/>
            </a:rPr>
            <a:t>Become familiar with CBT components.</a:t>
          </a:r>
        </a:p>
      </dgm:t>
    </dgm:pt>
    <dgm:pt modelId="{E130EEF9-11D3-4E79-BB06-E8192F6CB55C}" type="parTrans" cxnId="{83F2875C-1F98-424A-9000-90343DD1B39E}">
      <dgm:prSet/>
      <dgm:spPr/>
      <dgm:t>
        <a:bodyPr/>
        <a:lstStyle/>
        <a:p>
          <a:endParaRPr lang="en-US" sz="2000"/>
        </a:p>
      </dgm:t>
    </dgm:pt>
    <dgm:pt modelId="{39662942-AE67-4313-9AF4-5942DA1800AA}" type="sibTrans" cxnId="{83F2875C-1F98-424A-9000-90343DD1B39E}">
      <dgm:prSet/>
      <dgm:spPr/>
      <dgm:t>
        <a:bodyPr/>
        <a:lstStyle/>
        <a:p>
          <a:endParaRPr lang="en-US" sz="2000"/>
        </a:p>
      </dgm:t>
    </dgm:pt>
    <dgm:pt modelId="{27567DE6-4207-4E67-8EB8-408A036E262F}">
      <dgm:prSet phldrT="[Text]" custT="1"/>
      <dgm:spPr/>
      <dgm:t>
        <a:bodyPr/>
        <a:lstStyle/>
        <a:p>
          <a:r>
            <a:rPr lang="en-US" sz="2400">
              <a:latin typeface="Arial" panose="020B0604020202020204" pitchFamily="34" charset="0"/>
              <a:cs typeface="Arial" panose="020B0604020202020204" pitchFamily="34" charset="0"/>
            </a:rPr>
            <a:t>Identify the school test administration team and establish a communication plan. </a:t>
          </a:r>
        </a:p>
      </dgm:t>
    </dgm:pt>
    <dgm:pt modelId="{4131F353-28B7-4438-880A-3BC6E44BE890}" type="parTrans" cxnId="{A60ED018-4494-444B-8F43-0AFC6FB060A4}">
      <dgm:prSet/>
      <dgm:spPr/>
      <dgm:t>
        <a:bodyPr/>
        <a:lstStyle/>
        <a:p>
          <a:endParaRPr lang="en-US" sz="2000"/>
        </a:p>
      </dgm:t>
    </dgm:pt>
    <dgm:pt modelId="{5175206C-5323-4514-B9BA-8DDE7A4C5627}" type="sibTrans" cxnId="{A60ED018-4494-444B-8F43-0AFC6FB060A4}">
      <dgm:prSet/>
      <dgm:spPr/>
      <dgm:t>
        <a:bodyPr/>
        <a:lstStyle/>
        <a:p>
          <a:endParaRPr lang="en-US" sz="2000"/>
        </a:p>
      </dgm:t>
    </dgm:pt>
    <dgm:pt modelId="{2F3AFA7D-71C4-4325-99EF-BE9A3CB7908C}">
      <dgm:prSet phldrT="[Text]" custT="1"/>
      <dgm:spPr/>
      <dgm:t>
        <a:bodyPr/>
        <a:lstStyle/>
        <a:p>
          <a:r>
            <a:rPr lang="en-US" sz="2400">
              <a:latin typeface="Arial" panose="020B0604020202020204" pitchFamily="34" charset="0"/>
              <a:cs typeface="Arial" panose="020B0604020202020204" pitchFamily="34" charset="0"/>
            </a:rPr>
            <a:t>Update contact info with DESE. </a:t>
          </a:r>
          <a:endParaRPr lang="en-US" sz="1050"/>
        </a:p>
      </dgm:t>
    </dgm:pt>
    <dgm:pt modelId="{A41273CC-5790-4ABA-B003-371AF39F379C}" type="parTrans" cxnId="{A4E0DCEB-530F-4B89-A4AD-E73709719EE1}">
      <dgm:prSet/>
      <dgm:spPr/>
      <dgm:t>
        <a:bodyPr/>
        <a:lstStyle/>
        <a:p>
          <a:endParaRPr lang="en-US" sz="2000"/>
        </a:p>
      </dgm:t>
    </dgm:pt>
    <dgm:pt modelId="{9811DB09-5848-4444-8E71-848D8068DA2C}" type="sibTrans" cxnId="{A4E0DCEB-530F-4B89-A4AD-E73709719EE1}">
      <dgm:prSet/>
      <dgm:spPr/>
      <dgm:t>
        <a:bodyPr/>
        <a:lstStyle/>
        <a:p>
          <a:endParaRPr lang="en-US" sz="2000"/>
        </a:p>
      </dgm:t>
    </dgm:pt>
    <dgm:pt modelId="{8DF9B948-2C6E-4A74-9EEF-20411FB34C69}">
      <dgm:prSet phldrT="[Text]" custT="1"/>
      <dgm:spPr/>
      <dgm:t>
        <a:bodyPr/>
        <a:lstStyle/>
        <a:p>
          <a:r>
            <a:rPr lang="en-US" sz="2400">
              <a:latin typeface="Arial" panose="020B0604020202020204" pitchFamily="34" charset="0"/>
              <a:cs typeface="Arial" panose="020B0604020202020204" pitchFamily="34" charset="0"/>
            </a:rPr>
            <a:t>Confirm your access to the MCAS Portal and update user accounts.</a:t>
          </a:r>
          <a:endParaRPr lang="en-US" sz="1050"/>
        </a:p>
      </dgm:t>
    </dgm:pt>
    <dgm:pt modelId="{5BA64CFD-0869-416D-AA54-725B1A1C42CE}" type="parTrans" cxnId="{D8FD7F33-70AE-422B-8430-22254C217E59}">
      <dgm:prSet/>
      <dgm:spPr/>
      <dgm:t>
        <a:bodyPr/>
        <a:lstStyle/>
        <a:p>
          <a:endParaRPr lang="en-US" sz="2000"/>
        </a:p>
      </dgm:t>
    </dgm:pt>
    <dgm:pt modelId="{FAE2FD1F-370A-4844-9A07-A510FED53EE0}" type="sibTrans" cxnId="{D8FD7F33-70AE-422B-8430-22254C217E59}">
      <dgm:prSet/>
      <dgm:spPr/>
      <dgm:t>
        <a:bodyPr/>
        <a:lstStyle/>
        <a:p>
          <a:endParaRPr lang="en-US" sz="2000"/>
        </a:p>
      </dgm:t>
    </dgm:pt>
    <dgm:pt modelId="{6540C70A-304C-4E40-AC5A-9F6D71BBE54B}">
      <dgm:prSet phldrT="[Text]" custT="1"/>
      <dgm:spPr/>
      <dgm:t>
        <a:bodyPr/>
        <a:lstStyle/>
        <a:p>
          <a:r>
            <a:rPr lang="en-US" sz="2400">
              <a:latin typeface="Arial" panose="020B0604020202020204" pitchFamily="34" charset="0"/>
              <a:cs typeface="Arial" panose="020B0604020202020204" pitchFamily="34" charset="0"/>
            </a:rPr>
            <a:t>Technology Coordinator downloads and installs the updated MCAS Student Kiosk on student testing devices. </a:t>
          </a:r>
        </a:p>
      </dgm:t>
    </dgm:pt>
    <dgm:pt modelId="{D92D4050-AFD0-4B28-BB3A-39426B4BCAFA}" type="parTrans" cxnId="{35D62694-1009-4BA0-982B-9751B568F46C}">
      <dgm:prSet/>
      <dgm:spPr/>
      <dgm:t>
        <a:bodyPr/>
        <a:lstStyle/>
        <a:p>
          <a:endParaRPr lang="en-US" sz="2000"/>
        </a:p>
      </dgm:t>
    </dgm:pt>
    <dgm:pt modelId="{D34BB61A-C14A-45B0-A441-3B285112CE47}" type="sibTrans" cxnId="{35D62694-1009-4BA0-982B-9751B568F46C}">
      <dgm:prSet/>
      <dgm:spPr/>
      <dgm:t>
        <a:bodyPr/>
        <a:lstStyle/>
        <a:p>
          <a:endParaRPr lang="en-US" sz="2000"/>
        </a:p>
      </dgm:t>
    </dgm:pt>
    <dgm:pt modelId="{5EEFC647-C62E-4BAC-92A8-00D980C92178}">
      <dgm:prSet phldrT="[Text]" custT="1"/>
      <dgm:spPr/>
      <dgm:t>
        <a:bodyPr/>
        <a:lstStyle/>
        <a:p>
          <a:r>
            <a:rPr lang="en-US" sz="2400">
              <a:latin typeface="Arial" panose="020B0604020202020204" pitchFamily="34" charset="0"/>
              <a:cs typeface="Arial" panose="020B0604020202020204" pitchFamily="34" charset="0"/>
            </a:rPr>
            <a:t>Begin planning for accessibility features and accommodations.  </a:t>
          </a:r>
        </a:p>
        <a:p>
          <a:endParaRPr lang="en-US" sz="1050"/>
        </a:p>
      </dgm:t>
    </dgm:pt>
    <dgm:pt modelId="{F7EC6D15-4BAE-475C-A15C-142737667A1B}" type="parTrans" cxnId="{E64D2ECB-509F-4766-AA58-3F3D97DA5423}">
      <dgm:prSet/>
      <dgm:spPr/>
      <dgm:t>
        <a:bodyPr/>
        <a:lstStyle/>
        <a:p>
          <a:endParaRPr lang="en-US"/>
        </a:p>
      </dgm:t>
    </dgm:pt>
    <dgm:pt modelId="{6F575C08-8CA8-45FB-8884-BA661B8ACB04}" type="sibTrans" cxnId="{E64D2ECB-509F-4766-AA58-3F3D97DA5423}">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custLinFactNeighborX="-14" custLinFactNeighborY="-782">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05595C02-35B7-4D75-A6E0-B29BEFFA036E}" type="presOf" srcId="{A91A490C-C832-4D26-8ADD-3F51C3582A9D}" destId="{2F947E7E-99A1-4809-B4E9-414BFD82EEED}" srcOrd="0" destOrd="1" presId="urn:microsoft.com/office/officeart/2005/8/layout/chevron1"/>
    <dgm:cxn modelId="{A0E7160A-3ACB-41D7-901E-BDC1808FD115}" type="presOf" srcId="{BF2085B9-47C4-4660-864C-0F1FC5334300}" destId="{36272020-30B9-46BD-A11E-37844C5F7F47}" srcOrd="0" destOrd="0" presId="urn:microsoft.com/office/officeart/2005/8/layout/chevron1"/>
    <dgm:cxn modelId="{E6E09D0B-100A-4315-B9E0-D1168473AE1C}" type="presOf" srcId="{2F3AFA7D-71C4-4325-99EF-BE9A3CB7908C}" destId="{2F947E7E-99A1-4809-B4E9-414BFD82EEED}" srcOrd="0" destOrd="3"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A60ED018-4494-444B-8F43-0AFC6FB060A4}" srcId="{B563D6A7-BF5B-42F2-8E0D-F50297828F40}" destId="{27567DE6-4207-4E67-8EB8-408A036E262F}" srcOrd="2" destOrd="0" parTransId="{4131F353-28B7-4438-880A-3BC6E44BE890}" sibTransId="{5175206C-5323-4514-B9BA-8DDE7A4C5627}"/>
    <dgm:cxn modelId="{D8FD7F33-70AE-422B-8430-22254C217E59}" srcId="{B563D6A7-BF5B-42F2-8E0D-F50297828F40}" destId="{8DF9B948-2C6E-4A74-9EEF-20411FB34C69}" srcOrd="4" destOrd="0" parTransId="{5BA64CFD-0869-416D-AA54-725B1A1C42CE}" sibTransId="{FAE2FD1F-370A-4844-9A07-A510FED53EE0}"/>
    <dgm:cxn modelId="{83F2875C-1F98-424A-9000-90343DD1B39E}" srcId="{B563D6A7-BF5B-42F2-8E0D-F50297828F40}" destId="{A91A490C-C832-4D26-8ADD-3F51C3582A9D}" srcOrd="1" destOrd="0" parTransId="{E130EEF9-11D3-4E79-BB06-E8192F6CB55C}" sibTransId="{39662942-AE67-4313-9AF4-5942DA1800AA}"/>
    <dgm:cxn modelId="{705C4F4A-82B5-4EE0-9A3A-E6A261F76335}" type="presOf" srcId="{6540C70A-304C-4E40-AC5A-9F6D71BBE54B}" destId="{BD790CA9-82E9-43B2-B3BC-92100C838574}" srcOrd="0" destOrd="1" presId="urn:microsoft.com/office/officeart/2005/8/layout/chevron1"/>
    <dgm:cxn modelId="{0DB07B6A-3158-4794-80FB-839A24CB3649}" type="presOf" srcId="{5EEFC647-C62E-4BAC-92A8-00D980C92178}" destId="{2F947E7E-99A1-4809-B4E9-414BFD82EEED}" srcOrd="0" destOrd="5" presId="urn:microsoft.com/office/officeart/2005/8/layout/chevron1"/>
    <dgm:cxn modelId="{5797446C-795F-4D46-9CDB-2BE6541A1C93}" type="presOf" srcId="{2A706D3E-FD1A-43CE-B285-996786F7EB3F}" destId="{BD790CA9-82E9-43B2-B3BC-92100C838574}" srcOrd="0" destOrd="2" presId="urn:microsoft.com/office/officeart/2005/8/layout/chevron1"/>
    <dgm:cxn modelId="{722BFE75-933B-41EC-B78F-CAAB879729F3}" type="presOf" srcId="{5AEFB3B8-40CA-439F-97EE-B05FDFEE2F03}" destId="{958B6679-B398-4D1A-B906-88FAEE1FEB10}" srcOrd="0" destOrd="0" presId="urn:microsoft.com/office/officeart/2005/8/layout/chevron1"/>
    <dgm:cxn modelId="{35D62694-1009-4BA0-982B-9751B568F46C}" srcId="{BF2085B9-47C4-4660-864C-0F1FC5334300}" destId="{6540C70A-304C-4E40-AC5A-9F6D71BBE54B}" srcOrd="1" destOrd="0" parTransId="{D92D4050-AFD0-4B28-BB3A-39426B4BCAFA}" sibTransId="{D34BB61A-C14A-45B0-A441-3B285112CE47}"/>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E64D2ECB-509F-4766-AA58-3F3D97DA5423}" srcId="{B563D6A7-BF5B-42F2-8E0D-F50297828F40}" destId="{5EEFC647-C62E-4BAC-92A8-00D980C92178}" srcOrd="5" destOrd="0" parTransId="{F7EC6D15-4BAE-475C-A15C-142737667A1B}" sibTransId="{6F575C08-8CA8-45FB-8884-BA661B8ACB04}"/>
    <dgm:cxn modelId="{F62ADECD-20F9-467F-9367-1C0053125B79}" type="presOf" srcId="{27567DE6-4207-4E67-8EB8-408A036E262F}" destId="{2F947E7E-99A1-4809-B4E9-414BFD82EEED}" srcOrd="0" destOrd="2" presId="urn:microsoft.com/office/officeart/2005/8/layout/chevron1"/>
    <dgm:cxn modelId="{291F2AD1-C35A-4D59-BFF1-8EFA9AF5F215}" type="presOf" srcId="{5D005010-2DAC-43A2-A2C4-7D8C5B7122A1}" destId="{BD790CA9-82E9-43B2-B3BC-92100C838574}" srcOrd="0" destOrd="0"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F639D9E5-D423-45DB-AC6B-21FAF896BBB1}" type="presOf" srcId="{8DF9B948-2C6E-4A74-9EEF-20411FB34C69}" destId="{2F947E7E-99A1-4809-B4E9-414BFD82EEED}" srcOrd="0" destOrd="4" presId="urn:microsoft.com/office/officeart/2005/8/layout/chevron1"/>
    <dgm:cxn modelId="{A4E0DCEB-530F-4B89-A4AD-E73709719EE1}" srcId="{B563D6A7-BF5B-42F2-8E0D-F50297828F40}" destId="{2F3AFA7D-71C4-4325-99EF-BE9A3CB7908C}" srcOrd="3" destOrd="0" parTransId="{A41273CC-5790-4ABA-B003-371AF39F379C}" sibTransId="{9811DB09-5848-4444-8E71-848D8068DA2C}"/>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2" qsCatId="simple" csTypeId="urn:microsoft.com/office/officeart/2005/8/colors/accent1_2#2"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One to two months before testing</a:t>
          </a:r>
        </a:p>
      </dgm: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400">
              <a:latin typeface="Arial" panose="020B0604020202020204" pitchFamily="34" charset="0"/>
              <a:cs typeface="Arial" panose="020B0604020202020204" pitchFamily="34" charset="0"/>
            </a:rPr>
            <a:t>Complete Student Registration in the MCAS Portal.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After Student Registration, through testing window as needed. </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Continue to update student information in the MCAS Portal.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1A15E14C-5D71-4C69-8D7B-A4AA8E921B4C}">
      <dgm:prSet phldrT="[Text]" custT="1"/>
      <dgm:spPr/>
      <dgm:t>
        <a:bodyPr/>
        <a:lstStyle/>
        <a:p>
          <a:r>
            <a:rPr lang="en-US" sz="2400">
              <a:latin typeface="Arial" panose="020B0604020202020204" pitchFamily="34" charset="0"/>
              <a:cs typeface="Arial" panose="020B0604020202020204" pitchFamily="34" charset="0"/>
            </a:rPr>
            <a:t>Meet with the technology coordinator, who will review the technology guidelines and prepare the school’s technology. </a:t>
          </a:r>
        </a:p>
      </dgm:t>
    </dgm:pt>
    <dgm:pt modelId="{BCA9E332-C937-4D6A-BF71-7EFB4B62F6C7}" type="parTrans" cxnId="{FE70FEAE-05A3-4D11-9442-53E0F49300E3}">
      <dgm:prSet/>
      <dgm:spPr/>
      <dgm:t>
        <a:bodyPr/>
        <a:lstStyle/>
        <a:p>
          <a:endParaRPr lang="en-US"/>
        </a:p>
      </dgm:t>
    </dgm:pt>
    <dgm:pt modelId="{6BA293B1-2808-448C-B9EB-098B1B8E8A86}" type="sibTrans" cxnId="{FE70FEAE-05A3-4D11-9442-53E0F49300E3}">
      <dgm:prSet/>
      <dgm:spPr/>
      <dgm:t>
        <a:bodyPr/>
        <a:lstStyle/>
        <a:p>
          <a:endParaRPr lang="en-US"/>
        </a:p>
      </dgm:t>
    </dgm:pt>
    <dgm:pt modelId="{438A196F-2DA5-4B0D-A921-EB979B8021EC}">
      <dgm:prSet phldrT="[Text]" custT="1"/>
      <dgm:spPr/>
      <dgm:t>
        <a:bodyPr/>
        <a:lstStyle/>
        <a:p>
          <a:r>
            <a:rPr lang="en-US" sz="2400">
              <a:latin typeface="Arial" panose="020B0604020202020204" pitchFamily="34" charset="0"/>
              <a:cs typeface="Arial" panose="020B0604020202020204" pitchFamily="34" charset="0"/>
            </a:rPr>
            <a:t>Confirm that the technology coordinator has completed Site Readiness. </a:t>
          </a:r>
        </a:p>
      </dgm:t>
    </dgm:pt>
    <dgm:pt modelId="{98DAEC2C-A571-4E7B-B8C9-0E65D90010A7}" type="parTrans" cxnId="{90365A50-AA22-409B-A383-929782C71709}">
      <dgm:prSet/>
      <dgm:spPr/>
      <dgm:t>
        <a:bodyPr/>
        <a:lstStyle/>
        <a:p>
          <a:endParaRPr lang="en-US"/>
        </a:p>
      </dgm:t>
    </dgm:pt>
    <dgm:pt modelId="{0725E44F-D1ED-4917-8495-64597A594E6F}" type="sibTrans" cxnId="{90365A50-AA22-409B-A383-929782C71709}">
      <dgm:prSet/>
      <dgm:spPr/>
      <dgm:t>
        <a:bodyPr/>
        <a:lstStyle/>
        <a:p>
          <a:endParaRPr lang="en-US"/>
        </a:p>
      </dgm:t>
    </dgm:pt>
    <dgm:pt modelId="{71737E1E-17C6-4BE1-A8D7-498EEE360ED3}">
      <dgm:prSet phldrT="[Text]" custT="1"/>
      <dgm:spPr/>
      <dgm:t>
        <a:bodyPr/>
        <a:lstStyle/>
        <a:p>
          <a:r>
            <a:rPr lang="en-US" sz="2400">
              <a:latin typeface="Arial" panose="020B0604020202020204" pitchFamily="34" charset="0"/>
              <a:cs typeface="Arial" panose="020B0604020202020204" pitchFamily="34" charset="0"/>
            </a:rPr>
            <a:t>Submit and approve enrollment transfer requests as needed. </a:t>
          </a:r>
        </a:p>
      </dgm:t>
    </dgm:pt>
    <dgm:pt modelId="{0D72CF63-D49A-44FD-8142-69F041A403B0}" type="parTrans" cxnId="{F6351BCA-B15B-4248-A876-E091C5D4C4C7}">
      <dgm:prSet/>
      <dgm:spPr/>
      <dgm:t>
        <a:bodyPr/>
        <a:lstStyle/>
        <a:p>
          <a:endParaRPr lang="en-US"/>
        </a:p>
      </dgm:t>
    </dgm:pt>
    <dgm:pt modelId="{65757467-0706-4A95-930B-FF708D80DCA0}" type="sibTrans" cxnId="{F6351BCA-B15B-4248-A876-E091C5D4C4C7}">
      <dgm:prSet/>
      <dgm:spPr/>
      <dgm:t>
        <a:bodyPr/>
        <a:lstStyle/>
        <a:p>
          <a:endParaRPr lang="en-US"/>
        </a:p>
      </dgm:t>
    </dgm:pt>
    <dgm:pt modelId="{E93B40DD-96EC-4473-BC4C-074296530BD6}">
      <dgm:prSet phldrT="[Text]" custT="1"/>
      <dgm:spPr/>
      <dgm:t>
        <a:bodyPr/>
        <a:lstStyle/>
        <a:p>
          <a:r>
            <a:rPr lang="en-US" sz="2400">
              <a:latin typeface="Arial" panose="020B0604020202020204" pitchFamily="34" charset="0"/>
              <a:cs typeface="Arial" panose="020B0604020202020204" pitchFamily="34" charset="0"/>
            </a:rPr>
            <a:t>Administer student tutorial/practice tests. </a:t>
          </a:r>
        </a:p>
      </dgm:t>
    </dgm:pt>
    <dgm:pt modelId="{F98A704F-0011-405F-BC82-1F6E453705B2}" type="parTrans" cxnId="{5FD999D4-AA01-4A14-B929-949A2CFF0EFA}">
      <dgm:prSet/>
      <dgm:spPr/>
      <dgm:t>
        <a:bodyPr/>
        <a:lstStyle/>
        <a:p>
          <a:endParaRPr lang="en-US"/>
        </a:p>
      </dgm:t>
    </dgm:pt>
    <dgm:pt modelId="{DA2CBCDC-5EEF-488A-90AC-1AFDBE9AAC08}" type="sibTrans" cxnId="{5FD999D4-AA01-4A14-B929-949A2CFF0EFA}">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C822B55D-C80C-4413-9D9E-6852BF796643}" type="presOf" srcId="{71737E1E-17C6-4BE1-A8D7-498EEE360ED3}" destId="{BD790CA9-82E9-43B2-B3BC-92100C838574}" srcOrd="0" destOrd="1" presId="urn:microsoft.com/office/officeart/2005/8/layout/chevron1"/>
    <dgm:cxn modelId="{5797446C-795F-4D46-9CDB-2BE6541A1C93}" type="presOf" srcId="{2A706D3E-FD1A-43CE-B285-996786F7EB3F}" destId="{BD790CA9-82E9-43B2-B3BC-92100C838574}" srcOrd="0" destOrd="2" presId="urn:microsoft.com/office/officeart/2005/8/layout/chevron1"/>
    <dgm:cxn modelId="{90365A50-AA22-409B-A383-929782C71709}" srcId="{B563D6A7-BF5B-42F2-8E0D-F50297828F40}" destId="{438A196F-2DA5-4B0D-A921-EB979B8021EC}" srcOrd="2" destOrd="0" parTransId="{98DAEC2C-A571-4E7B-B8C9-0E65D90010A7}" sibTransId="{0725E44F-D1ED-4917-8495-64597A594E6F}"/>
    <dgm:cxn modelId="{722BFE75-933B-41EC-B78F-CAAB879729F3}" type="presOf" srcId="{5AEFB3B8-40CA-439F-97EE-B05FDFEE2F03}" destId="{958B6679-B398-4D1A-B906-88FAEE1FEB10}" srcOrd="0" destOrd="0"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FE70FEAE-05A3-4D11-9442-53E0F49300E3}" srcId="{B563D6A7-BF5B-42F2-8E0D-F50297828F40}" destId="{1A15E14C-5D71-4C69-8D7B-A4AA8E921B4C}" srcOrd="1" destOrd="0" parTransId="{BCA9E332-C937-4D6A-BF71-7EFB4B62F6C7}" sibTransId="{6BA293B1-2808-448C-B9EB-098B1B8E8A86}"/>
    <dgm:cxn modelId="{F6351BCA-B15B-4248-A876-E091C5D4C4C7}" srcId="{BF2085B9-47C4-4660-864C-0F1FC5334300}" destId="{71737E1E-17C6-4BE1-A8D7-498EEE360ED3}" srcOrd="1" destOrd="0" parTransId="{0D72CF63-D49A-44FD-8142-69F041A403B0}" sibTransId="{65757467-0706-4A95-930B-FF708D80DCA0}"/>
    <dgm:cxn modelId="{291F2AD1-C35A-4D59-BFF1-8EFA9AF5F215}" type="presOf" srcId="{5D005010-2DAC-43A2-A2C4-7D8C5B7122A1}" destId="{BD790CA9-82E9-43B2-B3BC-92100C838574}" srcOrd="0" destOrd="0" presId="urn:microsoft.com/office/officeart/2005/8/layout/chevron1"/>
    <dgm:cxn modelId="{5FD999D4-AA01-4A14-B929-949A2CFF0EFA}" srcId="{B563D6A7-BF5B-42F2-8E0D-F50297828F40}" destId="{E93B40DD-96EC-4473-BC4C-074296530BD6}" srcOrd="3" destOrd="0" parTransId="{F98A704F-0011-405F-BC82-1F6E453705B2}" sibTransId="{DA2CBCDC-5EEF-488A-90AC-1AFDBE9AAC08}"/>
    <dgm:cxn modelId="{10BF0AE0-745F-4242-A2AD-75CED21C5C82}" srcId="{B563D6A7-BF5B-42F2-8E0D-F50297828F40}" destId="{64E37092-3093-4051-BAF6-3308FB1B586D}" srcOrd="0" destOrd="0" parTransId="{D1950554-12A3-4217-BEAF-5164ED47A080}" sibTransId="{65C99F1C-EFBB-476B-A037-9685F04CEB5C}"/>
    <dgm:cxn modelId="{CA1A3AE2-20F1-485D-AC07-76C8CD731AB6}" type="presOf" srcId="{438A196F-2DA5-4B0D-A921-EB979B8021EC}" destId="{2F947E7E-99A1-4809-B4E9-414BFD82EEED}" srcOrd="0" destOrd="2" presId="urn:microsoft.com/office/officeart/2005/8/layout/chevron1"/>
    <dgm:cxn modelId="{C328B2F3-924C-45FB-87D8-496C59F5A039}" type="presOf" srcId="{E93B40DD-96EC-4473-BC4C-074296530BD6}" destId="{2F947E7E-99A1-4809-B4E9-414BFD82EEED}" srcOrd="0" destOrd="3" presId="urn:microsoft.com/office/officeart/2005/8/layout/chevron1"/>
    <dgm:cxn modelId="{0275CFFE-F811-4AC2-B997-F7EE88448F65}" type="presOf" srcId="{1A15E14C-5D71-4C69-8D7B-A4AA8E921B4C}" destId="{2F947E7E-99A1-4809-B4E9-414BFD82EEED}" srcOrd="0" destOrd="1" presId="urn:microsoft.com/office/officeart/2005/8/layout/chevron1"/>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3" qsCatId="simple" csTypeId="urn:microsoft.com/office/officeart/2005/8/colors/accent1_2#3"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At least two weeks before testing</a:t>
          </a:r>
        </a:p>
      </dgm: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2000">
              <a:latin typeface="Arial" panose="020B0604020202020204" pitchFamily="34" charset="0"/>
              <a:cs typeface="Arial" panose="020B0604020202020204" pitchFamily="34" charset="0"/>
            </a:rPr>
            <a:t>Prepare devices and materials.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Two weeks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Create and assign students to classes in the MCAS Portal. </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a:latin typeface="Arial" panose="020B0604020202020204" pitchFamily="34" charset="0"/>
              <a:cs typeface="Arial" panose="020B0604020202020204" pitchFamily="34" charset="0"/>
            </a:rPr>
            <a:t>Up to one week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Train test administrators in protocols and security requirements.</a:t>
          </a: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34B8F8CB-3076-4F9F-AA04-87F62E5D7D2D}">
      <dgm:prSet phldrT="[Text]" custT="1"/>
      <dgm:spPr/>
      <dgm:t>
        <a:bodyPr/>
        <a:lstStyle/>
        <a:p>
          <a:pPr>
            <a:lnSpc>
              <a:spcPct val="90000"/>
            </a:lnSpc>
            <a:spcAft>
              <a:spcPct val="15000"/>
            </a:spcAft>
          </a:pPr>
          <a:endParaRPr lang="en-US" sz="800">
            <a:latin typeface="Arial" panose="020B0604020202020204" pitchFamily="34" charset="0"/>
            <a:cs typeface="Arial" panose="020B0604020202020204" pitchFamily="34" charset="0"/>
          </a:endParaRPr>
        </a:p>
      </dgm:t>
    </dgm:pt>
    <dgm:pt modelId="{643E50D5-6C75-444E-BA81-E4D1AB15EB52}" type="parTrans" cxnId="{C3762B5D-0637-43FA-92D2-6E514119E75C}">
      <dgm:prSet/>
      <dgm:spPr/>
      <dgm:t>
        <a:bodyPr/>
        <a:lstStyle/>
        <a:p>
          <a:endParaRPr lang="en-US"/>
        </a:p>
      </dgm:t>
    </dgm:pt>
    <dgm:pt modelId="{288EA098-A5CE-4DE0-BA29-96993446DB7C}" type="sibTrans" cxnId="{C3762B5D-0637-43FA-92D2-6E514119E75C}">
      <dgm:prSet/>
      <dgm:spPr/>
      <dgm:t>
        <a:bodyPr/>
        <a:lstStyle/>
        <a:p>
          <a:endParaRPr lang="en-US"/>
        </a:p>
      </dgm:t>
    </dgm:pt>
    <dgm:pt modelId="{20FBD093-82E9-4F6E-BD99-3F00EF85C758}">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Verify assigned accommodations. </a:t>
          </a:r>
        </a:p>
      </dgm:t>
    </dgm:pt>
    <dgm:pt modelId="{08297D3B-4964-4FC2-95A5-5AF1CC513191}" type="parTrans" cxnId="{D8EBF3CD-438F-4EB3-8D7E-1CB7339D1835}">
      <dgm:prSet/>
      <dgm:spPr/>
      <dgm:t>
        <a:bodyPr/>
        <a:lstStyle/>
        <a:p>
          <a:endParaRPr lang="en-US"/>
        </a:p>
      </dgm:t>
    </dgm:pt>
    <dgm:pt modelId="{8E774EC2-7F91-4659-BA78-4A21985C4F3B}" type="sibTrans" cxnId="{D8EBF3CD-438F-4EB3-8D7E-1CB7339D1835}">
      <dgm:prSet/>
      <dgm:spPr/>
      <dgm:t>
        <a:bodyPr/>
        <a:lstStyle/>
        <a:p>
          <a:endParaRPr lang="en-US"/>
        </a:p>
      </dgm:t>
    </dgm:pt>
    <dgm:pt modelId="{0926AC9F-C3DD-48B5-8A59-B9174FAB2893}">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If necessary, create TA logins for Human Read-Aloud and Human Signer. </a:t>
          </a:r>
        </a:p>
      </dgm:t>
    </dgm:pt>
    <dgm:pt modelId="{B4F87FAF-4381-45B0-96E5-3F8E32A07A7F}" type="parTrans" cxnId="{C00FF008-33BA-40DB-83D9-4D7F706212A7}">
      <dgm:prSet/>
      <dgm:spPr/>
      <dgm:t>
        <a:bodyPr/>
        <a:lstStyle/>
        <a:p>
          <a:endParaRPr lang="en-US"/>
        </a:p>
      </dgm:t>
    </dgm:pt>
    <dgm:pt modelId="{1815462F-6828-41FA-8C83-C8911364DD9D}" type="sibTrans" cxnId="{C00FF008-33BA-40DB-83D9-4D7F706212A7}">
      <dgm:prSet/>
      <dgm:spPr/>
      <dgm:t>
        <a:bodyPr/>
        <a:lstStyle/>
        <a:p>
          <a:endParaRPr lang="en-US"/>
        </a:p>
      </dgm:t>
    </dgm:pt>
    <dgm:pt modelId="{A692AE9C-EE20-43B1-88AC-A0A218B10DBC}">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Track delivery of materials through Materials Management in the MCAS Portal.</a:t>
          </a:r>
        </a:p>
      </dgm:t>
    </dgm:pt>
    <dgm:pt modelId="{12C3471D-0DE7-47EF-89EA-1BBBF9C8E7F7}" type="parTrans" cxnId="{0A3DDDCA-3EDC-459E-AD8F-57BA0D471E4D}">
      <dgm:prSet/>
      <dgm:spPr/>
      <dgm:t>
        <a:bodyPr/>
        <a:lstStyle/>
        <a:p>
          <a:endParaRPr lang="en-US"/>
        </a:p>
      </dgm:t>
    </dgm:pt>
    <dgm:pt modelId="{E65AC819-1797-4594-A9B2-79964AD4420D}" type="sibTrans" cxnId="{0A3DDDCA-3EDC-459E-AD8F-57BA0D471E4D}">
      <dgm:prSet/>
      <dgm:spPr/>
      <dgm:t>
        <a:bodyPr/>
        <a:lstStyle/>
        <a:p>
          <a:endParaRPr lang="en-US"/>
        </a:p>
      </dgm:t>
    </dgm:pt>
    <dgm:pt modelId="{60835BA5-F8D3-41A0-9B19-2DBCB12EBE96}">
      <dgm:prSe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Print student logins, summary sheets, and TA logins, if needed for Human Read-Aloud and Human Signer sessions. </a:t>
          </a:r>
        </a:p>
      </dgm:t>
    </dgm:pt>
    <dgm:pt modelId="{B38DC230-46F4-43C1-A64A-3F9405405B14}" type="parTrans" cxnId="{CF86ACD2-C5CE-4473-99F0-0ECEB0DDDBF2}">
      <dgm:prSet/>
      <dgm:spPr/>
      <dgm:t>
        <a:bodyPr/>
        <a:lstStyle/>
        <a:p>
          <a:endParaRPr lang="en-US"/>
        </a:p>
      </dgm:t>
    </dgm:pt>
    <dgm:pt modelId="{008222A1-2B92-456D-B797-202F9BBFAF60}" type="sibTrans" cxnId="{CF86ACD2-C5CE-4473-99F0-0ECEB0DDDBF2}">
      <dgm:prSet/>
      <dgm:spPr/>
      <dgm:t>
        <a:bodyPr/>
        <a:lstStyle/>
        <a:p>
          <a:endParaRPr lang="en-US"/>
        </a:p>
      </dgm:t>
    </dgm:pt>
    <dgm:pt modelId="{3B20C23D-9302-4786-A73D-96BF3B837BC3}">
      <dgm:prSet custT="1"/>
      <dgm:spPr/>
      <dgm:t>
        <a:bodyPr/>
        <a:lstStyle/>
        <a:p>
          <a:r>
            <a:rPr lang="en-US" sz="2000">
              <a:latin typeface="Arial" panose="020B0604020202020204" pitchFamily="34" charset="0"/>
              <a:cs typeface="Arial" panose="020B0604020202020204" pitchFamily="34" charset="0"/>
            </a:rPr>
            <a:t>Review instructions in the </a:t>
          </a:r>
          <a:r>
            <a:rPr lang="en-US" sz="2000" i="1">
              <a:latin typeface="Arial" panose="020B0604020202020204" pitchFamily="34" charset="0"/>
              <a:cs typeface="Arial" panose="020B0604020202020204" pitchFamily="34" charset="0"/>
            </a:rPr>
            <a:t>Principal’s Administration Manual</a:t>
          </a:r>
          <a:r>
            <a:rPr lang="en-US" sz="2000">
              <a:latin typeface="Arial" panose="020B0604020202020204" pitchFamily="34" charset="0"/>
              <a:cs typeface="Arial" panose="020B0604020202020204" pitchFamily="34" charset="0"/>
            </a:rPr>
            <a:t>.</a:t>
          </a:r>
        </a:p>
      </dgm:t>
    </dgm:pt>
    <dgm:pt modelId="{3BB1D55F-CB3E-49B8-8692-AFDC58F8631F}" type="parTrans" cxnId="{60349323-C3A6-44A4-986D-9EE35C7AD6D5}">
      <dgm:prSet/>
      <dgm:spPr/>
      <dgm:t>
        <a:bodyPr/>
        <a:lstStyle/>
        <a:p>
          <a:endParaRPr lang="en-US"/>
        </a:p>
      </dgm:t>
    </dgm:pt>
    <dgm:pt modelId="{2E4F81B9-7228-4D01-8F83-AD397BC3EB87}" type="sibTrans" cxnId="{60349323-C3A6-44A4-986D-9EE35C7AD6D5}">
      <dgm:prSet/>
      <dgm:spPr/>
      <dgm:t>
        <a:bodyPr/>
        <a:lstStyle/>
        <a:p>
          <a:endParaRPr lang="en-US"/>
        </a:p>
      </dgm:t>
    </dgm:pt>
    <dgm:pt modelId="{36B31A24-6F5D-4771-9108-DE648472EE75}">
      <dgm:prSet custT="1"/>
      <dgm:spPr/>
      <dgm:t>
        <a:bodyPr/>
        <a:lstStyle/>
        <a:p>
          <a:r>
            <a:rPr lang="en-US" sz="1800">
              <a:latin typeface="Arial" panose="020B0604020202020204" pitchFamily="34" charset="0"/>
              <a:cs typeface="Arial" panose="020B0604020202020204" pitchFamily="34" charset="0"/>
            </a:rPr>
            <a:t>Delivered to schools 2 weeks before spring ELA, and one week before each fall/winter administration </a:t>
          </a:r>
        </a:p>
      </dgm:t>
    </dgm:pt>
    <dgm:pt modelId="{821AB8CB-6812-4D8D-940D-C6358A2C27AC}" type="parTrans" cxnId="{478659B6-8527-499E-A4BA-41AF4308253F}">
      <dgm:prSet/>
      <dgm:spPr/>
      <dgm:t>
        <a:bodyPr/>
        <a:lstStyle/>
        <a:p>
          <a:endParaRPr lang="en-US"/>
        </a:p>
      </dgm:t>
    </dgm:pt>
    <dgm:pt modelId="{50F00896-4246-4727-BB04-ACAF60BB3DBB}" type="sibTrans" cxnId="{478659B6-8527-499E-A4BA-41AF4308253F}">
      <dgm:prSet/>
      <dgm:spPr/>
      <dgm:t>
        <a:bodyPr/>
        <a:lstStyle/>
        <a:p>
          <a:endParaRPr lang="en-US"/>
        </a:p>
      </dgm:t>
    </dgm:pt>
    <dgm:pt modelId="{3DB54B25-E7CD-477A-91F0-549A6587133B}">
      <dgm:prSet custT="1"/>
      <dgm:spPr/>
      <dgm:t>
        <a:bodyPr/>
        <a:lstStyle/>
        <a:p>
          <a:r>
            <a:rPr lang="en-US" sz="1800">
              <a:latin typeface="Arial" panose="020B0604020202020204" pitchFamily="34" charset="0"/>
              <a:cs typeface="Arial" panose="020B0604020202020204" pitchFamily="34" charset="0"/>
            </a:rPr>
            <a:t>Available online beforehand </a:t>
          </a:r>
        </a:p>
      </dgm:t>
    </dgm:pt>
    <dgm:pt modelId="{768A2DFF-6077-4D04-9286-F6B1FFB85149}" type="parTrans" cxnId="{1DF165BA-8485-4C9A-890D-4401986CE527}">
      <dgm:prSet/>
      <dgm:spPr/>
      <dgm:t>
        <a:bodyPr/>
        <a:lstStyle/>
        <a:p>
          <a:endParaRPr lang="en-US"/>
        </a:p>
      </dgm:t>
    </dgm:pt>
    <dgm:pt modelId="{39F7CB99-5DB7-42FC-A0F1-E856186704B7}" type="sibTrans" cxnId="{1DF165BA-8485-4C9A-890D-4401986CE527}">
      <dgm:prSet/>
      <dgm:spPr/>
      <dgm:t>
        <a:bodyPr/>
        <a:lstStyle/>
        <a:p>
          <a:endParaRPr lang="en-US"/>
        </a:p>
      </dgm:t>
    </dgm:pt>
    <dgm:pt modelId="{3D30061D-6716-42F6-93EA-2A0CCC832AE0}">
      <dgm:prSet custT="1"/>
      <dgm:spPr/>
      <dgm:t>
        <a:bodyPr/>
        <a:lstStyle/>
        <a:p>
          <a:pPr>
            <a:lnSpc>
              <a:spcPct val="100000"/>
            </a:lnSpc>
            <a:spcAft>
              <a:spcPts val="0"/>
            </a:spcAft>
          </a:pPr>
          <a:r>
            <a:rPr lang="en-US" sz="2000">
              <a:latin typeface="Arial" panose="020B0604020202020204" pitchFamily="34" charset="0"/>
              <a:cs typeface="Arial" panose="020B0604020202020204" pitchFamily="34" charset="0"/>
            </a:rPr>
            <a:t>Verify form-dependent accommodations.  </a:t>
          </a:r>
          <a:endParaRPr lang="en-US" sz="3600">
            <a:latin typeface="Arial" panose="020B0604020202020204" pitchFamily="34" charset="0"/>
            <a:cs typeface="Arial" panose="020B0604020202020204" pitchFamily="34" charset="0"/>
          </a:endParaRPr>
        </a:p>
      </dgm:t>
    </dgm:pt>
    <dgm:pt modelId="{DB253365-5AEB-4875-92E6-E1CAAA98C591}" type="sibTrans" cxnId="{56FFBF34-A0D7-49AE-AC97-4C6CEA70BEC4}">
      <dgm:prSet/>
      <dgm:spPr/>
      <dgm:t>
        <a:bodyPr/>
        <a:lstStyle/>
        <a:p>
          <a:endParaRPr lang="en-US"/>
        </a:p>
      </dgm:t>
    </dgm:pt>
    <dgm:pt modelId="{5E170D32-F798-4313-ACA1-C8851EBF6517}" type="parTrans" cxnId="{56FFBF34-A0D7-49AE-AC97-4C6CEA70BEC4}">
      <dgm:prSet/>
      <dgm:spPr/>
      <dgm:t>
        <a:bodyPr/>
        <a:lstStyle/>
        <a:p>
          <a:endParaRPr lang="en-US"/>
        </a:p>
      </dgm:t>
    </dgm:pt>
    <dgm:pt modelId="{58EB7E1A-D311-4A0E-9126-3A35A226E91C}">
      <dgm:prSet custT="1"/>
      <dgm:spPr/>
      <dgm:t>
        <a:bodyPr/>
        <a:lstStyle/>
        <a:p>
          <a:pPr>
            <a:lnSpc>
              <a:spcPct val="100000"/>
            </a:lnSpc>
            <a:spcAft>
              <a:spcPts val="0"/>
            </a:spcAft>
            <a:buFont typeface="Arial" panose="020B0604020202020204" pitchFamily="34" charset="0"/>
            <a:buChar char="•"/>
          </a:pPr>
          <a:r>
            <a:rPr lang="en-US" sz="1800">
              <a:latin typeface="Arial" panose="020B0604020202020204" pitchFamily="34" charset="0"/>
              <a:cs typeface="Arial" panose="020B0604020202020204" pitchFamily="34" charset="0"/>
            </a:rPr>
            <a:t>Refer to Part III of the Guide to the MCAS Portal: Student Registration, section E.</a:t>
          </a:r>
        </a:p>
      </dgm:t>
    </dgm:pt>
    <dgm:pt modelId="{EFE38EE7-B088-4FB3-8B03-07CC0C5A86F6}" type="parTrans" cxnId="{68C8308E-406D-47FA-BFEA-9CCCCC1B80B0}">
      <dgm:prSet/>
      <dgm:spPr/>
      <dgm:t>
        <a:bodyPr/>
        <a:lstStyle/>
        <a:p>
          <a:endParaRPr lang="en-US"/>
        </a:p>
      </dgm:t>
    </dgm:pt>
    <dgm:pt modelId="{68FFB269-C4EA-4D3F-84A4-85B149427A0B}" type="sibTrans" cxnId="{68C8308E-406D-47FA-BFEA-9CCCCC1B80B0}">
      <dgm:prSet/>
      <dgm:spPr/>
      <dgm:t>
        <a:bodyPr/>
        <a:lstStyle/>
        <a:p>
          <a:endParaRPr lang="en-US"/>
        </a:p>
      </dgm:t>
    </dgm:pt>
    <dgm:pt modelId="{D3A71398-E2DC-4A2C-A64F-692A7ACD83B9}">
      <dgm:prSet phldrT="[Tex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Schedule classes in the MCAS Portal. </a:t>
          </a:r>
        </a:p>
      </dgm:t>
    </dgm:pt>
    <dgm:pt modelId="{9E4CC7E5-2BBA-4D7D-ABD0-06FD2719F51C}" type="parTrans" cxnId="{1E54E4E8-3324-477F-85FA-B386E2BE9BF6}">
      <dgm:prSet/>
      <dgm:spPr/>
      <dgm:t>
        <a:bodyPr/>
        <a:lstStyle/>
        <a:p>
          <a:endParaRPr lang="en-US"/>
        </a:p>
      </dgm:t>
    </dgm:pt>
    <dgm:pt modelId="{73A715C8-9CF5-4ADA-B505-9F7F7424CEB9}" type="sibTrans" cxnId="{1E54E4E8-3324-477F-85FA-B386E2BE9BF6}">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40" custLinFactNeighborY="-2203">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4313" custLinFactNeighborY="-1636">
        <dgm:presLayoutVars>
          <dgm:bulletEnabled val="1"/>
        </dgm:presLayoutVars>
      </dgm:prSet>
      <dgm:spPr/>
    </dgm:pt>
  </dgm:ptLst>
  <dgm:cxnLst>
    <dgm:cxn modelId="{C00FF008-33BA-40DB-83D9-4D7F706212A7}" srcId="{BF2085B9-47C4-4660-864C-0F1FC5334300}" destId="{0926AC9F-C3DD-48B5-8A59-B9174FAB2893}" srcOrd="2" destOrd="0" parTransId="{B4F87FAF-4381-45B0-96E5-3F8E32A07A7F}" sibTransId="{1815462F-6828-41FA-8C83-C8911364DD9D}"/>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9140FC1D-172C-4A63-8AAF-9FB9A6CBB999}" type="presOf" srcId="{20FBD093-82E9-4F6E-BD99-3F00EF85C758}" destId="{BD790CA9-82E9-43B2-B3BC-92100C838574}" srcOrd="0" destOrd="1" presId="urn:microsoft.com/office/officeart/2005/8/layout/chevron1"/>
    <dgm:cxn modelId="{E4BCA121-C25A-4627-996B-BE4AE32C404B}" type="presOf" srcId="{913FF2A6-F1CA-471D-880A-ABD231C55285}" destId="{B8F400DF-502C-4015-802A-4967AA4DFF1E}" srcOrd="0" destOrd="1" presId="urn:microsoft.com/office/officeart/2005/8/layout/chevron1"/>
    <dgm:cxn modelId="{60349323-C3A6-44A4-986D-9EE35C7AD6D5}" srcId="{B563D6A7-BF5B-42F2-8E0D-F50297828F40}" destId="{3B20C23D-9302-4786-A73D-96BF3B837BC3}" srcOrd="1" destOrd="0" parTransId="{3BB1D55F-CB3E-49B8-8692-AFDC58F8631F}" sibTransId="{2E4F81B9-7228-4D01-8F83-AD397BC3EB87}"/>
    <dgm:cxn modelId="{97AFFF33-2A42-4DD2-BCDE-960293C2F1FE}" type="presOf" srcId="{34B8F8CB-3076-4F9F-AA04-87F62E5D7D2D}" destId="{B8F400DF-502C-4015-802A-4967AA4DFF1E}" srcOrd="0" destOrd="0" presId="urn:microsoft.com/office/officeart/2005/8/layout/chevron1"/>
    <dgm:cxn modelId="{56FFBF34-A0D7-49AE-AC97-4C6CEA70BEC4}" srcId="{467B61B1-B403-45B1-85A0-6F1A2273CE72}" destId="{3D30061D-6716-42F6-93EA-2A0CCC832AE0}" srcOrd="4" destOrd="0" parTransId="{5E170D32-F798-4313-ACA1-C8851EBF6517}" sibTransId="{DB253365-5AEB-4875-92E6-E1CAAA98C591}"/>
    <dgm:cxn modelId="{C3762B5D-0637-43FA-92D2-6E514119E75C}" srcId="{467B61B1-B403-45B1-85A0-6F1A2273CE72}" destId="{34B8F8CB-3076-4F9F-AA04-87F62E5D7D2D}" srcOrd="0" destOrd="0" parTransId="{643E50D5-6C75-444E-BA81-E4D1AB15EB52}" sibTransId="{288EA098-A5CE-4DE0-BA29-96993446DB7C}"/>
    <dgm:cxn modelId="{8E0CAB47-674B-4A6A-AF3F-132437089705}" type="presOf" srcId="{D3A71398-E2DC-4A2C-A64F-692A7ACD83B9}" destId="{B8F400DF-502C-4015-802A-4967AA4DFF1E}" srcOrd="0" destOrd="2" presId="urn:microsoft.com/office/officeart/2005/8/layout/chevron1"/>
    <dgm:cxn modelId="{95B1FE69-3885-45DB-9915-D43FC56E30D4}" type="presOf" srcId="{A692AE9C-EE20-43B1-88AC-A0A218B10DBC}" destId="{BD790CA9-82E9-43B2-B3BC-92100C838574}" srcOrd="0" destOrd="3" presId="urn:microsoft.com/office/officeart/2005/8/layout/chevron1"/>
    <dgm:cxn modelId="{5797446C-795F-4D46-9CDB-2BE6541A1C93}" type="presOf" srcId="{2A706D3E-FD1A-43CE-B285-996786F7EB3F}" destId="{BD790CA9-82E9-43B2-B3BC-92100C838574}" srcOrd="0" destOrd="4" presId="urn:microsoft.com/office/officeart/2005/8/layout/chevron1"/>
    <dgm:cxn modelId="{BF4DB772-E3BE-4DE9-AFB2-93289BE9A42C}" type="presOf" srcId="{60835BA5-F8D3-41A0-9B19-2DBCB12EBE96}" destId="{B8F400DF-502C-4015-802A-4967AA4DFF1E}" srcOrd="0" destOrd="3" presId="urn:microsoft.com/office/officeart/2005/8/layout/chevron1"/>
    <dgm:cxn modelId="{722BFE75-933B-41EC-B78F-CAAB879729F3}" type="presOf" srcId="{5AEFB3B8-40CA-439F-97EE-B05FDFEE2F03}" destId="{958B6679-B398-4D1A-B906-88FAEE1FEB10}" srcOrd="0" destOrd="0" presId="urn:microsoft.com/office/officeart/2005/8/layout/chevron1"/>
    <dgm:cxn modelId="{BE81C457-4001-4768-A0DC-A5F8C71A4584}" type="presOf" srcId="{3B20C23D-9302-4786-A73D-96BF3B837BC3}" destId="{2F947E7E-99A1-4809-B4E9-414BFD82EEED}" srcOrd="0" destOrd="1" presId="urn:microsoft.com/office/officeart/2005/8/layout/chevron1"/>
    <dgm:cxn modelId="{68C8308E-406D-47FA-BFEA-9CCCCC1B80B0}" srcId="{3D30061D-6716-42F6-93EA-2A0CCC832AE0}" destId="{58EB7E1A-D311-4A0E-9126-3A35A226E91C}" srcOrd="0" destOrd="0" parTransId="{EFE38EE7-B088-4FB3-8B03-07CC0C5A86F6}" sibTransId="{68FFB269-C4EA-4D3F-84A4-85B149427A0B}"/>
    <dgm:cxn modelId="{74F46197-547C-4D6E-BFCB-03BEE474A3AF}" type="presOf" srcId="{3D30061D-6716-42F6-93EA-2A0CCC832AE0}"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ED0C2C9A-9DF0-45F2-A594-925A858C3A63}" type="presOf" srcId="{58EB7E1A-D311-4A0E-9126-3A35A226E91C}" destId="{B8F400DF-502C-4015-802A-4967AA4DFF1E}" srcOrd="0" destOrd="5" presId="urn:microsoft.com/office/officeart/2005/8/layout/chevron1"/>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4"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478659B6-8527-499E-A4BA-41AF4308253F}" srcId="{3B20C23D-9302-4786-A73D-96BF3B837BC3}" destId="{36B31A24-6F5D-4771-9108-DE648472EE75}" srcOrd="0" destOrd="0" parTransId="{821AB8CB-6812-4D8D-940D-C6358A2C27AC}" sibTransId="{50F00896-4246-4727-BB04-ACAF60BB3DBB}"/>
    <dgm:cxn modelId="{1DF165BA-8485-4C9A-890D-4401986CE527}" srcId="{3B20C23D-9302-4786-A73D-96BF3B837BC3}" destId="{3DB54B25-E7CD-477A-91F0-549A6587133B}" srcOrd="1" destOrd="0" parTransId="{768A2DFF-6077-4D04-9286-F6B1FFB85149}" sibTransId="{39F7CB99-5DB7-42FC-A0F1-E856186704B7}"/>
    <dgm:cxn modelId="{EC057AC3-CC41-44C4-BBA0-1B6565EA0007}" type="presOf" srcId="{0926AC9F-C3DD-48B5-8A59-B9174FAB2893}" destId="{BD790CA9-82E9-43B2-B3BC-92100C838574}" srcOrd="0" destOrd="2" presId="urn:microsoft.com/office/officeart/2005/8/layout/chevron1"/>
    <dgm:cxn modelId="{0A3DDDCA-3EDC-459E-AD8F-57BA0D471E4D}" srcId="{BF2085B9-47C4-4660-864C-0F1FC5334300}" destId="{A692AE9C-EE20-43B1-88AC-A0A218B10DBC}" srcOrd="3" destOrd="0" parTransId="{12C3471D-0DE7-47EF-89EA-1BBBF9C8E7F7}" sibTransId="{E65AC819-1797-4594-A9B2-79964AD4420D}"/>
    <dgm:cxn modelId="{D8EBF3CD-438F-4EB3-8D7E-1CB7339D1835}" srcId="{BF2085B9-47C4-4660-864C-0F1FC5334300}" destId="{20FBD093-82E9-4F6E-BD99-3F00EF85C758}" srcOrd="1" destOrd="0" parTransId="{08297D3B-4964-4FC2-95A5-5AF1CC513191}" sibTransId="{8E774EC2-7F91-4659-BA78-4A21985C4F3B}"/>
    <dgm:cxn modelId="{B6CF23CE-0EB6-4780-B394-10EC8E97C1CD}" type="presOf" srcId="{3DB54B25-E7CD-477A-91F0-549A6587133B}" destId="{2F947E7E-99A1-4809-B4E9-414BFD82EEED}" srcOrd="0" destOrd="3" presId="urn:microsoft.com/office/officeart/2005/8/layout/chevron1"/>
    <dgm:cxn modelId="{291F2AD1-C35A-4D59-BFF1-8EFA9AF5F215}" type="presOf" srcId="{5D005010-2DAC-43A2-A2C4-7D8C5B7122A1}" destId="{BD790CA9-82E9-43B2-B3BC-92100C838574}" srcOrd="0" destOrd="0" presId="urn:microsoft.com/office/officeart/2005/8/layout/chevron1"/>
    <dgm:cxn modelId="{CF86ACD2-C5CE-4473-99F0-0ECEB0DDDBF2}" srcId="{467B61B1-B403-45B1-85A0-6F1A2273CE72}" destId="{60835BA5-F8D3-41A0-9B19-2DBCB12EBE96}" srcOrd="3" destOrd="0" parTransId="{B38DC230-46F4-43C1-A64A-3F9405405B14}" sibTransId="{008222A1-2B92-456D-B797-202F9BBFAF60}"/>
    <dgm:cxn modelId="{1B20B1D6-C113-4A68-9AE3-033A4CB0CFAE}" srcId="{467B61B1-B403-45B1-85A0-6F1A2273CE72}" destId="{913FF2A6-F1CA-471D-880A-ABD231C55285}" srcOrd="1" destOrd="0" parTransId="{FD5CAE00-679C-43B4-9F7B-549174BE23DC}" sibTransId="{8904E1F9-A2DB-4B0D-B510-E1F0D9EE642A}"/>
    <dgm:cxn modelId="{57228FDF-EDBF-43F5-B465-6E8ADAFF8719}" type="presOf" srcId="{36B31A24-6F5D-4771-9108-DE648472EE75}" destId="{2F947E7E-99A1-4809-B4E9-414BFD82EEED}" srcOrd="0" destOrd="2"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1E54E4E8-3324-477F-85FA-B386E2BE9BF6}" srcId="{467B61B1-B403-45B1-85A0-6F1A2273CE72}" destId="{D3A71398-E2DC-4A2C-A64F-692A7ACD83B9}" srcOrd="2" destOrd="0" parTransId="{9E4CC7E5-2BBA-4D7D-ABD0-06FD2719F51C}" sibTransId="{73A715C8-9CF5-4ADA-B505-9F7F7424CEB9}"/>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4" qsCatId="simple" csTypeId="urn:microsoft.com/office/officeart/2005/8/colors/accent1_2#4" csCatId="accent1" phldr="1"/>
      <dgm:spPr/>
      <dgm:t>
        <a:bodyPr/>
        <a:lstStyle/>
        <a:p>
          <a:endParaRPr lang="en-US"/>
        </a:p>
      </dgm:t>
    </dgm:pt>
    <dgm:pt modelId="{F776ABE7-6B9D-4E02-9248-79A78AE06528}">
      <dgm:prSet phldrT="[Text]" custT="1"/>
      <dgm:spPr/>
      <dgm:t>
        <a:bodyPr/>
        <a:lstStyle/>
        <a:p>
          <a:r>
            <a:rPr lang="en-US" sz="2400" b="1">
              <a:latin typeface="Arial" panose="020B0604020202020204" pitchFamily="34" charset="0"/>
              <a:cs typeface="Arial" panose="020B0604020202020204" pitchFamily="34" charset="0"/>
            </a:rPr>
            <a:t>Fall 2026</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b="1">
              <a:latin typeface="Arial" panose="020B0604020202020204" pitchFamily="34" charset="0"/>
              <a:cs typeface="Arial" panose="020B0604020202020204" pitchFamily="34" charset="0"/>
            </a:rPr>
            <a:t>At least two months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b="1">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5" qsCatId="simple" csTypeId="urn:microsoft.com/office/officeart/2005/8/colors/accent1_2#5" csCatId="accent1" phldr="1"/>
      <dgm:spPr/>
    </dgm:pt>
    <dgm:pt modelId="{F776ABE7-6B9D-4E02-9248-79A78AE06528}">
      <dgm:prSet phldrT="[Text]" custT="1"/>
      <dgm:spPr/>
      <dgm:t>
        <a:bodyPr/>
        <a:lstStyle/>
        <a:p>
          <a:r>
            <a:rPr lang="en-US" sz="2400" b="1">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b="1">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b="1" dirty="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6" qsCatId="simple" csTypeId="urn:microsoft.com/office/officeart/2005/8/colors/accent1_2#6"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Fall 2026</a:t>
          </a:r>
        </a:p>
      </dgm: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400">
              <a:latin typeface="Arial" panose="020B0604020202020204" pitchFamily="34" charset="0"/>
              <a:cs typeface="Arial" panose="020B0604020202020204" pitchFamily="34" charset="0"/>
            </a:rPr>
            <a:t>(Ongoing) Read biweekly Student Assessment Updates.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At least 2 months before testing</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View online modules and participate in training sessions.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A91A490C-C832-4D26-8ADD-3F51C3582A9D}">
      <dgm:prSet phldrT="[Text]" custT="1"/>
      <dgm:spPr/>
      <dgm:t>
        <a:bodyPr/>
        <a:lstStyle/>
        <a:p>
          <a:r>
            <a:rPr lang="en-US" sz="2400">
              <a:latin typeface="Arial" panose="020B0604020202020204" pitchFamily="34" charset="0"/>
              <a:cs typeface="Arial" panose="020B0604020202020204" pitchFamily="34" charset="0"/>
            </a:rPr>
            <a:t>Become familiar with CBT components.</a:t>
          </a:r>
        </a:p>
      </dgm:t>
    </dgm:pt>
    <dgm:pt modelId="{E130EEF9-11D3-4E79-BB06-E8192F6CB55C}" type="parTrans" cxnId="{83F2875C-1F98-424A-9000-90343DD1B39E}">
      <dgm:prSet/>
      <dgm:spPr/>
      <dgm:t>
        <a:bodyPr/>
        <a:lstStyle/>
        <a:p>
          <a:endParaRPr lang="en-US" sz="2000"/>
        </a:p>
      </dgm:t>
    </dgm:pt>
    <dgm:pt modelId="{39662942-AE67-4313-9AF4-5942DA1800AA}" type="sibTrans" cxnId="{83F2875C-1F98-424A-9000-90343DD1B39E}">
      <dgm:prSet/>
      <dgm:spPr/>
      <dgm:t>
        <a:bodyPr/>
        <a:lstStyle/>
        <a:p>
          <a:endParaRPr lang="en-US" sz="2000"/>
        </a:p>
      </dgm:t>
    </dgm:pt>
    <dgm:pt modelId="{27567DE6-4207-4E67-8EB8-408A036E262F}">
      <dgm:prSet phldrT="[Text]" custT="1"/>
      <dgm:spPr/>
      <dgm:t>
        <a:bodyPr/>
        <a:lstStyle/>
        <a:p>
          <a:r>
            <a:rPr lang="en-US" sz="2400">
              <a:latin typeface="Arial" panose="020B0604020202020204" pitchFamily="34" charset="0"/>
              <a:cs typeface="Arial" panose="020B0604020202020204" pitchFamily="34" charset="0"/>
            </a:rPr>
            <a:t>Identify the school test administration team and establish a communication plan. </a:t>
          </a:r>
        </a:p>
      </dgm:t>
    </dgm:pt>
    <dgm:pt modelId="{4131F353-28B7-4438-880A-3BC6E44BE890}" type="parTrans" cxnId="{A60ED018-4494-444B-8F43-0AFC6FB060A4}">
      <dgm:prSet/>
      <dgm:spPr/>
      <dgm:t>
        <a:bodyPr/>
        <a:lstStyle/>
        <a:p>
          <a:endParaRPr lang="en-US" sz="2000"/>
        </a:p>
      </dgm:t>
    </dgm:pt>
    <dgm:pt modelId="{5175206C-5323-4514-B9BA-8DDE7A4C5627}" type="sibTrans" cxnId="{A60ED018-4494-444B-8F43-0AFC6FB060A4}">
      <dgm:prSet/>
      <dgm:spPr/>
      <dgm:t>
        <a:bodyPr/>
        <a:lstStyle/>
        <a:p>
          <a:endParaRPr lang="en-US" sz="2000"/>
        </a:p>
      </dgm:t>
    </dgm:pt>
    <dgm:pt modelId="{2F3AFA7D-71C4-4325-99EF-BE9A3CB7908C}">
      <dgm:prSet phldrT="[Text]" custT="1"/>
      <dgm:spPr/>
      <dgm:t>
        <a:bodyPr/>
        <a:lstStyle/>
        <a:p>
          <a:r>
            <a:rPr lang="en-US" sz="2400">
              <a:latin typeface="Arial" panose="020B0604020202020204" pitchFamily="34" charset="0"/>
              <a:cs typeface="Arial" panose="020B0604020202020204" pitchFamily="34" charset="0"/>
            </a:rPr>
            <a:t>Update contact info with DESE. </a:t>
          </a:r>
          <a:endParaRPr lang="en-US" sz="1050"/>
        </a:p>
      </dgm:t>
    </dgm:pt>
    <dgm:pt modelId="{A41273CC-5790-4ABA-B003-371AF39F379C}" type="parTrans" cxnId="{A4E0DCEB-530F-4B89-A4AD-E73709719EE1}">
      <dgm:prSet/>
      <dgm:spPr/>
      <dgm:t>
        <a:bodyPr/>
        <a:lstStyle/>
        <a:p>
          <a:endParaRPr lang="en-US" sz="2000"/>
        </a:p>
      </dgm:t>
    </dgm:pt>
    <dgm:pt modelId="{9811DB09-5848-4444-8E71-848D8068DA2C}" type="sibTrans" cxnId="{A4E0DCEB-530F-4B89-A4AD-E73709719EE1}">
      <dgm:prSet/>
      <dgm:spPr/>
      <dgm:t>
        <a:bodyPr/>
        <a:lstStyle/>
        <a:p>
          <a:endParaRPr lang="en-US" sz="2000"/>
        </a:p>
      </dgm:t>
    </dgm:pt>
    <dgm:pt modelId="{8DF9B948-2C6E-4A74-9EEF-20411FB34C69}">
      <dgm:prSet phldrT="[Text]" custT="1"/>
      <dgm:spPr/>
      <dgm:t>
        <a:bodyPr/>
        <a:lstStyle/>
        <a:p>
          <a:r>
            <a:rPr lang="en-US" sz="2400">
              <a:latin typeface="Arial" panose="020B0604020202020204" pitchFamily="34" charset="0"/>
              <a:cs typeface="Arial" panose="020B0604020202020204" pitchFamily="34" charset="0"/>
            </a:rPr>
            <a:t>Confirm your access to the MCAS Portal and update user accounts.</a:t>
          </a:r>
          <a:endParaRPr lang="en-US" sz="1050"/>
        </a:p>
      </dgm:t>
    </dgm:pt>
    <dgm:pt modelId="{5BA64CFD-0869-416D-AA54-725B1A1C42CE}" type="parTrans" cxnId="{D8FD7F33-70AE-422B-8430-22254C217E59}">
      <dgm:prSet/>
      <dgm:spPr/>
      <dgm:t>
        <a:bodyPr/>
        <a:lstStyle/>
        <a:p>
          <a:endParaRPr lang="en-US" sz="2000"/>
        </a:p>
      </dgm:t>
    </dgm:pt>
    <dgm:pt modelId="{FAE2FD1F-370A-4844-9A07-A510FED53EE0}" type="sibTrans" cxnId="{D8FD7F33-70AE-422B-8430-22254C217E59}">
      <dgm:prSet/>
      <dgm:spPr/>
      <dgm:t>
        <a:bodyPr/>
        <a:lstStyle/>
        <a:p>
          <a:endParaRPr lang="en-US" sz="2000"/>
        </a:p>
      </dgm:t>
    </dgm:pt>
    <dgm:pt modelId="{6540C70A-304C-4E40-AC5A-9F6D71BBE54B}">
      <dgm:prSet phldrT="[Text]" custT="1"/>
      <dgm:spPr/>
      <dgm:t>
        <a:bodyPr/>
        <a:lstStyle/>
        <a:p>
          <a:r>
            <a:rPr lang="en-US" sz="2400">
              <a:latin typeface="Arial" panose="020B0604020202020204" pitchFamily="34" charset="0"/>
              <a:cs typeface="Arial" panose="020B0604020202020204" pitchFamily="34" charset="0"/>
            </a:rPr>
            <a:t>Technology Coordinator downloads and installs the updated MCAS Student Kiosk on student testing devices. </a:t>
          </a:r>
        </a:p>
      </dgm:t>
    </dgm:pt>
    <dgm:pt modelId="{D92D4050-AFD0-4B28-BB3A-39426B4BCAFA}" type="parTrans" cxnId="{35D62694-1009-4BA0-982B-9751B568F46C}">
      <dgm:prSet/>
      <dgm:spPr/>
      <dgm:t>
        <a:bodyPr/>
        <a:lstStyle/>
        <a:p>
          <a:endParaRPr lang="en-US" sz="2000"/>
        </a:p>
      </dgm:t>
    </dgm:pt>
    <dgm:pt modelId="{D34BB61A-C14A-45B0-A441-3B285112CE47}" type="sibTrans" cxnId="{35D62694-1009-4BA0-982B-9751B568F46C}">
      <dgm:prSet/>
      <dgm:spPr/>
      <dgm:t>
        <a:bodyPr/>
        <a:lstStyle/>
        <a:p>
          <a:endParaRPr lang="en-US" sz="2000"/>
        </a:p>
      </dgm:t>
    </dgm:pt>
    <dgm:pt modelId="{5EEFC647-C62E-4BAC-92A8-00D980C92178}">
      <dgm:prSet phldrT="[Text]" custT="1"/>
      <dgm:spPr/>
      <dgm:t>
        <a:bodyPr/>
        <a:lstStyle/>
        <a:p>
          <a:r>
            <a:rPr lang="en-US" sz="2400">
              <a:latin typeface="Arial" panose="020B0604020202020204" pitchFamily="34" charset="0"/>
              <a:cs typeface="Arial" panose="020B0604020202020204" pitchFamily="34" charset="0"/>
            </a:rPr>
            <a:t>Begin planning for accessibility features and accommodations.  </a:t>
          </a:r>
        </a:p>
        <a:p>
          <a:endParaRPr lang="en-US" sz="1050"/>
        </a:p>
      </dgm:t>
    </dgm:pt>
    <dgm:pt modelId="{F7EC6D15-4BAE-475C-A15C-142737667A1B}" type="parTrans" cxnId="{E64D2ECB-509F-4766-AA58-3F3D97DA5423}">
      <dgm:prSet/>
      <dgm:spPr/>
      <dgm:t>
        <a:bodyPr/>
        <a:lstStyle/>
        <a:p>
          <a:endParaRPr lang="en-US"/>
        </a:p>
      </dgm:t>
    </dgm:pt>
    <dgm:pt modelId="{6F575C08-8CA8-45FB-8884-BA661B8ACB04}" type="sibTrans" cxnId="{E64D2ECB-509F-4766-AA58-3F3D97DA5423}">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05595C02-35B7-4D75-A6E0-B29BEFFA036E}" type="presOf" srcId="{A91A490C-C832-4D26-8ADD-3F51C3582A9D}" destId="{2F947E7E-99A1-4809-B4E9-414BFD82EEED}" srcOrd="0" destOrd="1" presId="urn:microsoft.com/office/officeart/2005/8/layout/chevron1"/>
    <dgm:cxn modelId="{A0E7160A-3ACB-41D7-901E-BDC1808FD115}" type="presOf" srcId="{BF2085B9-47C4-4660-864C-0F1FC5334300}" destId="{36272020-30B9-46BD-A11E-37844C5F7F47}" srcOrd="0" destOrd="0" presId="urn:microsoft.com/office/officeart/2005/8/layout/chevron1"/>
    <dgm:cxn modelId="{E6E09D0B-100A-4315-B9E0-D1168473AE1C}" type="presOf" srcId="{2F3AFA7D-71C4-4325-99EF-BE9A3CB7908C}" destId="{2F947E7E-99A1-4809-B4E9-414BFD82EEED}" srcOrd="0" destOrd="3"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A60ED018-4494-444B-8F43-0AFC6FB060A4}" srcId="{B563D6A7-BF5B-42F2-8E0D-F50297828F40}" destId="{27567DE6-4207-4E67-8EB8-408A036E262F}" srcOrd="2" destOrd="0" parTransId="{4131F353-28B7-4438-880A-3BC6E44BE890}" sibTransId="{5175206C-5323-4514-B9BA-8DDE7A4C5627}"/>
    <dgm:cxn modelId="{D8FD7F33-70AE-422B-8430-22254C217E59}" srcId="{B563D6A7-BF5B-42F2-8E0D-F50297828F40}" destId="{8DF9B948-2C6E-4A74-9EEF-20411FB34C69}" srcOrd="4" destOrd="0" parTransId="{5BA64CFD-0869-416D-AA54-725B1A1C42CE}" sibTransId="{FAE2FD1F-370A-4844-9A07-A510FED53EE0}"/>
    <dgm:cxn modelId="{83F2875C-1F98-424A-9000-90343DD1B39E}" srcId="{B563D6A7-BF5B-42F2-8E0D-F50297828F40}" destId="{A91A490C-C832-4D26-8ADD-3F51C3582A9D}" srcOrd="1" destOrd="0" parTransId="{E130EEF9-11D3-4E79-BB06-E8192F6CB55C}" sibTransId="{39662942-AE67-4313-9AF4-5942DA1800AA}"/>
    <dgm:cxn modelId="{705C4F4A-82B5-4EE0-9A3A-E6A261F76335}" type="presOf" srcId="{6540C70A-304C-4E40-AC5A-9F6D71BBE54B}" destId="{BD790CA9-82E9-43B2-B3BC-92100C838574}" srcOrd="0" destOrd="1" presId="urn:microsoft.com/office/officeart/2005/8/layout/chevron1"/>
    <dgm:cxn modelId="{0DB07B6A-3158-4794-80FB-839A24CB3649}" type="presOf" srcId="{5EEFC647-C62E-4BAC-92A8-00D980C92178}" destId="{2F947E7E-99A1-4809-B4E9-414BFD82EEED}" srcOrd="0" destOrd="5" presId="urn:microsoft.com/office/officeart/2005/8/layout/chevron1"/>
    <dgm:cxn modelId="{5797446C-795F-4D46-9CDB-2BE6541A1C93}" type="presOf" srcId="{2A706D3E-FD1A-43CE-B285-996786F7EB3F}" destId="{BD790CA9-82E9-43B2-B3BC-92100C838574}" srcOrd="0" destOrd="2" presId="urn:microsoft.com/office/officeart/2005/8/layout/chevron1"/>
    <dgm:cxn modelId="{722BFE75-933B-41EC-B78F-CAAB879729F3}" type="presOf" srcId="{5AEFB3B8-40CA-439F-97EE-B05FDFEE2F03}" destId="{958B6679-B398-4D1A-B906-88FAEE1FEB10}" srcOrd="0" destOrd="0" presId="urn:microsoft.com/office/officeart/2005/8/layout/chevron1"/>
    <dgm:cxn modelId="{35D62694-1009-4BA0-982B-9751B568F46C}" srcId="{BF2085B9-47C4-4660-864C-0F1FC5334300}" destId="{6540C70A-304C-4E40-AC5A-9F6D71BBE54B}" srcOrd="1" destOrd="0" parTransId="{D92D4050-AFD0-4B28-BB3A-39426B4BCAFA}" sibTransId="{D34BB61A-C14A-45B0-A441-3B285112CE47}"/>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E64D2ECB-509F-4766-AA58-3F3D97DA5423}" srcId="{B563D6A7-BF5B-42F2-8E0D-F50297828F40}" destId="{5EEFC647-C62E-4BAC-92A8-00D980C92178}" srcOrd="5" destOrd="0" parTransId="{F7EC6D15-4BAE-475C-A15C-142737667A1B}" sibTransId="{6F575C08-8CA8-45FB-8884-BA661B8ACB04}"/>
    <dgm:cxn modelId="{F62ADECD-20F9-467F-9367-1C0053125B79}" type="presOf" srcId="{27567DE6-4207-4E67-8EB8-408A036E262F}" destId="{2F947E7E-99A1-4809-B4E9-414BFD82EEED}" srcOrd="0" destOrd="2" presId="urn:microsoft.com/office/officeart/2005/8/layout/chevron1"/>
    <dgm:cxn modelId="{291F2AD1-C35A-4D59-BFF1-8EFA9AF5F215}" type="presOf" srcId="{5D005010-2DAC-43A2-A2C4-7D8C5B7122A1}" destId="{BD790CA9-82E9-43B2-B3BC-92100C838574}" srcOrd="0" destOrd="0"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F639D9E5-D423-45DB-AC6B-21FAF896BBB1}" type="presOf" srcId="{8DF9B948-2C6E-4A74-9EEF-20411FB34C69}" destId="{2F947E7E-99A1-4809-B4E9-414BFD82EEED}" srcOrd="0" destOrd="4" presId="urn:microsoft.com/office/officeart/2005/8/layout/chevron1"/>
    <dgm:cxn modelId="{A4E0DCEB-530F-4B89-A4AD-E73709719EE1}" srcId="{B563D6A7-BF5B-42F2-8E0D-F50297828F40}" destId="{2F3AFA7D-71C4-4325-99EF-BE9A3CB7908C}" srcOrd="3" destOrd="0" parTransId="{A41273CC-5790-4ABA-B003-371AF39F379C}" sibTransId="{9811DB09-5848-4444-8E71-848D8068DA2C}"/>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7" qsCatId="simple" csTypeId="urn:microsoft.com/office/officeart/2005/8/colors/accent1_2#7"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Fall 2026</a:t>
          </a:r>
        </a:p>
      </dgm: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300">
              <a:latin typeface="Arial" panose="020B0604020202020204" pitchFamily="34" charset="0"/>
              <a:cs typeface="Arial" panose="020B0604020202020204" pitchFamily="34" charset="0"/>
            </a:rPr>
            <a:t>(Ongoing) Read biweekly Student Assessment Updates.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At least 2 months before testing</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View online modules and participate in training sessions.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A91A490C-C832-4D26-8ADD-3F51C3582A9D}">
      <dgm:prSet phldrT="[Text]" custT="1"/>
      <dgm:spPr/>
      <dgm:t>
        <a:bodyPr/>
        <a:lstStyle/>
        <a:p>
          <a:r>
            <a:rPr lang="en-US" sz="2300">
              <a:latin typeface="Arial" panose="020B0604020202020204" pitchFamily="34" charset="0"/>
              <a:cs typeface="Arial" panose="020B0604020202020204" pitchFamily="34" charset="0"/>
            </a:rPr>
            <a:t>Become familiar with CBT components.</a:t>
          </a:r>
        </a:p>
      </dgm:t>
    </dgm:pt>
    <dgm:pt modelId="{E130EEF9-11D3-4E79-BB06-E8192F6CB55C}" type="parTrans" cxnId="{83F2875C-1F98-424A-9000-90343DD1B39E}">
      <dgm:prSet/>
      <dgm:spPr/>
      <dgm:t>
        <a:bodyPr/>
        <a:lstStyle/>
        <a:p>
          <a:endParaRPr lang="en-US" sz="2000"/>
        </a:p>
      </dgm:t>
    </dgm:pt>
    <dgm:pt modelId="{39662942-AE67-4313-9AF4-5942DA1800AA}" type="sibTrans" cxnId="{83F2875C-1F98-424A-9000-90343DD1B39E}">
      <dgm:prSet/>
      <dgm:spPr/>
      <dgm:t>
        <a:bodyPr/>
        <a:lstStyle/>
        <a:p>
          <a:endParaRPr lang="en-US" sz="2000"/>
        </a:p>
      </dgm:t>
    </dgm:pt>
    <dgm:pt modelId="{27567DE6-4207-4E67-8EB8-408A036E262F}">
      <dgm:prSet phldrT="[Text]" custT="1"/>
      <dgm:spPr/>
      <dgm:t>
        <a:bodyPr/>
        <a:lstStyle/>
        <a:p>
          <a:r>
            <a:rPr lang="en-US" sz="2300">
              <a:latin typeface="Arial" panose="020B0604020202020204" pitchFamily="34" charset="0"/>
              <a:cs typeface="Arial" panose="020B0604020202020204" pitchFamily="34" charset="0"/>
            </a:rPr>
            <a:t>Identify the school test administration team and establish a communication plan. </a:t>
          </a:r>
        </a:p>
      </dgm:t>
    </dgm:pt>
    <dgm:pt modelId="{4131F353-28B7-4438-880A-3BC6E44BE890}" type="parTrans" cxnId="{A60ED018-4494-444B-8F43-0AFC6FB060A4}">
      <dgm:prSet/>
      <dgm:spPr/>
      <dgm:t>
        <a:bodyPr/>
        <a:lstStyle/>
        <a:p>
          <a:endParaRPr lang="en-US" sz="2000"/>
        </a:p>
      </dgm:t>
    </dgm:pt>
    <dgm:pt modelId="{5175206C-5323-4514-B9BA-8DDE7A4C5627}" type="sibTrans" cxnId="{A60ED018-4494-444B-8F43-0AFC6FB060A4}">
      <dgm:prSet/>
      <dgm:spPr/>
      <dgm:t>
        <a:bodyPr/>
        <a:lstStyle/>
        <a:p>
          <a:endParaRPr lang="en-US" sz="2000"/>
        </a:p>
      </dgm:t>
    </dgm:pt>
    <dgm:pt modelId="{2F3AFA7D-71C4-4325-99EF-BE9A3CB7908C}">
      <dgm:prSet phldrT="[Text]" custT="1"/>
      <dgm:spPr/>
      <dgm:t>
        <a:bodyPr/>
        <a:lstStyle/>
        <a:p>
          <a:r>
            <a:rPr lang="en-US" sz="2300">
              <a:latin typeface="Arial" panose="020B0604020202020204" pitchFamily="34" charset="0"/>
              <a:cs typeface="Arial" panose="020B0604020202020204" pitchFamily="34" charset="0"/>
            </a:rPr>
            <a:t>Update contact info with DESE. </a:t>
          </a:r>
          <a:endParaRPr lang="en-US" sz="2300"/>
        </a:p>
      </dgm:t>
    </dgm:pt>
    <dgm:pt modelId="{A41273CC-5790-4ABA-B003-371AF39F379C}" type="parTrans" cxnId="{A4E0DCEB-530F-4B89-A4AD-E73709719EE1}">
      <dgm:prSet/>
      <dgm:spPr/>
      <dgm:t>
        <a:bodyPr/>
        <a:lstStyle/>
        <a:p>
          <a:endParaRPr lang="en-US" sz="2000"/>
        </a:p>
      </dgm:t>
    </dgm:pt>
    <dgm:pt modelId="{9811DB09-5848-4444-8E71-848D8068DA2C}" type="sibTrans" cxnId="{A4E0DCEB-530F-4B89-A4AD-E73709719EE1}">
      <dgm:prSet/>
      <dgm:spPr/>
      <dgm:t>
        <a:bodyPr/>
        <a:lstStyle/>
        <a:p>
          <a:endParaRPr lang="en-US" sz="2000"/>
        </a:p>
      </dgm:t>
    </dgm:pt>
    <dgm:pt modelId="{8DF9B948-2C6E-4A74-9EEF-20411FB34C69}">
      <dgm:prSet phldrT="[Text]" custT="1"/>
      <dgm:spPr/>
      <dgm:t>
        <a:bodyPr/>
        <a:lstStyle/>
        <a:p>
          <a:r>
            <a:rPr lang="en-US" sz="2300">
              <a:latin typeface="Arial" panose="020B0604020202020204" pitchFamily="34" charset="0"/>
              <a:cs typeface="Arial" panose="020B0604020202020204" pitchFamily="34" charset="0"/>
            </a:rPr>
            <a:t>Confirm your access to the MCAS Portal and update user accounts.</a:t>
          </a:r>
          <a:endParaRPr lang="en-US" sz="2300"/>
        </a:p>
      </dgm:t>
    </dgm:pt>
    <dgm:pt modelId="{5BA64CFD-0869-416D-AA54-725B1A1C42CE}" type="parTrans" cxnId="{D8FD7F33-70AE-422B-8430-22254C217E59}">
      <dgm:prSet/>
      <dgm:spPr/>
      <dgm:t>
        <a:bodyPr/>
        <a:lstStyle/>
        <a:p>
          <a:endParaRPr lang="en-US" sz="2000"/>
        </a:p>
      </dgm:t>
    </dgm:pt>
    <dgm:pt modelId="{FAE2FD1F-370A-4844-9A07-A510FED53EE0}" type="sibTrans" cxnId="{D8FD7F33-70AE-422B-8430-22254C217E59}">
      <dgm:prSet/>
      <dgm:spPr/>
      <dgm:t>
        <a:bodyPr/>
        <a:lstStyle/>
        <a:p>
          <a:endParaRPr lang="en-US" sz="2000"/>
        </a:p>
      </dgm:t>
    </dgm:pt>
    <dgm:pt modelId="{6540C70A-304C-4E40-AC5A-9F6D71BBE54B}">
      <dgm:prSet phldrT="[Text]" custT="1"/>
      <dgm:spPr/>
      <dgm:t>
        <a:bodyPr/>
        <a:lstStyle/>
        <a:p>
          <a:r>
            <a:rPr lang="en-US" sz="2400">
              <a:latin typeface="Arial" panose="020B0604020202020204" pitchFamily="34" charset="0"/>
              <a:cs typeface="Arial" panose="020B0604020202020204" pitchFamily="34" charset="0"/>
            </a:rPr>
            <a:t>Technology Coordinator downloads and installs the updated MCAS Student Kiosk on student testing devices. </a:t>
          </a:r>
        </a:p>
      </dgm:t>
    </dgm:pt>
    <dgm:pt modelId="{D92D4050-AFD0-4B28-BB3A-39426B4BCAFA}" type="parTrans" cxnId="{35D62694-1009-4BA0-982B-9751B568F46C}">
      <dgm:prSet/>
      <dgm:spPr/>
      <dgm:t>
        <a:bodyPr/>
        <a:lstStyle/>
        <a:p>
          <a:endParaRPr lang="en-US" sz="2000"/>
        </a:p>
      </dgm:t>
    </dgm:pt>
    <dgm:pt modelId="{D34BB61A-C14A-45B0-A441-3B285112CE47}" type="sibTrans" cxnId="{35D62694-1009-4BA0-982B-9751B568F46C}">
      <dgm:prSet/>
      <dgm:spPr/>
      <dgm:t>
        <a:bodyPr/>
        <a:lstStyle/>
        <a:p>
          <a:endParaRPr lang="en-US" sz="2000"/>
        </a:p>
      </dgm:t>
    </dgm:pt>
    <dgm:pt modelId="{5EEFC647-C62E-4BAC-92A8-00D980C92178}">
      <dgm:prSet phldrT="[Text]" custT="1"/>
      <dgm:spPr/>
      <dgm:t>
        <a:bodyPr/>
        <a:lstStyle/>
        <a:p>
          <a:r>
            <a:rPr lang="en-US" sz="2300">
              <a:latin typeface="Arial" panose="020B0604020202020204" pitchFamily="34" charset="0"/>
              <a:cs typeface="Arial" panose="020B0604020202020204" pitchFamily="34" charset="0"/>
            </a:rPr>
            <a:t>Begin planning for accessibility features and accommodations.  </a:t>
          </a:r>
        </a:p>
        <a:p>
          <a:endParaRPr lang="en-US" sz="1050"/>
        </a:p>
      </dgm:t>
    </dgm:pt>
    <dgm:pt modelId="{F7EC6D15-4BAE-475C-A15C-142737667A1B}" type="parTrans" cxnId="{E64D2ECB-509F-4766-AA58-3F3D97DA5423}">
      <dgm:prSet/>
      <dgm:spPr/>
      <dgm:t>
        <a:bodyPr/>
        <a:lstStyle/>
        <a:p>
          <a:endParaRPr lang="en-US"/>
        </a:p>
      </dgm:t>
    </dgm:pt>
    <dgm:pt modelId="{6F575C08-8CA8-45FB-8884-BA661B8ACB04}" type="sibTrans" cxnId="{E64D2ECB-509F-4766-AA58-3F3D97DA5423}">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custLinFactNeighborX="-175" custLinFactNeighborY="-20046">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05595C02-35B7-4D75-A6E0-B29BEFFA036E}" type="presOf" srcId="{A91A490C-C832-4D26-8ADD-3F51C3582A9D}" destId="{2F947E7E-99A1-4809-B4E9-414BFD82EEED}" srcOrd="0" destOrd="1" presId="urn:microsoft.com/office/officeart/2005/8/layout/chevron1"/>
    <dgm:cxn modelId="{A0E7160A-3ACB-41D7-901E-BDC1808FD115}" type="presOf" srcId="{BF2085B9-47C4-4660-864C-0F1FC5334300}" destId="{36272020-30B9-46BD-A11E-37844C5F7F47}" srcOrd="0" destOrd="0" presId="urn:microsoft.com/office/officeart/2005/8/layout/chevron1"/>
    <dgm:cxn modelId="{E6E09D0B-100A-4315-B9E0-D1168473AE1C}" type="presOf" srcId="{2F3AFA7D-71C4-4325-99EF-BE9A3CB7908C}" destId="{2F947E7E-99A1-4809-B4E9-414BFD82EEED}" srcOrd="0" destOrd="3"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A60ED018-4494-444B-8F43-0AFC6FB060A4}" srcId="{B563D6A7-BF5B-42F2-8E0D-F50297828F40}" destId="{27567DE6-4207-4E67-8EB8-408A036E262F}" srcOrd="2" destOrd="0" parTransId="{4131F353-28B7-4438-880A-3BC6E44BE890}" sibTransId="{5175206C-5323-4514-B9BA-8DDE7A4C5627}"/>
    <dgm:cxn modelId="{D8FD7F33-70AE-422B-8430-22254C217E59}" srcId="{B563D6A7-BF5B-42F2-8E0D-F50297828F40}" destId="{8DF9B948-2C6E-4A74-9EEF-20411FB34C69}" srcOrd="4" destOrd="0" parTransId="{5BA64CFD-0869-416D-AA54-725B1A1C42CE}" sibTransId="{FAE2FD1F-370A-4844-9A07-A510FED53EE0}"/>
    <dgm:cxn modelId="{83F2875C-1F98-424A-9000-90343DD1B39E}" srcId="{B563D6A7-BF5B-42F2-8E0D-F50297828F40}" destId="{A91A490C-C832-4D26-8ADD-3F51C3582A9D}" srcOrd="1" destOrd="0" parTransId="{E130EEF9-11D3-4E79-BB06-E8192F6CB55C}" sibTransId="{39662942-AE67-4313-9AF4-5942DA1800AA}"/>
    <dgm:cxn modelId="{705C4F4A-82B5-4EE0-9A3A-E6A261F76335}" type="presOf" srcId="{6540C70A-304C-4E40-AC5A-9F6D71BBE54B}" destId="{BD790CA9-82E9-43B2-B3BC-92100C838574}" srcOrd="0" destOrd="1" presId="urn:microsoft.com/office/officeart/2005/8/layout/chevron1"/>
    <dgm:cxn modelId="{0DB07B6A-3158-4794-80FB-839A24CB3649}" type="presOf" srcId="{5EEFC647-C62E-4BAC-92A8-00D980C92178}" destId="{2F947E7E-99A1-4809-B4E9-414BFD82EEED}" srcOrd="0" destOrd="5" presId="urn:microsoft.com/office/officeart/2005/8/layout/chevron1"/>
    <dgm:cxn modelId="{5797446C-795F-4D46-9CDB-2BE6541A1C93}" type="presOf" srcId="{2A706D3E-FD1A-43CE-B285-996786F7EB3F}" destId="{BD790CA9-82E9-43B2-B3BC-92100C838574}" srcOrd="0" destOrd="2" presId="urn:microsoft.com/office/officeart/2005/8/layout/chevron1"/>
    <dgm:cxn modelId="{722BFE75-933B-41EC-B78F-CAAB879729F3}" type="presOf" srcId="{5AEFB3B8-40CA-439F-97EE-B05FDFEE2F03}" destId="{958B6679-B398-4D1A-B906-88FAEE1FEB10}" srcOrd="0" destOrd="0" presId="urn:microsoft.com/office/officeart/2005/8/layout/chevron1"/>
    <dgm:cxn modelId="{35D62694-1009-4BA0-982B-9751B568F46C}" srcId="{BF2085B9-47C4-4660-864C-0F1FC5334300}" destId="{6540C70A-304C-4E40-AC5A-9F6D71BBE54B}" srcOrd="1" destOrd="0" parTransId="{D92D4050-AFD0-4B28-BB3A-39426B4BCAFA}" sibTransId="{D34BB61A-C14A-45B0-A441-3B285112CE47}"/>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E64D2ECB-509F-4766-AA58-3F3D97DA5423}" srcId="{B563D6A7-BF5B-42F2-8E0D-F50297828F40}" destId="{5EEFC647-C62E-4BAC-92A8-00D980C92178}" srcOrd="5" destOrd="0" parTransId="{F7EC6D15-4BAE-475C-A15C-142737667A1B}" sibTransId="{6F575C08-8CA8-45FB-8884-BA661B8ACB04}"/>
    <dgm:cxn modelId="{F62ADECD-20F9-467F-9367-1C0053125B79}" type="presOf" srcId="{27567DE6-4207-4E67-8EB8-408A036E262F}" destId="{2F947E7E-99A1-4809-B4E9-414BFD82EEED}" srcOrd="0" destOrd="2" presId="urn:microsoft.com/office/officeart/2005/8/layout/chevron1"/>
    <dgm:cxn modelId="{291F2AD1-C35A-4D59-BFF1-8EFA9AF5F215}" type="presOf" srcId="{5D005010-2DAC-43A2-A2C4-7D8C5B7122A1}" destId="{BD790CA9-82E9-43B2-B3BC-92100C838574}" srcOrd="0" destOrd="0"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F639D9E5-D423-45DB-AC6B-21FAF896BBB1}" type="presOf" srcId="{8DF9B948-2C6E-4A74-9EEF-20411FB34C69}" destId="{2F947E7E-99A1-4809-B4E9-414BFD82EEED}" srcOrd="0" destOrd="4" presId="urn:microsoft.com/office/officeart/2005/8/layout/chevron1"/>
    <dgm:cxn modelId="{A4E0DCEB-530F-4B89-A4AD-E73709719EE1}" srcId="{B563D6A7-BF5B-42F2-8E0D-F50297828F40}" destId="{2F3AFA7D-71C4-4325-99EF-BE9A3CB7908C}" srcOrd="3" destOrd="0" parTransId="{A41273CC-5790-4ABA-B003-371AF39F379C}" sibTransId="{9811DB09-5848-4444-8E71-848D8068DA2C}"/>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8" qsCatId="simple" csTypeId="urn:microsoft.com/office/officeart/2005/8/colors/accent1_2#8"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One to two months before testing</a:t>
          </a:r>
        </a:p>
      </dgm: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400">
              <a:latin typeface="Arial" panose="020B0604020202020204" pitchFamily="34" charset="0"/>
              <a:cs typeface="Arial" panose="020B0604020202020204" pitchFamily="34" charset="0"/>
            </a:rPr>
            <a:t>Complete Student Registration in the MCAS Portal.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After Student Registration, through testing window as needed. </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Continue to update student information in the MCAS Portal.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1A15E14C-5D71-4C69-8D7B-A4AA8E921B4C}">
      <dgm:prSet phldrT="[Text]" custT="1"/>
      <dgm:spPr/>
      <dgm:t>
        <a:bodyPr/>
        <a:lstStyle/>
        <a:p>
          <a:r>
            <a:rPr lang="en-US" sz="2400">
              <a:latin typeface="Arial" panose="020B0604020202020204" pitchFamily="34" charset="0"/>
              <a:cs typeface="Arial" panose="020B0604020202020204" pitchFamily="34" charset="0"/>
            </a:rPr>
            <a:t>Meet with the technology coordinator, who will review the technology guidelines and prepare the school’s technology. </a:t>
          </a:r>
        </a:p>
      </dgm:t>
    </dgm:pt>
    <dgm:pt modelId="{BCA9E332-C937-4D6A-BF71-7EFB4B62F6C7}" type="parTrans" cxnId="{FE70FEAE-05A3-4D11-9442-53E0F49300E3}">
      <dgm:prSet/>
      <dgm:spPr/>
      <dgm:t>
        <a:bodyPr/>
        <a:lstStyle/>
        <a:p>
          <a:endParaRPr lang="en-US"/>
        </a:p>
      </dgm:t>
    </dgm:pt>
    <dgm:pt modelId="{6BA293B1-2808-448C-B9EB-098B1B8E8A86}" type="sibTrans" cxnId="{FE70FEAE-05A3-4D11-9442-53E0F49300E3}">
      <dgm:prSet/>
      <dgm:spPr/>
      <dgm:t>
        <a:bodyPr/>
        <a:lstStyle/>
        <a:p>
          <a:endParaRPr lang="en-US"/>
        </a:p>
      </dgm:t>
    </dgm:pt>
    <dgm:pt modelId="{438A196F-2DA5-4B0D-A921-EB979B8021EC}">
      <dgm:prSet phldrT="[Text]" custT="1"/>
      <dgm:spPr/>
      <dgm:t>
        <a:bodyPr/>
        <a:lstStyle/>
        <a:p>
          <a:r>
            <a:rPr lang="en-US" sz="2400">
              <a:latin typeface="Arial" panose="020B0604020202020204" pitchFamily="34" charset="0"/>
              <a:cs typeface="Arial" panose="020B0604020202020204" pitchFamily="34" charset="0"/>
            </a:rPr>
            <a:t>Confirm that the technology coordinator has completed Site Readiness. </a:t>
          </a:r>
        </a:p>
      </dgm:t>
    </dgm:pt>
    <dgm:pt modelId="{98DAEC2C-A571-4E7B-B8C9-0E65D90010A7}" type="parTrans" cxnId="{90365A50-AA22-409B-A383-929782C71709}">
      <dgm:prSet/>
      <dgm:spPr/>
      <dgm:t>
        <a:bodyPr/>
        <a:lstStyle/>
        <a:p>
          <a:endParaRPr lang="en-US"/>
        </a:p>
      </dgm:t>
    </dgm:pt>
    <dgm:pt modelId="{0725E44F-D1ED-4917-8495-64597A594E6F}" type="sibTrans" cxnId="{90365A50-AA22-409B-A383-929782C71709}">
      <dgm:prSet/>
      <dgm:spPr/>
      <dgm:t>
        <a:bodyPr/>
        <a:lstStyle/>
        <a:p>
          <a:endParaRPr lang="en-US"/>
        </a:p>
      </dgm:t>
    </dgm:pt>
    <dgm:pt modelId="{71737E1E-17C6-4BE1-A8D7-498EEE360ED3}">
      <dgm:prSet phldrT="[Text]" custT="1"/>
      <dgm:spPr/>
      <dgm:t>
        <a:bodyPr/>
        <a:lstStyle/>
        <a:p>
          <a:r>
            <a:rPr lang="en-US" sz="2400">
              <a:latin typeface="Arial" panose="020B0604020202020204" pitchFamily="34" charset="0"/>
              <a:cs typeface="Arial" panose="020B0604020202020204" pitchFamily="34" charset="0"/>
            </a:rPr>
            <a:t>Submit and approve enrollment transfer requests as needed. </a:t>
          </a:r>
        </a:p>
      </dgm:t>
    </dgm:pt>
    <dgm:pt modelId="{0D72CF63-D49A-44FD-8142-69F041A403B0}" type="parTrans" cxnId="{F6351BCA-B15B-4248-A876-E091C5D4C4C7}">
      <dgm:prSet/>
      <dgm:spPr/>
      <dgm:t>
        <a:bodyPr/>
        <a:lstStyle/>
        <a:p>
          <a:endParaRPr lang="en-US"/>
        </a:p>
      </dgm:t>
    </dgm:pt>
    <dgm:pt modelId="{65757467-0706-4A95-930B-FF708D80DCA0}" type="sibTrans" cxnId="{F6351BCA-B15B-4248-A876-E091C5D4C4C7}">
      <dgm:prSet/>
      <dgm:spPr/>
      <dgm:t>
        <a:bodyPr/>
        <a:lstStyle/>
        <a:p>
          <a:endParaRPr lang="en-US"/>
        </a:p>
      </dgm:t>
    </dgm:pt>
    <dgm:pt modelId="{E93B40DD-96EC-4473-BC4C-074296530BD6}">
      <dgm:prSet phldrT="[Text]" custT="1"/>
      <dgm:spPr/>
      <dgm:t>
        <a:bodyPr/>
        <a:lstStyle/>
        <a:p>
          <a:r>
            <a:rPr lang="en-US" sz="2400">
              <a:latin typeface="Arial" panose="020B0604020202020204" pitchFamily="34" charset="0"/>
              <a:cs typeface="Arial" panose="020B0604020202020204" pitchFamily="34" charset="0"/>
            </a:rPr>
            <a:t>Administer student tutorial/practice tests. </a:t>
          </a:r>
        </a:p>
      </dgm:t>
    </dgm:pt>
    <dgm:pt modelId="{F98A704F-0011-405F-BC82-1F6E453705B2}" type="parTrans" cxnId="{5FD999D4-AA01-4A14-B929-949A2CFF0EFA}">
      <dgm:prSet/>
      <dgm:spPr/>
    </dgm:pt>
    <dgm:pt modelId="{DA2CBCDC-5EEF-488A-90AC-1AFDBE9AAC08}" type="sibTrans" cxnId="{5FD999D4-AA01-4A14-B929-949A2CFF0EFA}">
      <dgm:prSet/>
      <dgm:spPr/>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C822B55D-C80C-4413-9D9E-6852BF796643}" type="presOf" srcId="{71737E1E-17C6-4BE1-A8D7-498EEE360ED3}" destId="{BD790CA9-82E9-43B2-B3BC-92100C838574}" srcOrd="0" destOrd="1" presId="urn:microsoft.com/office/officeart/2005/8/layout/chevron1"/>
    <dgm:cxn modelId="{5797446C-795F-4D46-9CDB-2BE6541A1C93}" type="presOf" srcId="{2A706D3E-FD1A-43CE-B285-996786F7EB3F}" destId="{BD790CA9-82E9-43B2-B3BC-92100C838574}" srcOrd="0" destOrd="2" presId="urn:microsoft.com/office/officeart/2005/8/layout/chevron1"/>
    <dgm:cxn modelId="{90365A50-AA22-409B-A383-929782C71709}" srcId="{B563D6A7-BF5B-42F2-8E0D-F50297828F40}" destId="{438A196F-2DA5-4B0D-A921-EB979B8021EC}" srcOrd="2" destOrd="0" parTransId="{98DAEC2C-A571-4E7B-B8C9-0E65D90010A7}" sibTransId="{0725E44F-D1ED-4917-8495-64597A594E6F}"/>
    <dgm:cxn modelId="{722BFE75-933B-41EC-B78F-CAAB879729F3}" type="presOf" srcId="{5AEFB3B8-40CA-439F-97EE-B05FDFEE2F03}" destId="{958B6679-B398-4D1A-B906-88FAEE1FEB10}" srcOrd="0" destOrd="0"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FE70FEAE-05A3-4D11-9442-53E0F49300E3}" srcId="{B563D6A7-BF5B-42F2-8E0D-F50297828F40}" destId="{1A15E14C-5D71-4C69-8D7B-A4AA8E921B4C}" srcOrd="1" destOrd="0" parTransId="{BCA9E332-C937-4D6A-BF71-7EFB4B62F6C7}" sibTransId="{6BA293B1-2808-448C-B9EB-098B1B8E8A86}"/>
    <dgm:cxn modelId="{F6351BCA-B15B-4248-A876-E091C5D4C4C7}" srcId="{BF2085B9-47C4-4660-864C-0F1FC5334300}" destId="{71737E1E-17C6-4BE1-A8D7-498EEE360ED3}" srcOrd="1" destOrd="0" parTransId="{0D72CF63-D49A-44FD-8142-69F041A403B0}" sibTransId="{65757467-0706-4A95-930B-FF708D80DCA0}"/>
    <dgm:cxn modelId="{291F2AD1-C35A-4D59-BFF1-8EFA9AF5F215}" type="presOf" srcId="{5D005010-2DAC-43A2-A2C4-7D8C5B7122A1}" destId="{BD790CA9-82E9-43B2-B3BC-92100C838574}" srcOrd="0" destOrd="0" presId="urn:microsoft.com/office/officeart/2005/8/layout/chevron1"/>
    <dgm:cxn modelId="{5FD999D4-AA01-4A14-B929-949A2CFF0EFA}" srcId="{B563D6A7-BF5B-42F2-8E0D-F50297828F40}" destId="{E93B40DD-96EC-4473-BC4C-074296530BD6}" srcOrd="3" destOrd="0" parTransId="{F98A704F-0011-405F-BC82-1F6E453705B2}" sibTransId="{DA2CBCDC-5EEF-488A-90AC-1AFDBE9AAC08}"/>
    <dgm:cxn modelId="{10BF0AE0-745F-4242-A2AD-75CED21C5C82}" srcId="{B563D6A7-BF5B-42F2-8E0D-F50297828F40}" destId="{64E37092-3093-4051-BAF6-3308FB1B586D}" srcOrd="0" destOrd="0" parTransId="{D1950554-12A3-4217-BEAF-5164ED47A080}" sibTransId="{65C99F1C-EFBB-476B-A037-9685F04CEB5C}"/>
    <dgm:cxn modelId="{CA1A3AE2-20F1-485D-AC07-76C8CD731AB6}" type="presOf" srcId="{438A196F-2DA5-4B0D-A921-EB979B8021EC}" destId="{2F947E7E-99A1-4809-B4E9-414BFD82EEED}" srcOrd="0" destOrd="2" presId="urn:microsoft.com/office/officeart/2005/8/layout/chevron1"/>
    <dgm:cxn modelId="{C328B2F3-924C-45FB-87D8-496C59F5A039}" type="presOf" srcId="{E93B40DD-96EC-4473-BC4C-074296530BD6}" destId="{2F947E7E-99A1-4809-B4E9-414BFD82EEED}" srcOrd="0" destOrd="3" presId="urn:microsoft.com/office/officeart/2005/8/layout/chevron1"/>
    <dgm:cxn modelId="{0275CFFE-F811-4AC2-B997-F7EE88448F65}" type="presOf" srcId="{1A15E14C-5D71-4C69-8D7B-A4AA8E921B4C}" destId="{2F947E7E-99A1-4809-B4E9-414BFD82EEED}" srcOrd="0" destOrd="1" presId="urn:microsoft.com/office/officeart/2005/8/layout/chevron1"/>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9" qsCatId="simple" csTypeId="urn:microsoft.com/office/officeart/2005/8/colors/accent1_2#9" csCatId="accent1" phldr="1"/>
      <dgm:spPr/>
      <dgm:t>
        <a:bodyPr/>
        <a:lstStyle/>
        <a:p>
          <a:endParaRPr lang="en-US"/>
        </a:p>
      </dgm:t>
    </dgm:pt>
    <dgm:pt modelId="{B563D6A7-BF5B-42F2-8E0D-F50297828F40}">
      <dgm:prSet phldrT="[Text]" custT="1"/>
      <dgm:spPr/>
      <dgm:t>
        <a:bodyPr/>
        <a:lstStyle/>
        <a:p>
          <a:r>
            <a:rPr lang="en-US" sz="2400" b="1">
              <a:latin typeface="Arial" panose="020B0604020202020204" pitchFamily="34" charset="0"/>
              <a:cs typeface="Arial" panose="020B0604020202020204" pitchFamily="34" charset="0"/>
            </a:rPr>
            <a:t>One to two months before testing</a:t>
          </a:r>
        </a:p>
      </dgm:t>
    </dgm:pt>
    <dgm:pt modelId="{9543EFFA-E497-407B-A174-155F1F9F6BDD}" type="parTrans" cxnId="{76B9229A-7334-4576-8A99-F2067161207F}">
      <dgm:prSet/>
      <dgm:spPr/>
      <dgm:t>
        <a:bodyPr/>
        <a:lstStyle/>
        <a:p>
          <a:endParaRPr lang="en-US" sz="2000"/>
        </a:p>
      </dgm:t>
    </dgm:pt>
    <dgm:pt modelId="{F78F0CA0-1A34-474D-A37B-3B51E725DAC5}" type="sibTrans" cxnId="{76B9229A-7334-4576-8A99-F2067161207F}">
      <dgm:prSet/>
      <dgm:spPr/>
      <dgm:t>
        <a:bodyPr/>
        <a:lstStyle/>
        <a:p>
          <a:endParaRPr lang="en-US" sz="2000"/>
        </a:p>
      </dgm:t>
    </dgm:pt>
    <dgm:pt modelId="{64E37092-3093-4051-BAF6-3308FB1B586D}">
      <dgm:prSet phldrT="[Text]" custT="1"/>
      <dgm:spPr/>
      <dgm:t>
        <a:bodyPr/>
        <a:lstStyle/>
        <a:p>
          <a:r>
            <a:rPr lang="en-US" sz="2400">
              <a:latin typeface="Arial" panose="020B0604020202020204" pitchFamily="34" charset="0"/>
              <a:cs typeface="Arial" panose="020B0604020202020204" pitchFamily="34" charset="0"/>
            </a:rPr>
            <a:t>Complete Student Registration in the MCAS Portal. </a:t>
          </a:r>
        </a:p>
      </dgm:t>
    </dgm:pt>
    <dgm:pt modelId="{D1950554-12A3-4217-BEAF-5164ED47A080}" type="parTrans" cxnId="{10BF0AE0-745F-4242-A2AD-75CED21C5C82}">
      <dgm:prSet/>
      <dgm:spPr/>
      <dgm:t>
        <a:bodyPr/>
        <a:lstStyle/>
        <a:p>
          <a:endParaRPr lang="en-US" sz="2000"/>
        </a:p>
      </dgm:t>
    </dgm:pt>
    <dgm:pt modelId="{65C99F1C-EFBB-476B-A037-9685F04CEB5C}" type="sibTrans" cxnId="{10BF0AE0-745F-4242-A2AD-75CED21C5C82}">
      <dgm:prSet/>
      <dgm:spPr/>
      <dgm:t>
        <a:bodyPr/>
        <a:lstStyle/>
        <a:p>
          <a:endParaRPr lang="en-US" sz="2000"/>
        </a:p>
      </dgm:t>
    </dgm:pt>
    <dgm:pt modelId="{BF2085B9-47C4-4660-864C-0F1FC5334300}">
      <dgm:prSet phldrT="[Text]" custT="1"/>
      <dgm:spPr/>
      <dgm:t>
        <a:bodyPr/>
        <a:lstStyle/>
        <a:p>
          <a:r>
            <a:rPr lang="en-US" sz="2400" b="1">
              <a:latin typeface="Arial" panose="020B0604020202020204" pitchFamily="34" charset="0"/>
              <a:cs typeface="Arial" panose="020B0604020202020204" pitchFamily="34" charset="0"/>
            </a:rPr>
            <a:t>After Student Registration, through testing window as needed. </a:t>
          </a:r>
        </a:p>
      </dgm:t>
    </dgm:pt>
    <dgm:pt modelId="{140B26C8-3E94-472D-AA9A-5E95997C7D92}" type="parTrans" cxnId="{CA6C730E-CFC3-456D-9106-1B3EF78FFD2E}">
      <dgm:prSet/>
      <dgm:spPr/>
      <dgm:t>
        <a:bodyPr/>
        <a:lstStyle/>
        <a:p>
          <a:endParaRPr lang="en-US" sz="2000"/>
        </a:p>
      </dgm:t>
    </dgm:pt>
    <dgm:pt modelId="{FB8AE374-EFE9-4EAD-8EBA-9C2B58EAF7CA}" type="sibTrans" cxnId="{CA6C730E-CFC3-456D-9106-1B3EF78FFD2E}">
      <dgm:prSet/>
      <dgm:spPr/>
      <dgm:t>
        <a:bodyPr/>
        <a:lstStyle/>
        <a:p>
          <a:endParaRPr lang="en-US" sz="2000"/>
        </a:p>
      </dgm:t>
    </dgm:pt>
    <dgm:pt modelId="{5D005010-2DAC-43A2-A2C4-7D8C5B7122A1}">
      <dgm:prSet phldrT="[Text]" custT="1"/>
      <dgm:spPr/>
      <dgm:t>
        <a:bodyPr/>
        <a:lstStyle/>
        <a:p>
          <a:r>
            <a:rPr lang="en-US" sz="2400">
              <a:latin typeface="Arial" panose="020B0604020202020204" pitchFamily="34" charset="0"/>
              <a:cs typeface="Arial" panose="020B0604020202020204" pitchFamily="34" charset="0"/>
            </a:rPr>
            <a:t>Continue to update student information in the MCAS Portal. </a:t>
          </a:r>
        </a:p>
      </dgm:t>
    </dgm:pt>
    <dgm:pt modelId="{56ED169B-04F6-4E8F-BBA7-201D9782F31A}" type="parTrans" cxnId="{994AD29F-9DFA-46F5-A955-831E1C593FBB}">
      <dgm:prSet/>
      <dgm:spPr/>
      <dgm:t>
        <a:bodyPr/>
        <a:lstStyle/>
        <a:p>
          <a:endParaRPr lang="en-US" sz="2000"/>
        </a:p>
      </dgm:t>
    </dgm:pt>
    <dgm:pt modelId="{FEDD5DCA-303A-49EA-AB09-C10B6FA9A8C7}" type="sibTrans" cxnId="{994AD29F-9DFA-46F5-A955-831E1C593FBB}">
      <dgm:prSet/>
      <dgm:spPr/>
      <dgm:t>
        <a:bodyPr/>
        <a:lstStyle/>
        <a:p>
          <a:endParaRPr lang="en-US" sz="2000"/>
        </a:p>
      </dgm:t>
    </dgm:pt>
    <dgm:pt modelId="{2A706D3E-FD1A-43CE-B285-996786F7EB3F}">
      <dgm:prSet phldrT="[Text]" custT="1"/>
      <dgm:spPr/>
      <dgm:t>
        <a:bodyPr/>
        <a:lstStyle/>
        <a:p>
          <a:endParaRPr lang="en-US" sz="2000"/>
        </a:p>
      </dgm:t>
    </dgm:pt>
    <dgm:pt modelId="{03FCA16E-24B6-4799-9CC4-A21378F33BC8}" type="parTrans" cxnId="{0E0D30A1-AF19-4F98-A04A-2012CF7B496E}">
      <dgm:prSet/>
      <dgm:spPr/>
      <dgm:t>
        <a:bodyPr/>
        <a:lstStyle/>
        <a:p>
          <a:endParaRPr lang="en-US" sz="2000"/>
        </a:p>
      </dgm:t>
    </dgm:pt>
    <dgm:pt modelId="{BFFC436D-E1AB-4513-94FA-F18D0028C08B}" type="sibTrans" cxnId="{0E0D30A1-AF19-4F98-A04A-2012CF7B496E}">
      <dgm:prSet/>
      <dgm:spPr/>
      <dgm:t>
        <a:bodyPr/>
        <a:lstStyle/>
        <a:p>
          <a:endParaRPr lang="en-US" sz="2000"/>
        </a:p>
      </dgm:t>
    </dgm:pt>
    <dgm:pt modelId="{1A15E14C-5D71-4C69-8D7B-A4AA8E921B4C}">
      <dgm:prSet phldrT="[Text]" custT="1"/>
      <dgm:spPr/>
      <dgm:t>
        <a:bodyPr/>
        <a:lstStyle/>
        <a:p>
          <a:r>
            <a:rPr lang="en-US" sz="2400">
              <a:latin typeface="Arial" panose="020B0604020202020204" pitchFamily="34" charset="0"/>
              <a:cs typeface="Arial" panose="020B0604020202020204" pitchFamily="34" charset="0"/>
            </a:rPr>
            <a:t>Meet with the technology coordinator, who will review the technology guidelines and prepare the school’s technology. </a:t>
          </a:r>
        </a:p>
      </dgm:t>
    </dgm:pt>
    <dgm:pt modelId="{BCA9E332-C937-4D6A-BF71-7EFB4B62F6C7}" type="parTrans" cxnId="{FE70FEAE-05A3-4D11-9442-53E0F49300E3}">
      <dgm:prSet/>
      <dgm:spPr/>
      <dgm:t>
        <a:bodyPr/>
        <a:lstStyle/>
        <a:p>
          <a:endParaRPr lang="en-US"/>
        </a:p>
      </dgm:t>
    </dgm:pt>
    <dgm:pt modelId="{6BA293B1-2808-448C-B9EB-098B1B8E8A86}" type="sibTrans" cxnId="{FE70FEAE-05A3-4D11-9442-53E0F49300E3}">
      <dgm:prSet/>
      <dgm:spPr/>
      <dgm:t>
        <a:bodyPr/>
        <a:lstStyle/>
        <a:p>
          <a:endParaRPr lang="en-US"/>
        </a:p>
      </dgm:t>
    </dgm:pt>
    <dgm:pt modelId="{438A196F-2DA5-4B0D-A921-EB979B8021EC}">
      <dgm:prSet phldrT="[Text]" custT="1"/>
      <dgm:spPr/>
      <dgm:t>
        <a:bodyPr/>
        <a:lstStyle/>
        <a:p>
          <a:r>
            <a:rPr lang="en-US" sz="2400">
              <a:latin typeface="Arial" panose="020B0604020202020204" pitchFamily="34" charset="0"/>
              <a:cs typeface="Arial" panose="020B0604020202020204" pitchFamily="34" charset="0"/>
            </a:rPr>
            <a:t>Confirm that the technology coordinator has completed Site Readiness. </a:t>
          </a:r>
        </a:p>
      </dgm:t>
    </dgm:pt>
    <dgm:pt modelId="{98DAEC2C-A571-4E7B-B8C9-0E65D90010A7}" type="parTrans" cxnId="{90365A50-AA22-409B-A383-929782C71709}">
      <dgm:prSet/>
      <dgm:spPr/>
      <dgm:t>
        <a:bodyPr/>
        <a:lstStyle/>
        <a:p>
          <a:endParaRPr lang="en-US"/>
        </a:p>
      </dgm:t>
    </dgm:pt>
    <dgm:pt modelId="{0725E44F-D1ED-4917-8495-64597A594E6F}" type="sibTrans" cxnId="{90365A50-AA22-409B-A383-929782C71709}">
      <dgm:prSet/>
      <dgm:spPr/>
      <dgm:t>
        <a:bodyPr/>
        <a:lstStyle/>
        <a:p>
          <a:endParaRPr lang="en-US"/>
        </a:p>
      </dgm:t>
    </dgm:pt>
    <dgm:pt modelId="{71737E1E-17C6-4BE1-A8D7-498EEE360ED3}">
      <dgm:prSet phldrT="[Text]" custT="1"/>
      <dgm:spPr/>
      <dgm:t>
        <a:bodyPr/>
        <a:lstStyle/>
        <a:p>
          <a:r>
            <a:rPr lang="en-US" sz="2400">
              <a:latin typeface="Arial" panose="020B0604020202020204" pitchFamily="34" charset="0"/>
              <a:cs typeface="Arial" panose="020B0604020202020204" pitchFamily="34" charset="0"/>
            </a:rPr>
            <a:t>Submit and approve enrollment transfer requests as needed. </a:t>
          </a:r>
        </a:p>
      </dgm:t>
    </dgm:pt>
    <dgm:pt modelId="{0D72CF63-D49A-44FD-8142-69F041A403B0}" type="parTrans" cxnId="{F6351BCA-B15B-4248-A876-E091C5D4C4C7}">
      <dgm:prSet/>
      <dgm:spPr/>
      <dgm:t>
        <a:bodyPr/>
        <a:lstStyle/>
        <a:p>
          <a:endParaRPr lang="en-US"/>
        </a:p>
      </dgm:t>
    </dgm:pt>
    <dgm:pt modelId="{65757467-0706-4A95-930B-FF708D80DCA0}" type="sibTrans" cxnId="{F6351BCA-B15B-4248-A876-E091C5D4C4C7}">
      <dgm:prSet/>
      <dgm:spPr/>
      <dgm:t>
        <a:bodyPr/>
        <a:lstStyle/>
        <a:p>
          <a:endParaRPr lang="en-US"/>
        </a:p>
      </dgm:t>
    </dgm:pt>
    <dgm:pt modelId="{E93B40DD-96EC-4473-BC4C-074296530BD6}">
      <dgm:prSet phldrT="[Text]" custT="1"/>
      <dgm:spPr/>
      <dgm:t>
        <a:bodyPr/>
        <a:lstStyle/>
        <a:p>
          <a:r>
            <a:rPr lang="en-US" sz="2400">
              <a:latin typeface="Arial" panose="020B0604020202020204" pitchFamily="34" charset="0"/>
              <a:cs typeface="Arial" panose="020B0604020202020204" pitchFamily="34" charset="0"/>
            </a:rPr>
            <a:t>Administer student tutorial/practice tests. </a:t>
          </a:r>
        </a:p>
      </dgm:t>
    </dgm:pt>
    <dgm:pt modelId="{F98A704F-0011-405F-BC82-1F6E453705B2}" type="parTrans" cxnId="{5FD999D4-AA01-4A14-B929-949A2CFF0EFA}">
      <dgm:prSet/>
      <dgm:spPr/>
      <dgm:t>
        <a:bodyPr/>
        <a:lstStyle/>
        <a:p>
          <a:endParaRPr lang="en-US"/>
        </a:p>
      </dgm:t>
    </dgm:pt>
    <dgm:pt modelId="{DA2CBCDC-5EEF-488A-90AC-1AFDBE9AAC08}" type="sibTrans" cxnId="{5FD999D4-AA01-4A14-B929-949A2CFF0EFA}">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2">
        <dgm:presLayoutVars>
          <dgm:chMax val="0"/>
          <dgm:chPref val="0"/>
          <dgm:bulletEnabled val="1"/>
        </dgm:presLayoutVars>
      </dgm:prSet>
      <dgm:spPr/>
    </dgm:pt>
    <dgm:pt modelId="{2F947E7E-99A1-4809-B4E9-414BFD82EEED}" type="pres">
      <dgm:prSet presAssocID="{B563D6A7-BF5B-42F2-8E0D-F50297828F40}" presName="desTx" presStyleLbl="revTx" presStyleIdx="0" presStyleCnt="2"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2"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2" custLinFactNeighborX="11607">
        <dgm:presLayoutVars>
          <dgm:bulletEnabled val="1"/>
        </dgm:presLayoutVars>
      </dgm:prSet>
      <dgm:spPr/>
    </dgm:pt>
  </dgm:ptLst>
  <dgm:cxnLst>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C822B55D-C80C-4413-9D9E-6852BF796643}" type="presOf" srcId="{71737E1E-17C6-4BE1-A8D7-498EEE360ED3}" destId="{BD790CA9-82E9-43B2-B3BC-92100C838574}" srcOrd="0" destOrd="1" presId="urn:microsoft.com/office/officeart/2005/8/layout/chevron1"/>
    <dgm:cxn modelId="{5797446C-795F-4D46-9CDB-2BE6541A1C93}" type="presOf" srcId="{2A706D3E-FD1A-43CE-B285-996786F7EB3F}" destId="{BD790CA9-82E9-43B2-B3BC-92100C838574}" srcOrd="0" destOrd="2" presId="urn:microsoft.com/office/officeart/2005/8/layout/chevron1"/>
    <dgm:cxn modelId="{90365A50-AA22-409B-A383-929782C71709}" srcId="{B563D6A7-BF5B-42F2-8E0D-F50297828F40}" destId="{438A196F-2DA5-4B0D-A921-EB979B8021EC}" srcOrd="2" destOrd="0" parTransId="{98DAEC2C-A571-4E7B-B8C9-0E65D90010A7}" sibTransId="{0725E44F-D1ED-4917-8495-64597A594E6F}"/>
    <dgm:cxn modelId="{722BFE75-933B-41EC-B78F-CAAB879729F3}" type="presOf" srcId="{5AEFB3B8-40CA-439F-97EE-B05FDFEE2F03}" destId="{958B6679-B398-4D1A-B906-88FAEE1FEB10}" srcOrd="0" destOrd="0"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2" destOrd="0" parTransId="{03FCA16E-24B6-4799-9CC4-A21378F33BC8}" sibTransId="{BFFC436D-E1AB-4513-94FA-F18D0028C08B}"/>
    <dgm:cxn modelId="{FE70FEAE-05A3-4D11-9442-53E0F49300E3}" srcId="{B563D6A7-BF5B-42F2-8E0D-F50297828F40}" destId="{1A15E14C-5D71-4C69-8D7B-A4AA8E921B4C}" srcOrd="1" destOrd="0" parTransId="{BCA9E332-C937-4D6A-BF71-7EFB4B62F6C7}" sibTransId="{6BA293B1-2808-448C-B9EB-098B1B8E8A86}"/>
    <dgm:cxn modelId="{F6351BCA-B15B-4248-A876-E091C5D4C4C7}" srcId="{BF2085B9-47C4-4660-864C-0F1FC5334300}" destId="{71737E1E-17C6-4BE1-A8D7-498EEE360ED3}" srcOrd="1" destOrd="0" parTransId="{0D72CF63-D49A-44FD-8142-69F041A403B0}" sibTransId="{65757467-0706-4A95-930B-FF708D80DCA0}"/>
    <dgm:cxn modelId="{291F2AD1-C35A-4D59-BFF1-8EFA9AF5F215}" type="presOf" srcId="{5D005010-2DAC-43A2-A2C4-7D8C5B7122A1}" destId="{BD790CA9-82E9-43B2-B3BC-92100C838574}" srcOrd="0" destOrd="0" presId="urn:microsoft.com/office/officeart/2005/8/layout/chevron1"/>
    <dgm:cxn modelId="{5FD999D4-AA01-4A14-B929-949A2CFF0EFA}" srcId="{B563D6A7-BF5B-42F2-8E0D-F50297828F40}" destId="{E93B40DD-96EC-4473-BC4C-074296530BD6}" srcOrd="3" destOrd="0" parTransId="{F98A704F-0011-405F-BC82-1F6E453705B2}" sibTransId="{DA2CBCDC-5EEF-488A-90AC-1AFDBE9AAC08}"/>
    <dgm:cxn modelId="{10BF0AE0-745F-4242-A2AD-75CED21C5C82}" srcId="{B563D6A7-BF5B-42F2-8E0D-F50297828F40}" destId="{64E37092-3093-4051-BAF6-3308FB1B586D}" srcOrd="0" destOrd="0" parTransId="{D1950554-12A3-4217-BEAF-5164ED47A080}" sibTransId="{65C99F1C-EFBB-476B-A037-9685F04CEB5C}"/>
    <dgm:cxn modelId="{CA1A3AE2-20F1-485D-AC07-76C8CD731AB6}" type="presOf" srcId="{438A196F-2DA5-4B0D-A921-EB979B8021EC}" destId="{2F947E7E-99A1-4809-B4E9-414BFD82EEED}" srcOrd="0" destOrd="2" presId="urn:microsoft.com/office/officeart/2005/8/layout/chevron1"/>
    <dgm:cxn modelId="{C328B2F3-924C-45FB-87D8-496C59F5A039}" type="presOf" srcId="{E93B40DD-96EC-4473-BC4C-074296530BD6}" destId="{2F947E7E-99A1-4809-B4E9-414BFD82EEED}" srcOrd="0" destOrd="3" presId="urn:microsoft.com/office/officeart/2005/8/layout/chevron1"/>
    <dgm:cxn modelId="{0275CFFE-F811-4AC2-B997-F7EE88448F65}" type="presOf" srcId="{1A15E14C-5D71-4C69-8D7B-A4AA8E921B4C}" destId="{2F947E7E-99A1-4809-B4E9-414BFD82EEED}" srcOrd="0" destOrd="1" presId="urn:microsoft.com/office/officeart/2005/8/layout/chevron1"/>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10" qsCatId="simple" csTypeId="urn:microsoft.com/office/officeart/2005/8/colors/accent1_2#10"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At least two weeks before testing</a:t>
          </a:r>
        </a:p>
      </dgm: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2000">
              <a:latin typeface="Arial" panose="020B0604020202020204" pitchFamily="34" charset="0"/>
              <a:cs typeface="Arial" panose="020B0604020202020204" pitchFamily="34" charset="0"/>
            </a:rPr>
            <a:t>Prepare devices and materials.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Two weeks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Create and assign students to classes in the MCAS Portal. </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a:latin typeface="Arial" panose="020B0604020202020204" pitchFamily="34" charset="0"/>
              <a:cs typeface="Arial" panose="020B0604020202020204" pitchFamily="34" charset="0"/>
            </a:rPr>
            <a:t>Up to one week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Train test administrators in protocols and security requirements.</a:t>
          </a: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34B8F8CB-3076-4F9F-AA04-87F62E5D7D2D}">
      <dgm:prSet phldrT="[Text]" custT="1"/>
      <dgm:spPr/>
      <dgm:t>
        <a:bodyPr/>
        <a:lstStyle/>
        <a:p>
          <a:pPr>
            <a:lnSpc>
              <a:spcPct val="90000"/>
            </a:lnSpc>
            <a:spcAft>
              <a:spcPct val="15000"/>
            </a:spcAft>
          </a:pPr>
          <a:endParaRPr lang="en-US" sz="800">
            <a:latin typeface="Arial" panose="020B0604020202020204" pitchFamily="34" charset="0"/>
            <a:cs typeface="Arial" panose="020B0604020202020204" pitchFamily="34" charset="0"/>
          </a:endParaRPr>
        </a:p>
      </dgm:t>
    </dgm:pt>
    <dgm:pt modelId="{643E50D5-6C75-444E-BA81-E4D1AB15EB52}" type="parTrans" cxnId="{C3762B5D-0637-43FA-92D2-6E514119E75C}">
      <dgm:prSet/>
      <dgm:spPr/>
      <dgm:t>
        <a:bodyPr/>
        <a:lstStyle/>
        <a:p>
          <a:endParaRPr lang="en-US"/>
        </a:p>
      </dgm:t>
    </dgm:pt>
    <dgm:pt modelId="{288EA098-A5CE-4DE0-BA29-96993446DB7C}" type="sibTrans" cxnId="{C3762B5D-0637-43FA-92D2-6E514119E75C}">
      <dgm:prSet/>
      <dgm:spPr/>
      <dgm:t>
        <a:bodyPr/>
        <a:lstStyle/>
        <a:p>
          <a:endParaRPr lang="en-US"/>
        </a:p>
      </dgm:t>
    </dgm:pt>
    <dgm:pt modelId="{20FBD093-82E9-4F6E-BD99-3F00EF85C758}">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Verify assigned accommodations. </a:t>
          </a:r>
        </a:p>
      </dgm:t>
    </dgm:pt>
    <dgm:pt modelId="{08297D3B-4964-4FC2-95A5-5AF1CC513191}" type="parTrans" cxnId="{D8EBF3CD-438F-4EB3-8D7E-1CB7339D1835}">
      <dgm:prSet/>
      <dgm:spPr/>
      <dgm:t>
        <a:bodyPr/>
        <a:lstStyle/>
        <a:p>
          <a:endParaRPr lang="en-US"/>
        </a:p>
      </dgm:t>
    </dgm:pt>
    <dgm:pt modelId="{8E774EC2-7F91-4659-BA78-4A21985C4F3B}" type="sibTrans" cxnId="{D8EBF3CD-438F-4EB3-8D7E-1CB7339D1835}">
      <dgm:prSet/>
      <dgm:spPr/>
      <dgm:t>
        <a:bodyPr/>
        <a:lstStyle/>
        <a:p>
          <a:endParaRPr lang="en-US"/>
        </a:p>
      </dgm:t>
    </dgm:pt>
    <dgm:pt modelId="{0926AC9F-C3DD-48B5-8A59-B9174FAB2893}">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If necessary, create TA logins for Human Read-Aloud and Human Signer. </a:t>
          </a:r>
        </a:p>
      </dgm:t>
    </dgm:pt>
    <dgm:pt modelId="{B4F87FAF-4381-45B0-96E5-3F8E32A07A7F}" type="parTrans" cxnId="{C00FF008-33BA-40DB-83D9-4D7F706212A7}">
      <dgm:prSet/>
      <dgm:spPr/>
      <dgm:t>
        <a:bodyPr/>
        <a:lstStyle/>
        <a:p>
          <a:endParaRPr lang="en-US"/>
        </a:p>
      </dgm:t>
    </dgm:pt>
    <dgm:pt modelId="{1815462F-6828-41FA-8C83-C8911364DD9D}" type="sibTrans" cxnId="{C00FF008-33BA-40DB-83D9-4D7F706212A7}">
      <dgm:prSet/>
      <dgm:spPr/>
      <dgm:t>
        <a:bodyPr/>
        <a:lstStyle/>
        <a:p>
          <a:endParaRPr lang="en-US"/>
        </a:p>
      </dgm:t>
    </dgm:pt>
    <dgm:pt modelId="{A692AE9C-EE20-43B1-88AC-A0A218B10DBC}">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Track delivery of materials through Materials Management in the MCAS Portal.</a:t>
          </a:r>
        </a:p>
      </dgm:t>
    </dgm:pt>
    <dgm:pt modelId="{12C3471D-0DE7-47EF-89EA-1BBBF9C8E7F7}" type="parTrans" cxnId="{0A3DDDCA-3EDC-459E-AD8F-57BA0D471E4D}">
      <dgm:prSet/>
      <dgm:spPr/>
      <dgm:t>
        <a:bodyPr/>
        <a:lstStyle/>
        <a:p>
          <a:endParaRPr lang="en-US"/>
        </a:p>
      </dgm:t>
    </dgm:pt>
    <dgm:pt modelId="{E65AC819-1797-4594-A9B2-79964AD4420D}" type="sibTrans" cxnId="{0A3DDDCA-3EDC-459E-AD8F-57BA0D471E4D}">
      <dgm:prSet/>
      <dgm:spPr/>
      <dgm:t>
        <a:bodyPr/>
        <a:lstStyle/>
        <a:p>
          <a:endParaRPr lang="en-US"/>
        </a:p>
      </dgm:t>
    </dgm:pt>
    <dgm:pt modelId="{60835BA5-F8D3-41A0-9B19-2DBCB12EBE96}">
      <dgm:prSe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Print student logins, summary sheets, and TA logins, if needed for Human Read-Aloud and Human Signer sessions. </a:t>
          </a:r>
        </a:p>
      </dgm:t>
    </dgm:pt>
    <dgm:pt modelId="{B38DC230-46F4-43C1-A64A-3F9405405B14}" type="parTrans" cxnId="{CF86ACD2-C5CE-4473-99F0-0ECEB0DDDBF2}">
      <dgm:prSet/>
      <dgm:spPr/>
      <dgm:t>
        <a:bodyPr/>
        <a:lstStyle/>
        <a:p>
          <a:endParaRPr lang="en-US"/>
        </a:p>
      </dgm:t>
    </dgm:pt>
    <dgm:pt modelId="{008222A1-2B92-456D-B797-202F9BBFAF60}" type="sibTrans" cxnId="{CF86ACD2-C5CE-4473-99F0-0ECEB0DDDBF2}">
      <dgm:prSet/>
      <dgm:spPr/>
      <dgm:t>
        <a:bodyPr/>
        <a:lstStyle/>
        <a:p>
          <a:endParaRPr lang="en-US"/>
        </a:p>
      </dgm:t>
    </dgm:pt>
    <dgm:pt modelId="{3B20C23D-9302-4786-A73D-96BF3B837BC3}">
      <dgm:prSet custT="1"/>
      <dgm:spPr/>
      <dgm:t>
        <a:bodyPr/>
        <a:lstStyle/>
        <a:p>
          <a:r>
            <a:rPr lang="en-US" sz="2000">
              <a:latin typeface="Arial" panose="020B0604020202020204" pitchFamily="34" charset="0"/>
              <a:cs typeface="Arial" panose="020B0604020202020204" pitchFamily="34" charset="0"/>
            </a:rPr>
            <a:t>Review instructions in the </a:t>
          </a:r>
          <a:r>
            <a:rPr lang="en-US" sz="2000" i="1">
              <a:latin typeface="Arial" panose="020B0604020202020204" pitchFamily="34" charset="0"/>
              <a:cs typeface="Arial" panose="020B0604020202020204" pitchFamily="34" charset="0"/>
            </a:rPr>
            <a:t>Principal’s Administration Manual</a:t>
          </a:r>
          <a:r>
            <a:rPr lang="en-US" sz="2000">
              <a:latin typeface="Arial" panose="020B0604020202020204" pitchFamily="34" charset="0"/>
              <a:cs typeface="Arial" panose="020B0604020202020204" pitchFamily="34" charset="0"/>
            </a:rPr>
            <a:t>.</a:t>
          </a:r>
        </a:p>
      </dgm:t>
    </dgm:pt>
    <dgm:pt modelId="{3BB1D55F-CB3E-49B8-8692-AFDC58F8631F}" type="parTrans" cxnId="{60349323-C3A6-44A4-986D-9EE35C7AD6D5}">
      <dgm:prSet/>
      <dgm:spPr/>
      <dgm:t>
        <a:bodyPr/>
        <a:lstStyle/>
        <a:p>
          <a:endParaRPr lang="en-US"/>
        </a:p>
      </dgm:t>
    </dgm:pt>
    <dgm:pt modelId="{2E4F81B9-7228-4D01-8F83-AD397BC3EB87}" type="sibTrans" cxnId="{60349323-C3A6-44A4-986D-9EE35C7AD6D5}">
      <dgm:prSet/>
      <dgm:spPr/>
      <dgm:t>
        <a:bodyPr/>
        <a:lstStyle/>
        <a:p>
          <a:endParaRPr lang="en-US"/>
        </a:p>
      </dgm:t>
    </dgm:pt>
    <dgm:pt modelId="{36B31A24-6F5D-4771-9108-DE648472EE75}">
      <dgm:prSet custT="1"/>
      <dgm:spPr/>
      <dgm:t>
        <a:bodyPr/>
        <a:lstStyle/>
        <a:p>
          <a:r>
            <a:rPr lang="en-US" sz="1800">
              <a:latin typeface="Arial" panose="020B0604020202020204" pitchFamily="34" charset="0"/>
              <a:cs typeface="Arial" panose="020B0604020202020204" pitchFamily="34" charset="0"/>
            </a:rPr>
            <a:t>Delivered to schools 2 weeks before spring ELA, and one week before each fall/winter administration </a:t>
          </a:r>
        </a:p>
      </dgm:t>
    </dgm:pt>
    <dgm:pt modelId="{821AB8CB-6812-4D8D-940D-C6358A2C27AC}" type="parTrans" cxnId="{478659B6-8527-499E-A4BA-41AF4308253F}">
      <dgm:prSet/>
      <dgm:spPr/>
      <dgm:t>
        <a:bodyPr/>
        <a:lstStyle/>
        <a:p>
          <a:endParaRPr lang="en-US"/>
        </a:p>
      </dgm:t>
    </dgm:pt>
    <dgm:pt modelId="{50F00896-4246-4727-BB04-ACAF60BB3DBB}" type="sibTrans" cxnId="{478659B6-8527-499E-A4BA-41AF4308253F}">
      <dgm:prSet/>
      <dgm:spPr/>
      <dgm:t>
        <a:bodyPr/>
        <a:lstStyle/>
        <a:p>
          <a:endParaRPr lang="en-US"/>
        </a:p>
      </dgm:t>
    </dgm:pt>
    <dgm:pt modelId="{3DB54B25-E7CD-477A-91F0-549A6587133B}">
      <dgm:prSet custT="1"/>
      <dgm:spPr/>
      <dgm:t>
        <a:bodyPr/>
        <a:lstStyle/>
        <a:p>
          <a:r>
            <a:rPr lang="en-US" sz="1800">
              <a:latin typeface="Arial" panose="020B0604020202020204" pitchFamily="34" charset="0"/>
              <a:cs typeface="Arial" panose="020B0604020202020204" pitchFamily="34" charset="0"/>
            </a:rPr>
            <a:t>Available online beforehand </a:t>
          </a:r>
        </a:p>
      </dgm:t>
    </dgm:pt>
    <dgm:pt modelId="{768A2DFF-6077-4D04-9286-F6B1FFB85149}" type="parTrans" cxnId="{1DF165BA-8485-4C9A-890D-4401986CE527}">
      <dgm:prSet/>
      <dgm:spPr/>
      <dgm:t>
        <a:bodyPr/>
        <a:lstStyle/>
        <a:p>
          <a:endParaRPr lang="en-US"/>
        </a:p>
      </dgm:t>
    </dgm:pt>
    <dgm:pt modelId="{39F7CB99-5DB7-42FC-A0F1-E856186704B7}" type="sibTrans" cxnId="{1DF165BA-8485-4C9A-890D-4401986CE527}">
      <dgm:prSet/>
      <dgm:spPr/>
      <dgm:t>
        <a:bodyPr/>
        <a:lstStyle/>
        <a:p>
          <a:endParaRPr lang="en-US"/>
        </a:p>
      </dgm:t>
    </dgm:pt>
    <dgm:pt modelId="{3D30061D-6716-42F6-93EA-2A0CCC832AE0}">
      <dgm:prSet custT="1"/>
      <dgm:spPr/>
      <dgm:t>
        <a:bodyPr/>
        <a:lstStyle/>
        <a:p>
          <a:pPr>
            <a:lnSpc>
              <a:spcPct val="100000"/>
            </a:lnSpc>
            <a:spcAft>
              <a:spcPts val="0"/>
            </a:spcAft>
          </a:pPr>
          <a:r>
            <a:rPr lang="en-US" sz="2000">
              <a:latin typeface="Arial" panose="020B0604020202020204" pitchFamily="34" charset="0"/>
              <a:cs typeface="Arial" panose="020B0604020202020204" pitchFamily="34" charset="0"/>
            </a:rPr>
            <a:t>Verify form-dependent accommodations.  </a:t>
          </a:r>
          <a:endParaRPr lang="en-US" sz="3600">
            <a:latin typeface="Arial" panose="020B0604020202020204" pitchFamily="34" charset="0"/>
            <a:cs typeface="Arial" panose="020B0604020202020204" pitchFamily="34" charset="0"/>
          </a:endParaRPr>
        </a:p>
      </dgm:t>
    </dgm:pt>
    <dgm:pt modelId="{DB253365-5AEB-4875-92E6-E1CAAA98C591}" type="sibTrans" cxnId="{56FFBF34-A0D7-49AE-AC97-4C6CEA70BEC4}">
      <dgm:prSet/>
      <dgm:spPr/>
      <dgm:t>
        <a:bodyPr/>
        <a:lstStyle/>
        <a:p>
          <a:endParaRPr lang="en-US"/>
        </a:p>
      </dgm:t>
    </dgm:pt>
    <dgm:pt modelId="{5E170D32-F798-4313-ACA1-C8851EBF6517}" type="parTrans" cxnId="{56FFBF34-A0D7-49AE-AC97-4C6CEA70BEC4}">
      <dgm:prSet/>
      <dgm:spPr/>
      <dgm:t>
        <a:bodyPr/>
        <a:lstStyle/>
        <a:p>
          <a:endParaRPr lang="en-US"/>
        </a:p>
      </dgm:t>
    </dgm:pt>
    <dgm:pt modelId="{58EB7E1A-D311-4A0E-9126-3A35A226E91C}">
      <dgm:prSet custT="1"/>
      <dgm:spPr/>
      <dgm:t>
        <a:bodyPr/>
        <a:lstStyle/>
        <a:p>
          <a:pPr>
            <a:lnSpc>
              <a:spcPct val="100000"/>
            </a:lnSpc>
            <a:spcAft>
              <a:spcPts val="0"/>
            </a:spcAft>
            <a:buFont typeface="Courier New" panose="02070309020205020404" pitchFamily="49" charset="0"/>
            <a:buChar char="o"/>
          </a:pPr>
          <a:r>
            <a:rPr lang="en-US" sz="1600">
              <a:latin typeface="Arial" panose="020B0604020202020204" pitchFamily="34" charset="0"/>
              <a:cs typeface="Arial" panose="020B0604020202020204" pitchFamily="34" charset="0"/>
            </a:rPr>
            <a:t>	Refer to Part III of the Guide to the MCAS Portal: Student Registration, section E.</a:t>
          </a:r>
        </a:p>
      </dgm:t>
    </dgm:pt>
    <dgm:pt modelId="{EFE38EE7-B088-4FB3-8B03-07CC0C5A86F6}" type="parTrans" cxnId="{68C8308E-406D-47FA-BFEA-9CCCCC1B80B0}">
      <dgm:prSet/>
      <dgm:spPr/>
      <dgm:t>
        <a:bodyPr/>
        <a:lstStyle/>
        <a:p>
          <a:endParaRPr lang="en-US"/>
        </a:p>
      </dgm:t>
    </dgm:pt>
    <dgm:pt modelId="{68FFB269-C4EA-4D3F-84A4-85B149427A0B}" type="sibTrans" cxnId="{68C8308E-406D-47FA-BFEA-9CCCCC1B80B0}">
      <dgm:prSet/>
      <dgm:spPr/>
      <dgm:t>
        <a:bodyPr/>
        <a:lstStyle/>
        <a:p>
          <a:endParaRPr lang="en-US"/>
        </a:p>
      </dgm:t>
    </dgm:pt>
    <dgm:pt modelId="{D3A71398-E2DC-4A2C-A64F-692A7ACD83B9}">
      <dgm:prSet phldrT="[Tex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Schedule classes in the MCAS Portal. </a:t>
          </a:r>
        </a:p>
      </dgm:t>
    </dgm:pt>
    <dgm:pt modelId="{9E4CC7E5-2BBA-4D7D-ABD0-06FD2719F51C}" type="parTrans" cxnId="{1E54E4E8-3324-477F-85FA-B386E2BE9BF6}">
      <dgm:prSet/>
      <dgm:spPr/>
      <dgm:t>
        <a:bodyPr/>
        <a:lstStyle/>
        <a:p>
          <a:endParaRPr lang="en-US"/>
        </a:p>
      </dgm:t>
    </dgm:pt>
    <dgm:pt modelId="{73A715C8-9CF5-4ADA-B505-9F7F7424CEB9}" type="sibTrans" cxnId="{1E54E4E8-3324-477F-85FA-B386E2BE9BF6}">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40" custLinFactNeighborY="-2203">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4313" custLinFactNeighborY="-1636">
        <dgm:presLayoutVars>
          <dgm:bulletEnabled val="1"/>
        </dgm:presLayoutVars>
      </dgm:prSet>
      <dgm:spPr/>
    </dgm:pt>
  </dgm:ptLst>
  <dgm:cxnLst>
    <dgm:cxn modelId="{C00FF008-33BA-40DB-83D9-4D7F706212A7}" srcId="{BF2085B9-47C4-4660-864C-0F1FC5334300}" destId="{0926AC9F-C3DD-48B5-8A59-B9174FAB2893}" srcOrd="2" destOrd="0" parTransId="{B4F87FAF-4381-45B0-96E5-3F8E32A07A7F}" sibTransId="{1815462F-6828-41FA-8C83-C8911364DD9D}"/>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9140FC1D-172C-4A63-8AAF-9FB9A6CBB999}" type="presOf" srcId="{20FBD093-82E9-4F6E-BD99-3F00EF85C758}" destId="{BD790CA9-82E9-43B2-B3BC-92100C838574}" srcOrd="0" destOrd="1" presId="urn:microsoft.com/office/officeart/2005/8/layout/chevron1"/>
    <dgm:cxn modelId="{E4BCA121-C25A-4627-996B-BE4AE32C404B}" type="presOf" srcId="{913FF2A6-F1CA-471D-880A-ABD231C55285}" destId="{B8F400DF-502C-4015-802A-4967AA4DFF1E}" srcOrd="0" destOrd="1" presId="urn:microsoft.com/office/officeart/2005/8/layout/chevron1"/>
    <dgm:cxn modelId="{60349323-C3A6-44A4-986D-9EE35C7AD6D5}" srcId="{B563D6A7-BF5B-42F2-8E0D-F50297828F40}" destId="{3B20C23D-9302-4786-A73D-96BF3B837BC3}" srcOrd="1" destOrd="0" parTransId="{3BB1D55F-CB3E-49B8-8692-AFDC58F8631F}" sibTransId="{2E4F81B9-7228-4D01-8F83-AD397BC3EB87}"/>
    <dgm:cxn modelId="{97AFFF33-2A42-4DD2-BCDE-960293C2F1FE}" type="presOf" srcId="{34B8F8CB-3076-4F9F-AA04-87F62E5D7D2D}" destId="{B8F400DF-502C-4015-802A-4967AA4DFF1E}" srcOrd="0" destOrd="0" presId="urn:microsoft.com/office/officeart/2005/8/layout/chevron1"/>
    <dgm:cxn modelId="{56FFBF34-A0D7-49AE-AC97-4C6CEA70BEC4}" srcId="{467B61B1-B403-45B1-85A0-6F1A2273CE72}" destId="{3D30061D-6716-42F6-93EA-2A0CCC832AE0}" srcOrd="4" destOrd="0" parTransId="{5E170D32-F798-4313-ACA1-C8851EBF6517}" sibTransId="{DB253365-5AEB-4875-92E6-E1CAAA98C591}"/>
    <dgm:cxn modelId="{C3762B5D-0637-43FA-92D2-6E514119E75C}" srcId="{467B61B1-B403-45B1-85A0-6F1A2273CE72}" destId="{34B8F8CB-3076-4F9F-AA04-87F62E5D7D2D}" srcOrd="0" destOrd="0" parTransId="{643E50D5-6C75-444E-BA81-E4D1AB15EB52}" sibTransId="{288EA098-A5CE-4DE0-BA29-96993446DB7C}"/>
    <dgm:cxn modelId="{8E0CAB47-674B-4A6A-AF3F-132437089705}" type="presOf" srcId="{D3A71398-E2DC-4A2C-A64F-692A7ACD83B9}" destId="{B8F400DF-502C-4015-802A-4967AA4DFF1E}" srcOrd="0" destOrd="2" presId="urn:microsoft.com/office/officeart/2005/8/layout/chevron1"/>
    <dgm:cxn modelId="{95B1FE69-3885-45DB-9915-D43FC56E30D4}" type="presOf" srcId="{A692AE9C-EE20-43B1-88AC-A0A218B10DBC}" destId="{BD790CA9-82E9-43B2-B3BC-92100C838574}" srcOrd="0" destOrd="3" presId="urn:microsoft.com/office/officeart/2005/8/layout/chevron1"/>
    <dgm:cxn modelId="{5797446C-795F-4D46-9CDB-2BE6541A1C93}" type="presOf" srcId="{2A706D3E-FD1A-43CE-B285-996786F7EB3F}" destId="{BD790CA9-82E9-43B2-B3BC-92100C838574}" srcOrd="0" destOrd="4" presId="urn:microsoft.com/office/officeart/2005/8/layout/chevron1"/>
    <dgm:cxn modelId="{BF4DB772-E3BE-4DE9-AFB2-93289BE9A42C}" type="presOf" srcId="{60835BA5-F8D3-41A0-9B19-2DBCB12EBE96}" destId="{B8F400DF-502C-4015-802A-4967AA4DFF1E}" srcOrd="0" destOrd="3" presId="urn:microsoft.com/office/officeart/2005/8/layout/chevron1"/>
    <dgm:cxn modelId="{722BFE75-933B-41EC-B78F-CAAB879729F3}" type="presOf" srcId="{5AEFB3B8-40CA-439F-97EE-B05FDFEE2F03}" destId="{958B6679-B398-4D1A-B906-88FAEE1FEB10}" srcOrd="0" destOrd="0" presId="urn:microsoft.com/office/officeart/2005/8/layout/chevron1"/>
    <dgm:cxn modelId="{BE81C457-4001-4768-A0DC-A5F8C71A4584}" type="presOf" srcId="{3B20C23D-9302-4786-A73D-96BF3B837BC3}" destId="{2F947E7E-99A1-4809-B4E9-414BFD82EEED}" srcOrd="0" destOrd="1" presId="urn:microsoft.com/office/officeart/2005/8/layout/chevron1"/>
    <dgm:cxn modelId="{68C8308E-406D-47FA-BFEA-9CCCCC1B80B0}" srcId="{3D30061D-6716-42F6-93EA-2A0CCC832AE0}" destId="{58EB7E1A-D311-4A0E-9126-3A35A226E91C}" srcOrd="0" destOrd="0" parTransId="{EFE38EE7-B088-4FB3-8B03-07CC0C5A86F6}" sibTransId="{68FFB269-C4EA-4D3F-84A4-85B149427A0B}"/>
    <dgm:cxn modelId="{74F46197-547C-4D6E-BFCB-03BEE474A3AF}" type="presOf" srcId="{3D30061D-6716-42F6-93EA-2A0CCC832AE0}"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ED0C2C9A-9DF0-45F2-A594-925A858C3A63}" type="presOf" srcId="{58EB7E1A-D311-4A0E-9126-3A35A226E91C}" destId="{B8F400DF-502C-4015-802A-4967AA4DFF1E}" srcOrd="0" destOrd="5" presId="urn:microsoft.com/office/officeart/2005/8/layout/chevron1"/>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4"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478659B6-8527-499E-A4BA-41AF4308253F}" srcId="{3B20C23D-9302-4786-A73D-96BF3B837BC3}" destId="{36B31A24-6F5D-4771-9108-DE648472EE75}" srcOrd="0" destOrd="0" parTransId="{821AB8CB-6812-4D8D-940D-C6358A2C27AC}" sibTransId="{50F00896-4246-4727-BB04-ACAF60BB3DBB}"/>
    <dgm:cxn modelId="{1DF165BA-8485-4C9A-890D-4401986CE527}" srcId="{3B20C23D-9302-4786-A73D-96BF3B837BC3}" destId="{3DB54B25-E7CD-477A-91F0-549A6587133B}" srcOrd="1" destOrd="0" parTransId="{768A2DFF-6077-4D04-9286-F6B1FFB85149}" sibTransId="{39F7CB99-5DB7-42FC-A0F1-E856186704B7}"/>
    <dgm:cxn modelId="{EC057AC3-CC41-44C4-BBA0-1B6565EA0007}" type="presOf" srcId="{0926AC9F-C3DD-48B5-8A59-B9174FAB2893}" destId="{BD790CA9-82E9-43B2-B3BC-92100C838574}" srcOrd="0" destOrd="2" presId="urn:microsoft.com/office/officeart/2005/8/layout/chevron1"/>
    <dgm:cxn modelId="{0A3DDDCA-3EDC-459E-AD8F-57BA0D471E4D}" srcId="{BF2085B9-47C4-4660-864C-0F1FC5334300}" destId="{A692AE9C-EE20-43B1-88AC-A0A218B10DBC}" srcOrd="3" destOrd="0" parTransId="{12C3471D-0DE7-47EF-89EA-1BBBF9C8E7F7}" sibTransId="{E65AC819-1797-4594-A9B2-79964AD4420D}"/>
    <dgm:cxn modelId="{D8EBF3CD-438F-4EB3-8D7E-1CB7339D1835}" srcId="{BF2085B9-47C4-4660-864C-0F1FC5334300}" destId="{20FBD093-82E9-4F6E-BD99-3F00EF85C758}" srcOrd="1" destOrd="0" parTransId="{08297D3B-4964-4FC2-95A5-5AF1CC513191}" sibTransId="{8E774EC2-7F91-4659-BA78-4A21985C4F3B}"/>
    <dgm:cxn modelId="{B6CF23CE-0EB6-4780-B394-10EC8E97C1CD}" type="presOf" srcId="{3DB54B25-E7CD-477A-91F0-549A6587133B}" destId="{2F947E7E-99A1-4809-B4E9-414BFD82EEED}" srcOrd="0" destOrd="3" presId="urn:microsoft.com/office/officeart/2005/8/layout/chevron1"/>
    <dgm:cxn modelId="{291F2AD1-C35A-4D59-BFF1-8EFA9AF5F215}" type="presOf" srcId="{5D005010-2DAC-43A2-A2C4-7D8C5B7122A1}" destId="{BD790CA9-82E9-43B2-B3BC-92100C838574}" srcOrd="0" destOrd="0" presId="urn:microsoft.com/office/officeart/2005/8/layout/chevron1"/>
    <dgm:cxn modelId="{CF86ACD2-C5CE-4473-99F0-0ECEB0DDDBF2}" srcId="{467B61B1-B403-45B1-85A0-6F1A2273CE72}" destId="{60835BA5-F8D3-41A0-9B19-2DBCB12EBE96}" srcOrd="3" destOrd="0" parTransId="{B38DC230-46F4-43C1-A64A-3F9405405B14}" sibTransId="{008222A1-2B92-456D-B797-202F9BBFAF60}"/>
    <dgm:cxn modelId="{1B20B1D6-C113-4A68-9AE3-033A4CB0CFAE}" srcId="{467B61B1-B403-45B1-85A0-6F1A2273CE72}" destId="{913FF2A6-F1CA-471D-880A-ABD231C55285}" srcOrd="1" destOrd="0" parTransId="{FD5CAE00-679C-43B4-9F7B-549174BE23DC}" sibTransId="{8904E1F9-A2DB-4B0D-B510-E1F0D9EE642A}"/>
    <dgm:cxn modelId="{57228FDF-EDBF-43F5-B465-6E8ADAFF8719}" type="presOf" srcId="{36B31A24-6F5D-4771-9108-DE648472EE75}" destId="{2F947E7E-99A1-4809-B4E9-414BFD82EEED}" srcOrd="0" destOrd="2"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1E54E4E8-3324-477F-85FA-B386E2BE9BF6}" srcId="{467B61B1-B403-45B1-85A0-6F1A2273CE72}" destId="{D3A71398-E2DC-4A2C-A64F-692A7ACD83B9}" srcOrd="2" destOrd="0" parTransId="{9E4CC7E5-2BBA-4D7D-ABD0-06FD2719F51C}" sibTransId="{73A715C8-9CF5-4ADA-B505-9F7F7424CEB9}"/>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11" qsCatId="simple" csTypeId="urn:microsoft.com/office/officeart/2005/8/colors/accent1_2#11"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At least two weeks before testing</a:t>
          </a:r>
        </a:p>
      </dgm: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2000">
              <a:latin typeface="Arial" panose="020B0604020202020204" pitchFamily="34" charset="0"/>
              <a:cs typeface="Arial" panose="020B0604020202020204" pitchFamily="34" charset="0"/>
            </a:rPr>
            <a:t>Prepare devices and materials.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Two weeks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Create and assign students to classes in the MCAS Portal. </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dirty="0">
              <a:latin typeface="Arial" panose="020B0604020202020204" pitchFamily="34" charset="0"/>
              <a:cs typeface="Arial" panose="020B0604020202020204" pitchFamily="34" charset="0"/>
            </a:rPr>
            <a:t>Up to one week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pPr>
            <a:lnSpc>
              <a:spcPct val="90000"/>
            </a:lnSpc>
            <a:spcAft>
              <a:spcPct val="15000"/>
            </a:spcAft>
          </a:pPr>
          <a:r>
            <a:rPr lang="en-US" sz="2000" dirty="0">
              <a:latin typeface="Arial" panose="020B0604020202020204" pitchFamily="34" charset="0"/>
              <a:cs typeface="Arial" panose="020B0604020202020204" pitchFamily="34" charset="0"/>
            </a:rPr>
            <a:t>Train test administrators in protocols and security requirements.</a:t>
          </a: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34B8F8CB-3076-4F9F-AA04-87F62E5D7D2D}">
      <dgm:prSet phldrT="[Text]" custT="1"/>
      <dgm:spPr/>
      <dgm:t>
        <a:bodyPr/>
        <a:lstStyle/>
        <a:p>
          <a:pPr>
            <a:lnSpc>
              <a:spcPct val="90000"/>
            </a:lnSpc>
            <a:spcAft>
              <a:spcPct val="15000"/>
            </a:spcAft>
          </a:pPr>
          <a:endParaRPr lang="en-US" sz="800">
            <a:latin typeface="Arial" panose="020B0604020202020204" pitchFamily="34" charset="0"/>
            <a:cs typeface="Arial" panose="020B0604020202020204" pitchFamily="34" charset="0"/>
          </a:endParaRPr>
        </a:p>
      </dgm:t>
    </dgm:pt>
    <dgm:pt modelId="{643E50D5-6C75-444E-BA81-E4D1AB15EB52}" type="parTrans" cxnId="{C3762B5D-0637-43FA-92D2-6E514119E75C}">
      <dgm:prSet/>
      <dgm:spPr/>
      <dgm:t>
        <a:bodyPr/>
        <a:lstStyle/>
        <a:p>
          <a:endParaRPr lang="en-US"/>
        </a:p>
      </dgm:t>
    </dgm:pt>
    <dgm:pt modelId="{288EA098-A5CE-4DE0-BA29-96993446DB7C}" type="sibTrans" cxnId="{C3762B5D-0637-43FA-92D2-6E514119E75C}">
      <dgm:prSet/>
      <dgm:spPr/>
      <dgm:t>
        <a:bodyPr/>
        <a:lstStyle/>
        <a:p>
          <a:endParaRPr lang="en-US"/>
        </a:p>
      </dgm:t>
    </dgm:pt>
    <dgm:pt modelId="{20FBD093-82E9-4F6E-BD99-3F00EF85C758}">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Verify assigned accommodations. </a:t>
          </a:r>
        </a:p>
      </dgm:t>
    </dgm:pt>
    <dgm:pt modelId="{08297D3B-4964-4FC2-95A5-5AF1CC513191}" type="parTrans" cxnId="{D8EBF3CD-438F-4EB3-8D7E-1CB7339D1835}">
      <dgm:prSet/>
      <dgm:spPr/>
      <dgm:t>
        <a:bodyPr/>
        <a:lstStyle/>
        <a:p>
          <a:endParaRPr lang="en-US"/>
        </a:p>
      </dgm:t>
    </dgm:pt>
    <dgm:pt modelId="{8E774EC2-7F91-4659-BA78-4A21985C4F3B}" type="sibTrans" cxnId="{D8EBF3CD-438F-4EB3-8D7E-1CB7339D1835}">
      <dgm:prSet/>
      <dgm:spPr/>
      <dgm:t>
        <a:bodyPr/>
        <a:lstStyle/>
        <a:p>
          <a:endParaRPr lang="en-US"/>
        </a:p>
      </dgm:t>
    </dgm:pt>
    <dgm:pt modelId="{0926AC9F-C3DD-48B5-8A59-B9174FAB2893}">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If necessary, create TA logins for Human Read-Aloud and Human Signer. </a:t>
          </a:r>
        </a:p>
      </dgm:t>
    </dgm:pt>
    <dgm:pt modelId="{B4F87FAF-4381-45B0-96E5-3F8E32A07A7F}" type="parTrans" cxnId="{C00FF008-33BA-40DB-83D9-4D7F706212A7}">
      <dgm:prSet/>
      <dgm:spPr/>
      <dgm:t>
        <a:bodyPr/>
        <a:lstStyle/>
        <a:p>
          <a:endParaRPr lang="en-US"/>
        </a:p>
      </dgm:t>
    </dgm:pt>
    <dgm:pt modelId="{1815462F-6828-41FA-8C83-C8911364DD9D}" type="sibTrans" cxnId="{C00FF008-33BA-40DB-83D9-4D7F706212A7}">
      <dgm:prSet/>
      <dgm:spPr/>
      <dgm:t>
        <a:bodyPr/>
        <a:lstStyle/>
        <a:p>
          <a:endParaRPr lang="en-US"/>
        </a:p>
      </dgm:t>
    </dgm:pt>
    <dgm:pt modelId="{A692AE9C-EE20-43B1-88AC-A0A218B10DBC}">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Track delivery of materials through Materials Management in the MCAS Portal.</a:t>
          </a:r>
        </a:p>
      </dgm:t>
    </dgm:pt>
    <dgm:pt modelId="{12C3471D-0DE7-47EF-89EA-1BBBF9C8E7F7}" type="parTrans" cxnId="{0A3DDDCA-3EDC-459E-AD8F-57BA0D471E4D}">
      <dgm:prSet/>
      <dgm:spPr/>
      <dgm:t>
        <a:bodyPr/>
        <a:lstStyle/>
        <a:p>
          <a:endParaRPr lang="en-US"/>
        </a:p>
      </dgm:t>
    </dgm:pt>
    <dgm:pt modelId="{E65AC819-1797-4594-A9B2-79964AD4420D}" type="sibTrans" cxnId="{0A3DDDCA-3EDC-459E-AD8F-57BA0D471E4D}">
      <dgm:prSet/>
      <dgm:spPr/>
      <dgm:t>
        <a:bodyPr/>
        <a:lstStyle/>
        <a:p>
          <a:endParaRPr lang="en-US"/>
        </a:p>
      </dgm:t>
    </dgm:pt>
    <dgm:pt modelId="{60835BA5-F8D3-41A0-9B19-2DBCB12EBE96}">
      <dgm:prSe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Print student logins, summary sheets, and TA logins, if needed for Human Read-Aloud and Human Signer sessions. </a:t>
          </a:r>
        </a:p>
      </dgm:t>
    </dgm:pt>
    <dgm:pt modelId="{B38DC230-46F4-43C1-A64A-3F9405405B14}" type="parTrans" cxnId="{CF86ACD2-C5CE-4473-99F0-0ECEB0DDDBF2}">
      <dgm:prSet/>
      <dgm:spPr/>
      <dgm:t>
        <a:bodyPr/>
        <a:lstStyle/>
        <a:p>
          <a:endParaRPr lang="en-US"/>
        </a:p>
      </dgm:t>
    </dgm:pt>
    <dgm:pt modelId="{008222A1-2B92-456D-B797-202F9BBFAF60}" type="sibTrans" cxnId="{CF86ACD2-C5CE-4473-99F0-0ECEB0DDDBF2}">
      <dgm:prSet/>
      <dgm:spPr/>
      <dgm:t>
        <a:bodyPr/>
        <a:lstStyle/>
        <a:p>
          <a:endParaRPr lang="en-US"/>
        </a:p>
      </dgm:t>
    </dgm:pt>
    <dgm:pt modelId="{3B20C23D-9302-4786-A73D-96BF3B837BC3}">
      <dgm:prSet custT="1"/>
      <dgm:spPr/>
      <dgm:t>
        <a:bodyPr/>
        <a:lstStyle/>
        <a:p>
          <a:r>
            <a:rPr lang="en-US" sz="2000">
              <a:latin typeface="Arial" panose="020B0604020202020204" pitchFamily="34" charset="0"/>
              <a:cs typeface="Arial" panose="020B0604020202020204" pitchFamily="34" charset="0"/>
            </a:rPr>
            <a:t>Review instructions in the </a:t>
          </a:r>
          <a:r>
            <a:rPr lang="en-US" sz="2000" i="1">
              <a:latin typeface="Arial" panose="020B0604020202020204" pitchFamily="34" charset="0"/>
              <a:cs typeface="Arial" panose="020B0604020202020204" pitchFamily="34" charset="0"/>
            </a:rPr>
            <a:t>Principal’s Administration Manual</a:t>
          </a:r>
          <a:r>
            <a:rPr lang="en-US" sz="2000">
              <a:latin typeface="Arial" panose="020B0604020202020204" pitchFamily="34" charset="0"/>
              <a:cs typeface="Arial" panose="020B0604020202020204" pitchFamily="34" charset="0"/>
            </a:rPr>
            <a:t>.</a:t>
          </a:r>
        </a:p>
      </dgm:t>
    </dgm:pt>
    <dgm:pt modelId="{3BB1D55F-CB3E-49B8-8692-AFDC58F8631F}" type="parTrans" cxnId="{60349323-C3A6-44A4-986D-9EE35C7AD6D5}">
      <dgm:prSet/>
      <dgm:spPr/>
      <dgm:t>
        <a:bodyPr/>
        <a:lstStyle/>
        <a:p>
          <a:endParaRPr lang="en-US"/>
        </a:p>
      </dgm:t>
    </dgm:pt>
    <dgm:pt modelId="{2E4F81B9-7228-4D01-8F83-AD397BC3EB87}" type="sibTrans" cxnId="{60349323-C3A6-44A4-986D-9EE35C7AD6D5}">
      <dgm:prSet/>
      <dgm:spPr/>
      <dgm:t>
        <a:bodyPr/>
        <a:lstStyle/>
        <a:p>
          <a:endParaRPr lang="en-US"/>
        </a:p>
      </dgm:t>
    </dgm:pt>
    <dgm:pt modelId="{36B31A24-6F5D-4771-9108-DE648472EE75}">
      <dgm:prSet custT="1"/>
      <dgm:spPr/>
      <dgm:t>
        <a:bodyPr/>
        <a:lstStyle/>
        <a:p>
          <a:r>
            <a:rPr lang="en-US" sz="1800">
              <a:latin typeface="Arial" panose="020B0604020202020204" pitchFamily="34" charset="0"/>
              <a:cs typeface="Arial" panose="020B0604020202020204" pitchFamily="34" charset="0"/>
            </a:rPr>
            <a:t>Delivered to schools 2 weeks before spring ELA, and one week before each fall/winter administration </a:t>
          </a:r>
        </a:p>
      </dgm:t>
    </dgm:pt>
    <dgm:pt modelId="{821AB8CB-6812-4D8D-940D-C6358A2C27AC}" type="parTrans" cxnId="{478659B6-8527-499E-A4BA-41AF4308253F}">
      <dgm:prSet/>
      <dgm:spPr/>
      <dgm:t>
        <a:bodyPr/>
        <a:lstStyle/>
        <a:p>
          <a:endParaRPr lang="en-US"/>
        </a:p>
      </dgm:t>
    </dgm:pt>
    <dgm:pt modelId="{50F00896-4246-4727-BB04-ACAF60BB3DBB}" type="sibTrans" cxnId="{478659B6-8527-499E-A4BA-41AF4308253F}">
      <dgm:prSet/>
      <dgm:spPr/>
      <dgm:t>
        <a:bodyPr/>
        <a:lstStyle/>
        <a:p>
          <a:endParaRPr lang="en-US"/>
        </a:p>
      </dgm:t>
    </dgm:pt>
    <dgm:pt modelId="{3DB54B25-E7CD-477A-91F0-549A6587133B}">
      <dgm:prSet custT="1"/>
      <dgm:spPr/>
      <dgm:t>
        <a:bodyPr/>
        <a:lstStyle/>
        <a:p>
          <a:r>
            <a:rPr lang="en-US" sz="1800">
              <a:latin typeface="Arial" panose="020B0604020202020204" pitchFamily="34" charset="0"/>
              <a:cs typeface="Arial" panose="020B0604020202020204" pitchFamily="34" charset="0"/>
            </a:rPr>
            <a:t>Available online beforehand </a:t>
          </a:r>
        </a:p>
      </dgm:t>
    </dgm:pt>
    <dgm:pt modelId="{768A2DFF-6077-4D04-9286-F6B1FFB85149}" type="parTrans" cxnId="{1DF165BA-8485-4C9A-890D-4401986CE527}">
      <dgm:prSet/>
      <dgm:spPr/>
      <dgm:t>
        <a:bodyPr/>
        <a:lstStyle/>
        <a:p>
          <a:endParaRPr lang="en-US"/>
        </a:p>
      </dgm:t>
    </dgm:pt>
    <dgm:pt modelId="{39F7CB99-5DB7-42FC-A0F1-E856186704B7}" type="sibTrans" cxnId="{1DF165BA-8485-4C9A-890D-4401986CE527}">
      <dgm:prSet/>
      <dgm:spPr/>
      <dgm:t>
        <a:bodyPr/>
        <a:lstStyle/>
        <a:p>
          <a:endParaRPr lang="en-US"/>
        </a:p>
      </dgm:t>
    </dgm:pt>
    <dgm:pt modelId="{3D30061D-6716-42F6-93EA-2A0CCC832AE0}">
      <dgm:prSet custT="1"/>
      <dgm:spPr/>
      <dgm:t>
        <a:bodyPr/>
        <a:lstStyle/>
        <a:p>
          <a:pPr>
            <a:lnSpc>
              <a:spcPct val="100000"/>
            </a:lnSpc>
            <a:spcAft>
              <a:spcPts val="0"/>
            </a:spcAft>
          </a:pPr>
          <a:r>
            <a:rPr lang="en-US" sz="2000">
              <a:latin typeface="Arial" panose="020B0604020202020204" pitchFamily="34" charset="0"/>
              <a:cs typeface="Arial" panose="020B0604020202020204" pitchFamily="34" charset="0"/>
            </a:rPr>
            <a:t>Verify form-dependent accommodations.  </a:t>
          </a:r>
          <a:endParaRPr lang="en-US" sz="3600">
            <a:latin typeface="Arial" panose="020B0604020202020204" pitchFamily="34" charset="0"/>
            <a:cs typeface="Arial" panose="020B0604020202020204" pitchFamily="34" charset="0"/>
          </a:endParaRPr>
        </a:p>
      </dgm:t>
    </dgm:pt>
    <dgm:pt modelId="{DB253365-5AEB-4875-92E6-E1CAAA98C591}" type="sibTrans" cxnId="{56FFBF34-A0D7-49AE-AC97-4C6CEA70BEC4}">
      <dgm:prSet/>
      <dgm:spPr/>
      <dgm:t>
        <a:bodyPr/>
        <a:lstStyle/>
        <a:p>
          <a:endParaRPr lang="en-US"/>
        </a:p>
      </dgm:t>
    </dgm:pt>
    <dgm:pt modelId="{5E170D32-F798-4313-ACA1-C8851EBF6517}" type="parTrans" cxnId="{56FFBF34-A0D7-49AE-AC97-4C6CEA70BEC4}">
      <dgm:prSet/>
      <dgm:spPr/>
      <dgm:t>
        <a:bodyPr/>
        <a:lstStyle/>
        <a:p>
          <a:endParaRPr lang="en-US"/>
        </a:p>
      </dgm:t>
    </dgm:pt>
    <dgm:pt modelId="{58EB7E1A-D311-4A0E-9126-3A35A226E91C}">
      <dgm:prSet custT="1"/>
      <dgm:spPr/>
      <dgm:t>
        <a:bodyPr/>
        <a:lstStyle/>
        <a:p>
          <a:pPr>
            <a:lnSpc>
              <a:spcPct val="100000"/>
            </a:lnSpc>
            <a:spcAft>
              <a:spcPts val="0"/>
            </a:spcAft>
            <a:buFont typeface="Courier New" panose="02070309020205020404" pitchFamily="49" charset="0"/>
            <a:buChar char="o"/>
          </a:pPr>
          <a:r>
            <a:rPr lang="en-US" sz="1600">
              <a:latin typeface="Arial" panose="020B0604020202020204" pitchFamily="34" charset="0"/>
              <a:cs typeface="Arial" panose="020B0604020202020204" pitchFamily="34" charset="0"/>
            </a:rPr>
            <a:t>	Refer to Part III of the Guide to the MCAS Portal: Student Registration, section E.</a:t>
          </a:r>
        </a:p>
      </dgm:t>
    </dgm:pt>
    <dgm:pt modelId="{EFE38EE7-B088-4FB3-8B03-07CC0C5A86F6}" type="parTrans" cxnId="{68C8308E-406D-47FA-BFEA-9CCCCC1B80B0}">
      <dgm:prSet/>
      <dgm:spPr/>
      <dgm:t>
        <a:bodyPr/>
        <a:lstStyle/>
        <a:p>
          <a:endParaRPr lang="en-US"/>
        </a:p>
      </dgm:t>
    </dgm:pt>
    <dgm:pt modelId="{68FFB269-C4EA-4D3F-84A4-85B149427A0B}" type="sibTrans" cxnId="{68C8308E-406D-47FA-BFEA-9CCCCC1B80B0}">
      <dgm:prSet/>
      <dgm:spPr/>
      <dgm:t>
        <a:bodyPr/>
        <a:lstStyle/>
        <a:p>
          <a:endParaRPr lang="en-US"/>
        </a:p>
      </dgm:t>
    </dgm:pt>
    <dgm:pt modelId="{D3A71398-E2DC-4A2C-A64F-692A7ACD83B9}">
      <dgm:prSet phldrT="[Text]" custT="1"/>
      <dgm:spPr/>
      <dgm:t>
        <a:bodyPr/>
        <a:lstStyle/>
        <a:p>
          <a:pPr>
            <a:lnSpc>
              <a:spcPct val="90000"/>
            </a:lnSpc>
            <a:spcAft>
              <a:spcPct val="15000"/>
            </a:spcAft>
          </a:pPr>
          <a:r>
            <a:rPr lang="en-US" sz="2000" dirty="0">
              <a:latin typeface="Arial" panose="020B0604020202020204" pitchFamily="34" charset="0"/>
              <a:cs typeface="Arial" panose="020B0604020202020204" pitchFamily="34" charset="0"/>
            </a:rPr>
            <a:t>Schedule classes in the MCAS Portal. </a:t>
          </a:r>
        </a:p>
      </dgm:t>
    </dgm:pt>
    <dgm:pt modelId="{9E4CC7E5-2BBA-4D7D-ABD0-06FD2719F51C}" type="parTrans" cxnId="{1E54E4E8-3324-477F-85FA-B386E2BE9BF6}">
      <dgm:prSet/>
      <dgm:spPr/>
      <dgm:t>
        <a:bodyPr/>
        <a:lstStyle/>
        <a:p>
          <a:endParaRPr lang="en-US"/>
        </a:p>
      </dgm:t>
    </dgm:pt>
    <dgm:pt modelId="{73A715C8-9CF5-4ADA-B505-9F7F7424CEB9}" type="sibTrans" cxnId="{1E54E4E8-3324-477F-85FA-B386E2BE9BF6}">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167" custLinFactNeighborY="26619">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4313" custLinFactNeighborY="3555">
        <dgm:presLayoutVars>
          <dgm:bulletEnabled val="1"/>
        </dgm:presLayoutVars>
      </dgm:prSet>
      <dgm:spPr/>
    </dgm:pt>
  </dgm:ptLst>
  <dgm:cxnLst>
    <dgm:cxn modelId="{C00FF008-33BA-40DB-83D9-4D7F706212A7}" srcId="{BF2085B9-47C4-4660-864C-0F1FC5334300}" destId="{0926AC9F-C3DD-48B5-8A59-B9174FAB2893}" srcOrd="2" destOrd="0" parTransId="{B4F87FAF-4381-45B0-96E5-3F8E32A07A7F}" sibTransId="{1815462F-6828-41FA-8C83-C8911364DD9D}"/>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9140FC1D-172C-4A63-8AAF-9FB9A6CBB999}" type="presOf" srcId="{20FBD093-82E9-4F6E-BD99-3F00EF85C758}" destId="{BD790CA9-82E9-43B2-B3BC-92100C838574}" srcOrd="0" destOrd="1" presId="urn:microsoft.com/office/officeart/2005/8/layout/chevron1"/>
    <dgm:cxn modelId="{E4BCA121-C25A-4627-996B-BE4AE32C404B}" type="presOf" srcId="{913FF2A6-F1CA-471D-880A-ABD231C55285}" destId="{B8F400DF-502C-4015-802A-4967AA4DFF1E}" srcOrd="0" destOrd="1" presId="urn:microsoft.com/office/officeart/2005/8/layout/chevron1"/>
    <dgm:cxn modelId="{60349323-C3A6-44A4-986D-9EE35C7AD6D5}" srcId="{B563D6A7-BF5B-42F2-8E0D-F50297828F40}" destId="{3B20C23D-9302-4786-A73D-96BF3B837BC3}" srcOrd="1" destOrd="0" parTransId="{3BB1D55F-CB3E-49B8-8692-AFDC58F8631F}" sibTransId="{2E4F81B9-7228-4D01-8F83-AD397BC3EB87}"/>
    <dgm:cxn modelId="{97AFFF33-2A42-4DD2-BCDE-960293C2F1FE}" type="presOf" srcId="{34B8F8CB-3076-4F9F-AA04-87F62E5D7D2D}" destId="{B8F400DF-502C-4015-802A-4967AA4DFF1E}" srcOrd="0" destOrd="0" presId="urn:microsoft.com/office/officeart/2005/8/layout/chevron1"/>
    <dgm:cxn modelId="{56FFBF34-A0D7-49AE-AC97-4C6CEA70BEC4}" srcId="{467B61B1-B403-45B1-85A0-6F1A2273CE72}" destId="{3D30061D-6716-42F6-93EA-2A0CCC832AE0}" srcOrd="4" destOrd="0" parTransId="{5E170D32-F798-4313-ACA1-C8851EBF6517}" sibTransId="{DB253365-5AEB-4875-92E6-E1CAAA98C591}"/>
    <dgm:cxn modelId="{C3762B5D-0637-43FA-92D2-6E514119E75C}" srcId="{467B61B1-B403-45B1-85A0-6F1A2273CE72}" destId="{34B8F8CB-3076-4F9F-AA04-87F62E5D7D2D}" srcOrd="0" destOrd="0" parTransId="{643E50D5-6C75-444E-BA81-E4D1AB15EB52}" sibTransId="{288EA098-A5CE-4DE0-BA29-96993446DB7C}"/>
    <dgm:cxn modelId="{8E0CAB47-674B-4A6A-AF3F-132437089705}" type="presOf" srcId="{D3A71398-E2DC-4A2C-A64F-692A7ACD83B9}" destId="{B8F400DF-502C-4015-802A-4967AA4DFF1E}" srcOrd="0" destOrd="2" presId="urn:microsoft.com/office/officeart/2005/8/layout/chevron1"/>
    <dgm:cxn modelId="{95B1FE69-3885-45DB-9915-D43FC56E30D4}" type="presOf" srcId="{A692AE9C-EE20-43B1-88AC-A0A218B10DBC}" destId="{BD790CA9-82E9-43B2-B3BC-92100C838574}" srcOrd="0" destOrd="3" presId="urn:microsoft.com/office/officeart/2005/8/layout/chevron1"/>
    <dgm:cxn modelId="{5797446C-795F-4D46-9CDB-2BE6541A1C93}" type="presOf" srcId="{2A706D3E-FD1A-43CE-B285-996786F7EB3F}" destId="{BD790CA9-82E9-43B2-B3BC-92100C838574}" srcOrd="0" destOrd="4" presId="urn:microsoft.com/office/officeart/2005/8/layout/chevron1"/>
    <dgm:cxn modelId="{BF4DB772-E3BE-4DE9-AFB2-93289BE9A42C}" type="presOf" srcId="{60835BA5-F8D3-41A0-9B19-2DBCB12EBE96}" destId="{B8F400DF-502C-4015-802A-4967AA4DFF1E}" srcOrd="0" destOrd="3" presId="urn:microsoft.com/office/officeart/2005/8/layout/chevron1"/>
    <dgm:cxn modelId="{722BFE75-933B-41EC-B78F-CAAB879729F3}" type="presOf" srcId="{5AEFB3B8-40CA-439F-97EE-B05FDFEE2F03}" destId="{958B6679-B398-4D1A-B906-88FAEE1FEB10}" srcOrd="0" destOrd="0" presId="urn:microsoft.com/office/officeart/2005/8/layout/chevron1"/>
    <dgm:cxn modelId="{BE81C457-4001-4768-A0DC-A5F8C71A4584}" type="presOf" srcId="{3B20C23D-9302-4786-A73D-96BF3B837BC3}" destId="{2F947E7E-99A1-4809-B4E9-414BFD82EEED}" srcOrd="0" destOrd="1" presId="urn:microsoft.com/office/officeart/2005/8/layout/chevron1"/>
    <dgm:cxn modelId="{68C8308E-406D-47FA-BFEA-9CCCCC1B80B0}" srcId="{3D30061D-6716-42F6-93EA-2A0CCC832AE0}" destId="{58EB7E1A-D311-4A0E-9126-3A35A226E91C}" srcOrd="0" destOrd="0" parTransId="{EFE38EE7-B088-4FB3-8B03-07CC0C5A86F6}" sibTransId="{68FFB269-C4EA-4D3F-84A4-85B149427A0B}"/>
    <dgm:cxn modelId="{74F46197-547C-4D6E-BFCB-03BEE474A3AF}" type="presOf" srcId="{3D30061D-6716-42F6-93EA-2A0CCC832AE0}"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ED0C2C9A-9DF0-45F2-A594-925A858C3A63}" type="presOf" srcId="{58EB7E1A-D311-4A0E-9126-3A35A226E91C}" destId="{B8F400DF-502C-4015-802A-4967AA4DFF1E}" srcOrd="0" destOrd="5" presId="urn:microsoft.com/office/officeart/2005/8/layout/chevron1"/>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4"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478659B6-8527-499E-A4BA-41AF4308253F}" srcId="{3B20C23D-9302-4786-A73D-96BF3B837BC3}" destId="{36B31A24-6F5D-4771-9108-DE648472EE75}" srcOrd="0" destOrd="0" parTransId="{821AB8CB-6812-4D8D-940D-C6358A2C27AC}" sibTransId="{50F00896-4246-4727-BB04-ACAF60BB3DBB}"/>
    <dgm:cxn modelId="{1DF165BA-8485-4C9A-890D-4401986CE527}" srcId="{3B20C23D-9302-4786-A73D-96BF3B837BC3}" destId="{3DB54B25-E7CD-477A-91F0-549A6587133B}" srcOrd="1" destOrd="0" parTransId="{768A2DFF-6077-4D04-9286-F6B1FFB85149}" sibTransId="{39F7CB99-5DB7-42FC-A0F1-E856186704B7}"/>
    <dgm:cxn modelId="{EC057AC3-CC41-44C4-BBA0-1B6565EA0007}" type="presOf" srcId="{0926AC9F-C3DD-48B5-8A59-B9174FAB2893}" destId="{BD790CA9-82E9-43B2-B3BC-92100C838574}" srcOrd="0" destOrd="2" presId="urn:microsoft.com/office/officeart/2005/8/layout/chevron1"/>
    <dgm:cxn modelId="{0A3DDDCA-3EDC-459E-AD8F-57BA0D471E4D}" srcId="{BF2085B9-47C4-4660-864C-0F1FC5334300}" destId="{A692AE9C-EE20-43B1-88AC-A0A218B10DBC}" srcOrd="3" destOrd="0" parTransId="{12C3471D-0DE7-47EF-89EA-1BBBF9C8E7F7}" sibTransId="{E65AC819-1797-4594-A9B2-79964AD4420D}"/>
    <dgm:cxn modelId="{D8EBF3CD-438F-4EB3-8D7E-1CB7339D1835}" srcId="{BF2085B9-47C4-4660-864C-0F1FC5334300}" destId="{20FBD093-82E9-4F6E-BD99-3F00EF85C758}" srcOrd="1" destOrd="0" parTransId="{08297D3B-4964-4FC2-95A5-5AF1CC513191}" sibTransId="{8E774EC2-7F91-4659-BA78-4A21985C4F3B}"/>
    <dgm:cxn modelId="{B6CF23CE-0EB6-4780-B394-10EC8E97C1CD}" type="presOf" srcId="{3DB54B25-E7CD-477A-91F0-549A6587133B}" destId="{2F947E7E-99A1-4809-B4E9-414BFD82EEED}" srcOrd="0" destOrd="3" presId="urn:microsoft.com/office/officeart/2005/8/layout/chevron1"/>
    <dgm:cxn modelId="{291F2AD1-C35A-4D59-BFF1-8EFA9AF5F215}" type="presOf" srcId="{5D005010-2DAC-43A2-A2C4-7D8C5B7122A1}" destId="{BD790CA9-82E9-43B2-B3BC-92100C838574}" srcOrd="0" destOrd="0" presId="urn:microsoft.com/office/officeart/2005/8/layout/chevron1"/>
    <dgm:cxn modelId="{CF86ACD2-C5CE-4473-99F0-0ECEB0DDDBF2}" srcId="{467B61B1-B403-45B1-85A0-6F1A2273CE72}" destId="{60835BA5-F8D3-41A0-9B19-2DBCB12EBE96}" srcOrd="3" destOrd="0" parTransId="{B38DC230-46F4-43C1-A64A-3F9405405B14}" sibTransId="{008222A1-2B92-456D-B797-202F9BBFAF60}"/>
    <dgm:cxn modelId="{1B20B1D6-C113-4A68-9AE3-033A4CB0CFAE}" srcId="{467B61B1-B403-45B1-85A0-6F1A2273CE72}" destId="{913FF2A6-F1CA-471D-880A-ABD231C55285}" srcOrd="1" destOrd="0" parTransId="{FD5CAE00-679C-43B4-9F7B-549174BE23DC}" sibTransId="{8904E1F9-A2DB-4B0D-B510-E1F0D9EE642A}"/>
    <dgm:cxn modelId="{57228FDF-EDBF-43F5-B465-6E8ADAFF8719}" type="presOf" srcId="{36B31A24-6F5D-4771-9108-DE648472EE75}" destId="{2F947E7E-99A1-4809-B4E9-414BFD82EEED}" srcOrd="0" destOrd="2"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1E54E4E8-3324-477F-85FA-B386E2BE9BF6}" srcId="{467B61B1-B403-45B1-85A0-6F1A2273CE72}" destId="{D3A71398-E2DC-4A2C-A64F-692A7ACD83B9}" srcOrd="2" destOrd="0" parTransId="{9E4CC7E5-2BBA-4D7D-ABD0-06FD2719F51C}" sibTransId="{73A715C8-9CF5-4ADA-B505-9F7F7424CEB9}"/>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12" qsCatId="simple" csTypeId="urn:microsoft.com/office/officeart/2005/8/colors/accent1_2#12"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At least two weeks before testing</a:t>
          </a:r>
        </a:p>
      </dgm: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2000">
              <a:latin typeface="Arial" panose="020B0604020202020204" pitchFamily="34" charset="0"/>
              <a:cs typeface="Arial" panose="020B0604020202020204" pitchFamily="34" charset="0"/>
            </a:rPr>
            <a:t>Prepare devices and materials.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Two weeks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Create and assign students to classes in the MCAS Portal. </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a:latin typeface="Arial" panose="020B0604020202020204" pitchFamily="34" charset="0"/>
              <a:cs typeface="Arial" panose="020B0604020202020204" pitchFamily="34" charset="0"/>
            </a:rPr>
            <a:t>Up to one week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pPr>
            <a:lnSpc>
              <a:spcPct val="90000"/>
            </a:lnSpc>
            <a:spcAft>
              <a:spcPct val="15000"/>
            </a:spcAft>
          </a:pPr>
          <a:r>
            <a:rPr lang="en-US" sz="2000" dirty="0">
              <a:latin typeface="Arial" panose="020B0604020202020204" pitchFamily="34" charset="0"/>
              <a:cs typeface="Arial" panose="020B0604020202020204" pitchFamily="34" charset="0"/>
            </a:rPr>
            <a:t>Train test administrators in protocols and security requirements.</a:t>
          </a: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34B8F8CB-3076-4F9F-AA04-87F62E5D7D2D}">
      <dgm:prSet phldrT="[Text]" custT="1"/>
      <dgm:spPr/>
      <dgm:t>
        <a:bodyPr/>
        <a:lstStyle/>
        <a:p>
          <a:pPr>
            <a:lnSpc>
              <a:spcPct val="90000"/>
            </a:lnSpc>
            <a:spcAft>
              <a:spcPct val="15000"/>
            </a:spcAft>
          </a:pPr>
          <a:endParaRPr lang="en-US" sz="800">
            <a:latin typeface="Arial" panose="020B0604020202020204" pitchFamily="34" charset="0"/>
            <a:cs typeface="Arial" panose="020B0604020202020204" pitchFamily="34" charset="0"/>
          </a:endParaRPr>
        </a:p>
      </dgm:t>
    </dgm:pt>
    <dgm:pt modelId="{643E50D5-6C75-444E-BA81-E4D1AB15EB52}" type="parTrans" cxnId="{C3762B5D-0637-43FA-92D2-6E514119E75C}">
      <dgm:prSet/>
      <dgm:spPr/>
      <dgm:t>
        <a:bodyPr/>
        <a:lstStyle/>
        <a:p>
          <a:endParaRPr lang="en-US"/>
        </a:p>
      </dgm:t>
    </dgm:pt>
    <dgm:pt modelId="{288EA098-A5CE-4DE0-BA29-96993446DB7C}" type="sibTrans" cxnId="{C3762B5D-0637-43FA-92D2-6E514119E75C}">
      <dgm:prSet/>
      <dgm:spPr/>
      <dgm:t>
        <a:bodyPr/>
        <a:lstStyle/>
        <a:p>
          <a:endParaRPr lang="en-US"/>
        </a:p>
      </dgm:t>
    </dgm:pt>
    <dgm:pt modelId="{20FBD093-82E9-4F6E-BD99-3F00EF85C758}">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Verify assigned accommodations. </a:t>
          </a:r>
        </a:p>
      </dgm:t>
    </dgm:pt>
    <dgm:pt modelId="{08297D3B-4964-4FC2-95A5-5AF1CC513191}" type="parTrans" cxnId="{D8EBF3CD-438F-4EB3-8D7E-1CB7339D1835}">
      <dgm:prSet/>
      <dgm:spPr/>
      <dgm:t>
        <a:bodyPr/>
        <a:lstStyle/>
        <a:p>
          <a:endParaRPr lang="en-US"/>
        </a:p>
      </dgm:t>
    </dgm:pt>
    <dgm:pt modelId="{8E774EC2-7F91-4659-BA78-4A21985C4F3B}" type="sibTrans" cxnId="{D8EBF3CD-438F-4EB3-8D7E-1CB7339D1835}">
      <dgm:prSet/>
      <dgm:spPr/>
      <dgm:t>
        <a:bodyPr/>
        <a:lstStyle/>
        <a:p>
          <a:endParaRPr lang="en-US"/>
        </a:p>
      </dgm:t>
    </dgm:pt>
    <dgm:pt modelId="{0926AC9F-C3DD-48B5-8A59-B9174FAB2893}">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If necessary, create TA logins for Human Read-Aloud and Human Signer. </a:t>
          </a:r>
        </a:p>
      </dgm:t>
    </dgm:pt>
    <dgm:pt modelId="{B4F87FAF-4381-45B0-96E5-3F8E32A07A7F}" type="parTrans" cxnId="{C00FF008-33BA-40DB-83D9-4D7F706212A7}">
      <dgm:prSet/>
      <dgm:spPr/>
      <dgm:t>
        <a:bodyPr/>
        <a:lstStyle/>
        <a:p>
          <a:endParaRPr lang="en-US"/>
        </a:p>
      </dgm:t>
    </dgm:pt>
    <dgm:pt modelId="{1815462F-6828-41FA-8C83-C8911364DD9D}" type="sibTrans" cxnId="{C00FF008-33BA-40DB-83D9-4D7F706212A7}">
      <dgm:prSet/>
      <dgm:spPr/>
      <dgm:t>
        <a:bodyPr/>
        <a:lstStyle/>
        <a:p>
          <a:endParaRPr lang="en-US"/>
        </a:p>
      </dgm:t>
    </dgm:pt>
    <dgm:pt modelId="{A692AE9C-EE20-43B1-88AC-A0A218B10DBC}">
      <dgm:prSet custT="1"/>
      <dgm:spPr/>
      <dgm:t>
        <a:bodyPr/>
        <a:lstStyle/>
        <a:p>
          <a:pPr>
            <a:buFont typeface="Times New Roman" panose="02020603050405020304" pitchFamily="18" charset="0"/>
            <a:buChar char="•"/>
          </a:pPr>
          <a:r>
            <a:rPr lang="en-US" sz="2000">
              <a:latin typeface="Arial" panose="020B0604020202020204" pitchFamily="34" charset="0"/>
              <a:cs typeface="Arial" panose="020B0604020202020204" pitchFamily="34" charset="0"/>
            </a:rPr>
            <a:t>Track delivery of materials through Materials Management in the MCAS Portal.</a:t>
          </a:r>
        </a:p>
      </dgm:t>
    </dgm:pt>
    <dgm:pt modelId="{12C3471D-0DE7-47EF-89EA-1BBBF9C8E7F7}" type="parTrans" cxnId="{0A3DDDCA-3EDC-459E-AD8F-57BA0D471E4D}">
      <dgm:prSet/>
      <dgm:spPr/>
      <dgm:t>
        <a:bodyPr/>
        <a:lstStyle/>
        <a:p>
          <a:endParaRPr lang="en-US"/>
        </a:p>
      </dgm:t>
    </dgm:pt>
    <dgm:pt modelId="{E65AC819-1797-4594-A9B2-79964AD4420D}" type="sibTrans" cxnId="{0A3DDDCA-3EDC-459E-AD8F-57BA0D471E4D}">
      <dgm:prSet/>
      <dgm:spPr/>
      <dgm:t>
        <a:bodyPr/>
        <a:lstStyle/>
        <a:p>
          <a:endParaRPr lang="en-US"/>
        </a:p>
      </dgm:t>
    </dgm:pt>
    <dgm:pt modelId="{60835BA5-F8D3-41A0-9B19-2DBCB12EBE96}">
      <dgm:prSe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Print student logins, summary sheets, and TA logins, if needed for Human Read-Aloud and Human Signer sessions. </a:t>
          </a:r>
        </a:p>
      </dgm:t>
    </dgm:pt>
    <dgm:pt modelId="{B38DC230-46F4-43C1-A64A-3F9405405B14}" type="parTrans" cxnId="{CF86ACD2-C5CE-4473-99F0-0ECEB0DDDBF2}">
      <dgm:prSet/>
      <dgm:spPr/>
      <dgm:t>
        <a:bodyPr/>
        <a:lstStyle/>
        <a:p>
          <a:endParaRPr lang="en-US"/>
        </a:p>
      </dgm:t>
    </dgm:pt>
    <dgm:pt modelId="{008222A1-2B92-456D-B797-202F9BBFAF60}" type="sibTrans" cxnId="{CF86ACD2-C5CE-4473-99F0-0ECEB0DDDBF2}">
      <dgm:prSet/>
      <dgm:spPr/>
      <dgm:t>
        <a:bodyPr/>
        <a:lstStyle/>
        <a:p>
          <a:endParaRPr lang="en-US"/>
        </a:p>
      </dgm:t>
    </dgm:pt>
    <dgm:pt modelId="{3B20C23D-9302-4786-A73D-96BF3B837BC3}">
      <dgm:prSet custT="1"/>
      <dgm:spPr/>
      <dgm:t>
        <a:bodyPr/>
        <a:lstStyle/>
        <a:p>
          <a:r>
            <a:rPr lang="en-US" sz="2000">
              <a:latin typeface="Arial" panose="020B0604020202020204" pitchFamily="34" charset="0"/>
              <a:cs typeface="Arial" panose="020B0604020202020204" pitchFamily="34" charset="0"/>
            </a:rPr>
            <a:t>Review instructions in the </a:t>
          </a:r>
          <a:r>
            <a:rPr lang="en-US" sz="2000" i="1">
              <a:latin typeface="Arial" panose="020B0604020202020204" pitchFamily="34" charset="0"/>
              <a:cs typeface="Arial" panose="020B0604020202020204" pitchFamily="34" charset="0"/>
            </a:rPr>
            <a:t>Principal’s Administration Manual</a:t>
          </a:r>
          <a:r>
            <a:rPr lang="en-US" sz="2000">
              <a:latin typeface="Arial" panose="020B0604020202020204" pitchFamily="34" charset="0"/>
              <a:cs typeface="Arial" panose="020B0604020202020204" pitchFamily="34" charset="0"/>
            </a:rPr>
            <a:t>.</a:t>
          </a:r>
        </a:p>
      </dgm:t>
    </dgm:pt>
    <dgm:pt modelId="{3BB1D55F-CB3E-49B8-8692-AFDC58F8631F}" type="parTrans" cxnId="{60349323-C3A6-44A4-986D-9EE35C7AD6D5}">
      <dgm:prSet/>
      <dgm:spPr/>
      <dgm:t>
        <a:bodyPr/>
        <a:lstStyle/>
        <a:p>
          <a:endParaRPr lang="en-US"/>
        </a:p>
      </dgm:t>
    </dgm:pt>
    <dgm:pt modelId="{2E4F81B9-7228-4D01-8F83-AD397BC3EB87}" type="sibTrans" cxnId="{60349323-C3A6-44A4-986D-9EE35C7AD6D5}">
      <dgm:prSet/>
      <dgm:spPr/>
      <dgm:t>
        <a:bodyPr/>
        <a:lstStyle/>
        <a:p>
          <a:endParaRPr lang="en-US"/>
        </a:p>
      </dgm:t>
    </dgm:pt>
    <dgm:pt modelId="{36B31A24-6F5D-4771-9108-DE648472EE75}">
      <dgm:prSet custT="1"/>
      <dgm:spPr/>
      <dgm:t>
        <a:bodyPr/>
        <a:lstStyle/>
        <a:p>
          <a:r>
            <a:rPr lang="en-US" sz="1800">
              <a:latin typeface="Arial" panose="020B0604020202020204" pitchFamily="34" charset="0"/>
              <a:cs typeface="Arial" panose="020B0604020202020204" pitchFamily="34" charset="0"/>
            </a:rPr>
            <a:t>Delivered to schools 2 weeks before spring ELA, and one week before each fall/winter administration </a:t>
          </a:r>
        </a:p>
      </dgm:t>
    </dgm:pt>
    <dgm:pt modelId="{821AB8CB-6812-4D8D-940D-C6358A2C27AC}" type="parTrans" cxnId="{478659B6-8527-499E-A4BA-41AF4308253F}">
      <dgm:prSet/>
      <dgm:spPr/>
      <dgm:t>
        <a:bodyPr/>
        <a:lstStyle/>
        <a:p>
          <a:endParaRPr lang="en-US"/>
        </a:p>
      </dgm:t>
    </dgm:pt>
    <dgm:pt modelId="{50F00896-4246-4727-BB04-ACAF60BB3DBB}" type="sibTrans" cxnId="{478659B6-8527-499E-A4BA-41AF4308253F}">
      <dgm:prSet/>
      <dgm:spPr/>
      <dgm:t>
        <a:bodyPr/>
        <a:lstStyle/>
        <a:p>
          <a:endParaRPr lang="en-US"/>
        </a:p>
      </dgm:t>
    </dgm:pt>
    <dgm:pt modelId="{3DB54B25-E7CD-477A-91F0-549A6587133B}">
      <dgm:prSet custT="1"/>
      <dgm:spPr/>
      <dgm:t>
        <a:bodyPr/>
        <a:lstStyle/>
        <a:p>
          <a:r>
            <a:rPr lang="en-US" sz="1800">
              <a:latin typeface="Arial" panose="020B0604020202020204" pitchFamily="34" charset="0"/>
              <a:cs typeface="Arial" panose="020B0604020202020204" pitchFamily="34" charset="0"/>
            </a:rPr>
            <a:t>Available online beforehand </a:t>
          </a:r>
        </a:p>
      </dgm:t>
    </dgm:pt>
    <dgm:pt modelId="{768A2DFF-6077-4D04-9286-F6B1FFB85149}" type="parTrans" cxnId="{1DF165BA-8485-4C9A-890D-4401986CE527}">
      <dgm:prSet/>
      <dgm:spPr/>
      <dgm:t>
        <a:bodyPr/>
        <a:lstStyle/>
        <a:p>
          <a:endParaRPr lang="en-US"/>
        </a:p>
      </dgm:t>
    </dgm:pt>
    <dgm:pt modelId="{39F7CB99-5DB7-42FC-A0F1-E856186704B7}" type="sibTrans" cxnId="{1DF165BA-8485-4C9A-890D-4401986CE527}">
      <dgm:prSet/>
      <dgm:spPr/>
      <dgm:t>
        <a:bodyPr/>
        <a:lstStyle/>
        <a:p>
          <a:endParaRPr lang="en-US"/>
        </a:p>
      </dgm:t>
    </dgm:pt>
    <dgm:pt modelId="{3D30061D-6716-42F6-93EA-2A0CCC832AE0}">
      <dgm:prSet custT="1"/>
      <dgm:spPr/>
      <dgm:t>
        <a:bodyPr/>
        <a:lstStyle/>
        <a:p>
          <a:pPr>
            <a:lnSpc>
              <a:spcPct val="100000"/>
            </a:lnSpc>
            <a:spcAft>
              <a:spcPts val="0"/>
            </a:spcAft>
          </a:pPr>
          <a:r>
            <a:rPr lang="en-US" sz="2000">
              <a:latin typeface="Arial" panose="020B0604020202020204" pitchFamily="34" charset="0"/>
              <a:cs typeface="Arial" panose="020B0604020202020204" pitchFamily="34" charset="0"/>
            </a:rPr>
            <a:t>Verify form-dependent accommodations.  </a:t>
          </a:r>
          <a:endParaRPr lang="en-US" sz="3600">
            <a:latin typeface="Arial" panose="020B0604020202020204" pitchFamily="34" charset="0"/>
            <a:cs typeface="Arial" panose="020B0604020202020204" pitchFamily="34" charset="0"/>
          </a:endParaRPr>
        </a:p>
      </dgm:t>
    </dgm:pt>
    <dgm:pt modelId="{DB253365-5AEB-4875-92E6-E1CAAA98C591}" type="sibTrans" cxnId="{56FFBF34-A0D7-49AE-AC97-4C6CEA70BEC4}">
      <dgm:prSet/>
      <dgm:spPr/>
      <dgm:t>
        <a:bodyPr/>
        <a:lstStyle/>
        <a:p>
          <a:endParaRPr lang="en-US"/>
        </a:p>
      </dgm:t>
    </dgm:pt>
    <dgm:pt modelId="{5E170D32-F798-4313-ACA1-C8851EBF6517}" type="parTrans" cxnId="{56FFBF34-A0D7-49AE-AC97-4C6CEA70BEC4}">
      <dgm:prSet/>
      <dgm:spPr/>
      <dgm:t>
        <a:bodyPr/>
        <a:lstStyle/>
        <a:p>
          <a:endParaRPr lang="en-US"/>
        </a:p>
      </dgm:t>
    </dgm:pt>
    <dgm:pt modelId="{58EB7E1A-D311-4A0E-9126-3A35A226E91C}">
      <dgm:prSet custT="1"/>
      <dgm:spPr/>
      <dgm:t>
        <a:bodyPr/>
        <a:lstStyle/>
        <a:p>
          <a:pPr>
            <a:lnSpc>
              <a:spcPct val="100000"/>
            </a:lnSpc>
            <a:spcAft>
              <a:spcPts val="0"/>
            </a:spcAft>
            <a:buFont typeface="Courier New" panose="02070309020205020404" pitchFamily="49" charset="0"/>
            <a:buChar char="o"/>
          </a:pPr>
          <a:r>
            <a:rPr lang="en-US" sz="1600">
              <a:latin typeface="Arial" panose="020B0604020202020204" pitchFamily="34" charset="0"/>
              <a:cs typeface="Arial" panose="020B0604020202020204" pitchFamily="34" charset="0"/>
            </a:rPr>
            <a:t>	Refer to Part III of the Guide to the MCAS Portal: Student Registration, section E.</a:t>
          </a:r>
        </a:p>
      </dgm:t>
    </dgm:pt>
    <dgm:pt modelId="{EFE38EE7-B088-4FB3-8B03-07CC0C5A86F6}" type="parTrans" cxnId="{68C8308E-406D-47FA-BFEA-9CCCCC1B80B0}">
      <dgm:prSet/>
      <dgm:spPr/>
      <dgm:t>
        <a:bodyPr/>
        <a:lstStyle/>
        <a:p>
          <a:endParaRPr lang="en-US"/>
        </a:p>
      </dgm:t>
    </dgm:pt>
    <dgm:pt modelId="{68FFB269-C4EA-4D3F-84A4-85B149427A0B}" type="sibTrans" cxnId="{68C8308E-406D-47FA-BFEA-9CCCCC1B80B0}">
      <dgm:prSet/>
      <dgm:spPr/>
      <dgm:t>
        <a:bodyPr/>
        <a:lstStyle/>
        <a:p>
          <a:endParaRPr lang="en-US"/>
        </a:p>
      </dgm:t>
    </dgm:pt>
    <dgm:pt modelId="{D3A71398-E2DC-4A2C-A64F-692A7ACD83B9}">
      <dgm:prSet phldrT="[Text]" custT="1"/>
      <dgm:spPr/>
      <dgm:t>
        <a:bodyPr/>
        <a:lstStyle/>
        <a:p>
          <a:pPr>
            <a:lnSpc>
              <a:spcPct val="90000"/>
            </a:lnSpc>
            <a:spcAft>
              <a:spcPct val="15000"/>
            </a:spcAft>
          </a:pPr>
          <a:r>
            <a:rPr lang="en-US" sz="2000">
              <a:latin typeface="Arial" panose="020B0604020202020204" pitchFamily="34" charset="0"/>
              <a:cs typeface="Arial" panose="020B0604020202020204" pitchFamily="34" charset="0"/>
            </a:rPr>
            <a:t>Schedule classes in the MCAS Portal. </a:t>
          </a:r>
        </a:p>
      </dgm:t>
    </dgm:pt>
    <dgm:pt modelId="{9E4CC7E5-2BBA-4D7D-ABD0-06FD2719F51C}" type="parTrans" cxnId="{1E54E4E8-3324-477F-85FA-B386E2BE9BF6}">
      <dgm:prSet/>
      <dgm:spPr/>
      <dgm:t>
        <a:bodyPr/>
        <a:lstStyle/>
        <a:p>
          <a:endParaRPr lang="en-US"/>
        </a:p>
      </dgm:t>
    </dgm:pt>
    <dgm:pt modelId="{73A715C8-9CF5-4ADA-B505-9F7F7424CEB9}" type="sibTrans" cxnId="{1E54E4E8-3324-477F-85FA-B386E2BE9BF6}">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1987">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310" custLinFactNeighborY="33285">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4650" custLinFactNeighborY="4193">
        <dgm:presLayoutVars>
          <dgm:bulletEnabled val="1"/>
        </dgm:presLayoutVars>
      </dgm:prSet>
      <dgm:spPr/>
    </dgm:pt>
  </dgm:ptLst>
  <dgm:cxnLst>
    <dgm:cxn modelId="{C00FF008-33BA-40DB-83D9-4D7F706212A7}" srcId="{BF2085B9-47C4-4660-864C-0F1FC5334300}" destId="{0926AC9F-C3DD-48B5-8A59-B9174FAB2893}" srcOrd="2" destOrd="0" parTransId="{B4F87FAF-4381-45B0-96E5-3F8E32A07A7F}" sibTransId="{1815462F-6828-41FA-8C83-C8911364DD9D}"/>
    <dgm:cxn modelId="{A0E7160A-3ACB-41D7-901E-BDC1808FD115}" type="presOf" srcId="{BF2085B9-47C4-4660-864C-0F1FC5334300}" destId="{36272020-30B9-46BD-A11E-37844C5F7F47}" srcOrd="0" destOrd="0"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9140FC1D-172C-4A63-8AAF-9FB9A6CBB999}" type="presOf" srcId="{20FBD093-82E9-4F6E-BD99-3F00EF85C758}" destId="{BD790CA9-82E9-43B2-B3BC-92100C838574}" srcOrd="0" destOrd="1" presId="urn:microsoft.com/office/officeart/2005/8/layout/chevron1"/>
    <dgm:cxn modelId="{E4BCA121-C25A-4627-996B-BE4AE32C404B}" type="presOf" srcId="{913FF2A6-F1CA-471D-880A-ABD231C55285}" destId="{B8F400DF-502C-4015-802A-4967AA4DFF1E}" srcOrd="0" destOrd="1" presId="urn:microsoft.com/office/officeart/2005/8/layout/chevron1"/>
    <dgm:cxn modelId="{60349323-C3A6-44A4-986D-9EE35C7AD6D5}" srcId="{B563D6A7-BF5B-42F2-8E0D-F50297828F40}" destId="{3B20C23D-9302-4786-A73D-96BF3B837BC3}" srcOrd="1" destOrd="0" parTransId="{3BB1D55F-CB3E-49B8-8692-AFDC58F8631F}" sibTransId="{2E4F81B9-7228-4D01-8F83-AD397BC3EB87}"/>
    <dgm:cxn modelId="{97AFFF33-2A42-4DD2-BCDE-960293C2F1FE}" type="presOf" srcId="{34B8F8CB-3076-4F9F-AA04-87F62E5D7D2D}" destId="{B8F400DF-502C-4015-802A-4967AA4DFF1E}" srcOrd="0" destOrd="0" presId="urn:microsoft.com/office/officeart/2005/8/layout/chevron1"/>
    <dgm:cxn modelId="{56FFBF34-A0D7-49AE-AC97-4C6CEA70BEC4}" srcId="{467B61B1-B403-45B1-85A0-6F1A2273CE72}" destId="{3D30061D-6716-42F6-93EA-2A0CCC832AE0}" srcOrd="4" destOrd="0" parTransId="{5E170D32-F798-4313-ACA1-C8851EBF6517}" sibTransId="{DB253365-5AEB-4875-92E6-E1CAAA98C591}"/>
    <dgm:cxn modelId="{C3762B5D-0637-43FA-92D2-6E514119E75C}" srcId="{467B61B1-B403-45B1-85A0-6F1A2273CE72}" destId="{34B8F8CB-3076-4F9F-AA04-87F62E5D7D2D}" srcOrd="0" destOrd="0" parTransId="{643E50D5-6C75-444E-BA81-E4D1AB15EB52}" sibTransId="{288EA098-A5CE-4DE0-BA29-96993446DB7C}"/>
    <dgm:cxn modelId="{8E0CAB47-674B-4A6A-AF3F-132437089705}" type="presOf" srcId="{D3A71398-E2DC-4A2C-A64F-692A7ACD83B9}" destId="{B8F400DF-502C-4015-802A-4967AA4DFF1E}" srcOrd="0" destOrd="2" presId="urn:microsoft.com/office/officeart/2005/8/layout/chevron1"/>
    <dgm:cxn modelId="{95B1FE69-3885-45DB-9915-D43FC56E30D4}" type="presOf" srcId="{A692AE9C-EE20-43B1-88AC-A0A218B10DBC}" destId="{BD790CA9-82E9-43B2-B3BC-92100C838574}" srcOrd="0" destOrd="3" presId="urn:microsoft.com/office/officeart/2005/8/layout/chevron1"/>
    <dgm:cxn modelId="{5797446C-795F-4D46-9CDB-2BE6541A1C93}" type="presOf" srcId="{2A706D3E-FD1A-43CE-B285-996786F7EB3F}" destId="{BD790CA9-82E9-43B2-B3BC-92100C838574}" srcOrd="0" destOrd="4" presId="urn:microsoft.com/office/officeart/2005/8/layout/chevron1"/>
    <dgm:cxn modelId="{BF4DB772-E3BE-4DE9-AFB2-93289BE9A42C}" type="presOf" srcId="{60835BA5-F8D3-41A0-9B19-2DBCB12EBE96}" destId="{B8F400DF-502C-4015-802A-4967AA4DFF1E}" srcOrd="0" destOrd="3" presId="urn:microsoft.com/office/officeart/2005/8/layout/chevron1"/>
    <dgm:cxn modelId="{722BFE75-933B-41EC-B78F-CAAB879729F3}" type="presOf" srcId="{5AEFB3B8-40CA-439F-97EE-B05FDFEE2F03}" destId="{958B6679-B398-4D1A-B906-88FAEE1FEB10}" srcOrd="0" destOrd="0" presId="urn:microsoft.com/office/officeart/2005/8/layout/chevron1"/>
    <dgm:cxn modelId="{BE81C457-4001-4768-A0DC-A5F8C71A4584}" type="presOf" srcId="{3B20C23D-9302-4786-A73D-96BF3B837BC3}" destId="{2F947E7E-99A1-4809-B4E9-414BFD82EEED}" srcOrd="0" destOrd="1" presId="urn:microsoft.com/office/officeart/2005/8/layout/chevron1"/>
    <dgm:cxn modelId="{68C8308E-406D-47FA-BFEA-9CCCCC1B80B0}" srcId="{3D30061D-6716-42F6-93EA-2A0CCC832AE0}" destId="{58EB7E1A-D311-4A0E-9126-3A35A226E91C}" srcOrd="0" destOrd="0" parTransId="{EFE38EE7-B088-4FB3-8B03-07CC0C5A86F6}" sibTransId="{68FFB269-C4EA-4D3F-84A4-85B149427A0B}"/>
    <dgm:cxn modelId="{74F46197-547C-4D6E-BFCB-03BEE474A3AF}" type="presOf" srcId="{3D30061D-6716-42F6-93EA-2A0CCC832AE0}"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ED0C2C9A-9DF0-45F2-A594-925A858C3A63}" type="presOf" srcId="{58EB7E1A-D311-4A0E-9126-3A35A226E91C}" destId="{B8F400DF-502C-4015-802A-4967AA4DFF1E}" srcOrd="0" destOrd="5" presId="urn:microsoft.com/office/officeart/2005/8/layout/chevron1"/>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4"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478659B6-8527-499E-A4BA-41AF4308253F}" srcId="{3B20C23D-9302-4786-A73D-96BF3B837BC3}" destId="{36B31A24-6F5D-4771-9108-DE648472EE75}" srcOrd="0" destOrd="0" parTransId="{821AB8CB-6812-4D8D-940D-C6358A2C27AC}" sibTransId="{50F00896-4246-4727-BB04-ACAF60BB3DBB}"/>
    <dgm:cxn modelId="{1DF165BA-8485-4C9A-890D-4401986CE527}" srcId="{3B20C23D-9302-4786-A73D-96BF3B837BC3}" destId="{3DB54B25-E7CD-477A-91F0-549A6587133B}" srcOrd="1" destOrd="0" parTransId="{768A2DFF-6077-4D04-9286-F6B1FFB85149}" sibTransId="{39F7CB99-5DB7-42FC-A0F1-E856186704B7}"/>
    <dgm:cxn modelId="{EC057AC3-CC41-44C4-BBA0-1B6565EA0007}" type="presOf" srcId="{0926AC9F-C3DD-48B5-8A59-B9174FAB2893}" destId="{BD790CA9-82E9-43B2-B3BC-92100C838574}" srcOrd="0" destOrd="2" presId="urn:microsoft.com/office/officeart/2005/8/layout/chevron1"/>
    <dgm:cxn modelId="{0A3DDDCA-3EDC-459E-AD8F-57BA0D471E4D}" srcId="{BF2085B9-47C4-4660-864C-0F1FC5334300}" destId="{A692AE9C-EE20-43B1-88AC-A0A218B10DBC}" srcOrd="3" destOrd="0" parTransId="{12C3471D-0DE7-47EF-89EA-1BBBF9C8E7F7}" sibTransId="{E65AC819-1797-4594-A9B2-79964AD4420D}"/>
    <dgm:cxn modelId="{D8EBF3CD-438F-4EB3-8D7E-1CB7339D1835}" srcId="{BF2085B9-47C4-4660-864C-0F1FC5334300}" destId="{20FBD093-82E9-4F6E-BD99-3F00EF85C758}" srcOrd="1" destOrd="0" parTransId="{08297D3B-4964-4FC2-95A5-5AF1CC513191}" sibTransId="{8E774EC2-7F91-4659-BA78-4A21985C4F3B}"/>
    <dgm:cxn modelId="{B6CF23CE-0EB6-4780-B394-10EC8E97C1CD}" type="presOf" srcId="{3DB54B25-E7CD-477A-91F0-549A6587133B}" destId="{2F947E7E-99A1-4809-B4E9-414BFD82EEED}" srcOrd="0" destOrd="3" presId="urn:microsoft.com/office/officeart/2005/8/layout/chevron1"/>
    <dgm:cxn modelId="{291F2AD1-C35A-4D59-BFF1-8EFA9AF5F215}" type="presOf" srcId="{5D005010-2DAC-43A2-A2C4-7D8C5B7122A1}" destId="{BD790CA9-82E9-43B2-B3BC-92100C838574}" srcOrd="0" destOrd="0" presId="urn:microsoft.com/office/officeart/2005/8/layout/chevron1"/>
    <dgm:cxn modelId="{CF86ACD2-C5CE-4473-99F0-0ECEB0DDDBF2}" srcId="{467B61B1-B403-45B1-85A0-6F1A2273CE72}" destId="{60835BA5-F8D3-41A0-9B19-2DBCB12EBE96}" srcOrd="3" destOrd="0" parTransId="{B38DC230-46F4-43C1-A64A-3F9405405B14}" sibTransId="{008222A1-2B92-456D-B797-202F9BBFAF60}"/>
    <dgm:cxn modelId="{1B20B1D6-C113-4A68-9AE3-033A4CB0CFAE}" srcId="{467B61B1-B403-45B1-85A0-6F1A2273CE72}" destId="{913FF2A6-F1CA-471D-880A-ABD231C55285}" srcOrd="1" destOrd="0" parTransId="{FD5CAE00-679C-43B4-9F7B-549174BE23DC}" sibTransId="{8904E1F9-A2DB-4B0D-B510-E1F0D9EE642A}"/>
    <dgm:cxn modelId="{57228FDF-EDBF-43F5-B465-6E8ADAFF8719}" type="presOf" srcId="{36B31A24-6F5D-4771-9108-DE648472EE75}" destId="{2F947E7E-99A1-4809-B4E9-414BFD82EEED}" srcOrd="0" destOrd="2" presId="urn:microsoft.com/office/officeart/2005/8/layout/chevron1"/>
    <dgm:cxn modelId="{10BF0AE0-745F-4242-A2AD-75CED21C5C82}" srcId="{B563D6A7-BF5B-42F2-8E0D-F50297828F40}" destId="{64E37092-3093-4051-BAF6-3308FB1B586D}" srcOrd="0" destOrd="0" parTransId="{D1950554-12A3-4217-BEAF-5164ED47A080}" sibTransId="{65C99F1C-EFBB-476B-A037-9685F04CEB5C}"/>
    <dgm:cxn modelId="{1E54E4E8-3324-477F-85FA-B386E2BE9BF6}" srcId="{467B61B1-B403-45B1-85A0-6F1A2273CE72}" destId="{D3A71398-E2DC-4A2C-A64F-692A7ACD83B9}" srcOrd="2" destOrd="0" parTransId="{9E4CC7E5-2BBA-4D7D-ABD0-06FD2719F51C}" sibTransId="{73A715C8-9CF5-4ADA-B505-9F7F7424CEB9}"/>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7076" y="0"/>
          <a:ext cx="5855318" cy="39979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Fall 2026</a:t>
          </a:r>
        </a:p>
      </dsp:txBody>
      <dsp:txXfrm>
        <a:off x="216973" y="0"/>
        <a:ext cx="5455524" cy="399794"/>
      </dsp:txXfrm>
    </dsp:sp>
    <dsp:sp modelId="{2F947E7E-99A1-4809-B4E9-414BFD82EEED}">
      <dsp:nvSpPr>
        <dsp:cNvPr id="0" name=""/>
        <dsp:cNvSpPr/>
      </dsp:nvSpPr>
      <dsp:spPr>
        <a:xfrm>
          <a:off x="669898" y="449768"/>
          <a:ext cx="4684254" cy="2225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(Ongoing) Read biweekly Student Assessment Updates.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Become familiar with CBT components.</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Identify the school test administration team and establish a communication plan.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Update contact info with DESE. </a:t>
          </a:r>
          <a:endParaRPr lang="en-US" sz="1050" kern="1200"/>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Confirm your access to the MCAS Portal and update user accounts.</a:t>
          </a:r>
          <a:endParaRPr lang="en-US" sz="1050" kern="1200"/>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Begin planning for accessibility features and accommodations.  </a:t>
          </a:r>
        </a:p>
        <a:p>
          <a:pPr marL="228600" lvl="1" indent="-228600" algn="l" defTabSz="1066800">
            <a:lnSpc>
              <a:spcPct val="90000"/>
            </a:lnSpc>
            <a:spcBef>
              <a:spcPct val="0"/>
            </a:spcBef>
            <a:spcAft>
              <a:spcPct val="15000"/>
            </a:spcAft>
            <a:buChar char="•"/>
          </a:pPr>
          <a:endParaRPr lang="en-US" sz="1050" kern="1200"/>
        </a:p>
      </dsp:txBody>
      <dsp:txXfrm>
        <a:off x="669898" y="449768"/>
        <a:ext cx="4684254" cy="2225878"/>
      </dsp:txXfrm>
    </dsp:sp>
    <dsp:sp modelId="{36272020-30B9-46BD-A11E-37844C5F7F47}">
      <dsp:nvSpPr>
        <dsp:cNvPr id="0" name=""/>
        <dsp:cNvSpPr/>
      </dsp:nvSpPr>
      <dsp:spPr>
        <a:xfrm>
          <a:off x="5675533" y="0"/>
          <a:ext cx="5855318" cy="39979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At least 2 months before testing</a:t>
          </a:r>
        </a:p>
      </dsp:txBody>
      <dsp:txXfrm>
        <a:off x="5875430" y="0"/>
        <a:ext cx="5455524" cy="399794"/>
      </dsp:txXfrm>
    </dsp:sp>
    <dsp:sp modelId="{BD790CA9-82E9-43B2-B3BC-92100C838574}">
      <dsp:nvSpPr>
        <dsp:cNvPr id="0" name=""/>
        <dsp:cNvSpPr/>
      </dsp:nvSpPr>
      <dsp:spPr>
        <a:xfrm>
          <a:off x="6201338" y="449768"/>
          <a:ext cx="4684254" cy="2225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View online modules and participate in training sessions.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Technology Coordinator downloads and installs the updated MCAS Student Kiosk on student testing devices. </a:t>
          </a:r>
        </a:p>
        <a:p>
          <a:pPr marL="228600" lvl="1" indent="-228600" algn="l" defTabSz="889000">
            <a:lnSpc>
              <a:spcPct val="90000"/>
            </a:lnSpc>
            <a:spcBef>
              <a:spcPct val="0"/>
            </a:spcBef>
            <a:spcAft>
              <a:spcPct val="15000"/>
            </a:spcAft>
            <a:buChar char="•"/>
          </a:pPr>
          <a:endParaRPr lang="en-US" sz="2000" kern="1200"/>
        </a:p>
      </dsp:txBody>
      <dsp:txXfrm>
        <a:off x="6201338" y="449768"/>
        <a:ext cx="4684254" cy="2225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6851" y="197"/>
          <a:ext cx="5855369" cy="1134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One to two months before testing</a:t>
          </a:r>
        </a:p>
      </dsp:txBody>
      <dsp:txXfrm>
        <a:off x="573851" y="197"/>
        <a:ext cx="4721369" cy="1134000"/>
      </dsp:txXfrm>
    </dsp:sp>
    <dsp:sp modelId="{2F947E7E-99A1-4809-B4E9-414BFD82EEED}">
      <dsp:nvSpPr>
        <dsp:cNvPr id="0" name=""/>
        <dsp:cNvSpPr/>
      </dsp:nvSpPr>
      <dsp:spPr>
        <a:xfrm>
          <a:off x="658858" y="1276146"/>
          <a:ext cx="4684295" cy="368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Complete Student Registration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Meet with the technology coordinator, who will review the technology guidelines and prepare the school’s technology.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Confirm that the technology coordinator has completed Site Readiness.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Administer student tutorial/practice tests. </a:t>
          </a:r>
        </a:p>
      </dsp:txBody>
      <dsp:txXfrm>
        <a:off x="658858" y="1276146"/>
        <a:ext cx="4684295" cy="3685500"/>
      </dsp:txXfrm>
    </dsp:sp>
    <dsp:sp modelId="{36272020-30B9-46BD-A11E-37844C5F7F47}">
      <dsp:nvSpPr>
        <dsp:cNvPr id="0" name=""/>
        <dsp:cNvSpPr/>
      </dsp:nvSpPr>
      <dsp:spPr>
        <a:xfrm>
          <a:off x="5653072" y="197"/>
          <a:ext cx="5855369" cy="1134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After Student Registration, through testing window as needed. </a:t>
          </a:r>
        </a:p>
      </dsp:txBody>
      <dsp:txXfrm>
        <a:off x="6220072" y="197"/>
        <a:ext cx="4721369" cy="1134000"/>
      </dsp:txXfrm>
    </dsp:sp>
    <dsp:sp modelId="{BD790CA9-82E9-43B2-B3BC-92100C838574}">
      <dsp:nvSpPr>
        <dsp:cNvPr id="0" name=""/>
        <dsp:cNvSpPr/>
      </dsp:nvSpPr>
      <dsp:spPr>
        <a:xfrm>
          <a:off x="6189927" y="1275948"/>
          <a:ext cx="4684295" cy="368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Continue to update student information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Submit and approve enrollment transfer requests as needed. </a:t>
          </a:r>
        </a:p>
        <a:p>
          <a:pPr marL="228600" lvl="1" indent="-228600" algn="l" defTabSz="889000">
            <a:lnSpc>
              <a:spcPct val="90000"/>
            </a:lnSpc>
            <a:spcBef>
              <a:spcPct val="0"/>
            </a:spcBef>
            <a:spcAft>
              <a:spcPct val="15000"/>
            </a:spcAft>
            <a:buChar char="•"/>
          </a:pPr>
          <a:endParaRPr lang="en-US" sz="2000" kern="1200"/>
        </a:p>
      </dsp:txBody>
      <dsp:txXfrm>
        <a:off x="6189927" y="1275948"/>
        <a:ext cx="4684295" cy="3685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3582" y="0"/>
          <a:ext cx="3869841" cy="59024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two weeks before testing</a:t>
          </a:r>
        </a:p>
      </dsp:txBody>
      <dsp:txXfrm>
        <a:off x="308703" y="0"/>
        <a:ext cx="3279600" cy="590241"/>
      </dsp:txXfrm>
    </dsp:sp>
    <dsp:sp modelId="{2F947E7E-99A1-4809-B4E9-414BFD82EEED}">
      <dsp:nvSpPr>
        <dsp:cNvPr id="0" name=""/>
        <dsp:cNvSpPr/>
      </dsp:nvSpPr>
      <dsp:spPr>
        <a:xfrm>
          <a:off x="444497" y="664021"/>
          <a:ext cx="3095872" cy="448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Prepare devices and materials.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Review instructions in the </a:t>
          </a:r>
          <a:r>
            <a:rPr lang="en-US" sz="2000" i="1" kern="1200">
              <a:latin typeface="Arial" panose="020B0604020202020204" pitchFamily="34" charset="0"/>
              <a:cs typeface="Arial" panose="020B0604020202020204" pitchFamily="34" charset="0"/>
            </a:rPr>
            <a:t>Principal’s Administration Manual</a:t>
          </a:r>
          <a:r>
            <a:rPr lang="en-US" sz="2000" kern="1200">
              <a:latin typeface="Arial" panose="020B0604020202020204" pitchFamily="34" charset="0"/>
              <a:cs typeface="Arial" panose="020B0604020202020204" pitchFamily="34" charset="0"/>
            </a:rPr>
            <a:t>.</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Delivered to schools 2 weeks before spring ELA, and one week before each fall/winter administration </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Available online beforehand </a:t>
          </a:r>
        </a:p>
      </dsp:txBody>
      <dsp:txXfrm>
        <a:off x="444497" y="664021"/>
        <a:ext cx="3095872" cy="4488124"/>
      </dsp:txXfrm>
    </dsp:sp>
    <dsp:sp modelId="{36272020-30B9-46BD-A11E-37844C5F7F47}">
      <dsp:nvSpPr>
        <dsp:cNvPr id="0" name=""/>
        <dsp:cNvSpPr/>
      </dsp:nvSpPr>
      <dsp:spPr>
        <a:xfrm>
          <a:off x="3784443" y="0"/>
          <a:ext cx="3869841" cy="59024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Two weeks before testing</a:t>
          </a:r>
        </a:p>
      </dsp:txBody>
      <dsp:txXfrm>
        <a:off x="4079564" y="0"/>
        <a:ext cx="3279600" cy="590241"/>
      </dsp:txXfrm>
    </dsp:sp>
    <dsp:sp modelId="{BD790CA9-82E9-43B2-B3BC-92100C838574}">
      <dsp:nvSpPr>
        <dsp:cNvPr id="0" name=""/>
        <dsp:cNvSpPr/>
      </dsp:nvSpPr>
      <dsp:spPr>
        <a:xfrm>
          <a:off x="4027183" y="664021"/>
          <a:ext cx="3095872" cy="448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Create and assign students to classes in the MCAS Portal.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Verify assigned accommodations.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If necessary, create TA logins for Human Read-Aloud and Human Signer.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Track delivery of materials through Materials Management in the MCAS Portal.</a:t>
          </a:r>
        </a:p>
        <a:p>
          <a:pPr marL="171450" lvl="1" indent="-171450" algn="l" defTabSz="800100">
            <a:lnSpc>
              <a:spcPct val="90000"/>
            </a:lnSpc>
            <a:spcBef>
              <a:spcPct val="0"/>
            </a:spcBef>
            <a:spcAft>
              <a:spcPct val="15000"/>
            </a:spcAft>
            <a:buChar char="•"/>
          </a:pPr>
          <a:endParaRPr lang="en-US" sz="1800" kern="1200"/>
        </a:p>
      </dsp:txBody>
      <dsp:txXfrm>
        <a:off x="4027183" y="664021"/>
        <a:ext cx="3095872" cy="4488124"/>
      </dsp:txXfrm>
    </dsp:sp>
    <dsp:sp modelId="{D63279A0-8DF8-4A48-A849-5FA77A8A2F7D}">
      <dsp:nvSpPr>
        <dsp:cNvPr id="0" name=""/>
        <dsp:cNvSpPr/>
      </dsp:nvSpPr>
      <dsp:spPr>
        <a:xfrm>
          <a:off x="7656401" y="-53750"/>
          <a:ext cx="3873623" cy="59024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Up to one week before testing</a:t>
          </a:r>
        </a:p>
      </dsp:txBody>
      <dsp:txXfrm>
        <a:off x="7951522" y="-53750"/>
        <a:ext cx="3283382" cy="590241"/>
      </dsp:txXfrm>
    </dsp:sp>
    <dsp:sp modelId="{B8F400DF-502C-4015-802A-4967AA4DFF1E}">
      <dsp:nvSpPr>
        <dsp:cNvPr id="0" name=""/>
        <dsp:cNvSpPr/>
      </dsp:nvSpPr>
      <dsp:spPr>
        <a:xfrm>
          <a:off x="7765653" y="535086"/>
          <a:ext cx="3764387" cy="459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355600">
            <a:lnSpc>
              <a:spcPct val="90000"/>
            </a:lnSpc>
            <a:spcBef>
              <a:spcPct val="0"/>
            </a:spcBef>
            <a:spcAft>
              <a:spcPct val="15000"/>
            </a:spcAft>
            <a:buChar char="•"/>
          </a:pPr>
          <a:endParaRPr lang="en-US" sz="800" kern="120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Train test administrators in protocols and security requirements.</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Schedule classes in the MCAS Portal.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Print student logins, summary sheets, and TA logins, if needed for Human Read-Aloud and Human Signer sessions. </a:t>
          </a:r>
        </a:p>
        <a:p>
          <a:pPr marL="228600" lvl="1" indent="-228600" algn="l" defTabSz="889000">
            <a:lnSpc>
              <a:spcPct val="100000"/>
            </a:lnSpc>
            <a:spcBef>
              <a:spcPct val="0"/>
            </a:spcBef>
            <a:spcAft>
              <a:spcPts val="0"/>
            </a:spcAft>
            <a:buChar char="•"/>
          </a:pPr>
          <a:r>
            <a:rPr lang="en-US" sz="2000" kern="1200">
              <a:latin typeface="Arial" panose="020B0604020202020204" pitchFamily="34" charset="0"/>
              <a:cs typeface="Arial" panose="020B0604020202020204" pitchFamily="34" charset="0"/>
            </a:rPr>
            <a:t>Verify form-dependent accommodations.  </a:t>
          </a:r>
          <a:endParaRPr lang="en-US" sz="3600" kern="1200">
            <a:latin typeface="Arial" panose="020B0604020202020204" pitchFamily="34" charset="0"/>
            <a:cs typeface="Arial" panose="020B0604020202020204" pitchFamily="34" charset="0"/>
          </a:endParaRPr>
        </a:p>
        <a:p>
          <a:pPr marL="342900" lvl="2" indent="-171450" algn="l" defTabSz="800100">
            <a:lnSpc>
              <a:spcPct val="100000"/>
            </a:lnSpc>
            <a:spcBef>
              <a:spcPct val="0"/>
            </a:spcBef>
            <a:spcAft>
              <a:spcPts val="0"/>
            </a:spcAft>
            <a:buFont typeface="Arial" panose="020B0604020202020204" pitchFamily="34" charset="0"/>
            <a:buChar char="•"/>
          </a:pPr>
          <a:r>
            <a:rPr lang="en-US" sz="1800" kern="1200">
              <a:latin typeface="Arial" panose="020B0604020202020204" pitchFamily="34" charset="0"/>
              <a:cs typeface="Arial" panose="020B0604020202020204" pitchFamily="34" charset="0"/>
            </a:rPr>
            <a:t>Refer to Part III of the Guide to the MCAS Portal: Student Registration, section E.</a:t>
          </a:r>
        </a:p>
      </dsp:txBody>
      <dsp:txXfrm>
        <a:off x="7765653" y="535086"/>
        <a:ext cx="3764387" cy="45956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85159" cy="88363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Fall 2026</a:t>
          </a:r>
        </a:p>
      </dsp:txBody>
      <dsp:txXfrm>
        <a:off x="441818" y="0"/>
        <a:ext cx="3201524" cy="883635"/>
      </dsp:txXfrm>
    </dsp:sp>
    <dsp:sp modelId="{2D81D717-0675-4733-8B2E-956BAAB6720D}">
      <dsp:nvSpPr>
        <dsp:cNvPr id="0" name=""/>
        <dsp:cNvSpPr/>
      </dsp:nvSpPr>
      <dsp:spPr>
        <a:xfrm>
          <a:off x="3679997" y="0"/>
          <a:ext cx="4085159" cy="88363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At least two months before testing</a:t>
          </a:r>
        </a:p>
      </dsp:txBody>
      <dsp:txXfrm>
        <a:off x="4121815" y="0"/>
        <a:ext cx="3201524" cy="883635"/>
      </dsp:txXfrm>
    </dsp:sp>
    <dsp:sp modelId="{BE17224C-DB89-48A9-9349-66041806526E}">
      <dsp:nvSpPr>
        <dsp:cNvPr id="0" name=""/>
        <dsp:cNvSpPr/>
      </dsp:nvSpPr>
      <dsp:spPr>
        <a:xfrm>
          <a:off x="7345071" y="0"/>
          <a:ext cx="4085159" cy="88363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After updating the MCAS Student Kiosk</a:t>
          </a:r>
        </a:p>
      </dsp:txBody>
      <dsp:txXfrm>
        <a:off x="7786889" y="0"/>
        <a:ext cx="3201524" cy="8836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9018" y="37229"/>
          <a:ext cx="5729937" cy="38549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Fall 2026</a:t>
          </a:r>
        </a:p>
      </dsp:txBody>
      <dsp:txXfrm>
        <a:off x="201768" y="37229"/>
        <a:ext cx="5344438" cy="385499"/>
      </dsp:txXfrm>
    </dsp:sp>
    <dsp:sp modelId="{2F947E7E-99A1-4809-B4E9-414BFD82EEED}">
      <dsp:nvSpPr>
        <dsp:cNvPr id="0" name=""/>
        <dsp:cNvSpPr/>
      </dsp:nvSpPr>
      <dsp:spPr>
        <a:xfrm>
          <a:off x="647058" y="508145"/>
          <a:ext cx="4583950" cy="464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(Ongoing) Read biweekly Student Assessment Updates.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Become familiar with CBT components.</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Identify the school test administration team and establish a communication plan.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Update contact info with DESE. </a:t>
          </a:r>
          <a:endParaRPr lang="en-US" sz="1050" kern="1200"/>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Confirm your access to the MCAS Portal and update user accounts.</a:t>
          </a:r>
          <a:endParaRPr lang="en-US" sz="1050" kern="1200"/>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Begin planning for accessibility features and accommodations.  </a:t>
          </a:r>
        </a:p>
        <a:p>
          <a:pPr marL="228600" lvl="1" indent="-228600" algn="l" defTabSz="1066800">
            <a:lnSpc>
              <a:spcPct val="90000"/>
            </a:lnSpc>
            <a:spcBef>
              <a:spcPct val="0"/>
            </a:spcBef>
            <a:spcAft>
              <a:spcPct val="15000"/>
            </a:spcAft>
            <a:buChar char="•"/>
          </a:pPr>
          <a:endParaRPr lang="en-US" sz="1050" kern="1200"/>
        </a:p>
      </dsp:txBody>
      <dsp:txXfrm>
        <a:off x="647058" y="508145"/>
        <a:ext cx="4583950" cy="4644000"/>
      </dsp:txXfrm>
    </dsp:sp>
    <dsp:sp modelId="{36272020-30B9-46BD-A11E-37844C5F7F47}">
      <dsp:nvSpPr>
        <dsp:cNvPr id="0" name=""/>
        <dsp:cNvSpPr/>
      </dsp:nvSpPr>
      <dsp:spPr>
        <a:xfrm>
          <a:off x="5531974" y="37229"/>
          <a:ext cx="5729937" cy="38549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At least 2 months before testing</a:t>
          </a:r>
        </a:p>
      </dsp:txBody>
      <dsp:txXfrm>
        <a:off x="5724724" y="37229"/>
        <a:ext cx="5344438" cy="385499"/>
      </dsp:txXfrm>
    </dsp:sp>
    <dsp:sp modelId="{BD790CA9-82E9-43B2-B3BC-92100C838574}">
      <dsp:nvSpPr>
        <dsp:cNvPr id="0" name=""/>
        <dsp:cNvSpPr/>
      </dsp:nvSpPr>
      <dsp:spPr>
        <a:xfrm>
          <a:off x="6055015" y="470916"/>
          <a:ext cx="4583950" cy="464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View online modules and participate in training sessions.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Technology Coordinator downloads and installs the updated MCAS Student Kiosk on student testing devices. </a:t>
          </a:r>
        </a:p>
        <a:p>
          <a:pPr marL="228600" lvl="1" indent="-228600" algn="l" defTabSz="889000">
            <a:lnSpc>
              <a:spcPct val="90000"/>
            </a:lnSpc>
            <a:spcBef>
              <a:spcPct val="0"/>
            </a:spcBef>
            <a:spcAft>
              <a:spcPct val="15000"/>
            </a:spcAft>
            <a:buChar char="•"/>
          </a:pPr>
          <a:endParaRPr lang="en-US" sz="2000" kern="1200"/>
        </a:p>
      </dsp:txBody>
      <dsp:txXfrm>
        <a:off x="6055015" y="470916"/>
        <a:ext cx="4583950" cy="4644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263" y="0"/>
          <a:ext cx="5610001" cy="39364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Fall 2026</a:t>
          </a:r>
        </a:p>
      </dsp:txBody>
      <dsp:txXfrm>
        <a:off x="198088" y="0"/>
        <a:ext cx="5216352" cy="393649"/>
      </dsp:txXfrm>
    </dsp:sp>
    <dsp:sp modelId="{2F947E7E-99A1-4809-B4E9-414BFD82EEED}">
      <dsp:nvSpPr>
        <dsp:cNvPr id="0" name=""/>
        <dsp:cNvSpPr/>
      </dsp:nvSpPr>
      <dsp:spPr>
        <a:xfrm>
          <a:off x="635765" y="442855"/>
          <a:ext cx="4488001" cy="3274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(Ongoing) Read biweekly Student Assessment Updates. </a:t>
          </a:r>
        </a:p>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Become familiar with CBT components.</a:t>
          </a:r>
        </a:p>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Identify the school test administration team and establish a communication plan. </a:t>
          </a:r>
        </a:p>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Update contact info with DESE. </a:t>
          </a:r>
          <a:endParaRPr lang="en-US" sz="2300" kern="1200"/>
        </a:p>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Confirm your access to the MCAS Portal and update user accounts.</a:t>
          </a:r>
          <a:endParaRPr lang="en-US" sz="2300" kern="1200"/>
        </a:p>
        <a:p>
          <a:pPr marL="228600" lvl="1" indent="-228600" algn="l" defTabSz="1022350">
            <a:lnSpc>
              <a:spcPct val="90000"/>
            </a:lnSpc>
            <a:spcBef>
              <a:spcPct val="0"/>
            </a:spcBef>
            <a:spcAft>
              <a:spcPct val="15000"/>
            </a:spcAft>
            <a:buChar char="•"/>
          </a:pPr>
          <a:r>
            <a:rPr lang="en-US" sz="2300" kern="1200">
              <a:latin typeface="Arial" panose="020B0604020202020204" pitchFamily="34" charset="0"/>
              <a:cs typeface="Arial" panose="020B0604020202020204" pitchFamily="34" charset="0"/>
            </a:rPr>
            <a:t>Begin planning for accessibility features and accommodations.  </a:t>
          </a:r>
        </a:p>
        <a:p>
          <a:pPr marL="228600" lvl="1" indent="-228600" algn="l" defTabSz="1022350">
            <a:lnSpc>
              <a:spcPct val="90000"/>
            </a:lnSpc>
            <a:spcBef>
              <a:spcPct val="0"/>
            </a:spcBef>
            <a:spcAft>
              <a:spcPct val="15000"/>
            </a:spcAft>
            <a:buChar char="•"/>
          </a:pPr>
          <a:endParaRPr lang="en-US" sz="1050" kern="1200"/>
        </a:p>
      </dsp:txBody>
      <dsp:txXfrm>
        <a:off x="635765" y="442855"/>
        <a:ext cx="4488001" cy="3274939"/>
      </dsp:txXfrm>
    </dsp:sp>
    <dsp:sp modelId="{36272020-30B9-46BD-A11E-37844C5F7F47}">
      <dsp:nvSpPr>
        <dsp:cNvPr id="0" name=""/>
        <dsp:cNvSpPr/>
      </dsp:nvSpPr>
      <dsp:spPr>
        <a:xfrm>
          <a:off x="5416584" y="0"/>
          <a:ext cx="5610001" cy="39364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At least 2 months before testing</a:t>
          </a:r>
        </a:p>
      </dsp:txBody>
      <dsp:txXfrm>
        <a:off x="5613409" y="0"/>
        <a:ext cx="5216352" cy="393649"/>
      </dsp:txXfrm>
    </dsp:sp>
    <dsp:sp modelId="{BD790CA9-82E9-43B2-B3BC-92100C838574}">
      <dsp:nvSpPr>
        <dsp:cNvPr id="0" name=""/>
        <dsp:cNvSpPr/>
      </dsp:nvSpPr>
      <dsp:spPr>
        <a:xfrm>
          <a:off x="5926426" y="442855"/>
          <a:ext cx="4488001" cy="3274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View online modules and participate in training sessions.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Technology Coordinator downloads and installs the updated MCAS Student Kiosk on student testing devices. </a:t>
          </a:r>
        </a:p>
        <a:p>
          <a:pPr marL="228600" lvl="1" indent="-228600" algn="l" defTabSz="889000">
            <a:lnSpc>
              <a:spcPct val="90000"/>
            </a:lnSpc>
            <a:spcBef>
              <a:spcPct val="0"/>
            </a:spcBef>
            <a:spcAft>
              <a:spcPct val="15000"/>
            </a:spcAft>
            <a:buChar char="•"/>
          </a:pPr>
          <a:endParaRPr lang="en-US" sz="2000" kern="1200"/>
        </a:p>
      </dsp:txBody>
      <dsp:txXfrm>
        <a:off x="5926426" y="442855"/>
        <a:ext cx="4488001" cy="32749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9469" y="0"/>
          <a:ext cx="5752892" cy="105325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One to two months before testing</a:t>
          </a:r>
        </a:p>
      </dsp:txBody>
      <dsp:txXfrm>
        <a:off x="546095" y="0"/>
        <a:ext cx="4699641" cy="1053251"/>
      </dsp:txXfrm>
    </dsp:sp>
    <dsp:sp modelId="{2F947E7E-99A1-4809-B4E9-414BFD82EEED}">
      <dsp:nvSpPr>
        <dsp:cNvPr id="0" name=""/>
        <dsp:cNvSpPr/>
      </dsp:nvSpPr>
      <dsp:spPr>
        <a:xfrm>
          <a:off x="660065" y="1184907"/>
          <a:ext cx="4602313" cy="1759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Complete Student Registration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Meet with the technology coordinator, who will review the technology guidelines and prepare the school’s technology.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Confirm that the technology coordinator has completed Site Readiness.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Administer student tutorial/practice tests. </a:t>
          </a:r>
        </a:p>
      </dsp:txBody>
      <dsp:txXfrm>
        <a:off x="660065" y="1184907"/>
        <a:ext cx="4602313" cy="1759681"/>
      </dsp:txXfrm>
    </dsp:sp>
    <dsp:sp modelId="{36272020-30B9-46BD-A11E-37844C5F7F47}">
      <dsp:nvSpPr>
        <dsp:cNvPr id="0" name=""/>
        <dsp:cNvSpPr/>
      </dsp:nvSpPr>
      <dsp:spPr>
        <a:xfrm>
          <a:off x="5576252" y="0"/>
          <a:ext cx="5752892" cy="105325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After Student Registration, through testing window as needed. </a:t>
          </a:r>
        </a:p>
      </dsp:txBody>
      <dsp:txXfrm>
        <a:off x="6102878" y="0"/>
        <a:ext cx="4699641" cy="1053251"/>
      </dsp:txXfrm>
    </dsp:sp>
    <dsp:sp modelId="{BD790CA9-82E9-43B2-B3BC-92100C838574}">
      <dsp:nvSpPr>
        <dsp:cNvPr id="0" name=""/>
        <dsp:cNvSpPr/>
      </dsp:nvSpPr>
      <dsp:spPr>
        <a:xfrm>
          <a:off x="6090973" y="1184907"/>
          <a:ext cx="4602313" cy="17596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Continue to update student information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Submit and approve enrollment transfer requests as needed. </a:t>
          </a:r>
        </a:p>
        <a:p>
          <a:pPr marL="228600" lvl="1" indent="-228600" algn="l" defTabSz="889000">
            <a:lnSpc>
              <a:spcPct val="90000"/>
            </a:lnSpc>
            <a:spcBef>
              <a:spcPct val="0"/>
            </a:spcBef>
            <a:spcAft>
              <a:spcPct val="15000"/>
            </a:spcAft>
            <a:buChar char="•"/>
          </a:pPr>
          <a:endParaRPr lang="en-US" sz="2000" kern="1200"/>
        </a:p>
      </dsp:txBody>
      <dsp:txXfrm>
        <a:off x="6090973" y="1184907"/>
        <a:ext cx="4602313" cy="17596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040" y="38801"/>
          <a:ext cx="6191753" cy="918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One to two months before testing</a:t>
          </a:r>
        </a:p>
      </dsp:txBody>
      <dsp:txXfrm>
        <a:off x="460040" y="38801"/>
        <a:ext cx="5273753" cy="918000"/>
      </dsp:txXfrm>
    </dsp:sp>
    <dsp:sp modelId="{2F947E7E-99A1-4809-B4E9-414BFD82EEED}">
      <dsp:nvSpPr>
        <dsp:cNvPr id="0" name=""/>
        <dsp:cNvSpPr/>
      </dsp:nvSpPr>
      <dsp:spPr>
        <a:xfrm>
          <a:off x="690504" y="1110352"/>
          <a:ext cx="4953402" cy="367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Complete Student Registration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Meet with the technology coordinator, who will review the technology guidelines and prepare the school’s technology.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Confirm that the technology coordinator has completed Site Readiness.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Administer student tutorial/practice tests. </a:t>
          </a:r>
        </a:p>
      </dsp:txBody>
      <dsp:txXfrm>
        <a:off x="690504" y="1110352"/>
        <a:ext cx="4953402" cy="3672000"/>
      </dsp:txXfrm>
    </dsp:sp>
    <dsp:sp modelId="{36272020-30B9-46BD-A11E-37844C5F7F47}">
      <dsp:nvSpPr>
        <dsp:cNvPr id="0" name=""/>
        <dsp:cNvSpPr/>
      </dsp:nvSpPr>
      <dsp:spPr>
        <a:xfrm>
          <a:off x="5977834" y="38801"/>
          <a:ext cx="6191753" cy="918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After Student Registration, through testing window as needed. </a:t>
          </a:r>
        </a:p>
      </dsp:txBody>
      <dsp:txXfrm>
        <a:off x="6436834" y="38801"/>
        <a:ext cx="5273753" cy="918000"/>
      </dsp:txXfrm>
    </dsp:sp>
    <dsp:sp modelId="{BD790CA9-82E9-43B2-B3BC-92100C838574}">
      <dsp:nvSpPr>
        <dsp:cNvPr id="0" name=""/>
        <dsp:cNvSpPr/>
      </dsp:nvSpPr>
      <dsp:spPr>
        <a:xfrm>
          <a:off x="6551735" y="1071551"/>
          <a:ext cx="4953402" cy="367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Continue to update student information in the MCAS Portal. </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Submit and approve enrollment transfer requests as needed. </a:t>
          </a:r>
        </a:p>
        <a:p>
          <a:pPr marL="228600" lvl="1" indent="-228600" algn="l" defTabSz="889000">
            <a:lnSpc>
              <a:spcPct val="90000"/>
            </a:lnSpc>
            <a:spcBef>
              <a:spcPct val="0"/>
            </a:spcBef>
            <a:spcAft>
              <a:spcPct val="15000"/>
            </a:spcAft>
            <a:buChar char="•"/>
          </a:pPr>
          <a:endParaRPr lang="en-US" sz="2000" kern="1200"/>
        </a:p>
      </dsp:txBody>
      <dsp:txXfrm>
        <a:off x="6551735" y="1071551"/>
        <a:ext cx="4953402" cy="3672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3386" y="0"/>
          <a:ext cx="3873598" cy="59061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two weeks before testing</a:t>
          </a:r>
        </a:p>
      </dsp:txBody>
      <dsp:txXfrm>
        <a:off x="308695" y="0"/>
        <a:ext cx="3282981" cy="590617"/>
      </dsp:txXfrm>
    </dsp:sp>
    <dsp:sp modelId="{2F947E7E-99A1-4809-B4E9-414BFD82EEED}">
      <dsp:nvSpPr>
        <dsp:cNvPr id="0" name=""/>
        <dsp:cNvSpPr/>
      </dsp:nvSpPr>
      <dsp:spPr>
        <a:xfrm>
          <a:off x="444719" y="664444"/>
          <a:ext cx="3098878" cy="4285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Prepare devices and materials.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Review instructions in the </a:t>
          </a:r>
          <a:r>
            <a:rPr lang="en-US" sz="2000" i="1" kern="1200">
              <a:latin typeface="Arial" panose="020B0604020202020204" pitchFamily="34" charset="0"/>
              <a:cs typeface="Arial" panose="020B0604020202020204" pitchFamily="34" charset="0"/>
            </a:rPr>
            <a:t>Principal’s Administration Manual</a:t>
          </a:r>
          <a:r>
            <a:rPr lang="en-US" sz="2000" kern="1200">
              <a:latin typeface="Arial" panose="020B0604020202020204" pitchFamily="34" charset="0"/>
              <a:cs typeface="Arial" panose="020B0604020202020204" pitchFamily="34" charset="0"/>
            </a:rPr>
            <a:t>.</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Delivered to schools 2 weeks before spring ELA, and one week before each fall/winter administration </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Available online beforehand </a:t>
          </a:r>
        </a:p>
      </dsp:txBody>
      <dsp:txXfrm>
        <a:off x="444719" y="664444"/>
        <a:ext cx="3098878" cy="4285995"/>
      </dsp:txXfrm>
    </dsp:sp>
    <dsp:sp modelId="{36272020-30B9-46BD-A11E-37844C5F7F47}">
      <dsp:nvSpPr>
        <dsp:cNvPr id="0" name=""/>
        <dsp:cNvSpPr/>
      </dsp:nvSpPr>
      <dsp:spPr>
        <a:xfrm>
          <a:off x="3788117" y="0"/>
          <a:ext cx="3873598" cy="59061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Two weeks before testing</a:t>
          </a:r>
        </a:p>
      </dsp:txBody>
      <dsp:txXfrm>
        <a:off x="4083426" y="0"/>
        <a:ext cx="3282981" cy="590617"/>
      </dsp:txXfrm>
    </dsp:sp>
    <dsp:sp modelId="{BD790CA9-82E9-43B2-B3BC-92100C838574}">
      <dsp:nvSpPr>
        <dsp:cNvPr id="0" name=""/>
        <dsp:cNvSpPr/>
      </dsp:nvSpPr>
      <dsp:spPr>
        <a:xfrm>
          <a:off x="4031093" y="664444"/>
          <a:ext cx="3098878" cy="4285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Create and assign students to classes in the MCAS Portal.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Verify assigned accommodations.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If necessary, create TA logins for Human Read-Aloud and Human Signer.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Track delivery of materials through Materials Management in the MCAS Portal.</a:t>
          </a:r>
        </a:p>
        <a:p>
          <a:pPr marL="171450" lvl="1" indent="-171450" algn="l" defTabSz="800100">
            <a:lnSpc>
              <a:spcPct val="90000"/>
            </a:lnSpc>
            <a:spcBef>
              <a:spcPct val="0"/>
            </a:spcBef>
            <a:spcAft>
              <a:spcPct val="15000"/>
            </a:spcAft>
            <a:buChar char="•"/>
          </a:pPr>
          <a:endParaRPr lang="en-US" sz="1800" kern="1200"/>
        </a:p>
      </dsp:txBody>
      <dsp:txXfrm>
        <a:off x="4031093" y="664444"/>
        <a:ext cx="3098878" cy="4285995"/>
      </dsp:txXfrm>
    </dsp:sp>
    <dsp:sp modelId="{D63279A0-8DF8-4A48-A849-5FA77A8A2F7D}">
      <dsp:nvSpPr>
        <dsp:cNvPr id="0" name=""/>
        <dsp:cNvSpPr/>
      </dsp:nvSpPr>
      <dsp:spPr>
        <a:xfrm>
          <a:off x="7664044" y="-94346"/>
          <a:ext cx="3877384" cy="59061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Up to one week before testing</a:t>
          </a:r>
        </a:p>
      </dsp:txBody>
      <dsp:txXfrm>
        <a:off x="7959353" y="-94346"/>
        <a:ext cx="3286767" cy="590617"/>
      </dsp:txXfrm>
    </dsp:sp>
    <dsp:sp modelId="{B8F400DF-502C-4015-802A-4967AA4DFF1E}">
      <dsp:nvSpPr>
        <dsp:cNvPr id="0" name=""/>
        <dsp:cNvSpPr/>
      </dsp:nvSpPr>
      <dsp:spPr>
        <a:xfrm>
          <a:off x="7773402" y="496892"/>
          <a:ext cx="3768042" cy="447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355600">
            <a:lnSpc>
              <a:spcPct val="90000"/>
            </a:lnSpc>
            <a:spcBef>
              <a:spcPct val="0"/>
            </a:spcBef>
            <a:spcAft>
              <a:spcPct val="15000"/>
            </a:spcAft>
            <a:buChar char="•"/>
          </a:pPr>
          <a:endParaRPr lang="en-US" sz="800" kern="120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Train test administrators in protocols and security requirements.</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Schedule classes in the MCAS Portal.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Print student logins, summary sheets, and TA logins, if needed for Human Read-Aloud and Human Signer sessions. </a:t>
          </a:r>
        </a:p>
        <a:p>
          <a:pPr marL="228600" lvl="1" indent="-228600" algn="l" defTabSz="889000">
            <a:lnSpc>
              <a:spcPct val="100000"/>
            </a:lnSpc>
            <a:spcBef>
              <a:spcPct val="0"/>
            </a:spcBef>
            <a:spcAft>
              <a:spcPts val="0"/>
            </a:spcAft>
            <a:buChar char="•"/>
          </a:pPr>
          <a:r>
            <a:rPr lang="en-US" sz="2000" kern="1200">
              <a:latin typeface="Arial" panose="020B0604020202020204" pitchFamily="34" charset="0"/>
              <a:cs typeface="Arial" panose="020B0604020202020204" pitchFamily="34" charset="0"/>
            </a:rPr>
            <a:t>Verify form-dependent accommodations.  </a:t>
          </a:r>
          <a:endParaRPr lang="en-US" sz="3600" kern="1200">
            <a:latin typeface="Arial" panose="020B0604020202020204" pitchFamily="34" charset="0"/>
            <a:cs typeface="Arial" panose="020B0604020202020204" pitchFamily="34" charset="0"/>
          </a:endParaRPr>
        </a:p>
        <a:p>
          <a:pPr marL="342900" lvl="2" indent="-171450" algn="l" defTabSz="711200">
            <a:lnSpc>
              <a:spcPct val="100000"/>
            </a:lnSpc>
            <a:spcBef>
              <a:spcPct val="0"/>
            </a:spcBef>
            <a:spcAft>
              <a:spcPts val="0"/>
            </a:spcAft>
            <a:buFont typeface="Courier New" panose="02070309020205020404" pitchFamily="49" charset="0"/>
            <a:buChar char="o"/>
          </a:pPr>
          <a:r>
            <a:rPr lang="en-US" sz="1600" kern="1200">
              <a:latin typeface="Arial" panose="020B0604020202020204" pitchFamily="34" charset="0"/>
              <a:cs typeface="Arial" panose="020B0604020202020204" pitchFamily="34" charset="0"/>
            </a:rPr>
            <a:t>	Refer to Part III of the Guide to the MCAS Portal: Student Registration, section E.</a:t>
          </a:r>
        </a:p>
      </dsp:txBody>
      <dsp:txXfrm>
        <a:off x="7773402" y="496892"/>
        <a:ext cx="3768042" cy="44746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3190" y="0"/>
          <a:ext cx="3877355" cy="590993"/>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two weeks before testing</a:t>
          </a:r>
        </a:p>
      </dsp:txBody>
      <dsp:txXfrm>
        <a:off x="308687" y="0"/>
        <a:ext cx="3286362" cy="590993"/>
      </dsp:txXfrm>
    </dsp:sp>
    <dsp:sp modelId="{2F947E7E-99A1-4809-B4E9-414BFD82EEED}">
      <dsp:nvSpPr>
        <dsp:cNvPr id="0" name=""/>
        <dsp:cNvSpPr/>
      </dsp:nvSpPr>
      <dsp:spPr>
        <a:xfrm>
          <a:off x="444941" y="664868"/>
          <a:ext cx="3101884" cy="4139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Prepare devices and materials.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Review instructions in the </a:t>
          </a:r>
          <a:r>
            <a:rPr lang="en-US" sz="2000" i="1" kern="1200">
              <a:latin typeface="Arial" panose="020B0604020202020204" pitchFamily="34" charset="0"/>
              <a:cs typeface="Arial" panose="020B0604020202020204" pitchFamily="34" charset="0"/>
            </a:rPr>
            <a:t>Principal’s Administration Manual</a:t>
          </a:r>
          <a:r>
            <a:rPr lang="en-US" sz="2000" kern="1200">
              <a:latin typeface="Arial" panose="020B0604020202020204" pitchFamily="34" charset="0"/>
              <a:cs typeface="Arial" panose="020B0604020202020204" pitchFamily="34" charset="0"/>
            </a:rPr>
            <a:t>.</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Delivered to schools 2 weeks before spring ELA, and one week before each fall/winter administration </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Available online beforehand </a:t>
          </a:r>
        </a:p>
      </dsp:txBody>
      <dsp:txXfrm>
        <a:off x="444941" y="664868"/>
        <a:ext cx="3101884" cy="4139895"/>
      </dsp:txXfrm>
    </dsp:sp>
    <dsp:sp modelId="{36272020-30B9-46BD-A11E-37844C5F7F47}">
      <dsp:nvSpPr>
        <dsp:cNvPr id="0" name=""/>
        <dsp:cNvSpPr/>
      </dsp:nvSpPr>
      <dsp:spPr>
        <a:xfrm>
          <a:off x="3791792" y="0"/>
          <a:ext cx="3877355" cy="590993"/>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Two weeks before testing</a:t>
          </a:r>
        </a:p>
      </dsp:txBody>
      <dsp:txXfrm>
        <a:off x="4087289" y="0"/>
        <a:ext cx="3286362" cy="590993"/>
      </dsp:txXfrm>
    </dsp:sp>
    <dsp:sp modelId="{BD790CA9-82E9-43B2-B3BC-92100C838574}">
      <dsp:nvSpPr>
        <dsp:cNvPr id="0" name=""/>
        <dsp:cNvSpPr/>
      </dsp:nvSpPr>
      <dsp:spPr>
        <a:xfrm>
          <a:off x="4035003" y="664868"/>
          <a:ext cx="3101884" cy="4139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Create and assign students to classes in the MCAS Portal.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Verify assigned accommodations.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If necessary, create TA logins for Human Read-Aloud and Human Signer.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Track delivery of materials through Materials Management in the MCAS Portal.</a:t>
          </a:r>
        </a:p>
        <a:p>
          <a:pPr marL="171450" lvl="1" indent="-171450" algn="l" defTabSz="800100">
            <a:lnSpc>
              <a:spcPct val="90000"/>
            </a:lnSpc>
            <a:spcBef>
              <a:spcPct val="0"/>
            </a:spcBef>
            <a:spcAft>
              <a:spcPct val="15000"/>
            </a:spcAft>
            <a:buChar char="•"/>
          </a:pPr>
          <a:endParaRPr lang="en-US" sz="1800" kern="1200"/>
        </a:p>
      </dsp:txBody>
      <dsp:txXfrm>
        <a:off x="4035003" y="664868"/>
        <a:ext cx="3101884" cy="4139895"/>
      </dsp:txXfrm>
    </dsp:sp>
    <dsp:sp modelId="{D63279A0-8DF8-4A48-A849-5FA77A8A2F7D}">
      <dsp:nvSpPr>
        <dsp:cNvPr id="0" name=""/>
        <dsp:cNvSpPr/>
      </dsp:nvSpPr>
      <dsp:spPr>
        <a:xfrm>
          <a:off x="7663653" y="-10079"/>
          <a:ext cx="3881145" cy="590993"/>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Up to one week before testing</a:t>
          </a:r>
        </a:p>
      </dsp:txBody>
      <dsp:txXfrm>
        <a:off x="7959150" y="-10079"/>
        <a:ext cx="3290152" cy="590993"/>
      </dsp:txXfrm>
    </dsp:sp>
    <dsp:sp modelId="{B8F400DF-502C-4015-802A-4967AA4DFF1E}">
      <dsp:nvSpPr>
        <dsp:cNvPr id="0" name=""/>
        <dsp:cNvSpPr/>
      </dsp:nvSpPr>
      <dsp:spPr>
        <a:xfrm>
          <a:off x="7781151" y="497472"/>
          <a:ext cx="3771697" cy="447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355600">
            <a:lnSpc>
              <a:spcPct val="90000"/>
            </a:lnSpc>
            <a:spcBef>
              <a:spcPct val="0"/>
            </a:spcBef>
            <a:spcAft>
              <a:spcPct val="15000"/>
            </a:spcAft>
            <a:buChar char="•"/>
          </a:pPr>
          <a:endParaRPr lang="en-US" sz="800" kern="120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Train test administrators in protocols and security requirements.</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Schedule classes in the MCAS Portal.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Print student logins, summary sheets, and TA logins, if needed for Human Read-Aloud and Human Signer sessions. </a:t>
          </a:r>
        </a:p>
        <a:p>
          <a:pPr marL="228600" lvl="1" indent="-228600" algn="l" defTabSz="889000">
            <a:lnSpc>
              <a:spcPct val="100000"/>
            </a:lnSpc>
            <a:spcBef>
              <a:spcPct val="0"/>
            </a:spcBef>
            <a:spcAft>
              <a:spcPts val="0"/>
            </a:spcAft>
            <a:buChar char="•"/>
          </a:pPr>
          <a:r>
            <a:rPr lang="en-US" sz="2000" kern="1200">
              <a:latin typeface="Arial" panose="020B0604020202020204" pitchFamily="34" charset="0"/>
              <a:cs typeface="Arial" panose="020B0604020202020204" pitchFamily="34" charset="0"/>
            </a:rPr>
            <a:t>Verify form-dependent accommodations.  </a:t>
          </a:r>
          <a:endParaRPr lang="en-US" sz="3600" kern="1200">
            <a:latin typeface="Arial" panose="020B0604020202020204" pitchFamily="34" charset="0"/>
            <a:cs typeface="Arial" panose="020B0604020202020204" pitchFamily="34" charset="0"/>
          </a:endParaRPr>
        </a:p>
        <a:p>
          <a:pPr marL="342900" lvl="2" indent="-171450" algn="l" defTabSz="711200">
            <a:lnSpc>
              <a:spcPct val="100000"/>
            </a:lnSpc>
            <a:spcBef>
              <a:spcPct val="0"/>
            </a:spcBef>
            <a:spcAft>
              <a:spcPts val="0"/>
            </a:spcAft>
            <a:buFont typeface="Courier New" panose="02070309020205020404" pitchFamily="49" charset="0"/>
            <a:buChar char="o"/>
          </a:pPr>
          <a:r>
            <a:rPr lang="en-US" sz="1600" kern="1200">
              <a:latin typeface="Arial" panose="020B0604020202020204" pitchFamily="34" charset="0"/>
              <a:cs typeface="Arial" panose="020B0604020202020204" pitchFamily="34" charset="0"/>
            </a:rPr>
            <a:t>	Refer to Part III of the Guide to the MCAS Portal: Student Registration, section E.</a:t>
          </a:r>
        </a:p>
      </dsp:txBody>
      <dsp:txXfrm>
        <a:off x="7781151" y="497472"/>
        <a:ext cx="3771697" cy="44746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3778" y="0"/>
          <a:ext cx="3866084" cy="58986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two weeks before testing</a:t>
          </a:r>
        </a:p>
      </dsp:txBody>
      <dsp:txXfrm>
        <a:off x="308710" y="0"/>
        <a:ext cx="3276220" cy="589864"/>
      </dsp:txXfrm>
    </dsp:sp>
    <dsp:sp modelId="{2F947E7E-99A1-4809-B4E9-414BFD82EEED}">
      <dsp:nvSpPr>
        <dsp:cNvPr id="0" name=""/>
        <dsp:cNvSpPr/>
      </dsp:nvSpPr>
      <dsp:spPr>
        <a:xfrm>
          <a:off x="444274" y="663597"/>
          <a:ext cx="3092867" cy="4107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Prepare devices and materials.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Review instructions in the </a:t>
          </a:r>
          <a:r>
            <a:rPr lang="en-US" sz="2000" i="1" kern="1200">
              <a:latin typeface="Arial" panose="020B0604020202020204" pitchFamily="34" charset="0"/>
              <a:cs typeface="Arial" panose="020B0604020202020204" pitchFamily="34" charset="0"/>
            </a:rPr>
            <a:t>Principal’s Administration Manual</a:t>
          </a:r>
          <a:r>
            <a:rPr lang="en-US" sz="2000" kern="1200">
              <a:latin typeface="Arial" panose="020B0604020202020204" pitchFamily="34" charset="0"/>
              <a:cs typeface="Arial" panose="020B0604020202020204" pitchFamily="34" charset="0"/>
            </a:rPr>
            <a:t>.</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Delivered to schools 2 weeks before spring ELA, and one week before each fall/winter administration </a:t>
          </a:r>
        </a:p>
        <a:p>
          <a:pPr marL="342900" lvl="2"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Available online beforehand </a:t>
          </a:r>
        </a:p>
      </dsp:txBody>
      <dsp:txXfrm>
        <a:off x="444274" y="663597"/>
        <a:ext cx="3092867" cy="4107548"/>
      </dsp:txXfrm>
    </dsp:sp>
    <dsp:sp modelId="{36272020-30B9-46BD-A11E-37844C5F7F47}">
      <dsp:nvSpPr>
        <dsp:cNvPr id="0" name=""/>
        <dsp:cNvSpPr/>
      </dsp:nvSpPr>
      <dsp:spPr>
        <a:xfrm>
          <a:off x="3780769" y="0"/>
          <a:ext cx="3866084" cy="58986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Two weeks before testing</a:t>
          </a:r>
        </a:p>
      </dsp:txBody>
      <dsp:txXfrm>
        <a:off x="4075701" y="0"/>
        <a:ext cx="3276220" cy="589864"/>
      </dsp:txXfrm>
    </dsp:sp>
    <dsp:sp modelId="{BD790CA9-82E9-43B2-B3BC-92100C838574}">
      <dsp:nvSpPr>
        <dsp:cNvPr id="0" name=""/>
        <dsp:cNvSpPr/>
      </dsp:nvSpPr>
      <dsp:spPr>
        <a:xfrm>
          <a:off x="4023273" y="663597"/>
          <a:ext cx="3092867" cy="4107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Create and assign students to classes in the MCAS Portal.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Verify assigned accommodations.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If necessary, create TA logins for Human Read-Aloud and Human Signer. </a:t>
          </a:r>
        </a:p>
        <a:p>
          <a:pPr marL="228600" lvl="1" indent="-228600" algn="l" defTabSz="889000">
            <a:lnSpc>
              <a:spcPct val="90000"/>
            </a:lnSpc>
            <a:spcBef>
              <a:spcPct val="0"/>
            </a:spcBef>
            <a:spcAft>
              <a:spcPct val="15000"/>
            </a:spcAft>
            <a:buFont typeface="Times New Roman" panose="02020603050405020304" pitchFamily="18" charset="0"/>
            <a:buChar char="•"/>
          </a:pPr>
          <a:r>
            <a:rPr lang="en-US" sz="2000" kern="1200">
              <a:latin typeface="Arial" panose="020B0604020202020204" pitchFamily="34" charset="0"/>
              <a:cs typeface="Arial" panose="020B0604020202020204" pitchFamily="34" charset="0"/>
            </a:rPr>
            <a:t>Track delivery of materials through Materials Management in the MCAS Portal.</a:t>
          </a:r>
        </a:p>
        <a:p>
          <a:pPr marL="171450" lvl="1" indent="-171450" algn="l" defTabSz="800100">
            <a:lnSpc>
              <a:spcPct val="90000"/>
            </a:lnSpc>
            <a:spcBef>
              <a:spcPct val="0"/>
            </a:spcBef>
            <a:spcAft>
              <a:spcPct val="15000"/>
            </a:spcAft>
            <a:buChar char="•"/>
          </a:pPr>
          <a:endParaRPr lang="en-US" sz="1800" kern="1200"/>
        </a:p>
      </dsp:txBody>
      <dsp:txXfrm>
        <a:off x="4023273" y="663597"/>
        <a:ext cx="3092867" cy="4107548"/>
      </dsp:txXfrm>
    </dsp:sp>
    <dsp:sp modelId="{D63279A0-8DF8-4A48-A849-5FA77A8A2F7D}">
      <dsp:nvSpPr>
        <dsp:cNvPr id="0" name=""/>
        <dsp:cNvSpPr/>
      </dsp:nvSpPr>
      <dsp:spPr>
        <a:xfrm>
          <a:off x="7659208" y="12766"/>
          <a:ext cx="3869863" cy="589864"/>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Up to one week before testing</a:t>
          </a:r>
        </a:p>
      </dsp:txBody>
      <dsp:txXfrm>
        <a:off x="7954140" y="12766"/>
        <a:ext cx="3279999" cy="589864"/>
      </dsp:txXfrm>
    </dsp:sp>
    <dsp:sp modelId="{B8F400DF-502C-4015-802A-4967AA4DFF1E}">
      <dsp:nvSpPr>
        <dsp:cNvPr id="0" name=""/>
        <dsp:cNvSpPr/>
      </dsp:nvSpPr>
      <dsp:spPr>
        <a:xfrm>
          <a:off x="7768338" y="480028"/>
          <a:ext cx="3760733" cy="4474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355600">
            <a:lnSpc>
              <a:spcPct val="90000"/>
            </a:lnSpc>
            <a:spcBef>
              <a:spcPct val="0"/>
            </a:spcBef>
            <a:spcAft>
              <a:spcPct val="15000"/>
            </a:spcAft>
            <a:buChar char="•"/>
          </a:pPr>
          <a:endParaRPr lang="en-US" sz="800" kern="120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Train test administrators in protocols and security requirements.</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Schedule classes in the MCAS Portal. </a:t>
          </a:r>
        </a:p>
        <a:p>
          <a:pPr marL="228600" lvl="1" indent="-228600" algn="l" defTabSz="889000">
            <a:lnSpc>
              <a:spcPct val="90000"/>
            </a:lnSpc>
            <a:spcBef>
              <a:spcPct val="0"/>
            </a:spcBef>
            <a:spcAft>
              <a:spcPct val="15000"/>
            </a:spcAft>
            <a:buChar char="•"/>
          </a:pPr>
          <a:r>
            <a:rPr lang="en-US" sz="2000" kern="1200">
              <a:latin typeface="Arial" panose="020B0604020202020204" pitchFamily="34" charset="0"/>
              <a:cs typeface="Arial" panose="020B0604020202020204" pitchFamily="34" charset="0"/>
            </a:rPr>
            <a:t>Print student logins, summary sheets, and TA logins, if needed for Human Read-Aloud and Human Signer sessions. </a:t>
          </a:r>
        </a:p>
        <a:p>
          <a:pPr marL="228600" lvl="1" indent="-228600" algn="l" defTabSz="889000">
            <a:lnSpc>
              <a:spcPct val="100000"/>
            </a:lnSpc>
            <a:spcBef>
              <a:spcPct val="0"/>
            </a:spcBef>
            <a:spcAft>
              <a:spcPts val="0"/>
            </a:spcAft>
            <a:buChar char="•"/>
          </a:pPr>
          <a:r>
            <a:rPr lang="en-US" sz="2000" kern="1200">
              <a:latin typeface="Arial" panose="020B0604020202020204" pitchFamily="34" charset="0"/>
              <a:cs typeface="Arial" panose="020B0604020202020204" pitchFamily="34" charset="0"/>
            </a:rPr>
            <a:t>Verify form-dependent accommodations.  </a:t>
          </a:r>
          <a:endParaRPr lang="en-US" sz="3600" kern="1200">
            <a:latin typeface="Arial" panose="020B0604020202020204" pitchFamily="34" charset="0"/>
            <a:cs typeface="Arial" panose="020B0604020202020204" pitchFamily="34" charset="0"/>
          </a:endParaRPr>
        </a:p>
        <a:p>
          <a:pPr marL="342900" lvl="2" indent="-171450" algn="l" defTabSz="711200">
            <a:lnSpc>
              <a:spcPct val="100000"/>
            </a:lnSpc>
            <a:spcBef>
              <a:spcPct val="0"/>
            </a:spcBef>
            <a:spcAft>
              <a:spcPts val="0"/>
            </a:spcAft>
            <a:buFont typeface="Courier New" panose="02070309020205020404" pitchFamily="49" charset="0"/>
            <a:buChar char="o"/>
          </a:pPr>
          <a:r>
            <a:rPr lang="en-US" sz="1600" kern="1200">
              <a:latin typeface="Arial" panose="020B0604020202020204" pitchFamily="34" charset="0"/>
              <a:cs typeface="Arial" panose="020B0604020202020204" pitchFamily="34" charset="0"/>
            </a:rPr>
            <a:t>	Refer to Part III of the Guide to the MCAS Portal: Student Registration, section E.</a:t>
          </a:r>
        </a:p>
      </dsp:txBody>
      <dsp:txXfrm>
        <a:off x="7768338" y="480028"/>
        <a:ext cx="3760733" cy="44746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2026/9/29</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2026/9/29</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1689801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3593030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5138-0EF5-1B53-3E5E-1760605DE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FD784-652C-ECCA-30E5-3CA07EE68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E2B30-21B3-882F-5467-F2C40B5BFB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2E5A1-1EA0-28F2-9DAB-49C9225DF6C9}"/>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974889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1108E-D206-ADDA-0D11-F067ABAA5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68EBC-C81A-8BAC-F2E2-D3B945262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FF4B7-D083-79E6-1A9F-93092CA339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11ECB-8783-174F-5749-6633F2CB172E}"/>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4202495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E890-0A1B-76ED-5C21-A9AE65A44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066ED-6BCF-95E2-A86D-4FD1AD9BF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B0FC8-CAB3-22C1-FBBB-20B2E51613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66B551-060B-845B-C450-9EE44773F34D}"/>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4213004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A0EE8-E8F7-08B6-574B-716BD6ECA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F6B79-7F79-D41A-AE53-84E852810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9067B0-833E-08C0-8ECB-216B872F96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4ED6B9-8CFA-E420-BA8B-592AAC1273BC}"/>
              </a:ext>
            </a:extLst>
          </p:cNvPr>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2853500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1195163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869893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371503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1BCF-626E-B067-CA09-CFB95A718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E0EF7-3A15-ACAB-4CA4-6C11AE62C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35105-62A1-91C4-3EB9-1C71024EBE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D938F5-FBA5-843A-323B-5E66DBF613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833325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2368440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D767-DBED-6253-3FA6-28D8828AC5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4B61D-FEF4-6268-C7DB-EE649BDA0A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C0B3B8-A700-3F0C-81B3-AE33F43518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83D91-E3CF-E770-2316-9F9603E29E6F}"/>
              </a:ext>
            </a:extLst>
          </p:cNvPr>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748132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1198410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38</a:t>
            </a:fld>
            <a:endParaRPr lang="zh-CN" altLang="en-US"/>
          </a:p>
        </p:txBody>
      </p:sp>
    </p:spTree>
    <p:extLst>
      <p:ext uri="{BB962C8B-B14F-4D97-AF65-F5344CB8AC3E}">
        <p14:creationId xmlns:p14="http://schemas.microsoft.com/office/powerpoint/2010/main" val="1532048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07749-2F2A-CB6F-4C91-F5C2B30A1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06D9B-1F7A-CCC2-7940-3D0F82DA0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8A3ECB-7770-5B04-CAAD-C8710E31C3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AD7150-D490-8A7B-0BD7-9AE4DE1064C4}"/>
              </a:ext>
            </a:extLst>
          </p:cNvPr>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1395504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65AD-3895-9502-579B-3044A268A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3AE91-8673-3FE4-C753-173B074E2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B2585-20B8-4FB3-B98F-D6A7F58FEA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53DBF3-4954-8480-FCB3-F8E7B9CCBE04}"/>
              </a:ext>
            </a:extLst>
          </p:cNvPr>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167404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FE63B-C2C8-404D-D10A-115B19087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F370A-769C-23C0-879B-A57D744C5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FB84B7-90E3-5F28-7687-B969C3C051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DA05BF-3EB2-11DE-6AC2-9BE00DF6DEE8}"/>
              </a:ext>
            </a:extLst>
          </p:cNvPr>
          <p:cNvSpPr>
            <a:spLocks noGrp="1"/>
          </p:cNvSpPr>
          <p:nvPr>
            <p:ph type="sldNum" sz="quarter" idx="5"/>
          </p:nvPr>
        </p:nvSpPr>
        <p:spPr/>
        <p:txBody>
          <a:bodyPr/>
          <a:lstStyle/>
          <a:p>
            <a:fld id="{ADCCD5AF-71CD-4C88-AC55-E7BE057B2D3C}" type="slidenum">
              <a:rPr lang="zh-CN" altLang="en-US" smtClean="0"/>
              <a:pPr/>
              <a:t>43</a:t>
            </a:fld>
            <a:endParaRPr lang="zh-CN" altLang="en-US"/>
          </a:p>
        </p:txBody>
      </p:sp>
    </p:spTree>
    <p:extLst>
      <p:ext uri="{BB962C8B-B14F-4D97-AF65-F5344CB8AC3E}">
        <p14:creationId xmlns:p14="http://schemas.microsoft.com/office/powerpoint/2010/main" val="4070326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36116018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3254984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1C2EA-C664-72C6-D851-F66A267172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4B917-FE9D-DF3E-2C31-DAE1B165D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2D7FC-579C-8EE4-D280-60F7EC6C0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2B79D5-1CB2-1B33-343F-3F3A66A0C305}"/>
              </a:ext>
            </a:extLst>
          </p:cNvPr>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1881877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9299D-6730-35AC-18FA-0AE0C2405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E0988-CA80-277B-D05E-210244F3C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52177-E694-273E-C8A6-5F5E2E196A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2F2EC0-DA6A-D801-75F0-8A081D1565A9}"/>
              </a:ext>
            </a:extLst>
          </p:cNvPr>
          <p:cNvSpPr>
            <a:spLocks noGrp="1"/>
          </p:cNvSpPr>
          <p:nvPr>
            <p:ph type="sldNum" sz="quarter" idx="5"/>
          </p:nvPr>
        </p:nvSpPr>
        <p:spPr/>
        <p:txBody>
          <a:bodyPr/>
          <a:lstStyle/>
          <a:p>
            <a:fld id="{ADCCD5AF-71CD-4C88-AC55-E7BE057B2D3C}" type="slidenum">
              <a:rPr lang="zh-CN" altLang="en-US" smtClean="0"/>
              <a:pPr/>
              <a:t>52</a:t>
            </a:fld>
            <a:endParaRPr lang="zh-CN" altLang="en-US"/>
          </a:p>
        </p:txBody>
      </p:sp>
    </p:spTree>
    <p:extLst>
      <p:ext uri="{BB962C8B-B14F-4D97-AF65-F5344CB8AC3E}">
        <p14:creationId xmlns:p14="http://schemas.microsoft.com/office/powerpoint/2010/main" val="3683148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DB96B-37CE-C90D-852E-B3DDB61FB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392F4-601D-9B73-41E7-A2A358253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127FE-AFB5-31DD-95D5-B2EF6E42E1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AF70CD-193C-6CA8-FA58-4246AA848921}"/>
              </a:ext>
            </a:extLst>
          </p:cNvPr>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657601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3343B-27F0-3A56-A1AB-45D20DD3F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EAF04-949A-FEB5-93B1-E7F0F9595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FC3DB-FBF5-92F0-EC0C-9F5E351E05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4E386A-1D1C-D67B-4059-C28E3DA50B59}"/>
              </a:ext>
            </a:extLst>
          </p:cNvPr>
          <p:cNvSpPr>
            <a:spLocks noGrp="1"/>
          </p:cNvSpPr>
          <p:nvPr>
            <p:ph type="sldNum" sz="quarter" idx="5"/>
          </p:nvPr>
        </p:nvSpPr>
        <p:spPr/>
        <p:txBody>
          <a:bodyPr/>
          <a:lstStyle/>
          <a:p>
            <a:fld id="{ADCCD5AF-71CD-4C88-AC55-E7BE057B2D3C}" type="slidenum">
              <a:rPr lang="zh-CN" altLang="en-US" smtClean="0"/>
              <a:pPr/>
              <a:t>60</a:t>
            </a:fld>
            <a:endParaRPr lang="zh-CN" altLang="en-US"/>
          </a:p>
        </p:txBody>
      </p:sp>
    </p:spTree>
    <p:extLst>
      <p:ext uri="{BB962C8B-B14F-4D97-AF65-F5344CB8AC3E}">
        <p14:creationId xmlns:p14="http://schemas.microsoft.com/office/powerpoint/2010/main" val="42245686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7BBD4-8643-E4C2-3734-C5C2C91DD1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A0AE3-5F61-FDDF-3CEC-1DD5BF905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224CE-29A3-C49D-F266-BC9E9447C4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2DFCF7-BFEF-9393-2359-22DAF8655ACC}"/>
              </a:ext>
            </a:extLst>
          </p:cNvPr>
          <p:cNvSpPr>
            <a:spLocks noGrp="1"/>
          </p:cNvSpPr>
          <p:nvPr>
            <p:ph type="sldNum" sz="quarter" idx="5"/>
          </p:nvPr>
        </p:nvSpPr>
        <p:spPr/>
        <p:txBody>
          <a:bodyPr/>
          <a:lstStyle/>
          <a:p>
            <a:fld id="{ADCCD5AF-71CD-4C88-AC55-E7BE057B2D3C}" type="slidenum">
              <a:rPr lang="zh-CN" altLang="en-US" smtClean="0"/>
              <a:pPr/>
              <a:t>61</a:t>
            </a:fld>
            <a:endParaRPr lang="zh-CN" altLang="en-US"/>
          </a:p>
        </p:txBody>
      </p:sp>
    </p:spTree>
    <p:extLst>
      <p:ext uri="{BB962C8B-B14F-4D97-AF65-F5344CB8AC3E}">
        <p14:creationId xmlns:p14="http://schemas.microsoft.com/office/powerpoint/2010/main" val="2612021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17956-80AD-E5AC-AACE-30E220409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A4D2A-4A6F-4FD6-20C3-A7869889B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7EB1D-D9F5-0359-D7D6-49B7F71647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47AEF-9F76-14F6-34A7-6E5D2FF64B01}"/>
              </a:ext>
            </a:extLst>
          </p:cNvPr>
          <p:cNvSpPr>
            <a:spLocks noGrp="1"/>
          </p:cNvSpPr>
          <p:nvPr>
            <p:ph type="sldNum" sz="quarter" idx="5"/>
          </p:nvPr>
        </p:nvSpPr>
        <p:spPr/>
        <p:txBody>
          <a:bodyPr/>
          <a:lstStyle/>
          <a:p>
            <a:fld id="{ADCCD5AF-71CD-4C88-AC55-E7BE057B2D3C}" type="slidenum">
              <a:rPr lang="zh-CN" altLang="en-US" smtClean="0"/>
              <a:pPr/>
              <a:t>63</a:t>
            </a:fld>
            <a:endParaRPr lang="zh-CN" altLang="en-US"/>
          </a:p>
        </p:txBody>
      </p:sp>
    </p:spTree>
    <p:extLst>
      <p:ext uri="{BB962C8B-B14F-4D97-AF65-F5344CB8AC3E}">
        <p14:creationId xmlns:p14="http://schemas.microsoft.com/office/powerpoint/2010/main" val="208779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DA340-F01C-02DD-B49E-C1C5A12D4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28630-7775-3C56-62C7-D56AC5D83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B3A73-B17F-527C-056A-8789410AF2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A6B082-91DB-42AB-91FA-081893BA992A}"/>
              </a:ext>
            </a:extLst>
          </p:cNvPr>
          <p:cNvSpPr>
            <a:spLocks noGrp="1"/>
          </p:cNvSpPr>
          <p:nvPr>
            <p:ph type="sldNum" sz="quarter" idx="5"/>
          </p:nvPr>
        </p:nvSpPr>
        <p:spPr/>
        <p:txBody>
          <a:bodyPr/>
          <a:lstStyle/>
          <a:p>
            <a:fld id="{ADCCD5AF-71CD-4C88-AC55-E7BE057B2D3C}" type="slidenum">
              <a:rPr lang="zh-CN" altLang="en-US" smtClean="0"/>
              <a:pPr/>
              <a:t>66</a:t>
            </a:fld>
            <a:endParaRPr lang="zh-CN" altLang="en-US"/>
          </a:p>
        </p:txBody>
      </p:sp>
    </p:spTree>
    <p:extLst>
      <p:ext uri="{BB962C8B-B14F-4D97-AF65-F5344CB8AC3E}">
        <p14:creationId xmlns:p14="http://schemas.microsoft.com/office/powerpoint/2010/main" val="20331986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2214C-C003-580F-BAB5-9CF6C511A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B13C8-177D-A543-F159-2CB93FF42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88986-55CB-B22B-4CF5-A64618D31C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2C8646-F589-EE4B-BC8B-E274059A661F}"/>
              </a:ext>
            </a:extLst>
          </p:cNvPr>
          <p:cNvSpPr>
            <a:spLocks noGrp="1"/>
          </p:cNvSpPr>
          <p:nvPr>
            <p:ph type="sldNum" sz="quarter" idx="5"/>
          </p:nvPr>
        </p:nvSpPr>
        <p:spPr/>
        <p:txBody>
          <a:bodyPr/>
          <a:lstStyle/>
          <a:p>
            <a:fld id="{ADCCD5AF-71CD-4C88-AC55-E7BE057B2D3C}" type="slidenum">
              <a:rPr lang="zh-CN" altLang="en-US" smtClean="0"/>
              <a:pPr/>
              <a:t>67</a:t>
            </a:fld>
            <a:endParaRPr lang="zh-CN" altLang="en-US"/>
          </a:p>
        </p:txBody>
      </p:sp>
    </p:spTree>
    <p:extLst>
      <p:ext uri="{BB962C8B-B14F-4D97-AF65-F5344CB8AC3E}">
        <p14:creationId xmlns:p14="http://schemas.microsoft.com/office/powerpoint/2010/main" val="38691038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1AC2D-90C8-D33D-C8C3-34B3A4E88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B0548-1836-6A3E-BDC4-F7EA76635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7B661-FF16-1FD5-4BD9-37465609B6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02DE9E-0BBF-F8AF-8383-4F5868BFD826}"/>
              </a:ext>
            </a:extLst>
          </p:cNvPr>
          <p:cNvSpPr>
            <a:spLocks noGrp="1"/>
          </p:cNvSpPr>
          <p:nvPr>
            <p:ph type="sldNum" sz="quarter" idx="5"/>
          </p:nvPr>
        </p:nvSpPr>
        <p:spPr/>
        <p:txBody>
          <a:bodyPr/>
          <a:lstStyle/>
          <a:p>
            <a:fld id="{ADCCD5AF-71CD-4C88-AC55-E7BE057B2D3C}" type="slidenum">
              <a:rPr lang="zh-CN" altLang="en-US" smtClean="0"/>
              <a:pPr/>
              <a:t>68</a:t>
            </a:fld>
            <a:endParaRPr lang="zh-CN" altLang="en-US"/>
          </a:p>
        </p:txBody>
      </p:sp>
    </p:spTree>
    <p:extLst>
      <p:ext uri="{BB962C8B-B14F-4D97-AF65-F5344CB8AC3E}">
        <p14:creationId xmlns:p14="http://schemas.microsoft.com/office/powerpoint/2010/main" val="372640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0C2B2-65D0-0F2F-281F-28C98CC85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5BC81-14E9-F9E0-C311-A7FEFD0DC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0C593-6205-DFE1-CB2E-7AB2A02A27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552CEA-FE4A-F0BF-3491-9E47430D3DD7}"/>
              </a:ext>
            </a:extLst>
          </p:cNvPr>
          <p:cNvSpPr>
            <a:spLocks noGrp="1"/>
          </p:cNvSpPr>
          <p:nvPr>
            <p:ph type="sldNum" sz="quarter" idx="5"/>
          </p:nvPr>
        </p:nvSpPr>
        <p:spPr/>
        <p:txBody>
          <a:bodyPr/>
          <a:lstStyle/>
          <a:p>
            <a:fld id="{ADCCD5AF-71CD-4C88-AC55-E7BE057B2D3C}" type="slidenum">
              <a:rPr lang="zh-CN" altLang="en-US" smtClean="0"/>
              <a:pPr/>
              <a:t>71</a:t>
            </a:fld>
            <a:endParaRPr lang="zh-CN" altLang="en-US"/>
          </a:p>
        </p:txBody>
      </p:sp>
    </p:spTree>
    <p:extLst>
      <p:ext uri="{BB962C8B-B14F-4D97-AF65-F5344CB8AC3E}">
        <p14:creationId xmlns:p14="http://schemas.microsoft.com/office/powerpoint/2010/main" val="40806281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7FA69-9C54-2435-D7AA-13E35A4EB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EA52D-3896-154C-F015-D742180A7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6260B-F01F-9A1E-B0F5-5D5048C50E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E559C8-42B5-E85D-E198-78C890973F29}"/>
              </a:ext>
            </a:extLst>
          </p:cNvPr>
          <p:cNvSpPr>
            <a:spLocks noGrp="1"/>
          </p:cNvSpPr>
          <p:nvPr>
            <p:ph type="sldNum" sz="quarter" idx="5"/>
          </p:nvPr>
        </p:nvSpPr>
        <p:spPr/>
        <p:txBody>
          <a:bodyPr/>
          <a:lstStyle/>
          <a:p>
            <a:fld id="{ADCCD5AF-71CD-4C88-AC55-E7BE057B2D3C}" type="slidenum">
              <a:rPr lang="zh-CN" altLang="en-US" smtClean="0"/>
              <a:pPr/>
              <a:t>77</a:t>
            </a:fld>
            <a:endParaRPr lang="zh-CN" altLang="en-US"/>
          </a:p>
        </p:txBody>
      </p:sp>
    </p:spTree>
    <p:extLst>
      <p:ext uri="{BB962C8B-B14F-4D97-AF65-F5344CB8AC3E}">
        <p14:creationId xmlns:p14="http://schemas.microsoft.com/office/powerpoint/2010/main" val="1317491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78</a:t>
            </a:fld>
            <a:endParaRPr lang="zh-CN" altLang="en-US"/>
          </a:p>
        </p:txBody>
      </p:sp>
    </p:spTree>
    <p:extLst>
      <p:ext uri="{BB962C8B-B14F-4D97-AF65-F5344CB8AC3E}">
        <p14:creationId xmlns:p14="http://schemas.microsoft.com/office/powerpoint/2010/main" val="17746724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879B1-48B9-FCF9-B264-80A0E5E89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B32DF-E406-DBF7-FC35-6E5D55A03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D4D65-C687-9841-316F-A9AEC94025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17B467-6AE2-CE55-C58D-509B92998E21}"/>
              </a:ext>
            </a:extLst>
          </p:cNvPr>
          <p:cNvSpPr>
            <a:spLocks noGrp="1"/>
          </p:cNvSpPr>
          <p:nvPr>
            <p:ph type="sldNum" sz="quarter" idx="5"/>
          </p:nvPr>
        </p:nvSpPr>
        <p:spPr/>
        <p:txBody>
          <a:bodyPr/>
          <a:lstStyle/>
          <a:p>
            <a:fld id="{ADCCD5AF-71CD-4C88-AC55-E7BE057B2D3C}" type="slidenum">
              <a:rPr lang="zh-CN" altLang="en-US" smtClean="0"/>
              <a:pPr/>
              <a:t>83</a:t>
            </a:fld>
            <a:endParaRPr lang="zh-CN" altLang="en-US"/>
          </a:p>
        </p:txBody>
      </p:sp>
    </p:spTree>
    <p:extLst>
      <p:ext uri="{BB962C8B-B14F-4D97-AF65-F5344CB8AC3E}">
        <p14:creationId xmlns:p14="http://schemas.microsoft.com/office/powerpoint/2010/main" val="9660996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6D30-0D88-3316-B370-610517A19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3CCB8-ECFE-DE96-0EAC-427081E8CA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A9F98-6E66-C663-1CEC-30DE35599E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8F5ADC-3309-1792-4A67-8B2BAA5696C9}"/>
              </a:ext>
            </a:extLst>
          </p:cNvPr>
          <p:cNvSpPr>
            <a:spLocks noGrp="1"/>
          </p:cNvSpPr>
          <p:nvPr>
            <p:ph type="sldNum" sz="quarter" idx="5"/>
          </p:nvPr>
        </p:nvSpPr>
        <p:spPr/>
        <p:txBody>
          <a:bodyPr/>
          <a:lstStyle/>
          <a:p>
            <a:fld id="{ADCCD5AF-71CD-4C88-AC55-E7BE057B2D3C}" type="slidenum">
              <a:rPr lang="zh-CN" altLang="en-US" smtClean="0"/>
              <a:pPr/>
              <a:t>86</a:t>
            </a:fld>
            <a:endParaRPr lang="zh-CN" altLang="en-US"/>
          </a:p>
        </p:txBody>
      </p:sp>
    </p:spTree>
    <p:extLst>
      <p:ext uri="{BB962C8B-B14F-4D97-AF65-F5344CB8AC3E}">
        <p14:creationId xmlns:p14="http://schemas.microsoft.com/office/powerpoint/2010/main" val="37364627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3AE76-2D24-24FA-FFC6-1969AFA24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BCC6C-5169-8D1E-82D6-8F2C53425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44AFE-DEC4-19F3-7FF1-31294CBD94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715DA1-3BE4-5900-DB59-91350C412371}"/>
              </a:ext>
            </a:extLst>
          </p:cNvPr>
          <p:cNvSpPr>
            <a:spLocks noGrp="1"/>
          </p:cNvSpPr>
          <p:nvPr>
            <p:ph type="sldNum" sz="quarter" idx="5"/>
          </p:nvPr>
        </p:nvSpPr>
        <p:spPr/>
        <p:txBody>
          <a:bodyPr/>
          <a:lstStyle/>
          <a:p>
            <a:fld id="{ADCCD5AF-71CD-4C88-AC55-E7BE057B2D3C}" type="slidenum">
              <a:rPr lang="zh-CN" altLang="en-US" smtClean="0"/>
              <a:pPr/>
              <a:t>87</a:t>
            </a:fld>
            <a:endParaRPr lang="zh-CN" altLang="en-US"/>
          </a:p>
        </p:txBody>
      </p:sp>
    </p:spTree>
    <p:extLst>
      <p:ext uri="{BB962C8B-B14F-4D97-AF65-F5344CB8AC3E}">
        <p14:creationId xmlns:p14="http://schemas.microsoft.com/office/powerpoint/2010/main" val="3242833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88</a:t>
            </a:fld>
            <a:endParaRPr lang="zh-CN" altLang="en-US"/>
          </a:p>
        </p:txBody>
      </p:sp>
    </p:spTree>
    <p:extLst>
      <p:ext uri="{BB962C8B-B14F-4D97-AF65-F5344CB8AC3E}">
        <p14:creationId xmlns:p14="http://schemas.microsoft.com/office/powerpoint/2010/main" val="3088264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89</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A1C90-7A5F-1AFC-B7D4-97E707E63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78538-B38B-E05E-2A67-A998D2EFB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8606C-01ED-6C9C-AD71-776F9F6A4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3B08A2-FD6D-558F-F516-42F0D661A496}"/>
              </a:ext>
            </a:extLst>
          </p:cNvPr>
          <p:cNvSpPr>
            <a:spLocks noGrp="1"/>
          </p:cNvSpPr>
          <p:nvPr>
            <p:ph type="sldNum" sz="quarter" idx="5"/>
          </p:nvPr>
        </p:nvSpPr>
        <p:spPr/>
        <p:txBody>
          <a:bodyPr/>
          <a:lstStyle/>
          <a:p>
            <a:fld id="{ADCCD5AF-71CD-4C88-AC55-E7BE057B2D3C}" type="slidenum">
              <a:rPr lang="zh-CN" altLang="en-US" smtClean="0"/>
              <a:pPr/>
              <a:t>90</a:t>
            </a:fld>
            <a:endParaRPr lang="zh-CN" altLang="en-US"/>
          </a:p>
        </p:txBody>
      </p:sp>
    </p:spTree>
    <p:extLst>
      <p:ext uri="{BB962C8B-B14F-4D97-AF65-F5344CB8AC3E}">
        <p14:creationId xmlns:p14="http://schemas.microsoft.com/office/powerpoint/2010/main" val="20733535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EB466-CCF2-8417-3C19-E6DC9BB8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7295-A6B5-C885-A812-62618EA36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BE6011-F515-B3A1-E409-7F4AF24D0F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4730FD-A7FC-3F16-7563-F9EE583702DE}"/>
              </a:ext>
            </a:extLst>
          </p:cNvPr>
          <p:cNvSpPr>
            <a:spLocks noGrp="1"/>
          </p:cNvSpPr>
          <p:nvPr>
            <p:ph type="sldNum" sz="quarter" idx="5"/>
          </p:nvPr>
        </p:nvSpPr>
        <p:spPr/>
        <p:txBody>
          <a:bodyPr/>
          <a:lstStyle/>
          <a:p>
            <a:fld id="{ADCCD5AF-71CD-4C88-AC55-E7BE057B2D3C}" type="slidenum">
              <a:rPr lang="zh-CN" altLang="en-US" smtClean="0"/>
              <a:pPr/>
              <a:t>91</a:t>
            </a:fld>
            <a:endParaRPr lang="zh-CN" altLang="en-US"/>
          </a:p>
        </p:txBody>
      </p:sp>
    </p:spTree>
    <p:extLst>
      <p:ext uri="{BB962C8B-B14F-4D97-AF65-F5344CB8AC3E}">
        <p14:creationId xmlns:p14="http://schemas.microsoft.com/office/powerpoint/2010/main" val="2263756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91826-84CF-D882-02B7-56B1099FF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40EBD-1D46-7899-01C3-9A4AAC415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0FC77-8B00-6886-05E3-1ADA80F5F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837D71-86EC-2E15-3928-BB0C49FC4FBA}"/>
              </a:ext>
            </a:extLst>
          </p:cNvPr>
          <p:cNvSpPr>
            <a:spLocks noGrp="1"/>
          </p:cNvSpPr>
          <p:nvPr>
            <p:ph type="sldNum" sz="quarter" idx="5"/>
          </p:nvPr>
        </p:nvSpPr>
        <p:spPr/>
        <p:txBody>
          <a:bodyPr/>
          <a:lstStyle/>
          <a:p>
            <a:fld id="{ADCCD5AF-71CD-4C88-AC55-E7BE057B2D3C}" type="slidenum">
              <a:rPr lang="zh-CN" altLang="en-US" smtClean="0"/>
              <a:pPr/>
              <a:t>92</a:t>
            </a:fld>
            <a:endParaRPr lang="zh-CN" altLang="en-US"/>
          </a:p>
        </p:txBody>
      </p:sp>
    </p:spTree>
    <p:extLst>
      <p:ext uri="{BB962C8B-B14F-4D97-AF65-F5344CB8AC3E}">
        <p14:creationId xmlns:p14="http://schemas.microsoft.com/office/powerpoint/2010/main" val="13791956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93</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94</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95</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56450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4177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18590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61888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35373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84754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88299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77838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85680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89683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5097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918393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82646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261904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560646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571327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91467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109932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075364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695566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33465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3"/>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752997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doe.mass.edu/scholarships/mastery/?utm_source=Unknown+List&amp;utm_campaign=77459942ac-EMAIL_CAMPAIGN_2025_08_29_04_57&amp;utm_medium=email&amp;utm_term=0_-77459942ac-" TargetMode="External"/><Relationship Id="rId2" Type="http://schemas.openxmlformats.org/officeDocument/2006/relationships/hyperlink" Target="https://www.doe.mass.edu/scholarships/adams/default.html?utm_source=Unknown+List&amp;utm_campaign=77459942ac-EMAIL_CAMPAIGN_2025_08_29_04_57&amp;utm_medium=email&amp;utm_term=0_-77459942ac-" TargetMode="External"/><Relationship Id="rId1" Type="http://schemas.openxmlformats.org/officeDocument/2006/relationships/slideLayout" Target="../slideLayouts/slideLayout3.xml"/><Relationship Id="rId5" Type="http://schemas.openxmlformats.org/officeDocument/2006/relationships/hyperlink" Target="https://www.doe.mass.edu/mcas/highschool.html" TargetMode="External"/><Relationship Id="rId4" Type="http://schemas.openxmlformats.org/officeDocument/2006/relationships/hyperlink" Target="https://www.doe.mass.edu/scholarships/biliteracy/?utm_source=Unknown+List&amp;utm_campaign=77459942ac-EMAIL_CAMPAIGN_2025_08_29_04_57&amp;utm_medium=email&amp;utm_term=0_-77459942a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hyperlink" Target="https://www.doe.mass.edu/mcas/updates.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eepurl.com/ghSOhH" TargetMode="External"/><Relationship Id="rId4" Type="http://schemas.openxmlformats.org/officeDocument/2006/relationships/hyperlink" Target="https://profiles.doe.mass.edu/"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mcas-training.cognia.or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gateway.edu.state.ma.us/"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doe.mass.edu/mcas/" TargetMode="External"/><Relationship Id="rId2" Type="http://schemas.openxmlformats.org/officeDocument/2006/relationships/hyperlink" Target="https://www.doe.mass.edu/mcas/updates.html" TargetMode="External"/><Relationship Id="rId1" Type="http://schemas.openxmlformats.org/officeDocument/2006/relationships/slideLayout" Target="../slideLayouts/slideLayout3.xml"/><Relationship Id="rId4" Type="http://schemas.openxmlformats.org/officeDocument/2006/relationships/hyperlink" Target="https://mcas.onlinehelp.cognia.org/"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doe.mass.edu/mcas/updates.html" TargetMode="External"/><Relationship Id="rId2" Type="http://schemas.openxmlformats.org/officeDocument/2006/relationships/hyperlink" Target="https://profiles.doe.mass.edu/" TargetMode="External"/><Relationship Id="rId1" Type="http://schemas.openxmlformats.org/officeDocument/2006/relationships/slideLayout" Target="../slideLayouts/slideLayout3.xml"/><Relationship Id="rId5" Type="http://schemas.openxmlformats.org/officeDocument/2006/relationships/hyperlink" Target="mailto:ESEDirectoryAdministrator@mass.gov" TargetMode="External"/><Relationship Id="rId4" Type="http://schemas.openxmlformats.org/officeDocument/2006/relationships/hyperlink" Target="http://www.doe.mass.edu/infoservices/data/diradmin/list.aspx"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mcas-training.cognia.or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hyperlink" Target="http://www.doe.mass.edu/mcas/accessibility/" TargetMode="External"/><Relationship Id="rId1" Type="http://schemas.openxmlformats.org/officeDocument/2006/relationships/slideLayout" Target="../slideLayouts/slideLayout3.xml"/><Relationship Id="rId5" Type="http://schemas.openxmlformats.org/officeDocument/2006/relationships/hyperlink" Target="http://www.doe.mass.edu/mcas/accessibility/organizers/" TargetMode="External"/><Relationship Id="rId4" Type="http://schemas.openxmlformats.org/officeDocument/2006/relationships/hyperlink" Target="https://cognia.zoom.us/webinar/register/WN_dwo9eR4iTBKtd_BtaX5tnw"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doe.mass.edu/mcas/updates.htm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s://mcas.onlinehelp.cognia.org/portal/" TargetMode="External"/><Relationship Id="rId4" Type="http://schemas.openxmlformats.org/officeDocument/2006/relationships/hyperlink" Target="https://www.doe.mass.edu/mcas/testadmin/pre-admin-guide.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doe.mass.edu/mcas/testadmin/pre-admin-guide.pdf"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www.doe.mass.edu/mcas/accessibility/default.html" TargetMode="External"/><Relationship Id="rId5" Type="http://schemas.openxmlformats.org/officeDocument/2006/relationships/hyperlink" Target="https://mcas.onlinehelp.cognia.org/training-modules/" TargetMode="External"/><Relationship Id="rId4" Type="http://schemas.openxmlformats.org/officeDocument/2006/relationships/hyperlink" Target="https://mcas.onlinehelp.cognia.org/portal/"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7.xml.rels><?xml version="1.0" encoding="UTF-8" standalone="yes"?>
<Relationships xmlns="http://schemas.openxmlformats.org/package/2006/relationships"><Relationship Id="rId3" Type="http://schemas.openxmlformats.org/officeDocument/2006/relationships/hyperlink" Target="https://mcas.onlinehelp.cognia.org/training/"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doe.mass.edu/mcas/training.html"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hyperlink" Target="https://mcas.onlinehelp.cognia.org/technology-setup/" TargetMode="Externa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s://mcas.onlinehelp.cognia.org/technology-setup/"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mcas.onlinehelp.cognia.org/training/"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hyperlink" Target="https://mcas.onlinehelp.cognia.org/wp-content/uploads/sites/30/2025/09/MCAS-Student-Kiosk-Technology-Guide_FINAL.pdf" TargetMode="External"/><Relationship Id="rId4" Type="http://schemas.openxmlformats.org/officeDocument/2006/relationships/hyperlink" Target="https://www.doe.mass.edu/mcas/training.html"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4.xml.rels><?xml version="1.0" encoding="UTF-8" standalone="yes"?>
<Relationships xmlns="http://schemas.openxmlformats.org/package/2006/relationships"><Relationship Id="rId3" Type="http://schemas.openxmlformats.org/officeDocument/2006/relationships/hyperlink" Target="https://www.doe.mass.edu/mcas/updates.html" TargetMode="External"/><Relationship Id="rId2" Type="http://schemas.openxmlformats.org/officeDocument/2006/relationships/hyperlink" Target="https://www.doe.mass.edu/mcas/cal.html" TargetMode="Externa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s://mcas.onlinehelp.cognia.org/training-webinars/" TargetMode="External"/><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s://www.doe.mass.edu/mcas/testadmin/student-kiosk-portal-updates.pdf" TargetMode="External"/><Relationship Id="rId2" Type="http://schemas.openxmlformats.org/officeDocument/2006/relationships/hyperlink" Target="https://mcas.onlinehelp.cognia.org/technology-setup/"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mcas.onlinehelp.cognia.org/practice/" TargetMode="External"/><Relationship Id="rId2" Type="http://schemas.openxmlformats.org/officeDocument/2006/relationships/hyperlink" Target="http://www.doe.mass.edu/stem/dlcs/?section=planningtools" TargetMode="Externa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s://mcas.onlinehelp.cognia.org/wp-content/uploads/sites/30/2025/09/MCAS-Student-Kiosk-Technology-Guide_FINAL.pdf"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s://mcas.onlinehelp.cognia.org/training-modules/" TargetMode="External"/><Relationship Id="rId5" Type="http://schemas.openxmlformats.org/officeDocument/2006/relationships/hyperlink" Target="https://mcas.onlinehelp.cognia.org/wp-content/uploads/sites/30/2025/08/StudentRegistration_Upload_Template_Final.zip" TargetMode="External"/><Relationship Id="rId4" Type="http://schemas.openxmlformats.org/officeDocument/2006/relationships/hyperlink" Target="https://mcas.onlinehelp.cognia.org/wp-content/uploads/sites/30/2024/12/MCAS-Student-Registration-Data-Definitions_2025-2026_Final.xlsx"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https://mcas.onlinehelp.cognia.org/training-modules/"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0.xml.rels><?xml version="1.0" encoding="UTF-8" standalone="yes"?>
<Relationships xmlns="http://schemas.openxmlformats.org/package/2006/relationships"><Relationship Id="rId2" Type="http://schemas.openxmlformats.org/officeDocument/2006/relationships/hyperlink" Target="mailto:mcas@mass.gov"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3.xml.rels><?xml version="1.0" encoding="UTF-8" standalone="yes"?>
<Relationships xmlns="http://schemas.openxmlformats.org/package/2006/relationships"><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hyperlink" Target="https://www.doe.mass.edu/mcas/accessibility/default.html" TargetMode="Externa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hyperlink" Target="https://www.doe.mass.edu/mcas/accessibility/default.html" TargetMode="External"/><Relationship Id="rId4" Type="http://schemas.openxmlformats.org/officeDocument/2006/relationships/hyperlink" Target="https://mcas.onlinehelp.cognia.org/training-modules/"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80.xml.rels><?xml version="1.0" encoding="UTF-8" standalone="yes"?>
<Relationships xmlns="http://schemas.openxmlformats.org/package/2006/relationships"><Relationship Id="rId2" Type="http://schemas.openxmlformats.org/officeDocument/2006/relationships/hyperlink" Target="https://www.doe.mass.edu/mcas/admin.html" TargetMode="Externa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hyperlink" Target="https://www.doe.mass.edu/mcas/cal.html" TargetMode="Externa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hyperlink" Target="https://mcas.onlinehelp.cognia.org/training-modules/"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cognia.zoom.us/webinar/register/WN_axrUgcaPT4-Br8kGrG5eHg#/registration"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hyperlink" Target="https://cognia.zoom.us/webinar/register/WN_dwo9eR4iTBKtd_BtaX5tnw" TargetMode="External"/><Relationship Id="rId4" Type="http://schemas.openxmlformats.org/officeDocument/2006/relationships/hyperlink" Target="https://cognia.zoom.us/webinar/register/WN_mzf1wO2fTA2H6sq5DtHw2A" TargetMode="External"/></Relationships>
</file>

<file path=ppt/slides/_rels/slide91.xml.rels><?xml version="1.0" encoding="UTF-8" standalone="yes"?>
<Relationships xmlns="http://schemas.openxmlformats.org/package/2006/relationships"><Relationship Id="rId8" Type="http://schemas.openxmlformats.org/officeDocument/2006/relationships/hyperlink" Target="https://cognia.zoom.us/webinar/register/WN_St6KVm3ITPyORVM6Shg_zg" TargetMode="External"/><Relationship Id="rId3" Type="http://schemas.openxmlformats.org/officeDocument/2006/relationships/hyperlink" Target="https://cognia.zoom.us/webinar/register/WN_ZHOvOATZR-SxlYbamZSPkw" TargetMode="External"/><Relationship Id="rId7" Type="http://schemas.openxmlformats.org/officeDocument/2006/relationships/hyperlink" Target="https://cognia.zoom.us/webinar/register/WN_5NUDQ2WoQtamAbmdBQOlug"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hyperlink" Target="https://cognia.zoom.us/webinar/register/WN_Oh5ooYcFRN2HTLPfzgK0WQ" TargetMode="External"/><Relationship Id="rId5" Type="http://schemas.openxmlformats.org/officeDocument/2006/relationships/hyperlink" Target="https://cognia.zoom.us/webinar/register/WN_J0PxkNgMTEykSe3huTjU1w" TargetMode="External"/><Relationship Id="rId4" Type="http://schemas.openxmlformats.org/officeDocument/2006/relationships/hyperlink" Target="https://cognia.zoom.us/webinar/register/WN_M7F1OfjsS7mq2E8Z3jshuA" TargetMode="External"/></Relationships>
</file>

<file path=ppt/slides/_rels/slide92.xml.rels><?xml version="1.0" encoding="UTF-8" standalone="yes"?>
<Relationships xmlns="http://schemas.openxmlformats.org/package/2006/relationships"><Relationship Id="rId8" Type="http://schemas.openxmlformats.org/officeDocument/2006/relationships/hyperlink" Target="https://cognia.zoom.us/webinar/register/WN_8-b_xKFcSP6P5xqXGjvDUA" TargetMode="External"/><Relationship Id="rId3" Type="http://schemas.openxmlformats.org/officeDocument/2006/relationships/hyperlink" Target="https://cognia.zoom.us/webinar/register/WN_osFtDYi5R4SPQ5E7XmLpWQ" TargetMode="External"/><Relationship Id="rId7" Type="http://schemas.openxmlformats.org/officeDocument/2006/relationships/hyperlink" Target="https://cognia.zoom.us/webinar/register/WN_c-zbjgBxRwyVbwtAnGHAJw"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s://cognia.zoom.us/webinar/register/WN_M3nzqWV7R5iBQd97ZiLOWQ" TargetMode="External"/><Relationship Id="rId5" Type="http://schemas.openxmlformats.org/officeDocument/2006/relationships/hyperlink" Target="https://cognia.zoom.us/webinar/register/WN_5IAa48Z7QwajhS8ofMnIbQ" TargetMode="External"/><Relationship Id="rId10" Type="http://schemas.openxmlformats.org/officeDocument/2006/relationships/hyperlink" Target="https://cognia.zoom.us/webinar/register/WN_4LBMeCGKS-WQlnYNvloleA" TargetMode="External"/><Relationship Id="rId4" Type="http://schemas.openxmlformats.org/officeDocument/2006/relationships/hyperlink" Target="https://cognia.zoom.us/webinar/register/WN_0GaapOGrT3C6ugRiWm22iQ" TargetMode="External"/><Relationship Id="rId9" Type="http://schemas.openxmlformats.org/officeDocument/2006/relationships/hyperlink" Target="https://cognia.zoom.us/webinar/register/WN_XHYfSrPMQTi76FAl2ba-7A"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5.sv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hyperlink" Target="http://www.doe.mass.edu/mcas" TargetMode="External"/><Relationship Id="rId5" Type="http://schemas.openxmlformats.org/officeDocument/2006/relationships/image" Target="../media/image44.svg"/><Relationship Id="rId4"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dirty="0"/>
              <a:t>Overview of MCAS Administration Tasks for School and District Test Coordinators</a:t>
            </a:r>
            <a:endParaRPr lang="en-US" altLang="en-US" sz="5900" dirty="0"/>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latin typeface="Arial" panose="020B0604020202020204" pitchFamily="34" charset="0"/>
                <a:cs typeface="Arial" panose="020B0604020202020204" pitchFamily="34" charset="0"/>
              </a:rPr>
              <a:t>September 30, 2026</a:t>
            </a:r>
            <a:endParaRPr lang="zh-CN" altLang="en-US" sz="2799">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a:xfrm>
            <a:off x="173179" y="1600779"/>
            <a:ext cx="11890665" cy="4414692"/>
          </a:xfrm>
        </p:spPr>
        <p:txBody>
          <a:bodyPr vert="horz" lIns="91440" tIns="45720" rIns="91440" bIns="45720" rtlCol="0" anchor="t">
            <a:noAutofit/>
          </a:bodyPr>
          <a:lstStyle/>
          <a:p>
            <a:pPr marL="0" indent="0">
              <a:buClrTx/>
              <a:buNone/>
            </a:pPr>
            <a:r>
              <a:rPr lang="en-US" sz="2800">
                <a:solidFill>
                  <a:schemeClr val="tx1"/>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chemeClr val="tx1"/>
                </a:solidFill>
                <a:latin typeface="Arial" panose="020B0604020202020204" pitchFamily="34" charset="0"/>
                <a:cs typeface="Arial" panose="020B0604020202020204" pitchFamily="34" charset="0"/>
              </a:rPr>
              <a:t>Shannon Cullen, MCAS Test Administration Coordinator</a:t>
            </a:r>
          </a:p>
          <a:p>
            <a:pPr marL="0" indent="0">
              <a:buClrTx/>
              <a:buNone/>
            </a:pPr>
            <a:r>
              <a:rPr lang="en-US">
                <a:solidFill>
                  <a:schemeClr val="tx1"/>
                </a:solidFill>
              </a:rPr>
              <a:t>Erma Brown, MCAS and ACCESS Test Administration Specialist</a:t>
            </a:r>
          </a:p>
          <a:p>
            <a:pPr marL="0" indent="0">
              <a:buClrTx/>
              <a:buNone/>
            </a:pPr>
            <a:r>
              <a:rPr lang="en-US" sz="2800">
                <a:solidFill>
                  <a:schemeClr val="tx1"/>
                </a:solidFill>
                <a:latin typeface="Arial" panose="020B0604020202020204" pitchFamily="34" charset="0"/>
                <a:cs typeface="Arial" panose="020B0604020202020204" pitchFamily="34" charset="0"/>
              </a:rPr>
              <a:t>Sharon Mathieu, MCAS Test Administration Specialist</a:t>
            </a:r>
          </a:p>
          <a:p>
            <a:pPr marL="0" indent="0">
              <a:buClrTx/>
              <a:buNone/>
            </a:pPr>
            <a:r>
              <a:rPr lang="en-US">
                <a:solidFill>
                  <a:schemeClr val="tx1"/>
                </a:solidFill>
              </a:rPr>
              <a:t>Robert </a:t>
            </a:r>
            <a:r>
              <a:rPr lang="en-US" err="1">
                <a:solidFill>
                  <a:schemeClr val="tx1"/>
                </a:solidFill>
              </a:rPr>
              <a:t>Pelychaty</a:t>
            </a:r>
            <a:r>
              <a:rPr lang="en-US">
                <a:solidFill>
                  <a:schemeClr val="tx1"/>
                </a:solidFill>
              </a:rPr>
              <a:t>, Manager of Inclusive Assessment</a:t>
            </a:r>
            <a:endParaRPr lang="en-US" sz="2800">
              <a:solidFill>
                <a:schemeClr val="tx1"/>
              </a:solidFill>
              <a:latin typeface="Arial" panose="020B0604020202020204" pitchFamily="34" charset="0"/>
              <a:cs typeface="Arial" panose="020B0604020202020204" pitchFamily="34" charset="0"/>
            </a:endParaRPr>
          </a:p>
          <a:p>
            <a:pPr marL="0" indent="0">
              <a:buClrTx/>
              <a:buNone/>
            </a:pPr>
            <a:r>
              <a:rPr lang="en-US" sz="2800">
                <a:solidFill>
                  <a:schemeClr val="tx1"/>
                </a:solidFill>
                <a:latin typeface="Arial"/>
                <a:cs typeface="Arial"/>
              </a:rPr>
              <a:t>Kaelee Harper, </a:t>
            </a:r>
            <a:r>
              <a:rPr lang="en-US" sz="2800" err="1">
                <a:solidFill>
                  <a:schemeClr val="tx1"/>
                </a:solidFill>
                <a:latin typeface="Arial"/>
                <a:cs typeface="Arial"/>
              </a:rPr>
              <a:t>eMetric</a:t>
            </a:r>
            <a:r>
              <a:rPr lang="en-US" sz="2800">
                <a:solidFill>
                  <a:schemeClr val="tx1"/>
                </a:solidFill>
                <a:latin typeface="Arial"/>
                <a:cs typeface="Arial"/>
              </a:rPr>
              <a:t> </a:t>
            </a:r>
            <a:r>
              <a:rPr lang="en-US">
                <a:solidFill>
                  <a:schemeClr val="tx1"/>
                </a:solidFill>
                <a:latin typeface="Arial"/>
                <a:cs typeface="Arial"/>
              </a:rPr>
              <a:t>Project Manager</a:t>
            </a:r>
            <a:endParaRPr lang="en-US" sz="2800">
              <a:solidFill>
                <a:schemeClr val="tx1"/>
              </a:solidFill>
              <a:latin typeface="Arial"/>
              <a:cs typeface="Arial"/>
            </a:endParaRPr>
          </a:p>
        </p:txBody>
      </p:sp>
      <p:sp>
        <p:nvSpPr>
          <p:cNvPr id="2" name="Slide Number Placeholder 1">
            <a:extLst>
              <a:ext uri="{FF2B5EF4-FFF2-40B4-BE49-F238E27FC236}">
                <a16:creationId xmlns:a16="http://schemas.microsoft.com/office/drawing/2014/main" id="{D861597A-ADC3-F877-0DE6-CD02471758B1}"/>
              </a:ext>
            </a:extLst>
          </p:cNvPr>
          <p:cNvSpPr>
            <a:spLocks noGrp="1"/>
          </p:cNvSpPr>
          <p:nvPr>
            <p:ph type="sldNum" sz="quarter" idx="12"/>
          </p:nvPr>
        </p:nvSpPr>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80" y="1591254"/>
            <a:ext cx="11783292" cy="4732428"/>
          </a:xfrm>
        </p:spPr>
        <p:txBody>
          <a:bodyPr vert="horz" lIns="91440" tIns="45720" rIns="91440" bIns="45720" rtlCol="0" anchor="t">
            <a:normAutofit fontScale="92500"/>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600">
                <a:solidFill>
                  <a:schemeClr val="tx1"/>
                </a:solidFill>
                <a:latin typeface="Arial"/>
                <a:cs typeface="Arial"/>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600">
                <a:solidFill>
                  <a:schemeClr val="tx1"/>
                </a:solidFill>
                <a:latin typeface="Arial"/>
                <a:cs typeface="Arial"/>
              </a:rPr>
              <a:t>Use the thumbs-up icon to “upvote” someone else’s question. </a:t>
            </a:r>
          </a:p>
          <a:p>
            <a:pPr marL="800100" lvl="1" indent="-342900">
              <a:buClrTx/>
              <a:buFont typeface="Arial" panose="020B0604020202020204" pitchFamily="34" charset="0"/>
              <a:buChar char="•"/>
            </a:pPr>
            <a:r>
              <a:rPr lang="en-US" sz="2600">
                <a:solidFill>
                  <a:schemeClr val="tx1"/>
                </a:solidFill>
                <a:latin typeface="Arial"/>
                <a:cs typeface="Arial"/>
              </a:rPr>
              <a:t>Email student-specific questions to </a:t>
            </a:r>
            <a:r>
              <a:rPr lang="en-US" sz="2600">
                <a:latin typeface="Arial"/>
                <a:cs typeface="Arial"/>
                <a:hlinkClick r:id="rId3"/>
              </a:rPr>
              <a:t>mcas@mass.gov</a:t>
            </a:r>
            <a:r>
              <a:rPr lang="en-US" sz="2600">
                <a:latin typeface="Arial"/>
                <a:cs typeface="Arial"/>
              </a:rPr>
              <a:t> </a:t>
            </a:r>
            <a:r>
              <a:rPr lang="en-US" sz="2600">
                <a:solidFill>
                  <a:schemeClr val="tx1"/>
                </a:solidFill>
                <a:latin typeface="Arial"/>
                <a:cs typeface="Arial"/>
              </a:rPr>
              <a:t>instead of asking here.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Closed captioning has been enabled for participants who need it. </a:t>
            </a:r>
          </a:p>
          <a:p>
            <a:pPr marL="457200" indent="-457200"/>
            <a:r>
              <a:rPr lang="en-US">
                <a:solidFill>
                  <a:schemeClr val="tx1"/>
                </a:solidFill>
              </a:rPr>
              <a:t>This session is being interpreted into ASL. Our interpreting team will be onscreen with the presenters. ​</a:t>
            </a:r>
            <a:endParaRPr lang="en-US">
              <a:solidFill>
                <a:schemeClr val="tx1"/>
              </a:solidFill>
              <a:latin typeface="Arial" panose="020B0604020202020204" pitchFamily="34" charset="0"/>
              <a:cs typeface="Arial" panose="020B0604020202020204" pitchFamily="34" charset="0"/>
            </a:endParaRPr>
          </a:p>
          <a:p>
            <a:pPr marL="457200" indent="-457200"/>
            <a:r>
              <a:rPr lang="en-US">
                <a:solidFill>
                  <a:schemeClr val="tx1"/>
                </a:solidFill>
              </a:rPr>
              <a:t>Please be advised that DESE does not authorize attendees to record or to use AI transcription tools during the meeting and DESE does not endorse any unauthorized transcripts created by third parties of its meetings. </a:t>
            </a:r>
            <a:endParaRPr lang="en-US">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55AD1E4-BBE7-263C-C468-C94082872D2C}"/>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chemeClr val="tx1"/>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E5596A2A-D0FB-2774-AF27-CF2012C6BBA9}"/>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92500" lnSpcReduction="10000"/>
          </a:bodyPr>
          <a:lstStyle/>
          <a:p>
            <a:pPr marL="514350" indent="-514350">
              <a:buClrTx/>
              <a:buAutoNum type="arabicPeriod"/>
            </a:pPr>
            <a:r>
              <a:rPr lang="en-US" dirty="0">
                <a:solidFill>
                  <a:srgbClr val="000000"/>
                </a:solidFill>
                <a:latin typeface="Arial"/>
                <a:cs typeface="Arial"/>
              </a:rPr>
              <a:t>Updates for 2026–27</a:t>
            </a:r>
            <a:endParaRPr lang="en-US" dirty="0"/>
          </a:p>
          <a:p>
            <a:pPr marL="514350" indent="-514350">
              <a:buClrTx/>
              <a:buAutoNum type="arabicPeriod"/>
            </a:pPr>
            <a:r>
              <a:rPr lang="en-US" dirty="0">
                <a:solidFill>
                  <a:srgbClr val="000000"/>
                </a:solidFill>
                <a:latin typeface="Arial"/>
                <a:cs typeface="Arial"/>
              </a:rPr>
              <a:t>Overview of Computer-Based Testing</a:t>
            </a:r>
            <a:endParaRPr lang="en-US" dirty="0"/>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Now</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at least Two Months</a:t>
            </a:r>
            <a:r>
              <a:rPr lang="en-US" dirty="0">
                <a:solidFill>
                  <a:srgbClr val="000000"/>
                </a:solidFill>
                <a:latin typeface="Arial"/>
                <a:cs typeface="Arial"/>
              </a:rPr>
              <a:t> before Testing</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One to Two Months</a:t>
            </a:r>
            <a:r>
              <a:rPr lang="en-US" dirty="0">
                <a:solidFill>
                  <a:srgbClr val="000000"/>
                </a:solidFill>
                <a:latin typeface="Arial"/>
                <a:cs typeface="Arial"/>
              </a:rPr>
              <a:t> before Testing</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after Student Registration</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at least Two Weeks </a:t>
            </a:r>
            <a:r>
              <a:rPr lang="en-US" dirty="0">
                <a:solidFill>
                  <a:srgbClr val="000000"/>
                </a:solidFill>
                <a:latin typeface="Arial"/>
                <a:cs typeface="Arial"/>
              </a:rPr>
              <a:t>before Testing</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Two Weeks </a:t>
            </a:r>
            <a:r>
              <a:rPr lang="en-US" dirty="0">
                <a:solidFill>
                  <a:srgbClr val="000000"/>
                </a:solidFill>
                <a:latin typeface="Arial"/>
                <a:cs typeface="Arial"/>
              </a:rPr>
              <a:t>before Testing</a:t>
            </a:r>
          </a:p>
          <a:p>
            <a:pPr marL="514350" indent="-514350">
              <a:buClrTx/>
              <a:buAutoNum type="arabicPeriod"/>
            </a:pPr>
            <a:r>
              <a:rPr lang="en-US" dirty="0">
                <a:solidFill>
                  <a:srgbClr val="000000"/>
                </a:solidFill>
                <a:latin typeface="Arial"/>
                <a:cs typeface="Arial"/>
              </a:rPr>
              <a:t>Tasks to Complete </a:t>
            </a:r>
            <a:r>
              <a:rPr lang="en-US" b="1" dirty="0">
                <a:solidFill>
                  <a:srgbClr val="000000"/>
                </a:solidFill>
                <a:latin typeface="Arial"/>
                <a:cs typeface="Arial"/>
              </a:rPr>
              <a:t>up to One Week </a:t>
            </a:r>
            <a:r>
              <a:rPr lang="en-US" dirty="0">
                <a:solidFill>
                  <a:srgbClr val="000000"/>
                </a:solidFill>
                <a:latin typeface="Arial"/>
                <a:cs typeface="Arial"/>
              </a:rPr>
              <a:t>before Testing</a:t>
            </a:r>
          </a:p>
          <a:p>
            <a:pPr marL="514350" indent="-514350">
              <a:buClrTx/>
              <a:buAutoNum type="arabicPeriod"/>
            </a:pPr>
            <a:r>
              <a:rPr lang="en-US" dirty="0">
                <a:solidFill>
                  <a:srgbClr val="000000"/>
                </a:solidFill>
                <a:latin typeface="Arial"/>
                <a:cs typeface="Arial"/>
              </a:rPr>
              <a:t>Resources and Next Steps</a:t>
            </a:r>
          </a:p>
          <a:p>
            <a:pPr marL="514350" indent="-514350">
              <a:buClrTx/>
              <a:buFont typeface="+mj-lt"/>
              <a:buAutoNum type="arabicPeriod"/>
            </a:pPr>
            <a:endParaRPr lang="en-US"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5" name="Slide Number Placeholder 4">
            <a:extLst>
              <a:ext uri="{FF2B5EF4-FFF2-40B4-BE49-F238E27FC236}">
                <a16:creationId xmlns:a16="http://schemas.microsoft.com/office/drawing/2014/main" id="{AEE3FFED-666D-FCDD-5269-A07B75C217BE}"/>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 1</a:t>
            </a:r>
            <a:endParaRPr lang="en-US" sz="200"/>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What is your role (Select all that apply.)</a:t>
            </a:r>
          </a:p>
          <a:p>
            <a:endParaRPr lang="en-US"/>
          </a:p>
          <a:p>
            <a:pPr marL="1022350" lvl="1" indent="-514350">
              <a:buAutoNum type="alphaUcPeriod"/>
            </a:pPr>
            <a:r>
              <a:rPr lang="en-US" sz="2800"/>
              <a:t>District test coordinator</a:t>
            </a:r>
          </a:p>
          <a:p>
            <a:pPr marL="1022350" lvl="1" indent="-514350">
              <a:buAutoNum type="alphaUcPeriod"/>
            </a:pPr>
            <a:r>
              <a:rPr lang="en-US" sz="2800"/>
              <a:t>School test coordinator</a:t>
            </a:r>
          </a:p>
          <a:p>
            <a:pPr marL="1022350" lvl="1" indent="-514350">
              <a:buAutoNum type="alphaUcPeriod"/>
            </a:pPr>
            <a:r>
              <a:rPr lang="en-US" sz="2800"/>
              <a:t>Principal</a:t>
            </a:r>
          </a:p>
          <a:p>
            <a:pPr marL="1022350" lvl="1" indent="-514350">
              <a:buAutoNum type="alphaUcPeriod"/>
            </a:pPr>
            <a:r>
              <a:rPr lang="en-US" sz="2800"/>
              <a:t>School counselor</a:t>
            </a:r>
          </a:p>
          <a:p>
            <a:pPr marL="1022350" lvl="1" indent="-514350">
              <a:buFont typeface="Arial" panose="020B0604020202020204" pitchFamily="34" charset="0"/>
              <a:buAutoNum type="alphaUcPeriod"/>
            </a:pPr>
            <a:r>
              <a:rPr lang="en-US" sz="2800"/>
              <a:t>Technology staff </a:t>
            </a:r>
          </a:p>
          <a:p>
            <a:pPr marL="1022350" lvl="1" indent="-514350">
              <a:buAutoNum type="alphaUcPeriod"/>
            </a:pPr>
            <a:r>
              <a:rPr lang="en-US" sz="2800"/>
              <a:t>Other district staff</a:t>
            </a:r>
          </a:p>
          <a:p>
            <a:pPr marL="1022350" lvl="1" indent="-514350">
              <a:buAutoNum type="alphaUcPeriod"/>
            </a:pPr>
            <a:r>
              <a:rPr lang="en-US" sz="2800"/>
              <a:t>Other school staff</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E118C257-A652-544C-449A-8FB8107ECD93}"/>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 2</a:t>
            </a:r>
            <a:endParaRPr lang="en-US" sz="200"/>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How many years have you coordinated MCAS test administration?</a:t>
            </a: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4454FED0-8879-1ED0-76B3-FB2A1CB58429}"/>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64972" y="2997994"/>
            <a:ext cx="8741228" cy="862012"/>
          </a:xfrm>
        </p:spPr>
        <p:txBody>
          <a:bodyPr>
            <a:normAutofit fontScale="90000"/>
          </a:bodyPr>
          <a:lstStyle/>
          <a:p>
            <a:r>
              <a:rPr lang="en-US" sz="5300">
                <a:solidFill>
                  <a:schemeClr val="tx1"/>
                </a:solidFill>
                <a:latin typeface="Arial" panose="020B0604020202020204" pitchFamily="34" charset="0"/>
                <a:cs typeface="Arial" panose="020B0604020202020204" pitchFamily="34" charset="0"/>
              </a:rPr>
              <a:t>1. </a:t>
            </a:r>
            <a:r>
              <a:rPr lang="en-US" altLang="zh-CN" sz="5300">
                <a:solidFill>
                  <a:schemeClr val="tx1"/>
                </a:solidFill>
                <a:latin typeface="Arial" panose="020B0604020202020204" pitchFamily="34" charset="0"/>
                <a:cs typeface="Arial" panose="020B0604020202020204" pitchFamily="34" charset="0"/>
              </a:rPr>
              <a:t>Updates for 2026–27 </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EFA51556-627A-F4B1-BB89-89F2DA2FC201}"/>
              </a:ext>
            </a:extLst>
          </p:cNvPr>
          <p:cNvSpPr>
            <a:spLocks noGrp="1"/>
          </p:cNvSpPr>
          <p:nvPr>
            <p:ph type="sldNum" sz="quarter" idx="12"/>
          </p:nvPr>
        </p:nvSpPr>
        <p:spPr/>
        <p:txBody>
          <a:bodyPr/>
          <a:lstStyle/>
          <a:p>
            <a:fld id="{68A8D22E-6BC5-9E47-900C-2BB94685D9F5}" type="slidenum">
              <a:rPr lang="en-US" smtClean="0"/>
              <a:pPr/>
              <a:t>8</a:t>
            </a:fld>
            <a:endParaRPr lang="en-US"/>
          </a:p>
        </p:txBody>
      </p:sp>
    </p:spTree>
    <p:extLst>
      <p:ext uri="{BB962C8B-B14F-4D97-AF65-F5344CB8AC3E}">
        <p14:creationId xmlns:p14="http://schemas.microsoft.com/office/powerpoint/2010/main" val="1567547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E0C6-83FE-7B8B-12E4-C86086049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6B806-92F2-8A80-2E63-1E68358397E7}"/>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a:t>
            </a:r>
          </a:p>
        </p:txBody>
      </p:sp>
      <p:sp>
        <p:nvSpPr>
          <p:cNvPr id="3" name="Text Placeholder 2">
            <a:extLst>
              <a:ext uri="{FF2B5EF4-FFF2-40B4-BE49-F238E27FC236}">
                <a16:creationId xmlns:a16="http://schemas.microsoft.com/office/drawing/2014/main" id="{C8563533-BBB0-2C7D-AF03-93DB30F4F869}"/>
              </a:ext>
            </a:extLst>
          </p:cNvPr>
          <p:cNvSpPr>
            <a:spLocks noGrp="1"/>
          </p:cNvSpPr>
          <p:nvPr>
            <p:ph idx="1"/>
          </p:nvPr>
        </p:nvSpPr>
        <p:spPr/>
        <p:txBody>
          <a:bodyPr vert="horz" lIns="91440" tIns="45720" rIns="91440" bIns="45720" rtlCol="0" anchor="t">
            <a:normAutofit/>
          </a:bodyPr>
          <a:lstStyle/>
          <a:p>
            <a:pPr marL="0" indent="0">
              <a:buNone/>
            </a:pPr>
            <a:r>
              <a:rPr lang="en-US" b="1">
                <a:solidFill>
                  <a:schemeClr val="tx1"/>
                </a:solidFill>
                <a:latin typeface="Arial"/>
                <a:cs typeface="Arial"/>
              </a:rPr>
              <a:t>The following updates are now available in the MCAS Student Kiosk:</a:t>
            </a:r>
          </a:p>
        </p:txBody>
      </p:sp>
      <p:graphicFrame>
        <p:nvGraphicFramePr>
          <p:cNvPr id="4" name="Table 3">
            <a:extLst>
              <a:ext uri="{FF2B5EF4-FFF2-40B4-BE49-F238E27FC236}">
                <a16:creationId xmlns:a16="http://schemas.microsoft.com/office/drawing/2014/main" id="{BFEBC6CF-87F8-2CD5-899A-202F2DE4A27F}"/>
              </a:ext>
            </a:extLst>
          </p:cNvPr>
          <p:cNvGraphicFramePr>
            <a:graphicFrameLocks noGrp="1"/>
          </p:cNvGraphicFramePr>
          <p:nvPr>
            <p:extLst>
              <p:ext uri="{D42A27DB-BD31-4B8C-83A1-F6EECF244321}">
                <p14:modId xmlns:p14="http://schemas.microsoft.com/office/powerpoint/2010/main" val="1525114318"/>
              </p:ext>
            </p:extLst>
          </p:nvPr>
        </p:nvGraphicFramePr>
        <p:xfrm>
          <a:off x="128156" y="2137317"/>
          <a:ext cx="11828315" cy="4597190"/>
        </p:xfrm>
        <a:graphic>
          <a:graphicData uri="http://schemas.openxmlformats.org/drawingml/2006/table">
            <a:tbl>
              <a:tblPr firstRow="1" bandRow="1">
                <a:tableStyleId>{5C22544A-7EE6-4342-B048-85BDC9FD1C3A}</a:tableStyleId>
              </a:tblPr>
              <a:tblGrid>
                <a:gridCol w="5447988">
                  <a:extLst>
                    <a:ext uri="{9D8B030D-6E8A-4147-A177-3AD203B41FA5}">
                      <a16:colId xmlns:a16="http://schemas.microsoft.com/office/drawing/2014/main" val="4160727559"/>
                    </a:ext>
                  </a:extLst>
                </a:gridCol>
                <a:gridCol w="6380327">
                  <a:extLst>
                    <a:ext uri="{9D8B030D-6E8A-4147-A177-3AD203B41FA5}">
                      <a16:colId xmlns:a16="http://schemas.microsoft.com/office/drawing/2014/main" val="3951601788"/>
                    </a:ext>
                  </a:extLst>
                </a:gridCol>
              </a:tblGrid>
              <a:tr h="454157">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216953">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Students testing on battery-powered devices now have a battery status indicator at the top of the screen. Unavailable on iPadOS (the native battery indicator is visible in the system status bar). </a:t>
                      </a:r>
                    </a:p>
                  </a:txBody>
                  <a:tcPr/>
                </a:tc>
                <a:tc>
                  <a:txBody>
                    <a:bodyPr/>
                    <a:lstStyle/>
                    <a:p>
                      <a:r>
                        <a:rPr lang="en-US" sz="1800" kern="1200">
                          <a:solidFill>
                            <a:schemeClr val="dk1"/>
                          </a:solidFill>
                          <a:effectLst/>
                          <a:latin typeface="+mn-lt"/>
                          <a:ea typeface="+mn-ea"/>
                          <a:cs typeface="+mn-cs"/>
                        </a:rPr>
                        <a:t> </a:t>
                      </a:r>
                    </a:p>
                    <a:p>
                      <a:r>
                        <a:rPr lang="en-US" sz="1800" kern="1200">
                          <a:solidFill>
                            <a:schemeClr val="dk1"/>
                          </a:solidFill>
                          <a:effectLst/>
                          <a:latin typeface="+mn-lt"/>
                          <a:ea typeface="+mn-ea"/>
                          <a:cs typeface="+mn-cs"/>
                        </a:rPr>
                        <a:t> </a:t>
                      </a:r>
                    </a:p>
                    <a:p>
                      <a:r>
                        <a:rPr lang="en-US" sz="1800" kern="1200">
                          <a:solidFill>
                            <a:schemeClr val="dk1"/>
                          </a:solidFill>
                          <a:effectLst/>
                          <a:latin typeface="+mn-lt"/>
                          <a:ea typeface="+mn-ea"/>
                          <a:cs typeface="+mn-cs"/>
                        </a:rPr>
                        <a:t>            </a:t>
                      </a:r>
                    </a:p>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454157">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The visibility of the online/offline status indicator has been updated to include a text label. “Online” or “Offline” now appear below the indicator.</a:t>
                      </a:r>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r h="45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Arial" panose="020B0604020202020204" pitchFamily="34" charset="0"/>
                          <a:ea typeface="+mn-ea"/>
                          <a:cs typeface="Arial" panose="020B0604020202020204" pitchFamily="34" charset="0"/>
                        </a:rPr>
                        <a:t>The “Show All” and “Hide All” buttons have been removed from the answer masking feature on multiple-choice questions. Individual answer masking remains available, allowing students to reveal or hide individual answer choices as needed.</a:t>
                      </a:r>
                    </a:p>
                    <a:p>
                      <a:endParaRPr lang="en-US">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21525319"/>
                  </a:ext>
                </a:extLst>
              </a:tr>
            </a:tbl>
          </a:graphicData>
        </a:graphic>
      </p:graphicFrame>
      <p:pic>
        <p:nvPicPr>
          <p:cNvPr id="11" name="Picture 10" descr="A screenshot of the MCAS Student Kiosk battery indicator showing different levels of battery on the device, 100%, indicated with green, 20% low battery indicated with yellow, 5% battery critically low. ">
            <a:extLst>
              <a:ext uri="{FF2B5EF4-FFF2-40B4-BE49-F238E27FC236}">
                <a16:creationId xmlns:a16="http://schemas.microsoft.com/office/drawing/2014/main" id="{74C102F2-CC3E-50E1-9C67-C064939EBF95}"/>
              </a:ext>
            </a:extLst>
          </p:cNvPr>
          <p:cNvPicPr>
            <a:picLocks noChangeAspect="1"/>
          </p:cNvPicPr>
          <p:nvPr/>
        </p:nvPicPr>
        <p:blipFill>
          <a:blip r:embed="rId3"/>
          <a:stretch>
            <a:fillRect/>
          </a:stretch>
        </p:blipFill>
        <p:spPr>
          <a:xfrm>
            <a:off x="5769946" y="2647282"/>
            <a:ext cx="5876094" cy="824715"/>
          </a:xfrm>
          <a:prstGeom prst="rect">
            <a:avLst/>
          </a:prstGeom>
        </p:spPr>
      </p:pic>
      <p:pic>
        <p:nvPicPr>
          <p:cNvPr id="13" name="Picture 12" descr="A screenshot of the online indicator with a green dot and the words online under the dot and offline indicator with a grey dot and the words offline under the dot.">
            <a:extLst>
              <a:ext uri="{FF2B5EF4-FFF2-40B4-BE49-F238E27FC236}">
                <a16:creationId xmlns:a16="http://schemas.microsoft.com/office/drawing/2014/main" id="{53600835-E1EB-F20A-9E33-CD3DFB4185FC}"/>
              </a:ext>
            </a:extLst>
          </p:cNvPr>
          <p:cNvPicPr>
            <a:picLocks noChangeAspect="1"/>
          </p:cNvPicPr>
          <p:nvPr/>
        </p:nvPicPr>
        <p:blipFill>
          <a:blip r:embed="rId4"/>
          <a:stretch>
            <a:fillRect/>
          </a:stretch>
        </p:blipFill>
        <p:spPr>
          <a:xfrm>
            <a:off x="6408777" y="3890989"/>
            <a:ext cx="3737073" cy="777311"/>
          </a:xfrm>
          <a:prstGeom prst="rect">
            <a:avLst/>
          </a:prstGeom>
        </p:spPr>
      </p:pic>
      <p:pic>
        <p:nvPicPr>
          <p:cNvPr id="17" name="Picture 16" descr="A screenshot of the location of the Hide All and Show All buttons on a multiple choice question each designated with a red oval around them. ">
            <a:extLst>
              <a:ext uri="{FF2B5EF4-FFF2-40B4-BE49-F238E27FC236}">
                <a16:creationId xmlns:a16="http://schemas.microsoft.com/office/drawing/2014/main" id="{4AD963C3-544D-0900-9F28-A5BCA65B6F95}"/>
              </a:ext>
            </a:extLst>
          </p:cNvPr>
          <p:cNvPicPr>
            <a:picLocks noChangeAspect="1"/>
          </p:cNvPicPr>
          <p:nvPr/>
        </p:nvPicPr>
        <p:blipFill>
          <a:blip r:embed="rId5"/>
          <a:stretch>
            <a:fillRect/>
          </a:stretch>
        </p:blipFill>
        <p:spPr>
          <a:xfrm>
            <a:off x="5764903" y="4710848"/>
            <a:ext cx="3706794" cy="1911016"/>
          </a:xfrm>
          <a:prstGeom prst="rect">
            <a:avLst/>
          </a:prstGeom>
        </p:spPr>
      </p:pic>
      <p:pic>
        <p:nvPicPr>
          <p:cNvPr id="19" name="Picture 18" descr="A screenshot of the hide all and show all buttons removed on a multiple choice question in the student interface.">
            <a:extLst>
              <a:ext uri="{FF2B5EF4-FFF2-40B4-BE49-F238E27FC236}">
                <a16:creationId xmlns:a16="http://schemas.microsoft.com/office/drawing/2014/main" id="{E26199C5-23E2-2179-B5C6-29319540DD24}"/>
              </a:ext>
            </a:extLst>
          </p:cNvPr>
          <p:cNvPicPr>
            <a:picLocks noChangeAspect="1"/>
          </p:cNvPicPr>
          <p:nvPr/>
        </p:nvPicPr>
        <p:blipFill>
          <a:blip r:embed="rId6"/>
          <a:stretch>
            <a:fillRect/>
          </a:stretch>
        </p:blipFill>
        <p:spPr>
          <a:xfrm>
            <a:off x="9478183" y="4689223"/>
            <a:ext cx="2471801" cy="1985546"/>
          </a:xfrm>
          <a:prstGeom prst="rect">
            <a:avLst/>
          </a:prstGeom>
        </p:spPr>
      </p:pic>
      <p:sp>
        <p:nvSpPr>
          <p:cNvPr id="9" name="Slide Number Placeholder 8">
            <a:extLst>
              <a:ext uri="{FF2B5EF4-FFF2-40B4-BE49-F238E27FC236}">
                <a16:creationId xmlns:a16="http://schemas.microsoft.com/office/drawing/2014/main" id="{3271E498-A37B-622A-ECF2-C8AD71C6C4EC}"/>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916446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EB8D-E7C3-FA88-D8D0-64D4D655F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9D5BF-DE9F-4FF2-87AB-57104C591BF6}"/>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 (continued)</a:t>
            </a:r>
          </a:p>
        </p:txBody>
      </p:sp>
      <p:sp>
        <p:nvSpPr>
          <p:cNvPr id="3" name="Text Placeholder 2">
            <a:extLst>
              <a:ext uri="{FF2B5EF4-FFF2-40B4-BE49-F238E27FC236}">
                <a16:creationId xmlns:a16="http://schemas.microsoft.com/office/drawing/2014/main" id="{5BCD47FC-30E1-DB1B-9996-F46117F2B92B}"/>
              </a:ext>
            </a:extLst>
          </p:cNvPr>
          <p:cNvSpPr>
            <a:spLocks noGrp="1"/>
          </p:cNvSpPr>
          <p:nvPr>
            <p:ph idx="1"/>
          </p:nvPr>
        </p:nvSpPr>
        <p:spPr>
          <a:xfrm>
            <a:off x="173179" y="1470871"/>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updates are now available in the MCAS Student Kiosk:</a:t>
            </a:r>
          </a:p>
        </p:txBody>
      </p:sp>
      <p:graphicFrame>
        <p:nvGraphicFramePr>
          <p:cNvPr id="4" name="Table 3">
            <a:extLst>
              <a:ext uri="{FF2B5EF4-FFF2-40B4-BE49-F238E27FC236}">
                <a16:creationId xmlns:a16="http://schemas.microsoft.com/office/drawing/2014/main" id="{76AE86FB-DF36-ECEF-C071-2CEA6F27DAE3}"/>
              </a:ext>
            </a:extLst>
          </p:cNvPr>
          <p:cNvGraphicFramePr>
            <a:graphicFrameLocks noGrp="1"/>
          </p:cNvGraphicFramePr>
          <p:nvPr>
            <p:extLst>
              <p:ext uri="{D42A27DB-BD31-4B8C-83A1-F6EECF244321}">
                <p14:modId xmlns:p14="http://schemas.microsoft.com/office/powerpoint/2010/main" val="966375756"/>
              </p:ext>
            </p:extLst>
          </p:nvPr>
        </p:nvGraphicFramePr>
        <p:xfrm>
          <a:off x="347382" y="2028264"/>
          <a:ext cx="11176024" cy="4352420"/>
        </p:xfrm>
        <a:graphic>
          <a:graphicData uri="http://schemas.openxmlformats.org/drawingml/2006/table">
            <a:tbl>
              <a:tblPr firstRow="1" bandRow="1">
                <a:tableStyleId>{5C22544A-7EE6-4342-B048-85BDC9FD1C3A}</a:tableStyleId>
              </a:tblPr>
              <a:tblGrid>
                <a:gridCol w="5581145">
                  <a:extLst>
                    <a:ext uri="{9D8B030D-6E8A-4147-A177-3AD203B41FA5}">
                      <a16:colId xmlns:a16="http://schemas.microsoft.com/office/drawing/2014/main" val="4160727559"/>
                    </a:ext>
                  </a:extLst>
                </a:gridCol>
                <a:gridCol w="5594879">
                  <a:extLst>
                    <a:ext uri="{9D8B030D-6E8A-4147-A177-3AD203B41FA5}">
                      <a16:colId xmlns:a16="http://schemas.microsoft.com/office/drawing/2014/main" val="3951601788"/>
                    </a:ext>
                  </a:extLst>
                </a:gridCol>
              </a:tblGrid>
              <a:tr h="494740">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875419">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Students who have both the Word Prediction and Text-to-Speech (TTS) accommodations can now hear predicted words read aloud as they select them. </a:t>
                      </a:r>
                      <a:endParaRPr lang="en-US" sz="2000">
                        <a:latin typeface="Arial" panose="020B0604020202020204" pitchFamily="34" charset="0"/>
                        <a:cs typeface="Arial" panose="020B0604020202020204" pitchFamily="34" charset="0"/>
                      </a:endParaRP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952680">
                <a:tc>
                  <a:txBody>
                    <a:bodyPr/>
                    <a:lstStyle/>
                    <a:p>
                      <a:pPr lvl="0"/>
                      <a:r>
                        <a:rPr lang="en-US" sz="2000" kern="1200">
                          <a:solidFill>
                            <a:schemeClr val="dk1"/>
                          </a:solidFill>
                          <a:effectLst/>
                          <a:latin typeface="Arial" panose="020B0604020202020204" pitchFamily="34" charset="0"/>
                          <a:ea typeface="+mn-ea"/>
                          <a:cs typeface="Arial" panose="020B0604020202020204" pitchFamily="34" charset="0"/>
                        </a:rPr>
                        <a:t>Tooltips now appear when hovering over on-screen tools on iPads with trackpads.</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6" name="Picture 5" descr="A screenshot of the student interface showing the word prediction feature, where a menu is on the screen with words for the student to select. ">
            <a:extLst>
              <a:ext uri="{FF2B5EF4-FFF2-40B4-BE49-F238E27FC236}">
                <a16:creationId xmlns:a16="http://schemas.microsoft.com/office/drawing/2014/main" id="{946BCF0C-B5DC-D039-AFD9-B6FC1DDACE81}"/>
              </a:ext>
            </a:extLst>
          </p:cNvPr>
          <p:cNvPicPr>
            <a:picLocks noChangeAspect="1"/>
          </p:cNvPicPr>
          <p:nvPr/>
        </p:nvPicPr>
        <p:blipFill>
          <a:blip r:embed="rId3"/>
          <a:stretch>
            <a:fillRect/>
          </a:stretch>
        </p:blipFill>
        <p:spPr>
          <a:xfrm>
            <a:off x="7472515" y="2514599"/>
            <a:ext cx="2495449" cy="1871587"/>
          </a:xfrm>
          <a:prstGeom prst="rect">
            <a:avLst/>
          </a:prstGeom>
        </p:spPr>
      </p:pic>
      <p:pic>
        <p:nvPicPr>
          <p:cNvPr id="7" name="drawing" descr="A screenshot of the student interface with the mouse hoovering over the bookmark star showing the tool tip of Bookmark. ">
            <a:extLst>
              <a:ext uri="{FF2B5EF4-FFF2-40B4-BE49-F238E27FC236}">
                <a16:creationId xmlns:a16="http://schemas.microsoft.com/office/drawing/2014/main" id="{966A4267-A81F-4D34-8B8A-A64D73F494D2}"/>
              </a:ext>
            </a:extLst>
          </p:cNvPr>
          <p:cNvPicPr>
            <a:picLocks noChangeAspect="1"/>
          </p:cNvPicPr>
          <p:nvPr/>
        </p:nvPicPr>
        <p:blipFill>
          <a:blip r:embed="rId4">
            <a:extLst>
              <a:ext uri="{28A0092B-C50C-407E-A947-70E740481C1C}">
                <a14:useLocalDpi xmlns:a14="http://schemas.microsoft.com/office/drawing/2010/main"/>
              </a:ext>
            </a:extLst>
          </a:blip>
          <a:srcRect r="73333" b="81847"/>
          <a:stretch>
            <a:fillRect/>
          </a:stretch>
        </p:blipFill>
        <p:spPr>
          <a:xfrm>
            <a:off x="6249462" y="4497241"/>
            <a:ext cx="4723338" cy="1724644"/>
          </a:xfrm>
          <a:prstGeom prst="rect">
            <a:avLst/>
          </a:prstGeom>
        </p:spPr>
      </p:pic>
      <p:sp>
        <p:nvSpPr>
          <p:cNvPr id="5" name="Slide Number Placeholder 4">
            <a:extLst>
              <a:ext uri="{FF2B5EF4-FFF2-40B4-BE49-F238E27FC236}">
                <a16:creationId xmlns:a16="http://schemas.microsoft.com/office/drawing/2014/main" id="{30585793-B0A6-AF7B-D761-D1A4BBEEB905}"/>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530169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995E2-B0E1-A5A7-9941-8BE710499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39E77-A729-EEE9-A5B1-5A2DBA358163}"/>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a:t>
            </a:r>
          </a:p>
        </p:txBody>
      </p:sp>
      <p:sp>
        <p:nvSpPr>
          <p:cNvPr id="3" name="Text Placeholder 2">
            <a:extLst>
              <a:ext uri="{FF2B5EF4-FFF2-40B4-BE49-F238E27FC236}">
                <a16:creationId xmlns:a16="http://schemas.microsoft.com/office/drawing/2014/main" id="{496F6F8C-A59D-6D5E-9C65-E397B8A0DF08}"/>
              </a:ext>
            </a:extLst>
          </p:cNvPr>
          <p:cNvSpPr>
            <a:spLocks noGrp="1"/>
          </p:cNvSpPr>
          <p:nvPr>
            <p:ph idx="1"/>
          </p:nvPr>
        </p:nvSpPr>
        <p:spPr>
          <a:xfrm>
            <a:off x="173179" y="1441687"/>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updates are now available in the MCAS Portal:</a:t>
            </a:r>
          </a:p>
        </p:txBody>
      </p:sp>
      <p:graphicFrame>
        <p:nvGraphicFramePr>
          <p:cNvPr id="4" name="Table 3">
            <a:extLst>
              <a:ext uri="{FF2B5EF4-FFF2-40B4-BE49-F238E27FC236}">
                <a16:creationId xmlns:a16="http://schemas.microsoft.com/office/drawing/2014/main" id="{DCD2EDCB-3D36-FC80-FA80-D9ED85C700A4}"/>
              </a:ext>
            </a:extLst>
          </p:cNvPr>
          <p:cNvGraphicFramePr>
            <a:graphicFrameLocks noGrp="1"/>
          </p:cNvGraphicFramePr>
          <p:nvPr>
            <p:extLst>
              <p:ext uri="{D42A27DB-BD31-4B8C-83A1-F6EECF244321}">
                <p14:modId xmlns:p14="http://schemas.microsoft.com/office/powerpoint/2010/main" val="1201808646"/>
              </p:ext>
            </p:extLst>
          </p:nvPr>
        </p:nvGraphicFramePr>
        <p:xfrm>
          <a:off x="173179" y="1841818"/>
          <a:ext cx="11350227" cy="4876800"/>
        </p:xfrm>
        <a:graphic>
          <a:graphicData uri="http://schemas.openxmlformats.org/drawingml/2006/table">
            <a:tbl>
              <a:tblPr firstRow="1" bandRow="1">
                <a:tableStyleId>{5C22544A-7EE6-4342-B048-85BDC9FD1C3A}</a:tableStyleId>
              </a:tblPr>
              <a:tblGrid>
                <a:gridCol w="5958049">
                  <a:extLst>
                    <a:ext uri="{9D8B030D-6E8A-4147-A177-3AD203B41FA5}">
                      <a16:colId xmlns:a16="http://schemas.microsoft.com/office/drawing/2014/main" val="4160727559"/>
                    </a:ext>
                  </a:extLst>
                </a:gridCol>
                <a:gridCol w="5392178">
                  <a:extLst>
                    <a:ext uri="{9D8B030D-6E8A-4147-A177-3AD203B41FA5}">
                      <a16:colId xmlns:a16="http://schemas.microsoft.com/office/drawing/2014/main" val="3951601788"/>
                    </a:ext>
                  </a:extLst>
                </a:gridCol>
              </a:tblGrid>
              <a:tr h="324403">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2742355">
                <a:tc>
                  <a:txBody>
                    <a:bodyPr/>
                    <a:lstStyle/>
                    <a:p>
                      <a:r>
                        <a:rPr lang="en-US" sz="1900" kern="1200">
                          <a:solidFill>
                            <a:schemeClr val="dk1"/>
                          </a:solidFill>
                          <a:effectLst/>
                          <a:latin typeface="Arial" panose="020B0604020202020204" pitchFamily="34" charset="0"/>
                          <a:ea typeface="+mn-ea"/>
                          <a:cs typeface="Arial" panose="020B0604020202020204" pitchFamily="34" charset="0"/>
                        </a:rPr>
                        <a:t>When using the Enrollment Transfer feature to transfer a student to a new organization, their test sessions will now automatically transfer with them.</a:t>
                      </a:r>
                    </a:p>
                    <a:p>
                      <a:pPr marL="285750" lvl="0" indent="-285750">
                        <a:buFont typeface="Arial" panose="020B0604020202020204" pitchFamily="34" charset="0"/>
                        <a:buChar char="•"/>
                      </a:pPr>
                      <a:r>
                        <a:rPr lang="en-US" sz="1900" kern="1200">
                          <a:solidFill>
                            <a:schemeClr val="dk1"/>
                          </a:solidFill>
                          <a:effectLst/>
                          <a:latin typeface="Arial" panose="020B0604020202020204" pitchFamily="34" charset="0"/>
                          <a:ea typeface="+mn-ea"/>
                          <a:cs typeface="Arial" panose="020B0604020202020204" pitchFamily="34" charset="0"/>
                        </a:rPr>
                        <a:t>The new organization will see any</a:t>
                      </a:r>
                      <a:r>
                        <a:rPr lang="en-US" sz="1900" b="1" kern="1200">
                          <a:solidFill>
                            <a:schemeClr val="dk1"/>
                          </a:solidFill>
                          <a:effectLst/>
                          <a:latin typeface="Arial" panose="020B0604020202020204" pitchFamily="34" charset="0"/>
                          <a:ea typeface="+mn-ea"/>
                          <a:cs typeface="Arial" panose="020B0604020202020204" pitchFamily="34" charset="0"/>
                        </a:rPr>
                        <a:t> In Progress</a:t>
                      </a:r>
                      <a:r>
                        <a:rPr lang="en-US" sz="1900" kern="1200">
                          <a:solidFill>
                            <a:schemeClr val="dk1"/>
                          </a:solidFill>
                          <a:effectLst/>
                          <a:latin typeface="Arial" panose="020B0604020202020204" pitchFamily="34" charset="0"/>
                          <a:ea typeface="+mn-ea"/>
                          <a:cs typeface="Arial" panose="020B0604020202020204" pitchFamily="34" charset="0"/>
                        </a:rPr>
                        <a:t> and </a:t>
                      </a:r>
                      <a:r>
                        <a:rPr lang="en-US" sz="1900" b="1" kern="1200">
                          <a:solidFill>
                            <a:schemeClr val="dk1"/>
                          </a:solidFill>
                          <a:effectLst/>
                          <a:latin typeface="Arial" panose="020B0604020202020204" pitchFamily="34" charset="0"/>
                          <a:ea typeface="+mn-ea"/>
                          <a:cs typeface="Arial" panose="020B0604020202020204" pitchFamily="34" charset="0"/>
                        </a:rPr>
                        <a:t>Completed </a:t>
                      </a:r>
                      <a:r>
                        <a:rPr lang="en-US" sz="1900" kern="1200">
                          <a:solidFill>
                            <a:schemeClr val="dk1"/>
                          </a:solidFill>
                          <a:effectLst/>
                          <a:latin typeface="Arial" panose="020B0604020202020204" pitchFamily="34" charset="0"/>
                          <a:ea typeface="+mn-ea"/>
                          <a:cs typeface="Arial" panose="020B0604020202020204" pitchFamily="34" charset="0"/>
                        </a:rPr>
                        <a:t>test sessions from the prior school.</a:t>
                      </a:r>
                    </a:p>
                    <a:p>
                      <a:pPr marL="285750" lvl="0" indent="-285750">
                        <a:buFont typeface="Arial" panose="020B0604020202020204" pitchFamily="34" charset="0"/>
                        <a:buChar char="•"/>
                      </a:pPr>
                      <a:r>
                        <a:rPr lang="en-US" sz="1900" kern="1200">
                          <a:solidFill>
                            <a:schemeClr val="dk1"/>
                          </a:solidFill>
                          <a:effectLst/>
                          <a:latin typeface="Arial" panose="020B0604020202020204" pitchFamily="34" charset="0"/>
                          <a:ea typeface="+mn-ea"/>
                          <a:cs typeface="Arial" panose="020B0604020202020204" pitchFamily="34" charset="0"/>
                        </a:rPr>
                        <a:t>The student will be automatically placed in a</a:t>
                      </a:r>
                      <a:r>
                        <a:rPr lang="en-US" sz="1900" b="1" kern="1200">
                          <a:solidFill>
                            <a:schemeClr val="dk1"/>
                          </a:solidFill>
                          <a:effectLst/>
                          <a:latin typeface="Arial" panose="020B0604020202020204" pitchFamily="34" charset="0"/>
                          <a:ea typeface="+mn-ea"/>
                          <a:cs typeface="Arial" panose="020B0604020202020204" pitchFamily="34" charset="0"/>
                        </a:rPr>
                        <a:t> Transfer </a:t>
                      </a:r>
                      <a:r>
                        <a:rPr lang="en-US" sz="1900" kern="1200">
                          <a:solidFill>
                            <a:schemeClr val="dk1"/>
                          </a:solidFill>
                          <a:effectLst/>
                          <a:latin typeface="Arial" panose="020B0604020202020204" pitchFamily="34" charset="0"/>
                          <a:ea typeface="+mn-ea"/>
                          <a:cs typeface="Arial" panose="020B0604020202020204" pitchFamily="34" charset="0"/>
                        </a:rPr>
                        <a:t>class</a:t>
                      </a:r>
                      <a:r>
                        <a:rPr lang="en-US" sz="1900" b="1" kern="1200">
                          <a:solidFill>
                            <a:schemeClr val="dk1"/>
                          </a:solidFill>
                          <a:effectLst/>
                          <a:latin typeface="Arial" panose="020B0604020202020204" pitchFamily="34" charset="0"/>
                          <a:ea typeface="+mn-ea"/>
                          <a:cs typeface="Arial" panose="020B0604020202020204" pitchFamily="34" charset="0"/>
                        </a:rPr>
                        <a:t>; </a:t>
                      </a:r>
                      <a:r>
                        <a:rPr lang="en-US" sz="1900" kern="1200">
                          <a:solidFill>
                            <a:schemeClr val="dk1"/>
                          </a:solidFill>
                          <a:effectLst/>
                          <a:latin typeface="Arial" panose="020B0604020202020204" pitchFamily="34" charset="0"/>
                          <a:ea typeface="+mn-ea"/>
                          <a:cs typeface="Arial" panose="020B0604020202020204" pitchFamily="34" charset="0"/>
                        </a:rPr>
                        <a:t>this class name will be used</a:t>
                      </a:r>
                      <a:r>
                        <a:rPr lang="en-US" sz="1900" b="1" kern="1200">
                          <a:solidFill>
                            <a:schemeClr val="dk1"/>
                          </a:solidFill>
                          <a:effectLst/>
                          <a:latin typeface="Arial" panose="020B0604020202020204" pitchFamily="34" charset="0"/>
                          <a:ea typeface="+mn-ea"/>
                          <a:cs typeface="Arial" panose="020B0604020202020204" pitchFamily="34" charset="0"/>
                        </a:rPr>
                        <a:t> </a:t>
                      </a:r>
                      <a:r>
                        <a:rPr lang="en-US" sz="1900" kern="1200">
                          <a:solidFill>
                            <a:schemeClr val="dk1"/>
                          </a:solidFill>
                          <a:effectLst/>
                          <a:latin typeface="Arial" panose="020B0604020202020204" pitchFamily="34" charset="0"/>
                          <a:ea typeface="+mn-ea"/>
                          <a:cs typeface="Arial" panose="020B0604020202020204" pitchFamily="34" charset="0"/>
                        </a:rPr>
                        <a:t>on the Classes page and Test Scheduling page, and in Test Status Exports. </a:t>
                      </a: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280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kern="1200">
                          <a:solidFill>
                            <a:schemeClr val="dk1"/>
                          </a:solidFill>
                          <a:effectLst/>
                          <a:latin typeface="Arial" panose="020B0604020202020204" pitchFamily="34" charset="0"/>
                          <a:ea typeface="+mn-ea"/>
                          <a:cs typeface="Arial" panose="020B0604020202020204" pitchFamily="34" charset="0"/>
                        </a:rPr>
                        <a:t>School and district test coordinators are now able to change a student’s test status to Finished. Schools may want to use this feature if a student exits the kiosk instead of turning in the test when they have completed testing. </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9" name="Picture 8" descr="A screenshot of the MCAS Portal's Test Scheduling page, on the page there is a red box around the class that is labeled at Transfer to indicate that students in this class were transferred in from another school.">
            <a:extLst>
              <a:ext uri="{FF2B5EF4-FFF2-40B4-BE49-F238E27FC236}">
                <a16:creationId xmlns:a16="http://schemas.microsoft.com/office/drawing/2014/main" id="{94C78C2A-CD12-110A-6021-42FDF30A3F19}"/>
              </a:ext>
            </a:extLst>
          </p:cNvPr>
          <p:cNvPicPr>
            <a:picLocks noChangeAspect="1"/>
          </p:cNvPicPr>
          <p:nvPr/>
        </p:nvPicPr>
        <p:blipFill>
          <a:blip r:embed="rId3"/>
          <a:stretch>
            <a:fillRect/>
          </a:stretch>
        </p:blipFill>
        <p:spPr>
          <a:xfrm>
            <a:off x="6200964" y="2351873"/>
            <a:ext cx="5292070" cy="1925159"/>
          </a:xfrm>
          <a:prstGeom prst="rect">
            <a:avLst/>
          </a:prstGeom>
        </p:spPr>
      </p:pic>
      <p:pic>
        <p:nvPicPr>
          <p:cNvPr id="8" name="Picture 7" descr="A screenshot of the Submit test link in the MCAS Portal.">
            <a:extLst>
              <a:ext uri="{FF2B5EF4-FFF2-40B4-BE49-F238E27FC236}">
                <a16:creationId xmlns:a16="http://schemas.microsoft.com/office/drawing/2014/main" id="{A16A84E4-2449-8A19-C8BA-014F5803DB84}"/>
              </a:ext>
            </a:extLst>
          </p:cNvPr>
          <p:cNvPicPr>
            <a:picLocks noChangeAspect="1"/>
          </p:cNvPicPr>
          <p:nvPr/>
        </p:nvPicPr>
        <p:blipFill>
          <a:blip r:embed="rId4"/>
          <a:stretch>
            <a:fillRect/>
          </a:stretch>
        </p:blipFill>
        <p:spPr>
          <a:xfrm>
            <a:off x="6711335" y="5327650"/>
            <a:ext cx="3819013" cy="1370675"/>
          </a:xfrm>
          <a:prstGeom prst="rect">
            <a:avLst/>
          </a:prstGeom>
        </p:spPr>
      </p:pic>
      <p:sp>
        <p:nvSpPr>
          <p:cNvPr id="5" name="Slide Number Placeholder 4">
            <a:extLst>
              <a:ext uri="{FF2B5EF4-FFF2-40B4-BE49-F238E27FC236}">
                <a16:creationId xmlns:a16="http://schemas.microsoft.com/office/drawing/2014/main" id="{10C1CA6B-6C55-8335-C416-D5D82C54EBD0}"/>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29988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A698-DC39-59BC-CD48-C324EE5B4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C4447-2CD8-221C-6C8A-7558CE454B2E}"/>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 (continued)</a:t>
            </a:r>
          </a:p>
        </p:txBody>
      </p:sp>
      <p:sp>
        <p:nvSpPr>
          <p:cNvPr id="3" name="Text Placeholder 2">
            <a:extLst>
              <a:ext uri="{FF2B5EF4-FFF2-40B4-BE49-F238E27FC236}">
                <a16:creationId xmlns:a16="http://schemas.microsoft.com/office/drawing/2014/main" id="{F0A8AFFD-968D-A054-BDDD-D7645CE58B0B}"/>
              </a:ext>
            </a:extLst>
          </p:cNvPr>
          <p:cNvSpPr>
            <a:spLocks noGrp="1"/>
          </p:cNvSpPr>
          <p:nvPr>
            <p:ph idx="1"/>
          </p:nvPr>
        </p:nvSpPr>
        <p:spPr>
          <a:xfrm>
            <a:off x="173179" y="1470871"/>
            <a:ext cx="12193223" cy="537456"/>
          </a:xfrm>
        </p:spPr>
        <p:txBody>
          <a:bodyPr vert="horz" lIns="91440" tIns="45720" rIns="91440" bIns="45720" rtlCol="0" anchor="t">
            <a:normAutofit/>
          </a:bodyPr>
          <a:lstStyle/>
          <a:p>
            <a:pPr marL="0" indent="0">
              <a:buNone/>
            </a:pPr>
            <a:r>
              <a:rPr lang="en-US" sz="2600" b="1">
                <a:solidFill>
                  <a:schemeClr val="tx1"/>
                </a:solidFill>
                <a:latin typeface="Arial"/>
                <a:cs typeface="Arial"/>
              </a:rPr>
              <a:t>The following additional updates are now available in the MCAS Portal:</a:t>
            </a:r>
          </a:p>
        </p:txBody>
      </p:sp>
      <p:graphicFrame>
        <p:nvGraphicFramePr>
          <p:cNvPr id="4" name="Table 3">
            <a:extLst>
              <a:ext uri="{FF2B5EF4-FFF2-40B4-BE49-F238E27FC236}">
                <a16:creationId xmlns:a16="http://schemas.microsoft.com/office/drawing/2014/main" id="{2D0B35C8-DECB-A490-1518-700CC6417CB3}"/>
              </a:ext>
            </a:extLst>
          </p:cNvPr>
          <p:cNvGraphicFramePr>
            <a:graphicFrameLocks noGrp="1"/>
          </p:cNvGraphicFramePr>
          <p:nvPr>
            <p:extLst>
              <p:ext uri="{D42A27DB-BD31-4B8C-83A1-F6EECF244321}">
                <p14:modId xmlns:p14="http://schemas.microsoft.com/office/powerpoint/2010/main" val="3787420678"/>
              </p:ext>
            </p:extLst>
          </p:nvPr>
        </p:nvGraphicFramePr>
        <p:xfrm>
          <a:off x="95358" y="1893225"/>
          <a:ext cx="11350227" cy="4860302"/>
        </p:xfrm>
        <a:graphic>
          <a:graphicData uri="http://schemas.openxmlformats.org/drawingml/2006/table">
            <a:tbl>
              <a:tblPr firstRow="1" bandRow="1">
                <a:tableStyleId>{5C22544A-7EE6-4342-B048-85BDC9FD1C3A}</a:tableStyleId>
              </a:tblPr>
              <a:tblGrid>
                <a:gridCol w="6167745">
                  <a:extLst>
                    <a:ext uri="{9D8B030D-6E8A-4147-A177-3AD203B41FA5}">
                      <a16:colId xmlns:a16="http://schemas.microsoft.com/office/drawing/2014/main" val="4160727559"/>
                    </a:ext>
                  </a:extLst>
                </a:gridCol>
                <a:gridCol w="5182482">
                  <a:extLst>
                    <a:ext uri="{9D8B030D-6E8A-4147-A177-3AD203B41FA5}">
                      <a16:colId xmlns:a16="http://schemas.microsoft.com/office/drawing/2014/main" val="3951601788"/>
                    </a:ext>
                  </a:extLst>
                </a:gridCol>
              </a:tblGrid>
              <a:tr h="397160">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749073">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The class upload feature now has an increased maximum character limit of 100 characters for class names. </a:t>
                      </a: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800" kern="1200">
                        <a:solidFill>
                          <a:schemeClr val="dk1"/>
                        </a:solidFill>
                        <a:effectLst/>
                        <a:latin typeface="Arial" panose="020B0604020202020204" pitchFamily="34" charset="0"/>
                        <a:ea typeface="+mn-ea"/>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tc>
                  <a:txBody>
                    <a:bodyPr/>
                    <a:lstStyle/>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567542">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Portal users can now view the assigned test code in the accommodations export file available on the Students page of the MCAS Portal.</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6" name="Picture 5" descr="A screenshot of the Class Data Definitions information in the MCAS Portal with a red box around ClassName field.">
            <a:extLst>
              <a:ext uri="{FF2B5EF4-FFF2-40B4-BE49-F238E27FC236}">
                <a16:creationId xmlns:a16="http://schemas.microsoft.com/office/drawing/2014/main" id="{596DC2D5-6801-1861-054A-81168D7AC234}"/>
              </a:ext>
            </a:extLst>
          </p:cNvPr>
          <p:cNvPicPr>
            <a:picLocks noChangeAspect="1"/>
          </p:cNvPicPr>
          <p:nvPr/>
        </p:nvPicPr>
        <p:blipFill>
          <a:blip r:embed="rId3"/>
          <a:stretch>
            <a:fillRect/>
          </a:stretch>
        </p:blipFill>
        <p:spPr>
          <a:xfrm>
            <a:off x="7158806" y="2443345"/>
            <a:ext cx="3714750" cy="2486025"/>
          </a:xfrm>
          <a:prstGeom prst="rect">
            <a:avLst/>
          </a:prstGeom>
        </p:spPr>
      </p:pic>
      <p:pic>
        <p:nvPicPr>
          <p:cNvPr id="7" name="drawing" descr="A screenshot of an export file showing the test code has been added. ">
            <a:extLst>
              <a:ext uri="{FF2B5EF4-FFF2-40B4-BE49-F238E27FC236}">
                <a16:creationId xmlns:a16="http://schemas.microsoft.com/office/drawing/2014/main" id="{1D193D41-3DB5-1B3D-2E0F-F4A6861CAE8E}"/>
              </a:ext>
            </a:extLst>
          </p:cNvPr>
          <p:cNvPicPr>
            <a:picLocks noChangeAspect="1"/>
          </p:cNvPicPr>
          <p:nvPr/>
        </p:nvPicPr>
        <p:blipFill>
          <a:blip r:embed="rId4">
            <a:extLst>
              <a:ext uri="{28A0092B-C50C-407E-A947-70E740481C1C}">
                <a14:useLocalDpi xmlns:a14="http://schemas.microsoft.com/office/drawing/2010/main"/>
              </a:ext>
            </a:extLst>
          </a:blip>
          <a:srcRect t="6756"/>
          <a:stretch>
            <a:fillRect/>
          </a:stretch>
        </p:blipFill>
        <p:spPr>
          <a:xfrm>
            <a:off x="6620044" y="5269658"/>
            <a:ext cx="4339727" cy="1469712"/>
          </a:xfrm>
          <a:prstGeom prst="rect">
            <a:avLst/>
          </a:prstGeom>
        </p:spPr>
      </p:pic>
      <p:sp>
        <p:nvSpPr>
          <p:cNvPr id="5" name="Slide Number Placeholder 4">
            <a:extLst>
              <a:ext uri="{FF2B5EF4-FFF2-40B4-BE49-F238E27FC236}">
                <a16:creationId xmlns:a16="http://schemas.microsoft.com/office/drawing/2014/main" id="{6919EA3C-3068-D421-AF3A-B1FE66EBA50A}"/>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440692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C29F-41DD-7A26-6211-88B7F2199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211A8-6906-3592-8E12-2FD6175D644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Upcoming MCAS Portal Updates </a:t>
            </a:r>
          </a:p>
        </p:txBody>
      </p:sp>
      <p:sp>
        <p:nvSpPr>
          <p:cNvPr id="3" name="Text Placeholder 2">
            <a:extLst>
              <a:ext uri="{FF2B5EF4-FFF2-40B4-BE49-F238E27FC236}">
                <a16:creationId xmlns:a16="http://schemas.microsoft.com/office/drawing/2014/main" id="{34259451-9355-72E9-655C-6519389E92BC}"/>
              </a:ext>
            </a:extLst>
          </p:cNvPr>
          <p:cNvSpPr>
            <a:spLocks noGrp="1"/>
          </p:cNvSpPr>
          <p:nvPr>
            <p:ph idx="1"/>
          </p:nvPr>
        </p:nvSpPr>
        <p:spPr>
          <a:xfrm>
            <a:off x="179421" y="1471381"/>
            <a:ext cx="11818779" cy="863486"/>
          </a:xfrm>
        </p:spPr>
        <p:txBody>
          <a:bodyPr vert="horz" lIns="91440" tIns="45720" rIns="91440" bIns="45720" rtlCol="0" anchor="t">
            <a:normAutofit/>
          </a:bodyPr>
          <a:lstStyle/>
          <a:p>
            <a:pPr marL="0" indent="0">
              <a:buNone/>
            </a:pPr>
            <a:r>
              <a:rPr lang="en-US" b="1">
                <a:solidFill>
                  <a:srgbClr val="101D35"/>
                </a:solidFill>
                <a:latin typeface="Arial"/>
                <a:cs typeface="Arial"/>
              </a:rPr>
              <a:t>The following updates are expected to be implemented prior to the November high school tests:</a:t>
            </a:r>
            <a:endParaRPr lang="en-US" b="1">
              <a:latin typeface="Arial"/>
              <a:cs typeface="Arial"/>
            </a:endParaRPr>
          </a:p>
          <a:p>
            <a:pPr marL="0" indent="0">
              <a:buNone/>
            </a:pPr>
            <a:endParaRPr lang="en-US">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28FE6010-19F2-F791-CE3C-89731B771F81}"/>
              </a:ext>
            </a:extLst>
          </p:cNvPr>
          <p:cNvGraphicFramePr>
            <a:graphicFrameLocks noGrp="1"/>
          </p:cNvGraphicFramePr>
          <p:nvPr>
            <p:extLst>
              <p:ext uri="{D42A27DB-BD31-4B8C-83A1-F6EECF244321}">
                <p14:modId xmlns:p14="http://schemas.microsoft.com/office/powerpoint/2010/main" val="2945153350"/>
              </p:ext>
            </p:extLst>
          </p:nvPr>
        </p:nvGraphicFramePr>
        <p:xfrm>
          <a:off x="511851" y="2334867"/>
          <a:ext cx="10739244" cy="3474720"/>
        </p:xfrm>
        <a:graphic>
          <a:graphicData uri="http://schemas.openxmlformats.org/drawingml/2006/table">
            <a:tbl>
              <a:tblPr firstRow="1" bandRow="1">
                <a:tableStyleId>{5C22544A-7EE6-4342-B048-85BDC9FD1C3A}</a:tableStyleId>
              </a:tblPr>
              <a:tblGrid>
                <a:gridCol w="10739244">
                  <a:extLst>
                    <a:ext uri="{9D8B030D-6E8A-4147-A177-3AD203B41FA5}">
                      <a16:colId xmlns:a16="http://schemas.microsoft.com/office/drawing/2014/main" val="2919867491"/>
                    </a:ext>
                  </a:extLst>
                </a:gridCol>
              </a:tblGrid>
              <a:tr h="144359">
                <a:tc>
                  <a:txBody>
                    <a:bodyPr/>
                    <a:lstStyle/>
                    <a:p>
                      <a:r>
                        <a:rPr lang="en-US" sz="2400">
                          <a:latin typeface="Arial" panose="020B0604020202020204" pitchFamily="34" charset="0"/>
                          <a:cs typeface="Arial" panose="020B0604020202020204" pitchFamily="34" charset="0"/>
                        </a:rPr>
                        <a:t>Update</a:t>
                      </a:r>
                    </a:p>
                  </a:txBody>
                  <a:tcPr/>
                </a:tc>
                <a:extLst>
                  <a:ext uri="{0D108BD9-81ED-4DB2-BD59-A6C34878D82A}">
                    <a16:rowId xmlns:a16="http://schemas.microsoft.com/office/drawing/2014/main" val="3453432834"/>
                  </a:ext>
                </a:extLst>
              </a:tr>
              <a:tr h="1432586">
                <a:tc>
                  <a:txBody>
                    <a:bodyPr/>
                    <a:lstStyle/>
                    <a:p>
                      <a:r>
                        <a:rPr lang="en-US" sz="2400" kern="1200">
                          <a:solidFill>
                            <a:schemeClr val="dk1"/>
                          </a:solidFill>
                          <a:effectLst/>
                          <a:latin typeface="Arial"/>
                          <a:ea typeface="+mn-ea"/>
                          <a:cs typeface="Arial"/>
                        </a:rPr>
                        <a:t>Students assigned the Spanish/English edition in Student Registration will automatically receive the Spanish/English edition when the test is scheduled. Schools do not need to schedule the Spanish/English edition separately on the Test Scheduling page. </a:t>
                      </a:r>
                    </a:p>
                    <a:p>
                      <a:endParaRPr lang="en-US" sz="2400" kern="1200">
                        <a:solidFill>
                          <a:schemeClr val="dk1"/>
                        </a:solidFill>
                        <a:effectLst/>
                        <a:latin typeface="Arial"/>
                        <a:ea typeface="+mn-ea"/>
                        <a:cs typeface="Arial"/>
                      </a:endParaRPr>
                    </a:p>
                    <a:p>
                      <a:r>
                        <a:rPr lang="en-US" sz="2400" kern="1200">
                          <a:solidFill>
                            <a:schemeClr val="dk1"/>
                          </a:solidFill>
                          <a:effectLst/>
                          <a:latin typeface="Arial" panose="020B0604020202020204" pitchFamily="34" charset="0"/>
                          <a:ea typeface="+mn-ea"/>
                          <a:cs typeface="Arial" panose="020B0604020202020204" pitchFamily="34" charset="0"/>
                        </a:rPr>
                        <a:t>Note that when signing in to the test, students will still need to select Spanish or English from the Localization menu to choose the language for the MCAS Student Kiosk icons and directions.</a:t>
                      </a:r>
                      <a:endParaRPr lang="en-US" sz="320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7497377"/>
                  </a:ext>
                </a:extLst>
              </a:tr>
            </a:tbl>
          </a:graphicData>
        </a:graphic>
      </p:graphicFrame>
      <p:sp>
        <p:nvSpPr>
          <p:cNvPr id="6" name="Slide Number Placeholder 5">
            <a:extLst>
              <a:ext uri="{FF2B5EF4-FFF2-40B4-BE49-F238E27FC236}">
                <a16:creationId xmlns:a16="http://schemas.microsoft.com/office/drawing/2014/main" id="{F4719E6E-948C-D60E-4D35-60C91ADED961}"/>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697338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F7B0-3482-37D8-2309-BC3E9681B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18B8C-A144-7711-41D5-BADEBC305EED}"/>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1)</a:t>
            </a:r>
          </a:p>
        </p:txBody>
      </p:sp>
      <p:sp>
        <p:nvSpPr>
          <p:cNvPr id="8" name="Content Placeholder 7">
            <a:extLst>
              <a:ext uri="{FF2B5EF4-FFF2-40B4-BE49-F238E27FC236}">
                <a16:creationId xmlns:a16="http://schemas.microsoft.com/office/drawing/2014/main" id="{F33A7747-9505-CBB8-06B3-BB60F87DEE44}"/>
              </a:ext>
            </a:extLst>
          </p:cNvPr>
          <p:cNvSpPr>
            <a:spLocks noGrp="1"/>
          </p:cNvSpPr>
          <p:nvPr>
            <p:ph idx="1"/>
          </p:nvPr>
        </p:nvSpPr>
        <p:spPr>
          <a:xfrm>
            <a:off x="150666" y="1463238"/>
            <a:ext cx="11890665" cy="4414692"/>
          </a:xfrm>
        </p:spPr>
        <p:txBody>
          <a:bodyPr/>
          <a:lstStyle/>
          <a:p>
            <a:pPr marL="0" indent="0">
              <a:buNone/>
            </a:pPr>
            <a:r>
              <a:rPr lang="en-US" b="1">
                <a:solidFill>
                  <a:srgbClr val="101D35"/>
                </a:solidFill>
                <a:latin typeface="Arial"/>
                <a:cs typeface="Arial"/>
              </a:rPr>
              <a:t>The following updates are expected to be implemented prior to the November high school tests:</a:t>
            </a:r>
            <a:endParaRPr lang="en-US" b="1">
              <a:latin typeface="Arial"/>
              <a:cs typeface="Arial"/>
            </a:endParaRPr>
          </a:p>
        </p:txBody>
      </p:sp>
      <p:graphicFrame>
        <p:nvGraphicFramePr>
          <p:cNvPr id="4" name="Table 3">
            <a:extLst>
              <a:ext uri="{FF2B5EF4-FFF2-40B4-BE49-F238E27FC236}">
                <a16:creationId xmlns:a16="http://schemas.microsoft.com/office/drawing/2014/main" id="{58738505-D925-8216-F998-25EAA74A1FE5}"/>
              </a:ext>
            </a:extLst>
          </p:cNvPr>
          <p:cNvGraphicFramePr>
            <a:graphicFrameLocks noGrp="1"/>
          </p:cNvGraphicFramePr>
          <p:nvPr>
            <p:extLst>
              <p:ext uri="{D42A27DB-BD31-4B8C-83A1-F6EECF244321}">
                <p14:modId xmlns:p14="http://schemas.microsoft.com/office/powerpoint/2010/main" val="2231933009"/>
              </p:ext>
            </p:extLst>
          </p:nvPr>
        </p:nvGraphicFramePr>
        <p:xfrm>
          <a:off x="401936" y="2319130"/>
          <a:ext cx="11388124" cy="3651902"/>
        </p:xfrm>
        <a:graphic>
          <a:graphicData uri="http://schemas.openxmlformats.org/drawingml/2006/table">
            <a:tbl>
              <a:tblPr firstRow="1" bandRow="1">
                <a:tableStyleId>{5C22544A-7EE6-4342-B048-85BDC9FD1C3A}</a:tableStyleId>
              </a:tblPr>
              <a:tblGrid>
                <a:gridCol w="4929016">
                  <a:extLst>
                    <a:ext uri="{9D8B030D-6E8A-4147-A177-3AD203B41FA5}">
                      <a16:colId xmlns:a16="http://schemas.microsoft.com/office/drawing/2014/main" val="2919867491"/>
                    </a:ext>
                  </a:extLst>
                </a:gridCol>
                <a:gridCol w="6459108">
                  <a:extLst>
                    <a:ext uri="{9D8B030D-6E8A-4147-A177-3AD203B41FA5}">
                      <a16:colId xmlns:a16="http://schemas.microsoft.com/office/drawing/2014/main" val="2715832579"/>
                    </a:ext>
                  </a:extLst>
                </a:gridCol>
              </a:tblGrid>
              <a:tr h="561831">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3090071">
                <a:tc>
                  <a:txBody>
                    <a:bodyPr/>
                    <a:lstStyle/>
                    <a:p>
                      <a:r>
                        <a:rPr lang="en-US" sz="2000" kern="1200">
                          <a:solidFill>
                            <a:schemeClr val="dk1"/>
                          </a:solidFill>
                          <a:effectLst/>
                          <a:latin typeface="Arial" panose="020B0604020202020204" pitchFamily="34" charset="0"/>
                          <a:ea typeface="+mn-ea"/>
                          <a:cs typeface="Arial" panose="020B0604020202020204" pitchFamily="34" charset="0"/>
                        </a:rPr>
                        <a:t>The Human Read-Aloud accommodation will no longer have a dedicated form displayed in the MCAS Portal. Students in the same class who have the Human Read-Aloud accommodation will receive the same test form number.</a:t>
                      </a: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12818071"/>
                  </a:ext>
                </a:extLst>
              </a:tr>
            </a:tbl>
          </a:graphicData>
        </a:graphic>
      </p:graphicFrame>
      <p:pic>
        <p:nvPicPr>
          <p:cNvPr id="6" name="Picture 5" descr="A screenshot of the test scheduling details page showing the forms students in the classed received. Red boxes have been placed around the form name showing that all of the students in this HRA class have received the same form.">
            <a:extLst>
              <a:ext uri="{FF2B5EF4-FFF2-40B4-BE49-F238E27FC236}">
                <a16:creationId xmlns:a16="http://schemas.microsoft.com/office/drawing/2014/main" id="{5AEF6940-75EB-908A-E9D9-F851FB971D7D}"/>
              </a:ext>
            </a:extLst>
          </p:cNvPr>
          <p:cNvPicPr>
            <a:picLocks noChangeAspect="1"/>
          </p:cNvPicPr>
          <p:nvPr/>
        </p:nvPicPr>
        <p:blipFill>
          <a:blip r:embed="rId2"/>
          <a:stretch>
            <a:fillRect/>
          </a:stretch>
        </p:blipFill>
        <p:spPr>
          <a:xfrm>
            <a:off x="5366970" y="2972400"/>
            <a:ext cx="6363920" cy="2669448"/>
          </a:xfrm>
          <a:prstGeom prst="rect">
            <a:avLst/>
          </a:prstGeom>
        </p:spPr>
      </p:pic>
      <p:sp>
        <p:nvSpPr>
          <p:cNvPr id="5" name="Slide Number Placeholder 4">
            <a:extLst>
              <a:ext uri="{FF2B5EF4-FFF2-40B4-BE49-F238E27FC236}">
                <a16:creationId xmlns:a16="http://schemas.microsoft.com/office/drawing/2014/main" id="{504C1122-D8D5-0639-0E8F-18A423C07FFE}"/>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3978527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DAE0-A6E6-4CA0-7A85-35C3C45A1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A33DA-2AC0-23E6-6A4A-20567406B82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2)</a:t>
            </a:r>
          </a:p>
        </p:txBody>
      </p:sp>
      <p:sp>
        <p:nvSpPr>
          <p:cNvPr id="8" name="Content Placeholder 7">
            <a:extLst>
              <a:ext uri="{FF2B5EF4-FFF2-40B4-BE49-F238E27FC236}">
                <a16:creationId xmlns:a16="http://schemas.microsoft.com/office/drawing/2014/main" id="{29CA2282-4E5A-9D3D-1CCF-069317320410}"/>
              </a:ext>
            </a:extLst>
          </p:cNvPr>
          <p:cNvSpPr>
            <a:spLocks noGrp="1"/>
          </p:cNvSpPr>
          <p:nvPr>
            <p:ph idx="1"/>
          </p:nvPr>
        </p:nvSpPr>
        <p:spPr>
          <a:xfrm>
            <a:off x="150666" y="1463238"/>
            <a:ext cx="11890665" cy="4414692"/>
          </a:xfrm>
        </p:spPr>
        <p:txBody>
          <a:bodyPr/>
          <a:lstStyle/>
          <a:p>
            <a:pPr marL="0" indent="0">
              <a:buNone/>
            </a:pPr>
            <a:r>
              <a:rPr lang="en-US" b="1">
                <a:solidFill>
                  <a:srgbClr val="101D35"/>
                </a:solidFill>
                <a:latin typeface="Arial"/>
                <a:cs typeface="Arial"/>
              </a:rPr>
              <a:t>The following updates are expected to be implemented prior to the November high school tests:</a:t>
            </a:r>
            <a:endParaRPr lang="en-US" b="1">
              <a:latin typeface="Arial"/>
              <a:cs typeface="Arial"/>
            </a:endParaRPr>
          </a:p>
        </p:txBody>
      </p:sp>
      <p:graphicFrame>
        <p:nvGraphicFramePr>
          <p:cNvPr id="4" name="Table 3">
            <a:extLst>
              <a:ext uri="{FF2B5EF4-FFF2-40B4-BE49-F238E27FC236}">
                <a16:creationId xmlns:a16="http://schemas.microsoft.com/office/drawing/2014/main" id="{972F3C44-F430-366B-66FB-20D688AA983B}"/>
              </a:ext>
            </a:extLst>
          </p:cNvPr>
          <p:cNvGraphicFramePr>
            <a:graphicFrameLocks noGrp="1"/>
          </p:cNvGraphicFramePr>
          <p:nvPr>
            <p:extLst>
              <p:ext uri="{D42A27DB-BD31-4B8C-83A1-F6EECF244321}">
                <p14:modId xmlns:p14="http://schemas.microsoft.com/office/powerpoint/2010/main" val="2860724688"/>
              </p:ext>
            </p:extLst>
          </p:nvPr>
        </p:nvGraphicFramePr>
        <p:xfrm>
          <a:off x="173179" y="2319130"/>
          <a:ext cx="11814605" cy="3893526"/>
        </p:xfrm>
        <a:graphic>
          <a:graphicData uri="http://schemas.openxmlformats.org/drawingml/2006/table">
            <a:tbl>
              <a:tblPr firstRow="1" bandRow="1">
                <a:tableStyleId>{5C22544A-7EE6-4342-B048-85BDC9FD1C3A}</a:tableStyleId>
              </a:tblPr>
              <a:tblGrid>
                <a:gridCol w="4951271">
                  <a:extLst>
                    <a:ext uri="{9D8B030D-6E8A-4147-A177-3AD203B41FA5}">
                      <a16:colId xmlns:a16="http://schemas.microsoft.com/office/drawing/2014/main" val="2919867491"/>
                    </a:ext>
                  </a:extLst>
                </a:gridCol>
                <a:gridCol w="6863334">
                  <a:extLst>
                    <a:ext uri="{9D8B030D-6E8A-4147-A177-3AD203B41FA5}">
                      <a16:colId xmlns:a16="http://schemas.microsoft.com/office/drawing/2014/main" val="2715832579"/>
                    </a:ext>
                  </a:extLst>
                </a:gridCol>
              </a:tblGrid>
              <a:tr h="388326">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2062972">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When creating classes, grade-level classes are limited to grades 3–8 and cannot be created for high school students. </a:t>
                      </a: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Course-level classes are limited to high school grade levels and courses, so they cannot be created for students in grades 3–8. </a:t>
                      </a:r>
                    </a:p>
                    <a:p>
                      <a:pPr marL="0" marR="0" lvl="0" indent="0" algn="l" defTabSz="914400" rtl="0" eaLnBrk="1" fontAlgn="auto" latinLnBrk="0" hangingPunct="1">
                        <a:lnSpc>
                          <a:spcPct val="100000"/>
                        </a:lnSpc>
                        <a:spcBef>
                          <a:spcPts val="300"/>
                        </a:spcBef>
                        <a:spcAft>
                          <a:spcPts val="300"/>
                        </a:spcAft>
                        <a:buClrTx/>
                        <a:buSzTx/>
                        <a:buFontTx/>
                        <a:buNone/>
                        <a:tabLst/>
                        <a:defRPr/>
                      </a:pPr>
                      <a:r>
                        <a:rPr lang="en-US" sz="2000" kern="1200">
                          <a:solidFill>
                            <a:schemeClr val="dk1"/>
                          </a:solidFill>
                          <a:effectLst/>
                          <a:latin typeface="Arial" panose="020B0604020202020204" pitchFamily="34" charset="0"/>
                          <a:ea typeface="+mn-ea"/>
                          <a:cs typeface="Arial" panose="020B0604020202020204" pitchFamily="34" charset="0"/>
                        </a:rPr>
                        <a:t>When filtering for students, only those students in grades associated with the course will be allowed to be selected.</a:t>
                      </a:r>
                    </a:p>
                  </a:txBody>
                  <a:tcPr marL="68580" marR="68580" marT="0" marB="0"/>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6701983"/>
                  </a:ext>
                </a:extLst>
              </a:tr>
            </a:tbl>
          </a:graphicData>
        </a:graphic>
      </p:graphicFrame>
      <p:pic>
        <p:nvPicPr>
          <p:cNvPr id="6" name="Picture 5" descr="A screenshot of the class creation interface showing only grades 3 through 8 are available for selection when creating a grade-level class.">
            <a:extLst>
              <a:ext uri="{FF2B5EF4-FFF2-40B4-BE49-F238E27FC236}">
                <a16:creationId xmlns:a16="http://schemas.microsoft.com/office/drawing/2014/main" id="{66629C4C-28E2-8CE9-2E62-6C00B1B63262}"/>
              </a:ext>
            </a:extLst>
          </p:cNvPr>
          <p:cNvPicPr>
            <a:picLocks noChangeAspect="1"/>
          </p:cNvPicPr>
          <p:nvPr/>
        </p:nvPicPr>
        <p:blipFill>
          <a:blip r:embed="rId2"/>
          <a:stretch>
            <a:fillRect/>
          </a:stretch>
        </p:blipFill>
        <p:spPr>
          <a:xfrm>
            <a:off x="5162086" y="3112101"/>
            <a:ext cx="3561193" cy="2437270"/>
          </a:xfrm>
          <a:prstGeom prst="rect">
            <a:avLst/>
          </a:prstGeom>
        </p:spPr>
      </p:pic>
      <p:pic>
        <p:nvPicPr>
          <p:cNvPr id="9" name="Picture 8" descr="A screenshot of course level class creation with the course biology selected and the filter for students drop-down only showing grades 9 through 12.">
            <a:extLst>
              <a:ext uri="{FF2B5EF4-FFF2-40B4-BE49-F238E27FC236}">
                <a16:creationId xmlns:a16="http://schemas.microsoft.com/office/drawing/2014/main" id="{76AD11EC-5E8C-3970-E999-BDE5105E5E7C}"/>
              </a:ext>
            </a:extLst>
          </p:cNvPr>
          <p:cNvPicPr>
            <a:picLocks noChangeAspect="1"/>
          </p:cNvPicPr>
          <p:nvPr/>
        </p:nvPicPr>
        <p:blipFill>
          <a:blip r:embed="rId3"/>
          <a:stretch>
            <a:fillRect/>
          </a:stretch>
        </p:blipFill>
        <p:spPr>
          <a:xfrm>
            <a:off x="8734536" y="3112101"/>
            <a:ext cx="3219339" cy="2437270"/>
          </a:xfrm>
          <a:prstGeom prst="rect">
            <a:avLst/>
          </a:prstGeom>
        </p:spPr>
      </p:pic>
      <p:sp>
        <p:nvSpPr>
          <p:cNvPr id="5" name="Slide Number Placeholder 4">
            <a:extLst>
              <a:ext uri="{FF2B5EF4-FFF2-40B4-BE49-F238E27FC236}">
                <a16:creationId xmlns:a16="http://schemas.microsoft.com/office/drawing/2014/main" id="{A9D90DD9-2B9C-41D3-0CF6-7AD7D0146322}"/>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82585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A23F-9952-11A8-A782-46EF1200C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4086E-AF23-96BB-0DF5-F8DC4250E7E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Upcoming MCAS Portal Updates (continued 3)</a:t>
            </a:r>
          </a:p>
        </p:txBody>
      </p:sp>
      <p:sp>
        <p:nvSpPr>
          <p:cNvPr id="8" name="Content Placeholder 7">
            <a:extLst>
              <a:ext uri="{FF2B5EF4-FFF2-40B4-BE49-F238E27FC236}">
                <a16:creationId xmlns:a16="http://schemas.microsoft.com/office/drawing/2014/main" id="{AC267562-8168-CFDF-7746-1114920D99E9}"/>
              </a:ext>
            </a:extLst>
          </p:cNvPr>
          <p:cNvSpPr>
            <a:spLocks noGrp="1"/>
          </p:cNvSpPr>
          <p:nvPr>
            <p:ph idx="1"/>
          </p:nvPr>
        </p:nvSpPr>
        <p:spPr>
          <a:xfrm>
            <a:off x="150667" y="1483437"/>
            <a:ext cx="11890665" cy="4414692"/>
          </a:xfrm>
        </p:spPr>
        <p:txBody>
          <a:bodyPr/>
          <a:lstStyle/>
          <a:p>
            <a:pPr marL="0" indent="0">
              <a:buNone/>
            </a:pPr>
            <a:r>
              <a:rPr lang="en-US" b="1">
                <a:solidFill>
                  <a:schemeClr val="tx1"/>
                </a:solidFill>
                <a:latin typeface="Arial"/>
                <a:cs typeface="Arial"/>
              </a:rPr>
              <a:t>The following updates are expected to be implemented prior to the November high school tests:</a:t>
            </a:r>
          </a:p>
        </p:txBody>
      </p:sp>
      <p:graphicFrame>
        <p:nvGraphicFramePr>
          <p:cNvPr id="4" name="Table 3">
            <a:extLst>
              <a:ext uri="{FF2B5EF4-FFF2-40B4-BE49-F238E27FC236}">
                <a16:creationId xmlns:a16="http://schemas.microsoft.com/office/drawing/2014/main" id="{B4099858-C756-15FF-A17C-C3CA2002EC75}"/>
              </a:ext>
            </a:extLst>
          </p:cNvPr>
          <p:cNvGraphicFramePr>
            <a:graphicFrameLocks noGrp="1"/>
          </p:cNvGraphicFramePr>
          <p:nvPr>
            <p:extLst>
              <p:ext uri="{D42A27DB-BD31-4B8C-83A1-F6EECF244321}">
                <p14:modId xmlns:p14="http://schemas.microsoft.com/office/powerpoint/2010/main" val="32433203"/>
              </p:ext>
            </p:extLst>
          </p:nvPr>
        </p:nvGraphicFramePr>
        <p:xfrm>
          <a:off x="31063" y="2300204"/>
          <a:ext cx="12010269" cy="4604502"/>
        </p:xfrm>
        <a:graphic>
          <a:graphicData uri="http://schemas.openxmlformats.org/drawingml/2006/table">
            <a:tbl>
              <a:tblPr firstRow="1" bandRow="1">
                <a:tableStyleId>{5C22544A-7EE6-4342-B048-85BDC9FD1C3A}</a:tableStyleId>
              </a:tblPr>
              <a:tblGrid>
                <a:gridCol w="4301444">
                  <a:extLst>
                    <a:ext uri="{9D8B030D-6E8A-4147-A177-3AD203B41FA5}">
                      <a16:colId xmlns:a16="http://schemas.microsoft.com/office/drawing/2014/main" val="2919867491"/>
                    </a:ext>
                  </a:extLst>
                </a:gridCol>
                <a:gridCol w="7708825">
                  <a:extLst>
                    <a:ext uri="{9D8B030D-6E8A-4147-A177-3AD203B41FA5}">
                      <a16:colId xmlns:a16="http://schemas.microsoft.com/office/drawing/2014/main" val="2715832579"/>
                    </a:ext>
                  </a:extLst>
                </a:gridCol>
              </a:tblGrid>
              <a:tr h="489702">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3924991">
                <a:tc>
                  <a:txBody>
                    <a:bodyPr/>
                    <a:lstStyle/>
                    <a:p>
                      <a:pPr marL="0" marR="0" algn="l" defTabSz="914400" rtl="0" eaLnBrk="1" latinLnBrk="0" hangingPunct="1">
                        <a:spcBef>
                          <a:spcPts val="300"/>
                        </a:spcBef>
                        <a:spcAft>
                          <a:spcPts val="300"/>
                        </a:spcAft>
                        <a:buNone/>
                      </a:pPr>
                      <a:r>
                        <a:rPr lang="en-US" sz="2200" kern="1200">
                          <a:solidFill>
                            <a:schemeClr val="dk1"/>
                          </a:solidFill>
                          <a:effectLst/>
                          <a:latin typeface="Arial" panose="020B0604020202020204" pitchFamily="34" charset="0"/>
                          <a:ea typeface="+mn-ea"/>
                          <a:cs typeface="Arial" panose="020B0604020202020204" pitchFamily="34" charset="0"/>
                        </a:rPr>
                        <a:t>Test coordinators can view a report showing student test progress data across classes when they select View Test Progress on the Test Scheduling page. </a:t>
                      </a: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txBody>
                  <a:tcPr marL="68580" marR="68580" marT="0" marB="0"/>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6701983"/>
                  </a:ext>
                </a:extLst>
              </a:tr>
            </a:tbl>
          </a:graphicData>
        </a:graphic>
      </p:graphicFrame>
      <p:pic>
        <p:nvPicPr>
          <p:cNvPr id="3" name="Picture 2" descr="A screenshot of the Test Scheduling page with a red box around the View Test Progress button. ">
            <a:extLst>
              <a:ext uri="{FF2B5EF4-FFF2-40B4-BE49-F238E27FC236}">
                <a16:creationId xmlns:a16="http://schemas.microsoft.com/office/drawing/2014/main" id="{E3FA2D6C-1D49-AE03-4284-BB04DC1F3670}"/>
              </a:ext>
            </a:extLst>
          </p:cNvPr>
          <p:cNvPicPr>
            <a:picLocks noChangeAspect="1"/>
          </p:cNvPicPr>
          <p:nvPr/>
        </p:nvPicPr>
        <p:blipFill>
          <a:blip r:embed="rId2"/>
          <a:srcRect l="51555" b="35176"/>
          <a:stretch>
            <a:fillRect/>
          </a:stretch>
        </p:blipFill>
        <p:spPr>
          <a:xfrm>
            <a:off x="6494400" y="2949709"/>
            <a:ext cx="3440088" cy="1541139"/>
          </a:xfrm>
          <a:prstGeom prst="rect">
            <a:avLst/>
          </a:prstGeom>
        </p:spPr>
      </p:pic>
      <p:sp>
        <p:nvSpPr>
          <p:cNvPr id="5" name="Slide Number Placeholder 4">
            <a:extLst>
              <a:ext uri="{FF2B5EF4-FFF2-40B4-BE49-F238E27FC236}">
                <a16:creationId xmlns:a16="http://schemas.microsoft.com/office/drawing/2014/main" id="{287F4900-8660-BE4C-CD76-EBE2705749A8}"/>
              </a:ext>
            </a:extLst>
          </p:cNvPr>
          <p:cNvSpPr>
            <a:spLocks noGrp="1"/>
          </p:cNvSpPr>
          <p:nvPr>
            <p:ph type="sldNum" sz="quarter" idx="12"/>
          </p:nvPr>
        </p:nvSpPr>
        <p:spPr/>
        <p:txBody>
          <a:bodyPr/>
          <a:lstStyle/>
          <a:p>
            <a:fld id="{68A8D22E-6BC5-9E47-900C-2BB94685D9F5}" type="slidenum">
              <a:rPr lang="en-US" smtClean="0"/>
              <a:t>16</a:t>
            </a:fld>
            <a:endParaRPr lang="en-US"/>
          </a:p>
        </p:txBody>
      </p:sp>
      <p:pic>
        <p:nvPicPr>
          <p:cNvPr id="7" name="Picture 6" descr="A screenshot of Test Session Progress Across Classes page in the MCAS Portal.">
            <a:extLst>
              <a:ext uri="{FF2B5EF4-FFF2-40B4-BE49-F238E27FC236}">
                <a16:creationId xmlns:a16="http://schemas.microsoft.com/office/drawing/2014/main" id="{1014B7C3-DF04-79D8-E68F-6B8ADCE414E4}"/>
              </a:ext>
            </a:extLst>
          </p:cNvPr>
          <p:cNvPicPr>
            <a:picLocks noChangeAspect="1"/>
          </p:cNvPicPr>
          <p:nvPr/>
        </p:nvPicPr>
        <p:blipFill>
          <a:blip r:embed="rId3"/>
          <a:stretch>
            <a:fillRect/>
          </a:stretch>
        </p:blipFill>
        <p:spPr>
          <a:xfrm>
            <a:off x="4418621" y="4569167"/>
            <a:ext cx="7591647" cy="1980133"/>
          </a:xfrm>
          <a:prstGeom prst="rect">
            <a:avLst/>
          </a:prstGeom>
        </p:spPr>
      </p:pic>
    </p:spTree>
    <p:extLst>
      <p:ext uri="{BB962C8B-B14F-4D97-AF65-F5344CB8AC3E}">
        <p14:creationId xmlns:p14="http://schemas.microsoft.com/office/powerpoint/2010/main" val="1850254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A33E-7C5D-4F9F-E9C7-F80AC5545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E6497-46FE-8680-A25D-464277C8DABA}"/>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Future Updates for the Student Kiosk and MCAS Portal</a:t>
            </a:r>
          </a:p>
        </p:txBody>
      </p:sp>
      <p:sp>
        <p:nvSpPr>
          <p:cNvPr id="3" name="Text Placeholder 2">
            <a:extLst>
              <a:ext uri="{FF2B5EF4-FFF2-40B4-BE49-F238E27FC236}">
                <a16:creationId xmlns:a16="http://schemas.microsoft.com/office/drawing/2014/main" id="{DDEF064A-5B0A-0F70-B5A9-A3213A1250BE}"/>
              </a:ext>
            </a:extLst>
          </p:cNvPr>
          <p:cNvSpPr>
            <a:spLocks noGrp="1"/>
          </p:cNvSpPr>
          <p:nvPr>
            <p:ph idx="1"/>
          </p:nvPr>
        </p:nvSpPr>
        <p:spPr>
          <a:xfrm>
            <a:off x="173179" y="1610504"/>
            <a:ext cx="11890665" cy="4414692"/>
          </a:xfrm>
        </p:spPr>
        <p:txBody>
          <a:bodyPr>
            <a:normAutofit/>
          </a:bodyPr>
          <a:lstStyle/>
          <a:p>
            <a:r>
              <a:rPr lang="en-US">
                <a:solidFill>
                  <a:schemeClr val="tx1"/>
                </a:solidFill>
                <a:latin typeface="Arial" panose="020B0604020202020204" pitchFamily="34" charset="0"/>
                <a:cs typeface="Arial" panose="020B0604020202020204" pitchFamily="34" charset="0"/>
              </a:rPr>
              <a:t>The following updates are under consideration for the future:</a:t>
            </a:r>
          </a:p>
          <a:p>
            <a:pPr lvl="1"/>
            <a:r>
              <a:rPr lang="en-US">
                <a:solidFill>
                  <a:schemeClr val="tx1"/>
                </a:solidFill>
              </a:rPr>
              <a:t>Maintain highlighting and notepad after abrupt closure, pause, or log out of the MCAS Student Kiosk. </a:t>
            </a:r>
          </a:p>
          <a:p>
            <a:pPr lvl="1"/>
            <a:r>
              <a:rPr lang="en-US">
                <a:solidFill>
                  <a:schemeClr val="tx1"/>
                </a:solidFill>
              </a:rPr>
              <a:t>Combining classes for make up testing</a:t>
            </a:r>
          </a:p>
          <a:p>
            <a:pPr lvl="1"/>
            <a:r>
              <a:rPr lang="en-US">
                <a:solidFill>
                  <a:schemeClr val="tx1"/>
                </a:solidFill>
              </a:rPr>
              <a:t>Expanded test statuses to show the reason why the student exited the test (Paused, Timed Out, Exit)</a:t>
            </a:r>
          </a:p>
          <a:p>
            <a:pPr lvl="1"/>
            <a:r>
              <a:rPr lang="en-US">
                <a:solidFill>
                  <a:schemeClr val="tx1"/>
                </a:solidFill>
              </a:rPr>
              <a:t>Test administrators can view students’ battery levels in the MCAS Portal.</a:t>
            </a:r>
          </a:p>
          <a:p>
            <a:pPr lvl="1"/>
            <a:r>
              <a:rPr lang="en-US">
                <a:solidFill>
                  <a:schemeClr val="tx1"/>
                </a:solidFill>
              </a:rPr>
              <a:t>Preventing students from being scheduled for the same test more than once</a:t>
            </a:r>
          </a:p>
          <a:p>
            <a:pPr marL="0" indent="0">
              <a:buNone/>
            </a:pPr>
            <a:endParaRPr lang="en-US">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DC39BB9-7F57-CCBF-3FF9-F1CD98E01466}"/>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1971492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A81D4-C159-FBD4-D39E-987AD97EA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051E43-A24A-34F7-CA70-330D62750361}"/>
              </a:ext>
            </a:extLst>
          </p:cNvPr>
          <p:cNvSpPr>
            <a:spLocks noGrp="1"/>
          </p:cNvSpPr>
          <p:nvPr>
            <p:ph type="title" idx="4294967295"/>
          </p:nvPr>
        </p:nvSpPr>
        <p:spPr>
          <a:xfrm>
            <a:off x="2764972" y="2997994"/>
            <a:ext cx="8741228" cy="862012"/>
          </a:xfrm>
        </p:spPr>
        <p:txBody>
          <a:bodyPr>
            <a:normAutofit fontScale="90000"/>
          </a:bodyPr>
          <a:lstStyle/>
          <a:p>
            <a:r>
              <a:rPr lang="en-US" sz="5300">
                <a:solidFill>
                  <a:schemeClr val="tx1"/>
                </a:solidFill>
              </a:rPr>
              <a:t>2</a:t>
            </a:r>
            <a:r>
              <a:rPr lang="en-US" sz="5300">
                <a:solidFill>
                  <a:schemeClr val="tx1"/>
                </a:solidFill>
                <a:latin typeface="Arial" panose="020B0604020202020204" pitchFamily="34" charset="0"/>
                <a:cs typeface="Arial" panose="020B0604020202020204" pitchFamily="34" charset="0"/>
              </a:rPr>
              <a:t>. </a:t>
            </a:r>
            <a:r>
              <a:rPr lang="en-US" altLang="zh-CN" sz="5300">
                <a:solidFill>
                  <a:schemeClr val="tx1"/>
                </a:solidFill>
                <a:latin typeface="Arial" panose="020B0604020202020204" pitchFamily="34" charset="0"/>
                <a:cs typeface="Arial" panose="020B0604020202020204" pitchFamily="34" charset="0"/>
              </a:rPr>
              <a:t>Overview of Computer-Based Testing</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9D743056-9986-869E-2E91-3B420E1C292C}"/>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319664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7CA52D-F6E6-4DAE-9695-D270D0411176}"/>
              </a:ext>
            </a:extLst>
          </p:cNvPr>
          <p:cNvSpPr txBox="1">
            <a:spLocks noGrp="1"/>
          </p:cNvSpPr>
          <p:nvPr>
            <p:ph type="title" idx="4294967295"/>
          </p:nvPr>
        </p:nvSpPr>
        <p:spPr>
          <a:xfrm>
            <a:off x="567743" y="288925"/>
            <a:ext cx="11433757" cy="679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MCAS Tests in the 2026–27 School Year</a:t>
            </a:r>
          </a:p>
        </p:txBody>
      </p:sp>
      <p:sp>
        <p:nvSpPr>
          <p:cNvPr id="3" name="Text Placeholder 3">
            <a:extLst>
              <a:ext uri="{FF2B5EF4-FFF2-40B4-BE49-F238E27FC236}">
                <a16:creationId xmlns:a16="http://schemas.microsoft.com/office/drawing/2014/main" id="{83A7C8F0-A8D7-4FBE-BECB-642D8B0D5FA1}"/>
              </a:ext>
            </a:extLst>
          </p:cNvPr>
          <p:cNvSpPr txBox="1">
            <a:spLocks/>
          </p:cNvSpPr>
          <p:nvPr/>
        </p:nvSpPr>
        <p:spPr>
          <a:xfrm>
            <a:off x="394469" y="1540190"/>
            <a:ext cx="5503762"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a:solidFill>
                  <a:schemeClr val="tx1"/>
                </a:solidFill>
                <a:latin typeface="Arial" panose="020B0604020202020204" pitchFamily="34" charset="0"/>
                <a:cs typeface="Arial" panose="020B0604020202020204" pitchFamily="34" charset="0"/>
              </a:rPr>
              <a:t>Fall/Winter High School Test</a:t>
            </a:r>
            <a:r>
              <a:rPr lang="en-US" u="sng">
                <a:latin typeface="Arial" panose="020B0604020202020204" pitchFamily="34" charset="0"/>
                <a:cs typeface="Arial" panose="020B0604020202020204" pitchFamily="34" charset="0"/>
              </a:rPr>
              <a:t>s</a:t>
            </a:r>
            <a:r>
              <a:rPr lang="en-US" sz="2400">
                <a:latin typeface="Arial" panose="020B0604020202020204" pitchFamily="34" charset="0"/>
                <a:cs typeface="Arial" panose="020B0604020202020204" pitchFamily="34" charset="0"/>
              </a:rPr>
              <a:t>	</a:t>
            </a:r>
          </a:p>
        </p:txBody>
      </p:sp>
      <p:sp>
        <p:nvSpPr>
          <p:cNvPr id="2" name="Content Placeholder 2">
            <a:extLst>
              <a:ext uri="{FF2B5EF4-FFF2-40B4-BE49-F238E27FC236}">
                <a16:creationId xmlns:a16="http://schemas.microsoft.com/office/drawing/2014/main" id="{C6B62AD7-7A41-4954-9A9C-97D27D77DCF5}"/>
              </a:ext>
            </a:extLst>
          </p:cNvPr>
          <p:cNvSpPr txBox="1">
            <a:spLocks/>
          </p:cNvSpPr>
          <p:nvPr/>
        </p:nvSpPr>
        <p:spPr>
          <a:xfrm>
            <a:off x="394469" y="2243776"/>
            <a:ext cx="5452057" cy="37992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sz="2400">
                <a:solidFill>
                  <a:schemeClr val="tx1"/>
                </a:solidFill>
                <a:latin typeface="Arial" panose="020B0604020202020204" pitchFamily="34" charset="0"/>
                <a:cs typeface="Arial" panose="020B0604020202020204" pitchFamily="34" charset="0"/>
              </a:rPr>
              <a:t>November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and Mathematics tests for students attempting to qualify for the </a:t>
            </a:r>
            <a:r>
              <a:rPr lang="en-US" sz="2400" u="sng">
                <a:latin typeface="Arial" panose="020B0604020202020204" pitchFamily="34" charset="0"/>
                <a:cs typeface="Arial" panose="020B0604020202020204" pitchFamily="34" charset="0"/>
                <a:hlinkClick r:id="rId2"/>
              </a:rPr>
              <a:t>Adams Scholarship</a:t>
            </a:r>
            <a:r>
              <a:rPr lang="en-US" sz="2400">
                <a:solidFill>
                  <a:schemeClr val="tx1"/>
                </a:solidFill>
                <a:latin typeface="Arial" panose="020B0604020202020204" pitchFamily="34" charset="0"/>
                <a:cs typeface="Arial" panose="020B0604020202020204" pitchFamily="34" charset="0"/>
              </a:rPr>
              <a:t>, the </a:t>
            </a:r>
            <a:r>
              <a:rPr lang="en-US" sz="2400" u="sng">
                <a:latin typeface="Arial" panose="020B0604020202020204" pitchFamily="34" charset="0"/>
                <a:cs typeface="Arial" panose="020B0604020202020204" pitchFamily="34" charset="0"/>
                <a:hlinkClick r:id="rId3"/>
              </a:rPr>
              <a:t>Koplik Certificate of Mastery Award</a:t>
            </a:r>
            <a:r>
              <a:rPr lang="en-US" sz="2400">
                <a:solidFill>
                  <a:schemeClr val="tx1"/>
                </a:solidFill>
                <a:latin typeface="Arial" panose="020B0604020202020204" pitchFamily="34" charset="0"/>
                <a:cs typeface="Arial" panose="020B0604020202020204" pitchFamily="34" charset="0"/>
              </a:rPr>
              <a:t>, and/or the </a:t>
            </a:r>
            <a:r>
              <a:rPr lang="en-US" sz="2400" u="sng">
                <a:latin typeface="Arial" panose="020B0604020202020204" pitchFamily="34" charset="0"/>
                <a:cs typeface="Arial" panose="020B0604020202020204" pitchFamily="34" charset="0"/>
                <a:hlinkClick r:id="rId4"/>
              </a:rPr>
              <a:t>Seal of Biliteracy</a:t>
            </a:r>
            <a:endParaRPr lang="en-US" sz="2400">
              <a:solidFill>
                <a:schemeClr val="tx1"/>
              </a:solidFill>
              <a:latin typeface="Arial" panose="020B0604020202020204" pitchFamily="34" charset="0"/>
              <a:cs typeface="Arial" panose="020B0604020202020204" pitchFamily="34" charset="0"/>
            </a:endParaRPr>
          </a:p>
          <a:p>
            <a:pPr>
              <a:buClrTx/>
            </a:pPr>
            <a:r>
              <a:rPr lang="en-US" sz="2400">
                <a:solidFill>
                  <a:schemeClr val="tx1"/>
                </a:solidFill>
                <a:latin typeface="Arial" panose="020B0604020202020204" pitchFamily="34" charset="0"/>
                <a:cs typeface="Arial" panose="020B0604020202020204" pitchFamily="34" charset="0"/>
              </a:rPr>
              <a:t>February </a:t>
            </a:r>
            <a:r>
              <a:rPr lang="en-US" sz="2400" i="1">
                <a:solidFill>
                  <a:schemeClr val="tx1"/>
                </a:solidFill>
                <a:latin typeface="Arial" panose="020B0604020202020204" pitchFamily="34" charset="0"/>
                <a:cs typeface="Arial" panose="020B0604020202020204" pitchFamily="34" charset="0"/>
              </a:rPr>
              <a:t> </a:t>
            </a:r>
            <a:endParaRPr lang="en-US" sz="2400">
              <a:solidFill>
                <a:schemeClr val="tx1"/>
              </a:solidFill>
              <a:latin typeface="Arial" panose="020B0604020202020204" pitchFamily="34" charset="0"/>
              <a:cs typeface="Arial" panose="020B0604020202020204" pitchFamily="34" charset="0"/>
            </a:endParaRP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Biology and Introductory Physics</a:t>
            </a:r>
          </a:p>
          <a:p>
            <a:pPr>
              <a:buClrTx/>
            </a:pPr>
            <a:endParaRPr lang="en-US" sz="240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9BF50DA2-B629-F8F6-8740-05365186D7FE}"/>
              </a:ext>
              <a:ext uri="{C183D7F6-B498-43B3-948B-1728B52AA6E4}">
                <adec:decorative xmlns:adec="http://schemas.microsoft.com/office/drawing/2017/decorative" val="1"/>
              </a:ext>
            </a:extLst>
          </p:cNvPr>
          <p:cNvCxnSpPr/>
          <p:nvPr/>
        </p:nvCxnSpPr>
        <p:spPr>
          <a:xfrm>
            <a:off x="6094431" y="1739682"/>
            <a:ext cx="0" cy="407105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2179851-C084-4223-AFA0-0A17C878E263}"/>
              </a:ext>
            </a:extLst>
          </p:cNvPr>
          <p:cNvSpPr txBox="1">
            <a:spLocks/>
          </p:cNvSpPr>
          <p:nvPr/>
        </p:nvSpPr>
        <p:spPr>
          <a:xfrm>
            <a:off x="6549443" y="1540190"/>
            <a:ext cx="5452057"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a:solidFill>
                  <a:schemeClr val="tx1"/>
                </a:solidFill>
                <a:latin typeface="Arial" panose="020B0604020202020204" pitchFamily="34" charset="0"/>
                <a:cs typeface="Arial" panose="020B0604020202020204" pitchFamily="34" charset="0"/>
              </a:rPr>
              <a:t>Spring 2027 Tests</a:t>
            </a:r>
          </a:p>
        </p:txBody>
      </p:sp>
      <p:sp>
        <p:nvSpPr>
          <p:cNvPr id="4" name="Content Placeholder 6">
            <a:extLst>
              <a:ext uri="{FF2B5EF4-FFF2-40B4-BE49-F238E27FC236}">
                <a16:creationId xmlns:a16="http://schemas.microsoft.com/office/drawing/2014/main" id="{4461C3D3-B272-469E-81F2-0E158636FB64}"/>
              </a:ext>
            </a:extLst>
          </p:cNvPr>
          <p:cNvSpPr txBox="1">
            <a:spLocks/>
          </p:cNvSpPr>
          <p:nvPr/>
        </p:nvSpPr>
        <p:spPr>
          <a:xfrm>
            <a:off x="6549443" y="2243776"/>
            <a:ext cx="5878287" cy="3799267"/>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sz="2400">
                <a:solidFill>
                  <a:schemeClr val="tx1"/>
                </a:solidFill>
                <a:latin typeface="Arial" panose="020B0604020202020204" pitchFamily="34" charset="0"/>
                <a:cs typeface="Arial" panose="020B0604020202020204" pitchFamily="34" charset="0"/>
              </a:rPr>
              <a:t>Grades 3–8</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 all grades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Mathematics – all grades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STE – grades 5 and 8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Civics – grade 8</a:t>
            </a:r>
          </a:p>
          <a:p>
            <a:pPr>
              <a:buClrTx/>
            </a:pPr>
            <a:r>
              <a:rPr lang="en-US" sz="2400">
                <a:solidFill>
                  <a:schemeClr val="tx1"/>
                </a:solidFill>
                <a:latin typeface="Arial" panose="020B0604020202020204" pitchFamily="34" charset="0"/>
                <a:cs typeface="Arial" panose="020B0604020202020204" pitchFamily="34" charset="0"/>
              </a:rPr>
              <a:t>High School</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ELA – grade 10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Mathematics – grade 10 </a:t>
            </a:r>
          </a:p>
          <a:p>
            <a:pPr lvl="1">
              <a:buClrTx/>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Biology and Introductory Physics</a:t>
            </a:r>
          </a:p>
        </p:txBody>
      </p:sp>
      <p:sp>
        <p:nvSpPr>
          <p:cNvPr id="9" name="TextBox 8">
            <a:extLst>
              <a:ext uri="{FF2B5EF4-FFF2-40B4-BE49-F238E27FC236}">
                <a16:creationId xmlns:a16="http://schemas.microsoft.com/office/drawing/2014/main" id="{9CF2A713-665E-796E-B94E-4A788E0C1704}"/>
              </a:ext>
            </a:extLst>
          </p:cNvPr>
          <p:cNvSpPr txBox="1"/>
          <p:nvPr/>
        </p:nvSpPr>
        <p:spPr>
          <a:xfrm>
            <a:off x="2025068" y="6031210"/>
            <a:ext cx="6691255" cy="461665"/>
          </a:xfrm>
          <a:prstGeom prst="rect">
            <a:avLst/>
          </a:prstGeom>
          <a:noFill/>
        </p:spPr>
        <p:txBody>
          <a:bodyPr wrap="none" rtlCol="0">
            <a:spAutoFit/>
          </a:bodyPr>
          <a:lstStyle/>
          <a:p>
            <a:r>
              <a:rPr lang="en-US" sz="2400">
                <a:latin typeface="Arial" panose="020B0604020202020204" pitchFamily="34" charset="0"/>
                <a:cs typeface="Arial" panose="020B0604020202020204" pitchFamily="34" charset="0"/>
                <a:hlinkClick r:id="rId5"/>
              </a:rPr>
              <a:t>Participation guidelines for the high school tests</a:t>
            </a:r>
            <a:endParaRPr lang="en-US" sz="2400">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136383B6-3AFF-C6C3-C5C2-5074AD1074DA}"/>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1677351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Commonly Used Acronyms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r>
              <a:rPr lang="en-US" sz="3600" b="1">
                <a:solidFill>
                  <a:schemeClr val="tx1"/>
                </a:solidFill>
                <a:latin typeface="Arial" panose="020B0604020202020204" pitchFamily="34" charset="0"/>
                <a:cs typeface="Arial" panose="020B0604020202020204" pitchFamily="34" charset="0"/>
              </a:rPr>
              <a:t>CBT: </a:t>
            </a:r>
            <a:r>
              <a:rPr lang="en-US" sz="3600">
                <a:solidFill>
                  <a:schemeClr val="tx1"/>
                </a:solidFill>
                <a:latin typeface="Arial" panose="020B0604020202020204" pitchFamily="34" charset="0"/>
                <a:cs typeface="Arial" panose="020B0604020202020204" pitchFamily="34" charset="0"/>
              </a:rPr>
              <a:t>Computer-based testing</a:t>
            </a:r>
          </a:p>
          <a:p>
            <a:r>
              <a:rPr lang="en-US" sz="3600" b="1">
                <a:solidFill>
                  <a:schemeClr val="tx1"/>
                </a:solidFill>
                <a:latin typeface="Arial" panose="020B0604020202020204" pitchFamily="34" charset="0"/>
                <a:cs typeface="Arial" panose="020B0604020202020204" pitchFamily="34" charset="0"/>
              </a:rPr>
              <a:t>PBT: </a:t>
            </a:r>
            <a:r>
              <a:rPr lang="en-US" sz="3600">
                <a:solidFill>
                  <a:schemeClr val="tx1"/>
                </a:solidFill>
                <a:latin typeface="Arial" panose="020B0604020202020204" pitchFamily="34" charset="0"/>
                <a:cs typeface="Arial" panose="020B0604020202020204" pitchFamily="34" charset="0"/>
              </a:rPr>
              <a:t>Paper-based testing</a:t>
            </a:r>
          </a:p>
          <a:p>
            <a:r>
              <a:rPr lang="en-US" sz="3600" b="1">
                <a:solidFill>
                  <a:schemeClr val="tx1"/>
                </a:solidFill>
                <a:latin typeface="Arial" panose="020B0604020202020204" pitchFamily="34" charset="0"/>
                <a:cs typeface="Arial" panose="020B0604020202020204" pitchFamily="34" charset="0"/>
              </a:rPr>
              <a:t>EL: </a:t>
            </a:r>
            <a:r>
              <a:rPr lang="en-US" sz="3600">
                <a:solidFill>
                  <a:schemeClr val="tx1"/>
                </a:solidFill>
                <a:latin typeface="Arial" panose="020B0604020202020204" pitchFamily="34" charset="0"/>
                <a:cs typeface="Arial" panose="020B0604020202020204" pitchFamily="34" charset="0"/>
              </a:rPr>
              <a:t>English learner</a:t>
            </a:r>
          </a:p>
          <a:p>
            <a:r>
              <a:rPr lang="en-US" sz="3600" b="1">
                <a:solidFill>
                  <a:schemeClr val="tx1"/>
                </a:solidFill>
                <a:latin typeface="Arial" panose="020B0604020202020204" pitchFamily="34" charset="0"/>
                <a:cs typeface="Arial" panose="020B0604020202020204" pitchFamily="34" charset="0"/>
              </a:rPr>
              <a:t>ELA: </a:t>
            </a:r>
            <a:r>
              <a:rPr lang="en-US" sz="3600">
                <a:solidFill>
                  <a:schemeClr val="tx1"/>
                </a:solidFill>
                <a:latin typeface="Arial" panose="020B0604020202020204" pitchFamily="34" charset="0"/>
                <a:cs typeface="Arial" panose="020B0604020202020204" pitchFamily="34" charset="0"/>
              </a:rPr>
              <a:t>English Language Arts</a:t>
            </a:r>
          </a:p>
          <a:p>
            <a:r>
              <a:rPr lang="en-US" sz="3600" b="1">
                <a:solidFill>
                  <a:schemeClr val="tx1"/>
                </a:solidFill>
                <a:latin typeface="Arial" panose="020B0604020202020204" pitchFamily="34" charset="0"/>
                <a:cs typeface="Arial" panose="020B0604020202020204" pitchFamily="34" charset="0"/>
              </a:rPr>
              <a:t>STE: </a:t>
            </a:r>
            <a:r>
              <a:rPr lang="en-US" sz="3600">
                <a:solidFill>
                  <a:schemeClr val="tx1"/>
                </a:solidFill>
                <a:latin typeface="Arial" panose="020B0604020202020204" pitchFamily="34" charset="0"/>
                <a:cs typeface="Arial" panose="020B0604020202020204" pitchFamily="34" charset="0"/>
              </a:rPr>
              <a:t>Science and Technology/Engineering</a:t>
            </a:r>
          </a:p>
          <a:p>
            <a:r>
              <a:rPr lang="en-US" sz="3600" b="1">
                <a:solidFill>
                  <a:schemeClr val="tx1"/>
                </a:solidFill>
                <a:latin typeface="Arial" panose="020B0604020202020204" pitchFamily="34" charset="0"/>
                <a:cs typeface="Arial" panose="020B0604020202020204" pitchFamily="34" charset="0"/>
              </a:rPr>
              <a:t>SIMS: </a:t>
            </a:r>
            <a:r>
              <a:rPr lang="en-US" sz="3600">
                <a:solidFill>
                  <a:schemeClr val="tx1"/>
                </a:solidFill>
                <a:latin typeface="Arial" panose="020B0604020202020204" pitchFamily="34" charset="0"/>
                <a:cs typeface="Arial" panose="020B0604020202020204" pitchFamily="34" charset="0"/>
              </a:rPr>
              <a:t>Student Information Management System</a:t>
            </a:r>
          </a:p>
          <a:p>
            <a:r>
              <a:rPr lang="en-US" sz="3600" b="1">
                <a:solidFill>
                  <a:schemeClr val="tx1"/>
                </a:solidFill>
              </a:rPr>
              <a:t>TA</a:t>
            </a:r>
            <a:r>
              <a:rPr lang="en-US" sz="3600">
                <a:solidFill>
                  <a:schemeClr val="tx1"/>
                </a:solidFill>
              </a:rPr>
              <a:t>: Test administrator</a:t>
            </a:r>
            <a:endParaRPr lang="en-US" sz="360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79B1CD9-860B-6597-5487-AD49242E460E}"/>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552345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20B17-AA39-2E1A-FED7-5AA096C4DD04}"/>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0D402F3-7A8D-563F-9442-72B810A811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77173166"/>
              </p:ext>
            </p:extLst>
          </p:nvPr>
        </p:nvGraphicFramePr>
        <p:xfrm>
          <a:off x="0" y="1502733"/>
          <a:ext cx="11530852" cy="2675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6A5E60BB-4083-42B7-3210-318BAA3FC6D7}"/>
              </a:ext>
            </a:extLst>
          </p:cNvPr>
          <p:cNvSpPr txBox="1">
            <a:spLocks noGrp="1"/>
          </p:cNvSpPr>
          <p:nvPr>
            <p:ph type="title" idx="4294967295"/>
          </p:nvPr>
        </p:nvSpPr>
        <p:spPr>
          <a:xfrm>
            <a:off x="660000" y="11206"/>
            <a:ext cx="108720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a:t>
            </a:r>
            <a:b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b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Pre-Administration Tasks </a:t>
            </a:r>
          </a:p>
        </p:txBody>
      </p:sp>
      <p:sp>
        <p:nvSpPr>
          <p:cNvPr id="4" name="Slide Number Placeholder 3">
            <a:extLst>
              <a:ext uri="{FF2B5EF4-FFF2-40B4-BE49-F238E27FC236}">
                <a16:creationId xmlns:a16="http://schemas.microsoft.com/office/drawing/2014/main" id="{EB570BF0-A595-2157-39DC-401AC8579665}"/>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2480337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B97BE-F433-2070-0AA3-A4C5681EE9E5}"/>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FA68FAE-1AAD-B129-1756-964583023C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22546365"/>
              </p:ext>
            </p:extLst>
          </p:nvPr>
        </p:nvGraphicFramePr>
        <p:xfrm>
          <a:off x="168088" y="1525145"/>
          <a:ext cx="11508442" cy="4961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0EF7D8D-DBBA-2C4E-5930-AF366E28D1E7}"/>
              </a:ext>
            </a:extLst>
          </p:cNvPr>
          <p:cNvSpPr txBox="1">
            <a:spLocks noGrp="1"/>
          </p:cNvSpPr>
          <p:nvPr>
            <p:ph type="title" idx="4294967295"/>
          </p:nvPr>
        </p:nvSpPr>
        <p:spPr>
          <a:xfrm>
            <a:off x="0" y="0"/>
            <a:ext cx="11532000" cy="12618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(continued 1)</a:t>
            </a:r>
          </a:p>
        </p:txBody>
      </p:sp>
      <p:sp>
        <p:nvSpPr>
          <p:cNvPr id="4" name="Slide Number Placeholder 3">
            <a:extLst>
              <a:ext uri="{FF2B5EF4-FFF2-40B4-BE49-F238E27FC236}">
                <a16:creationId xmlns:a16="http://schemas.microsoft.com/office/drawing/2014/main" id="{C0F3CC73-4D69-148C-2A28-8BF341CDC347}"/>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2942488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4AB3-85AD-6F12-A326-C3879FBC8CCE}"/>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AB60F50-398E-58CE-0B12-8980485F8E1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6139269"/>
              </p:ext>
            </p:extLst>
          </p:nvPr>
        </p:nvGraphicFramePr>
        <p:xfrm>
          <a:off x="168088" y="1581174"/>
          <a:ext cx="11542059" cy="5152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B2F3C2D9-3606-43B5-FDB4-E7F7059207EF}"/>
              </a:ext>
            </a:extLst>
          </p:cNvPr>
          <p:cNvSpPr txBox="1">
            <a:spLocks noGrp="1"/>
          </p:cNvSpPr>
          <p:nvPr>
            <p:ph type="title" idx="4294967295"/>
          </p:nvPr>
        </p:nvSpPr>
        <p:spPr>
          <a:xfrm>
            <a:off x="355200" y="0"/>
            <a:ext cx="10872000" cy="12618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Pre-Administration Tasks (continued 2)</a:t>
            </a:r>
          </a:p>
        </p:txBody>
      </p:sp>
      <p:sp>
        <p:nvSpPr>
          <p:cNvPr id="4" name="Slide Number Placeholder 3">
            <a:extLst>
              <a:ext uri="{FF2B5EF4-FFF2-40B4-BE49-F238E27FC236}">
                <a16:creationId xmlns:a16="http://schemas.microsoft.com/office/drawing/2014/main" id="{5ED52637-0166-EE2D-22A0-D4E46C237BAB}"/>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1630962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C8AA-7844-E33C-25E9-61B16129EB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F3F2CA-8DB3-15BB-E67B-A5A4E0FA9E7B}"/>
              </a:ext>
            </a:extLst>
          </p:cNvPr>
          <p:cNvSpPr txBox="1">
            <a:spLocks noGrp="1"/>
          </p:cNvSpPr>
          <p:nvPr>
            <p:ph type="title" idx="4294967295"/>
          </p:nvPr>
        </p:nvSpPr>
        <p:spPr>
          <a:xfrm>
            <a:off x="235558" y="200032"/>
            <a:ext cx="9610726"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Timeline for Technology Tasks in the MCAS Portal</a:t>
            </a:r>
          </a:p>
        </p:txBody>
      </p:sp>
      <p:grpSp>
        <p:nvGrpSpPr>
          <p:cNvPr id="24" name="Group 23">
            <a:extLst>
              <a:ext uri="{FF2B5EF4-FFF2-40B4-BE49-F238E27FC236}">
                <a16:creationId xmlns:a16="http://schemas.microsoft.com/office/drawing/2014/main" id="{A6EB4F50-DF5C-037E-E29C-0E4312024A2D}"/>
              </a:ext>
              <a:ext uri="{C183D7F6-B498-43B3-948B-1728B52AA6E4}">
                <adec:decorative xmlns:adec="http://schemas.microsoft.com/office/drawing/2017/decorative" val="1"/>
              </a:ext>
            </a:extLst>
          </p:cNvPr>
          <p:cNvGrpSpPr/>
          <p:nvPr/>
        </p:nvGrpSpPr>
        <p:grpSpPr>
          <a:xfrm>
            <a:off x="370029" y="1522530"/>
            <a:ext cx="11445154" cy="4820336"/>
            <a:chOff x="269176" y="1432883"/>
            <a:chExt cx="11445154" cy="4820336"/>
          </a:xfrm>
        </p:grpSpPr>
        <p:graphicFrame>
          <p:nvGraphicFramePr>
            <p:cNvPr id="5" name="Diagram 4">
              <a:extLst>
                <a:ext uri="{FF2B5EF4-FFF2-40B4-BE49-F238E27FC236}">
                  <a16:creationId xmlns:a16="http://schemas.microsoft.com/office/drawing/2014/main" id="{52A3A22B-991C-5313-FAFD-58FA47B78A72}"/>
                </a:ext>
              </a:extLst>
            </p:cNvPr>
            <p:cNvGraphicFramePr/>
            <p:nvPr>
              <p:extLst>
                <p:ext uri="{D42A27DB-BD31-4B8C-83A1-F6EECF244321}">
                  <p14:modId xmlns:p14="http://schemas.microsoft.com/office/powerpoint/2010/main" val="201807378"/>
                </p:ext>
              </p:extLst>
            </p:nvPr>
          </p:nvGraphicFramePr>
          <p:xfrm>
            <a:off x="269176" y="1432883"/>
            <a:ext cx="11445154" cy="883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441C8AA-3186-C880-0784-B57A87AE39FD}"/>
                </a:ext>
              </a:extLst>
            </p:cNvPr>
            <p:cNvSpPr txBox="1"/>
            <p:nvPr/>
          </p:nvSpPr>
          <p:spPr>
            <a:xfrm>
              <a:off x="441780" y="2282901"/>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the MCAS Student Kiosk Technology Guide.</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425F9E00-799B-5623-79DC-C6F27043EF6B}"/>
                </a:ext>
              </a:extLst>
            </p:cNvPr>
            <p:cNvSpPr txBox="1"/>
            <p:nvPr/>
          </p:nvSpPr>
          <p:spPr>
            <a:xfrm>
              <a:off x="4391378" y="2288038"/>
              <a:ext cx="3025421" cy="2031325"/>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Update MCAS Student Kiosk to most recent version (released September 14, 2026).</a:t>
              </a:r>
            </a:p>
          </p:txBody>
        </p:sp>
        <p:sp>
          <p:nvSpPr>
            <p:cNvPr id="9" name="TextBox 8">
              <a:extLst>
                <a:ext uri="{FF2B5EF4-FFF2-40B4-BE49-F238E27FC236}">
                  <a16:creationId xmlns:a16="http://schemas.microsoft.com/office/drawing/2014/main" id="{67DAC496-8367-841E-A794-0C68ED2681CF}"/>
                </a:ext>
              </a:extLst>
            </p:cNvPr>
            <p:cNvSpPr txBox="1"/>
            <p:nvPr/>
          </p:nvSpPr>
          <p:spPr>
            <a:xfrm>
              <a:off x="7954256" y="2282901"/>
              <a:ext cx="3200206" cy="1446550"/>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Conduct Site Readiness and complete Site Certification.  </a:t>
              </a:r>
            </a:p>
          </p:txBody>
        </p:sp>
      </p:grpSp>
      <p:sp>
        <p:nvSpPr>
          <p:cNvPr id="2" name="Slide Number Placeholder 3">
            <a:extLst>
              <a:ext uri="{FF2B5EF4-FFF2-40B4-BE49-F238E27FC236}">
                <a16:creationId xmlns:a16="http://schemas.microsoft.com/office/drawing/2014/main" id="{5052A3A8-2390-EDB7-472B-B4CD72B355E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216796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2531E-ECB3-BEFA-1668-3B940809493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8D7B44C-499F-1779-888B-9F9E6A40A161}"/>
              </a:ext>
            </a:extLst>
          </p:cNvPr>
          <p:cNvSpPr txBox="1">
            <a:spLocks noGrp="1"/>
          </p:cNvSpPr>
          <p:nvPr>
            <p:ph type="title" idx="4294967295"/>
          </p:nvPr>
        </p:nvSpPr>
        <p:spPr>
          <a:xfrm>
            <a:off x="181630" y="118630"/>
            <a:ext cx="1028581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eaLnBrk="1" latinLnBrk="0" hangingPunct="1"/>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Timeline for Technology Tasks in the MCAS Portal (continued)</a:t>
            </a:r>
            <a:endParaRPr lang="en-US" sz="2400" b="0" dirty="0">
              <a:solidFill>
                <a:schemeClr val="tx1"/>
              </a:solidFill>
              <a:effectLst/>
            </a:endParaRPr>
          </a:p>
        </p:txBody>
      </p:sp>
      <p:graphicFrame>
        <p:nvGraphicFramePr>
          <p:cNvPr id="5" name="Diagram 4">
            <a:extLst>
              <a:ext uri="{FF2B5EF4-FFF2-40B4-BE49-F238E27FC236}">
                <a16:creationId xmlns:a16="http://schemas.microsoft.com/office/drawing/2014/main" id="{D28380BF-2AFA-4485-044F-80E5F06BEE6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06802483"/>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250B1B8-8A07-A84C-216C-E009A494A038}"/>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AB7892E3-9459-D780-6BB6-8BCDEF233515}"/>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3" name="TextBox 2">
            <a:extLst>
              <a:ext uri="{FF2B5EF4-FFF2-40B4-BE49-F238E27FC236}">
                <a16:creationId xmlns:a16="http://schemas.microsoft.com/office/drawing/2014/main" id="{6EB31557-837B-D820-FE1C-92E5EC7DF2AB}"/>
              </a:ext>
            </a:extLst>
          </p:cNvPr>
          <p:cNvSpPr txBox="1"/>
          <p:nvPr/>
        </p:nvSpPr>
        <p:spPr>
          <a:xfrm>
            <a:off x="7895076" y="2691893"/>
            <a:ext cx="2572365" cy="193899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Be available to troubleshoot technology situations as they arise. </a:t>
            </a:r>
            <a:endParaRPr lang="en-US" b="1" dirty="0">
              <a:solidFill>
                <a:schemeClr val="bg1"/>
              </a:solidFill>
              <a:latin typeface="Arial"/>
              <a:cs typeface="Arial"/>
            </a:endParaRPr>
          </a:p>
        </p:txBody>
      </p:sp>
      <p:sp>
        <p:nvSpPr>
          <p:cNvPr id="2" name="Slide Number Placeholder 3">
            <a:extLst>
              <a:ext uri="{FF2B5EF4-FFF2-40B4-BE49-F238E27FC236}">
                <a16:creationId xmlns:a16="http://schemas.microsoft.com/office/drawing/2014/main" id="{A95601CC-B001-1586-8775-5DFD045B477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825758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982686" y="2991757"/>
            <a:ext cx="9492343" cy="1092200"/>
          </a:xfrm>
        </p:spPr>
        <p:txBody>
          <a:bodyPr>
            <a:normAutofit fontScale="90000"/>
          </a:bodyPr>
          <a:lstStyle/>
          <a:p>
            <a:r>
              <a:rPr lang="en-US" sz="5300">
                <a:solidFill>
                  <a:schemeClr val="tx1"/>
                </a:solidFill>
              </a:rPr>
              <a:t>3</a:t>
            </a:r>
            <a:r>
              <a:rPr lang="en-US" sz="5300">
                <a:solidFill>
                  <a:schemeClr val="tx1"/>
                </a:solidFill>
                <a:latin typeface="Arial" panose="020B0604020202020204" pitchFamily="34" charset="0"/>
                <a:cs typeface="Arial" panose="020B0604020202020204" pitchFamily="34" charset="0"/>
              </a:rPr>
              <a:t>. </a:t>
            </a:r>
            <a:r>
              <a:rPr lang="en-US" altLang="zh-CN" sz="5300">
                <a:solidFill>
                  <a:schemeClr val="tx1"/>
                </a:solidFill>
                <a:latin typeface="Arial" panose="020B0604020202020204" pitchFamily="34" charset="0"/>
                <a:cs typeface="Arial" panose="020B0604020202020204" pitchFamily="34" charset="0"/>
              </a:rPr>
              <a:t>Tasks to Complete Now</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E32DBE57-7B08-8214-18A1-38C5E08F47E0}"/>
              </a:ext>
            </a:extLst>
          </p:cNvPr>
          <p:cNvSpPr>
            <a:spLocks noGrp="1"/>
          </p:cNvSpPr>
          <p:nvPr>
            <p:ph type="sldNum" sz="quarter" idx="12"/>
          </p:nvPr>
        </p:nvSpPr>
        <p:spPr/>
        <p:txBody>
          <a:bodyPr/>
          <a:lstStyle/>
          <a:p>
            <a:fld id="{68A8D22E-6BC5-9E47-900C-2BB94685D9F5}" type="slidenum">
              <a:rPr lang="en-US" smtClean="0"/>
              <a:pPr/>
              <a:t>26</a:t>
            </a:fld>
            <a:endParaRPr lang="en-US"/>
          </a:p>
        </p:txBody>
      </p:sp>
    </p:spTree>
    <p:extLst>
      <p:ext uri="{BB962C8B-B14F-4D97-AF65-F5344CB8AC3E}">
        <p14:creationId xmlns:p14="http://schemas.microsoft.com/office/powerpoint/2010/main" val="2744313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673E9-40FB-A3CB-CCF4-C7EEEEEE2CD6}"/>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D1E8827-88D4-1629-0532-4FFF6E492E2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92821206"/>
              </p:ext>
            </p:extLst>
          </p:nvPr>
        </p:nvGraphicFramePr>
        <p:xfrm>
          <a:off x="246529" y="1457910"/>
          <a:ext cx="11261912" cy="5152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F978D7BA-7742-3427-5A13-C86FCDC707A0}"/>
              </a:ext>
            </a:extLst>
          </p:cNvPr>
          <p:cNvSpPr txBox="1">
            <a:spLocks noGrp="1"/>
          </p:cNvSpPr>
          <p:nvPr>
            <p:ph type="title" idx="4294967295"/>
          </p:nvPr>
        </p:nvSpPr>
        <p:spPr>
          <a:xfrm>
            <a:off x="660000" y="0"/>
            <a:ext cx="108720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Pre-Administration Tasks: Fall 2026</a:t>
            </a:r>
          </a:p>
        </p:txBody>
      </p:sp>
      <p:sp>
        <p:nvSpPr>
          <p:cNvPr id="4" name="Rectangle 3">
            <a:extLst>
              <a:ext uri="{FF2B5EF4-FFF2-40B4-BE49-F238E27FC236}">
                <a16:creationId xmlns:a16="http://schemas.microsoft.com/office/drawing/2014/main" id="{0280BCCA-D7A7-8536-E87D-8366ABFC6525}"/>
              </a:ext>
              <a:ext uri="{C183D7F6-B498-43B3-948B-1728B52AA6E4}">
                <adec:decorative xmlns:adec="http://schemas.microsoft.com/office/drawing/2017/decorative" val="1"/>
              </a:ext>
            </a:extLst>
          </p:cNvPr>
          <p:cNvSpPr/>
          <p:nvPr/>
        </p:nvSpPr>
        <p:spPr>
          <a:xfrm>
            <a:off x="447040" y="1913665"/>
            <a:ext cx="5200275" cy="44556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F82B502-DED4-594E-9C60-616A2C9F75DE}"/>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1776663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solidFill>
                  <a:schemeClr val="bg1"/>
                </a:solidFill>
                <a:latin typeface="Arial"/>
                <a:cs typeface="Arial"/>
              </a:rPr>
              <a:t>1. Read Student Assessment Updates (ongoing)</a:t>
            </a:r>
            <a:endParaRPr lang="en-US">
              <a:solidFill>
                <a:schemeClr val="bg1"/>
              </a:solidFill>
            </a:endParaRPr>
          </a:p>
        </p:txBody>
      </p:sp>
      <p:sp>
        <p:nvSpPr>
          <p:cNvPr id="3" name="Content Placeholder 2"/>
          <p:cNvSpPr>
            <a:spLocks noGrp="1"/>
          </p:cNvSpPr>
          <p:nvPr>
            <p:ph idx="1"/>
          </p:nvPr>
        </p:nvSpPr>
        <p:spPr/>
        <p:txBody>
          <a:bodyPr>
            <a:normAutofit/>
          </a:bodyPr>
          <a:lstStyle/>
          <a:p>
            <a:pPr>
              <a:buClr>
                <a:srgbClr val="000000"/>
              </a:buClr>
            </a:pPr>
            <a:r>
              <a:rPr lang="en-US" sz="2800">
                <a:hlinkClick r:id="rId3"/>
              </a:rPr>
              <a:t>Student Assessment Updates</a:t>
            </a:r>
            <a:r>
              <a:rPr lang="en-US" sz="2800"/>
              <a:t> </a:t>
            </a:r>
            <a:r>
              <a:rPr lang="en-US" sz="2800">
                <a:solidFill>
                  <a:schemeClr val="tx1"/>
                </a:solidFill>
              </a:rPr>
              <a:t>are biweekly emails with important updates about the MCAS program. </a:t>
            </a:r>
          </a:p>
          <a:p>
            <a:r>
              <a:rPr lang="en-US" sz="2800">
                <a:solidFill>
                  <a:schemeClr val="tx1"/>
                </a:solidFill>
              </a:rPr>
              <a:t>The following roles in </a:t>
            </a:r>
            <a:r>
              <a:rPr lang="en-US" sz="2800">
                <a:hlinkClick r:id="rId4"/>
              </a:rPr>
              <a:t>School and District Profiles</a:t>
            </a:r>
            <a:r>
              <a:rPr lang="en-US" sz="2800"/>
              <a:t> </a:t>
            </a:r>
            <a:r>
              <a:rPr lang="en-US" sz="2800">
                <a:solidFill>
                  <a:schemeClr val="tx1"/>
                </a:solidFill>
              </a:rPr>
              <a:t>automatically receive these updates</a:t>
            </a:r>
            <a:r>
              <a:rPr lang="en-US">
                <a:solidFill>
                  <a:schemeClr val="tx1"/>
                </a:solidFill>
              </a:rPr>
              <a:t>: </a:t>
            </a:r>
          </a:p>
          <a:p>
            <a:pPr lvl="1"/>
            <a:r>
              <a:rPr lang="en-US">
                <a:solidFill>
                  <a:schemeClr val="tx1"/>
                </a:solidFill>
              </a:rPr>
              <a:t>Principals, MCAS test coordinators, special education directors, and EL program directors</a:t>
            </a:r>
          </a:p>
          <a:p>
            <a:r>
              <a:rPr lang="en-US" sz="2800">
                <a:solidFill>
                  <a:schemeClr val="tx1"/>
                </a:solidFill>
              </a:rPr>
              <a:t>If you do not already receive these updates, subscribe using this link: </a:t>
            </a:r>
            <a:r>
              <a:rPr lang="en-US" sz="2800">
                <a:hlinkClick r:id="rId5"/>
              </a:rPr>
              <a:t>http://eepurl.com/ghSOhH</a:t>
            </a:r>
            <a:r>
              <a:rPr lang="en-US" sz="2800"/>
              <a:t> </a:t>
            </a:r>
          </a:p>
          <a:p>
            <a:endParaRPr lang="en-US" sz="2800"/>
          </a:p>
          <a:p>
            <a:endParaRPr lang="en-US" sz="2800"/>
          </a:p>
        </p:txBody>
      </p:sp>
      <p:sp>
        <p:nvSpPr>
          <p:cNvPr id="4" name="Slide Number Placeholder 3">
            <a:extLst>
              <a:ext uri="{FF2B5EF4-FFF2-40B4-BE49-F238E27FC236}">
                <a16:creationId xmlns:a16="http://schemas.microsoft.com/office/drawing/2014/main" id="{68235D1E-913D-3F3D-5133-0274FE2499E9}"/>
              </a:ext>
            </a:extLst>
          </p:cNvPr>
          <p:cNvSpPr>
            <a:spLocks noGrp="1"/>
          </p:cNvSpPr>
          <p:nvPr>
            <p:ph type="sldNum" sz="quarter" idx="12"/>
          </p:nvPr>
        </p:nvSpPr>
        <p:spPr/>
        <p:txBody>
          <a:bodyPr/>
          <a:lstStyle/>
          <a:p>
            <a:fld id="{68A8D22E-6BC5-9E47-900C-2BB94685D9F5}"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79" y="263875"/>
            <a:ext cx="9226925" cy="861002"/>
          </a:xfrm>
        </p:spPr>
        <p:txBody>
          <a:bodyPr>
            <a:normAutofit fontScale="90000"/>
          </a:bodyPr>
          <a:lstStyle/>
          <a:p>
            <a:r>
              <a:rPr lang="en-US" sz="4000">
                <a:solidFill>
                  <a:schemeClr val="bg1"/>
                </a:solidFill>
                <a:latin typeface="Arial"/>
                <a:cs typeface="Arial"/>
              </a:rPr>
              <a:t>2. Become familiar with CBT components</a:t>
            </a:r>
          </a:p>
        </p:txBody>
      </p:sp>
      <p:sp>
        <p:nvSpPr>
          <p:cNvPr id="3" name="Content Placeholder 2"/>
          <p:cNvSpPr>
            <a:spLocks noGrp="1"/>
          </p:cNvSpPr>
          <p:nvPr>
            <p:ph idx="1"/>
          </p:nvPr>
        </p:nvSpPr>
        <p:spPr>
          <a:xfrm>
            <a:off x="173179" y="1496156"/>
            <a:ext cx="6902535" cy="4414692"/>
          </a:xfrm>
        </p:spPr>
        <p:txBody>
          <a:bodyPr vert="horz" lIns="91440" tIns="45720" rIns="91440" bIns="45720" rtlCol="0" anchor="t">
            <a:normAutofit fontScale="92500" lnSpcReduction="10000"/>
          </a:bodyPr>
          <a:lstStyle/>
          <a:p>
            <a:pPr>
              <a:buClr>
                <a:srgbClr val="000000"/>
              </a:buClr>
            </a:pPr>
            <a:r>
              <a:rPr lang="en-US" sz="3200" b="1">
                <a:latin typeface="Arial" panose="020B0604020202020204" pitchFamily="34" charset="0"/>
                <a:cs typeface="Arial" panose="020B0604020202020204" pitchFamily="34" charset="0"/>
              </a:rPr>
              <a:t>MCAS Portal</a:t>
            </a:r>
          </a:p>
          <a:p>
            <a:pPr lvl="1">
              <a:buClr>
                <a:srgbClr val="000000"/>
              </a:buClr>
              <a:buFont typeface="Arial" panose="020B0604020202020204" pitchFamily="34" charset="0"/>
              <a:buChar char="•"/>
            </a:pPr>
            <a:r>
              <a:rPr lang="en-US" sz="2800">
                <a:solidFill>
                  <a:schemeClr val="tx1"/>
                </a:solidFill>
                <a:latin typeface="Arial" panose="020B0604020202020204" pitchFamily="34" charset="0"/>
                <a:cs typeface="Arial" panose="020B0604020202020204" pitchFamily="34" charset="0"/>
              </a:rPr>
              <a:t>Online test management system for principals, test coordinators, technology coordinators, and test administrators</a:t>
            </a:r>
          </a:p>
          <a:p>
            <a:pPr lvl="2">
              <a:buClr>
                <a:srgbClr val="000000"/>
              </a:buClr>
              <a:buFont typeface="Arial" panose="020B0604020202020204" pitchFamily="34" charset="0"/>
              <a:buChar char="•"/>
            </a:pPr>
            <a:r>
              <a:rPr lang="en-US" sz="2400">
                <a:latin typeface="Arial" panose="020B0604020202020204" pitchFamily="34" charset="0"/>
                <a:cs typeface="Arial" panose="020B0604020202020204" pitchFamily="34" charset="0"/>
                <a:hlinkClick r:id="rId3"/>
              </a:rPr>
              <a:t>https://mcas.cognia.org/</a:t>
            </a:r>
            <a:endParaRPr lang="en-US" sz="2400">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endParaRPr lang="en-US" sz="2800">
              <a:latin typeface="Arial" panose="020B0604020202020204" pitchFamily="34" charset="0"/>
              <a:cs typeface="Arial" panose="020B0604020202020204" pitchFamily="34" charset="0"/>
            </a:endParaRPr>
          </a:p>
          <a:p>
            <a:pPr>
              <a:buClr>
                <a:srgbClr val="000000"/>
              </a:buClr>
            </a:pPr>
            <a:r>
              <a:rPr lang="en-US" sz="3200" b="1"/>
              <a:t>MCAS Training Site</a:t>
            </a:r>
          </a:p>
          <a:p>
            <a:pPr lvl="1" fontAlgn="base">
              <a:buClr>
                <a:srgbClr val="000000"/>
              </a:buClr>
            </a:pPr>
            <a:r>
              <a:rPr lang="en-US" sz="2800">
                <a:solidFill>
                  <a:srgbClr val="000000"/>
                </a:solidFill>
                <a:latin typeface="Arial"/>
                <a:cs typeface="Arial"/>
              </a:rPr>
              <a:t>Site where test coordinators, principals, technology coordinators, and test administrators can practice the tasks required in the MCAS Portal </a:t>
            </a:r>
          </a:p>
          <a:p>
            <a:pPr lvl="2" fontAlgn="base">
              <a:buClr>
                <a:srgbClr val="000000"/>
              </a:buClr>
            </a:pPr>
            <a:r>
              <a:rPr lang="en-US" sz="2400">
                <a:solidFill>
                  <a:srgbClr val="000000"/>
                </a:solidFill>
                <a:latin typeface="Arial"/>
                <a:cs typeface="Arial"/>
                <a:hlinkClick r:id="rId4"/>
              </a:rPr>
              <a:t>https://mcas-training.cognia.org/</a:t>
            </a:r>
            <a:r>
              <a:rPr lang="en-US" sz="2400">
                <a:solidFill>
                  <a:srgbClr val="000000"/>
                </a:solidFill>
                <a:latin typeface="Arial"/>
                <a:cs typeface="Arial"/>
              </a:rPr>
              <a:t> </a:t>
            </a:r>
          </a:p>
          <a:p>
            <a:pPr lvl="2"/>
            <a:endParaRPr lang="en-US" sz="2400"/>
          </a:p>
          <a:p>
            <a:endParaRPr lang="en-US" sz="2800"/>
          </a:p>
          <a:p>
            <a:endParaRPr lang="en-US" sz="2800"/>
          </a:p>
        </p:txBody>
      </p:sp>
      <p:pic>
        <p:nvPicPr>
          <p:cNvPr id="6" name="Picture 5" descr="A screenshot of the MCAS Portal.">
            <a:extLst>
              <a:ext uri="{FF2B5EF4-FFF2-40B4-BE49-F238E27FC236}">
                <a16:creationId xmlns:a16="http://schemas.microsoft.com/office/drawing/2014/main" id="{0082EF32-588F-E80F-1B7E-39390E786F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5975" y="1267297"/>
            <a:ext cx="3660222" cy="2514601"/>
          </a:xfrm>
          <a:prstGeom prst="rect">
            <a:avLst/>
          </a:prstGeom>
        </p:spPr>
      </p:pic>
      <p:pic>
        <p:nvPicPr>
          <p:cNvPr id="9" name="Picture 8" descr="A screenshot of the MCAS Training Site.">
            <a:extLst>
              <a:ext uri="{FF2B5EF4-FFF2-40B4-BE49-F238E27FC236}">
                <a16:creationId xmlns:a16="http://schemas.microsoft.com/office/drawing/2014/main" id="{DF93BD6C-BDFE-B416-3133-84F58DA66E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5975" y="3879494"/>
            <a:ext cx="3646528" cy="2514600"/>
          </a:xfrm>
          <a:prstGeom prst="rect">
            <a:avLst/>
          </a:prstGeom>
        </p:spPr>
      </p:pic>
      <p:sp>
        <p:nvSpPr>
          <p:cNvPr id="5" name="Slide Number Placeholder 4">
            <a:extLst>
              <a:ext uri="{FF2B5EF4-FFF2-40B4-BE49-F238E27FC236}">
                <a16:creationId xmlns:a16="http://schemas.microsoft.com/office/drawing/2014/main" id="{C3D02FED-375F-B0B5-1062-B20B86E01F25}"/>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2776188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10871-8A08-707E-6E4C-57449560E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5AC68-93F4-BBF7-A7A4-572BDE33945D}"/>
              </a:ext>
            </a:extLst>
          </p:cNvPr>
          <p:cNvSpPr>
            <a:spLocks noGrp="1"/>
          </p:cNvSpPr>
          <p:nvPr>
            <p:ph type="title"/>
          </p:nvPr>
        </p:nvSpPr>
        <p:spPr/>
        <p:txBody>
          <a:bodyPr>
            <a:normAutofit fontScale="90000"/>
          </a:bodyPr>
          <a:lstStyle/>
          <a:p>
            <a:r>
              <a:rPr lang="en-US" sz="4000">
                <a:solidFill>
                  <a:schemeClr val="bg1"/>
                </a:solidFill>
                <a:latin typeface="Arial"/>
                <a:cs typeface="Arial"/>
              </a:rPr>
              <a:t>2. Become familiar with CBT components  (continued)</a:t>
            </a:r>
          </a:p>
        </p:txBody>
      </p:sp>
      <p:sp>
        <p:nvSpPr>
          <p:cNvPr id="3" name="Content Placeholder 2">
            <a:extLst>
              <a:ext uri="{FF2B5EF4-FFF2-40B4-BE49-F238E27FC236}">
                <a16:creationId xmlns:a16="http://schemas.microsoft.com/office/drawing/2014/main" id="{665EFE84-B990-1E16-BFF6-181988F9E19A}"/>
              </a:ext>
            </a:extLst>
          </p:cNvPr>
          <p:cNvSpPr>
            <a:spLocks noGrp="1"/>
          </p:cNvSpPr>
          <p:nvPr>
            <p:ph idx="1"/>
          </p:nvPr>
        </p:nvSpPr>
        <p:spPr>
          <a:xfrm>
            <a:off x="173179" y="1709068"/>
            <a:ext cx="6902535" cy="4414692"/>
          </a:xfrm>
        </p:spPr>
        <p:txBody>
          <a:bodyPr vert="horz" lIns="91440" tIns="45720" rIns="91440" bIns="45720" rtlCol="0" anchor="t">
            <a:normAutofit lnSpcReduction="10000"/>
          </a:bodyPr>
          <a:lstStyle/>
          <a:p>
            <a:pPr>
              <a:buClr>
                <a:srgbClr val="000000"/>
              </a:buClr>
            </a:pPr>
            <a:r>
              <a:rPr lang="en-US" sz="3200" b="1"/>
              <a:t>MCAS Student Kiosk</a:t>
            </a:r>
          </a:p>
          <a:p>
            <a:pPr lvl="1">
              <a:buClr>
                <a:srgbClr val="000000"/>
              </a:buClr>
            </a:pPr>
            <a:r>
              <a:rPr lang="en-US" sz="2800">
                <a:solidFill>
                  <a:schemeClr val="tx1"/>
                </a:solidFill>
              </a:rPr>
              <a:t>Online testing platform used by students to take the computer-based MCAS assessments</a:t>
            </a:r>
          </a:p>
          <a:p>
            <a:pPr lvl="2">
              <a:buClr>
                <a:srgbClr val="000000"/>
              </a:buClr>
            </a:pPr>
            <a:r>
              <a:rPr lang="en-US" sz="2400">
                <a:hlinkClick r:id="rId3"/>
              </a:rPr>
              <a:t>mcas.onlinehelp.cognia.org/</a:t>
            </a:r>
            <a:br>
              <a:rPr lang="en-US" sz="2400">
                <a:hlinkClick r:id="rId3"/>
              </a:rPr>
            </a:br>
            <a:r>
              <a:rPr lang="en-US" sz="2400">
                <a:hlinkClick r:id="rId3"/>
              </a:rPr>
              <a:t>technology-setup</a:t>
            </a:r>
            <a:endParaRPr lang="en-US" sz="2400"/>
          </a:p>
          <a:p>
            <a:pPr marL="457200" lvl="1" indent="0">
              <a:buClr>
                <a:srgbClr val="000000"/>
              </a:buClr>
              <a:buNone/>
            </a:pPr>
            <a:endParaRPr lang="en-US" sz="2800">
              <a:latin typeface="Arial" panose="020B0604020202020204" pitchFamily="34" charset="0"/>
              <a:cs typeface="Arial" panose="020B0604020202020204" pitchFamily="34" charset="0"/>
            </a:endParaRPr>
          </a:p>
          <a:p>
            <a:pPr>
              <a:buClr>
                <a:srgbClr val="000000"/>
              </a:buClr>
            </a:pPr>
            <a:r>
              <a:rPr lang="en-US" sz="3200" b="1">
                <a:latin typeface="Arial" panose="020B0604020202020204" pitchFamily="34" charset="0"/>
                <a:cs typeface="Arial" panose="020B0604020202020204" pitchFamily="34" charset="0"/>
              </a:rPr>
              <a:t>Site Readiness</a:t>
            </a:r>
          </a:p>
          <a:p>
            <a:pPr lvl="1">
              <a:buClr>
                <a:srgbClr val="000000"/>
              </a:buClr>
              <a:buFont typeface="Arial" panose="020B0604020202020204" pitchFamily="34" charset="0"/>
              <a:buChar char="•"/>
            </a:pPr>
            <a:r>
              <a:rPr lang="en-US" sz="2800">
                <a:solidFill>
                  <a:schemeClr val="tx1"/>
                </a:solidFill>
                <a:latin typeface="Arial" panose="020B0604020202020204" pitchFamily="34" charset="0"/>
                <a:cs typeface="Arial" panose="020B0604020202020204" pitchFamily="34" charset="0"/>
              </a:rPr>
              <a:t>Task completed by technology coordinators to verify that student devices are ready for testing. </a:t>
            </a:r>
          </a:p>
          <a:p>
            <a:pPr lvl="2"/>
            <a:endParaRPr lang="en-US" sz="2400"/>
          </a:p>
          <a:p>
            <a:endParaRPr lang="en-US" sz="2800"/>
          </a:p>
          <a:p>
            <a:endParaRPr lang="en-US" sz="2800"/>
          </a:p>
        </p:txBody>
      </p:sp>
      <p:pic>
        <p:nvPicPr>
          <p:cNvPr id="6" name="Picture 5" descr="A screenshot of the MCAS Kiosk student sign in screen. ">
            <a:extLst>
              <a:ext uri="{FF2B5EF4-FFF2-40B4-BE49-F238E27FC236}">
                <a16:creationId xmlns:a16="http://schemas.microsoft.com/office/drawing/2014/main" id="{CE1EE94D-ED02-A03A-179A-122DC958A1E9}"/>
              </a:ext>
            </a:extLst>
          </p:cNvPr>
          <p:cNvPicPr>
            <a:picLocks noChangeAspect="1"/>
          </p:cNvPicPr>
          <p:nvPr/>
        </p:nvPicPr>
        <p:blipFill>
          <a:blip r:embed="rId4"/>
          <a:stretch>
            <a:fillRect/>
          </a:stretch>
        </p:blipFill>
        <p:spPr>
          <a:xfrm>
            <a:off x="7676841" y="1595525"/>
            <a:ext cx="2774447" cy="3663100"/>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2D31CC5E-669F-00FE-6DAD-2F6AF49FB524}"/>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2246382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ClrTx/>
              <a:buFont typeface="Arial" panose="020B0604020202020204" pitchFamily="34" charset="0"/>
              <a:buChar char="•"/>
            </a:pPr>
            <a:r>
              <a:rPr lang="en-US">
                <a:solidFill>
                  <a:srgbClr val="101D35"/>
                </a:solidFill>
                <a:latin typeface="Arial"/>
                <a:cs typeface="Arial"/>
              </a:rPr>
              <a:t>MCAS Portal and MCAS Training Site</a:t>
            </a:r>
            <a:endParaRPr lang="en-US">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4C7CF64-C9C8-93E5-D491-970A99A78FB8}"/>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652968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CE8E4-5506-6070-6F45-82F22ECCB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C37FC-E207-B7C9-A390-F6E80DE7E022}"/>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Resource Center</a:t>
            </a:r>
          </a:p>
        </p:txBody>
      </p:sp>
      <p:sp>
        <p:nvSpPr>
          <p:cNvPr id="3" name="Text Placeholder 2">
            <a:extLst>
              <a:ext uri="{FF2B5EF4-FFF2-40B4-BE49-F238E27FC236}">
                <a16:creationId xmlns:a16="http://schemas.microsoft.com/office/drawing/2014/main" id="{333A7D90-0E01-0AC2-0AA0-41DB132C90CE}"/>
              </a:ext>
            </a:extLst>
          </p:cNvPr>
          <p:cNvSpPr>
            <a:spLocks noGrp="1"/>
          </p:cNvSpPr>
          <p:nvPr>
            <p:ph idx="1"/>
          </p:nvPr>
        </p:nvSpPr>
        <p:spPr/>
        <p:txBody>
          <a:bodyPr vert="horz" lIns="91440" tIns="45720" rIns="91440" bIns="45720" rtlCol="0" anchor="t">
            <a:normAutofit/>
          </a:bodyPr>
          <a:lstStyle/>
          <a:p>
            <a:pPr marL="457200" indent="-457200">
              <a:buClrTx/>
              <a:buFont typeface="Arial" panose="020B0604020202020204" pitchFamily="34" charset="0"/>
              <a:buChar char="•"/>
            </a:pPr>
            <a:r>
              <a:rPr lang="en-US">
                <a:solidFill>
                  <a:srgbClr val="101D35"/>
                </a:solidFill>
                <a:latin typeface="Arial"/>
                <a:cs typeface="Arial"/>
              </a:rPr>
              <a:t>Can be accessed at </a:t>
            </a:r>
            <a:r>
              <a:rPr lang="en-US">
                <a:solidFill>
                  <a:srgbClr val="101D35"/>
                </a:solidFill>
                <a:latin typeface="Arial"/>
                <a:cs typeface="Arial"/>
                <a:hlinkClick r:id="rId3"/>
              </a:rPr>
              <a:t>mcas.onlinehelp.cognia.org</a:t>
            </a:r>
            <a:endParaRPr lang="en-US">
              <a:solidFill>
                <a:srgbClr val="101D35"/>
              </a:solidFill>
              <a:latin typeface="Arial"/>
              <a:cs typeface="Arial"/>
            </a:endParaRPr>
          </a:p>
          <a:p>
            <a:pPr marL="457200" indent="-457200">
              <a:buClrTx/>
              <a:buFont typeface="Arial" panose="020B0604020202020204" pitchFamily="34" charset="0"/>
              <a:buChar char="•"/>
            </a:pPr>
            <a:r>
              <a:rPr lang="en-US" b="0" i="0">
                <a:solidFill>
                  <a:srgbClr val="1A1A1A"/>
                </a:solidFill>
                <a:effectLst/>
                <a:latin typeface="Arial" panose="020B0604020202020204" pitchFamily="34" charset="0"/>
              </a:rPr>
              <a:t>This website provides access to test administration information, training, practice tests, and other resources to help schools and districts prepare for and administer the MCAS tests.</a:t>
            </a:r>
          </a:p>
          <a:p>
            <a:pPr marL="457200" indent="-457200">
              <a:buClrTx/>
              <a:buFont typeface="Arial" panose="020B0604020202020204" pitchFamily="34" charset="0"/>
              <a:buChar char="•"/>
            </a:pPr>
            <a:r>
              <a:rPr lang="en-US">
                <a:solidFill>
                  <a:srgbClr val="1A1A1A"/>
                </a:solidFill>
                <a:latin typeface="Arial" panose="020B0604020202020204" pitchFamily="34" charset="0"/>
                <a:cs typeface="Arial" panose="020B0604020202020204" pitchFamily="34" charset="0"/>
              </a:rPr>
              <a:t>Contains links to download the MCAS Student Kiosk to student devices. </a:t>
            </a:r>
            <a:endParaRPr lang="en-US">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D01F73E-2008-93BF-8F9D-0870908C50DF}"/>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1681431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B74DE-84E2-AA4F-0313-EC681F92CACC}"/>
              </a:ext>
            </a:extLst>
          </p:cNvPr>
          <p:cNvSpPr>
            <a:spLocks noGrp="1"/>
          </p:cNvSpPr>
          <p:nvPr>
            <p:ph type="title"/>
          </p:nvPr>
        </p:nvSpPr>
        <p:spPr>
          <a:xfrm>
            <a:off x="173179" y="308699"/>
            <a:ext cx="10515600" cy="861002"/>
          </a:xfrm>
        </p:spPr>
        <p:txBody>
          <a:bodyPr>
            <a:normAutofit/>
          </a:bodyPr>
          <a:lstStyle/>
          <a:p>
            <a:r>
              <a:rPr lang="en-US" sz="4000">
                <a:latin typeface="Arial" panose="020B0604020202020204" pitchFamily="34" charset="0"/>
                <a:cs typeface="Arial" panose="020B0604020202020204" pitchFamily="34" charset="0"/>
              </a:rPr>
              <a:t>MCAS Resource Center (continued)</a:t>
            </a:r>
          </a:p>
        </p:txBody>
      </p:sp>
      <p:pic>
        <p:nvPicPr>
          <p:cNvPr id="5" name="Picture 4" descr="A screenshot of teh MCAS Resource Center.">
            <a:extLst>
              <a:ext uri="{FF2B5EF4-FFF2-40B4-BE49-F238E27FC236}">
                <a16:creationId xmlns:a16="http://schemas.microsoft.com/office/drawing/2014/main" id="{960B87F7-A8F7-8553-11E7-DA4F649DCC03}"/>
              </a:ext>
            </a:extLst>
          </p:cNvPr>
          <p:cNvPicPr>
            <a:picLocks noChangeAspect="1"/>
          </p:cNvPicPr>
          <p:nvPr/>
        </p:nvPicPr>
        <p:blipFill>
          <a:blip r:embed="rId3"/>
          <a:stretch>
            <a:fillRect/>
          </a:stretch>
        </p:blipFill>
        <p:spPr>
          <a:xfrm>
            <a:off x="783094" y="1636058"/>
            <a:ext cx="4980681" cy="4853531"/>
          </a:xfrm>
          <a:prstGeom prst="rect">
            <a:avLst/>
          </a:prstGeom>
        </p:spPr>
      </p:pic>
      <p:grpSp>
        <p:nvGrpSpPr>
          <p:cNvPr id="3" name="Group 2" descr="A screenshot of the MCAS Service Center ways to contact with a red box around Live Chat. ">
            <a:extLst>
              <a:ext uri="{FF2B5EF4-FFF2-40B4-BE49-F238E27FC236}">
                <a16:creationId xmlns:a16="http://schemas.microsoft.com/office/drawing/2014/main" id="{7951E3DE-E6E1-5327-2C8D-5E2D146A89C2}"/>
              </a:ext>
            </a:extLst>
          </p:cNvPr>
          <p:cNvGrpSpPr/>
          <p:nvPr/>
        </p:nvGrpSpPr>
        <p:grpSpPr>
          <a:xfrm>
            <a:off x="6134683" y="1715587"/>
            <a:ext cx="5398556" cy="2351588"/>
            <a:chOff x="7288889" y="1715587"/>
            <a:chExt cx="4656176" cy="1996442"/>
          </a:xfrm>
        </p:grpSpPr>
        <p:pic>
          <p:nvPicPr>
            <p:cNvPr id="13" name="Picture 12">
              <a:extLst>
                <a:ext uri="{FF2B5EF4-FFF2-40B4-BE49-F238E27FC236}">
                  <a16:creationId xmlns:a16="http://schemas.microsoft.com/office/drawing/2014/main" id="{CE74BB22-EE32-40CF-CEDE-C6FAEDDC4779}"/>
                </a:ext>
              </a:extLst>
            </p:cNvPr>
            <p:cNvPicPr>
              <a:picLocks noChangeAspect="1"/>
            </p:cNvPicPr>
            <p:nvPr/>
          </p:nvPicPr>
          <p:blipFill>
            <a:blip r:embed="rId4"/>
            <a:stretch>
              <a:fillRect/>
            </a:stretch>
          </p:blipFill>
          <p:spPr>
            <a:xfrm>
              <a:off x="7288889" y="1715587"/>
              <a:ext cx="4656176" cy="1996442"/>
            </a:xfrm>
            <a:prstGeom prst="rect">
              <a:avLst/>
            </a:prstGeom>
          </p:spPr>
        </p:pic>
        <p:sp>
          <p:nvSpPr>
            <p:cNvPr id="2" name="Rectangle 1">
              <a:extLst>
                <a:ext uri="{FF2B5EF4-FFF2-40B4-BE49-F238E27FC236}">
                  <a16:creationId xmlns:a16="http://schemas.microsoft.com/office/drawing/2014/main" id="{C8C727AE-4B71-B888-DB6A-03C7CB5F290F}"/>
                </a:ext>
              </a:extLst>
            </p:cNvPr>
            <p:cNvSpPr/>
            <p:nvPr/>
          </p:nvSpPr>
          <p:spPr>
            <a:xfrm>
              <a:off x="7554686" y="2656114"/>
              <a:ext cx="838200" cy="1741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F6E542D3-E4EB-1ECE-ACD2-F98E8F7E6F1D}"/>
              </a:ext>
            </a:extLst>
          </p:cNvPr>
          <p:cNvSpPr txBox="1"/>
          <p:nvPr/>
        </p:nvSpPr>
        <p:spPr>
          <a:xfrm>
            <a:off x="10047383" y="4138366"/>
            <a:ext cx="1820964" cy="1323439"/>
          </a:xfrm>
          <a:prstGeom prst="rect">
            <a:avLst/>
          </a:prstGeom>
          <a:noFill/>
          <a:ln>
            <a:solidFill>
              <a:srgbClr val="101D35"/>
            </a:solidFill>
          </a:ln>
        </p:spPr>
        <p:txBody>
          <a:bodyPr wrap="square" rtlCol="0">
            <a:spAutoFit/>
          </a:bodyPr>
          <a:lstStyle/>
          <a:p>
            <a:r>
              <a:rPr lang="en-US" sz="2000">
                <a:latin typeface="Arial" panose="020B0604020202020204" pitchFamily="34" charset="0"/>
                <a:cs typeface="Arial" panose="020B0604020202020204" pitchFamily="34" charset="0"/>
              </a:rPr>
              <a:t>* Link to live chat at the bottom of each page </a:t>
            </a:r>
          </a:p>
        </p:txBody>
      </p:sp>
      <p:sp>
        <p:nvSpPr>
          <p:cNvPr id="6" name="Slide Number Placeholder 5">
            <a:extLst>
              <a:ext uri="{FF2B5EF4-FFF2-40B4-BE49-F238E27FC236}">
                <a16:creationId xmlns:a16="http://schemas.microsoft.com/office/drawing/2014/main" id="{F5333262-858A-CD55-0238-CFDC0AF2AB95}"/>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215140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138356"/>
            <a:ext cx="10515600" cy="861002"/>
          </a:xfrm>
        </p:spPr>
        <p:txBody>
          <a:bodyPr>
            <a:normAutofit/>
          </a:bodyPr>
          <a:lstStyle/>
          <a:p>
            <a:r>
              <a:rPr lang="en-US" sz="4000">
                <a:latin typeface="Arial" panose="020B0604020202020204" pitchFamily="34" charset="0"/>
                <a:cs typeface="Arial" panose="020B0604020202020204" pitchFamily="34" charset="0"/>
              </a:rPr>
              <a:t>DESE Security Portal</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Access Edwin and </a:t>
            </a:r>
            <a:r>
              <a:rPr lang="en-US" err="1">
                <a:solidFill>
                  <a:srgbClr val="000000"/>
                </a:solidFill>
                <a:latin typeface="Arial" panose="020B0604020202020204" pitchFamily="34" charset="0"/>
                <a:cs typeface="Arial" panose="020B0604020202020204" pitchFamily="34" charset="0"/>
              </a:rPr>
              <a:t>DropBox</a:t>
            </a:r>
            <a:r>
              <a:rPr lang="en-US">
                <a:solidFill>
                  <a:srgbClr val="000000"/>
                </a:solidFill>
                <a:latin typeface="Arial" panose="020B0604020202020204" pitchFamily="34" charset="0"/>
                <a:cs typeface="Arial" panose="020B0604020202020204" pitchFamily="34" charset="0"/>
              </a:rPr>
              <a:t> Central through the DESE Security Portal</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Log in to the Security Portal at </a:t>
            </a:r>
            <a:r>
              <a:rPr lang="en-US">
                <a:latin typeface="Arial" panose="020B0604020202020204" pitchFamily="34" charset="0"/>
                <a:cs typeface="Arial" panose="020B0604020202020204" pitchFamily="34" charset="0"/>
                <a:hlinkClick r:id="rId2"/>
              </a:rPr>
              <a:t>https://gateway.edu.state.ma.us/</a:t>
            </a:r>
            <a:endParaRPr lang="en-US">
              <a:latin typeface="Arial" panose="020B0604020202020204" pitchFamily="34" charset="0"/>
              <a:cs typeface="Arial" panose="020B0604020202020204" pitchFamily="34" charset="0"/>
            </a:endParaRPr>
          </a:p>
          <a:p>
            <a:endParaRPr lang="en-US"/>
          </a:p>
        </p:txBody>
      </p:sp>
      <p:pic>
        <p:nvPicPr>
          <p:cNvPr id="7" name="Picture 6" descr="A screenshot of the DESE Security Portal log in page.">
            <a:extLst>
              <a:ext uri="{FF2B5EF4-FFF2-40B4-BE49-F238E27FC236}">
                <a16:creationId xmlns:a16="http://schemas.microsoft.com/office/drawing/2014/main" id="{3C5266BC-BF12-0AA7-C35A-6BB1B62837E2}"/>
              </a:ext>
            </a:extLst>
          </p:cNvPr>
          <p:cNvPicPr>
            <a:picLocks noChangeAspect="1"/>
          </p:cNvPicPr>
          <p:nvPr/>
        </p:nvPicPr>
        <p:blipFill>
          <a:blip r:embed="rId3"/>
          <a:stretch>
            <a:fillRect/>
          </a:stretch>
        </p:blipFill>
        <p:spPr>
          <a:xfrm>
            <a:off x="556696" y="3067050"/>
            <a:ext cx="11123630" cy="2844998"/>
          </a:xfrm>
          <a:prstGeom prst="rect">
            <a:avLst/>
          </a:prstGeom>
        </p:spPr>
      </p:pic>
      <p:sp>
        <p:nvSpPr>
          <p:cNvPr id="4" name="Slide Number Placeholder 3">
            <a:extLst>
              <a:ext uri="{FF2B5EF4-FFF2-40B4-BE49-F238E27FC236}">
                <a16:creationId xmlns:a16="http://schemas.microsoft.com/office/drawing/2014/main" id="{5274183B-3B95-9919-5261-F06E22641F87}"/>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1315407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E46D-70D2-4B93-84CF-E62956879E9B}"/>
              </a:ext>
            </a:extLst>
          </p:cNvPr>
          <p:cNvSpPr>
            <a:spLocks noGrp="1"/>
          </p:cNvSpPr>
          <p:nvPr>
            <p:ph type="title"/>
          </p:nvPr>
        </p:nvSpPr>
        <p:spPr>
          <a:xfrm>
            <a:off x="173179" y="84582"/>
            <a:ext cx="10571629" cy="1085119"/>
          </a:xfrm>
        </p:spPr>
        <p:txBody>
          <a:bodyPr>
            <a:normAutofit fontScale="90000"/>
          </a:bodyPr>
          <a:lstStyle/>
          <a:p>
            <a:r>
              <a:rPr lang="en-US" sz="4000">
                <a:solidFill>
                  <a:schemeClr val="bg1"/>
                </a:solidFill>
                <a:latin typeface="Arial"/>
                <a:cs typeface="Arial"/>
              </a:rPr>
              <a:t>3. Identify the test administration team and establish a communication plan</a:t>
            </a:r>
          </a:p>
        </p:txBody>
      </p:sp>
      <p:sp>
        <p:nvSpPr>
          <p:cNvPr id="3" name="Content Placeholder 2">
            <a:extLst>
              <a:ext uri="{FF2B5EF4-FFF2-40B4-BE49-F238E27FC236}">
                <a16:creationId xmlns:a16="http://schemas.microsoft.com/office/drawing/2014/main" id="{AB5050AD-25C7-4FF9-9ED8-9B34AB022D8D}"/>
              </a:ext>
            </a:extLst>
          </p:cNvPr>
          <p:cNvSpPr>
            <a:spLocks noGrp="1"/>
          </p:cNvSpPr>
          <p:nvPr>
            <p:ph idx="1"/>
          </p:nvPr>
        </p:nvSpPr>
        <p:spPr/>
        <p:txBody>
          <a:bodyPr>
            <a:normAutofit/>
          </a:bodyPr>
          <a:lstStyle/>
          <a:p>
            <a:pPr>
              <a:buClrTx/>
            </a:pPr>
            <a:r>
              <a:rPr lang="en-US" sz="2800">
                <a:solidFill>
                  <a:schemeClr val="tx1"/>
                </a:solidFill>
                <a:latin typeface="Arial" panose="020B0604020202020204" pitchFamily="34" charset="0"/>
                <a:cs typeface="Arial" panose="020B0604020202020204" pitchFamily="34" charset="0"/>
              </a:rPr>
              <a:t>Identify staff members who can help with planning and management of CBT:</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Test coordination</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Accessibility features for all students </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Accommodations for students with disabilities and English learners</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Technology set-up</a:t>
            </a:r>
          </a:p>
          <a:p>
            <a:pPr>
              <a:buClrTx/>
            </a:pPr>
            <a:r>
              <a:rPr lang="en-US" sz="2800">
                <a:solidFill>
                  <a:schemeClr val="tx1"/>
                </a:solidFill>
                <a:latin typeface="Arial" panose="020B0604020202020204" pitchFamily="34" charset="0"/>
                <a:cs typeface="Arial" panose="020B0604020202020204" pitchFamily="34" charset="0"/>
              </a:rPr>
              <a:t>Determine local responsibilities:</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Who will schedule and manage test sessions?</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Who will configure devices for testing?</a:t>
            </a:r>
          </a:p>
          <a:p>
            <a:pPr lvl="1">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How will information be shared across the team?</a:t>
            </a:r>
          </a:p>
        </p:txBody>
      </p:sp>
      <p:sp>
        <p:nvSpPr>
          <p:cNvPr id="4" name="Slide Number Placeholder 3">
            <a:extLst>
              <a:ext uri="{FF2B5EF4-FFF2-40B4-BE49-F238E27FC236}">
                <a16:creationId xmlns:a16="http://schemas.microsoft.com/office/drawing/2014/main" id="{F7325C8D-2AEC-533F-5277-391625F5039D}"/>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2728949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E46D-70D2-4B93-84CF-E62956879E9B}"/>
              </a:ext>
            </a:extLst>
          </p:cNvPr>
          <p:cNvSpPr>
            <a:spLocks noGrp="1"/>
          </p:cNvSpPr>
          <p:nvPr>
            <p:ph type="title"/>
          </p:nvPr>
        </p:nvSpPr>
        <p:spPr>
          <a:xfrm>
            <a:off x="173179" y="308699"/>
            <a:ext cx="9686365" cy="861002"/>
          </a:xfrm>
        </p:spPr>
        <p:txBody>
          <a:bodyPr>
            <a:noAutofit/>
          </a:bodyPr>
          <a:lstStyle/>
          <a:p>
            <a:r>
              <a:rPr lang="en-US" sz="3400">
                <a:solidFill>
                  <a:schemeClr val="bg1"/>
                </a:solidFill>
              </a:rPr>
              <a:t>3. Identify the test administration team and establish a communication plan.  (continued)</a:t>
            </a:r>
            <a:endParaRPr lang="en-US" sz="34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B5050AD-25C7-4FF9-9ED8-9B34AB022D8D}"/>
              </a:ext>
            </a:extLst>
          </p:cNvPr>
          <p:cNvSpPr>
            <a:spLocks noGrp="1"/>
          </p:cNvSpPr>
          <p:nvPr>
            <p:ph idx="1"/>
          </p:nvPr>
        </p:nvSpPr>
        <p:spPr/>
        <p:txBody>
          <a:bodyPr>
            <a:normAutofit fontScale="92500"/>
          </a:bodyPr>
          <a:lstStyle/>
          <a:p>
            <a:pPr>
              <a:buClrTx/>
            </a:pPr>
            <a:r>
              <a:rPr lang="en-US" sz="2800">
                <a:solidFill>
                  <a:schemeClr val="tx1"/>
                </a:solidFill>
                <a:latin typeface="Arial" panose="020B0604020202020204" pitchFamily="34" charset="0"/>
                <a:cs typeface="Arial" panose="020B0604020202020204" pitchFamily="34" charset="0"/>
              </a:rPr>
              <a:t>Principals, MCAS test coordinators, special education directors, and EL program directors automatically receive the </a:t>
            </a:r>
            <a:r>
              <a:rPr lang="en-US" sz="2800">
                <a:solidFill>
                  <a:srgbClr val="101D35"/>
                </a:solidFill>
                <a:latin typeface="Arial" panose="020B0604020202020204" pitchFamily="34" charset="0"/>
                <a:cs typeface="Arial" panose="020B0604020202020204" pitchFamily="34" charset="0"/>
                <a:hlinkClick r:id="rId2"/>
              </a:rPr>
              <a:t>Student Assessment Update</a:t>
            </a:r>
            <a:r>
              <a:rPr lang="en-US" sz="2800">
                <a:solidFill>
                  <a:schemeClr val="tx1"/>
                </a:solidFill>
                <a:latin typeface="Arial" panose="020B0604020202020204" pitchFamily="34" charset="0"/>
                <a:cs typeface="Arial" panose="020B0604020202020204" pitchFamily="34" charset="0"/>
              </a:rPr>
              <a:t>. </a:t>
            </a:r>
          </a:p>
          <a:p>
            <a:pPr>
              <a:buClrTx/>
            </a:pPr>
            <a:r>
              <a:rPr lang="en-US" sz="2800">
                <a:solidFill>
                  <a:schemeClr val="tx1"/>
                </a:solidFill>
                <a:latin typeface="Arial" panose="020B0604020202020204" pitchFamily="34" charset="0"/>
                <a:cs typeface="Arial" panose="020B0604020202020204" pitchFamily="34" charset="0"/>
              </a:rPr>
              <a:t>Establish a plan for sharing applicable information from the Student Assessment Update with others as needed.</a:t>
            </a:r>
          </a:p>
          <a:p>
            <a:pPr lvl="1">
              <a:buClrTx/>
            </a:pPr>
            <a:r>
              <a:rPr lang="en-US" sz="2400">
                <a:solidFill>
                  <a:schemeClr val="tx1"/>
                </a:solidFill>
                <a:latin typeface="Arial" panose="020B0604020202020204" pitchFamily="34" charset="0"/>
                <a:cs typeface="Arial" panose="020B0604020202020204" pitchFamily="34" charset="0"/>
              </a:rPr>
              <a:t>How will information be shared across the test administration team?</a:t>
            </a:r>
          </a:p>
          <a:p>
            <a:pPr lvl="1">
              <a:buClrTx/>
            </a:pPr>
            <a:r>
              <a:rPr lang="en-US" sz="2400">
                <a:solidFill>
                  <a:schemeClr val="tx1"/>
                </a:solidFill>
                <a:latin typeface="Arial" panose="020B0604020202020204" pitchFamily="34" charset="0"/>
                <a:cs typeface="Arial" panose="020B0604020202020204" pitchFamily="34" charset="0"/>
              </a:rPr>
              <a:t>Encourage test coordinators and technology coordinators to subscribe. </a:t>
            </a:r>
          </a:p>
          <a:p>
            <a:pPr lvl="1">
              <a:buClrTx/>
            </a:pPr>
            <a:r>
              <a:rPr lang="en-US" sz="2400">
                <a:solidFill>
                  <a:schemeClr val="tx1"/>
                </a:solidFill>
                <a:latin typeface="Arial" panose="020B0604020202020204" pitchFamily="34" charset="0"/>
                <a:cs typeface="Arial" panose="020B0604020202020204" pitchFamily="34" charset="0"/>
              </a:rPr>
              <a:t>Communicate information with educators, IEP teams, guidance counselors, and school-based tech staff as needed. </a:t>
            </a:r>
          </a:p>
          <a:p>
            <a:pPr>
              <a:buClrTx/>
            </a:pPr>
            <a:r>
              <a:rPr lang="en-US" sz="2800">
                <a:solidFill>
                  <a:schemeClr val="tx1"/>
                </a:solidFill>
                <a:latin typeface="Arial" panose="020B0604020202020204" pitchFamily="34" charset="0"/>
                <a:cs typeface="Arial" panose="020B0604020202020204" pitchFamily="34" charset="0"/>
              </a:rPr>
              <a:t>Consider which resources from the </a:t>
            </a:r>
            <a:r>
              <a:rPr lang="en-US" sz="2800">
                <a:solidFill>
                  <a:srgbClr val="101D35"/>
                </a:solidFill>
                <a:latin typeface="Arial" panose="020B0604020202020204" pitchFamily="34" charset="0"/>
                <a:cs typeface="Arial" panose="020B0604020202020204" pitchFamily="34" charset="0"/>
                <a:hlinkClick r:id="rId3"/>
              </a:rPr>
              <a:t>DESE website</a:t>
            </a:r>
            <a:r>
              <a:rPr lang="en-US" sz="2800">
                <a:solidFill>
                  <a:srgbClr val="101D35"/>
                </a:solidFill>
                <a:latin typeface="Arial" panose="020B0604020202020204" pitchFamily="34" charset="0"/>
                <a:cs typeface="Arial" panose="020B0604020202020204" pitchFamily="34" charset="0"/>
              </a:rPr>
              <a:t> and </a:t>
            </a:r>
            <a:r>
              <a:rPr lang="en-US" sz="2800">
                <a:solidFill>
                  <a:srgbClr val="101D35"/>
                </a:solidFill>
                <a:latin typeface="Arial" panose="020B0604020202020204" pitchFamily="34" charset="0"/>
                <a:cs typeface="Arial" panose="020B0604020202020204" pitchFamily="34" charset="0"/>
                <a:hlinkClick r:id="rId4"/>
              </a:rPr>
              <a:t>MCAS Resource Center</a:t>
            </a:r>
            <a:r>
              <a:rPr lang="en-US" sz="2800">
                <a:solidFill>
                  <a:srgbClr val="101D35"/>
                </a:solidFill>
                <a:latin typeface="Arial" panose="020B0604020202020204" pitchFamily="34" charset="0"/>
                <a:cs typeface="Arial" panose="020B0604020202020204" pitchFamily="34" charset="0"/>
              </a:rPr>
              <a:t> </a:t>
            </a:r>
            <a:r>
              <a:rPr lang="en-US" sz="2800">
                <a:solidFill>
                  <a:schemeClr val="tx1"/>
                </a:solidFill>
                <a:latin typeface="Arial" panose="020B0604020202020204" pitchFamily="34" charset="0"/>
                <a:cs typeface="Arial" panose="020B0604020202020204" pitchFamily="34" charset="0"/>
              </a:rPr>
              <a:t>would be helpful for technology staff as well as test administrators, and share accordingly. </a:t>
            </a:r>
            <a:endParaRPr lang="en-US" sz="220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ADADAFA-7F45-46E3-3EBB-2AE6A6F3012C}"/>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160151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E46D-70D2-4B93-84CF-E62956879E9B}"/>
              </a:ext>
            </a:extLst>
          </p:cNvPr>
          <p:cNvSpPr>
            <a:spLocks noGrp="1"/>
          </p:cNvSpPr>
          <p:nvPr>
            <p:ph type="title"/>
          </p:nvPr>
        </p:nvSpPr>
        <p:spPr>
          <a:xfrm>
            <a:off x="173179" y="308699"/>
            <a:ext cx="10280277" cy="861002"/>
          </a:xfrm>
        </p:spPr>
        <p:txBody>
          <a:bodyPr>
            <a:normAutofit/>
          </a:bodyPr>
          <a:lstStyle/>
          <a:p>
            <a:r>
              <a:rPr lang="en-US" sz="3600">
                <a:solidFill>
                  <a:schemeClr val="bg1"/>
                </a:solidFill>
                <a:latin typeface="Arial"/>
                <a:cs typeface="Arial"/>
              </a:rPr>
              <a:t>4. Update contact information with DESE</a:t>
            </a:r>
          </a:p>
        </p:txBody>
      </p:sp>
      <p:sp>
        <p:nvSpPr>
          <p:cNvPr id="3" name="Content Placeholder 2">
            <a:extLst>
              <a:ext uri="{FF2B5EF4-FFF2-40B4-BE49-F238E27FC236}">
                <a16:creationId xmlns:a16="http://schemas.microsoft.com/office/drawing/2014/main" id="{AB5050AD-25C7-4FF9-9ED8-9B34AB022D8D}"/>
              </a:ext>
            </a:extLst>
          </p:cNvPr>
          <p:cNvSpPr>
            <a:spLocks noGrp="1"/>
          </p:cNvSpPr>
          <p:nvPr>
            <p:ph idx="1"/>
          </p:nvPr>
        </p:nvSpPr>
        <p:spPr/>
        <p:txBody>
          <a:bodyPr>
            <a:normAutofit/>
          </a:bodyPr>
          <a:lstStyle/>
          <a:p>
            <a:pPr>
              <a:buClrTx/>
            </a:pPr>
            <a:r>
              <a:rPr lang="en-US" sz="2400">
                <a:solidFill>
                  <a:schemeClr val="tx1"/>
                </a:solidFill>
                <a:latin typeface="Arial" panose="020B0604020202020204" pitchFamily="34" charset="0"/>
                <a:cs typeface="Arial" panose="020B0604020202020204" pitchFamily="34" charset="0"/>
              </a:rPr>
              <a:t>DESE uses contact information in </a:t>
            </a:r>
            <a:r>
              <a:rPr lang="en-US" sz="2400">
                <a:solidFill>
                  <a:srgbClr val="101D35"/>
                </a:solidFill>
                <a:latin typeface="Arial" panose="020B0604020202020204" pitchFamily="34" charset="0"/>
                <a:cs typeface="Arial" panose="020B0604020202020204" pitchFamily="34" charset="0"/>
                <a:hlinkClick r:id="rId2"/>
              </a:rPr>
              <a:t>School and District Profiles</a:t>
            </a:r>
            <a:r>
              <a:rPr lang="en-US" sz="2400">
                <a:solidFill>
                  <a:srgbClr val="101D35"/>
                </a:solidFill>
                <a:latin typeface="Arial" panose="020B0604020202020204" pitchFamily="34" charset="0"/>
                <a:cs typeface="Arial" panose="020B0604020202020204" pitchFamily="34" charset="0"/>
              </a:rPr>
              <a:t> </a:t>
            </a:r>
            <a:r>
              <a:rPr lang="en-US" sz="2400">
                <a:solidFill>
                  <a:schemeClr val="tx1"/>
                </a:solidFill>
                <a:latin typeface="Arial" panose="020B0604020202020204" pitchFamily="34" charset="0"/>
                <a:cs typeface="Arial" panose="020B0604020202020204" pitchFamily="34" charset="0"/>
              </a:rPr>
              <a:t>to email the </a:t>
            </a:r>
            <a:r>
              <a:rPr lang="en-US" sz="2400">
                <a:latin typeface="Arial" panose="020B0604020202020204" pitchFamily="34" charset="0"/>
                <a:cs typeface="Arial" panose="020B0604020202020204" pitchFamily="34" charset="0"/>
                <a:hlinkClick r:id="rId3"/>
              </a:rPr>
              <a:t>Student Assessment Update</a:t>
            </a:r>
            <a:r>
              <a:rPr lang="en-US" sz="2400">
                <a:solidFill>
                  <a:srgbClr val="101D35"/>
                </a:solidFill>
                <a:latin typeface="Arial" panose="020B0604020202020204" pitchFamily="34" charset="0"/>
                <a:cs typeface="Arial" panose="020B0604020202020204" pitchFamily="34" charset="0"/>
              </a:rPr>
              <a:t> </a:t>
            </a:r>
            <a:r>
              <a:rPr lang="en-US" sz="2400">
                <a:solidFill>
                  <a:schemeClr val="tx1"/>
                </a:solidFill>
                <a:latin typeface="Arial" panose="020B0604020202020204" pitchFamily="34" charset="0"/>
                <a:cs typeface="Arial" panose="020B0604020202020204" pitchFamily="34" charset="0"/>
              </a:rPr>
              <a:t>and other time-sensitive information.</a:t>
            </a:r>
          </a:p>
          <a:p>
            <a:pPr lvl="0">
              <a:buClrTx/>
            </a:pPr>
            <a:r>
              <a:rPr lang="en-US" sz="2400">
                <a:solidFill>
                  <a:schemeClr val="tx1"/>
                </a:solidFill>
                <a:latin typeface="Arial" panose="020B0604020202020204" pitchFamily="34" charset="0"/>
                <a:cs typeface="Arial" panose="020B0604020202020204" pitchFamily="34" charset="0"/>
              </a:rPr>
              <a:t>Review contact information on the </a:t>
            </a:r>
            <a:r>
              <a:rPr lang="en-US" sz="2400">
                <a:solidFill>
                  <a:srgbClr val="101D35"/>
                </a:solidFill>
                <a:latin typeface="Arial" panose="020B0604020202020204" pitchFamily="34" charset="0"/>
                <a:cs typeface="Arial" panose="020B0604020202020204" pitchFamily="34" charset="0"/>
                <a:hlinkClick r:id="rId2"/>
              </a:rPr>
              <a:t>School and District Profiles</a:t>
            </a:r>
            <a:r>
              <a:rPr lang="en-US" sz="2400">
                <a:solidFill>
                  <a:srgbClr val="101D35"/>
                </a:solidFill>
                <a:latin typeface="Arial" panose="020B0604020202020204" pitchFamily="34" charset="0"/>
                <a:cs typeface="Arial" panose="020B0604020202020204" pitchFamily="34" charset="0"/>
              </a:rPr>
              <a:t> </a:t>
            </a:r>
            <a:r>
              <a:rPr lang="en-US" sz="2400">
                <a:solidFill>
                  <a:schemeClr val="tx1"/>
                </a:solidFill>
                <a:latin typeface="Arial" panose="020B0604020202020204" pitchFamily="34" charset="0"/>
                <a:cs typeface="Arial" panose="020B0604020202020204" pitchFamily="34" charset="0"/>
              </a:rPr>
              <a:t>page for:</a:t>
            </a:r>
          </a:p>
          <a:p>
            <a:pPr lvl="1">
              <a:buClrTx/>
              <a:buFont typeface="Arial" panose="020B0604020202020204" pitchFamily="34" charset="0"/>
              <a:buChar char="•"/>
            </a:pPr>
            <a:r>
              <a:rPr lang="en-US" sz="2100">
                <a:solidFill>
                  <a:schemeClr val="tx1"/>
                </a:solidFill>
                <a:latin typeface="Arial" panose="020B0604020202020204" pitchFamily="34" charset="0"/>
                <a:cs typeface="Arial" panose="020B0604020202020204" pitchFamily="34" charset="0"/>
              </a:rPr>
              <a:t>MCAS Test Coordinator (district- and school-level; can assign to multiple individuals)</a:t>
            </a:r>
          </a:p>
          <a:p>
            <a:pPr lvl="1">
              <a:buClrTx/>
              <a:buFont typeface="Arial" panose="020B0604020202020204" pitchFamily="34" charset="0"/>
              <a:buChar char="•"/>
            </a:pPr>
            <a:r>
              <a:rPr lang="en-US" sz="2100">
                <a:solidFill>
                  <a:schemeClr val="tx1"/>
                </a:solidFill>
                <a:latin typeface="Arial" panose="020B0604020202020204" pitchFamily="34" charset="0"/>
                <a:cs typeface="Arial" panose="020B0604020202020204" pitchFamily="34" charset="0"/>
              </a:rPr>
              <a:t>Educational Technology Director (district-level only)</a:t>
            </a:r>
          </a:p>
          <a:p>
            <a:pPr lvl="1">
              <a:buClrTx/>
              <a:buFont typeface="Arial" panose="020B0604020202020204" pitchFamily="34" charset="0"/>
              <a:buChar char="•"/>
            </a:pPr>
            <a:r>
              <a:rPr lang="en-US" sz="2100">
                <a:solidFill>
                  <a:schemeClr val="tx1"/>
                </a:solidFill>
                <a:latin typeface="Arial" panose="020B0604020202020204" pitchFamily="34" charset="0"/>
                <a:cs typeface="Arial" panose="020B0604020202020204" pitchFamily="34" charset="0"/>
              </a:rPr>
              <a:t>Principals </a:t>
            </a:r>
          </a:p>
          <a:p>
            <a:pPr lvl="1">
              <a:buClrTx/>
              <a:buFont typeface="Arial" panose="020B0604020202020204" pitchFamily="34" charset="0"/>
              <a:buChar char="•"/>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p:txBody>
      </p:sp>
      <p:graphicFrame>
        <p:nvGraphicFramePr>
          <p:cNvPr id="5" name="Table 5">
            <a:extLst>
              <a:ext uri="{FF2B5EF4-FFF2-40B4-BE49-F238E27FC236}">
                <a16:creationId xmlns:a16="http://schemas.microsoft.com/office/drawing/2014/main" id="{12452FC1-BFC6-1934-F400-28ACBEAFE343}"/>
              </a:ext>
            </a:extLst>
          </p:cNvPr>
          <p:cNvGraphicFramePr>
            <a:graphicFrameLocks noGrp="1"/>
          </p:cNvGraphicFramePr>
          <p:nvPr>
            <p:extLst>
              <p:ext uri="{D42A27DB-BD31-4B8C-83A1-F6EECF244321}">
                <p14:modId xmlns:p14="http://schemas.microsoft.com/office/powerpoint/2010/main" val="850032340"/>
              </p:ext>
            </p:extLst>
          </p:nvPr>
        </p:nvGraphicFramePr>
        <p:xfrm>
          <a:off x="703830" y="3902826"/>
          <a:ext cx="10829362" cy="2103120"/>
        </p:xfrm>
        <a:graphic>
          <a:graphicData uri="http://schemas.openxmlformats.org/drawingml/2006/table">
            <a:tbl>
              <a:tblPr firstRow="1" bandRow="1">
                <a:tableStyleId>{5C22544A-7EE6-4342-B048-85BDC9FD1C3A}</a:tableStyleId>
              </a:tblPr>
              <a:tblGrid>
                <a:gridCol w="5414681">
                  <a:extLst>
                    <a:ext uri="{9D8B030D-6E8A-4147-A177-3AD203B41FA5}">
                      <a16:colId xmlns:a16="http://schemas.microsoft.com/office/drawing/2014/main" val="736250906"/>
                    </a:ext>
                  </a:extLst>
                </a:gridCol>
                <a:gridCol w="5414681">
                  <a:extLst>
                    <a:ext uri="{9D8B030D-6E8A-4147-A177-3AD203B41FA5}">
                      <a16:colId xmlns:a16="http://schemas.microsoft.com/office/drawing/2014/main" val="334579327"/>
                    </a:ext>
                  </a:extLst>
                </a:gridCol>
              </a:tblGrid>
              <a:tr h="1060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latin typeface="Arial" panose="020B0604020202020204" pitchFamily="34" charset="0"/>
                          <a:cs typeface="Arial" panose="020B0604020202020204" pitchFamily="34" charset="0"/>
                        </a:rPr>
                        <a:t>Public school districts, public schools, charter schools, collaboratives, approved special education schools, &amp; alternative education programs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latin typeface="Arial" panose="020B0604020202020204" pitchFamily="34" charset="0"/>
                          <a:cs typeface="Arial" panose="020B0604020202020204" pitchFamily="34" charset="0"/>
                        </a:rPr>
                        <a:t>Test sites, adult education programs, out-of-state schools, SEIS-DYS programs</a:t>
                      </a:r>
                    </a:p>
                    <a:p>
                      <a:endParaRPr lang="en-US" b="1">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70881083"/>
                  </a:ext>
                </a:extLst>
              </a:tr>
              <a:tr h="815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Submit updates to your </a:t>
                      </a:r>
                      <a:r>
                        <a:rPr lang="en-US" sz="1800">
                          <a:latin typeface="Arial"/>
                          <a:cs typeface="Arial"/>
                          <a:hlinkClick r:id="rId4"/>
                        </a:rPr>
                        <a:t>District-Level Directory Administrator</a:t>
                      </a:r>
                      <a:r>
                        <a:rPr lang="en-US" sz="1800">
                          <a:latin typeface="Arial"/>
                          <a:cs typeface="Arial"/>
                        </a:rPr>
                        <a:t>.</a:t>
                      </a:r>
                      <a:endParaRPr lang="en-US">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101D35"/>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Email your updates to </a:t>
                      </a:r>
                      <a:r>
                        <a:rPr lang="en-US" sz="1800">
                          <a:solidFill>
                            <a:srgbClr val="467886"/>
                          </a:solidFill>
                          <a:latin typeface="Arial"/>
                          <a:cs typeface="Arial"/>
                          <a:hlinkClick r:id="rId5">
                            <a:extLst>
                              <a:ext uri="{A12FA001-AC4F-418D-AE19-62706E023703}">
                                <ahyp:hlinkClr xmlns:ahyp="http://schemas.microsoft.com/office/drawing/2018/hyperlinkcolor" val="tx"/>
                              </a:ext>
                            </a:extLst>
                          </a:hlinkClick>
                        </a:rPr>
                        <a:t>ESEDirectoryAdministrator@mass.gov</a:t>
                      </a:r>
                      <a:r>
                        <a:rPr lang="en-US" sz="1800">
                          <a:solidFill>
                            <a:srgbClr val="0070C0"/>
                          </a:solidFill>
                          <a:latin typeface="Arial"/>
                          <a:cs typeface="Arial"/>
                        </a:rPr>
                        <a:t>.</a:t>
                      </a:r>
                      <a:r>
                        <a:rPr lang="en-US" sz="1800">
                          <a:solidFill>
                            <a:srgbClr val="101D35"/>
                          </a:solidFill>
                          <a:latin typeface="Arial"/>
                          <a:cs typeface="Arial"/>
                        </a:rPr>
                        <a:t> </a:t>
                      </a:r>
                      <a:r>
                        <a:rPr lang="en-US" sz="1800">
                          <a:solidFill>
                            <a:srgbClr val="000000"/>
                          </a:solidFill>
                          <a:latin typeface="Arial"/>
                          <a:cs typeface="Arial"/>
                        </a:rPr>
                        <a:t>Be sure to include your 8-digit school code and school name.</a:t>
                      </a:r>
                      <a:endParaRPr lang="en-US">
                        <a:solidFill>
                          <a:srgbClr val="000000"/>
                        </a:solidFill>
                        <a:latin typeface="Arial"/>
                        <a:cs typeface="Arial"/>
                      </a:endParaRPr>
                    </a:p>
                  </a:txBody>
                  <a:tcPr/>
                </a:tc>
                <a:extLst>
                  <a:ext uri="{0D108BD9-81ED-4DB2-BD59-A6C34878D82A}">
                    <a16:rowId xmlns:a16="http://schemas.microsoft.com/office/drawing/2014/main" val="2864629738"/>
                  </a:ext>
                </a:extLst>
              </a:tr>
            </a:tbl>
          </a:graphicData>
        </a:graphic>
      </p:graphicFrame>
      <p:sp>
        <p:nvSpPr>
          <p:cNvPr id="4" name="Slide Number Placeholder 3">
            <a:extLst>
              <a:ext uri="{FF2B5EF4-FFF2-40B4-BE49-F238E27FC236}">
                <a16:creationId xmlns:a16="http://schemas.microsoft.com/office/drawing/2014/main" id="{450870D6-F59D-DC03-FD2B-A3C77FDA9ADC}"/>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3593232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p:txBody>
          <a:bodyPr>
            <a:normAutofit fontScale="90000"/>
          </a:bodyPr>
          <a:lstStyle/>
          <a:p>
            <a:r>
              <a:rPr lang="en-US" sz="4000">
                <a:solidFill>
                  <a:srgbClr val="F9F9FA"/>
                </a:solidFill>
              </a:rPr>
              <a:t>5</a:t>
            </a:r>
            <a:r>
              <a:rPr lang="en-US" sz="4000">
                <a:solidFill>
                  <a:srgbClr val="F9F9FA"/>
                </a:solidFill>
                <a:latin typeface="Arial" panose="020B0604020202020204" pitchFamily="34" charset="0"/>
                <a:cs typeface="Arial" panose="020B0604020202020204" pitchFamily="34" charset="0"/>
              </a:rPr>
              <a:t>. </a:t>
            </a:r>
            <a:r>
              <a:rPr lang="en-US" sz="4000">
                <a:solidFill>
                  <a:schemeClr val="bg1"/>
                </a:solidFill>
              </a:rPr>
              <a:t>Confirm your access to the MCAS Portal, and update user accounts.</a:t>
            </a:r>
            <a:endParaRPr lang="en-US" sz="4000">
              <a:solidFill>
                <a:srgbClr val="F9F9FA"/>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a:xfrm>
            <a:off x="173179" y="1692106"/>
            <a:ext cx="11184695" cy="4313840"/>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3"/>
              </a:rPr>
              <a:t>MCAS Portal</a:t>
            </a:r>
            <a:r>
              <a:rPr lang="en-US" sz="2800">
                <a:solidFill>
                  <a:srgbClr val="000000"/>
                </a:solidFill>
                <a:latin typeface="Arial"/>
                <a:cs typeface="Arial"/>
              </a:rPr>
              <a:t>:</a:t>
            </a:r>
            <a:r>
              <a:rPr lang="en-US" sz="2800" b="0" i="0">
                <a:solidFill>
                  <a:srgbClr val="000000"/>
                </a:solidFill>
                <a:effectLst/>
                <a:latin typeface="Arial"/>
                <a:cs typeface="Arial"/>
              </a:rPr>
              <a:t> the test administration and management website for district test coordinators, technology coordinators, principals/school test coordinators, test administrators, and other staff as needed  </a:t>
            </a:r>
          </a:p>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4"/>
              </a:rPr>
              <a:t>MCAS Training Site</a:t>
            </a:r>
            <a:r>
              <a:rPr lang="en-US" sz="2800">
                <a:solidFill>
                  <a:srgbClr val="000000"/>
                </a:solidFill>
                <a:latin typeface="Arial"/>
                <a:cs typeface="Arial"/>
              </a:rPr>
              <a:t>:</a:t>
            </a:r>
            <a:r>
              <a:rPr lang="en-US" sz="2800" b="0" i="0">
                <a:solidFill>
                  <a:srgbClr val="000000"/>
                </a:solidFill>
                <a:effectLst/>
                <a:latin typeface="Arial"/>
                <a:cs typeface="Arial"/>
              </a:rPr>
              <a:t> where test coordinators, principals, technology coordinators, and test administrators can practice the tasks required in the MCAS Portal </a:t>
            </a:r>
          </a:p>
          <a:p>
            <a:pPr algn="l" rtl="0" fontAlgn="base">
              <a:buClr>
                <a:srgbClr val="000000"/>
              </a:buClr>
              <a:buFont typeface="Arial" panose="020B0604020202020204" pitchFamily="34" charset="0"/>
              <a:buChar char="•"/>
            </a:pPr>
            <a:r>
              <a:rPr lang="en-US" sz="2800" b="0" i="0">
                <a:solidFill>
                  <a:srgbClr val="000000"/>
                </a:solidFill>
                <a:effectLst/>
                <a:latin typeface="Arial"/>
                <a:cs typeface="Arial"/>
              </a:rPr>
              <a:t>Accounts for each site are created separately. </a:t>
            </a:r>
          </a:p>
          <a:p>
            <a:pPr algn="l" rtl="0" fontAlgn="base">
              <a:buClr>
                <a:srgbClr val="000000"/>
              </a:buClr>
              <a:buFont typeface="Arial" panose="020B0604020202020204" pitchFamily="34" charset="0"/>
              <a:buChar char="•"/>
            </a:pPr>
            <a:r>
              <a:rPr lang="en-US">
                <a:solidFill>
                  <a:srgbClr val="000000"/>
                </a:solidFill>
                <a:latin typeface="Arial"/>
                <a:cs typeface="Arial"/>
              </a:rPr>
              <a:t>P</a:t>
            </a:r>
            <a:r>
              <a:rPr lang="en-US" sz="2800">
                <a:solidFill>
                  <a:srgbClr val="000000"/>
                </a:solidFill>
                <a:latin typeface="Arial"/>
                <a:cs typeface="Arial"/>
              </a:rPr>
              <a:t>asswords for each site are </a:t>
            </a:r>
            <a:r>
              <a:rPr lang="en-US" sz="2800" b="1" i="1">
                <a:solidFill>
                  <a:srgbClr val="000000"/>
                </a:solidFill>
                <a:latin typeface="Arial"/>
                <a:cs typeface="Arial"/>
              </a:rPr>
              <a:t>set separately</a:t>
            </a:r>
            <a:r>
              <a:rPr lang="en-US" sz="2800">
                <a:solidFill>
                  <a:srgbClr val="000000"/>
                </a:solidFill>
                <a:latin typeface="Arial"/>
                <a:cs typeface="Arial"/>
              </a:rPr>
              <a:t>, but </a:t>
            </a:r>
            <a:r>
              <a:rPr lang="en-US" sz="2800" b="0" i="0">
                <a:solidFill>
                  <a:srgbClr val="000000"/>
                </a:solidFill>
                <a:effectLst/>
                <a:latin typeface="Arial"/>
                <a:cs typeface="Arial"/>
              </a:rPr>
              <a:t>DESE recommends using the </a:t>
            </a:r>
            <a:r>
              <a:rPr lang="en-US" sz="2800" b="1" i="1">
                <a:solidFill>
                  <a:srgbClr val="000000"/>
                </a:solidFill>
                <a:effectLst/>
                <a:latin typeface="Arial"/>
                <a:cs typeface="Arial"/>
              </a:rPr>
              <a:t>same password</a:t>
            </a:r>
            <a:r>
              <a:rPr lang="en-US" sz="2800" b="0" i="0">
                <a:solidFill>
                  <a:srgbClr val="000000"/>
                </a:solidFill>
                <a:effectLst/>
                <a:latin typeface="Arial"/>
                <a:cs typeface="Arial"/>
              </a:rPr>
              <a:t> for both the MCAS Portal and the MCAS Training Site. </a:t>
            </a: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DDF9F06-2B0C-BFC2-BB74-FCB3F251C7C4}"/>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488495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94-4480-44AA-3945-D2C9618CD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DF3D9-BBA7-E3CE-A903-93D33C6073A3}"/>
              </a:ext>
            </a:extLst>
          </p:cNvPr>
          <p:cNvSpPr>
            <a:spLocks noGrp="1"/>
          </p:cNvSpPr>
          <p:nvPr>
            <p:ph type="title"/>
          </p:nvPr>
        </p:nvSpPr>
        <p:spPr>
          <a:xfrm>
            <a:off x="195591" y="129406"/>
            <a:ext cx="10594040" cy="1085119"/>
          </a:xfrm>
        </p:spPr>
        <p:txBody>
          <a:bodyPr>
            <a:normAutofit fontScale="90000"/>
          </a:bodyPr>
          <a:lstStyle/>
          <a:p>
            <a:r>
              <a:rPr lang="en-US" sz="4000">
                <a:solidFill>
                  <a:schemeClr val="bg1"/>
                </a:solidFill>
                <a:latin typeface="Arial"/>
                <a:cs typeface="Arial"/>
              </a:rPr>
              <a:t>5. Confirm your access to the MCAS Portal, and update user accounts. (continued 1)</a:t>
            </a:r>
          </a:p>
        </p:txBody>
      </p:sp>
      <p:sp>
        <p:nvSpPr>
          <p:cNvPr id="3" name="Content Placeholder 2">
            <a:extLst>
              <a:ext uri="{FF2B5EF4-FFF2-40B4-BE49-F238E27FC236}">
                <a16:creationId xmlns:a16="http://schemas.microsoft.com/office/drawing/2014/main" id="{30B748AC-9C0F-474C-4EEB-9CB76C8AA7FC}"/>
              </a:ext>
            </a:extLst>
          </p:cNvPr>
          <p:cNvSpPr>
            <a:spLocks noGrp="1"/>
          </p:cNvSpPr>
          <p:nvPr>
            <p:ph idx="1"/>
          </p:nvPr>
        </p:nvSpPr>
        <p:spPr/>
        <p:txBody>
          <a:bodyPr>
            <a:normAutofit/>
          </a:bodyPr>
          <a:lstStyle/>
          <a:p>
            <a:pPr>
              <a:buClrTx/>
            </a:pPr>
            <a:r>
              <a:rPr lang="en-US" sz="2400">
                <a:solidFill>
                  <a:schemeClr val="tx1"/>
                </a:solidFill>
                <a:latin typeface="Arial" panose="020B0604020202020204" pitchFamily="34" charset="0"/>
                <a:cs typeface="Arial" panose="020B0604020202020204" pitchFamily="34" charset="0"/>
              </a:rPr>
              <a:t>Principals and school test coordinators should log in to the MCAS Portal to confirm access to the appropriate school(s). District test coordinators should log in to confirm access to the appropriate district(s).</a:t>
            </a:r>
          </a:p>
          <a:p>
            <a:pPr>
              <a:buClrTx/>
            </a:pPr>
            <a:r>
              <a:rPr lang="en-US" sz="2400">
                <a:solidFill>
                  <a:schemeClr val="tx1"/>
                </a:solidFill>
              </a:rPr>
              <a:t>If you are not able to access your MCAS Portal or MCAS Training Site account, are not able to access your school or district, or are new and need an account, users may request support as follows:</a:t>
            </a:r>
          </a:p>
          <a:p>
            <a:pPr lvl="1">
              <a:buClrTx/>
              <a:buFont typeface="Arial" panose="020B0604020202020204" pitchFamily="34" charset="0"/>
              <a:buChar char="•"/>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7000AFD-5E77-D6E5-C21D-A5D784236445}"/>
              </a:ext>
            </a:extLst>
          </p:cNvPr>
          <p:cNvGraphicFramePr>
            <a:graphicFrameLocks noGrp="1"/>
          </p:cNvGraphicFramePr>
          <p:nvPr>
            <p:extLst>
              <p:ext uri="{D42A27DB-BD31-4B8C-83A1-F6EECF244321}">
                <p14:modId xmlns:p14="http://schemas.microsoft.com/office/powerpoint/2010/main" val="474711601"/>
              </p:ext>
            </p:extLst>
          </p:nvPr>
        </p:nvGraphicFramePr>
        <p:xfrm>
          <a:off x="704338" y="3970833"/>
          <a:ext cx="10271760" cy="2194560"/>
        </p:xfrm>
        <a:graphic>
          <a:graphicData uri="http://schemas.openxmlformats.org/drawingml/2006/table">
            <a:tbl>
              <a:tblPr firstRow="1" bandRow="1">
                <a:tableStyleId>{5C22544A-7EE6-4342-B048-85BDC9FD1C3A}</a:tableStyleId>
              </a:tblPr>
              <a:tblGrid>
                <a:gridCol w="5135880">
                  <a:extLst>
                    <a:ext uri="{9D8B030D-6E8A-4147-A177-3AD203B41FA5}">
                      <a16:colId xmlns:a16="http://schemas.microsoft.com/office/drawing/2014/main" val="627627072"/>
                    </a:ext>
                  </a:extLst>
                </a:gridCol>
                <a:gridCol w="5135880">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chemeClr val="tx1"/>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chemeClr val="tx1"/>
                        </a:solidFill>
                        <a:effectLst/>
                        <a:latin typeface="Arial" panose="020B0604020202020204" pitchFamily="34" charset="0"/>
                        <a:cs typeface="Arial" panose="020B0604020202020204" pitchFamily="34" charset="0"/>
                      </a:endParaRPr>
                    </a:p>
                  </a:txBody>
                  <a:tcPr/>
                </a:tc>
                <a:tc>
                  <a:txBody>
                    <a:bodyPr/>
                    <a:lstStyle/>
                    <a:p>
                      <a:r>
                        <a:rPr lang="en-US" sz="2000" b="0">
                          <a:solidFill>
                            <a:schemeClr val="tx1"/>
                          </a:solidFill>
                          <a:effectLst/>
                          <a:latin typeface="Arial" panose="020B0604020202020204" pitchFamily="34" charset="0"/>
                          <a:cs typeface="Arial" panose="020B0604020202020204" pitchFamily="34" charset="0"/>
                        </a:rPr>
                        <a:t>Their principal or school test coordinator</a:t>
                      </a:r>
                      <a:endParaRPr lang="en-US" sz="2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chemeClr val="tx1"/>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chemeClr val="tx1"/>
                        </a:solidFill>
                        <a:effectLst/>
                        <a:latin typeface="Arial" panose="020B0604020202020204" pitchFamily="34" charset="0"/>
                        <a:cs typeface="Arial" panose="020B0604020202020204" pitchFamily="34" charset="0"/>
                      </a:endParaRPr>
                    </a:p>
                  </a:txBody>
                  <a:tcPr/>
                </a:tc>
                <a:tc>
                  <a:txBody>
                    <a:bodyPr/>
                    <a:lstStyle/>
                    <a:p>
                      <a:r>
                        <a:rPr lang="en-US" sz="2000" b="0">
                          <a:solidFill>
                            <a:schemeClr val="tx1"/>
                          </a:solidFill>
                          <a:effectLst/>
                          <a:latin typeface="Arial" panose="020B0604020202020204" pitchFamily="34" charset="0"/>
                          <a:cs typeface="Arial" panose="020B0604020202020204" pitchFamily="34" charset="0"/>
                        </a:rPr>
                        <a:t>Their district test coordinator</a:t>
                      </a:r>
                      <a:endParaRPr lang="en-US" sz="2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tx1"/>
                          </a:solidFill>
                          <a:effectLst/>
                          <a:latin typeface="Arial" panose="020B0604020202020204" pitchFamily="34" charset="0"/>
                          <a:cs typeface="Arial" panose="020B0604020202020204" pitchFamily="34" charset="0"/>
                        </a:rPr>
                        <a:t>District test coordinators</a:t>
                      </a:r>
                      <a:endParaRPr lang="en-US" sz="2000" b="0">
                        <a:solidFill>
                          <a:schemeClr val="tx1"/>
                        </a:solidFill>
                        <a:latin typeface="Arial" panose="020B0604020202020204" pitchFamily="34" charset="0"/>
                        <a:cs typeface="Arial" panose="020B0604020202020204" pitchFamily="34" charset="0"/>
                      </a:endParaRPr>
                    </a:p>
                  </a:txBody>
                  <a:tcPr/>
                </a:tc>
                <a:tc>
                  <a:txBody>
                    <a:bodyPr/>
                    <a:lstStyle/>
                    <a:p>
                      <a:r>
                        <a:rPr lang="en-US" sz="2000" b="0">
                          <a:solidFill>
                            <a:schemeClr val="tx1"/>
                          </a:solidFill>
                          <a:effectLst/>
                          <a:latin typeface="Arial" panose="020B0604020202020204" pitchFamily="34" charset="0"/>
                          <a:cs typeface="Arial" panose="020B0604020202020204" pitchFamily="34" charset="0"/>
                        </a:rPr>
                        <a:t>MCAS Service Center</a:t>
                      </a:r>
                      <a:endParaRPr lang="en-US" sz="2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
        <p:nvSpPr>
          <p:cNvPr id="5" name="Slide Number Placeholder 4">
            <a:extLst>
              <a:ext uri="{FF2B5EF4-FFF2-40B4-BE49-F238E27FC236}">
                <a16:creationId xmlns:a16="http://schemas.microsoft.com/office/drawing/2014/main" id="{15FBAFA5-044D-4525-353A-5C4F0FC126CF}"/>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549983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283E6-6D4A-D3AA-8821-1C8ECB094E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28655-BBF9-B906-8F14-22A9E4A8E1F3}"/>
              </a:ext>
            </a:extLst>
          </p:cNvPr>
          <p:cNvSpPr>
            <a:spLocks noGrp="1"/>
          </p:cNvSpPr>
          <p:nvPr>
            <p:ph type="title"/>
          </p:nvPr>
        </p:nvSpPr>
        <p:spPr/>
        <p:txBody>
          <a:bodyPr>
            <a:normAutofit fontScale="90000"/>
          </a:bodyPr>
          <a:lstStyle/>
          <a:p>
            <a:r>
              <a:rPr lang="en-US" sz="4000">
                <a:solidFill>
                  <a:schemeClr val="bg1"/>
                </a:solidFill>
              </a:rPr>
              <a:t>5. Confirm your access to the MCAS Portal, and update user accounts. (continued 2)</a:t>
            </a:r>
            <a:endParaRPr lang="en-US" sz="4000">
              <a:solidFill>
                <a:srgbClr val="F9F9FA"/>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98003CB-F200-B4B5-0C07-F5F6FDDA8D31}"/>
              </a:ext>
            </a:extLst>
          </p:cNvPr>
          <p:cNvSpPr>
            <a:spLocks noGrp="1"/>
          </p:cNvSpPr>
          <p:nvPr>
            <p:ph idx="1"/>
          </p:nvPr>
        </p:nvSpPr>
        <p:spPr/>
        <p:txBody>
          <a:bodyPr vert="horz" lIns="91440" tIns="45720" rIns="91440" bIns="45720" rtlCol="0" anchor="t">
            <a:noAutofit/>
          </a:bodyPr>
          <a:lstStyle/>
          <a:p>
            <a:pPr fontAlgn="base"/>
            <a:r>
              <a:rPr lang="en-US" sz="2400">
                <a:solidFill>
                  <a:schemeClr val="tx1"/>
                </a:solidFill>
              </a:rPr>
              <a:t>Different roles provide different levels of access in the MCAS Portal. Five roles are available:​</a:t>
            </a:r>
          </a:p>
          <a:p>
            <a:pPr lvl="1" fontAlgn="base"/>
            <a:r>
              <a:rPr lang="en-US" sz="2000">
                <a:solidFill>
                  <a:schemeClr val="tx1"/>
                </a:solidFill>
              </a:rPr>
              <a:t>District test coordinator​</a:t>
            </a:r>
          </a:p>
          <a:p>
            <a:pPr lvl="1" fontAlgn="base"/>
            <a:r>
              <a:rPr lang="en-US" sz="2000">
                <a:solidFill>
                  <a:schemeClr val="tx1"/>
                </a:solidFill>
              </a:rPr>
              <a:t>School test coordinator​</a:t>
            </a:r>
          </a:p>
          <a:p>
            <a:pPr lvl="1" fontAlgn="base"/>
            <a:r>
              <a:rPr lang="en-US" sz="2000">
                <a:solidFill>
                  <a:schemeClr val="tx1"/>
                </a:solidFill>
              </a:rPr>
              <a:t>Technology coordinator​</a:t>
            </a:r>
          </a:p>
          <a:p>
            <a:pPr lvl="1" fontAlgn="base"/>
            <a:r>
              <a:rPr lang="en-US" sz="2000">
                <a:solidFill>
                  <a:schemeClr val="tx1"/>
                </a:solidFill>
              </a:rPr>
              <a:t>Test administrator​</a:t>
            </a:r>
          </a:p>
          <a:p>
            <a:pPr lvl="1" fontAlgn="base"/>
            <a:r>
              <a:rPr lang="en-US" sz="2000">
                <a:solidFill>
                  <a:schemeClr val="tx1"/>
                </a:solidFill>
              </a:rPr>
              <a:t>Reports Access Only</a:t>
            </a:r>
          </a:p>
          <a:p>
            <a:pPr fontAlgn="base"/>
            <a:r>
              <a:rPr lang="en-US" sz="2400">
                <a:solidFill>
                  <a:schemeClr val="tx1"/>
                </a:solidFill>
              </a:rPr>
              <a:t>Review </a:t>
            </a:r>
            <a:r>
              <a:rPr lang="en-US" sz="2400" u="sng">
                <a:solidFill>
                  <a:srgbClr val="000000"/>
                </a:solidFill>
                <a:hlinkClick r:id="rId3"/>
              </a:rPr>
              <a:t>Part II of the Guide to the MCAS Portal: MCAS Portal User Management</a:t>
            </a:r>
            <a:r>
              <a:rPr lang="en-US" sz="2400">
                <a:solidFill>
                  <a:srgbClr val="000000"/>
                </a:solidFill>
              </a:rPr>
              <a:t> </a:t>
            </a:r>
            <a:r>
              <a:rPr lang="en-US" sz="2400">
                <a:solidFill>
                  <a:schemeClr val="tx1"/>
                </a:solidFill>
              </a:rPr>
              <a:t>for information on permissions available to each role.​</a:t>
            </a:r>
          </a:p>
          <a:p>
            <a:pPr fontAlgn="base"/>
            <a:r>
              <a:rPr lang="en-US" sz="2400" b="1">
                <a:solidFill>
                  <a:schemeClr val="tx1"/>
                </a:solidFill>
              </a:rPr>
              <a:t>Schools/districts should be sure to deactivate accounts for any users who will not be participating in MCAS testing in 2026–27. </a:t>
            </a:r>
          </a:p>
          <a:p>
            <a:pPr>
              <a:buClr>
                <a:srgbClr val="101D35"/>
              </a:buClr>
            </a:pPr>
            <a:endParaRPr lang="en-US" sz="2800">
              <a:solidFill>
                <a:srgbClr val="101D35"/>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95D0E3A-DF1D-5603-558A-C79E8525279B}"/>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1952145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28783-0175-4B9B-A711-CAA8EB0263A9}"/>
              </a:ext>
            </a:extLst>
          </p:cNvPr>
          <p:cNvSpPr>
            <a:spLocks noGrp="1"/>
          </p:cNvSpPr>
          <p:nvPr>
            <p:ph type="title"/>
          </p:nvPr>
        </p:nvSpPr>
        <p:spPr>
          <a:xfrm>
            <a:off x="173179" y="163023"/>
            <a:ext cx="9182100" cy="1006678"/>
          </a:xfrm>
        </p:spPr>
        <p:txBody>
          <a:bodyPr>
            <a:noAutofit/>
          </a:bodyPr>
          <a:lstStyle/>
          <a:p>
            <a:r>
              <a:rPr lang="en-US" sz="3000">
                <a:solidFill>
                  <a:schemeClr val="bg1"/>
                </a:solidFill>
                <a:latin typeface="Arial" panose="020B0604020202020204" pitchFamily="34" charset="0"/>
                <a:cs typeface="Arial" panose="020B0604020202020204" pitchFamily="34" charset="0"/>
              </a:rPr>
              <a:t>6. </a:t>
            </a:r>
            <a:r>
              <a:rPr lang="en-US" sz="3000">
                <a:solidFill>
                  <a:schemeClr val="bg1"/>
                </a:solidFill>
              </a:rPr>
              <a:t>Begin pl</a:t>
            </a:r>
            <a:r>
              <a:rPr lang="en-US" sz="3000">
                <a:solidFill>
                  <a:schemeClr val="bg1"/>
                </a:solidFill>
                <a:latin typeface="Arial" panose="020B0604020202020204" pitchFamily="34" charset="0"/>
                <a:cs typeface="Arial" panose="020B0604020202020204" pitchFamily="34" charset="0"/>
              </a:rPr>
              <a:t>anning for accessibility features (for all students) and accommodations for students with disabilities and English learners.</a:t>
            </a:r>
          </a:p>
        </p:txBody>
      </p:sp>
      <p:sp>
        <p:nvSpPr>
          <p:cNvPr id="3" name="Content Placeholder 2">
            <a:extLst>
              <a:ext uri="{FF2B5EF4-FFF2-40B4-BE49-F238E27FC236}">
                <a16:creationId xmlns:a16="http://schemas.microsoft.com/office/drawing/2014/main" id="{E0035EF5-C713-4412-8624-B70451B737DC}"/>
              </a:ext>
            </a:extLst>
          </p:cNvPr>
          <p:cNvSpPr>
            <a:spLocks noGrp="1"/>
          </p:cNvSpPr>
          <p:nvPr>
            <p:ph idx="1"/>
          </p:nvPr>
        </p:nvSpPr>
        <p:spPr/>
        <p:txBody>
          <a:bodyPr/>
          <a:lstStyle/>
          <a:p>
            <a:pPr>
              <a:buClr>
                <a:srgbClr val="101D35"/>
              </a:buClr>
            </a:pPr>
            <a:r>
              <a:rPr lang="en-US" sz="2600">
                <a:solidFill>
                  <a:schemeClr val="tx1"/>
                </a:solidFill>
                <a:latin typeface="Arial" panose="020B0604020202020204" pitchFamily="34" charset="0"/>
                <a:cs typeface="Arial" panose="020B0604020202020204" pitchFamily="34" charset="0"/>
              </a:rPr>
              <a:t>Review selected accessibility features for all students and accommodations for students with disabilities and ELs. </a:t>
            </a:r>
          </a:p>
          <a:p>
            <a:pPr>
              <a:buClr>
                <a:srgbClr val="101D35"/>
              </a:buClr>
            </a:pPr>
            <a:r>
              <a:rPr lang="en-US" sz="2600">
                <a:solidFill>
                  <a:schemeClr val="tx1"/>
                </a:solidFill>
                <a:latin typeface="Arial" panose="020B0604020202020204" pitchFamily="34" charset="0"/>
                <a:cs typeface="Arial" panose="020B0604020202020204" pitchFamily="34" charset="0"/>
              </a:rPr>
              <a:t>Include selected features and accommodations in Student Registration.</a:t>
            </a:r>
          </a:p>
          <a:p>
            <a:pPr lvl="1">
              <a:buClr>
                <a:srgbClr val="101D35"/>
              </a:buClr>
              <a:buFont typeface="Arial" panose="020B0604020202020204" pitchFamily="34" charset="0"/>
              <a:buChar char="•"/>
            </a:pPr>
            <a:r>
              <a:rPr lang="en-US" sz="2200" i="1">
                <a:solidFill>
                  <a:schemeClr val="tx1"/>
                </a:solidFill>
                <a:latin typeface="Arial" panose="020B0604020202020204" pitchFamily="34" charset="0"/>
                <a:cs typeface="Arial" panose="020B0604020202020204" pitchFamily="34" charset="0"/>
              </a:rPr>
              <a:t>Before testing</a:t>
            </a:r>
            <a:r>
              <a:rPr lang="en-US" sz="2200">
                <a:solidFill>
                  <a:schemeClr val="tx1"/>
                </a:solidFill>
                <a:latin typeface="Arial" panose="020B0604020202020204" pitchFamily="34" charset="0"/>
                <a:cs typeface="Arial" panose="020B0604020202020204" pitchFamily="34" charset="0"/>
              </a:rPr>
              <a:t>: required for student to receive correct features or test forms</a:t>
            </a:r>
          </a:p>
          <a:p>
            <a:pPr lvl="1">
              <a:buClr>
                <a:srgbClr val="101D35"/>
              </a:buClr>
              <a:buFont typeface="Arial" panose="020B0604020202020204" pitchFamily="34" charset="0"/>
              <a:buChar char="•"/>
            </a:pPr>
            <a:r>
              <a:rPr lang="en-US" sz="2200" i="1">
                <a:solidFill>
                  <a:schemeClr val="tx1"/>
                </a:solidFill>
                <a:latin typeface="Arial" panose="020B0604020202020204" pitchFamily="34" charset="0"/>
                <a:cs typeface="Arial" panose="020B0604020202020204" pitchFamily="34" charset="0"/>
              </a:rPr>
              <a:t>After testing</a:t>
            </a:r>
            <a:r>
              <a:rPr lang="en-US" sz="2200">
                <a:solidFill>
                  <a:schemeClr val="tx1"/>
                </a:solidFill>
                <a:latin typeface="Arial" panose="020B0604020202020204" pitchFamily="34" charset="0"/>
                <a:cs typeface="Arial" panose="020B0604020202020204" pitchFamily="34" charset="0"/>
              </a:rPr>
              <a:t>: to update features or accommodations used during testing</a:t>
            </a:r>
          </a:p>
          <a:p>
            <a:pPr>
              <a:buClr>
                <a:srgbClr val="101D35"/>
              </a:buClr>
            </a:pPr>
            <a:r>
              <a:rPr lang="en-US" sz="2600">
                <a:solidFill>
                  <a:schemeClr val="tx1"/>
                </a:solidFill>
                <a:latin typeface="Arial" panose="020B0604020202020204" pitchFamily="34" charset="0"/>
                <a:cs typeface="Arial" panose="020B0604020202020204" pitchFamily="34" charset="0"/>
              </a:rPr>
              <a:t>Resources: </a:t>
            </a:r>
          </a:p>
          <a:p>
            <a:pPr lvl="1">
              <a:buClr>
                <a:srgbClr val="101D35"/>
              </a:buClr>
              <a:buFont typeface="Arial" panose="020B0604020202020204" pitchFamily="34" charset="0"/>
              <a:buChar char="•"/>
            </a:pPr>
            <a:r>
              <a:rPr lang="en-US" sz="2200" i="1">
                <a:latin typeface="Arial" panose="020B0604020202020204" pitchFamily="34" charset="0"/>
                <a:cs typeface="Arial" panose="020B0604020202020204" pitchFamily="34" charset="0"/>
                <a:hlinkClick r:id="rId2"/>
              </a:rPr>
              <a:t>Accessibility and Accommodations Manual</a:t>
            </a:r>
            <a:r>
              <a:rPr lang="en-US" sz="2200" i="1">
                <a:latin typeface="Arial" panose="020B0604020202020204" pitchFamily="34" charset="0"/>
                <a:cs typeface="Arial" panose="020B0604020202020204" pitchFamily="34" charset="0"/>
              </a:rPr>
              <a:t> </a:t>
            </a:r>
            <a:r>
              <a:rPr lang="en-US" sz="2200" i="1">
                <a:solidFill>
                  <a:schemeClr val="tx1"/>
                </a:solidFill>
                <a:latin typeface="Arial" panose="020B0604020202020204" pitchFamily="34" charset="0"/>
                <a:cs typeface="Arial" panose="020B0604020202020204" pitchFamily="34" charset="0"/>
              </a:rPr>
              <a:t>(to be available soon)</a:t>
            </a:r>
          </a:p>
          <a:p>
            <a:pPr lvl="1">
              <a:buClr>
                <a:srgbClr val="101D35"/>
              </a:buClr>
              <a:buFont typeface="Arial" panose="020B0604020202020204" pitchFamily="34" charset="0"/>
              <a:buChar char="•"/>
            </a:pPr>
            <a:r>
              <a:rPr lang="en-US" sz="2200">
                <a:solidFill>
                  <a:schemeClr val="tx1"/>
                </a:solidFill>
                <a:latin typeface="Arial" panose="020B0604020202020204" pitchFamily="34" charset="0"/>
                <a:cs typeface="Arial" panose="020B0604020202020204" pitchFamily="34" charset="0"/>
                <a:hlinkClick r:id="rId3"/>
              </a:rPr>
              <a:t>Part III of the Guide to the MCAS Portal: Student Registration</a:t>
            </a:r>
            <a:endParaRPr lang="en-US" sz="2200">
              <a:solidFill>
                <a:schemeClr val="tx1"/>
              </a:solidFill>
              <a:latin typeface="Arial" panose="020B0604020202020204" pitchFamily="34" charset="0"/>
              <a:cs typeface="Arial" panose="020B0604020202020204" pitchFamily="34" charset="0"/>
            </a:endParaRPr>
          </a:p>
          <a:p>
            <a:pPr lvl="1">
              <a:buClr>
                <a:srgbClr val="101D35"/>
              </a:buClr>
              <a:buFont typeface="Arial" panose="020B0604020202020204" pitchFamily="34" charset="0"/>
              <a:buChar char="•"/>
            </a:pPr>
            <a:r>
              <a:rPr lang="en-US" sz="2200">
                <a:latin typeface="Arial" panose="020B0604020202020204" pitchFamily="34" charset="0"/>
                <a:cs typeface="Arial" panose="020B0604020202020204" pitchFamily="34" charset="0"/>
                <a:hlinkClick r:id="rId4"/>
              </a:rPr>
              <a:t>Register for the accessibility and accommodations training session </a:t>
            </a:r>
            <a:endParaRPr lang="en-US" sz="2200">
              <a:solidFill>
                <a:schemeClr val="tx1"/>
              </a:solidFill>
              <a:latin typeface="Arial" panose="020B0604020202020204" pitchFamily="34" charset="0"/>
              <a:cs typeface="Arial" panose="020B0604020202020204" pitchFamily="34" charset="0"/>
            </a:endParaRPr>
          </a:p>
          <a:p>
            <a:pPr lvl="1">
              <a:buClr>
                <a:srgbClr val="101D35"/>
              </a:buClr>
              <a:buFont typeface="Arial" panose="020B0604020202020204" pitchFamily="34" charset="0"/>
              <a:buChar char="•"/>
            </a:pPr>
            <a:r>
              <a:rPr lang="en-US" sz="2200">
                <a:latin typeface="Arial" panose="020B0604020202020204" pitchFamily="34" charset="0"/>
                <a:cs typeface="Arial" panose="020B0604020202020204" pitchFamily="34" charset="0"/>
                <a:hlinkClick r:id="rId5"/>
              </a:rPr>
              <a:t>Approved graphic organizers and supplemental Math and STE reference sheets</a:t>
            </a:r>
            <a:endParaRPr lang="en-US" sz="2200">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5830A9BA-C15F-9950-2897-7FC2170EF668}"/>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830066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5FABF-0F78-E265-50BB-6EDB7FA9B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106098-8478-1E35-5FBD-39232173E9B7}"/>
              </a:ext>
            </a:extLst>
          </p:cNvPr>
          <p:cNvSpPr>
            <a:spLocks noGrp="1"/>
          </p:cNvSpPr>
          <p:nvPr>
            <p:ph type="title"/>
          </p:nvPr>
        </p:nvSpPr>
        <p:spPr/>
        <p:txBody>
          <a:bodyPr>
            <a:normAutofit/>
          </a:bodyPr>
          <a:lstStyle/>
          <a:p>
            <a:r>
              <a:rPr lang="en-US" sz="3600">
                <a:solidFill>
                  <a:schemeClr val="bg1"/>
                </a:solidFill>
                <a:cs typeface="Segoe UI" pitchFamily="34" charset="0"/>
              </a:rPr>
              <a:t>Resources: Tasks to Complete in Fall 2026</a:t>
            </a:r>
          </a:p>
        </p:txBody>
      </p:sp>
      <p:graphicFrame>
        <p:nvGraphicFramePr>
          <p:cNvPr id="7" name="Content Placeholder 6">
            <a:extLst>
              <a:ext uri="{FF2B5EF4-FFF2-40B4-BE49-F238E27FC236}">
                <a16:creationId xmlns:a16="http://schemas.microsoft.com/office/drawing/2014/main" id="{615B02EB-5624-6194-011B-50767E704CF9}"/>
              </a:ext>
            </a:extLst>
          </p:cNvPr>
          <p:cNvGraphicFramePr>
            <a:graphicFrameLocks noGrp="1"/>
          </p:cNvGraphicFramePr>
          <p:nvPr>
            <p:ph idx="1"/>
            <p:extLst>
              <p:ext uri="{D42A27DB-BD31-4B8C-83A1-F6EECF244321}">
                <p14:modId xmlns:p14="http://schemas.microsoft.com/office/powerpoint/2010/main" val="442127325"/>
              </p:ext>
            </p:extLst>
          </p:nvPr>
        </p:nvGraphicFramePr>
        <p:xfrm>
          <a:off x="725861" y="1866329"/>
          <a:ext cx="9885680" cy="3676650"/>
        </p:xfrm>
        <a:graphic>
          <a:graphicData uri="http://schemas.openxmlformats.org/drawingml/2006/table">
            <a:tbl>
              <a:tblPr firstRow="1" firstCol="1" bandRow="1">
                <a:tableStyleId>{5C22544A-7EE6-4342-B048-85BDC9FD1C3A}</a:tableStyleId>
              </a:tblPr>
              <a:tblGrid>
                <a:gridCol w="4935637">
                  <a:extLst>
                    <a:ext uri="{9D8B030D-6E8A-4147-A177-3AD203B41FA5}">
                      <a16:colId xmlns:a16="http://schemas.microsoft.com/office/drawing/2014/main" val="1390163888"/>
                    </a:ext>
                  </a:extLst>
                </a:gridCol>
                <a:gridCol w="4950043">
                  <a:extLst>
                    <a:ext uri="{9D8B030D-6E8A-4147-A177-3AD203B41FA5}">
                      <a16:colId xmlns:a16="http://schemas.microsoft.com/office/drawing/2014/main" val="1351445484"/>
                    </a:ext>
                  </a:extLst>
                </a:gridCol>
              </a:tblGrid>
              <a:tr h="229995">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Task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Resources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9697608"/>
                  </a:ext>
                </a:extLst>
              </a:tr>
              <a:tr h="471970">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rPr>
                        <a:t>(Ongoing) Read biweekly Student Assessment Updates.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2400" u="sng" kern="100">
                          <a:effectLst/>
                          <a:latin typeface="Arial" panose="020B0604020202020204" pitchFamily="34" charset="0"/>
                          <a:cs typeface="Arial" panose="020B0604020202020204" pitchFamily="34" charset="0"/>
                          <a:hlinkClick r:id="rId3"/>
                        </a:rPr>
                        <a:t>https://www.doe.mass.edu/mcas/updates.html</a:t>
                      </a:r>
                      <a:r>
                        <a:rPr lang="en-US" sz="2400" kern="100">
                          <a:effectLst/>
                          <a:latin typeface="Arial" panose="020B0604020202020204" pitchFamily="34" charset="0"/>
                          <a:cs typeface="Arial" panose="020B0604020202020204" pitchFamily="34" charset="0"/>
                        </a:rPr>
                        <a:t>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14761419"/>
                  </a:ext>
                </a:extLst>
              </a:tr>
              <a:tr h="471970">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rPr>
                        <a:t>Become familiar with CBT components.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285750" marR="0" indent="-285750">
                        <a:lnSpc>
                          <a:spcPct val="100000"/>
                        </a:lnSpc>
                        <a:spcAft>
                          <a:spcPts val="0"/>
                        </a:spcAft>
                        <a:buFont typeface="Arial" panose="020B0604020202020204" pitchFamily="34" charset="0"/>
                        <a:buChar char="•"/>
                      </a:pPr>
                      <a:r>
                        <a:rPr lang="en-US" sz="2400" kern="100">
                          <a:effectLst/>
                          <a:latin typeface="Arial" panose="020B0604020202020204" pitchFamily="34" charset="0"/>
                          <a:cs typeface="Arial" panose="020B0604020202020204" pitchFamily="34" charset="0"/>
                          <a:hlinkClick r:id="rId4"/>
                        </a:rPr>
                        <a:t>Pre-Administration Guide </a:t>
                      </a:r>
                      <a:endParaRPr lang="en-US" sz="2400" kern="100">
                        <a:effectLst/>
                        <a:latin typeface="Arial" panose="020B0604020202020204" pitchFamily="34" charset="0"/>
                        <a:cs typeface="Arial" panose="020B0604020202020204" pitchFamily="34" charset="0"/>
                      </a:endParaRPr>
                    </a:p>
                    <a:p>
                      <a:pPr marL="285750" marR="0" indent="-285750">
                        <a:lnSpc>
                          <a:spcPct val="100000"/>
                        </a:lnSpc>
                        <a:spcAft>
                          <a:spcPts val="0"/>
                        </a:spcAft>
                        <a:buFont typeface="Arial" panose="020B0604020202020204" pitchFamily="34" charset="0"/>
                        <a:buChar char="•"/>
                      </a:pPr>
                      <a:r>
                        <a:rPr lang="en-US" sz="2400" kern="100">
                          <a:effectLst/>
                          <a:latin typeface="Arial" panose="020B0604020202020204" pitchFamily="34" charset="0"/>
                          <a:ea typeface="Aptos" panose="020B0004020202020204" pitchFamily="34" charset="0"/>
                          <a:cs typeface="Arial" panose="020B0604020202020204" pitchFamily="34" charset="0"/>
                          <a:hlinkClick r:id="rId5"/>
                        </a:rPr>
                        <a:t>Guide to the MCAS Portal</a:t>
                      </a:r>
                      <a:r>
                        <a:rPr lang="en-US" sz="2400" kern="100">
                          <a:effectLst/>
                          <a:latin typeface="Arial" panose="020B0604020202020204" pitchFamily="34" charset="0"/>
                          <a:ea typeface="Aptos" panose="020B0004020202020204" pitchFamily="34" charset="0"/>
                          <a:cs typeface="Arial" panose="020B0604020202020204" pitchFamily="34" charset="0"/>
                        </a:rPr>
                        <a:t> </a:t>
                      </a:r>
                      <a:r>
                        <a:rPr lang="en-US" sz="2400" i="1" kern="100">
                          <a:effectLst/>
                          <a:latin typeface="Arial" panose="020B0604020202020204" pitchFamily="34" charset="0"/>
                          <a:ea typeface="Aptos" panose="020B0004020202020204" pitchFamily="34" charset="0"/>
                          <a:cs typeface="Arial" panose="020B0604020202020204" pitchFamily="34" charset="0"/>
                        </a:rPr>
                        <a:t>(updated guide to be posted this fall)</a:t>
                      </a:r>
                    </a:p>
                  </a:txBody>
                  <a:tcPr marL="68580" marR="68580" marT="0" marB="0"/>
                </a:tc>
                <a:extLst>
                  <a:ext uri="{0D108BD9-81ED-4DB2-BD59-A6C34878D82A}">
                    <a16:rowId xmlns:a16="http://schemas.microsoft.com/office/drawing/2014/main" val="4266103160"/>
                  </a:ext>
                </a:extLst>
              </a:tr>
              <a:tr h="713947">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rPr>
                        <a:t>Identify the school test administration team and establish a communication plan.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hlinkClick r:id="rId4"/>
                        </a:rPr>
                        <a:t>Pre-Administration Guide</a:t>
                      </a:r>
                      <a:endParaRPr lang="en-US" sz="2400" i="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72724768"/>
                  </a:ext>
                </a:extLst>
              </a:tr>
            </a:tbl>
          </a:graphicData>
        </a:graphic>
      </p:graphicFrame>
      <p:sp>
        <p:nvSpPr>
          <p:cNvPr id="3" name="Slide Number Placeholder 2">
            <a:extLst>
              <a:ext uri="{FF2B5EF4-FFF2-40B4-BE49-F238E27FC236}">
                <a16:creationId xmlns:a16="http://schemas.microsoft.com/office/drawing/2014/main" id="{ABABACE9-9A89-C763-AD73-C5FAF0ECD295}"/>
              </a:ext>
            </a:extLst>
          </p:cNvPr>
          <p:cNvSpPr>
            <a:spLocks noGrp="1"/>
          </p:cNvSpPr>
          <p:nvPr>
            <p:ph type="sldNum" sz="quarter" idx="12"/>
          </p:nvPr>
        </p:nvSpPr>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1949145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9D401-830B-A0AE-AD3C-9035E2AB9A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6AAB6-0677-79C4-8146-96FD78ECADA1}"/>
              </a:ext>
            </a:extLst>
          </p:cNvPr>
          <p:cNvSpPr>
            <a:spLocks noGrp="1"/>
          </p:cNvSpPr>
          <p:nvPr>
            <p:ph type="title"/>
          </p:nvPr>
        </p:nvSpPr>
        <p:spPr/>
        <p:txBody>
          <a:bodyPr>
            <a:normAutofit fontScale="90000"/>
          </a:bodyPr>
          <a:lstStyle/>
          <a:p>
            <a:r>
              <a:rPr lang="en-US" sz="3600">
                <a:solidFill>
                  <a:schemeClr val="bg1"/>
                </a:solidFill>
                <a:cs typeface="Segoe UI" pitchFamily="34" charset="0"/>
              </a:rPr>
              <a:t>Resources: Tasks to Complete in Fall 2026 (continued)</a:t>
            </a:r>
          </a:p>
        </p:txBody>
      </p:sp>
      <p:sp>
        <p:nvSpPr>
          <p:cNvPr id="3" name="Slide Number Placeholder 2">
            <a:extLst>
              <a:ext uri="{FF2B5EF4-FFF2-40B4-BE49-F238E27FC236}">
                <a16:creationId xmlns:a16="http://schemas.microsoft.com/office/drawing/2014/main" id="{034F7F83-017E-3DE4-96C1-769E2BFEAC57}"/>
              </a:ext>
            </a:extLst>
          </p:cNvPr>
          <p:cNvSpPr>
            <a:spLocks noGrp="1"/>
          </p:cNvSpPr>
          <p:nvPr>
            <p:ph type="sldNum" sz="quarter" idx="12"/>
          </p:nvPr>
        </p:nvSpPr>
        <p:spPr/>
        <p:txBody>
          <a:bodyPr/>
          <a:lstStyle/>
          <a:p>
            <a:fld id="{68A8D22E-6BC5-9E47-900C-2BB94685D9F5}" type="slidenum">
              <a:rPr lang="en-US" smtClean="0"/>
              <a:t>43</a:t>
            </a:fld>
            <a:endParaRPr lang="en-US"/>
          </a:p>
        </p:txBody>
      </p:sp>
      <p:graphicFrame>
        <p:nvGraphicFramePr>
          <p:cNvPr id="7" name="Content Placeholder 6">
            <a:extLst>
              <a:ext uri="{FF2B5EF4-FFF2-40B4-BE49-F238E27FC236}">
                <a16:creationId xmlns:a16="http://schemas.microsoft.com/office/drawing/2014/main" id="{01A0CA7D-2BC1-FF5A-FA03-2C2D60337857}"/>
              </a:ext>
            </a:extLst>
          </p:cNvPr>
          <p:cNvGraphicFramePr>
            <a:graphicFrameLocks noGrp="1"/>
          </p:cNvGraphicFramePr>
          <p:nvPr>
            <p:ph idx="1"/>
            <p:extLst>
              <p:ext uri="{D42A27DB-BD31-4B8C-83A1-F6EECF244321}">
                <p14:modId xmlns:p14="http://schemas.microsoft.com/office/powerpoint/2010/main" val="1263134300"/>
              </p:ext>
            </p:extLst>
          </p:nvPr>
        </p:nvGraphicFramePr>
        <p:xfrm>
          <a:off x="518236" y="1720447"/>
          <a:ext cx="10515600" cy="4450688"/>
        </p:xfrm>
        <a:graphic>
          <a:graphicData uri="http://schemas.openxmlformats.org/drawingml/2006/table">
            <a:tbl>
              <a:tblPr firstRow="1" firstCol="1" bandRow="1">
                <a:tableStyleId>{5C22544A-7EE6-4342-B048-85BDC9FD1C3A}</a:tableStyleId>
              </a:tblPr>
              <a:tblGrid>
                <a:gridCol w="5253299">
                  <a:extLst>
                    <a:ext uri="{9D8B030D-6E8A-4147-A177-3AD203B41FA5}">
                      <a16:colId xmlns:a16="http://schemas.microsoft.com/office/drawing/2014/main" val="1390163888"/>
                    </a:ext>
                  </a:extLst>
                </a:gridCol>
                <a:gridCol w="5262301">
                  <a:extLst>
                    <a:ext uri="{9D8B030D-6E8A-4147-A177-3AD203B41FA5}">
                      <a16:colId xmlns:a16="http://schemas.microsoft.com/office/drawing/2014/main" val="1351445484"/>
                    </a:ext>
                  </a:extLst>
                </a:gridCol>
              </a:tblGrid>
              <a:tr h="229995">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Task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Resources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9697608"/>
                  </a:ext>
                </a:extLst>
              </a:tr>
              <a:tr h="471970">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rPr>
                        <a:t>Update contact info with DESE.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1800" kern="100">
                          <a:solidFill>
                            <a:srgbClr val="345B66"/>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Pre-Administration Guide</a:t>
                      </a:r>
                      <a:endParaRPr lang="en-US" sz="1800" i="1" kern="100">
                        <a:solidFill>
                          <a:srgbClr val="345B66"/>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53506439"/>
                  </a:ext>
                </a:extLst>
              </a:tr>
              <a:tr h="1673668">
                <a:tc>
                  <a:txBody>
                    <a:bodyPr/>
                    <a:lstStyle/>
                    <a:p>
                      <a:pPr marL="0" marR="0">
                        <a:lnSpc>
                          <a:spcPct val="100000"/>
                        </a:lnSpc>
                        <a:spcAft>
                          <a:spcPts val="0"/>
                        </a:spcAft>
                        <a:buNone/>
                      </a:pPr>
                      <a:r>
                        <a:rPr lang="en-US" sz="2400" kern="100">
                          <a:effectLst/>
                          <a:latin typeface="Arial" panose="020B0604020202020204" pitchFamily="34" charset="0"/>
                          <a:cs typeface="Arial" panose="020B0604020202020204" pitchFamily="34" charset="0"/>
                        </a:rPr>
                        <a:t>Confirm your access to the MCAS Portal and update user accounts. </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1800" u="sng" kern="100">
                          <a:solidFill>
                            <a:srgbClr val="345B66"/>
                          </a:solidFill>
                          <a:effectLst/>
                          <a:latin typeface="Arial" panose="020B0604020202020204" pitchFamily="34" charset="0"/>
                          <a:cs typeface="Arial" panose="020B0604020202020204" pitchFamily="34" charset="0"/>
                          <a:hlinkClick r:id="rId4"/>
                        </a:rPr>
                        <a:t>Part II of the Guide to the MCAS Portal: MCAS Portal User Management</a:t>
                      </a:r>
                      <a:r>
                        <a:rPr lang="en-US" sz="1800" u="none" kern="100">
                          <a:solidFill>
                            <a:srgbClr val="345B66"/>
                          </a:solidFill>
                          <a:effectLst/>
                          <a:latin typeface="Arial" panose="020B0604020202020204" pitchFamily="34" charset="0"/>
                          <a:cs typeface="Arial" panose="020B0604020202020204" pitchFamily="34" charset="0"/>
                        </a:rPr>
                        <a:t> </a:t>
                      </a:r>
                    </a:p>
                    <a:p>
                      <a:pPr marL="0" marR="0">
                        <a:lnSpc>
                          <a:spcPct val="100000"/>
                        </a:lnSpc>
                        <a:spcAft>
                          <a:spcPts val="0"/>
                        </a:spcAft>
                        <a:buNone/>
                      </a:pPr>
                      <a:r>
                        <a:rPr lang="en-US" sz="1800" kern="100">
                          <a:solidFill>
                            <a:srgbClr val="345B66"/>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Modules</a:t>
                      </a:r>
                      <a:r>
                        <a:rPr lang="en-US" sz="1800" kern="100">
                          <a:effectLst/>
                          <a:latin typeface="Arial" panose="020B0604020202020204" pitchFamily="34" charset="0"/>
                          <a:cs typeface="Arial" panose="020B0604020202020204" pitchFamily="34" charset="0"/>
                        </a:rPr>
                        <a:t>: </a:t>
                      </a:r>
                    </a:p>
                    <a:p>
                      <a:pPr marL="285750" marR="0" indent="-285750">
                        <a:lnSpc>
                          <a:spcPct val="100000"/>
                        </a:lnSpc>
                        <a:spcAft>
                          <a:spcPts val="0"/>
                        </a:spcAft>
                        <a:buFont typeface="Arial" panose="020B0604020202020204" pitchFamily="34" charset="0"/>
                        <a:buChar char="•"/>
                      </a:pPr>
                      <a:r>
                        <a:rPr lang="en-US" sz="1800" kern="100">
                          <a:effectLst/>
                          <a:latin typeface="Arial" panose="020B0604020202020204" pitchFamily="34" charset="0"/>
                          <a:cs typeface="Arial" panose="020B0604020202020204" pitchFamily="34" charset="0"/>
                        </a:rPr>
                        <a:t>Creating and Editing MCAS Portal User Accounts</a:t>
                      </a:r>
                    </a:p>
                    <a:p>
                      <a:pPr marL="285750" marR="0" indent="-285750">
                        <a:lnSpc>
                          <a:spcPct val="100000"/>
                        </a:lnSpc>
                        <a:spcAft>
                          <a:spcPts val="0"/>
                        </a:spcAft>
                        <a:buFont typeface="Arial" panose="020B0604020202020204" pitchFamily="34" charset="0"/>
                        <a:buChar char="•"/>
                      </a:pPr>
                      <a:r>
                        <a:rPr lang="en-US" sz="1800" kern="100">
                          <a:effectLst/>
                          <a:latin typeface="Arial" panose="020B0604020202020204" pitchFamily="34" charset="0"/>
                          <a:cs typeface="Arial" panose="020B0604020202020204" pitchFamily="34" charset="0"/>
                        </a:rPr>
                        <a:t>Uploading &amp; Exporting MCAS Portal User Accounts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829000961"/>
                  </a:ext>
                </a:extLst>
              </a:tr>
              <a:tr h="1673668">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Begin planning for accessibility features (for all students) and accommodations for students with disabilities and English learners. </a:t>
                      </a:r>
                    </a:p>
                  </a:txBody>
                  <a:tcPr marL="68580" marR="68580" marT="0" marB="0"/>
                </a:tc>
                <a:tc>
                  <a:txBody>
                    <a:bodyPr/>
                    <a:lstStyle/>
                    <a:p>
                      <a:pPr marL="0" marR="0" lvl="0" indent="0">
                        <a:lnSpc>
                          <a:spcPct val="100000"/>
                        </a:lnSpc>
                        <a:spcAft>
                          <a:spcPts val="0"/>
                        </a:spcAft>
                        <a:buFont typeface="Symbol" panose="05050102010706020507" pitchFamily="18" charset="2"/>
                        <a:buNone/>
                      </a:pPr>
                      <a:r>
                        <a:rPr lang="en-US" sz="1800" kern="100">
                          <a:solidFill>
                            <a:srgbClr val="345B66"/>
                          </a:solidFill>
                          <a:effectLst/>
                          <a:latin typeface="Arial" panose="020B0604020202020204" pitchFamily="34" charset="0"/>
                          <a:ea typeface="Aptos" panose="020B00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Accessibility and Accommodations Manual </a:t>
                      </a:r>
                      <a:r>
                        <a:rPr lang="en-US" sz="1800" i="1" kern="100">
                          <a:effectLst/>
                          <a:latin typeface="Arial" panose="020B0604020202020204" pitchFamily="34" charset="0"/>
                          <a:ea typeface="Aptos" panose="020B0004020202020204" pitchFamily="34" charset="0"/>
                          <a:cs typeface="Arial" panose="020B0604020202020204" pitchFamily="34" charset="0"/>
                        </a:rPr>
                        <a:t>(updated manual to be posted this fall)</a:t>
                      </a:r>
                    </a:p>
                  </a:txBody>
                  <a:tcPr marL="68580" marR="68580" marT="0" marB="0"/>
                </a:tc>
                <a:extLst>
                  <a:ext uri="{0D108BD9-81ED-4DB2-BD59-A6C34878D82A}">
                    <a16:rowId xmlns:a16="http://schemas.microsoft.com/office/drawing/2014/main" val="1451171098"/>
                  </a:ext>
                </a:extLst>
              </a:tr>
            </a:tbl>
          </a:graphicData>
        </a:graphic>
      </p:graphicFrame>
    </p:spTree>
    <p:extLst>
      <p:ext uri="{BB962C8B-B14F-4D97-AF65-F5344CB8AC3E}">
        <p14:creationId xmlns:p14="http://schemas.microsoft.com/office/powerpoint/2010/main" val="3208964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 1</a:t>
            </a:r>
          </a:p>
        </p:txBody>
      </p:sp>
      <p:sp>
        <p:nvSpPr>
          <p:cNvPr id="3" name="Content Placeholder 2"/>
          <p:cNvSpPr>
            <a:spLocks noGrp="1"/>
          </p:cNvSpPr>
          <p:nvPr>
            <p:ph idx="1"/>
          </p:nvPr>
        </p:nvSpPr>
        <p:spPr>
          <a:xfrm>
            <a:off x="668236" y="1221654"/>
            <a:ext cx="10855529"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1798077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61797" y="2189163"/>
            <a:ext cx="8543512" cy="1092200"/>
          </a:xfrm>
        </p:spPr>
        <p:txBody>
          <a:bodyPr>
            <a:normAutofit fontScale="90000"/>
          </a:bodyPr>
          <a:lstStyle/>
          <a:p>
            <a:r>
              <a:rPr lang="en-US">
                <a:solidFill>
                  <a:schemeClr val="tx1"/>
                </a:solidFill>
              </a:rPr>
              <a:t>4</a:t>
            </a:r>
            <a:r>
              <a:rPr lang="en-US">
                <a:solidFill>
                  <a:schemeClr val="tx1"/>
                </a:solidFill>
                <a:latin typeface="Arial" panose="020B0604020202020204" pitchFamily="34" charset="0"/>
                <a:cs typeface="Arial" panose="020B0604020202020204" pitchFamily="34" charset="0"/>
              </a:rPr>
              <a:t>. Tasks to Complete at least Two Months before Testing</a:t>
            </a:r>
          </a:p>
        </p:txBody>
      </p:sp>
      <p:sp>
        <p:nvSpPr>
          <p:cNvPr id="5" name="Slide Number Placeholder 4">
            <a:extLst>
              <a:ext uri="{FF2B5EF4-FFF2-40B4-BE49-F238E27FC236}">
                <a16:creationId xmlns:a16="http://schemas.microsoft.com/office/drawing/2014/main" id="{7107A254-D8BA-0878-D855-4798389CBDEA}"/>
              </a:ext>
            </a:extLst>
          </p:cNvPr>
          <p:cNvSpPr>
            <a:spLocks noGrp="1"/>
          </p:cNvSpPr>
          <p:nvPr>
            <p:ph type="sldNum" sz="quarter" idx="12"/>
          </p:nvPr>
        </p:nvSpPr>
        <p:spPr/>
        <p:txBody>
          <a:bodyPr/>
          <a:lstStyle/>
          <a:p>
            <a:fld id="{68A8D22E-6BC5-9E47-900C-2BB94685D9F5}" type="slidenum">
              <a:rPr lang="en-US" smtClean="0"/>
              <a:pPr/>
              <a:t>45</a:t>
            </a:fld>
            <a:endParaRPr lang="en-US"/>
          </a:p>
        </p:txBody>
      </p:sp>
    </p:spTree>
    <p:extLst>
      <p:ext uri="{BB962C8B-B14F-4D97-AF65-F5344CB8AC3E}">
        <p14:creationId xmlns:p14="http://schemas.microsoft.com/office/powerpoint/2010/main" val="153405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E7AD2-20B3-13D8-337F-9E5D54273E4D}"/>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07EFB49-EDEB-AE8D-B767-367543960D8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45680293"/>
              </p:ext>
            </p:extLst>
          </p:nvPr>
        </p:nvGraphicFramePr>
        <p:xfrm>
          <a:off x="582706" y="1569967"/>
          <a:ext cx="11026586" cy="3717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0D73BDFE-2723-48CC-9C31-A938D46ADCAE}"/>
              </a:ext>
            </a:extLst>
          </p:cNvPr>
          <p:cNvSpPr txBox="1">
            <a:spLocks noGrp="1"/>
          </p:cNvSpPr>
          <p:nvPr>
            <p:ph type="title" idx="4294967295"/>
          </p:nvPr>
        </p:nvSpPr>
        <p:spPr>
          <a:xfrm>
            <a:off x="0" y="0"/>
            <a:ext cx="1153200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At least 2 months before testing</a:t>
            </a:r>
          </a:p>
        </p:txBody>
      </p:sp>
      <p:sp>
        <p:nvSpPr>
          <p:cNvPr id="4" name="Rectangle 3">
            <a:extLst>
              <a:ext uri="{FF2B5EF4-FFF2-40B4-BE49-F238E27FC236}">
                <a16:creationId xmlns:a16="http://schemas.microsoft.com/office/drawing/2014/main" id="{C0F51F7E-0053-2D0D-42EF-1EB4254C2579}"/>
              </a:ext>
              <a:ext uri="{C183D7F6-B498-43B3-948B-1728B52AA6E4}">
                <adec:decorative xmlns:adec="http://schemas.microsoft.com/office/drawing/2017/decorative" val="1"/>
              </a:ext>
            </a:extLst>
          </p:cNvPr>
          <p:cNvSpPr/>
          <p:nvPr/>
        </p:nvSpPr>
        <p:spPr>
          <a:xfrm>
            <a:off x="6173692" y="2001520"/>
            <a:ext cx="5435600" cy="20929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4CEDBB7-006F-4A94-7511-3F613602C559}"/>
              </a:ext>
            </a:extLst>
          </p:cNvPr>
          <p:cNvSpPr>
            <a:spLocks noGrp="1"/>
          </p:cNvSpPr>
          <p:nvPr>
            <p:ph type="sldNum" sz="quarter" idx="12"/>
          </p:nvPr>
        </p:nvSpPr>
        <p:spPr/>
        <p:txBody>
          <a:bodyPr/>
          <a:lstStyle/>
          <a:p>
            <a:fld id="{68A8D22E-6BC5-9E47-900C-2BB94685D9F5}" type="slidenum">
              <a:rPr lang="en-US" smtClean="0"/>
              <a:t>46</a:t>
            </a:fld>
            <a:endParaRPr lang="en-US"/>
          </a:p>
        </p:txBody>
      </p:sp>
    </p:spTree>
    <p:extLst>
      <p:ext uri="{BB962C8B-B14F-4D97-AF65-F5344CB8AC3E}">
        <p14:creationId xmlns:p14="http://schemas.microsoft.com/office/powerpoint/2010/main" val="2191482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83B5-5C40-450C-B8BA-AC7DF24FB068}"/>
              </a:ext>
            </a:extLst>
          </p:cNvPr>
          <p:cNvSpPr>
            <a:spLocks noGrp="1"/>
          </p:cNvSpPr>
          <p:nvPr>
            <p:ph type="title"/>
          </p:nvPr>
        </p:nvSpPr>
        <p:spPr>
          <a:xfrm>
            <a:off x="173179" y="308699"/>
            <a:ext cx="9428630" cy="861002"/>
          </a:xfrm>
        </p:spPr>
        <p:txBody>
          <a:bodyPr>
            <a:normAutofit fontScale="90000"/>
          </a:bodyPr>
          <a:lstStyle/>
          <a:p>
            <a:r>
              <a:rPr lang="en-US" sz="4000">
                <a:solidFill>
                  <a:schemeClr val="bg1"/>
                </a:solidFill>
              </a:rPr>
              <a:t>7</a:t>
            </a:r>
            <a:r>
              <a:rPr lang="en-US" sz="4000">
                <a:solidFill>
                  <a:schemeClr val="bg1"/>
                </a:solidFill>
                <a:latin typeface="Arial" panose="020B0604020202020204" pitchFamily="34" charset="0"/>
                <a:cs typeface="Arial" panose="020B0604020202020204" pitchFamily="34" charset="0"/>
              </a:rPr>
              <a:t>. View online training modules and attend training sessions.</a:t>
            </a:r>
          </a:p>
        </p:txBody>
      </p:sp>
      <p:sp>
        <p:nvSpPr>
          <p:cNvPr id="3" name="Content Placeholder 2">
            <a:extLst>
              <a:ext uri="{FF2B5EF4-FFF2-40B4-BE49-F238E27FC236}">
                <a16:creationId xmlns:a16="http://schemas.microsoft.com/office/drawing/2014/main" id="{BDD69095-DC07-ECE6-C7B7-F4F7EEA10954}"/>
              </a:ext>
            </a:extLst>
          </p:cNvPr>
          <p:cNvSpPr>
            <a:spLocks noGrp="1"/>
          </p:cNvSpPr>
          <p:nvPr>
            <p:ph idx="1"/>
          </p:nvPr>
        </p:nvSpPr>
        <p:spPr/>
        <p:txBody>
          <a:bodyPr/>
          <a:lstStyle/>
          <a:p>
            <a:pPr>
              <a:buClr>
                <a:srgbClr val="101D35"/>
              </a:buClr>
            </a:pPr>
            <a:r>
              <a:rPr lang="en-US">
                <a:solidFill>
                  <a:schemeClr val="tx1"/>
                </a:solidFill>
                <a:latin typeface="Arial" panose="020B0604020202020204" pitchFamily="34" charset="0"/>
                <a:cs typeface="Arial" panose="020B0604020202020204" pitchFamily="34" charset="0"/>
              </a:rPr>
              <a:t>Visit the </a:t>
            </a:r>
            <a:r>
              <a:rPr lang="en-US">
                <a:latin typeface="Arial" panose="020B0604020202020204" pitchFamily="34" charset="0"/>
                <a:cs typeface="Arial" panose="020B0604020202020204" pitchFamily="34" charset="0"/>
                <a:hlinkClick r:id="rId3"/>
              </a:rPr>
              <a:t>Training</a:t>
            </a:r>
            <a:r>
              <a:rPr lang="en-US">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page on the MCAS Resource Center for modules as well as recordings/slides from previous live training sessions. </a:t>
            </a:r>
          </a:p>
          <a:p>
            <a:pPr>
              <a:buClr>
                <a:srgbClr val="101D35"/>
              </a:buClr>
            </a:pPr>
            <a:r>
              <a:rPr lang="en-US">
                <a:solidFill>
                  <a:schemeClr val="tx1"/>
                </a:solidFill>
              </a:rPr>
              <a:t>Modules</a:t>
            </a:r>
          </a:p>
          <a:p>
            <a:pPr lvl="1">
              <a:buClr>
                <a:srgbClr val="101D35"/>
              </a:buClr>
            </a:pPr>
            <a:r>
              <a:rPr lang="en-US">
                <a:solidFill>
                  <a:schemeClr val="tx1"/>
                </a:solidFill>
              </a:rPr>
              <a:t>Creating &amp; Editing MCAS Portal User Accounts</a:t>
            </a:r>
          </a:p>
          <a:p>
            <a:pPr lvl="1">
              <a:buClr>
                <a:srgbClr val="101D35"/>
              </a:buClr>
            </a:pPr>
            <a:r>
              <a:rPr lang="en-US">
                <a:solidFill>
                  <a:schemeClr val="tx1"/>
                </a:solidFill>
              </a:rPr>
              <a:t>Uploading &amp; Exporting MCAS Portal User Accounts</a:t>
            </a:r>
          </a:p>
          <a:p>
            <a:pPr>
              <a:buClr>
                <a:srgbClr val="101D35"/>
              </a:buClr>
            </a:pPr>
            <a:r>
              <a:rPr lang="en-US">
                <a:solidFill>
                  <a:schemeClr val="tx1"/>
                </a:solidFill>
              </a:rPr>
              <a:t>Previously recorded webinars</a:t>
            </a:r>
          </a:p>
          <a:p>
            <a:pPr lvl="1">
              <a:buClr>
                <a:srgbClr val="101D35"/>
              </a:buClr>
            </a:pPr>
            <a:r>
              <a:rPr lang="en-US">
                <a:solidFill>
                  <a:schemeClr val="tx1"/>
                </a:solidFill>
                <a:latin typeface="Arial" panose="020B0604020202020204" pitchFamily="34" charset="0"/>
                <a:cs typeface="Arial" panose="020B0604020202020204" pitchFamily="34" charset="0"/>
              </a:rPr>
              <a:t>Overview of Student Registration Tasks in the Portal: Spring 2026</a:t>
            </a:r>
          </a:p>
          <a:p>
            <a:pPr lvl="1">
              <a:buClr>
                <a:srgbClr val="101D35"/>
              </a:buClr>
            </a:pPr>
            <a:r>
              <a:rPr lang="en-US">
                <a:solidFill>
                  <a:schemeClr val="tx1"/>
                </a:solidFill>
              </a:rPr>
              <a:t>Tasks in the MCAS Portal Before Testing</a:t>
            </a:r>
            <a:endParaRPr lang="en-US">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815E148-7D75-F4C6-74F4-7B2E7CBA360D}"/>
              </a:ext>
            </a:extLst>
          </p:cNvPr>
          <p:cNvSpPr>
            <a:spLocks noGrp="1"/>
          </p:cNvSpPr>
          <p:nvPr>
            <p:ph type="sldNum" sz="quarter" idx="12"/>
          </p:nvPr>
        </p:nvSpPr>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2151543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C292D-3AE6-4790-9CAF-06AA0F8E7F1C}"/>
              </a:ext>
            </a:extLst>
          </p:cNvPr>
          <p:cNvSpPr>
            <a:spLocks noGrp="1"/>
          </p:cNvSpPr>
          <p:nvPr>
            <p:ph type="title"/>
          </p:nvPr>
        </p:nvSpPr>
        <p:spPr/>
        <p:txBody>
          <a:bodyPr>
            <a:normAutofit fontScale="90000"/>
          </a:bodyPr>
          <a:lstStyle/>
          <a:p>
            <a:r>
              <a:rPr lang="en-US" sz="3600">
                <a:solidFill>
                  <a:schemeClr val="bg1"/>
                </a:solidFill>
                <a:latin typeface="Arial"/>
                <a:cs typeface="Arial"/>
              </a:rPr>
              <a:t>Register for upcoming training sessions at</a:t>
            </a:r>
            <a:r>
              <a:rPr lang="en-US" sz="3600">
                <a:solidFill>
                  <a:srgbClr val="3647B6"/>
                </a:solidFill>
                <a:latin typeface="Arial"/>
                <a:cs typeface="Arial"/>
              </a:rPr>
              <a:t> </a:t>
            </a:r>
            <a:r>
              <a:rPr lang="en-US" sz="3600">
                <a:solidFill>
                  <a:schemeClr val="bg1"/>
                </a:solidFill>
                <a:latin typeface="Arial"/>
                <a:cs typeface="Arial"/>
                <a:hlinkClick r:id="rId2">
                  <a:extLst>
                    <a:ext uri="{A12FA001-AC4F-418D-AE19-62706E023703}">
                      <ahyp:hlinkClr xmlns:ahyp="http://schemas.microsoft.com/office/drawing/2018/hyperlinkcolor" val="tx"/>
                    </a:ext>
                  </a:extLst>
                </a:hlinkClick>
              </a:rPr>
              <a:t>www.doe.mass.edu/mcas/training.html</a:t>
            </a:r>
            <a:r>
              <a:rPr lang="en-US" sz="3600">
                <a:solidFill>
                  <a:schemeClr val="bg1"/>
                </a:solidFill>
                <a:latin typeface="Arial"/>
                <a:cs typeface="Arial"/>
              </a:rPr>
              <a:t> </a:t>
            </a:r>
          </a:p>
        </p:txBody>
      </p:sp>
      <p:sp>
        <p:nvSpPr>
          <p:cNvPr id="4" name="Slide Number Placeholder 3">
            <a:extLst>
              <a:ext uri="{FF2B5EF4-FFF2-40B4-BE49-F238E27FC236}">
                <a16:creationId xmlns:a16="http://schemas.microsoft.com/office/drawing/2014/main" id="{B6246C33-6C9A-D267-E36E-BADE530E9BFA}"/>
              </a:ext>
            </a:extLst>
          </p:cNvPr>
          <p:cNvSpPr>
            <a:spLocks noGrp="1"/>
          </p:cNvSpPr>
          <p:nvPr>
            <p:ph type="sldNum" sz="quarter" idx="12"/>
          </p:nvPr>
        </p:nvSpPr>
        <p:spPr/>
        <p:txBody>
          <a:bodyPr/>
          <a:lstStyle/>
          <a:p>
            <a:fld id="{68A8D22E-6BC5-9E47-900C-2BB94685D9F5}" type="slidenum">
              <a:rPr lang="en-US" smtClean="0"/>
              <a:t>48</a:t>
            </a:fld>
            <a:endParaRPr lang="en-US"/>
          </a:p>
        </p:txBody>
      </p:sp>
      <p:pic>
        <p:nvPicPr>
          <p:cNvPr id="7" name="Picture 6" descr="A screenshot of DESE website Training Opportunities page.">
            <a:extLst>
              <a:ext uri="{FF2B5EF4-FFF2-40B4-BE49-F238E27FC236}">
                <a16:creationId xmlns:a16="http://schemas.microsoft.com/office/drawing/2014/main" id="{51A56315-184E-9B18-F56B-26F505033573}"/>
              </a:ext>
            </a:extLst>
          </p:cNvPr>
          <p:cNvPicPr>
            <a:picLocks noChangeAspect="1"/>
          </p:cNvPicPr>
          <p:nvPr/>
        </p:nvPicPr>
        <p:blipFill>
          <a:blip r:embed="rId3"/>
          <a:stretch>
            <a:fillRect/>
          </a:stretch>
        </p:blipFill>
        <p:spPr>
          <a:xfrm>
            <a:off x="77821" y="1255487"/>
            <a:ext cx="11521033" cy="5483883"/>
          </a:xfrm>
          <a:prstGeom prst="rect">
            <a:avLst/>
          </a:prstGeom>
        </p:spPr>
      </p:pic>
    </p:spTree>
    <p:extLst>
      <p:ext uri="{BB962C8B-B14F-4D97-AF65-F5344CB8AC3E}">
        <p14:creationId xmlns:p14="http://schemas.microsoft.com/office/powerpoint/2010/main" val="1972042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26164-80F9-E0ED-54E7-7254AA6A4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89F47-C866-7981-97B4-A6B1E44D0B79}"/>
              </a:ext>
            </a:extLst>
          </p:cNvPr>
          <p:cNvSpPr>
            <a:spLocks noGrp="1"/>
          </p:cNvSpPr>
          <p:nvPr>
            <p:ph type="title"/>
          </p:nvPr>
        </p:nvSpPr>
        <p:spPr>
          <a:xfrm>
            <a:off x="214801" y="297813"/>
            <a:ext cx="9406218" cy="861002"/>
          </a:xfrm>
        </p:spPr>
        <p:txBody>
          <a:bodyPr>
            <a:normAutofit fontScale="90000"/>
          </a:bodyPr>
          <a:lstStyle/>
          <a:p>
            <a:r>
              <a:rPr lang="en-US" sz="3600">
                <a:solidFill>
                  <a:schemeClr val="bg1"/>
                </a:solidFill>
              </a:rPr>
              <a:t>8.</a:t>
            </a:r>
            <a:r>
              <a:rPr lang="en-US" sz="3600">
                <a:solidFill>
                  <a:schemeClr val="bg1"/>
                </a:solidFill>
                <a:latin typeface="Arial" panose="020B0604020202020204" pitchFamily="34" charset="0"/>
                <a:cs typeface="Arial" panose="020B0604020202020204" pitchFamily="34" charset="0"/>
              </a:rPr>
              <a:t> Technology coordinator downloads and installs the updated MCAS Student Kiosk on student testing devices. </a:t>
            </a:r>
          </a:p>
        </p:txBody>
      </p:sp>
      <p:sp>
        <p:nvSpPr>
          <p:cNvPr id="3" name="Content Placeholder 2">
            <a:extLst>
              <a:ext uri="{FF2B5EF4-FFF2-40B4-BE49-F238E27FC236}">
                <a16:creationId xmlns:a16="http://schemas.microsoft.com/office/drawing/2014/main" id="{B88DB838-4541-BD6D-CB13-FF75E6D2BBD4}"/>
              </a:ext>
            </a:extLst>
          </p:cNvPr>
          <p:cNvSpPr>
            <a:spLocks noGrp="1"/>
          </p:cNvSpPr>
          <p:nvPr>
            <p:ph idx="1"/>
          </p:nvPr>
        </p:nvSpPr>
        <p:spPr/>
        <p:txBody>
          <a:bodyPr/>
          <a:lstStyle/>
          <a:p>
            <a:pPr>
              <a:buClr>
                <a:srgbClr val="101D35"/>
              </a:buClr>
            </a:pPr>
            <a:r>
              <a:rPr lang="en-US" sz="3000">
                <a:solidFill>
                  <a:schemeClr val="tx1"/>
                </a:solidFill>
              </a:rPr>
              <a:t>Ensure that student devices have been updated with the most recent MCAS Student Kiosk. </a:t>
            </a:r>
          </a:p>
          <a:p>
            <a:pPr>
              <a:buClr>
                <a:srgbClr val="101D35"/>
              </a:buClr>
            </a:pPr>
            <a:r>
              <a:rPr lang="en-US" sz="3000">
                <a:solidFill>
                  <a:schemeClr val="tx1"/>
                </a:solidFill>
              </a:rPr>
              <a:t>It is recommended to download and install the updated MCAS Student Kiosk as soon as it is available in the fall. </a:t>
            </a:r>
          </a:p>
          <a:p>
            <a:pPr>
              <a:buClr>
                <a:srgbClr val="101D35"/>
              </a:buClr>
            </a:pPr>
            <a:r>
              <a:rPr lang="en-US" sz="3000">
                <a:solidFill>
                  <a:schemeClr val="tx1"/>
                </a:solidFill>
              </a:rPr>
              <a:t>Step-by-step instructions are available in the </a:t>
            </a:r>
            <a:r>
              <a:rPr lang="en-US" sz="3000">
                <a:solidFill>
                  <a:schemeClr val="tx2">
                    <a:lumMod val="75000"/>
                    <a:lumOff val="25000"/>
                  </a:schemeClr>
                </a:solidFill>
                <a:hlinkClick r:id="rId2">
                  <a:extLst>
                    <a:ext uri="{A12FA001-AC4F-418D-AE19-62706E023703}">
                      <ahyp:hlinkClr xmlns:ahyp="http://schemas.microsoft.com/office/drawing/2018/hyperlinkcolor" val="tx"/>
                    </a:ext>
                  </a:extLst>
                </a:hlinkClick>
              </a:rPr>
              <a:t>MCAS Student Kiosk Technology Guide</a:t>
            </a:r>
            <a:r>
              <a:rPr lang="en-US" sz="3000">
                <a:solidFill>
                  <a:schemeClr val="tx1"/>
                </a:solidFill>
              </a:rPr>
              <a:t>. </a:t>
            </a:r>
          </a:p>
        </p:txBody>
      </p:sp>
      <p:sp>
        <p:nvSpPr>
          <p:cNvPr id="4" name="Slide Number Placeholder 3">
            <a:extLst>
              <a:ext uri="{FF2B5EF4-FFF2-40B4-BE49-F238E27FC236}">
                <a16:creationId xmlns:a16="http://schemas.microsoft.com/office/drawing/2014/main" id="{54D5CCAE-D220-9546-DF92-683CDCD839D5}"/>
              </a:ext>
            </a:extLst>
          </p:cNvPr>
          <p:cNvSpPr>
            <a:spLocks noGrp="1"/>
          </p:cNvSpPr>
          <p:nvPr>
            <p:ph type="sldNum" sz="quarter" idx="12"/>
          </p:nvPr>
        </p:nvSpPr>
        <p:spPr/>
        <p:txBody>
          <a:bodyPr/>
          <a:lstStyle/>
          <a:p>
            <a:fld id="{68A8D22E-6BC5-9E47-900C-2BB94685D9F5}" type="slidenum">
              <a:rPr lang="en-US" smtClean="0"/>
              <a:t>49</a:t>
            </a:fld>
            <a:endParaRPr lang="en-US"/>
          </a:p>
        </p:txBody>
      </p:sp>
    </p:spTree>
    <p:extLst>
      <p:ext uri="{BB962C8B-B14F-4D97-AF65-F5344CB8AC3E}">
        <p14:creationId xmlns:p14="http://schemas.microsoft.com/office/powerpoint/2010/main" val="143201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8BC5-9428-FE8F-B460-CE7F467D3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8D271-B1AB-ACB7-C9C8-26D7EECDFC8B}"/>
              </a:ext>
            </a:extLst>
          </p:cNvPr>
          <p:cNvSpPr>
            <a:spLocks noGrp="1"/>
          </p:cNvSpPr>
          <p:nvPr>
            <p:ph type="title"/>
          </p:nvPr>
        </p:nvSpPr>
        <p:spPr>
          <a:xfrm>
            <a:off x="173179" y="308699"/>
            <a:ext cx="11743518" cy="861002"/>
          </a:xfrm>
        </p:spPr>
        <p:txBody>
          <a:bodyPr>
            <a:noAutofit/>
          </a:bodyPr>
          <a:lstStyle/>
          <a:p>
            <a:r>
              <a:rPr lang="en-US" sz="2800">
                <a:solidFill>
                  <a:schemeClr val="bg1"/>
                </a:solidFill>
              </a:rPr>
              <a:t>8. Technology coordinator downloads and installs the updated MCAS Student Kiosk on student testing devices. (continued)</a:t>
            </a:r>
            <a:endParaRPr lang="en-US" sz="28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370FA74-D40A-2779-94AE-187C7926A7F7}"/>
              </a:ext>
            </a:extLst>
          </p:cNvPr>
          <p:cNvSpPr>
            <a:spLocks noGrp="1"/>
          </p:cNvSpPr>
          <p:nvPr>
            <p:ph idx="1"/>
          </p:nvPr>
        </p:nvSpPr>
        <p:spPr>
          <a:xfrm>
            <a:off x="173179" y="1657928"/>
            <a:ext cx="11890665" cy="5295322"/>
          </a:xfrm>
        </p:spPr>
        <p:txBody>
          <a:bodyPr>
            <a:normAutofit fontScale="70000" lnSpcReduction="20000"/>
          </a:bodyPr>
          <a:lstStyle/>
          <a:p>
            <a:pPr>
              <a:buClr>
                <a:srgbClr val="101D35"/>
              </a:buClr>
            </a:pPr>
            <a:r>
              <a:rPr lang="en-US" sz="5100" b="1">
                <a:solidFill>
                  <a:schemeClr val="tx1"/>
                </a:solidFill>
                <a:latin typeface="Arial" panose="020B0604020202020204" pitchFamily="34" charset="0"/>
                <a:cs typeface="Arial" panose="020B0604020202020204" pitchFamily="34" charset="0"/>
              </a:rPr>
              <a:t>New for </a:t>
            </a:r>
            <a:r>
              <a:rPr lang="en-US" sz="5100" b="1">
                <a:solidFill>
                  <a:schemeClr val="tx1"/>
                </a:solidFill>
              </a:rPr>
              <a:t>Windows OS</a:t>
            </a:r>
            <a:r>
              <a:rPr lang="en-US" sz="5100">
                <a:solidFill>
                  <a:schemeClr val="tx1"/>
                </a:solidFill>
                <a:latin typeface="Arial" panose="020B0604020202020204" pitchFamily="34" charset="0"/>
                <a:cs typeface="Arial" panose="020B0604020202020204" pitchFamily="34" charset="0"/>
              </a:rPr>
              <a:t>: </a:t>
            </a:r>
            <a:r>
              <a:rPr lang="en-US" sz="5100" err="1">
                <a:solidFill>
                  <a:schemeClr val="tx1"/>
                </a:solidFill>
              </a:rPr>
              <a:t>iTester</a:t>
            </a:r>
            <a:r>
              <a:rPr lang="en-US" sz="5100">
                <a:solidFill>
                  <a:schemeClr val="tx1"/>
                </a:solidFill>
              </a:rPr>
              <a:t> Windows app option for test delivery. The app will be available through the Microsoft Store and includes automatic updates, helping ensure devices stay current with minimal administrative effort. This app will follow a single-application model similar to our iPadOS experience where a location is selected upon first launch. </a:t>
            </a:r>
          </a:p>
          <a:p>
            <a:pPr lvl="1">
              <a:buClr>
                <a:srgbClr val="101D35"/>
              </a:buClr>
            </a:pPr>
            <a:r>
              <a:rPr lang="en-US" sz="4400">
                <a:solidFill>
                  <a:schemeClr val="tx1"/>
                </a:solidFill>
              </a:rPr>
              <a:t>Step-by-step instructions available in the </a:t>
            </a:r>
            <a:r>
              <a:rPr lang="en-US" sz="4400">
                <a:solidFill>
                  <a:schemeClr val="tx1"/>
                </a:solidFill>
                <a:hlinkClick r:id="rId2"/>
              </a:rPr>
              <a:t>MCAS Student Kiosk Technology Guide</a:t>
            </a:r>
            <a:r>
              <a:rPr lang="en-US" sz="4400">
                <a:solidFill>
                  <a:schemeClr val="tx1"/>
                </a:solidFill>
              </a:rPr>
              <a:t>.</a:t>
            </a:r>
          </a:p>
          <a:p>
            <a:pPr lvl="1">
              <a:buClr>
                <a:srgbClr val="101D35"/>
              </a:buClr>
            </a:pPr>
            <a:r>
              <a:rPr lang="en-US" sz="4400">
                <a:solidFill>
                  <a:schemeClr val="tx1"/>
                </a:solidFill>
              </a:rPr>
              <a:t>The legacy Windows kiosk will still be available. </a:t>
            </a:r>
          </a:p>
          <a:p>
            <a:pPr>
              <a:buClr>
                <a:srgbClr val="101D35"/>
              </a:buClr>
            </a:pPr>
            <a:r>
              <a:rPr lang="en-US" sz="5100">
                <a:solidFill>
                  <a:schemeClr val="tx1"/>
                </a:solidFill>
              </a:rPr>
              <a:t>Additional updates are described in the </a:t>
            </a:r>
            <a:r>
              <a:rPr lang="en-US" sz="5100">
                <a:solidFill>
                  <a:schemeClr val="tx1"/>
                </a:solidFill>
                <a:hlinkClick r:id="rId2"/>
              </a:rPr>
              <a:t>MCAS Student Kiosk Technology Guide</a:t>
            </a:r>
            <a:r>
              <a:rPr lang="en-US" sz="5100">
                <a:solidFill>
                  <a:schemeClr val="tx1"/>
                </a:solidFill>
              </a:rPr>
              <a:t>. </a:t>
            </a:r>
            <a:endParaRPr lang="en-US" sz="5100">
              <a:solidFill>
                <a:schemeClr val="tx1"/>
              </a:solidFill>
              <a:latin typeface="Arial" panose="020B0604020202020204" pitchFamily="34" charset="0"/>
              <a:cs typeface="Arial" panose="020B0604020202020204" pitchFamily="34" charset="0"/>
            </a:endParaRPr>
          </a:p>
          <a:p>
            <a:pPr marL="914400" lvl="2" indent="0">
              <a:buClr>
                <a:srgbClr val="101D35"/>
              </a:buClr>
              <a:buNone/>
            </a:pPr>
            <a:endParaRPr lang="en-US" sz="1800">
              <a:solidFill>
                <a:schemeClr val="tx1"/>
              </a:solidFill>
            </a:endParaRPr>
          </a:p>
        </p:txBody>
      </p:sp>
      <p:sp>
        <p:nvSpPr>
          <p:cNvPr id="4" name="Slide Number Placeholder 3">
            <a:extLst>
              <a:ext uri="{FF2B5EF4-FFF2-40B4-BE49-F238E27FC236}">
                <a16:creationId xmlns:a16="http://schemas.microsoft.com/office/drawing/2014/main" id="{5FACE75A-D911-DA5F-52F7-BFB87331932B}"/>
              </a:ext>
            </a:extLst>
          </p:cNvPr>
          <p:cNvSpPr>
            <a:spLocks noGrp="1"/>
          </p:cNvSpPr>
          <p:nvPr>
            <p:ph type="sldNum" sz="quarter" idx="12"/>
          </p:nvPr>
        </p:nvSpPr>
        <p:spPr/>
        <p:txBody>
          <a:bodyPr/>
          <a:lstStyle/>
          <a:p>
            <a:fld id="{68A8D22E-6BC5-9E47-900C-2BB94685D9F5}" type="slidenum">
              <a:rPr lang="en-US" smtClean="0"/>
              <a:t>50</a:t>
            </a:fld>
            <a:endParaRPr lang="en-US"/>
          </a:p>
        </p:txBody>
      </p:sp>
    </p:spTree>
    <p:extLst>
      <p:ext uri="{BB962C8B-B14F-4D97-AF65-F5344CB8AC3E}">
        <p14:creationId xmlns:p14="http://schemas.microsoft.com/office/powerpoint/2010/main" val="3338864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6A559-0D9E-B743-1F75-C70CD6C62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9FBEE-ECD7-47B2-4530-9561843DFEF1}"/>
              </a:ext>
            </a:extLst>
          </p:cNvPr>
          <p:cNvSpPr>
            <a:spLocks noGrp="1"/>
          </p:cNvSpPr>
          <p:nvPr>
            <p:ph type="title"/>
          </p:nvPr>
        </p:nvSpPr>
        <p:spPr>
          <a:xfrm>
            <a:off x="218002" y="163023"/>
            <a:ext cx="10571629" cy="939443"/>
          </a:xfrm>
        </p:spPr>
        <p:txBody>
          <a:bodyPr>
            <a:normAutofit fontScale="90000"/>
          </a:bodyPr>
          <a:lstStyle/>
          <a:p>
            <a:r>
              <a:rPr lang="en-US" sz="4400">
                <a:solidFill>
                  <a:schemeClr val="bg1"/>
                </a:solidFill>
                <a:latin typeface="Arial"/>
                <a:cs typeface="Segoe UI"/>
              </a:rPr>
              <a:t>Resources: Tasks to complete at </a:t>
            </a:r>
            <a:br>
              <a:rPr lang="en-US">
                <a:solidFill>
                  <a:schemeClr val="bg1"/>
                </a:solidFill>
                <a:latin typeface="Arial"/>
                <a:cs typeface="Segoe UI"/>
              </a:rPr>
            </a:br>
            <a:r>
              <a:rPr lang="en-US" sz="4400">
                <a:solidFill>
                  <a:schemeClr val="bg1"/>
                </a:solidFill>
                <a:latin typeface="Arial"/>
                <a:cs typeface="Segoe UI"/>
              </a:rPr>
              <a:t>least two months before testing</a:t>
            </a:r>
          </a:p>
        </p:txBody>
      </p:sp>
      <p:sp>
        <p:nvSpPr>
          <p:cNvPr id="3" name="Slide Number Placeholder 2">
            <a:extLst>
              <a:ext uri="{FF2B5EF4-FFF2-40B4-BE49-F238E27FC236}">
                <a16:creationId xmlns:a16="http://schemas.microsoft.com/office/drawing/2014/main" id="{623FD353-87D0-6CBD-2A19-9D45419CDE30}"/>
              </a:ext>
            </a:extLst>
          </p:cNvPr>
          <p:cNvSpPr>
            <a:spLocks noGrp="1"/>
          </p:cNvSpPr>
          <p:nvPr>
            <p:ph type="sldNum" sz="quarter" idx="12"/>
          </p:nvPr>
        </p:nvSpPr>
        <p:spPr/>
        <p:txBody>
          <a:bodyPr/>
          <a:lstStyle/>
          <a:p>
            <a:fld id="{68A8D22E-6BC5-9E47-900C-2BB94685D9F5}" type="slidenum">
              <a:rPr lang="en-US" smtClean="0"/>
              <a:t>51</a:t>
            </a:fld>
            <a:endParaRPr lang="en-US"/>
          </a:p>
        </p:txBody>
      </p:sp>
      <p:graphicFrame>
        <p:nvGraphicFramePr>
          <p:cNvPr id="4" name="Table 3">
            <a:extLst>
              <a:ext uri="{FF2B5EF4-FFF2-40B4-BE49-F238E27FC236}">
                <a16:creationId xmlns:a16="http://schemas.microsoft.com/office/drawing/2014/main" id="{4FE1E794-1BE5-CE53-6730-1A5872E2A9A7}"/>
              </a:ext>
            </a:extLst>
          </p:cNvPr>
          <p:cNvGraphicFramePr>
            <a:graphicFrameLocks noGrp="1"/>
          </p:cNvGraphicFramePr>
          <p:nvPr>
            <p:extLst>
              <p:ext uri="{D42A27DB-BD31-4B8C-83A1-F6EECF244321}">
                <p14:modId xmlns:p14="http://schemas.microsoft.com/office/powerpoint/2010/main" val="2751304359"/>
              </p:ext>
            </p:extLst>
          </p:nvPr>
        </p:nvGraphicFramePr>
        <p:xfrm>
          <a:off x="570411" y="1827263"/>
          <a:ext cx="10800080" cy="3464560"/>
        </p:xfrm>
        <a:graphic>
          <a:graphicData uri="http://schemas.openxmlformats.org/drawingml/2006/table">
            <a:tbl>
              <a:tblPr firstRow="1" firstCol="1" bandRow="1">
                <a:tableStyleId>{5C22544A-7EE6-4342-B048-85BDC9FD1C3A}</a:tableStyleId>
              </a:tblPr>
              <a:tblGrid>
                <a:gridCol w="5392644">
                  <a:extLst>
                    <a:ext uri="{9D8B030D-6E8A-4147-A177-3AD203B41FA5}">
                      <a16:colId xmlns:a16="http://schemas.microsoft.com/office/drawing/2014/main" val="3690977796"/>
                    </a:ext>
                  </a:extLst>
                </a:gridCol>
                <a:gridCol w="5407436">
                  <a:extLst>
                    <a:ext uri="{9D8B030D-6E8A-4147-A177-3AD203B41FA5}">
                      <a16:colId xmlns:a16="http://schemas.microsoft.com/office/drawing/2014/main" val="750914016"/>
                    </a:ext>
                  </a:extLst>
                </a:gridCol>
              </a:tblGrid>
              <a:tr h="477520">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Task </a:t>
                      </a:r>
                    </a:p>
                  </a:txBody>
                  <a:tcPr marL="68580" marR="68580" marT="0" marB="0"/>
                </a:tc>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Resources</a:t>
                      </a:r>
                    </a:p>
                  </a:txBody>
                  <a:tcPr marL="68580" marR="68580" marT="0" marB="0"/>
                </a:tc>
                <a:extLst>
                  <a:ext uri="{0D108BD9-81ED-4DB2-BD59-A6C34878D82A}">
                    <a16:rowId xmlns:a16="http://schemas.microsoft.com/office/drawing/2014/main" val="2185409756"/>
                  </a:ext>
                </a:extLst>
              </a:tr>
              <a:tr h="980512">
                <a:tc>
                  <a:txBody>
                    <a:bodyPr/>
                    <a:lstStyle/>
                    <a:p>
                      <a:pPr marL="0" marR="0">
                        <a:lnSpc>
                          <a:spcPct val="100000"/>
                        </a:lnSpc>
                        <a:spcAft>
                          <a:spcPts val="0"/>
                        </a:spcAft>
                        <a:buNone/>
                      </a:pPr>
                      <a:r>
                        <a:rPr lang="en-US" sz="2800" kern="100">
                          <a:effectLst/>
                          <a:latin typeface="Arial" panose="020B0604020202020204" pitchFamily="34" charset="0"/>
                          <a:cs typeface="Arial" panose="020B0604020202020204" pitchFamily="34" charset="0"/>
                        </a:rPr>
                        <a:t>View online modules and participate in training sessions. </a:t>
                      </a:r>
                      <a:endParaRPr lang="en-US"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285750" marR="0" indent="-285750">
                        <a:lnSpc>
                          <a:spcPct val="100000"/>
                        </a:lnSpc>
                        <a:spcAft>
                          <a:spcPts val="0"/>
                        </a:spcAft>
                        <a:buFont typeface="Arial" panose="020B0604020202020204" pitchFamily="34" charset="0"/>
                        <a:buChar char="•"/>
                      </a:pPr>
                      <a:r>
                        <a:rPr lang="en-US" sz="2800" u="sng" kern="100">
                          <a:effectLst/>
                          <a:latin typeface="Arial" panose="020B0604020202020204" pitchFamily="34" charset="0"/>
                          <a:cs typeface="Arial" panose="020B0604020202020204" pitchFamily="34" charset="0"/>
                          <a:hlinkClick r:id="rId3"/>
                        </a:rPr>
                        <a:t>View modules and previously recorded webinars</a:t>
                      </a:r>
                      <a:endParaRPr lang="en-US" sz="2800" u="sng" kern="100">
                        <a:effectLst/>
                        <a:latin typeface="Arial" panose="020B0604020202020204" pitchFamily="34" charset="0"/>
                        <a:cs typeface="Arial" panose="020B0604020202020204" pitchFamily="34" charset="0"/>
                      </a:endParaRPr>
                    </a:p>
                    <a:p>
                      <a:pPr marL="285750" marR="0" indent="-285750">
                        <a:lnSpc>
                          <a:spcPct val="100000"/>
                        </a:lnSpc>
                        <a:spcAft>
                          <a:spcPts val="0"/>
                        </a:spcAft>
                        <a:buFont typeface="Arial" panose="020B0604020202020204" pitchFamily="34" charset="0"/>
                        <a:buChar char="•"/>
                      </a:pPr>
                      <a:r>
                        <a:rPr lang="en-US" sz="2800" kern="100">
                          <a:effectLst/>
                          <a:latin typeface="Arial" panose="020B0604020202020204" pitchFamily="34" charset="0"/>
                          <a:cs typeface="Arial" panose="020B0604020202020204" pitchFamily="34" charset="0"/>
                          <a:hlinkClick r:id="rId4"/>
                        </a:rPr>
                        <a:t>Register for upcoming trainings</a:t>
                      </a:r>
                      <a:r>
                        <a:rPr lang="en-US" sz="2800" kern="100">
                          <a:effectLst/>
                          <a:latin typeface="Arial" panose="020B0604020202020204" pitchFamily="34" charset="0"/>
                          <a:cs typeface="Arial" panose="020B0604020202020204" pitchFamily="34" charset="0"/>
                        </a:rPr>
                        <a:t> </a:t>
                      </a:r>
                      <a:endParaRPr lang="en-US"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36614804"/>
                  </a:ext>
                </a:extLst>
              </a:tr>
              <a:tr h="1483216">
                <a:tc>
                  <a:txBody>
                    <a:bodyPr/>
                    <a:lstStyle/>
                    <a:p>
                      <a:pPr marL="0" marR="0">
                        <a:lnSpc>
                          <a:spcPct val="100000"/>
                        </a:lnSpc>
                        <a:spcAft>
                          <a:spcPts val="0"/>
                        </a:spcAft>
                        <a:buNone/>
                      </a:pPr>
                      <a:r>
                        <a:rPr lang="en-US" sz="2800" kern="100">
                          <a:effectLst/>
                          <a:latin typeface="Arial" panose="020B0604020202020204" pitchFamily="34" charset="0"/>
                          <a:cs typeface="Arial" panose="020B0604020202020204" pitchFamily="34" charset="0"/>
                        </a:rPr>
                        <a:t>Technology Coordinator downloads and installs the updated MCAS Student Kiosk on student testing devices. </a:t>
                      </a:r>
                      <a:endParaRPr lang="en-US"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2800" u="sng" kern="100">
                          <a:effectLst/>
                          <a:latin typeface="Arial" panose="020B0604020202020204" pitchFamily="34" charset="0"/>
                          <a:cs typeface="Arial" panose="020B0604020202020204" pitchFamily="34" charset="0"/>
                          <a:hlinkClick r:id="rId5"/>
                        </a:rPr>
                        <a:t>MCAS Student Kiosk Technology Guide</a:t>
                      </a:r>
                      <a:endParaRPr lang="en-US" sz="2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0658161"/>
                  </a:ext>
                </a:extLst>
              </a:tr>
            </a:tbl>
          </a:graphicData>
        </a:graphic>
      </p:graphicFrame>
    </p:spTree>
    <p:extLst>
      <p:ext uri="{BB962C8B-B14F-4D97-AF65-F5344CB8AC3E}">
        <p14:creationId xmlns:p14="http://schemas.microsoft.com/office/powerpoint/2010/main" val="4114785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50193-3B76-8DEB-CCD4-2F4BFFB9FA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78610-205A-9F31-7F93-A56E3F71728F}"/>
              </a:ext>
            </a:extLst>
          </p:cNvPr>
          <p:cNvSpPr>
            <a:spLocks noGrp="1"/>
          </p:cNvSpPr>
          <p:nvPr>
            <p:ph type="title" idx="4294967295"/>
          </p:nvPr>
        </p:nvSpPr>
        <p:spPr>
          <a:xfrm>
            <a:off x="2761797" y="2189163"/>
            <a:ext cx="8543512" cy="1092200"/>
          </a:xfrm>
        </p:spPr>
        <p:txBody>
          <a:bodyPr>
            <a:normAutofit fontScale="90000"/>
          </a:bodyPr>
          <a:lstStyle/>
          <a:p>
            <a:r>
              <a:rPr lang="en-US">
                <a:solidFill>
                  <a:schemeClr val="tx1"/>
                </a:solidFill>
              </a:rPr>
              <a:t>5. Tasks to Complete One to Two Months before Testing</a:t>
            </a:r>
            <a:endParaRPr lang="en-US">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CC4E91C-932C-F1F2-E860-7461B693DF1E}"/>
              </a:ext>
            </a:extLst>
          </p:cNvPr>
          <p:cNvSpPr>
            <a:spLocks noGrp="1"/>
          </p:cNvSpPr>
          <p:nvPr>
            <p:ph type="sldNum" sz="quarter" idx="12"/>
          </p:nvPr>
        </p:nvSpPr>
        <p:spPr/>
        <p:txBody>
          <a:bodyPr/>
          <a:lstStyle/>
          <a:p>
            <a:fld id="{68A8D22E-6BC5-9E47-900C-2BB94685D9F5}" type="slidenum">
              <a:rPr lang="en-US" smtClean="0"/>
              <a:pPr/>
              <a:t>52</a:t>
            </a:fld>
            <a:endParaRPr lang="en-US"/>
          </a:p>
        </p:txBody>
      </p:sp>
    </p:spTree>
    <p:extLst>
      <p:ext uri="{BB962C8B-B14F-4D97-AF65-F5344CB8AC3E}">
        <p14:creationId xmlns:p14="http://schemas.microsoft.com/office/powerpoint/2010/main" val="850038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9A5B-0EB9-D4FC-9338-D1FE417D5B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24296B-165A-D509-993B-F6FC7C7BD9E8}"/>
              </a:ext>
            </a:extLst>
          </p:cNvPr>
          <p:cNvSpPr txBox="1">
            <a:spLocks noGrp="1"/>
          </p:cNvSpPr>
          <p:nvPr>
            <p:ph type="title" idx="4294967295"/>
          </p:nvPr>
        </p:nvSpPr>
        <p:spPr>
          <a:xfrm>
            <a:off x="0" y="0"/>
            <a:ext cx="1219200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One to two months before testing</a:t>
            </a:r>
          </a:p>
        </p:txBody>
      </p:sp>
      <p:grpSp>
        <p:nvGrpSpPr>
          <p:cNvPr id="66" name="Group 65">
            <a:extLst>
              <a:ext uri="{FF2B5EF4-FFF2-40B4-BE49-F238E27FC236}">
                <a16:creationId xmlns:a16="http://schemas.microsoft.com/office/drawing/2014/main" id="{AF47C20F-DD81-AA83-A298-AB8835D53E65}"/>
              </a:ext>
              <a:ext uri="{C183D7F6-B498-43B3-948B-1728B52AA6E4}">
                <adec:decorative xmlns:adec="http://schemas.microsoft.com/office/drawing/2017/decorative" val="1"/>
              </a:ext>
            </a:extLst>
          </p:cNvPr>
          <p:cNvGrpSpPr/>
          <p:nvPr/>
        </p:nvGrpSpPr>
        <p:grpSpPr>
          <a:xfrm>
            <a:off x="425824" y="1536351"/>
            <a:ext cx="11329145" cy="4813650"/>
            <a:chOff x="627530" y="1502733"/>
            <a:chExt cx="11329145" cy="4813650"/>
          </a:xfrm>
        </p:grpSpPr>
        <p:graphicFrame>
          <p:nvGraphicFramePr>
            <p:cNvPr id="2" name="Diagram 1">
              <a:extLst>
                <a:ext uri="{FF2B5EF4-FFF2-40B4-BE49-F238E27FC236}">
                  <a16:creationId xmlns:a16="http://schemas.microsoft.com/office/drawing/2014/main" id="{34E65696-A707-AE0F-D798-F3A19B246F60}"/>
                </a:ext>
              </a:extLst>
            </p:cNvPr>
            <p:cNvGraphicFramePr/>
            <p:nvPr>
              <p:extLst>
                <p:ext uri="{D42A27DB-BD31-4B8C-83A1-F6EECF244321}">
                  <p14:modId xmlns:p14="http://schemas.microsoft.com/office/powerpoint/2010/main" val="158313080"/>
                </p:ext>
              </p:extLst>
            </p:nvPr>
          </p:nvGraphicFramePr>
          <p:xfrm>
            <a:off x="627530" y="1502733"/>
            <a:ext cx="11329145" cy="2944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C7EB7FE6-D410-832B-B621-903B62BFC48B}"/>
                </a:ext>
              </a:extLst>
            </p:cNvPr>
            <p:cNvSpPr/>
            <p:nvPr/>
          </p:nvSpPr>
          <p:spPr>
            <a:xfrm>
              <a:off x="975061" y="2567343"/>
              <a:ext cx="4948518" cy="3749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Slide Number Placeholder 4">
            <a:extLst>
              <a:ext uri="{FF2B5EF4-FFF2-40B4-BE49-F238E27FC236}">
                <a16:creationId xmlns:a16="http://schemas.microsoft.com/office/drawing/2014/main" id="{4DF2B116-BB9C-8495-74B8-746B6A6739AB}"/>
              </a:ext>
            </a:extLst>
          </p:cNvPr>
          <p:cNvSpPr>
            <a:spLocks noGrp="1"/>
          </p:cNvSpPr>
          <p:nvPr>
            <p:ph type="sldNum" sz="quarter" idx="12"/>
          </p:nvPr>
        </p:nvSpPr>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3497964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3B09-27EA-4985-ADAF-FB41989C1FBF}"/>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 9. Complete Student Registration</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ph idx="1"/>
          </p:nvPr>
        </p:nvSpPr>
        <p:spPr/>
        <p:txBody>
          <a:bodyPr>
            <a:normAutofit/>
          </a:bodyPr>
          <a:lstStyle/>
          <a:p>
            <a:pPr>
              <a:buClr>
                <a:srgbClr val="101D35"/>
              </a:buClr>
            </a:pPr>
            <a:r>
              <a:rPr lang="en-US" sz="2600">
                <a:solidFill>
                  <a:schemeClr val="tx1"/>
                </a:solidFill>
                <a:latin typeface="Arial" panose="020B0604020202020204" pitchFamily="34" charset="0"/>
                <a:cs typeface="Arial" panose="020B0604020202020204" pitchFamily="34" charset="0"/>
              </a:rPr>
              <a:t>Student Registration registers students for testing and places an initial order for PBT and for manuals.</a:t>
            </a:r>
          </a:p>
          <a:p>
            <a:pPr>
              <a:buClr>
                <a:srgbClr val="101D35"/>
              </a:buClr>
            </a:pPr>
            <a:r>
              <a:rPr lang="en-US" sz="2600">
                <a:solidFill>
                  <a:schemeClr val="tx1"/>
                </a:solidFill>
                <a:latin typeface="Arial" panose="020B0604020202020204" pitchFamily="34" charset="0"/>
                <a:cs typeface="Arial" panose="020B0604020202020204" pitchFamily="34" charset="0"/>
              </a:rPr>
              <a:t>Student Registration windows for each administration are listed in the </a:t>
            </a:r>
            <a:r>
              <a:rPr lang="en-US" sz="2600">
                <a:latin typeface="Arial" panose="020B0604020202020204" pitchFamily="34" charset="0"/>
                <a:cs typeface="Arial" panose="020B0604020202020204" pitchFamily="34" charset="0"/>
                <a:hlinkClick r:id="rId2"/>
              </a:rPr>
              <a:t>Statewide Testing Schedule</a:t>
            </a:r>
            <a:r>
              <a:rPr lang="en-US" sz="2600">
                <a:solidFill>
                  <a:schemeClr val="tx1"/>
                </a:solidFill>
                <a:latin typeface="Arial" panose="020B0604020202020204" pitchFamily="34" charset="0"/>
                <a:cs typeface="Arial" panose="020B0604020202020204" pitchFamily="34" charset="0"/>
              </a:rPr>
              <a:t>. </a:t>
            </a:r>
          </a:p>
          <a:p>
            <a:pPr>
              <a:buClr>
                <a:srgbClr val="101D35"/>
              </a:buClr>
            </a:pPr>
            <a:r>
              <a:rPr lang="en-US" sz="2600">
                <a:solidFill>
                  <a:schemeClr val="tx1"/>
                </a:solidFill>
                <a:latin typeface="Arial" panose="020B0604020202020204" pitchFamily="34" charset="0"/>
                <a:cs typeface="Arial" panose="020B0604020202020204" pitchFamily="34" charset="0"/>
              </a:rPr>
              <a:t>Windows are also typically announced in the </a:t>
            </a:r>
            <a:r>
              <a:rPr lang="en-US" sz="2600">
                <a:latin typeface="Arial" panose="020B0604020202020204" pitchFamily="34" charset="0"/>
                <a:cs typeface="Arial" panose="020B0604020202020204" pitchFamily="34" charset="0"/>
                <a:hlinkClick r:id="rId3"/>
              </a:rPr>
              <a:t>Student Assessment Update</a:t>
            </a:r>
            <a:r>
              <a:rPr lang="en-US" sz="2600">
                <a:latin typeface="Arial" panose="020B0604020202020204" pitchFamily="34" charset="0"/>
                <a:cs typeface="Arial" panose="020B0604020202020204" pitchFamily="34" charset="0"/>
              </a:rPr>
              <a:t>. </a:t>
            </a:r>
          </a:p>
        </p:txBody>
      </p:sp>
      <p:graphicFrame>
        <p:nvGraphicFramePr>
          <p:cNvPr id="4" name="Table 3">
            <a:extLst>
              <a:ext uri="{FF2B5EF4-FFF2-40B4-BE49-F238E27FC236}">
                <a16:creationId xmlns:a16="http://schemas.microsoft.com/office/drawing/2014/main" id="{1A1E645A-E56F-FD89-832C-72F9D870A726}"/>
              </a:ext>
            </a:extLst>
          </p:cNvPr>
          <p:cNvGraphicFramePr>
            <a:graphicFrameLocks noGrp="1"/>
          </p:cNvGraphicFramePr>
          <p:nvPr>
            <p:extLst>
              <p:ext uri="{D42A27DB-BD31-4B8C-83A1-F6EECF244321}">
                <p14:modId xmlns:p14="http://schemas.microsoft.com/office/powerpoint/2010/main" val="7922645"/>
              </p:ext>
            </p:extLst>
          </p:nvPr>
        </p:nvGraphicFramePr>
        <p:xfrm>
          <a:off x="790754" y="3857804"/>
          <a:ext cx="10648052" cy="2468880"/>
        </p:xfrm>
        <a:graphic>
          <a:graphicData uri="http://schemas.openxmlformats.org/drawingml/2006/table">
            <a:tbl>
              <a:tblPr firstRow="1" bandRow="1">
                <a:tableStyleId>{5C22544A-7EE6-4342-B048-85BDC9FD1C3A}</a:tableStyleId>
              </a:tblPr>
              <a:tblGrid>
                <a:gridCol w="5324026">
                  <a:extLst>
                    <a:ext uri="{9D8B030D-6E8A-4147-A177-3AD203B41FA5}">
                      <a16:colId xmlns:a16="http://schemas.microsoft.com/office/drawing/2014/main" val="3734378202"/>
                    </a:ext>
                  </a:extLst>
                </a:gridCol>
                <a:gridCol w="5324026">
                  <a:extLst>
                    <a:ext uri="{9D8B030D-6E8A-4147-A177-3AD203B41FA5}">
                      <a16:colId xmlns:a16="http://schemas.microsoft.com/office/drawing/2014/main" val="1537168773"/>
                    </a:ext>
                  </a:extLst>
                </a:gridCol>
              </a:tblGrid>
              <a:tr h="406125">
                <a:tc>
                  <a:txBody>
                    <a:bodyPr/>
                    <a:lstStyle/>
                    <a:p>
                      <a:r>
                        <a:rPr lang="en-US" sz="2100">
                          <a:latin typeface="Arial"/>
                          <a:cs typeface="Arial"/>
                        </a:rPr>
                        <a:t>Administration</a:t>
                      </a:r>
                    </a:p>
                  </a:txBody>
                  <a:tcPr/>
                </a:tc>
                <a:tc>
                  <a:txBody>
                    <a:bodyPr/>
                    <a:lstStyle/>
                    <a:p>
                      <a:r>
                        <a:rPr lang="en-US" sz="2100">
                          <a:latin typeface="Arial"/>
                          <a:cs typeface="Arial"/>
                        </a:rPr>
                        <a:t>Student Registration Window</a:t>
                      </a:r>
                    </a:p>
                  </a:txBody>
                  <a:tcPr/>
                </a:tc>
                <a:extLst>
                  <a:ext uri="{0D108BD9-81ED-4DB2-BD59-A6C34878D82A}">
                    <a16:rowId xmlns:a16="http://schemas.microsoft.com/office/drawing/2014/main" val="2248349065"/>
                  </a:ext>
                </a:extLst>
              </a:tr>
              <a:tr h="406125">
                <a:tc>
                  <a:txBody>
                    <a:bodyPr/>
                    <a:lstStyle/>
                    <a:p>
                      <a:r>
                        <a:rPr lang="en-US" sz="2100">
                          <a:latin typeface="Arial"/>
                          <a:cs typeface="Arial"/>
                        </a:rPr>
                        <a:t>November HS ELA and Math</a:t>
                      </a:r>
                    </a:p>
                  </a:txBody>
                  <a:tcPr/>
                </a:tc>
                <a:tc>
                  <a:txBody>
                    <a:bodyPr/>
                    <a:lstStyle/>
                    <a:p>
                      <a:r>
                        <a:rPr lang="en-US" sz="2100">
                          <a:latin typeface="Arial"/>
                          <a:cs typeface="Arial"/>
                        </a:rPr>
                        <a:t>September 21–October 2</a:t>
                      </a:r>
                    </a:p>
                  </a:txBody>
                  <a:tcPr/>
                </a:tc>
                <a:extLst>
                  <a:ext uri="{0D108BD9-81ED-4DB2-BD59-A6C34878D82A}">
                    <a16:rowId xmlns:a16="http://schemas.microsoft.com/office/drawing/2014/main" val="1978161252"/>
                  </a:ext>
                </a:extLst>
              </a:tr>
              <a:tr h="406125">
                <a:tc>
                  <a:txBody>
                    <a:bodyPr/>
                    <a:lstStyle/>
                    <a:p>
                      <a:r>
                        <a:rPr lang="en-US" sz="2100">
                          <a:latin typeface="Arial"/>
                          <a:cs typeface="Arial"/>
                        </a:rPr>
                        <a:t>February HS Science</a:t>
                      </a:r>
                    </a:p>
                  </a:txBody>
                  <a:tcPr/>
                </a:tc>
                <a:tc>
                  <a:txBody>
                    <a:bodyPr/>
                    <a:lstStyle/>
                    <a:p>
                      <a:r>
                        <a:rPr lang="en-US" sz="2100">
                          <a:latin typeface="Arial"/>
                          <a:cs typeface="Arial"/>
                        </a:rPr>
                        <a:t>December 7–18</a:t>
                      </a:r>
                    </a:p>
                  </a:txBody>
                  <a:tcPr/>
                </a:tc>
                <a:extLst>
                  <a:ext uri="{0D108BD9-81ED-4DB2-BD59-A6C34878D82A}">
                    <a16:rowId xmlns:a16="http://schemas.microsoft.com/office/drawing/2014/main" val="730200816"/>
                  </a:ext>
                </a:extLst>
              </a:tr>
              <a:tr h="406125">
                <a:tc>
                  <a:txBody>
                    <a:bodyPr/>
                    <a:lstStyle/>
                    <a:p>
                      <a:r>
                        <a:rPr lang="en-US" sz="2100">
                          <a:latin typeface="Arial"/>
                          <a:cs typeface="Arial"/>
                        </a:rPr>
                        <a:t>Spring Grades 3–8 </a:t>
                      </a:r>
                    </a:p>
                  </a:txBody>
                  <a:tcPr/>
                </a:tc>
                <a:tc>
                  <a:txBody>
                    <a:bodyPr/>
                    <a:lstStyle/>
                    <a:p>
                      <a:r>
                        <a:rPr lang="en-US" sz="2100">
                          <a:latin typeface="Arial"/>
                          <a:cs typeface="Arial"/>
                        </a:rPr>
                        <a:t>January 25–February 5</a:t>
                      </a:r>
                    </a:p>
                  </a:txBody>
                  <a:tcPr/>
                </a:tc>
                <a:extLst>
                  <a:ext uri="{0D108BD9-81ED-4DB2-BD59-A6C34878D82A}">
                    <a16:rowId xmlns:a16="http://schemas.microsoft.com/office/drawing/2014/main" val="2027378375"/>
                  </a:ext>
                </a:extLst>
              </a:tr>
              <a:tr h="406125">
                <a:tc>
                  <a:txBody>
                    <a:bodyPr/>
                    <a:lstStyle/>
                    <a:p>
                      <a:r>
                        <a:rPr lang="en-US" sz="2100">
                          <a:latin typeface="Arial"/>
                          <a:cs typeface="Arial"/>
                        </a:rPr>
                        <a:t>Spring Grade 10</a:t>
                      </a:r>
                    </a:p>
                  </a:txBody>
                  <a:tcPr/>
                </a:tc>
                <a:tc>
                  <a:txBody>
                    <a:bodyPr/>
                    <a:lstStyle/>
                    <a:p>
                      <a:r>
                        <a:rPr lang="en-US" sz="2100">
                          <a:latin typeface="Arial"/>
                          <a:cs typeface="Arial"/>
                        </a:rPr>
                        <a:t>February 1–12</a:t>
                      </a:r>
                    </a:p>
                  </a:txBody>
                  <a:tcPr/>
                </a:tc>
                <a:extLst>
                  <a:ext uri="{0D108BD9-81ED-4DB2-BD59-A6C34878D82A}">
                    <a16:rowId xmlns:a16="http://schemas.microsoft.com/office/drawing/2014/main" val="1489454722"/>
                  </a:ext>
                </a:extLst>
              </a:tr>
              <a:tr h="406125">
                <a:tc>
                  <a:txBody>
                    <a:bodyPr/>
                    <a:lstStyle/>
                    <a:p>
                      <a:r>
                        <a:rPr lang="en-US" sz="2100">
                          <a:latin typeface="Arial"/>
                          <a:cs typeface="Arial"/>
                        </a:rPr>
                        <a:t>Spring HS Science</a:t>
                      </a:r>
                    </a:p>
                  </a:txBody>
                  <a:tcPr/>
                </a:tc>
                <a:tc>
                  <a:txBody>
                    <a:bodyPr/>
                    <a:lstStyle/>
                    <a:p>
                      <a:r>
                        <a:rPr lang="en-US" sz="2100">
                          <a:latin typeface="Arial"/>
                          <a:cs typeface="Arial"/>
                        </a:rPr>
                        <a:t>April 9–27</a:t>
                      </a:r>
                    </a:p>
                  </a:txBody>
                  <a:tcPr/>
                </a:tc>
                <a:extLst>
                  <a:ext uri="{0D108BD9-81ED-4DB2-BD59-A6C34878D82A}">
                    <a16:rowId xmlns:a16="http://schemas.microsoft.com/office/drawing/2014/main" val="161569014"/>
                  </a:ext>
                </a:extLst>
              </a:tr>
            </a:tbl>
          </a:graphicData>
        </a:graphic>
      </p:graphicFrame>
      <p:sp>
        <p:nvSpPr>
          <p:cNvPr id="5" name="Slide Number Placeholder 4">
            <a:extLst>
              <a:ext uri="{FF2B5EF4-FFF2-40B4-BE49-F238E27FC236}">
                <a16:creationId xmlns:a16="http://schemas.microsoft.com/office/drawing/2014/main" id="{36D1F643-9348-7D2F-3210-26C2067CDD67}"/>
              </a:ext>
            </a:extLst>
          </p:cNvPr>
          <p:cNvSpPr>
            <a:spLocks noGrp="1"/>
          </p:cNvSpPr>
          <p:nvPr>
            <p:ph type="sldNum" sz="quarter" idx="12"/>
          </p:nvPr>
        </p:nvSpPr>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709804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51F38-CA90-A62F-8C15-47904AD9D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9F3E8-544E-EB3B-E086-DF9153311363}"/>
              </a:ext>
            </a:extLst>
          </p:cNvPr>
          <p:cNvSpPr>
            <a:spLocks noGrp="1"/>
          </p:cNvSpPr>
          <p:nvPr>
            <p:ph type="title"/>
          </p:nvPr>
        </p:nvSpPr>
        <p:spPr/>
        <p:txBody>
          <a:bodyPr/>
          <a:lstStyle/>
          <a:p>
            <a:r>
              <a:rPr lang="en-US" dirty="0"/>
              <a:t>Poll Question 3</a:t>
            </a:r>
            <a:endParaRPr lang="en-US" sz="200" dirty="0"/>
          </a:p>
        </p:txBody>
      </p:sp>
      <p:sp>
        <p:nvSpPr>
          <p:cNvPr id="3" name="Content Placeholder 2">
            <a:extLst>
              <a:ext uri="{FF2B5EF4-FFF2-40B4-BE49-F238E27FC236}">
                <a16:creationId xmlns:a16="http://schemas.microsoft.com/office/drawing/2014/main" id="{D81EE2D8-C233-49E0-E506-45D59656EDC0}"/>
              </a:ext>
            </a:extLst>
          </p:cNvPr>
          <p:cNvSpPr>
            <a:spLocks noGrp="1"/>
          </p:cNvSpPr>
          <p:nvPr>
            <p:ph idx="1"/>
          </p:nvPr>
        </p:nvSpPr>
        <p:spPr/>
        <p:txBody>
          <a:bodyPr>
            <a:normAutofit/>
          </a:bodyPr>
          <a:lstStyle/>
          <a:p>
            <a:pPr marL="0" indent="0">
              <a:buNone/>
            </a:pPr>
            <a:r>
              <a:rPr lang="en-US" sz="3200" b="1" dirty="0"/>
              <a:t>Which two sites will you use to complete Student Registration?</a:t>
            </a:r>
          </a:p>
          <a:p>
            <a:endParaRPr lang="en-US" dirty="0"/>
          </a:p>
          <a:p>
            <a:pPr marL="1022350" lvl="1" indent="-514350">
              <a:buAutoNum type="alphaUcPeriod"/>
            </a:pPr>
            <a:r>
              <a:rPr lang="en-US" sz="2800" dirty="0"/>
              <a:t>The MCAS Portal and the MCAS Training Site</a:t>
            </a:r>
          </a:p>
          <a:p>
            <a:pPr marL="1022350" lvl="1" indent="-514350">
              <a:buAutoNum type="alphaUcPeriod"/>
            </a:pPr>
            <a:r>
              <a:rPr lang="en-US" sz="2800" dirty="0"/>
              <a:t>The MCAS Training Site and the MCAS Student Kiosk</a:t>
            </a:r>
          </a:p>
          <a:p>
            <a:pPr marL="1022350" lvl="1" indent="-514350">
              <a:buAutoNum type="alphaUcPeriod"/>
            </a:pPr>
            <a:r>
              <a:rPr lang="en-US" sz="2800" dirty="0"/>
              <a:t>The DESE Security Portal and the MCAS Portal</a:t>
            </a:r>
          </a:p>
          <a:p>
            <a:pPr marL="1022350" lvl="1" indent="-514350">
              <a:buAutoNum type="alphaUcPeriod"/>
            </a:pPr>
            <a:r>
              <a:rPr lang="en-US" sz="2800" dirty="0"/>
              <a:t>The DESE Security Portal and the MCAS Student Kiosk</a:t>
            </a:r>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D9B1869A-5998-8FF3-825E-F2E4EF9FF73E}"/>
              </a:ext>
            </a:extLst>
          </p:cNvPr>
          <p:cNvSpPr>
            <a:spLocks noGrp="1"/>
          </p:cNvSpPr>
          <p:nvPr>
            <p:ph type="sldNum" sz="quarter" idx="12"/>
          </p:nvPr>
        </p:nvSpPr>
        <p:spPr/>
        <p:txBody>
          <a:bodyPr/>
          <a:lstStyle/>
          <a:p>
            <a:fld id="{68A8D22E-6BC5-9E47-900C-2BB94685D9F5}" type="slidenum">
              <a:rPr lang="en-US" smtClean="0"/>
              <a:pPr/>
              <a:t>55</a:t>
            </a:fld>
            <a:endParaRPr lang="en-US"/>
          </a:p>
        </p:txBody>
      </p:sp>
    </p:spTree>
    <p:extLst>
      <p:ext uri="{BB962C8B-B14F-4D97-AF65-F5344CB8AC3E}">
        <p14:creationId xmlns:p14="http://schemas.microsoft.com/office/powerpoint/2010/main" val="2822339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1383-32FF-037C-02AD-8BBD13B78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48AEC-44AF-6B74-061D-9C312F178B50}"/>
              </a:ext>
            </a:extLst>
          </p:cNvPr>
          <p:cNvSpPr>
            <a:spLocks noGrp="1"/>
          </p:cNvSpPr>
          <p:nvPr>
            <p:ph type="title"/>
          </p:nvPr>
        </p:nvSpPr>
        <p:spPr/>
        <p:txBody>
          <a:bodyPr>
            <a:normAutofit fontScale="90000"/>
          </a:bodyPr>
          <a:lstStyle/>
          <a:p>
            <a:r>
              <a:rPr lang="en-US" sz="4000">
                <a:solidFill>
                  <a:schemeClr val="bg1"/>
                </a:solidFill>
              </a:rPr>
              <a:t>9</a:t>
            </a:r>
            <a:r>
              <a:rPr lang="en-US" sz="4000">
                <a:solidFill>
                  <a:schemeClr val="bg1"/>
                </a:solidFill>
                <a:latin typeface="Arial" panose="020B0604020202020204" pitchFamily="34" charset="0"/>
                <a:cs typeface="Arial" panose="020B0604020202020204" pitchFamily="34" charset="0"/>
              </a:rPr>
              <a:t>. Complete Student Registration (continued)</a:t>
            </a:r>
          </a:p>
        </p:txBody>
      </p:sp>
      <p:sp>
        <p:nvSpPr>
          <p:cNvPr id="3" name="Content Placeholder 2">
            <a:extLst>
              <a:ext uri="{FF2B5EF4-FFF2-40B4-BE49-F238E27FC236}">
                <a16:creationId xmlns:a16="http://schemas.microsoft.com/office/drawing/2014/main" id="{6B8B3F0F-3175-C46C-F12D-36C0E0FCDD8F}"/>
              </a:ext>
            </a:extLst>
          </p:cNvPr>
          <p:cNvSpPr>
            <a:spLocks noGrp="1"/>
          </p:cNvSpPr>
          <p:nvPr>
            <p:ph idx="1"/>
          </p:nvPr>
        </p:nvSpPr>
        <p:spPr>
          <a:xfrm>
            <a:off x="173179" y="1525970"/>
            <a:ext cx="11890665" cy="5090152"/>
          </a:xfrm>
        </p:spPr>
        <p:txBody>
          <a:bodyPr vert="horz" lIns="91440" tIns="45720" rIns="91440" bIns="45720" rtlCol="0" anchor="t">
            <a:normAutofit lnSpcReduction="10000"/>
          </a:bodyPr>
          <a:lstStyle/>
          <a:p>
            <a:pPr>
              <a:buClr>
                <a:srgbClr val="101D35"/>
              </a:buClr>
            </a:pPr>
            <a:r>
              <a:rPr lang="en-US" sz="2600">
                <a:solidFill>
                  <a:schemeClr val="tx1"/>
                </a:solidFill>
                <a:latin typeface="Arial"/>
                <a:cs typeface="Arial"/>
              </a:rPr>
              <a:t>Steps for completing Student Registration include:</a:t>
            </a:r>
          </a:p>
          <a:p>
            <a:pPr lvl="1">
              <a:buClr>
                <a:srgbClr val="101D35"/>
              </a:buClr>
            </a:pPr>
            <a:r>
              <a:rPr lang="en-US" sz="2200">
                <a:solidFill>
                  <a:schemeClr val="tx1"/>
                </a:solidFill>
                <a:latin typeface="Arial"/>
                <a:cs typeface="Arial"/>
              </a:rPr>
              <a:t>Receiving the .CSV file from DESE in the </a:t>
            </a:r>
            <a:r>
              <a:rPr lang="en-US" sz="2200" err="1">
                <a:solidFill>
                  <a:schemeClr val="tx1"/>
                </a:solidFill>
                <a:latin typeface="Arial"/>
                <a:cs typeface="Arial"/>
              </a:rPr>
              <a:t>DropBox</a:t>
            </a:r>
            <a:r>
              <a:rPr lang="en-US" sz="2200">
                <a:solidFill>
                  <a:schemeClr val="tx1"/>
                </a:solidFill>
                <a:latin typeface="Arial"/>
                <a:cs typeface="Arial"/>
              </a:rPr>
              <a:t> in the DESE Security Portal</a:t>
            </a:r>
          </a:p>
          <a:p>
            <a:pPr lvl="1">
              <a:buClr>
                <a:srgbClr val="101D35"/>
              </a:buClr>
            </a:pPr>
            <a:r>
              <a:rPr lang="en-US" sz="2200">
                <a:solidFill>
                  <a:schemeClr val="tx1"/>
                </a:solidFill>
                <a:latin typeface="Arial"/>
                <a:cs typeface="Arial"/>
              </a:rPr>
              <a:t>Updating the .CSV file </a:t>
            </a:r>
          </a:p>
          <a:p>
            <a:pPr lvl="1">
              <a:buClr>
                <a:srgbClr val="101D35"/>
              </a:buClr>
            </a:pPr>
            <a:r>
              <a:rPr lang="en-US" sz="2200">
                <a:solidFill>
                  <a:schemeClr val="tx1"/>
                </a:solidFill>
                <a:latin typeface="Arial"/>
                <a:cs typeface="Arial"/>
              </a:rPr>
              <a:t>Importing the .CSV file into the MCAS Portal</a:t>
            </a:r>
          </a:p>
          <a:p>
            <a:pPr>
              <a:buClr>
                <a:srgbClr val="101D35"/>
              </a:buClr>
            </a:pPr>
            <a:r>
              <a:rPr lang="en-US" sz="2600">
                <a:solidFill>
                  <a:schemeClr val="tx1"/>
                </a:solidFill>
                <a:latin typeface="Arial"/>
                <a:cs typeface="Arial"/>
              </a:rPr>
              <a:t>Step-by-step instructions are available in </a:t>
            </a:r>
            <a:r>
              <a:rPr lang="en-US" sz="2600">
                <a:latin typeface="Arial"/>
                <a:cs typeface="Arial"/>
                <a:hlinkClick r:id="rId2"/>
              </a:rPr>
              <a:t>Part III of the Guide to the MCAS Portal: Student Registration</a:t>
            </a:r>
            <a:r>
              <a:rPr lang="en-US" sz="2600">
                <a:latin typeface="Arial"/>
                <a:cs typeface="Arial"/>
              </a:rPr>
              <a:t>. </a:t>
            </a:r>
          </a:p>
          <a:p>
            <a:pPr>
              <a:buClr>
                <a:srgbClr val="101D35"/>
              </a:buClr>
            </a:pPr>
            <a:r>
              <a:rPr lang="en-US" sz="2600">
                <a:solidFill>
                  <a:schemeClr val="tx1"/>
                </a:solidFill>
                <a:latin typeface="Arial"/>
                <a:cs typeface="Arial"/>
              </a:rPr>
              <a:t>Additional resources are available</a:t>
            </a:r>
          </a:p>
          <a:p>
            <a:pPr lvl="1">
              <a:buClr>
                <a:srgbClr val="101D35"/>
              </a:buClr>
            </a:pPr>
            <a:r>
              <a:rPr lang="en-US">
                <a:latin typeface="Arial"/>
                <a:cs typeface="Arial"/>
                <a:hlinkClick r:id="rId2"/>
              </a:rPr>
              <a:t>Student Registration Data Definitions</a:t>
            </a:r>
            <a:endParaRPr lang="en-US">
              <a:latin typeface="Arial"/>
              <a:cs typeface="Arial"/>
            </a:endParaRPr>
          </a:p>
          <a:p>
            <a:pPr lvl="1">
              <a:buClr>
                <a:srgbClr val="101D35"/>
              </a:buClr>
            </a:pPr>
            <a:r>
              <a:rPr lang="en-US">
                <a:latin typeface="Arial"/>
                <a:cs typeface="Arial"/>
                <a:hlinkClick r:id="rId2"/>
              </a:rPr>
              <a:t>Student Registration Template</a:t>
            </a:r>
            <a:endParaRPr lang="en-US">
              <a:latin typeface="Arial"/>
              <a:cs typeface="Arial"/>
            </a:endParaRPr>
          </a:p>
          <a:p>
            <a:pPr lvl="1">
              <a:buClr>
                <a:srgbClr val="101D35"/>
              </a:buClr>
            </a:pPr>
            <a:r>
              <a:rPr lang="en-US">
                <a:latin typeface="Arial"/>
                <a:cs typeface="Arial"/>
                <a:hlinkClick r:id="rId3"/>
              </a:rPr>
              <a:t>Overview of Student Registration Tasks in the Portal: Spring 2026 – January 15, 2026</a:t>
            </a:r>
            <a:endParaRPr lang="en-US" sz="2600">
              <a:latin typeface="Arial"/>
              <a:cs typeface="Arial"/>
            </a:endParaRPr>
          </a:p>
          <a:p>
            <a:pPr>
              <a:buClr>
                <a:srgbClr val="101D35"/>
              </a:buClr>
            </a:pPr>
            <a:r>
              <a:rPr lang="en-US" sz="2600">
                <a:solidFill>
                  <a:schemeClr val="tx1"/>
                </a:solidFill>
                <a:latin typeface="Arial"/>
                <a:cs typeface="Arial"/>
              </a:rPr>
              <a:t>DESE will hold a training demonstrating the Student Registration process in January 2027. </a:t>
            </a:r>
          </a:p>
          <a:p>
            <a:pPr>
              <a:buClr>
                <a:srgbClr val="101D35"/>
              </a:buClr>
            </a:pPr>
            <a:endParaRPr lang="en-US" sz="24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527A084-F721-381B-8B67-F310224873F5}"/>
              </a:ext>
            </a:extLst>
          </p:cNvPr>
          <p:cNvSpPr>
            <a:spLocks noGrp="1"/>
          </p:cNvSpPr>
          <p:nvPr>
            <p:ph type="sldNum" sz="quarter" idx="12"/>
          </p:nvPr>
        </p:nvSpPr>
        <p:spPr/>
        <p:txBody>
          <a:bodyPr/>
          <a:lstStyle/>
          <a:p>
            <a:fld id="{68A8D22E-6BC5-9E47-900C-2BB94685D9F5}" type="slidenum">
              <a:rPr lang="en-US" smtClean="0"/>
              <a:t>56</a:t>
            </a:fld>
            <a:endParaRPr lang="en-US"/>
          </a:p>
        </p:txBody>
      </p:sp>
    </p:spTree>
    <p:extLst>
      <p:ext uri="{BB962C8B-B14F-4D97-AF65-F5344CB8AC3E}">
        <p14:creationId xmlns:p14="http://schemas.microsoft.com/office/powerpoint/2010/main" val="20096377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3B09-27EA-4985-ADAF-FB41989C1FBF}"/>
              </a:ext>
            </a:extLst>
          </p:cNvPr>
          <p:cNvSpPr>
            <a:spLocks noGrp="1"/>
          </p:cNvSpPr>
          <p:nvPr>
            <p:ph type="title"/>
          </p:nvPr>
        </p:nvSpPr>
        <p:spPr>
          <a:xfrm>
            <a:off x="173179" y="204823"/>
            <a:ext cx="11743518" cy="861002"/>
          </a:xfrm>
        </p:spPr>
        <p:txBody>
          <a:bodyPr>
            <a:noAutofit/>
          </a:bodyPr>
          <a:lstStyle/>
          <a:p>
            <a:r>
              <a:rPr lang="en-US" sz="2800">
                <a:solidFill>
                  <a:schemeClr val="bg1"/>
                </a:solidFill>
              </a:rPr>
              <a:t>10.</a:t>
            </a:r>
            <a:r>
              <a:rPr lang="en-US" sz="2800">
                <a:solidFill>
                  <a:schemeClr val="bg1"/>
                </a:solidFill>
                <a:latin typeface="Arial" panose="020B0604020202020204" pitchFamily="34" charset="0"/>
                <a:cs typeface="Arial" panose="020B0604020202020204" pitchFamily="34" charset="0"/>
              </a:rPr>
              <a:t> Meet with the technology coordinator, review technology specifications, and prepare the school’s infrastructure. </a:t>
            </a:r>
            <a:br>
              <a:rPr lang="en-US" sz="2800">
                <a:solidFill>
                  <a:schemeClr val="bg1"/>
                </a:solidFill>
                <a:latin typeface="Arial" panose="020B0604020202020204" pitchFamily="34" charset="0"/>
                <a:cs typeface="Arial" panose="020B0604020202020204" pitchFamily="34" charset="0"/>
              </a:rPr>
            </a:br>
            <a:r>
              <a:rPr lang="en-US" sz="2800">
                <a:solidFill>
                  <a:schemeClr val="bg1"/>
                </a:solidFill>
                <a:latin typeface="Arial" panose="020B0604020202020204" pitchFamily="34" charset="0"/>
                <a:cs typeface="Arial" panose="020B0604020202020204" pitchFamily="34" charset="0"/>
              </a:rPr>
              <a:t>11. Confirm that Site Readiness is complete. </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ph idx="1"/>
          </p:nvPr>
        </p:nvSpPr>
        <p:spPr>
          <a:xfrm>
            <a:off x="173179" y="1572004"/>
            <a:ext cx="11890665" cy="4414692"/>
          </a:xfrm>
        </p:spPr>
        <p:txBody>
          <a:bodyPr>
            <a:normAutofit fontScale="92500" lnSpcReduction="10000"/>
          </a:bodyPr>
          <a:lstStyle/>
          <a:p>
            <a:pPr>
              <a:buClr>
                <a:srgbClr val="101D35"/>
              </a:buClr>
            </a:pPr>
            <a:r>
              <a:rPr lang="en-US" sz="3000">
                <a:solidFill>
                  <a:schemeClr val="tx1"/>
                </a:solidFill>
                <a:latin typeface="Arial" panose="020B0604020202020204" pitchFamily="34" charset="0"/>
                <a:cs typeface="Arial" panose="020B0604020202020204" pitchFamily="34" charset="0"/>
              </a:rPr>
              <a:t>Meet with the technology coordinator.</a:t>
            </a:r>
          </a:p>
          <a:p>
            <a:pPr>
              <a:buClr>
                <a:srgbClr val="101D35"/>
              </a:buClr>
            </a:pPr>
            <a:r>
              <a:rPr lang="en-US" sz="3000">
                <a:solidFill>
                  <a:schemeClr val="tx1"/>
                </a:solidFill>
                <a:latin typeface="Arial" panose="020B0604020202020204" pitchFamily="34" charset="0"/>
                <a:cs typeface="Arial" panose="020B0604020202020204" pitchFamily="34" charset="0"/>
              </a:rPr>
              <a:t>Review specifications and resources:</a:t>
            </a:r>
          </a:p>
          <a:p>
            <a:pPr lvl="1">
              <a:buClr>
                <a:srgbClr val="101D35"/>
              </a:buClr>
            </a:pPr>
            <a:r>
              <a:rPr lang="en-US" sz="2800">
                <a:solidFill>
                  <a:schemeClr val="tx1"/>
                </a:solidFill>
                <a:hlinkClick r:id="rId2"/>
              </a:rPr>
              <a:t>MCAS Student Kiosk Technology Guide</a:t>
            </a:r>
            <a:endParaRPr lang="en-US" sz="2800">
              <a:solidFill>
                <a:schemeClr val="tx1"/>
              </a:solidFill>
            </a:endParaRPr>
          </a:p>
          <a:p>
            <a:pPr lvl="1">
              <a:buClr>
                <a:srgbClr val="101D35"/>
              </a:buClr>
            </a:pPr>
            <a:r>
              <a:rPr lang="en-US" sz="2800">
                <a:solidFill>
                  <a:schemeClr val="tx1"/>
                </a:solidFill>
              </a:rPr>
              <a:t>Note recent </a:t>
            </a:r>
            <a:r>
              <a:rPr lang="en-US" sz="2800">
                <a:solidFill>
                  <a:schemeClr val="tx1"/>
                </a:solidFill>
                <a:hlinkClick r:id="rId3"/>
              </a:rPr>
              <a:t>updates to the MCAS Portal and MCAS Student Kiosk</a:t>
            </a:r>
            <a:endParaRPr lang="en-US" sz="2800">
              <a:solidFill>
                <a:schemeClr val="tx1"/>
              </a:solidFill>
            </a:endParaRPr>
          </a:p>
          <a:p>
            <a:pPr>
              <a:buClr>
                <a:srgbClr val="101D35"/>
              </a:buClr>
            </a:pPr>
            <a:r>
              <a:rPr lang="en-US" sz="3000">
                <a:solidFill>
                  <a:schemeClr val="tx1"/>
                </a:solidFill>
              </a:rPr>
              <a:t>Confirm that the technology coordinator has completed Site Readiness on each device configuration in order to confirm that devices are ready for testing. </a:t>
            </a:r>
          </a:p>
          <a:p>
            <a:pPr lvl="1">
              <a:buClr>
                <a:srgbClr val="101D35"/>
              </a:buClr>
            </a:pPr>
            <a:r>
              <a:rPr lang="en-US" sz="2600">
                <a:solidFill>
                  <a:schemeClr val="tx1"/>
                </a:solidFill>
                <a:latin typeface="Arial" panose="020B0604020202020204" pitchFamily="34" charset="0"/>
                <a:cs typeface="Arial" panose="020B0604020202020204" pitchFamily="34" charset="0"/>
              </a:rPr>
              <a:t>It is </a:t>
            </a:r>
            <a:r>
              <a:rPr lang="en-US" sz="2600">
                <a:solidFill>
                  <a:schemeClr val="tx1"/>
                </a:solidFill>
              </a:rPr>
              <a:t>recommended to complete Site Readiness directly after the updated MCAS Student Kiosk is downloaded in the fall, and again prior to testing. </a:t>
            </a:r>
          </a:p>
          <a:p>
            <a:pPr lvl="1">
              <a:buClr>
                <a:srgbClr val="101D35"/>
              </a:buClr>
            </a:pPr>
            <a:r>
              <a:rPr lang="en-US" sz="2600">
                <a:solidFill>
                  <a:schemeClr val="tx1"/>
                </a:solidFill>
              </a:rPr>
              <a:t>School and district test coordinators may view whether Site Readiness has been certified in the MCAS Portal. Refer to the MCAS Student Kiosk Technology Guide for instructions. </a:t>
            </a:r>
            <a:endParaRPr lang="en-US" sz="260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662B4C7-53A2-120A-8143-E08837C700F3}"/>
              </a:ext>
            </a:extLst>
          </p:cNvPr>
          <p:cNvSpPr>
            <a:spLocks noGrp="1"/>
          </p:cNvSpPr>
          <p:nvPr>
            <p:ph type="sldNum" sz="quarter" idx="12"/>
          </p:nvPr>
        </p:nvSpPr>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28148796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C055-07F3-4795-9676-B981A024A624}"/>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12. Administer the student tutorial and practice tests.</a:t>
            </a:r>
          </a:p>
        </p:txBody>
      </p:sp>
      <p:sp>
        <p:nvSpPr>
          <p:cNvPr id="3" name="Content Placeholder 2">
            <a:extLst>
              <a:ext uri="{FF2B5EF4-FFF2-40B4-BE49-F238E27FC236}">
                <a16:creationId xmlns:a16="http://schemas.microsoft.com/office/drawing/2014/main" id="{65F1CA13-FC1D-427A-9E28-3846901D34ED}"/>
              </a:ext>
            </a:extLst>
          </p:cNvPr>
          <p:cNvSpPr>
            <a:spLocks noGrp="1"/>
          </p:cNvSpPr>
          <p:nvPr>
            <p:ph idx="1"/>
          </p:nvPr>
        </p:nvSpPr>
        <p:spPr/>
        <p:txBody>
          <a:bodyPr vert="horz" lIns="91440" tIns="45720" rIns="91440" bIns="45720" rtlCol="0" anchor="t">
            <a:noAutofit/>
          </a:bodyPr>
          <a:lstStyle/>
          <a:p>
            <a:pPr>
              <a:buClr>
                <a:srgbClr val="101D35"/>
              </a:buClr>
            </a:pPr>
            <a:r>
              <a:rPr lang="en-US" sz="2800">
                <a:solidFill>
                  <a:schemeClr val="tx1"/>
                </a:solidFill>
                <a:latin typeface="Arial" panose="020B0604020202020204" pitchFamily="34" charset="0"/>
                <a:cs typeface="Arial" panose="020B0604020202020204" pitchFamily="34" charset="0"/>
              </a:rPr>
              <a:t>Ensure the curriculum incorporates digital learning; review the </a:t>
            </a:r>
            <a:r>
              <a:rPr lang="en-US" sz="2800">
                <a:latin typeface="Arial" panose="020B0604020202020204" pitchFamily="34" charset="0"/>
                <a:cs typeface="Arial" panose="020B0604020202020204" pitchFamily="34" charset="0"/>
                <a:hlinkClick r:id="rId2"/>
              </a:rPr>
              <a:t>DLCS Curriculum Framework</a:t>
            </a:r>
            <a:endParaRPr lang="en-US" sz="2800">
              <a:latin typeface="Arial" panose="020B0604020202020204" pitchFamily="34" charset="0"/>
              <a:cs typeface="Arial" panose="020B0604020202020204" pitchFamily="34" charset="0"/>
            </a:endParaRPr>
          </a:p>
          <a:p>
            <a:pPr>
              <a:buClr>
                <a:srgbClr val="101D35"/>
              </a:buClr>
            </a:pPr>
            <a:r>
              <a:rPr lang="en-US" sz="2800">
                <a:latin typeface="Arial" panose="020B0604020202020204" pitchFamily="34" charset="0"/>
                <a:cs typeface="Arial" panose="020B0604020202020204" pitchFamily="34" charset="0"/>
                <a:hlinkClick r:id="rId3"/>
              </a:rPr>
              <a:t>Student Tutorial</a:t>
            </a:r>
            <a:r>
              <a:rPr lang="en-US" sz="2800">
                <a:latin typeface="Arial" panose="020B0604020202020204" pitchFamily="34" charset="0"/>
                <a:cs typeface="Arial" panose="020B0604020202020204" pitchFamily="34" charset="0"/>
              </a:rPr>
              <a:t> </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Demonstration of the navigation, tools, and features for CBT</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Students complete it independently (no audio).</a:t>
            </a:r>
          </a:p>
          <a:p>
            <a:pPr>
              <a:buClr>
                <a:srgbClr val="101D35"/>
              </a:buClr>
            </a:pPr>
            <a:r>
              <a:rPr lang="en-US" sz="2800">
                <a:latin typeface="Arial" panose="020B0604020202020204" pitchFamily="34" charset="0"/>
                <a:cs typeface="Arial" panose="020B0604020202020204" pitchFamily="34" charset="0"/>
                <a:hlinkClick r:id="rId3"/>
              </a:rPr>
              <a:t>Practice tests</a:t>
            </a:r>
            <a:r>
              <a:rPr lang="en-US" sz="2800">
                <a:latin typeface="Arial" panose="020B0604020202020204" pitchFamily="34" charset="0"/>
                <a:cs typeface="Arial" panose="020B0604020202020204" pitchFamily="34" charset="0"/>
              </a:rPr>
              <a:t> </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Simulation of the tools and features for CBT</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Include accessibility features and special editions:</a:t>
            </a:r>
          </a:p>
          <a:p>
            <a:pPr marL="914400" lvl="2" indent="0">
              <a:buClr>
                <a:srgbClr val="101D35"/>
              </a:buClr>
              <a:buNone/>
            </a:pPr>
            <a:r>
              <a:rPr lang="en-US" sz="2000">
                <a:solidFill>
                  <a:schemeClr val="tx1"/>
                </a:solidFill>
                <a:latin typeface="Arial"/>
                <a:cs typeface="Arial"/>
              </a:rPr>
              <a:t>For example, students can gain familiarity with the text-to-speech and other accommodations that are available.</a:t>
            </a:r>
          </a:p>
          <a:p>
            <a:pPr lvl="2">
              <a:buClr>
                <a:srgbClr val="101D35"/>
              </a:buClr>
              <a:buFont typeface="Arial" panose="020B0604020202020204" pitchFamily="34" charset="0"/>
              <a:buChar char="•"/>
            </a:pPr>
            <a:endParaRPr lang="en-US" sz="2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A9E7553-332F-8070-744F-0F51E830436A}"/>
              </a:ext>
            </a:extLst>
          </p:cNvPr>
          <p:cNvSpPr>
            <a:spLocks noGrp="1"/>
          </p:cNvSpPr>
          <p:nvPr>
            <p:ph type="sldNum" sz="quarter" idx="12"/>
          </p:nvPr>
        </p:nvSpPr>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11430521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658D-5B6F-89A0-27BF-AA9CE220C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F845F-2FE3-F466-E506-5F1BA48090AD}"/>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12. Administer the student tutorial and practice tests. (continued)</a:t>
            </a:r>
          </a:p>
        </p:txBody>
      </p:sp>
      <p:sp>
        <p:nvSpPr>
          <p:cNvPr id="3" name="Content Placeholder 2">
            <a:extLst>
              <a:ext uri="{FF2B5EF4-FFF2-40B4-BE49-F238E27FC236}">
                <a16:creationId xmlns:a16="http://schemas.microsoft.com/office/drawing/2014/main" id="{2607EB35-E662-313F-2266-06DA0B2D5AB0}"/>
              </a:ext>
            </a:extLst>
          </p:cNvPr>
          <p:cNvSpPr>
            <a:spLocks noGrp="1"/>
          </p:cNvSpPr>
          <p:nvPr>
            <p:ph idx="1"/>
          </p:nvPr>
        </p:nvSpPr>
        <p:spPr/>
        <p:txBody>
          <a:bodyPr vert="horz" lIns="91440" tIns="45720" rIns="91440" bIns="45720" rtlCol="0" anchor="t">
            <a:noAutofit/>
          </a:bodyPr>
          <a:lstStyle/>
          <a:p>
            <a:pPr>
              <a:buClr>
                <a:srgbClr val="101D35"/>
              </a:buClr>
            </a:pPr>
            <a:r>
              <a:rPr lang="en-US" sz="2800">
                <a:solidFill>
                  <a:schemeClr val="tx1"/>
                </a:solidFill>
                <a:latin typeface="Arial" panose="020B0604020202020204" pitchFamily="34" charset="0"/>
                <a:cs typeface="Arial" panose="020B0604020202020204" pitchFamily="34" charset="0"/>
              </a:rPr>
              <a:t>Updates to the practice tests: </a:t>
            </a:r>
          </a:p>
          <a:p>
            <a:pPr lvl="1">
              <a:buClr>
                <a:srgbClr val="101D35"/>
              </a:buClr>
            </a:pPr>
            <a:r>
              <a:rPr lang="en-US">
                <a:solidFill>
                  <a:schemeClr val="tx1"/>
                </a:solidFill>
              </a:rPr>
              <a:t>New practice tests for grades 3–8 ELA based on the new test design</a:t>
            </a:r>
          </a:p>
          <a:p>
            <a:pPr lvl="1">
              <a:buClr>
                <a:srgbClr val="101D35"/>
              </a:buClr>
            </a:pPr>
            <a:r>
              <a:rPr lang="en-US">
                <a:solidFill>
                  <a:schemeClr val="tx1"/>
                </a:solidFill>
              </a:rPr>
              <a:t>Grades 5 and 8 STE practice tests feature the tasks with simulations  </a:t>
            </a:r>
            <a:endParaRPr lang="en-US">
              <a:solidFill>
                <a:schemeClr val="tx1"/>
              </a:solidFill>
              <a:latin typeface="Arial" panose="020B0604020202020204" pitchFamily="34" charset="0"/>
              <a:cs typeface="Arial" panose="020B0604020202020204" pitchFamily="34" charset="0"/>
            </a:endParaRPr>
          </a:p>
          <a:p>
            <a:r>
              <a:rPr lang="en-US">
                <a:solidFill>
                  <a:schemeClr val="tx1"/>
                </a:solidFill>
              </a:rPr>
              <a:t>Updates to the Student Tutorial:</a:t>
            </a:r>
          </a:p>
          <a:p>
            <a:pPr lvl="1"/>
            <a:r>
              <a:rPr lang="en-US" sz="2000">
                <a:solidFill>
                  <a:schemeClr val="tx1"/>
                </a:solidFill>
              </a:rPr>
              <a:t>Clearer information about how to change your answer on a multiple-select question</a:t>
            </a:r>
          </a:p>
          <a:p>
            <a:pPr lvl="1"/>
            <a:r>
              <a:rPr lang="en-US" sz="2000">
                <a:solidFill>
                  <a:schemeClr val="tx1"/>
                </a:solidFill>
              </a:rPr>
              <a:t>Clear presentation of the different types of equation editors used in Math and STE and how to use them</a:t>
            </a:r>
          </a:p>
          <a:p>
            <a:pPr lvl="1"/>
            <a:r>
              <a:rPr lang="en-US" sz="2000">
                <a:solidFill>
                  <a:schemeClr val="tx1"/>
                </a:solidFill>
              </a:rPr>
              <a:t>More detail about how long highlighting and notes remain visible to students</a:t>
            </a:r>
          </a:p>
          <a:p>
            <a:pPr lvl="1"/>
            <a:r>
              <a:rPr lang="en-US" sz="2000">
                <a:solidFill>
                  <a:schemeClr val="tx1"/>
                </a:solidFill>
              </a:rPr>
              <a:t>Updated screenshots of the speech-to-text and word prediction tools</a:t>
            </a:r>
          </a:p>
          <a:p>
            <a:pPr lvl="1"/>
            <a:r>
              <a:rPr lang="en-US" sz="2000">
                <a:solidFill>
                  <a:schemeClr val="tx1"/>
                </a:solidFill>
              </a:rPr>
              <a:t>Updated sample ELA passage to show scrolling, gloss notes, and text highlight questions</a:t>
            </a:r>
          </a:p>
          <a:p>
            <a:pPr lvl="1"/>
            <a:r>
              <a:rPr lang="en-US" sz="2000">
                <a:solidFill>
                  <a:schemeClr val="tx1"/>
                </a:solidFill>
              </a:rPr>
              <a:t>Updated image for graphing tool</a:t>
            </a:r>
          </a:p>
          <a:p>
            <a:pPr>
              <a:buClr>
                <a:srgbClr val="101D35"/>
              </a:buClr>
            </a:pPr>
            <a:endParaRPr lang="en-US" sz="2000">
              <a:solidFill>
                <a:schemeClr val="tx1"/>
              </a:solidFill>
              <a:latin typeface="Arial"/>
              <a:cs typeface="Arial"/>
            </a:endParaRPr>
          </a:p>
          <a:p>
            <a:pPr lvl="2">
              <a:buClr>
                <a:srgbClr val="101D35"/>
              </a:buClr>
              <a:buFont typeface="Arial" panose="020B0604020202020204" pitchFamily="34" charset="0"/>
              <a:buChar char="•"/>
            </a:pPr>
            <a:endParaRPr lang="en-US" sz="2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1D36D16-1287-A986-F0AC-86934DA9D516}"/>
              </a:ext>
            </a:extLst>
          </p:cNvPr>
          <p:cNvSpPr>
            <a:spLocks noGrp="1"/>
          </p:cNvSpPr>
          <p:nvPr>
            <p:ph type="sldNum" sz="quarter" idx="12"/>
          </p:nvPr>
        </p:nvSpPr>
        <p:spPr/>
        <p:txBody>
          <a:bodyPr/>
          <a:lstStyle/>
          <a:p>
            <a:fld id="{68A8D22E-6BC5-9E47-900C-2BB94685D9F5}" type="slidenum">
              <a:rPr lang="en-US" smtClean="0"/>
              <a:t>59</a:t>
            </a:fld>
            <a:endParaRPr lang="en-US"/>
          </a:p>
        </p:txBody>
      </p:sp>
    </p:spTree>
    <p:extLst>
      <p:ext uri="{BB962C8B-B14F-4D97-AF65-F5344CB8AC3E}">
        <p14:creationId xmlns:p14="http://schemas.microsoft.com/office/powerpoint/2010/main" val="2037127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0AE4-022C-9AC9-AE92-423EB3AF6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55AD0-405A-2F46-8487-EE034833762D}"/>
              </a:ext>
            </a:extLst>
          </p:cNvPr>
          <p:cNvSpPr>
            <a:spLocks noGrp="1"/>
          </p:cNvSpPr>
          <p:nvPr>
            <p:ph type="title"/>
          </p:nvPr>
        </p:nvSpPr>
        <p:spPr/>
        <p:txBody>
          <a:bodyPr>
            <a:normAutofit fontScale="90000"/>
          </a:bodyPr>
          <a:lstStyle/>
          <a:p>
            <a:r>
              <a:rPr lang="en-US" sz="4400">
                <a:solidFill>
                  <a:schemeClr val="bg1"/>
                </a:solidFill>
                <a:cs typeface="Segoe UI" pitchFamily="34" charset="0"/>
              </a:rPr>
              <a:t>Resources: Tasks to complete 1 to 2 months before testing</a:t>
            </a:r>
          </a:p>
        </p:txBody>
      </p:sp>
      <p:sp>
        <p:nvSpPr>
          <p:cNvPr id="3" name="Slide Number Placeholder 2">
            <a:extLst>
              <a:ext uri="{FF2B5EF4-FFF2-40B4-BE49-F238E27FC236}">
                <a16:creationId xmlns:a16="http://schemas.microsoft.com/office/drawing/2014/main" id="{F90A36B4-3CA8-1DFE-C081-B1933759B5F7}"/>
              </a:ext>
            </a:extLst>
          </p:cNvPr>
          <p:cNvSpPr>
            <a:spLocks noGrp="1"/>
          </p:cNvSpPr>
          <p:nvPr>
            <p:ph type="sldNum" sz="quarter" idx="12"/>
          </p:nvPr>
        </p:nvSpPr>
        <p:spPr/>
        <p:txBody>
          <a:bodyPr/>
          <a:lstStyle/>
          <a:p>
            <a:fld id="{68A8D22E-6BC5-9E47-900C-2BB94685D9F5}" type="slidenum">
              <a:rPr lang="en-US" smtClean="0"/>
              <a:t>60</a:t>
            </a:fld>
            <a:endParaRPr lang="en-US"/>
          </a:p>
        </p:txBody>
      </p:sp>
      <p:graphicFrame>
        <p:nvGraphicFramePr>
          <p:cNvPr id="4" name="Table 3">
            <a:extLst>
              <a:ext uri="{FF2B5EF4-FFF2-40B4-BE49-F238E27FC236}">
                <a16:creationId xmlns:a16="http://schemas.microsoft.com/office/drawing/2014/main" id="{900015F8-270B-4969-5635-BC2829DB3BB8}"/>
              </a:ext>
            </a:extLst>
          </p:cNvPr>
          <p:cNvGraphicFramePr>
            <a:graphicFrameLocks noGrp="1"/>
          </p:cNvGraphicFramePr>
          <p:nvPr>
            <p:extLst>
              <p:ext uri="{D42A27DB-BD31-4B8C-83A1-F6EECF244321}">
                <p14:modId xmlns:p14="http://schemas.microsoft.com/office/powerpoint/2010/main" val="1413403222"/>
              </p:ext>
            </p:extLst>
          </p:nvPr>
        </p:nvGraphicFramePr>
        <p:xfrm>
          <a:off x="235529" y="1319689"/>
          <a:ext cx="11443247" cy="5419681"/>
        </p:xfrm>
        <a:graphic>
          <a:graphicData uri="http://schemas.openxmlformats.org/drawingml/2006/table">
            <a:tbl>
              <a:tblPr firstRow="1" firstCol="1" bandRow="1">
                <a:tableStyleId>{5C22544A-7EE6-4342-B048-85BDC9FD1C3A}</a:tableStyleId>
              </a:tblPr>
              <a:tblGrid>
                <a:gridCol w="5377229">
                  <a:extLst>
                    <a:ext uri="{9D8B030D-6E8A-4147-A177-3AD203B41FA5}">
                      <a16:colId xmlns:a16="http://schemas.microsoft.com/office/drawing/2014/main" val="3690977796"/>
                    </a:ext>
                  </a:extLst>
                </a:gridCol>
                <a:gridCol w="6066018">
                  <a:extLst>
                    <a:ext uri="{9D8B030D-6E8A-4147-A177-3AD203B41FA5}">
                      <a16:colId xmlns:a16="http://schemas.microsoft.com/office/drawing/2014/main" val="750914016"/>
                    </a:ext>
                  </a:extLst>
                </a:gridCol>
              </a:tblGrid>
              <a:tr h="444033">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Task </a:t>
                      </a:r>
                    </a:p>
                  </a:txBody>
                  <a:tcPr marL="68580" marR="68580" marT="0" marB="0"/>
                </a:tc>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Resources</a:t>
                      </a:r>
                    </a:p>
                  </a:txBody>
                  <a:tcPr marL="68580" marR="68580" marT="0" marB="0"/>
                </a:tc>
                <a:extLst>
                  <a:ext uri="{0D108BD9-81ED-4DB2-BD59-A6C34878D82A}">
                    <a16:rowId xmlns:a16="http://schemas.microsoft.com/office/drawing/2014/main" val="2185409756"/>
                  </a:ext>
                </a:extLst>
              </a:tr>
              <a:tr h="1613284">
                <a:tc>
                  <a:txBody>
                    <a:bodyPr/>
                    <a:lstStyle/>
                    <a:p>
                      <a:pPr marL="0" marR="0">
                        <a:lnSpc>
                          <a:spcPct val="100000"/>
                        </a:lnSpc>
                        <a:spcAft>
                          <a:spcPts val="0"/>
                        </a:spcAft>
                        <a:buNone/>
                      </a:pPr>
                      <a:r>
                        <a:rPr lang="en-US" sz="2400" b="1" kern="100">
                          <a:effectLst/>
                          <a:latin typeface="Arial" panose="020B0604020202020204" pitchFamily="34" charset="0"/>
                          <a:ea typeface="Aptos" panose="020B0004020202020204" pitchFamily="34" charset="0"/>
                          <a:cs typeface="Arial" panose="020B0604020202020204" pitchFamily="34" charset="0"/>
                        </a:rPr>
                        <a:t>Complete Student Registration in the MCAS Portal. </a:t>
                      </a:r>
                    </a:p>
                  </a:txBody>
                  <a:tcPr marL="68580" marR="68580" marT="0" marB="0"/>
                </a:tc>
                <a:tc>
                  <a:txBody>
                    <a:bodyPr/>
                    <a:lstStyle/>
                    <a:p>
                      <a:pPr marL="342900" marR="0" indent="-342900">
                        <a:lnSpc>
                          <a:spcPct val="100000"/>
                        </a:lnSpc>
                        <a:spcAft>
                          <a:spcPts val="0"/>
                        </a:spcAft>
                        <a:buClr>
                          <a:srgbClr val="000000"/>
                        </a:buClr>
                        <a:buFont typeface="Arial" panose="020B0604020202020204" pitchFamily="34" charset="0"/>
                        <a:buChar char="•"/>
                      </a:pPr>
                      <a:r>
                        <a:rPr lang="en-US" sz="2000" b="0" u="sng" kern="100">
                          <a:solidFill>
                            <a:srgbClr val="467886"/>
                          </a:solidFill>
                          <a:effectLst/>
                          <a:latin typeface="Arial"/>
                          <a:ea typeface="Aptos" panose="020B0004020202020204" pitchFamily="34" charset="0"/>
                          <a:cs typeface="Arial"/>
                          <a:hlinkClick r:id="rId3"/>
                        </a:rPr>
                        <a:t>Part III of the Guide to the MCAS Portal: Student Registration</a:t>
                      </a:r>
                      <a:endParaRPr lang="en-US" sz="2000" b="0" kern="100">
                        <a:effectLst/>
                        <a:latin typeface="Arial"/>
                        <a:ea typeface="Aptos" panose="020B0004020202020204" pitchFamily="34" charset="0"/>
                        <a:cs typeface="Arial"/>
                      </a:endParaRPr>
                    </a:p>
                    <a:p>
                      <a:pPr marL="342900" marR="0" indent="-342900">
                        <a:lnSpc>
                          <a:spcPct val="100000"/>
                        </a:lnSpc>
                        <a:spcAft>
                          <a:spcPts val="0"/>
                        </a:spcAft>
                        <a:buClr>
                          <a:srgbClr val="000000"/>
                        </a:buClr>
                        <a:buFont typeface="Arial" panose="020B0604020202020204" pitchFamily="34" charset="0"/>
                        <a:buChar char="•"/>
                      </a:pPr>
                      <a:r>
                        <a:rPr lang="en-US" sz="2000" b="0" u="sng" kern="100">
                          <a:solidFill>
                            <a:srgbClr val="467886"/>
                          </a:solidFill>
                          <a:effectLst/>
                          <a:latin typeface="Arial"/>
                          <a:ea typeface="Aptos" panose="020B0004020202020204" pitchFamily="34" charset="0"/>
                          <a:cs typeface="Arial"/>
                          <a:hlinkClick r:id="rId4"/>
                        </a:rPr>
                        <a:t>Student Registration Data Definitions</a:t>
                      </a:r>
                      <a:endParaRPr lang="en-US" sz="2000" b="0" kern="100">
                        <a:effectLst/>
                        <a:latin typeface="Arial"/>
                        <a:ea typeface="Aptos" panose="020B0004020202020204" pitchFamily="34" charset="0"/>
                        <a:cs typeface="Arial"/>
                      </a:endParaRPr>
                    </a:p>
                    <a:p>
                      <a:pPr marL="342900" marR="0" indent="-342900">
                        <a:lnSpc>
                          <a:spcPct val="100000"/>
                        </a:lnSpc>
                        <a:spcAft>
                          <a:spcPts val="0"/>
                        </a:spcAft>
                        <a:buClr>
                          <a:srgbClr val="000000"/>
                        </a:buClr>
                        <a:buFont typeface="Arial" panose="020B0604020202020204" pitchFamily="34" charset="0"/>
                        <a:buChar char="•"/>
                      </a:pPr>
                      <a:r>
                        <a:rPr lang="en-US" sz="2000" b="0" u="sng" kern="100">
                          <a:solidFill>
                            <a:srgbClr val="467886"/>
                          </a:solidFill>
                          <a:effectLst/>
                          <a:latin typeface="Arial"/>
                          <a:ea typeface="Aptos" panose="020B0004020202020204" pitchFamily="34" charset="0"/>
                          <a:cs typeface="Arial"/>
                          <a:hlinkClick r:id="rId5"/>
                        </a:rPr>
                        <a:t>Student Registration Template</a:t>
                      </a:r>
                      <a:endParaRPr lang="en-US" sz="2000" b="0" u="sng" kern="100">
                        <a:solidFill>
                          <a:srgbClr val="467886"/>
                        </a:solidFill>
                        <a:effectLst/>
                        <a:latin typeface="Arial"/>
                        <a:ea typeface="Aptos" panose="020B0004020202020204" pitchFamily="34" charset="0"/>
                        <a:cs typeface="Arial"/>
                      </a:endParaRPr>
                    </a:p>
                    <a:p>
                      <a:pPr marL="342900" marR="0" indent="-342900">
                        <a:lnSpc>
                          <a:spcPct val="100000"/>
                        </a:lnSpc>
                        <a:spcAft>
                          <a:spcPts val="0"/>
                        </a:spcAft>
                        <a:buClr>
                          <a:srgbClr val="000000"/>
                        </a:buClr>
                        <a:buFont typeface="Arial" panose="020B0604020202020204" pitchFamily="34" charset="0"/>
                        <a:buChar char="•"/>
                      </a:pPr>
                      <a:r>
                        <a:rPr lang="en-US" sz="2000" b="0" u="sng" kern="100">
                          <a:solidFill>
                            <a:srgbClr val="467886"/>
                          </a:solidFill>
                          <a:effectLst/>
                          <a:latin typeface="Arial"/>
                          <a:ea typeface="Aptos" panose="020B0004020202020204" pitchFamily="34" charset="0"/>
                          <a:cs typeface="Arial"/>
                          <a:hlinkClick r:id="rId6"/>
                        </a:rPr>
                        <a:t>Module</a:t>
                      </a:r>
                      <a:r>
                        <a:rPr lang="en-US" sz="2000" b="0" u="none" kern="100">
                          <a:solidFill>
                            <a:schemeClr val="tx1"/>
                          </a:solidFill>
                          <a:effectLst/>
                          <a:latin typeface="Arial"/>
                          <a:ea typeface="Aptos" panose="020B0004020202020204" pitchFamily="34" charset="0"/>
                          <a:cs typeface="Arial"/>
                        </a:rPr>
                        <a:t>: Student Registration for MCAS</a:t>
                      </a:r>
                    </a:p>
                    <a:p>
                      <a:pPr marL="342900" marR="0" indent="-342900">
                        <a:lnSpc>
                          <a:spcPct val="100000"/>
                        </a:lnSpc>
                        <a:spcAft>
                          <a:spcPts val="0"/>
                        </a:spcAft>
                        <a:buClr>
                          <a:srgbClr val="000000"/>
                        </a:buClr>
                        <a:buFont typeface="Arial" panose="020B0604020202020204" pitchFamily="34" charset="0"/>
                        <a:buChar char="•"/>
                      </a:pPr>
                      <a:endParaRPr lang="en-US" sz="2000" b="0" kern="100">
                        <a:effectLst/>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2736614804"/>
                  </a:ext>
                </a:extLst>
              </a:tr>
              <a:tr h="1834052">
                <a:tc>
                  <a:txBody>
                    <a:bodyPr/>
                    <a:lstStyle/>
                    <a:p>
                      <a:pPr marL="0" marR="0">
                        <a:lnSpc>
                          <a:spcPct val="100000"/>
                        </a:lnSpc>
                        <a:spcAft>
                          <a:spcPts val="0"/>
                        </a:spcAft>
                        <a:buNone/>
                      </a:pPr>
                      <a:r>
                        <a:rPr lang="en-US" sz="2400" b="1" kern="100">
                          <a:effectLst/>
                          <a:latin typeface="Arial" panose="020B0604020202020204" pitchFamily="34" charset="0"/>
                          <a:ea typeface="Aptos" panose="020B0004020202020204" pitchFamily="34" charset="0"/>
                          <a:cs typeface="Arial" panose="020B0604020202020204" pitchFamily="34" charset="0"/>
                        </a:rPr>
                        <a:t>Meet with the technology coordinator, who will review the technology guidelines and prepare the school’s technology. </a:t>
                      </a:r>
                    </a:p>
                  </a:txBody>
                  <a:tcPr marL="68580" marR="68580" marT="0" marB="0"/>
                </a:tc>
                <a:tc>
                  <a:txBody>
                    <a:bodyPr/>
                    <a:lstStyle/>
                    <a:p>
                      <a:pPr marL="0" marR="0">
                        <a:lnSpc>
                          <a:spcPct val="100000"/>
                        </a:lnSpc>
                        <a:spcAft>
                          <a:spcPts val="0"/>
                        </a:spcAft>
                        <a:buNone/>
                      </a:pPr>
                      <a:r>
                        <a:rPr lang="en-US" sz="2000" b="0" u="sng" kern="100">
                          <a:solidFill>
                            <a:srgbClr val="467886"/>
                          </a:solidFill>
                          <a:effectLst/>
                          <a:latin typeface="Arial"/>
                          <a:ea typeface="Aptos" panose="020B0004020202020204" pitchFamily="34" charset="0"/>
                          <a:cs typeface="Arial"/>
                          <a:hlinkClick r:id="rId7"/>
                        </a:rPr>
                        <a:t>MCAS Student Kiosk Technology Guide</a:t>
                      </a:r>
                      <a:endParaRPr lang="en-US" sz="2000" b="0" kern="100">
                        <a:effectLst/>
                        <a:latin typeface="Arial"/>
                        <a:ea typeface="Aptos" panose="020B0004020202020204" pitchFamily="34" charset="0"/>
                        <a:cs typeface="Arial"/>
                      </a:endParaRPr>
                    </a:p>
                  </a:txBody>
                  <a:tcPr marL="68580" marR="68580" marT="0" marB="0"/>
                </a:tc>
                <a:extLst>
                  <a:ext uri="{0D108BD9-81ED-4DB2-BD59-A6C34878D82A}">
                    <a16:rowId xmlns:a16="http://schemas.microsoft.com/office/drawing/2014/main" val="180658161"/>
                  </a:ext>
                </a:extLst>
              </a:tr>
              <a:tr h="1312796">
                <a:tc>
                  <a:txBody>
                    <a:bodyPr/>
                    <a:lstStyle/>
                    <a:p>
                      <a:pPr marL="0" marR="0">
                        <a:lnSpc>
                          <a:spcPct val="100000"/>
                        </a:lnSpc>
                        <a:spcAft>
                          <a:spcPts val="0"/>
                        </a:spcAft>
                        <a:buNone/>
                      </a:pPr>
                      <a:r>
                        <a:rPr lang="en-US" sz="2400" b="1" kern="100">
                          <a:effectLst/>
                          <a:latin typeface="Arial" panose="020B0604020202020204" pitchFamily="34" charset="0"/>
                          <a:ea typeface="Aptos" panose="020B0004020202020204" pitchFamily="34" charset="0"/>
                          <a:cs typeface="Arial" panose="020B0604020202020204" pitchFamily="34" charset="0"/>
                        </a:rPr>
                        <a:t>Confirm that the technology coordinator has completed Site Readiness. </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u="sng" kern="100">
                          <a:solidFill>
                            <a:srgbClr val="467886"/>
                          </a:solidFill>
                          <a:effectLst/>
                          <a:latin typeface="Arial"/>
                          <a:ea typeface="Aptos" panose="020B0004020202020204" pitchFamily="34" charset="0"/>
                          <a:cs typeface="Arial"/>
                          <a:hlinkClick r:id="rId7"/>
                        </a:rPr>
                        <a:t>MCAS Student Kiosk Technology Guide</a:t>
                      </a:r>
                      <a:endParaRPr lang="en-US" sz="2000" b="0" kern="100">
                        <a:effectLst/>
                        <a:latin typeface="Arial"/>
                        <a:ea typeface="Aptos" panose="020B0004020202020204" pitchFamily="34" charset="0"/>
                        <a:cs typeface="Arial"/>
                      </a:endParaRPr>
                    </a:p>
                    <a:p>
                      <a:pPr marL="0" marR="0">
                        <a:lnSpc>
                          <a:spcPct val="100000"/>
                        </a:lnSpc>
                        <a:spcAft>
                          <a:spcPts val="0"/>
                        </a:spcAft>
                        <a:buNone/>
                      </a:pPr>
                      <a:r>
                        <a:rPr lang="en-US" sz="2000" b="0" kern="100">
                          <a:effectLst/>
                          <a:latin typeface="Arial"/>
                          <a:ea typeface="Aptos" panose="020B0004020202020204" pitchFamily="34" charset="0"/>
                          <a:cs typeface="Arial"/>
                          <a:hlinkClick r:id="rId6"/>
                        </a:rPr>
                        <a:t>Module</a:t>
                      </a:r>
                      <a:r>
                        <a:rPr lang="en-US" sz="2000" b="0" kern="100">
                          <a:effectLst/>
                          <a:latin typeface="Arial"/>
                          <a:ea typeface="Aptos" panose="020B0004020202020204" pitchFamily="34" charset="0"/>
                          <a:cs typeface="Arial"/>
                        </a:rPr>
                        <a:t>:</a:t>
                      </a:r>
                      <a:r>
                        <a:rPr lang="en-US" sz="2000" b="0" i="1" kern="100">
                          <a:effectLst/>
                          <a:latin typeface="Arial"/>
                          <a:ea typeface="Aptos" panose="020B0004020202020204" pitchFamily="34" charset="0"/>
                          <a:cs typeface="Arial"/>
                        </a:rPr>
                        <a:t> </a:t>
                      </a:r>
                      <a:r>
                        <a:rPr lang="en-US" sz="2000" b="0" kern="100">
                          <a:effectLst/>
                          <a:latin typeface="Arial" panose="020B0604020202020204" pitchFamily="34" charset="0"/>
                          <a:ea typeface="Aptos" panose="020B0004020202020204" pitchFamily="34" charset="0"/>
                          <a:cs typeface="Arial" panose="020B0604020202020204" pitchFamily="34" charset="0"/>
                        </a:rPr>
                        <a:t>Certifying Site Readiness</a:t>
                      </a:r>
                    </a:p>
                  </a:txBody>
                  <a:tcPr marL="68580" marR="68580" marT="0" marB="0"/>
                </a:tc>
                <a:extLst>
                  <a:ext uri="{0D108BD9-81ED-4DB2-BD59-A6C34878D82A}">
                    <a16:rowId xmlns:a16="http://schemas.microsoft.com/office/drawing/2014/main" val="2985999195"/>
                  </a:ext>
                </a:extLst>
              </a:tr>
            </a:tbl>
          </a:graphicData>
        </a:graphic>
      </p:graphicFrame>
    </p:spTree>
    <p:extLst>
      <p:ext uri="{BB962C8B-B14F-4D97-AF65-F5344CB8AC3E}">
        <p14:creationId xmlns:p14="http://schemas.microsoft.com/office/powerpoint/2010/main" val="29750189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852A4-7959-49CB-B653-AE019213B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2C5A8-C657-7E4B-7327-5D185BA03A62}"/>
              </a:ext>
            </a:extLst>
          </p:cNvPr>
          <p:cNvSpPr>
            <a:spLocks noGrp="1"/>
          </p:cNvSpPr>
          <p:nvPr>
            <p:ph type="title" idx="4294967295"/>
          </p:nvPr>
        </p:nvSpPr>
        <p:spPr>
          <a:xfrm>
            <a:off x="3037114" y="2425700"/>
            <a:ext cx="8164286"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6. Tasks to Complete a</a:t>
            </a:r>
            <a:r>
              <a:rPr lang="en-US">
                <a:solidFill>
                  <a:schemeClr val="tx1"/>
                </a:solidFill>
              </a:rPr>
              <a:t>fter Student Registration, through the Testing Window as Needed</a:t>
            </a:r>
            <a:br>
              <a:rPr lang="en-US"/>
            </a:br>
            <a:endParaRPr lang="en-US">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C5ACD2A5-6812-57DD-7599-9CAF0E60015C}"/>
              </a:ext>
            </a:extLst>
          </p:cNvPr>
          <p:cNvSpPr>
            <a:spLocks noGrp="1"/>
          </p:cNvSpPr>
          <p:nvPr>
            <p:ph type="sldNum" sz="quarter" idx="12"/>
          </p:nvPr>
        </p:nvSpPr>
        <p:spPr/>
        <p:txBody>
          <a:bodyPr/>
          <a:lstStyle/>
          <a:p>
            <a:fld id="{68A8D22E-6BC5-9E47-900C-2BB94685D9F5}" type="slidenum">
              <a:rPr lang="en-US" smtClean="0"/>
              <a:pPr/>
              <a:t>61</a:t>
            </a:fld>
            <a:endParaRPr lang="en-US"/>
          </a:p>
        </p:txBody>
      </p:sp>
    </p:spTree>
    <p:extLst>
      <p:ext uri="{BB962C8B-B14F-4D97-AF65-F5344CB8AC3E}">
        <p14:creationId xmlns:p14="http://schemas.microsoft.com/office/powerpoint/2010/main" val="518432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145A-969A-7795-E005-164408F0F81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BC0FC99-15CB-7490-E7A3-89FC0CA1BDA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5678212"/>
              </p:ext>
            </p:extLst>
          </p:nvPr>
        </p:nvGraphicFramePr>
        <p:xfrm>
          <a:off x="0" y="1715644"/>
          <a:ext cx="12169588" cy="4782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92B83EF9-0DF9-3E4A-2FBA-D83731A6B453}"/>
              </a:ext>
            </a:extLst>
          </p:cNvPr>
          <p:cNvSpPr txBox="1">
            <a:spLocks noGrp="1"/>
          </p:cNvSpPr>
          <p:nvPr>
            <p:ph type="title" idx="4294967295"/>
          </p:nvPr>
        </p:nvSpPr>
        <p:spPr>
          <a:xfrm>
            <a:off x="0" y="0"/>
            <a:ext cx="1153200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After Student Registration, through testing window as needed</a:t>
            </a:r>
          </a:p>
        </p:txBody>
      </p:sp>
      <p:sp>
        <p:nvSpPr>
          <p:cNvPr id="4" name="Rectangle 3">
            <a:extLst>
              <a:ext uri="{FF2B5EF4-FFF2-40B4-BE49-F238E27FC236}">
                <a16:creationId xmlns:a16="http://schemas.microsoft.com/office/drawing/2014/main" id="{CB7BDFC2-B069-0A40-7105-65606B22469F}"/>
              </a:ext>
              <a:ext uri="{C183D7F6-B498-43B3-948B-1728B52AA6E4}">
                <adec:decorative xmlns:adec="http://schemas.microsoft.com/office/drawing/2017/decorative" val="1"/>
              </a:ext>
            </a:extLst>
          </p:cNvPr>
          <p:cNvSpPr/>
          <p:nvPr/>
        </p:nvSpPr>
        <p:spPr>
          <a:xfrm>
            <a:off x="6095701" y="2736525"/>
            <a:ext cx="5553635" cy="186759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4E2CEBF5-F88F-2920-F303-8545D8E4165D}"/>
              </a:ext>
            </a:extLst>
          </p:cNvPr>
          <p:cNvSpPr>
            <a:spLocks noGrp="1"/>
          </p:cNvSpPr>
          <p:nvPr>
            <p:ph type="sldNum" sz="quarter" idx="12"/>
          </p:nvPr>
        </p:nvSpPr>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14097752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4E262-E870-1A7E-9AD0-FFA5DB7CE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DA857-DDED-3182-A4B3-C52E75AD0894}"/>
              </a:ext>
            </a:extLst>
          </p:cNvPr>
          <p:cNvSpPr>
            <a:spLocks noGrp="1"/>
          </p:cNvSpPr>
          <p:nvPr>
            <p:ph type="title"/>
          </p:nvPr>
        </p:nvSpPr>
        <p:spPr/>
        <p:txBody>
          <a:bodyPr/>
          <a:lstStyle/>
          <a:p>
            <a:r>
              <a:rPr lang="en-US" dirty="0"/>
              <a:t>Poll Question 4</a:t>
            </a:r>
            <a:endParaRPr lang="en-US" sz="200" dirty="0"/>
          </a:p>
        </p:txBody>
      </p:sp>
      <p:sp>
        <p:nvSpPr>
          <p:cNvPr id="3" name="Content Placeholder 2">
            <a:extLst>
              <a:ext uri="{FF2B5EF4-FFF2-40B4-BE49-F238E27FC236}">
                <a16:creationId xmlns:a16="http://schemas.microsoft.com/office/drawing/2014/main" id="{407176D4-D7D4-BB0B-B2AC-105DA5FFF06A}"/>
              </a:ext>
            </a:extLst>
          </p:cNvPr>
          <p:cNvSpPr>
            <a:spLocks noGrp="1"/>
          </p:cNvSpPr>
          <p:nvPr>
            <p:ph idx="1"/>
          </p:nvPr>
        </p:nvSpPr>
        <p:spPr/>
        <p:txBody>
          <a:bodyPr>
            <a:normAutofit/>
          </a:bodyPr>
          <a:lstStyle/>
          <a:p>
            <a:pPr marL="0" indent="0">
              <a:buNone/>
            </a:pPr>
            <a:r>
              <a:rPr lang="en-US" sz="3200" b="1" dirty="0"/>
              <a:t>How should you update student information in the MCAS Portal if you need to add a new student or edit student information?</a:t>
            </a:r>
          </a:p>
          <a:p>
            <a:endParaRPr lang="en-US" dirty="0"/>
          </a:p>
          <a:p>
            <a:pPr marL="1022350" lvl="1" indent="-514350">
              <a:buAutoNum type="alphaUcPeriod"/>
            </a:pPr>
            <a:r>
              <a:rPr lang="en-US" sz="2800" dirty="0"/>
              <a:t>Add or edit the student on the Students page in the MCAS Portal</a:t>
            </a:r>
          </a:p>
          <a:p>
            <a:pPr marL="1022350" lvl="1" indent="-514350">
              <a:buAutoNum type="alphaUcPeriod"/>
            </a:pPr>
            <a:r>
              <a:rPr lang="en-US" sz="2800" dirty="0"/>
              <a:t>Add or edit the student in the MCAS Student Kiosk</a:t>
            </a:r>
          </a:p>
          <a:p>
            <a:pPr marL="1022350" lvl="1" indent="-514350">
              <a:buAutoNum type="alphaUcPeriod"/>
            </a:pPr>
            <a:r>
              <a:rPr lang="en-US" sz="2800" dirty="0"/>
              <a:t>Add or edit the student using an updated Student Registration file</a:t>
            </a:r>
          </a:p>
          <a:p>
            <a:pPr marL="1022350" lvl="1" indent="-514350">
              <a:buAutoNum type="alphaUcPeriod"/>
            </a:pPr>
            <a:r>
              <a:rPr lang="en-US" sz="2800" dirty="0"/>
              <a:t>A or C</a:t>
            </a:r>
          </a:p>
          <a:p>
            <a:pPr marL="1022350" lvl="1" indent="-514350">
              <a:buAutoNum type="alphaUcPeriod"/>
            </a:pPr>
            <a:endParaRPr lang="en-US" sz="2800" dirty="0"/>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E7890C96-A6B1-3746-6F87-444615846D05}"/>
              </a:ext>
            </a:extLst>
          </p:cNvPr>
          <p:cNvSpPr>
            <a:spLocks noGrp="1"/>
          </p:cNvSpPr>
          <p:nvPr>
            <p:ph type="sldNum" sz="quarter" idx="12"/>
          </p:nvPr>
        </p:nvSpPr>
        <p:spPr/>
        <p:txBody>
          <a:bodyPr/>
          <a:lstStyle/>
          <a:p>
            <a:fld id="{68A8D22E-6BC5-9E47-900C-2BB94685D9F5}" type="slidenum">
              <a:rPr lang="en-US" smtClean="0"/>
              <a:pPr/>
              <a:t>63</a:t>
            </a:fld>
            <a:endParaRPr lang="en-US"/>
          </a:p>
        </p:txBody>
      </p:sp>
    </p:spTree>
    <p:extLst>
      <p:ext uri="{BB962C8B-B14F-4D97-AF65-F5344CB8AC3E}">
        <p14:creationId xmlns:p14="http://schemas.microsoft.com/office/powerpoint/2010/main" val="16713893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A0825-F96D-3869-62CC-E012C89BB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D74B7-9F10-3614-6FA3-CC4936ECFC61}"/>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13.</a:t>
            </a:r>
            <a:r>
              <a:rPr lang="en-US" sz="4000">
                <a:solidFill>
                  <a:schemeClr val="bg1"/>
                </a:solidFill>
              </a:rPr>
              <a:t> </a:t>
            </a:r>
            <a:r>
              <a:rPr lang="en-US" sz="4000">
                <a:solidFill>
                  <a:schemeClr val="bg1"/>
                </a:solidFill>
                <a:latin typeface="Arial" panose="020B0604020202020204" pitchFamily="34" charset="0"/>
                <a:cs typeface="Arial" panose="020B0604020202020204" pitchFamily="34" charset="0"/>
              </a:rPr>
              <a:t>Continue to update </a:t>
            </a:r>
            <a:r>
              <a:rPr lang="en-US" sz="4000">
                <a:solidFill>
                  <a:schemeClr val="bg1"/>
                </a:solidFill>
              </a:rPr>
              <a:t>student information in the MCAS Portal as needed.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A06C8CA-638E-9595-FB8A-EAD6908936E5}"/>
              </a:ext>
            </a:extLst>
          </p:cNvPr>
          <p:cNvSpPr>
            <a:spLocks noGrp="1"/>
          </p:cNvSpPr>
          <p:nvPr>
            <p:ph idx="1"/>
          </p:nvPr>
        </p:nvSpPr>
        <p:spPr>
          <a:xfrm>
            <a:off x="173179" y="1692105"/>
            <a:ext cx="11991517" cy="4532226"/>
          </a:xfrm>
        </p:spPr>
        <p:txBody>
          <a:bodyPr vert="horz" lIns="91440" tIns="45720" rIns="91440" bIns="45720" rtlCol="0" anchor="t">
            <a:normAutofit fontScale="92500" lnSpcReduction="20000"/>
          </a:bodyPr>
          <a:lstStyle/>
          <a:p>
            <a:pPr>
              <a:buClr>
                <a:srgbClr val="101D35"/>
              </a:buClr>
            </a:pPr>
            <a:r>
              <a:rPr lang="en-US" sz="2400">
                <a:solidFill>
                  <a:schemeClr val="tx1"/>
                </a:solidFill>
                <a:latin typeface="Arial" panose="020B0604020202020204" pitchFamily="34" charset="0"/>
                <a:cs typeface="Arial" panose="020B0604020202020204" pitchFamily="34" charset="0"/>
              </a:rPr>
              <a:t>Schools should continue to update student information in the MCAS Portal, including:</a:t>
            </a:r>
          </a:p>
          <a:p>
            <a:pPr lvl="1">
              <a:buClr>
                <a:srgbClr val="101D35"/>
              </a:buClr>
            </a:pPr>
            <a:r>
              <a:rPr lang="en-US" sz="2000">
                <a:solidFill>
                  <a:schemeClr val="tx1"/>
                </a:solidFill>
              </a:rPr>
              <a:t>Adding new students</a:t>
            </a:r>
          </a:p>
          <a:p>
            <a:pPr lvl="1">
              <a:buClr>
                <a:srgbClr val="101D35"/>
              </a:buClr>
            </a:pPr>
            <a:r>
              <a:rPr lang="en-US" sz="2000">
                <a:solidFill>
                  <a:schemeClr val="tx1"/>
                </a:solidFill>
              </a:rPr>
              <a:t>Editing demographic information</a:t>
            </a:r>
          </a:p>
          <a:p>
            <a:pPr lvl="1">
              <a:buClr>
                <a:srgbClr val="101D35"/>
              </a:buClr>
            </a:pPr>
            <a:r>
              <a:rPr lang="en-US" sz="2000">
                <a:solidFill>
                  <a:schemeClr val="tx1"/>
                </a:solidFill>
                <a:latin typeface="Arial" panose="020B0604020202020204" pitchFamily="34" charset="0"/>
                <a:cs typeface="Arial" panose="020B0604020202020204" pitchFamily="34" charset="0"/>
              </a:rPr>
              <a:t>Adding </a:t>
            </a:r>
            <a:r>
              <a:rPr lang="en-US" sz="2000">
                <a:solidFill>
                  <a:schemeClr val="tx1"/>
                </a:solidFill>
              </a:rPr>
              <a:t>or updating accommodations</a:t>
            </a:r>
            <a:endParaRPr lang="en-US" sz="2000">
              <a:solidFill>
                <a:schemeClr val="tx1"/>
              </a:solidFill>
              <a:latin typeface="Arial" panose="020B0604020202020204" pitchFamily="34" charset="0"/>
              <a:cs typeface="Arial" panose="020B0604020202020204" pitchFamily="34" charset="0"/>
            </a:endParaRPr>
          </a:p>
          <a:p>
            <a:pPr>
              <a:buClr>
                <a:srgbClr val="101D35"/>
              </a:buClr>
            </a:pPr>
            <a:r>
              <a:rPr lang="en-US" sz="2400">
                <a:solidFill>
                  <a:schemeClr val="tx1"/>
                </a:solidFill>
                <a:latin typeface="Arial" panose="020B0604020202020204" pitchFamily="34" charset="0"/>
                <a:cs typeface="Arial" panose="020B0604020202020204" pitchFamily="34" charset="0"/>
              </a:rPr>
              <a:t>There are two options for updating student information:</a:t>
            </a:r>
          </a:p>
          <a:p>
            <a:pPr marL="0" indent="0">
              <a:buClr>
                <a:srgbClr val="101D35"/>
              </a:buClr>
              <a:buNone/>
            </a:pPr>
            <a:endParaRPr lang="en-US" sz="2400">
              <a:solidFill>
                <a:schemeClr val="tx1"/>
              </a:solidFill>
              <a:latin typeface="Arial" panose="020B0604020202020204" pitchFamily="34" charset="0"/>
              <a:cs typeface="Arial" panose="020B0604020202020204" pitchFamily="34" charset="0"/>
            </a:endParaRPr>
          </a:p>
          <a:p>
            <a:pPr marL="0" indent="0">
              <a:buClr>
                <a:srgbClr val="101D35"/>
              </a:buClr>
              <a:buNone/>
            </a:pPr>
            <a:endParaRPr lang="en-US" sz="2400">
              <a:solidFill>
                <a:schemeClr val="tx1"/>
              </a:solidFill>
            </a:endParaRPr>
          </a:p>
          <a:p>
            <a:pPr marL="0" indent="0">
              <a:buClr>
                <a:srgbClr val="101D35"/>
              </a:buClr>
              <a:buNone/>
            </a:pPr>
            <a:endParaRPr lang="en-US" sz="2400">
              <a:solidFill>
                <a:schemeClr val="tx1"/>
              </a:solidFill>
              <a:latin typeface="Arial" panose="020B0604020202020204" pitchFamily="34" charset="0"/>
              <a:cs typeface="Arial" panose="020B0604020202020204" pitchFamily="34" charset="0"/>
            </a:endParaRPr>
          </a:p>
          <a:p>
            <a:pPr marL="0" indent="0">
              <a:buClr>
                <a:srgbClr val="101D35"/>
              </a:buClr>
              <a:buNone/>
            </a:pPr>
            <a:endParaRPr lang="en-US" sz="2400">
              <a:solidFill>
                <a:schemeClr val="tx1"/>
              </a:solidFill>
              <a:latin typeface="Arial" panose="020B0604020202020204" pitchFamily="34" charset="0"/>
              <a:cs typeface="Arial" panose="020B0604020202020204" pitchFamily="34" charset="0"/>
            </a:endParaRPr>
          </a:p>
          <a:p>
            <a:pPr marL="0" indent="0">
              <a:buClr>
                <a:srgbClr val="101D35"/>
              </a:buClr>
              <a:buNone/>
            </a:pPr>
            <a:endParaRPr lang="en-US" sz="2400">
              <a:solidFill>
                <a:schemeClr val="tx1"/>
              </a:solidFill>
              <a:latin typeface="Arial" panose="020B0604020202020204" pitchFamily="34" charset="0"/>
              <a:cs typeface="Arial" panose="020B0604020202020204" pitchFamily="34" charset="0"/>
            </a:endParaRPr>
          </a:p>
          <a:p>
            <a:pPr marL="0" indent="0">
              <a:buClr>
                <a:srgbClr val="101D35"/>
              </a:buClr>
              <a:buNone/>
            </a:pPr>
            <a:endParaRPr lang="en-US" sz="2400">
              <a:solidFill>
                <a:schemeClr val="tx1"/>
              </a:solidFill>
              <a:latin typeface="Arial" panose="020B0604020202020204" pitchFamily="34" charset="0"/>
              <a:cs typeface="Arial" panose="020B0604020202020204" pitchFamily="34" charset="0"/>
            </a:endParaRPr>
          </a:p>
          <a:p>
            <a:pPr marL="0" indent="0">
              <a:buNone/>
            </a:pPr>
            <a:endParaRPr lang="en-US" sz="900">
              <a:solidFill>
                <a:schemeClr val="tx1"/>
              </a:solidFill>
              <a:latin typeface="Arial"/>
              <a:cs typeface="Arial"/>
            </a:endParaRPr>
          </a:p>
          <a:p>
            <a:pPr>
              <a:buClr>
                <a:srgbClr val="101D35"/>
              </a:buClr>
            </a:pPr>
            <a:r>
              <a:rPr lang="en-US" sz="2400">
                <a:solidFill>
                  <a:schemeClr val="tx1"/>
                </a:solidFill>
                <a:latin typeface="Arial"/>
                <a:cs typeface="Arial"/>
              </a:rPr>
              <a:t>Refer to </a:t>
            </a:r>
            <a:r>
              <a:rPr lang="en-US" sz="2400">
                <a:solidFill>
                  <a:srgbClr val="39636F"/>
                </a:solidFill>
                <a:latin typeface="Arial"/>
                <a:cs typeface="Arial"/>
                <a:hlinkClick r:id="rId2"/>
              </a:rPr>
              <a:t>Part III of the Guide to the MCAS Portal: Student Registration</a:t>
            </a:r>
            <a:r>
              <a:rPr lang="en-US" sz="2400">
                <a:solidFill>
                  <a:srgbClr val="39636F"/>
                </a:solidFill>
                <a:latin typeface="Arial"/>
                <a:cs typeface="Arial"/>
              </a:rPr>
              <a:t> </a:t>
            </a:r>
            <a:r>
              <a:rPr lang="en-US" sz="2400">
                <a:solidFill>
                  <a:schemeClr val="tx1"/>
                </a:solidFill>
                <a:latin typeface="Arial"/>
                <a:cs typeface="Arial"/>
              </a:rPr>
              <a:t>for step-by-step instructions. </a:t>
            </a:r>
          </a:p>
        </p:txBody>
      </p:sp>
      <p:graphicFrame>
        <p:nvGraphicFramePr>
          <p:cNvPr id="4" name="Table 3">
            <a:extLst>
              <a:ext uri="{FF2B5EF4-FFF2-40B4-BE49-F238E27FC236}">
                <a16:creationId xmlns:a16="http://schemas.microsoft.com/office/drawing/2014/main" id="{9122DE9A-CDD6-5EE1-FEF7-D8B874D9A11F}"/>
              </a:ext>
            </a:extLst>
          </p:cNvPr>
          <p:cNvGraphicFramePr>
            <a:graphicFrameLocks noGrp="1"/>
          </p:cNvGraphicFramePr>
          <p:nvPr>
            <p:extLst>
              <p:ext uri="{D42A27DB-BD31-4B8C-83A1-F6EECF244321}">
                <p14:modId xmlns:p14="http://schemas.microsoft.com/office/powerpoint/2010/main" val="1829323716"/>
              </p:ext>
            </p:extLst>
          </p:nvPr>
        </p:nvGraphicFramePr>
        <p:xfrm>
          <a:off x="576986" y="3299165"/>
          <a:ext cx="11045172" cy="2120031"/>
        </p:xfrm>
        <a:graphic>
          <a:graphicData uri="http://schemas.openxmlformats.org/drawingml/2006/table">
            <a:tbl>
              <a:tblPr firstRow="1" bandRow="1">
                <a:tableStyleId>{5C22544A-7EE6-4342-B048-85BDC9FD1C3A}</a:tableStyleId>
              </a:tblPr>
              <a:tblGrid>
                <a:gridCol w="5522586">
                  <a:extLst>
                    <a:ext uri="{9D8B030D-6E8A-4147-A177-3AD203B41FA5}">
                      <a16:colId xmlns:a16="http://schemas.microsoft.com/office/drawing/2014/main" val="2650023198"/>
                    </a:ext>
                  </a:extLst>
                </a:gridCol>
                <a:gridCol w="5522586">
                  <a:extLst>
                    <a:ext uri="{9D8B030D-6E8A-4147-A177-3AD203B41FA5}">
                      <a16:colId xmlns:a16="http://schemas.microsoft.com/office/drawing/2014/main" val="47009622"/>
                    </a:ext>
                  </a:extLst>
                </a:gridCol>
              </a:tblGrid>
              <a:tr h="706677">
                <a:tc>
                  <a:txBody>
                    <a:bodyPr/>
                    <a:lstStyle/>
                    <a:p>
                      <a:r>
                        <a:rPr lang="en-US" sz="2000">
                          <a:latin typeface="Arial" panose="020B0604020202020204" pitchFamily="34" charset="0"/>
                          <a:cs typeface="Arial" panose="020B0604020202020204" pitchFamily="34" charset="0"/>
                        </a:rPr>
                        <a:t>Options for updating student information</a:t>
                      </a:r>
                    </a:p>
                  </a:txBody>
                  <a:tcPr/>
                </a:tc>
                <a:tc>
                  <a:txBody>
                    <a:bodyPr/>
                    <a:lstStyle/>
                    <a:p>
                      <a:r>
                        <a:rPr lang="en-US" sz="2000">
                          <a:latin typeface="Arial" panose="020B0604020202020204" pitchFamily="34" charset="0"/>
                          <a:cs typeface="Arial" panose="020B0604020202020204" pitchFamily="34" charset="0"/>
                        </a:rPr>
                        <a:t>When would you use this option?</a:t>
                      </a:r>
                    </a:p>
                  </a:txBody>
                  <a:tcPr/>
                </a:tc>
                <a:extLst>
                  <a:ext uri="{0D108BD9-81ED-4DB2-BD59-A6C34878D82A}">
                    <a16:rowId xmlns:a16="http://schemas.microsoft.com/office/drawing/2014/main" val="1433996820"/>
                  </a:ext>
                </a:extLst>
              </a:tr>
              <a:tr h="706677">
                <a:tc>
                  <a:txBody>
                    <a:bodyPr/>
                    <a:lstStyle/>
                    <a:p>
                      <a:r>
                        <a:rPr lang="en-US" sz="2000">
                          <a:latin typeface="Arial" panose="020B0604020202020204" pitchFamily="34" charset="0"/>
                          <a:cs typeface="Arial" panose="020B0604020202020204" pitchFamily="34" charset="0"/>
                        </a:rPr>
                        <a:t>Option 1: Student Registration file export and import</a:t>
                      </a:r>
                    </a:p>
                  </a:txBody>
                  <a:tcPr/>
                </a:tc>
                <a:tc>
                  <a:txBody>
                    <a:bodyPr/>
                    <a:lstStyle/>
                    <a:p>
                      <a:r>
                        <a:rPr lang="en-US" sz="2000">
                          <a:latin typeface="Arial" panose="020B0604020202020204" pitchFamily="34" charset="0"/>
                          <a:cs typeface="Arial" panose="020B0604020202020204" pitchFamily="34" charset="0"/>
                        </a:rPr>
                        <a:t>When updating a large number of student records</a:t>
                      </a:r>
                    </a:p>
                  </a:txBody>
                  <a:tcPr/>
                </a:tc>
                <a:extLst>
                  <a:ext uri="{0D108BD9-81ED-4DB2-BD59-A6C34878D82A}">
                    <a16:rowId xmlns:a16="http://schemas.microsoft.com/office/drawing/2014/main" val="1862750825"/>
                  </a:ext>
                </a:extLst>
              </a:tr>
              <a:tr h="706677">
                <a:tc>
                  <a:txBody>
                    <a:bodyPr/>
                    <a:lstStyle/>
                    <a:p>
                      <a:r>
                        <a:rPr lang="en-US" sz="2000">
                          <a:latin typeface="Arial" panose="020B0604020202020204" pitchFamily="34" charset="0"/>
                          <a:cs typeface="Arial" panose="020B0604020202020204" pitchFamily="34" charset="0"/>
                        </a:rPr>
                        <a:t>Option 2: Manually add/edit students in the MCAS Portal user interface</a:t>
                      </a:r>
                    </a:p>
                  </a:txBody>
                  <a:tcPr/>
                </a:tc>
                <a:tc>
                  <a:txBody>
                    <a:bodyPr/>
                    <a:lstStyle/>
                    <a:p>
                      <a:r>
                        <a:rPr lang="en-US" sz="2000">
                          <a:latin typeface="Arial" panose="020B0604020202020204" pitchFamily="34" charset="0"/>
                          <a:cs typeface="Arial" panose="020B0604020202020204" pitchFamily="34" charset="0"/>
                        </a:rPr>
                        <a:t>When updating approximately 10 or fewer student records</a:t>
                      </a:r>
                    </a:p>
                  </a:txBody>
                  <a:tcPr/>
                </a:tc>
                <a:extLst>
                  <a:ext uri="{0D108BD9-81ED-4DB2-BD59-A6C34878D82A}">
                    <a16:rowId xmlns:a16="http://schemas.microsoft.com/office/drawing/2014/main" val="4238640348"/>
                  </a:ext>
                </a:extLst>
              </a:tr>
            </a:tbl>
          </a:graphicData>
        </a:graphic>
      </p:graphicFrame>
      <p:sp>
        <p:nvSpPr>
          <p:cNvPr id="5" name="Slide Number Placeholder 4">
            <a:extLst>
              <a:ext uri="{FF2B5EF4-FFF2-40B4-BE49-F238E27FC236}">
                <a16:creationId xmlns:a16="http://schemas.microsoft.com/office/drawing/2014/main" id="{529F2681-D607-F894-09B8-3FE7175DBAF4}"/>
              </a:ext>
            </a:extLst>
          </p:cNvPr>
          <p:cNvSpPr>
            <a:spLocks noGrp="1"/>
          </p:cNvSpPr>
          <p:nvPr>
            <p:ph type="sldNum" sz="quarter" idx="12"/>
          </p:nvPr>
        </p:nvSpPr>
        <p:spPr/>
        <p:txBody>
          <a:bodyPr/>
          <a:lstStyle/>
          <a:p>
            <a:fld id="{68A8D22E-6BC5-9E47-900C-2BB94685D9F5}" type="slidenum">
              <a:rPr lang="en-US" smtClean="0"/>
              <a:t>64</a:t>
            </a:fld>
            <a:endParaRPr lang="en-US"/>
          </a:p>
        </p:txBody>
      </p:sp>
    </p:spTree>
    <p:extLst>
      <p:ext uri="{BB962C8B-B14F-4D97-AF65-F5344CB8AC3E}">
        <p14:creationId xmlns:p14="http://schemas.microsoft.com/office/powerpoint/2010/main" val="1017624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9883-32E4-2F6A-3B7E-FC802716CC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ECCB3-162E-7579-C119-6236B88F7026}"/>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14. </a:t>
            </a:r>
            <a:r>
              <a:rPr lang="en-US" sz="4000">
                <a:solidFill>
                  <a:schemeClr val="bg1"/>
                </a:solidFill>
              </a:rPr>
              <a:t>Complete Enrollment Transfers as needed.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17082E-50BB-15FC-A732-C5D19CF4D065}"/>
              </a:ext>
            </a:extLst>
          </p:cNvPr>
          <p:cNvSpPr>
            <a:spLocks noGrp="1"/>
          </p:cNvSpPr>
          <p:nvPr>
            <p:ph idx="1"/>
          </p:nvPr>
        </p:nvSpPr>
        <p:spPr>
          <a:xfrm>
            <a:off x="173179" y="1591253"/>
            <a:ext cx="11890665" cy="4958047"/>
          </a:xfrm>
        </p:spPr>
        <p:txBody>
          <a:bodyPr>
            <a:normAutofit fontScale="92500" lnSpcReduction="10000"/>
          </a:bodyPr>
          <a:lstStyle/>
          <a:p>
            <a:pPr>
              <a:buClr>
                <a:srgbClr val="101D35"/>
              </a:buClr>
            </a:pPr>
            <a:r>
              <a:rPr lang="en-US" sz="3200">
                <a:solidFill>
                  <a:schemeClr val="tx1"/>
                </a:solidFill>
              </a:rPr>
              <a:t>An enrollment transfer request is needed when a student transfers from one district to another, and the student has already been added to the MCAS Portal. </a:t>
            </a:r>
          </a:p>
          <a:p>
            <a:pPr>
              <a:buClr>
                <a:srgbClr val="101D35"/>
              </a:buClr>
            </a:pPr>
            <a:r>
              <a:rPr lang="en-US" sz="3200">
                <a:solidFill>
                  <a:schemeClr val="tx1"/>
                </a:solidFill>
              </a:rPr>
              <a:t>District test coordinators are able to update student enrollment in the MCAS Portal for students who transfer schools within the same district. An enrollment transfer request is not needed. </a:t>
            </a:r>
          </a:p>
          <a:p>
            <a:pPr>
              <a:buClr>
                <a:srgbClr val="101D35"/>
              </a:buClr>
            </a:pPr>
            <a:r>
              <a:rPr lang="en-US" sz="3200">
                <a:solidFill>
                  <a:schemeClr val="tx1"/>
                </a:solidFill>
                <a:latin typeface="Arial" panose="020B0604020202020204" pitchFamily="34" charset="0"/>
                <a:cs typeface="Arial" panose="020B0604020202020204" pitchFamily="34" charset="0"/>
              </a:rPr>
              <a:t>Refer to </a:t>
            </a:r>
            <a:r>
              <a:rPr lang="en-US" sz="3200">
                <a:solidFill>
                  <a:schemeClr val="tx1"/>
                </a:solidFill>
                <a:latin typeface="Arial" panose="020B0604020202020204" pitchFamily="34" charset="0"/>
                <a:cs typeface="Arial" panose="020B0604020202020204" pitchFamily="34" charset="0"/>
                <a:hlinkClick r:id="rId2"/>
              </a:rPr>
              <a:t>Part IV of the Guide to the MCAS Portal: Enrollment Transfers</a:t>
            </a:r>
            <a:r>
              <a:rPr lang="en-US" sz="3200">
                <a:solidFill>
                  <a:schemeClr val="tx1"/>
                </a:solidFill>
                <a:latin typeface="Arial" panose="020B0604020202020204" pitchFamily="34" charset="0"/>
                <a:cs typeface="Arial" panose="020B0604020202020204" pitchFamily="34" charset="0"/>
              </a:rPr>
              <a:t> for step-by-step instructions. </a:t>
            </a:r>
          </a:p>
          <a:p>
            <a:pPr>
              <a:buClr>
                <a:srgbClr val="101D35"/>
              </a:buClr>
            </a:pPr>
            <a:r>
              <a:rPr lang="en-US" sz="3200" b="1">
                <a:solidFill>
                  <a:schemeClr val="tx1"/>
                </a:solidFill>
              </a:rPr>
              <a:t>New for 2026–27</a:t>
            </a:r>
            <a:r>
              <a:rPr lang="en-US" sz="3200">
                <a:solidFill>
                  <a:schemeClr val="tx1"/>
                </a:solidFill>
              </a:rPr>
              <a:t>: </a:t>
            </a:r>
            <a:r>
              <a:rPr lang="en-US" sz="3200">
                <a:solidFill>
                  <a:schemeClr val="dk1"/>
                </a:solidFill>
              </a:rPr>
              <a:t>When using the Enrollment Transfer feature to transfer a student to a new organization, their test sessions will now automatically transfer with them.</a:t>
            </a:r>
          </a:p>
          <a:p>
            <a:pPr>
              <a:buClr>
                <a:srgbClr val="101D35"/>
              </a:buClr>
            </a:pPr>
            <a:endParaRPr lang="en-US" sz="320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2642C69-966F-6CAB-28F4-CD6697194388}"/>
              </a:ext>
            </a:extLst>
          </p:cNvPr>
          <p:cNvSpPr>
            <a:spLocks noGrp="1"/>
          </p:cNvSpPr>
          <p:nvPr>
            <p:ph type="sldNum" sz="quarter" idx="12"/>
          </p:nvPr>
        </p:nvSpPr>
        <p:spPr/>
        <p:txBody>
          <a:bodyPr/>
          <a:lstStyle/>
          <a:p>
            <a:fld id="{68A8D22E-6BC5-9E47-900C-2BB94685D9F5}" type="slidenum">
              <a:rPr lang="en-US" smtClean="0"/>
              <a:t>65</a:t>
            </a:fld>
            <a:endParaRPr lang="en-US"/>
          </a:p>
        </p:txBody>
      </p:sp>
    </p:spTree>
    <p:extLst>
      <p:ext uri="{BB962C8B-B14F-4D97-AF65-F5344CB8AC3E}">
        <p14:creationId xmlns:p14="http://schemas.microsoft.com/office/powerpoint/2010/main" val="29338807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6EB79-333E-0325-0184-7E7E2A6B7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8B34D-4CB9-E028-5B8F-D4101E82DB8B}"/>
              </a:ext>
            </a:extLst>
          </p:cNvPr>
          <p:cNvSpPr>
            <a:spLocks noGrp="1"/>
          </p:cNvSpPr>
          <p:nvPr>
            <p:ph type="title"/>
          </p:nvPr>
        </p:nvSpPr>
        <p:spPr/>
        <p:txBody>
          <a:bodyPr>
            <a:normAutofit fontScale="90000"/>
          </a:bodyPr>
          <a:lstStyle/>
          <a:p>
            <a:r>
              <a:rPr lang="en-US" sz="4400">
                <a:solidFill>
                  <a:schemeClr val="bg1"/>
                </a:solidFill>
                <a:cs typeface="Segoe UI" pitchFamily="34" charset="0"/>
              </a:rPr>
              <a:t>Resources: Tasks to complete after Student Registration</a:t>
            </a:r>
          </a:p>
        </p:txBody>
      </p:sp>
      <p:sp>
        <p:nvSpPr>
          <p:cNvPr id="3" name="Slide Number Placeholder 2">
            <a:extLst>
              <a:ext uri="{FF2B5EF4-FFF2-40B4-BE49-F238E27FC236}">
                <a16:creationId xmlns:a16="http://schemas.microsoft.com/office/drawing/2014/main" id="{4C6D562F-A494-862E-F9F5-1DDF49C1998A}"/>
              </a:ext>
            </a:extLst>
          </p:cNvPr>
          <p:cNvSpPr>
            <a:spLocks noGrp="1"/>
          </p:cNvSpPr>
          <p:nvPr>
            <p:ph type="sldNum" sz="quarter" idx="12"/>
          </p:nvPr>
        </p:nvSpPr>
        <p:spPr/>
        <p:txBody>
          <a:bodyPr/>
          <a:lstStyle/>
          <a:p>
            <a:fld id="{68A8D22E-6BC5-9E47-900C-2BB94685D9F5}" type="slidenum">
              <a:rPr lang="en-US" smtClean="0"/>
              <a:t>66</a:t>
            </a:fld>
            <a:endParaRPr lang="en-US"/>
          </a:p>
        </p:txBody>
      </p:sp>
      <p:graphicFrame>
        <p:nvGraphicFramePr>
          <p:cNvPr id="4" name="Table 3">
            <a:extLst>
              <a:ext uri="{FF2B5EF4-FFF2-40B4-BE49-F238E27FC236}">
                <a16:creationId xmlns:a16="http://schemas.microsoft.com/office/drawing/2014/main" id="{7C519D34-2B24-71B4-7D78-204B9ECA9DB9}"/>
              </a:ext>
            </a:extLst>
          </p:cNvPr>
          <p:cNvGraphicFramePr>
            <a:graphicFrameLocks noGrp="1"/>
          </p:cNvGraphicFramePr>
          <p:nvPr>
            <p:extLst>
              <p:ext uri="{D42A27DB-BD31-4B8C-83A1-F6EECF244321}">
                <p14:modId xmlns:p14="http://schemas.microsoft.com/office/powerpoint/2010/main" val="4275695028"/>
              </p:ext>
            </p:extLst>
          </p:nvPr>
        </p:nvGraphicFramePr>
        <p:xfrm>
          <a:off x="568960" y="2177784"/>
          <a:ext cx="10800080" cy="3484736"/>
        </p:xfrm>
        <a:graphic>
          <a:graphicData uri="http://schemas.openxmlformats.org/drawingml/2006/table">
            <a:tbl>
              <a:tblPr firstRow="1" firstCol="1" bandRow="1">
                <a:tableStyleId>{5C22544A-7EE6-4342-B048-85BDC9FD1C3A}</a:tableStyleId>
              </a:tblPr>
              <a:tblGrid>
                <a:gridCol w="3820160">
                  <a:extLst>
                    <a:ext uri="{9D8B030D-6E8A-4147-A177-3AD203B41FA5}">
                      <a16:colId xmlns:a16="http://schemas.microsoft.com/office/drawing/2014/main" val="3690977796"/>
                    </a:ext>
                  </a:extLst>
                </a:gridCol>
                <a:gridCol w="6979920">
                  <a:extLst>
                    <a:ext uri="{9D8B030D-6E8A-4147-A177-3AD203B41FA5}">
                      <a16:colId xmlns:a16="http://schemas.microsoft.com/office/drawing/2014/main" val="750914016"/>
                    </a:ext>
                  </a:extLst>
                </a:gridCol>
              </a:tblGrid>
              <a:tr h="477520">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Task </a:t>
                      </a:r>
                    </a:p>
                  </a:txBody>
                  <a:tcPr marL="68580" marR="68580" marT="0" marB="0"/>
                </a:tc>
                <a:tc>
                  <a:txBody>
                    <a:bodyPr/>
                    <a:lstStyle/>
                    <a:p>
                      <a:pPr marL="0" marR="0">
                        <a:lnSpc>
                          <a:spcPct val="100000"/>
                        </a:lnSpc>
                        <a:spcAft>
                          <a:spcPts val="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Resources</a:t>
                      </a:r>
                    </a:p>
                  </a:txBody>
                  <a:tcPr marL="68580" marR="68580" marT="0" marB="0"/>
                </a:tc>
                <a:extLst>
                  <a:ext uri="{0D108BD9-81ED-4DB2-BD59-A6C34878D82A}">
                    <a16:rowId xmlns:a16="http://schemas.microsoft.com/office/drawing/2014/main" val="2185409756"/>
                  </a:ext>
                </a:extLst>
              </a:tr>
              <a:tr h="980512">
                <a:tc>
                  <a:txBody>
                    <a:bodyPr/>
                    <a:lstStyle/>
                    <a:p>
                      <a:pPr marL="0" marR="0">
                        <a:lnSpc>
                          <a:spcPct val="100000"/>
                        </a:lnSpc>
                        <a:spcAft>
                          <a:spcPts val="0"/>
                        </a:spcAft>
                        <a:buNone/>
                      </a:pPr>
                      <a:r>
                        <a:rPr lang="en-US" sz="2000" b="1" kern="1200">
                          <a:solidFill>
                            <a:schemeClr val="lt1"/>
                          </a:solidFill>
                          <a:effectLst/>
                          <a:latin typeface="Arial" panose="020B0604020202020204" pitchFamily="34" charset="0"/>
                          <a:ea typeface="+mn-ea"/>
                          <a:cs typeface="Arial" panose="020B0604020202020204" pitchFamily="34" charset="0"/>
                        </a:rPr>
                        <a:t>Continue to update student information in the MCAS Portal. </a:t>
                      </a:r>
                      <a:endParaRPr lang="en-US" sz="20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20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Part III of the Guide to the MCAS Portal: Student Registration</a:t>
                      </a:r>
                      <a:endParaRPr lang="en-US" sz="2000" kern="100">
                        <a:effectLst/>
                        <a:latin typeface="Arial" panose="020B0604020202020204" pitchFamily="34" charset="0"/>
                        <a:ea typeface="Aptos" panose="020B0004020202020204" pitchFamily="34" charset="0"/>
                        <a:cs typeface="Arial" panose="020B0604020202020204" pitchFamily="34" charset="0"/>
                      </a:endParaRPr>
                    </a:p>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hlinkClick r:id="rId4"/>
                        </a:rPr>
                        <a:t>Module</a:t>
                      </a:r>
                      <a:r>
                        <a:rPr lang="en-US" sz="2000" kern="100">
                          <a:effectLst/>
                          <a:latin typeface="Arial" panose="020B0604020202020204" pitchFamily="34" charset="0"/>
                          <a:ea typeface="Aptos" panose="020B0004020202020204" pitchFamily="34" charset="0"/>
                          <a:cs typeface="Arial" panose="020B0604020202020204" pitchFamily="34" charset="0"/>
                        </a:rPr>
                        <a:t>: </a:t>
                      </a:r>
                      <a:r>
                        <a:rPr lang="en-US" sz="2000" i="1" kern="100">
                          <a:effectLst/>
                          <a:latin typeface="Arial" panose="020B0604020202020204" pitchFamily="34" charset="0"/>
                          <a:ea typeface="Aptos" panose="020B0004020202020204" pitchFamily="34" charset="0"/>
                          <a:cs typeface="Arial" panose="020B0604020202020204" pitchFamily="34" charset="0"/>
                        </a:rPr>
                        <a:t>(updated module to be posted this fall)</a:t>
                      </a:r>
                    </a:p>
                    <a:p>
                      <a:pPr marL="342900" marR="0" lvl="0" indent="-342900">
                        <a:lnSpc>
                          <a:spcPct val="100000"/>
                        </a:lnSpc>
                        <a:spcAft>
                          <a:spcPts val="0"/>
                        </a:spcAft>
                        <a:buFont typeface="Symbol" panose="05050102010706020507" pitchFamily="18" charset="2"/>
                        <a:buChar char=""/>
                      </a:pPr>
                      <a:r>
                        <a:rPr lang="en-US" sz="2000" kern="100">
                          <a:effectLst/>
                          <a:latin typeface="Arial" panose="020B0604020202020204" pitchFamily="34" charset="0"/>
                          <a:ea typeface="Aptos" panose="020B0004020202020204" pitchFamily="34" charset="0"/>
                          <a:cs typeface="Arial" panose="020B0604020202020204" pitchFamily="34" charset="0"/>
                        </a:rPr>
                        <a:t>Manually Adding a Student and Assigning Accommodations</a:t>
                      </a:r>
                    </a:p>
                  </a:txBody>
                  <a:tcPr marL="68580" marR="68580" marT="0" marB="0"/>
                </a:tc>
                <a:extLst>
                  <a:ext uri="{0D108BD9-81ED-4DB2-BD59-A6C34878D82A}">
                    <a16:rowId xmlns:a16="http://schemas.microsoft.com/office/drawing/2014/main" val="2736614804"/>
                  </a:ext>
                </a:extLst>
              </a:tr>
              <a:tr h="1483216">
                <a:tc>
                  <a:txBody>
                    <a:bodyPr/>
                    <a:lstStyle/>
                    <a:p>
                      <a:pPr marL="0" marR="0">
                        <a:lnSpc>
                          <a:spcPct val="100000"/>
                        </a:lnSpc>
                        <a:spcAft>
                          <a:spcPts val="0"/>
                        </a:spcAft>
                        <a:buNone/>
                      </a:pPr>
                      <a:r>
                        <a:rPr lang="en-US" sz="2000" b="1" kern="1200">
                          <a:solidFill>
                            <a:schemeClr val="lt1"/>
                          </a:solidFill>
                          <a:effectLst/>
                          <a:latin typeface="Arial" panose="020B0604020202020204" pitchFamily="34" charset="0"/>
                          <a:ea typeface="+mn-ea"/>
                          <a:cs typeface="Arial" panose="020B0604020202020204" pitchFamily="34" charset="0"/>
                        </a:rPr>
                        <a:t>Submit and approve enrollment transfer requests as needed. </a:t>
                      </a:r>
                      <a:endParaRPr lang="en-US" sz="20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00000"/>
                        </a:lnSpc>
                        <a:spcAft>
                          <a:spcPts val="0"/>
                        </a:spcAft>
                        <a:buNone/>
                      </a:pPr>
                      <a:r>
                        <a:rPr lang="en-US" sz="20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3"/>
                        </a:rPr>
                        <a:t>Part IV of the Guide to the MCAS Portal: Enrollment Transfers</a:t>
                      </a:r>
                      <a:endParaRPr lang="en-US" sz="2000" i="1" u="none" kern="10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0658161"/>
                  </a:ext>
                </a:extLst>
              </a:tr>
            </a:tbl>
          </a:graphicData>
        </a:graphic>
      </p:graphicFrame>
    </p:spTree>
    <p:extLst>
      <p:ext uri="{BB962C8B-B14F-4D97-AF65-F5344CB8AC3E}">
        <p14:creationId xmlns:p14="http://schemas.microsoft.com/office/powerpoint/2010/main" val="139313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9A6-C67F-29A4-4E27-8548F7DB027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9A6945D-B1A6-7B80-863C-E7D1521CA7C8}"/>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 2</a:t>
            </a:r>
          </a:p>
        </p:txBody>
      </p:sp>
      <p:sp>
        <p:nvSpPr>
          <p:cNvPr id="3" name="Content Placeholder 2">
            <a:extLst>
              <a:ext uri="{FF2B5EF4-FFF2-40B4-BE49-F238E27FC236}">
                <a16:creationId xmlns:a16="http://schemas.microsoft.com/office/drawing/2014/main" id="{294BE0CD-E13C-58F0-8EA5-2A3B67DFA0B5}"/>
              </a:ext>
            </a:extLst>
          </p:cNvPr>
          <p:cNvSpPr>
            <a:spLocks noGrp="1"/>
          </p:cNvSpPr>
          <p:nvPr>
            <p:ph idx="1"/>
          </p:nvPr>
        </p:nvSpPr>
        <p:spPr>
          <a:xfrm>
            <a:off x="668236" y="1221654"/>
            <a:ext cx="10855529"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1C0C923B-C9A2-5C4B-546A-9495BF387697}"/>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1B9228E1-4C8E-906F-FAE8-0E21B963515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4EED6A90-2352-5BC6-175A-E22BC879C678}"/>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3655AE1B-15C4-615A-3E1C-5C1385AA71A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94B7B3DC-C00E-1B36-FEC6-CFE9493E91C7}"/>
              </a:ext>
            </a:extLst>
          </p:cNvPr>
          <p:cNvSpPr>
            <a:spLocks noGrp="1"/>
          </p:cNvSpPr>
          <p:nvPr>
            <p:ph type="sldNum" sz="quarter" idx="12"/>
          </p:nvPr>
        </p:nvSpPr>
        <p:spPr/>
        <p:txBody>
          <a:bodyPr/>
          <a:lstStyle/>
          <a:p>
            <a:fld id="{68A8D22E-6BC5-9E47-900C-2BB94685D9F5}" type="slidenum">
              <a:rPr lang="en-US" smtClean="0"/>
              <a:t>67</a:t>
            </a:fld>
            <a:endParaRPr lang="en-US"/>
          </a:p>
        </p:txBody>
      </p:sp>
    </p:spTree>
    <p:extLst>
      <p:ext uri="{BB962C8B-B14F-4D97-AF65-F5344CB8AC3E}">
        <p14:creationId xmlns:p14="http://schemas.microsoft.com/office/powerpoint/2010/main" val="5643619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32822-9CD5-2F84-BF9F-D998E3B83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B3C34-3605-4653-6B95-B289CB94AE4D}"/>
              </a:ext>
            </a:extLst>
          </p:cNvPr>
          <p:cNvSpPr>
            <a:spLocks noGrp="1"/>
          </p:cNvSpPr>
          <p:nvPr>
            <p:ph type="title" idx="4294967295"/>
          </p:nvPr>
        </p:nvSpPr>
        <p:spPr>
          <a:xfrm>
            <a:off x="3037114" y="2425700"/>
            <a:ext cx="8164286" cy="1092200"/>
          </a:xfrm>
        </p:spPr>
        <p:txBody>
          <a:bodyPr>
            <a:normAutofit fontScale="90000"/>
          </a:bodyPr>
          <a:lstStyle/>
          <a:p>
            <a:r>
              <a:rPr lang="en-US">
                <a:solidFill>
                  <a:schemeClr val="tx1"/>
                </a:solidFill>
              </a:rPr>
              <a:t>7.</a:t>
            </a:r>
            <a:r>
              <a:rPr lang="en-US">
                <a:solidFill>
                  <a:schemeClr val="tx1"/>
                </a:solidFill>
                <a:latin typeface="Arial" panose="020B0604020202020204" pitchFamily="34" charset="0"/>
                <a:cs typeface="Arial" panose="020B0604020202020204" pitchFamily="34" charset="0"/>
              </a:rPr>
              <a:t> Tasks to Complete at least Two Weeks before Testing </a:t>
            </a:r>
            <a:br>
              <a:rPr lang="en-US"/>
            </a:br>
            <a:endParaRPr lang="en-US">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DB55A07-208B-4B2E-EFF4-E1F20A5A5809}"/>
              </a:ext>
            </a:extLst>
          </p:cNvPr>
          <p:cNvSpPr>
            <a:spLocks noGrp="1"/>
          </p:cNvSpPr>
          <p:nvPr>
            <p:ph type="sldNum" sz="quarter" idx="12"/>
          </p:nvPr>
        </p:nvSpPr>
        <p:spPr/>
        <p:txBody>
          <a:bodyPr/>
          <a:lstStyle/>
          <a:p>
            <a:fld id="{68A8D22E-6BC5-9E47-900C-2BB94685D9F5}" type="slidenum">
              <a:rPr lang="en-US" smtClean="0"/>
              <a:pPr/>
              <a:t>68</a:t>
            </a:fld>
            <a:endParaRPr lang="en-US"/>
          </a:p>
        </p:txBody>
      </p:sp>
    </p:spTree>
    <p:extLst>
      <p:ext uri="{BB962C8B-B14F-4D97-AF65-F5344CB8AC3E}">
        <p14:creationId xmlns:p14="http://schemas.microsoft.com/office/powerpoint/2010/main" val="5436789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8EA99-FC13-06A5-B917-6DA39444EE72}"/>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40B16EF-29A0-FDD2-F65A-7D321E2A77D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31879253"/>
              </p:ext>
            </p:extLst>
          </p:nvPr>
        </p:nvGraphicFramePr>
        <p:xfrm>
          <a:off x="268941" y="1670821"/>
          <a:ext cx="11553265" cy="495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3EBDEDB0-4482-75A0-CA83-7552EEABFF1E}"/>
              </a:ext>
            </a:extLst>
          </p:cNvPr>
          <p:cNvSpPr txBox="1">
            <a:spLocks noGrp="1"/>
          </p:cNvSpPr>
          <p:nvPr>
            <p:ph type="title" idx="4294967295"/>
          </p:nvPr>
        </p:nvSpPr>
        <p:spPr>
          <a:xfrm>
            <a:off x="-21265" y="0"/>
            <a:ext cx="11553265"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At least two weeks before testing</a:t>
            </a:r>
          </a:p>
        </p:txBody>
      </p:sp>
      <p:sp>
        <p:nvSpPr>
          <p:cNvPr id="4" name="Rectangle 3">
            <a:extLst>
              <a:ext uri="{FF2B5EF4-FFF2-40B4-BE49-F238E27FC236}">
                <a16:creationId xmlns:a16="http://schemas.microsoft.com/office/drawing/2014/main" id="{9003ACA4-E5BE-6540-57DC-A19714B08D84}"/>
              </a:ext>
              <a:ext uri="{C183D7F6-B498-43B3-948B-1728B52AA6E4}">
                <adec:decorative xmlns:adec="http://schemas.microsoft.com/office/drawing/2017/decorative" val="1"/>
              </a:ext>
            </a:extLst>
          </p:cNvPr>
          <p:cNvSpPr/>
          <p:nvPr/>
        </p:nvSpPr>
        <p:spPr>
          <a:xfrm>
            <a:off x="268941" y="2306188"/>
            <a:ext cx="3667760" cy="34137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AF54A05-312C-0244-A977-51129395689F}"/>
              </a:ext>
            </a:extLst>
          </p:cNvPr>
          <p:cNvSpPr>
            <a:spLocks noGrp="1"/>
          </p:cNvSpPr>
          <p:nvPr>
            <p:ph type="sldNum" sz="quarter" idx="12"/>
          </p:nvPr>
        </p:nvSpPr>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33738528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1C6A-F80E-46E8-A0FB-6EBD16BA30CA}"/>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15. Prepare devices and materials. </a:t>
            </a:r>
          </a:p>
        </p:txBody>
      </p:sp>
      <p:sp>
        <p:nvSpPr>
          <p:cNvPr id="3" name="Content Placeholder 2">
            <a:extLst>
              <a:ext uri="{FF2B5EF4-FFF2-40B4-BE49-F238E27FC236}">
                <a16:creationId xmlns:a16="http://schemas.microsoft.com/office/drawing/2014/main" id="{BF759C26-694F-4E28-90D9-6FF436A37167}"/>
              </a:ext>
            </a:extLst>
          </p:cNvPr>
          <p:cNvSpPr>
            <a:spLocks noGrp="1"/>
          </p:cNvSpPr>
          <p:nvPr>
            <p:ph idx="1"/>
          </p:nvPr>
        </p:nvSpPr>
        <p:spPr/>
        <p:txBody>
          <a:bodyPr>
            <a:normAutofit/>
          </a:bodyPr>
          <a:lstStyle/>
          <a:p>
            <a:pPr>
              <a:buClr>
                <a:srgbClr val="101D35"/>
              </a:buClr>
            </a:pPr>
            <a:r>
              <a:rPr lang="en-US" sz="2800">
                <a:solidFill>
                  <a:schemeClr val="tx1"/>
                </a:solidFill>
                <a:latin typeface="Arial" panose="020B0604020202020204" pitchFamily="34" charset="0"/>
                <a:cs typeface="Arial" panose="020B0604020202020204" pitchFamily="34" charset="0"/>
              </a:rPr>
              <a:t>Plan to have enough devices for test administrators and for students.</a:t>
            </a:r>
          </a:p>
          <a:p>
            <a:pPr>
              <a:buClr>
                <a:srgbClr val="101D35"/>
              </a:buClr>
            </a:pPr>
            <a:r>
              <a:rPr lang="en-US" sz="2800">
                <a:solidFill>
                  <a:schemeClr val="tx1"/>
                </a:solidFill>
                <a:latin typeface="Arial" panose="020B0604020202020204" pitchFamily="34" charset="0"/>
                <a:cs typeface="Arial" panose="020B0604020202020204" pitchFamily="34" charset="0"/>
              </a:rPr>
              <a:t>Ensure all devices will be charged prior to each test session.</a:t>
            </a:r>
          </a:p>
          <a:p>
            <a:pPr>
              <a:buClr>
                <a:srgbClr val="101D35"/>
              </a:buClr>
            </a:pPr>
            <a:r>
              <a:rPr lang="en-US" sz="2800">
                <a:solidFill>
                  <a:schemeClr val="tx1"/>
                </a:solidFill>
                <a:latin typeface="Arial" panose="020B0604020202020204" pitchFamily="34" charset="0"/>
                <a:cs typeface="Arial" panose="020B0604020202020204" pitchFamily="34" charset="0"/>
              </a:rPr>
              <a:t>Have materials available (and check to see if they are in working order): </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Power cords, power strips, extra batteries, extra computers</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If using tablets: external keyboards</a:t>
            </a:r>
          </a:p>
          <a:p>
            <a:pPr lvl="1">
              <a:buClr>
                <a:srgbClr val="101D35"/>
              </a:buClr>
              <a:buFont typeface="Arial" panose="020B0604020202020204" pitchFamily="34" charset="0"/>
              <a:buChar char="•"/>
            </a:pPr>
            <a:r>
              <a:rPr lang="en-US" sz="2400">
                <a:solidFill>
                  <a:schemeClr val="tx1"/>
                </a:solidFill>
                <a:latin typeface="Arial" panose="020B0604020202020204" pitchFamily="34" charset="0"/>
                <a:cs typeface="Arial" panose="020B0604020202020204" pitchFamily="34" charset="0"/>
              </a:rPr>
              <a:t>If students are using text-to-speech: headphones </a:t>
            </a:r>
          </a:p>
          <a:p>
            <a:pPr>
              <a:buClr>
                <a:srgbClr val="101D35"/>
              </a:buClr>
            </a:pPr>
            <a:r>
              <a:rPr lang="en-US" sz="2800">
                <a:solidFill>
                  <a:schemeClr val="tx1"/>
                </a:solidFill>
                <a:latin typeface="Arial" panose="020B0604020202020204" pitchFamily="34" charset="0"/>
                <a:cs typeface="Arial" panose="020B0604020202020204" pitchFamily="34" charset="0"/>
              </a:rPr>
              <a:t>Schools may request to participate in BYOD (“bring your own device”) program by emailing </a:t>
            </a:r>
            <a:r>
              <a:rPr lang="en-US" sz="2800">
                <a:latin typeface="Arial" panose="020B0604020202020204" pitchFamily="34" charset="0"/>
                <a:cs typeface="Arial" panose="020B0604020202020204" pitchFamily="34" charset="0"/>
                <a:hlinkClick r:id="rId2"/>
              </a:rPr>
              <a:t>mcas@mass.gov</a:t>
            </a:r>
            <a:r>
              <a:rPr lang="en-US"/>
              <a:t>. </a:t>
            </a:r>
            <a:r>
              <a:rPr lang="en-US" sz="2800">
                <a:solidFill>
                  <a:schemeClr val="tx1"/>
                </a:solidFill>
                <a:latin typeface="Arial" panose="020B0604020202020204" pitchFamily="34" charset="0"/>
                <a:cs typeface="Arial" panose="020B0604020202020204" pitchFamily="34" charset="0"/>
              </a:rPr>
              <a:t>More information will be provided in future Student Assessment Updates. </a:t>
            </a:r>
          </a:p>
          <a:p>
            <a:pPr lvl="1"/>
            <a:endParaRPr lang="en-US" sz="2400"/>
          </a:p>
        </p:txBody>
      </p:sp>
      <p:sp>
        <p:nvSpPr>
          <p:cNvPr id="4" name="Slide Number Placeholder 3">
            <a:extLst>
              <a:ext uri="{FF2B5EF4-FFF2-40B4-BE49-F238E27FC236}">
                <a16:creationId xmlns:a16="http://schemas.microsoft.com/office/drawing/2014/main" id="{38A3E1CE-F848-1A12-E60A-A678013E6EE1}"/>
              </a:ext>
            </a:extLst>
          </p:cNvPr>
          <p:cNvSpPr>
            <a:spLocks noGrp="1"/>
          </p:cNvSpPr>
          <p:nvPr>
            <p:ph type="sldNum" sz="quarter" idx="12"/>
          </p:nvPr>
        </p:nvSpPr>
        <p:spPr/>
        <p:txBody>
          <a:bodyPr/>
          <a:lstStyle/>
          <a:p>
            <a:fld id="{68A8D22E-6BC5-9E47-900C-2BB94685D9F5}" type="slidenum">
              <a:rPr lang="en-US" smtClean="0"/>
              <a:t>70</a:t>
            </a:fld>
            <a:endParaRPr lang="en-US"/>
          </a:p>
        </p:txBody>
      </p:sp>
    </p:spTree>
    <p:extLst>
      <p:ext uri="{BB962C8B-B14F-4D97-AF65-F5344CB8AC3E}">
        <p14:creationId xmlns:p14="http://schemas.microsoft.com/office/powerpoint/2010/main" val="20431286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247FD-8326-CD51-74BB-2A56DF4B8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F5146-C1B5-A4E6-B1B3-A4ECBB8D4AE9}"/>
              </a:ext>
            </a:extLst>
          </p:cNvPr>
          <p:cNvSpPr>
            <a:spLocks noGrp="1"/>
          </p:cNvSpPr>
          <p:nvPr>
            <p:ph type="title" idx="4294967295"/>
          </p:nvPr>
        </p:nvSpPr>
        <p:spPr>
          <a:xfrm>
            <a:off x="3037114" y="2425700"/>
            <a:ext cx="8164286" cy="1092200"/>
          </a:xfrm>
        </p:spPr>
        <p:txBody>
          <a:bodyPr>
            <a:normAutofit fontScale="90000"/>
          </a:bodyPr>
          <a:lstStyle/>
          <a:p>
            <a:r>
              <a:rPr lang="en-US">
                <a:solidFill>
                  <a:schemeClr val="tx1"/>
                </a:solidFill>
              </a:rPr>
              <a:t>8</a:t>
            </a:r>
            <a:r>
              <a:rPr lang="en-US">
                <a:solidFill>
                  <a:schemeClr val="tx1"/>
                </a:solidFill>
                <a:latin typeface="Arial" panose="020B0604020202020204" pitchFamily="34" charset="0"/>
                <a:cs typeface="Arial" panose="020B0604020202020204" pitchFamily="34" charset="0"/>
              </a:rPr>
              <a:t>. Tasks to Complete Two Weeks before Testing </a:t>
            </a:r>
            <a:br>
              <a:rPr lang="en-US"/>
            </a:br>
            <a:endParaRPr lang="en-US">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452CC93-6EC1-0B0F-B694-79115CA13EC1}"/>
              </a:ext>
            </a:extLst>
          </p:cNvPr>
          <p:cNvSpPr>
            <a:spLocks noGrp="1"/>
          </p:cNvSpPr>
          <p:nvPr>
            <p:ph type="sldNum" sz="quarter" idx="12"/>
          </p:nvPr>
        </p:nvSpPr>
        <p:spPr/>
        <p:txBody>
          <a:bodyPr/>
          <a:lstStyle/>
          <a:p>
            <a:fld id="{68A8D22E-6BC5-9E47-900C-2BB94685D9F5}" type="slidenum">
              <a:rPr lang="en-US" smtClean="0"/>
              <a:pPr/>
              <a:t>71</a:t>
            </a:fld>
            <a:endParaRPr lang="en-US"/>
          </a:p>
        </p:txBody>
      </p:sp>
    </p:spTree>
    <p:extLst>
      <p:ext uri="{BB962C8B-B14F-4D97-AF65-F5344CB8AC3E}">
        <p14:creationId xmlns:p14="http://schemas.microsoft.com/office/powerpoint/2010/main" val="31168383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6CD7D-A5DD-72C8-B7C2-A0E19EE5A1AB}"/>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E39AB04D-6EB8-FA24-2849-7AAC60A72CD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46795021"/>
              </p:ext>
            </p:extLst>
          </p:nvPr>
        </p:nvGraphicFramePr>
        <p:xfrm>
          <a:off x="123265" y="1715645"/>
          <a:ext cx="11564471" cy="4804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9792BA04-70BE-DB9D-CB28-8463ACC6FE02}"/>
              </a:ext>
            </a:extLst>
          </p:cNvPr>
          <p:cNvSpPr txBox="1">
            <a:spLocks noGrp="1"/>
          </p:cNvSpPr>
          <p:nvPr>
            <p:ph type="title" idx="4294967295"/>
          </p:nvPr>
        </p:nvSpPr>
        <p:spPr>
          <a:xfrm>
            <a:off x="-32471" y="0"/>
            <a:ext cx="11564471"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Two weeks before testing</a:t>
            </a:r>
            <a:endParaRPr kumimoji="0" lang="en-US" sz="4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CE98C811-C4EC-B69C-35FF-607105B86341}"/>
              </a:ext>
              <a:ext uri="{C183D7F6-B498-43B3-948B-1728B52AA6E4}">
                <adec:decorative xmlns:adec="http://schemas.microsoft.com/office/drawing/2017/decorative" val="1"/>
              </a:ext>
            </a:extLst>
          </p:cNvPr>
          <p:cNvSpPr/>
          <p:nvPr/>
        </p:nvSpPr>
        <p:spPr>
          <a:xfrm>
            <a:off x="3872454" y="2372211"/>
            <a:ext cx="3667760" cy="37499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751B273-2B54-DB90-7E15-7132A3D9ABE7}"/>
              </a:ext>
            </a:extLst>
          </p:cNvPr>
          <p:cNvSpPr>
            <a:spLocks noGrp="1"/>
          </p:cNvSpPr>
          <p:nvPr>
            <p:ph type="sldNum" sz="quarter" idx="12"/>
          </p:nvPr>
        </p:nvSpPr>
        <p:spPr/>
        <p:txBody>
          <a:bodyPr/>
          <a:lstStyle/>
          <a:p>
            <a:fld id="{68A8D22E-6BC5-9E47-900C-2BB94685D9F5}" type="slidenum">
              <a:rPr lang="en-US" smtClean="0"/>
              <a:t>72</a:t>
            </a:fld>
            <a:endParaRPr lang="en-US"/>
          </a:p>
        </p:txBody>
      </p:sp>
    </p:spTree>
    <p:extLst>
      <p:ext uri="{BB962C8B-B14F-4D97-AF65-F5344CB8AC3E}">
        <p14:creationId xmlns:p14="http://schemas.microsoft.com/office/powerpoint/2010/main" val="23528712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2FD18-89D2-A4F2-2031-7197D3034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81C83-4E87-27B3-C862-CDACFA9B08B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16. Create and assign students to classes in the MCAS Portal. </a:t>
            </a:r>
          </a:p>
        </p:txBody>
      </p:sp>
      <p:sp>
        <p:nvSpPr>
          <p:cNvPr id="4" name="Content Placeholder 2">
            <a:extLst>
              <a:ext uri="{FF2B5EF4-FFF2-40B4-BE49-F238E27FC236}">
                <a16:creationId xmlns:a16="http://schemas.microsoft.com/office/drawing/2014/main" id="{E60B0BE5-6E26-E9B2-9D66-791CB9E20D86}"/>
              </a:ext>
            </a:extLst>
          </p:cNvPr>
          <p:cNvSpPr>
            <a:spLocks noGrp="1"/>
          </p:cNvSpPr>
          <p:nvPr>
            <p:ph idx="1"/>
          </p:nvPr>
        </p:nvSpPr>
        <p:spPr>
          <a:xfrm>
            <a:off x="173179" y="1591254"/>
            <a:ext cx="11890665" cy="4809546"/>
          </a:xfrm>
        </p:spPr>
        <p:txBody>
          <a:bodyPr>
            <a:normAutofit fontScale="92500" lnSpcReduction="10000"/>
          </a:bodyPr>
          <a:lstStyle/>
          <a:p>
            <a:pPr>
              <a:buClr>
                <a:srgbClr val="101D35"/>
              </a:buClr>
            </a:pPr>
            <a:r>
              <a:rPr lang="en-US">
                <a:solidFill>
                  <a:srgbClr val="000000"/>
                </a:solidFill>
              </a:rPr>
              <a:t>A class is a group of students in the MCAS Portal who will take the same test together. </a:t>
            </a:r>
          </a:p>
          <a:p>
            <a:pPr lvl="1">
              <a:buClr>
                <a:srgbClr val="101D35"/>
              </a:buClr>
            </a:pPr>
            <a:r>
              <a:rPr lang="en-US">
                <a:solidFill>
                  <a:srgbClr val="000000"/>
                </a:solidFill>
              </a:rPr>
              <a:t>Up to 250 students allowed in a class in the MCAS Portal. </a:t>
            </a:r>
            <a:endParaRPr lang="en-US">
              <a:solidFill>
                <a:schemeClr val="tx1"/>
              </a:solidFill>
              <a:latin typeface="Arial" panose="020B0604020202020204" pitchFamily="34" charset="0"/>
              <a:cs typeface="Arial" panose="020B0604020202020204" pitchFamily="34" charset="0"/>
            </a:endParaRPr>
          </a:p>
          <a:p>
            <a:pPr>
              <a:buClr>
                <a:srgbClr val="101D35"/>
              </a:buClr>
            </a:pPr>
            <a:r>
              <a:rPr lang="en-US" sz="2800">
                <a:solidFill>
                  <a:schemeClr val="tx1"/>
                </a:solidFill>
                <a:latin typeface="Arial" panose="020B0604020202020204" pitchFamily="34" charset="0"/>
                <a:cs typeface="Arial" panose="020B0604020202020204" pitchFamily="34" charset="0"/>
              </a:rPr>
              <a:t>Certain accommodations require that students are placed in a class only with other students that have the same accommodation (Human Read-Aloud, Human Signer). </a:t>
            </a:r>
          </a:p>
          <a:p>
            <a:pPr>
              <a:buClr>
                <a:srgbClr val="101D35"/>
              </a:buClr>
            </a:pPr>
            <a:r>
              <a:rPr lang="en-US" sz="2800">
                <a:solidFill>
                  <a:schemeClr val="tx1"/>
                </a:solidFill>
                <a:latin typeface="Arial" panose="020B0604020202020204" pitchFamily="34" charset="0"/>
                <a:cs typeface="Arial" panose="020B0604020202020204" pitchFamily="34" charset="0"/>
              </a:rPr>
              <a:t>Classes can be created using a Student Registration import/export, creating a Class Upload file, or manually one at a time through the MCAS Portal user interface. </a:t>
            </a:r>
          </a:p>
          <a:p>
            <a:pPr>
              <a:buClr>
                <a:srgbClr val="101D35"/>
              </a:buClr>
            </a:pPr>
            <a:r>
              <a:rPr lang="en-US">
                <a:solidFill>
                  <a:schemeClr val="tx1"/>
                </a:solidFill>
              </a:rPr>
              <a:t>Instructions available in the </a:t>
            </a:r>
            <a:r>
              <a:rPr lang="en-US">
                <a:solidFill>
                  <a:schemeClr val="tx1"/>
                </a:solidFill>
                <a:hlinkClick r:id="rId2"/>
              </a:rPr>
              <a:t>Part V of the Guide to the MCAS Portal: Creating and Managing Classes</a:t>
            </a:r>
            <a:r>
              <a:rPr lang="en-US">
                <a:solidFill>
                  <a:schemeClr val="tx1"/>
                </a:solidFill>
              </a:rPr>
              <a:t> (</a:t>
            </a:r>
            <a:r>
              <a:rPr lang="en-US" i="1">
                <a:solidFill>
                  <a:schemeClr val="tx1"/>
                </a:solidFill>
              </a:rPr>
              <a:t>updated guide expected to be available later this fall</a:t>
            </a:r>
            <a:r>
              <a:rPr lang="en-US">
                <a:solidFill>
                  <a:schemeClr val="tx1"/>
                </a:solidFill>
              </a:rPr>
              <a:t>). </a:t>
            </a:r>
          </a:p>
          <a:p>
            <a:pPr>
              <a:buClr>
                <a:srgbClr val="101D35"/>
              </a:buClr>
            </a:pPr>
            <a:r>
              <a:rPr lang="en-US" sz="2800" b="1">
                <a:solidFill>
                  <a:schemeClr val="tx1"/>
                </a:solidFill>
                <a:latin typeface="Arial" panose="020B0604020202020204" pitchFamily="34" charset="0"/>
                <a:cs typeface="Arial" panose="020B0604020202020204" pitchFamily="34" charset="0"/>
              </a:rPr>
              <a:t>New for 2026–27</a:t>
            </a:r>
            <a:r>
              <a:rPr lang="en-US" sz="2800">
                <a:solidFill>
                  <a:schemeClr val="tx1"/>
                </a:solidFill>
                <a:latin typeface="Arial" panose="020B0604020202020204" pitchFamily="34" charset="0"/>
                <a:cs typeface="Arial" panose="020B0604020202020204" pitchFamily="34" charset="0"/>
              </a:rPr>
              <a:t>: Class names can be up to 100 characters. </a:t>
            </a:r>
          </a:p>
          <a:p>
            <a:pPr lvl="1"/>
            <a:endParaRPr lang="en-US" sz="2400"/>
          </a:p>
        </p:txBody>
      </p:sp>
      <p:sp>
        <p:nvSpPr>
          <p:cNvPr id="3" name="Slide Number Placeholder 2">
            <a:extLst>
              <a:ext uri="{FF2B5EF4-FFF2-40B4-BE49-F238E27FC236}">
                <a16:creationId xmlns:a16="http://schemas.microsoft.com/office/drawing/2014/main" id="{CFB77897-1517-8A18-746A-3D929E428FA9}"/>
              </a:ext>
            </a:extLst>
          </p:cNvPr>
          <p:cNvSpPr>
            <a:spLocks noGrp="1"/>
          </p:cNvSpPr>
          <p:nvPr>
            <p:ph type="sldNum" sz="quarter" idx="12"/>
          </p:nvPr>
        </p:nvSpPr>
        <p:spPr/>
        <p:txBody>
          <a:bodyPr/>
          <a:lstStyle/>
          <a:p>
            <a:fld id="{68A8D22E-6BC5-9E47-900C-2BB94685D9F5}" type="slidenum">
              <a:rPr lang="en-US" smtClean="0"/>
              <a:t>73</a:t>
            </a:fld>
            <a:endParaRPr lang="en-US"/>
          </a:p>
        </p:txBody>
      </p:sp>
    </p:spTree>
    <p:extLst>
      <p:ext uri="{BB962C8B-B14F-4D97-AF65-F5344CB8AC3E}">
        <p14:creationId xmlns:p14="http://schemas.microsoft.com/office/powerpoint/2010/main" val="25235688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A931E-DCC9-85C0-E100-51613394D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520AE9-56E7-E0D8-5C30-A1EFC14CFF97}"/>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17</a:t>
            </a:r>
            <a:r>
              <a:rPr lang="en-US" sz="4000">
                <a:solidFill>
                  <a:schemeClr val="bg1"/>
                </a:solidFill>
              </a:rPr>
              <a:t>.</a:t>
            </a:r>
            <a:r>
              <a:rPr lang="en-US" sz="4000">
                <a:solidFill>
                  <a:schemeClr val="bg1"/>
                </a:solidFill>
                <a:latin typeface="Arial" panose="020B0604020202020204" pitchFamily="34" charset="0"/>
                <a:cs typeface="Arial" panose="020B0604020202020204" pitchFamily="34" charset="0"/>
              </a:rPr>
              <a:t> Verify assigned accommodations. </a:t>
            </a:r>
          </a:p>
        </p:txBody>
      </p:sp>
      <p:sp>
        <p:nvSpPr>
          <p:cNvPr id="7" name="TextBox 6">
            <a:extLst>
              <a:ext uri="{FF2B5EF4-FFF2-40B4-BE49-F238E27FC236}">
                <a16:creationId xmlns:a16="http://schemas.microsoft.com/office/drawing/2014/main" id="{DC8E0E32-066D-7D1F-B443-2F0E951B8393}"/>
              </a:ext>
            </a:extLst>
          </p:cNvPr>
          <p:cNvSpPr txBox="1"/>
          <p:nvPr/>
        </p:nvSpPr>
        <p:spPr>
          <a:xfrm>
            <a:off x="173179" y="1660783"/>
            <a:ext cx="11845642" cy="4832092"/>
          </a:xfrm>
          <a:prstGeom prst="rect">
            <a:avLst/>
          </a:prstGeom>
          <a:noFill/>
        </p:spPr>
        <p:txBody>
          <a:bodyPr wrap="square">
            <a:spAutoFit/>
          </a:bodyPr>
          <a:lstStyle/>
          <a:p>
            <a:pPr marL="457200" indent="-457200">
              <a:buClr>
                <a:srgbClr val="000000"/>
              </a:buClr>
              <a:buFont typeface="Arial" panose="020B0604020202020204" pitchFamily="34" charset="0"/>
              <a:buChar char="•"/>
            </a:pPr>
            <a:r>
              <a:rPr lang="en-US" sz="2800">
                <a:solidFill>
                  <a:srgbClr val="000000"/>
                </a:solidFill>
                <a:latin typeface="Arial"/>
                <a:cs typeface="Arial"/>
              </a:rPr>
              <a:t>Test coordinators should review accommodations approximately two weeks prior to testing to ensure that they have been assigned correctly. </a:t>
            </a:r>
          </a:p>
          <a:p>
            <a:pPr marL="457200" indent="-457200">
              <a:buClr>
                <a:srgbClr val="000000"/>
              </a:buClr>
              <a:buFont typeface="Arial" panose="020B0604020202020204" pitchFamily="34" charset="0"/>
              <a:buChar char="•"/>
            </a:pPr>
            <a:r>
              <a:rPr lang="en-US" sz="2800">
                <a:solidFill>
                  <a:srgbClr val="000000"/>
                </a:solidFill>
                <a:latin typeface="Arial"/>
                <a:cs typeface="Arial"/>
              </a:rPr>
              <a:t>Prior to scheduling tests, accommodations can be verified:</a:t>
            </a:r>
          </a:p>
          <a:p>
            <a:pPr marL="800100" lvl="1" indent="-342900">
              <a:buClr>
                <a:srgbClr val="000000"/>
              </a:buClr>
              <a:buFont typeface="Arial" panose="020B0604020202020204" pitchFamily="34" charset="0"/>
              <a:buChar char="•"/>
            </a:pPr>
            <a:r>
              <a:rPr lang="en-US" sz="2800">
                <a:solidFill>
                  <a:srgbClr val="000000"/>
                </a:solidFill>
                <a:latin typeface="Arial"/>
                <a:cs typeface="Arial"/>
              </a:rPr>
              <a:t>On the Edit Student page in the MCAS Portal. </a:t>
            </a:r>
          </a:p>
          <a:p>
            <a:pPr marL="800100" lvl="1" indent="-342900">
              <a:buClr>
                <a:srgbClr val="000000"/>
              </a:buClr>
              <a:buFont typeface="Arial" panose="020B0604020202020204" pitchFamily="34" charset="0"/>
              <a:buChar char="•"/>
            </a:pPr>
            <a:r>
              <a:rPr lang="en-US" sz="2800">
                <a:solidFill>
                  <a:srgbClr val="000000"/>
                </a:solidFill>
                <a:latin typeface="Arial"/>
                <a:cs typeface="Arial"/>
              </a:rPr>
              <a:t>Through a Student Registration export. </a:t>
            </a:r>
          </a:p>
          <a:p>
            <a:pPr marL="800100" lvl="1" indent="-342900">
              <a:buClr>
                <a:srgbClr val="000000"/>
              </a:buClr>
              <a:buFont typeface="Arial" panose="020B0604020202020204" pitchFamily="34" charset="0"/>
              <a:buChar char="•"/>
            </a:pPr>
            <a:r>
              <a:rPr lang="en-US" sz="2800">
                <a:solidFill>
                  <a:srgbClr val="000000"/>
                </a:solidFill>
                <a:latin typeface="Arial"/>
                <a:cs typeface="Arial"/>
              </a:rPr>
              <a:t>Through the Accommodations export on the Students page. </a:t>
            </a:r>
          </a:p>
          <a:p>
            <a:pPr marL="457200" indent="-457200">
              <a:buClr>
                <a:srgbClr val="000000"/>
              </a:buClr>
              <a:buFont typeface="Arial" panose="020B0604020202020204" pitchFamily="34" charset="0"/>
              <a:buChar char="•"/>
            </a:pPr>
            <a:r>
              <a:rPr lang="en-US" sz="2800">
                <a:solidFill>
                  <a:srgbClr val="000000"/>
                </a:solidFill>
                <a:latin typeface="Arial"/>
                <a:cs typeface="Arial"/>
              </a:rPr>
              <a:t>After scheduling tests, accommodations can be verified in additional ways. Refer to slides 81–82 for more information. </a:t>
            </a:r>
          </a:p>
          <a:p>
            <a:pPr marL="457200" indent="-457200">
              <a:buClr>
                <a:srgbClr val="000000"/>
              </a:buClr>
              <a:buFont typeface="Arial" panose="020B0604020202020204" pitchFamily="34" charset="0"/>
              <a:buChar char="•"/>
            </a:pPr>
            <a:r>
              <a:rPr lang="en-US" sz="2800">
                <a:solidFill>
                  <a:srgbClr val="000000"/>
                </a:solidFill>
                <a:latin typeface="Arial"/>
                <a:cs typeface="Arial"/>
              </a:rPr>
              <a:t>It is very important that accommodations are assigned accurately before students sign in to the test. </a:t>
            </a:r>
          </a:p>
        </p:txBody>
      </p:sp>
      <p:sp>
        <p:nvSpPr>
          <p:cNvPr id="3" name="Slide Number Placeholder 2">
            <a:extLst>
              <a:ext uri="{FF2B5EF4-FFF2-40B4-BE49-F238E27FC236}">
                <a16:creationId xmlns:a16="http://schemas.microsoft.com/office/drawing/2014/main" id="{3C11E7B2-1E75-28C3-B83A-575E25EFAF10}"/>
              </a:ext>
            </a:extLst>
          </p:cNvPr>
          <p:cNvSpPr>
            <a:spLocks noGrp="1"/>
          </p:cNvSpPr>
          <p:nvPr>
            <p:ph type="sldNum" sz="quarter" idx="12"/>
          </p:nvPr>
        </p:nvSpPr>
        <p:spPr/>
        <p:txBody>
          <a:bodyPr/>
          <a:lstStyle/>
          <a:p>
            <a:fld id="{68A8D22E-6BC5-9E47-900C-2BB94685D9F5}" type="slidenum">
              <a:rPr lang="en-US" smtClean="0"/>
              <a:t>74</a:t>
            </a:fld>
            <a:endParaRPr lang="en-US"/>
          </a:p>
        </p:txBody>
      </p:sp>
    </p:spTree>
    <p:extLst>
      <p:ext uri="{BB962C8B-B14F-4D97-AF65-F5344CB8AC3E}">
        <p14:creationId xmlns:p14="http://schemas.microsoft.com/office/powerpoint/2010/main" val="3793698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9E6A5-D51C-CD7B-3807-2802B01FE3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4611F-BB22-6938-DFFB-1B1247872EE0}"/>
              </a:ext>
            </a:extLst>
          </p:cNvPr>
          <p:cNvSpPr>
            <a:spLocks noGrp="1"/>
          </p:cNvSpPr>
          <p:nvPr>
            <p:ph type="title"/>
          </p:nvPr>
        </p:nvSpPr>
        <p:spPr>
          <a:xfrm>
            <a:off x="182704" y="118630"/>
            <a:ext cx="11666396" cy="861002"/>
          </a:xfrm>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18. If necessary, create test administrator logins for Human Read-Aloud and Human Signer sessions.</a:t>
            </a:r>
          </a:p>
        </p:txBody>
      </p:sp>
      <p:sp>
        <p:nvSpPr>
          <p:cNvPr id="6" name="Text Placeholder 2">
            <a:extLst>
              <a:ext uri="{FF2B5EF4-FFF2-40B4-BE49-F238E27FC236}">
                <a16:creationId xmlns:a16="http://schemas.microsoft.com/office/drawing/2014/main" id="{F52583BA-B869-A0A8-24B8-E30A24DEEA03}"/>
              </a:ext>
            </a:extLst>
          </p:cNvPr>
          <p:cNvSpPr txBox="1">
            <a:spLocks/>
          </p:cNvSpPr>
          <p:nvPr/>
        </p:nvSpPr>
        <p:spPr>
          <a:xfrm>
            <a:off x="386122" y="1625209"/>
            <a:ext cx="10961923" cy="493361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rgbClr val="000000"/>
              </a:buClr>
            </a:pPr>
            <a:r>
              <a:rPr lang="en-US">
                <a:solidFill>
                  <a:srgbClr val="000000"/>
                </a:solidFill>
              </a:rPr>
              <a:t>For the human read-aloud and human signer accommodations for computer-based testing, schools may choose to have test administrators read the test over the student’s shoulder or create test administrator (TA) logins so that test administrators can sign in to their own test on their own device to read aloud.</a:t>
            </a:r>
          </a:p>
          <a:p>
            <a:pPr marL="457200" indent="-457200">
              <a:buClr>
                <a:srgbClr val="000000"/>
              </a:buClr>
            </a:pPr>
            <a:r>
              <a:rPr lang="en-US">
                <a:solidFill>
                  <a:srgbClr val="000000"/>
                </a:solidFill>
              </a:rPr>
              <a:t>There are two options for creating a TA login in the MCAS Portal. </a:t>
            </a:r>
          </a:p>
          <a:p>
            <a:pPr marL="914400" lvl="1" indent="-457200">
              <a:buClr>
                <a:srgbClr val="000000"/>
              </a:buClr>
            </a:pPr>
            <a:r>
              <a:rPr lang="en-US" b="1">
                <a:solidFill>
                  <a:srgbClr val="000000"/>
                </a:solidFill>
              </a:rPr>
              <a:t>Option 1</a:t>
            </a:r>
            <a:r>
              <a:rPr lang="en-US">
                <a:solidFill>
                  <a:srgbClr val="000000"/>
                </a:solidFill>
              </a:rPr>
              <a:t>: Manually add a TA as a student to the MCAS Portal on the Students page using the field definitions outlined on the next slide. </a:t>
            </a:r>
          </a:p>
          <a:p>
            <a:pPr marL="914400" lvl="1" indent="-457200">
              <a:buClr>
                <a:srgbClr val="000000"/>
              </a:buClr>
            </a:pPr>
            <a:r>
              <a:rPr lang="en-US" b="1">
                <a:solidFill>
                  <a:srgbClr val="000000"/>
                </a:solidFill>
              </a:rPr>
              <a:t>Option 2</a:t>
            </a:r>
            <a:r>
              <a:rPr lang="en-US">
                <a:solidFill>
                  <a:srgbClr val="000000"/>
                </a:solidFill>
              </a:rPr>
              <a:t>: Add the TA login as a student during the Student Registration file upload. </a:t>
            </a:r>
          </a:p>
          <a:p>
            <a:pPr marL="457200" indent="-457200">
              <a:buClr>
                <a:srgbClr val="000000"/>
              </a:buClr>
            </a:pPr>
            <a:r>
              <a:rPr lang="en-US">
                <a:solidFill>
                  <a:srgbClr val="000000"/>
                </a:solidFill>
              </a:rPr>
              <a:t>Note that TA logins should be created for each test, and must be voided by the test coordinator after testing. </a:t>
            </a:r>
          </a:p>
          <a:p>
            <a:pPr marL="457200" indent="-457200">
              <a:buClr>
                <a:srgbClr val="000000"/>
              </a:buClr>
            </a:pPr>
            <a:r>
              <a:rPr lang="en-US">
                <a:solidFill>
                  <a:srgbClr val="000000"/>
                </a:solidFill>
              </a:rPr>
              <a:t>Step-by-step instructions for creating TA logins are in the </a:t>
            </a:r>
            <a:r>
              <a:rPr lang="en-US">
                <a:solidFill>
                  <a:srgbClr val="000000"/>
                </a:solidFill>
                <a:hlinkClick r:id="rId2"/>
              </a:rPr>
              <a:t>Accessibility and Accommodations Manual</a:t>
            </a:r>
            <a:r>
              <a:rPr lang="en-US">
                <a:solidFill>
                  <a:srgbClr val="000000"/>
                </a:solidFill>
              </a:rPr>
              <a:t>. </a:t>
            </a:r>
          </a:p>
        </p:txBody>
      </p:sp>
      <p:sp>
        <p:nvSpPr>
          <p:cNvPr id="3" name="Slide Number Placeholder 2">
            <a:extLst>
              <a:ext uri="{FF2B5EF4-FFF2-40B4-BE49-F238E27FC236}">
                <a16:creationId xmlns:a16="http://schemas.microsoft.com/office/drawing/2014/main" id="{6B417022-9C13-D5EC-68C3-5DB4170D0E08}"/>
              </a:ext>
            </a:extLst>
          </p:cNvPr>
          <p:cNvSpPr>
            <a:spLocks noGrp="1"/>
          </p:cNvSpPr>
          <p:nvPr>
            <p:ph type="sldNum" sz="quarter" idx="12"/>
          </p:nvPr>
        </p:nvSpPr>
        <p:spPr/>
        <p:txBody>
          <a:bodyPr/>
          <a:lstStyle/>
          <a:p>
            <a:fld id="{68A8D22E-6BC5-9E47-900C-2BB94685D9F5}" type="slidenum">
              <a:rPr lang="en-US" smtClean="0"/>
              <a:t>75</a:t>
            </a:fld>
            <a:endParaRPr lang="en-US"/>
          </a:p>
        </p:txBody>
      </p:sp>
    </p:spTree>
    <p:extLst>
      <p:ext uri="{BB962C8B-B14F-4D97-AF65-F5344CB8AC3E}">
        <p14:creationId xmlns:p14="http://schemas.microsoft.com/office/powerpoint/2010/main" val="13324580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19D2C-3339-84F0-2DE7-414189F53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EF5A8-2C3B-84ED-2352-28CEF1B39EBC}"/>
              </a:ext>
            </a:extLst>
          </p:cNvPr>
          <p:cNvSpPr>
            <a:spLocks noGrp="1"/>
          </p:cNvSpPr>
          <p:nvPr>
            <p:ph type="title"/>
          </p:nvPr>
        </p:nvSpPr>
        <p:spPr/>
        <p:txBody>
          <a:bodyPr>
            <a:normAutofit fontScale="90000"/>
          </a:bodyPr>
          <a:lstStyle/>
          <a:p>
            <a:r>
              <a:rPr lang="en-US" sz="4000">
                <a:solidFill>
                  <a:schemeClr val="bg1"/>
                </a:solidFill>
              </a:rPr>
              <a:t>19.</a:t>
            </a:r>
            <a:r>
              <a:rPr lang="en-US" sz="4000">
                <a:solidFill>
                  <a:schemeClr val="bg1"/>
                </a:solidFill>
                <a:latin typeface="Arial" panose="020B0604020202020204" pitchFamily="34" charset="0"/>
                <a:cs typeface="Arial" panose="020B0604020202020204" pitchFamily="34" charset="0"/>
              </a:rPr>
              <a:t> Track delivery of materials through Materials Management. </a:t>
            </a:r>
          </a:p>
        </p:txBody>
      </p:sp>
      <p:sp>
        <p:nvSpPr>
          <p:cNvPr id="6" name="Text Placeholder 2">
            <a:extLst>
              <a:ext uri="{FF2B5EF4-FFF2-40B4-BE49-F238E27FC236}">
                <a16:creationId xmlns:a16="http://schemas.microsoft.com/office/drawing/2014/main" id="{F98851DE-48FB-99A8-ADC2-C5E01D44A7E5}"/>
              </a:ext>
            </a:extLst>
          </p:cNvPr>
          <p:cNvSpPr txBox="1">
            <a:spLocks/>
          </p:cNvSpPr>
          <p:nvPr/>
        </p:nvSpPr>
        <p:spPr>
          <a:xfrm>
            <a:off x="265574" y="1588513"/>
            <a:ext cx="11363209" cy="47478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400">
                <a:solidFill>
                  <a:srgbClr val="000000"/>
                </a:solidFill>
              </a:rPr>
              <a:t>The Materials Management page in the MCAS Portal provides a view of shipments of materials being delivered to schools. Schools will be able to see materials shipments listed on this page once they are shipped. </a:t>
            </a:r>
          </a:p>
          <a:p>
            <a:pPr marL="342900" indent="-342900"/>
            <a:r>
              <a:rPr lang="en-US" sz="2400">
                <a:solidFill>
                  <a:srgbClr val="000000"/>
                </a:solidFill>
              </a:rPr>
              <a:t>This is an optional feature that schools may find useful to track shipments.</a:t>
            </a:r>
          </a:p>
          <a:p>
            <a:pPr marL="342900" indent="-342900"/>
            <a:r>
              <a:rPr lang="en-US" sz="2400">
                <a:solidFill>
                  <a:srgbClr val="000000"/>
                </a:solidFill>
              </a:rPr>
              <a:t>Additional information is in the </a:t>
            </a:r>
            <a:r>
              <a:rPr lang="en-US" sz="2400">
                <a:solidFill>
                  <a:srgbClr val="000000"/>
                </a:solidFill>
                <a:hlinkClick r:id="rId2"/>
              </a:rPr>
              <a:t>Part VII of the Guide to the MCAS Portal: Materials Management</a:t>
            </a:r>
            <a:r>
              <a:rPr lang="en-US" sz="2400">
                <a:solidFill>
                  <a:srgbClr val="000000"/>
                </a:solidFill>
              </a:rPr>
              <a:t> (</a:t>
            </a:r>
            <a:r>
              <a:rPr lang="en-US" sz="2400" i="1">
                <a:solidFill>
                  <a:srgbClr val="000000"/>
                </a:solidFill>
              </a:rPr>
              <a:t>updated guide expected to be available later this fall</a:t>
            </a:r>
            <a:r>
              <a:rPr lang="en-US" sz="2400">
                <a:solidFill>
                  <a:srgbClr val="000000"/>
                </a:solidFill>
              </a:rPr>
              <a:t>). </a:t>
            </a:r>
          </a:p>
          <a:p>
            <a:pPr marL="342900" indent="-342900"/>
            <a:endParaRPr lang="en-US" sz="2400">
              <a:solidFill>
                <a:srgbClr val="000000"/>
              </a:solidFill>
            </a:endParaRPr>
          </a:p>
          <a:p>
            <a:pPr marL="342900" indent="-342900"/>
            <a:endParaRPr lang="en-US" sz="2200">
              <a:solidFill>
                <a:srgbClr val="000000"/>
              </a:solidFill>
            </a:endParaRPr>
          </a:p>
        </p:txBody>
      </p:sp>
      <p:pic>
        <p:nvPicPr>
          <p:cNvPr id="7" name="Picture 6" descr="A screenshot of the Materials Management page in the MCAS Portal. ">
            <a:extLst>
              <a:ext uri="{FF2B5EF4-FFF2-40B4-BE49-F238E27FC236}">
                <a16:creationId xmlns:a16="http://schemas.microsoft.com/office/drawing/2014/main" id="{78E3E97A-1651-3091-A9BE-8F8C3BCE6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475" y="3872598"/>
            <a:ext cx="8569046" cy="2463760"/>
          </a:xfrm>
          <a:prstGeom prst="rect">
            <a:avLst/>
          </a:prstGeom>
        </p:spPr>
      </p:pic>
      <p:sp>
        <p:nvSpPr>
          <p:cNvPr id="3" name="Slide Number Placeholder 2">
            <a:extLst>
              <a:ext uri="{FF2B5EF4-FFF2-40B4-BE49-F238E27FC236}">
                <a16:creationId xmlns:a16="http://schemas.microsoft.com/office/drawing/2014/main" id="{5D788480-3260-1D7F-CAE2-D1C5A7B3F0E3}"/>
              </a:ext>
            </a:extLst>
          </p:cNvPr>
          <p:cNvSpPr>
            <a:spLocks noGrp="1"/>
          </p:cNvSpPr>
          <p:nvPr>
            <p:ph type="sldNum" sz="quarter" idx="12"/>
          </p:nvPr>
        </p:nvSpPr>
        <p:spPr/>
        <p:txBody>
          <a:bodyPr/>
          <a:lstStyle/>
          <a:p>
            <a:fld id="{68A8D22E-6BC5-9E47-900C-2BB94685D9F5}" type="slidenum">
              <a:rPr lang="en-US" smtClean="0"/>
              <a:t>76</a:t>
            </a:fld>
            <a:endParaRPr lang="en-US"/>
          </a:p>
        </p:txBody>
      </p:sp>
    </p:spTree>
    <p:extLst>
      <p:ext uri="{BB962C8B-B14F-4D97-AF65-F5344CB8AC3E}">
        <p14:creationId xmlns:p14="http://schemas.microsoft.com/office/powerpoint/2010/main" val="31990188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035CA-2E06-0217-7F30-9898C5141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A40F0-F563-F7CD-040C-58BA071A7998}"/>
              </a:ext>
            </a:extLst>
          </p:cNvPr>
          <p:cNvSpPr>
            <a:spLocks noGrp="1"/>
          </p:cNvSpPr>
          <p:nvPr>
            <p:ph type="title"/>
          </p:nvPr>
        </p:nvSpPr>
        <p:spPr/>
        <p:txBody>
          <a:bodyPr>
            <a:normAutofit fontScale="90000"/>
          </a:bodyPr>
          <a:lstStyle/>
          <a:p>
            <a:r>
              <a:rPr lang="en-US" sz="4400">
                <a:solidFill>
                  <a:schemeClr val="bg1"/>
                </a:solidFill>
                <a:cs typeface="Segoe UI" pitchFamily="34" charset="0"/>
              </a:rPr>
              <a:t>Resources: Tasks to complete two weeks before testing</a:t>
            </a:r>
          </a:p>
        </p:txBody>
      </p:sp>
      <p:sp>
        <p:nvSpPr>
          <p:cNvPr id="3" name="Slide Number Placeholder 2">
            <a:extLst>
              <a:ext uri="{FF2B5EF4-FFF2-40B4-BE49-F238E27FC236}">
                <a16:creationId xmlns:a16="http://schemas.microsoft.com/office/drawing/2014/main" id="{BF26925B-53F3-04E7-97FE-C05BF4657509}"/>
              </a:ext>
            </a:extLst>
          </p:cNvPr>
          <p:cNvSpPr>
            <a:spLocks noGrp="1"/>
          </p:cNvSpPr>
          <p:nvPr>
            <p:ph type="sldNum" sz="quarter" idx="12"/>
          </p:nvPr>
        </p:nvSpPr>
        <p:spPr/>
        <p:txBody>
          <a:bodyPr/>
          <a:lstStyle/>
          <a:p>
            <a:fld id="{68A8D22E-6BC5-9E47-900C-2BB94685D9F5}" type="slidenum">
              <a:rPr lang="en-US" smtClean="0"/>
              <a:t>77</a:t>
            </a:fld>
            <a:endParaRPr lang="en-US"/>
          </a:p>
        </p:txBody>
      </p:sp>
      <p:graphicFrame>
        <p:nvGraphicFramePr>
          <p:cNvPr id="4" name="Table 3">
            <a:extLst>
              <a:ext uri="{FF2B5EF4-FFF2-40B4-BE49-F238E27FC236}">
                <a16:creationId xmlns:a16="http://schemas.microsoft.com/office/drawing/2014/main" id="{8A0D121D-5060-35CB-E90D-CE57EFFB4FB4}"/>
              </a:ext>
            </a:extLst>
          </p:cNvPr>
          <p:cNvGraphicFramePr>
            <a:graphicFrameLocks noGrp="1"/>
          </p:cNvGraphicFramePr>
          <p:nvPr>
            <p:extLst>
              <p:ext uri="{D42A27DB-BD31-4B8C-83A1-F6EECF244321}">
                <p14:modId xmlns:p14="http://schemas.microsoft.com/office/powerpoint/2010/main" val="3927543125"/>
              </p:ext>
            </p:extLst>
          </p:nvPr>
        </p:nvGraphicFramePr>
        <p:xfrm>
          <a:off x="695960" y="1787825"/>
          <a:ext cx="10800080" cy="3814381"/>
        </p:xfrm>
        <a:graphic>
          <a:graphicData uri="http://schemas.openxmlformats.org/drawingml/2006/table">
            <a:tbl>
              <a:tblPr firstRow="1" firstCol="1" bandRow="1">
                <a:tableStyleId>{5C22544A-7EE6-4342-B048-85BDC9FD1C3A}</a:tableStyleId>
              </a:tblPr>
              <a:tblGrid>
                <a:gridCol w="5429537">
                  <a:extLst>
                    <a:ext uri="{9D8B030D-6E8A-4147-A177-3AD203B41FA5}">
                      <a16:colId xmlns:a16="http://schemas.microsoft.com/office/drawing/2014/main" val="3690977796"/>
                    </a:ext>
                  </a:extLst>
                </a:gridCol>
                <a:gridCol w="5370543">
                  <a:extLst>
                    <a:ext uri="{9D8B030D-6E8A-4147-A177-3AD203B41FA5}">
                      <a16:colId xmlns:a16="http://schemas.microsoft.com/office/drawing/2014/main" val="750914016"/>
                    </a:ext>
                  </a:extLst>
                </a:gridCol>
              </a:tblGrid>
              <a:tr h="477520">
                <a:tc>
                  <a:txBody>
                    <a:bodyPr/>
                    <a:lstStyle/>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Task </a:t>
                      </a:r>
                    </a:p>
                  </a:txBody>
                  <a:tcPr marL="68580" marR="68580" marT="0" marB="0"/>
                </a:tc>
                <a:tc>
                  <a:txBody>
                    <a:bodyPr/>
                    <a:lstStyle/>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Resources</a:t>
                      </a:r>
                    </a:p>
                  </a:txBody>
                  <a:tcPr marL="68580" marR="68580" marT="0" marB="0"/>
                </a:tc>
                <a:extLst>
                  <a:ext uri="{0D108BD9-81ED-4DB2-BD59-A6C34878D82A}">
                    <a16:rowId xmlns:a16="http://schemas.microsoft.com/office/drawing/2014/main" val="2185409756"/>
                  </a:ext>
                </a:extLst>
              </a:tr>
              <a:tr h="980512">
                <a:tc>
                  <a:txBody>
                    <a:bodyPr/>
                    <a:lstStyle/>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Create and assign students to classes in the MCAS Portal. </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Arial" panose="020B0604020202020204" pitchFamily="34" charset="0"/>
                          <a:cs typeface="Arial" panose="020B0604020202020204" pitchFamily="34" charset="0"/>
                          <a:hlinkClick r:id="rId3"/>
                        </a:rPr>
                        <a:t>Part V of the Guide to the MCAS Portal: Creating and Managing Classes</a:t>
                      </a:r>
                      <a:r>
                        <a:rPr lang="en-US">
                          <a:solidFill>
                            <a:schemeClr val="tx1"/>
                          </a:solidFill>
                          <a:latin typeface="Arial" panose="020B0604020202020204" pitchFamily="34" charset="0"/>
                          <a:cs typeface="Arial" panose="020B0604020202020204" pitchFamily="34" charset="0"/>
                        </a:rPr>
                        <a:t> </a:t>
                      </a:r>
                      <a:r>
                        <a:rPr lang="en-US" sz="1800" i="1" u="none" kern="100">
                          <a:solidFill>
                            <a:srgbClr val="000000"/>
                          </a:solidFill>
                          <a:effectLst/>
                          <a:latin typeface="Arial" panose="020B0604020202020204" pitchFamily="34" charset="0"/>
                          <a:ea typeface="Aptos" panose="020B0004020202020204" pitchFamily="34" charset="0"/>
                          <a:cs typeface="Arial" panose="020B0604020202020204" pitchFamily="34" charset="0"/>
                        </a:rPr>
                        <a:t>(updated guide to be posted this fall)</a:t>
                      </a:r>
                    </a:p>
                    <a:p>
                      <a:pPr marL="0" marR="0">
                        <a:lnSpc>
                          <a:spcPct val="100000"/>
                        </a:lnSpc>
                        <a:spcAft>
                          <a:spcPts val="0"/>
                        </a:spcAft>
                        <a:buNone/>
                      </a:pPr>
                      <a:r>
                        <a:rPr lang="en-US" sz="1800" kern="100">
                          <a:effectLst/>
                          <a:latin typeface="Arial" panose="020B0604020202020204" pitchFamily="34" charset="0"/>
                          <a:ea typeface="Aptos" panose="020B0004020202020204" pitchFamily="34" charset="0"/>
                          <a:cs typeface="Arial" panose="020B0604020202020204" pitchFamily="34" charset="0"/>
                          <a:hlinkClick r:id="rId4"/>
                        </a:rPr>
                        <a:t>Module</a:t>
                      </a:r>
                      <a:r>
                        <a:rPr lang="en-US" sz="1800" kern="100">
                          <a:effectLst/>
                          <a:latin typeface="Arial" panose="020B0604020202020204" pitchFamily="34" charset="0"/>
                          <a:ea typeface="Aptos" panose="020B0004020202020204" pitchFamily="34" charset="0"/>
                          <a:cs typeface="Arial" panose="020B0604020202020204" pitchFamily="34" charset="0"/>
                        </a:rPr>
                        <a:t>: </a:t>
                      </a:r>
                      <a:r>
                        <a:rPr lang="en-US" sz="1800" i="1" kern="100">
                          <a:effectLst/>
                          <a:latin typeface="Arial" panose="020B0604020202020204" pitchFamily="34" charset="0"/>
                          <a:ea typeface="Aptos" panose="020B0004020202020204" pitchFamily="34" charset="0"/>
                          <a:cs typeface="Arial" panose="020B0604020202020204" pitchFamily="34" charset="0"/>
                        </a:rPr>
                        <a:t>(updated module to be posted this fall)</a:t>
                      </a:r>
                    </a:p>
                    <a:p>
                      <a:pPr marL="342900" marR="0" lvl="0" indent="-342900">
                        <a:lnSpc>
                          <a:spcPct val="100000"/>
                        </a:lnSpc>
                        <a:spcAft>
                          <a:spcPts val="0"/>
                        </a:spcAft>
                        <a:buFont typeface="Symbol" panose="05050102010706020507" pitchFamily="18" charset="2"/>
                        <a:buChar char=""/>
                      </a:pPr>
                      <a:r>
                        <a:rPr lang="en-US" sz="1800" kern="100">
                          <a:effectLst/>
                          <a:latin typeface="Arial" panose="020B0604020202020204" pitchFamily="34" charset="0"/>
                          <a:ea typeface="Aptos" panose="020B0004020202020204" pitchFamily="34" charset="0"/>
                          <a:cs typeface="Arial" panose="020B0604020202020204" pitchFamily="34" charset="0"/>
                        </a:rPr>
                        <a:t>Creating Classes for MCAS</a:t>
                      </a:r>
                    </a:p>
                  </a:txBody>
                  <a:tcPr marL="68580" marR="68580" marT="0" marB="0"/>
                </a:tc>
                <a:extLst>
                  <a:ext uri="{0D108BD9-81ED-4DB2-BD59-A6C34878D82A}">
                    <a16:rowId xmlns:a16="http://schemas.microsoft.com/office/drawing/2014/main" val="2736614804"/>
                  </a:ext>
                </a:extLst>
              </a:tr>
              <a:tr h="1087120">
                <a:tc>
                  <a:txBody>
                    <a:bodyPr/>
                    <a:lstStyle/>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If necessary, create TA logins for Human Read-Aloud and Human Signer. </a:t>
                      </a:r>
                    </a:p>
                  </a:txBody>
                  <a:tcPr marL="68580" marR="68580" marT="0" marB="0"/>
                </a:tc>
                <a:tc>
                  <a:txBody>
                    <a:bodyPr/>
                    <a:lstStyle/>
                    <a:p>
                      <a:pPr marL="0" marR="0">
                        <a:lnSpc>
                          <a:spcPct val="100000"/>
                        </a:lnSpc>
                        <a:spcAft>
                          <a:spcPts val="0"/>
                        </a:spcAft>
                        <a:buNone/>
                      </a:pPr>
                      <a:r>
                        <a:rPr lang="en-US" sz="1800" u="sng" kern="10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Accessibility and Accommodations Manual</a:t>
                      </a:r>
                      <a:r>
                        <a:rPr lang="en-US" sz="1800" u="none" kern="100">
                          <a:solidFill>
                            <a:srgbClr val="467886"/>
                          </a:solidFill>
                          <a:effectLst/>
                          <a:latin typeface="Arial" panose="020B0604020202020204" pitchFamily="34" charset="0"/>
                          <a:ea typeface="Aptos" panose="020B0004020202020204" pitchFamily="34" charset="0"/>
                          <a:cs typeface="Arial" panose="020B0604020202020204" pitchFamily="34" charset="0"/>
                        </a:rPr>
                        <a:t> </a:t>
                      </a:r>
                      <a:r>
                        <a:rPr lang="en-US" sz="1800" i="1" u="none" kern="100">
                          <a:solidFill>
                            <a:schemeClr val="tx1"/>
                          </a:solidFill>
                          <a:effectLst/>
                          <a:latin typeface="Arial" panose="020B0604020202020204" pitchFamily="34" charset="0"/>
                          <a:ea typeface="Aptos" panose="020B0004020202020204" pitchFamily="34" charset="0"/>
                          <a:cs typeface="Arial" panose="020B0604020202020204" pitchFamily="34" charset="0"/>
                        </a:rPr>
                        <a:t>(updated manual to be posted this fall)</a:t>
                      </a:r>
                    </a:p>
                  </a:txBody>
                  <a:tcPr marL="68580" marR="68580" marT="0" marB="0"/>
                </a:tc>
                <a:extLst>
                  <a:ext uri="{0D108BD9-81ED-4DB2-BD59-A6C34878D82A}">
                    <a16:rowId xmlns:a16="http://schemas.microsoft.com/office/drawing/2014/main" val="1583465545"/>
                  </a:ext>
                </a:extLst>
              </a:tr>
              <a:tr h="878141">
                <a:tc>
                  <a:txBody>
                    <a:bodyPr/>
                    <a:lstStyle/>
                    <a:p>
                      <a:pPr marL="0" marR="0">
                        <a:lnSpc>
                          <a:spcPct val="100000"/>
                        </a:lnSpc>
                        <a:spcAft>
                          <a:spcPts val="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Track delivery of materials through Materials Management in the MCAS Portal.</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panose="020B0604020202020204" pitchFamily="34" charset="0"/>
                          <a:cs typeface="Arial" panose="020B0604020202020204" pitchFamily="34" charset="0"/>
                          <a:hlinkClick r:id="rId3"/>
                        </a:rPr>
                        <a:t>Part VII of the Guide to the MCAS Portal: Materials Management</a:t>
                      </a:r>
                      <a:r>
                        <a:rPr lang="en-US" sz="1800">
                          <a:solidFill>
                            <a:srgbClr val="000000"/>
                          </a:solidFill>
                          <a:latin typeface="Arial" panose="020B0604020202020204" pitchFamily="34" charset="0"/>
                          <a:cs typeface="Arial" panose="020B0604020202020204" pitchFamily="34" charset="0"/>
                        </a:rPr>
                        <a:t> </a:t>
                      </a:r>
                      <a:r>
                        <a:rPr lang="en-US" sz="1800" i="1" u="none" kern="100">
                          <a:solidFill>
                            <a:srgbClr val="000000"/>
                          </a:solidFill>
                          <a:effectLst/>
                          <a:latin typeface="Arial" panose="020B0604020202020204" pitchFamily="34" charset="0"/>
                          <a:ea typeface="Aptos" panose="020B0004020202020204" pitchFamily="34" charset="0"/>
                          <a:cs typeface="Arial" panose="020B0604020202020204" pitchFamily="34" charset="0"/>
                        </a:rPr>
                        <a:t>(updated guide to be posted this fall)</a:t>
                      </a:r>
                    </a:p>
                    <a:p>
                      <a:pPr marL="0" marR="0">
                        <a:lnSpc>
                          <a:spcPct val="100000"/>
                        </a:lnSpc>
                        <a:spcAft>
                          <a:spcPts val="0"/>
                        </a:spcAft>
                        <a:buNone/>
                      </a:pP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786567322"/>
                  </a:ext>
                </a:extLst>
              </a:tr>
            </a:tbl>
          </a:graphicData>
        </a:graphic>
      </p:graphicFrame>
    </p:spTree>
    <p:extLst>
      <p:ext uri="{BB962C8B-B14F-4D97-AF65-F5344CB8AC3E}">
        <p14:creationId xmlns:p14="http://schemas.microsoft.com/office/powerpoint/2010/main" val="3633219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41662" y="2591934"/>
            <a:ext cx="8081659" cy="1266082"/>
          </a:xfrm>
        </p:spPr>
        <p:txBody>
          <a:bodyPr>
            <a:normAutofit fontScale="90000"/>
          </a:bodyPr>
          <a:lstStyle/>
          <a:p>
            <a:r>
              <a:rPr lang="en-US">
                <a:solidFill>
                  <a:schemeClr val="tx1"/>
                </a:solidFill>
              </a:rPr>
              <a:t>9. Tasks to Complete up to One Week before Testing</a:t>
            </a:r>
          </a:p>
        </p:txBody>
      </p:sp>
      <p:sp>
        <p:nvSpPr>
          <p:cNvPr id="6" name="Slide Number Placeholder 5">
            <a:extLst>
              <a:ext uri="{FF2B5EF4-FFF2-40B4-BE49-F238E27FC236}">
                <a16:creationId xmlns:a16="http://schemas.microsoft.com/office/drawing/2014/main" id="{F297CB31-104B-DD81-6E6C-204836A78B3C}"/>
              </a:ext>
            </a:extLst>
          </p:cNvPr>
          <p:cNvSpPr>
            <a:spLocks noGrp="1"/>
          </p:cNvSpPr>
          <p:nvPr>
            <p:ph type="sldNum" sz="quarter" idx="12"/>
          </p:nvPr>
        </p:nvSpPr>
        <p:spPr/>
        <p:txBody>
          <a:bodyPr/>
          <a:lstStyle/>
          <a:p>
            <a:fld id="{68A8D22E-6BC5-9E47-900C-2BB94685D9F5}" type="slidenum">
              <a:rPr lang="en-US" smtClean="0"/>
              <a:pPr/>
              <a:t>78</a:t>
            </a:fld>
            <a:endParaRPr lang="en-US"/>
          </a:p>
        </p:txBody>
      </p:sp>
    </p:spTree>
    <p:extLst>
      <p:ext uri="{BB962C8B-B14F-4D97-AF65-F5344CB8AC3E}">
        <p14:creationId xmlns:p14="http://schemas.microsoft.com/office/powerpoint/2010/main" val="39932842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41228-569C-9FB2-83EA-540C2DF382CD}"/>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C4681D-F9B1-91EE-626A-5A67A36036D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23371632"/>
              </p:ext>
            </p:extLst>
          </p:nvPr>
        </p:nvGraphicFramePr>
        <p:xfrm>
          <a:off x="123265" y="1715645"/>
          <a:ext cx="11530854" cy="4771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66E70663-1B72-6F1C-2218-DC5AF185B549}"/>
              </a:ext>
            </a:extLst>
          </p:cNvPr>
          <p:cNvSpPr txBox="1">
            <a:spLocks noGrp="1"/>
          </p:cNvSpPr>
          <p:nvPr>
            <p:ph type="title" idx="4294967295"/>
          </p:nvPr>
        </p:nvSpPr>
        <p:spPr>
          <a:xfrm>
            <a:off x="0" y="1"/>
            <a:ext cx="1125193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Timeline for MCAS CBT Pre-Administration Tasks: Up to one week before testing</a:t>
            </a:r>
            <a:endParaRPr kumimoji="0" lang="en-US" sz="4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1AD0E415-925B-8572-DEAF-DE740EEA2B74}"/>
              </a:ext>
              <a:ext uri="{C183D7F6-B498-43B3-948B-1728B52AA6E4}">
                <adec:decorative xmlns:adec="http://schemas.microsoft.com/office/drawing/2017/decorative" val="1"/>
              </a:ext>
            </a:extLst>
          </p:cNvPr>
          <p:cNvSpPr/>
          <p:nvPr/>
        </p:nvSpPr>
        <p:spPr>
          <a:xfrm>
            <a:off x="7608645" y="2318274"/>
            <a:ext cx="4043680" cy="39843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644E330-AA02-6463-02D5-C83BC537C3C5}"/>
              </a:ext>
            </a:extLst>
          </p:cNvPr>
          <p:cNvSpPr>
            <a:spLocks noGrp="1"/>
          </p:cNvSpPr>
          <p:nvPr>
            <p:ph type="sldNum" sz="quarter" idx="12"/>
          </p:nvPr>
        </p:nvSpPr>
        <p:spPr/>
        <p:txBody>
          <a:bodyPr/>
          <a:lstStyle/>
          <a:p>
            <a:fld id="{68A8D22E-6BC5-9E47-900C-2BB94685D9F5}" type="slidenum">
              <a:rPr lang="en-US" smtClean="0"/>
              <a:t>79</a:t>
            </a:fld>
            <a:endParaRPr lang="en-US"/>
          </a:p>
        </p:txBody>
      </p:sp>
    </p:spTree>
    <p:extLst>
      <p:ext uri="{BB962C8B-B14F-4D97-AF65-F5344CB8AC3E}">
        <p14:creationId xmlns:p14="http://schemas.microsoft.com/office/powerpoint/2010/main" val="26451993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253CE-328E-B261-CEC3-16D0EDB29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4DCAC-3D18-76C4-49FD-D913C95C6A2F}"/>
              </a:ext>
            </a:extLst>
          </p:cNvPr>
          <p:cNvSpPr>
            <a:spLocks noGrp="1"/>
          </p:cNvSpPr>
          <p:nvPr>
            <p:ph type="title"/>
          </p:nvPr>
        </p:nvSpPr>
        <p:spPr/>
        <p:txBody>
          <a:bodyPr>
            <a:normAutofit fontScale="90000"/>
          </a:bodyPr>
          <a:lstStyle/>
          <a:p>
            <a:r>
              <a:rPr lang="en-US" sz="4000">
                <a:solidFill>
                  <a:schemeClr val="bg1"/>
                </a:solidFill>
              </a:rPr>
              <a:t>20. Train test administrators in protocols and security requirements.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D2FB379-E6B8-9A2C-CC56-D9063F901E60}"/>
              </a:ext>
            </a:extLst>
          </p:cNvPr>
          <p:cNvSpPr>
            <a:spLocks noGrp="1"/>
          </p:cNvSpPr>
          <p:nvPr>
            <p:ph idx="1"/>
          </p:nvPr>
        </p:nvSpPr>
        <p:spPr>
          <a:xfrm>
            <a:off x="173179" y="1591253"/>
            <a:ext cx="11890665" cy="4958047"/>
          </a:xfrm>
        </p:spPr>
        <p:txBody>
          <a:bodyPr>
            <a:normAutofit/>
          </a:bodyPr>
          <a:lstStyle/>
          <a:p>
            <a:pPr>
              <a:buClr>
                <a:srgbClr val="101D35"/>
              </a:buClr>
            </a:pPr>
            <a:r>
              <a:rPr lang="en-US" sz="3200">
                <a:solidFill>
                  <a:schemeClr val="tx1"/>
                </a:solidFill>
                <a:latin typeface="Arial" panose="020B0604020202020204" pitchFamily="34" charset="0"/>
                <a:cs typeface="Arial" panose="020B0604020202020204" pitchFamily="34" charset="0"/>
              </a:rPr>
              <a:t>A sample slide deck for training test administrators is posted to each administration’s </a:t>
            </a:r>
            <a:r>
              <a:rPr lang="en-US" sz="3200">
                <a:solidFill>
                  <a:schemeClr val="tx1"/>
                </a:solidFill>
                <a:latin typeface="Arial" panose="020B0604020202020204" pitchFamily="34" charset="0"/>
                <a:cs typeface="Arial" panose="020B0604020202020204" pitchFamily="34" charset="0"/>
                <a:hlinkClick r:id="rId2"/>
              </a:rPr>
              <a:t>Resources webpage</a:t>
            </a:r>
            <a:r>
              <a:rPr lang="en-US" sz="3200">
                <a:solidFill>
                  <a:schemeClr val="tx1"/>
                </a:solidFill>
                <a:latin typeface="Arial" panose="020B0604020202020204" pitchFamily="34" charset="0"/>
                <a:cs typeface="Arial" panose="020B0604020202020204" pitchFamily="34" charset="0"/>
              </a:rPr>
              <a:t> </a:t>
            </a:r>
            <a:r>
              <a:rPr lang="en-US" sz="3200">
                <a:solidFill>
                  <a:schemeClr val="tx1"/>
                </a:solidFill>
              </a:rPr>
              <a:t>prior to the testing window. </a:t>
            </a:r>
          </a:p>
          <a:p>
            <a:pPr>
              <a:buClr>
                <a:srgbClr val="101D35"/>
              </a:buClr>
            </a:pPr>
            <a:r>
              <a:rPr lang="en-US" sz="3200">
                <a:solidFill>
                  <a:schemeClr val="tx1"/>
                </a:solidFill>
                <a:latin typeface="Arial" panose="020B0604020202020204" pitchFamily="34" charset="0"/>
                <a:cs typeface="Arial" panose="020B0604020202020204" pitchFamily="34" charset="0"/>
              </a:rPr>
              <a:t>Refer to additional instructions in the </a:t>
            </a:r>
            <a:r>
              <a:rPr lang="en-US" sz="3200" i="1">
                <a:solidFill>
                  <a:schemeClr val="tx1"/>
                </a:solidFill>
                <a:latin typeface="Arial" panose="020B0604020202020204" pitchFamily="34" charset="0"/>
                <a:cs typeface="Arial" panose="020B0604020202020204" pitchFamily="34" charset="0"/>
              </a:rPr>
              <a:t>Principal’s Administration Manual</a:t>
            </a:r>
            <a:r>
              <a:rPr lang="en-US" sz="3200">
                <a:solidFill>
                  <a:schemeClr val="tx1"/>
                </a:solidFill>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54B18744-CE73-F998-159C-4BC14115D316}"/>
              </a:ext>
            </a:extLst>
          </p:cNvPr>
          <p:cNvSpPr>
            <a:spLocks noGrp="1"/>
          </p:cNvSpPr>
          <p:nvPr>
            <p:ph type="sldNum" sz="quarter" idx="12"/>
          </p:nvPr>
        </p:nvSpPr>
        <p:spPr/>
        <p:txBody>
          <a:bodyPr/>
          <a:lstStyle/>
          <a:p>
            <a:fld id="{68A8D22E-6BC5-9E47-900C-2BB94685D9F5}" type="slidenum">
              <a:rPr lang="en-US" smtClean="0"/>
              <a:t>80</a:t>
            </a:fld>
            <a:endParaRPr lang="en-US"/>
          </a:p>
        </p:txBody>
      </p:sp>
    </p:spTree>
    <p:extLst>
      <p:ext uri="{BB962C8B-B14F-4D97-AF65-F5344CB8AC3E}">
        <p14:creationId xmlns:p14="http://schemas.microsoft.com/office/powerpoint/2010/main" val="36878414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85D9-B40D-6F24-FE0F-D25C81E75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911A9-47EF-28D7-CB6A-A97DBC4BD1F9}"/>
              </a:ext>
            </a:extLst>
          </p:cNvPr>
          <p:cNvSpPr>
            <a:spLocks noGrp="1"/>
          </p:cNvSpPr>
          <p:nvPr>
            <p:ph type="title"/>
          </p:nvPr>
        </p:nvSpPr>
        <p:spPr/>
        <p:txBody>
          <a:bodyPr>
            <a:normAutofit fontScale="90000"/>
          </a:bodyPr>
          <a:lstStyle/>
          <a:p>
            <a:r>
              <a:rPr lang="en-US" sz="4000">
                <a:solidFill>
                  <a:schemeClr val="bg1"/>
                </a:solidFill>
              </a:rPr>
              <a:t>21.</a:t>
            </a:r>
            <a:r>
              <a:rPr lang="en-US" sz="4000">
                <a:solidFill>
                  <a:schemeClr val="bg1"/>
                </a:solidFill>
                <a:latin typeface="Arial" panose="020B0604020202020204" pitchFamily="34" charset="0"/>
                <a:cs typeface="Arial" panose="020B0604020202020204" pitchFamily="34" charset="0"/>
              </a:rPr>
              <a:t> Schedule classes to take tests in the MCAS Portal. </a:t>
            </a:r>
          </a:p>
        </p:txBody>
      </p:sp>
      <p:sp>
        <p:nvSpPr>
          <p:cNvPr id="6" name="Text Placeholder 2">
            <a:extLst>
              <a:ext uri="{FF2B5EF4-FFF2-40B4-BE49-F238E27FC236}">
                <a16:creationId xmlns:a16="http://schemas.microsoft.com/office/drawing/2014/main" id="{93E2FD4A-7C44-00A2-7E59-E493396E3471}"/>
              </a:ext>
            </a:extLst>
          </p:cNvPr>
          <p:cNvSpPr>
            <a:spLocks noGrp="1"/>
          </p:cNvSpPr>
          <p:nvPr>
            <p:ph idx="1"/>
          </p:nvPr>
        </p:nvSpPr>
        <p:spPr>
          <a:xfrm>
            <a:off x="173038" y="1590675"/>
            <a:ext cx="11890375" cy="4414838"/>
          </a:xfrm>
        </p:spPr>
        <p:txBody>
          <a:bodyPr>
            <a:normAutofit fontScale="92500" lnSpcReduction="10000"/>
          </a:bodyPr>
          <a:lstStyle/>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Schools will need to “schedule” classes for tests to assign test forms and create student logins.</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Student logins cannot be printed until after tests are scheduled.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Test coordinators will need to schedule tests approximately one week prior to test administration. </a:t>
            </a:r>
          </a:p>
          <a:p>
            <a:pPr marL="914400" lvl="1" indent="-457200">
              <a:buClr>
                <a:srgbClr val="000000"/>
              </a:buClr>
            </a:pPr>
            <a:r>
              <a:rPr lang="en-US">
                <a:solidFill>
                  <a:srgbClr val="000000"/>
                </a:solidFill>
              </a:rPr>
              <a:t>Scheduling tests is not available in the MCAS Portal until one week prior to test administration.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The </a:t>
            </a:r>
            <a:r>
              <a:rPr lang="en-US">
                <a:solidFill>
                  <a:srgbClr val="000000"/>
                </a:solidFill>
                <a:latin typeface="Arial" panose="020B0604020202020204" pitchFamily="34" charset="0"/>
                <a:cs typeface="Arial" panose="020B0604020202020204" pitchFamily="34" charset="0"/>
                <a:hlinkClick r:id="rId2"/>
              </a:rPr>
              <a:t>Statewide Testing Schedule</a:t>
            </a:r>
            <a:r>
              <a:rPr lang="en-US">
                <a:solidFill>
                  <a:srgbClr val="000000"/>
                </a:solidFill>
                <a:latin typeface="Arial" panose="020B0604020202020204" pitchFamily="34" charset="0"/>
                <a:cs typeface="Arial" panose="020B0604020202020204" pitchFamily="34" charset="0"/>
              </a:rPr>
              <a:t> lists the dates that test scheduling should be completed for each administration. </a:t>
            </a:r>
          </a:p>
          <a:p>
            <a:pPr marL="457200" indent="-457200">
              <a:buClr>
                <a:srgbClr val="000000"/>
              </a:buClr>
            </a:pPr>
            <a:r>
              <a:rPr lang="en-US">
                <a:solidFill>
                  <a:srgbClr val="000000"/>
                </a:solidFill>
              </a:rPr>
              <a:t>Instructions available in </a:t>
            </a:r>
            <a:r>
              <a:rPr lang="en-US">
                <a:solidFill>
                  <a:srgbClr val="000000"/>
                </a:solidFill>
                <a:hlinkClick r:id="rId3"/>
              </a:rPr>
              <a:t>Part VI of the Guide to the MCAS Portal: Scheduling Tests, Printing Student Logins, and Other Tasks on the Test Scheduling Page</a:t>
            </a:r>
            <a:r>
              <a:rPr lang="en-US">
                <a:solidFill>
                  <a:srgbClr val="000000"/>
                </a:solidFill>
              </a:rPr>
              <a:t> </a:t>
            </a:r>
            <a:r>
              <a:rPr lang="en-US" i="1" kern="100">
                <a:solidFill>
                  <a:srgbClr val="000000"/>
                </a:solidFill>
                <a:ea typeface="Aptos" panose="020B0004020202020204" pitchFamily="34" charset="0"/>
              </a:rPr>
              <a:t>(updated guide to be posted this fall)</a:t>
            </a:r>
            <a:r>
              <a:rPr lang="en-US">
                <a:solidFill>
                  <a:srgbClr val="000000"/>
                </a:solidFill>
              </a:rPr>
              <a:t>. </a:t>
            </a:r>
            <a:endParaRPr lang="en-US">
              <a:solidFill>
                <a:srgbClr val="00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A04E247C-63BC-2748-E137-860EC8B6D7EF}"/>
              </a:ext>
            </a:extLst>
          </p:cNvPr>
          <p:cNvSpPr>
            <a:spLocks noGrp="1"/>
          </p:cNvSpPr>
          <p:nvPr>
            <p:ph type="sldNum" sz="quarter" idx="12"/>
          </p:nvPr>
        </p:nvSpPr>
        <p:spPr/>
        <p:txBody>
          <a:bodyPr/>
          <a:lstStyle/>
          <a:p>
            <a:fld id="{68A8D22E-6BC5-9E47-900C-2BB94685D9F5}" type="slidenum">
              <a:rPr lang="en-US" smtClean="0"/>
              <a:t>81</a:t>
            </a:fld>
            <a:endParaRPr lang="en-US"/>
          </a:p>
        </p:txBody>
      </p:sp>
    </p:spTree>
    <p:extLst>
      <p:ext uri="{BB962C8B-B14F-4D97-AF65-F5344CB8AC3E}">
        <p14:creationId xmlns:p14="http://schemas.microsoft.com/office/powerpoint/2010/main" val="8874948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10E42-85A1-4C29-797C-1AE1E1BA1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C9DF4-2970-8011-491B-9FFFA68191AC}"/>
              </a:ext>
            </a:extLst>
          </p:cNvPr>
          <p:cNvSpPr>
            <a:spLocks noGrp="1"/>
          </p:cNvSpPr>
          <p:nvPr>
            <p:ph type="title"/>
          </p:nvPr>
        </p:nvSpPr>
        <p:spPr/>
        <p:txBody>
          <a:bodyPr>
            <a:normAutofit fontScale="90000"/>
          </a:bodyPr>
          <a:lstStyle/>
          <a:p>
            <a:r>
              <a:rPr lang="en-US" sz="4000">
                <a:solidFill>
                  <a:schemeClr val="bg1"/>
                </a:solidFill>
              </a:rPr>
              <a:t>22.</a:t>
            </a:r>
            <a:r>
              <a:rPr lang="en-US" sz="4000">
                <a:solidFill>
                  <a:schemeClr val="bg1"/>
                </a:solidFill>
                <a:latin typeface="Arial" panose="020B0604020202020204" pitchFamily="34" charset="0"/>
                <a:cs typeface="Arial" panose="020B0604020202020204" pitchFamily="34" charset="0"/>
              </a:rPr>
              <a:t> Print student logins, summary sheets, and test administrator logins, if necessary. </a:t>
            </a:r>
          </a:p>
        </p:txBody>
      </p:sp>
      <p:sp>
        <p:nvSpPr>
          <p:cNvPr id="5" name="Content Placeholder 4">
            <a:extLst>
              <a:ext uri="{FF2B5EF4-FFF2-40B4-BE49-F238E27FC236}">
                <a16:creationId xmlns:a16="http://schemas.microsoft.com/office/drawing/2014/main" id="{C8A82124-DBD8-AE93-4087-5A5274EA12F4}"/>
              </a:ext>
            </a:extLst>
          </p:cNvPr>
          <p:cNvSpPr>
            <a:spLocks noGrp="1"/>
          </p:cNvSpPr>
          <p:nvPr>
            <p:ph idx="1"/>
          </p:nvPr>
        </p:nvSpPr>
        <p:spPr>
          <a:xfrm>
            <a:off x="173179" y="1591253"/>
            <a:ext cx="12018821" cy="4958048"/>
          </a:xfrm>
        </p:spPr>
        <p:txBody>
          <a:bodyPr>
            <a:normAutofit fontScale="85000" lnSpcReduction="20000"/>
          </a:bodyPr>
          <a:lstStyle/>
          <a:p>
            <a:pPr marL="457200" lvl="0" indent="-457200">
              <a:lnSpc>
                <a:spcPct val="100000"/>
              </a:lnSpc>
              <a:buClr>
                <a:srgbClr val="000000"/>
              </a:buClr>
            </a:pPr>
            <a:r>
              <a:rPr lang="en-US">
                <a:solidFill>
                  <a:srgbClr val="000000"/>
                </a:solidFill>
              </a:rPr>
              <a:t>Student logins contain the sign-in information that students need to type in to begin each test session. </a:t>
            </a:r>
          </a:p>
          <a:p>
            <a:pPr marL="914400" lvl="1" indent="-457200">
              <a:lnSpc>
                <a:spcPct val="100000"/>
              </a:lnSpc>
              <a:buClr>
                <a:srgbClr val="000000"/>
              </a:buClr>
            </a:pPr>
            <a:r>
              <a:rPr lang="en-US">
                <a:solidFill>
                  <a:srgbClr val="000000"/>
                </a:solidFill>
              </a:rPr>
              <a:t>Students use the same student login for each subject area test (e.g., Jon Ward has one login for grade 4 ELA sessions 1 and 2, and a different login for grade 4 Mathematics). </a:t>
            </a:r>
          </a:p>
          <a:p>
            <a:pPr marL="457200" lvl="0" indent="-457200">
              <a:lnSpc>
                <a:spcPct val="100000"/>
              </a:lnSpc>
              <a:buClr>
                <a:srgbClr val="000000"/>
              </a:buClr>
            </a:pPr>
            <a:r>
              <a:rPr lang="en-US">
                <a:solidFill>
                  <a:srgbClr val="000000"/>
                </a:solidFill>
              </a:rPr>
              <a:t>Schools may print student logins up to one week in advance; DESE recommends printing student logins one to two days in advance of testing. </a:t>
            </a:r>
          </a:p>
          <a:p>
            <a:pPr marL="914400" lvl="1" indent="-457200">
              <a:lnSpc>
                <a:spcPct val="100000"/>
              </a:lnSpc>
              <a:buClr>
                <a:srgbClr val="000000"/>
              </a:buClr>
            </a:pPr>
            <a:r>
              <a:rPr lang="en-US">
                <a:solidFill>
                  <a:srgbClr val="000000"/>
                </a:solidFill>
              </a:rPr>
              <a:t>Student logins are considered secure and must be tracked. </a:t>
            </a:r>
          </a:p>
          <a:p>
            <a:pPr marL="457200" lvl="0" indent="-457200">
              <a:lnSpc>
                <a:spcPct val="100000"/>
              </a:lnSpc>
              <a:buClr>
                <a:srgbClr val="000000"/>
              </a:buClr>
            </a:pPr>
            <a:r>
              <a:rPr lang="en-US">
                <a:solidFill>
                  <a:srgbClr val="000000"/>
                </a:solidFill>
              </a:rPr>
              <a:t>Note: Test coordinators may also need to print test administrator logins for test administrators administering the Human Read-Aloud and Human Signer accommodations. </a:t>
            </a:r>
          </a:p>
          <a:p>
            <a:pPr marL="914400" lvl="1" indent="-457200">
              <a:lnSpc>
                <a:spcPct val="100000"/>
              </a:lnSpc>
              <a:buClr>
                <a:srgbClr val="000000"/>
              </a:buClr>
            </a:pPr>
            <a:r>
              <a:rPr lang="en-US">
                <a:solidFill>
                  <a:srgbClr val="000000"/>
                </a:solidFill>
              </a:rPr>
              <a:t>Refer to Appendix H of the Accessibility and Accommodations Manual. </a:t>
            </a:r>
          </a:p>
          <a:p>
            <a:pPr marL="457200" indent="-457200">
              <a:lnSpc>
                <a:spcPct val="100000"/>
              </a:lnSpc>
              <a:buClr>
                <a:srgbClr val="000000"/>
              </a:buClr>
            </a:pPr>
            <a:r>
              <a:rPr lang="en-US">
                <a:solidFill>
                  <a:srgbClr val="000000"/>
                </a:solidFill>
              </a:rPr>
              <a:t>Instructions available in the </a:t>
            </a:r>
            <a:r>
              <a:rPr lang="en-US">
                <a:solidFill>
                  <a:srgbClr val="000000"/>
                </a:solidFill>
                <a:hlinkClick r:id="rId2"/>
              </a:rPr>
              <a:t>Part VI of the Guide to the MCAS Portal: Scheduling Tests, Printing Student Logins, and Other Tasks on the Test Scheduling Page</a:t>
            </a:r>
            <a:r>
              <a:rPr lang="en-US">
                <a:solidFill>
                  <a:srgbClr val="000000"/>
                </a:solidFill>
              </a:rPr>
              <a:t> </a:t>
            </a:r>
            <a:r>
              <a:rPr lang="en-US" i="1" kern="100">
                <a:solidFill>
                  <a:srgbClr val="000000"/>
                </a:solidFill>
                <a:ea typeface="Aptos" panose="020B0004020202020204" pitchFamily="34" charset="0"/>
              </a:rPr>
              <a:t>(updated guide to be posted this fall)</a:t>
            </a:r>
            <a:r>
              <a:rPr lang="en-US">
                <a:solidFill>
                  <a:srgbClr val="000000"/>
                </a:solidFill>
              </a:rPr>
              <a:t>. </a:t>
            </a:r>
          </a:p>
        </p:txBody>
      </p:sp>
      <p:sp>
        <p:nvSpPr>
          <p:cNvPr id="3" name="Slide Number Placeholder 2">
            <a:extLst>
              <a:ext uri="{FF2B5EF4-FFF2-40B4-BE49-F238E27FC236}">
                <a16:creationId xmlns:a16="http://schemas.microsoft.com/office/drawing/2014/main" id="{3B5EBB1C-FBAC-363F-E7C5-328C3D121CA4}"/>
              </a:ext>
            </a:extLst>
          </p:cNvPr>
          <p:cNvSpPr>
            <a:spLocks noGrp="1"/>
          </p:cNvSpPr>
          <p:nvPr>
            <p:ph type="sldNum" sz="quarter" idx="12"/>
          </p:nvPr>
        </p:nvSpPr>
        <p:spPr/>
        <p:txBody>
          <a:bodyPr/>
          <a:lstStyle/>
          <a:p>
            <a:fld id="{68A8D22E-6BC5-9E47-900C-2BB94685D9F5}" type="slidenum">
              <a:rPr lang="en-US" smtClean="0"/>
              <a:t>82</a:t>
            </a:fld>
            <a:endParaRPr lang="en-US"/>
          </a:p>
        </p:txBody>
      </p:sp>
    </p:spTree>
    <p:extLst>
      <p:ext uri="{BB962C8B-B14F-4D97-AF65-F5344CB8AC3E}">
        <p14:creationId xmlns:p14="http://schemas.microsoft.com/office/powerpoint/2010/main" val="42416877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8D32F-31A3-72BC-D733-AE3398830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912EE8-A3D5-0C5D-5E9E-DA3F535449D4}"/>
              </a:ext>
            </a:extLst>
          </p:cNvPr>
          <p:cNvSpPr>
            <a:spLocks noGrp="1"/>
          </p:cNvSpPr>
          <p:nvPr>
            <p:ph type="title"/>
          </p:nvPr>
        </p:nvSpPr>
        <p:spPr/>
        <p:txBody>
          <a:bodyPr/>
          <a:lstStyle/>
          <a:p>
            <a:r>
              <a:rPr lang="en-US" dirty="0"/>
              <a:t>Poll Question 5</a:t>
            </a:r>
            <a:endParaRPr lang="en-US" sz="200" dirty="0"/>
          </a:p>
        </p:txBody>
      </p:sp>
      <p:sp>
        <p:nvSpPr>
          <p:cNvPr id="3" name="Content Placeholder 2">
            <a:extLst>
              <a:ext uri="{FF2B5EF4-FFF2-40B4-BE49-F238E27FC236}">
                <a16:creationId xmlns:a16="http://schemas.microsoft.com/office/drawing/2014/main" id="{F8386009-60B2-4F8E-E251-9CAC0DBE48AB}"/>
              </a:ext>
            </a:extLst>
          </p:cNvPr>
          <p:cNvSpPr>
            <a:spLocks noGrp="1"/>
          </p:cNvSpPr>
          <p:nvPr>
            <p:ph idx="1"/>
          </p:nvPr>
        </p:nvSpPr>
        <p:spPr/>
        <p:txBody>
          <a:bodyPr>
            <a:normAutofit/>
          </a:bodyPr>
          <a:lstStyle/>
          <a:p>
            <a:pPr marL="0" indent="0">
              <a:buNone/>
            </a:pPr>
            <a:r>
              <a:rPr lang="en-US" sz="3200" b="1" dirty="0"/>
              <a:t>What will happen if form-dependent accommodations are not assigned correctly before testing?</a:t>
            </a:r>
          </a:p>
          <a:p>
            <a:endParaRPr lang="en-US" dirty="0"/>
          </a:p>
          <a:p>
            <a:pPr marL="1022350" lvl="1" indent="-514350">
              <a:buAutoNum type="alphaUcPeriod"/>
            </a:pPr>
            <a:r>
              <a:rPr lang="en-US" sz="2800" dirty="0"/>
              <a:t>The student will not be able to complete testing.</a:t>
            </a:r>
          </a:p>
          <a:p>
            <a:pPr marL="1022350" lvl="1" indent="-514350">
              <a:buAutoNum type="alphaUcPeriod"/>
            </a:pPr>
            <a:r>
              <a:rPr lang="en-US" sz="2800" dirty="0"/>
              <a:t>The MCAS Student Kiosk will shut down.</a:t>
            </a:r>
          </a:p>
          <a:p>
            <a:pPr marL="1022350" lvl="1" indent="-514350">
              <a:buAutoNum type="alphaUcPeriod"/>
            </a:pPr>
            <a:r>
              <a:rPr lang="en-US" sz="2800" dirty="0"/>
              <a:t>The student will receive the wrong grade-level test.</a:t>
            </a:r>
          </a:p>
          <a:p>
            <a:pPr marL="1022350" lvl="1" indent="-514350">
              <a:buAutoNum type="alphaUcPeriod"/>
            </a:pPr>
            <a:r>
              <a:rPr lang="en-US" sz="2800" dirty="0"/>
              <a:t>The student test will need to be stopped, a new test set up, and the student may need to retake a portion of the test. </a:t>
            </a:r>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94AEEDAB-748F-AE42-C2F3-88AFDE8EC5A0}"/>
              </a:ext>
            </a:extLst>
          </p:cNvPr>
          <p:cNvSpPr>
            <a:spLocks noGrp="1"/>
          </p:cNvSpPr>
          <p:nvPr>
            <p:ph type="sldNum" sz="quarter" idx="12"/>
          </p:nvPr>
        </p:nvSpPr>
        <p:spPr/>
        <p:txBody>
          <a:bodyPr/>
          <a:lstStyle/>
          <a:p>
            <a:fld id="{68A8D22E-6BC5-9E47-900C-2BB94685D9F5}" type="slidenum">
              <a:rPr lang="en-US" smtClean="0"/>
              <a:pPr/>
              <a:t>83</a:t>
            </a:fld>
            <a:endParaRPr lang="en-US"/>
          </a:p>
        </p:txBody>
      </p:sp>
    </p:spTree>
    <p:extLst>
      <p:ext uri="{BB962C8B-B14F-4D97-AF65-F5344CB8AC3E}">
        <p14:creationId xmlns:p14="http://schemas.microsoft.com/office/powerpoint/2010/main" val="27792631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85EB4-CB6B-DFCE-89F7-271D3F9D6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2A9E7-3E4A-9FAC-E4BC-F5BFB194E6B7}"/>
              </a:ext>
            </a:extLst>
          </p:cNvPr>
          <p:cNvSpPr>
            <a:spLocks noGrp="1"/>
          </p:cNvSpPr>
          <p:nvPr>
            <p:ph type="title"/>
          </p:nvPr>
        </p:nvSpPr>
        <p:spPr/>
        <p:txBody>
          <a:bodyPr>
            <a:normAutofit fontScale="90000"/>
          </a:bodyPr>
          <a:lstStyle/>
          <a:p>
            <a:r>
              <a:rPr lang="en-US" sz="4000">
                <a:solidFill>
                  <a:schemeClr val="bg1"/>
                </a:solidFill>
              </a:rPr>
              <a:t>23.</a:t>
            </a:r>
            <a:r>
              <a:rPr lang="en-US" sz="4000">
                <a:solidFill>
                  <a:schemeClr val="bg1"/>
                </a:solidFill>
                <a:latin typeface="Arial" panose="020B0604020202020204" pitchFamily="34" charset="0"/>
                <a:cs typeface="Arial" panose="020B0604020202020204" pitchFamily="34" charset="0"/>
              </a:rPr>
              <a:t> Verify form-dependent accommodations. </a:t>
            </a:r>
          </a:p>
        </p:txBody>
      </p:sp>
      <p:sp>
        <p:nvSpPr>
          <p:cNvPr id="4" name="Content Placeholder 2">
            <a:extLst>
              <a:ext uri="{FF2B5EF4-FFF2-40B4-BE49-F238E27FC236}">
                <a16:creationId xmlns:a16="http://schemas.microsoft.com/office/drawing/2014/main" id="{1A6986E6-7E4C-6784-2B1B-5E5DEA2B7310}"/>
              </a:ext>
            </a:extLst>
          </p:cNvPr>
          <p:cNvSpPr>
            <a:spLocks noGrp="1"/>
          </p:cNvSpPr>
          <p:nvPr>
            <p:ph idx="1"/>
          </p:nvPr>
        </p:nvSpPr>
        <p:spPr>
          <a:xfrm>
            <a:off x="179422" y="1463115"/>
            <a:ext cx="11833156" cy="5029760"/>
          </a:xfrm>
        </p:spPr>
        <p:txBody>
          <a:bodyPr vert="horz" lIns="91440" tIns="45720" rIns="91440" bIns="45720" rtlCol="0" anchor="t">
            <a:noAutofit/>
          </a:bodyPr>
          <a:lstStyle/>
          <a:p>
            <a:pPr>
              <a:buClr>
                <a:srgbClr val="101D35"/>
              </a:buClr>
            </a:pPr>
            <a:r>
              <a:rPr lang="en-US" sz="1800">
                <a:solidFill>
                  <a:schemeClr val="tx1"/>
                </a:solidFill>
              </a:rPr>
              <a:t>The following accommodations are particularly important to verify prior to testing because they </a:t>
            </a:r>
            <a:r>
              <a:rPr lang="en-US" sz="1800" b="1">
                <a:solidFill>
                  <a:schemeClr val="tx1"/>
                </a:solidFill>
              </a:rPr>
              <a:t>cannot be changed in the MCAS Portal after a student has signed in to a computer-based test</a:t>
            </a:r>
            <a:r>
              <a:rPr lang="en-US" sz="1800">
                <a:solidFill>
                  <a:schemeClr val="tx1"/>
                </a:solidFill>
              </a:rPr>
              <a:t>. If a student begins testing and one of these accommodations has been assigned incorrectly, it may result in voiding the student’s test. </a:t>
            </a:r>
          </a:p>
          <a:p>
            <a:pPr>
              <a:buClr>
                <a:srgbClr val="101D35"/>
              </a:buClr>
            </a:pPr>
            <a:r>
              <a:rPr lang="en-US" sz="1800">
                <a:solidFill>
                  <a:schemeClr val="tx1"/>
                </a:solidFill>
                <a:latin typeface="Arial" panose="020B0604020202020204" pitchFamily="34" charset="0"/>
                <a:cs typeface="Arial" panose="020B0604020202020204" pitchFamily="34" charset="0"/>
              </a:rPr>
              <a:t>After classes have been scheduled, verify that students have been assigned the correct form for the following form-dependent accommodations:</a:t>
            </a:r>
          </a:p>
          <a:p>
            <a:pPr lvl="1">
              <a:buClr>
                <a:srgbClr val="101D35"/>
              </a:buClr>
            </a:pPr>
            <a:r>
              <a:rPr lang="en-US" sz="1800">
                <a:solidFill>
                  <a:schemeClr val="tx1"/>
                </a:solidFill>
              </a:rPr>
              <a:t>Spanish/English</a:t>
            </a:r>
          </a:p>
          <a:p>
            <a:pPr lvl="1">
              <a:buClr>
                <a:srgbClr val="101D35"/>
              </a:buClr>
            </a:pPr>
            <a:r>
              <a:rPr lang="en-US" sz="1800">
                <a:solidFill>
                  <a:schemeClr val="tx1"/>
                </a:solidFill>
                <a:latin typeface="Arial" panose="020B0604020202020204" pitchFamily="34" charset="0"/>
                <a:cs typeface="Arial" panose="020B0604020202020204" pitchFamily="34" charset="0"/>
              </a:rPr>
              <a:t>Human Read-Aloud (spring only)</a:t>
            </a:r>
          </a:p>
          <a:p>
            <a:pPr lvl="1">
              <a:buClr>
                <a:srgbClr val="101D35"/>
              </a:buClr>
            </a:pPr>
            <a:r>
              <a:rPr lang="en-US" sz="1800">
                <a:solidFill>
                  <a:schemeClr val="tx1"/>
                </a:solidFill>
              </a:rPr>
              <a:t>Human Signer</a:t>
            </a:r>
            <a:endParaRPr lang="en-US" sz="1800">
              <a:solidFill>
                <a:schemeClr val="tx1"/>
              </a:solidFill>
              <a:latin typeface="Arial" panose="020B0604020202020204" pitchFamily="34" charset="0"/>
              <a:cs typeface="Arial" panose="020B0604020202020204" pitchFamily="34" charset="0"/>
            </a:endParaRPr>
          </a:p>
          <a:p>
            <a:pPr>
              <a:buClr>
                <a:srgbClr val="101D35"/>
              </a:buClr>
            </a:pPr>
            <a:r>
              <a:rPr lang="en-US" sz="1800">
                <a:solidFill>
                  <a:schemeClr val="tx1"/>
                </a:solidFill>
                <a:latin typeface="Arial"/>
                <a:cs typeface="Arial"/>
              </a:rPr>
              <a:t>To verify these forms have been assigned correctly, navigate to:                                 </a:t>
            </a:r>
          </a:p>
          <a:p>
            <a:pPr marL="0" indent="0">
              <a:buClr>
                <a:srgbClr val="101D35"/>
              </a:buClr>
              <a:buNone/>
            </a:pPr>
            <a:r>
              <a:rPr lang="en-US" sz="1800">
                <a:solidFill>
                  <a:schemeClr val="tx1"/>
                </a:solidFill>
                <a:latin typeface="Arial"/>
                <a:cs typeface="Arial"/>
              </a:rPr>
              <a:t> </a:t>
            </a:r>
            <a:r>
              <a:rPr lang="en-US" sz="1800" b="1">
                <a:solidFill>
                  <a:schemeClr val="tx1"/>
                </a:solidFill>
                <a:latin typeface="Arial"/>
                <a:cs typeface="Arial"/>
              </a:rPr>
              <a:t>Administration &gt; Test Scheduling &gt; find the scheduled class &gt; View Details/Student Logins</a:t>
            </a:r>
            <a:r>
              <a:rPr lang="en-US" sz="1800">
                <a:solidFill>
                  <a:schemeClr val="tx1"/>
                </a:solidFill>
                <a:latin typeface="Arial"/>
                <a:cs typeface="Arial"/>
              </a:rPr>
              <a:t>. </a:t>
            </a:r>
          </a:p>
          <a:p>
            <a:pPr>
              <a:buClr>
                <a:srgbClr val="101D35"/>
              </a:buClr>
            </a:pPr>
            <a:r>
              <a:rPr lang="en-US" sz="1800">
                <a:solidFill>
                  <a:schemeClr val="tx1"/>
                </a:solidFill>
                <a:latin typeface="Arial"/>
                <a:cs typeface="Arial"/>
              </a:rPr>
              <a:t>The Form Name column indicates which form a student has been assigned. </a:t>
            </a:r>
          </a:p>
          <a:p>
            <a:pPr>
              <a:buClr>
                <a:srgbClr val="101D35"/>
              </a:buClr>
            </a:pPr>
            <a:r>
              <a:rPr lang="en-US" sz="1800">
                <a:solidFill>
                  <a:schemeClr val="tx1"/>
                </a:solidFill>
                <a:latin typeface="Arial"/>
                <a:cs typeface="Arial"/>
              </a:rPr>
              <a:t>After classes have been scheduled, all accommodations can also be verified on the student summary page that is printed with student logins. </a:t>
            </a:r>
          </a:p>
          <a:p>
            <a:pPr lvl="2">
              <a:buClr>
                <a:srgbClr val="101D35"/>
              </a:buClr>
              <a:buFont typeface="Arial" panose="020B0604020202020204" pitchFamily="34" charset="0"/>
              <a:buChar char="•"/>
            </a:pPr>
            <a:endParaRPr lang="en-US" sz="18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D694AF8-7D34-8BC9-47DA-C5D2BB5D673E}"/>
              </a:ext>
            </a:extLst>
          </p:cNvPr>
          <p:cNvSpPr txBox="1"/>
          <p:nvPr/>
        </p:nvSpPr>
        <p:spPr>
          <a:xfrm>
            <a:off x="4322774" y="3152775"/>
            <a:ext cx="3893182" cy="923330"/>
          </a:xfrm>
          <a:prstGeom prst="rect">
            <a:avLst/>
          </a:prstGeom>
          <a:noFill/>
        </p:spPr>
        <p:txBody>
          <a:bodyPr wrap="none" rtlCol="0">
            <a:spAutoFit/>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ASL</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Screen Reader</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Compatible Assistive Technology </a:t>
            </a:r>
          </a:p>
        </p:txBody>
      </p:sp>
      <p:sp>
        <p:nvSpPr>
          <p:cNvPr id="3" name="Slide Number Placeholder 2">
            <a:extLst>
              <a:ext uri="{FF2B5EF4-FFF2-40B4-BE49-F238E27FC236}">
                <a16:creationId xmlns:a16="http://schemas.microsoft.com/office/drawing/2014/main" id="{D2970741-F0E6-1F1C-DF1E-CE243A4B5EBD}"/>
              </a:ext>
            </a:extLst>
          </p:cNvPr>
          <p:cNvSpPr>
            <a:spLocks noGrp="1"/>
          </p:cNvSpPr>
          <p:nvPr>
            <p:ph type="sldNum" sz="quarter" idx="12"/>
          </p:nvPr>
        </p:nvSpPr>
        <p:spPr/>
        <p:txBody>
          <a:bodyPr/>
          <a:lstStyle/>
          <a:p>
            <a:fld id="{68A8D22E-6BC5-9E47-900C-2BB94685D9F5}" type="slidenum">
              <a:rPr lang="en-US" smtClean="0"/>
              <a:t>84</a:t>
            </a:fld>
            <a:endParaRPr lang="en-US"/>
          </a:p>
        </p:txBody>
      </p:sp>
    </p:spTree>
    <p:extLst>
      <p:ext uri="{BB962C8B-B14F-4D97-AF65-F5344CB8AC3E}">
        <p14:creationId xmlns:p14="http://schemas.microsoft.com/office/powerpoint/2010/main" val="40496787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31E69-2C8E-1FB2-3AF8-11214F2000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63645B-3E4D-D672-05D6-739BFA4D1DB7}"/>
              </a:ext>
            </a:extLst>
          </p:cNvPr>
          <p:cNvSpPr>
            <a:spLocks noGrp="1"/>
          </p:cNvSpPr>
          <p:nvPr>
            <p:ph type="title"/>
          </p:nvPr>
        </p:nvSpPr>
        <p:spPr/>
        <p:txBody>
          <a:bodyPr>
            <a:normAutofit fontScale="90000"/>
          </a:bodyPr>
          <a:lstStyle/>
          <a:p>
            <a:r>
              <a:rPr lang="en-US" sz="4000">
                <a:solidFill>
                  <a:schemeClr val="bg1"/>
                </a:solidFill>
              </a:rPr>
              <a:t>23.</a:t>
            </a:r>
            <a:r>
              <a:rPr lang="en-US" sz="4000">
                <a:solidFill>
                  <a:schemeClr val="bg1"/>
                </a:solidFill>
                <a:latin typeface="Arial" panose="020B0604020202020204" pitchFamily="34" charset="0"/>
                <a:cs typeface="Arial" panose="020B0604020202020204" pitchFamily="34" charset="0"/>
              </a:rPr>
              <a:t> Verify form-dependent accommodations. (continued)</a:t>
            </a:r>
          </a:p>
        </p:txBody>
      </p:sp>
      <p:sp>
        <p:nvSpPr>
          <p:cNvPr id="11" name="TextBox 10">
            <a:extLst>
              <a:ext uri="{FF2B5EF4-FFF2-40B4-BE49-F238E27FC236}">
                <a16:creationId xmlns:a16="http://schemas.microsoft.com/office/drawing/2014/main" id="{FAF7B79B-BEF1-E1E1-146B-F42EEA64420F}"/>
              </a:ext>
            </a:extLst>
          </p:cNvPr>
          <p:cNvSpPr txBox="1"/>
          <p:nvPr/>
        </p:nvSpPr>
        <p:spPr>
          <a:xfrm>
            <a:off x="170888" y="1703337"/>
            <a:ext cx="4619625"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Mathematics Class:</a:t>
            </a:r>
          </a:p>
        </p:txBody>
      </p:sp>
      <p:pic>
        <p:nvPicPr>
          <p:cNvPr id="10" name="Picture 9" descr="Screenshot showing test scheduling details page with a red box around the Spanish/English form names. ">
            <a:extLst>
              <a:ext uri="{FF2B5EF4-FFF2-40B4-BE49-F238E27FC236}">
                <a16:creationId xmlns:a16="http://schemas.microsoft.com/office/drawing/2014/main" id="{3218B049-2963-DAC6-38AB-DAAD3175C33C}"/>
              </a:ext>
            </a:extLst>
          </p:cNvPr>
          <p:cNvPicPr>
            <a:picLocks noChangeAspect="1"/>
          </p:cNvPicPr>
          <p:nvPr/>
        </p:nvPicPr>
        <p:blipFill>
          <a:blip r:embed="rId2"/>
          <a:stretch>
            <a:fillRect/>
          </a:stretch>
        </p:blipFill>
        <p:spPr>
          <a:xfrm>
            <a:off x="83216" y="2169815"/>
            <a:ext cx="5753406" cy="3277256"/>
          </a:xfrm>
          <a:prstGeom prst="rect">
            <a:avLst/>
          </a:prstGeom>
        </p:spPr>
      </p:pic>
      <p:sp>
        <p:nvSpPr>
          <p:cNvPr id="9" name="TextBox 8">
            <a:extLst>
              <a:ext uri="{FF2B5EF4-FFF2-40B4-BE49-F238E27FC236}">
                <a16:creationId xmlns:a16="http://schemas.microsoft.com/office/drawing/2014/main" id="{9E943C3D-6071-54B5-8BA8-EE1D832D0814}"/>
              </a:ext>
            </a:extLst>
          </p:cNvPr>
          <p:cNvSpPr txBox="1"/>
          <p:nvPr/>
        </p:nvSpPr>
        <p:spPr>
          <a:xfrm>
            <a:off x="6096000" y="1484770"/>
            <a:ext cx="5954400" cy="1015663"/>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Human Read-Aloud Class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(Check that all students have the same form number for spring only):</a:t>
            </a:r>
          </a:p>
        </p:txBody>
      </p:sp>
      <p:pic>
        <p:nvPicPr>
          <p:cNvPr id="8" name="Picture 7" descr="Screenshot showing test scheduling details page with a red box around form names. ">
            <a:extLst>
              <a:ext uri="{FF2B5EF4-FFF2-40B4-BE49-F238E27FC236}">
                <a16:creationId xmlns:a16="http://schemas.microsoft.com/office/drawing/2014/main" id="{EB1CE922-6BA7-AFCD-EF8E-C9CA38282698}"/>
              </a:ext>
            </a:extLst>
          </p:cNvPr>
          <p:cNvPicPr>
            <a:picLocks noChangeAspect="1"/>
          </p:cNvPicPr>
          <p:nvPr/>
        </p:nvPicPr>
        <p:blipFill>
          <a:blip r:embed="rId3"/>
          <a:stretch>
            <a:fillRect/>
          </a:stretch>
        </p:blipFill>
        <p:spPr>
          <a:xfrm>
            <a:off x="6066712" y="2500433"/>
            <a:ext cx="5954400" cy="3395542"/>
          </a:xfrm>
          <a:prstGeom prst="rect">
            <a:avLst/>
          </a:prstGeom>
        </p:spPr>
      </p:pic>
      <p:sp>
        <p:nvSpPr>
          <p:cNvPr id="3" name="Slide Number Placeholder 2">
            <a:extLst>
              <a:ext uri="{FF2B5EF4-FFF2-40B4-BE49-F238E27FC236}">
                <a16:creationId xmlns:a16="http://schemas.microsoft.com/office/drawing/2014/main" id="{8530DBC6-FDAD-45E8-77B3-07CEF4929ABE}"/>
              </a:ext>
            </a:extLst>
          </p:cNvPr>
          <p:cNvSpPr>
            <a:spLocks noGrp="1"/>
          </p:cNvSpPr>
          <p:nvPr>
            <p:ph type="sldNum" sz="quarter" idx="12"/>
          </p:nvPr>
        </p:nvSpPr>
        <p:spPr/>
        <p:txBody>
          <a:bodyPr/>
          <a:lstStyle/>
          <a:p>
            <a:fld id="{68A8D22E-6BC5-9E47-900C-2BB94685D9F5}" type="slidenum">
              <a:rPr lang="en-US" smtClean="0"/>
              <a:t>85</a:t>
            </a:fld>
            <a:endParaRPr lang="en-US"/>
          </a:p>
        </p:txBody>
      </p:sp>
    </p:spTree>
    <p:extLst>
      <p:ext uri="{BB962C8B-B14F-4D97-AF65-F5344CB8AC3E}">
        <p14:creationId xmlns:p14="http://schemas.microsoft.com/office/powerpoint/2010/main" val="40659723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6721-615C-FF25-58E9-F41E44093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0F9DB2-C8AF-611D-33DF-3ED1946A3C67}"/>
              </a:ext>
            </a:extLst>
          </p:cNvPr>
          <p:cNvSpPr>
            <a:spLocks noGrp="1"/>
          </p:cNvSpPr>
          <p:nvPr>
            <p:ph type="title"/>
          </p:nvPr>
        </p:nvSpPr>
        <p:spPr/>
        <p:txBody>
          <a:bodyPr>
            <a:normAutofit fontScale="90000"/>
          </a:bodyPr>
          <a:lstStyle/>
          <a:p>
            <a:r>
              <a:rPr lang="en-US" sz="4400" dirty="0">
                <a:solidFill>
                  <a:schemeClr val="bg1"/>
                </a:solidFill>
                <a:cs typeface="Segoe UI" pitchFamily="34" charset="0"/>
              </a:rPr>
              <a:t>Resources: Tasks to complete one week before testing</a:t>
            </a:r>
          </a:p>
        </p:txBody>
      </p:sp>
      <p:sp>
        <p:nvSpPr>
          <p:cNvPr id="3" name="Slide Number Placeholder 2">
            <a:extLst>
              <a:ext uri="{FF2B5EF4-FFF2-40B4-BE49-F238E27FC236}">
                <a16:creationId xmlns:a16="http://schemas.microsoft.com/office/drawing/2014/main" id="{E5914805-843B-1C5E-997C-1E1BDE53124E}"/>
              </a:ext>
            </a:extLst>
          </p:cNvPr>
          <p:cNvSpPr>
            <a:spLocks noGrp="1"/>
          </p:cNvSpPr>
          <p:nvPr>
            <p:ph type="sldNum" sz="quarter" idx="12"/>
          </p:nvPr>
        </p:nvSpPr>
        <p:spPr/>
        <p:txBody>
          <a:bodyPr/>
          <a:lstStyle/>
          <a:p>
            <a:fld id="{68A8D22E-6BC5-9E47-900C-2BB94685D9F5}" type="slidenum">
              <a:rPr lang="en-US" smtClean="0"/>
              <a:t>86</a:t>
            </a:fld>
            <a:endParaRPr lang="en-US"/>
          </a:p>
        </p:txBody>
      </p:sp>
      <p:graphicFrame>
        <p:nvGraphicFramePr>
          <p:cNvPr id="4" name="Table 3">
            <a:extLst>
              <a:ext uri="{FF2B5EF4-FFF2-40B4-BE49-F238E27FC236}">
                <a16:creationId xmlns:a16="http://schemas.microsoft.com/office/drawing/2014/main" id="{31D96E22-02FF-AC55-2D5F-E1C0F5BCDB75}"/>
              </a:ext>
            </a:extLst>
          </p:cNvPr>
          <p:cNvGraphicFramePr>
            <a:graphicFrameLocks noGrp="1"/>
          </p:cNvGraphicFramePr>
          <p:nvPr>
            <p:extLst>
              <p:ext uri="{D42A27DB-BD31-4B8C-83A1-F6EECF244321}">
                <p14:modId xmlns:p14="http://schemas.microsoft.com/office/powerpoint/2010/main" val="3201123397"/>
              </p:ext>
            </p:extLst>
          </p:nvPr>
        </p:nvGraphicFramePr>
        <p:xfrm>
          <a:off x="1001045" y="1288989"/>
          <a:ext cx="10189910" cy="5084597"/>
        </p:xfrm>
        <a:graphic>
          <a:graphicData uri="http://schemas.openxmlformats.org/drawingml/2006/table">
            <a:tbl>
              <a:tblPr firstRow="1" firstCol="1" bandRow="1">
                <a:tableStyleId>{5C22544A-7EE6-4342-B048-85BDC9FD1C3A}</a:tableStyleId>
              </a:tblPr>
              <a:tblGrid>
                <a:gridCol w="3359204">
                  <a:extLst>
                    <a:ext uri="{9D8B030D-6E8A-4147-A177-3AD203B41FA5}">
                      <a16:colId xmlns:a16="http://schemas.microsoft.com/office/drawing/2014/main" val="3690977796"/>
                    </a:ext>
                  </a:extLst>
                </a:gridCol>
                <a:gridCol w="6830706">
                  <a:extLst>
                    <a:ext uri="{9D8B030D-6E8A-4147-A177-3AD203B41FA5}">
                      <a16:colId xmlns:a16="http://schemas.microsoft.com/office/drawing/2014/main" val="750914016"/>
                    </a:ext>
                  </a:extLst>
                </a:gridCol>
              </a:tblGrid>
              <a:tr h="357359">
                <a:tc>
                  <a:txBody>
                    <a:bodyPr/>
                    <a:lstStyle/>
                    <a:p>
                      <a:pPr marL="0" marR="0">
                        <a:lnSpc>
                          <a:spcPct val="100000"/>
                        </a:lnSpc>
                        <a:spcAft>
                          <a:spcPts val="800"/>
                        </a:spcAft>
                        <a:buNone/>
                      </a:pPr>
                      <a:r>
                        <a:rPr lang="en-US" sz="1800" kern="100">
                          <a:effectLst/>
                          <a:latin typeface="Arial"/>
                          <a:ea typeface="Aptos" panose="020B0004020202020204" pitchFamily="34" charset="0"/>
                          <a:cs typeface="Arial"/>
                        </a:rPr>
                        <a:t>Task </a:t>
                      </a:r>
                    </a:p>
                  </a:txBody>
                  <a:tcPr marL="68580" marR="68580" marT="0" marB="0"/>
                </a:tc>
                <a:tc>
                  <a:txBody>
                    <a:bodyPr/>
                    <a:lstStyle/>
                    <a:p>
                      <a:pPr marL="0" marR="0">
                        <a:lnSpc>
                          <a:spcPct val="100000"/>
                        </a:lnSpc>
                        <a:spcAft>
                          <a:spcPts val="800"/>
                        </a:spcAft>
                        <a:buNone/>
                      </a:pPr>
                      <a:r>
                        <a:rPr lang="en-US" sz="1800" kern="100">
                          <a:effectLst/>
                          <a:latin typeface="Arial"/>
                          <a:ea typeface="Aptos" panose="020B0004020202020204" pitchFamily="34" charset="0"/>
                          <a:cs typeface="Arial"/>
                        </a:rPr>
                        <a:t>Resources</a:t>
                      </a:r>
                    </a:p>
                  </a:txBody>
                  <a:tcPr marL="68580" marR="68580" marT="0" marB="0"/>
                </a:tc>
                <a:extLst>
                  <a:ext uri="{0D108BD9-81ED-4DB2-BD59-A6C34878D82A}">
                    <a16:rowId xmlns:a16="http://schemas.microsoft.com/office/drawing/2014/main" val="2185409756"/>
                  </a:ext>
                </a:extLst>
              </a:tr>
              <a:tr h="696851">
                <a:tc>
                  <a:txBody>
                    <a:bodyPr/>
                    <a:lstStyle/>
                    <a:p>
                      <a:pPr marL="0" marR="0">
                        <a:lnSpc>
                          <a:spcPct val="100000"/>
                        </a:lnSpc>
                        <a:spcAft>
                          <a:spcPts val="800"/>
                        </a:spcAft>
                        <a:buNone/>
                      </a:pPr>
                      <a:r>
                        <a:rPr lang="en-US" sz="1800" dirty="0">
                          <a:solidFill>
                            <a:schemeClr val="bg1"/>
                          </a:solidFill>
                          <a:latin typeface="Arial"/>
                          <a:cs typeface="Arial"/>
                        </a:rPr>
                        <a:t>Train test administrators in protocols and security requirements. </a:t>
                      </a:r>
                      <a:endParaRPr lang="en-US" sz="1800" kern="100" dirty="0">
                        <a:effectLst/>
                        <a:latin typeface="Arial"/>
                        <a:ea typeface="Aptos" panose="020B0004020202020204" pitchFamily="34" charset="0"/>
                        <a:cs typeface="Arial"/>
                      </a:endParaRPr>
                    </a:p>
                  </a:txBody>
                  <a:tcPr marL="68580" marR="68580" marT="0" marB="0"/>
                </a:tc>
                <a:tc>
                  <a:txBody>
                    <a:bodyPr/>
                    <a:lstStyle/>
                    <a:p>
                      <a:pPr marL="0" marR="0" lvl="0" indent="0">
                        <a:lnSpc>
                          <a:spcPct val="100000"/>
                        </a:lnSpc>
                        <a:spcAft>
                          <a:spcPts val="800"/>
                        </a:spcAft>
                        <a:buFont typeface="Symbol" panose="05050102010706020507" pitchFamily="18" charset="2"/>
                        <a:buNone/>
                      </a:pPr>
                      <a:r>
                        <a:rPr lang="en-US" sz="1800" kern="100">
                          <a:effectLst/>
                          <a:latin typeface="Arial"/>
                          <a:ea typeface="Aptos" panose="020B0004020202020204" pitchFamily="34" charset="0"/>
                          <a:cs typeface="Arial"/>
                        </a:rPr>
                        <a:t>Principal’s Administration Manual and Test Administrator’s Manual </a:t>
                      </a:r>
                      <a:r>
                        <a:rPr lang="en-US" sz="1800" i="1" kern="100">
                          <a:effectLst/>
                          <a:latin typeface="Arial"/>
                          <a:ea typeface="Aptos" panose="020B0004020202020204" pitchFamily="34" charset="0"/>
                          <a:cs typeface="Arial"/>
                        </a:rPr>
                        <a:t>(not yet available)</a:t>
                      </a:r>
                    </a:p>
                  </a:txBody>
                  <a:tcPr marL="68580" marR="68580" marT="0" marB="0"/>
                </a:tc>
                <a:extLst>
                  <a:ext uri="{0D108BD9-81ED-4DB2-BD59-A6C34878D82A}">
                    <a16:rowId xmlns:a16="http://schemas.microsoft.com/office/drawing/2014/main" val="798376209"/>
                  </a:ext>
                </a:extLst>
              </a:tr>
              <a:tr h="1608118">
                <a:tc>
                  <a:txBody>
                    <a:bodyPr/>
                    <a:lstStyle/>
                    <a:p>
                      <a:pPr marL="0" marR="0">
                        <a:lnSpc>
                          <a:spcPct val="100000"/>
                        </a:lnSpc>
                        <a:spcAft>
                          <a:spcPts val="800"/>
                        </a:spcAft>
                        <a:buNone/>
                      </a:pPr>
                      <a:r>
                        <a:rPr lang="en-US" sz="1800" kern="100" dirty="0">
                          <a:effectLst/>
                          <a:latin typeface="Arial"/>
                          <a:ea typeface="Aptos" panose="020B0004020202020204" pitchFamily="34" charset="0"/>
                          <a:cs typeface="Arial"/>
                        </a:rPr>
                        <a:t>Schedule classes in the MCAS Portal. </a:t>
                      </a:r>
                    </a:p>
                  </a:txBody>
                  <a:tcPr marL="68580" marR="68580" marT="0" marB="0"/>
                </a:tc>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800" dirty="0">
                          <a:solidFill>
                            <a:srgbClr val="467886"/>
                          </a:solidFill>
                          <a:latin typeface="Arial"/>
                          <a:cs typeface="Arial"/>
                          <a:hlinkClick r:id="rId3">
                            <a:extLst>
                              <a:ext uri="{A12FA001-AC4F-418D-AE19-62706E023703}">
                                <ahyp:hlinkClr xmlns:ahyp="http://schemas.microsoft.com/office/drawing/2018/hyperlinkcolor" val="tx"/>
                              </a:ext>
                            </a:extLst>
                          </a:hlinkClick>
                        </a:rPr>
                        <a:t>Part VI of the Guide to the MCAS Portal: Scheduling Tests, Printing Student Logins, and Other Tasks on the Test Scheduling Page</a:t>
                      </a:r>
                      <a:r>
                        <a:rPr lang="en-US" sz="1800" dirty="0">
                          <a:solidFill>
                            <a:srgbClr val="345B66"/>
                          </a:solidFill>
                          <a:latin typeface="Arial"/>
                          <a:cs typeface="Arial"/>
                        </a:rPr>
                        <a:t> </a:t>
                      </a:r>
                      <a:r>
                        <a:rPr lang="en-US" sz="1800" i="1" u="none" kern="100" dirty="0">
                          <a:solidFill>
                            <a:schemeClr val="tx1"/>
                          </a:solidFill>
                          <a:effectLst/>
                          <a:latin typeface="Arial"/>
                          <a:ea typeface="Aptos" panose="020B0004020202020204" pitchFamily="34" charset="0"/>
                          <a:cs typeface="Arial"/>
                        </a:rPr>
                        <a:t>(updated guide to be posted this fall)</a:t>
                      </a:r>
                    </a:p>
                    <a:p>
                      <a:pPr marL="0" marR="0">
                        <a:lnSpc>
                          <a:spcPct val="100000"/>
                        </a:lnSpc>
                        <a:spcAft>
                          <a:spcPts val="800"/>
                        </a:spcAft>
                        <a:buNone/>
                      </a:pPr>
                      <a:r>
                        <a:rPr lang="en-US" sz="1800" kern="100" dirty="0">
                          <a:effectLst/>
                          <a:latin typeface="Arial"/>
                          <a:ea typeface="Aptos" panose="020B0004020202020204" pitchFamily="34" charset="0"/>
                          <a:cs typeface="Arial"/>
                          <a:hlinkClick r:id="rId4"/>
                        </a:rPr>
                        <a:t>Module</a:t>
                      </a:r>
                      <a:r>
                        <a:rPr lang="en-US" sz="1800" kern="100" dirty="0">
                          <a:effectLst/>
                          <a:latin typeface="Arial"/>
                          <a:ea typeface="Aptos" panose="020B0004020202020204" pitchFamily="34" charset="0"/>
                          <a:cs typeface="Arial"/>
                        </a:rPr>
                        <a:t>: </a:t>
                      </a:r>
                      <a:r>
                        <a:rPr lang="en-US" sz="1800" kern="100" dirty="0">
                          <a:solidFill>
                            <a:schemeClr val="tx1"/>
                          </a:solidFill>
                          <a:effectLst/>
                          <a:latin typeface="Arial"/>
                          <a:ea typeface="Aptos" panose="020B0004020202020204" pitchFamily="34" charset="0"/>
                          <a:cs typeface="Arial"/>
                        </a:rPr>
                        <a:t>Scheduling Tests for MCAS </a:t>
                      </a:r>
                      <a:r>
                        <a:rPr lang="en-US" sz="1800" i="1" kern="100" dirty="0">
                          <a:solidFill>
                            <a:schemeClr val="tx1"/>
                          </a:solidFill>
                          <a:effectLst/>
                          <a:latin typeface="Arial"/>
                          <a:ea typeface="Aptos" panose="020B0004020202020204" pitchFamily="34" charset="0"/>
                          <a:cs typeface="Arial"/>
                        </a:rPr>
                        <a:t>(updated module to be posted this winter)</a:t>
                      </a:r>
                      <a:endParaRPr lang="en-US" sz="18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36614804"/>
                  </a:ext>
                </a:extLst>
              </a:tr>
              <a:tr h="1608118">
                <a:tc>
                  <a:txBody>
                    <a:bodyPr/>
                    <a:lstStyle/>
                    <a:p>
                      <a:pPr marL="0" marR="0">
                        <a:lnSpc>
                          <a:spcPct val="100000"/>
                        </a:lnSpc>
                        <a:spcAft>
                          <a:spcPts val="800"/>
                        </a:spcAft>
                        <a:buNone/>
                      </a:pPr>
                      <a:r>
                        <a:rPr lang="en-US" sz="1800" kern="100">
                          <a:effectLst/>
                          <a:latin typeface="Arial"/>
                          <a:ea typeface="Aptos" panose="020B0004020202020204" pitchFamily="34" charset="0"/>
                          <a:cs typeface="Arial"/>
                        </a:rPr>
                        <a:t>Print student logins, summary sheets, and TA logins, if needed for Human Read-Aloud and Human Signer sessions. </a:t>
                      </a:r>
                    </a:p>
                    <a:p>
                      <a:pPr marL="0" marR="0">
                        <a:lnSpc>
                          <a:spcPct val="100000"/>
                        </a:lnSpc>
                        <a:spcAft>
                          <a:spcPts val="800"/>
                        </a:spcAft>
                        <a:buNone/>
                      </a:pPr>
                      <a:endParaRPr lang="en-US" sz="1800" kern="100">
                        <a:effectLst/>
                        <a:latin typeface="Arial"/>
                        <a:ea typeface="Aptos" panose="020B0004020202020204" pitchFamily="34" charset="0"/>
                        <a:cs typeface="Arial"/>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800" dirty="0">
                          <a:solidFill>
                            <a:srgbClr val="345B66"/>
                          </a:solidFill>
                          <a:latin typeface="Arial"/>
                          <a:cs typeface="Arial"/>
                          <a:hlinkClick r:id="rId3"/>
                        </a:rPr>
                        <a:t>Part VI of the Guide to the MCAS Portal: Scheduling Tests, Printing Student Logins, and Other Tasks on the Test Scheduling Page</a:t>
                      </a:r>
                      <a:r>
                        <a:rPr lang="en-US" sz="1800" dirty="0">
                          <a:solidFill>
                            <a:srgbClr val="345B66"/>
                          </a:solidFill>
                          <a:latin typeface="Arial"/>
                          <a:cs typeface="Arial"/>
                        </a:rPr>
                        <a:t> </a:t>
                      </a:r>
                      <a:r>
                        <a:rPr lang="en-US" sz="1800" i="1" u="none" kern="100" dirty="0">
                          <a:solidFill>
                            <a:srgbClr val="000000"/>
                          </a:solidFill>
                          <a:effectLst/>
                          <a:latin typeface="Arial"/>
                          <a:ea typeface="Aptos" panose="020B0004020202020204" pitchFamily="34" charset="0"/>
                          <a:cs typeface="Arial"/>
                        </a:rPr>
                        <a:t>(updated guide to be posted this fall)</a:t>
                      </a:r>
                      <a:endParaRPr lang="en-US" sz="1800" kern="100" dirty="0">
                        <a:effectLst/>
                        <a:latin typeface="Arial"/>
                        <a:ea typeface="Aptos" panose="020B0004020202020204" pitchFamily="34" charset="0"/>
                        <a:cs typeface="Arial"/>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800" kern="100" dirty="0">
                          <a:solidFill>
                            <a:srgbClr val="345B66"/>
                          </a:solidFill>
                          <a:effectLst/>
                          <a:latin typeface="Arial"/>
                          <a:ea typeface="Aptos" panose="020B0004020202020204" pitchFamily="34" charset="0"/>
                          <a:cs typeface="Arial"/>
                          <a:hlinkClick r:id="rId4"/>
                        </a:rPr>
                        <a:t>Module</a:t>
                      </a:r>
                      <a:r>
                        <a:rPr lang="en-US" sz="1800" kern="100" dirty="0">
                          <a:effectLst/>
                          <a:latin typeface="Arial"/>
                          <a:ea typeface="Aptos" panose="020B0004020202020204" pitchFamily="34" charset="0"/>
                          <a:cs typeface="Arial"/>
                        </a:rPr>
                        <a:t>: Exporting and Printing Student Logins</a:t>
                      </a:r>
                    </a:p>
                  </a:txBody>
                  <a:tcPr marL="68580" marR="68580" marT="0" marB="0"/>
                </a:tc>
                <a:extLst>
                  <a:ext uri="{0D108BD9-81ED-4DB2-BD59-A6C34878D82A}">
                    <a16:rowId xmlns:a16="http://schemas.microsoft.com/office/drawing/2014/main" val="1583465545"/>
                  </a:ext>
                </a:extLst>
              </a:tr>
              <a:tr h="500303">
                <a:tc>
                  <a:txBody>
                    <a:bodyPr/>
                    <a:lstStyle/>
                    <a:p>
                      <a:pPr marL="0" marR="0">
                        <a:lnSpc>
                          <a:spcPct val="100000"/>
                        </a:lnSpc>
                        <a:spcAft>
                          <a:spcPts val="800"/>
                        </a:spcAft>
                        <a:buNone/>
                      </a:pPr>
                      <a:r>
                        <a:rPr lang="en-US" sz="1800" kern="100">
                          <a:effectLst/>
                          <a:latin typeface="Arial"/>
                          <a:ea typeface="Aptos" panose="020B0004020202020204" pitchFamily="34" charset="0"/>
                          <a:cs typeface="Arial"/>
                        </a:rPr>
                        <a:t>Verify form-dependent accommodations.  </a:t>
                      </a:r>
                    </a:p>
                  </a:txBody>
                  <a:tcPr marL="68580" marR="68580" marT="0" marB="0"/>
                </a:tc>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a:ea typeface="Aptos" panose="020B0004020202020204" pitchFamily="34" charset="0"/>
                          <a:cs typeface="Arial"/>
                        </a:rPr>
                        <a:t> Principal’s Administration Manual and Test Administrator’s Manual </a:t>
                      </a:r>
                      <a:r>
                        <a:rPr lang="en-US" sz="1800" i="1" kern="100" dirty="0">
                          <a:effectLst/>
                          <a:latin typeface="Arial"/>
                          <a:ea typeface="Aptos" panose="020B0004020202020204" pitchFamily="34" charset="0"/>
                          <a:cs typeface="Arial"/>
                        </a:rPr>
                        <a:t>(not yet available)</a:t>
                      </a:r>
                    </a:p>
                  </a:txBody>
                  <a:tcPr marL="68580" marR="68580" marT="0" marB="0"/>
                </a:tc>
                <a:extLst>
                  <a:ext uri="{0D108BD9-81ED-4DB2-BD59-A6C34878D82A}">
                    <a16:rowId xmlns:a16="http://schemas.microsoft.com/office/drawing/2014/main" val="3786567322"/>
                  </a:ext>
                </a:extLst>
              </a:tr>
            </a:tbl>
          </a:graphicData>
        </a:graphic>
      </p:graphicFrame>
    </p:spTree>
    <p:extLst>
      <p:ext uri="{BB962C8B-B14F-4D97-AF65-F5344CB8AC3E}">
        <p14:creationId xmlns:p14="http://schemas.microsoft.com/office/powerpoint/2010/main" val="36207970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8AEDB-AEE8-5E51-DEBE-0A3451B28FE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F1AE663-3A24-75D5-ABE2-61ED73B00E31}"/>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 3</a:t>
            </a:r>
          </a:p>
        </p:txBody>
      </p:sp>
      <p:sp>
        <p:nvSpPr>
          <p:cNvPr id="3" name="Content Placeholder 2">
            <a:extLst>
              <a:ext uri="{FF2B5EF4-FFF2-40B4-BE49-F238E27FC236}">
                <a16:creationId xmlns:a16="http://schemas.microsoft.com/office/drawing/2014/main" id="{BE63AA96-BCCF-79D6-C16A-00BA279806E4}"/>
              </a:ext>
            </a:extLst>
          </p:cNvPr>
          <p:cNvSpPr>
            <a:spLocks noGrp="1"/>
          </p:cNvSpPr>
          <p:nvPr>
            <p:ph idx="1"/>
          </p:nvPr>
        </p:nvSpPr>
        <p:spPr>
          <a:xfrm>
            <a:off x="668236" y="1221654"/>
            <a:ext cx="10855529"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BDE4E1A3-1249-ECFA-3D2F-281B8EAF1E5B}"/>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A91DD7D-AC9C-4CDA-AAED-2D1D569431D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84E453D5-C267-7770-3336-657B42F6ED38}"/>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9912E13F-CD60-A5BF-75B3-082988D3DD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71D0233C-F97B-FD0F-4B97-3D3550B402BC}"/>
              </a:ext>
            </a:extLst>
          </p:cNvPr>
          <p:cNvSpPr>
            <a:spLocks noGrp="1"/>
          </p:cNvSpPr>
          <p:nvPr>
            <p:ph type="sldNum" sz="quarter" idx="12"/>
          </p:nvPr>
        </p:nvSpPr>
        <p:spPr/>
        <p:txBody>
          <a:bodyPr/>
          <a:lstStyle/>
          <a:p>
            <a:fld id="{68A8D22E-6BC5-9E47-900C-2BB94685D9F5}" type="slidenum">
              <a:rPr lang="en-US" smtClean="0"/>
              <a:t>87</a:t>
            </a:fld>
            <a:endParaRPr lang="en-US"/>
          </a:p>
        </p:txBody>
      </p:sp>
    </p:spTree>
    <p:extLst>
      <p:ext uri="{BB962C8B-B14F-4D97-AF65-F5344CB8AC3E}">
        <p14:creationId xmlns:p14="http://schemas.microsoft.com/office/powerpoint/2010/main" val="2441775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99671" y="2336799"/>
            <a:ext cx="8782730" cy="1440543"/>
          </a:xfrm>
        </p:spPr>
        <p:txBody>
          <a:bodyPr>
            <a:normAutofit/>
          </a:bodyPr>
          <a:lstStyle/>
          <a:p>
            <a:r>
              <a:rPr lang="en-US">
                <a:solidFill>
                  <a:schemeClr val="tx1"/>
                </a:solidFill>
                <a:latin typeface="Arial"/>
                <a:cs typeface="Arial"/>
              </a:rPr>
              <a:t>10. Resources, Support, and Next Steps</a:t>
            </a:r>
          </a:p>
        </p:txBody>
      </p:sp>
      <p:sp>
        <p:nvSpPr>
          <p:cNvPr id="5" name="Slide Number Placeholder 4">
            <a:extLst>
              <a:ext uri="{FF2B5EF4-FFF2-40B4-BE49-F238E27FC236}">
                <a16:creationId xmlns:a16="http://schemas.microsoft.com/office/drawing/2014/main" id="{33C8694B-503A-B2DF-58CA-53E25ABC8803}"/>
              </a:ext>
            </a:extLst>
          </p:cNvPr>
          <p:cNvSpPr>
            <a:spLocks noGrp="1"/>
          </p:cNvSpPr>
          <p:nvPr>
            <p:ph type="sldNum" sz="quarter" idx="12"/>
          </p:nvPr>
        </p:nvSpPr>
        <p:spPr/>
        <p:txBody>
          <a:bodyPr/>
          <a:lstStyle/>
          <a:p>
            <a:fld id="{68A8D22E-6BC5-9E47-900C-2BB94685D9F5}" type="slidenum">
              <a:rPr lang="en-US" smtClean="0"/>
              <a:pPr/>
              <a:t>88</a:t>
            </a:fld>
            <a:endParaRPr lang="en-US"/>
          </a:p>
        </p:txBody>
      </p:sp>
    </p:spTree>
    <p:extLst>
      <p:ext uri="{BB962C8B-B14F-4D97-AF65-F5344CB8AC3E}">
        <p14:creationId xmlns:p14="http://schemas.microsoft.com/office/powerpoint/2010/main" val="23956068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1623078335"/>
              </p:ext>
            </p:extLst>
          </p:nvPr>
        </p:nvGraphicFramePr>
        <p:xfrm>
          <a:off x="408362" y="1960469"/>
          <a:ext cx="11372651" cy="3229691"/>
        </p:xfrm>
        <a:graphic>
          <a:graphicData uri="http://schemas.openxmlformats.org/drawingml/2006/table">
            <a:tbl>
              <a:tblPr firstRow="1" bandRow="1">
                <a:tableStyleId>{5C22544A-7EE6-4342-B048-85BDC9FD1C3A}</a:tableStyleId>
              </a:tblPr>
              <a:tblGrid>
                <a:gridCol w="5460780">
                  <a:extLst>
                    <a:ext uri="{9D8B030D-6E8A-4147-A177-3AD203B41FA5}">
                      <a16:colId xmlns:a16="http://schemas.microsoft.com/office/drawing/2014/main" val="693765042"/>
                    </a:ext>
                  </a:extLst>
                </a:gridCol>
                <a:gridCol w="5911871">
                  <a:extLst>
                    <a:ext uri="{9D8B030D-6E8A-4147-A177-3AD203B41FA5}">
                      <a16:colId xmlns:a16="http://schemas.microsoft.com/office/drawing/2014/main" val="4077489660"/>
                    </a:ext>
                  </a:extLst>
                </a:gridCol>
              </a:tblGrid>
              <a:tr h="388283">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Resource</a:t>
                      </a:r>
                      <a:endParaRPr lang="en-US" sz="20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Location</a:t>
                      </a:r>
                      <a:endParaRPr lang="en-US" sz="20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400" kern="1200">
                          <a:solidFill>
                            <a:schemeClr val="tx1"/>
                          </a:solidFill>
                          <a:latin typeface="Arial" panose="020B0604020202020204" pitchFamily="34" charset="0"/>
                          <a:cs typeface="Arial" panose="020B0604020202020204" pitchFamily="34" charset="0"/>
                        </a:rPr>
                        <a:t>MCAS Resource Center </a:t>
                      </a:r>
                      <a:endParaRPr lang="en-US" sz="2400" kern="1200">
                        <a:solidFill>
                          <a:schemeClr val="tx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a:cs typeface="Arial"/>
                          <a:hlinkClick r:id="rId3"/>
                        </a:rPr>
                        <a:t>mcas.onlinehelp.cognia.org </a:t>
                      </a:r>
                      <a:endParaRPr lang="en-US" sz="2400">
                        <a:latin typeface="Arial"/>
                        <a:cs typeface="Arial"/>
                      </a:endParaRPr>
                    </a:p>
                  </a:txBody>
                  <a:tcPr/>
                </a:tc>
                <a:extLst>
                  <a:ext uri="{0D108BD9-81ED-4DB2-BD59-A6C34878D82A}">
                    <a16:rowId xmlns:a16="http://schemas.microsoft.com/office/drawing/2014/main" val="2300032679"/>
                  </a:ext>
                </a:extLst>
              </a:tr>
              <a:tr h="444361">
                <a:tc>
                  <a:txBody>
                    <a:bodyPr/>
                    <a:lstStyle/>
                    <a:p>
                      <a:pPr marL="0" algn="l" defTabSz="914126" rtl="0" eaLnBrk="1" latinLnBrk="0" hangingPunct="1"/>
                      <a:r>
                        <a:rPr lang="en-US" sz="2400" kern="1200">
                          <a:solidFill>
                            <a:schemeClr val="tx1"/>
                          </a:solidFill>
                          <a:latin typeface="Arial" panose="020B0604020202020204" pitchFamily="34" charset="0"/>
                          <a:cs typeface="Arial" panose="020B0604020202020204" pitchFamily="34" charset="0"/>
                        </a:rPr>
                        <a:t>Guide to the MCAS Portal</a:t>
                      </a:r>
                    </a:p>
                  </a:txBody>
                  <a:tcPr/>
                </a:tc>
                <a:tc>
                  <a:txBody>
                    <a:bodyPr/>
                    <a:lstStyle/>
                    <a:p>
                      <a:r>
                        <a:rPr lang="en-US" sz="2400">
                          <a:latin typeface="Arial"/>
                          <a:cs typeface="Arial"/>
                          <a:hlinkClick r:id="rId4"/>
                        </a:rPr>
                        <a:t>https://mcas.onlinehelp.cognia.org/portal/</a:t>
                      </a:r>
                      <a:r>
                        <a:rPr lang="en-US" sz="2400">
                          <a:latin typeface="Arial"/>
                          <a:cs typeface="Arial"/>
                        </a:rPr>
                        <a:t> </a:t>
                      </a:r>
                    </a:p>
                  </a:txBody>
                  <a:tcPr/>
                </a:tc>
                <a:extLst>
                  <a:ext uri="{0D108BD9-81ED-4DB2-BD59-A6C34878D82A}">
                    <a16:rowId xmlns:a16="http://schemas.microsoft.com/office/drawing/2014/main" val="2405862612"/>
                  </a:ext>
                </a:extLst>
              </a:tr>
              <a:tr h="444361">
                <a:tc>
                  <a:txBody>
                    <a:bodyPr/>
                    <a:lstStyle/>
                    <a:p>
                      <a:pPr marL="0" algn="l" defTabSz="914126" rtl="0" eaLnBrk="1" latinLnBrk="0" hangingPunct="1"/>
                      <a:r>
                        <a:rPr lang="en-US" sz="2400" kern="1200">
                          <a:solidFill>
                            <a:schemeClr val="tx1"/>
                          </a:solidFill>
                          <a:latin typeface="Arial" panose="020B0604020202020204" pitchFamily="34" charset="0"/>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a:solidFill>
                            <a:schemeClr val="tx1"/>
                          </a:solidFill>
                          <a:latin typeface="Arial" panose="020B0604020202020204" pitchFamily="34" charset="0"/>
                          <a:cs typeface="Arial" panose="020B0604020202020204" pitchFamily="34" charset="0"/>
                        </a:rPr>
                        <a:t>MCAS Student Kiosk Technology Guide</a:t>
                      </a:r>
                      <a:endParaRPr lang="en-US" sz="2000" kern="1200">
                        <a:solidFill>
                          <a:schemeClr val="tx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a:cs typeface="Arial"/>
                          <a:hlinkClick r:id="rId5"/>
                        </a:rPr>
                        <a:t>https://mcas.onlinehelp.cognia.org/technology-setup/</a:t>
                      </a:r>
                      <a:r>
                        <a:rPr lang="en-US" sz="2400">
                          <a:latin typeface="Arial"/>
                          <a:cs typeface="Arial"/>
                        </a:rPr>
                        <a:t> </a:t>
                      </a:r>
                    </a:p>
                  </a:txBody>
                  <a:tcPr/>
                </a:tc>
                <a:extLst>
                  <a:ext uri="{0D108BD9-81ED-4DB2-BD59-A6C34878D82A}">
                    <a16:rowId xmlns:a16="http://schemas.microsoft.com/office/drawing/2014/main" val="822600052"/>
                  </a:ext>
                </a:extLst>
              </a:tr>
              <a:tr h="1096091">
                <a:tc>
                  <a:txBody>
                    <a:bodyPr/>
                    <a:lstStyle/>
                    <a:p>
                      <a:pPr marL="0" algn="l" defTabSz="914126" rtl="0" eaLnBrk="1" latinLnBrk="0" hangingPunct="1"/>
                      <a:r>
                        <a:rPr lang="en-US" sz="2400" kern="1200">
                          <a:solidFill>
                            <a:schemeClr val="tx1"/>
                          </a:solidFill>
                          <a:latin typeface="Arial"/>
                          <a:cs typeface="Arial"/>
                        </a:rPr>
                        <a:t>Student Assessment Updates </a:t>
                      </a:r>
                      <a:br>
                        <a:rPr lang="en-US" sz="2400" kern="1200">
                          <a:solidFill>
                            <a:schemeClr val="tx1"/>
                          </a:solidFill>
                          <a:latin typeface="Arial"/>
                          <a:cs typeface="Arial"/>
                        </a:rPr>
                      </a:br>
                      <a:r>
                        <a:rPr lang="en-US" sz="2000" kern="1200">
                          <a:solidFill>
                            <a:schemeClr val="tx1"/>
                          </a:solidFill>
                          <a:latin typeface="Arial"/>
                          <a:cs typeface="Arial"/>
                        </a:rPr>
                        <a:t>(Biweekly email with important updates about the MCAS program)</a:t>
                      </a:r>
                      <a:endParaRPr lang="en-US" sz="2000" kern="1200">
                        <a:solidFill>
                          <a:schemeClr val="tx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6"/>
                        </a:rPr>
                        <a:t>www.doe.mass.edu/mcas/updates.html</a:t>
                      </a:r>
                      <a:endParaRPr lang="en-US" sz="240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a:cs typeface="Arial"/>
                        </a:rPr>
                        <a:t>If you do not already receive this email, subscribe using this link: </a:t>
                      </a:r>
                      <a:r>
                        <a:rPr lang="en-US" sz="2000">
                          <a:latin typeface="Arial"/>
                          <a:cs typeface="Arial"/>
                          <a:hlinkClick r:id="rId7"/>
                        </a:rPr>
                        <a:t>http://eepurl.com/ghSOhH</a:t>
                      </a:r>
                      <a:r>
                        <a:rPr lang="en-US" sz="2000">
                          <a:latin typeface="Arial"/>
                          <a:cs typeface="Arial"/>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C4C66CEE-602E-BFE3-3A84-4825A32BE753}"/>
              </a:ext>
            </a:extLst>
          </p:cNvPr>
          <p:cNvSpPr>
            <a:spLocks noGrp="1"/>
          </p:cNvSpPr>
          <p:nvPr>
            <p:ph type="sldNum" sz="quarter" idx="12"/>
          </p:nvPr>
        </p:nvSpPr>
        <p:spPr/>
        <p:txBody>
          <a:bodyPr/>
          <a:lstStyle/>
          <a:p>
            <a:fld id="{68A8D22E-6BC5-9E47-900C-2BB94685D9F5}" type="slidenum">
              <a:rPr lang="en-US" smtClean="0"/>
              <a:t>89</a:t>
            </a:fld>
            <a:endParaRPr lang="en-US"/>
          </a:p>
        </p:txBody>
      </p:sp>
    </p:spTree>
    <p:extLst>
      <p:ext uri="{BB962C8B-B14F-4D97-AF65-F5344CB8AC3E}">
        <p14:creationId xmlns:p14="http://schemas.microsoft.com/office/powerpoint/2010/main" val="23299324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1EAC4-00F7-3938-0AC4-BD43E483F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4EEF6-8974-A3A4-4B2E-9461D2E623F4}"/>
              </a:ext>
            </a:extLst>
          </p:cNvPr>
          <p:cNvSpPr>
            <a:spLocks noGrp="1"/>
          </p:cNvSpPr>
          <p:nvPr>
            <p:ph type="title"/>
          </p:nvPr>
        </p:nvSpPr>
        <p:spPr/>
        <p:txBody>
          <a:bodyPr>
            <a:normAutofit/>
          </a:bodyPr>
          <a:lstStyle/>
          <a:p>
            <a:r>
              <a:rPr lang="en-US" sz="4400">
                <a:solidFill>
                  <a:schemeClr val="bg1"/>
                </a:solidFill>
                <a:cs typeface="Segoe UI" pitchFamily="34" charset="0"/>
              </a:rPr>
              <a:t>Upcoming Training – Fall 2026</a:t>
            </a:r>
          </a:p>
        </p:txBody>
      </p:sp>
      <p:graphicFrame>
        <p:nvGraphicFramePr>
          <p:cNvPr id="6" name="Content Placeholder 5">
            <a:extLst>
              <a:ext uri="{FF2B5EF4-FFF2-40B4-BE49-F238E27FC236}">
                <a16:creationId xmlns:a16="http://schemas.microsoft.com/office/drawing/2014/main" id="{5552DE65-5C77-7CF4-EC4B-B73D2064CC61}"/>
              </a:ext>
            </a:extLst>
          </p:cNvPr>
          <p:cNvGraphicFramePr>
            <a:graphicFrameLocks noGrp="1"/>
          </p:cNvGraphicFramePr>
          <p:nvPr>
            <p:ph idx="1"/>
            <p:extLst>
              <p:ext uri="{D42A27DB-BD31-4B8C-83A1-F6EECF244321}">
                <p14:modId xmlns:p14="http://schemas.microsoft.com/office/powerpoint/2010/main" val="3153744982"/>
              </p:ext>
            </p:extLst>
          </p:nvPr>
        </p:nvGraphicFramePr>
        <p:xfrm>
          <a:off x="173179" y="1626977"/>
          <a:ext cx="11446612" cy="4389120"/>
        </p:xfrm>
        <a:graphic>
          <a:graphicData uri="http://schemas.openxmlformats.org/drawingml/2006/table">
            <a:tbl>
              <a:tblPr firstRow="1" bandRow="1">
                <a:tableStyleId>{5C22544A-7EE6-4342-B048-85BDC9FD1C3A}</a:tableStyleId>
              </a:tblPr>
              <a:tblGrid>
                <a:gridCol w="5496294">
                  <a:extLst>
                    <a:ext uri="{9D8B030D-6E8A-4147-A177-3AD203B41FA5}">
                      <a16:colId xmlns:a16="http://schemas.microsoft.com/office/drawing/2014/main" val="693765042"/>
                    </a:ext>
                  </a:extLst>
                </a:gridCol>
                <a:gridCol w="5950318">
                  <a:extLst>
                    <a:ext uri="{9D8B030D-6E8A-4147-A177-3AD203B41FA5}">
                      <a16:colId xmlns:a16="http://schemas.microsoft.com/office/drawing/2014/main" val="4077489660"/>
                    </a:ext>
                  </a:extLst>
                </a:gridCol>
              </a:tblGrid>
              <a:tr h="567966">
                <a:tc>
                  <a:txBody>
                    <a:bodyPr/>
                    <a:lstStyle/>
                    <a:p>
                      <a:pPr marL="0" algn="l" defTabSz="914126" rtl="0" eaLnBrk="1" latinLnBrk="0" hangingPunct="1"/>
                      <a:r>
                        <a:rPr lang="en-US" sz="3200" b="1" kern="1200">
                          <a:solidFill>
                            <a:schemeClr val="lt1"/>
                          </a:solidFill>
                          <a:latin typeface="Arial"/>
                          <a:cs typeface="Arial"/>
                        </a:rPr>
                        <a:t>Training</a:t>
                      </a:r>
                      <a:endParaRPr lang="en-US" sz="3200" b="1" kern="1200">
                        <a:solidFill>
                          <a:schemeClr val="lt1"/>
                        </a:solidFill>
                        <a:latin typeface="Arial"/>
                        <a:ea typeface="+mn-ea"/>
                        <a:cs typeface="Arial"/>
                      </a:endParaRPr>
                    </a:p>
                  </a:txBody>
                  <a:tcPr/>
                </a:tc>
                <a:tc>
                  <a:txBody>
                    <a:bodyPr/>
                    <a:lstStyle/>
                    <a:p>
                      <a:pPr marL="0" algn="l" defTabSz="914126" rtl="0" eaLnBrk="1" latinLnBrk="0" hangingPunct="1"/>
                      <a:r>
                        <a:rPr lang="en-US" sz="3200" b="1" kern="1200">
                          <a:solidFill>
                            <a:schemeClr val="lt1"/>
                          </a:solidFill>
                          <a:latin typeface="Arial"/>
                          <a:cs typeface="Arial"/>
                        </a:rPr>
                        <a:t>Date</a:t>
                      </a:r>
                      <a:endParaRPr lang="en-US" sz="3200" b="1" kern="1200">
                        <a:solidFill>
                          <a:schemeClr val="lt1"/>
                        </a:solidFill>
                        <a:latin typeface="Arial"/>
                        <a:ea typeface="+mn-ea"/>
                        <a:cs typeface="Arial"/>
                      </a:endParaRPr>
                    </a:p>
                  </a:txBody>
                  <a:tcPr/>
                </a:tc>
                <a:extLst>
                  <a:ext uri="{0D108BD9-81ED-4DB2-BD59-A6C34878D82A}">
                    <a16:rowId xmlns:a16="http://schemas.microsoft.com/office/drawing/2014/main" val="2087652330"/>
                  </a:ext>
                </a:extLst>
              </a:tr>
              <a:tr h="899277">
                <a:tc>
                  <a:txBody>
                    <a:bodyPr/>
                    <a:lstStyle/>
                    <a:p>
                      <a:pPr marL="0" algn="l" defTabSz="914126" rtl="0" eaLnBrk="1" latinLnBrk="0" hangingPunct="1"/>
                      <a:r>
                        <a:rPr lang="en-US" sz="2800" b="0" i="0" kern="1200">
                          <a:solidFill>
                            <a:schemeClr val="dk1"/>
                          </a:solidFill>
                          <a:effectLst/>
                          <a:latin typeface="Arial"/>
                          <a:ea typeface="+mn-ea"/>
                          <a:cs typeface="Arial"/>
                        </a:rPr>
                        <a:t>Overview of MCAS Administration Tasks for Technology Coordinators</a:t>
                      </a:r>
                      <a:endParaRPr lang="en-US" sz="3600" kern="1200">
                        <a:solidFill>
                          <a:schemeClr val="dk1"/>
                        </a:solidFill>
                        <a:latin typeface="Arial"/>
                        <a:ea typeface="+mn-ea"/>
                        <a:cs typeface="Arial"/>
                      </a:endParaRPr>
                    </a:p>
                  </a:txBody>
                  <a:tcPr/>
                </a:tc>
                <a:tc>
                  <a:txBody>
                    <a:bodyPr/>
                    <a:lstStyle/>
                    <a:p>
                      <a:r>
                        <a:rPr lang="en-US" sz="2800" b="0" i="0" u="none" strike="noStrike" kern="1200">
                          <a:solidFill>
                            <a:schemeClr val="dk1"/>
                          </a:solidFill>
                          <a:effectLst/>
                          <a:latin typeface="Arial"/>
                          <a:ea typeface="+mn-ea"/>
                          <a:cs typeface="Arial"/>
                          <a:hlinkClick r:id="rId3" tooltip="External Link, Opens in New Window"/>
                        </a:rPr>
                        <a:t>Wednesday, October 7 at 9:30–11:00a.m.</a:t>
                      </a:r>
                      <a:endParaRPr lang="en-US" sz="3600">
                        <a:latin typeface="Arial"/>
                        <a:cs typeface="Arial"/>
                      </a:endParaRPr>
                    </a:p>
                  </a:txBody>
                  <a:tcPr/>
                </a:tc>
                <a:extLst>
                  <a:ext uri="{0D108BD9-81ED-4DB2-BD59-A6C34878D82A}">
                    <a16:rowId xmlns:a16="http://schemas.microsoft.com/office/drawing/2014/main" val="2300032679"/>
                  </a:ext>
                </a:extLst>
              </a:tr>
              <a:tr h="899277">
                <a:tc>
                  <a:txBody>
                    <a:bodyPr/>
                    <a:lstStyle/>
                    <a:p>
                      <a:pPr marL="0" algn="l" defTabSz="914126" rtl="0" eaLnBrk="1" latinLnBrk="0" hangingPunct="1"/>
                      <a:r>
                        <a:rPr lang="en-US" sz="2800" b="0" i="0" kern="1200">
                          <a:solidFill>
                            <a:schemeClr val="dk1"/>
                          </a:solidFill>
                          <a:effectLst/>
                          <a:latin typeface="Arial"/>
                          <a:ea typeface="+mn-ea"/>
                          <a:cs typeface="Arial"/>
                        </a:rPr>
                        <a:t>Overview of Conducting a Practice Test through the MCAS Training Site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a:solidFill>
                            <a:schemeClr val="dk1"/>
                          </a:solidFill>
                          <a:effectLst/>
                          <a:latin typeface="Arial"/>
                          <a:ea typeface="+mn-ea"/>
                          <a:cs typeface="Arial"/>
                          <a:hlinkClick r:id="rId4" tooltip="External Link, Opens in New Window"/>
                        </a:rPr>
                        <a:t>Wednesday, November 18 at 9:30–11:00a.m.</a:t>
                      </a:r>
                      <a:endParaRPr lang="en-US" sz="2800" b="0" i="0" u="none" strike="noStrike" kern="1200">
                        <a:solidFill>
                          <a:schemeClr val="dk1"/>
                        </a:solidFill>
                        <a:effectLst/>
                        <a:latin typeface="Arial"/>
                        <a:ea typeface="+mn-ea"/>
                        <a:cs typeface="Arial"/>
                      </a:endParaRPr>
                    </a:p>
                    <a:p>
                      <a:endParaRPr lang="en-US" sz="3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160663"/>
                  </a:ext>
                </a:extLst>
              </a:tr>
              <a:tr h="533410">
                <a:tc>
                  <a:txBody>
                    <a:bodyPr/>
                    <a:lstStyle/>
                    <a:p>
                      <a:pPr marL="0" algn="l" defTabSz="914126" rtl="0" eaLnBrk="1" latinLnBrk="0" hangingPunct="1"/>
                      <a:r>
                        <a:rPr lang="en-US" sz="2800" b="0" i="0" kern="1200">
                          <a:solidFill>
                            <a:schemeClr val="dk1"/>
                          </a:solidFill>
                          <a:effectLst/>
                          <a:latin typeface="Arial"/>
                          <a:ea typeface="+mn-ea"/>
                          <a:cs typeface="Arial"/>
                        </a:rPr>
                        <a:t>MCAS Accessibility and Accommodations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kern="1200">
                          <a:solidFill>
                            <a:schemeClr val="dk1"/>
                          </a:solidFill>
                          <a:effectLst/>
                          <a:latin typeface="Arial"/>
                          <a:ea typeface="+mn-ea"/>
                          <a:cs typeface="Arial"/>
                          <a:hlinkClick r:id="rId5"/>
                        </a:rPr>
                        <a:t>Tuesday, December 8 at 9:30–11:00a.m.</a:t>
                      </a:r>
                      <a:r>
                        <a:rPr lang="en-US" sz="2800" b="0" i="0" u="none" strike="noStrike" kern="1200">
                          <a:solidFill>
                            <a:schemeClr val="dk1"/>
                          </a:solidFill>
                          <a:effectLst/>
                          <a:latin typeface="Arial"/>
                          <a:ea typeface="+mn-ea"/>
                          <a:cs typeface="Arial"/>
                        </a:rPr>
                        <a:t>  </a:t>
                      </a:r>
                    </a:p>
                  </a:txBody>
                  <a:tcPr/>
                </a:tc>
                <a:extLst>
                  <a:ext uri="{0D108BD9-81ED-4DB2-BD59-A6C34878D82A}">
                    <a16:rowId xmlns:a16="http://schemas.microsoft.com/office/drawing/2014/main" val="3555410179"/>
                  </a:ext>
                </a:extLst>
              </a:tr>
            </a:tbl>
          </a:graphicData>
        </a:graphic>
      </p:graphicFrame>
      <p:sp>
        <p:nvSpPr>
          <p:cNvPr id="3" name="Slide Number Placeholder 2">
            <a:extLst>
              <a:ext uri="{FF2B5EF4-FFF2-40B4-BE49-F238E27FC236}">
                <a16:creationId xmlns:a16="http://schemas.microsoft.com/office/drawing/2014/main" id="{C73E0534-3A10-72BE-DE8A-D92C549FF001}"/>
              </a:ext>
            </a:extLst>
          </p:cNvPr>
          <p:cNvSpPr>
            <a:spLocks noGrp="1"/>
          </p:cNvSpPr>
          <p:nvPr>
            <p:ph type="sldNum" sz="quarter" idx="12"/>
          </p:nvPr>
        </p:nvSpPr>
        <p:spPr/>
        <p:txBody>
          <a:bodyPr/>
          <a:lstStyle/>
          <a:p>
            <a:fld id="{68A8D22E-6BC5-9E47-900C-2BB94685D9F5}" type="slidenum">
              <a:rPr lang="en-US" smtClean="0"/>
              <a:t>90</a:t>
            </a:fld>
            <a:endParaRPr lang="en-US"/>
          </a:p>
        </p:txBody>
      </p:sp>
    </p:spTree>
    <p:extLst>
      <p:ext uri="{BB962C8B-B14F-4D97-AF65-F5344CB8AC3E}">
        <p14:creationId xmlns:p14="http://schemas.microsoft.com/office/powerpoint/2010/main" val="39917533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6DD5-0CBC-27A2-9CE1-816D1AD3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0CB85-30CD-7FDB-AE10-4856837C0DE8}"/>
              </a:ext>
            </a:extLst>
          </p:cNvPr>
          <p:cNvSpPr>
            <a:spLocks noGrp="1"/>
          </p:cNvSpPr>
          <p:nvPr>
            <p:ph type="title"/>
          </p:nvPr>
        </p:nvSpPr>
        <p:spPr/>
        <p:txBody>
          <a:bodyPr>
            <a:normAutofit/>
          </a:bodyPr>
          <a:lstStyle/>
          <a:p>
            <a:r>
              <a:rPr lang="en-US" sz="4400">
                <a:solidFill>
                  <a:schemeClr val="bg1"/>
                </a:solidFill>
                <a:cs typeface="Segoe UI" pitchFamily="34" charset="0"/>
              </a:rPr>
              <a:t>Upcoming Trainings – </a:t>
            </a:r>
            <a:r>
              <a:rPr lang="en-US">
                <a:solidFill>
                  <a:schemeClr val="bg1"/>
                </a:solidFill>
                <a:cs typeface="Segoe UI" pitchFamily="34" charset="0"/>
              </a:rPr>
              <a:t>January 2027</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D240A466-C02A-6C08-56C3-2D0F0080B9DD}"/>
              </a:ext>
            </a:extLst>
          </p:cNvPr>
          <p:cNvGraphicFramePr>
            <a:graphicFrameLocks noGrp="1"/>
          </p:cNvGraphicFramePr>
          <p:nvPr>
            <p:ph idx="1"/>
            <p:extLst>
              <p:ext uri="{D42A27DB-BD31-4B8C-83A1-F6EECF244321}">
                <p14:modId xmlns:p14="http://schemas.microsoft.com/office/powerpoint/2010/main" val="4225412217"/>
              </p:ext>
            </p:extLst>
          </p:nvPr>
        </p:nvGraphicFramePr>
        <p:xfrm>
          <a:off x="375314" y="1662582"/>
          <a:ext cx="11454072" cy="4337411"/>
        </p:xfrm>
        <a:graphic>
          <a:graphicData uri="http://schemas.openxmlformats.org/drawingml/2006/table">
            <a:tbl>
              <a:tblPr firstRow="1" bandRow="1">
                <a:tableStyleId>{5C22544A-7EE6-4342-B048-85BDC9FD1C3A}</a:tableStyleId>
              </a:tblPr>
              <a:tblGrid>
                <a:gridCol w="5499876">
                  <a:extLst>
                    <a:ext uri="{9D8B030D-6E8A-4147-A177-3AD203B41FA5}">
                      <a16:colId xmlns:a16="http://schemas.microsoft.com/office/drawing/2014/main" val="693765042"/>
                    </a:ext>
                  </a:extLst>
                </a:gridCol>
                <a:gridCol w="5954196">
                  <a:extLst>
                    <a:ext uri="{9D8B030D-6E8A-4147-A177-3AD203B41FA5}">
                      <a16:colId xmlns:a16="http://schemas.microsoft.com/office/drawing/2014/main" val="4077489660"/>
                    </a:ext>
                  </a:extLst>
                </a:gridCol>
              </a:tblGrid>
              <a:tr h="432047">
                <a:tc>
                  <a:txBody>
                    <a:bodyPr/>
                    <a:lstStyle/>
                    <a:p>
                      <a:pPr marL="0" algn="l" defTabSz="914126" rtl="0" eaLnBrk="1" latinLnBrk="0" hangingPunct="1"/>
                      <a:r>
                        <a:rPr lang="en-US" sz="2400" b="1" kern="1200">
                          <a:solidFill>
                            <a:schemeClr val="lt1"/>
                          </a:solidFill>
                          <a:latin typeface="Arial"/>
                          <a:cs typeface="Arial"/>
                        </a:rPr>
                        <a:t>Training</a:t>
                      </a:r>
                      <a:endParaRPr lang="en-US" sz="2400" b="1" kern="1200">
                        <a:solidFill>
                          <a:schemeClr val="lt1"/>
                        </a:solidFill>
                        <a:latin typeface="Arial"/>
                        <a:ea typeface="+mn-ea"/>
                        <a:cs typeface="Arial"/>
                      </a:endParaRPr>
                    </a:p>
                  </a:txBody>
                  <a:tcPr/>
                </a:tc>
                <a:tc>
                  <a:txBody>
                    <a:bodyPr/>
                    <a:lstStyle/>
                    <a:p>
                      <a:pPr marL="0" algn="l" defTabSz="914126" rtl="0" eaLnBrk="1" latinLnBrk="0" hangingPunct="1"/>
                      <a:r>
                        <a:rPr lang="en-US" sz="2400" b="1" kern="1200">
                          <a:solidFill>
                            <a:schemeClr val="lt1"/>
                          </a:solidFill>
                          <a:latin typeface="Arial"/>
                          <a:cs typeface="Arial"/>
                        </a:rPr>
                        <a:t>Date</a:t>
                      </a:r>
                      <a:endParaRPr lang="en-US" sz="2400" b="1" kern="1200">
                        <a:solidFill>
                          <a:schemeClr val="lt1"/>
                        </a:solidFill>
                        <a:latin typeface="Arial"/>
                        <a:ea typeface="+mn-ea"/>
                        <a:cs typeface="Arial"/>
                      </a:endParaRPr>
                    </a:p>
                  </a:txBody>
                  <a:tcPr/>
                </a:tc>
                <a:extLst>
                  <a:ext uri="{0D108BD9-81ED-4DB2-BD59-A6C34878D82A}">
                    <a16:rowId xmlns:a16="http://schemas.microsoft.com/office/drawing/2014/main" val="2087652330"/>
                  </a:ext>
                </a:extLst>
              </a:tr>
              <a:tr h="432047">
                <a:tc>
                  <a:txBody>
                    <a:bodyPr/>
                    <a:lstStyle/>
                    <a:p>
                      <a:pPr marL="0" algn="l" defTabSz="914126" rtl="0" eaLnBrk="1" latinLnBrk="0" hangingPunct="1"/>
                      <a:r>
                        <a:rPr lang="en-US" sz="2400" kern="1200">
                          <a:solidFill>
                            <a:schemeClr val="dk1"/>
                          </a:solidFill>
                          <a:latin typeface="Arial"/>
                          <a:cs typeface="Arial"/>
                        </a:rPr>
                        <a:t>Overview of Student Registration </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3"/>
                        </a:rPr>
                        <a:t>Wednesday, January 20</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432047">
                <a:tc>
                  <a:txBody>
                    <a:bodyPr/>
                    <a:lstStyle/>
                    <a:p>
                      <a:pPr marL="0" algn="l" defTabSz="914126" rtl="0" eaLnBrk="1" latinLnBrk="0" hangingPunct="1"/>
                      <a:r>
                        <a:rPr lang="en-US" sz="2400" kern="1200">
                          <a:solidFill>
                            <a:schemeClr val="dk1"/>
                          </a:solidFill>
                          <a:latin typeface="Arial"/>
                          <a:cs typeface="Arial"/>
                        </a:rPr>
                        <a:t>Office Hours – Accessibility and Accommodations</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4"/>
                        </a:rPr>
                        <a:t>Thursday, January 21</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05862612"/>
                  </a:ext>
                </a:extLst>
              </a:tr>
              <a:tr h="474080">
                <a:tc>
                  <a:txBody>
                    <a:bodyPr/>
                    <a:lstStyle/>
                    <a:p>
                      <a:pPr marL="0" algn="l" defTabSz="914126" rtl="0" eaLnBrk="1" latinLnBrk="0" hangingPunct="1"/>
                      <a:r>
                        <a:rPr lang="en-US" sz="2400" kern="1200">
                          <a:solidFill>
                            <a:schemeClr val="dk1"/>
                          </a:solidFill>
                          <a:latin typeface="Arial"/>
                          <a:cs typeface="Arial"/>
                        </a:rPr>
                        <a:t>Administering the MCAS Braille Tests</a:t>
                      </a:r>
                      <a:endParaRPr lang="en-US" sz="2400" kern="1200">
                        <a:solidFill>
                          <a:schemeClr val="dk1"/>
                        </a:solidFill>
                        <a:latin typeface="Arial"/>
                        <a:ea typeface="+mn-ea"/>
                        <a:cs typeface="Arial"/>
                      </a:endParaRPr>
                    </a:p>
                  </a:txBody>
                  <a:tcPr/>
                </a:tc>
                <a:tc>
                  <a:txBody>
                    <a:bodyPr/>
                    <a:lstStyle/>
                    <a:p>
                      <a:r>
                        <a:rPr lang="en-US" sz="2400">
                          <a:latin typeface="Arial"/>
                          <a:cs typeface="Arial"/>
                          <a:hlinkClick r:id="rId5"/>
                        </a:rPr>
                        <a:t>Thursday, January 21, at 12:00 p.m.</a:t>
                      </a:r>
                      <a:endParaRPr lang="en-US" sz="2400">
                        <a:latin typeface="Arial" panose="020B0604020202020204" pitchFamily="34" charset="0"/>
                        <a:cs typeface="Arial" panose="020B0604020202020204" pitchFamily="34" charset="0"/>
                        <a:hlinkClick r:id="rId5"/>
                      </a:endParaRPr>
                    </a:p>
                  </a:txBody>
                  <a:tcPr/>
                </a:tc>
                <a:extLst>
                  <a:ext uri="{0D108BD9-81ED-4DB2-BD59-A6C34878D82A}">
                    <a16:rowId xmlns:a16="http://schemas.microsoft.com/office/drawing/2014/main" val="822600052"/>
                  </a:ext>
                </a:extLst>
              </a:tr>
              <a:tr h="552450">
                <a:tc>
                  <a:txBody>
                    <a:bodyPr/>
                    <a:lstStyle/>
                    <a:p>
                      <a:pPr marL="0" algn="l" defTabSz="914126" rtl="0" eaLnBrk="1" latinLnBrk="0" hangingPunct="1"/>
                      <a:r>
                        <a:rPr lang="en-US" sz="2400" kern="1200">
                          <a:solidFill>
                            <a:schemeClr val="dk1"/>
                          </a:solidFill>
                          <a:latin typeface="Arial"/>
                          <a:cs typeface="Arial"/>
                        </a:rPr>
                        <a:t>MCAS Test Administration for New Staff</a:t>
                      </a:r>
                      <a:endParaRPr lang="en-US" sz="24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6"/>
                        </a:rPr>
                        <a:t>Tuesday, January 26</a:t>
                      </a:r>
                    </a:p>
                  </a:txBody>
                  <a:tcPr/>
                </a:tc>
                <a:extLst>
                  <a:ext uri="{0D108BD9-81ED-4DB2-BD59-A6C34878D82A}">
                    <a16:rowId xmlns:a16="http://schemas.microsoft.com/office/drawing/2014/main" val="2961812291"/>
                  </a:ext>
                </a:extLst>
              </a:tr>
              <a:tr h="480051">
                <a:tc>
                  <a:txBody>
                    <a:bodyPr/>
                    <a:lstStyle/>
                    <a:p>
                      <a:pPr marL="0" algn="l" defTabSz="914126" rtl="0" eaLnBrk="1" latinLnBrk="0" hangingPunct="1"/>
                      <a:r>
                        <a:rPr lang="en-US" sz="2400" kern="1200">
                          <a:solidFill>
                            <a:schemeClr val="dk1"/>
                          </a:solidFill>
                          <a:latin typeface="Arial"/>
                          <a:cs typeface="Arial"/>
                        </a:rPr>
                        <a:t>MCAS Security Protocols for New Staff</a:t>
                      </a:r>
                      <a:endParaRPr lang="en-US" sz="24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a:cs typeface="Arial"/>
                          <a:hlinkClick r:id="rId7"/>
                        </a:rPr>
                        <a:t>Wednesday, January 27</a:t>
                      </a:r>
                      <a:endParaRPr lang="en-US" sz="2400">
                        <a:latin typeface="Arial"/>
                        <a:cs typeface="Arial"/>
                      </a:endParaRPr>
                    </a:p>
                  </a:txBody>
                  <a:tcPr/>
                </a:tc>
                <a:extLst>
                  <a:ext uri="{0D108BD9-81ED-4DB2-BD59-A6C34878D82A}">
                    <a16:rowId xmlns:a16="http://schemas.microsoft.com/office/drawing/2014/main" val="185645718"/>
                  </a:ext>
                </a:extLst>
              </a:tr>
              <a:tr h="767724">
                <a:tc>
                  <a:txBody>
                    <a:bodyPr/>
                    <a:lstStyle/>
                    <a:p>
                      <a:pPr marL="0" algn="l" defTabSz="914126" rtl="0" eaLnBrk="1" latinLnBrk="0" hangingPunct="1"/>
                      <a:r>
                        <a:rPr lang="en-US" sz="2400" kern="1200">
                          <a:solidFill>
                            <a:schemeClr val="dk1"/>
                          </a:solidFill>
                          <a:latin typeface="Arial"/>
                          <a:ea typeface="+mn-ea"/>
                          <a:cs typeface="Arial"/>
                        </a:rPr>
                        <a:t>MCAS Test Administration and Security Protocols for Returning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a:cs typeface="Arial"/>
                          <a:hlinkClick r:id="rId8"/>
                        </a:rPr>
                        <a:t>Thursday, January 28</a:t>
                      </a:r>
                      <a:endParaRPr lang="en-US" sz="2400" dirty="0">
                        <a:latin typeface="Arial"/>
                        <a:cs typeface="Arial"/>
                      </a:endParaRPr>
                    </a:p>
                  </a:txBody>
                  <a:tcPr/>
                </a:tc>
                <a:extLst>
                  <a:ext uri="{0D108BD9-81ED-4DB2-BD59-A6C34878D82A}">
                    <a16:rowId xmlns:a16="http://schemas.microsoft.com/office/drawing/2014/main" val="3160641741"/>
                  </a:ext>
                </a:extLst>
              </a:tr>
            </a:tbl>
          </a:graphicData>
        </a:graphic>
      </p:graphicFrame>
      <p:sp>
        <p:nvSpPr>
          <p:cNvPr id="4" name="TextBox 3">
            <a:extLst>
              <a:ext uri="{FF2B5EF4-FFF2-40B4-BE49-F238E27FC236}">
                <a16:creationId xmlns:a16="http://schemas.microsoft.com/office/drawing/2014/main" id="{3F4310C7-50CF-6935-3305-80EDEF344FB0}"/>
              </a:ext>
            </a:extLst>
          </p:cNvPr>
          <p:cNvSpPr txBox="1"/>
          <p:nvPr/>
        </p:nvSpPr>
        <p:spPr>
          <a:xfrm>
            <a:off x="2878667" y="6233583"/>
            <a:ext cx="64473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n-lt"/>
                <a:cs typeface="Arial"/>
              </a:rPr>
              <a:t>Sessions will begin at 9:30 a.m. unless otherwise noted. </a:t>
            </a:r>
            <a:endParaRPr lang="en-US">
              <a:latin typeface="Arial"/>
              <a:cs typeface="Arial"/>
            </a:endParaRPr>
          </a:p>
        </p:txBody>
      </p:sp>
      <p:sp>
        <p:nvSpPr>
          <p:cNvPr id="3" name="Slide Number Placeholder 2">
            <a:extLst>
              <a:ext uri="{FF2B5EF4-FFF2-40B4-BE49-F238E27FC236}">
                <a16:creationId xmlns:a16="http://schemas.microsoft.com/office/drawing/2014/main" id="{1D4B67B1-3FD7-B4AC-F57A-95FC2121A0ED}"/>
              </a:ext>
            </a:extLst>
          </p:cNvPr>
          <p:cNvSpPr>
            <a:spLocks noGrp="1"/>
          </p:cNvSpPr>
          <p:nvPr>
            <p:ph type="sldNum" sz="quarter" idx="12"/>
          </p:nvPr>
        </p:nvSpPr>
        <p:spPr/>
        <p:txBody>
          <a:bodyPr/>
          <a:lstStyle/>
          <a:p>
            <a:fld id="{68A8D22E-6BC5-9E47-900C-2BB94685D9F5}" type="slidenum">
              <a:rPr lang="en-US" smtClean="0"/>
              <a:t>91</a:t>
            </a:fld>
            <a:endParaRPr lang="en-US"/>
          </a:p>
        </p:txBody>
      </p:sp>
    </p:spTree>
    <p:extLst>
      <p:ext uri="{BB962C8B-B14F-4D97-AF65-F5344CB8AC3E}">
        <p14:creationId xmlns:p14="http://schemas.microsoft.com/office/powerpoint/2010/main" val="8729231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D9AC7-679E-C826-F74F-662D84358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06EC8-6A90-A914-D987-8107157AE346}"/>
              </a:ext>
            </a:extLst>
          </p:cNvPr>
          <p:cNvSpPr>
            <a:spLocks noGrp="1"/>
          </p:cNvSpPr>
          <p:nvPr>
            <p:ph type="title"/>
          </p:nvPr>
        </p:nvSpPr>
        <p:spPr/>
        <p:txBody>
          <a:bodyPr>
            <a:normAutofit fontScale="90000"/>
          </a:bodyPr>
          <a:lstStyle/>
          <a:p>
            <a:r>
              <a:rPr lang="en-US" sz="4400" dirty="0">
                <a:solidFill>
                  <a:schemeClr val="bg1"/>
                </a:solidFill>
                <a:cs typeface="Segoe UI" pitchFamily="34" charset="0"/>
              </a:rPr>
              <a:t>Upcoming Trainings – </a:t>
            </a:r>
            <a:r>
              <a:rPr lang="en-US" dirty="0">
                <a:solidFill>
                  <a:schemeClr val="bg1"/>
                </a:solidFill>
                <a:cs typeface="Segoe UI" pitchFamily="34" charset="0"/>
              </a:rPr>
              <a:t>February and March 2027</a:t>
            </a:r>
            <a:endParaRPr lang="en-US" sz="4400" dirty="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18EBD594-917B-460E-C4F4-DECC2ABBDCB5}"/>
              </a:ext>
            </a:extLst>
          </p:cNvPr>
          <p:cNvGraphicFramePr>
            <a:graphicFrameLocks noGrp="1"/>
          </p:cNvGraphicFramePr>
          <p:nvPr>
            <p:ph idx="1"/>
            <p:extLst>
              <p:ext uri="{D42A27DB-BD31-4B8C-83A1-F6EECF244321}">
                <p14:modId xmlns:p14="http://schemas.microsoft.com/office/powerpoint/2010/main" val="2325406924"/>
              </p:ext>
            </p:extLst>
          </p:nvPr>
        </p:nvGraphicFramePr>
        <p:xfrm>
          <a:off x="865763" y="1715998"/>
          <a:ext cx="10460474" cy="4185815"/>
        </p:xfrm>
        <a:graphic>
          <a:graphicData uri="http://schemas.openxmlformats.org/drawingml/2006/table">
            <a:tbl>
              <a:tblPr firstRow="1" bandRow="1">
                <a:tableStyleId>{5C22544A-7EE6-4342-B048-85BDC9FD1C3A}</a:tableStyleId>
              </a:tblPr>
              <a:tblGrid>
                <a:gridCol w="5430262">
                  <a:extLst>
                    <a:ext uri="{9D8B030D-6E8A-4147-A177-3AD203B41FA5}">
                      <a16:colId xmlns:a16="http://schemas.microsoft.com/office/drawing/2014/main" val="693765042"/>
                    </a:ext>
                  </a:extLst>
                </a:gridCol>
                <a:gridCol w="5030212">
                  <a:extLst>
                    <a:ext uri="{9D8B030D-6E8A-4147-A177-3AD203B41FA5}">
                      <a16:colId xmlns:a16="http://schemas.microsoft.com/office/drawing/2014/main" val="4077489660"/>
                    </a:ext>
                  </a:extLst>
                </a:gridCol>
              </a:tblGrid>
              <a:tr h="428731">
                <a:tc>
                  <a:txBody>
                    <a:bodyPr/>
                    <a:lstStyle/>
                    <a:p>
                      <a:pPr marL="0" algn="l" defTabSz="914126" rtl="0" eaLnBrk="1" latinLnBrk="0" hangingPunct="1"/>
                      <a:r>
                        <a:rPr lang="en-US" sz="2200" b="1" kern="1200">
                          <a:solidFill>
                            <a:schemeClr val="lt1"/>
                          </a:solidFill>
                          <a:latin typeface="Arial"/>
                          <a:cs typeface="Arial"/>
                        </a:rPr>
                        <a:t>Training</a:t>
                      </a:r>
                      <a:endParaRPr lang="en-US" sz="2200" b="1" kern="1200">
                        <a:solidFill>
                          <a:schemeClr val="lt1"/>
                        </a:solidFill>
                        <a:latin typeface="Arial"/>
                        <a:ea typeface="+mn-ea"/>
                        <a:cs typeface="Arial"/>
                      </a:endParaRPr>
                    </a:p>
                  </a:txBody>
                  <a:tcPr/>
                </a:tc>
                <a:tc>
                  <a:txBody>
                    <a:bodyPr/>
                    <a:lstStyle/>
                    <a:p>
                      <a:pPr marL="0" algn="l" defTabSz="914126" rtl="0" eaLnBrk="1" latinLnBrk="0" hangingPunct="1"/>
                      <a:r>
                        <a:rPr lang="en-US" sz="2200" b="1" kern="1200">
                          <a:solidFill>
                            <a:schemeClr val="lt1"/>
                          </a:solidFill>
                          <a:latin typeface="Arial"/>
                          <a:cs typeface="Arial"/>
                        </a:rPr>
                        <a:t>Date</a:t>
                      </a:r>
                      <a:endParaRPr lang="en-US" sz="2200" b="1" kern="1200">
                        <a:solidFill>
                          <a:schemeClr val="lt1"/>
                        </a:solidFill>
                        <a:latin typeface="Arial"/>
                        <a:ea typeface="+mn-ea"/>
                        <a:cs typeface="Arial"/>
                      </a:endParaRPr>
                    </a:p>
                  </a:txBody>
                  <a:tcPr/>
                </a:tc>
                <a:extLst>
                  <a:ext uri="{0D108BD9-81ED-4DB2-BD59-A6C34878D82A}">
                    <a16:rowId xmlns:a16="http://schemas.microsoft.com/office/drawing/2014/main" val="2087652330"/>
                  </a:ext>
                </a:extLst>
              </a:tr>
              <a:tr h="428731">
                <a:tc>
                  <a:txBody>
                    <a:bodyPr/>
                    <a:lstStyle/>
                    <a:p>
                      <a:pPr marL="0" algn="l" defTabSz="914126" rtl="0" eaLnBrk="1" latinLnBrk="0" hangingPunct="1"/>
                      <a:r>
                        <a:rPr lang="en-US" sz="2200" b="0" i="0" kern="1200">
                          <a:solidFill>
                            <a:schemeClr val="dk1"/>
                          </a:solidFill>
                          <a:effectLst/>
                          <a:latin typeface="Arial"/>
                          <a:ea typeface="+mn-ea"/>
                          <a:cs typeface="Arial"/>
                        </a:rPr>
                        <a:t>Overview of MCAS Administration Tasks for Technology Coordinators</a:t>
                      </a:r>
                      <a:endParaRPr lang="en-US" sz="2200" kern="1200">
                        <a:solidFill>
                          <a:schemeClr val="dk1"/>
                        </a:solidFill>
                        <a:latin typeface="Arial"/>
                        <a:ea typeface="+mn-ea"/>
                        <a:cs typeface="Arial"/>
                      </a:endParaRPr>
                    </a:p>
                  </a:txBody>
                  <a:tcPr/>
                </a:tc>
                <a:tc>
                  <a:txBody>
                    <a:bodyPr/>
                    <a:lstStyle/>
                    <a:p>
                      <a:r>
                        <a:rPr lang="en-US" sz="2200">
                          <a:latin typeface="Arial"/>
                          <a:cs typeface="Arial"/>
                          <a:hlinkClick r:id="rId3"/>
                        </a:rPr>
                        <a:t>Monday, February 1</a:t>
                      </a:r>
                      <a:endParaRPr lang="en-US" sz="2200">
                        <a:latin typeface="Arial"/>
                        <a:cs typeface="Arial"/>
                      </a:endParaRPr>
                    </a:p>
                  </a:txBody>
                  <a:tcPr/>
                </a:tc>
                <a:extLst>
                  <a:ext uri="{0D108BD9-81ED-4DB2-BD59-A6C34878D82A}">
                    <a16:rowId xmlns:a16="http://schemas.microsoft.com/office/drawing/2014/main" val="2300032679"/>
                  </a:ext>
                </a:extLst>
              </a:tr>
              <a:tr h="428731">
                <a:tc>
                  <a:txBody>
                    <a:bodyPr/>
                    <a:lstStyle/>
                    <a:p>
                      <a:pPr marL="0" algn="l" defTabSz="914126" rtl="0" eaLnBrk="1" latinLnBrk="0" hangingPunct="1"/>
                      <a:r>
                        <a:rPr lang="en-US" sz="2200" b="0" i="0" u="none" strike="noStrike" kern="1200">
                          <a:solidFill>
                            <a:schemeClr val="dk1"/>
                          </a:solidFill>
                          <a:effectLst/>
                          <a:latin typeface="Arial"/>
                          <a:ea typeface="+mn-ea"/>
                          <a:cs typeface="Arial"/>
                        </a:rPr>
                        <a:t>Office Hours for Spring 2027 MCAS Tests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a:cs typeface="Arial"/>
                          <a:hlinkClick r:id="rId4"/>
                        </a:rPr>
                        <a:t>Friday, February 5</a:t>
                      </a:r>
                      <a:endParaRPr lang="en-US" sz="2200" dirty="0">
                        <a:latin typeface="Arial"/>
                        <a:cs typeface="Arial"/>
                      </a:endParaRPr>
                    </a:p>
                  </a:txBody>
                  <a:tcPr/>
                </a:tc>
                <a:extLst>
                  <a:ext uri="{0D108BD9-81ED-4DB2-BD59-A6C34878D82A}">
                    <a16:rowId xmlns:a16="http://schemas.microsoft.com/office/drawing/2014/main" val="1530611231"/>
                  </a:ext>
                </a:extLst>
              </a:tr>
              <a:tr h="428731">
                <a:tc>
                  <a:txBody>
                    <a:bodyPr/>
                    <a:lstStyle/>
                    <a:p>
                      <a:pPr marL="0" algn="l" defTabSz="914126" rtl="0" eaLnBrk="1" latinLnBrk="0" hangingPunct="1"/>
                      <a:r>
                        <a:rPr lang="en-US" sz="2200" kern="1200">
                          <a:solidFill>
                            <a:schemeClr val="dk1"/>
                          </a:solidFill>
                          <a:latin typeface="Arial"/>
                          <a:cs typeface="Arial"/>
                        </a:rPr>
                        <a:t>Office Hours for Technology Coordinators</a:t>
                      </a:r>
                    </a:p>
                  </a:txBody>
                  <a:tcPr/>
                </a:tc>
                <a:tc>
                  <a:txBody>
                    <a:bodyPr/>
                    <a:lstStyle/>
                    <a:p>
                      <a:r>
                        <a:rPr lang="en-US" sz="2200">
                          <a:latin typeface="Arial"/>
                          <a:cs typeface="Arial"/>
                          <a:hlinkClick r:id="rId5"/>
                        </a:rPr>
                        <a:t>Tuesday, February 9</a:t>
                      </a:r>
                      <a:endParaRPr lang="en-US" sz="2200">
                        <a:latin typeface="Arial"/>
                        <a:cs typeface="Arial"/>
                      </a:endParaRPr>
                    </a:p>
                  </a:txBody>
                  <a:tcPr/>
                </a:tc>
                <a:extLst>
                  <a:ext uri="{0D108BD9-81ED-4DB2-BD59-A6C34878D82A}">
                    <a16:rowId xmlns:a16="http://schemas.microsoft.com/office/drawing/2014/main" val="1323820954"/>
                  </a:ext>
                </a:extLst>
              </a:tr>
              <a:tr h="428731">
                <a:tc>
                  <a:txBody>
                    <a:bodyPr/>
                    <a:lstStyle/>
                    <a:p>
                      <a:pPr marL="0" algn="l" defTabSz="914126" rtl="0" eaLnBrk="1" latinLnBrk="0" hangingPunct="1"/>
                      <a:r>
                        <a:rPr lang="en-US" sz="2200" kern="1200">
                          <a:solidFill>
                            <a:schemeClr val="dk1"/>
                          </a:solidFill>
                          <a:latin typeface="Arial"/>
                          <a:cs typeface="Arial"/>
                        </a:rPr>
                        <a:t>Overview of Spanish/English MCAS Tests</a:t>
                      </a:r>
                    </a:p>
                  </a:txBody>
                  <a:tcPr/>
                </a:tc>
                <a:tc>
                  <a:txBody>
                    <a:bodyPr/>
                    <a:lstStyle/>
                    <a:p>
                      <a:r>
                        <a:rPr lang="en-US" sz="2200">
                          <a:latin typeface="Arial"/>
                          <a:cs typeface="Arial"/>
                          <a:hlinkClick r:id="rId6"/>
                        </a:rPr>
                        <a:t>Thursday, February 11</a:t>
                      </a:r>
                      <a:endParaRPr lang="en-US" sz="2200">
                        <a:latin typeface="Arial"/>
                        <a:cs typeface="Arial"/>
                      </a:endParaRPr>
                    </a:p>
                  </a:txBody>
                  <a:tcPr/>
                </a:tc>
                <a:extLst>
                  <a:ext uri="{0D108BD9-81ED-4DB2-BD59-A6C34878D82A}">
                    <a16:rowId xmlns:a16="http://schemas.microsoft.com/office/drawing/2014/main" val="3214793209"/>
                  </a:ext>
                </a:extLst>
              </a:tr>
              <a:tr h="428731">
                <a:tc>
                  <a:txBody>
                    <a:bodyPr/>
                    <a:lstStyle/>
                    <a:p>
                      <a:pPr marL="0" algn="l" defTabSz="914126" rtl="0" eaLnBrk="1" latinLnBrk="0" hangingPunct="1"/>
                      <a:r>
                        <a:rPr lang="en-US" sz="2200" kern="1200">
                          <a:solidFill>
                            <a:schemeClr val="dk1"/>
                          </a:solidFill>
                          <a:latin typeface="Arial"/>
                          <a:cs typeface="Arial"/>
                        </a:rPr>
                        <a:t>Tasks in the MCAS Portal Before Testing</a:t>
                      </a:r>
                    </a:p>
                  </a:txBody>
                  <a:tcPr/>
                </a:tc>
                <a:tc>
                  <a:txBody>
                    <a:bodyPr/>
                    <a:lstStyle/>
                    <a:p>
                      <a:r>
                        <a:rPr lang="en-US" sz="2200">
                          <a:latin typeface="Arial"/>
                          <a:cs typeface="Arial"/>
                          <a:hlinkClick r:id="rId7"/>
                        </a:rPr>
                        <a:t>Tuesday, March 2</a:t>
                      </a:r>
                      <a:endParaRPr lang="en-US" sz="2200">
                        <a:latin typeface="Arial"/>
                        <a:cs typeface="Arial"/>
                      </a:endParaRPr>
                    </a:p>
                  </a:txBody>
                  <a:tcPr/>
                </a:tc>
                <a:extLst>
                  <a:ext uri="{0D108BD9-81ED-4DB2-BD59-A6C34878D82A}">
                    <a16:rowId xmlns:a16="http://schemas.microsoft.com/office/drawing/2014/main" val="2405862612"/>
                  </a:ext>
                </a:extLst>
              </a:tr>
              <a:tr h="393147">
                <a:tc>
                  <a:txBody>
                    <a:bodyPr/>
                    <a:lstStyle/>
                    <a:p>
                      <a:pPr marL="0" algn="l" defTabSz="914126" rtl="0" eaLnBrk="1" latinLnBrk="0" hangingPunct="1"/>
                      <a:r>
                        <a:rPr lang="en-US" sz="2200" kern="1200">
                          <a:solidFill>
                            <a:schemeClr val="dk1"/>
                          </a:solidFill>
                          <a:latin typeface="Arial"/>
                          <a:cs typeface="Arial"/>
                        </a:rPr>
                        <a:t>Tasks in the MCAS Portal During Testing</a:t>
                      </a:r>
                    </a:p>
                  </a:txBody>
                  <a:tcPr/>
                </a:tc>
                <a:tc>
                  <a:txBody>
                    <a:bodyPr/>
                    <a:lstStyle/>
                    <a:p>
                      <a:r>
                        <a:rPr lang="en-US" sz="2200">
                          <a:latin typeface="Arial"/>
                          <a:cs typeface="Arial"/>
                          <a:hlinkClick r:id="rId8"/>
                        </a:rPr>
                        <a:t>Tuesday, March 9</a:t>
                      </a:r>
                      <a:endParaRPr lang="en-US" sz="2200">
                        <a:latin typeface="Arial"/>
                        <a:cs typeface="Arial"/>
                      </a:endParaRPr>
                    </a:p>
                  </a:txBody>
                  <a:tcPr/>
                </a:tc>
                <a:extLst>
                  <a:ext uri="{0D108BD9-81ED-4DB2-BD59-A6C34878D82A}">
                    <a16:rowId xmlns:a16="http://schemas.microsoft.com/office/drawing/2014/main" val="822600052"/>
                  </a:ext>
                </a:extLst>
              </a:tr>
              <a:tr h="0">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2200" kern="1200">
                          <a:solidFill>
                            <a:schemeClr val="dk1"/>
                          </a:solidFill>
                          <a:latin typeface="Arial"/>
                          <a:cs typeface="Arial"/>
                        </a:rPr>
                        <a:t>Tasks in the MCAS Portal After Testing</a:t>
                      </a:r>
                      <a:endParaRPr lang="en-US" sz="2200" kern="1200">
                        <a:solidFill>
                          <a:schemeClr val="dk1"/>
                        </a:solidFill>
                        <a:latin typeface="Arial"/>
                        <a:ea typeface="+mn-ea"/>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a:cs typeface="Arial"/>
                          <a:hlinkClick r:id="rId9"/>
                        </a:rPr>
                        <a:t>Tuesday, March 16</a:t>
                      </a:r>
                      <a:endParaRPr lang="en-US" sz="2200">
                        <a:latin typeface="Arial"/>
                        <a:cs typeface="Arial"/>
                      </a:endParaRPr>
                    </a:p>
                  </a:txBody>
                  <a:tcPr/>
                </a:tc>
                <a:extLst>
                  <a:ext uri="{0D108BD9-81ED-4DB2-BD59-A6C34878D82A}">
                    <a16:rowId xmlns:a16="http://schemas.microsoft.com/office/drawing/2014/main" val="2751306537"/>
                  </a:ext>
                </a:extLst>
              </a:tr>
              <a:tr h="320757">
                <a:tc>
                  <a:txBody>
                    <a:bodyPr/>
                    <a:lstStyle/>
                    <a:p>
                      <a:pPr marL="0" algn="l" rtl="0" eaLnBrk="1" latinLnBrk="0" hangingPunct="1"/>
                      <a:r>
                        <a:rPr lang="en-US" sz="2200" kern="1200">
                          <a:solidFill>
                            <a:schemeClr val="dk1"/>
                          </a:solidFill>
                          <a:latin typeface="Arial"/>
                          <a:ea typeface="+mn-ea"/>
                          <a:cs typeface="Arial"/>
                        </a:rPr>
                        <a:t>Office Hours for MCAS Portal Tasks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a:cs typeface="Arial"/>
                          <a:hlinkClick r:id="rId10"/>
                        </a:rPr>
                        <a:t>Thursday, March 18</a:t>
                      </a:r>
                      <a:endParaRPr lang="en-US" sz="2200" dirty="0">
                        <a:latin typeface="Arial"/>
                        <a:cs typeface="Arial"/>
                      </a:endParaRPr>
                    </a:p>
                  </a:txBody>
                  <a:tcPr/>
                </a:tc>
                <a:extLst>
                  <a:ext uri="{0D108BD9-81ED-4DB2-BD59-A6C34878D82A}">
                    <a16:rowId xmlns:a16="http://schemas.microsoft.com/office/drawing/2014/main" val="2961812291"/>
                  </a:ext>
                </a:extLst>
              </a:tr>
            </a:tbl>
          </a:graphicData>
        </a:graphic>
      </p:graphicFrame>
      <p:sp>
        <p:nvSpPr>
          <p:cNvPr id="5" name="TextBox 4">
            <a:extLst>
              <a:ext uri="{FF2B5EF4-FFF2-40B4-BE49-F238E27FC236}">
                <a16:creationId xmlns:a16="http://schemas.microsoft.com/office/drawing/2014/main" id="{569A258C-EE3B-E4A0-9935-6019C833DAF0}"/>
              </a:ext>
            </a:extLst>
          </p:cNvPr>
          <p:cNvSpPr txBox="1"/>
          <p:nvPr/>
        </p:nvSpPr>
        <p:spPr>
          <a:xfrm>
            <a:off x="3164417" y="6021916"/>
            <a:ext cx="5854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n-lt"/>
                <a:cs typeface="Arial"/>
              </a:rPr>
              <a:t>Sessions will begin at 9:30 a.m. unless otherwise noted. </a:t>
            </a:r>
            <a:endParaRPr lang="en-US">
              <a:latin typeface="Arial"/>
              <a:cs typeface="Arial"/>
            </a:endParaRPr>
          </a:p>
        </p:txBody>
      </p:sp>
      <p:sp>
        <p:nvSpPr>
          <p:cNvPr id="3" name="Slide Number Placeholder 2">
            <a:extLst>
              <a:ext uri="{FF2B5EF4-FFF2-40B4-BE49-F238E27FC236}">
                <a16:creationId xmlns:a16="http://schemas.microsoft.com/office/drawing/2014/main" id="{0FC33EC6-1974-1F1B-2CB9-9EDC2468D778}"/>
              </a:ext>
            </a:extLst>
          </p:cNvPr>
          <p:cNvSpPr>
            <a:spLocks noGrp="1"/>
          </p:cNvSpPr>
          <p:nvPr>
            <p:ph type="sldNum" sz="quarter" idx="12"/>
          </p:nvPr>
        </p:nvSpPr>
        <p:spPr/>
        <p:txBody>
          <a:bodyPr/>
          <a:lstStyle/>
          <a:p>
            <a:fld id="{68A8D22E-6BC5-9E47-900C-2BB94685D9F5}" type="slidenum">
              <a:rPr lang="en-US" smtClean="0"/>
              <a:t>92</a:t>
            </a:fld>
            <a:endParaRPr lang="en-US"/>
          </a:p>
        </p:txBody>
      </p:sp>
    </p:spTree>
    <p:extLst>
      <p:ext uri="{BB962C8B-B14F-4D97-AF65-F5344CB8AC3E}">
        <p14:creationId xmlns:p14="http://schemas.microsoft.com/office/powerpoint/2010/main" val="10714906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A063421F-A436-508C-F14E-E81D71FD3954}"/>
              </a:ext>
            </a:extLst>
          </p:cNvPr>
          <p:cNvSpPr>
            <a:spLocks noGrp="1"/>
          </p:cNvSpPr>
          <p:nvPr>
            <p:ph type="sldNum" sz="quarter" idx="12"/>
          </p:nvPr>
        </p:nvSpPr>
        <p:spPr/>
        <p:txBody>
          <a:bodyPr/>
          <a:lstStyle/>
          <a:p>
            <a:fld id="{68A8D22E-6BC5-9E47-900C-2BB94685D9F5}" type="slidenum">
              <a:rPr lang="en-US" smtClean="0"/>
              <a:t>93</a:t>
            </a:fld>
            <a:endParaRPr lang="en-US"/>
          </a:p>
        </p:txBody>
      </p:sp>
    </p:spTree>
    <p:extLst>
      <p:ext uri="{BB962C8B-B14F-4D97-AF65-F5344CB8AC3E}">
        <p14:creationId xmlns:p14="http://schemas.microsoft.com/office/powerpoint/2010/main" val="948623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11" name="Rectangle: Rounded Corners 10">
            <a:extLst>
              <a:ext uri="{FF2B5EF4-FFF2-40B4-BE49-F238E27FC236}">
                <a16:creationId xmlns:a16="http://schemas.microsoft.com/office/drawing/2014/main" id="{54A3FCA0-7171-6C51-CC93-A2A4A685F282}"/>
              </a:ext>
              <a:ext uri="{C183D7F6-B498-43B3-948B-1728B52AA6E4}">
                <adec:decorative xmlns:adec="http://schemas.microsoft.com/office/drawing/2017/decorative" val="1"/>
              </a:ext>
            </a:extLst>
          </p:cNvPr>
          <p:cNvSpPr/>
          <p:nvPr/>
        </p:nvSpPr>
        <p:spPr>
          <a:xfrm>
            <a:off x="216724"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 Placeholder 1">
            <a:extLst>
              <a:ext uri="{FF2B5EF4-FFF2-40B4-BE49-F238E27FC236}">
                <a16:creationId xmlns:a16="http://schemas.microsoft.com/office/drawing/2014/main" id="{1C6A7017-17C6-F511-1D48-8093C62BB9FA}"/>
              </a:ext>
            </a:extLst>
          </p:cNvPr>
          <p:cNvSpPr>
            <a:spLocks noGrp="1"/>
          </p:cNvSpPr>
          <p:nvPr/>
        </p:nvSpPr>
        <p:spPr>
          <a:xfrm>
            <a:off x="1403460" y="2086840"/>
            <a:ext cx="2941063" cy="61689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a:solidFill>
                  <a:schemeClr val="tx1"/>
                </a:solidFill>
                <a:latin typeface="Arial"/>
                <a:cs typeface="Arial"/>
              </a:rPr>
              <a:t>MCAS Service Center</a:t>
            </a:r>
            <a:endParaRPr lang="en-US" sz="2200">
              <a:solidFill>
                <a:schemeClr val="tx1"/>
              </a:solidFill>
            </a:endParaRPr>
          </a:p>
        </p:txBody>
      </p:sp>
      <p:sp>
        <p:nvSpPr>
          <p:cNvPr id="12" name="Content Placeholder 2">
            <a:extLst>
              <a:ext uri="{FF2B5EF4-FFF2-40B4-BE49-F238E27FC236}">
                <a16:creationId xmlns:a16="http://schemas.microsoft.com/office/drawing/2014/main" id="{10F3C2F1-C065-1C59-D812-2C29FFD6A6D3}"/>
              </a:ext>
            </a:extLst>
          </p:cNvPr>
          <p:cNvSpPr>
            <a:spLocks noGrp="1"/>
          </p:cNvSpPr>
          <p:nvPr/>
        </p:nvSpPr>
        <p:spPr>
          <a:xfrm>
            <a:off x="316674" y="2825418"/>
            <a:ext cx="5116680" cy="3147993"/>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chemeClr val="tx1"/>
                </a:solidFill>
                <a:latin typeface="Arial"/>
                <a:cs typeface="Arial"/>
              </a:rPr>
              <a:t>        Logistics and Technology Questions</a:t>
            </a:r>
            <a:br>
              <a:rPr lang="en-US" sz="2000">
                <a:latin typeface="Arial" panose="020B0604020202020204" pitchFamily="34" charset="0"/>
                <a:cs typeface="Arial" panose="020B0604020202020204" pitchFamily="34" charset="0"/>
              </a:rPr>
            </a:br>
            <a:endParaRPr lang="en-US" sz="2000"/>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3"/>
              </a:rPr>
              <a:t>https://mcas.onlinehelp.cognia.org/</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4"/>
              </a:rPr>
              <a:t>mcas@cognia.org</a:t>
            </a:r>
            <a:endParaRPr lang="en-US" sz="2000">
              <a:latin typeface="Arial"/>
              <a:cs typeface="Arial"/>
            </a:endParaRP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800-737-5103</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888-222-1671</a:t>
            </a:r>
          </a:p>
          <a:p>
            <a:pPr marL="394970" lvl="1" indent="0">
              <a:buNone/>
            </a:pPr>
            <a:endParaRPr lang="en-US" sz="2000">
              <a:solidFill>
                <a:schemeClr val="tx1"/>
              </a:solidFill>
              <a:latin typeface="Arial"/>
              <a:cs typeface="Arial"/>
            </a:endParaRPr>
          </a:p>
          <a:p>
            <a:pPr marL="394970" lvl="1" indent="0">
              <a:buClr>
                <a:srgbClr val="010203"/>
              </a:buClr>
              <a:buNone/>
            </a:pPr>
            <a:r>
              <a:rPr lang="en-US" sz="2000" b="0" i="0">
                <a:solidFill>
                  <a:srgbClr val="000000"/>
                </a:solidFill>
                <a:effectLst/>
                <a:latin typeface="Helvetica"/>
                <a:cs typeface="Arial"/>
              </a:rPr>
              <a:t>Live chat is available at the link on the bottom of the page at the </a:t>
            </a:r>
            <a:r>
              <a:rPr lang="en-US" sz="2000" b="0" i="0" u="sng">
                <a:solidFill>
                  <a:srgbClr val="337AB7"/>
                </a:solidFill>
                <a:effectLst/>
                <a:latin typeface="Helvetica"/>
                <a:cs typeface="Arial"/>
                <a:hlinkClick r:id="rId3"/>
              </a:rPr>
              <a:t>MCAS Resource Center</a:t>
            </a:r>
            <a:endParaRPr lang="en-US" sz="2000">
              <a:latin typeface="Helvetica"/>
              <a:cs typeface="Arial"/>
            </a:endParaRPr>
          </a:p>
          <a:p>
            <a:endParaRPr lang="en-US"/>
          </a:p>
        </p:txBody>
      </p:sp>
      <p:sp>
        <p:nvSpPr>
          <p:cNvPr id="10" name="Rectangle: Rounded Corners 9">
            <a:extLst>
              <a:ext uri="{FF2B5EF4-FFF2-40B4-BE49-F238E27FC236}">
                <a16:creationId xmlns:a16="http://schemas.microsoft.com/office/drawing/2014/main" id="{36B54381-3211-244E-F7C4-2F75B83887DF}"/>
              </a:ext>
              <a:ext uri="{C183D7F6-B498-43B3-948B-1728B52AA6E4}">
                <adec:decorative xmlns:adec="http://schemas.microsoft.com/office/drawing/2017/decorative" val="1"/>
              </a:ext>
            </a:extLst>
          </p:cNvPr>
          <p:cNvSpPr/>
          <p:nvPr/>
        </p:nvSpPr>
        <p:spPr>
          <a:xfrm>
            <a:off x="6114801"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 Placeholder 3">
            <a:extLst>
              <a:ext uri="{FF2B5EF4-FFF2-40B4-BE49-F238E27FC236}">
                <a16:creationId xmlns:a16="http://schemas.microsoft.com/office/drawing/2014/main" id="{4FAEE545-508E-BBC8-B75B-D911AD48B8DB}"/>
              </a:ext>
            </a:extLst>
          </p:cNvPr>
          <p:cNvSpPr>
            <a:spLocks noGrp="1"/>
          </p:cNvSpPr>
          <p:nvPr/>
        </p:nvSpPr>
        <p:spPr>
          <a:xfrm>
            <a:off x="6333899" y="2083995"/>
            <a:ext cx="5105997" cy="6168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a:solidFill>
                  <a:schemeClr val="tx1"/>
                </a:solidFill>
                <a:latin typeface="Arial"/>
                <a:cs typeface="Arial"/>
              </a:rPr>
              <a:t>DESE Student Assessment Services</a:t>
            </a:r>
            <a:endParaRPr lang="en-US" sz="2200">
              <a:solidFill>
                <a:schemeClr val="tx1"/>
              </a:solidFill>
            </a:endParaRPr>
          </a:p>
        </p:txBody>
      </p:sp>
      <p:sp>
        <p:nvSpPr>
          <p:cNvPr id="14" name="Content Placeholder 4">
            <a:extLst>
              <a:ext uri="{FF2B5EF4-FFF2-40B4-BE49-F238E27FC236}">
                <a16:creationId xmlns:a16="http://schemas.microsoft.com/office/drawing/2014/main" id="{60287B2E-8978-C144-AD68-11C997FF9006}"/>
              </a:ext>
            </a:extLst>
          </p:cNvPr>
          <p:cNvSpPr>
            <a:spLocks noGrp="1"/>
          </p:cNvSpPr>
          <p:nvPr/>
        </p:nvSpPr>
        <p:spPr>
          <a:xfrm>
            <a:off x="6307478" y="2825419"/>
            <a:ext cx="5148942" cy="251045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10203"/>
              </a:buClr>
              <a:buNone/>
            </a:pPr>
            <a:r>
              <a:rPr lang="en-US" sz="2000" b="1">
                <a:solidFill>
                  <a:schemeClr val="tx1"/>
                </a:solidFill>
                <a:latin typeface="Arial"/>
                <a:cs typeface="Arial"/>
              </a:rPr>
              <a:t>                 Policy Questions </a:t>
            </a:r>
            <a:endParaRPr lang="en-US" sz="2000" b="1">
              <a:solidFill>
                <a:schemeClr val="tx1"/>
              </a:solidFill>
            </a:endParaRPr>
          </a:p>
          <a:p>
            <a:pPr marL="0" indent="0">
              <a:buNone/>
            </a:pPr>
            <a:r>
              <a:rPr lang="en-US" sz="1800" b="1">
                <a:solidFill>
                  <a:schemeClr val="tx1"/>
                </a:solidFill>
                <a:latin typeface="Arial"/>
                <a:cs typeface="Arial"/>
              </a:rPr>
              <a:t>(e.g., student participation, accommodations)</a:t>
            </a:r>
            <a:br>
              <a:rPr lang="en-US" sz="2000" b="1">
                <a:latin typeface="Arial" panose="020B0604020202020204" pitchFamily="34" charset="0"/>
                <a:cs typeface="Arial" panose="020B0604020202020204" pitchFamily="34" charset="0"/>
              </a:rPr>
            </a:br>
            <a:endParaRPr lang="en-US" sz="2000" b="1">
              <a:solidFill>
                <a:schemeClr val="tx1"/>
              </a:solidFill>
            </a:endParaRPr>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5"/>
              </a:rPr>
              <a:t>www.doe.mass.edu/mcas</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6"/>
              </a:rPr>
              <a:t>mcas@mass.gov</a:t>
            </a:r>
            <a:r>
              <a:rPr lang="en-US" sz="2000">
                <a:latin typeface="Arial"/>
                <a:cs typeface="Arial"/>
              </a:rPr>
              <a:t> </a:t>
            </a: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781-338-3625</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800-439-2370</a:t>
            </a:r>
          </a:p>
        </p:txBody>
      </p:sp>
      <p:sp>
        <p:nvSpPr>
          <p:cNvPr id="7" name="Slide Number Placeholder 6">
            <a:extLst>
              <a:ext uri="{FF2B5EF4-FFF2-40B4-BE49-F238E27FC236}">
                <a16:creationId xmlns:a16="http://schemas.microsoft.com/office/drawing/2014/main" id="{050172BA-C592-5576-2329-7F12F85F3969}"/>
              </a:ext>
            </a:extLst>
          </p:cNvPr>
          <p:cNvSpPr>
            <a:spLocks noGrp="1"/>
          </p:cNvSpPr>
          <p:nvPr>
            <p:ph type="sldNum" sz="quarter" idx="12"/>
          </p:nvPr>
        </p:nvSpPr>
        <p:spPr/>
        <p:txBody>
          <a:bodyPr/>
          <a:lstStyle/>
          <a:p>
            <a:fld id="{68A8D22E-6BC5-9E47-900C-2BB94685D9F5}" type="slidenum">
              <a:rPr lang="en-US" smtClean="0"/>
              <a:t>94</a:t>
            </a:fld>
            <a:endParaRPr lang="en-US"/>
          </a:p>
        </p:txBody>
      </p:sp>
    </p:spTree>
    <p:extLst>
      <p:ext uri="{BB962C8B-B14F-4D97-AF65-F5344CB8AC3E}">
        <p14:creationId xmlns:p14="http://schemas.microsoft.com/office/powerpoint/2010/main" val="39447138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400"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47145" y="1976741"/>
            <a:ext cx="12192000" cy="400050"/>
          </a:xfrm>
          <a:prstGeom prst="rect">
            <a:avLst/>
          </a:prstGeom>
          <a:noFill/>
          <a:ln w="9525">
            <a:noFill/>
            <a:miter lim="800000"/>
            <a:headEnd/>
            <a:tailEnd/>
          </a:ln>
        </p:spPr>
        <p:txBody>
          <a:bodyPr>
            <a:spAutoFit/>
          </a:bodyPr>
          <a:lstStyle/>
          <a:p>
            <a:pPr algn="ctr" eaLnBrk="1" hangingPunct="1"/>
            <a:r>
              <a:rPr lang="en-US" altLang="zh-CN" sz="2000" b="1">
                <a:latin typeface="Arial" panose="020B0604020202020204" pitchFamily="34" charset="0"/>
                <a:ea typeface="Segoe SemiBold"/>
                <a:cs typeface="Arial" panose="020B0604020202020204" pitchFamily="34" charset="0"/>
              </a:rPr>
              <a:t>The Office of Student Assessment Services </a:t>
            </a:r>
            <a:endParaRPr lang="zh-CN" altLang="en-US" sz="2000" b="1">
              <a:latin typeface="Arial" panose="020B0604020202020204" pitchFamily="34" charset="0"/>
              <a:ea typeface="Segoe SemiBold"/>
              <a:cs typeface="Arial" panose="020B0604020202020204" pitchFamily="34" charset="0"/>
            </a:endParaRPr>
          </a:p>
        </p:txBody>
      </p:sp>
      <p:pic>
        <p:nvPicPr>
          <p:cNvPr id="11" name="Graphic 10" descr="Receiver with solid fill">
            <a:extLst>
              <a:ext uri="{FF2B5EF4-FFF2-40B4-BE49-F238E27FC236}">
                <a16:creationId xmlns:a16="http://schemas.microsoft.com/office/drawing/2014/main" id="{50CF37C7-7697-49B2-8F01-E2F7AB7B28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9832" y="2971800"/>
            <a:ext cx="457200" cy="457200"/>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7032" y="3009521"/>
            <a:ext cx="2377378"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pic>
        <p:nvPicPr>
          <p:cNvPr id="12" name="Graphic 11" descr="Email with solid fill">
            <a:extLst>
              <a:ext uri="{FF2B5EF4-FFF2-40B4-BE49-F238E27FC236}">
                <a16:creationId xmlns:a16="http://schemas.microsoft.com/office/drawing/2014/main" id="{A09C4642-67BC-4D06-A3AD-DFA1158F15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0796" y="2874535"/>
            <a:ext cx="540834" cy="540834"/>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8206" y="2971800"/>
            <a:ext cx="300072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mcas@mass.gov </a:t>
            </a:r>
          </a:p>
        </p:txBody>
      </p:sp>
      <p:pic>
        <p:nvPicPr>
          <p:cNvPr id="70" name="Graphic 69" descr="Work from home Wi-Fi with solid fill">
            <a:extLst>
              <a:ext uri="{FF2B5EF4-FFF2-40B4-BE49-F238E27FC236}">
                <a16:creationId xmlns:a16="http://schemas.microsoft.com/office/drawing/2014/main" id="{A0F0B6FE-BDBA-4605-BD46-20A654F1A4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5995" y="3659009"/>
            <a:ext cx="544873" cy="544873"/>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0868" y="3742217"/>
            <a:ext cx="508675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6"/>
              </a:rPr>
              <a:t>www.doe.mass.edu/mcas</a:t>
            </a:r>
            <a:r>
              <a:rPr lang="en-US" sz="2000">
                <a:latin typeface="Arial" panose="020B0604020202020204" pitchFamily="34" charset="0"/>
                <a:cs typeface="Arial" panose="020B0604020202020204" pitchFamily="34" charset="0"/>
              </a:rPr>
              <a:t>  </a:t>
            </a:r>
          </a:p>
        </p:txBody>
      </p:sp>
      <p:pic>
        <p:nvPicPr>
          <p:cNvPr id="15" name="Graphic 14" descr="Building outline">
            <a:extLst>
              <a:ext uri="{FF2B5EF4-FFF2-40B4-BE49-F238E27FC236}">
                <a16:creationId xmlns:a16="http://schemas.microsoft.com/office/drawing/2014/main" id="{52358C72-268A-4136-8497-230A4AC0E8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7283" y="3628552"/>
            <a:ext cx="544874" cy="544874"/>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4135" y="3731390"/>
            <a:ext cx="6093994" cy="400110"/>
          </a:xfrm>
          <a:prstGeom prst="rect">
            <a:avLst/>
          </a:prstGeom>
          <a:noFill/>
        </p:spPr>
        <p:txBody>
          <a:bodyPr wrap="square">
            <a:spAutoFit/>
          </a:bodyPr>
          <a:lstStyle/>
          <a:p>
            <a:r>
              <a:rPr lang="en-US" sz="2000">
                <a:latin typeface="Aptos" panose="020B0004020202020204" pitchFamily="34" charset="0"/>
                <a:cs typeface="Arial" panose="020B0604020202020204" pitchFamily="34" charset="0"/>
              </a:rPr>
              <a:t> </a:t>
            </a:r>
            <a:r>
              <a:rPr lang="en-US" sz="2000" b="0" i="0">
                <a:solidFill>
                  <a:srgbClr val="212529"/>
                </a:solidFill>
                <a:effectLst/>
                <a:latin typeface="Arial" panose="020B0604020202020204" pitchFamily="34" charset="0"/>
                <a:cs typeface="Arial" panose="020B0604020202020204" pitchFamily="34" charset="0"/>
              </a:rPr>
              <a:t>135 Santilli Highway, Everett, MA 02149</a:t>
            </a:r>
            <a:endParaRPr lang="en-US" sz="200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9A24552-E816-3969-FE71-F08FCD5B83C9}"/>
              </a:ext>
            </a:extLst>
          </p:cNvPr>
          <p:cNvSpPr>
            <a:spLocks noGrp="1"/>
          </p:cNvSpPr>
          <p:nvPr>
            <p:ph type="sldNum" sz="quarter" idx="12"/>
          </p:nvPr>
        </p:nvSpPr>
        <p:spPr/>
        <p:txBody>
          <a:bodyPr/>
          <a:lstStyle/>
          <a:p>
            <a:fld id="{68A8D22E-6BC5-9E47-900C-2BB94685D9F5}" type="slidenum">
              <a:rPr lang="en-US" smtClean="0"/>
              <a:t>95</a:t>
            </a:fld>
            <a:endParaRPr lang="en-US"/>
          </a:p>
        </p:txBody>
      </p:sp>
    </p:spTree>
    <p:extLst>
      <p:ext uri="{BB962C8B-B14F-4D97-AF65-F5344CB8AC3E}">
        <p14:creationId xmlns:p14="http://schemas.microsoft.com/office/powerpoint/2010/main" val="209144015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Props1.xml><?xml version="1.0" encoding="utf-8"?>
<ds:datastoreItem xmlns:ds="http://schemas.openxmlformats.org/officeDocument/2006/customXml" ds:itemID="{2C659293-231C-4BAE-A1F6-CBD6686BC98A}">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3.xml><?xml version="1.0" encoding="utf-8"?>
<ds:datastoreItem xmlns:ds="http://schemas.openxmlformats.org/officeDocument/2006/customXml" ds:itemID="{9EAF0FD2-44B7-49AE-A44E-FF3F2848CDD7}">
  <ds:schemaRefs>
    <ds:schemaRef ds:uri="http://www.w3.org/XML/1998/namespace"/>
    <ds:schemaRef ds:uri="e77133ba-eec1-4d51-86ef-7b6d23495175"/>
    <ds:schemaRef ds:uri="http://purl.org/dc/elements/1.1/"/>
    <ds:schemaRef ds:uri="049449a1-970d-4061-91c8-87f7c4621d9d"/>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212</TotalTime>
  <Words>7606</Words>
  <Application>Microsoft Office PowerPoint</Application>
  <PresentationFormat>Widescreen</PresentationFormat>
  <Paragraphs>934</Paragraphs>
  <Slides>95</Slides>
  <Notes>50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等线</vt:lpstr>
      <vt:lpstr>Aptos</vt:lpstr>
      <vt:lpstr>Arial</vt:lpstr>
      <vt:lpstr>Calibri</vt:lpstr>
      <vt:lpstr>Courier New</vt:lpstr>
      <vt:lpstr>Helvetica</vt:lpstr>
      <vt:lpstr>Segoe UI</vt:lpstr>
      <vt:lpstr>Symbol</vt:lpstr>
      <vt:lpstr>Times New Roman</vt:lpstr>
      <vt:lpstr>1_Office Theme</vt:lpstr>
      <vt:lpstr>Overview of MCAS Administration Tasks for School and District Test Coordinators</vt:lpstr>
      <vt:lpstr>Presenters</vt:lpstr>
      <vt:lpstr>Logistics for This Session </vt:lpstr>
      <vt:lpstr>Slides for This Session </vt:lpstr>
      <vt:lpstr>Today’s Agenda</vt:lpstr>
      <vt:lpstr>Poll Question 1</vt:lpstr>
      <vt:lpstr>Poll Question 2</vt:lpstr>
      <vt:lpstr>1. Updates for 2026–27  </vt:lpstr>
      <vt:lpstr>MCAS Student Kiosk Updates</vt:lpstr>
      <vt:lpstr>MCAS Student Kiosk Updates (continued)</vt:lpstr>
      <vt:lpstr>MCAS Portal Updates</vt:lpstr>
      <vt:lpstr>MCAS Portal Updates (continued)</vt:lpstr>
      <vt:lpstr>Upcoming MCAS Portal Updates </vt:lpstr>
      <vt:lpstr>Upcoming MCAS Portal Updates (continued 1)</vt:lpstr>
      <vt:lpstr>Upcoming MCAS Portal Updates (continued 2)</vt:lpstr>
      <vt:lpstr>Upcoming MCAS Portal Updates (continued 3)</vt:lpstr>
      <vt:lpstr>Future Updates for the Student Kiosk and MCAS Portal</vt:lpstr>
      <vt:lpstr>2. Overview of Computer-Based Testing </vt:lpstr>
      <vt:lpstr>MCAS Tests in the 2026–27 School Year</vt:lpstr>
      <vt:lpstr>Commonly Used Acronyms</vt:lpstr>
      <vt:lpstr>Timeline for MCAS CBT  Pre-Administration Tasks </vt:lpstr>
      <vt:lpstr>Timeline for MCAS CBT Pre-Administration Tasks (continued 1)</vt:lpstr>
      <vt:lpstr>Timeline for MCAS CBT  Pre-Administration Tasks (continued 2)</vt:lpstr>
      <vt:lpstr>Timeline for Technology Tasks in the MCAS Portal</vt:lpstr>
      <vt:lpstr>Timeline for Technology Tasks in the MCAS Portal (continued)</vt:lpstr>
      <vt:lpstr>3. Tasks to Complete Now </vt:lpstr>
      <vt:lpstr>Timeline for MCAS CBT  Pre-Administration Tasks: Fall 2026</vt:lpstr>
      <vt:lpstr>1. Read Student Assessment Updates (ongoing)</vt:lpstr>
      <vt:lpstr>2. Become familiar with CBT components</vt:lpstr>
      <vt:lpstr>2. Become familiar with CBT components  (continued)</vt:lpstr>
      <vt:lpstr>Demonstration</vt:lpstr>
      <vt:lpstr>MCAS Resource Center</vt:lpstr>
      <vt:lpstr>MCAS Resource Center (continued)</vt:lpstr>
      <vt:lpstr>DESE Security Portal</vt:lpstr>
      <vt:lpstr>3. Identify the test administration team and establish a communication plan</vt:lpstr>
      <vt:lpstr>3. Identify the test administration team and establish a communication plan.  (continued)</vt:lpstr>
      <vt:lpstr>4. Update contact information with DESE</vt:lpstr>
      <vt:lpstr>5. Confirm your access to the MCAS Portal, and update user accounts.</vt:lpstr>
      <vt:lpstr>5. Confirm your access to the MCAS Portal, and update user accounts. (continued 1)</vt:lpstr>
      <vt:lpstr>5. Confirm your access to the MCAS Portal, and update user accounts. (continued 2)</vt:lpstr>
      <vt:lpstr>6. Begin planning for accessibility features (for all students) and accommodations for students with disabilities and English learners.</vt:lpstr>
      <vt:lpstr>Resources: Tasks to Complete in Fall 2026</vt:lpstr>
      <vt:lpstr>Resources: Tasks to Complete in Fall 2026 (continued)</vt:lpstr>
      <vt:lpstr>Questions &amp; Answers 1</vt:lpstr>
      <vt:lpstr>4. Tasks to Complete at least Two Months before Testing</vt:lpstr>
      <vt:lpstr>Timeline for MCAS CBT Pre-Administration Tasks: At least 2 months before testing</vt:lpstr>
      <vt:lpstr>7. View online training modules and attend training sessions.</vt:lpstr>
      <vt:lpstr>Register for upcoming training sessions at www.doe.mass.edu/mcas/training.html </vt:lpstr>
      <vt:lpstr>8. Technology coordinator downloads and installs the updated MCAS Student Kiosk on student testing devices. </vt:lpstr>
      <vt:lpstr>8. Technology coordinator downloads and installs the updated MCAS Student Kiosk on student testing devices. (continued)</vt:lpstr>
      <vt:lpstr>Resources: Tasks to complete at  least two months before testing</vt:lpstr>
      <vt:lpstr>5. Tasks to Complete One to Two Months before Testing</vt:lpstr>
      <vt:lpstr>Timeline for MCAS CBT Pre-Administration Tasks: One to two months before testing</vt:lpstr>
      <vt:lpstr> 9. Complete Student Registration</vt:lpstr>
      <vt:lpstr>Poll Question 3</vt:lpstr>
      <vt:lpstr>9. Complete Student Registration (continued)</vt:lpstr>
      <vt:lpstr>10. Meet with the technology coordinator, review technology specifications, and prepare the school’s infrastructure.  11. Confirm that Site Readiness is complete. </vt:lpstr>
      <vt:lpstr>12. Administer the student tutorial and practice tests.</vt:lpstr>
      <vt:lpstr>12. Administer the student tutorial and practice tests. (continued)</vt:lpstr>
      <vt:lpstr>Resources: Tasks to complete 1 to 2 months before testing</vt:lpstr>
      <vt:lpstr>6. Tasks to Complete after Student Registration, through the Testing Window as Needed </vt:lpstr>
      <vt:lpstr>Timeline for MCAS CBT Pre-Administration Tasks: After Student Registration, through testing window as needed</vt:lpstr>
      <vt:lpstr>Poll Question 4</vt:lpstr>
      <vt:lpstr>13. Continue to update student information in the MCAS Portal as needed. </vt:lpstr>
      <vt:lpstr>14. Complete Enrollment Transfers as needed. </vt:lpstr>
      <vt:lpstr>Resources: Tasks to complete after Student Registration</vt:lpstr>
      <vt:lpstr>Questions &amp; Answers 2</vt:lpstr>
      <vt:lpstr>7. Tasks to Complete at least Two Weeks before Testing  </vt:lpstr>
      <vt:lpstr>Timeline for MCAS CBT Pre-Administration Tasks: At least two weeks before testing</vt:lpstr>
      <vt:lpstr>15. Prepare devices and materials. </vt:lpstr>
      <vt:lpstr>8. Tasks to Complete Two Weeks before Testing  </vt:lpstr>
      <vt:lpstr>Timeline for MCAS CBT Pre-Administration Tasks: Two weeks before testing</vt:lpstr>
      <vt:lpstr>16. Create and assign students to classes in the MCAS Portal. </vt:lpstr>
      <vt:lpstr>17. Verify assigned accommodations. </vt:lpstr>
      <vt:lpstr>18. If necessary, create test administrator logins for Human Read-Aloud and Human Signer sessions.</vt:lpstr>
      <vt:lpstr>19. Track delivery of materials through Materials Management. </vt:lpstr>
      <vt:lpstr>Resources: Tasks to complete two weeks before testing</vt:lpstr>
      <vt:lpstr>9. Tasks to Complete up to One Week before Testing</vt:lpstr>
      <vt:lpstr>Timeline for MCAS CBT Pre-Administration Tasks: Up to one week before testing</vt:lpstr>
      <vt:lpstr>20. Train test administrators in protocols and security requirements. </vt:lpstr>
      <vt:lpstr>21. Schedule classes to take tests in the MCAS Portal. </vt:lpstr>
      <vt:lpstr>22. Print student logins, summary sheets, and test administrator logins, if necessary. </vt:lpstr>
      <vt:lpstr>Poll Question 5</vt:lpstr>
      <vt:lpstr>23. Verify form-dependent accommodations. </vt:lpstr>
      <vt:lpstr>23. Verify form-dependent accommodations. (continued)</vt:lpstr>
      <vt:lpstr>Resources: Tasks to complete one week before testing</vt:lpstr>
      <vt:lpstr>Questions &amp; Answers 3</vt:lpstr>
      <vt:lpstr>10. Resources, Support, and Next Steps</vt:lpstr>
      <vt:lpstr>Additional Resources</vt:lpstr>
      <vt:lpstr>Upcoming Training – Fall 2026</vt:lpstr>
      <vt:lpstr>Upcoming Trainings – January 2027</vt:lpstr>
      <vt:lpstr>Upcoming Trainings – February and March 2027</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MCAS Administration Tasks for School and District Test Coordinators</dc:title>
  <dc:creator>Cullen, Shannon (DESE)</dc:creator>
  <cp:lastModifiedBy>Brittany Cole</cp:lastModifiedBy>
  <cp:revision>2</cp:revision>
  <cp:lastPrinted>2020-01-24T16:15:48Z</cp:lastPrinted>
  <dcterms:created xsi:type="dcterms:W3CDTF">2018-01-22T18:15:09Z</dcterms:created>
  <dcterms:modified xsi:type="dcterms:W3CDTF">2026-09-29T19:07:33Z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y fmtid="{D5CDD505-2E9C-101B-9397-08002B2CF9AE}" pid="19" name="Order">
    <vt:r8>66800</vt:r8>
  </property>
  <property fmtid="{D5CDD505-2E9C-101B-9397-08002B2CF9AE}" pid="20" name="ComplianceAssetId">
    <vt:lpwstr/>
  </property>
  <property fmtid="{D5CDD505-2E9C-101B-9397-08002B2CF9AE}" pid="21" name="_ExtendedDescription">
    <vt:lpwstr/>
  </property>
  <property fmtid="{D5CDD505-2E9C-101B-9397-08002B2CF9AE}" pid="22" name="TriggerFlowInfo">
    <vt:lpwstr/>
  </property>
</Properties>
</file>