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84" r:id="rId4"/>
  </p:sldMasterIdLst>
  <p:notesMasterIdLst>
    <p:notesMasterId r:id="rId38"/>
  </p:notesMasterIdLst>
  <p:handoutMasterIdLst>
    <p:handoutMasterId r:id="rId39"/>
  </p:handoutMasterIdLst>
  <p:sldIdLst>
    <p:sldId id="280" r:id="rId5"/>
    <p:sldId id="359" r:id="rId6"/>
    <p:sldId id="1184" r:id="rId7"/>
    <p:sldId id="1274" r:id="rId8"/>
    <p:sldId id="1171" r:id="rId9"/>
    <p:sldId id="1423" r:id="rId10"/>
    <p:sldId id="1438" r:id="rId11"/>
    <p:sldId id="1469" r:id="rId12"/>
    <p:sldId id="1457" r:id="rId13"/>
    <p:sldId id="1461" r:id="rId14"/>
    <p:sldId id="1459" r:id="rId15"/>
    <p:sldId id="1458" r:id="rId16"/>
    <p:sldId id="1447" r:id="rId17"/>
    <p:sldId id="1455" r:id="rId18"/>
    <p:sldId id="1411" r:id="rId19"/>
    <p:sldId id="1466" r:id="rId20"/>
    <p:sldId id="1468" r:id="rId21"/>
    <p:sldId id="1467" r:id="rId22"/>
    <p:sldId id="1465" r:id="rId23"/>
    <p:sldId id="1470" r:id="rId24"/>
    <p:sldId id="1453" r:id="rId25"/>
    <p:sldId id="1072" r:id="rId26"/>
    <p:sldId id="1460" r:id="rId27"/>
    <p:sldId id="1448" r:id="rId28"/>
    <p:sldId id="1449" r:id="rId29"/>
    <p:sldId id="1456" r:id="rId30"/>
    <p:sldId id="1315" r:id="rId31"/>
    <p:sldId id="1451" r:id="rId32"/>
    <p:sldId id="1452" r:id="rId33"/>
    <p:sldId id="1464" r:id="rId34"/>
    <p:sldId id="1298" r:id="rId35"/>
    <p:sldId id="1450" r:id="rId36"/>
    <p:sldId id="1148" r:id="rId37"/>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9CEA2E0F-3BDB-275C-64D7-0FB167D883A7}" name="Mathieu, Sharon (DESE)" initials="MS" userId="S::sharon.mathieu2@mass.gov::201b3d4b-002a-4c6b-ba42-5e94171ca134" providerId="AD"/>
  <p188:author id="{F8D33D13-4549-BBE3-379C-60533468399C}" name="Brittany Cole" initials="BC" userId="S::Brittany.Hulsey@cognia.org::cd6f3d92-258f-4b27-9300-4c4d1fcf5a3f" providerId="AD"/>
  <p188:author id="{D2230A2A-7EE9-54C1-B9BB-C961D671D4B2}" name="Kaelee Harper" initials="KH" userId="S::kharper@emetric.net::551bc754-dc5b-4321-85c7-faed821a67fa" providerId="AD"/>
  <p188:author id="{EA03654A-7302-CE26-CAF5-C89C8BC9CCFB}" name="Yang, Yi (DESE)" initials="" userId="S::Yi.Yang@mass.gov::327729dd-7713-4acb-a99e-bb545f1a037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0F47AB81-00CF-DFE1-B153-A417C9AA5F5B}" name="Kaelee Harper" initials="KH" userId="S::kharper_emetric.net#ext#@massgov.onmicrosoft.com::e0822827-054f-4530-970f-a8cd3cee0225"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0ED"/>
    <a:srgbClr val="000000"/>
    <a:srgbClr val="B0D1F5"/>
    <a:srgbClr val="D2E4F7"/>
    <a:srgbClr val="F9F9F9"/>
    <a:srgbClr val="0563C1"/>
    <a:srgbClr val="0000FF"/>
    <a:srgbClr val="101D35"/>
    <a:srgbClr val="3647B6"/>
    <a:srgbClr val="203B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06" y="41"/>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2026/9/23</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2026/9/23</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3611601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757228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88B6F-7BF2-471A-1389-21C777896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A37226-B133-FC18-0506-C6A530DB37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03F57A-21F9-646D-540A-47259C02BE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D3440F-0946-258A-7CD1-5B14A2759768}"/>
              </a:ext>
            </a:extLst>
          </p:cNvPr>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4027250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84BF4-3732-9DB2-9949-3635A1104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4673E-4811-116A-3243-B5953999A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A80B8-F028-55B1-AF24-7C725DA708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1C453F-D8E4-7CD1-F553-61859FAE9B7D}"/>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2968498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07E49-676D-0301-7245-299BD137B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094D9-5185-EE5A-53E8-6D057F76CB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A3BF3-978A-2223-387A-355F5D8058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B47A91-6558-CF63-FA7D-65F6A6280E49}"/>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11200376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15166-D825-F332-089D-CD860D6C1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C011B7-6126-17CD-59B9-FE266966D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D2BF0A-F8B5-AFBB-2652-39785FD18B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44D9F4-F950-3FAE-1B86-CEAF60F53F7F}"/>
              </a:ext>
            </a:extLst>
          </p:cNvPr>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2466255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4AB11-3760-F9DC-8331-16A371FB3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C95D8-ACCD-BFEE-F1B9-1356B7A858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573377-2ED4-E79F-35F0-4D1D6E5547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E2D598-567B-31AC-C6C8-352B8F14030A}"/>
              </a:ext>
            </a:extLst>
          </p:cNvPr>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3252843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5160-FDED-8223-9BC0-1E7132EFA3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523ED-FF5F-39E7-0E10-255E5774F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366F7B-B49E-17EE-6058-F6A7598D87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389CF0-EB73-1222-81C4-499FEF46A7DD}"/>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658030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0E9B1-80A9-9837-9D6A-90C886B48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8FC7D-E076-90EF-6D62-206BA52273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B1321-29B9-C44C-5792-D8DDC9924CB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AD4F67-6D0D-EA9D-D908-3D6C88DAA019}"/>
              </a:ext>
            </a:extLst>
          </p:cNvPr>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4198325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8CEFE-962A-B6C0-BE93-F57EC3CB9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53202-CA41-4A32-7239-61CC88091E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C97BA-9ACA-2955-D18E-AD0E8740D6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54BF1F-F0A2-AB3C-E5EF-9EFFDD0072EC}"/>
              </a:ext>
            </a:extLst>
          </p:cNvPr>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327580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348C5-C645-A5DD-C05E-6E95B78DA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ED79D-6D34-A46C-E32A-EB39C3D996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70EFC-88A3-A1B4-4D6A-ACE036D4B7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5F5C8F-D64C-FEE2-EEB0-39D09609AD43}"/>
              </a:ext>
            </a:extLst>
          </p:cNvPr>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2585924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46FDB-C072-1ABC-5365-0681347DE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55907-8144-F924-9C6F-3CD4EB32A0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E8334-B21D-0E62-EA1A-1E6520272C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F1858E-9DA6-C474-F248-65F5582C2622}"/>
              </a:ext>
            </a:extLst>
          </p:cNvPr>
          <p:cNvSpPr>
            <a:spLocks noGrp="1"/>
          </p:cNvSpPr>
          <p:nvPr>
            <p:ph type="sldNum" sz="quarter" idx="5"/>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1118581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BB6EF-22D2-3316-C352-0BD2C225D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BE0D5-68F1-81E2-0820-43C3987217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EA935D-EE3F-D744-FC0D-CA12DA6F88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D300DA-7AFA-44FD-F0C5-63A0858B538B}"/>
              </a:ext>
            </a:extLst>
          </p:cNvPr>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884539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C1910-A60B-B04B-C42A-91972BF1C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1D6F1-611C-830C-1E60-FB6DA0FEE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EF686-BE72-8ADB-95B4-53CB0CCEA1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04484D-3BB8-540A-3180-075363679319}"/>
              </a:ext>
            </a:extLst>
          </p:cNvPr>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3379678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27</a:t>
            </a:fld>
            <a:endParaRPr lang="zh-CN" altLang="en-US"/>
          </a:p>
        </p:txBody>
      </p:sp>
    </p:spTree>
    <p:extLst>
      <p:ext uri="{BB962C8B-B14F-4D97-AF65-F5344CB8AC3E}">
        <p14:creationId xmlns:p14="http://schemas.microsoft.com/office/powerpoint/2010/main" val="3453448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A7215-9951-D438-BA7D-4E9D6B341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8033C-1C9C-9622-D577-0921451AC4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42BB84-89B1-DA08-12F4-B6BE577702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98E76B-49CE-3DF4-5B3B-10455C4D92F8}"/>
              </a:ext>
            </a:extLst>
          </p:cNvPr>
          <p:cNvSpPr>
            <a:spLocks noGrp="1"/>
          </p:cNvSpPr>
          <p:nvPr>
            <p:ph type="sldNum" sz="quarter" idx="5"/>
          </p:nvPr>
        </p:nvSpPr>
        <p:spPr/>
        <p:txBody>
          <a:bodyPr/>
          <a:lstStyle/>
          <a:p>
            <a:fld id="{ADCCD5AF-71CD-4C88-AC55-E7BE057B2D3C}" type="slidenum">
              <a:rPr lang="zh-CN" altLang="en-US" smtClean="0"/>
              <a:pPr/>
              <a:t>28</a:t>
            </a:fld>
            <a:endParaRPr lang="zh-CN" altLang="en-US"/>
          </a:p>
        </p:txBody>
      </p:sp>
    </p:spTree>
    <p:extLst>
      <p:ext uri="{BB962C8B-B14F-4D97-AF65-F5344CB8AC3E}">
        <p14:creationId xmlns:p14="http://schemas.microsoft.com/office/powerpoint/2010/main" val="3821273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E68C-77AF-2482-4A61-FDA78C1F7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B7EB2-D69D-D3E8-95CE-4BC8C5308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43F6E-F847-7403-3144-96EBD58C9F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74B4D7-0749-ADF6-2E8B-B5722AECD215}"/>
              </a:ext>
            </a:extLst>
          </p:cNvPr>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2420943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C59E8-A504-84B7-83DD-E973A34CBC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E93CEE-5795-69CF-4C6D-A537E4027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0A3BE-C1BE-46A7-678D-C94B08F87D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30A7AF-25A9-29BE-B612-41E9AA31743D}"/>
              </a:ext>
            </a:extLst>
          </p:cNvPr>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2054596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31</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09445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87072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701435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052337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17505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5855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663628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172034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553007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544385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809280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140238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57998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340784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849360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405325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788979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52090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4180470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057327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s://www.doe.mass.edu/mcas/testadmin/student-kiosk-portal-updates.pdf"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doe.mass.edu/mcas/training.htm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hyperlink" Target="https://mcas.onlinehelp.cognia.org/technology-setup/"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doe.mass.edu/mcas/cal.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www.doe.mass.edu/mcas/testadmin/pre-admin-guide.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iservices.cognia.org/mcasadditionalorder/welcome.aspx?ProgramID=31&amp;ServiceID=4"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hyperlink" Target="https://gateway.edu.state.ma.us/stardust/index.html" TargetMode="External"/><Relationship Id="rId1" Type="http://schemas.openxmlformats.org/officeDocument/2006/relationships/slideLayout" Target="../slideLayouts/slideLayout3.xml"/><Relationship Id="rId4" Type="http://schemas.openxmlformats.org/officeDocument/2006/relationships/hyperlink" Target="https://profiles.doe.mass.edu/search/search.aspx?leftNavId=11239"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doe.mass.edu/mcas/highschool.html" TargetMode="External"/><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 Id="rId4" Type="http://schemas.openxmlformats.org/officeDocument/2006/relationships/hyperlink" Target="https://www.doe.mass.edu/mcas/accessibility/default.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doe.mass.edu/scholarships/mastery/" TargetMode="External"/><Relationship Id="rId2" Type="http://schemas.openxmlformats.org/officeDocument/2006/relationships/hyperlink" Target="https://www.doe.mass.edu/scholarships/adams/default.html" TargetMode="External"/><Relationship Id="rId1" Type="http://schemas.openxmlformats.org/officeDocument/2006/relationships/slideLayout" Target="../slideLayouts/slideLayout3.xml"/><Relationship Id="rId4" Type="http://schemas.openxmlformats.org/officeDocument/2006/relationships/hyperlink" Target="https://www.doe.mass.edu/scholarships/biliterac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doe.mass.edu/scholarships/mastery/" TargetMode="External"/><Relationship Id="rId2" Type="http://schemas.openxmlformats.org/officeDocument/2006/relationships/hyperlink" Target="https://www.doe.mass.edu/scholarships/adams/default.html" TargetMode="External"/><Relationship Id="rId1" Type="http://schemas.openxmlformats.org/officeDocument/2006/relationships/slideLayout" Target="../slideLayouts/slideLayout3.xml"/><Relationship Id="rId4" Type="http://schemas.openxmlformats.org/officeDocument/2006/relationships/hyperlink" Target="https://www.doe.mass.edu/scholarships/biliteracy/" TargetMode="External"/></Relationships>
</file>

<file path=ppt/slides/_rels/slide19.xml.rels><?xml version="1.0" encoding="UTF-8" standalone="yes"?>
<Relationships xmlns="http://schemas.openxmlformats.org/package/2006/relationships"><Relationship Id="rId2" Type="http://schemas.openxmlformats.org/officeDocument/2006/relationships/hyperlink" Target="https://www.doe.mass.edu/mcas/highschool.html"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doe.mass.edu/scholarships/mastery/" TargetMode="External"/><Relationship Id="rId2" Type="http://schemas.openxmlformats.org/officeDocument/2006/relationships/hyperlink" Target="https://www.doe.mass.edu/scholarships/adams/default.html"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mcas.onlinehelp.cognia.org/portal/"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mcas.onlinehelp.cognia.org/training-modules/"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eepurl.com/ghSOhH" TargetMode="External"/><Relationship Id="rId5" Type="http://schemas.openxmlformats.org/officeDocument/2006/relationships/hyperlink" Target="http://www.doe.mass.edu/mcas/updates.html" TargetMode="External"/><Relationship Id="rId4" Type="http://schemas.openxmlformats.org/officeDocument/2006/relationships/hyperlink" Target="https://mcas.onlinehelp.cognia.org/technology-setup/"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cognia.zoom.us/webinar/register/WN_iGksgBXSSKSKPCAD4nvpwQ"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cognia.zoom.us/webinar/register/WN_axrUgcaPT4-Br8kGrG5eH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cognia.zoom.us/webinar/register/WN_FAW0B2xqSu-tUxo2h4IVCw"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hyperlink" Target="https://cognia.zoom.us/webinar/register/WN_OCvEyfu7Rb6rs0YtiSU0oQ#/registration" TargetMode="External"/><Relationship Id="rId4" Type="http://schemas.openxmlformats.org/officeDocument/2006/relationships/hyperlink" Target="https://cognia.zoom.us/webinar/register/WN_UpqIEerbR-St6hk-pBxJGA#/registration"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2.sv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www.doe.mass.edu/mcas" TargetMode="External"/><Relationship Id="rId5" Type="http://schemas.openxmlformats.org/officeDocument/2006/relationships/image" Target="../media/image21.svg"/><Relationship Id="rId4"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899" y="1377519"/>
            <a:ext cx="10531577" cy="2560638"/>
          </a:xfrm>
        </p:spPr>
        <p:txBody>
          <a:bodyPr>
            <a:noAutofit/>
          </a:bodyPr>
          <a:lstStyle/>
          <a:p>
            <a:r>
              <a:rPr lang="en-US" sz="5400" dirty="0">
                <a:latin typeface="Arial"/>
                <a:cs typeface="Arial"/>
              </a:rPr>
              <a:t>Office Hours for November High School ELA and Math Tests</a:t>
            </a:r>
            <a:endParaRPr lang="en-US" altLang="en-US" sz="5400" dirty="0">
              <a:latin typeface="Arial"/>
              <a:cs typeface="Arial"/>
            </a:endParaRPr>
          </a:p>
        </p:txBody>
      </p:sp>
      <p:sp>
        <p:nvSpPr>
          <p:cNvPr id="3" name="Subtitle 2"/>
          <p:cNvSpPr>
            <a:spLocks noGrp="1"/>
          </p:cNvSpPr>
          <p:nvPr>
            <p:ph type="subTitle" idx="1"/>
          </p:nvPr>
        </p:nvSpPr>
        <p:spPr/>
        <p:txBody>
          <a:bodyPr/>
          <a:lstStyle/>
          <a:p>
            <a:pPr defTabSz="914126"/>
            <a:r>
              <a:rPr lang="en-US" altLang="zh-CN" sz="2799">
                <a:solidFill>
                  <a:srgbClr val="F9F9F9"/>
                </a:solidFill>
                <a:latin typeface="Arial" panose="020B0604020202020204" pitchFamily="34" charset="0"/>
                <a:cs typeface="Arial" panose="020B0604020202020204" pitchFamily="34" charset="0"/>
              </a:rPr>
              <a:t>The Office of Student Assessment Services</a:t>
            </a:r>
          </a:p>
          <a:p>
            <a:pPr defTabSz="914126"/>
            <a:r>
              <a:rPr lang="en-US" altLang="zh-CN" sz="2799">
                <a:solidFill>
                  <a:srgbClr val="F9F9F9"/>
                </a:solidFill>
                <a:latin typeface="Arial" panose="020B0604020202020204" pitchFamily="34" charset="0"/>
                <a:cs typeface="Arial" panose="020B0604020202020204" pitchFamily="34" charset="0"/>
              </a:rPr>
              <a:t>September 23,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a:solidFill>
                  <a:srgbClr val="101D35"/>
                </a:solidFill>
                <a:latin typeface="Arial"/>
                <a:cs typeface="Arial"/>
              </a:rPr>
              <a:t>Kaelee Harper</a:t>
            </a:r>
            <a:r>
              <a:rPr lang="en-US" sz="2800">
                <a:solidFill>
                  <a:srgbClr val="101D35"/>
                </a:solidFill>
                <a:latin typeface="Arial"/>
                <a:cs typeface="Arial"/>
              </a:rPr>
              <a:t>, </a:t>
            </a:r>
            <a:r>
              <a:rPr lang="en-US" sz="2800" err="1">
                <a:solidFill>
                  <a:srgbClr val="101D35"/>
                </a:solidFill>
                <a:latin typeface="Arial"/>
                <a:cs typeface="Arial"/>
              </a:rPr>
              <a:t>eMetric</a:t>
            </a:r>
            <a:r>
              <a:rPr lang="en-US" sz="2800">
                <a:solidFill>
                  <a:srgbClr val="101D35"/>
                </a:solidFill>
                <a:latin typeface="Arial"/>
                <a:cs typeface="Arial"/>
              </a:rPr>
              <a:t> Project Manager</a:t>
            </a:r>
          </a:p>
        </p:txBody>
      </p:sp>
      <p:sp>
        <p:nvSpPr>
          <p:cNvPr id="2" name="Slide Number Placeholder 1">
            <a:extLst>
              <a:ext uri="{FF2B5EF4-FFF2-40B4-BE49-F238E27FC236}">
                <a16:creationId xmlns:a16="http://schemas.microsoft.com/office/drawing/2014/main" id="{60B1BF37-6BC1-E2A9-68E0-6813F50EE02B}"/>
              </a:ext>
            </a:extLst>
          </p:cNvPr>
          <p:cNvSpPr>
            <a:spLocks noGrp="1"/>
          </p:cNvSpPr>
          <p:nvPr>
            <p:ph type="sldNum" sz="quarter" idx="12"/>
          </p:nvPr>
        </p:nvSpPr>
        <p:spPr/>
        <p:txBody>
          <a:bodyPr/>
          <a:lstStyle/>
          <a:p>
            <a:fld id="{68A8D22E-6BC5-9E47-900C-2BB94685D9F5}"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93517" y="1677409"/>
            <a:ext cx="12004965" cy="4871892"/>
          </a:xfrm>
        </p:spPr>
        <p:txBody>
          <a:bodyPr vert="horz" lIns="91440" tIns="45720" rIns="91440" bIns="45720" rtlCol="0" anchor="t">
            <a:normAutofit/>
          </a:bodyPr>
          <a:lstStyle/>
          <a:p>
            <a:pPr marL="457200" indent="-457200">
              <a:buClrTx/>
              <a:buFont typeface="Arial" panose="020B0604020202020204" pitchFamily="34" charset="0"/>
              <a:buChar char="•"/>
            </a:pPr>
            <a:r>
              <a:rPr lang="en-US" sz="2600" dirty="0">
                <a:solidFill>
                  <a:schemeClr val="tx1"/>
                </a:solidFill>
                <a:latin typeface="Arial"/>
                <a:cs typeface="Arial"/>
              </a:rPr>
              <a:t>Use the Q&amp;A feature to ask a question.  </a:t>
            </a:r>
          </a:p>
          <a:p>
            <a:pPr marL="800100" lvl="1" indent="-342900">
              <a:buClrTx/>
              <a:buFont typeface="Arial" panose="020B0604020202020204" pitchFamily="34" charset="0"/>
              <a:buChar char="•"/>
            </a:pPr>
            <a:r>
              <a:rPr lang="en-US" dirty="0">
                <a:solidFill>
                  <a:schemeClr val="tx1"/>
                </a:solidFill>
                <a:latin typeface="Arial"/>
                <a:cs typeface="Arial"/>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dirty="0">
                <a:solidFill>
                  <a:schemeClr val="tx1"/>
                </a:solidFill>
                <a:latin typeface="Arial"/>
                <a:cs typeface="Arial"/>
              </a:rPr>
              <a:t>Use the thumbs-up icon to “upvote” someone else’s question. </a:t>
            </a:r>
          </a:p>
          <a:p>
            <a:pPr marL="800100" lvl="1" indent="-342900">
              <a:buClrTx/>
              <a:buFont typeface="Arial" panose="020B0604020202020204" pitchFamily="34" charset="0"/>
              <a:buChar char="•"/>
            </a:pPr>
            <a:r>
              <a:rPr lang="en-US" dirty="0">
                <a:solidFill>
                  <a:schemeClr val="tx1"/>
                </a:solidFill>
                <a:latin typeface="Arial"/>
                <a:cs typeface="Arial"/>
              </a:rPr>
              <a:t>Email student-specific questions to </a:t>
            </a:r>
            <a:r>
              <a:rPr lang="en-US" dirty="0">
                <a:latin typeface="Arial"/>
                <a:cs typeface="Arial"/>
                <a:hlinkClick r:id="rId3"/>
              </a:rPr>
              <a:t>mcas@mass.gov</a:t>
            </a:r>
            <a:r>
              <a:rPr lang="en-US" dirty="0">
                <a:latin typeface="Arial"/>
                <a:cs typeface="Arial"/>
              </a:rPr>
              <a:t> </a:t>
            </a:r>
            <a:r>
              <a:rPr lang="en-US" dirty="0">
                <a:solidFill>
                  <a:schemeClr val="tx1"/>
                </a:solidFill>
                <a:latin typeface="Arial"/>
                <a:cs typeface="Arial"/>
              </a:rPr>
              <a:t>instead of asking here. </a:t>
            </a:r>
          </a:p>
          <a:p>
            <a:pPr marL="457200" indent="-457200"/>
            <a:r>
              <a:rPr lang="en-US" sz="2600" dirty="0">
                <a:solidFill>
                  <a:schemeClr val="tx1"/>
                </a:solidFill>
                <a:latin typeface="Arial"/>
                <a:cs typeface="Arial"/>
              </a:rPr>
              <a:t>Closed captioning has been enabled for participants who need it. </a:t>
            </a:r>
          </a:p>
          <a:p>
            <a:pPr marL="457200" indent="-457200"/>
            <a:r>
              <a:rPr lang="en-US" sz="2600" dirty="0">
                <a:solidFill>
                  <a:schemeClr val="tx1"/>
                </a:solidFill>
                <a:latin typeface="Arial"/>
                <a:cs typeface="Arial"/>
              </a:rPr>
              <a:t>This session is being interpreted into ASL. Our interpreting team will be onscreen with the presenters. </a:t>
            </a:r>
          </a:p>
          <a:p>
            <a:pPr marL="457200" indent="-457200"/>
            <a:r>
              <a:rPr lang="en-US" sz="2600" dirty="0">
                <a:solidFill>
                  <a:schemeClr val="tx1"/>
                </a:solidFill>
                <a:latin typeface="Arial"/>
                <a:cs typeface="Arial"/>
              </a:rPr>
              <a:t>Please be advised that DESE does not authorize attendees to record or to use AI transcription tools during the meeting and DESE does not endorse any unauthorized transcripts created by third parties of its meetings. </a:t>
            </a:r>
          </a:p>
          <a:p>
            <a:pPr marL="457200" indent="-457200"/>
            <a:endParaRPr lang="en-US" dirty="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747B432-2814-59C2-B186-68F5E75BC310}"/>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ClrTx/>
              <a:buFont typeface="Arial" panose="020B0604020202020204" pitchFamily="34" charset="0"/>
              <a:buChar char="•"/>
            </a:pPr>
            <a:r>
              <a:rPr lang="en-US">
                <a:solidFill>
                  <a:schemeClr val="tx1"/>
                </a:solidFill>
                <a:latin typeface="Arial"/>
                <a:cs typeface="Arial"/>
              </a:rPr>
              <a:t>Slides were emailed to participants before this session from </a:t>
            </a:r>
            <a:r>
              <a:rPr lang="en-US">
                <a:solidFill>
                  <a:srgbClr val="101D35"/>
                </a:solidFill>
                <a:latin typeface="Arial"/>
                <a:cs typeface="Arial"/>
                <a:hlinkClick r:id="rId3"/>
              </a:rPr>
              <a:t>MCASEvents@cognia.org</a:t>
            </a:r>
            <a:r>
              <a:rPr lang="en-US">
                <a:solidFill>
                  <a:srgbClr val="101D35"/>
                </a:solidFill>
                <a:latin typeface="Arial"/>
                <a:cs typeface="Arial"/>
              </a:rPr>
              <a:t>.  </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chemeClr val="tx1"/>
                </a:solidFill>
                <a:latin typeface="Arial" panose="020B0604020202020204" pitchFamily="34" charset="0"/>
                <a:cs typeface="Arial" panose="020B0604020202020204" pitchFamily="34" charset="0"/>
              </a:rPr>
              <a:t>If you cannot access the slides in the chat, ask in the Q&amp;A.</a:t>
            </a:r>
            <a:endParaRPr lang="en-US" sz="2600">
              <a:solidFill>
                <a:schemeClr val="tx1"/>
              </a:solidFill>
              <a:latin typeface="Arial"/>
              <a:cs typeface="Arial"/>
            </a:endParaRP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6ACD8E10-CCDE-8E6F-3C2F-AABB293D7DC1}"/>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773051" y="2015404"/>
            <a:ext cx="10315865" cy="2827192"/>
          </a:xfrm>
        </p:spPr>
        <p:txBody>
          <a:bodyPr vert="horz" lIns="91440" tIns="45720" rIns="91440" bIns="45720" rtlCol="0" anchor="t">
            <a:normAutofit lnSpcReduction="10000"/>
          </a:bodyPr>
          <a:lstStyle/>
          <a:p>
            <a:pPr marL="514350" indent="-514350">
              <a:buClrTx/>
              <a:buFont typeface="+mj-lt"/>
              <a:buAutoNum type="arabicPeriod"/>
            </a:pPr>
            <a:r>
              <a:rPr lang="en-US" dirty="0">
                <a:solidFill>
                  <a:srgbClr val="000000"/>
                </a:solidFill>
                <a:latin typeface="Arial"/>
                <a:cs typeface="Arial"/>
              </a:rPr>
              <a:t>General Information for the November 2026 High School MCAS Tests</a:t>
            </a:r>
          </a:p>
          <a:p>
            <a:pPr marL="514350" indent="-514350">
              <a:buClrTx/>
              <a:buFont typeface="+mj-lt"/>
              <a:buAutoNum type="arabicPeriod"/>
            </a:pPr>
            <a:r>
              <a:rPr lang="en-US" dirty="0">
                <a:solidFill>
                  <a:srgbClr val="000000"/>
                </a:solidFill>
                <a:latin typeface="Arial"/>
                <a:cs typeface="Arial"/>
              </a:rPr>
              <a:t>Student Registration</a:t>
            </a:r>
          </a:p>
          <a:p>
            <a:pPr marL="514350" indent="-514350">
              <a:buClrTx/>
              <a:buFont typeface="+mj-lt"/>
              <a:buAutoNum type="arabicPeriod"/>
            </a:pPr>
            <a:r>
              <a:rPr lang="en-US" dirty="0">
                <a:solidFill>
                  <a:srgbClr val="000000"/>
                </a:solidFill>
                <a:latin typeface="Arial"/>
                <a:cs typeface="Arial"/>
              </a:rPr>
              <a:t>Resources</a:t>
            </a:r>
          </a:p>
          <a:p>
            <a:pPr marL="514350" indent="-514350">
              <a:buClrTx/>
              <a:buFont typeface="+mj-lt"/>
              <a:buAutoNum type="arabicPeriod"/>
            </a:pPr>
            <a:r>
              <a:rPr lang="en-US" dirty="0">
                <a:solidFill>
                  <a:schemeClr val="tx1"/>
                </a:solidFill>
                <a:latin typeface="Arial"/>
                <a:cs typeface="Arial"/>
              </a:rPr>
              <a:t>Q&amp;A and Demonstrations</a:t>
            </a:r>
          </a:p>
          <a:p>
            <a:pPr marL="514350" indent="-514350">
              <a:buClrTx/>
              <a:buFont typeface="+mj-lt"/>
              <a:buAutoNum type="arabicPeriod"/>
            </a:pPr>
            <a:r>
              <a:rPr lang="en-US" dirty="0">
                <a:solidFill>
                  <a:schemeClr val="tx1"/>
                </a:solidFill>
                <a:latin typeface="Arial"/>
                <a:cs typeface="Arial"/>
              </a:rPr>
              <a:t>Additional Resources and Next Steps</a:t>
            </a: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43B39408-0982-F67E-6CB3-2D9C0B673CC5}"/>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842383" y="2425700"/>
            <a:ext cx="8342961" cy="1092200"/>
          </a:xfrm>
        </p:spPr>
        <p:txBody>
          <a:bodyPr>
            <a:normAutofit fontScale="90000"/>
          </a:bodyPr>
          <a:lstStyle/>
          <a:p>
            <a:r>
              <a:rPr lang="en-US">
                <a:solidFill>
                  <a:srgbClr val="000000"/>
                </a:solidFill>
                <a:latin typeface="Arial" panose="020B0604020202020204" pitchFamily="34" charset="0"/>
                <a:cs typeface="Arial" panose="020B0604020202020204" pitchFamily="34" charset="0"/>
              </a:rPr>
              <a:t>1. General Information for the November 2026 High School MCAS Tests</a:t>
            </a:r>
          </a:p>
        </p:txBody>
      </p:sp>
      <p:sp>
        <p:nvSpPr>
          <p:cNvPr id="3" name="Slide Number Placeholder 2">
            <a:extLst>
              <a:ext uri="{FF2B5EF4-FFF2-40B4-BE49-F238E27FC236}">
                <a16:creationId xmlns:a16="http://schemas.microsoft.com/office/drawing/2014/main" id="{4AF1A9B2-35DA-4014-8F96-6CAADD3238D9}"/>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92208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p:nvPr>
        </p:nvSpPr>
        <p:spPr>
          <a:xfrm>
            <a:off x="173178" y="308699"/>
            <a:ext cx="11890665" cy="861002"/>
          </a:xfrm>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Fall 2026 Updates: MCAS Portal and Student Kiosk</a:t>
            </a:r>
          </a:p>
        </p:txBody>
      </p:sp>
      <p:sp>
        <p:nvSpPr>
          <p:cNvPr id="3" name="Content Placeholder 2">
            <a:extLst>
              <a:ext uri="{FF2B5EF4-FFF2-40B4-BE49-F238E27FC236}">
                <a16:creationId xmlns:a16="http://schemas.microsoft.com/office/drawing/2014/main" id="{ECCFD949-B973-4B9C-828F-745BE07350D4}"/>
              </a:ext>
            </a:extLst>
          </p:cNvPr>
          <p:cNvSpPr>
            <a:spLocks noGrp="1"/>
          </p:cNvSpPr>
          <p:nvPr>
            <p:ph idx="1"/>
          </p:nvPr>
        </p:nvSpPr>
        <p:spPr>
          <a:xfrm>
            <a:off x="173180" y="1591254"/>
            <a:ext cx="6396586" cy="4796294"/>
          </a:xfrm>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sz="2400">
                <a:solidFill>
                  <a:srgbClr val="000000"/>
                </a:solidFill>
                <a:latin typeface="Arial"/>
                <a:cs typeface="Arial"/>
              </a:rPr>
              <a:t>MCAS Portal Updates</a:t>
            </a:r>
          </a:p>
          <a:p>
            <a:pPr lvl="1"/>
            <a:r>
              <a:rPr lang="en-US" sz="2000">
                <a:solidFill>
                  <a:schemeClr val="tx1"/>
                </a:solidFill>
              </a:rPr>
              <a:t>When a student transfers between organizations in the MCAS Portal through the Enrollment Transfer feature, their test sessions will now automatically transfer with them to the new organization.  </a:t>
            </a:r>
          </a:p>
          <a:p>
            <a:pPr lvl="1"/>
            <a:r>
              <a:rPr lang="en-US" sz="2000">
                <a:solidFill>
                  <a:schemeClr val="tx1"/>
                </a:solidFill>
              </a:rPr>
              <a:t>School and district test coordinators will be able to move tests from “In Progress” to “Finished” status in the MCAS Portal, if the student does not correctly submit their test at the end of testing. </a:t>
            </a:r>
            <a:endParaRPr lang="en-US" sz="2000">
              <a:solidFill>
                <a:srgbClr val="000000"/>
              </a:solidFill>
              <a:latin typeface="Arial"/>
              <a:cs typeface="Arial"/>
            </a:endParaRPr>
          </a:p>
          <a:p>
            <a:pPr algn="l" rtl="0" fontAlgn="base">
              <a:buClr>
                <a:srgbClr val="000000"/>
              </a:buClr>
              <a:buFont typeface="Arial" panose="020B0604020202020204" pitchFamily="34" charset="0"/>
              <a:buChar char="•"/>
            </a:pPr>
            <a:r>
              <a:rPr lang="en-US" sz="2400" i="0">
                <a:solidFill>
                  <a:srgbClr val="000000"/>
                </a:solidFill>
                <a:effectLst/>
                <a:latin typeface="Arial"/>
                <a:cs typeface="Arial"/>
              </a:rPr>
              <a:t>MCAS Student Kiosk Updates</a:t>
            </a:r>
          </a:p>
          <a:p>
            <a:pPr lvl="1" fontAlgn="base">
              <a:buClr>
                <a:srgbClr val="000000"/>
              </a:buClr>
            </a:pPr>
            <a:r>
              <a:rPr lang="en-US" sz="2000">
                <a:solidFill>
                  <a:srgbClr val="000000"/>
                </a:solidFill>
                <a:latin typeface="Arial"/>
                <a:cs typeface="Arial"/>
              </a:rPr>
              <a:t>Students will now see battery level status in the top right of their screen. </a:t>
            </a:r>
          </a:p>
          <a:p>
            <a:pPr lvl="1" fontAlgn="base">
              <a:buClr>
                <a:srgbClr val="000000"/>
              </a:buClr>
            </a:pPr>
            <a:r>
              <a:rPr lang="en-US" sz="2000" i="0">
                <a:solidFill>
                  <a:srgbClr val="000000"/>
                </a:solidFill>
                <a:effectLst/>
                <a:latin typeface="Arial"/>
                <a:cs typeface="Arial"/>
              </a:rPr>
              <a:t>“Hide all” button no longer available.</a:t>
            </a:r>
          </a:p>
          <a:p>
            <a:pPr marL="457200" lvl="1" indent="0" fontAlgn="base">
              <a:buClr>
                <a:srgbClr val="000000"/>
              </a:buClr>
              <a:buNone/>
            </a:pPr>
            <a:endParaRPr lang="en-US" sz="2400" b="0" i="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pic>
        <p:nvPicPr>
          <p:cNvPr id="8" name="Picture 7" descr="Screenshot of the Submit button in the MCAS Portal.">
            <a:extLst>
              <a:ext uri="{FF2B5EF4-FFF2-40B4-BE49-F238E27FC236}">
                <a16:creationId xmlns:a16="http://schemas.microsoft.com/office/drawing/2014/main" id="{E79DD2F5-CC29-C3B3-2CB1-9F5AACA6666F}"/>
              </a:ext>
            </a:extLst>
          </p:cNvPr>
          <p:cNvPicPr>
            <a:picLocks noChangeAspect="1"/>
          </p:cNvPicPr>
          <p:nvPr/>
        </p:nvPicPr>
        <p:blipFill>
          <a:blip r:embed="rId3"/>
          <a:stretch>
            <a:fillRect/>
          </a:stretch>
        </p:blipFill>
        <p:spPr>
          <a:xfrm>
            <a:off x="7871354" y="3021577"/>
            <a:ext cx="2987299" cy="967824"/>
          </a:xfrm>
          <a:prstGeom prst="rect">
            <a:avLst/>
          </a:prstGeom>
        </p:spPr>
      </p:pic>
      <p:pic>
        <p:nvPicPr>
          <p:cNvPr id="6" name="Picture 5" descr="Screenshot of different battery level statuses in the MCAS Student Kiosk showing 100%, 100% -Charging, 20% - Low Battery, and 5% - Battery Critically Low.">
            <a:extLst>
              <a:ext uri="{FF2B5EF4-FFF2-40B4-BE49-F238E27FC236}">
                <a16:creationId xmlns:a16="http://schemas.microsoft.com/office/drawing/2014/main" id="{BFD87860-9906-EFB6-A7DB-3AEC1E880DBB}"/>
              </a:ext>
            </a:extLst>
          </p:cNvPr>
          <p:cNvPicPr>
            <a:picLocks noChangeAspect="1"/>
          </p:cNvPicPr>
          <p:nvPr/>
        </p:nvPicPr>
        <p:blipFill>
          <a:blip r:embed="rId4"/>
          <a:stretch>
            <a:fillRect/>
          </a:stretch>
        </p:blipFill>
        <p:spPr>
          <a:xfrm>
            <a:off x="6569766" y="4120113"/>
            <a:ext cx="5235394" cy="823031"/>
          </a:xfrm>
          <a:prstGeom prst="rect">
            <a:avLst/>
          </a:prstGeom>
        </p:spPr>
      </p:pic>
      <p:pic>
        <p:nvPicPr>
          <p:cNvPr id="5" name="Picture 4" descr="A screenshot of the hiding answer tool in the MCAS Student Kiosk with response A and response C hidden from view. ">
            <a:extLst>
              <a:ext uri="{FF2B5EF4-FFF2-40B4-BE49-F238E27FC236}">
                <a16:creationId xmlns:a16="http://schemas.microsoft.com/office/drawing/2014/main" id="{42AF7C47-1DD8-36FD-6459-06845D5D57B9}"/>
              </a:ext>
            </a:extLst>
          </p:cNvPr>
          <p:cNvPicPr>
            <a:picLocks noChangeAspect="1"/>
          </p:cNvPicPr>
          <p:nvPr/>
        </p:nvPicPr>
        <p:blipFill>
          <a:blip r:embed="rId5"/>
          <a:stretch>
            <a:fillRect/>
          </a:stretch>
        </p:blipFill>
        <p:spPr>
          <a:xfrm>
            <a:off x="7868129" y="5102560"/>
            <a:ext cx="2926292" cy="1477434"/>
          </a:xfrm>
          <a:prstGeom prst="rect">
            <a:avLst/>
          </a:prstGeom>
        </p:spPr>
      </p:pic>
      <p:sp>
        <p:nvSpPr>
          <p:cNvPr id="4" name="Slide Number Placeholder 3">
            <a:extLst>
              <a:ext uri="{FF2B5EF4-FFF2-40B4-BE49-F238E27FC236}">
                <a16:creationId xmlns:a16="http://schemas.microsoft.com/office/drawing/2014/main" id="{2BD25696-2E3F-4D83-A756-837D341BC867}"/>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1250680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887AC-6146-6818-4CE1-1C686838F4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E4A4BF-D315-BE2E-3248-948881F96E34}"/>
              </a:ext>
            </a:extLst>
          </p:cNvPr>
          <p:cNvSpPr>
            <a:spLocks noGrp="1"/>
          </p:cNvSpPr>
          <p:nvPr>
            <p:ph type="title"/>
          </p:nvPr>
        </p:nvSpPr>
        <p:spPr>
          <a:xfrm>
            <a:off x="173178" y="308699"/>
            <a:ext cx="11890665" cy="861002"/>
          </a:xfrm>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Fall 2026 Updates: MCAS Portal and Student Kiosk (continued)</a:t>
            </a:r>
          </a:p>
        </p:txBody>
      </p:sp>
      <p:sp>
        <p:nvSpPr>
          <p:cNvPr id="3" name="Content Placeholder 2">
            <a:extLst>
              <a:ext uri="{FF2B5EF4-FFF2-40B4-BE49-F238E27FC236}">
                <a16:creationId xmlns:a16="http://schemas.microsoft.com/office/drawing/2014/main" id="{AE5FA3E2-ACEC-62A5-1B4E-B1D4EC865643}"/>
              </a:ext>
            </a:extLst>
          </p:cNvPr>
          <p:cNvSpPr>
            <a:spLocks noGrp="1"/>
          </p:cNvSpPr>
          <p:nvPr>
            <p:ph idx="1"/>
          </p:nvPr>
        </p:nvSpPr>
        <p:spPr>
          <a:xfrm>
            <a:off x="173179" y="1591254"/>
            <a:ext cx="11890665" cy="4796294"/>
          </a:xfrm>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sz="2400" i="0">
                <a:solidFill>
                  <a:srgbClr val="000000"/>
                </a:solidFill>
                <a:effectLst/>
                <a:latin typeface="Arial"/>
                <a:cs typeface="Arial"/>
              </a:rPr>
              <a:t>Updated MCAS Student Kiosk now available for download</a:t>
            </a:r>
            <a:endParaRPr lang="en-US" sz="2400">
              <a:solidFill>
                <a:srgbClr val="000000"/>
              </a:solidFill>
            </a:endParaRPr>
          </a:p>
          <a:p>
            <a:pPr fontAlgn="base">
              <a:buClr>
                <a:srgbClr val="000000"/>
              </a:buClr>
            </a:pPr>
            <a:r>
              <a:rPr lang="en-US" sz="2400" i="0">
                <a:solidFill>
                  <a:srgbClr val="000000"/>
                </a:solidFill>
                <a:effectLst/>
                <a:latin typeface="Arial"/>
                <a:cs typeface="Arial"/>
              </a:rPr>
              <a:t>Refer to the </a:t>
            </a:r>
            <a:r>
              <a:rPr lang="en-US" sz="2400" i="0">
                <a:solidFill>
                  <a:srgbClr val="000000"/>
                </a:solidFill>
                <a:effectLst/>
                <a:latin typeface="Arial"/>
                <a:cs typeface="Arial"/>
                <a:hlinkClick r:id="rId3"/>
              </a:rPr>
              <a:t>Updates to the MCAS Student Kiosk and MCAS Portal</a:t>
            </a:r>
            <a:r>
              <a:rPr lang="en-US" sz="2400" i="0">
                <a:solidFill>
                  <a:srgbClr val="000000"/>
                </a:solidFill>
                <a:effectLst/>
                <a:latin typeface="Arial"/>
                <a:cs typeface="Arial"/>
              </a:rPr>
              <a:t> document for additional information. </a:t>
            </a:r>
          </a:p>
          <a:p>
            <a:pPr fontAlgn="base">
              <a:buClr>
                <a:srgbClr val="000000"/>
              </a:buClr>
            </a:pPr>
            <a:r>
              <a:rPr lang="en-US" sz="2400" i="0">
                <a:solidFill>
                  <a:srgbClr val="000000"/>
                </a:solidFill>
                <a:effectLst/>
                <a:latin typeface="Arial"/>
                <a:cs typeface="Arial"/>
              </a:rPr>
              <a:t>More information will be shared during the upcoming </a:t>
            </a:r>
            <a:r>
              <a:rPr lang="en-US" sz="2400">
                <a:solidFill>
                  <a:srgbClr val="000000"/>
                </a:solidFill>
                <a:latin typeface="Arial"/>
                <a:cs typeface="Arial"/>
                <a:hlinkClick r:id="rId4"/>
              </a:rPr>
              <a:t>Overview of MCAS Administration Tasks webinars</a:t>
            </a:r>
            <a:r>
              <a:rPr lang="en-US">
                <a:solidFill>
                  <a:srgbClr val="000000"/>
                </a:solidFill>
                <a:latin typeface="Arial"/>
                <a:cs typeface="Arial"/>
              </a:rPr>
              <a:t>.</a:t>
            </a:r>
            <a:endParaRPr lang="en-US" i="0">
              <a:solidFill>
                <a:srgbClr val="000000"/>
              </a:solidFill>
              <a:effectLst/>
              <a:latin typeface="Arial" panose="020B0604020202020204" pitchFamily="34" charset="0"/>
              <a:cs typeface="Arial" panose="020B0604020202020204" pitchFamily="34" charset="0"/>
            </a:endParaRPr>
          </a:p>
          <a:p>
            <a:pPr marL="457200" lvl="1" indent="0" fontAlgn="base">
              <a:buClr>
                <a:srgbClr val="000000"/>
              </a:buClr>
              <a:buNone/>
            </a:pPr>
            <a:endParaRPr lang="en-US" sz="2400" b="0" i="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175E67A-A5E7-6F12-AB71-CEA1E4288E89}"/>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1755001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51F32-E113-1FEE-E4D1-8710366D5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982B85-B6D4-4CE5-E282-0ED5837D06EA}"/>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Tasks to Complete Onc</a:t>
            </a:r>
            <a:r>
              <a:rPr lang="en-US" sz="4000"/>
              <a:t>e Annually for MCAS Testing</a:t>
            </a:r>
            <a:endParaRPr lang="en-US" sz="4000">
              <a:latin typeface="Arial" panose="020B060402020202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86EC3972-BC96-16EA-D9A0-775A757D0063}"/>
              </a:ext>
            </a:extLst>
          </p:cNvPr>
          <p:cNvGraphicFramePr>
            <a:graphicFrameLocks noGrp="1"/>
          </p:cNvGraphicFramePr>
          <p:nvPr>
            <p:ph idx="1"/>
            <p:extLst>
              <p:ext uri="{D42A27DB-BD31-4B8C-83A1-F6EECF244321}">
                <p14:modId xmlns:p14="http://schemas.microsoft.com/office/powerpoint/2010/main" val="3581577151"/>
              </p:ext>
            </p:extLst>
          </p:nvPr>
        </p:nvGraphicFramePr>
        <p:xfrm>
          <a:off x="145915" y="1610247"/>
          <a:ext cx="11476315" cy="5129123"/>
        </p:xfrm>
        <a:graphic>
          <a:graphicData uri="http://schemas.openxmlformats.org/drawingml/2006/table">
            <a:tbl>
              <a:tblPr firstRow="1" firstCol="1" bandRow="1">
                <a:tableStyleId>{B301B821-A1FF-4177-AEE7-76D212191A09}</a:tableStyleId>
              </a:tblPr>
              <a:tblGrid>
                <a:gridCol w="2151339">
                  <a:extLst>
                    <a:ext uri="{9D8B030D-6E8A-4147-A177-3AD203B41FA5}">
                      <a16:colId xmlns:a16="http://schemas.microsoft.com/office/drawing/2014/main" val="289540368"/>
                    </a:ext>
                  </a:extLst>
                </a:gridCol>
                <a:gridCol w="4648200">
                  <a:extLst>
                    <a:ext uri="{9D8B030D-6E8A-4147-A177-3AD203B41FA5}">
                      <a16:colId xmlns:a16="http://schemas.microsoft.com/office/drawing/2014/main" val="1246008561"/>
                    </a:ext>
                  </a:extLst>
                </a:gridCol>
                <a:gridCol w="4676776">
                  <a:extLst>
                    <a:ext uri="{9D8B030D-6E8A-4147-A177-3AD203B41FA5}">
                      <a16:colId xmlns:a16="http://schemas.microsoft.com/office/drawing/2014/main" val="1535324573"/>
                    </a:ext>
                  </a:extLst>
                </a:gridCol>
              </a:tblGrid>
              <a:tr h="313283">
                <a:tc>
                  <a:txBody>
                    <a:bodyPr/>
                    <a:lstStyle/>
                    <a:p>
                      <a:pPr marL="0" marR="0">
                        <a:lnSpc>
                          <a:spcPct val="115000"/>
                        </a:lnSpc>
                        <a:spcAft>
                          <a:spcPts val="800"/>
                        </a:spcAft>
                        <a:buNone/>
                      </a:pPr>
                      <a:r>
                        <a:rPr lang="en-US" sz="1800" kern="100">
                          <a:effectLst/>
                        </a:rPr>
                        <a:t>Staff Responsible</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rPr>
                        <a:t>Task</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latin typeface="Arial" panose="020B0604020202020204" pitchFamily="34" charset="0"/>
                          <a:ea typeface="Aptos" panose="020B0004020202020204" pitchFamily="34" charset="0"/>
                          <a:cs typeface="Arial" panose="020B0604020202020204" pitchFamily="34" charset="0"/>
                        </a:rPr>
                        <a:t>Timeframe</a:t>
                      </a:r>
                    </a:p>
                  </a:txBody>
                  <a:tcPr marL="68580" marR="68580" marT="0" marB="0"/>
                </a:tc>
                <a:extLst>
                  <a:ext uri="{0D108BD9-81ED-4DB2-BD59-A6C34878D82A}">
                    <a16:rowId xmlns:a16="http://schemas.microsoft.com/office/drawing/2014/main" val="1029181406"/>
                  </a:ext>
                </a:extLst>
              </a:tr>
              <a:tr h="2234164">
                <a:tc>
                  <a:txBody>
                    <a:bodyPr/>
                    <a:lstStyle/>
                    <a:p>
                      <a:pPr marL="0" marR="0">
                        <a:lnSpc>
                          <a:spcPct val="115000"/>
                        </a:lnSpc>
                        <a:spcAft>
                          <a:spcPts val="800"/>
                        </a:spcAft>
                        <a:buNone/>
                      </a:pPr>
                      <a:r>
                        <a:rPr lang="en-US" sz="1800" kern="100">
                          <a:effectLst/>
                          <a:latin typeface="Arial" panose="020B0604020202020204" pitchFamily="34" charset="0"/>
                          <a:ea typeface="Aptos" panose="020B0004020202020204" pitchFamily="34" charset="0"/>
                          <a:cs typeface="Arial" panose="020B0604020202020204" pitchFamily="34" charset="0"/>
                        </a:rPr>
                        <a:t>District and school test coordinators</a:t>
                      </a:r>
                    </a:p>
                  </a:txBody>
                  <a:tcPr marL="68580" marR="68580" marT="0" marB="0">
                    <a:solidFill>
                      <a:schemeClr val="bg1"/>
                    </a:solidFill>
                  </a:tcPr>
                </a:tc>
                <a:tc>
                  <a:txBody>
                    <a:bodyPr/>
                    <a:lstStyle/>
                    <a:p>
                      <a:r>
                        <a:rPr lang="en-US" sz="1800" kern="1200" dirty="0">
                          <a:solidFill>
                            <a:schemeClr val="dk1"/>
                          </a:solidFill>
                          <a:effectLst/>
                          <a:latin typeface="Arial" panose="020B0604020202020204" pitchFamily="34" charset="0"/>
                          <a:ea typeface="+mn-ea"/>
                          <a:cs typeface="Arial" panose="020B0604020202020204" pitchFamily="34" charset="0"/>
                        </a:rPr>
                        <a:t>Update and edit MCAS Portal and MCAS Training Site user accounts  </a:t>
                      </a:r>
                    </a:p>
                    <a:p>
                      <a:r>
                        <a:rPr lang="en-US" sz="1800" kern="1200" dirty="0">
                          <a:solidFill>
                            <a:schemeClr val="dk1"/>
                          </a:solidFill>
                          <a:effectLst/>
                          <a:latin typeface="Arial" panose="020B0604020202020204" pitchFamily="34" charset="0"/>
                          <a:ea typeface="+mn-ea"/>
                          <a:cs typeface="Arial" panose="020B0604020202020204" pitchFamily="34" charset="0"/>
                        </a:rPr>
                        <a:t> </a:t>
                      </a:r>
                      <a:endParaRPr lang="en-US" sz="1400" kern="1200" dirty="0">
                        <a:solidFill>
                          <a:schemeClr val="dk1"/>
                        </a:solidFill>
                        <a:effectLst/>
                        <a:latin typeface="Arial" panose="020B0604020202020204" pitchFamily="34" charset="0"/>
                        <a:ea typeface="+mn-ea"/>
                        <a:cs typeface="Arial" panose="020B0604020202020204" pitchFamily="34" charset="0"/>
                      </a:endParaRPr>
                    </a:p>
                    <a:p>
                      <a:r>
                        <a:rPr lang="en-US" sz="1800" kern="1200" dirty="0">
                          <a:solidFill>
                            <a:schemeClr val="dk1"/>
                          </a:solidFill>
                          <a:effectLst/>
                          <a:latin typeface="Arial" panose="020B0604020202020204" pitchFamily="34" charset="0"/>
                          <a:ea typeface="+mn-ea"/>
                          <a:cs typeface="Arial" panose="020B0604020202020204" pitchFamily="34" charset="0"/>
                        </a:rPr>
                        <a:t>For detailed steps, refer to </a:t>
                      </a:r>
                      <a:r>
                        <a:rPr lang="en-US" sz="1800" kern="1200" dirty="0">
                          <a:solidFill>
                            <a:schemeClr val="dk1"/>
                          </a:solidFill>
                          <a:effectLst/>
                          <a:latin typeface="Arial" panose="020B0604020202020204" pitchFamily="34" charset="0"/>
                          <a:ea typeface="+mn-ea"/>
                          <a:cs typeface="Arial" panose="020B0604020202020204" pitchFamily="34" charset="0"/>
                          <a:hlinkClick r:id="rId3"/>
                        </a:rPr>
                        <a:t>Part II of the Guide to the MCAS Portal: MCAS Portal User Management</a:t>
                      </a:r>
                      <a:r>
                        <a:rPr lang="en-US" sz="1800" kern="1200" dirty="0">
                          <a:solidFill>
                            <a:schemeClr val="dk1"/>
                          </a:solidFill>
                          <a:effectLst/>
                          <a:latin typeface="Arial" panose="020B0604020202020204" pitchFamily="34" charset="0"/>
                          <a:ea typeface="+mn-ea"/>
                          <a:cs typeface="Arial" panose="020B0604020202020204" pitchFamily="34" charset="0"/>
                        </a:rPr>
                        <a:t>. </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r>
                        <a:rPr lang="en-US" sz="1800" i="1" kern="1200">
                          <a:solidFill>
                            <a:schemeClr val="dk1"/>
                          </a:solidFill>
                          <a:effectLst/>
                          <a:latin typeface="Arial" panose="020B0604020202020204" pitchFamily="34" charset="0"/>
                          <a:ea typeface="+mn-ea"/>
                          <a:cs typeface="Arial" panose="020B0604020202020204" pitchFamily="34" charset="0"/>
                        </a:rPr>
                        <a:t>Recommended deadlines: </a:t>
                      </a:r>
                      <a:r>
                        <a:rPr lang="en-US" sz="1800" kern="1200">
                          <a:solidFill>
                            <a:schemeClr val="dk1"/>
                          </a:solidFill>
                          <a:effectLst/>
                          <a:latin typeface="Arial" panose="020B0604020202020204" pitchFamily="34" charset="0"/>
                          <a:ea typeface="+mn-ea"/>
                          <a:cs typeface="Arial" panose="020B0604020202020204" pitchFamily="34" charset="0"/>
                        </a:rPr>
                        <a:t> </a:t>
                      </a:r>
                    </a:p>
                    <a:p>
                      <a:pPr marL="285750" lvl="0" indent="-285750">
                        <a:buFont typeface="Arial" panose="020B0604020202020204" pitchFamily="34" charset="0"/>
                        <a:buChar char="•"/>
                      </a:pPr>
                      <a:r>
                        <a:rPr lang="en-US" sz="1800" b="1" kern="1200">
                          <a:solidFill>
                            <a:schemeClr val="dk1"/>
                          </a:solidFill>
                          <a:effectLst/>
                          <a:latin typeface="Arial" panose="020B0604020202020204" pitchFamily="34" charset="0"/>
                          <a:ea typeface="+mn-ea"/>
                          <a:cs typeface="Arial" panose="020B0604020202020204" pitchFamily="34" charset="0"/>
                        </a:rPr>
                        <a:t>September 2026: </a:t>
                      </a:r>
                      <a:r>
                        <a:rPr lang="en-US" sz="1800" kern="1200">
                          <a:solidFill>
                            <a:schemeClr val="dk1"/>
                          </a:solidFill>
                          <a:effectLst/>
                          <a:latin typeface="Arial" panose="020B0604020202020204" pitchFamily="34" charset="0"/>
                          <a:ea typeface="+mn-ea"/>
                          <a:cs typeface="Arial" panose="020B0604020202020204" pitchFamily="34" charset="0"/>
                        </a:rPr>
                        <a:t>Deactivate accounts of all staff who will not be involved with MCAS testing in 2026–27.  </a:t>
                      </a:r>
                    </a:p>
                    <a:p>
                      <a:pPr marL="285750" lvl="0" indent="-285750">
                        <a:buFont typeface="Arial" panose="020B0604020202020204" pitchFamily="34" charset="0"/>
                        <a:buChar char="•"/>
                      </a:pPr>
                      <a:r>
                        <a:rPr lang="en-US" sz="1800" b="1" kern="1200">
                          <a:solidFill>
                            <a:schemeClr val="dk1"/>
                          </a:solidFill>
                          <a:effectLst/>
                          <a:latin typeface="Arial" panose="020B0604020202020204" pitchFamily="34" charset="0"/>
                          <a:ea typeface="+mn-ea"/>
                          <a:cs typeface="Arial" panose="020B0604020202020204" pitchFamily="34" charset="0"/>
                        </a:rPr>
                        <a:t>September 2026: </a:t>
                      </a:r>
                      <a:r>
                        <a:rPr lang="en-US" sz="1800" kern="1200">
                          <a:solidFill>
                            <a:schemeClr val="dk1"/>
                          </a:solidFill>
                          <a:effectLst/>
                          <a:latin typeface="Arial" panose="020B0604020202020204" pitchFamily="34" charset="0"/>
                          <a:ea typeface="+mn-ea"/>
                          <a:cs typeface="Arial" panose="020B0604020202020204" pitchFamily="34" charset="0"/>
                        </a:rPr>
                        <a:t>Update/edit test coordinator, principal, and technology coordinator accounts</a:t>
                      </a:r>
                    </a:p>
                    <a:p>
                      <a:pPr marL="285750" indent="-285750">
                        <a:buFont typeface="Arial" panose="020B0604020202020204" pitchFamily="34" charset="0"/>
                        <a:buChar char="•"/>
                      </a:pPr>
                      <a:r>
                        <a:rPr lang="en-US" sz="1800" b="1" kern="1200">
                          <a:solidFill>
                            <a:schemeClr val="dk1"/>
                          </a:solidFill>
                          <a:effectLst/>
                          <a:latin typeface="Arial" panose="020B0604020202020204" pitchFamily="34" charset="0"/>
                          <a:ea typeface="+mn-ea"/>
                          <a:cs typeface="Arial" panose="020B0604020202020204" pitchFamily="34" charset="0"/>
                        </a:rPr>
                        <a:t>At least three weeks prior to test administration:</a:t>
                      </a:r>
                      <a:r>
                        <a:rPr lang="en-US" sz="1800" kern="1200">
                          <a:solidFill>
                            <a:schemeClr val="dk1"/>
                          </a:solidFill>
                          <a:effectLst/>
                          <a:latin typeface="Arial" panose="020B0604020202020204" pitchFamily="34" charset="0"/>
                          <a:ea typeface="+mn-ea"/>
                          <a:cs typeface="Arial" panose="020B0604020202020204" pitchFamily="34" charset="0"/>
                        </a:rPr>
                        <a:t> (to update/edit test administrator accounts)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189865932"/>
                  </a:ext>
                </a:extLst>
              </a:tr>
              <a:tr h="1985923">
                <a:tc>
                  <a:txBody>
                    <a:bodyPr/>
                    <a:lstStyle/>
                    <a:p>
                      <a:pPr marL="0" marR="0">
                        <a:lnSpc>
                          <a:spcPct val="115000"/>
                        </a:lnSpc>
                        <a:spcAft>
                          <a:spcPts val="800"/>
                        </a:spcAft>
                        <a:buNone/>
                      </a:pPr>
                      <a:r>
                        <a:rPr lang="en-US" sz="1800" b="1" kern="1200">
                          <a:solidFill>
                            <a:schemeClr val="dk1"/>
                          </a:solidFill>
                          <a:effectLst/>
                          <a:latin typeface="Arial" panose="020B0604020202020204" pitchFamily="34" charset="0"/>
                          <a:ea typeface="+mn-ea"/>
                          <a:cs typeface="Arial" panose="020B0604020202020204" pitchFamily="34" charset="0"/>
                        </a:rPr>
                        <a:t>Technology coordinators </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US" sz="1800" kern="1200">
                          <a:solidFill>
                            <a:schemeClr val="dk1"/>
                          </a:solidFill>
                          <a:effectLst/>
                          <a:latin typeface="Arial" panose="020B0604020202020204" pitchFamily="34" charset="0"/>
                          <a:ea typeface="+mn-ea"/>
                          <a:cs typeface="Arial" panose="020B0604020202020204" pitchFamily="34" charset="0"/>
                        </a:rPr>
                        <a:t>Download and install the updated MCAS Student Kiosk on student testing devices. </a:t>
                      </a:r>
                    </a:p>
                    <a:p>
                      <a:r>
                        <a:rPr lang="en-US" sz="1400" kern="1200">
                          <a:solidFill>
                            <a:schemeClr val="dk1"/>
                          </a:solidFill>
                          <a:effectLst/>
                          <a:latin typeface="Arial" panose="020B0604020202020204" pitchFamily="34" charset="0"/>
                          <a:ea typeface="+mn-ea"/>
                          <a:cs typeface="Arial" panose="020B0604020202020204" pitchFamily="34" charset="0"/>
                        </a:rPr>
                        <a:t> </a:t>
                      </a:r>
                    </a:p>
                    <a:p>
                      <a:r>
                        <a:rPr lang="en-US" sz="1800" kern="1200">
                          <a:solidFill>
                            <a:schemeClr val="dk1"/>
                          </a:solidFill>
                          <a:effectLst/>
                          <a:latin typeface="Arial" panose="020B0604020202020204" pitchFamily="34" charset="0"/>
                          <a:ea typeface="+mn-ea"/>
                          <a:cs typeface="Arial" panose="020B0604020202020204" pitchFamily="34" charset="0"/>
                        </a:rPr>
                        <a:t>Conduct Site Readiness to ensure devices and network are configured for testing. </a:t>
                      </a:r>
                    </a:p>
                    <a:p>
                      <a:r>
                        <a:rPr lang="en-US" sz="1400" kern="1200">
                          <a:solidFill>
                            <a:schemeClr val="dk1"/>
                          </a:solidFill>
                          <a:effectLst/>
                          <a:latin typeface="Arial" panose="020B0604020202020204" pitchFamily="34" charset="0"/>
                          <a:ea typeface="+mn-ea"/>
                          <a:cs typeface="Arial" panose="020B0604020202020204" pitchFamily="34" charset="0"/>
                        </a:rPr>
                        <a:t> </a:t>
                      </a:r>
                    </a:p>
                    <a:p>
                      <a:r>
                        <a:rPr lang="en-US" sz="1800" kern="1200">
                          <a:solidFill>
                            <a:schemeClr val="dk1"/>
                          </a:solidFill>
                          <a:effectLst/>
                          <a:latin typeface="Arial" panose="020B0604020202020204" pitchFamily="34" charset="0"/>
                          <a:ea typeface="+mn-ea"/>
                          <a:cs typeface="Arial" panose="020B0604020202020204" pitchFamily="34" charset="0"/>
                        </a:rPr>
                        <a:t>For detailed steps, refer to the </a:t>
                      </a:r>
                      <a:r>
                        <a:rPr lang="en-US" sz="1800" i="1" u="sng" kern="1200">
                          <a:solidFill>
                            <a:schemeClr val="dk1"/>
                          </a:solidFill>
                          <a:effectLst/>
                          <a:latin typeface="Arial" panose="020B0604020202020204" pitchFamily="34" charset="0"/>
                          <a:ea typeface="+mn-ea"/>
                          <a:cs typeface="Arial" panose="020B0604020202020204" pitchFamily="34" charset="0"/>
                          <a:hlinkClick r:id="rId4"/>
                        </a:rPr>
                        <a:t>MCAS Student Kiosk Technology Guide</a:t>
                      </a:r>
                      <a:r>
                        <a:rPr lang="en-US" sz="1800" i="1" kern="1200">
                          <a:solidFill>
                            <a:schemeClr val="dk1"/>
                          </a:solidFill>
                          <a:effectLst/>
                          <a:latin typeface="Arial" panose="020B0604020202020204" pitchFamily="34" charset="0"/>
                          <a:ea typeface="+mn-ea"/>
                          <a:cs typeface="Arial" panose="020B0604020202020204" pitchFamily="34" charset="0"/>
                        </a:rPr>
                        <a:t>.</a:t>
                      </a:r>
                      <a:r>
                        <a:rPr lang="en-US" sz="1800" kern="1200">
                          <a:solidFill>
                            <a:schemeClr val="dk1"/>
                          </a:solidFill>
                          <a:effectLst/>
                          <a:latin typeface="Arial" panose="020B0604020202020204" pitchFamily="34" charset="0"/>
                          <a:ea typeface="+mn-ea"/>
                          <a:cs typeface="Arial" panose="020B0604020202020204" pitchFamily="34" charset="0"/>
                        </a:rPr>
                        <a:t> </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r>
                        <a:rPr lang="en-US" sz="1800" i="1" kern="1200" dirty="0">
                          <a:solidFill>
                            <a:schemeClr val="dk1"/>
                          </a:solidFill>
                          <a:effectLst/>
                          <a:latin typeface="Arial" panose="020B0604020202020204" pitchFamily="34" charset="0"/>
                          <a:ea typeface="+mn-ea"/>
                          <a:cs typeface="Arial" panose="020B0604020202020204" pitchFamily="34" charset="0"/>
                        </a:rPr>
                        <a:t>Available:</a:t>
                      </a:r>
                      <a:r>
                        <a:rPr lang="en-US" sz="1800" kern="1200" dirty="0">
                          <a:solidFill>
                            <a:schemeClr val="dk1"/>
                          </a:solidFill>
                          <a:effectLst/>
                          <a:latin typeface="Arial" panose="020B0604020202020204" pitchFamily="34" charset="0"/>
                          <a:ea typeface="+mn-ea"/>
                          <a:cs typeface="Arial" panose="020B0604020202020204" pitchFamily="34" charset="0"/>
                        </a:rPr>
                        <a:t> September 14</a:t>
                      </a:r>
                    </a:p>
                    <a:p>
                      <a:r>
                        <a:rPr lang="en-US" sz="1800" i="1" kern="1200" dirty="0">
                          <a:solidFill>
                            <a:schemeClr val="dk1"/>
                          </a:solidFill>
                          <a:effectLst/>
                          <a:latin typeface="Arial" panose="020B0604020202020204" pitchFamily="34" charset="0"/>
                          <a:ea typeface="+mn-ea"/>
                          <a:cs typeface="Arial" panose="020B0604020202020204" pitchFamily="34" charset="0"/>
                        </a:rPr>
                        <a:t>Recommended deadline:</a:t>
                      </a:r>
                      <a:endParaRPr lang="en-US" sz="1800" kern="1200" dirty="0">
                        <a:solidFill>
                          <a:schemeClr val="dk1"/>
                        </a:solidFill>
                        <a:effectLst/>
                        <a:latin typeface="Arial" panose="020B0604020202020204" pitchFamily="34" charset="0"/>
                        <a:ea typeface="+mn-ea"/>
                        <a:cs typeface="Arial" panose="020B0604020202020204" pitchFamily="34" charset="0"/>
                      </a:endParaRPr>
                    </a:p>
                    <a:p>
                      <a:pPr marL="285750" lvl="0" indent="-285750">
                        <a:buFont typeface="Arial" panose="020B0604020202020204" pitchFamily="34" charset="0"/>
                        <a:buChar char="•"/>
                      </a:pPr>
                      <a:r>
                        <a:rPr lang="en-US" sz="1800" b="1" kern="1200" dirty="0">
                          <a:solidFill>
                            <a:schemeClr val="dk1"/>
                          </a:solidFill>
                          <a:effectLst/>
                          <a:latin typeface="Arial" panose="020B0604020202020204" pitchFamily="34" charset="0"/>
                          <a:ea typeface="+mn-ea"/>
                          <a:cs typeface="Arial" panose="020B0604020202020204" pitchFamily="34" charset="0"/>
                        </a:rPr>
                        <a:t>At least two months prior to testing</a:t>
                      </a:r>
                    </a:p>
                    <a:p>
                      <a:pPr marL="0" marR="0">
                        <a:lnSpc>
                          <a:spcPct val="115000"/>
                        </a:lnSpc>
                        <a:spcAft>
                          <a:spcPts val="800"/>
                        </a:spcAft>
                        <a:buNone/>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6724451"/>
                  </a:ext>
                </a:extLst>
              </a:tr>
            </a:tbl>
          </a:graphicData>
        </a:graphic>
      </p:graphicFrame>
      <p:sp>
        <p:nvSpPr>
          <p:cNvPr id="3" name="Slide Number Placeholder 2">
            <a:extLst>
              <a:ext uri="{FF2B5EF4-FFF2-40B4-BE49-F238E27FC236}">
                <a16:creationId xmlns:a16="http://schemas.microsoft.com/office/drawing/2014/main" id="{75867B9C-DF93-3139-CE79-18A0811032E9}"/>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2157005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A2AE1-B57A-CB3D-302B-4A78C61D0A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FFE0C-4CE1-2A0A-FA69-7AAAD543E938}"/>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November High School Administration Deadlines – Before Testing </a:t>
            </a:r>
          </a:p>
        </p:txBody>
      </p:sp>
      <p:graphicFrame>
        <p:nvGraphicFramePr>
          <p:cNvPr id="6" name="Content Placeholder 5">
            <a:extLst>
              <a:ext uri="{FF2B5EF4-FFF2-40B4-BE49-F238E27FC236}">
                <a16:creationId xmlns:a16="http://schemas.microsoft.com/office/drawing/2014/main" id="{C1ABFCA7-BB0A-F622-B953-3801D8AC5A25}"/>
              </a:ext>
            </a:extLst>
          </p:cNvPr>
          <p:cNvGraphicFramePr>
            <a:graphicFrameLocks noGrp="1"/>
          </p:cNvGraphicFramePr>
          <p:nvPr>
            <p:ph idx="1"/>
            <p:extLst>
              <p:ext uri="{D42A27DB-BD31-4B8C-83A1-F6EECF244321}">
                <p14:modId xmlns:p14="http://schemas.microsoft.com/office/powerpoint/2010/main" val="1127440186"/>
              </p:ext>
            </p:extLst>
          </p:nvPr>
        </p:nvGraphicFramePr>
        <p:xfrm>
          <a:off x="523875" y="1570862"/>
          <a:ext cx="10425112" cy="4919971"/>
        </p:xfrm>
        <a:graphic>
          <a:graphicData uri="http://schemas.openxmlformats.org/drawingml/2006/table">
            <a:tbl>
              <a:tblPr firstRow="1" firstCol="1" bandRow="1">
                <a:tableStyleId>{69012ECD-51FC-41F1-AA8D-1B2483CD663E}</a:tableStyleId>
              </a:tblPr>
              <a:tblGrid>
                <a:gridCol w="6429946">
                  <a:extLst>
                    <a:ext uri="{9D8B030D-6E8A-4147-A177-3AD203B41FA5}">
                      <a16:colId xmlns:a16="http://schemas.microsoft.com/office/drawing/2014/main" val="289540368"/>
                    </a:ext>
                  </a:extLst>
                </a:gridCol>
                <a:gridCol w="3995166">
                  <a:extLst>
                    <a:ext uri="{9D8B030D-6E8A-4147-A177-3AD203B41FA5}">
                      <a16:colId xmlns:a16="http://schemas.microsoft.com/office/drawing/2014/main" val="1246008561"/>
                    </a:ext>
                  </a:extLst>
                </a:gridCol>
              </a:tblGrid>
              <a:tr h="307730">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Tasks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kern="100">
                          <a:effectLst/>
                          <a:latin typeface="Arial" panose="020B0604020202020204" pitchFamily="34" charset="0"/>
                          <a:cs typeface="Arial" panose="020B0604020202020204" pitchFamily="34" charset="0"/>
                        </a:rPr>
                        <a:t>Dates</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029181406"/>
                  </a:ext>
                </a:extLst>
              </a:tr>
              <a:tr h="307730">
                <a:tc>
                  <a:txBody>
                    <a:bodyPr/>
                    <a:lstStyle/>
                    <a:p>
                      <a:pPr marL="0" marR="0">
                        <a:lnSpc>
                          <a:spcPct val="115000"/>
                        </a:lnSpc>
                        <a:spcAft>
                          <a:spcPts val="800"/>
                        </a:spcAft>
                        <a:buNone/>
                      </a:pPr>
                      <a:r>
                        <a:rPr lang="en-US" sz="1800" b="0" kern="100">
                          <a:effectLst/>
                          <a:latin typeface="Arial" panose="020B0604020202020204" pitchFamily="34" charset="0"/>
                          <a:cs typeface="Arial" panose="020B0604020202020204" pitchFamily="34" charset="0"/>
                        </a:rPr>
                        <a:t>Complete the pre-administration student registration process</a:t>
                      </a:r>
                      <a:endParaRPr lang="en-US" sz="18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b="1" kern="100">
                          <a:effectLst/>
                          <a:latin typeface="Arial" panose="020B0604020202020204" pitchFamily="34" charset="0"/>
                          <a:cs typeface="Arial" panose="020B0604020202020204" pitchFamily="34" charset="0"/>
                        </a:rPr>
                        <a:t>September 21–October 2</a:t>
                      </a:r>
                      <a:endParaRPr lang="en-US" sz="18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89865932"/>
                  </a:ext>
                </a:extLst>
              </a:tr>
              <a:tr h="307730">
                <a:tc>
                  <a:txBody>
                    <a:bodyPr/>
                    <a:lstStyle/>
                    <a:p>
                      <a:pPr marL="0" marR="0">
                        <a:lnSpc>
                          <a:spcPct val="115000"/>
                        </a:lnSpc>
                        <a:spcAft>
                          <a:spcPts val="800"/>
                        </a:spcAft>
                        <a:buNone/>
                      </a:pPr>
                      <a:r>
                        <a:rPr lang="en-US" sz="1800" b="0" kern="100">
                          <a:effectLst/>
                          <a:latin typeface="Arial" panose="020B0604020202020204" pitchFamily="34" charset="0"/>
                          <a:cs typeface="Arial" panose="020B0604020202020204" pitchFamily="34" charset="0"/>
                        </a:rPr>
                        <a:t>Extended pre-administration student registration window for CBT</a:t>
                      </a:r>
                      <a:endParaRPr lang="en-US" sz="18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b="1" kern="100">
                          <a:effectLst/>
                          <a:latin typeface="Arial" panose="020B0604020202020204" pitchFamily="34" charset="0"/>
                          <a:cs typeface="Arial" panose="020B0604020202020204" pitchFamily="34" charset="0"/>
                        </a:rPr>
                        <a:t>October 5–November 3</a:t>
                      </a:r>
                      <a:endParaRPr lang="en-US" sz="18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76724451"/>
                  </a:ext>
                </a:extLst>
              </a:tr>
              <a:tr h="787899">
                <a:tc>
                  <a:txBody>
                    <a:bodyPr/>
                    <a:lstStyle/>
                    <a:p>
                      <a:pPr marL="0" marR="0">
                        <a:lnSpc>
                          <a:spcPct val="115000"/>
                        </a:lnSpc>
                        <a:spcAft>
                          <a:spcPts val="800"/>
                        </a:spcAft>
                        <a:buNone/>
                      </a:pPr>
                      <a:r>
                        <a:rPr lang="en-US" sz="1800" b="0" kern="100">
                          <a:effectLst/>
                          <a:latin typeface="Arial" panose="020B0604020202020204" pitchFamily="34" charset="0"/>
                          <a:cs typeface="Arial" panose="020B0604020202020204" pitchFamily="34" charset="0"/>
                        </a:rPr>
                        <a:t>Create and assign students to “classes” in the MCAS Portal for CBT</a:t>
                      </a:r>
                      <a:endParaRPr lang="en-US" sz="18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tabLst>
                          <a:tab pos="3691890" algn="l"/>
                        </a:tabLst>
                      </a:pPr>
                      <a:r>
                        <a:rPr lang="en-US" sz="1800" b="1" i="1" kern="100">
                          <a:effectLst/>
                          <a:latin typeface="Arial" panose="020B0604020202020204" pitchFamily="34" charset="0"/>
                          <a:cs typeface="Arial" panose="020B0604020202020204" pitchFamily="34" charset="0"/>
                        </a:rPr>
                        <a:t>Recommended deadline:</a:t>
                      </a:r>
                      <a:br>
                        <a:rPr lang="en-US" sz="1800" b="1" i="1" kern="100">
                          <a:effectLst/>
                          <a:latin typeface="Arial" panose="020B0604020202020204" pitchFamily="34" charset="0"/>
                          <a:cs typeface="Arial" panose="020B0604020202020204" pitchFamily="34" charset="0"/>
                        </a:rPr>
                      </a:br>
                      <a:r>
                        <a:rPr lang="en-US" sz="1800" b="1" kern="100">
                          <a:effectLst/>
                          <a:latin typeface="Arial" panose="020B0604020202020204" pitchFamily="34" charset="0"/>
                          <a:cs typeface="Arial" panose="020B0604020202020204" pitchFamily="34" charset="0"/>
                        </a:rPr>
                        <a:t>October 21</a:t>
                      </a:r>
                      <a:endParaRPr lang="en-US" sz="18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258582991"/>
                  </a:ext>
                </a:extLst>
              </a:tr>
              <a:tr h="307730">
                <a:tc>
                  <a:txBody>
                    <a:bodyPr/>
                    <a:lstStyle/>
                    <a:p>
                      <a:pPr marL="0" marR="0">
                        <a:lnSpc>
                          <a:spcPct val="115000"/>
                        </a:lnSpc>
                        <a:spcAft>
                          <a:spcPts val="800"/>
                        </a:spcAft>
                        <a:buNone/>
                      </a:pPr>
                      <a:r>
                        <a:rPr lang="en-US" sz="1800" b="0" kern="100">
                          <a:effectLst/>
                          <a:latin typeface="Arial" panose="020B0604020202020204" pitchFamily="34" charset="0"/>
                          <a:cs typeface="Arial" panose="020B0604020202020204" pitchFamily="34" charset="0"/>
                        </a:rPr>
                        <a:t>Receive manuals and PBT materials </a:t>
                      </a:r>
                      <a:br>
                        <a:rPr lang="en-US" sz="1800" b="0" kern="100">
                          <a:effectLst/>
                          <a:latin typeface="Arial" panose="020B0604020202020204" pitchFamily="34" charset="0"/>
                          <a:cs typeface="Arial" panose="020B0604020202020204" pitchFamily="34" charset="0"/>
                        </a:rPr>
                      </a:br>
                      <a:r>
                        <a:rPr lang="en-US" sz="1800" b="0" kern="100">
                          <a:effectLst/>
                          <a:latin typeface="Arial" panose="020B0604020202020204" pitchFamily="34" charset="0"/>
                          <a:cs typeface="Arial" panose="020B0604020202020204" pitchFamily="34" charset="0"/>
                        </a:rPr>
                        <a:t>(PBT materials are available as an accommodation.)</a:t>
                      </a:r>
                      <a:endParaRPr lang="en-US" sz="18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1800" b="1" kern="100">
                          <a:effectLst/>
                          <a:latin typeface="Arial" panose="020B0604020202020204" pitchFamily="34" charset="0"/>
                          <a:cs typeface="Arial" panose="020B0604020202020204" pitchFamily="34" charset="0"/>
                        </a:rPr>
                        <a:t>October 28</a:t>
                      </a:r>
                    </a:p>
                    <a:p>
                      <a:pPr marL="0" marR="0">
                        <a:lnSpc>
                          <a:spcPct val="115000"/>
                        </a:lnSpc>
                        <a:spcAft>
                          <a:spcPts val="800"/>
                        </a:spcAft>
                        <a:buNone/>
                      </a:pPr>
                      <a:r>
                        <a:rPr lang="en-US" sz="1800" b="0" i="1" kern="100">
                          <a:effectLst/>
                          <a:latin typeface="Arial" panose="020B0604020202020204" pitchFamily="34" charset="0"/>
                          <a:ea typeface="Aptos" panose="020B0004020202020204" pitchFamily="34" charset="0"/>
                          <a:cs typeface="Arial" panose="020B0604020202020204" pitchFamily="34" charset="0"/>
                        </a:rPr>
                        <a:t>(PDFs expected to be posted to the DESE website by early to mid-October)</a:t>
                      </a:r>
                    </a:p>
                  </a:txBody>
                  <a:tcPr marL="68580" marR="68580" marT="0" marB="0"/>
                </a:tc>
                <a:extLst>
                  <a:ext uri="{0D108BD9-81ED-4DB2-BD59-A6C34878D82A}">
                    <a16:rowId xmlns:a16="http://schemas.microsoft.com/office/drawing/2014/main" val="1280777230"/>
                  </a:ext>
                </a:extLst>
              </a:tr>
              <a:tr h="787899">
                <a:tc>
                  <a:txBody>
                    <a:bodyPr/>
                    <a:lstStyle/>
                    <a:p>
                      <a:pPr marL="0" marR="0">
                        <a:lnSpc>
                          <a:spcPct val="115000"/>
                        </a:lnSpc>
                        <a:spcAft>
                          <a:spcPts val="800"/>
                        </a:spcAft>
                        <a:buNone/>
                      </a:pPr>
                      <a:r>
                        <a:rPr lang="en-US" sz="1800" b="0" kern="100">
                          <a:effectLst/>
                          <a:latin typeface="Arial" panose="020B0604020202020204" pitchFamily="34" charset="0"/>
                          <a:cs typeface="Arial" panose="020B0604020202020204" pitchFamily="34" charset="0"/>
                        </a:rPr>
                        <a:t>“Schedule” classes in the MCAS Portal for CBT</a:t>
                      </a:r>
                      <a:endParaRPr lang="en-US" sz="18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tabLst>
                          <a:tab pos="3691890" algn="l"/>
                        </a:tabLst>
                      </a:pPr>
                      <a:r>
                        <a:rPr lang="en-US" sz="1800" b="1" i="1" kern="100">
                          <a:effectLst/>
                          <a:latin typeface="Arial" panose="020B0604020202020204" pitchFamily="34" charset="0"/>
                          <a:cs typeface="Arial" panose="020B0604020202020204" pitchFamily="34" charset="0"/>
                        </a:rPr>
                        <a:t>ELA: </a:t>
                      </a:r>
                      <a:r>
                        <a:rPr lang="en-US" sz="1800" b="1" kern="100">
                          <a:effectLst/>
                          <a:latin typeface="Arial" panose="020B0604020202020204" pitchFamily="34" charset="0"/>
                          <a:cs typeface="Arial" panose="020B0604020202020204" pitchFamily="34" charset="0"/>
                        </a:rPr>
                        <a:t>October 28–November 3</a:t>
                      </a:r>
                    </a:p>
                    <a:p>
                      <a:pPr marL="0" marR="0">
                        <a:lnSpc>
                          <a:spcPct val="115000"/>
                        </a:lnSpc>
                        <a:spcAft>
                          <a:spcPts val="800"/>
                        </a:spcAft>
                        <a:buNone/>
                      </a:pPr>
                      <a:r>
                        <a:rPr lang="en-US" sz="1800" b="1" i="1" kern="100">
                          <a:effectLst/>
                          <a:latin typeface="Arial" panose="020B0604020202020204" pitchFamily="34" charset="0"/>
                          <a:cs typeface="Arial" panose="020B0604020202020204" pitchFamily="34" charset="0"/>
                        </a:rPr>
                        <a:t>Math: </a:t>
                      </a:r>
                      <a:r>
                        <a:rPr lang="en-US" sz="1800" b="1" kern="100">
                          <a:effectLst/>
                          <a:latin typeface="Arial" panose="020B0604020202020204" pitchFamily="34" charset="0"/>
                          <a:cs typeface="Arial" panose="020B0604020202020204" pitchFamily="34" charset="0"/>
                        </a:rPr>
                        <a:t>November 3–9</a:t>
                      </a:r>
                      <a:endParaRPr lang="en-US" sz="18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316191617"/>
                  </a:ext>
                </a:extLst>
              </a:tr>
              <a:tr h="787899">
                <a:tc>
                  <a:txBody>
                    <a:bodyPr/>
                    <a:lstStyle/>
                    <a:p>
                      <a:pPr marL="0" marR="0">
                        <a:lnSpc>
                          <a:spcPct val="115000"/>
                        </a:lnSpc>
                        <a:spcAft>
                          <a:spcPts val="800"/>
                        </a:spcAft>
                        <a:buNone/>
                      </a:pPr>
                      <a:r>
                        <a:rPr lang="en-US" sz="1800" b="0" kern="100">
                          <a:effectLst/>
                          <a:latin typeface="Arial" panose="020B0604020202020204" pitchFamily="34" charset="0"/>
                          <a:cs typeface="Arial" panose="020B0604020202020204" pitchFamily="34" charset="0"/>
                        </a:rPr>
                        <a:t>If necessary, order additional manuals and PBT materials, and report packing discrepancies for PBT shipments</a:t>
                      </a:r>
                      <a:endParaRPr lang="en-US" sz="18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tabLst>
                          <a:tab pos="3691890" algn="l"/>
                        </a:tabLst>
                      </a:pPr>
                      <a:r>
                        <a:rPr lang="en-US" sz="1800" b="1" i="1" kern="100">
                          <a:effectLst/>
                          <a:latin typeface="Arial" panose="020B0604020202020204" pitchFamily="34" charset="0"/>
                          <a:cs typeface="Arial" panose="020B0604020202020204" pitchFamily="34" charset="0"/>
                        </a:rPr>
                        <a:t>ELA: </a:t>
                      </a:r>
                      <a:r>
                        <a:rPr lang="en-US" sz="1800" b="1" kern="100">
                          <a:effectLst/>
                          <a:latin typeface="Arial" panose="020B0604020202020204" pitchFamily="34" charset="0"/>
                          <a:cs typeface="Arial" panose="020B0604020202020204" pitchFamily="34" charset="0"/>
                        </a:rPr>
                        <a:t>October 28–November 2</a:t>
                      </a:r>
                    </a:p>
                    <a:p>
                      <a:pPr marL="0" marR="0">
                        <a:lnSpc>
                          <a:spcPct val="115000"/>
                        </a:lnSpc>
                        <a:spcAft>
                          <a:spcPts val="800"/>
                        </a:spcAft>
                        <a:buNone/>
                      </a:pPr>
                      <a:r>
                        <a:rPr lang="en-US" sz="1800" b="1" i="1" kern="100">
                          <a:effectLst/>
                          <a:latin typeface="Arial" panose="020B0604020202020204" pitchFamily="34" charset="0"/>
                          <a:cs typeface="Arial" panose="020B0604020202020204" pitchFamily="34" charset="0"/>
                        </a:rPr>
                        <a:t>Math: </a:t>
                      </a:r>
                      <a:r>
                        <a:rPr lang="en-US" sz="1800" b="1" kern="100">
                          <a:effectLst/>
                          <a:latin typeface="Arial" panose="020B0604020202020204" pitchFamily="34" charset="0"/>
                          <a:cs typeface="Arial" panose="020B0604020202020204" pitchFamily="34" charset="0"/>
                        </a:rPr>
                        <a:t>October 28–November 6</a:t>
                      </a:r>
                      <a:endParaRPr lang="en-US" sz="1800" b="1"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314339184"/>
                  </a:ext>
                </a:extLst>
              </a:tr>
            </a:tbl>
          </a:graphicData>
        </a:graphic>
      </p:graphicFrame>
      <p:sp>
        <p:nvSpPr>
          <p:cNvPr id="3" name="Slide Number Placeholder 2">
            <a:extLst>
              <a:ext uri="{FF2B5EF4-FFF2-40B4-BE49-F238E27FC236}">
                <a16:creationId xmlns:a16="http://schemas.microsoft.com/office/drawing/2014/main" id="{CE176CC6-1BF0-FE3E-A395-363312C19700}"/>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64733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9D798-7037-D2D6-D95A-E1C605369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30C892-3219-9CC7-FA71-DCAF6200F5F7}"/>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November High School Administration Deadlines – Test Administration</a:t>
            </a:r>
          </a:p>
        </p:txBody>
      </p:sp>
      <p:graphicFrame>
        <p:nvGraphicFramePr>
          <p:cNvPr id="7" name="Table 6">
            <a:extLst>
              <a:ext uri="{FF2B5EF4-FFF2-40B4-BE49-F238E27FC236}">
                <a16:creationId xmlns:a16="http://schemas.microsoft.com/office/drawing/2014/main" id="{D2DC4EE7-502F-782C-E53F-ED86F77CE06D}"/>
              </a:ext>
            </a:extLst>
          </p:cNvPr>
          <p:cNvGraphicFramePr>
            <a:graphicFrameLocks noGrp="1"/>
          </p:cNvGraphicFramePr>
          <p:nvPr>
            <p:extLst>
              <p:ext uri="{D42A27DB-BD31-4B8C-83A1-F6EECF244321}">
                <p14:modId xmlns:p14="http://schemas.microsoft.com/office/powerpoint/2010/main" val="1651917175"/>
              </p:ext>
            </p:extLst>
          </p:nvPr>
        </p:nvGraphicFramePr>
        <p:xfrm>
          <a:off x="969169" y="1924970"/>
          <a:ext cx="10253662" cy="3674937"/>
        </p:xfrm>
        <a:graphic>
          <a:graphicData uri="http://schemas.openxmlformats.org/drawingml/2006/table">
            <a:tbl>
              <a:tblPr firstRow="1" firstCol="1" bandRow="1">
                <a:tableStyleId>{69012ECD-51FC-41F1-AA8D-1B2483CD663E}</a:tableStyleId>
              </a:tblPr>
              <a:tblGrid>
                <a:gridCol w="6328758">
                  <a:extLst>
                    <a:ext uri="{9D8B030D-6E8A-4147-A177-3AD203B41FA5}">
                      <a16:colId xmlns:a16="http://schemas.microsoft.com/office/drawing/2014/main" val="3600895029"/>
                    </a:ext>
                  </a:extLst>
                </a:gridCol>
                <a:gridCol w="3924904">
                  <a:extLst>
                    <a:ext uri="{9D8B030D-6E8A-4147-A177-3AD203B41FA5}">
                      <a16:colId xmlns:a16="http://schemas.microsoft.com/office/drawing/2014/main" val="268482883"/>
                    </a:ext>
                  </a:extLst>
                </a:gridCol>
              </a:tblGrid>
              <a:tr h="0">
                <a:tc>
                  <a:txBody>
                    <a:bodyPr/>
                    <a:lstStyle/>
                    <a:p>
                      <a:pPr marL="0" marR="0" lvl="0" indent="0" algn="just">
                        <a:lnSpc>
                          <a:spcPct val="115000"/>
                        </a:lnSpc>
                        <a:spcAft>
                          <a:spcPts val="800"/>
                        </a:spcAft>
                        <a:buFont typeface="Symbol" panose="05050102010706020507" pitchFamily="18" charset="2"/>
                        <a:buNone/>
                      </a:pPr>
                      <a:r>
                        <a:rPr lang="en-US" sz="2000" kern="100">
                          <a:effectLst/>
                          <a:latin typeface="Arial" panose="020B0604020202020204" pitchFamily="34" charset="0"/>
                          <a:ea typeface="Aptos" panose="020B0004020202020204" pitchFamily="34" charset="0"/>
                          <a:cs typeface="Arial" panose="020B0604020202020204" pitchFamily="34" charset="0"/>
                        </a:rPr>
                        <a:t>Administration</a:t>
                      </a:r>
                    </a:p>
                  </a:txBody>
                  <a:tcPr marL="68580" marR="68580" marT="0" marB="0"/>
                </a:tc>
                <a:tc>
                  <a:txBody>
                    <a:bodyPr/>
                    <a:lstStyle/>
                    <a:p>
                      <a:pPr marL="0" marR="0">
                        <a:lnSpc>
                          <a:spcPct val="115000"/>
                        </a:lnSpc>
                        <a:spcAft>
                          <a:spcPts val="800"/>
                        </a:spcAft>
                        <a:buNone/>
                      </a:pPr>
                      <a:r>
                        <a:rPr lang="en-US" sz="2000" kern="100">
                          <a:effectLst/>
                          <a:latin typeface="Arial" panose="020B0604020202020204" pitchFamily="34" charset="0"/>
                          <a:ea typeface="Aptos" panose="020B0004020202020204" pitchFamily="34" charset="0"/>
                          <a:cs typeface="Arial" panose="020B0604020202020204" pitchFamily="34" charset="0"/>
                        </a:rPr>
                        <a:t>Dates</a:t>
                      </a:r>
                    </a:p>
                  </a:txBody>
                  <a:tcPr marL="68580" marR="68580" marT="0" marB="0"/>
                </a:tc>
                <a:extLst>
                  <a:ext uri="{0D108BD9-81ED-4DB2-BD59-A6C34878D82A}">
                    <a16:rowId xmlns:a16="http://schemas.microsoft.com/office/drawing/2014/main" val="2465881906"/>
                  </a:ext>
                </a:extLst>
              </a:tr>
              <a:tr h="0">
                <a:tc>
                  <a:txBody>
                    <a:bodyPr/>
                    <a:lstStyle/>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ELA Testing Window</a:t>
                      </a:r>
                    </a:p>
                    <a:p>
                      <a:pPr marL="342900" marR="0" lvl="0" indent="-342900" algn="just">
                        <a:lnSpc>
                          <a:spcPct val="115000"/>
                        </a:lnSpc>
                        <a:buFont typeface="Symbol" panose="05050102010706020507" pitchFamily="18" charset="2"/>
                        <a:buChar char=""/>
                      </a:pPr>
                      <a:endParaRPr lang="en-US" sz="2000" b="0" kern="100">
                        <a:effectLst/>
                        <a:latin typeface="Arial" panose="020B0604020202020204" pitchFamily="34" charset="0"/>
                        <a:cs typeface="Arial" panose="020B0604020202020204" pitchFamily="34" charset="0"/>
                      </a:endParaRPr>
                    </a:p>
                    <a:p>
                      <a:pPr marL="342900" marR="0" lvl="0" indent="-342900" algn="just">
                        <a:lnSpc>
                          <a:spcPct val="115000"/>
                        </a:lnSpc>
                        <a:spcAft>
                          <a:spcPts val="800"/>
                        </a:spcAft>
                        <a:buFont typeface="Symbol" panose="05050102010706020507" pitchFamily="18" charset="2"/>
                        <a:buChar char=""/>
                      </a:pPr>
                      <a:r>
                        <a:rPr lang="en-US" sz="2000" b="0" kern="100">
                          <a:effectLst/>
                          <a:latin typeface="Arial" panose="020B0604020202020204" pitchFamily="34" charset="0"/>
                          <a:cs typeface="Arial" panose="020B0604020202020204" pitchFamily="34" charset="0"/>
                        </a:rPr>
                        <a:t>ELA Session 1</a:t>
                      </a:r>
                    </a:p>
                    <a:p>
                      <a:pPr marL="342900" marR="0" lvl="0" indent="-342900" algn="just">
                        <a:lnSpc>
                          <a:spcPct val="115000"/>
                        </a:lnSpc>
                        <a:spcAft>
                          <a:spcPts val="800"/>
                        </a:spcAft>
                        <a:buFont typeface="Symbol" panose="05050102010706020507" pitchFamily="18" charset="2"/>
                        <a:buChar char=""/>
                      </a:pPr>
                      <a:r>
                        <a:rPr lang="en-US" sz="2000" b="0" kern="100">
                          <a:effectLst/>
                          <a:latin typeface="Arial" panose="020B0604020202020204" pitchFamily="34" charset="0"/>
                          <a:cs typeface="Arial" panose="020B0604020202020204" pitchFamily="34" charset="0"/>
                        </a:rPr>
                        <a:t>ELA Session 2</a:t>
                      </a:r>
                      <a:endParaRPr lang="en-US" sz="20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000" b="1" kern="100">
                          <a:effectLst/>
                          <a:latin typeface="Arial" panose="020B0604020202020204" pitchFamily="34" charset="0"/>
                          <a:cs typeface="Arial" panose="020B0604020202020204" pitchFamily="34" charset="0"/>
                        </a:rPr>
                        <a:t>November 4–17</a:t>
                      </a:r>
                    </a:p>
                    <a:p>
                      <a:pPr marL="0" marR="0" lvl="0" indent="0" algn="l" defTabSz="914400" rtl="0" eaLnBrk="1" fontAlgn="auto" latinLnBrk="0" hangingPunct="1">
                        <a:lnSpc>
                          <a:spcPct val="115000"/>
                        </a:lnSpc>
                        <a:spcBef>
                          <a:spcPts val="0"/>
                        </a:spcBef>
                        <a:spcAft>
                          <a:spcPts val="800"/>
                        </a:spcAft>
                        <a:buClrTx/>
                        <a:buSzTx/>
                        <a:buFontTx/>
                        <a:buNone/>
                        <a:tabLst/>
                        <a:defRPr/>
                      </a:pPr>
                      <a:r>
                        <a:rPr lang="en-US" sz="2000" b="1" i="1" kern="100">
                          <a:effectLst/>
                          <a:latin typeface="Arial" panose="020B0604020202020204" pitchFamily="34" charset="0"/>
                          <a:cs typeface="Arial" panose="020B0604020202020204" pitchFamily="34" charset="0"/>
                        </a:rPr>
                        <a:t>Recommended dates: </a:t>
                      </a:r>
                      <a:endParaRPr lang="en-US" sz="2000" b="1" kern="100">
                        <a:effectLst/>
                        <a:latin typeface="Arial" panose="020B0604020202020204" pitchFamily="34" charset="0"/>
                        <a:cs typeface="Arial" panose="020B0604020202020204" pitchFamily="34" charset="0"/>
                      </a:endParaRP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4</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5</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020221824"/>
                  </a:ext>
                </a:extLst>
              </a:tr>
              <a:tr h="0">
                <a:tc>
                  <a:txBody>
                    <a:bodyPr/>
                    <a:lstStyle/>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Mathematics Testing Window </a:t>
                      </a:r>
                    </a:p>
                    <a:p>
                      <a:pPr marL="342900" marR="0" lvl="0" indent="-342900">
                        <a:lnSpc>
                          <a:spcPct val="115000"/>
                        </a:lnSpc>
                        <a:buFont typeface="Symbol" panose="05050102010706020507" pitchFamily="18" charset="2"/>
                        <a:buChar char=""/>
                      </a:pPr>
                      <a:endParaRPr lang="en-US" sz="2000" b="0" kern="100">
                        <a:effectLst/>
                        <a:latin typeface="Arial" panose="020B0604020202020204" pitchFamily="34" charset="0"/>
                        <a:cs typeface="Arial" panose="020B0604020202020204" pitchFamily="34" charset="0"/>
                      </a:endParaRPr>
                    </a:p>
                    <a:p>
                      <a:pPr marL="342900" marR="0" lvl="0" indent="-342900">
                        <a:lnSpc>
                          <a:spcPct val="115000"/>
                        </a:lnSpc>
                        <a:spcAft>
                          <a:spcPts val="800"/>
                        </a:spcAft>
                        <a:buFont typeface="Symbol" panose="05050102010706020507" pitchFamily="18" charset="2"/>
                        <a:buChar char=""/>
                      </a:pPr>
                      <a:r>
                        <a:rPr lang="en-US" sz="2000" b="0" kern="100">
                          <a:effectLst/>
                          <a:latin typeface="Arial" panose="020B0604020202020204" pitchFamily="34" charset="0"/>
                          <a:cs typeface="Arial" panose="020B0604020202020204" pitchFamily="34" charset="0"/>
                        </a:rPr>
                        <a:t>Mathematics Session 1</a:t>
                      </a:r>
                    </a:p>
                    <a:p>
                      <a:pPr marL="342900" marR="0" lvl="0" indent="-342900">
                        <a:lnSpc>
                          <a:spcPct val="115000"/>
                        </a:lnSpc>
                        <a:spcAft>
                          <a:spcPts val="800"/>
                        </a:spcAft>
                        <a:buFont typeface="Symbol" panose="05050102010706020507" pitchFamily="18" charset="2"/>
                        <a:buChar char=""/>
                      </a:pPr>
                      <a:r>
                        <a:rPr lang="en-US" sz="2000" b="0" kern="100">
                          <a:effectLst/>
                          <a:latin typeface="Arial" panose="020B0604020202020204" pitchFamily="34" charset="0"/>
                          <a:cs typeface="Arial" panose="020B0604020202020204" pitchFamily="34" charset="0"/>
                        </a:rPr>
                        <a:t>Mathematics Session 2</a:t>
                      </a:r>
                      <a:endParaRPr lang="en-US" sz="20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000" b="1" kern="100">
                          <a:effectLst/>
                          <a:latin typeface="Arial" panose="020B0604020202020204" pitchFamily="34" charset="0"/>
                          <a:cs typeface="Arial" panose="020B0604020202020204" pitchFamily="34" charset="0"/>
                        </a:rPr>
                        <a:t>November 10–17 </a:t>
                      </a:r>
                    </a:p>
                    <a:p>
                      <a:pPr marL="0" marR="0" lvl="0" indent="0" algn="l" defTabSz="914400" rtl="0" eaLnBrk="1" fontAlgn="auto" latinLnBrk="0" hangingPunct="1">
                        <a:lnSpc>
                          <a:spcPct val="115000"/>
                        </a:lnSpc>
                        <a:spcBef>
                          <a:spcPts val="0"/>
                        </a:spcBef>
                        <a:spcAft>
                          <a:spcPts val="800"/>
                        </a:spcAft>
                        <a:buClrTx/>
                        <a:buSzTx/>
                        <a:buFontTx/>
                        <a:buNone/>
                        <a:tabLst/>
                        <a:defRPr/>
                      </a:pPr>
                      <a:r>
                        <a:rPr lang="en-US" sz="2000" b="1" i="1" kern="100">
                          <a:effectLst/>
                          <a:latin typeface="Arial" panose="020B0604020202020204" pitchFamily="34" charset="0"/>
                          <a:cs typeface="Arial" panose="020B0604020202020204" pitchFamily="34" charset="0"/>
                        </a:rPr>
                        <a:t>Recommended dates:</a:t>
                      </a:r>
                      <a:endParaRPr lang="en-US" sz="2000" b="1" kern="100">
                        <a:effectLst/>
                        <a:latin typeface="Arial" panose="020B0604020202020204" pitchFamily="34" charset="0"/>
                        <a:cs typeface="Arial" panose="020B0604020202020204" pitchFamily="34" charset="0"/>
                      </a:endParaRP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10</a:t>
                      </a:r>
                    </a:p>
                    <a:p>
                      <a:pPr marL="0" marR="0">
                        <a:lnSpc>
                          <a:spcPct val="115000"/>
                        </a:lnSpc>
                        <a:spcAft>
                          <a:spcPts val="800"/>
                        </a:spcAft>
                        <a:buNone/>
                      </a:pPr>
                      <a:r>
                        <a:rPr lang="en-US" sz="2000" kern="100">
                          <a:effectLst/>
                          <a:latin typeface="Arial" panose="020B0604020202020204" pitchFamily="34" charset="0"/>
                          <a:cs typeface="Arial" panose="020B0604020202020204" pitchFamily="34" charset="0"/>
                        </a:rPr>
                        <a:t>November 12</a:t>
                      </a:r>
                      <a:endParaRPr lang="en-US" sz="20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493027637"/>
                  </a:ext>
                </a:extLst>
              </a:tr>
            </a:tbl>
          </a:graphicData>
        </a:graphic>
      </p:graphicFrame>
      <p:sp>
        <p:nvSpPr>
          <p:cNvPr id="3" name="TextBox 2">
            <a:extLst>
              <a:ext uri="{FF2B5EF4-FFF2-40B4-BE49-F238E27FC236}">
                <a16:creationId xmlns:a16="http://schemas.microsoft.com/office/drawing/2014/main" id="{00F8CC6F-53E9-1603-0E52-919DB35712C0}"/>
              </a:ext>
            </a:extLst>
          </p:cNvPr>
          <p:cNvSpPr txBox="1"/>
          <p:nvPr/>
        </p:nvSpPr>
        <p:spPr>
          <a:xfrm>
            <a:off x="2650839" y="5902970"/>
            <a:ext cx="8737600" cy="646331"/>
          </a:xfrm>
          <a:prstGeom prst="rect">
            <a:avLst/>
          </a:prstGeom>
          <a:noFill/>
        </p:spPr>
        <p:txBody>
          <a:bodyPr wrap="square" rtlCol="0">
            <a:spAutoFit/>
          </a:bodyPr>
          <a:lstStyle/>
          <a:p>
            <a:r>
              <a:rPr lang="en-US" b="1">
                <a:latin typeface="Arial  "/>
                <a:cs typeface="Arabic Typesetting" panose="03020402040406030203" pitchFamily="66" charset="-78"/>
              </a:rPr>
              <a:t>Note: </a:t>
            </a:r>
            <a:r>
              <a:rPr lang="en-US">
                <a:latin typeface="Arial  "/>
                <a:cs typeface="Arabic Typesetting" panose="03020402040406030203" pitchFamily="66" charset="-78"/>
              </a:rPr>
              <a:t>The MCAS Student Kiosk </a:t>
            </a:r>
            <a:r>
              <a:rPr lang="en-US" b="1">
                <a:latin typeface="Arial  "/>
                <a:cs typeface="Arabic Typesetting" panose="03020402040406030203" pitchFamily="66" charset="-78"/>
              </a:rPr>
              <a:t>will not be available</a:t>
            </a:r>
            <a:r>
              <a:rPr lang="en-US">
                <a:latin typeface="Arial  "/>
                <a:cs typeface="Arabic Typesetting" panose="03020402040406030203" pitchFamily="66" charset="-78"/>
              </a:rPr>
              <a:t> on Tuesday, November 11, in observance of Veterans Day.</a:t>
            </a:r>
          </a:p>
        </p:txBody>
      </p:sp>
      <p:sp>
        <p:nvSpPr>
          <p:cNvPr id="4" name="Slide Number Placeholder 3">
            <a:extLst>
              <a:ext uri="{FF2B5EF4-FFF2-40B4-BE49-F238E27FC236}">
                <a16:creationId xmlns:a16="http://schemas.microsoft.com/office/drawing/2014/main" id="{45284DFB-D212-5F7D-54D5-5B8F6DB25C74}"/>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1080877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4CC96-F1CC-379F-97A7-13EC3F961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59FAAC-1378-2DE0-5D07-D5C97B199AC8}"/>
              </a:ext>
            </a:extLst>
          </p:cNvPr>
          <p:cNvSpPr>
            <a:spLocks noGrp="1"/>
          </p:cNvSpPr>
          <p:nvPr>
            <p:ph type="title"/>
          </p:nvPr>
        </p:nvSpPr>
        <p:spPr/>
        <p:txBody>
          <a:bodyPr>
            <a:normAutofit fontScale="90000"/>
          </a:bodyPr>
          <a:lstStyle/>
          <a:p>
            <a:r>
              <a:rPr lang="en-US" sz="4000">
                <a:latin typeface="Arial" panose="020B0604020202020204" pitchFamily="34" charset="0"/>
                <a:cs typeface="Arial" panose="020B0604020202020204" pitchFamily="34" charset="0"/>
              </a:rPr>
              <a:t>November High School Administration Deadlines – After Testing</a:t>
            </a:r>
          </a:p>
        </p:txBody>
      </p:sp>
      <p:sp>
        <p:nvSpPr>
          <p:cNvPr id="9" name="TextBox 8">
            <a:extLst>
              <a:ext uri="{FF2B5EF4-FFF2-40B4-BE49-F238E27FC236}">
                <a16:creationId xmlns:a16="http://schemas.microsoft.com/office/drawing/2014/main" id="{008338B4-38A4-548A-4D00-DEA576DFCB15}"/>
              </a:ext>
            </a:extLst>
          </p:cNvPr>
          <p:cNvSpPr txBox="1"/>
          <p:nvPr/>
        </p:nvSpPr>
        <p:spPr>
          <a:xfrm>
            <a:off x="173179" y="5309235"/>
            <a:ext cx="11914045"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Refer to the </a:t>
            </a:r>
            <a:r>
              <a:rPr lang="en-US" sz="2000" dirty="0">
                <a:latin typeface="Arial" panose="020B0604020202020204" pitchFamily="34" charset="0"/>
                <a:cs typeface="Arial" panose="020B0604020202020204" pitchFamily="34" charset="0"/>
                <a:hlinkClick r:id="rId3"/>
              </a:rPr>
              <a:t>Statewide Testing Schedule</a:t>
            </a:r>
            <a:r>
              <a:rPr lang="en-US" sz="2000" dirty="0">
                <a:latin typeface="Arial" panose="020B0604020202020204" pitchFamily="34" charset="0"/>
                <a:cs typeface="Arial" panose="020B0604020202020204" pitchFamily="34" charset="0"/>
              </a:rPr>
              <a:t> and the </a:t>
            </a:r>
            <a:r>
              <a:rPr lang="en-US" sz="2000" dirty="0">
                <a:latin typeface="Arial" panose="020B0604020202020204" pitchFamily="34" charset="0"/>
                <a:cs typeface="Arial" panose="020B0604020202020204" pitchFamily="34" charset="0"/>
                <a:hlinkClick r:id="rId4"/>
              </a:rPr>
              <a:t>MCAS Pre-Administration Guide</a:t>
            </a:r>
            <a:r>
              <a:rPr lang="en-US" sz="2000" dirty="0">
                <a:latin typeface="Arial" panose="020B0604020202020204" pitchFamily="34" charset="0"/>
                <a:cs typeface="Arial" panose="020B0604020202020204" pitchFamily="34" charset="0"/>
              </a:rPr>
              <a:t> for additional information. </a:t>
            </a:r>
          </a:p>
        </p:txBody>
      </p:sp>
      <p:graphicFrame>
        <p:nvGraphicFramePr>
          <p:cNvPr id="3" name="Table 2">
            <a:extLst>
              <a:ext uri="{FF2B5EF4-FFF2-40B4-BE49-F238E27FC236}">
                <a16:creationId xmlns:a16="http://schemas.microsoft.com/office/drawing/2014/main" id="{9CA074B7-56BB-AC25-3802-87C90C337F83}"/>
              </a:ext>
            </a:extLst>
          </p:cNvPr>
          <p:cNvGraphicFramePr>
            <a:graphicFrameLocks noGrp="1"/>
          </p:cNvGraphicFramePr>
          <p:nvPr>
            <p:extLst>
              <p:ext uri="{D42A27DB-BD31-4B8C-83A1-F6EECF244321}">
                <p14:modId xmlns:p14="http://schemas.microsoft.com/office/powerpoint/2010/main" val="2322907220"/>
              </p:ext>
            </p:extLst>
          </p:nvPr>
        </p:nvGraphicFramePr>
        <p:xfrm>
          <a:off x="1466532" y="2071591"/>
          <a:ext cx="9110027" cy="2380488"/>
        </p:xfrm>
        <a:graphic>
          <a:graphicData uri="http://schemas.openxmlformats.org/drawingml/2006/table">
            <a:tbl>
              <a:tblPr firstRow="1" firstCol="1" bandRow="1">
                <a:tableStyleId>{69012ECD-51FC-41F1-AA8D-1B2483CD663E}</a:tableStyleId>
              </a:tblPr>
              <a:tblGrid>
                <a:gridCol w="5574167">
                  <a:extLst>
                    <a:ext uri="{9D8B030D-6E8A-4147-A177-3AD203B41FA5}">
                      <a16:colId xmlns:a16="http://schemas.microsoft.com/office/drawing/2014/main" val="654494043"/>
                    </a:ext>
                  </a:extLst>
                </a:gridCol>
                <a:gridCol w="3535860">
                  <a:extLst>
                    <a:ext uri="{9D8B030D-6E8A-4147-A177-3AD203B41FA5}">
                      <a16:colId xmlns:a16="http://schemas.microsoft.com/office/drawing/2014/main" val="3033490239"/>
                    </a:ext>
                  </a:extLst>
                </a:gridCol>
              </a:tblGrid>
              <a:tr h="0">
                <a:tc>
                  <a:txBody>
                    <a:bodyPr/>
                    <a:lstStyle/>
                    <a:p>
                      <a:pPr marL="0" marR="0" lvl="0" indent="0" algn="just">
                        <a:lnSpc>
                          <a:spcPct val="115000"/>
                        </a:lnSpc>
                        <a:spcAft>
                          <a:spcPts val="800"/>
                        </a:spcAft>
                        <a:buFont typeface="Symbol" panose="05050102010706020507" pitchFamily="18" charset="2"/>
                        <a:buNone/>
                      </a:pPr>
                      <a:r>
                        <a:rPr lang="en-US" sz="2400" kern="100">
                          <a:effectLst/>
                          <a:latin typeface="Arial" panose="020B0604020202020204" pitchFamily="34" charset="0"/>
                          <a:cs typeface="Arial" panose="020B0604020202020204" pitchFamily="34" charset="0"/>
                        </a:rPr>
                        <a:t>Tasks</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Dates</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648932258"/>
                  </a:ext>
                </a:extLst>
              </a:tr>
              <a:tr h="0">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400" b="0" kern="100">
                          <a:solidFill>
                            <a:schemeClr val="tx1"/>
                          </a:solidFill>
                          <a:effectLst/>
                          <a:latin typeface="Arial" panose="020B0604020202020204" pitchFamily="34" charset="0"/>
                          <a:cs typeface="Arial" panose="020B0604020202020204" pitchFamily="34" charset="0"/>
                        </a:rPr>
                        <a:t>Deadline to update student registration information, if necessary</a:t>
                      </a:r>
                      <a:endParaRPr lang="en-US" sz="2400" b="0"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400" b="1" kern="100">
                          <a:solidFill>
                            <a:schemeClr val="tx1"/>
                          </a:solidFill>
                          <a:effectLst/>
                          <a:latin typeface="Arial" panose="020B0604020202020204" pitchFamily="34" charset="0"/>
                          <a:cs typeface="Arial" panose="020B0604020202020204" pitchFamily="34" charset="0"/>
                        </a:rPr>
                        <a:t>November 17 </a:t>
                      </a:r>
                      <a:endParaRPr lang="en-US" sz="2400" b="1"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3165112850"/>
                  </a:ext>
                </a:extLst>
              </a:tr>
              <a:tr h="0">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400" b="0" kern="100">
                          <a:solidFill>
                            <a:schemeClr val="tx1"/>
                          </a:solidFill>
                          <a:effectLst/>
                          <a:latin typeface="Arial" panose="020B0604020202020204" pitchFamily="34" charset="0"/>
                          <a:cs typeface="Arial" panose="020B0604020202020204" pitchFamily="34" charset="0"/>
                        </a:rPr>
                        <a:t>Deadline to complete the PCPA </a:t>
                      </a:r>
                      <a:br>
                        <a:rPr lang="en-US" sz="2400" b="0" kern="100">
                          <a:solidFill>
                            <a:schemeClr val="tx1"/>
                          </a:solidFill>
                          <a:effectLst/>
                          <a:latin typeface="Arial" panose="020B0604020202020204" pitchFamily="34" charset="0"/>
                          <a:cs typeface="Arial" panose="020B0604020202020204" pitchFamily="34" charset="0"/>
                        </a:rPr>
                      </a:br>
                      <a:r>
                        <a:rPr lang="en-US" sz="2400" b="0" kern="100">
                          <a:solidFill>
                            <a:schemeClr val="tx1"/>
                          </a:solidFill>
                          <a:effectLst/>
                          <a:latin typeface="Arial" panose="020B0604020202020204" pitchFamily="34" charset="0"/>
                          <a:cs typeface="Arial" panose="020B0604020202020204" pitchFamily="34" charset="0"/>
                        </a:rPr>
                        <a:t>(one PCPA for both subject areas)</a:t>
                      </a:r>
                      <a:endParaRPr lang="en-US" sz="2400" b="0"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400" b="1" kern="100">
                          <a:solidFill>
                            <a:schemeClr val="tx1"/>
                          </a:solidFill>
                          <a:effectLst/>
                          <a:latin typeface="Arial" panose="020B0604020202020204" pitchFamily="34" charset="0"/>
                          <a:cs typeface="Arial" panose="020B0604020202020204" pitchFamily="34" charset="0"/>
                        </a:rPr>
                        <a:t>November 17</a:t>
                      </a:r>
                      <a:endParaRPr lang="en-US" sz="2400" b="1"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3488733677"/>
                  </a:ext>
                </a:extLst>
              </a:tr>
              <a:tr h="0">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400" b="0" kern="100">
                          <a:solidFill>
                            <a:schemeClr val="tx1"/>
                          </a:solidFill>
                          <a:effectLst/>
                          <a:latin typeface="Arial" panose="020B0604020202020204" pitchFamily="34" charset="0"/>
                          <a:cs typeface="Arial" panose="020B0604020202020204" pitchFamily="34" charset="0"/>
                        </a:rPr>
                        <a:t>(PBT only) Pre-scheduled UPS pickup</a:t>
                      </a:r>
                      <a:endParaRPr lang="en-US" sz="2400" b="0"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tc>
                  <a:txBody>
                    <a:bodyPr/>
                    <a:lstStyle/>
                    <a:p>
                      <a:pPr marL="0" marR="0" lvl="0" indent="0" algn="l" defTabSz="914400" rtl="0" eaLnBrk="1" latinLnBrk="0" hangingPunct="1">
                        <a:lnSpc>
                          <a:spcPct val="115000"/>
                        </a:lnSpc>
                        <a:spcAft>
                          <a:spcPts val="800"/>
                        </a:spcAft>
                        <a:buFont typeface="Symbol" panose="05050102010706020507" pitchFamily="18" charset="2"/>
                        <a:buNone/>
                      </a:pPr>
                      <a:r>
                        <a:rPr lang="en-US" sz="2400" b="1" kern="100">
                          <a:solidFill>
                            <a:schemeClr val="tx1"/>
                          </a:solidFill>
                          <a:effectLst/>
                          <a:latin typeface="Arial" panose="020B0604020202020204" pitchFamily="34" charset="0"/>
                          <a:cs typeface="Arial" panose="020B0604020202020204" pitchFamily="34" charset="0"/>
                        </a:rPr>
                        <a:t>November 18</a:t>
                      </a:r>
                      <a:endParaRPr lang="en-US" sz="2400" b="1" kern="100">
                        <a:solidFill>
                          <a:schemeClr val="tx1"/>
                        </a:solidFill>
                        <a:effectLst/>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535916696"/>
                  </a:ext>
                </a:extLst>
              </a:tr>
            </a:tbl>
          </a:graphicData>
        </a:graphic>
      </p:graphicFrame>
      <p:sp>
        <p:nvSpPr>
          <p:cNvPr id="4" name="Slide Number Placeholder 3">
            <a:extLst>
              <a:ext uri="{FF2B5EF4-FFF2-40B4-BE49-F238E27FC236}">
                <a16:creationId xmlns:a16="http://schemas.microsoft.com/office/drawing/2014/main" id="{EA98BD87-8A90-5065-6BE9-BCE917A160AF}"/>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1438211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A2B35-EC3F-0688-7E05-F644E7E08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231D2-83B2-5B2C-61C7-89663A107219}"/>
              </a:ext>
            </a:extLst>
          </p:cNvPr>
          <p:cNvSpPr>
            <a:spLocks noGrp="1"/>
          </p:cNvSpPr>
          <p:nvPr>
            <p:ph type="title" idx="4294967295"/>
          </p:nvPr>
        </p:nvSpPr>
        <p:spPr>
          <a:xfrm>
            <a:off x="2952750" y="2559050"/>
            <a:ext cx="6496050" cy="1092200"/>
          </a:xfrm>
        </p:spPr>
        <p:txBody>
          <a:bodyPr>
            <a:normAutofit/>
          </a:bodyPr>
          <a:lstStyle/>
          <a:p>
            <a:r>
              <a:rPr lang="en-US">
                <a:solidFill>
                  <a:schemeClr val="tx1"/>
                </a:solidFill>
                <a:latin typeface="Arial" panose="020B0604020202020204" pitchFamily="34" charset="0"/>
                <a:cs typeface="Arial" panose="020B0604020202020204" pitchFamily="34" charset="0"/>
              </a:rPr>
              <a:t>2. </a:t>
            </a:r>
            <a:r>
              <a:rPr lang="en-US">
                <a:solidFill>
                  <a:schemeClr val="tx1"/>
                </a:solidFill>
              </a:rPr>
              <a:t>Student Registration</a:t>
            </a:r>
            <a:endParaRPr lang="en-US">
              <a:solidFill>
                <a:schemeClr val="tx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9C76E495-DEB4-11C0-BA3F-BACD9D996452}"/>
              </a:ext>
            </a:extLst>
          </p:cNvPr>
          <p:cNvSpPr>
            <a:spLocks noGrp="1"/>
          </p:cNvSpPr>
          <p:nvPr>
            <p:ph type="sldNum" sz="quarter" idx="12"/>
          </p:nvPr>
        </p:nvSpPr>
        <p:spPr/>
        <p:txBody>
          <a:bodyPr/>
          <a:lstStyle/>
          <a:p>
            <a:fld id="{68A8D22E-6BC5-9E47-900C-2BB94685D9F5}" type="slidenum">
              <a:rPr lang="en-US" smtClean="0"/>
              <a:pPr/>
              <a:t>13</a:t>
            </a:fld>
            <a:endParaRPr lang="en-US"/>
          </a:p>
        </p:txBody>
      </p:sp>
    </p:spTree>
    <p:extLst>
      <p:ext uri="{BB962C8B-B14F-4D97-AF65-F5344CB8AC3E}">
        <p14:creationId xmlns:p14="http://schemas.microsoft.com/office/powerpoint/2010/main" val="2502252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0F685-FD3A-AE39-B110-E2AB34FBD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E884C1-5C71-2480-E3EA-A384A200F7E0}"/>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November Student Registration Deadlines</a:t>
            </a:r>
          </a:p>
        </p:txBody>
      </p:sp>
      <p:sp>
        <p:nvSpPr>
          <p:cNvPr id="3" name="Content Placeholder 2">
            <a:extLst>
              <a:ext uri="{FF2B5EF4-FFF2-40B4-BE49-F238E27FC236}">
                <a16:creationId xmlns:a16="http://schemas.microsoft.com/office/drawing/2014/main" id="{7E0100A0-5D78-5CD2-2B8E-7D6D3C4DC649}"/>
              </a:ext>
            </a:extLst>
          </p:cNvPr>
          <p:cNvSpPr>
            <a:spLocks noGrp="1"/>
          </p:cNvSpPr>
          <p:nvPr>
            <p:ph idx="1"/>
          </p:nvPr>
        </p:nvSpPr>
        <p:spPr>
          <a:xfrm>
            <a:off x="173179" y="1591254"/>
            <a:ext cx="11445341" cy="4414692"/>
          </a:xfrm>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dirty="0">
                <a:solidFill>
                  <a:srgbClr val="000000"/>
                </a:solidFill>
              </a:rPr>
              <a:t>Initial Student Registration Window: </a:t>
            </a:r>
            <a:r>
              <a:rPr lang="en-US" b="1" dirty="0">
                <a:solidFill>
                  <a:srgbClr val="000000"/>
                </a:solidFill>
              </a:rPr>
              <a:t>September 21–October 2</a:t>
            </a:r>
          </a:p>
          <a:p>
            <a:pPr lvl="1" fontAlgn="base">
              <a:buClr>
                <a:srgbClr val="000000"/>
              </a:buClr>
            </a:pPr>
            <a:r>
              <a:rPr lang="en-US" dirty="0">
                <a:solidFill>
                  <a:srgbClr val="000000"/>
                </a:solidFill>
                <a:latin typeface="Arial"/>
                <a:cs typeface="Arial"/>
              </a:rPr>
              <a:t>Important in order to receive manuals for CBT and PBT, and PBT materials and student labels</a:t>
            </a:r>
          </a:p>
          <a:p>
            <a:pPr marL="457200" lvl="1" indent="0">
              <a:buClr>
                <a:srgbClr val="000000"/>
              </a:buClr>
              <a:buNone/>
            </a:pPr>
            <a:endParaRPr lang="en-US" dirty="0">
              <a:solidFill>
                <a:srgbClr val="000000"/>
              </a:solidFill>
              <a:latin typeface="Arial"/>
              <a:cs typeface="Arial"/>
            </a:endParaRPr>
          </a:p>
          <a:p>
            <a:pPr fontAlgn="base">
              <a:buClr>
                <a:srgbClr val="000000"/>
              </a:buClr>
            </a:pPr>
            <a:r>
              <a:rPr lang="en-US" dirty="0">
                <a:solidFill>
                  <a:srgbClr val="000000"/>
                </a:solidFill>
              </a:rPr>
              <a:t>Extended pre-administration student registration window for CBT: </a:t>
            </a:r>
            <a:r>
              <a:rPr lang="en-US" b="1" dirty="0">
                <a:solidFill>
                  <a:srgbClr val="000000"/>
                </a:solidFill>
              </a:rPr>
              <a:t>October 5–November 3</a:t>
            </a:r>
          </a:p>
          <a:p>
            <a:pPr lvl="1" fontAlgn="base">
              <a:buClr>
                <a:srgbClr val="000000"/>
              </a:buClr>
            </a:pPr>
            <a:r>
              <a:rPr lang="en-US" dirty="0">
                <a:solidFill>
                  <a:srgbClr val="000000"/>
                </a:solidFill>
              </a:rPr>
              <a:t>Schools will not receive an automatic shipment of PBT materials or manuals for students registered after October 2; schools will need to manually place an additional materials order through the </a:t>
            </a:r>
            <a:r>
              <a:rPr lang="en-US" dirty="0">
                <a:solidFill>
                  <a:srgbClr val="000000"/>
                </a:solidFill>
                <a:hlinkClick r:id="rId3"/>
              </a:rPr>
              <a:t>MCAS Service Center website</a:t>
            </a:r>
            <a:r>
              <a:rPr lang="en-US" dirty="0">
                <a:solidFill>
                  <a:srgbClr val="000000"/>
                </a:solidFill>
              </a:rPr>
              <a:t>. </a:t>
            </a:r>
            <a:endParaRPr lang="en-US" i="0" dirty="0">
              <a:solidFill>
                <a:srgbClr val="000000"/>
              </a:solidFill>
              <a:effectLst/>
              <a:latin typeface="Arial" panose="020B0604020202020204" pitchFamily="34" charset="0"/>
              <a:cs typeface="Arial" panose="020B0604020202020204" pitchFamily="34" charset="0"/>
            </a:endParaRPr>
          </a:p>
          <a:p>
            <a:pPr marL="457200" lvl="1" indent="0" fontAlgn="base">
              <a:buClr>
                <a:srgbClr val="000000"/>
              </a:buClr>
              <a:buNone/>
            </a:pPr>
            <a:endParaRPr lang="en-US" sz="2400" b="0" i="0" dirty="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dirty="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2D9ECB7-61E8-8F8E-4252-96291E2D4C13}"/>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1640665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94-4480-44AA-3945-D2C9618CD1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DF3D9-BBA7-E3CE-A903-93D33C6073A3}"/>
              </a:ext>
            </a:extLst>
          </p:cNvPr>
          <p:cNvSpPr>
            <a:spLocks noGrp="1"/>
          </p:cNvSpPr>
          <p:nvPr>
            <p:ph type="title"/>
          </p:nvPr>
        </p:nvSpPr>
        <p:spPr/>
        <p:txBody>
          <a:bodyPr>
            <a:normAutofit fontScale="90000"/>
          </a:bodyPr>
          <a:lstStyle/>
          <a:p>
            <a:r>
              <a:rPr lang="en-US" sz="4000">
                <a:solidFill>
                  <a:schemeClr val="bg1"/>
                </a:solidFill>
                <a:latin typeface="Arial"/>
                <a:cs typeface="Arial"/>
              </a:rPr>
              <a:t>Confirm your access to the MCAS Portal and DESE Security Portal </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0B748AC-9C0F-474C-4EEB-9CB76C8AA7FC}"/>
              </a:ext>
            </a:extLst>
          </p:cNvPr>
          <p:cNvSpPr>
            <a:spLocks noGrp="1"/>
          </p:cNvSpPr>
          <p:nvPr>
            <p:ph idx="1"/>
          </p:nvPr>
        </p:nvSpPr>
        <p:spPr>
          <a:xfrm>
            <a:off x="173179" y="1481526"/>
            <a:ext cx="11890665" cy="4414692"/>
          </a:xfrm>
        </p:spPr>
        <p:txBody>
          <a:bodyPr vert="horz" lIns="91440" tIns="45720" rIns="91440" bIns="45720" rtlCol="0" anchor="t">
            <a:normAutofit/>
          </a:bodyPr>
          <a:lstStyle/>
          <a:p>
            <a:pPr>
              <a:buClrTx/>
            </a:pPr>
            <a:r>
              <a:rPr lang="en-US" sz="2000">
                <a:solidFill>
                  <a:srgbClr val="101D35"/>
                </a:solidFill>
                <a:latin typeface="Arial"/>
                <a:cs typeface="Arial"/>
              </a:rPr>
              <a:t>Principals and school test coordinators will retrieve the .CSV file for November Student Registration from the MCAS 2026 data folder in the </a:t>
            </a:r>
            <a:r>
              <a:rPr lang="en-US" sz="2000">
                <a:solidFill>
                  <a:srgbClr val="101D35"/>
                </a:solidFill>
                <a:latin typeface="Arial"/>
                <a:cs typeface="Arial"/>
                <a:hlinkClick r:id="rId2"/>
              </a:rPr>
              <a:t>DESE Security Portal</a:t>
            </a:r>
            <a:r>
              <a:rPr lang="en-US" sz="2000">
                <a:solidFill>
                  <a:srgbClr val="101D35"/>
                </a:solidFill>
                <a:latin typeface="Arial"/>
                <a:cs typeface="Arial"/>
              </a:rPr>
              <a:t>, and import it into the </a:t>
            </a:r>
            <a:r>
              <a:rPr lang="en-US" sz="2000">
                <a:solidFill>
                  <a:srgbClr val="101D35"/>
                </a:solidFill>
                <a:latin typeface="Arial"/>
                <a:cs typeface="Arial"/>
                <a:hlinkClick r:id="rId3"/>
              </a:rPr>
              <a:t>MCAS Portal</a:t>
            </a:r>
            <a:r>
              <a:rPr lang="en-US" sz="2000">
                <a:solidFill>
                  <a:srgbClr val="101D35"/>
                </a:solidFill>
                <a:latin typeface="Arial"/>
                <a:cs typeface="Arial"/>
              </a:rPr>
              <a:t> by the Student Registration deadline. </a:t>
            </a:r>
          </a:p>
          <a:p>
            <a:pPr>
              <a:buClrTx/>
            </a:pPr>
            <a:r>
              <a:rPr lang="en-US" sz="2000">
                <a:solidFill>
                  <a:srgbClr val="101D35"/>
                </a:solidFill>
                <a:latin typeface="Arial"/>
                <a:cs typeface="Arial"/>
              </a:rPr>
              <a:t>If you are not able to access the </a:t>
            </a:r>
            <a:r>
              <a:rPr lang="en-US" sz="2000">
                <a:solidFill>
                  <a:srgbClr val="101D35"/>
                </a:solidFill>
                <a:latin typeface="Arial"/>
                <a:cs typeface="Arial"/>
                <a:hlinkClick r:id="rId2"/>
              </a:rPr>
              <a:t>DESE Security Portal</a:t>
            </a:r>
            <a:r>
              <a:rPr lang="en-US" sz="2000">
                <a:solidFill>
                  <a:srgbClr val="101D35"/>
                </a:solidFill>
                <a:latin typeface="Arial"/>
                <a:cs typeface="Arial"/>
              </a:rPr>
              <a:t>, contact your </a:t>
            </a:r>
            <a:r>
              <a:rPr lang="en-US" sz="2000">
                <a:solidFill>
                  <a:srgbClr val="101D35"/>
                </a:solidFill>
                <a:latin typeface="Arial"/>
                <a:cs typeface="Arial"/>
                <a:hlinkClick r:id="rId4"/>
              </a:rPr>
              <a:t>District Directory Administrator</a:t>
            </a:r>
            <a:r>
              <a:rPr lang="en-US" sz="2000">
                <a:solidFill>
                  <a:srgbClr val="101D35"/>
                </a:solidFill>
                <a:latin typeface="Arial"/>
                <a:cs typeface="Arial"/>
              </a:rPr>
              <a:t>. </a:t>
            </a:r>
          </a:p>
          <a:p>
            <a:pPr>
              <a:buClrTx/>
            </a:pPr>
            <a:r>
              <a:rPr lang="en-US" sz="2000">
                <a:solidFill>
                  <a:srgbClr val="101D35"/>
                </a:solidFill>
                <a:latin typeface="Arial"/>
                <a:cs typeface="Arial"/>
              </a:rPr>
              <a:t>If you are not able to access your </a:t>
            </a:r>
            <a:r>
              <a:rPr lang="en-US" sz="2000">
                <a:solidFill>
                  <a:srgbClr val="101D35"/>
                </a:solidFill>
                <a:latin typeface="Arial"/>
                <a:cs typeface="Arial"/>
                <a:hlinkClick r:id="rId3"/>
              </a:rPr>
              <a:t>MCAS Portal</a:t>
            </a:r>
            <a:r>
              <a:rPr lang="en-US" sz="2000">
                <a:solidFill>
                  <a:srgbClr val="101D35"/>
                </a:solidFill>
                <a:latin typeface="Arial"/>
                <a:cs typeface="Arial"/>
              </a:rPr>
              <a:t> account, are not able to access your school or district, or are new and need an account, users may request support as follows:</a:t>
            </a:r>
          </a:p>
          <a:p>
            <a:pPr lvl="1">
              <a:buClrTx/>
              <a:buFont typeface="Arial" panose="020B0604020202020204" pitchFamily="34" charset="0"/>
              <a:buChar char="•"/>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a:p>
            <a:pPr marL="457200" lvl="1" indent="0">
              <a:buClrTx/>
              <a:buNone/>
            </a:pPr>
            <a:endParaRPr lang="en-US" sz="2100">
              <a:solidFill>
                <a:srgbClr val="101D35"/>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7000AFD-5E77-D6E5-C21D-A5D784236445}"/>
              </a:ext>
            </a:extLst>
          </p:cNvPr>
          <p:cNvGraphicFramePr>
            <a:graphicFrameLocks noGrp="1"/>
          </p:cNvGraphicFramePr>
          <p:nvPr>
            <p:extLst>
              <p:ext uri="{D42A27DB-BD31-4B8C-83A1-F6EECF244321}">
                <p14:modId xmlns:p14="http://schemas.microsoft.com/office/powerpoint/2010/main" val="3515995471"/>
              </p:ext>
            </p:extLst>
          </p:nvPr>
        </p:nvGraphicFramePr>
        <p:xfrm>
          <a:off x="811678" y="3800559"/>
          <a:ext cx="10271760" cy="2194560"/>
        </p:xfrm>
        <a:graphic>
          <a:graphicData uri="http://schemas.openxmlformats.org/drawingml/2006/table">
            <a:tbl>
              <a:tblPr firstRow="1" bandRow="1">
                <a:tableStyleId>{5C22544A-7EE6-4342-B048-85BDC9FD1C3A}</a:tableStyleId>
              </a:tblPr>
              <a:tblGrid>
                <a:gridCol w="5135880">
                  <a:extLst>
                    <a:ext uri="{9D8B030D-6E8A-4147-A177-3AD203B41FA5}">
                      <a16:colId xmlns:a16="http://schemas.microsoft.com/office/drawing/2014/main" val="627627072"/>
                    </a:ext>
                  </a:extLst>
                </a:gridCol>
                <a:gridCol w="5135880">
                  <a:extLst>
                    <a:ext uri="{9D8B030D-6E8A-4147-A177-3AD203B41FA5}">
                      <a16:colId xmlns:a16="http://schemas.microsoft.com/office/drawing/2014/main" val="259380282"/>
                    </a:ext>
                  </a:extLst>
                </a:gridCol>
              </a:tblGrid>
              <a:tr h="370840">
                <a:tc>
                  <a:txBody>
                    <a:bodyPr/>
                    <a:lstStyle/>
                    <a:p>
                      <a:r>
                        <a:rPr lang="en-US" sz="2000">
                          <a:latin typeface="Arial" panose="020B0604020202020204" pitchFamily="34" charset="0"/>
                          <a:cs typeface="Arial" panose="020B0604020202020204" pitchFamily="34" charset="0"/>
                        </a:rPr>
                        <a:t>Role</a:t>
                      </a:r>
                    </a:p>
                  </a:txBody>
                  <a:tcPr/>
                </a:tc>
                <a:tc>
                  <a:txBody>
                    <a:bodyPr/>
                    <a:lstStyle/>
                    <a:p>
                      <a:r>
                        <a:rPr lang="en-US" sz="2000">
                          <a:latin typeface="Arial" panose="020B0604020202020204" pitchFamily="34" charset="0"/>
                          <a:cs typeface="Arial" panose="020B0604020202020204" pitchFamily="34" charset="0"/>
                        </a:rPr>
                        <a:t>Who to contact for support </a:t>
                      </a:r>
                    </a:p>
                  </a:txBody>
                  <a:tcPr/>
                </a:tc>
                <a:extLst>
                  <a:ext uri="{0D108BD9-81ED-4DB2-BD59-A6C34878D82A}">
                    <a16:rowId xmlns:a16="http://schemas.microsoft.com/office/drawing/2014/main" val="951844576"/>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Test administrators and school-level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principal or school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2395427"/>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Principals, school test coordinators, and district-level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district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9946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rgbClr val="000000"/>
                          </a:solidFill>
                          <a:effectLst/>
                          <a:latin typeface="Arial" panose="020B0604020202020204" pitchFamily="34" charset="0"/>
                          <a:cs typeface="Arial" panose="020B0604020202020204" pitchFamily="34" charset="0"/>
                        </a:rPr>
                        <a:t>District test coordinators</a:t>
                      </a:r>
                      <a:endParaRPr lang="en-US" sz="2000" b="0">
                        <a:solidFill>
                          <a:srgbClr val="101D35"/>
                        </a:solidFill>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MCAS Service Center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3606771"/>
                  </a:ext>
                </a:extLst>
              </a:tr>
            </a:tbl>
          </a:graphicData>
        </a:graphic>
      </p:graphicFrame>
      <p:sp>
        <p:nvSpPr>
          <p:cNvPr id="5" name="Slide Number Placeholder 4">
            <a:extLst>
              <a:ext uri="{FF2B5EF4-FFF2-40B4-BE49-F238E27FC236}">
                <a16:creationId xmlns:a16="http://schemas.microsoft.com/office/drawing/2014/main" id="{15FBAFA5-044D-4525-353A-5C4F0FC126CF}"/>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549983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0D1F5-2D38-0735-3CC9-B29096D8D3CB}"/>
              </a:ext>
            </a:extLst>
          </p:cNvPr>
          <p:cNvSpPr>
            <a:spLocks noGrp="1"/>
          </p:cNvSpPr>
          <p:nvPr>
            <p:ph type="title"/>
          </p:nvPr>
        </p:nvSpPr>
        <p:spPr/>
        <p:txBody>
          <a:bodyPr>
            <a:normAutofit fontScale="90000"/>
          </a:bodyPr>
          <a:lstStyle/>
          <a:p>
            <a:r>
              <a:rPr lang="en-US">
                <a:solidFill>
                  <a:schemeClr val="bg1"/>
                </a:solidFill>
              </a:rPr>
              <a:t>November High School MCAS Student Registration Resources</a:t>
            </a:r>
            <a:endParaRPr lang="en-US"/>
          </a:p>
        </p:txBody>
      </p:sp>
      <p:sp>
        <p:nvSpPr>
          <p:cNvPr id="3" name="Content Placeholder 2">
            <a:extLst>
              <a:ext uri="{FF2B5EF4-FFF2-40B4-BE49-F238E27FC236}">
                <a16:creationId xmlns:a16="http://schemas.microsoft.com/office/drawing/2014/main" id="{5DFAC04C-0C20-8A5D-E8DD-C33EB45D7CE0}"/>
              </a:ext>
            </a:extLst>
          </p:cNvPr>
          <p:cNvSpPr>
            <a:spLocks noGrp="1"/>
          </p:cNvSpPr>
          <p:nvPr>
            <p:ph idx="1"/>
          </p:nvPr>
        </p:nvSpPr>
        <p:spPr/>
        <p:txBody>
          <a:bodyPr>
            <a:normAutofit lnSpcReduction="10000"/>
          </a:bodyPr>
          <a:lstStyle/>
          <a:p>
            <a:pPr marL="0" indent="0" fontAlgn="base">
              <a:buClr>
                <a:srgbClr val="000000"/>
              </a:buClr>
              <a:buNone/>
            </a:pPr>
            <a:r>
              <a:rPr lang="en-US" dirty="0">
                <a:solidFill>
                  <a:srgbClr val="000000"/>
                </a:solidFill>
                <a:hlinkClick r:id="rId2"/>
              </a:rPr>
              <a:t>MCAS Resource Center</a:t>
            </a:r>
            <a:endParaRPr lang="en-US" dirty="0">
              <a:solidFill>
                <a:srgbClr val="000000"/>
              </a:solidFill>
            </a:endParaRPr>
          </a:p>
          <a:p>
            <a:pPr lvl="1" fontAlgn="base">
              <a:buClr>
                <a:srgbClr val="000000"/>
              </a:buClr>
            </a:pPr>
            <a:r>
              <a:rPr lang="en-US" dirty="0">
                <a:solidFill>
                  <a:srgbClr val="000000"/>
                </a:solidFill>
              </a:rPr>
              <a:t>Guide to the MCAS Portal, Part III: Student Registration</a:t>
            </a:r>
          </a:p>
          <a:p>
            <a:pPr lvl="1" fontAlgn="base">
              <a:buClr>
                <a:srgbClr val="000000"/>
              </a:buClr>
            </a:pPr>
            <a:r>
              <a:rPr lang="en-US" dirty="0">
                <a:solidFill>
                  <a:srgbClr val="000000"/>
                </a:solidFill>
              </a:rPr>
              <a:t>Student Registration Data Definitions</a:t>
            </a:r>
          </a:p>
          <a:p>
            <a:pPr lvl="1" fontAlgn="base">
              <a:buClr>
                <a:srgbClr val="000000"/>
              </a:buClr>
            </a:pPr>
            <a:r>
              <a:rPr lang="en-US" dirty="0">
                <a:solidFill>
                  <a:srgbClr val="000000"/>
                </a:solidFill>
              </a:rPr>
              <a:t>Student Registration Template </a:t>
            </a:r>
          </a:p>
          <a:p>
            <a:pPr marL="457200" lvl="1" indent="0" fontAlgn="base">
              <a:buClr>
                <a:srgbClr val="000000"/>
              </a:buClr>
              <a:buNone/>
            </a:pPr>
            <a:endParaRPr lang="en-US" sz="2000" dirty="0">
              <a:solidFill>
                <a:srgbClr val="000000"/>
              </a:solidFill>
              <a:latin typeface="Arial"/>
              <a:cs typeface="Arial"/>
            </a:endParaRPr>
          </a:p>
          <a:p>
            <a:pPr marL="0" indent="0">
              <a:buClr>
                <a:srgbClr val="000000"/>
              </a:buClr>
              <a:buNone/>
            </a:pPr>
            <a:r>
              <a:rPr lang="en-US" dirty="0">
                <a:solidFill>
                  <a:srgbClr val="000000"/>
                </a:solidFill>
                <a:latin typeface="Arial"/>
                <a:cs typeface="Arial"/>
                <a:hlinkClick r:id="rId3"/>
              </a:rPr>
              <a:t>November High School MCAS Participation Guidelines</a:t>
            </a:r>
            <a:endParaRPr lang="en-US" dirty="0">
              <a:solidFill>
                <a:srgbClr val="000000"/>
              </a:solidFill>
              <a:latin typeface="Arial"/>
              <a:cs typeface="Arial"/>
            </a:endParaRPr>
          </a:p>
          <a:p>
            <a:pPr marL="0" indent="0">
              <a:buClr>
                <a:srgbClr val="000000"/>
              </a:buClr>
              <a:buNone/>
            </a:pPr>
            <a:endParaRPr lang="en-US" sz="2000" dirty="0">
              <a:solidFill>
                <a:srgbClr val="000000"/>
              </a:solidFill>
              <a:latin typeface="Arial"/>
              <a:cs typeface="Arial"/>
            </a:endParaRPr>
          </a:p>
          <a:p>
            <a:pPr marL="0" indent="0" fontAlgn="base">
              <a:buClr>
                <a:srgbClr val="000000"/>
              </a:buClr>
              <a:buNone/>
            </a:pPr>
            <a:r>
              <a:rPr lang="en-US" dirty="0">
                <a:solidFill>
                  <a:srgbClr val="000000"/>
                </a:solidFill>
                <a:hlinkClick r:id="rId4"/>
              </a:rPr>
              <a:t>Accessibility and Accommodations Manual</a:t>
            </a:r>
            <a:r>
              <a:rPr lang="en-US" dirty="0">
                <a:solidFill>
                  <a:srgbClr val="000000"/>
                </a:solidFill>
              </a:rPr>
              <a:t> (updated manual will be posted soon)</a:t>
            </a:r>
          </a:p>
          <a:p>
            <a:pPr lvl="1" fontAlgn="base">
              <a:buClr>
                <a:srgbClr val="000000"/>
              </a:buClr>
            </a:pPr>
            <a:r>
              <a:rPr lang="en-US" dirty="0">
                <a:solidFill>
                  <a:srgbClr val="000000"/>
                </a:solidFill>
              </a:rPr>
              <a:t>Refer to Appendix A for a crosswalk of accessibility features and accommodations and their corresponding columns in the Student Registration file. </a:t>
            </a:r>
          </a:p>
          <a:p>
            <a:endParaRPr lang="en-US" dirty="0"/>
          </a:p>
        </p:txBody>
      </p:sp>
      <p:sp>
        <p:nvSpPr>
          <p:cNvPr id="4" name="Slide Number Placeholder 3">
            <a:extLst>
              <a:ext uri="{FF2B5EF4-FFF2-40B4-BE49-F238E27FC236}">
                <a16:creationId xmlns:a16="http://schemas.microsoft.com/office/drawing/2014/main" id="{C7DE1C7C-17BE-F735-1863-78FC1FCC79DD}"/>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819903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9DF47-135C-474A-1F0D-BC834ADED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ED6FB6-F7EC-B0D5-084B-8AB5DFA6AB8D}"/>
              </a:ext>
            </a:extLst>
          </p:cNvPr>
          <p:cNvSpPr>
            <a:spLocks noGrp="1"/>
          </p:cNvSpPr>
          <p:nvPr>
            <p:ph type="title"/>
          </p:nvPr>
        </p:nvSpPr>
        <p:spPr>
          <a:xfrm>
            <a:off x="173178" y="308699"/>
            <a:ext cx="11480557" cy="861002"/>
          </a:xfrm>
        </p:spPr>
        <p:txBody>
          <a:bodyPr>
            <a:normAutofit fontScale="90000"/>
          </a:bodyPr>
          <a:lstStyle/>
          <a:p>
            <a:r>
              <a:rPr lang="en-US">
                <a:solidFill>
                  <a:schemeClr val="bg1"/>
                </a:solidFill>
              </a:rPr>
              <a:t>November High School MCAS Participation</a:t>
            </a:r>
            <a:endParaRPr lang="en-US"/>
          </a:p>
        </p:txBody>
      </p:sp>
      <p:sp>
        <p:nvSpPr>
          <p:cNvPr id="3" name="Content Placeholder 2">
            <a:extLst>
              <a:ext uri="{FF2B5EF4-FFF2-40B4-BE49-F238E27FC236}">
                <a16:creationId xmlns:a16="http://schemas.microsoft.com/office/drawing/2014/main" id="{6A1C7D4A-082C-9B02-6182-83B17E18F7E6}"/>
              </a:ext>
            </a:extLst>
          </p:cNvPr>
          <p:cNvSpPr>
            <a:spLocks noGrp="1"/>
          </p:cNvSpPr>
          <p:nvPr>
            <p:ph idx="1"/>
          </p:nvPr>
        </p:nvSpPr>
        <p:spPr/>
        <p:txBody>
          <a:bodyPr>
            <a:normAutofit/>
          </a:bodyPr>
          <a:lstStyle/>
          <a:p>
            <a:r>
              <a:rPr lang="en-US" dirty="0">
                <a:solidFill>
                  <a:schemeClr val="tx1"/>
                </a:solidFill>
              </a:rPr>
              <a:t>DESE offers high school tests in ELA and Mathematics in November to students who are attempting to qualify for the </a:t>
            </a:r>
            <a:r>
              <a:rPr lang="en-US" u="sng" dirty="0">
                <a:hlinkClick r:id="rId2"/>
              </a:rPr>
              <a:t>John and Abigail Adams Scholarship</a:t>
            </a:r>
            <a:r>
              <a:rPr lang="en-US" dirty="0">
                <a:solidFill>
                  <a:schemeClr val="tx1"/>
                </a:solidFill>
              </a:rPr>
              <a:t>, the </a:t>
            </a:r>
            <a:r>
              <a:rPr lang="en-US" u="sng" dirty="0">
                <a:hlinkClick r:id="rId3"/>
              </a:rPr>
              <a:t>Stanley Z. Koplik Certificate of Mastery Award</a:t>
            </a:r>
            <a:r>
              <a:rPr lang="en-US" dirty="0">
                <a:solidFill>
                  <a:schemeClr val="tx1"/>
                </a:solidFill>
              </a:rPr>
              <a:t>, and/or the </a:t>
            </a:r>
            <a:r>
              <a:rPr lang="en-US" u="sng" dirty="0">
                <a:hlinkClick r:id="rId4"/>
              </a:rPr>
              <a:t>Seal of Biliteracy</a:t>
            </a:r>
            <a:r>
              <a:rPr lang="en-US" dirty="0">
                <a:solidFill>
                  <a:schemeClr val="tx1"/>
                </a:solidFill>
              </a:rPr>
              <a:t>.</a:t>
            </a:r>
          </a:p>
          <a:p>
            <a:r>
              <a:rPr lang="en-US" b="1" dirty="0">
                <a:solidFill>
                  <a:schemeClr val="tx1"/>
                </a:solidFill>
              </a:rPr>
              <a:t>Students do not need to take November MCAS high school tests for any other reasons than those listed above.</a:t>
            </a:r>
            <a:r>
              <a:rPr lang="en-US" dirty="0">
                <a:solidFill>
                  <a:schemeClr val="tx1"/>
                </a:solidFill>
              </a:rPr>
              <a:t> Students are not required to take the tests if they were absent during grade 10 testing in spring 2026 (medically documented or not) or if they are new to Massachusetts in grade 11 or 12 and have never taken MCAS tests. </a:t>
            </a:r>
          </a:p>
          <a:p>
            <a:endParaRPr lang="en-US" dirty="0"/>
          </a:p>
          <a:p>
            <a:endParaRPr lang="en-US" dirty="0"/>
          </a:p>
        </p:txBody>
      </p:sp>
      <p:sp>
        <p:nvSpPr>
          <p:cNvPr id="4" name="Slide Number Placeholder 3">
            <a:extLst>
              <a:ext uri="{FF2B5EF4-FFF2-40B4-BE49-F238E27FC236}">
                <a16:creationId xmlns:a16="http://schemas.microsoft.com/office/drawing/2014/main" id="{48A02390-8249-F50F-2A41-880D344077B7}"/>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2177771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E2E7F-DDE4-A54D-7E50-23813F17BC33}"/>
              </a:ext>
            </a:extLst>
          </p:cNvPr>
          <p:cNvSpPr>
            <a:spLocks noGrp="1"/>
          </p:cNvSpPr>
          <p:nvPr>
            <p:ph type="title"/>
          </p:nvPr>
        </p:nvSpPr>
        <p:spPr/>
        <p:txBody>
          <a:bodyPr>
            <a:normAutofit fontScale="90000"/>
          </a:bodyPr>
          <a:lstStyle/>
          <a:p>
            <a:r>
              <a:rPr lang="en-US">
                <a:solidFill>
                  <a:schemeClr val="bg1"/>
                </a:solidFill>
              </a:rPr>
              <a:t>November High School MCAS Participation FAQ</a:t>
            </a:r>
            <a:endParaRPr lang="en-US"/>
          </a:p>
        </p:txBody>
      </p:sp>
      <p:sp>
        <p:nvSpPr>
          <p:cNvPr id="3" name="Content Placeholder 2">
            <a:extLst>
              <a:ext uri="{FF2B5EF4-FFF2-40B4-BE49-F238E27FC236}">
                <a16:creationId xmlns:a16="http://schemas.microsoft.com/office/drawing/2014/main" id="{8BA12615-D012-4817-4E65-F8A6CB25D579}"/>
              </a:ext>
            </a:extLst>
          </p:cNvPr>
          <p:cNvSpPr>
            <a:spLocks noGrp="1"/>
          </p:cNvSpPr>
          <p:nvPr>
            <p:ph idx="1"/>
          </p:nvPr>
        </p:nvSpPr>
        <p:spPr/>
        <p:txBody>
          <a:bodyPr/>
          <a:lstStyle/>
          <a:p>
            <a:pPr marL="0" indent="0">
              <a:buNone/>
            </a:pPr>
            <a:r>
              <a:rPr lang="en-US" b="1" dirty="0">
                <a:solidFill>
                  <a:schemeClr val="tx1"/>
                </a:solidFill>
                <a:latin typeface="Arial"/>
                <a:cs typeface="Arial"/>
              </a:rPr>
              <a:t>Q: Are grade 11 and 12 students required to participate in the November 2026 MCAS high school tests if they have not yet participated in ELA and/or Mathematics MCAS testing?</a:t>
            </a:r>
            <a:endParaRPr lang="en-US" dirty="0">
              <a:solidFill>
                <a:schemeClr val="tx1"/>
              </a:solidFill>
              <a:latin typeface="Arial"/>
              <a:cs typeface="Arial"/>
            </a:endParaRPr>
          </a:p>
          <a:p>
            <a:pPr marL="0" indent="0">
              <a:buNone/>
            </a:pPr>
            <a:endParaRPr lang="en-US" sz="1400" b="1" dirty="0">
              <a:solidFill>
                <a:schemeClr val="tx1"/>
              </a:solidFill>
              <a:latin typeface="Arial"/>
              <a:cs typeface="Arial"/>
            </a:endParaRPr>
          </a:p>
          <a:p>
            <a:pPr marL="0" indent="0">
              <a:buNone/>
            </a:pPr>
            <a:r>
              <a:rPr lang="en-US" b="1" dirty="0">
                <a:solidFill>
                  <a:schemeClr val="tx1"/>
                </a:solidFill>
                <a:latin typeface="Arial"/>
                <a:cs typeface="Arial"/>
              </a:rPr>
              <a:t>A:</a:t>
            </a:r>
            <a:r>
              <a:rPr lang="en-US" dirty="0">
                <a:solidFill>
                  <a:schemeClr val="tx1"/>
                </a:solidFill>
                <a:latin typeface="Arial"/>
                <a:cs typeface="Arial"/>
              </a:rPr>
              <a:t> No. Students are not required to participate.</a:t>
            </a:r>
          </a:p>
          <a:p>
            <a:pPr marL="0" indent="0">
              <a:buNone/>
            </a:pPr>
            <a:r>
              <a:rPr lang="en-US" dirty="0">
                <a:solidFill>
                  <a:schemeClr val="tx1"/>
                </a:solidFill>
                <a:latin typeface="Arial"/>
                <a:cs typeface="Arial"/>
              </a:rPr>
              <a:t>Students in grades 11 and 12 are eligible to participate if they would like to qualify for the </a:t>
            </a:r>
            <a:r>
              <a:rPr lang="en-US" u="sng" dirty="0">
                <a:latin typeface="Arial"/>
                <a:cs typeface="Arial"/>
                <a:hlinkClick r:id="rId2"/>
              </a:rPr>
              <a:t>Adams Scholarship</a:t>
            </a:r>
            <a:r>
              <a:rPr lang="en-US" dirty="0">
                <a:solidFill>
                  <a:schemeClr val="tx1"/>
                </a:solidFill>
                <a:latin typeface="Arial"/>
                <a:cs typeface="Arial"/>
              </a:rPr>
              <a:t>, the </a:t>
            </a:r>
            <a:r>
              <a:rPr lang="en-US" u="sng" dirty="0">
                <a:latin typeface="Arial"/>
                <a:cs typeface="Arial"/>
                <a:hlinkClick r:id="rId3"/>
              </a:rPr>
              <a:t>Koplik Certificate of Mastery</a:t>
            </a:r>
            <a:r>
              <a:rPr lang="en-US" u="sng" dirty="0">
                <a:latin typeface="Arial"/>
                <a:cs typeface="Arial"/>
              </a:rPr>
              <a:t>,</a:t>
            </a:r>
            <a:r>
              <a:rPr lang="en-US" dirty="0">
                <a:latin typeface="Arial"/>
                <a:cs typeface="Arial"/>
              </a:rPr>
              <a:t> </a:t>
            </a:r>
            <a:r>
              <a:rPr lang="en-US" dirty="0">
                <a:solidFill>
                  <a:schemeClr val="tx1"/>
                </a:solidFill>
                <a:latin typeface="Arial"/>
                <a:cs typeface="Arial"/>
              </a:rPr>
              <a:t>and the </a:t>
            </a:r>
            <a:r>
              <a:rPr lang="en-US" u="sng" dirty="0">
                <a:latin typeface="Arial"/>
                <a:cs typeface="Arial"/>
                <a:hlinkClick r:id="rId4"/>
              </a:rPr>
              <a:t>Seal of Biliteracy</a:t>
            </a:r>
            <a:r>
              <a:rPr lang="en-US" dirty="0">
                <a:latin typeface="Arial"/>
                <a:cs typeface="Arial"/>
              </a:rPr>
              <a:t> </a:t>
            </a:r>
            <a:r>
              <a:rPr lang="en-US" dirty="0">
                <a:solidFill>
                  <a:schemeClr val="tx1"/>
                </a:solidFill>
                <a:latin typeface="Arial"/>
                <a:cs typeface="Arial"/>
              </a:rPr>
              <a:t>(these are the </a:t>
            </a:r>
            <a:r>
              <a:rPr lang="en-US" b="1" i="1" dirty="0">
                <a:solidFill>
                  <a:schemeClr val="tx1"/>
                </a:solidFill>
                <a:latin typeface="Arial"/>
                <a:cs typeface="Arial"/>
              </a:rPr>
              <a:t>only purposes for participation</a:t>
            </a:r>
            <a:r>
              <a:rPr lang="en-US" dirty="0">
                <a:solidFill>
                  <a:schemeClr val="tx1"/>
                </a:solidFill>
                <a:latin typeface="Arial"/>
                <a:cs typeface="Arial"/>
              </a:rPr>
              <a:t>). </a:t>
            </a:r>
          </a:p>
          <a:p>
            <a:endParaRPr lang="en-US" dirty="0"/>
          </a:p>
        </p:txBody>
      </p:sp>
      <p:sp>
        <p:nvSpPr>
          <p:cNvPr id="4" name="Slide Number Placeholder 3">
            <a:extLst>
              <a:ext uri="{FF2B5EF4-FFF2-40B4-BE49-F238E27FC236}">
                <a16:creationId xmlns:a16="http://schemas.microsoft.com/office/drawing/2014/main" id="{0CD1B428-CFEE-8DCB-C8DB-1B9C23736ECD}"/>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2475150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64651-A41B-530E-BD97-3C8D1B12263A}"/>
              </a:ext>
            </a:extLst>
          </p:cNvPr>
          <p:cNvSpPr>
            <a:spLocks noGrp="1"/>
          </p:cNvSpPr>
          <p:nvPr>
            <p:ph type="title"/>
          </p:nvPr>
        </p:nvSpPr>
        <p:spPr>
          <a:xfrm>
            <a:off x="119493" y="374963"/>
            <a:ext cx="11890665" cy="861002"/>
          </a:xfrm>
        </p:spPr>
        <p:txBody>
          <a:bodyPr>
            <a:normAutofit fontScale="90000"/>
          </a:bodyPr>
          <a:lstStyle/>
          <a:p>
            <a:r>
              <a:rPr lang="en-US" sz="3600" b="1" baseline="0">
                <a:solidFill>
                  <a:srgbClr val="FFFFFF"/>
                </a:solidFill>
                <a:latin typeface="Arial"/>
                <a:cs typeface="Arial"/>
              </a:rPr>
              <a:t>November High School MCAS Participation FAQ</a:t>
            </a:r>
            <a:r>
              <a:rPr lang="en-US" sz="3600">
                <a:latin typeface="Arial"/>
                <a:ea typeface="Arial"/>
                <a:cs typeface="Arial"/>
              </a:rPr>
              <a:t>​ </a:t>
            </a:r>
            <a:br>
              <a:rPr lang="en-US" sz="3600">
                <a:latin typeface="Arial"/>
                <a:ea typeface="Arial"/>
                <a:cs typeface="Arial"/>
              </a:rPr>
            </a:br>
            <a:r>
              <a:rPr lang="en-US" sz="3600">
                <a:latin typeface="Arial"/>
                <a:ea typeface="Arial"/>
                <a:cs typeface="Arial"/>
              </a:rPr>
              <a:t>(continued 1)</a:t>
            </a:r>
            <a:endParaRPr lang="en-US" sz="3600"/>
          </a:p>
        </p:txBody>
      </p:sp>
      <p:sp>
        <p:nvSpPr>
          <p:cNvPr id="3" name="Content Placeholder 2">
            <a:extLst>
              <a:ext uri="{FF2B5EF4-FFF2-40B4-BE49-F238E27FC236}">
                <a16:creationId xmlns:a16="http://schemas.microsoft.com/office/drawing/2014/main" id="{5D4B248D-2443-08F4-F3EE-AC8198702174}"/>
              </a:ext>
            </a:extLst>
          </p:cNvPr>
          <p:cNvSpPr>
            <a:spLocks noGrp="1"/>
          </p:cNvSpPr>
          <p:nvPr>
            <p:ph idx="1"/>
          </p:nvPr>
        </p:nvSpPr>
        <p:spPr>
          <a:xfrm>
            <a:off x="173180" y="1591254"/>
            <a:ext cx="11783292" cy="4662062"/>
          </a:xfrm>
        </p:spPr>
        <p:txBody>
          <a:bodyPr vert="horz" lIns="91440" tIns="45720" rIns="91440" bIns="45720" rtlCol="0" anchor="t">
            <a:noAutofit/>
          </a:bodyPr>
          <a:lstStyle/>
          <a:p>
            <a:pPr marL="0" indent="0">
              <a:buNone/>
            </a:pPr>
            <a:r>
              <a:rPr lang="en-US" sz="2400" b="1">
                <a:solidFill>
                  <a:schemeClr val="tx1"/>
                </a:solidFill>
                <a:latin typeface="Arial"/>
                <a:cs typeface="Arial"/>
              </a:rPr>
              <a:t>Q: Can grade 11 and 12 students participate in the spring 2027 grade 10 ELA and Math tests </a:t>
            </a:r>
            <a:r>
              <a:rPr lang="en-US" sz="2400" b="1" i="1">
                <a:solidFill>
                  <a:schemeClr val="tx1"/>
                </a:solidFill>
                <a:latin typeface="Arial"/>
                <a:cs typeface="Arial"/>
              </a:rPr>
              <a:t>instead of</a:t>
            </a:r>
            <a:r>
              <a:rPr lang="en-US" sz="2400" b="1">
                <a:solidFill>
                  <a:schemeClr val="tx1"/>
                </a:solidFill>
                <a:latin typeface="Arial"/>
                <a:cs typeface="Arial"/>
              </a:rPr>
              <a:t> November high school MCAS tests?</a:t>
            </a:r>
            <a:endParaRPr lang="en-US" sz="2400">
              <a:solidFill>
                <a:schemeClr val="tx1"/>
              </a:solidFill>
              <a:latin typeface="Arial"/>
              <a:cs typeface="Arial"/>
            </a:endParaRPr>
          </a:p>
          <a:p>
            <a:pPr marL="0" indent="0">
              <a:buNone/>
            </a:pPr>
            <a:endParaRPr lang="en-US" sz="1400" b="1">
              <a:solidFill>
                <a:schemeClr val="tx1"/>
              </a:solidFill>
              <a:latin typeface="Arial"/>
              <a:cs typeface="Arial"/>
            </a:endParaRPr>
          </a:p>
          <a:p>
            <a:pPr marL="0" indent="0">
              <a:buNone/>
            </a:pPr>
            <a:r>
              <a:rPr lang="en-US" sz="2400" b="1">
                <a:solidFill>
                  <a:schemeClr val="tx1"/>
                </a:solidFill>
                <a:latin typeface="Arial"/>
                <a:cs typeface="Arial"/>
              </a:rPr>
              <a:t>A:</a:t>
            </a:r>
            <a:r>
              <a:rPr lang="en-US" sz="2400">
                <a:solidFill>
                  <a:schemeClr val="tx1"/>
                </a:solidFill>
                <a:latin typeface="Arial"/>
                <a:cs typeface="Arial"/>
              </a:rPr>
              <a:t>  Students in grade 11 or 12 who were reported as grade 9 students in the prior school year </a:t>
            </a:r>
            <a:r>
              <a:rPr lang="en-US" sz="2400" b="1">
                <a:solidFill>
                  <a:schemeClr val="tx1"/>
                </a:solidFill>
                <a:latin typeface="Arial"/>
                <a:cs typeface="Arial"/>
              </a:rPr>
              <a:t>are required to participate</a:t>
            </a:r>
            <a:r>
              <a:rPr lang="en-US" sz="2400">
                <a:solidFill>
                  <a:schemeClr val="tx1"/>
                </a:solidFill>
                <a:latin typeface="Arial"/>
                <a:cs typeface="Arial"/>
              </a:rPr>
              <a:t> in spring 2027 grade 10 ELA and Mathematics testing for accountability purposes. All other grades 11 and 12 students are not required to participate in spring 2027.</a:t>
            </a:r>
          </a:p>
          <a:p>
            <a:pPr lvl="1">
              <a:buFont typeface="Arial"/>
              <a:buChar char="•"/>
            </a:pPr>
            <a:r>
              <a:rPr lang="en-US" sz="2000">
                <a:solidFill>
                  <a:schemeClr val="tx1"/>
                </a:solidFill>
                <a:latin typeface="Arial"/>
                <a:cs typeface="Arial"/>
              </a:rPr>
              <a:t>Students in grade 11 are </a:t>
            </a:r>
            <a:r>
              <a:rPr lang="en-US" sz="2000" b="1">
                <a:solidFill>
                  <a:schemeClr val="tx1"/>
                </a:solidFill>
                <a:latin typeface="Arial"/>
                <a:cs typeface="Arial"/>
              </a:rPr>
              <a:t>eligible</a:t>
            </a:r>
            <a:r>
              <a:rPr lang="en-US" sz="2000">
                <a:solidFill>
                  <a:schemeClr val="tx1"/>
                </a:solidFill>
                <a:latin typeface="Arial"/>
                <a:cs typeface="Arial"/>
              </a:rPr>
              <a:t> to participate in the spring grade 10 ELA and Mathematics tests if they are attempting to qualify for scholarship purposes or the Seal of Biliteracy. </a:t>
            </a:r>
          </a:p>
          <a:p>
            <a:pPr lvl="1">
              <a:buFont typeface="Arial"/>
              <a:buChar char="•"/>
            </a:pPr>
            <a:r>
              <a:rPr lang="en-US" sz="2000">
                <a:solidFill>
                  <a:schemeClr val="tx1"/>
                </a:solidFill>
                <a:latin typeface="Arial"/>
                <a:cs typeface="Arial"/>
              </a:rPr>
              <a:t>Students in grade 12 are </a:t>
            </a:r>
            <a:r>
              <a:rPr lang="en-US" sz="2000" b="1">
                <a:solidFill>
                  <a:schemeClr val="tx1"/>
                </a:solidFill>
                <a:latin typeface="Arial"/>
                <a:cs typeface="Arial"/>
              </a:rPr>
              <a:t>not eligible to participate</a:t>
            </a:r>
            <a:r>
              <a:rPr lang="en-US" sz="2000">
                <a:solidFill>
                  <a:schemeClr val="tx1"/>
                </a:solidFill>
                <a:latin typeface="Arial"/>
                <a:cs typeface="Arial"/>
              </a:rPr>
              <a:t> in spring grade 10 tests for scholarship purposes or the Seal of Biliteracy.</a:t>
            </a:r>
          </a:p>
          <a:p>
            <a:pPr lvl="1">
              <a:buFont typeface="Arial"/>
              <a:buChar char="•"/>
            </a:pPr>
            <a:r>
              <a:rPr lang="en-US" sz="2000">
                <a:solidFill>
                  <a:schemeClr val="tx1"/>
                </a:solidFill>
                <a:latin typeface="Arial"/>
                <a:cs typeface="Arial"/>
              </a:rPr>
              <a:t>Additional details provided in the </a:t>
            </a:r>
            <a:r>
              <a:rPr lang="en-US" sz="2000">
                <a:solidFill>
                  <a:schemeClr val="tx1"/>
                </a:solidFill>
                <a:latin typeface="Arial"/>
                <a:cs typeface="Arial"/>
                <a:hlinkClick r:id="rId2"/>
              </a:rPr>
              <a:t>spring grade 10 MCAS participation guidelines</a:t>
            </a:r>
            <a:r>
              <a:rPr lang="en-US" sz="2000">
                <a:solidFill>
                  <a:schemeClr val="tx1"/>
                </a:solidFill>
                <a:latin typeface="Arial"/>
                <a:cs typeface="Arial"/>
              </a:rPr>
              <a:t>. </a:t>
            </a:r>
          </a:p>
        </p:txBody>
      </p:sp>
      <p:sp>
        <p:nvSpPr>
          <p:cNvPr id="4" name="Slide Number Placeholder 3">
            <a:extLst>
              <a:ext uri="{FF2B5EF4-FFF2-40B4-BE49-F238E27FC236}">
                <a16:creationId xmlns:a16="http://schemas.microsoft.com/office/drawing/2014/main" id="{0FC64035-34C8-DB03-C2D2-B810F0A44E5D}"/>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1039913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A279D-F5F6-47FB-C40F-200353D497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F1C7B3-79F2-F484-0031-77D413F73A5A}"/>
              </a:ext>
            </a:extLst>
          </p:cNvPr>
          <p:cNvSpPr>
            <a:spLocks noGrp="1"/>
          </p:cNvSpPr>
          <p:nvPr>
            <p:ph type="title"/>
          </p:nvPr>
        </p:nvSpPr>
        <p:spPr>
          <a:xfrm>
            <a:off x="119493" y="374963"/>
            <a:ext cx="11890665" cy="861002"/>
          </a:xfrm>
        </p:spPr>
        <p:txBody>
          <a:bodyPr>
            <a:normAutofit fontScale="90000"/>
          </a:bodyPr>
          <a:lstStyle/>
          <a:p>
            <a:r>
              <a:rPr lang="en-US" sz="3600" b="1" baseline="0">
                <a:solidFill>
                  <a:srgbClr val="FFFFFF"/>
                </a:solidFill>
                <a:latin typeface="Arial"/>
                <a:cs typeface="Arial"/>
              </a:rPr>
              <a:t>November High School MCAS Participation FAQ</a:t>
            </a:r>
            <a:r>
              <a:rPr lang="en-US" sz="3600">
                <a:latin typeface="Arial"/>
                <a:ea typeface="Arial"/>
                <a:cs typeface="Arial"/>
              </a:rPr>
              <a:t>​ </a:t>
            </a:r>
            <a:br>
              <a:rPr lang="en-US" sz="3600">
                <a:latin typeface="Arial"/>
                <a:ea typeface="Arial"/>
                <a:cs typeface="Arial"/>
              </a:rPr>
            </a:br>
            <a:r>
              <a:rPr lang="en-US" sz="3600">
                <a:latin typeface="Arial"/>
                <a:ea typeface="Arial"/>
                <a:cs typeface="Arial"/>
              </a:rPr>
              <a:t>(continued 2)</a:t>
            </a:r>
            <a:endParaRPr lang="en-US" sz="3600"/>
          </a:p>
        </p:txBody>
      </p:sp>
      <p:sp>
        <p:nvSpPr>
          <p:cNvPr id="3" name="Content Placeholder 2">
            <a:extLst>
              <a:ext uri="{FF2B5EF4-FFF2-40B4-BE49-F238E27FC236}">
                <a16:creationId xmlns:a16="http://schemas.microsoft.com/office/drawing/2014/main" id="{9E74D010-EF6B-518E-122E-F8A99BF019AB}"/>
              </a:ext>
            </a:extLst>
          </p:cNvPr>
          <p:cNvSpPr>
            <a:spLocks noGrp="1"/>
          </p:cNvSpPr>
          <p:nvPr>
            <p:ph idx="1"/>
          </p:nvPr>
        </p:nvSpPr>
        <p:spPr>
          <a:xfrm>
            <a:off x="173180" y="1591254"/>
            <a:ext cx="11783292" cy="4662062"/>
          </a:xfrm>
        </p:spPr>
        <p:txBody>
          <a:bodyPr vert="horz" lIns="91440" tIns="45720" rIns="91440" bIns="45720" rtlCol="0" anchor="t">
            <a:noAutofit/>
          </a:bodyPr>
          <a:lstStyle/>
          <a:p>
            <a:pPr marL="0" indent="0" fontAlgn="base">
              <a:buNone/>
            </a:pPr>
            <a:r>
              <a:rPr lang="en-US" b="1">
                <a:solidFill>
                  <a:schemeClr val="tx1"/>
                </a:solidFill>
              </a:rPr>
              <a:t>Q. Can a grade 12 student who is new to Massachusetts take the November tests for scholarship purposes?</a:t>
            </a:r>
            <a:r>
              <a:rPr lang="en-US">
                <a:solidFill>
                  <a:schemeClr val="tx1"/>
                </a:solidFill>
              </a:rPr>
              <a:t>  </a:t>
            </a:r>
          </a:p>
          <a:p>
            <a:pPr marL="0" indent="0" fontAlgn="base">
              <a:buNone/>
            </a:pPr>
            <a:endParaRPr lang="en-US" sz="1800">
              <a:solidFill>
                <a:schemeClr val="tx1"/>
              </a:solidFill>
            </a:endParaRPr>
          </a:p>
          <a:p>
            <a:pPr marL="0" indent="0" fontAlgn="base">
              <a:buNone/>
            </a:pPr>
            <a:r>
              <a:rPr lang="en-US" b="1">
                <a:solidFill>
                  <a:schemeClr val="tx1"/>
                </a:solidFill>
              </a:rPr>
              <a:t>A: </a:t>
            </a:r>
            <a:r>
              <a:rPr lang="en-US">
                <a:solidFill>
                  <a:schemeClr val="tx1"/>
                </a:solidFill>
              </a:rPr>
              <a:t>To qualify for the </a:t>
            </a:r>
            <a:r>
              <a:rPr lang="en-US" u="sng">
                <a:hlinkClick r:id="rId2"/>
              </a:rPr>
              <a:t>Adams Scholarship</a:t>
            </a:r>
            <a:r>
              <a:rPr lang="en-US"/>
              <a:t> </a:t>
            </a:r>
            <a:r>
              <a:rPr lang="en-US">
                <a:solidFill>
                  <a:schemeClr val="tx1"/>
                </a:solidFill>
              </a:rPr>
              <a:t>or the </a:t>
            </a:r>
            <a:r>
              <a:rPr lang="en-US" u="sng">
                <a:hlinkClick r:id="rId3"/>
              </a:rPr>
              <a:t>Koplik Award</a:t>
            </a:r>
            <a:r>
              <a:rPr lang="en-US" sz="2000">
                <a:solidFill>
                  <a:schemeClr val="tx1"/>
                </a:solidFill>
              </a:rPr>
              <a:t>, </a:t>
            </a:r>
            <a:r>
              <a:rPr lang="en-US">
                <a:solidFill>
                  <a:schemeClr val="tx1"/>
                </a:solidFill>
              </a:rPr>
              <a:t>students need scores in math, ELA, and science. Because grade 12 students may not participate in the February 2027 science administration for scholarship purposes, grade 12 students who have not already taken a high school Science test cannot qualify for these awards and therefore should not participate in the November administration. </a:t>
            </a:r>
          </a:p>
          <a:p>
            <a:pPr marL="0" indent="0" fontAlgn="base">
              <a:buNone/>
            </a:pPr>
            <a:r>
              <a:rPr lang="en-US" sz="2000">
                <a:solidFill>
                  <a:schemeClr val="tx1"/>
                </a:solidFill>
              </a:rPr>
              <a:t> </a:t>
            </a:r>
          </a:p>
        </p:txBody>
      </p:sp>
      <p:sp>
        <p:nvSpPr>
          <p:cNvPr id="4" name="Slide Number Placeholder 3">
            <a:extLst>
              <a:ext uri="{FF2B5EF4-FFF2-40B4-BE49-F238E27FC236}">
                <a16:creationId xmlns:a16="http://schemas.microsoft.com/office/drawing/2014/main" id="{3EEFA656-8989-E2B8-F201-14465A9762D6}"/>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944844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03A2F-DB5C-B54F-8020-D91356551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E5BB3-B757-6AD9-8EA9-0B35DD650E62}"/>
              </a:ext>
            </a:extLst>
          </p:cNvPr>
          <p:cNvSpPr>
            <a:spLocks noGrp="1"/>
          </p:cNvSpPr>
          <p:nvPr>
            <p:ph type="title" idx="4294967295"/>
          </p:nvPr>
        </p:nvSpPr>
        <p:spPr>
          <a:xfrm>
            <a:off x="2952750" y="2559050"/>
            <a:ext cx="6496050" cy="1092200"/>
          </a:xfrm>
        </p:spPr>
        <p:txBody>
          <a:bodyPr>
            <a:normAutofit/>
          </a:bodyPr>
          <a:lstStyle/>
          <a:p>
            <a:r>
              <a:rPr lang="en-US">
                <a:solidFill>
                  <a:schemeClr val="tx1"/>
                </a:solidFill>
              </a:rPr>
              <a:t>3.</a:t>
            </a:r>
            <a:r>
              <a:rPr lang="en-US">
                <a:solidFill>
                  <a:schemeClr val="tx1"/>
                </a:solidFill>
                <a:latin typeface="Arial" panose="020B0604020202020204" pitchFamily="34" charset="0"/>
                <a:cs typeface="Arial" panose="020B0604020202020204" pitchFamily="34" charset="0"/>
              </a:rPr>
              <a:t> Resources</a:t>
            </a:r>
          </a:p>
        </p:txBody>
      </p:sp>
      <p:sp>
        <p:nvSpPr>
          <p:cNvPr id="3" name="Slide Number Placeholder 2">
            <a:extLst>
              <a:ext uri="{FF2B5EF4-FFF2-40B4-BE49-F238E27FC236}">
                <a16:creationId xmlns:a16="http://schemas.microsoft.com/office/drawing/2014/main" id="{81A740E0-8E96-71AD-3944-7B7E6084AD2B}"/>
              </a:ext>
            </a:extLst>
          </p:cNvPr>
          <p:cNvSpPr>
            <a:spLocks noGrp="1"/>
          </p:cNvSpPr>
          <p:nvPr>
            <p:ph type="sldNum" sz="quarter" idx="12"/>
          </p:nvPr>
        </p:nvSpPr>
        <p:spPr/>
        <p:txBody>
          <a:bodyPr/>
          <a:lstStyle/>
          <a:p>
            <a:fld id="{68A8D22E-6BC5-9E47-900C-2BB94685D9F5}" type="slidenum">
              <a:rPr lang="en-US" smtClean="0"/>
              <a:pPr/>
              <a:t>21</a:t>
            </a:fld>
            <a:endParaRPr lang="en-US"/>
          </a:p>
        </p:txBody>
      </p:sp>
    </p:spTree>
    <p:extLst>
      <p:ext uri="{BB962C8B-B14F-4D97-AF65-F5344CB8AC3E}">
        <p14:creationId xmlns:p14="http://schemas.microsoft.com/office/powerpoint/2010/main" val="2005771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Resources to Use </a:t>
            </a:r>
            <a:r>
              <a:rPr lang="en-US" sz="4400" u="sng">
                <a:solidFill>
                  <a:schemeClr val="bg1"/>
                </a:solidFill>
                <a:cs typeface="Segoe UI" pitchFamily="34" charset="0"/>
              </a:rPr>
              <a:t>Before</a:t>
            </a:r>
            <a:r>
              <a:rPr lang="en-US" sz="4400">
                <a:solidFill>
                  <a:schemeClr val="bg1"/>
                </a:solidFill>
                <a:cs typeface="Segoe UI" pitchFamily="34" charset="0"/>
              </a:rPr>
              <a:t> Testing</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467680862"/>
              </p:ext>
            </p:extLst>
          </p:nvPr>
        </p:nvGraphicFramePr>
        <p:xfrm>
          <a:off x="150813" y="1639213"/>
          <a:ext cx="11890374" cy="4376281"/>
        </p:xfrm>
        <a:graphic>
          <a:graphicData uri="http://schemas.openxmlformats.org/drawingml/2006/table">
            <a:tbl>
              <a:tblPr firstRow="1" bandRow="1">
                <a:tableStyleId>{5C22544A-7EE6-4342-B048-85BDC9FD1C3A}</a:tableStyleId>
              </a:tblPr>
              <a:tblGrid>
                <a:gridCol w="7173912">
                  <a:extLst>
                    <a:ext uri="{9D8B030D-6E8A-4147-A177-3AD203B41FA5}">
                      <a16:colId xmlns:a16="http://schemas.microsoft.com/office/drawing/2014/main" val="693765042"/>
                    </a:ext>
                  </a:extLst>
                </a:gridCol>
                <a:gridCol w="4716462">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a:ea typeface="+mn-ea"/>
                          <a:cs typeface="Arial"/>
                        </a:rPr>
                        <a:t>Location</a:t>
                      </a:r>
                    </a:p>
                  </a:txBody>
                  <a:tcPr/>
                </a:tc>
                <a:extLst>
                  <a:ext uri="{0D108BD9-81ED-4DB2-BD59-A6C34878D82A}">
                    <a16:rowId xmlns:a16="http://schemas.microsoft.com/office/drawing/2014/main" val="2087652330"/>
                  </a:ext>
                </a:extLst>
              </a:tr>
              <a:tr h="444361">
                <a:tc>
                  <a:txBody>
                    <a:bodyPr/>
                    <a:lstStyle/>
                    <a:p>
                      <a:pPr marL="0" algn="l" defTabSz="914126" rtl="0" eaLnBrk="1" latinLnBrk="0" hangingPunct="1"/>
                      <a:r>
                        <a:rPr lang="en-US" sz="2000" kern="120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1800" dirty="0">
                          <a:latin typeface="Arial"/>
                          <a:cs typeface="Arial"/>
                          <a:hlinkClick r:id="rId3"/>
                        </a:rPr>
                        <a:t>mcas.onlinehelp.cognia.org</a:t>
                      </a:r>
                      <a:endParaRPr lang="en-US" sz="1800" dirty="0">
                        <a:latin typeface="Arial"/>
                        <a:cs typeface="Arial"/>
                      </a:endParaRPr>
                    </a:p>
                  </a:txBody>
                  <a:tcPr/>
                </a:tc>
                <a:extLst>
                  <a:ext uri="{0D108BD9-81ED-4DB2-BD59-A6C34878D82A}">
                    <a16:rowId xmlns:a16="http://schemas.microsoft.com/office/drawing/2014/main" val="2300032679"/>
                  </a:ext>
                </a:extLst>
              </a:tr>
              <a:tr h="444361">
                <a:tc>
                  <a:txBody>
                    <a:bodyPr/>
                    <a:lstStyle/>
                    <a:p>
                      <a:pPr marL="0" marR="0" lvl="0" indent="0" algn="l" defTabSz="91412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kern="1200">
                          <a:solidFill>
                            <a:schemeClr val="dk1"/>
                          </a:solidFill>
                          <a:latin typeface="Arial" panose="020B0604020202020204" pitchFamily="34" charset="0"/>
                          <a:ea typeface="+mn-ea"/>
                          <a:cs typeface="Arial" panose="020B0604020202020204" pitchFamily="34" charset="0"/>
                        </a:rPr>
                        <a:t>Guide to the MCAS Portal</a:t>
                      </a:r>
                    </a:p>
                    <a:p>
                      <a:pPr marL="342900" marR="0" lvl="0" indent="-342900" algn="l" defTabSz="9141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latin typeface="Arial" panose="020B0604020202020204" pitchFamily="34" charset="0"/>
                          <a:ea typeface="+mn-ea"/>
                          <a:cs typeface="Arial" panose="020B0604020202020204" pitchFamily="34" charset="0"/>
                        </a:rPr>
                        <a:t>Part II: MCAS Portal User Management (20</a:t>
                      </a:r>
                      <a:r>
                        <a:rPr lang="en-US" sz="1800" i="1" kern="1200">
                          <a:solidFill>
                            <a:schemeClr val="dk1"/>
                          </a:solidFill>
                          <a:latin typeface="Arial" panose="020B0604020202020204" pitchFamily="34" charset="0"/>
                          <a:ea typeface="+mn-ea"/>
                          <a:cs typeface="Arial" panose="020B0604020202020204" pitchFamily="34" charset="0"/>
                        </a:rPr>
                        <a:t>26–27 update available now</a:t>
                      </a:r>
                      <a:r>
                        <a:rPr lang="en-US" sz="1800" kern="1200">
                          <a:solidFill>
                            <a:schemeClr val="dk1"/>
                          </a:solidFill>
                          <a:latin typeface="Arial" panose="020B0604020202020204" pitchFamily="34" charset="0"/>
                          <a:ea typeface="+mn-ea"/>
                          <a:cs typeface="Arial" panose="020B0604020202020204" pitchFamily="34" charset="0"/>
                        </a:rPr>
                        <a:t>)</a:t>
                      </a:r>
                    </a:p>
                    <a:p>
                      <a:pPr marL="342900" marR="0" lvl="0" indent="-342900" algn="l" defTabSz="9141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latin typeface="Arial" panose="020B0604020202020204" pitchFamily="34" charset="0"/>
                          <a:ea typeface="+mn-ea"/>
                          <a:cs typeface="Arial" panose="020B0604020202020204" pitchFamily="34" charset="0"/>
                        </a:rPr>
                        <a:t>Part III of the Guide to the MCAS Portal: Student Registration </a:t>
                      </a:r>
                      <a:r>
                        <a:rPr lang="en-US" sz="1800" i="1" kern="1200">
                          <a:solidFill>
                            <a:schemeClr val="dk1"/>
                          </a:solidFill>
                          <a:latin typeface="Arial" panose="020B0604020202020204" pitchFamily="34" charset="0"/>
                          <a:ea typeface="+mn-ea"/>
                          <a:cs typeface="Arial" panose="020B0604020202020204" pitchFamily="34" charset="0"/>
                        </a:rPr>
                        <a:t>(2026–27 update available now)</a:t>
                      </a:r>
                    </a:p>
                    <a:p>
                      <a:pPr marL="342900" marR="0" lvl="0" indent="-342900" algn="l" defTabSz="9141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latin typeface="Arial" panose="020B0604020202020204" pitchFamily="34" charset="0"/>
                          <a:ea typeface="+mn-ea"/>
                          <a:cs typeface="Arial" panose="020B0604020202020204" pitchFamily="34" charset="0"/>
                        </a:rPr>
                        <a:t>Part IV: Enrollment Transfer Guide</a:t>
                      </a:r>
                    </a:p>
                    <a:p>
                      <a:pPr marL="342900" marR="0" lvl="0" indent="-342900" algn="l" defTabSz="9141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a:solidFill>
                            <a:schemeClr val="dk1"/>
                          </a:solidFill>
                          <a:latin typeface="Arial" panose="020B0604020202020204" pitchFamily="34" charset="0"/>
                          <a:ea typeface="+mn-ea"/>
                          <a:cs typeface="Arial" panose="020B0604020202020204" pitchFamily="34" charset="0"/>
                        </a:rPr>
                        <a:t>Part V: Creating and Managing Classes</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Part VI: Scheduling Tests, Printing Student Logins, and Other Tasks on the Test Scheduling Page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hlinkClick r:id="rId4"/>
                        </a:rPr>
                        <a:t>https://mcas.onlinehelp.cognia.org/portal/</a:t>
                      </a:r>
                      <a:r>
                        <a:rPr lang="en-US" sz="1800" dirty="0">
                          <a:latin typeface="Arial" panose="020B0604020202020204" pitchFamily="34" charset="0"/>
                          <a:cs typeface="Arial" panose="020B0604020202020204" pitchFamily="34" charset="0"/>
                        </a:rPr>
                        <a:t> </a:t>
                      </a:r>
                      <a:endParaRPr lang="en-US" sz="1800" i="1" dirty="0">
                        <a:latin typeface="Arial" panose="020B0604020202020204" pitchFamily="34" charset="0"/>
                        <a:cs typeface="Arial" panose="020B0604020202020204" pitchFamily="34" charset="0"/>
                      </a:endParaRPr>
                    </a:p>
                    <a:p>
                      <a:r>
                        <a:rPr lang="en-US" sz="1800" i="1">
                          <a:latin typeface="Arial" panose="020B0604020202020204" pitchFamily="34" charset="0"/>
                          <a:cs typeface="Arial" panose="020B0604020202020204" pitchFamily="34" charset="0"/>
                        </a:rPr>
                        <a:t>Updated guides expected within approximately the next month</a:t>
                      </a:r>
                    </a:p>
                  </a:txBody>
                  <a:tcPr/>
                </a:tc>
                <a:extLst>
                  <a:ext uri="{0D108BD9-81ED-4DB2-BD59-A6C34878D82A}">
                    <a16:rowId xmlns:a16="http://schemas.microsoft.com/office/drawing/2014/main" val="2298750346"/>
                  </a:ext>
                </a:extLst>
              </a:tr>
              <a:tr h="444361">
                <a:tc>
                  <a:txBody>
                    <a:bodyPr/>
                    <a:lstStyle/>
                    <a:p>
                      <a:pPr marL="0" indent="0" algn="l" defTabSz="914126" rtl="0" eaLnBrk="1" latinLnBrk="0" hangingPunct="1">
                        <a:buFont typeface="Arial" panose="020B0604020202020204" pitchFamily="34" charset="0"/>
                        <a:buNone/>
                      </a:pPr>
                      <a:r>
                        <a:rPr lang="en-US" sz="2000" kern="1200">
                          <a:solidFill>
                            <a:schemeClr val="dk1"/>
                          </a:solidFill>
                          <a:latin typeface="Arial"/>
                          <a:ea typeface="+mn-ea"/>
                          <a:cs typeface="Arial"/>
                        </a:rPr>
                        <a:t>MCAS Training Site Guide</a:t>
                      </a:r>
                    </a:p>
                    <a:p>
                      <a:pPr marL="285750" indent="-285750" algn="l" defTabSz="914126" rtl="0" eaLnBrk="1" latinLnBrk="0" hangingPunct="1">
                        <a:buFont typeface="Arial" panose="020B0604020202020204" pitchFamily="34" charset="0"/>
                        <a:buChar char="•"/>
                      </a:pPr>
                      <a:r>
                        <a:rPr lang="en-US" sz="1800" kern="1200">
                          <a:solidFill>
                            <a:schemeClr val="dk1"/>
                          </a:solidFill>
                          <a:latin typeface="Arial"/>
                          <a:ea typeface="+mn-ea"/>
                          <a:cs typeface="Arial"/>
                        </a:rPr>
                        <a:t>Guide to Conducting a Practice Test through the MCAS Training Site</a:t>
                      </a: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https://mcas.onlinehelp.cognia.org/portal/</a:t>
                      </a:r>
                      <a:r>
                        <a:rPr lang="en-US" sz="1800" dirty="0">
                          <a:latin typeface="Arial" panose="020B0604020202020204" pitchFamily="34" charset="0"/>
                          <a:cs typeface="Arial" panose="020B0604020202020204" pitchFamily="34" charset="0"/>
                        </a:rPr>
                        <a:t> </a:t>
                      </a:r>
                    </a:p>
                    <a:p>
                      <a:r>
                        <a:rPr lang="en-US" sz="1800" i="1" dirty="0">
                          <a:latin typeface="Arial" panose="020B0604020202020204" pitchFamily="34" charset="0"/>
                          <a:cs typeface="Arial" panose="020B0604020202020204" pitchFamily="34" charset="0"/>
                        </a:rPr>
                        <a:t>Updated guide expected in October</a:t>
                      </a:r>
                    </a:p>
                  </a:txBody>
                  <a:tcPr/>
                </a:tc>
                <a:extLst>
                  <a:ext uri="{0D108BD9-81ED-4DB2-BD59-A6C34878D82A}">
                    <a16:rowId xmlns:a16="http://schemas.microsoft.com/office/drawing/2014/main" val="1627698855"/>
                  </a:ext>
                </a:extLst>
              </a:tr>
            </a:tbl>
          </a:graphicData>
        </a:graphic>
      </p:graphicFrame>
      <p:sp>
        <p:nvSpPr>
          <p:cNvPr id="3" name="Slide Number Placeholder 2">
            <a:extLst>
              <a:ext uri="{FF2B5EF4-FFF2-40B4-BE49-F238E27FC236}">
                <a16:creationId xmlns:a16="http://schemas.microsoft.com/office/drawing/2014/main" id="{003A81AA-333F-E835-2932-3420376EDD11}"/>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2329932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1266C-25F7-BD72-C283-5612933B6C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CE0448-0DB5-607B-88E4-A03DF5F06617}"/>
              </a:ext>
            </a:extLst>
          </p:cNvPr>
          <p:cNvSpPr>
            <a:spLocks noGrp="1"/>
          </p:cNvSpPr>
          <p:nvPr>
            <p:ph type="title"/>
          </p:nvPr>
        </p:nvSpPr>
        <p:spPr/>
        <p:txBody>
          <a:bodyPr>
            <a:normAutofit fontScale="90000"/>
          </a:bodyPr>
          <a:lstStyle/>
          <a:p>
            <a:r>
              <a:rPr lang="en-US" sz="4400">
                <a:solidFill>
                  <a:schemeClr val="bg1"/>
                </a:solidFill>
                <a:cs typeface="Segoe UI" pitchFamily="34" charset="0"/>
              </a:rPr>
              <a:t>Resources</a:t>
            </a:r>
            <a:r>
              <a:rPr lang="en-US">
                <a:solidFill>
                  <a:schemeClr val="bg1"/>
                </a:solidFill>
                <a:cs typeface="Segoe UI" pitchFamily="34" charset="0"/>
              </a:rPr>
              <a:t> to Use </a:t>
            </a:r>
            <a:r>
              <a:rPr lang="en-US" u="sng">
                <a:solidFill>
                  <a:schemeClr val="bg1"/>
                </a:solidFill>
                <a:cs typeface="Segoe UI" pitchFamily="34" charset="0"/>
              </a:rPr>
              <a:t>During and After</a:t>
            </a:r>
            <a:r>
              <a:rPr lang="en-US">
                <a:solidFill>
                  <a:schemeClr val="bg1"/>
                </a:solidFill>
                <a:cs typeface="Segoe UI" pitchFamily="34" charset="0"/>
              </a:rPr>
              <a:t> Testing</a:t>
            </a:r>
            <a:endParaRPr lang="en-US" sz="4400">
              <a:solidFill>
                <a:schemeClr val="bg1"/>
              </a:solidFill>
              <a:cs typeface="Segoe UI" pitchFamily="34" charset="0"/>
            </a:endParaRPr>
          </a:p>
        </p:txBody>
      </p:sp>
      <p:graphicFrame>
        <p:nvGraphicFramePr>
          <p:cNvPr id="6" name="Content Placeholder 5">
            <a:extLst>
              <a:ext uri="{FF2B5EF4-FFF2-40B4-BE49-F238E27FC236}">
                <a16:creationId xmlns:a16="http://schemas.microsoft.com/office/drawing/2014/main" id="{3D667F8E-89D1-9170-37EA-AE7D73DB1E74}"/>
              </a:ext>
            </a:extLst>
          </p:cNvPr>
          <p:cNvGraphicFramePr>
            <a:graphicFrameLocks noGrp="1"/>
          </p:cNvGraphicFramePr>
          <p:nvPr>
            <p:ph idx="1"/>
            <p:extLst>
              <p:ext uri="{D42A27DB-BD31-4B8C-83A1-F6EECF244321}">
                <p14:modId xmlns:p14="http://schemas.microsoft.com/office/powerpoint/2010/main" val="2135247421"/>
              </p:ext>
            </p:extLst>
          </p:nvPr>
        </p:nvGraphicFramePr>
        <p:xfrm>
          <a:off x="150813" y="2271306"/>
          <a:ext cx="11890374" cy="1310640"/>
        </p:xfrm>
        <a:graphic>
          <a:graphicData uri="http://schemas.openxmlformats.org/drawingml/2006/table">
            <a:tbl>
              <a:tblPr firstRow="1" bandRow="1">
                <a:tableStyleId>{5C22544A-7EE6-4342-B048-85BDC9FD1C3A}</a:tableStyleId>
              </a:tblPr>
              <a:tblGrid>
                <a:gridCol w="7173912">
                  <a:extLst>
                    <a:ext uri="{9D8B030D-6E8A-4147-A177-3AD203B41FA5}">
                      <a16:colId xmlns:a16="http://schemas.microsoft.com/office/drawing/2014/main" val="693765042"/>
                    </a:ext>
                  </a:extLst>
                </a:gridCol>
                <a:gridCol w="4716462">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44361">
                <a:tc>
                  <a:txBody>
                    <a:bodyPr/>
                    <a:lstStyle/>
                    <a:p>
                      <a:pPr marL="0" indent="0" algn="l" defTabSz="914126" rtl="0" eaLnBrk="1" latinLnBrk="0" hangingPunct="1">
                        <a:buFont typeface="Arial" panose="020B0604020202020204" pitchFamily="34" charset="0"/>
                        <a:buNone/>
                      </a:pPr>
                      <a:r>
                        <a:rPr lang="en-US" sz="1800" b="1" kern="1200">
                          <a:solidFill>
                            <a:schemeClr val="dk1"/>
                          </a:solidFill>
                          <a:latin typeface="Arial" panose="020B0604020202020204" pitchFamily="34" charset="0"/>
                          <a:ea typeface="+mn-ea"/>
                          <a:cs typeface="Arial" panose="020B0604020202020204" pitchFamily="34" charset="0"/>
                        </a:rPr>
                        <a:t>Guide to the MCAS Portal</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Part VII: Materials Management Guide</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Part VIII: MCAS Portal Dashboards Guide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hlinkClick r:id="rId3"/>
                        </a:rPr>
                        <a:t>https://mcas.onlinehelp.cognia.org/portal/</a:t>
                      </a:r>
                      <a:r>
                        <a:rPr lang="en-US" sz="1800" dirty="0">
                          <a:latin typeface="Arial" panose="020B0604020202020204" pitchFamily="34" charset="0"/>
                          <a:cs typeface="Arial" panose="020B0604020202020204" pitchFamily="34" charset="0"/>
                        </a:rPr>
                        <a:t> </a:t>
                      </a:r>
                      <a:endParaRPr lang="en-US" sz="1800" i="1" dirty="0">
                        <a:latin typeface="Arial" panose="020B0604020202020204" pitchFamily="34" charset="0"/>
                        <a:cs typeface="Arial" panose="020B0604020202020204" pitchFamily="34" charset="0"/>
                      </a:endParaRPr>
                    </a:p>
                    <a:p>
                      <a:r>
                        <a:rPr lang="en-US" sz="1800" i="1" dirty="0">
                          <a:latin typeface="Arial" panose="020B0604020202020204" pitchFamily="34" charset="0"/>
                          <a:cs typeface="Arial" panose="020B0604020202020204" pitchFamily="34" charset="0"/>
                        </a:rPr>
                        <a:t>Updated guides expected in October </a:t>
                      </a:r>
                    </a:p>
                  </a:txBody>
                  <a:tcPr/>
                </a:tc>
                <a:extLst>
                  <a:ext uri="{0D108BD9-81ED-4DB2-BD59-A6C34878D82A}">
                    <a16:rowId xmlns:a16="http://schemas.microsoft.com/office/drawing/2014/main" val="957068843"/>
                  </a:ext>
                </a:extLst>
              </a:tr>
            </a:tbl>
          </a:graphicData>
        </a:graphic>
      </p:graphicFrame>
      <p:sp>
        <p:nvSpPr>
          <p:cNvPr id="3" name="Slide Number Placeholder 2">
            <a:extLst>
              <a:ext uri="{FF2B5EF4-FFF2-40B4-BE49-F238E27FC236}">
                <a16:creationId xmlns:a16="http://schemas.microsoft.com/office/drawing/2014/main" id="{D6C8A198-0D41-C74E-D0ED-7BE53D272D34}"/>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3940840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E85A1-D48A-0402-64A8-E3859E1AE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D056A-78F7-FB7E-56D3-564035C0B494}"/>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0569EC16-B3A7-1117-1690-AD97028D8E14}"/>
              </a:ext>
            </a:extLst>
          </p:cNvPr>
          <p:cNvGraphicFramePr>
            <a:graphicFrameLocks noGrp="1"/>
          </p:cNvGraphicFramePr>
          <p:nvPr>
            <p:ph idx="1"/>
            <p:extLst>
              <p:ext uri="{D42A27DB-BD31-4B8C-83A1-F6EECF244321}">
                <p14:modId xmlns:p14="http://schemas.microsoft.com/office/powerpoint/2010/main" val="2623706324"/>
              </p:ext>
            </p:extLst>
          </p:nvPr>
        </p:nvGraphicFramePr>
        <p:xfrm>
          <a:off x="286986" y="1979220"/>
          <a:ext cx="11629114" cy="3627120"/>
        </p:xfrm>
        <a:graphic>
          <a:graphicData uri="http://schemas.openxmlformats.org/drawingml/2006/table">
            <a:tbl>
              <a:tblPr firstRow="1" bandRow="1">
                <a:tableStyleId>{5C22544A-7EE6-4342-B048-85BDC9FD1C3A}</a:tableStyleId>
              </a:tblPr>
              <a:tblGrid>
                <a:gridCol w="7016284">
                  <a:extLst>
                    <a:ext uri="{9D8B030D-6E8A-4147-A177-3AD203B41FA5}">
                      <a16:colId xmlns:a16="http://schemas.microsoft.com/office/drawing/2014/main" val="693765042"/>
                    </a:ext>
                  </a:extLst>
                </a:gridCol>
                <a:gridCol w="4612830">
                  <a:extLst>
                    <a:ext uri="{9D8B030D-6E8A-4147-A177-3AD203B41FA5}">
                      <a16:colId xmlns:a16="http://schemas.microsoft.com/office/drawing/2014/main" val="4077489660"/>
                    </a:ext>
                  </a:extLst>
                </a:gridCol>
              </a:tblGrid>
              <a:tr h="388205">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621127">
                <a:tc>
                  <a:txBody>
                    <a:bodyPr/>
                    <a:lstStyle/>
                    <a:p>
                      <a:pPr marL="0" indent="0" algn="l" defTabSz="914126" rtl="0" eaLnBrk="1" latinLnBrk="0" hangingPunct="1">
                        <a:buFont typeface="Arial" panose="020B0604020202020204" pitchFamily="34" charset="0"/>
                        <a:buNone/>
                      </a:pPr>
                      <a:r>
                        <a:rPr lang="en-US" sz="2000" kern="1200">
                          <a:solidFill>
                            <a:schemeClr val="dk1"/>
                          </a:solidFill>
                          <a:latin typeface="Arial" panose="020B0604020202020204" pitchFamily="34" charset="0"/>
                          <a:ea typeface="+mn-ea"/>
                          <a:cs typeface="Arial" panose="020B0604020202020204" pitchFamily="34" charset="0"/>
                        </a:rPr>
                        <a:t>MCAS Portal Modules and Video Demonstrations</a:t>
                      </a:r>
                    </a:p>
                  </a:txBody>
                  <a:tcPr/>
                </a:tc>
                <a:tc>
                  <a:txBody>
                    <a:bodyPr/>
                    <a:lstStyle/>
                    <a:p>
                      <a:r>
                        <a:rPr lang="en-US" sz="1800">
                          <a:latin typeface="Arial" panose="020B0604020202020204" pitchFamily="34" charset="0"/>
                          <a:cs typeface="Arial" panose="020B0604020202020204" pitchFamily="34" charset="0"/>
                          <a:hlinkClick r:id="rId3"/>
                        </a:rPr>
                        <a:t>https://mcas.onlinehelp.cognia.org/training-modules/</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76443996"/>
                  </a:ext>
                </a:extLst>
              </a:tr>
              <a:tr h="1444121">
                <a:tc>
                  <a:txBody>
                    <a:bodyPr/>
                    <a:lstStyle/>
                    <a:p>
                      <a:pPr marL="0" algn="l" defTabSz="914126" rtl="0" eaLnBrk="1" latinLnBrk="0" hangingPunct="1"/>
                      <a:r>
                        <a:rPr lang="en-US" sz="2000" kern="1200">
                          <a:solidFill>
                            <a:schemeClr val="dk1"/>
                          </a:solidFill>
                          <a:latin typeface="Arial" panose="020B0604020202020204" pitchFamily="34" charset="0"/>
                          <a:ea typeface="+mn-ea"/>
                          <a:cs typeface="Arial" panose="020B0604020202020204" pitchFamily="34" charset="0"/>
                        </a:rPr>
                        <a:t>MCAS Student Kiosk Technology Guide</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Technology Guidelines for MCAS Computer-Based Testing</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Installing the MCAS Student Kiosk and Conducting Site Readiness</a:t>
                      </a:r>
                    </a:p>
                    <a:p>
                      <a:pPr marL="342900" indent="-342900" algn="l" defTabSz="914126" rtl="0" eaLnBrk="1" latinLnBrk="0" hangingPunct="1">
                        <a:buFont typeface="Arial" panose="020B0604020202020204" pitchFamily="34" charset="0"/>
                        <a:buChar char="•"/>
                      </a:pPr>
                      <a:r>
                        <a:rPr lang="en-US" sz="1800" kern="1200">
                          <a:solidFill>
                            <a:schemeClr val="dk1"/>
                          </a:solidFill>
                          <a:latin typeface="Arial" panose="020B0604020202020204" pitchFamily="34" charset="0"/>
                          <a:ea typeface="+mn-ea"/>
                          <a:cs typeface="Arial" panose="020B0604020202020204" pitchFamily="34" charset="0"/>
                        </a:rPr>
                        <a:t>Error Messages </a:t>
                      </a:r>
                    </a:p>
                  </a:txBody>
                  <a:tcPr/>
                </a:tc>
                <a:tc>
                  <a:txBody>
                    <a:bodyPr/>
                    <a:lstStyle/>
                    <a:p>
                      <a:r>
                        <a:rPr lang="en-US" sz="1800">
                          <a:latin typeface="Arial" panose="020B0604020202020204" pitchFamily="34" charset="0"/>
                          <a:cs typeface="Arial" panose="020B0604020202020204" pitchFamily="34" charset="0"/>
                          <a:hlinkClick r:id="rId4"/>
                        </a:rPr>
                        <a:t>https://mcas.onlinehelp.cognia.org/</a:t>
                      </a:r>
                      <a:br>
                        <a:rPr lang="en-US" sz="1800">
                          <a:latin typeface="Arial" panose="020B0604020202020204" pitchFamily="34" charset="0"/>
                          <a:cs typeface="Arial" panose="020B0604020202020204" pitchFamily="34" charset="0"/>
                          <a:hlinkClick r:id="rId4"/>
                        </a:rPr>
                      </a:br>
                      <a:r>
                        <a:rPr lang="en-US" sz="1800">
                          <a:latin typeface="Arial" panose="020B0604020202020204" pitchFamily="34" charset="0"/>
                          <a:cs typeface="Arial" panose="020B0604020202020204" pitchFamily="34" charset="0"/>
                          <a:hlinkClick r:id="rId4"/>
                        </a:rPr>
                        <a:t>technology-setup/</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040389">
                <a:tc>
                  <a:txBody>
                    <a:bodyPr/>
                    <a:lstStyle/>
                    <a:p>
                      <a:pPr marL="0" algn="l" defTabSz="914126" rtl="0" eaLnBrk="1" latinLnBrk="0" hangingPunct="1"/>
                      <a:r>
                        <a:rPr lang="en-US" sz="2000" kern="1200">
                          <a:solidFill>
                            <a:schemeClr val="dk1"/>
                          </a:solidFill>
                          <a:latin typeface="Arial" panose="020B0604020202020204" pitchFamily="34" charset="0"/>
                          <a:ea typeface="+mn-ea"/>
                          <a:cs typeface="Arial" panose="020B0604020202020204" pitchFamily="34" charset="0"/>
                        </a:rPr>
                        <a:t>Student Assessment Updates </a:t>
                      </a:r>
                      <a:br>
                        <a:rPr lang="en-US" sz="2000" kern="1200">
                          <a:solidFill>
                            <a:schemeClr val="dk1"/>
                          </a:solidFill>
                          <a:latin typeface="Arial" panose="020B0604020202020204" pitchFamily="34" charset="0"/>
                          <a:ea typeface="+mn-ea"/>
                          <a:cs typeface="Arial" panose="020B0604020202020204" pitchFamily="34" charset="0"/>
                        </a:rPr>
                      </a:br>
                      <a:r>
                        <a:rPr lang="en-US" sz="1800" kern="1200">
                          <a:solidFill>
                            <a:schemeClr val="dk1"/>
                          </a:solidFill>
                          <a:latin typeface="Arial" panose="020B0604020202020204" pitchFamily="34" charset="0"/>
                          <a:ea typeface="+mn-ea"/>
                          <a:cs typeface="Arial" panose="020B0604020202020204" pitchFamily="34" charset="0"/>
                        </a:rPr>
                        <a:t>(Biweekly email with important updates about the MCAS program)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hlinkClick r:id="rId5"/>
                        </a:rPr>
                        <a:t>www.doe.mass.edu/mcas/updates.html</a:t>
                      </a:r>
                      <a:endParaRPr lang="en-US" sz="18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Arial" panose="020B0604020202020204" pitchFamily="34" charset="0"/>
                          <a:cs typeface="Arial" panose="020B0604020202020204" pitchFamily="34" charset="0"/>
                        </a:rPr>
                        <a:t>If you do not already receive this email, subscribe using this link: </a:t>
                      </a:r>
                      <a:r>
                        <a:rPr lang="en-US" sz="1600">
                          <a:latin typeface="Arial" panose="020B0604020202020204" pitchFamily="34" charset="0"/>
                          <a:cs typeface="Arial" panose="020B0604020202020204" pitchFamily="34" charset="0"/>
                          <a:hlinkClick r:id="rId6"/>
                        </a:rPr>
                        <a:t>http://eepurl.com/ghSOhH</a:t>
                      </a:r>
                      <a:r>
                        <a:rPr lang="en-US" sz="16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FCE3FC07-CBDD-391E-02AF-8CEA32251A6B}"/>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2456989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BC4FA-6970-1766-EB75-7C78A6E77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97F52B-1B3F-FF75-0447-D3825738A3F6}"/>
              </a:ext>
            </a:extLst>
          </p:cNvPr>
          <p:cNvSpPr>
            <a:spLocks noGrp="1"/>
          </p:cNvSpPr>
          <p:nvPr>
            <p:ph type="title" idx="4294967295"/>
          </p:nvPr>
        </p:nvSpPr>
        <p:spPr>
          <a:xfrm>
            <a:off x="2952749" y="2559050"/>
            <a:ext cx="7077075"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4. Q&amp;A and Demonstrations</a:t>
            </a:r>
          </a:p>
        </p:txBody>
      </p:sp>
      <p:sp>
        <p:nvSpPr>
          <p:cNvPr id="3" name="Slide Number Placeholder 2">
            <a:extLst>
              <a:ext uri="{FF2B5EF4-FFF2-40B4-BE49-F238E27FC236}">
                <a16:creationId xmlns:a16="http://schemas.microsoft.com/office/drawing/2014/main" id="{2FF54CA8-3367-9004-2BD3-6040544C8EAE}"/>
              </a:ext>
            </a:extLst>
          </p:cNvPr>
          <p:cNvSpPr>
            <a:spLocks noGrp="1"/>
          </p:cNvSpPr>
          <p:nvPr>
            <p:ph type="sldNum" sz="quarter" idx="12"/>
          </p:nvPr>
        </p:nvSpPr>
        <p:spPr/>
        <p:txBody>
          <a:bodyPr/>
          <a:lstStyle/>
          <a:p>
            <a:fld id="{68A8D22E-6BC5-9E47-900C-2BB94685D9F5}" type="slidenum">
              <a:rPr lang="en-US" smtClean="0"/>
              <a:pPr/>
              <a:t>25</a:t>
            </a:fld>
            <a:endParaRPr lang="en-US"/>
          </a:p>
        </p:txBody>
      </p:sp>
    </p:spTree>
    <p:extLst>
      <p:ext uri="{BB962C8B-B14F-4D97-AF65-F5344CB8AC3E}">
        <p14:creationId xmlns:p14="http://schemas.microsoft.com/office/powerpoint/2010/main" val="3663881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4D5E5-88B1-17F0-4230-FAB77BC74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9F255-622F-4A6A-1DEB-CE53E20FEC5E}"/>
              </a:ext>
            </a:extLst>
          </p:cNvPr>
          <p:cNvSpPr>
            <a:spLocks noGrp="1"/>
          </p:cNvSpPr>
          <p:nvPr>
            <p:ph type="title"/>
          </p:nvPr>
        </p:nvSpPr>
        <p:spPr/>
        <p:txBody>
          <a:bodyPr>
            <a:normAutofit fontScale="90000"/>
          </a:bodyPr>
          <a:lstStyle/>
          <a:p>
            <a:r>
              <a:rPr lang="en-US" sz="4000">
                <a:solidFill>
                  <a:schemeClr val="bg1"/>
                </a:solidFill>
              </a:rPr>
              <a:t>What demonstrations would you like to see?</a:t>
            </a:r>
            <a:endParaRPr lang="en-US" sz="400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9C86F9C-349A-374C-2E14-9EA1EFA20EA0}"/>
              </a:ext>
            </a:extLst>
          </p:cNvPr>
          <p:cNvSpPr>
            <a:spLocks noGrp="1"/>
          </p:cNvSpPr>
          <p:nvPr>
            <p:ph idx="1"/>
          </p:nvPr>
        </p:nvSpPr>
        <p:spPr>
          <a:xfrm>
            <a:off x="173179" y="2036579"/>
            <a:ext cx="11890665" cy="3256848"/>
          </a:xfrm>
        </p:spPr>
        <p:txBody>
          <a:bodyPr vert="horz" lIns="91440" tIns="45720" rIns="91440" bIns="45720" rtlCol="0" anchor="t">
            <a:noAutofit/>
          </a:bodyPr>
          <a:lstStyle/>
          <a:p>
            <a:pPr algn="l" rtl="0" fontAlgn="base">
              <a:buClr>
                <a:srgbClr val="000000"/>
              </a:buClr>
              <a:buFont typeface="Arial" panose="020B0604020202020204" pitchFamily="34" charset="0"/>
              <a:buChar char="•"/>
            </a:pPr>
            <a:r>
              <a:rPr lang="en-US" sz="3200">
                <a:solidFill>
                  <a:srgbClr val="000000"/>
                </a:solidFill>
              </a:rPr>
              <a:t>Examples of demonstration requests</a:t>
            </a:r>
          </a:p>
          <a:p>
            <a:pPr lvl="1" fontAlgn="base">
              <a:buClr>
                <a:srgbClr val="000000"/>
              </a:buClr>
            </a:pPr>
            <a:r>
              <a:rPr lang="en-US" sz="2800">
                <a:solidFill>
                  <a:srgbClr val="000000"/>
                </a:solidFill>
              </a:rPr>
              <a:t>Can you demonstrate how to update and import the Student Registration file?</a:t>
            </a:r>
          </a:p>
          <a:p>
            <a:pPr lvl="1" fontAlgn="base">
              <a:buClr>
                <a:srgbClr val="000000"/>
              </a:buClr>
            </a:pPr>
            <a:r>
              <a:rPr lang="en-US" sz="2800">
                <a:solidFill>
                  <a:srgbClr val="000000"/>
                </a:solidFill>
              </a:rPr>
              <a:t>Can you demonstrate how to manually update or add a student to the MCAS Portal?</a:t>
            </a:r>
          </a:p>
          <a:p>
            <a:pPr lvl="1" fontAlgn="base">
              <a:buClr>
                <a:srgbClr val="000000"/>
              </a:buClr>
            </a:pPr>
            <a:r>
              <a:rPr lang="en-US" sz="2800">
                <a:solidFill>
                  <a:srgbClr val="000000"/>
                </a:solidFill>
              </a:rPr>
              <a:t>I have new staff members who will be administering the November high school tests – can you demonstrate how to add a new user to the MCAS Portal?</a:t>
            </a:r>
          </a:p>
          <a:p>
            <a:pPr lvl="1" fontAlgn="base">
              <a:buClr>
                <a:srgbClr val="000000"/>
              </a:buClr>
            </a:pPr>
            <a:endParaRPr lang="en-US" i="0">
              <a:solidFill>
                <a:srgbClr val="000000"/>
              </a:solidFill>
              <a:effectLst/>
              <a:latin typeface="Arial" panose="020B0604020202020204" pitchFamily="34" charset="0"/>
              <a:cs typeface="Arial" panose="020B0604020202020204" pitchFamily="34" charset="0"/>
            </a:endParaRPr>
          </a:p>
          <a:p>
            <a:pPr marL="457200" lvl="1" indent="0" fontAlgn="base">
              <a:buClr>
                <a:srgbClr val="000000"/>
              </a:buClr>
              <a:buNone/>
            </a:pPr>
            <a:endParaRPr lang="en-US" sz="2400" b="0" i="0">
              <a:solidFill>
                <a:srgbClr val="000000"/>
              </a:solidFill>
              <a:effectLst/>
              <a:latin typeface="Arial" panose="020B0604020202020204" pitchFamily="34" charset="0"/>
              <a:cs typeface="Arial" panose="020B0604020202020204" pitchFamily="34" charset="0"/>
            </a:endParaRPr>
          </a:p>
          <a:p>
            <a:pPr>
              <a:buClr>
                <a:srgbClr val="101D35"/>
              </a:buClr>
            </a:pPr>
            <a:endParaRPr lang="en-US" sz="2400">
              <a:solidFill>
                <a:srgbClr val="101D35"/>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EA610B4-68E3-84B5-C41C-F2F20B611857}"/>
              </a:ext>
            </a:extLst>
          </p:cNvPr>
          <p:cNvSpPr>
            <a:spLocks noGrp="1"/>
          </p:cNvSpPr>
          <p:nvPr>
            <p:ph type="sldNum" sz="quarter" idx="12"/>
          </p:nvPr>
        </p:nvSpPr>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984712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1963014" y="2024749"/>
            <a:ext cx="8265971" cy="3388807"/>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553249" y="2869983"/>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7146" y="4122375"/>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BD9D2891-C4EA-C5AC-E1B1-8E24BF0D0A5D}"/>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2689885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5A0AD-7916-87B7-D061-2565A98815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13B8F2-9A88-5A11-0E35-C23019C26A7C}"/>
              </a:ext>
            </a:extLst>
          </p:cNvPr>
          <p:cNvSpPr>
            <a:spLocks noGrp="1"/>
          </p:cNvSpPr>
          <p:nvPr>
            <p:ph type="title" idx="4294967295"/>
          </p:nvPr>
        </p:nvSpPr>
        <p:spPr>
          <a:xfrm>
            <a:off x="2952749" y="2559050"/>
            <a:ext cx="7077075" cy="1092200"/>
          </a:xfrm>
        </p:spPr>
        <p:txBody>
          <a:bodyPr>
            <a:normAutofit fontScale="90000"/>
          </a:bodyPr>
          <a:lstStyle/>
          <a:p>
            <a:r>
              <a:rPr lang="en-US">
                <a:solidFill>
                  <a:schemeClr val="tx1"/>
                </a:solidFill>
              </a:rPr>
              <a:t>5.</a:t>
            </a:r>
            <a:r>
              <a:rPr lang="en-US">
                <a:solidFill>
                  <a:schemeClr val="tx1"/>
                </a:solidFill>
                <a:latin typeface="Arial" panose="020B0604020202020204" pitchFamily="34" charset="0"/>
                <a:cs typeface="Arial" panose="020B0604020202020204" pitchFamily="34" charset="0"/>
              </a:rPr>
              <a:t> Additional Resources and Next Steps</a:t>
            </a:r>
          </a:p>
        </p:txBody>
      </p:sp>
      <p:sp>
        <p:nvSpPr>
          <p:cNvPr id="3" name="Slide Number Placeholder 2">
            <a:extLst>
              <a:ext uri="{FF2B5EF4-FFF2-40B4-BE49-F238E27FC236}">
                <a16:creationId xmlns:a16="http://schemas.microsoft.com/office/drawing/2014/main" id="{EA91D47D-CCA0-D44F-0BF1-F22393006068}"/>
              </a:ext>
            </a:extLst>
          </p:cNvPr>
          <p:cNvSpPr>
            <a:spLocks noGrp="1"/>
          </p:cNvSpPr>
          <p:nvPr>
            <p:ph type="sldNum" sz="quarter" idx="12"/>
          </p:nvPr>
        </p:nvSpPr>
        <p:spPr/>
        <p:txBody>
          <a:bodyPr/>
          <a:lstStyle/>
          <a:p>
            <a:fld id="{68A8D22E-6BC5-9E47-900C-2BB94685D9F5}" type="slidenum">
              <a:rPr lang="en-US" smtClean="0"/>
              <a:pPr/>
              <a:t>28</a:t>
            </a:fld>
            <a:endParaRPr lang="en-US"/>
          </a:p>
        </p:txBody>
      </p:sp>
    </p:spTree>
    <p:extLst>
      <p:ext uri="{BB962C8B-B14F-4D97-AF65-F5344CB8AC3E}">
        <p14:creationId xmlns:p14="http://schemas.microsoft.com/office/powerpoint/2010/main" val="4013585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5085B-D355-B7E8-2421-49E813F02D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10D544-1B41-3720-50C8-75260C50F9AC}"/>
              </a:ext>
            </a:extLst>
          </p:cNvPr>
          <p:cNvSpPr>
            <a:spLocks noGrp="1"/>
          </p:cNvSpPr>
          <p:nvPr>
            <p:ph type="title"/>
          </p:nvPr>
        </p:nvSpPr>
        <p:spPr/>
        <p:txBody>
          <a:bodyPr>
            <a:normAutofit/>
          </a:bodyPr>
          <a:lstStyle/>
          <a:p>
            <a:r>
              <a:rPr lang="en-US" sz="4400">
                <a:solidFill>
                  <a:schemeClr val="bg1"/>
                </a:solidFill>
                <a:cs typeface="Segoe UI" pitchFamily="34" charset="0"/>
              </a:rPr>
              <a:t>Upcoming Trainings</a:t>
            </a:r>
          </a:p>
        </p:txBody>
      </p:sp>
      <p:graphicFrame>
        <p:nvGraphicFramePr>
          <p:cNvPr id="6" name="Content Placeholder 5">
            <a:extLst>
              <a:ext uri="{FF2B5EF4-FFF2-40B4-BE49-F238E27FC236}">
                <a16:creationId xmlns:a16="http://schemas.microsoft.com/office/drawing/2014/main" id="{325B0A59-D9C4-95FD-931A-2B79F75DC60D}"/>
              </a:ext>
            </a:extLst>
          </p:cNvPr>
          <p:cNvGraphicFramePr>
            <a:graphicFrameLocks noGrp="1"/>
          </p:cNvGraphicFramePr>
          <p:nvPr>
            <p:ph idx="1"/>
            <p:extLst>
              <p:ext uri="{D42A27DB-BD31-4B8C-83A1-F6EECF244321}">
                <p14:modId xmlns:p14="http://schemas.microsoft.com/office/powerpoint/2010/main" val="2004969999"/>
              </p:ext>
            </p:extLst>
          </p:nvPr>
        </p:nvGraphicFramePr>
        <p:xfrm>
          <a:off x="345758" y="2118994"/>
          <a:ext cx="11704002" cy="2356530"/>
        </p:xfrm>
        <a:graphic>
          <a:graphicData uri="http://schemas.openxmlformats.org/drawingml/2006/table">
            <a:tbl>
              <a:tblPr firstRow="1" bandRow="1">
                <a:tableStyleId>{5C22544A-7EE6-4342-B048-85BDC9FD1C3A}</a:tableStyleId>
              </a:tblPr>
              <a:tblGrid>
                <a:gridCol w="7061467">
                  <a:extLst>
                    <a:ext uri="{9D8B030D-6E8A-4147-A177-3AD203B41FA5}">
                      <a16:colId xmlns:a16="http://schemas.microsoft.com/office/drawing/2014/main" val="693765042"/>
                    </a:ext>
                  </a:extLst>
                </a:gridCol>
                <a:gridCol w="4642535">
                  <a:extLst>
                    <a:ext uri="{9D8B030D-6E8A-4147-A177-3AD203B41FA5}">
                      <a16:colId xmlns:a16="http://schemas.microsoft.com/office/drawing/2014/main" val="4077489660"/>
                    </a:ext>
                  </a:extLst>
                </a:gridCol>
              </a:tblGrid>
              <a:tr h="466770">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Training</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Date/Time</a:t>
                      </a:r>
                    </a:p>
                  </a:txBody>
                  <a:tcPr/>
                </a:tc>
                <a:extLst>
                  <a:ext uri="{0D108BD9-81ED-4DB2-BD59-A6C34878D82A}">
                    <a16:rowId xmlns:a16="http://schemas.microsoft.com/office/drawing/2014/main" val="2087652330"/>
                  </a:ext>
                </a:extLst>
              </a:tr>
              <a:tr h="754012">
                <a:tc>
                  <a:txBody>
                    <a:bodyPr/>
                    <a:lstStyle/>
                    <a:p>
                      <a:pPr marL="0" indent="0" algn="l" defTabSz="914126" rtl="0" eaLnBrk="1" latinLnBrk="0" hangingPunct="1">
                        <a:buFont typeface="Arial" panose="020B0604020202020204" pitchFamily="34" charset="0"/>
                        <a:buNone/>
                      </a:pPr>
                      <a:r>
                        <a:rPr lang="en-US" sz="2800" kern="1200">
                          <a:solidFill>
                            <a:schemeClr val="dk1"/>
                          </a:solidFill>
                          <a:latin typeface="Arial" panose="020B0604020202020204" pitchFamily="34" charset="0"/>
                          <a:ea typeface="+mn-ea"/>
                          <a:cs typeface="Arial" panose="020B0604020202020204" pitchFamily="34" charset="0"/>
                          <a:hlinkClick r:id="rId3"/>
                        </a:rPr>
                        <a:t>Overview of MCAS Administration Tasks for School and District Test Coordinators</a:t>
                      </a:r>
                      <a:endParaRPr lang="en-US" sz="28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a:latin typeface="Arial" panose="020B0604020202020204" pitchFamily="34" charset="0"/>
                          <a:cs typeface="Arial" panose="020B0604020202020204" pitchFamily="34" charset="0"/>
                        </a:rPr>
                        <a:t>Wednesday, September 30 9:30–11:00 a.m.</a:t>
                      </a:r>
                    </a:p>
                  </a:txBody>
                  <a:tcPr/>
                </a:tc>
                <a:extLst>
                  <a:ext uri="{0D108BD9-81ED-4DB2-BD59-A6C34878D82A}">
                    <a16:rowId xmlns:a16="http://schemas.microsoft.com/office/drawing/2014/main" val="76443996"/>
                  </a:ext>
                </a:extLst>
              </a:tr>
              <a:tr h="825823">
                <a:tc>
                  <a:txBody>
                    <a:bodyPr/>
                    <a:lstStyle/>
                    <a:p>
                      <a:pPr marL="0" algn="l" defTabSz="914126" rtl="0" eaLnBrk="1" latinLnBrk="0" hangingPunct="1"/>
                      <a:r>
                        <a:rPr lang="en-US" sz="2800" kern="1200">
                          <a:solidFill>
                            <a:schemeClr val="dk1"/>
                          </a:solidFill>
                          <a:latin typeface="Arial" panose="020B0604020202020204" pitchFamily="34" charset="0"/>
                          <a:ea typeface="+mn-ea"/>
                          <a:cs typeface="Arial" panose="020B0604020202020204" pitchFamily="34" charset="0"/>
                          <a:hlinkClick r:id="rId4"/>
                        </a:rPr>
                        <a:t>Overview of MCAS Administration Tasks for Technology Coordinators</a:t>
                      </a:r>
                      <a:endParaRPr lang="en-US" sz="24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a:latin typeface="Arial" panose="020B0604020202020204" pitchFamily="34" charset="0"/>
                          <a:cs typeface="Arial" panose="020B0604020202020204" pitchFamily="34" charset="0"/>
                        </a:rPr>
                        <a:t>Wednesday, October 7</a:t>
                      </a:r>
                    </a:p>
                    <a:p>
                      <a:r>
                        <a:rPr lang="en-US" sz="2800">
                          <a:latin typeface="Arial" panose="020B0604020202020204" pitchFamily="34" charset="0"/>
                          <a:cs typeface="Arial" panose="020B0604020202020204" pitchFamily="34" charset="0"/>
                        </a:rPr>
                        <a:t>9:30–11:00 a.m.</a:t>
                      </a:r>
                    </a:p>
                  </a:txBody>
                  <a:tcPr/>
                </a:tc>
                <a:extLst>
                  <a:ext uri="{0D108BD9-81ED-4DB2-BD59-A6C34878D82A}">
                    <a16:rowId xmlns:a16="http://schemas.microsoft.com/office/drawing/2014/main" val="822600052"/>
                  </a:ext>
                </a:extLst>
              </a:tr>
            </a:tbl>
          </a:graphicData>
        </a:graphic>
      </p:graphicFrame>
      <p:sp>
        <p:nvSpPr>
          <p:cNvPr id="3" name="Slide Number Placeholder 2">
            <a:extLst>
              <a:ext uri="{FF2B5EF4-FFF2-40B4-BE49-F238E27FC236}">
                <a16:creationId xmlns:a16="http://schemas.microsoft.com/office/drawing/2014/main" id="{EDFF19A0-5561-E46B-8DF8-98EDD4F34A85}"/>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1777751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CEDB7-BDA5-899C-1991-F94C1288E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7EF792-9346-D824-FBF7-1C03D51E4616}"/>
              </a:ext>
            </a:extLst>
          </p:cNvPr>
          <p:cNvSpPr>
            <a:spLocks noGrp="1"/>
          </p:cNvSpPr>
          <p:nvPr>
            <p:ph type="title"/>
          </p:nvPr>
        </p:nvSpPr>
        <p:spPr/>
        <p:txBody>
          <a:bodyPr>
            <a:normAutofit/>
          </a:bodyPr>
          <a:lstStyle/>
          <a:p>
            <a:r>
              <a:rPr lang="en-US" sz="4400">
                <a:solidFill>
                  <a:schemeClr val="bg1"/>
                </a:solidFill>
                <a:cs typeface="Segoe UI" pitchFamily="34" charset="0"/>
              </a:rPr>
              <a:t>Upcoming Trainings for Grades 3–8 </a:t>
            </a:r>
          </a:p>
        </p:txBody>
      </p:sp>
      <p:graphicFrame>
        <p:nvGraphicFramePr>
          <p:cNvPr id="6" name="Content Placeholder 5">
            <a:extLst>
              <a:ext uri="{FF2B5EF4-FFF2-40B4-BE49-F238E27FC236}">
                <a16:creationId xmlns:a16="http://schemas.microsoft.com/office/drawing/2014/main" id="{597B7875-8F32-55CC-BE45-3B7033E6AA08}"/>
              </a:ext>
            </a:extLst>
          </p:cNvPr>
          <p:cNvGraphicFramePr>
            <a:graphicFrameLocks noGrp="1"/>
          </p:cNvGraphicFramePr>
          <p:nvPr>
            <p:ph idx="1"/>
            <p:extLst>
              <p:ext uri="{D42A27DB-BD31-4B8C-83A1-F6EECF244321}">
                <p14:modId xmlns:p14="http://schemas.microsoft.com/office/powerpoint/2010/main" val="2872763023"/>
              </p:ext>
            </p:extLst>
          </p:nvPr>
        </p:nvGraphicFramePr>
        <p:xfrm>
          <a:off x="345758" y="2118994"/>
          <a:ext cx="11704002" cy="3301410"/>
        </p:xfrm>
        <a:graphic>
          <a:graphicData uri="http://schemas.openxmlformats.org/drawingml/2006/table">
            <a:tbl>
              <a:tblPr firstRow="1" bandRow="1">
                <a:tableStyleId>{5C22544A-7EE6-4342-B048-85BDC9FD1C3A}</a:tableStyleId>
              </a:tblPr>
              <a:tblGrid>
                <a:gridCol w="7061467">
                  <a:extLst>
                    <a:ext uri="{9D8B030D-6E8A-4147-A177-3AD203B41FA5}">
                      <a16:colId xmlns:a16="http://schemas.microsoft.com/office/drawing/2014/main" val="693765042"/>
                    </a:ext>
                  </a:extLst>
                </a:gridCol>
                <a:gridCol w="4642535">
                  <a:extLst>
                    <a:ext uri="{9D8B030D-6E8A-4147-A177-3AD203B41FA5}">
                      <a16:colId xmlns:a16="http://schemas.microsoft.com/office/drawing/2014/main" val="4077489660"/>
                    </a:ext>
                  </a:extLst>
                </a:gridCol>
              </a:tblGrid>
              <a:tr h="466770">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Training</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Date/Time</a:t>
                      </a:r>
                    </a:p>
                  </a:txBody>
                  <a:tcPr/>
                </a:tc>
                <a:extLst>
                  <a:ext uri="{0D108BD9-81ED-4DB2-BD59-A6C34878D82A}">
                    <a16:rowId xmlns:a16="http://schemas.microsoft.com/office/drawing/2014/main" val="2087652330"/>
                  </a:ext>
                </a:extLst>
              </a:tr>
              <a:tr h="754012">
                <a:tc>
                  <a:txBody>
                    <a:bodyPr/>
                    <a:lstStyle/>
                    <a:p>
                      <a:pPr marL="0" indent="0" algn="l" defTabSz="914126" rtl="0" eaLnBrk="1" latinLnBrk="0" hangingPunct="1">
                        <a:buFont typeface="Arial" panose="020B0604020202020204" pitchFamily="34" charset="0"/>
                        <a:buNone/>
                      </a:pPr>
                      <a:r>
                        <a:rPr lang="en-US" sz="2800" kern="1200">
                          <a:solidFill>
                            <a:schemeClr val="dk1"/>
                          </a:solidFill>
                          <a:latin typeface="Arial" panose="020B0604020202020204" pitchFamily="34" charset="0"/>
                          <a:ea typeface="+mn-ea"/>
                          <a:cs typeface="Arial" panose="020B0604020202020204" pitchFamily="34" charset="0"/>
                          <a:hlinkClick r:id="rId3"/>
                        </a:rPr>
                        <a:t>Grades 5 and 8 STE 2027 Revised Test Design Webinar</a:t>
                      </a:r>
                      <a:endParaRPr lang="en-US" sz="28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a:latin typeface="Arial" panose="020B0604020202020204" pitchFamily="34" charset="0"/>
                          <a:cs typeface="Arial" panose="020B0604020202020204" pitchFamily="34" charset="0"/>
                        </a:rPr>
                        <a:t>Friday, October 2 </a:t>
                      </a:r>
                    </a:p>
                    <a:p>
                      <a:r>
                        <a:rPr lang="en-US" sz="2800">
                          <a:latin typeface="Arial" panose="020B0604020202020204" pitchFamily="34" charset="0"/>
                          <a:cs typeface="Arial" panose="020B0604020202020204" pitchFamily="34" charset="0"/>
                        </a:rPr>
                        <a:t>11:00 a.m.–12:00 p.m.</a:t>
                      </a:r>
                    </a:p>
                  </a:txBody>
                  <a:tcPr/>
                </a:tc>
                <a:extLst>
                  <a:ext uri="{0D108BD9-81ED-4DB2-BD59-A6C34878D82A}">
                    <a16:rowId xmlns:a16="http://schemas.microsoft.com/office/drawing/2014/main" val="76443996"/>
                  </a:ext>
                </a:extLst>
              </a:tr>
              <a:tr h="825823">
                <a:tc>
                  <a:txBody>
                    <a:bodyPr/>
                    <a:lstStyle/>
                    <a:p>
                      <a:pPr marL="0" algn="l" defTabSz="914126" rtl="0" eaLnBrk="1" latinLnBrk="0" hangingPunct="1"/>
                      <a:r>
                        <a:rPr lang="en-US" sz="2800" kern="1200">
                          <a:solidFill>
                            <a:schemeClr val="dk1"/>
                          </a:solidFill>
                          <a:latin typeface="Arial" panose="020B0604020202020204" pitchFamily="34" charset="0"/>
                          <a:ea typeface="+mn-ea"/>
                          <a:cs typeface="Arial" panose="020B0604020202020204" pitchFamily="34" charset="0"/>
                          <a:hlinkClick r:id="rId4"/>
                        </a:rPr>
                        <a:t>Grades 3–5 ELA 2027 Revised Test Design Webinar</a:t>
                      </a:r>
                      <a:endParaRPr lang="en-US" sz="24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a:latin typeface="Arial" panose="020B0604020202020204" pitchFamily="34" charset="0"/>
                          <a:cs typeface="Arial" panose="020B0604020202020204" pitchFamily="34" charset="0"/>
                        </a:rPr>
                        <a:t>Monday, November 2 </a:t>
                      </a:r>
                    </a:p>
                    <a:p>
                      <a:r>
                        <a:rPr lang="en-US" sz="2800">
                          <a:latin typeface="Arial" panose="020B0604020202020204" pitchFamily="34" charset="0"/>
                          <a:cs typeface="Arial" panose="020B0604020202020204" pitchFamily="34" charset="0"/>
                        </a:rPr>
                        <a:t>11:00 a.m.–12:00 p.m.</a:t>
                      </a:r>
                    </a:p>
                  </a:txBody>
                  <a:tcPr/>
                </a:tc>
                <a:extLst>
                  <a:ext uri="{0D108BD9-81ED-4DB2-BD59-A6C34878D82A}">
                    <a16:rowId xmlns:a16="http://schemas.microsoft.com/office/drawing/2014/main" val="822600052"/>
                  </a:ext>
                </a:extLst>
              </a:tr>
              <a:tr h="825823">
                <a:tc>
                  <a:txBody>
                    <a:bodyPr/>
                    <a:lstStyle/>
                    <a:p>
                      <a:pPr marL="0" algn="l" defTabSz="914126" rtl="0" eaLnBrk="1" latinLnBrk="0" hangingPunct="1"/>
                      <a:r>
                        <a:rPr lang="en-US" sz="2800" kern="1200">
                          <a:solidFill>
                            <a:schemeClr val="dk1"/>
                          </a:solidFill>
                          <a:latin typeface="Arial" panose="020B0604020202020204" pitchFamily="34" charset="0"/>
                          <a:ea typeface="+mn-ea"/>
                          <a:cs typeface="Arial" panose="020B0604020202020204" pitchFamily="34" charset="0"/>
                          <a:hlinkClick r:id="rId5"/>
                        </a:rPr>
                        <a:t>Grades 6–8 ELA 2027 Revised Test Design Webinar</a:t>
                      </a:r>
                      <a:endParaRPr lang="en-US" sz="24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800">
                          <a:latin typeface="Arial" panose="020B0604020202020204" pitchFamily="34" charset="0"/>
                          <a:cs typeface="Arial" panose="020B0604020202020204" pitchFamily="34" charset="0"/>
                        </a:rPr>
                        <a:t>Friday, November 6 </a:t>
                      </a:r>
                    </a:p>
                    <a:p>
                      <a:r>
                        <a:rPr lang="en-US" sz="2800">
                          <a:latin typeface="Arial" panose="020B0604020202020204" pitchFamily="34" charset="0"/>
                          <a:cs typeface="Arial" panose="020B0604020202020204" pitchFamily="34" charset="0"/>
                        </a:rPr>
                        <a:t>11:00 a.m.–12:00 p.m.</a:t>
                      </a:r>
                    </a:p>
                  </a:txBody>
                  <a:tcPr/>
                </a:tc>
                <a:extLst>
                  <a:ext uri="{0D108BD9-81ED-4DB2-BD59-A6C34878D82A}">
                    <a16:rowId xmlns:a16="http://schemas.microsoft.com/office/drawing/2014/main" val="2221889406"/>
                  </a:ext>
                </a:extLst>
              </a:tr>
            </a:tbl>
          </a:graphicData>
        </a:graphic>
      </p:graphicFrame>
      <p:sp>
        <p:nvSpPr>
          <p:cNvPr id="3" name="Slide Number Placeholder 2">
            <a:extLst>
              <a:ext uri="{FF2B5EF4-FFF2-40B4-BE49-F238E27FC236}">
                <a16:creationId xmlns:a16="http://schemas.microsoft.com/office/drawing/2014/main" id="{574C6F9D-183B-68E2-C25E-9BC3B400361F}"/>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2430842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vert="horz" lIns="91440" tIns="45720" rIns="91440" bIns="45720" rtlCol="0" anchor="t">
            <a:normAutofit/>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a:cs typeface="Arial"/>
              </a:rPr>
              <a:t>Email your input to </a:t>
            </a:r>
            <a:r>
              <a:rPr lang="en-US" altLang="en-US">
                <a:latin typeface="Arial"/>
                <a:cs typeface="Arial"/>
                <a:hlinkClick r:id="rId3"/>
              </a:rPr>
              <a:t>mcas@mass.gov</a:t>
            </a:r>
            <a:r>
              <a:rPr lang="en-US" altLang="en-US">
                <a:latin typeface="Arial"/>
                <a:cs typeface="Arial"/>
              </a:rPr>
              <a:t> </a:t>
            </a:r>
            <a:r>
              <a:rPr lang="en-US" altLang="en-US">
                <a:solidFill>
                  <a:schemeClr val="tx1"/>
                </a:solidFill>
                <a:latin typeface="Arial"/>
                <a:cs typeface="Arial"/>
              </a:rPr>
              <a:t>if you have problems accessing or completing the form.</a:t>
            </a:r>
          </a:p>
          <a:p>
            <a:pPr marL="457200" lvl="1" indent="0">
              <a:buClr>
                <a:srgbClr val="010203"/>
              </a:buClr>
              <a:buNone/>
            </a:pPr>
            <a:endParaRPr lang="en-US" altLang="en-US">
              <a:solidFill>
                <a:schemeClr val="tx1"/>
              </a:solidFill>
              <a:latin typeface="Arial"/>
              <a:cs typeface="Arial"/>
            </a:endParaRP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A776265F-7501-EBE9-3243-E49C1C106FDB}"/>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94862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6B54381-3211-244E-F7C4-2F75B83887DF}"/>
              </a:ext>
              <a:ext uri="{C183D7F6-B498-43B3-948B-1728B52AA6E4}">
                <adec:decorative xmlns:adec="http://schemas.microsoft.com/office/drawing/2017/decorative" val="1"/>
              </a:ext>
            </a:extLst>
          </p:cNvPr>
          <p:cNvSpPr/>
          <p:nvPr/>
        </p:nvSpPr>
        <p:spPr>
          <a:xfrm>
            <a:off x="6114801" y="1729838"/>
            <a:ext cx="5342906" cy="4434445"/>
          </a:xfrm>
          <a:prstGeom prst="roundRect">
            <a:avLst/>
          </a:prstGeom>
          <a:solidFill>
            <a:srgbClr val="D3E0ED"/>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4A3FCA0-7171-6C51-CC93-A2A4A685F282}"/>
              </a:ext>
              <a:ext uri="{C183D7F6-B498-43B3-948B-1728B52AA6E4}">
                <adec:decorative xmlns:adec="http://schemas.microsoft.com/office/drawing/2017/decorative" val="1"/>
              </a:ext>
            </a:extLst>
          </p:cNvPr>
          <p:cNvSpPr/>
          <p:nvPr/>
        </p:nvSpPr>
        <p:spPr>
          <a:xfrm>
            <a:off x="216724" y="1729838"/>
            <a:ext cx="5342906" cy="4434445"/>
          </a:xfrm>
          <a:prstGeom prst="roundRect">
            <a:avLst/>
          </a:prstGeom>
          <a:solidFill>
            <a:srgbClr val="D3E0ED"/>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856034" y="2086840"/>
            <a:ext cx="4260715" cy="616899"/>
          </a:xfrm>
        </p:spPr>
        <p:txBody>
          <a:bodyPr vert="horz" lIns="91440" tIns="45720" rIns="91440" bIns="45720" rtlCol="0" anchor="t">
            <a:normAutofit fontScale="92500"/>
          </a:bodyPr>
          <a:lstStyle/>
          <a:p>
            <a:pPr marL="0" indent="0" algn="ctr">
              <a:buNone/>
            </a:pPr>
            <a:r>
              <a:rPr lang="en-US" sz="3200" b="1">
                <a:solidFill>
                  <a:schemeClr val="tx1"/>
                </a:solidFill>
                <a:latin typeface="Arial"/>
                <a:cs typeface="Arial"/>
              </a:rPr>
              <a:t>MCAS Service Center</a:t>
            </a:r>
            <a:endParaRPr lang="en-US" sz="3200">
              <a:solidFill>
                <a:schemeClr val="tx1"/>
              </a:solidFill>
            </a:endParaRP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316674" y="2825418"/>
            <a:ext cx="5116680" cy="3147993"/>
          </a:xfrm>
        </p:spPr>
        <p:txBody>
          <a:bodyPr vert="horz" lIns="91440" tIns="45720" rIns="91440" bIns="45720" rtlCol="0" anchor="t">
            <a:normAutofit fontScale="92500"/>
          </a:bodyPr>
          <a:lstStyle/>
          <a:p>
            <a:pPr marL="0" indent="0">
              <a:buNone/>
            </a:pPr>
            <a:r>
              <a:rPr lang="en-US" sz="2000" b="1">
                <a:solidFill>
                  <a:schemeClr val="tx1"/>
                </a:solidFill>
                <a:latin typeface="Arial"/>
                <a:cs typeface="Arial"/>
              </a:rPr>
              <a:t>        Logistics and Technology Questions</a:t>
            </a:r>
            <a:br>
              <a:rPr lang="en-US" sz="2000">
                <a:latin typeface="Arial" panose="020B0604020202020204" pitchFamily="34" charset="0"/>
                <a:cs typeface="Arial" panose="020B0604020202020204" pitchFamily="34" charset="0"/>
              </a:rPr>
            </a:br>
            <a:endParaRPr lang="en-US" sz="2000"/>
          </a:p>
          <a:p>
            <a:pPr marL="394970" lvl="1" indent="0">
              <a:buClr>
                <a:srgbClr val="010203"/>
              </a:buClr>
              <a:buNone/>
            </a:pPr>
            <a:r>
              <a:rPr lang="en-US" sz="2000" b="1">
                <a:solidFill>
                  <a:schemeClr val="tx1"/>
                </a:solidFill>
                <a:latin typeface="Arial"/>
                <a:cs typeface="Arial"/>
              </a:rPr>
              <a:t>Web: </a:t>
            </a:r>
            <a:r>
              <a:rPr lang="en-US" sz="2000">
                <a:latin typeface="Arial"/>
                <a:cs typeface="Arial"/>
                <a:hlinkClick r:id="rId3"/>
              </a:rPr>
              <a:t>https://mcas.onlinehelp.cognia.org/</a:t>
            </a:r>
            <a:r>
              <a:rPr lang="en-US" sz="2000">
                <a:latin typeface="Arial"/>
                <a:cs typeface="Arial"/>
              </a:rPr>
              <a:t> </a:t>
            </a:r>
          </a:p>
          <a:p>
            <a:pPr marL="394970" lvl="1" indent="0">
              <a:buClr>
                <a:srgbClr val="010203"/>
              </a:buClr>
              <a:buNone/>
            </a:pPr>
            <a:r>
              <a:rPr lang="en-US" sz="2000" b="1">
                <a:solidFill>
                  <a:schemeClr val="tx1"/>
                </a:solidFill>
                <a:latin typeface="Arial"/>
                <a:cs typeface="Arial"/>
              </a:rPr>
              <a:t>Email: </a:t>
            </a:r>
            <a:r>
              <a:rPr lang="en-US" sz="2000">
                <a:latin typeface="Arial"/>
                <a:cs typeface="Arial"/>
                <a:hlinkClick r:id="rId4"/>
              </a:rPr>
              <a:t>mcas@cognia.org</a:t>
            </a:r>
            <a:endParaRPr lang="en-US" sz="2000">
              <a:latin typeface="Arial"/>
              <a:cs typeface="Arial"/>
            </a:endParaRPr>
          </a:p>
          <a:p>
            <a:pPr marL="394970" lvl="1" indent="0">
              <a:buClr>
                <a:srgbClr val="010203"/>
              </a:buClr>
              <a:buNone/>
            </a:pPr>
            <a:r>
              <a:rPr lang="en-US" sz="2000" b="1">
                <a:solidFill>
                  <a:schemeClr val="tx1"/>
                </a:solidFill>
                <a:latin typeface="Arial"/>
                <a:cs typeface="Arial"/>
              </a:rPr>
              <a:t>Phone: </a:t>
            </a:r>
            <a:r>
              <a:rPr lang="en-US" sz="2000">
                <a:solidFill>
                  <a:schemeClr val="tx1"/>
                </a:solidFill>
                <a:latin typeface="Arial"/>
                <a:cs typeface="Arial"/>
              </a:rPr>
              <a:t>800-737-5103</a:t>
            </a:r>
          </a:p>
          <a:p>
            <a:pPr marL="394970" lvl="1" indent="0">
              <a:buClr>
                <a:srgbClr val="010203"/>
              </a:buClr>
              <a:buNone/>
            </a:pPr>
            <a:r>
              <a:rPr lang="en-US" sz="2000" b="1">
                <a:solidFill>
                  <a:schemeClr val="tx1"/>
                </a:solidFill>
                <a:latin typeface="Arial"/>
                <a:cs typeface="Arial"/>
              </a:rPr>
              <a:t>TTY: </a:t>
            </a:r>
            <a:r>
              <a:rPr lang="en-US" sz="2000">
                <a:solidFill>
                  <a:schemeClr val="tx1"/>
                </a:solidFill>
                <a:latin typeface="Arial"/>
                <a:cs typeface="Arial"/>
              </a:rPr>
              <a:t>888-222-1671</a:t>
            </a:r>
          </a:p>
          <a:p>
            <a:pPr marL="394970" lvl="1" indent="0">
              <a:buNone/>
            </a:pPr>
            <a:endParaRPr lang="en-US" sz="2000">
              <a:solidFill>
                <a:schemeClr val="tx1"/>
              </a:solidFill>
              <a:latin typeface="Arial"/>
              <a:cs typeface="Arial"/>
            </a:endParaRPr>
          </a:p>
          <a:p>
            <a:pPr marL="394970" lvl="1" indent="0">
              <a:buClr>
                <a:srgbClr val="010203"/>
              </a:buClr>
              <a:buNone/>
            </a:pPr>
            <a:r>
              <a:rPr lang="en-US" sz="2000" b="0" i="0">
                <a:solidFill>
                  <a:srgbClr val="000000"/>
                </a:solidFill>
                <a:effectLst/>
                <a:latin typeface="Helvetica"/>
                <a:cs typeface="Arial"/>
              </a:rPr>
              <a:t>Live chat is available at the link on the bottom of the page at the </a:t>
            </a:r>
            <a:r>
              <a:rPr lang="en-US" sz="2000" b="0" i="0" u="sng">
                <a:solidFill>
                  <a:srgbClr val="337AB7"/>
                </a:solidFill>
                <a:effectLst/>
                <a:latin typeface="Helvetica"/>
                <a:cs typeface="Arial"/>
                <a:hlinkClick r:id="rId3"/>
              </a:rPr>
              <a:t>MCAS Resource Center</a:t>
            </a:r>
            <a:endParaRPr lang="en-US" sz="2000">
              <a:latin typeface="Helvetica"/>
              <a:cs typeface="Arial"/>
            </a:endParaRPr>
          </a:p>
          <a:p>
            <a:endParaRPr lang="en-US"/>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333899" y="2083995"/>
            <a:ext cx="5105997" cy="616899"/>
          </a:xfrm>
        </p:spPr>
        <p:txBody>
          <a:bodyPr vert="horz" lIns="91440" tIns="45720" rIns="91440" bIns="45720" rtlCol="0" anchor="t">
            <a:noAutofit/>
          </a:bodyPr>
          <a:lstStyle/>
          <a:p>
            <a:pPr marL="0" indent="0" algn="ctr">
              <a:buNone/>
            </a:pPr>
            <a:r>
              <a:rPr lang="en-US" sz="2600" b="1">
                <a:solidFill>
                  <a:schemeClr val="tx1"/>
                </a:solidFill>
                <a:latin typeface="Arial"/>
                <a:cs typeface="Arial"/>
              </a:rPr>
              <a:t>DESE Student Assessment Services</a:t>
            </a:r>
            <a:endParaRPr lang="en-US" sz="2600">
              <a:solidFill>
                <a:schemeClr val="tx1"/>
              </a:solidFill>
            </a:endParaRP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307478" y="2825419"/>
            <a:ext cx="5148942" cy="2510455"/>
          </a:xfrm>
        </p:spPr>
        <p:txBody>
          <a:bodyPr vert="horz" lIns="91440" tIns="45720" rIns="91440" bIns="45720" rtlCol="0" anchor="t">
            <a:normAutofit/>
          </a:bodyPr>
          <a:lstStyle/>
          <a:p>
            <a:pPr marL="0" indent="0">
              <a:buClr>
                <a:srgbClr val="010203"/>
              </a:buClr>
              <a:buNone/>
            </a:pPr>
            <a:r>
              <a:rPr lang="en-US" sz="2000" b="1">
                <a:solidFill>
                  <a:schemeClr val="tx1"/>
                </a:solidFill>
                <a:latin typeface="Arial"/>
                <a:cs typeface="Arial"/>
              </a:rPr>
              <a:t>                 Policy Questions </a:t>
            </a:r>
            <a:endParaRPr lang="en-US" sz="2000" b="1">
              <a:solidFill>
                <a:schemeClr val="tx1"/>
              </a:solidFill>
            </a:endParaRPr>
          </a:p>
          <a:p>
            <a:pPr marL="0" indent="0">
              <a:buNone/>
            </a:pPr>
            <a:r>
              <a:rPr lang="en-US" sz="1800" b="1">
                <a:solidFill>
                  <a:schemeClr val="tx1"/>
                </a:solidFill>
                <a:latin typeface="Arial"/>
                <a:cs typeface="Arial"/>
              </a:rPr>
              <a:t>(e.g., student participation, accommodations)</a:t>
            </a:r>
            <a:br>
              <a:rPr lang="en-US" sz="2000" b="1">
                <a:latin typeface="Arial" panose="020B0604020202020204" pitchFamily="34" charset="0"/>
                <a:cs typeface="Arial" panose="020B0604020202020204" pitchFamily="34" charset="0"/>
              </a:rPr>
            </a:br>
            <a:endParaRPr lang="en-US" sz="2000" b="1">
              <a:solidFill>
                <a:schemeClr val="tx1"/>
              </a:solidFill>
            </a:endParaRPr>
          </a:p>
          <a:p>
            <a:pPr marL="394970" lvl="1" indent="0">
              <a:buClr>
                <a:srgbClr val="010203"/>
              </a:buClr>
              <a:buNone/>
            </a:pPr>
            <a:r>
              <a:rPr lang="en-US" sz="2000" b="1">
                <a:solidFill>
                  <a:schemeClr val="tx1"/>
                </a:solidFill>
                <a:latin typeface="Arial"/>
                <a:cs typeface="Arial"/>
              </a:rPr>
              <a:t>Web: </a:t>
            </a:r>
            <a:r>
              <a:rPr lang="en-US" sz="2000">
                <a:latin typeface="Arial"/>
                <a:cs typeface="Arial"/>
                <a:hlinkClick r:id="rId5"/>
              </a:rPr>
              <a:t>www.doe.mass.edu/mcas</a:t>
            </a:r>
            <a:r>
              <a:rPr lang="en-US" sz="2000">
                <a:latin typeface="Arial"/>
                <a:cs typeface="Arial"/>
              </a:rPr>
              <a:t> </a:t>
            </a:r>
          </a:p>
          <a:p>
            <a:pPr marL="394970" lvl="1" indent="0">
              <a:buClr>
                <a:srgbClr val="010203"/>
              </a:buClr>
              <a:buNone/>
            </a:pPr>
            <a:r>
              <a:rPr lang="en-US" sz="2000" b="1">
                <a:solidFill>
                  <a:schemeClr val="tx1"/>
                </a:solidFill>
                <a:latin typeface="Arial"/>
                <a:cs typeface="Arial"/>
              </a:rPr>
              <a:t>Email: </a:t>
            </a:r>
            <a:r>
              <a:rPr lang="en-US" sz="2000">
                <a:latin typeface="Arial"/>
                <a:cs typeface="Arial"/>
                <a:hlinkClick r:id="rId6"/>
              </a:rPr>
              <a:t>mcas@mass.gov</a:t>
            </a:r>
            <a:r>
              <a:rPr lang="en-US" sz="2000">
                <a:latin typeface="Arial"/>
                <a:cs typeface="Arial"/>
              </a:rPr>
              <a:t> </a:t>
            </a:r>
          </a:p>
          <a:p>
            <a:pPr marL="394970" lvl="1" indent="0">
              <a:buClr>
                <a:srgbClr val="010203"/>
              </a:buClr>
              <a:buNone/>
            </a:pPr>
            <a:r>
              <a:rPr lang="en-US" sz="2000" b="1">
                <a:solidFill>
                  <a:schemeClr val="tx1"/>
                </a:solidFill>
                <a:latin typeface="Arial"/>
                <a:cs typeface="Arial"/>
              </a:rPr>
              <a:t>Phone: </a:t>
            </a:r>
            <a:r>
              <a:rPr lang="en-US" sz="2000">
                <a:solidFill>
                  <a:schemeClr val="tx1"/>
                </a:solidFill>
                <a:latin typeface="Arial"/>
                <a:cs typeface="Arial"/>
              </a:rPr>
              <a:t>781-338-3625</a:t>
            </a:r>
          </a:p>
          <a:p>
            <a:pPr marL="394970" lvl="1" indent="0">
              <a:buClr>
                <a:srgbClr val="010203"/>
              </a:buClr>
              <a:buNone/>
            </a:pPr>
            <a:r>
              <a:rPr lang="en-US" sz="2000" b="1">
                <a:solidFill>
                  <a:schemeClr val="tx1"/>
                </a:solidFill>
                <a:latin typeface="Arial"/>
                <a:cs typeface="Arial"/>
              </a:rPr>
              <a:t>TTY: </a:t>
            </a:r>
            <a:r>
              <a:rPr lang="en-US" sz="2000">
                <a:solidFill>
                  <a:schemeClr val="tx1"/>
                </a:solidFill>
                <a:latin typeface="Arial"/>
                <a:cs typeface="Arial"/>
              </a:rPr>
              <a:t>800-439-2370</a:t>
            </a:r>
          </a:p>
        </p:txBody>
      </p:sp>
      <p:sp>
        <p:nvSpPr>
          <p:cNvPr id="7" name="Slide Number Placeholder 6">
            <a:extLst>
              <a:ext uri="{FF2B5EF4-FFF2-40B4-BE49-F238E27FC236}">
                <a16:creationId xmlns:a16="http://schemas.microsoft.com/office/drawing/2014/main" id="{050172BA-C592-5576-2329-7F12F85F3969}"/>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3108615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400"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47145" y="1976741"/>
            <a:ext cx="12192000" cy="400050"/>
          </a:xfrm>
          <a:prstGeom prst="rect">
            <a:avLst/>
          </a:prstGeom>
          <a:noFill/>
          <a:ln w="9525">
            <a:noFill/>
            <a:miter lim="800000"/>
            <a:headEnd/>
            <a:tailEnd/>
          </a:ln>
        </p:spPr>
        <p:txBody>
          <a:bodyPr>
            <a:spAutoFit/>
          </a:bodyPr>
          <a:lstStyle/>
          <a:p>
            <a:pPr algn="ctr" eaLnBrk="1" hangingPunct="1"/>
            <a:r>
              <a:rPr lang="en-US" altLang="zh-CN" sz="2000" b="1">
                <a:latin typeface="Arial" panose="020B0604020202020204" pitchFamily="34" charset="0"/>
                <a:ea typeface="Segoe SemiBold"/>
                <a:cs typeface="Arial" panose="020B0604020202020204" pitchFamily="34" charset="0"/>
              </a:rPr>
              <a:t>The Office of Student Assessment Services </a:t>
            </a:r>
            <a:endParaRPr lang="zh-CN" altLang="en-US" sz="2000" b="1">
              <a:latin typeface="Arial" panose="020B0604020202020204" pitchFamily="34" charset="0"/>
              <a:ea typeface="Segoe SemiBold"/>
              <a:cs typeface="Arial" panose="020B0604020202020204" pitchFamily="34" charset="0"/>
            </a:endParaRPr>
          </a:p>
        </p:txBody>
      </p:sp>
      <p:pic>
        <p:nvPicPr>
          <p:cNvPr id="11" name="Graphic 10" descr="Receiver with solid fill">
            <a:extLst>
              <a:ext uri="{FF2B5EF4-FFF2-40B4-BE49-F238E27FC236}">
                <a16:creationId xmlns:a16="http://schemas.microsoft.com/office/drawing/2014/main" id="{50CF37C7-7697-49B2-8F01-E2F7AB7B28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59832" y="2971800"/>
            <a:ext cx="457200" cy="457200"/>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7032" y="3009521"/>
            <a:ext cx="2377378"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781-338-3625</a:t>
            </a:r>
          </a:p>
        </p:txBody>
      </p:sp>
      <p:pic>
        <p:nvPicPr>
          <p:cNvPr id="12" name="Graphic 11" descr="Email with solid fill">
            <a:extLst>
              <a:ext uri="{FF2B5EF4-FFF2-40B4-BE49-F238E27FC236}">
                <a16:creationId xmlns:a16="http://schemas.microsoft.com/office/drawing/2014/main" id="{A09C4642-67BC-4D06-A3AD-DFA1158F15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50796" y="2874535"/>
            <a:ext cx="540834" cy="540834"/>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8206" y="2971800"/>
            <a:ext cx="3000720"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mcas@mass.gov </a:t>
            </a:r>
          </a:p>
        </p:txBody>
      </p:sp>
      <p:pic>
        <p:nvPicPr>
          <p:cNvPr id="70" name="Graphic 69" descr="Work from home Wi-Fi with solid fill">
            <a:extLst>
              <a:ext uri="{FF2B5EF4-FFF2-40B4-BE49-F238E27FC236}">
                <a16:creationId xmlns:a16="http://schemas.microsoft.com/office/drawing/2014/main" id="{A0F0B6FE-BDBA-4605-BD46-20A654F1A4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5995" y="3659009"/>
            <a:ext cx="544873" cy="544873"/>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0868" y="3742217"/>
            <a:ext cx="5086754"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hlinkClick r:id="rId6"/>
              </a:rPr>
              <a:t>www.doe.mass.edu/mcas</a:t>
            </a:r>
            <a:r>
              <a:rPr lang="en-US" sz="2000">
                <a:latin typeface="Arial" panose="020B0604020202020204" pitchFamily="34" charset="0"/>
                <a:cs typeface="Arial" panose="020B0604020202020204" pitchFamily="34" charset="0"/>
              </a:rPr>
              <a:t>  </a:t>
            </a:r>
          </a:p>
        </p:txBody>
      </p:sp>
      <p:pic>
        <p:nvPicPr>
          <p:cNvPr id="15" name="Graphic 14" descr="Building outline">
            <a:extLst>
              <a:ext uri="{FF2B5EF4-FFF2-40B4-BE49-F238E27FC236}">
                <a16:creationId xmlns:a16="http://schemas.microsoft.com/office/drawing/2014/main" id="{52358C72-268A-4136-8497-230A4AC0E8B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37283" y="3628552"/>
            <a:ext cx="544874" cy="544874"/>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4135" y="3731390"/>
            <a:ext cx="6093994" cy="400110"/>
          </a:xfrm>
          <a:prstGeom prst="rect">
            <a:avLst/>
          </a:prstGeom>
          <a:noFill/>
        </p:spPr>
        <p:txBody>
          <a:bodyPr wrap="square">
            <a:spAutoFit/>
          </a:bodyPr>
          <a:lstStyle/>
          <a:p>
            <a:r>
              <a:rPr lang="en-US" sz="2000">
                <a:latin typeface="Aptos" panose="020B0004020202020204" pitchFamily="34" charset="0"/>
                <a:cs typeface="Arial" panose="020B0604020202020204" pitchFamily="34" charset="0"/>
              </a:rPr>
              <a:t> </a:t>
            </a:r>
            <a:r>
              <a:rPr lang="en-US" sz="2000" b="0" i="0">
                <a:solidFill>
                  <a:srgbClr val="212529"/>
                </a:solidFill>
                <a:effectLst/>
                <a:latin typeface="Arial" panose="020B0604020202020204" pitchFamily="34" charset="0"/>
                <a:cs typeface="Arial" panose="020B0604020202020204" pitchFamily="34" charset="0"/>
              </a:rPr>
              <a:t>135 Santilli Highway, Everett, MA 02149</a:t>
            </a:r>
            <a:endParaRPr lang="en-US" sz="200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9A24552-E816-3969-FE71-F08FCD5B83C9}"/>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209144015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SharedWithUsers xmlns="049449a1-970d-4061-91c8-87f7c4621d9d">
      <UserInfo>
        <DisplayName>Zalk, Jodie (DESE)</DisplayName>
        <AccountId>18</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394C64-C976-414C-8215-774F4430B4BF}">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EAF0FD2-44B7-49AE-A44E-FF3F2848CDD7}">
  <ds:schemaRefs>
    <ds:schemaRef ds:uri="http://schemas.microsoft.com/office/2006/documentManagement/types"/>
    <ds:schemaRef ds:uri="http://purl.org/dc/dcmitype/"/>
    <ds:schemaRef ds:uri="http://www.w3.org/XML/1998/namespace"/>
    <ds:schemaRef ds:uri="http://purl.org/dc/elements/1.1/"/>
    <ds:schemaRef ds:uri="049449a1-970d-4061-91c8-87f7c4621d9d"/>
    <ds:schemaRef ds:uri="http://schemas.microsoft.com/office/infopath/2007/PartnerControls"/>
    <ds:schemaRef ds:uri="e77133ba-eec1-4d51-86ef-7b6d23495175"/>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B70C1E0-D73F-4393-AF8B-EC030DBF27CE}">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9</TotalTime>
  <Words>2409</Words>
  <Application>Microsoft Office PowerPoint</Application>
  <PresentationFormat>Widescreen</PresentationFormat>
  <Paragraphs>323</Paragraphs>
  <Slides>33</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等线</vt:lpstr>
      <vt:lpstr>Aptos</vt:lpstr>
      <vt:lpstr>Arial</vt:lpstr>
      <vt:lpstr>Arial  </vt:lpstr>
      <vt:lpstr>Helvetica</vt:lpstr>
      <vt:lpstr>Segoe UI</vt:lpstr>
      <vt:lpstr>Symbol</vt:lpstr>
      <vt:lpstr>1_Office Theme</vt:lpstr>
      <vt:lpstr>Office Hours for November High School ELA and Math Tests</vt:lpstr>
      <vt:lpstr>Presenters</vt:lpstr>
      <vt:lpstr>Logistics for This Session </vt:lpstr>
      <vt:lpstr>Slides for This Session </vt:lpstr>
      <vt:lpstr>Today’s Agenda</vt:lpstr>
      <vt:lpstr>1. General Information for the November 2026 High School MCAS Tests</vt:lpstr>
      <vt:lpstr>Fall 2026 Updates: MCAS Portal and Student Kiosk</vt:lpstr>
      <vt:lpstr>Fall 2026 Updates: MCAS Portal and Student Kiosk (continued)</vt:lpstr>
      <vt:lpstr>Tasks to Complete Once Annually for MCAS Testing</vt:lpstr>
      <vt:lpstr>November High School Administration Deadlines – Before Testing </vt:lpstr>
      <vt:lpstr>November High School Administration Deadlines – Test Administration</vt:lpstr>
      <vt:lpstr>November High School Administration Deadlines – After Testing</vt:lpstr>
      <vt:lpstr>2. Student Registration</vt:lpstr>
      <vt:lpstr>November Student Registration Deadlines</vt:lpstr>
      <vt:lpstr>Confirm your access to the MCAS Portal and DESE Security Portal </vt:lpstr>
      <vt:lpstr>November High School MCAS Student Registration Resources</vt:lpstr>
      <vt:lpstr>November High School MCAS Participation</vt:lpstr>
      <vt:lpstr>November High School MCAS Participation FAQ</vt:lpstr>
      <vt:lpstr>November High School MCAS Participation FAQ​  (continued 1)</vt:lpstr>
      <vt:lpstr>November High School MCAS Participation FAQ​  (continued 2)</vt:lpstr>
      <vt:lpstr>3. Resources</vt:lpstr>
      <vt:lpstr>Resources to Use Before Testing</vt:lpstr>
      <vt:lpstr>Resources to Use During and After Testing</vt:lpstr>
      <vt:lpstr>Additional Resources</vt:lpstr>
      <vt:lpstr>4. Q&amp;A and Demonstrations</vt:lpstr>
      <vt:lpstr>What demonstrations would you like to see?</vt:lpstr>
      <vt:lpstr>Questions &amp; Answers</vt:lpstr>
      <vt:lpstr>5. Additional Resources and Next Steps</vt:lpstr>
      <vt:lpstr>Upcoming Trainings</vt:lpstr>
      <vt:lpstr>Upcoming Trainings for Grades 3–8 </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Hours for November High School ELA and Math Tests</dc:title>
  <dc:creator/>
  <cp:lastModifiedBy>Brittany Cole</cp:lastModifiedBy>
  <cp:revision>4</cp:revision>
  <cp:lastPrinted>2020-01-24T16:15:48Z</cp:lastPrinted>
  <dcterms:created xsi:type="dcterms:W3CDTF">2018-01-22T18:15:09Z</dcterms:created>
  <dcterms:modified xsi:type="dcterms:W3CDTF">2026-09-23T14:32:49Z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