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sldIdLst>
    <p:sldId id="256" r:id="rId5"/>
    <p:sldId id="548" r:id="rId6"/>
    <p:sldId id="549" r:id="rId7"/>
    <p:sldId id="550" r:id="rId8"/>
    <p:sldId id="281" r:id="rId9"/>
    <p:sldId id="292" r:id="rId10"/>
    <p:sldId id="257" r:id="rId11"/>
    <p:sldId id="273" r:id="rId12"/>
    <p:sldId id="274" r:id="rId13"/>
    <p:sldId id="1165" r:id="rId14"/>
    <p:sldId id="1166" r:id="rId15"/>
    <p:sldId id="275" r:id="rId16"/>
    <p:sldId id="288" r:id="rId17"/>
    <p:sldId id="298" r:id="rId18"/>
    <p:sldId id="1162" r:id="rId19"/>
    <p:sldId id="286" r:id="rId20"/>
    <p:sldId id="1167" r:id="rId21"/>
    <p:sldId id="285" r:id="rId22"/>
    <p:sldId id="1159" r:id="rId23"/>
    <p:sldId id="1160" r:id="rId24"/>
    <p:sldId id="1158" r:id="rId25"/>
    <p:sldId id="289" r:id="rId26"/>
    <p:sldId id="1161" r:id="rId27"/>
    <p:sldId id="552" r:id="rId28"/>
    <p:sldId id="293" r:id="rId29"/>
    <p:sldId id="280" r:id="rId30"/>
    <p:sldId id="295" r:id="rId31"/>
    <p:sldId id="278" r:id="rId32"/>
    <p:sldId id="299" r:id="rId33"/>
    <p:sldId id="1163" r:id="rId34"/>
    <p:sldId id="294" r:id="rId35"/>
    <p:sldId id="296" r:id="rId36"/>
    <p:sldId id="297" r:id="rId37"/>
    <p:sldId id="115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572CE05-EAE4-D64A-60FD-D2C108A863F7}" name="English, Julia (DESE)" initials="" userId="S::julia.english@mass.gov::9bc35352-b142-4726-8b9f-aa56f7287c4b" providerId="AD"/>
  <p188:author id="{F2580626-DD59-49B0-9EEF-0D1180FF2904}" name="Sohrabie, Sadeq (DESE)" initials="" userId="S::Sadeq.Sohrabie@mass.gov::7b1bfc5c-0466-48b2-9a4a-f8f7c3cb6002"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BC76D69B-105F-F15E-4AF6-C10EE5F0AA2A}" name="Torgrimson, Sarah Jo (DESE)" initials="ST" userId="S::SarahJo.Torgrimson@mass.gov::ae28d56b-a548-404c-84aa-28114db5e0eb" providerId="AD"/>
  <p188:author id="{CFD5C9A3-BF3C-C5A8-9134-52A3F899AE62}" name="Goldberg, Rachel (DESE)" initials="GR" userId="S::rachel.goldberg@mass.gov::bc9b277d-2f7c-46d8-ac91-df6eeb817de1" providerId="AD"/>
  <p188:author id="{D83C60B2-B235-AE56-81C4-978CEBCC7853}" name="Goldberg, Rachel (DESE)" initials="RG" userId="S::Rachel.Goldberg@mass.gov::bc9b277d-2f7c-46d8-ac91-df6eeb817de1" providerId="AD"/>
  <p188:author id="{7C2715CB-A9B9-83CC-FE59-A1373292E352}" name="Cullen, Shannon (DESE)" initials="CS" userId="S::shannon.cullen@mass.gov::6b1ad6a8-5818-44b3-9274-ccefbf22d1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EFBC49"/>
    <a:srgbClr val="347AB6"/>
    <a:srgbClr val="F3F3F3"/>
    <a:srgbClr val="B5DEF2"/>
    <a:srgbClr val="1F4782"/>
    <a:srgbClr val="B5DFF3"/>
    <a:srgbClr val="EFF8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97A0A-23D1-1145-32FD-A91AFDEBAFA8}" v="1" dt="2026-06-08T17:37:42.900"/>
    <p1510:client id="{835F8933-DA09-4861-9694-1D98DD051C68}" v="285" dt="2026-06-08T17:54:45.235"/>
    <p1510:client id="{8B5894F2-3D50-4A2E-8465-E86C995CB554}" v="629" dt="2026-06-08T15:22:00.255"/>
    <p1510:client id="{A1E9B5EF-7871-C807-37BB-80C5E01DBDB9}" v="6" dt="2026-06-08T15:54:50.238"/>
    <p1510:client id="{CB78C1A7-8F69-4F64-858A-4F63ECA6EE84}" v="2" dt="2026-06-08T14:57:03.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337" y="28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DF74C-EC2E-440A-BD0E-EC2823506181}"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en-US"/>
        </a:p>
      </dgm:t>
    </dgm:pt>
    <dgm:pt modelId="{46D04020-FF12-4AFA-8B18-372A69E41B87}">
      <dgm:prSet phldrT="[Text]" custT="1"/>
      <dgm:spPr/>
      <dgm:t>
        <a:bodyPr/>
        <a:lstStyle/>
        <a:p>
          <a:r>
            <a:rPr lang="en-US" sz="1400" b="1">
              <a:solidFill>
                <a:schemeClr val="tx1"/>
              </a:solidFill>
            </a:rPr>
            <a:t>V1 Data by Subject</a:t>
          </a:r>
        </a:p>
        <a:p>
          <a:r>
            <a:rPr lang="en-US" sz="1400">
              <a:solidFill>
                <a:schemeClr val="tx1"/>
              </a:solidFill>
            </a:rPr>
            <a:t>Spring</a:t>
          </a:r>
        </a:p>
      </dgm:t>
    </dgm:pt>
    <dgm:pt modelId="{645B1A8C-C270-4539-8328-6F23F32EAE9F}" type="parTrans" cxnId="{78EC11CB-694F-4ADD-A980-F02E0DADED9B}">
      <dgm:prSet/>
      <dgm:spPr/>
      <dgm:t>
        <a:bodyPr/>
        <a:lstStyle/>
        <a:p>
          <a:endParaRPr lang="en-US" sz="1400">
            <a:solidFill>
              <a:schemeClr val="tx1"/>
            </a:solidFill>
          </a:endParaRPr>
        </a:p>
      </dgm:t>
    </dgm:pt>
    <dgm:pt modelId="{B1998440-9CD4-412C-8ECD-983DA2EF4A77}" type="sibTrans" cxnId="{78EC11CB-694F-4ADD-A980-F02E0DADED9B}">
      <dgm:prSet custT="1"/>
      <dgm:spPr/>
      <dgm:t>
        <a:bodyPr/>
        <a:lstStyle/>
        <a:p>
          <a:endParaRPr lang="en-US" sz="1400">
            <a:solidFill>
              <a:schemeClr val="tx1"/>
            </a:solidFill>
          </a:endParaRPr>
        </a:p>
      </dgm:t>
    </dgm:pt>
    <dgm:pt modelId="{9D121D30-2A4A-44E9-B696-700E9CAB8660}">
      <dgm:prSet phldrT="[Text]" custT="1"/>
      <dgm:spPr/>
      <dgm:t>
        <a:bodyPr/>
        <a:lstStyle/>
        <a:p>
          <a:r>
            <a:rPr lang="en-US" sz="1400">
              <a:solidFill>
                <a:schemeClr val="tx1"/>
              </a:solidFill>
            </a:rPr>
            <a:t>Only reports computer-based testing (CBT)</a:t>
          </a:r>
        </a:p>
      </dgm:t>
    </dgm:pt>
    <dgm:pt modelId="{DF0EAA9B-529F-4DE6-97F1-2C32863CC6ED}" type="parTrans" cxnId="{E0D1CF5F-ABA9-4A7F-8E60-5BD135C04372}">
      <dgm:prSet/>
      <dgm:spPr/>
      <dgm:t>
        <a:bodyPr/>
        <a:lstStyle/>
        <a:p>
          <a:endParaRPr lang="en-US" sz="1400">
            <a:solidFill>
              <a:schemeClr val="tx1"/>
            </a:solidFill>
          </a:endParaRPr>
        </a:p>
      </dgm:t>
    </dgm:pt>
    <dgm:pt modelId="{D433DF0B-BDAD-4387-B88A-4DBE82D97709}" type="sibTrans" cxnId="{E0D1CF5F-ABA9-4A7F-8E60-5BD135C04372}">
      <dgm:prSet/>
      <dgm:spPr/>
      <dgm:t>
        <a:bodyPr/>
        <a:lstStyle/>
        <a:p>
          <a:endParaRPr lang="en-US" sz="1400">
            <a:solidFill>
              <a:schemeClr val="tx1"/>
            </a:solidFill>
          </a:endParaRPr>
        </a:p>
      </dgm:t>
    </dgm:pt>
    <dgm:pt modelId="{16E2BFF0-21D6-4BC0-B83F-28E84338085D}">
      <dgm:prSet phldrT="[Text]" custT="1"/>
      <dgm:spPr/>
      <dgm:t>
        <a:bodyPr/>
        <a:lstStyle/>
        <a:p>
          <a:r>
            <a:rPr lang="en-US" sz="1400" b="1">
              <a:solidFill>
                <a:schemeClr val="tx1"/>
              </a:solidFill>
            </a:rPr>
            <a:t>V2 Data by Subject</a:t>
          </a:r>
        </a:p>
        <a:p>
          <a:r>
            <a:rPr lang="en-US" sz="1400">
              <a:solidFill>
                <a:schemeClr val="tx1"/>
              </a:solidFill>
            </a:rPr>
            <a:t>Summer</a:t>
          </a:r>
        </a:p>
      </dgm:t>
    </dgm:pt>
    <dgm:pt modelId="{68127A71-A415-44A7-82C6-1C650A2F9068}" type="parTrans" cxnId="{695CC8A7-FF16-41C7-9D23-30657D92F769}">
      <dgm:prSet/>
      <dgm:spPr/>
      <dgm:t>
        <a:bodyPr/>
        <a:lstStyle/>
        <a:p>
          <a:endParaRPr lang="en-US" sz="1400">
            <a:solidFill>
              <a:schemeClr val="tx1"/>
            </a:solidFill>
          </a:endParaRPr>
        </a:p>
      </dgm:t>
    </dgm:pt>
    <dgm:pt modelId="{EF9C6F23-1989-415C-9917-56B025701F18}" type="sibTrans" cxnId="{695CC8A7-FF16-41C7-9D23-30657D92F769}">
      <dgm:prSet custT="1"/>
      <dgm:spPr/>
      <dgm:t>
        <a:bodyPr/>
        <a:lstStyle/>
        <a:p>
          <a:endParaRPr lang="en-US" sz="1400">
            <a:solidFill>
              <a:schemeClr val="tx1"/>
            </a:solidFill>
          </a:endParaRPr>
        </a:p>
      </dgm:t>
    </dgm:pt>
    <dgm:pt modelId="{BCF199AD-9268-4C3B-9C30-9E73A0BBD667}">
      <dgm:prSet phldrT="[Text]" custT="1"/>
      <dgm:spPr/>
      <dgm:t>
        <a:bodyPr/>
        <a:lstStyle/>
        <a:p>
          <a:r>
            <a:rPr lang="en-US" sz="1400">
              <a:solidFill>
                <a:schemeClr val="tx1"/>
              </a:solidFill>
            </a:rPr>
            <a:t>CBT and paper-based testing (PBT)</a:t>
          </a:r>
        </a:p>
      </dgm:t>
    </dgm:pt>
    <dgm:pt modelId="{22BDE057-6619-4A8D-909C-477CC536B12A}" type="parTrans" cxnId="{DC24DF35-7CEA-46CA-8F15-A74E027C5EB6}">
      <dgm:prSet/>
      <dgm:spPr/>
      <dgm:t>
        <a:bodyPr/>
        <a:lstStyle/>
        <a:p>
          <a:endParaRPr lang="en-US" sz="1400">
            <a:solidFill>
              <a:schemeClr val="tx1"/>
            </a:solidFill>
          </a:endParaRPr>
        </a:p>
      </dgm:t>
    </dgm:pt>
    <dgm:pt modelId="{A6FA9D3A-1F74-4806-B99C-9A5502632E42}" type="sibTrans" cxnId="{DC24DF35-7CEA-46CA-8F15-A74E027C5EB6}">
      <dgm:prSet/>
      <dgm:spPr/>
      <dgm:t>
        <a:bodyPr/>
        <a:lstStyle/>
        <a:p>
          <a:endParaRPr lang="en-US" sz="1400">
            <a:solidFill>
              <a:schemeClr val="tx1"/>
            </a:solidFill>
          </a:endParaRPr>
        </a:p>
      </dgm:t>
    </dgm:pt>
    <dgm:pt modelId="{0F169BBD-75FD-43CA-93FA-AE7A3F7E6235}">
      <dgm:prSet phldrT="[Text]" custT="1"/>
      <dgm:spPr/>
      <dgm:t>
        <a:bodyPr/>
        <a:lstStyle/>
        <a:p>
          <a:r>
            <a:rPr lang="en-US" sz="1400" b="1" dirty="0">
              <a:solidFill>
                <a:schemeClr val="tx1"/>
              </a:solidFill>
            </a:rPr>
            <a:t>Preliminary MCAS Data</a:t>
          </a:r>
        </a:p>
        <a:p>
          <a:r>
            <a:rPr lang="en-US" sz="1400" dirty="0">
              <a:solidFill>
                <a:schemeClr val="tx1"/>
              </a:solidFill>
            </a:rPr>
            <a:t>Mid-August</a:t>
          </a:r>
        </a:p>
      </dgm:t>
    </dgm:pt>
    <dgm:pt modelId="{FFF8D174-5596-4C32-8DF8-4C2D4B494BF6}" type="parTrans" cxnId="{5A00CE9A-3300-47B7-81D4-90DE3877246A}">
      <dgm:prSet/>
      <dgm:spPr/>
      <dgm:t>
        <a:bodyPr/>
        <a:lstStyle/>
        <a:p>
          <a:endParaRPr lang="en-US" sz="1400">
            <a:solidFill>
              <a:schemeClr val="tx1"/>
            </a:solidFill>
          </a:endParaRPr>
        </a:p>
      </dgm:t>
    </dgm:pt>
    <dgm:pt modelId="{D08ED597-DFC4-45F8-96C0-31F50AC13120}" type="sibTrans" cxnId="{5A00CE9A-3300-47B7-81D4-90DE3877246A}">
      <dgm:prSet custT="1"/>
      <dgm:spPr/>
      <dgm:t>
        <a:bodyPr/>
        <a:lstStyle/>
        <a:p>
          <a:endParaRPr lang="en-US" sz="1400">
            <a:solidFill>
              <a:schemeClr val="tx1"/>
            </a:solidFill>
          </a:endParaRPr>
        </a:p>
      </dgm:t>
    </dgm:pt>
    <dgm:pt modelId="{786A2135-7DAF-4332-970E-63B6D7CE1D07}">
      <dgm:prSet phldrT="[Text]" custT="1"/>
      <dgm:spPr/>
      <dgm:t>
        <a:bodyPr/>
        <a:lstStyle/>
        <a:p>
          <a:r>
            <a:rPr lang="en-US" sz="1400">
              <a:solidFill>
                <a:schemeClr val="tx1"/>
              </a:solidFill>
            </a:rPr>
            <a:t>Student results for all MCAS tests are reported together</a:t>
          </a:r>
        </a:p>
      </dgm:t>
    </dgm:pt>
    <dgm:pt modelId="{E85C0664-2361-40A2-A84A-5C499082B25F}" type="parTrans" cxnId="{E48FF60B-4BD2-4A6F-9594-374098A13A70}">
      <dgm:prSet/>
      <dgm:spPr/>
      <dgm:t>
        <a:bodyPr/>
        <a:lstStyle/>
        <a:p>
          <a:endParaRPr lang="en-US" sz="1400">
            <a:solidFill>
              <a:schemeClr val="tx1"/>
            </a:solidFill>
          </a:endParaRPr>
        </a:p>
      </dgm:t>
    </dgm:pt>
    <dgm:pt modelId="{93DEAFF5-43A9-42F5-A8E4-2EDA44DF9DCC}" type="sibTrans" cxnId="{E48FF60B-4BD2-4A6F-9594-374098A13A70}">
      <dgm:prSet/>
      <dgm:spPr/>
      <dgm:t>
        <a:bodyPr/>
        <a:lstStyle/>
        <a:p>
          <a:endParaRPr lang="en-US" sz="1400">
            <a:solidFill>
              <a:schemeClr val="tx1"/>
            </a:solidFill>
          </a:endParaRPr>
        </a:p>
      </dgm:t>
    </dgm:pt>
    <dgm:pt modelId="{123AD76C-5F00-4611-8A18-2BD120083FF1}">
      <dgm:prSet custT="1"/>
      <dgm:spPr/>
      <dgm:t>
        <a:bodyPr/>
        <a:lstStyle/>
        <a:p>
          <a:r>
            <a:rPr lang="en-US" sz="1400" b="1">
              <a:solidFill>
                <a:schemeClr val="tx1"/>
              </a:solidFill>
            </a:rPr>
            <a:t>Official MCAS Data</a:t>
          </a:r>
        </a:p>
        <a:p>
          <a:r>
            <a:rPr lang="en-US" sz="1400">
              <a:solidFill>
                <a:schemeClr val="tx1"/>
              </a:solidFill>
            </a:rPr>
            <a:t>September</a:t>
          </a:r>
        </a:p>
      </dgm:t>
    </dgm:pt>
    <dgm:pt modelId="{F18A5C21-8D40-4E9A-9362-2F6E2272ADC0}" type="parTrans" cxnId="{79FAB120-1F88-40CA-A415-829646454EE8}">
      <dgm:prSet/>
      <dgm:spPr/>
      <dgm:t>
        <a:bodyPr/>
        <a:lstStyle/>
        <a:p>
          <a:endParaRPr lang="en-US" sz="1400">
            <a:solidFill>
              <a:schemeClr val="tx1"/>
            </a:solidFill>
          </a:endParaRPr>
        </a:p>
      </dgm:t>
    </dgm:pt>
    <dgm:pt modelId="{6214C222-F57E-4B0A-A110-DBB5B0C6D707}" type="sibTrans" cxnId="{79FAB120-1F88-40CA-A415-829646454EE8}">
      <dgm:prSet/>
      <dgm:spPr/>
      <dgm:t>
        <a:bodyPr/>
        <a:lstStyle/>
        <a:p>
          <a:endParaRPr lang="en-US" sz="1400">
            <a:solidFill>
              <a:schemeClr val="tx1"/>
            </a:solidFill>
          </a:endParaRPr>
        </a:p>
      </dgm:t>
    </dgm:pt>
    <dgm:pt modelId="{795ABB17-CFB7-4F00-A4C7-2F40D20520DA}">
      <dgm:prSet phldrT="[Text]" custT="1"/>
      <dgm:spPr/>
      <dgm:t>
        <a:bodyPr/>
        <a:lstStyle/>
        <a:p>
          <a:r>
            <a:rPr lang="en-US" sz="1400" dirty="0">
              <a:solidFill>
                <a:schemeClr val="tx1"/>
              </a:solidFill>
            </a:rPr>
            <a:t>Includes scores  for all items including SR, constructed response (CR), and essays</a:t>
          </a:r>
        </a:p>
      </dgm:t>
    </dgm:pt>
    <dgm:pt modelId="{A413F54D-0450-410F-BD8E-E9AA2345DB20}" type="parTrans" cxnId="{C629BC2B-0878-4C08-8563-3B29AF842EE0}">
      <dgm:prSet/>
      <dgm:spPr/>
      <dgm:t>
        <a:bodyPr/>
        <a:lstStyle/>
        <a:p>
          <a:endParaRPr lang="en-US" sz="1400">
            <a:solidFill>
              <a:schemeClr val="tx1"/>
            </a:solidFill>
          </a:endParaRPr>
        </a:p>
      </dgm:t>
    </dgm:pt>
    <dgm:pt modelId="{13ABCA87-6DC3-4A1E-BCE0-57456BD0CEE4}" type="sibTrans" cxnId="{C629BC2B-0878-4C08-8563-3B29AF842EE0}">
      <dgm:prSet/>
      <dgm:spPr/>
      <dgm:t>
        <a:bodyPr/>
        <a:lstStyle/>
        <a:p>
          <a:endParaRPr lang="en-US" sz="1400">
            <a:solidFill>
              <a:schemeClr val="tx1"/>
            </a:solidFill>
          </a:endParaRPr>
        </a:p>
      </dgm:t>
    </dgm:pt>
    <dgm:pt modelId="{95455B8C-97FB-4819-AB4E-D5162F199CD8}">
      <dgm:prSet phldrT="[Text]" custT="1"/>
      <dgm:spPr/>
      <dgm:t>
        <a:bodyPr/>
        <a:lstStyle/>
        <a:p>
          <a:r>
            <a:rPr lang="en-US" sz="1400" dirty="0">
              <a:solidFill>
                <a:schemeClr val="tx1"/>
              </a:solidFill>
            </a:rPr>
            <a:t>Only reports scores for selected response (SR) items</a:t>
          </a:r>
        </a:p>
      </dgm:t>
    </dgm:pt>
    <dgm:pt modelId="{017EB0FA-8E58-4F0E-9ED9-1D0B177E9805}" type="parTrans" cxnId="{B565113E-E7CA-4C51-997A-5C613E5F0DD0}">
      <dgm:prSet/>
      <dgm:spPr/>
      <dgm:t>
        <a:bodyPr/>
        <a:lstStyle/>
        <a:p>
          <a:endParaRPr lang="en-US" sz="1400">
            <a:solidFill>
              <a:schemeClr val="tx1"/>
            </a:solidFill>
          </a:endParaRPr>
        </a:p>
      </dgm:t>
    </dgm:pt>
    <dgm:pt modelId="{F864E34A-33E8-4010-A974-6F13CE8FE532}" type="sibTrans" cxnId="{B565113E-E7CA-4C51-997A-5C613E5F0DD0}">
      <dgm:prSet/>
      <dgm:spPr/>
      <dgm:t>
        <a:bodyPr/>
        <a:lstStyle/>
        <a:p>
          <a:endParaRPr lang="en-US" sz="1400">
            <a:solidFill>
              <a:schemeClr val="tx1"/>
            </a:solidFill>
          </a:endParaRPr>
        </a:p>
      </dgm:t>
    </dgm:pt>
    <dgm:pt modelId="{F5150423-8398-466D-AB12-6429A677F171}">
      <dgm:prSet phldrT="[Text]" custT="1"/>
      <dgm:spPr/>
      <dgm:t>
        <a:bodyPr/>
        <a:lstStyle/>
        <a:p>
          <a:r>
            <a:rPr lang="en-US" sz="1400" dirty="0">
              <a:solidFill>
                <a:schemeClr val="tx1"/>
              </a:solidFill>
            </a:rPr>
            <a:t>Includes scaled scores and achievement levels that factor in student test status</a:t>
          </a:r>
        </a:p>
      </dgm:t>
    </dgm:pt>
    <dgm:pt modelId="{E2764D46-2FE9-4CEF-89D5-175A43676B45}" type="parTrans" cxnId="{23BBADA4-8AF9-4EA3-BD3B-CB6D01ACD78C}">
      <dgm:prSet/>
      <dgm:spPr/>
      <dgm:t>
        <a:bodyPr/>
        <a:lstStyle/>
        <a:p>
          <a:endParaRPr lang="en-US" sz="1400">
            <a:solidFill>
              <a:schemeClr val="tx1"/>
            </a:solidFill>
          </a:endParaRPr>
        </a:p>
      </dgm:t>
    </dgm:pt>
    <dgm:pt modelId="{3C5ACE6A-1FE3-45FF-A13C-1904690F5204}" type="sibTrans" cxnId="{23BBADA4-8AF9-4EA3-BD3B-CB6D01ACD78C}">
      <dgm:prSet/>
      <dgm:spPr/>
      <dgm:t>
        <a:bodyPr/>
        <a:lstStyle/>
        <a:p>
          <a:endParaRPr lang="en-US" sz="1400">
            <a:solidFill>
              <a:schemeClr val="tx1"/>
            </a:solidFill>
          </a:endParaRPr>
        </a:p>
      </dgm:t>
    </dgm:pt>
    <dgm:pt modelId="{D1F52EA8-D134-4925-8C64-BC83609BAA04}">
      <dgm:prSet phldrT="[Text]" custT="1"/>
      <dgm:spPr/>
      <dgm:t>
        <a:bodyPr/>
        <a:lstStyle/>
        <a:p>
          <a:r>
            <a:rPr lang="en-US" sz="1400">
              <a:solidFill>
                <a:schemeClr val="tx1"/>
              </a:solidFill>
            </a:rPr>
            <a:t>Includes scaled scores and preliminary achievement levels</a:t>
          </a:r>
        </a:p>
      </dgm:t>
    </dgm:pt>
    <dgm:pt modelId="{C1F2AADB-4AD0-4A4E-BD8B-E93A08E1362F}" type="parTrans" cxnId="{228869E4-F0E9-4B34-BCF3-70265A24D794}">
      <dgm:prSet/>
      <dgm:spPr/>
      <dgm:t>
        <a:bodyPr/>
        <a:lstStyle/>
        <a:p>
          <a:endParaRPr lang="en-US" sz="1400">
            <a:solidFill>
              <a:schemeClr val="tx1"/>
            </a:solidFill>
          </a:endParaRPr>
        </a:p>
      </dgm:t>
    </dgm:pt>
    <dgm:pt modelId="{48068122-85D6-4788-9DF0-CF775A967234}" type="sibTrans" cxnId="{228869E4-F0E9-4B34-BCF3-70265A24D794}">
      <dgm:prSet/>
      <dgm:spPr/>
      <dgm:t>
        <a:bodyPr/>
        <a:lstStyle/>
        <a:p>
          <a:endParaRPr lang="en-US" sz="1400">
            <a:solidFill>
              <a:schemeClr val="tx1"/>
            </a:solidFill>
          </a:endParaRPr>
        </a:p>
      </dgm:t>
    </dgm:pt>
    <dgm:pt modelId="{A921FFFB-22C0-4EBF-909E-35AAF6852BE9}">
      <dgm:prSet phldrT="[Text]" custT="1"/>
      <dgm:spPr/>
      <dgm:t>
        <a:bodyPr/>
        <a:lstStyle/>
        <a:p>
          <a:r>
            <a:rPr lang="en-US" sz="1400" dirty="0">
              <a:solidFill>
                <a:schemeClr val="tx1"/>
              </a:solidFill>
            </a:rPr>
            <a:t>Only includes raw score subtotals</a:t>
          </a:r>
        </a:p>
      </dgm:t>
    </dgm:pt>
    <dgm:pt modelId="{AE898C1C-67DA-4111-B138-3734E5D2F352}" type="parTrans" cxnId="{7C809361-1C47-4CC1-BBB6-AB5705B96803}">
      <dgm:prSet/>
      <dgm:spPr/>
      <dgm:t>
        <a:bodyPr/>
        <a:lstStyle/>
        <a:p>
          <a:endParaRPr lang="en-US" sz="1400">
            <a:solidFill>
              <a:schemeClr val="tx1"/>
            </a:solidFill>
          </a:endParaRPr>
        </a:p>
      </dgm:t>
    </dgm:pt>
    <dgm:pt modelId="{E823D113-37A7-4A89-ABDD-D8473D514D03}" type="sibTrans" cxnId="{7C809361-1C47-4CC1-BBB6-AB5705B96803}">
      <dgm:prSet/>
      <dgm:spPr/>
      <dgm:t>
        <a:bodyPr/>
        <a:lstStyle/>
        <a:p>
          <a:endParaRPr lang="en-US" sz="1400">
            <a:solidFill>
              <a:schemeClr val="tx1"/>
            </a:solidFill>
          </a:endParaRPr>
        </a:p>
      </dgm:t>
    </dgm:pt>
    <dgm:pt modelId="{6FBCF9B1-71C8-4C85-9D87-857998A9C082}">
      <dgm:prSet phldrT="[Text]" custT="1"/>
      <dgm:spPr/>
      <dgm:t>
        <a:bodyPr/>
        <a:lstStyle/>
        <a:p>
          <a:r>
            <a:rPr lang="en-US" sz="1400">
              <a:solidFill>
                <a:schemeClr val="tx1"/>
              </a:solidFill>
            </a:rPr>
            <a:t>File used for reporting data discrepancies</a:t>
          </a:r>
        </a:p>
      </dgm:t>
    </dgm:pt>
    <dgm:pt modelId="{C1703546-E78B-4010-86BC-92E6CB12C8FA}" type="parTrans" cxnId="{201C749D-C2E6-4375-9141-DF4FDA0D161A}">
      <dgm:prSet/>
      <dgm:spPr/>
      <dgm:t>
        <a:bodyPr/>
        <a:lstStyle/>
        <a:p>
          <a:endParaRPr lang="en-US" sz="1400">
            <a:solidFill>
              <a:schemeClr val="tx1"/>
            </a:solidFill>
          </a:endParaRPr>
        </a:p>
      </dgm:t>
    </dgm:pt>
    <dgm:pt modelId="{00F54F74-3B37-4EB3-A1A5-539FEE01A282}" type="sibTrans" cxnId="{201C749D-C2E6-4375-9141-DF4FDA0D161A}">
      <dgm:prSet/>
      <dgm:spPr/>
      <dgm:t>
        <a:bodyPr/>
        <a:lstStyle/>
        <a:p>
          <a:endParaRPr lang="en-US" sz="1400">
            <a:solidFill>
              <a:schemeClr val="tx1"/>
            </a:solidFill>
          </a:endParaRPr>
        </a:p>
      </dgm:t>
    </dgm:pt>
    <dgm:pt modelId="{F78BEFF7-B446-4C04-A4A0-9EA633B13B5C}">
      <dgm:prSet custT="1"/>
      <dgm:spPr/>
      <dgm:t>
        <a:bodyPr/>
        <a:lstStyle/>
        <a:p>
          <a:r>
            <a:rPr lang="en-US" sz="1400">
              <a:solidFill>
                <a:schemeClr val="tx1"/>
              </a:solidFill>
            </a:rPr>
            <a:t>Final data that is used to create public reporting of MCAS data</a:t>
          </a:r>
        </a:p>
      </dgm:t>
    </dgm:pt>
    <dgm:pt modelId="{CCED32E7-53B2-4D76-8673-75649CD61D79}" type="parTrans" cxnId="{FFF8F7BA-7853-47C8-BFE8-2A8840583711}">
      <dgm:prSet/>
      <dgm:spPr/>
      <dgm:t>
        <a:bodyPr/>
        <a:lstStyle/>
        <a:p>
          <a:endParaRPr lang="en-US" sz="1400">
            <a:solidFill>
              <a:schemeClr val="tx1"/>
            </a:solidFill>
          </a:endParaRPr>
        </a:p>
      </dgm:t>
    </dgm:pt>
    <dgm:pt modelId="{41B181A7-6603-49A4-B959-240B185D5A93}" type="sibTrans" cxnId="{FFF8F7BA-7853-47C8-BFE8-2A8840583711}">
      <dgm:prSet/>
      <dgm:spPr/>
      <dgm:t>
        <a:bodyPr/>
        <a:lstStyle/>
        <a:p>
          <a:endParaRPr lang="en-US" sz="1400">
            <a:solidFill>
              <a:schemeClr val="tx1"/>
            </a:solidFill>
          </a:endParaRPr>
        </a:p>
      </dgm:t>
    </dgm:pt>
    <dgm:pt modelId="{E9AD323F-72D9-40C5-84C1-16FF7E2418FA}">
      <dgm:prSet custT="1"/>
      <dgm:spPr/>
      <dgm:t>
        <a:bodyPr/>
        <a:lstStyle/>
        <a:p>
          <a:pPr rtl="0"/>
          <a:r>
            <a:rPr lang="en-US" sz="1400" b="1">
              <a:solidFill>
                <a:schemeClr val="tx1"/>
              </a:solidFill>
            </a:rPr>
            <a:t>Still embargoed until </a:t>
          </a:r>
          <a:r>
            <a:rPr lang="en-US" sz="1400" b="1">
              <a:solidFill>
                <a:schemeClr val="tx1"/>
              </a:solidFill>
              <a:latin typeface="Aptos Display" panose="02110004020202020204"/>
            </a:rPr>
            <a:t>the</a:t>
          </a:r>
          <a:r>
            <a:rPr lang="en-US" sz="1400" b="1">
              <a:solidFill>
                <a:schemeClr val="tx1"/>
              </a:solidFill>
            </a:rPr>
            <a:t> </a:t>
          </a:r>
          <a:r>
            <a:rPr lang="en-US" sz="1400" b="1">
              <a:solidFill>
                <a:schemeClr val="tx1"/>
              </a:solidFill>
              <a:latin typeface="Aptos Display" panose="02110004020202020204"/>
            </a:rPr>
            <a:t>official release</a:t>
          </a:r>
          <a:r>
            <a:rPr lang="en-US" sz="1400" b="1">
              <a:solidFill>
                <a:schemeClr val="tx1"/>
              </a:solidFill>
            </a:rPr>
            <a:t> of data</a:t>
          </a:r>
        </a:p>
      </dgm:t>
    </dgm:pt>
    <dgm:pt modelId="{F33BA66C-64E7-44A1-A1BD-0D332CF8CA84}" type="parTrans" cxnId="{FC92118B-CFC0-40ED-B2BE-5FDA849EEDAD}">
      <dgm:prSet/>
      <dgm:spPr/>
      <dgm:t>
        <a:bodyPr/>
        <a:lstStyle/>
        <a:p>
          <a:endParaRPr lang="en-US" sz="1400">
            <a:solidFill>
              <a:schemeClr val="tx1"/>
            </a:solidFill>
          </a:endParaRPr>
        </a:p>
      </dgm:t>
    </dgm:pt>
    <dgm:pt modelId="{511CBD20-F750-4A50-8DE3-EAF14E2730CA}" type="sibTrans" cxnId="{FC92118B-CFC0-40ED-B2BE-5FDA849EEDAD}">
      <dgm:prSet/>
      <dgm:spPr/>
      <dgm:t>
        <a:bodyPr/>
        <a:lstStyle/>
        <a:p>
          <a:endParaRPr lang="en-US" sz="1400">
            <a:solidFill>
              <a:schemeClr val="tx1"/>
            </a:solidFill>
          </a:endParaRPr>
        </a:p>
      </dgm:t>
    </dgm:pt>
    <dgm:pt modelId="{CFC7DDCC-70D6-409E-8B91-42B1F5350965}">
      <dgm:prSet custT="1"/>
      <dgm:spPr/>
      <dgm:t>
        <a:bodyPr/>
        <a:lstStyle/>
        <a:p>
          <a:r>
            <a:rPr lang="en-US" sz="1400" dirty="0">
              <a:solidFill>
                <a:schemeClr val="tx1"/>
              </a:solidFill>
            </a:rPr>
            <a:t>Incorporates changes in test status and achievement levels due to data discrepancy reports</a:t>
          </a:r>
        </a:p>
      </dgm:t>
    </dgm:pt>
    <dgm:pt modelId="{F21D044B-C0AD-4001-BD54-439FDD82EDDE}" type="parTrans" cxnId="{2984C36E-FD90-4E89-88CE-72C397A2B0CE}">
      <dgm:prSet/>
      <dgm:spPr/>
      <dgm:t>
        <a:bodyPr/>
        <a:lstStyle/>
        <a:p>
          <a:endParaRPr lang="en-US" sz="1400">
            <a:solidFill>
              <a:schemeClr val="tx1"/>
            </a:solidFill>
          </a:endParaRPr>
        </a:p>
      </dgm:t>
    </dgm:pt>
    <dgm:pt modelId="{858D5457-54DF-483D-9AA1-3BAE5C03F897}" type="sibTrans" cxnId="{2984C36E-FD90-4E89-88CE-72C397A2B0CE}">
      <dgm:prSet/>
      <dgm:spPr/>
      <dgm:t>
        <a:bodyPr/>
        <a:lstStyle/>
        <a:p>
          <a:endParaRPr lang="en-US" sz="1400">
            <a:solidFill>
              <a:schemeClr val="tx1"/>
            </a:solidFill>
          </a:endParaRPr>
        </a:p>
      </dgm:t>
    </dgm:pt>
    <dgm:pt modelId="{ACE4A894-2C6C-4B98-AA83-9D496D8FEF5B}" type="pres">
      <dgm:prSet presAssocID="{AAADF74C-EC2E-440A-BD0E-EC2823506181}" presName="linearFlow" presStyleCnt="0">
        <dgm:presLayoutVars>
          <dgm:dir/>
          <dgm:animLvl val="lvl"/>
          <dgm:resizeHandles val="exact"/>
        </dgm:presLayoutVars>
      </dgm:prSet>
      <dgm:spPr/>
    </dgm:pt>
    <dgm:pt modelId="{8533511B-FF1E-4453-87E3-7116A9F6A37C}" type="pres">
      <dgm:prSet presAssocID="{46D04020-FF12-4AFA-8B18-372A69E41B87}" presName="composite" presStyleCnt="0"/>
      <dgm:spPr/>
    </dgm:pt>
    <dgm:pt modelId="{B0180B39-B428-4DF4-AE83-736C032E4281}" type="pres">
      <dgm:prSet presAssocID="{46D04020-FF12-4AFA-8B18-372A69E41B87}" presName="parTx" presStyleLbl="node1" presStyleIdx="0" presStyleCnt="4">
        <dgm:presLayoutVars>
          <dgm:chMax val="0"/>
          <dgm:chPref val="0"/>
          <dgm:bulletEnabled val="1"/>
        </dgm:presLayoutVars>
      </dgm:prSet>
      <dgm:spPr/>
    </dgm:pt>
    <dgm:pt modelId="{C5073FAE-0400-44A7-803F-6E09303B0327}" type="pres">
      <dgm:prSet presAssocID="{46D04020-FF12-4AFA-8B18-372A69E41B87}" presName="parSh" presStyleLbl="node1" presStyleIdx="0" presStyleCnt="4"/>
      <dgm:spPr/>
    </dgm:pt>
    <dgm:pt modelId="{52BA4015-9686-4B83-8468-B6E6D7B1C128}" type="pres">
      <dgm:prSet presAssocID="{46D04020-FF12-4AFA-8B18-372A69E41B87}" presName="desTx" presStyleLbl="fgAcc1" presStyleIdx="0" presStyleCnt="4">
        <dgm:presLayoutVars>
          <dgm:bulletEnabled val="1"/>
        </dgm:presLayoutVars>
      </dgm:prSet>
      <dgm:spPr/>
    </dgm:pt>
    <dgm:pt modelId="{2B89BF4E-F8F6-42F7-8B7D-3B2828B0D84C}" type="pres">
      <dgm:prSet presAssocID="{B1998440-9CD4-412C-8ECD-983DA2EF4A77}" presName="sibTrans" presStyleLbl="sibTrans2D1" presStyleIdx="0" presStyleCnt="3"/>
      <dgm:spPr/>
    </dgm:pt>
    <dgm:pt modelId="{5FAC1C50-B434-4F54-B418-C97F395C5DF9}" type="pres">
      <dgm:prSet presAssocID="{B1998440-9CD4-412C-8ECD-983DA2EF4A77}" presName="connTx" presStyleLbl="sibTrans2D1" presStyleIdx="0" presStyleCnt="3"/>
      <dgm:spPr/>
    </dgm:pt>
    <dgm:pt modelId="{41ADC307-397F-4F27-811E-BE40F9411D7A}" type="pres">
      <dgm:prSet presAssocID="{16E2BFF0-21D6-4BC0-B83F-28E84338085D}" presName="composite" presStyleCnt="0"/>
      <dgm:spPr/>
    </dgm:pt>
    <dgm:pt modelId="{6923B431-3EF0-4DBF-AE32-1DD2A155FE09}" type="pres">
      <dgm:prSet presAssocID="{16E2BFF0-21D6-4BC0-B83F-28E84338085D}" presName="parTx" presStyleLbl="node1" presStyleIdx="0" presStyleCnt="4">
        <dgm:presLayoutVars>
          <dgm:chMax val="0"/>
          <dgm:chPref val="0"/>
          <dgm:bulletEnabled val="1"/>
        </dgm:presLayoutVars>
      </dgm:prSet>
      <dgm:spPr/>
    </dgm:pt>
    <dgm:pt modelId="{D9DEA77F-3E36-4E72-9537-FE397D17BF9B}" type="pres">
      <dgm:prSet presAssocID="{16E2BFF0-21D6-4BC0-B83F-28E84338085D}" presName="parSh" presStyleLbl="node1" presStyleIdx="1" presStyleCnt="4"/>
      <dgm:spPr/>
    </dgm:pt>
    <dgm:pt modelId="{DBCC3BE4-A8F0-4984-9583-3D00E81F8920}" type="pres">
      <dgm:prSet presAssocID="{16E2BFF0-21D6-4BC0-B83F-28E84338085D}" presName="desTx" presStyleLbl="fgAcc1" presStyleIdx="1" presStyleCnt="4">
        <dgm:presLayoutVars>
          <dgm:bulletEnabled val="1"/>
        </dgm:presLayoutVars>
      </dgm:prSet>
      <dgm:spPr/>
    </dgm:pt>
    <dgm:pt modelId="{F66B1EBC-0F1A-47F0-A393-E57DDE653DB9}" type="pres">
      <dgm:prSet presAssocID="{EF9C6F23-1989-415C-9917-56B025701F18}" presName="sibTrans" presStyleLbl="sibTrans2D1" presStyleIdx="1" presStyleCnt="3"/>
      <dgm:spPr/>
    </dgm:pt>
    <dgm:pt modelId="{6DA96FE2-D847-46B9-837A-182E2B23327C}" type="pres">
      <dgm:prSet presAssocID="{EF9C6F23-1989-415C-9917-56B025701F18}" presName="connTx" presStyleLbl="sibTrans2D1" presStyleIdx="1" presStyleCnt="3"/>
      <dgm:spPr/>
    </dgm:pt>
    <dgm:pt modelId="{21E2C1DA-BC39-483B-B745-15D69783C821}" type="pres">
      <dgm:prSet presAssocID="{0F169BBD-75FD-43CA-93FA-AE7A3F7E6235}" presName="composite" presStyleCnt="0"/>
      <dgm:spPr/>
    </dgm:pt>
    <dgm:pt modelId="{11A08B78-4D12-4C94-B976-63548A5879CF}" type="pres">
      <dgm:prSet presAssocID="{0F169BBD-75FD-43CA-93FA-AE7A3F7E6235}" presName="parTx" presStyleLbl="node1" presStyleIdx="1" presStyleCnt="4">
        <dgm:presLayoutVars>
          <dgm:chMax val="0"/>
          <dgm:chPref val="0"/>
          <dgm:bulletEnabled val="1"/>
        </dgm:presLayoutVars>
      </dgm:prSet>
      <dgm:spPr/>
    </dgm:pt>
    <dgm:pt modelId="{E4995748-10DC-48DF-8B13-E38962DA3A93}" type="pres">
      <dgm:prSet presAssocID="{0F169BBD-75FD-43CA-93FA-AE7A3F7E6235}" presName="parSh" presStyleLbl="node1" presStyleIdx="2" presStyleCnt="4"/>
      <dgm:spPr/>
    </dgm:pt>
    <dgm:pt modelId="{4F0CC1BC-0896-423B-A378-130A16B9D8CA}" type="pres">
      <dgm:prSet presAssocID="{0F169BBD-75FD-43CA-93FA-AE7A3F7E6235}" presName="desTx" presStyleLbl="fgAcc1" presStyleIdx="2" presStyleCnt="4">
        <dgm:presLayoutVars>
          <dgm:bulletEnabled val="1"/>
        </dgm:presLayoutVars>
      </dgm:prSet>
      <dgm:spPr/>
    </dgm:pt>
    <dgm:pt modelId="{8C6FA207-F158-4D2C-AD36-682C8F8844C2}" type="pres">
      <dgm:prSet presAssocID="{D08ED597-DFC4-45F8-96C0-31F50AC13120}" presName="sibTrans" presStyleLbl="sibTrans2D1" presStyleIdx="2" presStyleCnt="3"/>
      <dgm:spPr/>
    </dgm:pt>
    <dgm:pt modelId="{FF2BDBCC-87FE-4AB6-A3DA-397782C71E4D}" type="pres">
      <dgm:prSet presAssocID="{D08ED597-DFC4-45F8-96C0-31F50AC13120}" presName="connTx" presStyleLbl="sibTrans2D1" presStyleIdx="2" presStyleCnt="3"/>
      <dgm:spPr/>
    </dgm:pt>
    <dgm:pt modelId="{52614C3F-4698-431E-A635-6B8D9887C1D1}" type="pres">
      <dgm:prSet presAssocID="{123AD76C-5F00-4611-8A18-2BD120083FF1}" presName="composite" presStyleCnt="0"/>
      <dgm:spPr/>
    </dgm:pt>
    <dgm:pt modelId="{6AFD6C7F-F54A-43A8-84FE-8729C7FE1034}" type="pres">
      <dgm:prSet presAssocID="{123AD76C-5F00-4611-8A18-2BD120083FF1}" presName="parTx" presStyleLbl="node1" presStyleIdx="2" presStyleCnt="4">
        <dgm:presLayoutVars>
          <dgm:chMax val="0"/>
          <dgm:chPref val="0"/>
          <dgm:bulletEnabled val="1"/>
        </dgm:presLayoutVars>
      </dgm:prSet>
      <dgm:spPr/>
    </dgm:pt>
    <dgm:pt modelId="{3B698577-AA23-4344-8FC1-8AB081072400}" type="pres">
      <dgm:prSet presAssocID="{123AD76C-5F00-4611-8A18-2BD120083FF1}" presName="parSh" presStyleLbl="node1" presStyleIdx="3" presStyleCnt="4"/>
      <dgm:spPr/>
    </dgm:pt>
    <dgm:pt modelId="{AB588CB4-B4C1-4FCF-9F23-984518F185B4}" type="pres">
      <dgm:prSet presAssocID="{123AD76C-5F00-4611-8A18-2BD120083FF1}" presName="desTx" presStyleLbl="fgAcc1" presStyleIdx="3" presStyleCnt="4">
        <dgm:presLayoutVars>
          <dgm:bulletEnabled val="1"/>
        </dgm:presLayoutVars>
      </dgm:prSet>
      <dgm:spPr/>
    </dgm:pt>
  </dgm:ptLst>
  <dgm:cxnLst>
    <dgm:cxn modelId="{5520FB05-EDA0-44A2-B832-1D17602E05E1}" type="presOf" srcId="{EF9C6F23-1989-415C-9917-56B025701F18}" destId="{F66B1EBC-0F1A-47F0-A393-E57DDE653DB9}" srcOrd="0" destOrd="0" presId="urn:microsoft.com/office/officeart/2005/8/layout/process3"/>
    <dgm:cxn modelId="{90673A06-7EFE-4DBF-9007-3FEAE472DA59}" type="presOf" srcId="{F78BEFF7-B446-4C04-A4A0-9EA633B13B5C}" destId="{AB588CB4-B4C1-4FCF-9F23-984518F185B4}" srcOrd="0" destOrd="0" presId="urn:microsoft.com/office/officeart/2005/8/layout/process3"/>
    <dgm:cxn modelId="{C3B2A409-864B-4CB9-9A0F-97AF90810054}" type="presOf" srcId="{D1F52EA8-D134-4925-8C64-BC83609BAA04}" destId="{DBCC3BE4-A8F0-4984-9583-3D00E81F8920}" srcOrd="0" destOrd="2" presId="urn:microsoft.com/office/officeart/2005/8/layout/process3"/>
    <dgm:cxn modelId="{E48FF60B-4BD2-4A6F-9594-374098A13A70}" srcId="{0F169BBD-75FD-43CA-93FA-AE7A3F7E6235}" destId="{786A2135-7DAF-4332-970E-63B6D7CE1D07}" srcOrd="0" destOrd="0" parTransId="{E85C0664-2361-40A2-A84A-5C499082B25F}" sibTransId="{93DEAFF5-43A9-42F5-A8E4-2EDA44DF9DCC}"/>
    <dgm:cxn modelId="{30B56816-82CC-46BF-B961-061340311F98}" type="presOf" srcId="{123AD76C-5F00-4611-8A18-2BD120083FF1}" destId="{6AFD6C7F-F54A-43A8-84FE-8729C7FE1034}" srcOrd="0" destOrd="0" presId="urn:microsoft.com/office/officeart/2005/8/layout/process3"/>
    <dgm:cxn modelId="{E323D31B-BDD9-460F-A9EF-D94C8A574DED}" type="presOf" srcId="{0F169BBD-75FD-43CA-93FA-AE7A3F7E6235}" destId="{11A08B78-4D12-4C94-B976-63548A5879CF}" srcOrd="0" destOrd="0" presId="urn:microsoft.com/office/officeart/2005/8/layout/process3"/>
    <dgm:cxn modelId="{20B2B41C-1889-4D35-BEEC-9D57E74C9082}" type="presOf" srcId="{9D121D30-2A4A-44E9-B696-700E9CAB8660}" destId="{52BA4015-9686-4B83-8468-B6E6D7B1C128}" srcOrd="0" destOrd="0" presId="urn:microsoft.com/office/officeart/2005/8/layout/process3"/>
    <dgm:cxn modelId="{79FAB120-1F88-40CA-A415-829646454EE8}" srcId="{AAADF74C-EC2E-440A-BD0E-EC2823506181}" destId="{123AD76C-5F00-4611-8A18-2BD120083FF1}" srcOrd="3" destOrd="0" parTransId="{F18A5C21-8D40-4E9A-9362-2F6E2272ADC0}" sibTransId="{6214C222-F57E-4B0A-A110-DBB5B0C6D707}"/>
    <dgm:cxn modelId="{C629BC2B-0878-4C08-8563-3B29AF842EE0}" srcId="{16E2BFF0-21D6-4BC0-B83F-28E84338085D}" destId="{795ABB17-CFB7-4F00-A4C7-2F40D20520DA}" srcOrd="1" destOrd="0" parTransId="{A413F54D-0450-410F-BD8E-E9AA2345DB20}" sibTransId="{13ABCA87-6DC3-4A1E-BCE0-57456BD0CEE4}"/>
    <dgm:cxn modelId="{DC24DF35-7CEA-46CA-8F15-A74E027C5EB6}" srcId="{16E2BFF0-21D6-4BC0-B83F-28E84338085D}" destId="{BCF199AD-9268-4C3B-9C30-9E73A0BBD667}" srcOrd="0" destOrd="0" parTransId="{22BDE057-6619-4A8D-909C-477CC536B12A}" sibTransId="{A6FA9D3A-1F74-4806-B99C-9A5502632E42}"/>
    <dgm:cxn modelId="{B565113E-E7CA-4C51-997A-5C613E5F0DD0}" srcId="{46D04020-FF12-4AFA-8B18-372A69E41B87}" destId="{95455B8C-97FB-4819-AB4E-D5162F199CD8}" srcOrd="1" destOrd="0" parTransId="{017EB0FA-8E58-4F0E-9ED9-1D0B177E9805}" sibTransId="{F864E34A-33E8-4010-A974-6F13CE8FE532}"/>
    <dgm:cxn modelId="{E0D1CF5F-ABA9-4A7F-8E60-5BD135C04372}" srcId="{46D04020-FF12-4AFA-8B18-372A69E41B87}" destId="{9D121D30-2A4A-44E9-B696-700E9CAB8660}" srcOrd="0" destOrd="0" parTransId="{DF0EAA9B-529F-4DE6-97F1-2C32863CC6ED}" sibTransId="{D433DF0B-BDAD-4387-B88A-4DBE82D97709}"/>
    <dgm:cxn modelId="{7C809361-1C47-4CC1-BBB6-AB5705B96803}" srcId="{46D04020-FF12-4AFA-8B18-372A69E41B87}" destId="{A921FFFB-22C0-4EBF-909E-35AAF6852BE9}" srcOrd="2" destOrd="0" parTransId="{AE898C1C-67DA-4111-B138-3734E5D2F352}" sibTransId="{E823D113-37A7-4A89-ABDD-D8473D514D03}"/>
    <dgm:cxn modelId="{086FAD49-301D-4CE7-A6D0-6F50EB3F11D6}" type="presOf" srcId="{95455B8C-97FB-4819-AB4E-D5162F199CD8}" destId="{52BA4015-9686-4B83-8468-B6E6D7B1C128}" srcOrd="0" destOrd="1" presId="urn:microsoft.com/office/officeart/2005/8/layout/process3"/>
    <dgm:cxn modelId="{6A102B4A-7BCB-4439-BE65-F4858E89141B}" type="presOf" srcId="{46D04020-FF12-4AFA-8B18-372A69E41B87}" destId="{B0180B39-B428-4DF4-AE83-736C032E4281}" srcOrd="0" destOrd="0" presId="urn:microsoft.com/office/officeart/2005/8/layout/process3"/>
    <dgm:cxn modelId="{2984C36E-FD90-4E89-88CE-72C397A2B0CE}" srcId="{123AD76C-5F00-4611-8A18-2BD120083FF1}" destId="{CFC7DDCC-70D6-409E-8B91-42B1F5350965}" srcOrd="1" destOrd="0" parTransId="{F21D044B-C0AD-4001-BD54-439FDD82EDDE}" sibTransId="{858D5457-54DF-483D-9AA1-3BAE5C03F897}"/>
    <dgm:cxn modelId="{C7971076-7E81-4016-B971-9E78DD15D047}" type="presOf" srcId="{16E2BFF0-21D6-4BC0-B83F-28E84338085D}" destId="{D9DEA77F-3E36-4E72-9537-FE397D17BF9B}" srcOrd="1" destOrd="0" presId="urn:microsoft.com/office/officeart/2005/8/layout/process3"/>
    <dgm:cxn modelId="{A8919876-A205-45F3-8B87-CEB04AADF9E7}" type="presOf" srcId="{B1998440-9CD4-412C-8ECD-983DA2EF4A77}" destId="{5FAC1C50-B434-4F54-B418-C97F395C5DF9}" srcOrd="1" destOrd="0" presId="urn:microsoft.com/office/officeart/2005/8/layout/process3"/>
    <dgm:cxn modelId="{F9C7C956-7365-440F-91EA-CD5B71970B73}" type="presOf" srcId="{CFC7DDCC-70D6-409E-8B91-42B1F5350965}" destId="{AB588CB4-B4C1-4FCF-9F23-984518F185B4}" srcOrd="0" destOrd="1" presId="urn:microsoft.com/office/officeart/2005/8/layout/process3"/>
    <dgm:cxn modelId="{3F540358-2154-4E24-AD0A-9AA9BEC783DB}" type="presOf" srcId="{E9AD323F-72D9-40C5-84C1-16FF7E2418FA}" destId="{AB588CB4-B4C1-4FCF-9F23-984518F185B4}" srcOrd="0" destOrd="2" presId="urn:microsoft.com/office/officeart/2005/8/layout/process3"/>
    <dgm:cxn modelId="{CD9CE37B-DEFD-421A-985F-EEB13DEC1D25}" type="presOf" srcId="{46D04020-FF12-4AFA-8B18-372A69E41B87}" destId="{C5073FAE-0400-44A7-803F-6E09303B0327}" srcOrd="1" destOrd="0" presId="urn:microsoft.com/office/officeart/2005/8/layout/process3"/>
    <dgm:cxn modelId="{FC92118B-CFC0-40ED-B2BE-5FDA849EEDAD}" srcId="{123AD76C-5F00-4611-8A18-2BD120083FF1}" destId="{E9AD323F-72D9-40C5-84C1-16FF7E2418FA}" srcOrd="2" destOrd="0" parTransId="{F33BA66C-64E7-44A1-A1BD-0D332CF8CA84}" sibTransId="{511CBD20-F750-4A50-8DE3-EAF14E2730CA}"/>
    <dgm:cxn modelId="{E161A791-6F6B-4C6D-92E2-E3FA6196695A}" type="presOf" srcId="{F5150423-8398-466D-AB12-6429A677F171}" destId="{4F0CC1BC-0896-423B-A378-130A16B9D8CA}" srcOrd="0" destOrd="1" presId="urn:microsoft.com/office/officeart/2005/8/layout/process3"/>
    <dgm:cxn modelId="{82C04D94-2AB0-488C-BBB5-88A887E5D15E}" type="presOf" srcId="{BCF199AD-9268-4C3B-9C30-9E73A0BBD667}" destId="{DBCC3BE4-A8F0-4984-9583-3D00E81F8920}" srcOrd="0" destOrd="0" presId="urn:microsoft.com/office/officeart/2005/8/layout/process3"/>
    <dgm:cxn modelId="{5A00CE9A-3300-47B7-81D4-90DE3877246A}" srcId="{AAADF74C-EC2E-440A-BD0E-EC2823506181}" destId="{0F169BBD-75FD-43CA-93FA-AE7A3F7E6235}" srcOrd="2" destOrd="0" parTransId="{FFF8D174-5596-4C32-8DF8-4C2D4B494BF6}" sibTransId="{D08ED597-DFC4-45F8-96C0-31F50AC13120}"/>
    <dgm:cxn modelId="{32E9E69A-2678-4D52-8CA4-A9B13714B255}" type="presOf" srcId="{0F169BBD-75FD-43CA-93FA-AE7A3F7E6235}" destId="{E4995748-10DC-48DF-8B13-E38962DA3A93}" srcOrd="1" destOrd="0" presId="urn:microsoft.com/office/officeart/2005/8/layout/process3"/>
    <dgm:cxn modelId="{201C749D-C2E6-4375-9141-DF4FDA0D161A}" srcId="{0F169BBD-75FD-43CA-93FA-AE7A3F7E6235}" destId="{6FBCF9B1-71C8-4C85-9D87-857998A9C082}" srcOrd="2" destOrd="0" parTransId="{C1703546-E78B-4010-86BC-92E6CB12C8FA}" sibTransId="{00F54F74-3B37-4EB3-A1A5-539FEE01A282}"/>
    <dgm:cxn modelId="{23BBADA4-8AF9-4EA3-BD3B-CB6D01ACD78C}" srcId="{0F169BBD-75FD-43CA-93FA-AE7A3F7E6235}" destId="{F5150423-8398-466D-AB12-6429A677F171}" srcOrd="1" destOrd="0" parTransId="{E2764D46-2FE9-4CEF-89D5-175A43676B45}" sibTransId="{3C5ACE6A-1FE3-45FF-A13C-1904690F5204}"/>
    <dgm:cxn modelId="{695CC8A7-FF16-41C7-9D23-30657D92F769}" srcId="{AAADF74C-EC2E-440A-BD0E-EC2823506181}" destId="{16E2BFF0-21D6-4BC0-B83F-28E84338085D}" srcOrd="1" destOrd="0" parTransId="{68127A71-A415-44A7-82C6-1C650A2F9068}" sibTransId="{EF9C6F23-1989-415C-9917-56B025701F18}"/>
    <dgm:cxn modelId="{189681B0-CD55-46CD-B322-571C6E90311B}" type="presOf" srcId="{EF9C6F23-1989-415C-9917-56B025701F18}" destId="{6DA96FE2-D847-46B9-837A-182E2B23327C}" srcOrd="1" destOrd="0" presId="urn:microsoft.com/office/officeart/2005/8/layout/process3"/>
    <dgm:cxn modelId="{9BA429B6-52CD-46AC-B475-DC3D3234255F}" type="presOf" srcId="{6FBCF9B1-71C8-4C85-9D87-857998A9C082}" destId="{4F0CC1BC-0896-423B-A378-130A16B9D8CA}" srcOrd="0" destOrd="2" presId="urn:microsoft.com/office/officeart/2005/8/layout/process3"/>
    <dgm:cxn modelId="{FFF8F7BA-7853-47C8-BFE8-2A8840583711}" srcId="{123AD76C-5F00-4611-8A18-2BD120083FF1}" destId="{F78BEFF7-B446-4C04-A4A0-9EA633B13B5C}" srcOrd="0" destOrd="0" parTransId="{CCED32E7-53B2-4D76-8673-75649CD61D79}" sibTransId="{41B181A7-6603-49A4-B959-240B185D5A93}"/>
    <dgm:cxn modelId="{C61656C2-B0A8-4A3F-AA9A-92FB31A6DE6C}" type="presOf" srcId="{A921FFFB-22C0-4EBF-909E-35AAF6852BE9}" destId="{52BA4015-9686-4B83-8468-B6E6D7B1C128}" srcOrd="0" destOrd="2" presId="urn:microsoft.com/office/officeart/2005/8/layout/process3"/>
    <dgm:cxn modelId="{3CE673C8-36C7-4AAA-9FB0-645B0C742E7C}" type="presOf" srcId="{123AD76C-5F00-4611-8A18-2BD120083FF1}" destId="{3B698577-AA23-4344-8FC1-8AB081072400}" srcOrd="1" destOrd="0" presId="urn:microsoft.com/office/officeart/2005/8/layout/process3"/>
    <dgm:cxn modelId="{78EC11CB-694F-4ADD-A980-F02E0DADED9B}" srcId="{AAADF74C-EC2E-440A-BD0E-EC2823506181}" destId="{46D04020-FF12-4AFA-8B18-372A69E41B87}" srcOrd="0" destOrd="0" parTransId="{645B1A8C-C270-4539-8328-6F23F32EAE9F}" sibTransId="{B1998440-9CD4-412C-8ECD-983DA2EF4A77}"/>
    <dgm:cxn modelId="{4D85F4CE-E838-4712-9A98-D44CC7EFA9E6}" type="presOf" srcId="{D08ED597-DFC4-45F8-96C0-31F50AC13120}" destId="{8C6FA207-F158-4D2C-AD36-682C8F8844C2}" srcOrd="0" destOrd="0" presId="urn:microsoft.com/office/officeart/2005/8/layout/process3"/>
    <dgm:cxn modelId="{03547ED0-8B49-4965-9C46-1C95BFD1443B}" type="presOf" srcId="{16E2BFF0-21D6-4BC0-B83F-28E84338085D}" destId="{6923B431-3EF0-4DBF-AE32-1DD2A155FE09}" srcOrd="0" destOrd="0" presId="urn:microsoft.com/office/officeart/2005/8/layout/process3"/>
    <dgm:cxn modelId="{B7E2F9D1-F395-43DC-8F12-D36D4B5ED42D}" type="presOf" srcId="{D08ED597-DFC4-45F8-96C0-31F50AC13120}" destId="{FF2BDBCC-87FE-4AB6-A3DA-397782C71E4D}" srcOrd="1" destOrd="0" presId="urn:microsoft.com/office/officeart/2005/8/layout/process3"/>
    <dgm:cxn modelId="{EB517AD7-DACF-444B-A939-DC8837BBE7BC}" type="presOf" srcId="{795ABB17-CFB7-4F00-A4C7-2F40D20520DA}" destId="{DBCC3BE4-A8F0-4984-9583-3D00E81F8920}" srcOrd="0" destOrd="1" presId="urn:microsoft.com/office/officeart/2005/8/layout/process3"/>
    <dgm:cxn modelId="{228869E4-F0E9-4B34-BCF3-70265A24D794}" srcId="{16E2BFF0-21D6-4BC0-B83F-28E84338085D}" destId="{D1F52EA8-D134-4925-8C64-BC83609BAA04}" srcOrd="2" destOrd="0" parTransId="{C1F2AADB-4AD0-4A4E-BD8B-E93A08E1362F}" sibTransId="{48068122-85D6-4788-9DF0-CF775A967234}"/>
    <dgm:cxn modelId="{4F230EE5-9286-4963-B07D-7D2B36C9FA0F}" type="presOf" srcId="{786A2135-7DAF-4332-970E-63B6D7CE1D07}" destId="{4F0CC1BC-0896-423B-A378-130A16B9D8CA}" srcOrd="0" destOrd="0" presId="urn:microsoft.com/office/officeart/2005/8/layout/process3"/>
    <dgm:cxn modelId="{FD0272E8-E1BA-4237-8E71-60BEDA1B3466}" type="presOf" srcId="{B1998440-9CD4-412C-8ECD-983DA2EF4A77}" destId="{2B89BF4E-F8F6-42F7-8B7D-3B2828B0D84C}" srcOrd="0" destOrd="0" presId="urn:microsoft.com/office/officeart/2005/8/layout/process3"/>
    <dgm:cxn modelId="{F19EC6F4-3090-4325-8C92-376C355DC8E9}" type="presOf" srcId="{AAADF74C-EC2E-440A-BD0E-EC2823506181}" destId="{ACE4A894-2C6C-4B98-AA83-9D496D8FEF5B}" srcOrd="0" destOrd="0" presId="urn:microsoft.com/office/officeart/2005/8/layout/process3"/>
    <dgm:cxn modelId="{CDF4C148-5519-4B72-A503-EB4898520C46}" type="presParOf" srcId="{ACE4A894-2C6C-4B98-AA83-9D496D8FEF5B}" destId="{8533511B-FF1E-4453-87E3-7116A9F6A37C}" srcOrd="0" destOrd="0" presId="urn:microsoft.com/office/officeart/2005/8/layout/process3"/>
    <dgm:cxn modelId="{E41E2AD6-CA9C-4908-ADC1-6FA67CB6C204}" type="presParOf" srcId="{8533511B-FF1E-4453-87E3-7116A9F6A37C}" destId="{B0180B39-B428-4DF4-AE83-736C032E4281}" srcOrd="0" destOrd="0" presId="urn:microsoft.com/office/officeart/2005/8/layout/process3"/>
    <dgm:cxn modelId="{D91F8805-B8ED-4D97-87CF-14607BF6E3A9}" type="presParOf" srcId="{8533511B-FF1E-4453-87E3-7116A9F6A37C}" destId="{C5073FAE-0400-44A7-803F-6E09303B0327}" srcOrd="1" destOrd="0" presId="urn:microsoft.com/office/officeart/2005/8/layout/process3"/>
    <dgm:cxn modelId="{4F0B85F3-6CFA-442D-91B2-E685F48FB9D1}" type="presParOf" srcId="{8533511B-FF1E-4453-87E3-7116A9F6A37C}" destId="{52BA4015-9686-4B83-8468-B6E6D7B1C128}" srcOrd="2" destOrd="0" presId="urn:microsoft.com/office/officeart/2005/8/layout/process3"/>
    <dgm:cxn modelId="{32ABF6FE-F3FE-4716-A5D7-CDC893835993}" type="presParOf" srcId="{ACE4A894-2C6C-4B98-AA83-9D496D8FEF5B}" destId="{2B89BF4E-F8F6-42F7-8B7D-3B2828B0D84C}" srcOrd="1" destOrd="0" presId="urn:microsoft.com/office/officeart/2005/8/layout/process3"/>
    <dgm:cxn modelId="{4A1D1337-A4DC-46ED-A750-1D7552F63D69}" type="presParOf" srcId="{2B89BF4E-F8F6-42F7-8B7D-3B2828B0D84C}" destId="{5FAC1C50-B434-4F54-B418-C97F395C5DF9}" srcOrd="0" destOrd="0" presId="urn:microsoft.com/office/officeart/2005/8/layout/process3"/>
    <dgm:cxn modelId="{62C13F05-7399-4E2B-AB10-8C44A5D01C32}" type="presParOf" srcId="{ACE4A894-2C6C-4B98-AA83-9D496D8FEF5B}" destId="{41ADC307-397F-4F27-811E-BE40F9411D7A}" srcOrd="2" destOrd="0" presId="urn:microsoft.com/office/officeart/2005/8/layout/process3"/>
    <dgm:cxn modelId="{8545AE29-5539-4BE6-876A-D01613090AF5}" type="presParOf" srcId="{41ADC307-397F-4F27-811E-BE40F9411D7A}" destId="{6923B431-3EF0-4DBF-AE32-1DD2A155FE09}" srcOrd="0" destOrd="0" presId="urn:microsoft.com/office/officeart/2005/8/layout/process3"/>
    <dgm:cxn modelId="{6F30A5C4-F5DA-4078-AE62-BBCFB318DA10}" type="presParOf" srcId="{41ADC307-397F-4F27-811E-BE40F9411D7A}" destId="{D9DEA77F-3E36-4E72-9537-FE397D17BF9B}" srcOrd="1" destOrd="0" presId="urn:microsoft.com/office/officeart/2005/8/layout/process3"/>
    <dgm:cxn modelId="{513FF68C-E82E-45BD-B4F7-9F475CD1C027}" type="presParOf" srcId="{41ADC307-397F-4F27-811E-BE40F9411D7A}" destId="{DBCC3BE4-A8F0-4984-9583-3D00E81F8920}" srcOrd="2" destOrd="0" presId="urn:microsoft.com/office/officeart/2005/8/layout/process3"/>
    <dgm:cxn modelId="{4BB4A451-E664-48FC-8F84-E2D0B4F3974B}" type="presParOf" srcId="{ACE4A894-2C6C-4B98-AA83-9D496D8FEF5B}" destId="{F66B1EBC-0F1A-47F0-A393-E57DDE653DB9}" srcOrd="3" destOrd="0" presId="urn:microsoft.com/office/officeart/2005/8/layout/process3"/>
    <dgm:cxn modelId="{8F252ED9-1F00-45EC-B455-26F94002A0DA}" type="presParOf" srcId="{F66B1EBC-0F1A-47F0-A393-E57DDE653DB9}" destId="{6DA96FE2-D847-46B9-837A-182E2B23327C}" srcOrd="0" destOrd="0" presId="urn:microsoft.com/office/officeart/2005/8/layout/process3"/>
    <dgm:cxn modelId="{3B87E741-97C3-4A2D-BA83-2EFF51473280}" type="presParOf" srcId="{ACE4A894-2C6C-4B98-AA83-9D496D8FEF5B}" destId="{21E2C1DA-BC39-483B-B745-15D69783C821}" srcOrd="4" destOrd="0" presId="urn:microsoft.com/office/officeart/2005/8/layout/process3"/>
    <dgm:cxn modelId="{7345D4EF-B00A-4CF0-80A9-55CBB9D8860B}" type="presParOf" srcId="{21E2C1DA-BC39-483B-B745-15D69783C821}" destId="{11A08B78-4D12-4C94-B976-63548A5879CF}" srcOrd="0" destOrd="0" presId="urn:microsoft.com/office/officeart/2005/8/layout/process3"/>
    <dgm:cxn modelId="{7177724C-F168-461E-B1BD-339F6EC0FEB7}" type="presParOf" srcId="{21E2C1DA-BC39-483B-B745-15D69783C821}" destId="{E4995748-10DC-48DF-8B13-E38962DA3A93}" srcOrd="1" destOrd="0" presId="urn:microsoft.com/office/officeart/2005/8/layout/process3"/>
    <dgm:cxn modelId="{AF3BECCF-332A-4DBC-A979-3C4CCA4206DE}" type="presParOf" srcId="{21E2C1DA-BC39-483B-B745-15D69783C821}" destId="{4F0CC1BC-0896-423B-A378-130A16B9D8CA}" srcOrd="2" destOrd="0" presId="urn:microsoft.com/office/officeart/2005/8/layout/process3"/>
    <dgm:cxn modelId="{FC046C95-EDB9-4560-B33C-F58BEDB7B371}" type="presParOf" srcId="{ACE4A894-2C6C-4B98-AA83-9D496D8FEF5B}" destId="{8C6FA207-F158-4D2C-AD36-682C8F8844C2}" srcOrd="5" destOrd="0" presId="urn:microsoft.com/office/officeart/2005/8/layout/process3"/>
    <dgm:cxn modelId="{2FBC1965-B278-4AEA-B842-34E14AFB2857}" type="presParOf" srcId="{8C6FA207-F158-4D2C-AD36-682C8F8844C2}" destId="{FF2BDBCC-87FE-4AB6-A3DA-397782C71E4D}" srcOrd="0" destOrd="0" presId="urn:microsoft.com/office/officeart/2005/8/layout/process3"/>
    <dgm:cxn modelId="{A044F6B4-86CD-40A2-900C-E8954D89E0A8}" type="presParOf" srcId="{ACE4A894-2C6C-4B98-AA83-9D496D8FEF5B}" destId="{52614C3F-4698-431E-A635-6B8D9887C1D1}" srcOrd="6" destOrd="0" presId="urn:microsoft.com/office/officeart/2005/8/layout/process3"/>
    <dgm:cxn modelId="{8AEB59C9-F7F2-4D17-A397-47EDD5D71973}" type="presParOf" srcId="{52614C3F-4698-431E-A635-6B8D9887C1D1}" destId="{6AFD6C7F-F54A-43A8-84FE-8729C7FE1034}" srcOrd="0" destOrd="0" presId="urn:microsoft.com/office/officeart/2005/8/layout/process3"/>
    <dgm:cxn modelId="{3A89EA44-C9E1-435D-9A59-BEE2D2920BB3}" type="presParOf" srcId="{52614C3F-4698-431E-A635-6B8D9887C1D1}" destId="{3B698577-AA23-4344-8FC1-8AB081072400}" srcOrd="1" destOrd="0" presId="urn:microsoft.com/office/officeart/2005/8/layout/process3"/>
    <dgm:cxn modelId="{0887558F-C3A3-4548-86E1-A06EE64782FE}" type="presParOf" srcId="{52614C3F-4698-431E-A635-6B8D9887C1D1}" destId="{AB588CB4-B4C1-4FCF-9F23-984518F185B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73FAE-0400-44A7-803F-6E09303B0327}">
      <dsp:nvSpPr>
        <dsp:cNvPr id="0" name=""/>
        <dsp:cNvSpPr/>
      </dsp:nvSpPr>
      <dsp:spPr>
        <a:xfrm>
          <a:off x="1609" y="11418"/>
          <a:ext cx="2023138" cy="267839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tx1"/>
              </a:solidFill>
            </a:rPr>
            <a:t>V1 Data by Subject</a:t>
          </a:r>
        </a:p>
        <a:p>
          <a:pPr marL="0" lvl="0" indent="0" algn="l" defTabSz="622300">
            <a:lnSpc>
              <a:spcPct val="90000"/>
            </a:lnSpc>
            <a:spcBef>
              <a:spcPct val="0"/>
            </a:spcBef>
            <a:spcAft>
              <a:spcPct val="35000"/>
            </a:spcAft>
            <a:buNone/>
          </a:pPr>
          <a:r>
            <a:rPr lang="en-US" sz="1400" kern="1200">
              <a:solidFill>
                <a:schemeClr val="tx1"/>
              </a:solidFill>
            </a:rPr>
            <a:t>Spring</a:t>
          </a:r>
        </a:p>
      </dsp:txBody>
      <dsp:txXfrm>
        <a:off x="1609" y="11418"/>
        <a:ext cx="2023138" cy="809255"/>
      </dsp:txXfrm>
    </dsp:sp>
    <dsp:sp modelId="{52BA4015-9686-4B83-8468-B6E6D7B1C128}">
      <dsp:nvSpPr>
        <dsp:cNvPr id="0" name=""/>
        <dsp:cNvSpPr/>
      </dsp:nvSpPr>
      <dsp:spPr>
        <a:xfrm>
          <a:off x="415987" y="820674"/>
          <a:ext cx="2023138" cy="357120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tx1"/>
              </a:solidFill>
            </a:rPr>
            <a:t>Only reports computer-based testing (CBT)</a:t>
          </a:r>
        </a:p>
        <a:p>
          <a:pPr marL="114300" lvl="1" indent="-114300" algn="l" defTabSz="622300">
            <a:lnSpc>
              <a:spcPct val="90000"/>
            </a:lnSpc>
            <a:spcBef>
              <a:spcPct val="0"/>
            </a:spcBef>
            <a:spcAft>
              <a:spcPct val="15000"/>
            </a:spcAft>
            <a:buChar char="•"/>
          </a:pPr>
          <a:r>
            <a:rPr lang="en-US" sz="1400" kern="1200" dirty="0">
              <a:solidFill>
                <a:schemeClr val="tx1"/>
              </a:solidFill>
            </a:rPr>
            <a:t>Only reports scores for selected response (SR) items</a:t>
          </a:r>
        </a:p>
        <a:p>
          <a:pPr marL="114300" lvl="1" indent="-114300" algn="l" defTabSz="622300">
            <a:lnSpc>
              <a:spcPct val="90000"/>
            </a:lnSpc>
            <a:spcBef>
              <a:spcPct val="0"/>
            </a:spcBef>
            <a:spcAft>
              <a:spcPct val="15000"/>
            </a:spcAft>
            <a:buChar char="•"/>
          </a:pPr>
          <a:r>
            <a:rPr lang="en-US" sz="1400" kern="1200" dirty="0">
              <a:solidFill>
                <a:schemeClr val="tx1"/>
              </a:solidFill>
            </a:rPr>
            <a:t>Only includes raw score subtotals</a:t>
          </a:r>
        </a:p>
      </dsp:txBody>
      <dsp:txXfrm>
        <a:off x="475243" y="879930"/>
        <a:ext cx="1904626" cy="3452688"/>
      </dsp:txXfrm>
    </dsp:sp>
    <dsp:sp modelId="{2B89BF4E-F8F6-42F7-8B7D-3B2828B0D84C}">
      <dsp:nvSpPr>
        <dsp:cNvPr id="0" name=""/>
        <dsp:cNvSpPr/>
      </dsp:nvSpPr>
      <dsp:spPr>
        <a:xfrm>
          <a:off x="2331448" y="164195"/>
          <a:ext cx="650204" cy="50370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2331448" y="264935"/>
        <a:ext cx="499093" cy="302222"/>
      </dsp:txXfrm>
    </dsp:sp>
    <dsp:sp modelId="{D9DEA77F-3E36-4E72-9537-FE397D17BF9B}">
      <dsp:nvSpPr>
        <dsp:cNvPr id="0" name=""/>
        <dsp:cNvSpPr/>
      </dsp:nvSpPr>
      <dsp:spPr>
        <a:xfrm>
          <a:off x="3251550" y="11418"/>
          <a:ext cx="2023138" cy="267839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tx1"/>
              </a:solidFill>
            </a:rPr>
            <a:t>V2 Data by Subject</a:t>
          </a:r>
        </a:p>
        <a:p>
          <a:pPr marL="0" lvl="0" indent="0" algn="l" defTabSz="622300">
            <a:lnSpc>
              <a:spcPct val="90000"/>
            </a:lnSpc>
            <a:spcBef>
              <a:spcPct val="0"/>
            </a:spcBef>
            <a:spcAft>
              <a:spcPct val="35000"/>
            </a:spcAft>
            <a:buNone/>
          </a:pPr>
          <a:r>
            <a:rPr lang="en-US" sz="1400" kern="1200">
              <a:solidFill>
                <a:schemeClr val="tx1"/>
              </a:solidFill>
            </a:rPr>
            <a:t>Summer</a:t>
          </a:r>
        </a:p>
      </dsp:txBody>
      <dsp:txXfrm>
        <a:off x="3251550" y="11418"/>
        <a:ext cx="2023138" cy="809255"/>
      </dsp:txXfrm>
    </dsp:sp>
    <dsp:sp modelId="{DBCC3BE4-A8F0-4984-9583-3D00E81F8920}">
      <dsp:nvSpPr>
        <dsp:cNvPr id="0" name=""/>
        <dsp:cNvSpPr/>
      </dsp:nvSpPr>
      <dsp:spPr>
        <a:xfrm>
          <a:off x="3665927" y="820674"/>
          <a:ext cx="2023138" cy="357120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tx1"/>
              </a:solidFill>
            </a:rPr>
            <a:t>CBT and paper-based testing (PBT)</a:t>
          </a:r>
        </a:p>
        <a:p>
          <a:pPr marL="114300" lvl="1" indent="-114300" algn="l" defTabSz="622300">
            <a:lnSpc>
              <a:spcPct val="90000"/>
            </a:lnSpc>
            <a:spcBef>
              <a:spcPct val="0"/>
            </a:spcBef>
            <a:spcAft>
              <a:spcPct val="15000"/>
            </a:spcAft>
            <a:buChar char="•"/>
          </a:pPr>
          <a:r>
            <a:rPr lang="en-US" sz="1400" kern="1200" dirty="0">
              <a:solidFill>
                <a:schemeClr val="tx1"/>
              </a:solidFill>
            </a:rPr>
            <a:t>Includes scores  for all items including SR, constructed response (CR), and essays</a:t>
          </a:r>
        </a:p>
        <a:p>
          <a:pPr marL="114300" lvl="1" indent="-114300" algn="l" defTabSz="622300">
            <a:lnSpc>
              <a:spcPct val="90000"/>
            </a:lnSpc>
            <a:spcBef>
              <a:spcPct val="0"/>
            </a:spcBef>
            <a:spcAft>
              <a:spcPct val="15000"/>
            </a:spcAft>
            <a:buChar char="•"/>
          </a:pPr>
          <a:r>
            <a:rPr lang="en-US" sz="1400" kern="1200">
              <a:solidFill>
                <a:schemeClr val="tx1"/>
              </a:solidFill>
            </a:rPr>
            <a:t>Includes scaled scores and preliminary achievement levels</a:t>
          </a:r>
        </a:p>
      </dsp:txBody>
      <dsp:txXfrm>
        <a:off x="3725183" y="879930"/>
        <a:ext cx="1904626" cy="3452688"/>
      </dsp:txXfrm>
    </dsp:sp>
    <dsp:sp modelId="{F66B1EBC-0F1A-47F0-A393-E57DDE653DB9}">
      <dsp:nvSpPr>
        <dsp:cNvPr id="0" name=""/>
        <dsp:cNvSpPr/>
      </dsp:nvSpPr>
      <dsp:spPr>
        <a:xfrm>
          <a:off x="5581388" y="164195"/>
          <a:ext cx="650204" cy="50370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5581388" y="264935"/>
        <a:ext cx="499093" cy="302222"/>
      </dsp:txXfrm>
    </dsp:sp>
    <dsp:sp modelId="{E4995748-10DC-48DF-8B13-E38962DA3A93}">
      <dsp:nvSpPr>
        <dsp:cNvPr id="0" name=""/>
        <dsp:cNvSpPr/>
      </dsp:nvSpPr>
      <dsp:spPr>
        <a:xfrm>
          <a:off x="6501490" y="11418"/>
          <a:ext cx="2023138" cy="267839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rPr>
            <a:t>Preliminary MCAS Data</a:t>
          </a:r>
        </a:p>
        <a:p>
          <a:pPr marL="0" lvl="0" indent="0" algn="l" defTabSz="622300">
            <a:lnSpc>
              <a:spcPct val="90000"/>
            </a:lnSpc>
            <a:spcBef>
              <a:spcPct val="0"/>
            </a:spcBef>
            <a:spcAft>
              <a:spcPct val="35000"/>
            </a:spcAft>
            <a:buNone/>
          </a:pPr>
          <a:r>
            <a:rPr lang="en-US" sz="1400" kern="1200" dirty="0">
              <a:solidFill>
                <a:schemeClr val="tx1"/>
              </a:solidFill>
            </a:rPr>
            <a:t>Mid-August</a:t>
          </a:r>
        </a:p>
      </dsp:txBody>
      <dsp:txXfrm>
        <a:off x="6501490" y="11418"/>
        <a:ext cx="2023138" cy="809255"/>
      </dsp:txXfrm>
    </dsp:sp>
    <dsp:sp modelId="{4F0CC1BC-0896-423B-A378-130A16B9D8CA}">
      <dsp:nvSpPr>
        <dsp:cNvPr id="0" name=""/>
        <dsp:cNvSpPr/>
      </dsp:nvSpPr>
      <dsp:spPr>
        <a:xfrm>
          <a:off x="6915867" y="820674"/>
          <a:ext cx="2023138" cy="357120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tx1"/>
              </a:solidFill>
            </a:rPr>
            <a:t>Student results for all MCAS tests are reported together</a:t>
          </a:r>
        </a:p>
        <a:p>
          <a:pPr marL="114300" lvl="1" indent="-114300" algn="l" defTabSz="622300">
            <a:lnSpc>
              <a:spcPct val="90000"/>
            </a:lnSpc>
            <a:spcBef>
              <a:spcPct val="0"/>
            </a:spcBef>
            <a:spcAft>
              <a:spcPct val="15000"/>
            </a:spcAft>
            <a:buChar char="•"/>
          </a:pPr>
          <a:r>
            <a:rPr lang="en-US" sz="1400" kern="1200" dirty="0">
              <a:solidFill>
                <a:schemeClr val="tx1"/>
              </a:solidFill>
            </a:rPr>
            <a:t>Includes scaled scores and achievement levels that factor in student test status</a:t>
          </a:r>
        </a:p>
        <a:p>
          <a:pPr marL="114300" lvl="1" indent="-114300" algn="l" defTabSz="622300">
            <a:lnSpc>
              <a:spcPct val="90000"/>
            </a:lnSpc>
            <a:spcBef>
              <a:spcPct val="0"/>
            </a:spcBef>
            <a:spcAft>
              <a:spcPct val="15000"/>
            </a:spcAft>
            <a:buChar char="•"/>
          </a:pPr>
          <a:r>
            <a:rPr lang="en-US" sz="1400" kern="1200">
              <a:solidFill>
                <a:schemeClr val="tx1"/>
              </a:solidFill>
            </a:rPr>
            <a:t>File used for reporting data discrepancies</a:t>
          </a:r>
        </a:p>
      </dsp:txBody>
      <dsp:txXfrm>
        <a:off x="6975123" y="879930"/>
        <a:ext cx="1904626" cy="3452688"/>
      </dsp:txXfrm>
    </dsp:sp>
    <dsp:sp modelId="{8C6FA207-F158-4D2C-AD36-682C8F8844C2}">
      <dsp:nvSpPr>
        <dsp:cNvPr id="0" name=""/>
        <dsp:cNvSpPr/>
      </dsp:nvSpPr>
      <dsp:spPr>
        <a:xfrm>
          <a:off x="8831328" y="164195"/>
          <a:ext cx="650204" cy="50370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8831328" y="264935"/>
        <a:ext cx="499093" cy="302222"/>
      </dsp:txXfrm>
    </dsp:sp>
    <dsp:sp modelId="{3B698577-AA23-4344-8FC1-8AB081072400}">
      <dsp:nvSpPr>
        <dsp:cNvPr id="0" name=""/>
        <dsp:cNvSpPr/>
      </dsp:nvSpPr>
      <dsp:spPr>
        <a:xfrm>
          <a:off x="9751430" y="11418"/>
          <a:ext cx="2023138" cy="267839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tx1"/>
              </a:solidFill>
            </a:rPr>
            <a:t>Official MCAS Data</a:t>
          </a:r>
        </a:p>
        <a:p>
          <a:pPr marL="0" lvl="0" indent="0" algn="l" defTabSz="622300">
            <a:lnSpc>
              <a:spcPct val="90000"/>
            </a:lnSpc>
            <a:spcBef>
              <a:spcPct val="0"/>
            </a:spcBef>
            <a:spcAft>
              <a:spcPct val="35000"/>
            </a:spcAft>
            <a:buNone/>
          </a:pPr>
          <a:r>
            <a:rPr lang="en-US" sz="1400" kern="1200">
              <a:solidFill>
                <a:schemeClr val="tx1"/>
              </a:solidFill>
            </a:rPr>
            <a:t>September</a:t>
          </a:r>
        </a:p>
      </dsp:txBody>
      <dsp:txXfrm>
        <a:off x="9751430" y="11418"/>
        <a:ext cx="2023138" cy="809255"/>
      </dsp:txXfrm>
    </dsp:sp>
    <dsp:sp modelId="{AB588CB4-B4C1-4FCF-9F23-984518F185B4}">
      <dsp:nvSpPr>
        <dsp:cNvPr id="0" name=""/>
        <dsp:cNvSpPr/>
      </dsp:nvSpPr>
      <dsp:spPr>
        <a:xfrm>
          <a:off x="10165807" y="820674"/>
          <a:ext cx="2023138" cy="357120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solidFill>
                <a:schemeClr val="tx1"/>
              </a:solidFill>
            </a:rPr>
            <a:t>Final data that is used to create public reporting of MCAS data</a:t>
          </a:r>
        </a:p>
        <a:p>
          <a:pPr marL="114300" lvl="1" indent="-114300" algn="l" defTabSz="622300">
            <a:lnSpc>
              <a:spcPct val="90000"/>
            </a:lnSpc>
            <a:spcBef>
              <a:spcPct val="0"/>
            </a:spcBef>
            <a:spcAft>
              <a:spcPct val="15000"/>
            </a:spcAft>
            <a:buChar char="•"/>
          </a:pPr>
          <a:r>
            <a:rPr lang="en-US" sz="1400" kern="1200" dirty="0">
              <a:solidFill>
                <a:schemeClr val="tx1"/>
              </a:solidFill>
            </a:rPr>
            <a:t>Incorporates changes in test status and achievement levels due to data discrepancy reports</a:t>
          </a:r>
        </a:p>
        <a:p>
          <a:pPr marL="114300" lvl="1" indent="-114300" algn="l" defTabSz="622300" rtl="0">
            <a:lnSpc>
              <a:spcPct val="90000"/>
            </a:lnSpc>
            <a:spcBef>
              <a:spcPct val="0"/>
            </a:spcBef>
            <a:spcAft>
              <a:spcPct val="15000"/>
            </a:spcAft>
            <a:buChar char="•"/>
          </a:pPr>
          <a:r>
            <a:rPr lang="en-US" sz="1400" b="1" kern="1200">
              <a:solidFill>
                <a:schemeClr val="tx1"/>
              </a:solidFill>
            </a:rPr>
            <a:t>Still embargoed until </a:t>
          </a:r>
          <a:r>
            <a:rPr lang="en-US" sz="1400" b="1" kern="1200">
              <a:solidFill>
                <a:schemeClr val="tx1"/>
              </a:solidFill>
              <a:latin typeface="Aptos Display" panose="02110004020202020204"/>
            </a:rPr>
            <a:t>the</a:t>
          </a:r>
          <a:r>
            <a:rPr lang="en-US" sz="1400" b="1" kern="1200">
              <a:solidFill>
                <a:schemeClr val="tx1"/>
              </a:solidFill>
            </a:rPr>
            <a:t> </a:t>
          </a:r>
          <a:r>
            <a:rPr lang="en-US" sz="1400" b="1" kern="1200">
              <a:solidFill>
                <a:schemeClr val="tx1"/>
              </a:solidFill>
              <a:latin typeface="Aptos Display" panose="02110004020202020204"/>
            </a:rPr>
            <a:t>official release</a:t>
          </a:r>
          <a:r>
            <a:rPr lang="en-US" sz="1400" b="1" kern="1200">
              <a:solidFill>
                <a:schemeClr val="tx1"/>
              </a:solidFill>
            </a:rPr>
            <a:t> of data</a:t>
          </a:r>
        </a:p>
      </dsp:txBody>
      <dsp:txXfrm>
        <a:off x="10225063" y="879930"/>
        <a:ext cx="1904626" cy="34526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2</a:t>
            </a:fld>
            <a:endParaRPr lang="en-US"/>
          </a:p>
        </p:txBody>
      </p:sp>
    </p:spTree>
    <p:extLst>
      <p:ext uri="{BB962C8B-B14F-4D97-AF65-F5344CB8AC3E}">
        <p14:creationId xmlns:p14="http://schemas.microsoft.com/office/powerpoint/2010/main" val="99719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B6DB38A-5D4A-D140-AE31-7200571C691E}" type="slidenum">
              <a:rPr lang="en-US" smtClean="0"/>
              <a:t>5</a:t>
            </a:fld>
            <a:endParaRPr lang="en-US"/>
          </a:p>
        </p:txBody>
      </p:sp>
    </p:spTree>
    <p:extLst>
      <p:ext uri="{BB962C8B-B14F-4D97-AF65-F5344CB8AC3E}">
        <p14:creationId xmlns:p14="http://schemas.microsoft.com/office/powerpoint/2010/main" val="31289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8</a:t>
            </a:fld>
            <a:endParaRPr lang="en-US"/>
          </a:p>
        </p:txBody>
      </p:sp>
    </p:spTree>
    <p:extLst>
      <p:ext uri="{BB962C8B-B14F-4D97-AF65-F5344CB8AC3E}">
        <p14:creationId xmlns:p14="http://schemas.microsoft.com/office/powerpoint/2010/main" val="279808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248272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cas.onlinehelp.cognia.org/portal/" TargetMode="Externa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doe.mass.edu/infoservices/data/diradmin/list.aspx" TargetMode="External"/><Relationship Id="rId2" Type="http://schemas.openxmlformats.org/officeDocument/2006/relationships/hyperlink" Target="https://gateway.edu.state.ma.us/stardust/login"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profiles.doe.mass.edu/search/search.aspx?leftNavId=11239"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e.mass.edu/infoservices/data/diradmin/list.aspx" TargetMode="External"/><Relationship Id="rId2" Type="http://schemas.openxmlformats.org/officeDocument/2006/relationships/hyperlink" Target="https://www.doe.mass.edu/infoservices/data/diradmin/dropboxcentral.html" TargetMode="External"/><Relationship Id="rId1" Type="http://schemas.openxmlformats.org/officeDocument/2006/relationships/slideLayout" Target="../slideLayouts/slideLayout3.xml"/><Relationship Id="rId4" Type="http://schemas.openxmlformats.org/officeDocument/2006/relationships/hyperlink" Target="https://reporting.cognia.org/ReportingMCASDiscrepancy/login_admin.aspx?ReturnUrl=%2freportingmcasdiscrepanc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cas.onlinehelp.cognia.org/training/" TargetMode="External"/><Relationship Id="rId7" Type="http://schemas.openxmlformats.org/officeDocument/2006/relationships/hyperlink" Target="https://reporting.cognia.org/ReportingMCASDiscrepancy/login_admin.aspx?ReturnUrl=%2freportingmcasdiscrepancy" TargetMode="External"/><Relationship Id="rId2" Type="http://schemas.openxmlformats.org/officeDocument/2006/relationships/hyperlink" Target="https://mcas.onlinehelp.cognia.org/portal/" TargetMode="External"/><Relationship Id="rId1" Type="http://schemas.openxmlformats.org/officeDocument/2006/relationships/slideLayout" Target="../slideLayouts/slideLayout13.xml"/><Relationship Id="rId6" Type="http://schemas.openxmlformats.org/officeDocument/2006/relationships/hyperlink" Target="https://mass.us14.list-manage.com/subscribe?u=d8f37d1a90dacd97f207f0b4a&amp;id=67a9138e32" TargetMode="External"/><Relationship Id="rId5" Type="http://schemas.openxmlformats.org/officeDocument/2006/relationships/hyperlink" Target="https://www.doe.mass.edu/mcas/updates.html" TargetMode="External"/><Relationship Id="rId4" Type="http://schemas.openxmlformats.org/officeDocument/2006/relationships/hyperlink" Target="https://mcas.onlinehelp.cognia.org/released-item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s://mcas.onlinehelp.cognia.org/" TargetMode="External"/><Relationship Id="rId1" Type="http://schemas.openxmlformats.org/officeDocument/2006/relationships/slideLayout" Target="../slideLayouts/slideLayout6.xml"/><Relationship Id="rId5" Type="http://schemas.openxmlformats.org/officeDocument/2006/relationships/hyperlink" Target="mailto:mcas@mass.gov" TargetMode="External"/><Relationship Id="rId4" Type="http://schemas.openxmlformats.org/officeDocument/2006/relationships/hyperlink" Target="http://www.doe.mass.edu/mcas"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svg"/><Relationship Id="rId7" Type="http://schemas.openxmlformats.org/officeDocument/2006/relationships/hyperlink" Target="mailto:mcas@mass.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hyperlink" Target="http://www.doe.mass.edu/mcas" TargetMode="Externa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Autofit/>
          </a:bodyPr>
          <a:lstStyle/>
          <a:p>
            <a:r>
              <a:rPr lang="en-US" sz="6600"/>
              <a:t>MCAS Early Release Data</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a:lstStyle/>
          <a:p>
            <a:r>
              <a:rPr lang="en-US">
                <a:solidFill>
                  <a:schemeClr val="bg1"/>
                </a:solidFill>
              </a:rPr>
              <a:t>2026 Reporting</a:t>
            </a:r>
          </a:p>
        </p:txBody>
      </p:sp>
      <p:sp>
        <p:nvSpPr>
          <p:cNvPr id="4" name="Subtitle 2">
            <a:extLst>
              <a:ext uri="{FF2B5EF4-FFF2-40B4-BE49-F238E27FC236}">
                <a16:creationId xmlns:a16="http://schemas.microsoft.com/office/drawing/2014/main" id="{4F9CF182-3273-14B7-82DE-22CA27867E89}"/>
              </a:ext>
            </a:extLst>
          </p:cNvPr>
          <p:cNvSpPr txBox="1">
            <a:spLocks/>
          </p:cNvSpPr>
          <p:nvPr/>
        </p:nvSpPr>
        <p:spPr>
          <a:xfrm>
            <a:off x="342900" y="4440753"/>
            <a:ext cx="10079182" cy="15586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B5DFF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1E4782"/>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1E4782"/>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1E4782"/>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1E4782"/>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126"/>
            <a:r>
              <a:rPr lang="en-US" altLang="zh-CN">
                <a:solidFill>
                  <a:schemeClr val="bg1"/>
                </a:solidFill>
              </a:rPr>
              <a:t>The Office of Student Assessment Services </a:t>
            </a:r>
          </a:p>
          <a:p>
            <a:pPr defTabSz="914126"/>
            <a:r>
              <a:rPr lang="en-US" altLang="zh-CN">
                <a:solidFill>
                  <a:schemeClr val="bg1"/>
                </a:solidFill>
              </a:rPr>
              <a:t>June 9, 2026</a:t>
            </a:r>
            <a:endParaRPr lang="zh-CN" altLang="en-US">
              <a:solidFill>
                <a:schemeClr val="bg1"/>
              </a:solidFill>
            </a:endParaRP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4202-6C80-C4AF-40AF-2A374269184B}"/>
              </a:ext>
            </a:extLst>
          </p:cNvPr>
          <p:cNvSpPr>
            <a:spLocks noGrp="1"/>
          </p:cNvSpPr>
          <p:nvPr>
            <p:ph type="title"/>
          </p:nvPr>
        </p:nvSpPr>
        <p:spPr/>
        <p:txBody>
          <a:bodyPr/>
          <a:lstStyle/>
          <a:p>
            <a:r>
              <a:rPr lang="en-US"/>
              <a:t>Data Locations</a:t>
            </a:r>
          </a:p>
        </p:txBody>
      </p:sp>
      <p:sp>
        <p:nvSpPr>
          <p:cNvPr id="3" name="Text Placeholder 2">
            <a:extLst>
              <a:ext uri="{FF2B5EF4-FFF2-40B4-BE49-F238E27FC236}">
                <a16:creationId xmlns:a16="http://schemas.microsoft.com/office/drawing/2014/main" id="{9A65AB0D-908B-F337-3EA7-9E6A58E3E7D7}"/>
              </a:ext>
            </a:extLst>
          </p:cNvPr>
          <p:cNvSpPr>
            <a:spLocks noGrp="1"/>
          </p:cNvSpPr>
          <p:nvPr>
            <p:ph type="body" idx="1"/>
          </p:nvPr>
        </p:nvSpPr>
        <p:spPr/>
        <p:txBody>
          <a:bodyPr/>
          <a:lstStyle/>
          <a:p>
            <a:r>
              <a:rPr lang="en-US" sz="2800">
                <a:solidFill>
                  <a:schemeClr val="tx1"/>
                </a:solidFill>
                <a:latin typeface="Arial"/>
                <a:cs typeface="Arial"/>
              </a:rPr>
              <a:t>MCAS Portal: </a:t>
            </a:r>
          </a:p>
        </p:txBody>
      </p:sp>
      <p:sp>
        <p:nvSpPr>
          <p:cNvPr id="4" name="Content Placeholder 3">
            <a:extLst>
              <a:ext uri="{FF2B5EF4-FFF2-40B4-BE49-F238E27FC236}">
                <a16:creationId xmlns:a16="http://schemas.microsoft.com/office/drawing/2014/main" id="{E5A68151-513C-E0F0-75CE-6D07DDD44D64}"/>
              </a:ext>
            </a:extLst>
          </p:cNvPr>
          <p:cNvSpPr>
            <a:spLocks noGrp="1"/>
          </p:cNvSpPr>
          <p:nvPr>
            <p:ph sz="half" idx="2"/>
          </p:nvPr>
        </p:nvSpPr>
        <p:spPr>
          <a:xfrm>
            <a:off x="195548" y="2505075"/>
            <a:ext cx="5243317" cy="3771034"/>
          </a:xfrm>
        </p:spPr>
        <p:txBody>
          <a:bodyPr vert="horz" lIns="91440" tIns="45720" rIns="91440" bIns="45720" rtlCol="0" anchor="t">
            <a:normAutofit/>
          </a:bodyPr>
          <a:lstStyle/>
          <a:p>
            <a:pPr marL="457200" indent="-457200">
              <a:buFont typeface="Arial,Sans-Serif" panose="020B0604020202020204" pitchFamily="34" charset="0"/>
            </a:pPr>
            <a:r>
              <a:rPr lang="en-US" sz="2600">
                <a:solidFill>
                  <a:srgbClr val="000000"/>
                </a:solidFill>
                <a:latin typeface="Arial"/>
                <a:cs typeface="Arial"/>
              </a:rPr>
              <a:t>V1 and V2 .CSVs</a:t>
            </a:r>
          </a:p>
          <a:p>
            <a:pPr marL="457200" indent="-457200">
              <a:lnSpc>
                <a:spcPct val="100000"/>
              </a:lnSpc>
              <a:spcBef>
                <a:spcPts val="0"/>
              </a:spcBef>
              <a:buFont typeface="Arial,Sans-Serif" panose="020B0604020202020204" pitchFamily="34" charset="0"/>
            </a:pPr>
            <a:r>
              <a:rPr lang="en-US" sz="2600">
                <a:solidFill>
                  <a:srgbClr val="000000"/>
                </a:solidFill>
                <a:latin typeface="Arial"/>
                <a:cs typeface="Arial"/>
              </a:rPr>
              <a:t>Item Result Templates</a:t>
            </a:r>
          </a:p>
          <a:p>
            <a:pPr marL="457200" indent="-457200">
              <a:lnSpc>
                <a:spcPct val="100000"/>
              </a:lnSpc>
              <a:spcBef>
                <a:spcPts val="0"/>
              </a:spcBef>
              <a:buFont typeface="Arial,Sans-Serif" panose="020B0604020202020204" pitchFamily="34" charset="0"/>
            </a:pPr>
            <a:r>
              <a:rPr lang="en-US" sz="2600">
                <a:solidFill>
                  <a:srgbClr val="000000"/>
                </a:solidFill>
                <a:latin typeface="Arial"/>
                <a:cs typeface="Arial"/>
              </a:rPr>
              <a:t>PDF Rosters</a:t>
            </a:r>
          </a:p>
          <a:p>
            <a:pPr marL="457200" indent="-457200">
              <a:lnSpc>
                <a:spcPct val="100000"/>
              </a:lnSpc>
              <a:spcBef>
                <a:spcPts val="0"/>
              </a:spcBef>
              <a:buFont typeface="Arial,Sans-Serif" panose="020B0604020202020204" pitchFamily="34" charset="0"/>
            </a:pPr>
            <a:r>
              <a:rPr lang="en-US" sz="2600">
                <a:solidFill>
                  <a:srgbClr val="000000"/>
                </a:solidFill>
                <a:latin typeface="Arial"/>
                <a:cs typeface="Arial"/>
              </a:rPr>
              <a:t>Early Release Essay Reports</a:t>
            </a:r>
          </a:p>
          <a:p>
            <a:pPr marL="457200" indent="-457200">
              <a:lnSpc>
                <a:spcPct val="100000"/>
              </a:lnSpc>
              <a:spcBef>
                <a:spcPts val="0"/>
              </a:spcBef>
              <a:buFont typeface="Arial,Sans-Serif" panose="020B0604020202020204" pitchFamily="34" charset="0"/>
            </a:pPr>
            <a:endParaRPr lang="en-US" sz="2200">
              <a:solidFill>
                <a:srgbClr val="000000"/>
              </a:solidFill>
            </a:endParaRPr>
          </a:p>
          <a:p>
            <a:endParaRPr lang="en-US"/>
          </a:p>
        </p:txBody>
      </p:sp>
      <p:sp>
        <p:nvSpPr>
          <p:cNvPr id="5" name="Text Placeholder 4">
            <a:extLst>
              <a:ext uri="{FF2B5EF4-FFF2-40B4-BE49-F238E27FC236}">
                <a16:creationId xmlns:a16="http://schemas.microsoft.com/office/drawing/2014/main" id="{2667C33D-6A4D-1AAF-435B-CCC9869328BC}"/>
              </a:ext>
            </a:extLst>
          </p:cNvPr>
          <p:cNvSpPr>
            <a:spLocks noGrp="1"/>
          </p:cNvSpPr>
          <p:nvPr>
            <p:ph type="body" sz="quarter" idx="3"/>
          </p:nvPr>
        </p:nvSpPr>
        <p:spPr>
          <a:xfrm>
            <a:off x="5559062" y="1681163"/>
            <a:ext cx="5229840" cy="823912"/>
          </a:xfrm>
        </p:spPr>
        <p:txBody>
          <a:bodyPr/>
          <a:lstStyle/>
          <a:p>
            <a:r>
              <a:rPr lang="en-US" sz="2800" err="1">
                <a:solidFill>
                  <a:schemeClr val="tx1"/>
                </a:solidFill>
                <a:latin typeface="Arial"/>
                <a:cs typeface="Arial"/>
              </a:rPr>
              <a:t>DropBox</a:t>
            </a:r>
            <a:r>
              <a:rPr lang="en-US" sz="2800">
                <a:solidFill>
                  <a:schemeClr val="tx1"/>
                </a:solidFill>
                <a:latin typeface="Arial"/>
                <a:cs typeface="Arial"/>
              </a:rPr>
              <a:t> Central:</a:t>
            </a:r>
            <a:endParaRPr lang="en-US" sz="2800">
              <a:solidFill>
                <a:schemeClr val="tx1"/>
              </a:solidFill>
            </a:endParaRPr>
          </a:p>
        </p:txBody>
      </p:sp>
      <p:sp>
        <p:nvSpPr>
          <p:cNvPr id="6" name="Content Placeholder 5">
            <a:extLst>
              <a:ext uri="{FF2B5EF4-FFF2-40B4-BE49-F238E27FC236}">
                <a16:creationId xmlns:a16="http://schemas.microsoft.com/office/drawing/2014/main" id="{2F344C14-AE12-FEC2-B047-6E90A930EDCC}"/>
              </a:ext>
            </a:extLst>
          </p:cNvPr>
          <p:cNvSpPr>
            <a:spLocks noGrp="1"/>
          </p:cNvSpPr>
          <p:nvPr>
            <p:ph sz="quarter" idx="4"/>
          </p:nvPr>
        </p:nvSpPr>
        <p:spPr>
          <a:xfrm>
            <a:off x="5559062" y="2505075"/>
            <a:ext cx="5229840" cy="3771034"/>
          </a:xfrm>
        </p:spPr>
        <p:txBody>
          <a:bodyPr vert="horz" lIns="91440" tIns="45720" rIns="91440" bIns="45720" rtlCol="0" anchor="t">
            <a:normAutofit/>
          </a:bodyPr>
          <a:lstStyle/>
          <a:p>
            <a:pPr marL="457200" indent="-457200">
              <a:buFont typeface="Arial,Sans-Serif" panose="020B0604020202020204" pitchFamily="34" charset="0"/>
            </a:pPr>
            <a:r>
              <a:rPr lang="en-US">
                <a:solidFill>
                  <a:srgbClr val="000000"/>
                </a:solidFill>
                <a:latin typeface="Arial"/>
                <a:cs typeface="Arial"/>
              </a:rPr>
              <a:t>Item Result Templates</a:t>
            </a:r>
          </a:p>
          <a:p>
            <a:pPr marL="457200" indent="-457200">
              <a:lnSpc>
                <a:spcPct val="100000"/>
              </a:lnSpc>
              <a:spcBef>
                <a:spcPts val="0"/>
              </a:spcBef>
              <a:buFont typeface="Arial,Sans-Serif" panose="020B0604020202020204" pitchFamily="34" charset="0"/>
            </a:pPr>
            <a:r>
              <a:rPr lang="en-US">
                <a:solidFill>
                  <a:srgbClr val="000000"/>
                </a:solidFill>
                <a:latin typeface="Arial"/>
                <a:cs typeface="Arial"/>
              </a:rPr>
              <a:t>Item Score Summaries</a:t>
            </a:r>
          </a:p>
          <a:p>
            <a:pPr marL="457200" indent="-457200">
              <a:lnSpc>
                <a:spcPct val="100000"/>
              </a:lnSpc>
              <a:spcBef>
                <a:spcPts val="0"/>
              </a:spcBef>
              <a:buFont typeface="Arial,Sans-Serif" panose="020B0604020202020204" pitchFamily="34" charset="0"/>
            </a:pPr>
            <a:r>
              <a:rPr lang="en-US">
                <a:solidFill>
                  <a:srgbClr val="000000"/>
                </a:solidFill>
                <a:latin typeface="Arial"/>
                <a:cs typeface="Arial"/>
              </a:rPr>
              <a:t>Preliminary MCAS .CSV files</a:t>
            </a:r>
          </a:p>
          <a:p>
            <a:endParaRPr lang="en-US"/>
          </a:p>
        </p:txBody>
      </p:sp>
      <p:sp>
        <p:nvSpPr>
          <p:cNvPr id="7" name="Slide Number Placeholder 6">
            <a:extLst>
              <a:ext uri="{FF2B5EF4-FFF2-40B4-BE49-F238E27FC236}">
                <a16:creationId xmlns:a16="http://schemas.microsoft.com/office/drawing/2014/main" id="{95DA7CDF-EE72-E23A-569B-A206433867AF}"/>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195913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F4AD-FB02-55C5-106F-955AD5DF3EB0}"/>
              </a:ext>
            </a:extLst>
          </p:cNvPr>
          <p:cNvSpPr>
            <a:spLocks noGrp="1"/>
          </p:cNvSpPr>
          <p:nvPr>
            <p:ph type="title"/>
          </p:nvPr>
        </p:nvSpPr>
        <p:spPr/>
        <p:txBody>
          <a:bodyPr/>
          <a:lstStyle/>
          <a:p>
            <a:r>
              <a:rPr lang="en-US"/>
              <a:t>Data in the MCAS Portal: Overview</a:t>
            </a:r>
          </a:p>
        </p:txBody>
      </p:sp>
      <p:sp>
        <p:nvSpPr>
          <p:cNvPr id="3" name="Text Placeholder 2">
            <a:extLst>
              <a:ext uri="{FF2B5EF4-FFF2-40B4-BE49-F238E27FC236}">
                <a16:creationId xmlns:a16="http://schemas.microsoft.com/office/drawing/2014/main" id="{7867028F-0457-2CC4-A535-C6AB14369215}"/>
              </a:ext>
            </a:extLst>
          </p:cNvPr>
          <p:cNvSpPr>
            <a:spLocks noGrp="1"/>
          </p:cNvSpPr>
          <p:nvPr>
            <p:ph type="body" idx="1"/>
          </p:nvPr>
        </p:nvSpPr>
        <p:spPr/>
        <p:txBody>
          <a:bodyPr>
            <a:normAutofit/>
          </a:bodyPr>
          <a:lstStyle/>
          <a:p>
            <a:r>
              <a:rPr lang="en-US" sz="3200">
                <a:solidFill>
                  <a:schemeClr val="tx1"/>
                </a:solidFill>
              </a:rPr>
              <a:t>Early Release Files</a:t>
            </a:r>
          </a:p>
        </p:txBody>
      </p:sp>
      <p:sp>
        <p:nvSpPr>
          <p:cNvPr id="4" name="Content Placeholder 3">
            <a:extLst>
              <a:ext uri="{FF2B5EF4-FFF2-40B4-BE49-F238E27FC236}">
                <a16:creationId xmlns:a16="http://schemas.microsoft.com/office/drawing/2014/main" id="{FC848ABA-702B-2FA7-4F32-345FEA6FB666}"/>
              </a:ext>
            </a:extLst>
          </p:cNvPr>
          <p:cNvSpPr>
            <a:spLocks noGrp="1"/>
          </p:cNvSpPr>
          <p:nvPr>
            <p:ph sz="half" idx="2"/>
          </p:nvPr>
        </p:nvSpPr>
        <p:spPr/>
        <p:txBody>
          <a:bodyPr/>
          <a:lstStyle/>
          <a:p>
            <a:r>
              <a:rPr lang="en-US">
                <a:solidFill>
                  <a:schemeClr val="tx1"/>
                </a:solidFill>
              </a:rPr>
              <a:t>.CSV files</a:t>
            </a:r>
          </a:p>
          <a:p>
            <a:r>
              <a:rPr lang="en-US">
                <a:solidFill>
                  <a:schemeClr val="tx1"/>
                </a:solidFill>
              </a:rPr>
              <a:t>PDF rosters (school level)</a:t>
            </a:r>
          </a:p>
          <a:p>
            <a:r>
              <a:rPr lang="en-US">
                <a:solidFill>
                  <a:schemeClr val="tx1"/>
                </a:solidFill>
              </a:rPr>
              <a:t>Early release essay reports</a:t>
            </a:r>
          </a:p>
          <a:p>
            <a:r>
              <a:rPr lang="en-US">
                <a:solidFill>
                  <a:schemeClr val="tx1"/>
                </a:solidFill>
              </a:rPr>
              <a:t>Separated by school and district</a:t>
            </a:r>
          </a:p>
          <a:p>
            <a:r>
              <a:rPr lang="en-US">
                <a:solidFill>
                  <a:schemeClr val="tx1"/>
                </a:solidFill>
              </a:rPr>
              <a:t>Staggered release by grade span and MCAS subject</a:t>
            </a:r>
          </a:p>
        </p:txBody>
      </p:sp>
      <p:sp>
        <p:nvSpPr>
          <p:cNvPr id="5" name="Text Placeholder 4">
            <a:extLst>
              <a:ext uri="{FF2B5EF4-FFF2-40B4-BE49-F238E27FC236}">
                <a16:creationId xmlns:a16="http://schemas.microsoft.com/office/drawing/2014/main" id="{3FD66FCA-F1D1-7AAD-1225-6115363F9404}"/>
              </a:ext>
            </a:extLst>
          </p:cNvPr>
          <p:cNvSpPr>
            <a:spLocks noGrp="1"/>
          </p:cNvSpPr>
          <p:nvPr>
            <p:ph type="body" sz="quarter" idx="3"/>
          </p:nvPr>
        </p:nvSpPr>
        <p:spPr/>
        <p:txBody>
          <a:bodyPr/>
          <a:lstStyle/>
          <a:p>
            <a:r>
              <a:rPr lang="en-US" sz="3200">
                <a:solidFill>
                  <a:schemeClr val="tx1"/>
                </a:solidFill>
              </a:rPr>
              <a:t>Version</a:t>
            </a:r>
            <a:r>
              <a:rPr lang="en-US">
                <a:solidFill>
                  <a:schemeClr val="tx1"/>
                </a:solidFill>
              </a:rPr>
              <a:t> </a:t>
            </a:r>
            <a:r>
              <a:rPr lang="en-US" sz="3200">
                <a:solidFill>
                  <a:schemeClr val="tx1"/>
                </a:solidFill>
              </a:rPr>
              <a:t>Information</a:t>
            </a:r>
          </a:p>
        </p:txBody>
      </p:sp>
      <p:sp>
        <p:nvSpPr>
          <p:cNvPr id="6" name="Content Placeholder 5">
            <a:extLst>
              <a:ext uri="{FF2B5EF4-FFF2-40B4-BE49-F238E27FC236}">
                <a16:creationId xmlns:a16="http://schemas.microsoft.com/office/drawing/2014/main" id="{B22F7599-876C-3579-E6EF-1CC30A7A569A}"/>
              </a:ext>
            </a:extLst>
          </p:cNvPr>
          <p:cNvSpPr>
            <a:spLocks noGrp="1"/>
          </p:cNvSpPr>
          <p:nvPr>
            <p:ph sz="quarter" idx="4"/>
          </p:nvPr>
        </p:nvSpPr>
        <p:spPr/>
        <p:txBody>
          <a:bodyPr/>
          <a:lstStyle/>
          <a:p>
            <a:r>
              <a:rPr lang="en-US">
                <a:solidFill>
                  <a:schemeClr val="tx1"/>
                </a:solidFill>
              </a:rPr>
              <a:t>V1: Only raw score data for CBT test takers, does not include CR or essays</a:t>
            </a:r>
          </a:p>
          <a:p>
            <a:r>
              <a:rPr lang="en-US">
                <a:solidFill>
                  <a:schemeClr val="tx1"/>
                </a:solidFill>
              </a:rPr>
              <a:t>V2: Scaled scores and preliminary achievement levels for all MCAS test takers</a:t>
            </a:r>
          </a:p>
          <a:p>
            <a:endParaRPr lang="en-US">
              <a:solidFill>
                <a:schemeClr val="tx1"/>
              </a:solidFill>
            </a:endParaRPr>
          </a:p>
        </p:txBody>
      </p:sp>
      <p:sp>
        <p:nvSpPr>
          <p:cNvPr id="7" name="Slide Number Placeholder 6">
            <a:extLst>
              <a:ext uri="{FF2B5EF4-FFF2-40B4-BE49-F238E27FC236}">
                <a16:creationId xmlns:a16="http://schemas.microsoft.com/office/drawing/2014/main" id="{F391B2D8-22E6-BB26-DE46-802BEBFDCE26}"/>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152083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26E5-F4A7-D7D8-9B7A-3E90027FB1F7}"/>
              </a:ext>
            </a:extLst>
          </p:cNvPr>
          <p:cNvSpPr>
            <a:spLocks noGrp="1"/>
          </p:cNvSpPr>
          <p:nvPr>
            <p:ph type="title"/>
          </p:nvPr>
        </p:nvSpPr>
        <p:spPr/>
        <p:txBody>
          <a:bodyPr/>
          <a:lstStyle/>
          <a:p>
            <a:r>
              <a:rPr lang="en-US"/>
              <a:t>Accessing Data in the MCAS Portal</a:t>
            </a:r>
          </a:p>
        </p:txBody>
      </p:sp>
      <p:sp>
        <p:nvSpPr>
          <p:cNvPr id="4" name="Text Placeholder 3">
            <a:extLst>
              <a:ext uri="{FF2B5EF4-FFF2-40B4-BE49-F238E27FC236}">
                <a16:creationId xmlns:a16="http://schemas.microsoft.com/office/drawing/2014/main" id="{81BE39F0-0C22-FF1A-6449-4C4FE1272AC9}"/>
              </a:ext>
            </a:extLst>
          </p:cNvPr>
          <p:cNvSpPr>
            <a:spLocks noGrp="1"/>
          </p:cNvSpPr>
          <p:nvPr>
            <p:ph type="body" sz="half" idx="2"/>
          </p:nvPr>
        </p:nvSpPr>
        <p:spPr/>
        <p:txBody>
          <a:bodyPr vert="horz" lIns="91440" tIns="45720" rIns="91440" bIns="45720" rtlCol="0" anchor="t">
            <a:normAutofit/>
          </a:bodyPr>
          <a:lstStyle/>
          <a:p>
            <a:pPr marL="514350" indent="-514350">
              <a:buFont typeface="+mj-lt"/>
              <a:buAutoNum type="arabicPeriod"/>
            </a:pPr>
            <a:r>
              <a:rPr lang="en-US" sz="3200">
                <a:solidFill>
                  <a:schemeClr val="tx1"/>
                </a:solidFill>
              </a:rPr>
              <a:t>Navigate to the </a:t>
            </a:r>
            <a:r>
              <a:rPr lang="en-US" sz="3200">
                <a:hlinkClick r:id="rId2">
                  <a:extLst>
                    <a:ext uri="{A12FA001-AC4F-418D-AE19-62706E023703}">
                      <ahyp:hlinkClr xmlns:ahyp="http://schemas.microsoft.com/office/drawing/2018/hyperlinkcolor" val="tx"/>
                    </a:ext>
                  </a:extLst>
                </a:hlinkClick>
              </a:rPr>
              <a:t>MCAS Portal</a:t>
            </a:r>
            <a:r>
              <a:rPr lang="en-US" sz="3200">
                <a:solidFill>
                  <a:schemeClr val="tx1"/>
                </a:solidFill>
              </a:rPr>
              <a:t>. </a:t>
            </a:r>
          </a:p>
          <a:p>
            <a:pPr marL="514350" indent="-514350">
              <a:buFont typeface="+mj-lt"/>
              <a:buAutoNum type="arabicPeriod"/>
            </a:pPr>
            <a:r>
              <a:rPr lang="en-US" sz="3200">
                <a:solidFill>
                  <a:schemeClr val="tx1"/>
                </a:solidFill>
              </a:rPr>
              <a:t>Click on the </a:t>
            </a:r>
            <a:r>
              <a:rPr lang="en-US" sz="3200" b="1">
                <a:solidFill>
                  <a:schemeClr val="tx1"/>
                </a:solidFill>
              </a:rPr>
              <a:t>Reporting</a:t>
            </a:r>
            <a:r>
              <a:rPr lang="en-US" sz="3200">
                <a:solidFill>
                  <a:schemeClr val="tx1"/>
                </a:solidFill>
              </a:rPr>
              <a:t> icon. </a:t>
            </a:r>
          </a:p>
          <a:p>
            <a:pPr marL="514350" indent="-514350">
              <a:buFont typeface="+mj-lt"/>
              <a:buAutoNum type="arabicPeriod"/>
            </a:pPr>
            <a:r>
              <a:rPr lang="en-US" sz="3200">
                <a:solidFill>
                  <a:schemeClr val="tx1"/>
                </a:solidFill>
              </a:rPr>
              <a:t>Make selections to download the desired report. </a:t>
            </a:r>
          </a:p>
        </p:txBody>
      </p:sp>
      <p:pic>
        <p:nvPicPr>
          <p:cNvPr id="6" name="Content Placeholder 5" descr="Visual depiction of where the reporting icon is located on MCAS portal">
            <a:extLst>
              <a:ext uri="{FF2B5EF4-FFF2-40B4-BE49-F238E27FC236}">
                <a16:creationId xmlns:a16="http://schemas.microsoft.com/office/drawing/2014/main" id="{C2F16334-4717-1475-8DC4-D7CB812DDE5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785106" y="388373"/>
            <a:ext cx="5256519" cy="2513399"/>
          </a:xfrm>
          <a:prstGeom prst="rect">
            <a:avLst/>
          </a:prstGeom>
          <a:ln w="57150">
            <a:solidFill>
              <a:srgbClr val="1E4782"/>
            </a:solidFill>
          </a:ln>
        </p:spPr>
      </p:pic>
      <p:sp>
        <p:nvSpPr>
          <p:cNvPr id="8" name="TextBox 7">
            <a:extLst>
              <a:ext uri="{FF2B5EF4-FFF2-40B4-BE49-F238E27FC236}">
                <a16:creationId xmlns:a16="http://schemas.microsoft.com/office/drawing/2014/main" id="{0DFE02FE-DDAC-A0C6-CECB-170988AC0E99}"/>
              </a:ext>
            </a:extLst>
          </p:cNvPr>
          <p:cNvSpPr txBox="1"/>
          <p:nvPr/>
        </p:nvSpPr>
        <p:spPr>
          <a:xfrm>
            <a:off x="5090062" y="3053307"/>
            <a:ext cx="6646606" cy="3416320"/>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Selections for Report Download</a:t>
            </a: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Program: </a:t>
            </a:r>
            <a:r>
              <a:rPr lang="en-US" sz="2400">
                <a:latin typeface="Arial" panose="020B0604020202020204" pitchFamily="34" charset="0"/>
                <a:cs typeface="Arial" panose="020B0604020202020204" pitchFamily="34" charset="0"/>
              </a:rPr>
              <a:t>MCAS</a:t>
            </a: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Report: </a:t>
            </a:r>
            <a:r>
              <a:rPr lang="en-US" sz="2400">
                <a:latin typeface="Arial" panose="020B0604020202020204" pitchFamily="34" charset="0"/>
                <a:cs typeface="Arial" panose="020B0604020202020204" pitchFamily="34" charset="0"/>
              </a:rPr>
              <a:t>Early Release Data Files or Early Release Rosters</a:t>
            </a: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Year: </a:t>
            </a:r>
            <a:r>
              <a:rPr lang="en-US" sz="2400">
                <a:latin typeface="Arial" panose="020B0604020202020204" pitchFamily="34" charset="0"/>
                <a:cs typeface="Arial" panose="020B0604020202020204" pitchFamily="34" charset="0"/>
              </a:rPr>
              <a:t>2025-2026</a:t>
            </a: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Admin: </a:t>
            </a:r>
            <a:r>
              <a:rPr lang="en-US" sz="2400">
                <a:latin typeface="Arial" panose="020B0604020202020204" pitchFamily="34" charset="0"/>
                <a:cs typeface="Arial" panose="020B0604020202020204" pitchFamily="34" charset="0"/>
              </a:rPr>
              <a:t>Spring</a:t>
            </a: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Grade: </a:t>
            </a:r>
            <a:r>
              <a:rPr lang="en-US" sz="2400">
                <a:latin typeface="Arial" panose="020B0604020202020204" pitchFamily="34" charset="0"/>
                <a:cs typeface="Arial" panose="020B0604020202020204" pitchFamily="34" charset="0"/>
              </a:rPr>
              <a:t>Select grade</a:t>
            </a: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Subject: </a:t>
            </a:r>
            <a:r>
              <a:rPr lang="en-US" sz="2400">
                <a:latin typeface="Arial" panose="020B0604020202020204" pitchFamily="34" charset="0"/>
                <a:cs typeface="Arial" panose="020B0604020202020204" pitchFamily="34" charset="0"/>
              </a:rPr>
              <a:t>Select subject</a:t>
            </a:r>
          </a:p>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Organization: </a:t>
            </a:r>
            <a:r>
              <a:rPr lang="en-US" sz="2400">
                <a:latin typeface="Arial" panose="020B0604020202020204" pitchFamily="34" charset="0"/>
                <a:cs typeface="Arial" panose="020B0604020202020204" pitchFamily="34" charset="0"/>
              </a:rPr>
              <a:t>Select your school or district</a:t>
            </a:r>
          </a:p>
        </p:txBody>
      </p:sp>
      <p:sp>
        <p:nvSpPr>
          <p:cNvPr id="5" name="Slide Number Placeholder 4">
            <a:extLst>
              <a:ext uri="{FF2B5EF4-FFF2-40B4-BE49-F238E27FC236}">
                <a16:creationId xmlns:a16="http://schemas.microsoft.com/office/drawing/2014/main" id="{8A4EBA04-4FEB-8BBC-E191-7943385D4367}"/>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159128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E940-6AE6-B96E-41DB-5A41ED554C8D}"/>
              </a:ext>
            </a:extLst>
          </p:cNvPr>
          <p:cNvSpPr>
            <a:spLocks noGrp="1"/>
          </p:cNvSpPr>
          <p:nvPr>
            <p:ph type="title"/>
          </p:nvPr>
        </p:nvSpPr>
        <p:spPr/>
        <p:txBody>
          <a:bodyPr/>
          <a:lstStyle/>
          <a:p>
            <a:r>
              <a:rPr lang="en-US"/>
              <a:t>Resources in the MCAS Portal</a:t>
            </a:r>
          </a:p>
        </p:txBody>
      </p:sp>
      <p:sp>
        <p:nvSpPr>
          <p:cNvPr id="4" name="Text Placeholder 3">
            <a:extLst>
              <a:ext uri="{FF2B5EF4-FFF2-40B4-BE49-F238E27FC236}">
                <a16:creationId xmlns:a16="http://schemas.microsoft.com/office/drawing/2014/main" id="{0E6503F9-B315-DF7A-29C0-14E2A53B90E7}"/>
              </a:ext>
            </a:extLst>
          </p:cNvPr>
          <p:cNvSpPr>
            <a:spLocks noGrp="1"/>
          </p:cNvSpPr>
          <p:nvPr>
            <p:ph type="body" sz="half" idx="2"/>
          </p:nvPr>
        </p:nvSpPr>
        <p:spPr/>
        <p:txBody>
          <a:bodyPr>
            <a:normAutofit/>
          </a:bodyPr>
          <a:lstStyle/>
          <a:p>
            <a:pPr marL="457200" indent="-457200">
              <a:buFont typeface="Arial" panose="020B0604020202020204" pitchFamily="34" charset="0"/>
              <a:buChar char="•"/>
            </a:pPr>
            <a:r>
              <a:rPr lang="en-US" sz="3200"/>
              <a:t>Navigate to the MCAS Portal. </a:t>
            </a:r>
          </a:p>
          <a:p>
            <a:pPr marL="457200" indent="-457200">
              <a:buFont typeface="Arial" panose="020B0604020202020204" pitchFamily="34" charset="0"/>
              <a:buChar char="•"/>
            </a:pPr>
            <a:r>
              <a:rPr lang="en-US" sz="3200"/>
              <a:t>Click </a:t>
            </a:r>
            <a:r>
              <a:rPr lang="en-US" sz="3200" b="1"/>
              <a:t>Reporting</a:t>
            </a:r>
            <a:r>
              <a:rPr lang="en-US" sz="3200"/>
              <a:t>. </a:t>
            </a:r>
          </a:p>
          <a:p>
            <a:pPr marL="457200" indent="-457200">
              <a:buFont typeface="Arial" panose="020B0604020202020204" pitchFamily="34" charset="0"/>
              <a:buChar char="•"/>
            </a:pPr>
            <a:r>
              <a:rPr lang="en-US" sz="3200"/>
              <a:t>Choose the Resources tab to find relevant files. </a:t>
            </a:r>
          </a:p>
        </p:txBody>
      </p:sp>
      <p:sp>
        <p:nvSpPr>
          <p:cNvPr id="3" name="Content Placeholder 2">
            <a:extLst>
              <a:ext uri="{FF2B5EF4-FFF2-40B4-BE49-F238E27FC236}">
                <a16:creationId xmlns:a16="http://schemas.microsoft.com/office/drawing/2014/main" id="{881EF294-CFCB-49FA-7D82-31AD02A8A4D2}"/>
              </a:ext>
            </a:extLst>
          </p:cNvPr>
          <p:cNvSpPr>
            <a:spLocks noGrp="1"/>
          </p:cNvSpPr>
          <p:nvPr>
            <p:ph idx="1"/>
          </p:nvPr>
        </p:nvSpPr>
        <p:spPr/>
        <p:txBody>
          <a:bodyPr/>
          <a:lstStyle/>
          <a:p>
            <a:endParaRPr lang="en-US">
              <a:solidFill>
                <a:schemeClr val="tx1"/>
              </a:solidFill>
            </a:endParaRPr>
          </a:p>
          <a:p>
            <a:endParaRPr lang="en-US">
              <a:solidFill>
                <a:schemeClr val="tx1"/>
              </a:solidFill>
            </a:endParaRPr>
          </a:p>
          <a:p>
            <a:pPr marL="0" indent="0">
              <a:buNone/>
            </a:pPr>
            <a:r>
              <a:rPr lang="en-US">
                <a:solidFill>
                  <a:schemeClr val="tx1"/>
                </a:solidFill>
              </a:rPr>
              <a:t>DESE provides both the item template and guide to MCAS early release. </a:t>
            </a:r>
          </a:p>
        </p:txBody>
      </p:sp>
      <p:pic>
        <p:nvPicPr>
          <p:cNvPr id="8" name="Picture 7" descr="Example of the MCAS portal highlighting the resources tab. ">
            <a:extLst>
              <a:ext uri="{FF2B5EF4-FFF2-40B4-BE49-F238E27FC236}">
                <a16:creationId xmlns:a16="http://schemas.microsoft.com/office/drawing/2014/main" id="{3491524D-AB5C-1254-A877-E79932D24440}"/>
              </a:ext>
            </a:extLst>
          </p:cNvPr>
          <p:cNvPicPr>
            <a:picLocks noChangeAspect="1"/>
          </p:cNvPicPr>
          <p:nvPr/>
        </p:nvPicPr>
        <p:blipFill>
          <a:blip r:embed="rId2"/>
          <a:stretch>
            <a:fillRect/>
          </a:stretch>
        </p:blipFill>
        <p:spPr>
          <a:xfrm>
            <a:off x="5007185" y="3138528"/>
            <a:ext cx="6753092" cy="2730459"/>
          </a:xfrm>
          <a:prstGeom prst="rect">
            <a:avLst/>
          </a:prstGeom>
          <a:ln w="76200">
            <a:solidFill>
              <a:schemeClr val="accent1"/>
            </a:solidFill>
          </a:ln>
        </p:spPr>
      </p:pic>
      <p:sp>
        <p:nvSpPr>
          <p:cNvPr id="5" name="Slide Number Placeholder 4">
            <a:extLst>
              <a:ext uri="{FF2B5EF4-FFF2-40B4-BE49-F238E27FC236}">
                <a16:creationId xmlns:a16="http://schemas.microsoft.com/office/drawing/2014/main" id="{04A7E3D8-3D3A-5014-F74B-621DAB513592}"/>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390139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2CDCD8-A069-DA84-E3A8-87CB68D8F7CD}"/>
              </a:ext>
            </a:extLst>
          </p:cNvPr>
          <p:cNvSpPr>
            <a:spLocks noGrp="1"/>
          </p:cNvSpPr>
          <p:nvPr>
            <p:ph type="title"/>
          </p:nvPr>
        </p:nvSpPr>
        <p:spPr/>
        <p:txBody>
          <a:bodyPr/>
          <a:lstStyle/>
          <a:p>
            <a:r>
              <a:rPr lang="en-US"/>
              <a:t>Demonstration: MCAS Portal Data</a:t>
            </a:r>
          </a:p>
        </p:txBody>
      </p:sp>
      <p:sp>
        <p:nvSpPr>
          <p:cNvPr id="7" name="Content Placeholder 6">
            <a:extLst>
              <a:ext uri="{FF2B5EF4-FFF2-40B4-BE49-F238E27FC236}">
                <a16:creationId xmlns:a16="http://schemas.microsoft.com/office/drawing/2014/main" id="{F62541F2-31F5-BF50-96DE-2261A46ED1A9}"/>
              </a:ext>
            </a:extLst>
          </p:cNvPr>
          <p:cNvSpPr>
            <a:spLocks noGrp="1"/>
          </p:cNvSpPr>
          <p:nvPr>
            <p:ph idx="1"/>
          </p:nvPr>
        </p:nvSpPr>
        <p:spPr/>
        <p:txBody>
          <a:bodyPr/>
          <a:lstStyle/>
          <a:p>
            <a:r>
              <a:rPr lang="en-US">
                <a:solidFill>
                  <a:schemeClr val="tx1"/>
                </a:solidFill>
              </a:rPr>
              <a:t>Review how to download .CSV data, PDF rosters, and released essay reports.</a:t>
            </a:r>
          </a:p>
          <a:p>
            <a:r>
              <a:rPr lang="en-US">
                <a:solidFill>
                  <a:schemeClr val="tx1"/>
                </a:solidFill>
              </a:rPr>
              <a:t>Review how to find resources in the MCAS Portal.</a:t>
            </a:r>
          </a:p>
        </p:txBody>
      </p:sp>
      <p:sp>
        <p:nvSpPr>
          <p:cNvPr id="5" name="Slide Number Placeholder 4">
            <a:extLst>
              <a:ext uri="{FF2B5EF4-FFF2-40B4-BE49-F238E27FC236}">
                <a16:creationId xmlns:a16="http://schemas.microsoft.com/office/drawing/2014/main" id="{0BD1F8EF-A68D-E8DC-6D46-35EB08476428}"/>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419719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24A2B2-4DF4-7A33-BEF2-380052D337B6}"/>
              </a:ext>
            </a:extLst>
          </p:cNvPr>
          <p:cNvSpPr>
            <a:spLocks noGrp="1"/>
          </p:cNvSpPr>
          <p:nvPr>
            <p:ph type="title" idx="4294967295"/>
          </p:nvPr>
        </p:nvSpPr>
        <p:spPr>
          <a:xfrm>
            <a:off x="7065963" y="2381250"/>
            <a:ext cx="3979862" cy="233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Q&amp;A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Check-In #1</a:t>
            </a:r>
          </a:p>
        </p:txBody>
      </p:sp>
      <p:pic>
        <p:nvPicPr>
          <p:cNvPr id="9" name="Graphic 8" descr="Badge Question Mark with solid fill">
            <a:extLst>
              <a:ext uri="{FF2B5EF4-FFF2-40B4-BE49-F238E27FC236}">
                <a16:creationId xmlns:a16="http://schemas.microsoft.com/office/drawing/2014/main" id="{9EC5A9BA-D9A5-037F-A8EE-34FAC1202C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795154" y="1319212"/>
            <a:ext cx="4114800" cy="4114800"/>
          </a:xfrm>
          <a:prstGeom prst="rect">
            <a:avLst/>
          </a:prstGeom>
        </p:spPr>
      </p:pic>
      <p:sp>
        <p:nvSpPr>
          <p:cNvPr id="5" name="Slide Number Placeholder 4">
            <a:extLst>
              <a:ext uri="{FF2B5EF4-FFF2-40B4-BE49-F238E27FC236}">
                <a16:creationId xmlns:a16="http://schemas.microsoft.com/office/drawing/2014/main" id="{372F07D9-0268-EFAF-1D2F-FBBD181933B7}"/>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20788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9A4D-6ACC-7445-0504-3A6B061023D2}"/>
              </a:ext>
            </a:extLst>
          </p:cNvPr>
          <p:cNvSpPr>
            <a:spLocks noGrp="1"/>
          </p:cNvSpPr>
          <p:nvPr>
            <p:ph type="ctrTitle"/>
          </p:nvPr>
        </p:nvSpPr>
        <p:spPr/>
        <p:txBody>
          <a:bodyPr/>
          <a:lstStyle/>
          <a:p>
            <a:r>
              <a:rPr lang="en-US"/>
              <a:t>2. Using Item Analysis Templates</a:t>
            </a:r>
          </a:p>
        </p:txBody>
      </p:sp>
      <p:sp>
        <p:nvSpPr>
          <p:cNvPr id="3" name="Subtitle 2">
            <a:extLst>
              <a:ext uri="{FF2B5EF4-FFF2-40B4-BE49-F238E27FC236}">
                <a16:creationId xmlns:a16="http://schemas.microsoft.com/office/drawing/2014/main" id="{4A1F391A-A574-4C45-7DF1-F03838D0C9B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312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8311-6A95-8482-ACE4-15DACD947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3B16F-BE07-8DEA-14FB-3B3FE85FDAC0}"/>
              </a:ext>
            </a:extLst>
          </p:cNvPr>
          <p:cNvSpPr>
            <a:spLocks noGrp="1"/>
          </p:cNvSpPr>
          <p:nvPr>
            <p:ph type="title"/>
          </p:nvPr>
        </p:nvSpPr>
        <p:spPr/>
        <p:txBody>
          <a:bodyPr/>
          <a:lstStyle/>
          <a:p>
            <a:r>
              <a:rPr lang="en-US"/>
              <a:t>Item Level Data in </a:t>
            </a:r>
            <a:r>
              <a:rPr lang="en-US" err="1"/>
              <a:t>DropBox</a:t>
            </a:r>
            <a:r>
              <a:rPr lang="en-US"/>
              <a:t> Central</a:t>
            </a:r>
          </a:p>
        </p:txBody>
      </p:sp>
      <p:sp>
        <p:nvSpPr>
          <p:cNvPr id="3" name="Text Placeholder 2">
            <a:extLst>
              <a:ext uri="{FF2B5EF4-FFF2-40B4-BE49-F238E27FC236}">
                <a16:creationId xmlns:a16="http://schemas.microsoft.com/office/drawing/2014/main" id="{BB0FE60F-2202-1D5C-E7B4-4E101FB9E952}"/>
              </a:ext>
            </a:extLst>
          </p:cNvPr>
          <p:cNvSpPr>
            <a:spLocks noGrp="1"/>
          </p:cNvSpPr>
          <p:nvPr>
            <p:ph type="body" idx="1"/>
          </p:nvPr>
        </p:nvSpPr>
        <p:spPr/>
        <p:txBody>
          <a:bodyPr>
            <a:normAutofit/>
          </a:bodyPr>
          <a:lstStyle/>
          <a:p>
            <a:r>
              <a:rPr lang="en-US" sz="3200">
                <a:solidFill>
                  <a:schemeClr val="tx1"/>
                </a:solidFill>
              </a:rPr>
              <a:t>Early Release Files</a:t>
            </a:r>
          </a:p>
        </p:txBody>
      </p:sp>
      <p:sp>
        <p:nvSpPr>
          <p:cNvPr id="4" name="Content Placeholder 3">
            <a:extLst>
              <a:ext uri="{FF2B5EF4-FFF2-40B4-BE49-F238E27FC236}">
                <a16:creationId xmlns:a16="http://schemas.microsoft.com/office/drawing/2014/main" id="{B6E34434-F9E0-874C-E184-F60587BC0D6D}"/>
              </a:ext>
            </a:extLst>
          </p:cNvPr>
          <p:cNvSpPr>
            <a:spLocks noGrp="1"/>
          </p:cNvSpPr>
          <p:nvPr>
            <p:ph sz="half" idx="2"/>
          </p:nvPr>
        </p:nvSpPr>
        <p:spPr/>
        <p:txBody>
          <a:bodyPr/>
          <a:lstStyle/>
          <a:p>
            <a:r>
              <a:rPr lang="en-US">
                <a:solidFill>
                  <a:schemeClr val="tx1"/>
                </a:solidFill>
              </a:rPr>
              <a:t>Item result templates</a:t>
            </a:r>
          </a:p>
          <a:p>
            <a:r>
              <a:rPr lang="en-US">
                <a:solidFill>
                  <a:schemeClr val="tx1"/>
                </a:solidFill>
              </a:rPr>
              <a:t>Item score summaries</a:t>
            </a:r>
          </a:p>
          <a:p>
            <a:r>
              <a:rPr lang="en-US">
                <a:solidFill>
                  <a:schemeClr val="tx1"/>
                </a:solidFill>
              </a:rPr>
              <a:t>Separated by school and district</a:t>
            </a:r>
          </a:p>
          <a:p>
            <a:r>
              <a:rPr lang="en-US">
                <a:solidFill>
                  <a:schemeClr val="tx1"/>
                </a:solidFill>
              </a:rPr>
              <a:t>Staggered release by grade span and MCAS subject</a:t>
            </a:r>
          </a:p>
        </p:txBody>
      </p:sp>
      <p:sp>
        <p:nvSpPr>
          <p:cNvPr id="5" name="Text Placeholder 4">
            <a:extLst>
              <a:ext uri="{FF2B5EF4-FFF2-40B4-BE49-F238E27FC236}">
                <a16:creationId xmlns:a16="http://schemas.microsoft.com/office/drawing/2014/main" id="{57E3C31D-0F9C-0937-8DB9-D00F12B66091}"/>
              </a:ext>
            </a:extLst>
          </p:cNvPr>
          <p:cNvSpPr>
            <a:spLocks noGrp="1"/>
          </p:cNvSpPr>
          <p:nvPr>
            <p:ph type="body" sz="quarter" idx="3"/>
          </p:nvPr>
        </p:nvSpPr>
        <p:spPr/>
        <p:txBody>
          <a:bodyPr>
            <a:normAutofit/>
          </a:bodyPr>
          <a:lstStyle/>
          <a:p>
            <a:r>
              <a:rPr lang="en-US" sz="3200">
                <a:solidFill>
                  <a:schemeClr val="tx1"/>
                </a:solidFill>
              </a:rPr>
              <a:t>Version Information</a:t>
            </a:r>
          </a:p>
        </p:txBody>
      </p:sp>
      <p:sp>
        <p:nvSpPr>
          <p:cNvPr id="6" name="Content Placeholder 5">
            <a:extLst>
              <a:ext uri="{FF2B5EF4-FFF2-40B4-BE49-F238E27FC236}">
                <a16:creationId xmlns:a16="http://schemas.microsoft.com/office/drawing/2014/main" id="{27D51D7F-7815-FE63-92A3-9F8F2E8AAEF7}"/>
              </a:ext>
            </a:extLst>
          </p:cNvPr>
          <p:cNvSpPr>
            <a:spLocks noGrp="1"/>
          </p:cNvSpPr>
          <p:nvPr>
            <p:ph sz="quarter" idx="4"/>
          </p:nvPr>
        </p:nvSpPr>
        <p:spPr/>
        <p:txBody>
          <a:bodyPr/>
          <a:lstStyle/>
          <a:p>
            <a:r>
              <a:rPr lang="en-US">
                <a:solidFill>
                  <a:schemeClr val="tx1"/>
                </a:solidFill>
              </a:rPr>
              <a:t>V1: Only CBT results for selected response (SR) items</a:t>
            </a:r>
          </a:p>
          <a:p>
            <a:r>
              <a:rPr lang="en-US">
                <a:solidFill>
                  <a:schemeClr val="tx1"/>
                </a:solidFill>
              </a:rPr>
              <a:t>V2: Results for all items for CBT and PBT MCAS test takers</a:t>
            </a:r>
          </a:p>
          <a:p>
            <a:endParaRPr lang="en-US">
              <a:solidFill>
                <a:schemeClr val="tx1"/>
              </a:solidFill>
            </a:endParaRPr>
          </a:p>
        </p:txBody>
      </p:sp>
      <p:sp>
        <p:nvSpPr>
          <p:cNvPr id="7" name="Slide Number Placeholder 6">
            <a:extLst>
              <a:ext uri="{FF2B5EF4-FFF2-40B4-BE49-F238E27FC236}">
                <a16:creationId xmlns:a16="http://schemas.microsoft.com/office/drawing/2014/main" id="{409CCD7F-F3FC-414B-7B5B-915D1C492F72}"/>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79365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93B2-4CE2-0464-9FF5-665BBAD32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87427-4203-4B40-8DB0-5695E73A6D8C}"/>
              </a:ext>
            </a:extLst>
          </p:cNvPr>
          <p:cNvSpPr>
            <a:spLocks noGrp="1"/>
          </p:cNvSpPr>
          <p:nvPr>
            <p:ph type="title"/>
          </p:nvPr>
        </p:nvSpPr>
        <p:spPr/>
        <p:txBody>
          <a:bodyPr/>
          <a:lstStyle/>
          <a:p>
            <a:r>
              <a:rPr lang="en-US"/>
              <a:t>Accessing Dropbox Central Data</a:t>
            </a:r>
          </a:p>
        </p:txBody>
      </p:sp>
      <p:sp>
        <p:nvSpPr>
          <p:cNvPr id="4" name="Text Placeholder 3">
            <a:extLst>
              <a:ext uri="{FF2B5EF4-FFF2-40B4-BE49-F238E27FC236}">
                <a16:creationId xmlns:a16="http://schemas.microsoft.com/office/drawing/2014/main" id="{2263D5C2-A1EF-D084-AEE0-6C3692E68663}"/>
              </a:ext>
            </a:extLst>
          </p:cNvPr>
          <p:cNvSpPr>
            <a:spLocks noGrp="1"/>
          </p:cNvSpPr>
          <p:nvPr>
            <p:ph type="body" sz="half" idx="2"/>
          </p:nvPr>
        </p:nvSpPr>
        <p:spPr/>
        <p:txBody>
          <a:bodyPr>
            <a:normAutofit lnSpcReduction="10000"/>
          </a:bodyPr>
          <a:lstStyle/>
          <a:p>
            <a:pPr marL="514350" indent="-514350">
              <a:buFont typeface="+mj-lt"/>
              <a:buAutoNum type="arabicPeriod"/>
            </a:pPr>
            <a:r>
              <a:rPr lang="en-US" sz="3200">
                <a:solidFill>
                  <a:schemeClr val="tx1"/>
                </a:solidFill>
              </a:rPr>
              <a:t>Navigate to DESE’s </a:t>
            </a:r>
            <a:r>
              <a:rPr lang="en-US" sz="3200">
                <a:solidFill>
                  <a:schemeClr val="accent1">
                    <a:lumMod val="75000"/>
                  </a:schemeClr>
                </a:solidFill>
                <a:hlinkClick r:id="rId2">
                  <a:extLst>
                    <a:ext uri="{A12FA001-AC4F-418D-AE19-62706E023703}">
                      <ahyp:hlinkClr xmlns:ahyp="http://schemas.microsoft.com/office/drawing/2018/hyperlinkcolor" val="tx"/>
                    </a:ext>
                  </a:extLst>
                </a:hlinkClick>
              </a:rPr>
              <a:t>Security Portal</a:t>
            </a:r>
            <a:r>
              <a:rPr lang="en-US" sz="3200">
                <a:solidFill>
                  <a:schemeClr val="tx1"/>
                </a:solidFill>
              </a:rPr>
              <a:t>.</a:t>
            </a:r>
          </a:p>
          <a:p>
            <a:pPr marL="514350" indent="-514350">
              <a:buFont typeface="+mj-lt"/>
              <a:buAutoNum type="arabicPeriod"/>
            </a:pPr>
            <a:r>
              <a:rPr lang="en-US" sz="3200">
                <a:solidFill>
                  <a:schemeClr val="tx1"/>
                </a:solidFill>
              </a:rPr>
              <a:t>Click on </a:t>
            </a:r>
            <a:r>
              <a:rPr lang="en-US" sz="3200" b="1">
                <a:solidFill>
                  <a:schemeClr val="tx1"/>
                </a:solidFill>
              </a:rPr>
              <a:t>Dropbox Central.</a:t>
            </a:r>
          </a:p>
          <a:p>
            <a:pPr marL="514350" indent="-514350">
              <a:buFont typeface="+mj-lt"/>
              <a:buAutoNum type="arabicPeriod"/>
            </a:pPr>
            <a:r>
              <a:rPr lang="en-US" sz="3200">
                <a:solidFill>
                  <a:schemeClr val="tx1"/>
                </a:solidFill>
              </a:rPr>
              <a:t>Make selections to download the desired report.</a:t>
            </a:r>
          </a:p>
        </p:txBody>
      </p:sp>
      <p:sp>
        <p:nvSpPr>
          <p:cNvPr id="5" name="Slide Number Placeholder 4">
            <a:extLst>
              <a:ext uri="{FF2B5EF4-FFF2-40B4-BE49-F238E27FC236}">
                <a16:creationId xmlns:a16="http://schemas.microsoft.com/office/drawing/2014/main" id="{ABADA486-91FE-A8A2-D374-6F8A51253D7A}"/>
              </a:ext>
            </a:extLst>
          </p:cNvPr>
          <p:cNvSpPr>
            <a:spLocks noGrp="1"/>
          </p:cNvSpPr>
          <p:nvPr>
            <p:ph type="sldNum" sz="quarter" idx="12"/>
          </p:nvPr>
        </p:nvSpPr>
        <p:spPr/>
        <p:txBody>
          <a:bodyPr/>
          <a:lstStyle/>
          <a:p>
            <a:fld id="{68A8D22E-6BC5-9E47-900C-2BB94685D9F5}" type="slidenum">
              <a:rPr lang="en-US" smtClean="0"/>
              <a:t>18</a:t>
            </a:fld>
            <a:endParaRPr lang="en-US"/>
          </a:p>
        </p:txBody>
      </p:sp>
      <p:sp>
        <p:nvSpPr>
          <p:cNvPr id="8" name="TextBox 7">
            <a:extLst>
              <a:ext uri="{FF2B5EF4-FFF2-40B4-BE49-F238E27FC236}">
                <a16:creationId xmlns:a16="http://schemas.microsoft.com/office/drawing/2014/main" id="{326E9BAE-6C59-50F9-D8EC-840E02B1BBEB}"/>
              </a:ext>
            </a:extLst>
          </p:cNvPr>
          <p:cNvSpPr txBox="1"/>
          <p:nvPr/>
        </p:nvSpPr>
        <p:spPr>
          <a:xfrm>
            <a:off x="5090062" y="3053307"/>
            <a:ext cx="6646606" cy="34163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Selections for Report Download</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Dropbox: </a:t>
            </a:r>
            <a:r>
              <a:rPr lang="en-US" sz="2400" dirty="0">
                <a:latin typeface="Arial" panose="020B0604020202020204" pitchFamily="34" charset="0"/>
                <a:cs typeface="Arial" panose="020B0604020202020204" pitchFamily="34" charset="0"/>
              </a:rPr>
              <a:t>MCAS 2026 Data</a:t>
            </a:r>
          </a:p>
          <a:p>
            <a:pPr marL="285750" indent="-285750">
              <a:buFont typeface="Arial" panose="020B0604020202020204" pitchFamily="34" charset="0"/>
              <a:buChar char="•"/>
            </a:pPr>
            <a:r>
              <a:rPr lang="en-US" sz="2400" b="1" dirty="0" err="1">
                <a:latin typeface="Arial" panose="020B0604020202020204" pitchFamily="34" charset="0"/>
                <a:cs typeface="Arial" panose="020B0604020202020204" pitchFamily="34" charset="0"/>
              </a:rPr>
              <a:t>OutBox</a:t>
            </a: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Please check all pages of the outbox for the desired data.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assistance accessing Dropbox, please reach out to your </a:t>
            </a:r>
            <a:r>
              <a:rPr lang="en-US" sz="2400" dirty="0">
                <a:solidFill>
                  <a:srgbClr val="1E478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directory administrator</a:t>
            </a:r>
            <a:r>
              <a:rPr lang="en-US" sz="2400" dirty="0">
                <a:latin typeface="Arial" panose="020B0604020202020204" pitchFamily="34" charset="0"/>
                <a:cs typeface="Arial" panose="020B0604020202020204" pitchFamily="34" charset="0"/>
              </a:rPr>
              <a:t>. </a:t>
            </a:r>
          </a:p>
        </p:txBody>
      </p:sp>
      <p:pic>
        <p:nvPicPr>
          <p:cNvPr id="10" name="Picture 9" descr="Image displaying drop down menus within DropBox Central. Dropbox selected is MCAS 2026 Data and file location is OutBox.">
            <a:extLst>
              <a:ext uri="{FF2B5EF4-FFF2-40B4-BE49-F238E27FC236}">
                <a16:creationId xmlns:a16="http://schemas.microsoft.com/office/drawing/2014/main" id="{11DDA440-C65A-B23D-3783-C3660C077DAB}"/>
              </a:ext>
            </a:extLst>
          </p:cNvPr>
          <p:cNvPicPr>
            <a:picLocks noChangeAspect="1"/>
          </p:cNvPicPr>
          <p:nvPr/>
        </p:nvPicPr>
        <p:blipFill>
          <a:blip r:embed="rId4"/>
          <a:stretch>
            <a:fillRect/>
          </a:stretch>
        </p:blipFill>
        <p:spPr>
          <a:xfrm>
            <a:off x="6336048" y="438232"/>
            <a:ext cx="3793659" cy="2495600"/>
          </a:xfrm>
          <a:prstGeom prst="rect">
            <a:avLst/>
          </a:prstGeom>
          <a:ln w="76200"/>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8536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F0BB-84FE-1508-21C5-134FE00A37E1}"/>
              </a:ext>
            </a:extLst>
          </p:cNvPr>
          <p:cNvSpPr>
            <a:spLocks noGrp="1"/>
          </p:cNvSpPr>
          <p:nvPr>
            <p:ph type="title"/>
          </p:nvPr>
        </p:nvSpPr>
        <p:spPr/>
        <p:txBody>
          <a:bodyPr/>
          <a:lstStyle/>
          <a:p>
            <a:r>
              <a:rPr lang="en-US"/>
              <a:t>Item Analysis Template Sheets</a:t>
            </a:r>
          </a:p>
        </p:txBody>
      </p:sp>
      <p:graphicFrame>
        <p:nvGraphicFramePr>
          <p:cNvPr id="6" name="Content Placeholder 5">
            <a:extLst>
              <a:ext uri="{FF2B5EF4-FFF2-40B4-BE49-F238E27FC236}">
                <a16:creationId xmlns:a16="http://schemas.microsoft.com/office/drawing/2014/main" id="{7569EC64-34C0-5A1B-E14B-83E334DA8F8B}"/>
              </a:ext>
            </a:extLst>
          </p:cNvPr>
          <p:cNvGraphicFramePr>
            <a:graphicFrameLocks noGrp="1"/>
          </p:cNvGraphicFramePr>
          <p:nvPr>
            <p:ph idx="1"/>
            <p:extLst>
              <p:ext uri="{D42A27DB-BD31-4B8C-83A1-F6EECF244321}">
                <p14:modId xmlns:p14="http://schemas.microsoft.com/office/powerpoint/2010/main" val="364966184"/>
              </p:ext>
            </p:extLst>
          </p:nvPr>
        </p:nvGraphicFramePr>
        <p:xfrm>
          <a:off x="173038" y="1590675"/>
          <a:ext cx="11890374" cy="4572000"/>
        </p:xfrm>
        <a:graphic>
          <a:graphicData uri="http://schemas.openxmlformats.org/drawingml/2006/table">
            <a:tbl>
              <a:tblPr firstRow="1" bandRow="1">
                <a:tableStyleId>{9DCAF9ED-07DC-4A11-8D7F-57B35C25682E}</a:tableStyleId>
              </a:tblPr>
              <a:tblGrid>
                <a:gridCol w="3848356">
                  <a:extLst>
                    <a:ext uri="{9D8B030D-6E8A-4147-A177-3AD203B41FA5}">
                      <a16:colId xmlns:a16="http://schemas.microsoft.com/office/drawing/2014/main" val="3674882243"/>
                    </a:ext>
                  </a:extLst>
                </a:gridCol>
                <a:gridCol w="8042018">
                  <a:extLst>
                    <a:ext uri="{9D8B030D-6E8A-4147-A177-3AD203B41FA5}">
                      <a16:colId xmlns:a16="http://schemas.microsoft.com/office/drawing/2014/main" val="163046338"/>
                    </a:ext>
                  </a:extLst>
                </a:gridCol>
              </a:tblGrid>
              <a:tr h="370840">
                <a:tc>
                  <a:txBody>
                    <a:bodyPr/>
                    <a:lstStyle/>
                    <a:p>
                      <a:r>
                        <a:rPr lang="en-US" sz="2400" b="1">
                          <a:solidFill>
                            <a:schemeClr val="tx1"/>
                          </a:solidFill>
                          <a:latin typeface="Arial" panose="020B0604020202020204" pitchFamily="34" charset="0"/>
                          <a:cs typeface="Arial" panose="020B0604020202020204" pitchFamily="34" charset="0"/>
                        </a:rPr>
                        <a:t>Sheet</a:t>
                      </a:r>
                    </a:p>
                  </a:txBody>
                  <a:tcPr/>
                </a:tc>
                <a:tc>
                  <a:txBody>
                    <a:bodyPr/>
                    <a:lstStyle/>
                    <a:p>
                      <a:r>
                        <a:rPr lang="en-US" sz="2400" b="1">
                          <a:solidFill>
                            <a:schemeClr val="tx1"/>
                          </a:solidFill>
                          <a:latin typeface="Arial"/>
                          <a:cs typeface="Arial"/>
                        </a:rPr>
                        <a:t>Description</a:t>
                      </a:r>
                    </a:p>
                  </a:txBody>
                  <a:tcPr/>
                </a:tc>
                <a:extLst>
                  <a:ext uri="{0D108BD9-81ED-4DB2-BD59-A6C34878D82A}">
                    <a16:rowId xmlns:a16="http://schemas.microsoft.com/office/drawing/2014/main" val="79169504"/>
                  </a:ext>
                </a:extLst>
              </a:tr>
              <a:tr h="370840">
                <a:tc>
                  <a:txBody>
                    <a:bodyPr/>
                    <a:lstStyle/>
                    <a:p>
                      <a:r>
                        <a:rPr lang="en-US" sz="2400">
                          <a:latin typeface="Arial" panose="020B0604020202020204" pitchFamily="34" charset="0"/>
                          <a:cs typeface="Arial" panose="020B0604020202020204" pitchFamily="34" charset="0"/>
                        </a:rPr>
                        <a:t>Item Level Data (by grade)</a:t>
                      </a:r>
                    </a:p>
                  </a:txBody>
                  <a:tcPr/>
                </a:tc>
                <a:tc>
                  <a:txBody>
                    <a:bodyPr/>
                    <a:lstStyle/>
                    <a:p>
                      <a:r>
                        <a:rPr lang="en-US" sz="2400">
                          <a:latin typeface="Arial" panose="020B0604020202020204" pitchFamily="34" charset="0"/>
                          <a:cs typeface="Arial" panose="020B0604020202020204" pitchFamily="34" charset="0"/>
                        </a:rPr>
                        <a:t>Used to view differences between item averages by school, district, and state</a:t>
                      </a:r>
                    </a:p>
                  </a:txBody>
                  <a:tcPr/>
                </a:tc>
                <a:extLst>
                  <a:ext uri="{0D108BD9-81ED-4DB2-BD59-A6C34878D82A}">
                    <a16:rowId xmlns:a16="http://schemas.microsoft.com/office/drawing/2014/main" val="1287905153"/>
                  </a:ext>
                </a:extLst>
              </a:tr>
              <a:tr h="370840">
                <a:tc>
                  <a:txBody>
                    <a:bodyPr/>
                    <a:lstStyle/>
                    <a:p>
                      <a:r>
                        <a:rPr lang="en-US" sz="2400">
                          <a:latin typeface="Arial" panose="020B0604020202020204" pitchFamily="34" charset="0"/>
                          <a:cs typeface="Arial" panose="020B0604020202020204" pitchFamily="34" charset="0"/>
                        </a:rPr>
                        <a:t>Reporting Category Data</a:t>
                      </a:r>
                    </a:p>
                  </a:txBody>
                  <a:tcPr/>
                </a:tc>
                <a:tc>
                  <a:txBody>
                    <a:bodyPr/>
                    <a:lstStyle/>
                    <a:p>
                      <a:r>
                        <a:rPr lang="en-US" sz="2400">
                          <a:latin typeface="Arial" panose="020B0604020202020204" pitchFamily="34" charset="0"/>
                          <a:cs typeface="Arial" panose="020B0604020202020204" pitchFamily="34" charset="0"/>
                        </a:rPr>
                        <a:t>Used to view differences between category point averages by school, district, and state</a:t>
                      </a:r>
                    </a:p>
                  </a:txBody>
                  <a:tcPr/>
                </a:tc>
                <a:extLst>
                  <a:ext uri="{0D108BD9-81ED-4DB2-BD59-A6C34878D82A}">
                    <a16:rowId xmlns:a16="http://schemas.microsoft.com/office/drawing/2014/main" val="3674455751"/>
                  </a:ext>
                </a:extLst>
              </a:tr>
              <a:tr h="370840">
                <a:tc>
                  <a:txBody>
                    <a:bodyPr/>
                    <a:lstStyle/>
                    <a:p>
                      <a:r>
                        <a:rPr lang="en-US" sz="2400">
                          <a:latin typeface="Arial" panose="020B0604020202020204" pitchFamily="34" charset="0"/>
                          <a:cs typeface="Arial" panose="020B0604020202020204" pitchFamily="34" charset="0"/>
                        </a:rPr>
                        <a:t>Reporting Categories 2026</a:t>
                      </a:r>
                    </a:p>
                  </a:txBody>
                  <a:tcPr/>
                </a:tc>
                <a:tc>
                  <a:txBody>
                    <a:bodyPr/>
                    <a:lstStyle/>
                    <a:p>
                      <a:r>
                        <a:rPr lang="en-US" sz="2400">
                          <a:latin typeface="Arial" panose="020B0604020202020204" pitchFamily="34" charset="0"/>
                          <a:cs typeface="Arial" panose="020B0604020202020204" pitchFamily="34" charset="0"/>
                        </a:rPr>
                        <a:t>Provides information on reporting categories by grade span and subject</a:t>
                      </a:r>
                    </a:p>
                  </a:txBody>
                  <a:tcPr/>
                </a:tc>
                <a:extLst>
                  <a:ext uri="{0D108BD9-81ED-4DB2-BD59-A6C34878D82A}">
                    <a16:rowId xmlns:a16="http://schemas.microsoft.com/office/drawing/2014/main" val="8791103"/>
                  </a:ext>
                </a:extLst>
              </a:tr>
              <a:tr h="370840">
                <a:tc>
                  <a:txBody>
                    <a:bodyPr/>
                    <a:lstStyle/>
                    <a:p>
                      <a:r>
                        <a:rPr lang="en-US" sz="2400">
                          <a:latin typeface="Arial" panose="020B0604020202020204" pitchFamily="34" charset="0"/>
                          <a:cs typeface="Arial" panose="020B0604020202020204" pitchFamily="34" charset="0"/>
                        </a:rPr>
                        <a:t>File Layout 2026</a:t>
                      </a:r>
                    </a:p>
                  </a:txBody>
                  <a:tcPr/>
                </a:tc>
                <a:tc>
                  <a:txBody>
                    <a:bodyPr/>
                    <a:lstStyle/>
                    <a:p>
                      <a:r>
                        <a:rPr lang="en-US" sz="2400">
                          <a:latin typeface="Arial" panose="020B0604020202020204" pitchFamily="34" charset="0"/>
                          <a:cs typeface="Arial" panose="020B0604020202020204" pitchFamily="34" charset="0"/>
                        </a:rPr>
                        <a:t>Provides the file layout for early release .CSV files available in MCAS Portal</a:t>
                      </a:r>
                    </a:p>
                  </a:txBody>
                  <a:tcPr/>
                </a:tc>
                <a:extLst>
                  <a:ext uri="{0D108BD9-81ED-4DB2-BD59-A6C34878D82A}">
                    <a16:rowId xmlns:a16="http://schemas.microsoft.com/office/drawing/2014/main" val="1944211228"/>
                  </a:ext>
                </a:extLst>
              </a:tr>
              <a:tr h="370840">
                <a:tc>
                  <a:txBody>
                    <a:bodyPr/>
                    <a:lstStyle/>
                    <a:p>
                      <a:r>
                        <a:rPr lang="en-US" sz="2400">
                          <a:latin typeface="Arial" panose="020B0604020202020204" pitchFamily="34" charset="0"/>
                          <a:cs typeface="Arial" panose="020B0604020202020204" pitchFamily="34" charset="0"/>
                        </a:rPr>
                        <a:t>Resources</a:t>
                      </a:r>
                    </a:p>
                  </a:txBody>
                  <a:tcPr/>
                </a:tc>
                <a:tc>
                  <a:txBody>
                    <a:bodyPr/>
                    <a:lstStyle/>
                    <a:p>
                      <a:r>
                        <a:rPr lang="en-US" sz="2400">
                          <a:latin typeface="Arial" panose="020B0604020202020204" pitchFamily="34" charset="0"/>
                          <a:cs typeface="Arial" panose="020B0604020202020204" pitchFamily="34" charset="0"/>
                        </a:rPr>
                        <a:t>Provides links to released item information and scoring rubrics for essays</a:t>
                      </a:r>
                    </a:p>
                  </a:txBody>
                  <a:tcPr/>
                </a:tc>
                <a:extLst>
                  <a:ext uri="{0D108BD9-81ED-4DB2-BD59-A6C34878D82A}">
                    <a16:rowId xmlns:a16="http://schemas.microsoft.com/office/drawing/2014/main" val="3833304031"/>
                  </a:ext>
                </a:extLst>
              </a:tr>
            </a:tbl>
          </a:graphicData>
        </a:graphic>
      </p:graphicFrame>
      <p:sp>
        <p:nvSpPr>
          <p:cNvPr id="4" name="Slide Number Placeholder 3">
            <a:extLst>
              <a:ext uri="{FF2B5EF4-FFF2-40B4-BE49-F238E27FC236}">
                <a16:creationId xmlns:a16="http://schemas.microsoft.com/office/drawing/2014/main" id="{1EB186F1-2D9F-8B3A-A058-218AAE1B17EC}"/>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313308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61FCBE-5334-4E22-E2BF-BE8AD52323BF}"/>
              </a:ext>
            </a:extLst>
          </p:cNvPr>
          <p:cNvSpPr>
            <a:spLocks noGrp="1"/>
          </p:cNvSpPr>
          <p:nvPr>
            <p:ph type="title"/>
          </p:nvPr>
        </p:nvSpPr>
        <p:spPr/>
        <p:txBody>
          <a:bodyPr/>
          <a:lstStyle/>
          <a:p>
            <a:r>
              <a:rPr lang="en-US"/>
              <a:t>Presenters</a:t>
            </a:r>
          </a:p>
        </p:txBody>
      </p:sp>
      <p:sp>
        <p:nvSpPr>
          <p:cNvPr id="6" name="Content Placeholder 5">
            <a:extLst>
              <a:ext uri="{FF2B5EF4-FFF2-40B4-BE49-F238E27FC236}">
                <a16:creationId xmlns:a16="http://schemas.microsoft.com/office/drawing/2014/main" id="{E2F56D74-54B3-5E9E-D29E-F98A37EC8E65}"/>
              </a:ext>
            </a:extLst>
          </p:cNvPr>
          <p:cNvSpPr>
            <a:spLocks noGrp="1"/>
          </p:cNvSpPr>
          <p:nvPr>
            <p:ph idx="1"/>
          </p:nvPr>
        </p:nvSpPr>
        <p:spPr>
          <a:xfrm>
            <a:off x="173179" y="1792338"/>
            <a:ext cx="11890665" cy="4213608"/>
          </a:xfrm>
        </p:spPr>
        <p:txBody>
          <a:bodyPr vert="horz" lIns="91440" tIns="45720" rIns="91440" bIns="45720" rtlCol="0" anchor="t">
            <a:normAutofit/>
          </a:bodyPr>
          <a:lstStyle/>
          <a:p>
            <a:pPr marL="457200" indent="-457200"/>
            <a:r>
              <a:rPr lang="en-US">
                <a:solidFill>
                  <a:schemeClr val="tx1"/>
                </a:solidFill>
              </a:rPr>
              <a:t>Julia English, Data Analyst</a:t>
            </a:r>
          </a:p>
          <a:p>
            <a:pPr marL="457200" indent="-457200"/>
            <a:r>
              <a:rPr lang="en-US">
                <a:solidFill>
                  <a:schemeClr val="tx1"/>
                </a:solidFill>
              </a:rPr>
              <a:t>Sarah Jo Torgrimson, Coordinator of Research &amp; Psychometrics</a:t>
            </a:r>
          </a:p>
          <a:p>
            <a:pPr marL="457200" indent="-457200"/>
            <a:r>
              <a:rPr lang="en-US">
                <a:solidFill>
                  <a:schemeClr val="tx1"/>
                </a:solidFill>
                <a:latin typeface="Arial"/>
                <a:cs typeface="Arial"/>
              </a:rPr>
              <a:t>Jodie Zalk, Manager of Test Administration &amp; Publications</a:t>
            </a:r>
          </a:p>
        </p:txBody>
      </p:sp>
      <p:sp>
        <p:nvSpPr>
          <p:cNvPr id="4" name="Slide Number Placeholder 3">
            <a:extLst>
              <a:ext uri="{FF2B5EF4-FFF2-40B4-BE49-F238E27FC236}">
                <a16:creationId xmlns:a16="http://schemas.microsoft.com/office/drawing/2014/main" id="{CB83DD25-DFA3-A5CA-87C4-EB074B16CD4B}"/>
              </a:ext>
            </a:extLst>
          </p:cNvPr>
          <p:cNvSpPr>
            <a:spLocks noGrp="1"/>
          </p:cNvSpPr>
          <p:nvPr>
            <p:ph type="sldNum" sz="quarter" idx="12"/>
          </p:nvPr>
        </p:nvSpPr>
        <p:spPr/>
        <p:txBody>
          <a:bodyPr/>
          <a:lstStyle/>
          <a:p>
            <a:fld id="{68A8D22E-6BC5-9E47-900C-2BB94685D9F5}" type="slidenum">
              <a:rPr lang="en-US" smtClean="0"/>
              <a:pPr/>
              <a:t>2</a:t>
            </a:fld>
            <a:endParaRPr lang="en-US"/>
          </a:p>
        </p:txBody>
      </p:sp>
    </p:spTree>
    <p:extLst>
      <p:ext uri="{BB962C8B-B14F-4D97-AF65-F5344CB8AC3E}">
        <p14:creationId xmlns:p14="http://schemas.microsoft.com/office/powerpoint/2010/main" val="411786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423D-2067-4369-7695-E3EBB7C6EE03}"/>
              </a:ext>
            </a:extLst>
          </p:cNvPr>
          <p:cNvSpPr>
            <a:spLocks noGrp="1"/>
          </p:cNvSpPr>
          <p:nvPr>
            <p:ph type="title"/>
          </p:nvPr>
        </p:nvSpPr>
        <p:spPr/>
        <p:txBody>
          <a:bodyPr>
            <a:normAutofit fontScale="90000"/>
          </a:bodyPr>
          <a:lstStyle/>
          <a:p>
            <a:r>
              <a:rPr lang="en-US"/>
              <a:t>Demonstration: Item Analysis Template</a:t>
            </a:r>
          </a:p>
        </p:txBody>
      </p:sp>
      <p:sp>
        <p:nvSpPr>
          <p:cNvPr id="3" name="Content Placeholder 2">
            <a:extLst>
              <a:ext uri="{FF2B5EF4-FFF2-40B4-BE49-F238E27FC236}">
                <a16:creationId xmlns:a16="http://schemas.microsoft.com/office/drawing/2014/main" id="{DD3D427E-A7D2-93E5-0991-CAA345D817FE}"/>
              </a:ext>
            </a:extLst>
          </p:cNvPr>
          <p:cNvSpPr>
            <a:spLocks noGrp="1"/>
          </p:cNvSpPr>
          <p:nvPr>
            <p:ph idx="1"/>
          </p:nvPr>
        </p:nvSpPr>
        <p:spPr/>
        <p:txBody>
          <a:bodyPr/>
          <a:lstStyle/>
          <a:p>
            <a:r>
              <a:rPr lang="en-US">
                <a:solidFill>
                  <a:schemeClr val="tx1"/>
                </a:solidFill>
              </a:rPr>
              <a:t>Review layout of a Grades 3-8 ELA V1 item analysis template.</a:t>
            </a:r>
          </a:p>
          <a:p>
            <a:r>
              <a:rPr lang="en-US">
                <a:solidFill>
                  <a:schemeClr val="tx1"/>
                </a:solidFill>
              </a:rPr>
              <a:t>Identify columns and sheets where schools will paste item and reporting category averages for school and district.</a:t>
            </a:r>
          </a:p>
        </p:txBody>
      </p:sp>
      <p:sp>
        <p:nvSpPr>
          <p:cNvPr id="4" name="Slide Number Placeholder 3">
            <a:extLst>
              <a:ext uri="{FF2B5EF4-FFF2-40B4-BE49-F238E27FC236}">
                <a16:creationId xmlns:a16="http://schemas.microsoft.com/office/drawing/2014/main" id="{888F43DC-834C-EC20-EF9A-3577CA2AB190}"/>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138644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5C8F20-D867-6C7B-28E8-9AA4CADFFE28}"/>
              </a:ext>
            </a:extLst>
          </p:cNvPr>
          <p:cNvSpPr>
            <a:spLocks noGrp="1"/>
          </p:cNvSpPr>
          <p:nvPr>
            <p:ph type="title"/>
          </p:nvPr>
        </p:nvSpPr>
        <p:spPr/>
        <p:txBody>
          <a:bodyPr/>
          <a:lstStyle/>
          <a:p>
            <a:r>
              <a:rPr lang="en-US"/>
              <a:t>New for 2026: Item Aggregation Files</a:t>
            </a:r>
          </a:p>
        </p:txBody>
      </p:sp>
      <p:sp>
        <p:nvSpPr>
          <p:cNvPr id="6" name="Content Placeholder 5">
            <a:extLst>
              <a:ext uri="{FF2B5EF4-FFF2-40B4-BE49-F238E27FC236}">
                <a16:creationId xmlns:a16="http://schemas.microsoft.com/office/drawing/2014/main" id="{C95F5C9E-B3F8-6AF0-9AB4-DDE1BB8D33B9}"/>
              </a:ext>
            </a:extLst>
          </p:cNvPr>
          <p:cNvSpPr>
            <a:spLocks noGrp="1"/>
          </p:cNvSpPr>
          <p:nvPr>
            <p:ph idx="1"/>
          </p:nvPr>
        </p:nvSpPr>
        <p:spPr/>
        <p:txBody>
          <a:bodyPr vert="horz" lIns="91440" tIns="45720" rIns="91440" bIns="45720" rtlCol="0" anchor="t">
            <a:normAutofit/>
          </a:bodyPr>
          <a:lstStyle/>
          <a:p>
            <a:r>
              <a:rPr lang="en-US" sz="2600">
                <a:solidFill>
                  <a:schemeClr val="tx1"/>
                </a:solidFill>
                <a:latin typeface="Arial"/>
                <a:cs typeface="Arial"/>
              </a:rPr>
              <a:t>DESE is now providing item averages for schools and districts, pre-populated to copy and paste into item templates.</a:t>
            </a:r>
            <a:endParaRPr lang="en-US" sz="2600">
              <a:solidFill>
                <a:schemeClr val="tx1"/>
              </a:solidFill>
            </a:endParaRPr>
          </a:p>
          <a:p>
            <a:endParaRPr lang="en-US">
              <a:solidFill>
                <a:schemeClr val="tx1"/>
              </a:solidFill>
            </a:endParaRPr>
          </a:p>
        </p:txBody>
      </p:sp>
      <p:graphicFrame>
        <p:nvGraphicFramePr>
          <p:cNvPr id="7" name="Table 6">
            <a:extLst>
              <a:ext uri="{FF2B5EF4-FFF2-40B4-BE49-F238E27FC236}">
                <a16:creationId xmlns:a16="http://schemas.microsoft.com/office/drawing/2014/main" id="{72277981-33F7-B154-E1A7-2697959323B8}"/>
              </a:ext>
            </a:extLst>
          </p:cNvPr>
          <p:cNvGraphicFramePr>
            <a:graphicFrameLocks noGrp="1"/>
          </p:cNvGraphicFramePr>
          <p:nvPr>
            <p:extLst>
              <p:ext uri="{D42A27DB-BD31-4B8C-83A1-F6EECF244321}">
                <p14:modId xmlns:p14="http://schemas.microsoft.com/office/powerpoint/2010/main" val="3121442381"/>
              </p:ext>
            </p:extLst>
          </p:nvPr>
        </p:nvGraphicFramePr>
        <p:xfrm>
          <a:off x="514927" y="2361517"/>
          <a:ext cx="10967027" cy="3566160"/>
        </p:xfrm>
        <a:graphic>
          <a:graphicData uri="http://schemas.openxmlformats.org/drawingml/2006/table">
            <a:tbl>
              <a:tblPr firstRow="1" bandRow="1">
                <a:tableStyleId>{5C22544A-7EE6-4342-B048-85BDC9FD1C3A}</a:tableStyleId>
              </a:tblPr>
              <a:tblGrid>
                <a:gridCol w="2614015">
                  <a:extLst>
                    <a:ext uri="{9D8B030D-6E8A-4147-A177-3AD203B41FA5}">
                      <a16:colId xmlns:a16="http://schemas.microsoft.com/office/drawing/2014/main" val="71478169"/>
                    </a:ext>
                  </a:extLst>
                </a:gridCol>
                <a:gridCol w="8353012">
                  <a:extLst>
                    <a:ext uri="{9D8B030D-6E8A-4147-A177-3AD203B41FA5}">
                      <a16:colId xmlns:a16="http://schemas.microsoft.com/office/drawing/2014/main" val="1592768336"/>
                    </a:ext>
                  </a:extLst>
                </a:gridCol>
              </a:tblGrid>
              <a:tr h="370840">
                <a:tc>
                  <a:txBody>
                    <a:bodyPr/>
                    <a:lstStyle/>
                    <a:p>
                      <a:r>
                        <a:rPr lang="en-US" sz="2000">
                          <a:latin typeface="Arial" panose="020B0604020202020204" pitchFamily="34" charset="0"/>
                          <a:cs typeface="Arial" panose="020B0604020202020204" pitchFamily="34" charset="0"/>
                        </a:rPr>
                        <a:t>Column</a:t>
                      </a:r>
                    </a:p>
                  </a:txBody>
                  <a:tcPr/>
                </a:tc>
                <a:tc>
                  <a:txBody>
                    <a:bodyPr/>
                    <a:lstStyle/>
                    <a:p>
                      <a:r>
                        <a:rPr lang="en-US" sz="2000">
                          <a:latin typeface="Arial" panose="020B0604020202020204" pitchFamily="34" charset="0"/>
                          <a:cs typeface="Arial" panose="020B0604020202020204" pitchFamily="34" charset="0"/>
                        </a:rPr>
                        <a:t>Definition</a:t>
                      </a:r>
                    </a:p>
                  </a:txBody>
                  <a:tcPr/>
                </a:tc>
                <a:extLst>
                  <a:ext uri="{0D108BD9-81ED-4DB2-BD59-A6C34878D82A}">
                    <a16:rowId xmlns:a16="http://schemas.microsoft.com/office/drawing/2014/main" val="577774878"/>
                  </a:ext>
                </a:extLst>
              </a:tr>
              <a:tr h="370840">
                <a:tc>
                  <a:txBody>
                    <a:bodyPr/>
                    <a:lstStyle/>
                    <a:p>
                      <a:r>
                        <a:rPr lang="en-US" sz="2000">
                          <a:latin typeface="Arial" panose="020B0604020202020204" pitchFamily="34" charset="0"/>
                          <a:cs typeface="Arial" panose="020B0604020202020204" pitchFamily="34" charset="0"/>
                        </a:rPr>
                        <a:t>sprp_dis</a:t>
                      </a:r>
                    </a:p>
                  </a:txBody>
                  <a:tcPr/>
                </a:tc>
                <a:tc>
                  <a:txBody>
                    <a:bodyPr/>
                    <a:lstStyle/>
                    <a:p>
                      <a:r>
                        <a:rPr lang="en-US" sz="2000">
                          <a:latin typeface="Arial" panose="020B0604020202020204" pitchFamily="34" charset="0"/>
                          <a:cs typeface="Arial" panose="020B0604020202020204" pitchFamily="34" charset="0"/>
                        </a:rPr>
                        <a:t>District code</a:t>
                      </a:r>
                    </a:p>
                  </a:txBody>
                  <a:tcPr/>
                </a:tc>
                <a:extLst>
                  <a:ext uri="{0D108BD9-81ED-4DB2-BD59-A6C34878D82A}">
                    <a16:rowId xmlns:a16="http://schemas.microsoft.com/office/drawing/2014/main" val="3399907634"/>
                  </a:ext>
                </a:extLst>
              </a:tr>
              <a:tr h="370840">
                <a:tc>
                  <a:txBody>
                    <a:bodyPr/>
                    <a:lstStyle/>
                    <a:p>
                      <a:r>
                        <a:rPr lang="en-US" sz="2000">
                          <a:latin typeface="Arial" panose="020B0604020202020204" pitchFamily="34" charset="0"/>
                          <a:cs typeface="Arial" panose="020B0604020202020204" pitchFamily="34" charset="0"/>
                        </a:rPr>
                        <a:t>sprp_sch</a:t>
                      </a:r>
                    </a:p>
                  </a:txBody>
                  <a:tcPr/>
                </a:tc>
                <a:tc>
                  <a:txBody>
                    <a:bodyPr/>
                    <a:lstStyle/>
                    <a:p>
                      <a:r>
                        <a:rPr lang="en-US" sz="2000">
                          <a:latin typeface="Arial" panose="020B0604020202020204" pitchFamily="34" charset="0"/>
                          <a:cs typeface="Arial" panose="020B0604020202020204" pitchFamily="34" charset="0"/>
                        </a:rPr>
                        <a:t>School code</a:t>
                      </a:r>
                    </a:p>
                  </a:txBody>
                  <a:tcPr/>
                </a:tc>
                <a:extLst>
                  <a:ext uri="{0D108BD9-81ED-4DB2-BD59-A6C34878D82A}">
                    <a16:rowId xmlns:a16="http://schemas.microsoft.com/office/drawing/2014/main" val="895195412"/>
                  </a:ext>
                </a:extLst>
              </a:tr>
              <a:tr h="370840">
                <a:tc>
                  <a:txBody>
                    <a:bodyPr/>
                    <a:lstStyle/>
                    <a:p>
                      <a:r>
                        <a:rPr lang="en-US" sz="2000">
                          <a:latin typeface="Arial" panose="020B0604020202020204" pitchFamily="34" charset="0"/>
                          <a:cs typeface="Arial" panose="020B0604020202020204" pitchFamily="34" charset="0"/>
                        </a:rPr>
                        <a:t>Type</a:t>
                      </a:r>
                    </a:p>
                  </a:txBody>
                  <a:tcPr/>
                </a:tc>
                <a:tc>
                  <a:txBody>
                    <a:bodyPr/>
                    <a:lstStyle/>
                    <a:p>
                      <a:r>
                        <a:rPr lang="en-US" sz="2000">
                          <a:latin typeface="Arial" panose="020B0604020202020204" pitchFamily="34" charset="0"/>
                          <a:cs typeface="Arial" panose="020B0604020202020204" pitchFamily="34" charset="0"/>
                        </a:rPr>
                        <a:t>Filter and select either “Item” or “Reporting Category”</a:t>
                      </a:r>
                    </a:p>
                  </a:txBody>
                  <a:tcPr/>
                </a:tc>
                <a:extLst>
                  <a:ext uri="{0D108BD9-81ED-4DB2-BD59-A6C34878D82A}">
                    <a16:rowId xmlns:a16="http://schemas.microsoft.com/office/drawing/2014/main" val="3092219560"/>
                  </a:ext>
                </a:extLst>
              </a:tr>
              <a:tr h="370840">
                <a:tc>
                  <a:txBody>
                    <a:bodyPr/>
                    <a:lstStyle/>
                    <a:p>
                      <a:r>
                        <a:rPr lang="en-US" sz="2000">
                          <a:latin typeface="Arial" panose="020B0604020202020204" pitchFamily="34" charset="0"/>
                          <a:cs typeface="Arial" panose="020B0604020202020204" pitchFamily="34" charset="0"/>
                        </a:rPr>
                        <a:t>Level</a:t>
                      </a:r>
                    </a:p>
                  </a:txBody>
                  <a:tcPr/>
                </a:tc>
                <a:tc>
                  <a:txBody>
                    <a:bodyPr/>
                    <a:lstStyle/>
                    <a:p>
                      <a:r>
                        <a:rPr lang="en-US" sz="2000">
                          <a:latin typeface="Arial" panose="020B0604020202020204" pitchFamily="34" charset="0"/>
                          <a:cs typeface="Arial" panose="020B0604020202020204" pitchFamily="34" charset="0"/>
                        </a:rPr>
                        <a:t>Filter and select either “District” or “School”</a:t>
                      </a:r>
                    </a:p>
                  </a:txBody>
                  <a:tcPr/>
                </a:tc>
                <a:extLst>
                  <a:ext uri="{0D108BD9-81ED-4DB2-BD59-A6C34878D82A}">
                    <a16:rowId xmlns:a16="http://schemas.microsoft.com/office/drawing/2014/main" val="3644388114"/>
                  </a:ext>
                </a:extLst>
              </a:tr>
              <a:tr h="370840">
                <a:tc>
                  <a:txBody>
                    <a:bodyPr/>
                    <a:lstStyle/>
                    <a:p>
                      <a:r>
                        <a:rPr lang="en-US" sz="2000">
                          <a:latin typeface="Arial" panose="020B0604020202020204" pitchFamily="34" charset="0"/>
                          <a:cs typeface="Arial" panose="020B0604020202020204" pitchFamily="34" charset="0"/>
                        </a:rPr>
                        <a:t>Item</a:t>
                      </a:r>
                    </a:p>
                  </a:txBody>
                  <a:tcPr/>
                </a:tc>
                <a:tc>
                  <a:txBody>
                    <a:bodyPr/>
                    <a:lstStyle/>
                    <a:p>
                      <a:r>
                        <a:rPr lang="en-US" sz="2000">
                          <a:latin typeface="Arial" panose="020B0604020202020204" pitchFamily="34" charset="0"/>
                          <a:cs typeface="Arial" panose="020B0604020202020204" pitchFamily="34" charset="0"/>
                        </a:rPr>
                        <a:t>Item number or reporting category label</a:t>
                      </a:r>
                    </a:p>
                  </a:txBody>
                  <a:tcPr/>
                </a:tc>
                <a:extLst>
                  <a:ext uri="{0D108BD9-81ED-4DB2-BD59-A6C34878D82A}">
                    <a16:rowId xmlns:a16="http://schemas.microsoft.com/office/drawing/2014/main" val="2852747858"/>
                  </a:ext>
                </a:extLst>
              </a:tr>
              <a:tr h="370840">
                <a:tc>
                  <a:txBody>
                    <a:bodyPr/>
                    <a:lstStyle/>
                    <a:p>
                      <a:r>
                        <a:rPr lang="en-US" sz="2000">
                          <a:latin typeface="Arial" panose="020B0604020202020204" pitchFamily="34" charset="0"/>
                          <a:cs typeface="Arial" panose="020B0604020202020204" pitchFamily="34" charset="0"/>
                        </a:rPr>
                        <a:t>*N_Blank</a:t>
                      </a:r>
                    </a:p>
                  </a:txBody>
                  <a:tcPr/>
                </a:tc>
                <a:tc>
                  <a:txBody>
                    <a:bodyPr/>
                    <a:lstStyle/>
                    <a:p>
                      <a:r>
                        <a:rPr lang="en-US" sz="2000">
                          <a:latin typeface="Arial" panose="020B0604020202020204" pitchFamily="34" charset="0"/>
                          <a:cs typeface="Arial" panose="020B0604020202020204" pitchFamily="34" charset="0"/>
                        </a:rPr>
                        <a:t>Number of students with no response; not included in average points</a:t>
                      </a:r>
                    </a:p>
                  </a:txBody>
                  <a:tcPr/>
                </a:tc>
                <a:extLst>
                  <a:ext uri="{0D108BD9-81ED-4DB2-BD59-A6C34878D82A}">
                    <a16:rowId xmlns:a16="http://schemas.microsoft.com/office/drawing/2014/main" val="3037674809"/>
                  </a:ext>
                </a:extLst>
              </a:tr>
              <a:tr h="370840">
                <a:tc>
                  <a:txBody>
                    <a:bodyPr/>
                    <a:lstStyle/>
                    <a:p>
                      <a:r>
                        <a:rPr lang="en-US" sz="2000">
                          <a:latin typeface="Arial" panose="020B0604020202020204" pitchFamily="34" charset="0"/>
                          <a:cs typeface="Arial" panose="020B0604020202020204" pitchFamily="34" charset="0"/>
                        </a:rPr>
                        <a:t>*N_Included</a:t>
                      </a:r>
                    </a:p>
                  </a:txBody>
                  <a:tcPr/>
                </a:tc>
                <a:tc>
                  <a:txBody>
                    <a:bodyPr/>
                    <a:lstStyle/>
                    <a:p>
                      <a:r>
                        <a:rPr lang="en-US" sz="2000">
                          <a:latin typeface="Arial" panose="020B0604020202020204" pitchFamily="34" charset="0"/>
                          <a:cs typeface="Arial" panose="020B0604020202020204" pitchFamily="34" charset="0"/>
                        </a:rPr>
                        <a:t>Number of students that answered item</a:t>
                      </a:r>
                    </a:p>
                  </a:txBody>
                  <a:tcPr/>
                </a:tc>
                <a:extLst>
                  <a:ext uri="{0D108BD9-81ED-4DB2-BD59-A6C34878D82A}">
                    <a16:rowId xmlns:a16="http://schemas.microsoft.com/office/drawing/2014/main" val="871892562"/>
                  </a:ext>
                </a:extLst>
              </a:tr>
              <a:tr h="370840">
                <a:tc>
                  <a:txBody>
                    <a:bodyPr/>
                    <a:lstStyle/>
                    <a:p>
                      <a:r>
                        <a:rPr lang="en-US" sz="2000">
                          <a:latin typeface="Arial" panose="020B0604020202020204" pitchFamily="34" charset="0"/>
                          <a:cs typeface="Arial" panose="020B0604020202020204" pitchFamily="34" charset="0"/>
                        </a:rPr>
                        <a:t>*AvgPoints</a:t>
                      </a:r>
                    </a:p>
                  </a:txBody>
                  <a:tcPr/>
                </a:tc>
                <a:tc>
                  <a:txBody>
                    <a:bodyPr/>
                    <a:lstStyle/>
                    <a:p>
                      <a:r>
                        <a:rPr lang="en-US" sz="2000">
                          <a:latin typeface="Arial" panose="020B0604020202020204" pitchFamily="34" charset="0"/>
                          <a:cs typeface="Arial" panose="020B0604020202020204" pitchFamily="34" charset="0"/>
                        </a:rPr>
                        <a:t>Average number of points earned on selected item or reporting category</a:t>
                      </a:r>
                    </a:p>
                  </a:txBody>
                  <a:tcPr/>
                </a:tc>
                <a:extLst>
                  <a:ext uri="{0D108BD9-81ED-4DB2-BD59-A6C34878D82A}">
                    <a16:rowId xmlns:a16="http://schemas.microsoft.com/office/drawing/2014/main" val="3356868317"/>
                  </a:ext>
                </a:extLst>
              </a:tr>
            </a:tbl>
          </a:graphicData>
        </a:graphic>
      </p:graphicFrame>
      <p:sp>
        <p:nvSpPr>
          <p:cNvPr id="8" name="TextBox 7">
            <a:extLst>
              <a:ext uri="{FF2B5EF4-FFF2-40B4-BE49-F238E27FC236}">
                <a16:creationId xmlns:a16="http://schemas.microsoft.com/office/drawing/2014/main" id="{8FF0935D-D127-CA9A-BDE1-93A67A243532}"/>
              </a:ext>
            </a:extLst>
          </p:cNvPr>
          <p:cNvSpPr txBox="1"/>
          <p:nvPr/>
        </p:nvSpPr>
        <p:spPr>
          <a:xfrm>
            <a:off x="514927" y="6005946"/>
            <a:ext cx="9481128" cy="369332"/>
          </a:xfrm>
          <a:prstGeom prst="rect">
            <a:avLst/>
          </a:prstGeom>
          <a:noFill/>
        </p:spPr>
        <p:txBody>
          <a:bodyPr wrap="square" rtlCol="0">
            <a:spAutoFit/>
          </a:bodyPr>
          <a:lstStyle/>
          <a:p>
            <a:r>
              <a:rPr lang="en-US"/>
              <a:t>*</a:t>
            </a:r>
            <a:r>
              <a:rPr lang="en-US">
                <a:latin typeface="Arial" panose="020B0604020202020204" pitchFamily="34" charset="0"/>
                <a:cs typeface="Arial" panose="020B0604020202020204" pitchFamily="34" charset="0"/>
              </a:rPr>
              <a:t>Each grade has its own columns for item statistics.</a:t>
            </a:r>
            <a:endParaRPr lang="en-US"/>
          </a:p>
        </p:txBody>
      </p:sp>
      <p:sp>
        <p:nvSpPr>
          <p:cNvPr id="4" name="Slide Number Placeholder 3">
            <a:extLst>
              <a:ext uri="{FF2B5EF4-FFF2-40B4-BE49-F238E27FC236}">
                <a16:creationId xmlns:a16="http://schemas.microsoft.com/office/drawing/2014/main" id="{E96C9CE9-C490-6B27-3305-D5D4014545C0}"/>
              </a:ext>
            </a:extLst>
          </p:cNvPr>
          <p:cNvSpPr>
            <a:spLocks noGrp="1"/>
          </p:cNvSpPr>
          <p:nvPr>
            <p:ph type="sldNum" sz="quarter" idx="12"/>
          </p:nvPr>
        </p:nvSpPr>
        <p:spPr/>
        <p:txBody>
          <a:bodyPr/>
          <a:lstStyle/>
          <a:p>
            <a:fld id="{68A8D22E-6BC5-9E47-900C-2BB94685D9F5}" type="slidenum">
              <a:rPr lang="en-US" smtClean="0"/>
              <a:pPr/>
              <a:t>21</a:t>
            </a:fld>
            <a:endParaRPr lang="en-US"/>
          </a:p>
        </p:txBody>
      </p:sp>
    </p:spTree>
    <p:extLst>
      <p:ext uri="{BB962C8B-B14F-4D97-AF65-F5344CB8AC3E}">
        <p14:creationId xmlns:p14="http://schemas.microsoft.com/office/powerpoint/2010/main" val="135497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0A8A-924B-A3F1-648A-52E1BADC6AD5}"/>
              </a:ext>
            </a:extLst>
          </p:cNvPr>
          <p:cNvSpPr>
            <a:spLocks noGrp="1"/>
          </p:cNvSpPr>
          <p:nvPr>
            <p:ph type="title"/>
          </p:nvPr>
        </p:nvSpPr>
        <p:spPr/>
        <p:txBody>
          <a:bodyPr>
            <a:normAutofit fontScale="90000"/>
          </a:bodyPr>
          <a:lstStyle/>
          <a:p>
            <a:r>
              <a:rPr lang="en-US"/>
              <a:t>Demonstration: Using Average Aggregation Files</a:t>
            </a:r>
          </a:p>
        </p:txBody>
      </p:sp>
      <p:sp>
        <p:nvSpPr>
          <p:cNvPr id="4" name="Text Placeholder 3">
            <a:extLst>
              <a:ext uri="{FF2B5EF4-FFF2-40B4-BE49-F238E27FC236}">
                <a16:creationId xmlns:a16="http://schemas.microsoft.com/office/drawing/2014/main" id="{292AA960-3C22-6906-FA4A-B1C180B2D578}"/>
              </a:ext>
            </a:extLst>
          </p:cNvPr>
          <p:cNvSpPr>
            <a:spLocks noGrp="1"/>
          </p:cNvSpPr>
          <p:nvPr>
            <p:ph idx="1"/>
          </p:nvPr>
        </p:nvSpPr>
        <p:spPr/>
        <p:txBody>
          <a:bodyPr vert="horz" lIns="91440" tIns="45720" rIns="91440" bIns="45720" rtlCol="0" anchor="t">
            <a:normAutofit/>
          </a:bodyPr>
          <a:lstStyle/>
          <a:p>
            <a:pPr lvl="0"/>
            <a:r>
              <a:rPr lang="en-US" dirty="0">
                <a:solidFill>
                  <a:schemeClr val="tx1"/>
                </a:solidFill>
              </a:rPr>
              <a:t>Create a filter for data. Filter data by type (reporting category or item) and level (school or district). </a:t>
            </a:r>
          </a:p>
          <a:p>
            <a:pPr lvl="0"/>
            <a:r>
              <a:rPr lang="en-US" dirty="0">
                <a:solidFill>
                  <a:schemeClr val="tx1"/>
                </a:solidFill>
              </a:rPr>
              <a:t>Copy data and put into appropriate spaces in worksheets. </a:t>
            </a:r>
          </a:p>
          <a:p>
            <a:pPr lvl="0"/>
            <a:r>
              <a:rPr lang="en-US" dirty="0">
                <a:solidFill>
                  <a:schemeClr val="tx1"/>
                </a:solidFill>
              </a:rPr>
              <a:t>Investigate trends in data.</a:t>
            </a:r>
          </a:p>
          <a:p>
            <a:pPr lvl="1"/>
            <a:r>
              <a:rPr lang="en-US" dirty="0">
                <a:solidFill>
                  <a:schemeClr val="tx1"/>
                </a:solidFill>
                <a:latin typeface="Arial"/>
                <a:cs typeface="Arial"/>
              </a:rPr>
              <a:t>Overall, how are students in my school comparing to the students across the state? To students in our district? </a:t>
            </a:r>
          </a:p>
          <a:p>
            <a:pPr lvl="1"/>
            <a:r>
              <a:rPr lang="en-US" dirty="0">
                <a:solidFill>
                  <a:schemeClr val="tx1"/>
                </a:solidFill>
                <a:latin typeface="Arial"/>
                <a:cs typeface="Arial"/>
              </a:rPr>
              <a:t>Are there particular items where students are performing better or worse than the state or district averages? What are the reporting categories and standards associated with these items? </a:t>
            </a:r>
          </a:p>
        </p:txBody>
      </p:sp>
      <p:sp>
        <p:nvSpPr>
          <p:cNvPr id="5" name="Slide Number Placeholder 4">
            <a:extLst>
              <a:ext uri="{FF2B5EF4-FFF2-40B4-BE49-F238E27FC236}">
                <a16:creationId xmlns:a16="http://schemas.microsoft.com/office/drawing/2014/main" id="{C571B36E-54DB-7D1E-E901-A82C5738B82E}"/>
              </a:ext>
            </a:extLst>
          </p:cNvPr>
          <p:cNvSpPr>
            <a:spLocks noGrp="1"/>
          </p:cNvSpPr>
          <p:nvPr>
            <p:ph type="sldNum" sz="quarter" idx="12"/>
          </p:nvPr>
        </p:nvSpPr>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407858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F324-DE48-85A0-499C-69B866ED8CD5}"/>
              </a:ext>
            </a:extLst>
          </p:cNvPr>
          <p:cNvSpPr>
            <a:spLocks noGrp="1"/>
          </p:cNvSpPr>
          <p:nvPr>
            <p:ph type="title"/>
          </p:nvPr>
        </p:nvSpPr>
        <p:spPr/>
        <p:txBody>
          <a:bodyPr/>
          <a:lstStyle/>
          <a:p>
            <a:r>
              <a:rPr lang="en-US"/>
              <a:t>Investigating Trends in Average Data</a:t>
            </a:r>
          </a:p>
        </p:txBody>
      </p:sp>
      <p:sp>
        <p:nvSpPr>
          <p:cNvPr id="3" name="Content Placeholder 2">
            <a:extLst>
              <a:ext uri="{FF2B5EF4-FFF2-40B4-BE49-F238E27FC236}">
                <a16:creationId xmlns:a16="http://schemas.microsoft.com/office/drawing/2014/main" id="{E051542E-B850-AD16-A52E-9CF7575CD955}"/>
              </a:ext>
            </a:extLst>
          </p:cNvPr>
          <p:cNvSpPr>
            <a:spLocks noGrp="1"/>
          </p:cNvSpPr>
          <p:nvPr>
            <p:ph idx="1"/>
          </p:nvPr>
        </p:nvSpPr>
        <p:spPr/>
        <p:txBody>
          <a:bodyPr/>
          <a:lstStyle/>
          <a:p>
            <a:r>
              <a:rPr lang="en-US" dirty="0">
                <a:solidFill>
                  <a:schemeClr val="tx1"/>
                </a:solidFill>
              </a:rPr>
              <a:t>Use School-State Diff. columns to look at differences in averages between the school and the state.</a:t>
            </a:r>
          </a:p>
          <a:p>
            <a:r>
              <a:rPr lang="en-US" dirty="0">
                <a:solidFill>
                  <a:schemeClr val="tx1"/>
                </a:solidFill>
              </a:rPr>
              <a:t>Negative differences in percent possible points indicates that your school did not perform as well as the state average. </a:t>
            </a:r>
          </a:p>
          <a:p>
            <a:r>
              <a:rPr lang="en-US" dirty="0">
                <a:solidFill>
                  <a:schemeClr val="tx1"/>
                </a:solidFill>
              </a:rPr>
              <a:t>Positive differences in percent possible points indicates that your school performed better than the state average. </a:t>
            </a:r>
          </a:p>
          <a:p>
            <a:r>
              <a:rPr lang="en-US" dirty="0">
                <a:solidFill>
                  <a:schemeClr val="tx1"/>
                </a:solidFill>
              </a:rPr>
              <a:t>Use the line graph on Item Level Data sheet to compare performance between school, district, and state on items.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A39FC076-EDD7-D570-2B04-07EC7205A01A}"/>
              </a:ext>
            </a:extLst>
          </p:cNvPr>
          <p:cNvSpPr>
            <a:spLocks noGrp="1"/>
          </p:cNvSpPr>
          <p:nvPr>
            <p:ph type="sldNum" sz="quarter" idx="12"/>
          </p:nvPr>
        </p:nvSpPr>
        <p:spPr/>
        <p:txBody>
          <a:bodyPr/>
          <a:lstStyle/>
          <a:p>
            <a:fld id="{68A8D22E-6BC5-9E47-900C-2BB94685D9F5}" type="slidenum">
              <a:rPr lang="en-US" smtClean="0"/>
              <a:t>23</a:t>
            </a:fld>
            <a:endParaRPr lang="en-US"/>
          </a:p>
        </p:txBody>
      </p:sp>
    </p:spTree>
    <p:extLst>
      <p:ext uri="{BB962C8B-B14F-4D97-AF65-F5344CB8AC3E}">
        <p14:creationId xmlns:p14="http://schemas.microsoft.com/office/powerpoint/2010/main" val="392646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24A2B2-4DF4-7A33-BEF2-380052D337B6}"/>
              </a:ext>
            </a:extLst>
          </p:cNvPr>
          <p:cNvSpPr>
            <a:spLocks noGrp="1"/>
          </p:cNvSpPr>
          <p:nvPr>
            <p:ph type="title" idx="4294967295"/>
          </p:nvPr>
        </p:nvSpPr>
        <p:spPr>
          <a:xfrm>
            <a:off x="7065963" y="2381250"/>
            <a:ext cx="3979862" cy="233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Q&amp;A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Check-In #2</a:t>
            </a:r>
          </a:p>
        </p:txBody>
      </p:sp>
      <p:pic>
        <p:nvPicPr>
          <p:cNvPr id="9" name="Graphic 8" descr="Badge Question Mark with solid fill">
            <a:extLst>
              <a:ext uri="{FF2B5EF4-FFF2-40B4-BE49-F238E27FC236}">
                <a16:creationId xmlns:a16="http://schemas.microsoft.com/office/drawing/2014/main" id="{9EC5A9BA-D9A5-037F-A8EE-34FAC1202C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795154" y="1319212"/>
            <a:ext cx="4114800" cy="4114800"/>
          </a:xfrm>
          <a:prstGeom prst="rect">
            <a:avLst/>
          </a:prstGeom>
        </p:spPr>
      </p:pic>
      <p:sp>
        <p:nvSpPr>
          <p:cNvPr id="5" name="Slide Number Placeholder 4">
            <a:extLst>
              <a:ext uri="{FF2B5EF4-FFF2-40B4-BE49-F238E27FC236}">
                <a16:creationId xmlns:a16="http://schemas.microsoft.com/office/drawing/2014/main" id="{372F07D9-0268-EFAF-1D2F-FBBD181933B7}"/>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3656386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F9D2-D5E2-0227-E6E0-CA841C8AB52C}"/>
              </a:ext>
            </a:extLst>
          </p:cNvPr>
          <p:cNvSpPr>
            <a:spLocks noGrp="1"/>
          </p:cNvSpPr>
          <p:nvPr>
            <p:ph type="ctrTitle"/>
          </p:nvPr>
        </p:nvSpPr>
        <p:spPr/>
        <p:txBody>
          <a:bodyPr/>
          <a:lstStyle/>
          <a:p>
            <a:r>
              <a:rPr lang="en-US"/>
              <a:t>3. Discrepancy Reporting</a:t>
            </a:r>
          </a:p>
        </p:txBody>
      </p:sp>
      <p:sp>
        <p:nvSpPr>
          <p:cNvPr id="3" name="Subtitle 2">
            <a:extLst>
              <a:ext uri="{FF2B5EF4-FFF2-40B4-BE49-F238E27FC236}">
                <a16:creationId xmlns:a16="http://schemas.microsoft.com/office/drawing/2014/main" id="{69E556E5-F947-2888-02CD-2287464A9A8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665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B6F6-066F-3CF8-907A-96B61B43943D}"/>
              </a:ext>
            </a:extLst>
          </p:cNvPr>
          <p:cNvSpPr>
            <a:spLocks noGrp="1"/>
          </p:cNvSpPr>
          <p:nvPr>
            <p:ph type="title"/>
          </p:nvPr>
        </p:nvSpPr>
        <p:spPr/>
        <p:txBody>
          <a:bodyPr>
            <a:normAutofit fontScale="90000"/>
          </a:bodyPr>
          <a:lstStyle/>
          <a:p>
            <a:r>
              <a:rPr lang="en-US"/>
              <a:t>Use V1 and V2 Data to Identify Data Discrepancies</a:t>
            </a:r>
          </a:p>
        </p:txBody>
      </p:sp>
      <p:sp>
        <p:nvSpPr>
          <p:cNvPr id="3" name="Content Placeholder 2">
            <a:extLst>
              <a:ext uri="{FF2B5EF4-FFF2-40B4-BE49-F238E27FC236}">
                <a16:creationId xmlns:a16="http://schemas.microsoft.com/office/drawing/2014/main" id="{98A090D1-6BA9-8E90-BAED-DCE95DDCD208}"/>
              </a:ext>
            </a:extLst>
          </p:cNvPr>
          <p:cNvSpPr>
            <a:spLocks noGrp="1"/>
          </p:cNvSpPr>
          <p:nvPr>
            <p:ph idx="1"/>
          </p:nvPr>
        </p:nvSpPr>
        <p:spPr>
          <a:xfrm>
            <a:off x="173179" y="1591253"/>
            <a:ext cx="11890665" cy="4723821"/>
          </a:xfrm>
        </p:spPr>
        <p:txBody>
          <a:bodyPr>
            <a:normAutofit/>
          </a:bodyPr>
          <a:lstStyle/>
          <a:p>
            <a:r>
              <a:rPr lang="en-US" dirty="0">
                <a:solidFill>
                  <a:schemeClr val="tx1"/>
                </a:solidFill>
              </a:rPr>
              <a:t>Immediately report missing tests via the MCAS Service Center.</a:t>
            </a:r>
          </a:p>
          <a:p>
            <a:r>
              <a:rPr lang="en-US" dirty="0">
                <a:solidFill>
                  <a:schemeClr val="tx1"/>
                </a:solidFill>
              </a:rPr>
              <a:t>Report any student name changes or student demographic errors to your district SIMS contact for resolution prior to end-of-year (June) SIMS reporting. You can find your district SIMS contact on </a:t>
            </a:r>
            <a:r>
              <a:rPr lang="en-US" dirty="0">
                <a:hlinkClick r:id="rId2">
                  <a:extLst>
                    <a:ext uri="{A12FA001-AC4F-418D-AE19-62706E023703}">
                      <ahyp:hlinkClr xmlns:ahyp="http://schemas.microsoft.com/office/drawing/2018/hyperlinkcolor" val="tx"/>
                    </a:ext>
                  </a:extLst>
                </a:hlinkClick>
              </a:rPr>
              <a:t>People Search</a:t>
            </a:r>
            <a:r>
              <a:rPr lang="en-US" dirty="0">
                <a:solidFill>
                  <a:schemeClr val="tx1"/>
                </a:solidFill>
              </a:rPr>
              <a:t>.</a:t>
            </a:r>
          </a:p>
          <a:p>
            <a:r>
              <a:rPr lang="en-US" dirty="0">
                <a:solidFill>
                  <a:schemeClr val="tx1"/>
                </a:solidFill>
              </a:rPr>
              <a:t>Save discrepancies related to student participation or test accommodations for the data discrepancy window.</a:t>
            </a:r>
          </a:p>
          <a:p>
            <a:pPr marL="0" indent="0">
              <a:buNone/>
            </a:pPr>
            <a:r>
              <a:rPr lang="en-US" b="1" dirty="0">
                <a:solidFill>
                  <a:schemeClr val="tx1"/>
                </a:solidFill>
              </a:rPr>
              <a:t>Note: Records in the MCAS Portal cannot be updated.</a:t>
            </a:r>
          </a:p>
        </p:txBody>
      </p:sp>
      <p:sp>
        <p:nvSpPr>
          <p:cNvPr id="4" name="Slide Number Placeholder 3">
            <a:extLst>
              <a:ext uri="{FF2B5EF4-FFF2-40B4-BE49-F238E27FC236}">
                <a16:creationId xmlns:a16="http://schemas.microsoft.com/office/drawing/2014/main" id="{7A339BAF-194B-33D1-CAC1-1C9DE42EA0B1}"/>
              </a:ext>
            </a:extLst>
          </p:cNvPr>
          <p:cNvSpPr>
            <a:spLocks noGrp="1"/>
          </p:cNvSpPr>
          <p:nvPr>
            <p:ph type="sldNum" sz="quarter" idx="12"/>
          </p:nvPr>
        </p:nvSpPr>
        <p:spPr/>
        <p:txBody>
          <a:bodyPr/>
          <a:lstStyle/>
          <a:p>
            <a:fld id="{68A8D22E-6BC5-9E47-900C-2BB94685D9F5}" type="slidenum">
              <a:rPr lang="en-US" smtClean="0"/>
              <a:t>26</a:t>
            </a:fld>
            <a:endParaRPr lang="en-US"/>
          </a:p>
        </p:txBody>
      </p:sp>
    </p:spTree>
    <p:extLst>
      <p:ext uri="{BB962C8B-B14F-4D97-AF65-F5344CB8AC3E}">
        <p14:creationId xmlns:p14="http://schemas.microsoft.com/office/powerpoint/2010/main" val="1204509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3CD0-46CA-C8E9-AFA4-722D7C22C0C5}"/>
              </a:ext>
            </a:extLst>
          </p:cNvPr>
          <p:cNvSpPr>
            <a:spLocks noGrp="1"/>
          </p:cNvSpPr>
          <p:nvPr>
            <p:ph type="title"/>
          </p:nvPr>
        </p:nvSpPr>
        <p:spPr/>
        <p:txBody>
          <a:bodyPr/>
          <a:lstStyle/>
          <a:p>
            <a:r>
              <a:rPr lang="en-US"/>
              <a:t>Discrepancy Reporting Example V1</a:t>
            </a:r>
          </a:p>
        </p:txBody>
      </p:sp>
      <p:pic>
        <p:nvPicPr>
          <p:cNvPr id="10" name="Content Placeholder 9" descr="Example of V1 Roster highlighting areas to check for discrepancies. ">
            <a:extLst>
              <a:ext uri="{FF2B5EF4-FFF2-40B4-BE49-F238E27FC236}">
                <a16:creationId xmlns:a16="http://schemas.microsoft.com/office/drawing/2014/main" id="{4C407F3D-9467-6988-F957-F422321979D7}"/>
              </a:ext>
            </a:extLst>
          </p:cNvPr>
          <p:cNvPicPr>
            <a:picLocks noGrp="1" noChangeAspect="1"/>
          </p:cNvPicPr>
          <p:nvPr>
            <p:ph idx="1"/>
          </p:nvPr>
        </p:nvPicPr>
        <p:blipFill>
          <a:blip r:embed="rId2"/>
          <a:stretch>
            <a:fillRect/>
          </a:stretch>
        </p:blipFill>
        <p:spPr>
          <a:xfrm>
            <a:off x="846557" y="1886673"/>
            <a:ext cx="10173223" cy="2756042"/>
          </a:xfrm>
          <a:prstGeom prst="rect">
            <a:avLst/>
          </a:prstGeom>
          <a:ln w="76200">
            <a:solidFill>
              <a:schemeClr val="accent1"/>
            </a:solidFill>
          </a:ln>
        </p:spPr>
      </p:pic>
      <p:pic>
        <p:nvPicPr>
          <p:cNvPr id="11" name="Picture 10" descr="Example of legend for V1 Rosters. ">
            <a:extLst>
              <a:ext uri="{FF2B5EF4-FFF2-40B4-BE49-F238E27FC236}">
                <a16:creationId xmlns:a16="http://schemas.microsoft.com/office/drawing/2014/main" id="{A255ED90-CA21-C69F-B8DC-BCFDA0620B39}"/>
              </a:ext>
            </a:extLst>
          </p:cNvPr>
          <p:cNvPicPr>
            <a:picLocks noChangeAspect="1"/>
          </p:cNvPicPr>
          <p:nvPr/>
        </p:nvPicPr>
        <p:blipFill>
          <a:blip r:embed="rId3"/>
          <a:stretch>
            <a:fillRect/>
          </a:stretch>
        </p:blipFill>
        <p:spPr>
          <a:xfrm>
            <a:off x="1395034" y="4936791"/>
            <a:ext cx="9076267" cy="1262008"/>
          </a:xfrm>
          <a:prstGeom prst="rect">
            <a:avLst/>
          </a:prstGeom>
          <a:ln w="76200">
            <a:solidFill>
              <a:schemeClr val="accent1"/>
            </a:solidFill>
          </a:ln>
        </p:spPr>
      </p:pic>
      <p:sp>
        <p:nvSpPr>
          <p:cNvPr id="4" name="Slide Number Placeholder 3">
            <a:extLst>
              <a:ext uri="{FF2B5EF4-FFF2-40B4-BE49-F238E27FC236}">
                <a16:creationId xmlns:a16="http://schemas.microsoft.com/office/drawing/2014/main" id="{CA763E1E-B37E-E7C2-A32F-B8DA7D48865A}"/>
              </a:ext>
            </a:extLst>
          </p:cNvPr>
          <p:cNvSpPr>
            <a:spLocks noGrp="1"/>
          </p:cNvSpPr>
          <p:nvPr>
            <p:ph type="sldNum" sz="quarter" idx="12"/>
          </p:nvPr>
        </p:nvSpPr>
        <p:spPr/>
        <p:txBody>
          <a:bodyPr/>
          <a:lstStyle/>
          <a:p>
            <a:fld id="{68A8D22E-6BC5-9E47-900C-2BB94685D9F5}" type="slidenum">
              <a:rPr lang="en-US" smtClean="0"/>
              <a:t>27</a:t>
            </a:fld>
            <a:endParaRPr lang="en-US"/>
          </a:p>
        </p:txBody>
      </p:sp>
    </p:spTree>
    <p:extLst>
      <p:ext uri="{BB962C8B-B14F-4D97-AF65-F5344CB8AC3E}">
        <p14:creationId xmlns:p14="http://schemas.microsoft.com/office/powerpoint/2010/main" val="3039315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8618-4852-B9F0-AC56-4606D7A6D5A0}"/>
              </a:ext>
            </a:extLst>
          </p:cNvPr>
          <p:cNvSpPr>
            <a:spLocks noGrp="1"/>
          </p:cNvSpPr>
          <p:nvPr>
            <p:ph type="title"/>
          </p:nvPr>
        </p:nvSpPr>
        <p:spPr/>
        <p:txBody>
          <a:bodyPr>
            <a:normAutofit fontScale="90000"/>
          </a:bodyPr>
          <a:lstStyle/>
          <a:p>
            <a:r>
              <a:rPr lang="en-US"/>
              <a:t>Use Preliminary MCAS .CSV File to Identify Data Discrepancies</a:t>
            </a:r>
          </a:p>
        </p:txBody>
      </p:sp>
      <p:sp>
        <p:nvSpPr>
          <p:cNvPr id="3" name="Content Placeholder 2">
            <a:extLst>
              <a:ext uri="{FF2B5EF4-FFF2-40B4-BE49-F238E27FC236}">
                <a16:creationId xmlns:a16="http://schemas.microsoft.com/office/drawing/2014/main" id="{45F0CD07-D829-2769-FD21-2B19EBAECD80}"/>
              </a:ext>
            </a:extLst>
          </p:cNvPr>
          <p:cNvSpPr>
            <a:spLocks noGrp="1"/>
          </p:cNvSpPr>
          <p:nvPr>
            <p:ph idx="1"/>
          </p:nvPr>
        </p:nvSpPr>
        <p:spPr/>
        <p:txBody>
          <a:bodyPr vert="horz" lIns="91440" tIns="45720" rIns="91440" bIns="45720" rtlCol="0" anchor="t">
            <a:normAutofit/>
          </a:bodyPr>
          <a:lstStyle/>
          <a:p>
            <a:pPr marL="0" indent="0">
              <a:buNone/>
            </a:pPr>
            <a:r>
              <a:rPr lang="en-US" sz="3200" b="1">
                <a:solidFill>
                  <a:schemeClr val="tx1"/>
                </a:solidFill>
              </a:rPr>
              <a:t>Discrepancy reporting period (Early August)</a:t>
            </a:r>
            <a:endParaRPr lang="en-US" sz="3200">
              <a:solidFill>
                <a:schemeClr val="tx1"/>
              </a:solidFill>
            </a:endParaRPr>
          </a:p>
          <a:p>
            <a:r>
              <a:rPr lang="en-US">
                <a:solidFill>
                  <a:schemeClr val="tx1"/>
                </a:solidFill>
                <a:latin typeface="Arial"/>
                <a:cs typeface="Arial"/>
              </a:rPr>
              <a:t>Access</a:t>
            </a:r>
            <a:r>
              <a:rPr lang="en-US">
                <a:latin typeface="Arial"/>
                <a:cs typeface="Arial"/>
              </a:rPr>
              <a:t> </a:t>
            </a:r>
            <a:r>
              <a:rPr lang="en-US">
                <a:latin typeface="Arial"/>
                <a:cs typeface="Arial"/>
                <a:hlinkClick r:id="rId2">
                  <a:extLst>
                    <a:ext uri="{A12FA001-AC4F-418D-AE19-62706E023703}">
                      <ahyp:hlinkClr xmlns:ahyp="http://schemas.microsoft.com/office/drawing/2018/hyperlinkcolor" val="tx"/>
                    </a:ext>
                  </a:extLst>
                </a:hlinkClick>
              </a:rPr>
              <a:t>DropBox Central</a:t>
            </a:r>
            <a:r>
              <a:rPr lang="en-US">
                <a:solidFill>
                  <a:schemeClr val="tx1"/>
                </a:solidFill>
                <a:latin typeface="Arial"/>
                <a:cs typeface="Arial"/>
              </a:rPr>
              <a:t>; if you need access, confirm with your </a:t>
            </a:r>
            <a:r>
              <a:rPr lang="en-US">
                <a:latin typeface="Arial"/>
                <a:cs typeface="Arial"/>
                <a:hlinkClick r:id="rId3">
                  <a:extLst>
                    <a:ext uri="{A12FA001-AC4F-418D-AE19-62706E023703}">
                      <ahyp:hlinkClr xmlns:ahyp="http://schemas.microsoft.com/office/drawing/2018/hyperlinkcolor" val="tx"/>
                    </a:ext>
                  </a:extLst>
                </a:hlinkClick>
              </a:rPr>
              <a:t>directory administrator</a:t>
            </a:r>
            <a:r>
              <a:rPr lang="en-US">
                <a:solidFill>
                  <a:schemeClr val="tx1"/>
                </a:solidFill>
                <a:latin typeface="Arial"/>
                <a:cs typeface="Arial"/>
              </a:rPr>
              <a:t>.</a:t>
            </a:r>
          </a:p>
          <a:p>
            <a:pPr lvl="1"/>
            <a:r>
              <a:rPr lang="en-US">
                <a:solidFill>
                  <a:schemeClr val="tx1"/>
                </a:solidFill>
                <a:latin typeface="Arial"/>
                <a:cs typeface="Arial"/>
              </a:rPr>
              <a:t>Preliminary MCAS .CSV file</a:t>
            </a:r>
          </a:p>
          <a:p>
            <a:pPr lvl="1"/>
            <a:r>
              <a:rPr lang="en-US">
                <a:solidFill>
                  <a:schemeClr val="tx1"/>
                </a:solidFill>
              </a:rPr>
              <a:t>Password for Data Discrepancy Tool</a:t>
            </a:r>
          </a:p>
          <a:p>
            <a:r>
              <a:rPr lang="en-US">
                <a:solidFill>
                  <a:schemeClr val="tx1"/>
                </a:solidFill>
                <a:latin typeface="Arial"/>
                <a:cs typeface="Arial"/>
              </a:rPr>
              <a:t>Log in to </a:t>
            </a:r>
            <a:r>
              <a:rPr lang="en-US">
                <a:latin typeface="Arial"/>
                <a:cs typeface="Arial"/>
                <a:hlinkClick r:id="rId4">
                  <a:extLst>
                    <a:ext uri="{A12FA001-AC4F-418D-AE19-62706E023703}">
                      <ahyp:hlinkClr xmlns:ahyp="http://schemas.microsoft.com/office/drawing/2018/hyperlinkcolor" val="tx"/>
                    </a:ext>
                  </a:extLst>
                </a:hlinkClick>
              </a:rPr>
              <a:t>MCAS Service Center Data Discrepancy Tool</a:t>
            </a:r>
            <a:r>
              <a:rPr lang="en-US">
                <a:solidFill>
                  <a:schemeClr val="tx1"/>
                </a:solidFill>
                <a:latin typeface="Arial"/>
                <a:cs typeface="Arial"/>
              </a:rPr>
              <a:t>.</a:t>
            </a:r>
          </a:p>
        </p:txBody>
      </p:sp>
      <p:sp>
        <p:nvSpPr>
          <p:cNvPr id="4" name="Slide Number Placeholder 3">
            <a:extLst>
              <a:ext uri="{FF2B5EF4-FFF2-40B4-BE49-F238E27FC236}">
                <a16:creationId xmlns:a16="http://schemas.microsoft.com/office/drawing/2014/main" id="{9E1ACD02-AC0B-5E35-DE67-70A3BD0805AC}"/>
              </a:ext>
            </a:extLst>
          </p:cNvPr>
          <p:cNvSpPr>
            <a:spLocks noGrp="1"/>
          </p:cNvSpPr>
          <p:nvPr>
            <p:ph type="sldNum" sz="quarter" idx="12"/>
          </p:nvPr>
        </p:nvSpPr>
        <p:spPr/>
        <p:txBody>
          <a:bodyPr/>
          <a:lstStyle/>
          <a:p>
            <a:fld id="{68A8D22E-6BC5-9E47-900C-2BB94685D9F5}" type="slidenum">
              <a:rPr lang="en-US" smtClean="0"/>
              <a:t>28</a:t>
            </a:fld>
            <a:endParaRPr lang="en-US"/>
          </a:p>
        </p:txBody>
      </p:sp>
    </p:spTree>
    <p:extLst>
      <p:ext uri="{BB962C8B-B14F-4D97-AF65-F5344CB8AC3E}">
        <p14:creationId xmlns:p14="http://schemas.microsoft.com/office/powerpoint/2010/main" val="3223704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F733-01AC-F939-ECF4-2465F6DDE372}"/>
              </a:ext>
            </a:extLst>
          </p:cNvPr>
          <p:cNvSpPr>
            <a:spLocks noGrp="1"/>
          </p:cNvSpPr>
          <p:nvPr>
            <p:ph type="title"/>
          </p:nvPr>
        </p:nvSpPr>
        <p:spPr/>
        <p:txBody>
          <a:bodyPr>
            <a:normAutofit/>
          </a:bodyPr>
          <a:lstStyle/>
          <a:p>
            <a:r>
              <a:rPr lang="en-US"/>
              <a:t>Using the Data Discrepancy Tool</a:t>
            </a:r>
          </a:p>
        </p:txBody>
      </p:sp>
      <p:sp>
        <p:nvSpPr>
          <p:cNvPr id="3" name="Content Placeholder 2">
            <a:extLst>
              <a:ext uri="{FF2B5EF4-FFF2-40B4-BE49-F238E27FC236}">
                <a16:creationId xmlns:a16="http://schemas.microsoft.com/office/drawing/2014/main" id="{E3267404-C35C-174A-51E4-A9211C25BD6F}"/>
              </a:ext>
            </a:extLst>
          </p:cNvPr>
          <p:cNvSpPr>
            <a:spLocks noGrp="1"/>
          </p:cNvSpPr>
          <p:nvPr>
            <p:ph idx="1"/>
          </p:nvPr>
        </p:nvSpPr>
        <p:spPr/>
        <p:txBody>
          <a:bodyPr/>
          <a:lstStyle/>
          <a:p>
            <a:pPr marL="0" indent="0">
              <a:buNone/>
            </a:pPr>
            <a:r>
              <a:rPr lang="en-US" dirty="0">
                <a:solidFill>
                  <a:schemeClr val="tx1"/>
                </a:solidFill>
              </a:rPr>
              <a:t>Report data discrepancies related to:</a:t>
            </a:r>
          </a:p>
          <a:p>
            <a:r>
              <a:rPr lang="en-US" dirty="0">
                <a:solidFill>
                  <a:schemeClr val="tx1"/>
                </a:solidFill>
              </a:rPr>
              <a:t>Student SASID</a:t>
            </a:r>
          </a:p>
          <a:p>
            <a:r>
              <a:rPr lang="en-US" dirty="0">
                <a:solidFill>
                  <a:schemeClr val="tx1"/>
                </a:solidFill>
              </a:rPr>
              <a:t>Special Access Accommodations</a:t>
            </a:r>
          </a:p>
          <a:p>
            <a:r>
              <a:rPr lang="en-US" dirty="0">
                <a:solidFill>
                  <a:schemeClr val="tx1"/>
                </a:solidFill>
              </a:rPr>
              <a:t>Participation Status due to: Medically Documented Absence (MED), First-Year EL Status (NTL), Student Transfers between Districts (TRN)</a:t>
            </a:r>
          </a:p>
          <a:p>
            <a:r>
              <a:rPr lang="en-US" dirty="0">
                <a:solidFill>
                  <a:schemeClr val="tx1"/>
                </a:solidFill>
              </a:rPr>
              <a:t>Duplicates</a:t>
            </a:r>
          </a:p>
          <a:p>
            <a:endParaRPr lang="en-US" dirty="0">
              <a:solidFill>
                <a:schemeClr val="tx1"/>
              </a:solidFill>
            </a:endParaRPr>
          </a:p>
          <a:p>
            <a:pPr marL="0" indent="0">
              <a:buNone/>
            </a:pPr>
            <a:r>
              <a:rPr lang="en-US" dirty="0">
                <a:solidFill>
                  <a:schemeClr val="tx1"/>
                </a:solidFill>
              </a:rPr>
              <a:t>Refer to the Data Discrepancy User Guide for more information.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5FBE27DF-F85C-A2B5-6E6F-D1BAC62082D6}"/>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357167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4F0C-D4EB-FA3F-9094-A950B4D57F4A}"/>
              </a:ext>
            </a:extLst>
          </p:cNvPr>
          <p:cNvSpPr>
            <a:spLocks noGrp="1"/>
          </p:cNvSpPr>
          <p:nvPr>
            <p:ph type="title"/>
          </p:nvPr>
        </p:nvSpPr>
        <p:spPr/>
        <p:txBody>
          <a:bodyPr/>
          <a:lstStyle/>
          <a:p>
            <a:r>
              <a:rPr lang="en-US"/>
              <a:t>Logistics for This Session </a:t>
            </a:r>
          </a:p>
        </p:txBody>
      </p:sp>
      <p:sp>
        <p:nvSpPr>
          <p:cNvPr id="3" name="Content Placeholder 2">
            <a:extLst>
              <a:ext uri="{FF2B5EF4-FFF2-40B4-BE49-F238E27FC236}">
                <a16:creationId xmlns:a16="http://schemas.microsoft.com/office/drawing/2014/main" id="{602FB571-44F9-95C9-219C-96CFC2470DBA}"/>
              </a:ext>
            </a:extLst>
          </p:cNvPr>
          <p:cNvSpPr>
            <a:spLocks noGrp="1"/>
          </p:cNvSpPr>
          <p:nvPr>
            <p:ph idx="1"/>
          </p:nvPr>
        </p:nvSpPr>
        <p:spPr>
          <a:xfrm>
            <a:off x="173179" y="1591253"/>
            <a:ext cx="11890665" cy="4605009"/>
          </a:xfrm>
        </p:spPr>
        <p:txBody>
          <a:bodyPr vert="horz" lIns="91440" tIns="45720" rIns="91440" bIns="45720" rtlCol="0" anchor="t">
            <a:normAutofit fontScale="92500" lnSpcReduction="10000"/>
          </a:bodyPr>
          <a:lstStyle/>
          <a:p>
            <a:pPr marL="457200" indent="-457200"/>
            <a:r>
              <a:rPr lang="en-US" sz="3000">
                <a:solidFill>
                  <a:schemeClr val="tx1"/>
                </a:solidFill>
              </a:rPr>
              <a:t>Use the Q&amp;A feature to ask a question.  </a:t>
            </a:r>
          </a:p>
          <a:p>
            <a:pPr marL="800100" lvl="1" indent="-342900"/>
            <a:r>
              <a:rPr lang="en-US" sz="2600">
                <a:solidFill>
                  <a:schemeClr val="tx1"/>
                </a:solidFill>
              </a:rPr>
              <a:t>We will answer some questions aloud at specified times during this training session, and we will email the Q&amp;A afterwards.</a:t>
            </a:r>
          </a:p>
          <a:p>
            <a:pPr marL="800100" lvl="1" indent="-342900"/>
            <a:r>
              <a:rPr lang="en-US" sz="2600">
                <a:solidFill>
                  <a:schemeClr val="tx1"/>
                </a:solidFill>
              </a:rPr>
              <a:t>Use the thumbs-up icon to “upvote” someone else’s question. </a:t>
            </a:r>
          </a:p>
          <a:p>
            <a:pPr marL="800100" lvl="1" indent="-342900"/>
            <a:r>
              <a:rPr lang="en-US" sz="2600">
                <a:solidFill>
                  <a:schemeClr val="tx1"/>
                </a:solidFill>
                <a:latin typeface="Arial"/>
                <a:cs typeface="Arial"/>
              </a:rPr>
              <a:t>Email student-specific questions to </a:t>
            </a:r>
            <a:r>
              <a:rPr lang="en-US" sz="2600">
                <a:solidFill>
                  <a:schemeClr val="accent1"/>
                </a:solidFill>
                <a:latin typeface="Arial"/>
                <a:cs typeface="Arial"/>
                <a:hlinkClick r:id="rId2">
                  <a:extLst>
                    <a:ext uri="{A12FA001-AC4F-418D-AE19-62706E023703}">
                      <ahyp:hlinkClr xmlns:ahyp="http://schemas.microsoft.com/office/drawing/2018/hyperlinkcolor" val="tx"/>
                    </a:ext>
                  </a:extLst>
                </a:hlinkClick>
              </a:rPr>
              <a:t>mcas@mass.gov</a:t>
            </a:r>
            <a:r>
              <a:rPr lang="en-US" sz="2600">
                <a:solidFill>
                  <a:schemeClr val="accent3"/>
                </a:solidFill>
                <a:latin typeface="Arial"/>
                <a:cs typeface="Arial"/>
              </a:rPr>
              <a:t> </a:t>
            </a:r>
            <a:r>
              <a:rPr lang="en-US" sz="2600">
                <a:solidFill>
                  <a:schemeClr val="tx1"/>
                </a:solidFill>
                <a:latin typeface="Arial"/>
                <a:cs typeface="Arial"/>
              </a:rPr>
              <a:t>instead of asking here. </a:t>
            </a:r>
          </a:p>
          <a:p>
            <a:pPr marL="457200" indent="-457200"/>
            <a:r>
              <a:rPr lang="en-US" sz="3000">
                <a:solidFill>
                  <a:schemeClr val="tx1"/>
                </a:solidFill>
              </a:rPr>
              <a:t>Closed captioning has been enabled for participants who need it.</a:t>
            </a:r>
          </a:p>
          <a:p>
            <a:pPr marL="457200" indent="-457200"/>
            <a:r>
              <a:rPr lang="en-US" sz="3000">
                <a:solidFill>
                  <a:schemeClr val="tx1"/>
                </a:solidFill>
              </a:rPr>
              <a:t>This session is being interpreted into ASL. Our interpreting team will be onscreen with the presenters.</a:t>
            </a:r>
          </a:p>
          <a:p>
            <a:pPr marL="457200" indent="-457200"/>
            <a:r>
              <a:rPr lang="en-US" sz="3000">
                <a:solidFill>
                  <a:srgbClr val="000000"/>
                </a:solidFill>
              </a:rPr>
              <a:t>Please be advised that DESE does not authorize attendees to record or to use AI transcription tools during the meeting and DESE does not endorse any unauthorized transcripts created by third parties of its meetings. </a:t>
            </a:r>
          </a:p>
        </p:txBody>
      </p:sp>
      <p:sp>
        <p:nvSpPr>
          <p:cNvPr id="4" name="Slide Number Placeholder 3">
            <a:extLst>
              <a:ext uri="{FF2B5EF4-FFF2-40B4-BE49-F238E27FC236}">
                <a16:creationId xmlns:a16="http://schemas.microsoft.com/office/drawing/2014/main" id="{AB588388-1668-B55C-CFAA-D32F163FCC2A}"/>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2731638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24A2B2-4DF4-7A33-BEF2-380052D337B6}"/>
              </a:ext>
            </a:extLst>
          </p:cNvPr>
          <p:cNvSpPr>
            <a:spLocks noGrp="1"/>
          </p:cNvSpPr>
          <p:nvPr>
            <p:ph type="title" idx="4294967295"/>
          </p:nvPr>
        </p:nvSpPr>
        <p:spPr>
          <a:xfrm>
            <a:off x="7065963" y="2381250"/>
            <a:ext cx="3979862" cy="233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Q&amp;A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a:ln>
                  <a:noFill/>
                </a:ln>
                <a:solidFill>
                  <a:srgbClr val="1E4782"/>
                </a:solidFill>
                <a:effectLst/>
                <a:uLnTx/>
                <a:uFillTx/>
                <a:latin typeface="Arial" panose="020B0604020202020204" pitchFamily="34" charset="0"/>
                <a:ea typeface="+mn-ea"/>
                <a:cs typeface="Arial" panose="020B0604020202020204" pitchFamily="34" charset="0"/>
              </a:rPr>
              <a:t>Check-In #3</a:t>
            </a:r>
          </a:p>
        </p:txBody>
      </p:sp>
      <p:pic>
        <p:nvPicPr>
          <p:cNvPr id="9" name="Graphic 8" descr="Badge Question Mark with solid fill">
            <a:extLst>
              <a:ext uri="{FF2B5EF4-FFF2-40B4-BE49-F238E27FC236}">
                <a16:creationId xmlns:a16="http://schemas.microsoft.com/office/drawing/2014/main" id="{9EC5A9BA-D9A5-037F-A8EE-34FAC1202C9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795154" y="1319212"/>
            <a:ext cx="4114800" cy="4114800"/>
          </a:xfrm>
          <a:prstGeom prst="rect">
            <a:avLst/>
          </a:prstGeom>
        </p:spPr>
      </p:pic>
      <p:sp>
        <p:nvSpPr>
          <p:cNvPr id="5" name="Slide Number Placeholder 4">
            <a:extLst>
              <a:ext uri="{FF2B5EF4-FFF2-40B4-BE49-F238E27FC236}">
                <a16:creationId xmlns:a16="http://schemas.microsoft.com/office/drawing/2014/main" id="{372F07D9-0268-EFAF-1D2F-FBBD181933B7}"/>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377233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1AED8-B9A4-CBCF-9123-68EED435E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A55C4-B5F3-5750-365F-383357D4B545}"/>
              </a:ext>
            </a:extLst>
          </p:cNvPr>
          <p:cNvSpPr>
            <a:spLocks noGrp="1"/>
          </p:cNvSpPr>
          <p:nvPr>
            <p:ph type="ctrTitle"/>
          </p:nvPr>
        </p:nvSpPr>
        <p:spPr/>
        <p:txBody>
          <a:bodyPr/>
          <a:lstStyle/>
          <a:p>
            <a:r>
              <a:rPr lang="en-US"/>
              <a:t>4. Resources &amp; Support</a:t>
            </a:r>
          </a:p>
        </p:txBody>
      </p:sp>
      <p:sp>
        <p:nvSpPr>
          <p:cNvPr id="3" name="Subtitle 2">
            <a:extLst>
              <a:ext uri="{FF2B5EF4-FFF2-40B4-BE49-F238E27FC236}">
                <a16:creationId xmlns:a16="http://schemas.microsoft.com/office/drawing/2014/main" id="{899172A1-3296-81F8-BB4D-40096D8120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1380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71D1-E981-CCF4-CD56-1BC367D9B0AB}"/>
              </a:ext>
            </a:extLst>
          </p:cNvPr>
          <p:cNvSpPr>
            <a:spLocks noGrp="1"/>
          </p:cNvSpPr>
          <p:nvPr>
            <p:ph type="title"/>
          </p:nvPr>
        </p:nvSpPr>
        <p:spPr/>
        <p:txBody>
          <a:bodyPr/>
          <a:lstStyle/>
          <a:p>
            <a:r>
              <a:rPr lang="en-US"/>
              <a:t>Helpful Links</a:t>
            </a:r>
          </a:p>
        </p:txBody>
      </p:sp>
      <p:sp>
        <p:nvSpPr>
          <p:cNvPr id="4" name="Text Placeholder 3">
            <a:extLst>
              <a:ext uri="{FF2B5EF4-FFF2-40B4-BE49-F238E27FC236}">
                <a16:creationId xmlns:a16="http://schemas.microsoft.com/office/drawing/2014/main" id="{730D4D93-1A50-71A1-35DB-0A2A8DAE31D3}"/>
              </a:ext>
            </a:extLst>
          </p:cNvPr>
          <p:cNvSpPr>
            <a:spLocks noGrp="1"/>
          </p:cNvSpPr>
          <p:nvPr>
            <p:ph type="body" sz="half" idx="2"/>
          </p:nvPr>
        </p:nvSpPr>
        <p:spPr/>
        <p:txBody>
          <a:bodyPr/>
          <a:lstStyle/>
          <a:p>
            <a:endParaRPr lang="en-US"/>
          </a:p>
        </p:txBody>
      </p:sp>
      <p:graphicFrame>
        <p:nvGraphicFramePr>
          <p:cNvPr id="6" name="Content Placeholder 5">
            <a:extLst>
              <a:ext uri="{FF2B5EF4-FFF2-40B4-BE49-F238E27FC236}">
                <a16:creationId xmlns:a16="http://schemas.microsoft.com/office/drawing/2014/main" id="{9718FC6B-1AA3-25E7-224A-C8BEBC0F164B}"/>
              </a:ext>
            </a:extLst>
          </p:cNvPr>
          <p:cNvGraphicFramePr>
            <a:graphicFrameLocks noGrp="1"/>
          </p:cNvGraphicFramePr>
          <p:nvPr>
            <p:ph idx="1"/>
            <p:extLst>
              <p:ext uri="{D42A27DB-BD31-4B8C-83A1-F6EECF244321}">
                <p14:modId xmlns:p14="http://schemas.microsoft.com/office/powerpoint/2010/main" val="2880329409"/>
              </p:ext>
            </p:extLst>
          </p:nvPr>
        </p:nvGraphicFramePr>
        <p:xfrm>
          <a:off x="4811711" y="457200"/>
          <a:ext cx="7249660" cy="6096000"/>
        </p:xfrm>
        <a:graphic>
          <a:graphicData uri="http://schemas.openxmlformats.org/drawingml/2006/table">
            <a:tbl>
              <a:tblPr firstRow="1" bandRow="1">
                <a:tableStyleId>{5C22544A-7EE6-4342-B048-85BDC9FD1C3A}</a:tableStyleId>
              </a:tblPr>
              <a:tblGrid>
                <a:gridCol w="7249660">
                  <a:extLst>
                    <a:ext uri="{9D8B030D-6E8A-4147-A177-3AD203B41FA5}">
                      <a16:colId xmlns:a16="http://schemas.microsoft.com/office/drawing/2014/main" val="2032496075"/>
                    </a:ext>
                  </a:extLst>
                </a:gridCol>
              </a:tblGrid>
              <a:tr h="370840">
                <a:tc>
                  <a:txBody>
                    <a:bodyPr/>
                    <a:lstStyle/>
                    <a:p>
                      <a:r>
                        <a:rPr lang="en-US" sz="3200">
                          <a:latin typeface="Arial" panose="020B0604020202020204" pitchFamily="34" charset="0"/>
                          <a:cs typeface="Arial" panose="020B0604020202020204" pitchFamily="34" charset="0"/>
                        </a:rPr>
                        <a:t>Resource</a:t>
                      </a:r>
                    </a:p>
                  </a:txBody>
                  <a:tcPr/>
                </a:tc>
                <a:extLst>
                  <a:ext uri="{0D108BD9-81ED-4DB2-BD59-A6C34878D82A}">
                    <a16:rowId xmlns:a16="http://schemas.microsoft.com/office/drawing/2014/main" val="774688004"/>
                  </a:ext>
                </a:extLst>
              </a:tr>
              <a:tr h="370840">
                <a:tc>
                  <a:txBody>
                    <a:bodyPr/>
                    <a:lstStyle/>
                    <a:p>
                      <a:r>
                        <a:rPr lang="en-US" sz="320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MCAS Resource Center</a:t>
                      </a:r>
                      <a:endParaRPr lang="en-US" sz="3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4378753"/>
                  </a:ext>
                </a:extLst>
              </a:tr>
              <a:tr h="370840">
                <a:tc>
                  <a:txBody>
                    <a:bodyPr/>
                    <a:lstStyle/>
                    <a:p>
                      <a:r>
                        <a:rPr lang="en-US" sz="320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MCAS Portal, Portal Guide, User Guide</a:t>
                      </a:r>
                      <a:endParaRPr lang="en-US" sz="3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8135516"/>
                  </a:ext>
                </a:extLst>
              </a:tr>
              <a:tr h="370840">
                <a:tc>
                  <a:txBody>
                    <a:bodyPr/>
                    <a:lstStyle/>
                    <a:p>
                      <a:r>
                        <a:rPr lang="en-US" sz="320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Recordings of Previous Trainings</a:t>
                      </a:r>
                      <a:endParaRPr lang="en-US" sz="3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7927763"/>
                  </a:ext>
                </a:extLst>
              </a:tr>
              <a:tr h="370840">
                <a:tc>
                  <a:txBody>
                    <a:bodyPr/>
                    <a:lstStyle/>
                    <a:p>
                      <a:r>
                        <a:rPr lang="en-US" sz="320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Released Item Information and Student Work</a:t>
                      </a:r>
                      <a:endParaRPr lang="en-US" sz="3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6999564"/>
                  </a:ext>
                </a:extLst>
              </a:tr>
              <a:tr h="370840">
                <a:tc>
                  <a:txBody>
                    <a:bodyPr/>
                    <a:lstStyle/>
                    <a:p>
                      <a:r>
                        <a:rPr lang="en-US" sz="320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Student Assessment Updates</a:t>
                      </a:r>
                      <a:endParaRPr lang="en-US" sz="3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5417750"/>
                  </a:ext>
                </a:extLst>
              </a:tr>
              <a:tr h="370840">
                <a:tc>
                  <a:txBody>
                    <a:bodyPr/>
                    <a:lstStyle/>
                    <a:p>
                      <a:r>
                        <a:rPr lang="en-US" sz="320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Subscribe to Student Assessment Update</a:t>
                      </a:r>
                      <a:endParaRPr lang="en-US" sz="3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3614569"/>
                  </a:ext>
                </a:extLst>
              </a:tr>
              <a:tr h="370840">
                <a:tc>
                  <a:txBody>
                    <a:bodyPr/>
                    <a:lstStyle/>
                    <a:p>
                      <a:r>
                        <a:rPr lang="en-US" sz="320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Discrepancy Reporting</a:t>
                      </a:r>
                      <a:endParaRPr lang="en-US" sz="3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8632023"/>
                  </a:ext>
                </a:extLst>
              </a:tr>
            </a:tbl>
          </a:graphicData>
        </a:graphic>
      </p:graphicFrame>
      <p:sp>
        <p:nvSpPr>
          <p:cNvPr id="5" name="Slide Number Placeholder 4">
            <a:extLst>
              <a:ext uri="{FF2B5EF4-FFF2-40B4-BE49-F238E27FC236}">
                <a16:creationId xmlns:a16="http://schemas.microsoft.com/office/drawing/2014/main" id="{D21E3569-62B0-C2D5-7B3A-71E45FC38E4D}"/>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1575426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E444-177B-2DA5-4756-1D2FE7E3F856}"/>
              </a:ext>
            </a:extLst>
          </p:cNvPr>
          <p:cNvSpPr>
            <a:spLocks noGrp="1"/>
          </p:cNvSpPr>
          <p:nvPr>
            <p:ph type="title"/>
          </p:nvPr>
        </p:nvSpPr>
        <p:spPr/>
        <p:txBody>
          <a:bodyPr/>
          <a:lstStyle/>
          <a:p>
            <a:r>
              <a:rPr lang="en-US"/>
              <a:t>Email and Phone Support</a:t>
            </a:r>
          </a:p>
        </p:txBody>
      </p:sp>
      <p:sp>
        <p:nvSpPr>
          <p:cNvPr id="3" name="Text Placeholder 2">
            <a:extLst>
              <a:ext uri="{FF2B5EF4-FFF2-40B4-BE49-F238E27FC236}">
                <a16:creationId xmlns:a16="http://schemas.microsoft.com/office/drawing/2014/main" id="{235A2395-CE8A-998C-0E4A-FE072D9B2854}"/>
              </a:ext>
            </a:extLst>
          </p:cNvPr>
          <p:cNvSpPr>
            <a:spLocks noGrp="1"/>
          </p:cNvSpPr>
          <p:nvPr>
            <p:ph type="body" idx="1"/>
          </p:nvPr>
        </p:nvSpPr>
        <p:spPr/>
        <p:txBody>
          <a:bodyPr anchor="ctr"/>
          <a:lstStyle/>
          <a:p>
            <a:r>
              <a:rPr lang="en-US">
                <a:solidFill>
                  <a:schemeClr val="tx1"/>
                </a:solidFill>
              </a:rPr>
              <a:t>MCAS Service Center</a:t>
            </a:r>
          </a:p>
        </p:txBody>
      </p:sp>
      <p:sp>
        <p:nvSpPr>
          <p:cNvPr id="4" name="Content Placeholder 3">
            <a:extLst>
              <a:ext uri="{FF2B5EF4-FFF2-40B4-BE49-F238E27FC236}">
                <a16:creationId xmlns:a16="http://schemas.microsoft.com/office/drawing/2014/main" id="{464DFB17-6350-F4A9-E6F0-C26A2A781BBA}"/>
              </a:ext>
            </a:extLst>
          </p:cNvPr>
          <p:cNvSpPr>
            <a:spLocks noGrp="1"/>
          </p:cNvSpPr>
          <p:nvPr>
            <p:ph sz="half" idx="2"/>
          </p:nvPr>
        </p:nvSpPr>
        <p:spPr>
          <a:xfrm>
            <a:off x="195548" y="2505075"/>
            <a:ext cx="5457107" cy="3771034"/>
          </a:xfrm>
        </p:spPr>
        <p:txBody>
          <a:bodyPr>
            <a:normAutofit fontScale="92500"/>
          </a:bodyPr>
          <a:lstStyle/>
          <a:p>
            <a:pPr>
              <a:buClr>
                <a:srgbClr val="010203"/>
              </a:buClr>
            </a:pPr>
            <a:r>
              <a:rPr lang="en-US" dirty="0">
                <a:solidFill>
                  <a:schemeClr val="tx1"/>
                </a:solidFill>
              </a:rPr>
              <a:t>Questions on logistics and using the discrepancy reporting tool</a:t>
            </a:r>
            <a:br>
              <a:rPr lang="en-US" dirty="0">
                <a:solidFill>
                  <a:schemeClr val="tx1"/>
                </a:solidFill>
              </a:rPr>
            </a:br>
            <a:endParaRPr lang="en-US" sz="1200" dirty="0">
              <a:solidFill>
                <a:schemeClr val="tx1"/>
              </a:solidFill>
            </a:endParaRPr>
          </a:p>
          <a:p>
            <a:pPr marL="852589" lvl="1" indent="-457200">
              <a:buClr>
                <a:srgbClr val="010203"/>
              </a:buClr>
            </a:pPr>
            <a:r>
              <a:rPr lang="en-US" b="1" dirty="0">
                <a:solidFill>
                  <a:schemeClr val="tx1"/>
                </a:solidFill>
              </a:rPr>
              <a:t>Web: </a:t>
            </a:r>
            <a:r>
              <a:rPr lang="en-US" dirty="0">
                <a:hlinkClick r:id="rId2">
                  <a:extLst>
                    <a:ext uri="{A12FA001-AC4F-418D-AE19-62706E023703}">
                      <ahyp:hlinkClr xmlns:ahyp="http://schemas.microsoft.com/office/drawing/2018/hyperlinkcolor" val="tx"/>
                    </a:ext>
                  </a:extLst>
                </a:hlinkClick>
              </a:rPr>
              <a:t>https://mcas.onlinehelp.cognia.org/</a:t>
            </a:r>
            <a:r>
              <a:rPr lang="en-US" dirty="0"/>
              <a:t>  </a:t>
            </a:r>
          </a:p>
          <a:p>
            <a:pPr marL="852589" lvl="1" indent="-457200">
              <a:buClr>
                <a:srgbClr val="010203"/>
              </a:buClr>
            </a:pPr>
            <a:r>
              <a:rPr lang="en-US" b="1" dirty="0">
                <a:solidFill>
                  <a:schemeClr val="tx1"/>
                </a:solidFill>
              </a:rPr>
              <a:t>Email: </a:t>
            </a:r>
            <a:r>
              <a:rPr lang="en-US" sz="2299" dirty="0">
                <a:hlinkClick r:id="rId3">
                  <a:extLst>
                    <a:ext uri="{A12FA001-AC4F-418D-AE19-62706E023703}">
                      <ahyp:hlinkClr xmlns:ahyp="http://schemas.microsoft.com/office/drawing/2018/hyperlinkcolor" val="tx"/>
                    </a:ext>
                  </a:extLst>
                </a:hlinkClick>
              </a:rPr>
              <a:t>mcas@cognia.org</a:t>
            </a:r>
            <a:r>
              <a:rPr lang="en-US" sz="2299" dirty="0"/>
              <a:t> </a:t>
            </a:r>
          </a:p>
          <a:p>
            <a:pPr marL="852589" lvl="1" indent="-457200">
              <a:buClr>
                <a:srgbClr val="010203"/>
              </a:buClr>
            </a:pPr>
            <a:r>
              <a:rPr lang="en-US" b="1" dirty="0">
                <a:solidFill>
                  <a:schemeClr val="tx1"/>
                </a:solidFill>
              </a:rPr>
              <a:t>Phone: </a:t>
            </a:r>
            <a:r>
              <a:rPr lang="en-US" dirty="0">
                <a:solidFill>
                  <a:schemeClr val="tx1"/>
                </a:solidFill>
              </a:rPr>
              <a:t>800-737-5103</a:t>
            </a:r>
          </a:p>
          <a:p>
            <a:pPr marL="852589" lvl="1" indent="-457200">
              <a:buClr>
                <a:srgbClr val="010203"/>
              </a:buClr>
            </a:pPr>
            <a:r>
              <a:rPr lang="en-US" b="1" dirty="0">
                <a:solidFill>
                  <a:schemeClr val="tx1"/>
                </a:solidFill>
              </a:rPr>
              <a:t>TTY: </a:t>
            </a:r>
            <a:r>
              <a:rPr lang="en-US" dirty="0">
                <a:solidFill>
                  <a:schemeClr val="tx1"/>
                </a:solidFill>
              </a:rPr>
              <a:t>888-222-1671</a:t>
            </a:r>
          </a:p>
          <a:p>
            <a:pPr marL="852589" lvl="1" indent="-457200">
              <a:buClr>
                <a:srgbClr val="010203"/>
              </a:buClr>
            </a:pPr>
            <a:r>
              <a:rPr lang="en-US" dirty="0">
                <a:solidFill>
                  <a:schemeClr val="tx1"/>
                </a:solidFill>
                <a:latin typeface="Helvetica" panose="020B0604020202020204" pitchFamily="34" charset="0"/>
              </a:rPr>
              <a:t>Live chat is available at the link on the bottom of the page at the </a:t>
            </a:r>
            <a:r>
              <a:rPr lang="en-US" dirty="0">
                <a:latin typeface="Helvetica" panose="020B0604020202020204" pitchFamily="34" charset="0"/>
                <a:hlinkClick r:id="rId2">
                  <a:extLst>
                    <a:ext uri="{A12FA001-AC4F-418D-AE19-62706E023703}">
                      <ahyp:hlinkClr xmlns:ahyp="http://schemas.microsoft.com/office/drawing/2018/hyperlinkcolor" val="tx"/>
                    </a:ext>
                  </a:extLst>
                </a:hlinkClick>
              </a:rPr>
              <a:t>MCAS Resource Center</a:t>
            </a:r>
            <a:r>
              <a:rPr lang="en-US" dirty="0">
                <a:solidFill>
                  <a:schemeClr val="tx1"/>
                </a:solidFill>
                <a:latin typeface="Helvetica" panose="020B0604020202020204" pitchFamily="34" charset="0"/>
              </a:rPr>
              <a:t>.</a:t>
            </a:r>
            <a:endParaRPr lang="en-US" dirty="0">
              <a:solidFill>
                <a:schemeClr val="tx1"/>
              </a:solidFill>
            </a:endParaRPr>
          </a:p>
          <a:p>
            <a:endParaRPr lang="en-US" dirty="0">
              <a:solidFill>
                <a:schemeClr val="tx1"/>
              </a:solidFill>
            </a:endParaRPr>
          </a:p>
        </p:txBody>
      </p:sp>
      <p:sp>
        <p:nvSpPr>
          <p:cNvPr id="5" name="Text Placeholder 4">
            <a:extLst>
              <a:ext uri="{FF2B5EF4-FFF2-40B4-BE49-F238E27FC236}">
                <a16:creationId xmlns:a16="http://schemas.microsoft.com/office/drawing/2014/main" id="{0E6CED43-EFDD-469E-1B0F-AF0066953F7D}"/>
              </a:ext>
            </a:extLst>
          </p:cNvPr>
          <p:cNvSpPr>
            <a:spLocks noGrp="1"/>
          </p:cNvSpPr>
          <p:nvPr>
            <p:ph type="body" sz="quarter" idx="3"/>
          </p:nvPr>
        </p:nvSpPr>
        <p:spPr/>
        <p:txBody>
          <a:bodyPr anchor="ctr"/>
          <a:lstStyle/>
          <a:p>
            <a:r>
              <a:rPr lang="en-US">
                <a:solidFill>
                  <a:schemeClr val="tx1"/>
                </a:solidFill>
              </a:rPr>
              <a:t>DESE Student Assessment Services</a:t>
            </a:r>
          </a:p>
        </p:txBody>
      </p:sp>
      <p:sp>
        <p:nvSpPr>
          <p:cNvPr id="6" name="Content Placeholder 5">
            <a:extLst>
              <a:ext uri="{FF2B5EF4-FFF2-40B4-BE49-F238E27FC236}">
                <a16:creationId xmlns:a16="http://schemas.microsoft.com/office/drawing/2014/main" id="{399ED397-B702-B686-8C7A-AA5410978FD5}"/>
              </a:ext>
            </a:extLst>
          </p:cNvPr>
          <p:cNvSpPr>
            <a:spLocks noGrp="1"/>
          </p:cNvSpPr>
          <p:nvPr>
            <p:ph sz="quarter" idx="4"/>
          </p:nvPr>
        </p:nvSpPr>
        <p:spPr/>
        <p:txBody>
          <a:bodyPr>
            <a:normAutofit fontScale="92500"/>
          </a:bodyPr>
          <a:lstStyle/>
          <a:p>
            <a:pPr>
              <a:buClr>
                <a:srgbClr val="010203"/>
              </a:buClr>
            </a:pPr>
            <a:r>
              <a:rPr lang="en-US" dirty="0">
                <a:solidFill>
                  <a:schemeClr val="tx1"/>
                </a:solidFill>
              </a:rPr>
              <a:t>Policy questions</a:t>
            </a:r>
            <a:br>
              <a:rPr lang="en-US" dirty="0">
                <a:solidFill>
                  <a:schemeClr val="tx1"/>
                </a:solidFill>
              </a:rPr>
            </a:br>
            <a:endParaRPr lang="en-US" sz="1200" dirty="0">
              <a:solidFill>
                <a:schemeClr val="tx1"/>
              </a:solidFill>
            </a:endParaRPr>
          </a:p>
          <a:p>
            <a:pPr marL="852589" lvl="1" indent="-457200">
              <a:buClr>
                <a:srgbClr val="010203"/>
              </a:buClr>
            </a:pPr>
            <a:r>
              <a:rPr lang="en-US" b="1" dirty="0">
                <a:solidFill>
                  <a:schemeClr val="tx1"/>
                </a:solidFill>
              </a:rPr>
              <a:t>Web: </a:t>
            </a:r>
            <a:r>
              <a:rPr lang="en-US" dirty="0">
                <a:hlinkClick r:id="rId4">
                  <a:extLst>
                    <a:ext uri="{A12FA001-AC4F-418D-AE19-62706E023703}">
                      <ahyp:hlinkClr xmlns:ahyp="http://schemas.microsoft.com/office/drawing/2018/hyperlinkcolor" val="tx"/>
                    </a:ext>
                  </a:extLst>
                </a:hlinkClick>
              </a:rPr>
              <a:t>www.doe.mass.edu/mcas</a:t>
            </a:r>
            <a:r>
              <a:rPr lang="en-US" dirty="0"/>
              <a:t>  </a:t>
            </a:r>
            <a:endParaRPr lang="en-US" sz="2199" dirty="0"/>
          </a:p>
          <a:p>
            <a:pPr marL="852589" lvl="1" indent="-457200">
              <a:buClr>
                <a:srgbClr val="010203"/>
              </a:buClr>
            </a:pPr>
            <a:r>
              <a:rPr lang="en-US" b="1" dirty="0">
                <a:solidFill>
                  <a:schemeClr val="tx1"/>
                </a:solidFill>
              </a:rPr>
              <a:t>Email: </a:t>
            </a:r>
            <a:r>
              <a:rPr lang="en-US" dirty="0">
                <a:hlinkClick r:id="rId5">
                  <a:extLst>
                    <a:ext uri="{A12FA001-AC4F-418D-AE19-62706E023703}">
                      <ahyp:hlinkClr xmlns:ahyp="http://schemas.microsoft.com/office/drawing/2018/hyperlinkcolor" val="tx"/>
                    </a:ext>
                  </a:extLst>
                </a:hlinkClick>
              </a:rPr>
              <a:t>mcas@mass.gov</a:t>
            </a:r>
            <a:r>
              <a:rPr lang="en-US" dirty="0"/>
              <a:t>  </a:t>
            </a:r>
          </a:p>
          <a:p>
            <a:pPr marL="852589" lvl="1" indent="-457200">
              <a:buClr>
                <a:srgbClr val="010203"/>
              </a:buClr>
            </a:pPr>
            <a:r>
              <a:rPr lang="en-US" b="1" dirty="0">
                <a:solidFill>
                  <a:schemeClr val="tx1"/>
                </a:solidFill>
              </a:rPr>
              <a:t>Phone: </a:t>
            </a:r>
            <a:r>
              <a:rPr lang="en-US" dirty="0">
                <a:solidFill>
                  <a:schemeClr val="tx1"/>
                </a:solidFill>
              </a:rPr>
              <a:t>781-338-3625</a:t>
            </a:r>
          </a:p>
          <a:p>
            <a:pPr marL="852589" lvl="1" indent="-457200">
              <a:buClr>
                <a:srgbClr val="010203"/>
              </a:buClr>
            </a:pPr>
            <a:r>
              <a:rPr lang="en-US" b="1" dirty="0">
                <a:solidFill>
                  <a:schemeClr val="tx1"/>
                </a:solidFill>
              </a:rPr>
              <a:t>TTY: </a:t>
            </a:r>
            <a:r>
              <a:rPr lang="en-US" dirty="0">
                <a:solidFill>
                  <a:schemeClr val="tx1"/>
                </a:solidFill>
              </a:rPr>
              <a:t>800-439-2370</a:t>
            </a:r>
          </a:p>
          <a:p>
            <a:endParaRPr lang="en-US" dirty="0">
              <a:solidFill>
                <a:schemeClr val="tx1"/>
              </a:solidFill>
            </a:endParaRPr>
          </a:p>
        </p:txBody>
      </p:sp>
      <p:sp>
        <p:nvSpPr>
          <p:cNvPr id="7" name="Slide Number Placeholder 6">
            <a:extLst>
              <a:ext uri="{FF2B5EF4-FFF2-40B4-BE49-F238E27FC236}">
                <a16:creationId xmlns:a16="http://schemas.microsoft.com/office/drawing/2014/main" id="{7347F0F4-C103-A183-5C4C-1F9CF0B98CC8}"/>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475695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idx="4294967295"/>
          </p:nvPr>
        </p:nvSpPr>
        <p:spPr>
          <a:xfrm>
            <a:off x="173179" y="308699"/>
            <a:ext cx="10515600" cy="86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rgbClr val="F3F3F3"/>
                </a:solidFill>
                <a:effectLst/>
                <a:uLnTx/>
                <a:uFillTx/>
                <a:latin typeface="Arial" panose="020B0604020202020204" pitchFamily="34" charset="0"/>
                <a:ea typeface="+mj-ea"/>
                <a:cs typeface="Arial" panose="020B0604020202020204" pitchFamily="34" charset="0"/>
              </a:rPr>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lIns="91440" tIns="45720" rIns="91440" bIns="45720" rtlCol="0" anchor="t">
            <a:spAutoFit/>
          </a:bodyPr>
          <a:lstStyle/>
          <a:p>
            <a:r>
              <a:rPr lang="en-US" sz="2000">
                <a:solidFill>
                  <a:schemeClr val="accent1"/>
                </a:solidFill>
                <a:latin typeface="Arial"/>
                <a:cs typeface="Arial"/>
                <a:hlinkClick r:id="rId5">
                  <a:extLst>
                    <a:ext uri="{A12FA001-AC4F-418D-AE19-62706E023703}">
                      <ahyp:hlinkClr xmlns:ahyp="http://schemas.microsoft.com/office/drawing/2018/hyperlinkcolor" val="tx"/>
                    </a:ext>
                  </a:extLst>
                </a:hlinkClick>
              </a:rPr>
              <a:t>www.doe.mass.edu/mcas</a:t>
            </a:r>
            <a:r>
              <a:rPr lang="en-US" sz="2000">
                <a:solidFill>
                  <a:schemeClr val="accent1"/>
                </a:solidFill>
                <a:latin typeface="Arial"/>
                <a:cs typeface="Arial"/>
              </a:rPr>
              <a:t>  </a:t>
            </a:r>
          </a:p>
        </p:txBody>
      </p:sp>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lIns="91440" tIns="45720" rIns="91440" bIns="45720" rtlCol="0" anchor="t">
            <a:spAutoFit/>
          </a:bodyPr>
          <a:lstStyle/>
          <a:p>
            <a:r>
              <a:rPr lang="en-US" sz="2000">
                <a:solidFill>
                  <a:schemeClr val="accent1"/>
                </a:solidFill>
                <a:latin typeface="Arial"/>
                <a:cs typeface="Arial"/>
                <a:hlinkClick r:id="rId7">
                  <a:extLst>
                    <a:ext uri="{A12FA001-AC4F-418D-AE19-62706E023703}">
                      <ahyp:hlinkClr xmlns:ahyp="http://schemas.microsoft.com/office/drawing/2018/hyperlinkcolor" val="tx"/>
                    </a:ext>
                  </a:extLst>
                </a:hlinkClick>
              </a:rPr>
              <a:t>mcas@mass.gov</a:t>
            </a:r>
            <a:r>
              <a:rPr lang="en-US" sz="2000">
                <a:solidFill>
                  <a:schemeClr val="accent1"/>
                </a:solidFill>
                <a:latin typeface="Arial"/>
                <a:cs typeface="Arial"/>
              </a:rPr>
              <a:t> </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Santilli Highway, Everett, MA 02149</a:t>
            </a:r>
          </a:p>
        </p:txBody>
      </p:sp>
      <p:sp>
        <p:nvSpPr>
          <p:cNvPr id="5" name="Slide Number Placeholder 4">
            <a:extLst>
              <a:ext uri="{FF2B5EF4-FFF2-40B4-BE49-F238E27FC236}">
                <a16:creationId xmlns:a16="http://schemas.microsoft.com/office/drawing/2014/main" id="{3FAAC22E-4C94-B02F-0EE7-232D1A5243FD}"/>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382412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E62B-58EA-D9F6-5684-87394B116EDE}"/>
              </a:ext>
            </a:extLst>
          </p:cNvPr>
          <p:cNvSpPr>
            <a:spLocks noGrp="1"/>
          </p:cNvSpPr>
          <p:nvPr>
            <p:ph type="title"/>
          </p:nvPr>
        </p:nvSpPr>
        <p:spPr/>
        <p:txBody>
          <a:bodyPr/>
          <a:lstStyle/>
          <a:p>
            <a:r>
              <a:rPr lang="en-US"/>
              <a:t>Slides for This Session </a:t>
            </a:r>
          </a:p>
        </p:txBody>
      </p:sp>
      <p:sp>
        <p:nvSpPr>
          <p:cNvPr id="3" name="Content Placeholder 2">
            <a:extLst>
              <a:ext uri="{FF2B5EF4-FFF2-40B4-BE49-F238E27FC236}">
                <a16:creationId xmlns:a16="http://schemas.microsoft.com/office/drawing/2014/main" id="{EC9C43F0-A97C-8196-7DE0-C4C3C14D09FA}"/>
              </a:ext>
            </a:extLst>
          </p:cNvPr>
          <p:cNvSpPr>
            <a:spLocks noGrp="1"/>
          </p:cNvSpPr>
          <p:nvPr>
            <p:ph idx="1"/>
          </p:nvPr>
        </p:nvSpPr>
        <p:spPr/>
        <p:txBody>
          <a:bodyPr vert="horz" lIns="91440" tIns="45720" rIns="91440" bIns="45720" rtlCol="0" anchor="t">
            <a:normAutofit/>
          </a:bodyPr>
          <a:lstStyle/>
          <a:p>
            <a:pPr marL="342900" indent="-342900"/>
            <a:r>
              <a:rPr lang="en-US" sz="3600">
                <a:solidFill>
                  <a:schemeClr val="tx1"/>
                </a:solidFill>
                <a:latin typeface="Arial"/>
                <a:cs typeface="Arial"/>
              </a:rPr>
              <a:t>Slides were emailed to participants before this session from </a:t>
            </a:r>
            <a:r>
              <a:rPr lang="en-US" sz="3600">
                <a:solidFill>
                  <a:schemeClr val="accent1"/>
                </a:solidFill>
                <a:latin typeface="Arial"/>
                <a:cs typeface="Arial"/>
                <a:hlinkClick r:id="rId2">
                  <a:extLst>
                    <a:ext uri="{A12FA001-AC4F-418D-AE19-62706E023703}">
                      <ahyp:hlinkClr xmlns:ahyp="http://schemas.microsoft.com/office/drawing/2018/hyperlinkcolor" val="tx"/>
                    </a:ext>
                  </a:extLst>
                </a:hlinkClick>
              </a:rPr>
              <a:t>MCASEvents@cognia.org</a:t>
            </a:r>
            <a:r>
              <a:rPr lang="en-US" sz="3600">
                <a:solidFill>
                  <a:schemeClr val="tx1"/>
                </a:solidFill>
                <a:latin typeface="Arial"/>
                <a:cs typeface="Arial"/>
              </a:rPr>
              <a:t>.   </a:t>
            </a:r>
          </a:p>
          <a:p>
            <a:pPr marL="342900" indent="-342900"/>
            <a:r>
              <a:rPr lang="en-US" sz="3600">
                <a:solidFill>
                  <a:schemeClr val="tx1"/>
                </a:solidFill>
              </a:rPr>
              <a:t>Slides are now being posted in the chat.</a:t>
            </a:r>
          </a:p>
          <a:p>
            <a:pPr marL="800100" lvl="1" indent="-342900"/>
            <a:r>
              <a:rPr lang="en-US" sz="3200">
                <a:solidFill>
                  <a:schemeClr val="tx1"/>
                </a:solidFill>
              </a:rPr>
              <a:t>If you cannot access the slides in the chat, ask in the Q&amp;A.</a:t>
            </a:r>
          </a:p>
          <a:p>
            <a:pPr marL="342900" indent="-342900"/>
            <a:r>
              <a:rPr lang="en-US" sz="3600">
                <a:solidFill>
                  <a:schemeClr val="tx1"/>
                </a:solidFill>
              </a:rPr>
              <a:t>After the session, we will send the slides again to participants, and they will be posted in the MCAS Resource Center along with the recording. </a:t>
            </a:r>
          </a:p>
          <a:p>
            <a:endParaRPr lang="en-US"/>
          </a:p>
        </p:txBody>
      </p:sp>
      <p:sp>
        <p:nvSpPr>
          <p:cNvPr id="4" name="Slide Number Placeholder 3">
            <a:extLst>
              <a:ext uri="{FF2B5EF4-FFF2-40B4-BE49-F238E27FC236}">
                <a16:creationId xmlns:a16="http://schemas.microsoft.com/office/drawing/2014/main" id="{E3D59A3D-74E7-1A7D-EC69-3E92F6CFBC14}"/>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109965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61D3-197C-EEF4-79FF-80ADBE3F062B}"/>
              </a:ext>
            </a:extLst>
          </p:cNvPr>
          <p:cNvSpPr>
            <a:spLocks noGrp="1"/>
          </p:cNvSpPr>
          <p:nvPr>
            <p:ph type="title"/>
          </p:nvPr>
        </p:nvSpPr>
        <p:spPr/>
        <p:txBody>
          <a:bodyPr/>
          <a:lstStyle/>
          <a:p>
            <a:r>
              <a:rPr lang="en-US"/>
              <a:t>Today’s Agenda</a:t>
            </a:r>
          </a:p>
        </p:txBody>
      </p:sp>
      <p:sp>
        <p:nvSpPr>
          <p:cNvPr id="3" name="Content Placeholder 2">
            <a:extLst>
              <a:ext uri="{FF2B5EF4-FFF2-40B4-BE49-F238E27FC236}">
                <a16:creationId xmlns:a16="http://schemas.microsoft.com/office/drawing/2014/main" id="{A01F3259-AE13-78E1-A629-2A6B8FB18F5E}"/>
              </a:ext>
            </a:extLst>
          </p:cNvPr>
          <p:cNvSpPr>
            <a:spLocks noGrp="1"/>
          </p:cNvSpPr>
          <p:nvPr>
            <p:ph idx="1"/>
          </p:nvPr>
        </p:nvSpPr>
        <p:spPr/>
        <p:txBody>
          <a:bodyPr/>
          <a:lstStyle/>
          <a:p>
            <a:pPr marL="514350" indent="-514350">
              <a:buFont typeface="+mj-lt"/>
              <a:buAutoNum type="arabicPeriod"/>
            </a:pPr>
            <a:r>
              <a:rPr lang="en-US"/>
              <a:t>Overview of Early Release MCAS Data</a:t>
            </a:r>
          </a:p>
          <a:p>
            <a:pPr marL="514350" indent="-514350">
              <a:buFont typeface="+mj-lt"/>
              <a:buAutoNum type="arabicPeriod"/>
            </a:pPr>
            <a:r>
              <a:rPr lang="en-US"/>
              <a:t>Using Item Analysis Templates</a:t>
            </a:r>
          </a:p>
          <a:p>
            <a:pPr marL="514350" indent="-514350">
              <a:buFont typeface="+mj-lt"/>
              <a:buAutoNum type="arabicPeriod"/>
            </a:pPr>
            <a:r>
              <a:rPr lang="en-US"/>
              <a:t>Discrepancy Reporting with Preliminary Results</a:t>
            </a:r>
          </a:p>
          <a:p>
            <a:pPr marL="514350" indent="-514350">
              <a:buFont typeface="+mj-lt"/>
              <a:buAutoNum type="arabicPeriod"/>
            </a:pPr>
            <a:r>
              <a:rPr lang="en-US"/>
              <a:t>Resources &amp; Support</a:t>
            </a:r>
          </a:p>
          <a:p>
            <a:endParaRPr lang="en-US"/>
          </a:p>
          <a:p>
            <a:endParaRPr lang="en-US"/>
          </a:p>
        </p:txBody>
      </p:sp>
      <p:sp>
        <p:nvSpPr>
          <p:cNvPr id="4" name="Slide Number Placeholder 3">
            <a:extLst>
              <a:ext uri="{FF2B5EF4-FFF2-40B4-BE49-F238E27FC236}">
                <a16:creationId xmlns:a16="http://schemas.microsoft.com/office/drawing/2014/main" id="{271B469C-CB3E-EC30-4636-1674FB3FAC32}"/>
              </a:ext>
            </a:extLst>
          </p:cNvPr>
          <p:cNvSpPr>
            <a:spLocks noGrp="1"/>
          </p:cNvSpPr>
          <p:nvPr>
            <p:ph type="sldNum" sz="quarter" idx="12"/>
          </p:nvPr>
        </p:nvSpPr>
        <p:spPr/>
        <p:txBody>
          <a:bodyPr/>
          <a:lstStyle/>
          <a:p>
            <a:fld id="{68A8D22E-6BC5-9E47-900C-2BB94685D9F5}" type="slidenum">
              <a:rPr lang="en-US" smtClean="0"/>
              <a:pPr/>
              <a:t>5</a:t>
            </a:fld>
            <a:endParaRPr lang="en-US"/>
          </a:p>
        </p:txBody>
      </p:sp>
    </p:spTree>
    <p:extLst>
      <p:ext uri="{BB962C8B-B14F-4D97-AF65-F5344CB8AC3E}">
        <p14:creationId xmlns:p14="http://schemas.microsoft.com/office/powerpoint/2010/main" val="132102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B2EC-851C-C105-FE1B-845B156B76DC}"/>
              </a:ext>
            </a:extLst>
          </p:cNvPr>
          <p:cNvSpPr>
            <a:spLocks noGrp="1"/>
          </p:cNvSpPr>
          <p:nvPr>
            <p:ph type="ctrTitle"/>
          </p:nvPr>
        </p:nvSpPr>
        <p:spPr/>
        <p:txBody>
          <a:bodyPr/>
          <a:lstStyle/>
          <a:p>
            <a:r>
              <a:rPr lang="en-US"/>
              <a:t>1. Overview of Early Release MCAS Data</a:t>
            </a:r>
          </a:p>
        </p:txBody>
      </p:sp>
      <p:sp>
        <p:nvSpPr>
          <p:cNvPr id="3" name="Subtitle 2">
            <a:extLst>
              <a:ext uri="{FF2B5EF4-FFF2-40B4-BE49-F238E27FC236}">
                <a16:creationId xmlns:a16="http://schemas.microsoft.com/office/drawing/2014/main" id="{60F62F89-C6F8-5213-FD5F-25CA471340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762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a:t>Early Release MCAS Data</a:t>
            </a:r>
          </a:p>
        </p:txBody>
      </p:sp>
      <p:sp>
        <p:nvSpPr>
          <p:cNvPr id="3" name="Content Placeholder 2">
            <a:extLst>
              <a:ext uri="{FF2B5EF4-FFF2-40B4-BE49-F238E27FC236}">
                <a16:creationId xmlns:a16="http://schemas.microsoft.com/office/drawing/2014/main" id="{E420044D-E518-28A7-E711-CBD82A7DC94B}"/>
              </a:ext>
            </a:extLst>
          </p:cNvPr>
          <p:cNvSpPr>
            <a:spLocks noGrp="1"/>
          </p:cNvSpPr>
          <p:nvPr>
            <p:ph idx="1"/>
          </p:nvPr>
        </p:nvSpPr>
        <p:spPr/>
        <p:txBody>
          <a:bodyPr vert="horz" lIns="91440" tIns="45720" rIns="91440" bIns="45720" rtlCol="0" anchor="t">
            <a:normAutofit fontScale="92500"/>
          </a:bodyPr>
          <a:lstStyle/>
          <a:p>
            <a:pPr marL="457200" lvl="2" indent="-457200">
              <a:lnSpc>
                <a:spcPct val="100000"/>
              </a:lnSpc>
              <a:spcBef>
                <a:spcPts val="1200"/>
              </a:spcBef>
              <a:spcAft>
                <a:spcPts val="1200"/>
              </a:spcAft>
            </a:pPr>
            <a:r>
              <a:rPr lang="en-US" sz="2800" dirty="0">
                <a:solidFill>
                  <a:schemeClr val="tx1"/>
                </a:solidFill>
                <a:latin typeface="Arial"/>
                <a:cs typeface="Arial"/>
              </a:rPr>
              <a:t>Include data files (.CSV), student rosters (PDF), and released essay responses </a:t>
            </a:r>
          </a:p>
          <a:p>
            <a:pPr marL="457200" lvl="2" indent="-457200">
              <a:lnSpc>
                <a:spcPct val="100000"/>
              </a:lnSpc>
              <a:spcBef>
                <a:spcPts val="1200"/>
              </a:spcBef>
              <a:spcAft>
                <a:spcPts val="1200"/>
              </a:spcAft>
            </a:pPr>
            <a:r>
              <a:rPr lang="en-US" sz="2800" dirty="0">
                <a:solidFill>
                  <a:schemeClr val="tx1"/>
                </a:solidFill>
                <a:latin typeface="Arial"/>
                <a:cs typeface="Arial"/>
              </a:rPr>
              <a:t>May include discrepancies that can be resolved (e.g., student demographics, identifications) or may be otherwise incomplete</a:t>
            </a:r>
          </a:p>
          <a:p>
            <a:pPr marL="457200" lvl="2" indent="-457200">
              <a:lnSpc>
                <a:spcPct val="100000"/>
              </a:lnSpc>
              <a:spcBef>
                <a:spcPts val="1200"/>
              </a:spcBef>
              <a:spcAft>
                <a:spcPts val="1200"/>
              </a:spcAft>
            </a:pPr>
            <a:r>
              <a:rPr lang="en-US" sz="2800" dirty="0">
                <a:solidFill>
                  <a:schemeClr val="tx1"/>
                </a:solidFill>
              </a:rPr>
              <a:t>Should only be used for instructional planning and reporting data discrepancies</a:t>
            </a:r>
          </a:p>
          <a:p>
            <a:pPr marL="0" lvl="2" indent="0">
              <a:lnSpc>
                <a:spcPct val="100000"/>
              </a:lnSpc>
              <a:spcBef>
                <a:spcPts val="1200"/>
              </a:spcBef>
              <a:spcAft>
                <a:spcPts val="1200"/>
              </a:spcAft>
              <a:buNone/>
            </a:pPr>
            <a:r>
              <a:rPr lang="en-US" sz="2800" b="1" dirty="0">
                <a:solidFill>
                  <a:schemeClr val="tx1"/>
                </a:solidFill>
                <a:latin typeface="Arial"/>
                <a:cs typeface="Arial"/>
              </a:rPr>
              <a:t>During the embargo period, results may only be shared with staff within your school or district. Do not share results outside your organization. </a:t>
            </a:r>
          </a:p>
          <a:p>
            <a:pPr marL="461963" lvl="2"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219832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B864-F1CA-A78F-F101-6231AD36DC78}"/>
              </a:ext>
            </a:extLst>
          </p:cNvPr>
          <p:cNvSpPr>
            <a:spLocks noGrp="1"/>
          </p:cNvSpPr>
          <p:nvPr>
            <p:ph type="title"/>
          </p:nvPr>
        </p:nvSpPr>
        <p:spPr>
          <a:xfrm>
            <a:off x="173179" y="308699"/>
            <a:ext cx="11444287" cy="861002"/>
          </a:xfrm>
        </p:spPr>
        <p:txBody>
          <a:bodyPr>
            <a:normAutofit/>
          </a:bodyPr>
          <a:lstStyle/>
          <a:p>
            <a:r>
              <a:rPr lang="en-US" sz="3600">
                <a:latin typeface="Arial"/>
                <a:cs typeface="Arial"/>
              </a:rPr>
              <a:t>MCAS Data Release Timeline (Embargoed Data)</a:t>
            </a:r>
          </a:p>
        </p:txBody>
      </p:sp>
      <p:graphicFrame>
        <p:nvGraphicFramePr>
          <p:cNvPr id="5" name="Content Placeholder 4" descr="Chart indicating transition from V1 early release data in late april to mid june to official megafile in late August. ">
            <a:extLst>
              <a:ext uri="{FF2B5EF4-FFF2-40B4-BE49-F238E27FC236}">
                <a16:creationId xmlns:a16="http://schemas.microsoft.com/office/drawing/2014/main" id="{A6E1DBBA-EEEE-CA85-4691-72212A42E597}"/>
              </a:ext>
            </a:extLst>
          </p:cNvPr>
          <p:cNvGraphicFramePr>
            <a:graphicFrameLocks noGrp="1"/>
          </p:cNvGraphicFramePr>
          <p:nvPr>
            <p:ph idx="1"/>
            <p:extLst>
              <p:ext uri="{D42A27DB-BD31-4B8C-83A1-F6EECF244321}">
                <p14:modId xmlns:p14="http://schemas.microsoft.com/office/powerpoint/2010/main" val="1718455711"/>
              </p:ext>
            </p:extLst>
          </p:nvPr>
        </p:nvGraphicFramePr>
        <p:xfrm>
          <a:off x="-2" y="1623869"/>
          <a:ext cx="12190556" cy="4403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BDC26AC-C03E-B034-2884-7CA1AB6529B5}"/>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411954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BF5-1392-38AB-5986-9739AEEE21D5}"/>
              </a:ext>
            </a:extLst>
          </p:cNvPr>
          <p:cNvSpPr>
            <a:spLocks noGrp="1"/>
          </p:cNvSpPr>
          <p:nvPr>
            <p:ph type="title"/>
          </p:nvPr>
        </p:nvSpPr>
        <p:spPr/>
        <p:txBody>
          <a:bodyPr/>
          <a:lstStyle/>
          <a:p>
            <a:r>
              <a:rPr lang="en-US"/>
              <a:t>MCAS Public Release Ends Embargo</a:t>
            </a:r>
          </a:p>
        </p:txBody>
      </p:sp>
      <p:sp>
        <p:nvSpPr>
          <p:cNvPr id="3" name="Content Placeholder 2">
            <a:extLst>
              <a:ext uri="{FF2B5EF4-FFF2-40B4-BE49-F238E27FC236}">
                <a16:creationId xmlns:a16="http://schemas.microsoft.com/office/drawing/2014/main" id="{41DA5597-EAEC-0A7C-3268-8B961D343B01}"/>
              </a:ext>
            </a:extLst>
          </p:cNvPr>
          <p:cNvSpPr>
            <a:spLocks noGrp="1"/>
          </p:cNvSpPr>
          <p:nvPr>
            <p:ph idx="1"/>
          </p:nvPr>
        </p:nvSpPr>
        <p:spPr/>
        <p:txBody>
          <a:bodyPr vert="horz" lIns="91440" tIns="45720" rIns="91440" bIns="45720" rtlCol="0" anchor="t">
            <a:normAutofit/>
          </a:bodyPr>
          <a:lstStyle/>
          <a:p>
            <a:pPr>
              <a:lnSpc>
                <a:spcPct val="100000"/>
              </a:lnSpc>
              <a:spcBef>
                <a:spcPts val="1200"/>
              </a:spcBef>
              <a:spcAft>
                <a:spcPts val="1200"/>
              </a:spcAft>
            </a:pPr>
            <a:r>
              <a:rPr lang="en-US" dirty="0">
                <a:solidFill>
                  <a:schemeClr val="tx1"/>
                </a:solidFill>
                <a:latin typeface="Arial"/>
                <a:cs typeface="Arial"/>
              </a:rPr>
              <a:t>MCAS public release aligns with the September Board of Education meeting, typically the last Tuesday of September. </a:t>
            </a:r>
          </a:p>
          <a:p>
            <a:pPr>
              <a:lnSpc>
                <a:spcPct val="100000"/>
              </a:lnSpc>
              <a:spcBef>
                <a:spcPts val="1200"/>
              </a:spcBef>
              <a:spcAft>
                <a:spcPts val="1200"/>
              </a:spcAft>
            </a:pPr>
            <a:r>
              <a:rPr lang="en-US" dirty="0">
                <a:solidFill>
                  <a:schemeClr val="tx1"/>
                </a:solidFill>
              </a:rPr>
              <a:t>Until MCAS public release, all MCAS data are embargoed. </a:t>
            </a:r>
          </a:p>
          <a:p>
            <a:pPr>
              <a:lnSpc>
                <a:spcPct val="100000"/>
              </a:lnSpc>
              <a:spcBef>
                <a:spcPts val="1200"/>
              </a:spcBef>
              <a:spcAft>
                <a:spcPts val="1200"/>
              </a:spcAft>
            </a:pPr>
            <a:r>
              <a:rPr lang="en-US" dirty="0">
                <a:solidFill>
                  <a:schemeClr val="tx1"/>
                </a:solidFill>
              </a:rPr>
              <a:t>Embargoed MCAS data should only be used for instructional planning and reporting data discrepancies. </a:t>
            </a:r>
          </a:p>
          <a:p>
            <a:pPr>
              <a:lnSpc>
                <a:spcPct val="100000"/>
              </a:lnSpc>
              <a:spcBef>
                <a:spcPts val="1200"/>
              </a:spcBef>
              <a:spcAft>
                <a:spcPts val="1200"/>
              </a:spcAft>
            </a:pPr>
            <a:r>
              <a:rPr lang="en-US" dirty="0">
                <a:solidFill>
                  <a:schemeClr val="tx1"/>
                </a:solidFill>
              </a:rPr>
              <a:t>Do not share embargoed data with anyone outside of staff at your school or district.</a:t>
            </a:r>
          </a:p>
        </p:txBody>
      </p:sp>
      <p:sp>
        <p:nvSpPr>
          <p:cNvPr id="4" name="Slide Number Placeholder 3">
            <a:extLst>
              <a:ext uri="{FF2B5EF4-FFF2-40B4-BE49-F238E27FC236}">
                <a16:creationId xmlns:a16="http://schemas.microsoft.com/office/drawing/2014/main" id="{C3F2D98D-7C4C-D5B4-2037-4CCB6AFE98C8}"/>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42739235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1F4782"/>
      </a:accent1>
      <a:accent2>
        <a:srgbClr val="EFBC49"/>
      </a:accent2>
      <a:accent3>
        <a:srgbClr val="347AB6"/>
      </a:accent3>
      <a:accent4>
        <a:srgbClr val="0F9ED5"/>
      </a:accent4>
      <a:accent5>
        <a:srgbClr val="B5DEF2"/>
      </a:accent5>
      <a:accent6>
        <a:srgbClr val="F3F3F3"/>
      </a:accent6>
      <a:hlink>
        <a:srgbClr val="EFBC49"/>
      </a:hlink>
      <a:folHlink>
        <a:srgbClr val="1F478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49449a1-970d-4061-91c8-87f7c4621d9d" xsi:nil="true"/>
    <lcf76f155ced4ddcb4097134ff3c332f xmlns="e77133ba-eec1-4d51-86ef-7b6d234951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43A678-3B62-4638-847B-287AF504625A}">
  <ds:schemaRefs>
    <ds:schemaRef ds:uri="http://schemas.microsoft.com/sharepoint/v3/contenttype/forms"/>
  </ds:schemaRefs>
</ds:datastoreItem>
</file>

<file path=customXml/itemProps2.xml><?xml version="1.0" encoding="utf-8"?>
<ds:datastoreItem xmlns:ds="http://schemas.openxmlformats.org/officeDocument/2006/customXml" ds:itemID="{5C1A607C-9F38-4107-95A6-2C7D981A0E46}"/>
</file>

<file path=customXml/itemProps3.xml><?xml version="1.0" encoding="utf-8"?>
<ds:datastoreItem xmlns:ds="http://schemas.openxmlformats.org/officeDocument/2006/customXml" ds:itemID="{07649671-6F31-4B50-9257-3E5C81E7FB2B}">
  <ds:schemaRefs>
    <ds:schemaRef ds:uri="http://purl.org/dc/dcmitype/"/>
    <ds:schemaRef ds:uri="http://purl.org/dc/elements/1.1/"/>
    <ds:schemaRef ds:uri="http://schemas.openxmlformats.org/package/2006/metadata/core-properties"/>
    <ds:schemaRef ds:uri="http://schemas.microsoft.com/office/2006/documentManagement/types"/>
    <ds:schemaRef ds:uri="1c210e20-2656-47be-8bfe-a34b7996932e"/>
    <ds:schemaRef ds:uri="http://www.w3.org/XML/1998/namespace"/>
    <ds:schemaRef ds:uri="7a12eb2f-f040-4639-9fb2-5a6588dc8035"/>
    <ds:schemaRef ds:uri="http://schemas.microsoft.com/office/infopath/2007/PartnerControl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1731</Words>
  <Application>Microsoft Office PowerPoint</Application>
  <PresentationFormat>Widescreen</PresentationFormat>
  <Paragraphs>260</Paragraphs>
  <Slides>34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Aptos Display</vt:lpstr>
      <vt:lpstr>Arial</vt:lpstr>
      <vt:lpstr>Arial,Sans-Serif</vt:lpstr>
      <vt:lpstr>Calibri</vt:lpstr>
      <vt:lpstr>Helvetica</vt:lpstr>
      <vt:lpstr>Office Theme</vt:lpstr>
      <vt:lpstr>MCAS Early Release Data</vt:lpstr>
      <vt:lpstr>Presenters</vt:lpstr>
      <vt:lpstr>Logistics for This Session </vt:lpstr>
      <vt:lpstr>Slides for This Session </vt:lpstr>
      <vt:lpstr>Today’s Agenda</vt:lpstr>
      <vt:lpstr>1. Overview of Early Release MCAS Data</vt:lpstr>
      <vt:lpstr>Early Release MCAS Data</vt:lpstr>
      <vt:lpstr>MCAS Data Release Timeline (Embargoed Data)</vt:lpstr>
      <vt:lpstr>MCAS Public Release Ends Embargo</vt:lpstr>
      <vt:lpstr>Data Locations</vt:lpstr>
      <vt:lpstr>Data in the MCAS Portal: Overview</vt:lpstr>
      <vt:lpstr>Accessing Data in the MCAS Portal</vt:lpstr>
      <vt:lpstr>Resources in the MCAS Portal</vt:lpstr>
      <vt:lpstr>Demonstration: MCAS Portal Data</vt:lpstr>
      <vt:lpstr>Q&amp;A Check-In #1</vt:lpstr>
      <vt:lpstr>2. Using Item Analysis Templates</vt:lpstr>
      <vt:lpstr>Item Level Data in DropBox Central</vt:lpstr>
      <vt:lpstr>Accessing Dropbox Central Data</vt:lpstr>
      <vt:lpstr>Item Analysis Template Sheets</vt:lpstr>
      <vt:lpstr>Demonstration: Item Analysis Template</vt:lpstr>
      <vt:lpstr>New for 2026: Item Aggregation Files</vt:lpstr>
      <vt:lpstr>Demonstration: Using Average Aggregation Files</vt:lpstr>
      <vt:lpstr>Investigating Trends in Average Data</vt:lpstr>
      <vt:lpstr>Q&amp;A Check-In #2</vt:lpstr>
      <vt:lpstr>3. Discrepancy Reporting</vt:lpstr>
      <vt:lpstr>Use V1 and V2 Data to Identify Data Discrepancies</vt:lpstr>
      <vt:lpstr>Discrepancy Reporting Example V1</vt:lpstr>
      <vt:lpstr>Use Preliminary MCAS .CSV File to Identify Data Discrepancies</vt:lpstr>
      <vt:lpstr>Using the Data Discrepancy Tool</vt:lpstr>
      <vt:lpstr>Q&amp;A Check-In #3</vt:lpstr>
      <vt:lpstr>4. Resources &amp; Support</vt:lpstr>
      <vt:lpstr>Helpful Links</vt:lpstr>
      <vt:lpstr>Email and Phone Support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MCAS Early Release Data Webinar</dc:title>
  <dc:creator>Zalk, Jodie (DESE)</dc:creator>
  <cp:lastModifiedBy>Zalk, Jodie (DESE)</cp:lastModifiedBy>
  <cp:revision>1</cp:revision>
  <dcterms:created xsi:type="dcterms:W3CDTF">2025-07-28T12:45:59Z</dcterms:created>
  <dcterms:modified xsi:type="dcterms:W3CDTF">2026-06-08T17:54:45Z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y fmtid="{D5CDD505-2E9C-101B-9397-08002B2CF9AE}" pid="3" name="MediaServiceImageTags">
    <vt:lpwstr/>
  </property>
</Properties>
</file>