
<file path=[Content_Types].xml><?xml version="1.0" encoding="utf-8"?>
<Types xmlns="http://schemas.openxmlformats.org/package/2006/content-types">
  <Default Extension="jpe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4"/>
  </p:sldMasterIdLst>
  <p:notesMasterIdLst>
    <p:notesMasterId r:id="rId31"/>
  </p:notesMasterIdLst>
  <p:handoutMasterIdLst>
    <p:handoutMasterId r:id="rId32"/>
  </p:handoutMasterIdLst>
  <p:sldIdLst>
    <p:sldId id="1561" r:id="rId5"/>
    <p:sldId id="1184" r:id="rId6"/>
    <p:sldId id="1560" r:id="rId7"/>
    <p:sldId id="1274" r:id="rId8"/>
    <p:sldId id="1171" r:id="rId9"/>
    <p:sldId id="1451" r:id="rId10"/>
    <p:sldId id="1533" r:id="rId11"/>
    <p:sldId id="270" r:id="rId12"/>
    <p:sldId id="1452" r:id="rId13"/>
    <p:sldId id="1523" r:id="rId14"/>
    <p:sldId id="1478" r:id="rId15"/>
    <p:sldId id="1479" r:id="rId16"/>
    <p:sldId id="1484" r:id="rId17"/>
    <p:sldId id="1554" r:id="rId18"/>
    <p:sldId id="1528" r:id="rId19"/>
    <p:sldId id="1548" r:id="rId20"/>
    <p:sldId id="1557" r:id="rId21"/>
    <p:sldId id="1455" r:id="rId22"/>
    <p:sldId id="1489" r:id="rId23"/>
    <p:sldId id="1550" r:id="rId24"/>
    <p:sldId id="1556" r:id="rId25"/>
    <p:sldId id="1453" r:id="rId26"/>
    <p:sldId id="1072" r:id="rId27"/>
    <p:sldId id="1544" r:id="rId28"/>
    <p:sldId id="1552" r:id="rId29"/>
    <p:sldId id="1454" r:id="rId30"/>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DB8D06-1536-F0B5-7B92-A5EFA48C1A7F}" name="Dezarae Blossomgame" initials="DB" userId="S::Dezarae.Blossomgame@cognia.org::9589b920-5268-4276-82f2-61369d2bfdb2" providerId="AD"/>
  <p188:author id="{EA03654A-7302-CE26-CAF5-C89C8BC9CCFB}" name="Yang, Yi (DESE)" initials="" userId="S::Yi.Yang@mass.gov::327729dd-7713-4acb-a99e-bb545f1a037c" providerId="AD"/>
  <p188:author id="{DBB5EE4D-C1DE-6B60-4A92-3C8A6A2DF40E}" name="Abbie Currier" initials="AC" userId="S::acurrier_emetric.net#ext#@cogniaorg.onmicrosoft.com::207e5a5e-dc4f-4e8d-a6ed-459ba44175f0" providerId="AD"/>
  <p188:author id="{CD201857-0226-EC5D-C27F-5E8B7A79CF9A}" name="Zalk, Jodie (DESE)" initials="Z(" userId="S::jodie.l.zalk@mass.gov::e1452584-4588-4fe8-8e76-c634323654f0" providerId="AD"/>
  <p188:author id="{BF065B60-68B2-033C-0531-4C24429BD042}" name="Cullen, Shannon (DESE)" initials="CS(" userId="S::Shannon.Cullen@mass.gov::6b1ad6a8-5818-44b3-9274-ccefbf22d13d" providerId="AD"/>
  <p188:author id="{D4DE6262-7396-61FC-CEB8-9E7B81DCD686}" name="Yang, Yi (DESE)" initials="YY" userId="S::yi.yang@mass.gov::327729dd-7713-4acb-a99e-bb545f1a037c" providerId="AD"/>
  <p188:author id="{E4CD3766-4B6D-0092-95B6-49B9A7CC8678}" name="Dezarae Blossomgame" initials="DB" userId="S::dezarae.blossomgame@cognia.org::9589b920-5268-4276-82f2-61369d2bfdb2" providerId="AD"/>
  <p188:author id="{2DDAB86A-D521-A4F8-DC3C-FF0AD3E217C3}" name="Zalk, Jodie (DESE)" initials="JZ" userId="S::Jodie.L.Zalk@mass.gov::e1452584-4588-4fe8-8e76-c634323654f0" providerId="AD"/>
  <p188:author id="{D893ED6B-2774-A2DA-8CC8-44DF1A20EC89}" name="Stapel, Michol (DESE)" initials="MS" userId="S::Michol.Stapel@mass.gov::d1044f1d-e774-462e-aad2-87ada66cdb3f" providerId="AD"/>
  <p188:author id="{9BF4A494-0F98-F012-D2BA-A22C4BCE7C33}" name="Carithers, Amy (DESE)" initials="AC" userId="S::Amy.E.Carithers@mass.gov::f5c984b8-2cea-4c1c-a534-220913bc2d7a" providerId="AD"/>
  <p188:author id="{1AA5BCAA-0340-FD81-5E6B-299344A15636}" name="Nathan  Dadey" initials="ND" userId="S::ndadey_nciea.org#ext#@massgov.onmicrosoft.com::3e90583d-ccb5-4860-8ab8-43b38686cd3c" providerId="AD"/>
  <p188:author id="{52CBF4AC-2F2A-CAC0-FF80-696C1D5B8F72}" name="Abbie Currier" initials="AC" userId="S::acurrier@emetric.net::abe16f36-c232-4a49-81f6-0ff344f1a17d" providerId="AD"/>
  <p188:author id="{D2B726C1-6B67-7C9B-17B0-EF1B90BE53D0}" name="Pelychaty, Robert (DESE)" initials="P(" userId="S::robert.pelychaty@mass.gov::4b7f82dc-9b90-4364-a63e-8be2ecd61eb5" providerId="AD"/>
  <p188:author id="{E1D283EA-5118-6F9E-720F-C68CD41DE9B6}" name="Kelley, R. Scott (DESE)" initials="K(" userId="S::r.scott.kelley@mass.gov::94781df7-8020-4319-920c-b88462c06ab3" providerId="AD"/>
  <p188:author id="{D7C264F7-7DD7-2006-D813-B710073AC89F}" name="Pelychaty, Robert (DESE)" initials="RP"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38" clrIdx="3">
    <p:extLst>
      <p:ext uri="{19B8F6BF-5375-455C-9EA6-DF929625EA0E}">
        <p15:presenceInfo xmlns:p15="http://schemas.microsoft.com/office/powerpoint/2012/main" userId="Zalk, Jodie" providerId="None"/>
      </p:ext>
    </p:extLst>
  </p:cmAuthor>
  <p:cmAuthor id="4" name="Pennington, Elizabeth" initials="PE" lastIdx="1" clrIdx="4">
    <p:extLst>
      <p:ext uri="{19B8F6BF-5375-455C-9EA6-DF929625EA0E}">
        <p15:presenceInfo xmlns:p15="http://schemas.microsoft.com/office/powerpoint/2012/main" userId="S::Elizabeth.Pennington@pearson.com::e28ec3e6-d01a-48d6-ac9b-0d88e5d6f329" providerId="AD"/>
      </p:ext>
    </p:extLst>
  </p:cmAuthor>
  <p:cmAuthor id="5" name="Fickes, Robert" initials="FR" lastIdx="60" clrIdx="5">
    <p:extLst>
      <p:ext uri="{19B8F6BF-5375-455C-9EA6-DF929625EA0E}">
        <p15:presenceInfo xmlns:p15="http://schemas.microsoft.com/office/powerpoint/2012/main" userId="S::Robert.Fickes@pearson.com::487722c4-2233-4d12-9c34-d0a002179c4c" providerId="AD"/>
      </p:ext>
    </p:extLst>
  </p:cmAuthor>
  <p:cmAuthor id="6" name="Cullen, Shannon (DESE)" initials="CS(" lastIdx="12" clrIdx="6">
    <p:extLst>
      <p:ext uri="{19B8F6BF-5375-455C-9EA6-DF929625EA0E}">
        <p15:presenceInfo xmlns:p15="http://schemas.microsoft.com/office/powerpoint/2012/main" userId="S::shannon.cullen@doe.mass.edu::6b1ad6a8-5818-44b3-9274-ccefbf22d13d" providerId="AD"/>
      </p:ext>
    </p:extLst>
  </p:cmAuthor>
  <p:cmAuthor id="7" name="Zalk, Jodie (DESE)" initials="ZJ(" lastIdx="21" clrIdx="7">
    <p:extLst>
      <p:ext uri="{19B8F6BF-5375-455C-9EA6-DF929625EA0E}">
        <p15:presenceInfo xmlns:p15="http://schemas.microsoft.com/office/powerpoint/2012/main" userId="S::JZalk@doe.mass.edu::e1452584-4588-4fe8-8e76-c634323654f0" providerId="AD"/>
      </p:ext>
    </p:extLst>
  </p:cmAuthor>
  <p:cmAuthor id="8" name="Cullen, Shannon (DESE)" initials="CS( [2]" lastIdx="127" clrIdx="8">
    <p:extLst>
      <p:ext uri="{19B8F6BF-5375-455C-9EA6-DF929625EA0E}">
        <p15:presenceInfo xmlns:p15="http://schemas.microsoft.com/office/powerpoint/2012/main" userId="S::Shannon.Cullen@mass.gov::6b1ad6a8-5818-44b3-9274-ccefbf22d13d" providerId="AD"/>
      </p:ext>
    </p:extLst>
  </p:cmAuthor>
  <p:cmAuthor id="9" name="Kelley, R. Scott (DESE)" initials="KRS(" lastIdx="16" clrIdx="9">
    <p:extLst>
      <p:ext uri="{19B8F6BF-5375-455C-9EA6-DF929625EA0E}">
        <p15:presenceInfo xmlns:p15="http://schemas.microsoft.com/office/powerpoint/2012/main" userId="S::R.Scott.Kelley@mass.gov::94781df7-8020-4319-920c-b88462c06ab3" providerId="AD"/>
      </p:ext>
    </p:extLst>
  </p:cmAuthor>
  <p:cmAuthor id="10" name="Zalk, Jodie (DESE)" initials="ZJ( [2]" lastIdx="86" clrIdx="10">
    <p:extLst>
      <p:ext uri="{19B8F6BF-5375-455C-9EA6-DF929625EA0E}">
        <p15:presenceInfo xmlns:p15="http://schemas.microsoft.com/office/powerpoint/2012/main" userId="S::Jodie.L.Zalk@mass.gov::e1452584-4588-4fe8-8e76-c634323654f0" providerId="AD"/>
      </p:ext>
    </p:extLst>
  </p:cmAuthor>
  <p:cmAuthor id="11" name="Tompkins, Andrea" initials="TA" lastIdx="11" clrIdx="11">
    <p:extLst>
      <p:ext uri="{19B8F6BF-5375-455C-9EA6-DF929625EA0E}">
        <p15:presenceInfo xmlns:p15="http://schemas.microsoft.com/office/powerpoint/2012/main" userId="S::andrea.tompkins@pearson.com::6ae2736e-5b24-4af4-98bc-79ca7a9e3fa8" providerId="AD"/>
      </p:ext>
    </p:extLst>
  </p:cmAuthor>
  <p:cmAuthor id="12" name="Whitney Woods" initials="WW" lastIdx="2" clrIdx="12">
    <p:extLst>
      <p:ext uri="{19B8F6BF-5375-455C-9EA6-DF929625EA0E}">
        <p15:presenceInfo xmlns:p15="http://schemas.microsoft.com/office/powerpoint/2012/main" userId="S::whitney.woods@pearson.com::38c549b7-54d6-4a1e-b2f6-c31572cbe78b" providerId="AD"/>
      </p:ext>
    </p:extLst>
  </p:cmAuthor>
  <p:cmAuthor id="13" name="Joseph Henkelman" initials="JH" lastIdx="5" clrIdx="13">
    <p:extLst>
      <p:ext uri="{19B8F6BF-5375-455C-9EA6-DF929625EA0E}">
        <p15:presenceInfo xmlns:p15="http://schemas.microsoft.com/office/powerpoint/2012/main" userId="S::Joseph.Henkelman@pearson.com::e82eaec1-b45c-47cd-b767-52b36deebf6c" providerId="AD"/>
      </p:ext>
    </p:extLst>
  </p:cmAuthor>
  <p:cmAuthor id="14" name="Scott Kelley" initials="sk" lastIdx="4" clrIdx="14">
    <p:extLst>
      <p:ext uri="{19B8F6BF-5375-455C-9EA6-DF929625EA0E}">
        <p15:presenceInfo xmlns:p15="http://schemas.microsoft.com/office/powerpoint/2012/main" userId="Scott Kelley" providerId="None"/>
      </p:ext>
    </p:extLst>
  </p:cmAuthor>
  <p:cmAuthor id="15" name="Holly Woodruff" initials="HW" lastIdx="3" clrIdx="15">
    <p:extLst>
      <p:ext uri="{19B8F6BF-5375-455C-9EA6-DF929625EA0E}">
        <p15:presenceInfo xmlns:p15="http://schemas.microsoft.com/office/powerpoint/2012/main" userId="S::holly.woodruff@pearson.com::bd40664c-d0f9-47f6-9555-8f1bf1ec3b14" providerId="AD"/>
      </p:ext>
    </p:extLst>
  </p:cmAuthor>
  <p:cmAuthor id="16" name="Pelychaty, Robert (DESE)" initials="P(" lastIdx="2" clrIdx="16">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647B6"/>
    <a:srgbClr val="0563C1"/>
    <a:srgbClr val="0000FF"/>
    <a:srgbClr val="101D35"/>
    <a:srgbClr val="203B6A"/>
    <a:srgbClr val="A18557"/>
    <a:srgbClr val="F9F9FA"/>
    <a:srgbClr val="FFFFFF"/>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05" autoAdjust="0"/>
  </p:normalViewPr>
  <p:slideViewPr>
    <p:cSldViewPr snapToGrid="0">
      <p:cViewPr varScale="1">
        <p:scale>
          <a:sx n="64" d="100"/>
          <a:sy n="64" d="100"/>
        </p:scale>
        <p:origin x="1397" y="6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ithers, Amy (DESE)" userId="f5c984b8-2cea-4c1c-a534-220913bc2d7a" providerId="ADAL" clId="{18DB327F-27D1-4AEC-A01F-D9D48AD3E158}"/>
    <pc:docChg chg="modSld">
      <pc:chgData name="Carithers, Amy (DESE)" userId="f5c984b8-2cea-4c1c-a534-220913bc2d7a" providerId="ADAL" clId="{18DB327F-27D1-4AEC-A01F-D9D48AD3E158}" dt="2026-05-08T12:41:31.510" v="2" actId="20577"/>
      <pc:docMkLst>
        <pc:docMk/>
      </pc:docMkLst>
      <pc:sldChg chg="modSp mod">
        <pc:chgData name="Carithers, Amy (DESE)" userId="f5c984b8-2cea-4c1c-a534-220913bc2d7a" providerId="ADAL" clId="{18DB327F-27D1-4AEC-A01F-D9D48AD3E158}" dt="2026-05-08T12:41:06.715" v="1" actId="20577"/>
        <pc:sldMkLst>
          <pc:docMk/>
          <pc:sldMk cId="3810113774" sldId="1478"/>
        </pc:sldMkLst>
        <pc:spChg chg="mod">
          <ac:chgData name="Carithers, Amy (DESE)" userId="f5c984b8-2cea-4c1c-a534-220913bc2d7a" providerId="ADAL" clId="{18DB327F-27D1-4AEC-A01F-D9D48AD3E158}" dt="2026-05-08T12:41:06.715" v="1" actId="20577"/>
          <ac:spMkLst>
            <pc:docMk/>
            <pc:sldMk cId="3810113774" sldId="1478"/>
            <ac:spMk id="2" creationId="{F292746D-8705-36C8-49CC-A1426BC164A2}"/>
          </ac:spMkLst>
        </pc:spChg>
      </pc:sldChg>
      <pc:sldChg chg="modSp mod">
        <pc:chgData name="Carithers, Amy (DESE)" userId="f5c984b8-2cea-4c1c-a534-220913bc2d7a" providerId="ADAL" clId="{18DB327F-27D1-4AEC-A01F-D9D48AD3E158}" dt="2026-05-08T12:40:58.044" v="0" actId="20577"/>
        <pc:sldMkLst>
          <pc:docMk/>
          <pc:sldMk cId="1445575673" sldId="1479"/>
        </pc:sldMkLst>
        <pc:spChg chg="mod">
          <ac:chgData name="Carithers, Amy (DESE)" userId="f5c984b8-2cea-4c1c-a534-220913bc2d7a" providerId="ADAL" clId="{18DB327F-27D1-4AEC-A01F-D9D48AD3E158}" dt="2026-05-08T12:40:58.044" v="0" actId="20577"/>
          <ac:spMkLst>
            <pc:docMk/>
            <pc:sldMk cId="1445575673" sldId="1479"/>
            <ac:spMk id="2" creationId="{70816C73-D436-43E7-8FC2-24524A5D53D1}"/>
          </ac:spMkLst>
        </pc:spChg>
      </pc:sldChg>
      <pc:sldChg chg="modSp mod">
        <pc:chgData name="Carithers, Amy (DESE)" userId="f5c984b8-2cea-4c1c-a534-220913bc2d7a" providerId="ADAL" clId="{18DB327F-27D1-4AEC-A01F-D9D48AD3E158}" dt="2026-05-08T12:41:31.510" v="2" actId="20577"/>
        <pc:sldMkLst>
          <pc:docMk/>
          <pc:sldMk cId="2721596845" sldId="1484"/>
        </pc:sldMkLst>
        <pc:spChg chg="mod">
          <ac:chgData name="Carithers, Amy (DESE)" userId="f5c984b8-2cea-4c1c-a534-220913bc2d7a" providerId="ADAL" clId="{18DB327F-27D1-4AEC-A01F-D9D48AD3E158}" dt="2026-05-08T12:41:31.510" v="2" actId="20577"/>
          <ac:spMkLst>
            <pc:docMk/>
            <pc:sldMk cId="2721596845" sldId="1484"/>
            <ac:spMk id="2" creationId="{57A26362-339C-8094-7F86-4EF0B4F844F0}"/>
          </ac:spMkLst>
        </pc:spChg>
      </pc:sldChg>
    </pc:docChg>
  </pc:docChgLst>
  <pc:docChgLst>
    <pc:chgData name="Cullen, Shannon (DESE)" userId="6b1ad6a8-5818-44b3-9274-ccefbf22d13d" providerId="ADAL" clId="{13249EF0-3D39-4FB8-87B7-C88DDD73C044}"/>
    <pc:docChg chg="modSld">
      <pc:chgData name="Cullen, Shannon (DESE)" userId="6b1ad6a8-5818-44b3-9274-ccefbf22d13d" providerId="ADAL" clId="{13249EF0-3D39-4FB8-87B7-C88DDD73C044}" dt="2026-05-08T14:11:28.547" v="3" actId="20577"/>
      <pc:docMkLst>
        <pc:docMk/>
      </pc:docMkLst>
      <pc:sldChg chg="modSp mod">
        <pc:chgData name="Cullen, Shannon (DESE)" userId="6b1ad6a8-5818-44b3-9274-ccefbf22d13d" providerId="ADAL" clId="{13249EF0-3D39-4FB8-87B7-C88DDD73C044}" dt="2026-05-08T14:11:28.547" v="3" actId="20577"/>
        <pc:sldMkLst>
          <pc:docMk/>
          <pc:sldMk cId="1073057673" sldId="1544"/>
        </pc:sldMkLst>
        <pc:spChg chg="mod">
          <ac:chgData name="Cullen, Shannon (DESE)" userId="6b1ad6a8-5818-44b3-9274-ccefbf22d13d" providerId="ADAL" clId="{13249EF0-3D39-4FB8-87B7-C88DDD73C044}" dt="2026-05-08T14:11:28.547" v="3" actId="20577"/>
          <ac:spMkLst>
            <pc:docMk/>
            <pc:sldMk cId="1073057673" sldId="1544"/>
            <ac:spMk id="2" creationId="{446DA91A-A423-1976-9168-4460E9FF8A8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2026/5/8</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2026/5/8</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551595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10</a:t>
            </a:fld>
            <a:endParaRPr lang="en-US"/>
          </a:p>
        </p:txBody>
      </p:sp>
    </p:spTree>
    <p:extLst>
      <p:ext uri="{BB962C8B-B14F-4D97-AF65-F5344CB8AC3E}">
        <p14:creationId xmlns:p14="http://schemas.microsoft.com/office/powerpoint/2010/main" val="2972159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endParaRPr lang="en-US" sz="1100" b="0" i="0" u="none" strike="noStrike"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B6DB38A-5D4A-D140-AE31-7200571C691E}" type="slidenum">
              <a:rPr lang="en-US" smtClean="0"/>
              <a:t>11</a:t>
            </a:fld>
            <a:endParaRPr lang="en-US"/>
          </a:p>
        </p:txBody>
      </p:sp>
    </p:spTree>
    <p:extLst>
      <p:ext uri="{BB962C8B-B14F-4D97-AF65-F5344CB8AC3E}">
        <p14:creationId xmlns:p14="http://schemas.microsoft.com/office/powerpoint/2010/main" val="3478746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B6DB38A-5D4A-D140-AE31-7200571C691E}" type="slidenum">
              <a:rPr lang="en-US" smtClean="0"/>
              <a:t>12</a:t>
            </a:fld>
            <a:endParaRPr lang="en-US"/>
          </a:p>
        </p:txBody>
      </p:sp>
    </p:spTree>
    <p:extLst>
      <p:ext uri="{BB962C8B-B14F-4D97-AF65-F5344CB8AC3E}">
        <p14:creationId xmlns:p14="http://schemas.microsoft.com/office/powerpoint/2010/main" val="303697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B6DB38A-5D4A-D140-AE31-7200571C691E}" type="slidenum">
              <a:rPr lang="en-US" smtClean="0"/>
              <a:t>13</a:t>
            </a:fld>
            <a:endParaRPr lang="en-US"/>
          </a:p>
        </p:txBody>
      </p:sp>
    </p:spTree>
    <p:extLst>
      <p:ext uri="{BB962C8B-B14F-4D97-AF65-F5344CB8AC3E}">
        <p14:creationId xmlns:p14="http://schemas.microsoft.com/office/powerpoint/2010/main" val="1980811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3195132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5614D-79A7-B54F-CD2C-C16E4EDF6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7EACA-942F-66DB-58C0-E0739FAA49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9FBF3-4C57-0E93-9A3F-792CD3EC7F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0B7533-0129-3B5A-11AD-A9830B9D7930}"/>
              </a:ext>
            </a:extLst>
          </p:cNvPr>
          <p:cNvSpPr>
            <a:spLocks noGrp="1"/>
          </p:cNvSpPr>
          <p:nvPr>
            <p:ph type="sldNum" sz="quarter" idx="5"/>
          </p:nvPr>
        </p:nvSpPr>
        <p:spPr/>
        <p:txBody>
          <a:bodyPr/>
          <a:lstStyle/>
          <a:p>
            <a:fld id="{9B6DB38A-5D4A-D140-AE31-7200571C691E}" type="slidenum">
              <a:rPr lang="en-US" smtClean="0"/>
              <a:t>15</a:t>
            </a:fld>
            <a:endParaRPr lang="en-US"/>
          </a:p>
        </p:txBody>
      </p:sp>
    </p:spTree>
    <p:extLst>
      <p:ext uri="{BB962C8B-B14F-4D97-AF65-F5344CB8AC3E}">
        <p14:creationId xmlns:p14="http://schemas.microsoft.com/office/powerpoint/2010/main" val="2765021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544478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F8F71-14B4-54C6-5398-96A85CD984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7483EB-FC1F-70A3-13B3-9F6D43770A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DF2938-84DB-C928-856B-2D3B864C7F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a:extLst>
              <a:ext uri="{FF2B5EF4-FFF2-40B4-BE49-F238E27FC236}">
                <a16:creationId xmlns:a16="http://schemas.microsoft.com/office/drawing/2014/main" id="{56F7917C-B654-CE8A-3441-7880A9BE19F7}"/>
              </a:ext>
            </a:extLst>
          </p:cNvPr>
          <p:cNvSpPr>
            <a:spLocks noGrp="1"/>
          </p:cNvSpPr>
          <p:nvPr>
            <p:ph type="sldNum" sz="quarter" idx="5"/>
          </p:nvPr>
        </p:nvSpPr>
        <p:spPr/>
        <p:txBody>
          <a:bodyPr/>
          <a:lstStyle/>
          <a:p>
            <a:fld id="{9B6DB38A-5D4A-D140-AE31-7200571C691E}" type="slidenum">
              <a:rPr lang="en-US" smtClean="0"/>
              <a:t>17</a:t>
            </a:fld>
            <a:endParaRPr lang="en-US"/>
          </a:p>
        </p:txBody>
      </p:sp>
    </p:spTree>
    <p:extLst>
      <p:ext uri="{BB962C8B-B14F-4D97-AF65-F5344CB8AC3E}">
        <p14:creationId xmlns:p14="http://schemas.microsoft.com/office/powerpoint/2010/main" val="3689536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0A16F-CF1C-89D8-0FC0-4E5ADB240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4834E-4368-4DC6-BA4B-72A4866443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EFCE45-FDC1-EA7A-9152-7B7E7ED120BD}"/>
              </a:ext>
            </a:extLst>
          </p:cNvPr>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2EDC578-3441-6341-F525-5C79D46858F7}"/>
              </a:ext>
            </a:extLst>
          </p:cNvPr>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528768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B6DB38A-5D4A-D140-AE31-7200571C691E}" type="slidenum">
              <a:rPr lang="en-US" smtClean="0"/>
              <a:t>19</a:t>
            </a:fld>
            <a:endParaRPr lang="en-US"/>
          </a:p>
        </p:txBody>
      </p:sp>
    </p:spTree>
    <p:extLst>
      <p:ext uri="{BB962C8B-B14F-4D97-AF65-F5344CB8AC3E}">
        <p14:creationId xmlns:p14="http://schemas.microsoft.com/office/powerpoint/2010/main" val="2406584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3192785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4C7A4-BED0-A16D-7803-155A0D72A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53BE1-7307-E2E7-7602-E47E15AD1B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8E6F3-58B9-53ED-1BD5-1E2CFA326709}"/>
              </a:ext>
            </a:extLst>
          </p:cNvPr>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B6B38BD-ADF7-0566-FDE7-677244B7CCBA}"/>
              </a:ext>
            </a:extLst>
          </p:cNvPr>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1566286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9F05D-C079-1BA8-8032-5A728AA52E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7CB496-E1EF-0985-AFEC-AEC1791CB6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E4A9C5-EC45-46B1-240F-38D1E900BDB8}"/>
              </a:ext>
            </a:extLst>
          </p:cNvPr>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E380B7A-727A-D0BD-3C2A-7A461E8A551D}"/>
              </a:ext>
            </a:extLst>
          </p:cNvPr>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423163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0D787-FC7D-FAD8-6C12-0F16D5FFE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8EB61-C1DE-3792-5E9F-7947F71CD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9083B-8A39-694F-E9E4-6DE1014A513B}"/>
              </a:ext>
            </a:extLst>
          </p:cNvPr>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A513ED0-6A69-8803-5892-F3E1F721B40A}"/>
              </a:ext>
            </a:extLst>
          </p:cNvPr>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4110044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1757737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63946-CA20-AC86-D771-80DFF51257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386F6-F8BD-CDE3-2E67-B766A8678C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FFCEA3-37F2-F4FB-96C2-69CE0F6AE485}"/>
              </a:ext>
            </a:extLst>
          </p:cNvPr>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BD25545-70A5-2BC2-BCEF-579C4CD2E7DE}"/>
              </a:ext>
            </a:extLst>
          </p:cNvPr>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2863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1550380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284599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4AC8B-410F-14E7-3E4C-F3B99FF68D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47D33B-10A7-CABD-073C-28C127F764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56ECAA-12EA-B2EF-14F3-9025185B2B0C}"/>
              </a:ext>
            </a:extLst>
          </p:cNvPr>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887FBA5-7891-A59B-90BC-B6EA3E813545}"/>
              </a:ext>
            </a:extLst>
          </p:cNvPr>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4129549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00624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17947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0D787-FC7D-FAD8-6C12-0F16D5FFE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8EB61-C1DE-3792-5E9F-7947F71CD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9083B-8A39-694F-E9E4-6DE1014A513B}"/>
              </a:ext>
            </a:extLst>
          </p:cNvPr>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A513ED0-6A69-8803-5892-F3E1F721B40A}"/>
              </a:ext>
            </a:extLst>
          </p:cNvPr>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4110044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endParaRPr lang="en-US" sz="1100" kern="100" dirty="0">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B6DB38A-5D4A-D140-AE31-7200571C691E}" type="slidenum">
              <a:rPr lang="en-US" smtClean="0"/>
              <a:t>7</a:t>
            </a:fld>
            <a:endParaRPr lang="en-US"/>
          </a:p>
        </p:txBody>
      </p:sp>
    </p:spTree>
    <p:extLst>
      <p:ext uri="{BB962C8B-B14F-4D97-AF65-F5344CB8AC3E}">
        <p14:creationId xmlns:p14="http://schemas.microsoft.com/office/powerpoint/2010/main" val="2761427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25">
              <a:defRPr/>
            </a:pPr>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8</a:t>
            </a:fld>
            <a:endParaRPr lang="en-US"/>
          </a:p>
        </p:txBody>
      </p:sp>
    </p:spTree>
    <p:extLst>
      <p:ext uri="{BB962C8B-B14F-4D97-AF65-F5344CB8AC3E}">
        <p14:creationId xmlns:p14="http://schemas.microsoft.com/office/powerpoint/2010/main" val="3758843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0D787-FC7D-FAD8-6C12-0F16D5FFE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8EB61-C1DE-3792-5E9F-7947F71CD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9083B-8A39-694F-E9E4-6DE1014A513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A513ED0-6A69-8803-5892-F3E1F721B40A}"/>
              </a:ext>
            </a:extLst>
          </p:cNvPr>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4110044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51357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921736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779505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1532238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1E478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086706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29353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2938154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126590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431922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 uri="{C183D7F6-B498-43B3-948B-1728B52AA6E4}">
                <adec:decorative xmlns:adec="http://schemas.microsoft.com/office/drawing/2017/decorative" val="1"/>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85019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17873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296009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332532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331150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3293627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302251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173559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767176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4196249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D4DCB4-D71E-80F2-CD14-980FA57C2A14}"/>
              </a:ext>
              <a:ext uri="{C183D7F6-B498-43B3-948B-1728B52AA6E4}">
                <adec:decorative xmlns:adec="http://schemas.microsoft.com/office/drawing/2017/decorative" val="1"/>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 uri="{C183D7F6-B498-43B3-948B-1728B52AA6E4}">
                <adec:decorative xmlns:adec="http://schemas.microsoft.com/office/drawing/2017/decorative" val="1"/>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46883563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doe.mass.edu/mcas/tdd/ela.html?section=g3-8-transition"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eepurl.com/ghSOhH"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adc@mass.gov"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www.doe.mass.edu/mcas/tdd/ela.html?section=g3-8-transition"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hyperlink" Target="mailto:adc@mass.gov" TargetMode="External"/><Relationship Id="rId7" Type="http://schemas.openxmlformats.org/officeDocument/2006/relationships/image" Target="../media/image16.sv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hyperlink" Target="https://www.doe.mass.edu/mcas/tdd/ela.html" TargetMode="External"/><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hyperlink" Target="https://www.doe.mass.edu/mcas/tdd/ela.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mcas.onlinehelp.cognia.org/training-webina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MCASEvents@cognia.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C1BAF5D-E3F3-478B-7C10-CAEB9189E08D}"/>
              </a:ext>
            </a:extLst>
          </p:cNvPr>
          <p:cNvSpPr>
            <a:spLocks noGrp="1"/>
          </p:cNvSpPr>
          <p:nvPr>
            <p:ph type="subTitle" idx="1"/>
          </p:nvPr>
        </p:nvSpPr>
        <p:spPr>
          <a:xfrm>
            <a:off x="342900" y="3938588"/>
            <a:ext cx="10079038" cy="1558925"/>
          </a:xfrm>
        </p:spPr>
        <p:txBody>
          <a:bodyPr vert="horz" lIns="91440" tIns="45720" rIns="91440" bIns="45720" rtlCol="0" anchor="t">
            <a:normAutofit/>
          </a:bodyPr>
          <a:lstStyle/>
          <a:p>
            <a:pPr defTabSz="914126"/>
            <a:r>
              <a:rPr lang="en-US" altLang="zh-CN" sz="2799" dirty="0">
                <a:solidFill>
                  <a:schemeClr val="bg1"/>
                </a:solidFill>
                <a:latin typeface="Arial" panose="020B0604020202020204" pitchFamily="34" charset="0"/>
                <a:cs typeface="Arial" panose="020B0604020202020204" pitchFamily="34" charset="0"/>
              </a:rPr>
              <a:t>The Office of Student Assessment Services</a:t>
            </a:r>
          </a:p>
          <a:p>
            <a:pPr defTabSz="914126"/>
            <a:r>
              <a:rPr lang="en-US" altLang="zh-CN" sz="2750" dirty="0">
                <a:solidFill>
                  <a:schemeClr val="bg1"/>
                </a:solidFill>
                <a:latin typeface="Arial"/>
                <a:cs typeface="Arial"/>
              </a:rPr>
              <a:t>May 11, 2026</a:t>
            </a:r>
            <a:endParaRPr lang="en-US" altLang="zh-CN" sz="275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4C2F26A-D297-C40C-ADF2-484C0411436E}"/>
              </a:ext>
            </a:extLst>
          </p:cNvPr>
          <p:cNvSpPr>
            <a:spLocks noGrp="1"/>
          </p:cNvSpPr>
          <p:nvPr>
            <p:ph type="ctrTitle"/>
          </p:nvPr>
        </p:nvSpPr>
        <p:spPr>
          <a:xfrm>
            <a:off x="342900" y="588787"/>
            <a:ext cx="10079038" cy="2020579"/>
          </a:xfrm>
        </p:spPr>
        <p:txBody>
          <a:bodyPr>
            <a:noAutofit/>
          </a:bodyPr>
          <a:lstStyle/>
          <a:p>
            <a:r>
              <a:rPr lang="en-US" sz="6000" b="1" dirty="0"/>
              <a:t>MCAS Grades </a:t>
            </a:r>
            <a:r>
              <a:rPr lang="en-US" sz="6000" dirty="0"/>
              <a:t>3–8 ELA </a:t>
            </a:r>
            <a:br>
              <a:rPr lang="en-US" sz="6000" b="1" dirty="0"/>
            </a:br>
            <a:r>
              <a:rPr lang="en-US" sz="6000" b="1" dirty="0"/>
              <a:t>2027 Test Design Changes </a:t>
            </a:r>
            <a:endParaRPr lang="en-US" altLang="en-US" sz="6000" b="1" dirty="0">
              <a:latin typeface="Arial"/>
              <a:cs typeface="Arial"/>
            </a:endParaRPr>
          </a:p>
        </p:txBody>
      </p:sp>
    </p:spTree>
    <p:extLst>
      <p:ext uri="{BB962C8B-B14F-4D97-AF65-F5344CB8AC3E}">
        <p14:creationId xmlns:p14="http://schemas.microsoft.com/office/powerpoint/2010/main" val="30595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447D0-A678-9270-8280-D625178350E8}"/>
              </a:ext>
            </a:extLst>
          </p:cNvPr>
          <p:cNvSpPr>
            <a:spLocks noGrp="1"/>
          </p:cNvSpPr>
          <p:nvPr>
            <p:ph type="title"/>
          </p:nvPr>
        </p:nvSpPr>
        <p:spPr/>
        <p:txBody>
          <a:bodyPr>
            <a:normAutofit/>
          </a:bodyPr>
          <a:lstStyle/>
          <a:p>
            <a:r>
              <a:rPr lang="en-US" sz="4000" dirty="0"/>
              <a:t>Grades 3–8 Passage Sets</a:t>
            </a:r>
          </a:p>
        </p:txBody>
      </p:sp>
      <p:sp>
        <p:nvSpPr>
          <p:cNvPr id="3" name="Content Placeholder 2">
            <a:extLst>
              <a:ext uri="{FF2B5EF4-FFF2-40B4-BE49-F238E27FC236}">
                <a16:creationId xmlns:a16="http://schemas.microsoft.com/office/drawing/2014/main" id="{DF517C40-2C5D-8D3C-C946-CF6C1DD1FA5A}"/>
              </a:ext>
            </a:extLst>
          </p:cNvPr>
          <p:cNvSpPr>
            <a:spLocks noGrp="1"/>
          </p:cNvSpPr>
          <p:nvPr>
            <p:ph idx="1"/>
          </p:nvPr>
        </p:nvSpPr>
        <p:spPr/>
        <p:txBody>
          <a:bodyPr>
            <a:normAutofit/>
          </a:bodyPr>
          <a:lstStyle/>
          <a:p>
            <a:r>
              <a:rPr lang="en-US" dirty="0">
                <a:solidFill>
                  <a:schemeClr val="tx1"/>
                </a:solidFill>
              </a:rPr>
              <a:t>Three types of passage sets</a:t>
            </a:r>
          </a:p>
          <a:p>
            <a:pPr lvl="1"/>
            <a:r>
              <a:rPr lang="en-US" sz="2800" dirty="0">
                <a:solidFill>
                  <a:schemeClr val="tx1"/>
                </a:solidFill>
              </a:rPr>
              <a:t>Short: will not</a:t>
            </a:r>
            <a:r>
              <a:rPr lang="en-US" sz="2800" b="1" dirty="0">
                <a:solidFill>
                  <a:schemeClr val="tx1"/>
                </a:solidFill>
              </a:rPr>
              <a:t> </a:t>
            </a:r>
            <a:r>
              <a:rPr lang="en-US" sz="2800" dirty="0">
                <a:solidFill>
                  <a:schemeClr val="tx1"/>
                </a:solidFill>
              </a:rPr>
              <a:t>include writing </a:t>
            </a:r>
          </a:p>
          <a:p>
            <a:pPr lvl="1"/>
            <a:r>
              <a:rPr lang="en-US" sz="2800" dirty="0">
                <a:solidFill>
                  <a:schemeClr val="tx1"/>
                </a:solidFill>
              </a:rPr>
              <a:t>Medium: will include writing (</a:t>
            </a:r>
            <a:r>
              <a:rPr lang="en-US" sz="2800" b="1" dirty="0">
                <a:solidFill>
                  <a:schemeClr val="tx1"/>
                </a:solidFill>
              </a:rPr>
              <a:t>New</a:t>
            </a:r>
            <a:r>
              <a:rPr lang="en-US" sz="2800" dirty="0">
                <a:solidFill>
                  <a:schemeClr val="tx1"/>
                </a:solidFill>
              </a:rPr>
              <a:t>)</a:t>
            </a:r>
          </a:p>
          <a:p>
            <a:pPr lvl="1"/>
            <a:r>
              <a:rPr lang="en-US" sz="2800" dirty="0">
                <a:solidFill>
                  <a:schemeClr val="tx1"/>
                </a:solidFill>
              </a:rPr>
              <a:t>Long: will include writing</a:t>
            </a:r>
          </a:p>
          <a:p>
            <a:pPr lvl="1"/>
            <a:endParaRPr lang="en-US" sz="2800" dirty="0">
              <a:solidFill>
                <a:schemeClr val="tx1"/>
              </a:solidFill>
            </a:endParaRPr>
          </a:p>
          <a:p>
            <a:r>
              <a:rPr lang="en-US" dirty="0">
                <a:solidFill>
                  <a:schemeClr val="tx1"/>
                </a:solidFill>
              </a:rPr>
              <a:t>Genres will include literary and informational passages.</a:t>
            </a:r>
          </a:p>
          <a:p>
            <a:pPr marL="0" indent="0">
              <a:buNone/>
            </a:pPr>
            <a:endParaRPr lang="en-US" dirty="0"/>
          </a:p>
        </p:txBody>
      </p:sp>
      <p:sp>
        <p:nvSpPr>
          <p:cNvPr id="4" name="Slide Number Placeholder 3">
            <a:extLst>
              <a:ext uri="{FF2B5EF4-FFF2-40B4-BE49-F238E27FC236}">
                <a16:creationId xmlns:a16="http://schemas.microsoft.com/office/drawing/2014/main" id="{23DB2927-ED08-2B30-7D43-6C9126BE3596}"/>
              </a:ext>
            </a:extLst>
          </p:cNvPr>
          <p:cNvSpPr>
            <a:spLocks noGrp="1"/>
          </p:cNvSpPr>
          <p:nvPr>
            <p:ph type="sldNum" sz="quarter" idx="12"/>
          </p:nvPr>
        </p:nvSpPr>
        <p:spPr/>
        <p:txBody>
          <a:bodyPr/>
          <a:lstStyle/>
          <a:p>
            <a:fld id="{68A8D22E-6BC5-9E47-900C-2BB94685D9F5}" type="slidenum">
              <a:rPr lang="en-US" smtClean="0"/>
              <a:t>10</a:t>
            </a:fld>
            <a:endParaRPr lang="en-US"/>
          </a:p>
        </p:txBody>
      </p:sp>
    </p:spTree>
    <p:extLst>
      <p:ext uri="{BB962C8B-B14F-4D97-AF65-F5344CB8AC3E}">
        <p14:creationId xmlns:p14="http://schemas.microsoft.com/office/powerpoint/2010/main" val="1780436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2746D-8705-36C8-49CC-A1426BC164A2}"/>
              </a:ext>
            </a:extLst>
          </p:cNvPr>
          <p:cNvSpPr>
            <a:spLocks noGrp="1"/>
          </p:cNvSpPr>
          <p:nvPr>
            <p:ph type="title"/>
          </p:nvPr>
        </p:nvSpPr>
        <p:spPr/>
        <p:txBody>
          <a:bodyPr>
            <a:normAutofit/>
          </a:bodyPr>
          <a:lstStyle/>
          <a:p>
            <a:r>
              <a:rPr lang="en-US" sz="4000" dirty="0"/>
              <a:t>Stand-alone Questions (New)</a:t>
            </a:r>
          </a:p>
        </p:txBody>
      </p:sp>
      <p:sp>
        <p:nvSpPr>
          <p:cNvPr id="3" name="Content Placeholder 2">
            <a:extLst>
              <a:ext uri="{FF2B5EF4-FFF2-40B4-BE49-F238E27FC236}">
                <a16:creationId xmlns:a16="http://schemas.microsoft.com/office/drawing/2014/main" id="{F3871E60-24FB-7455-AA61-BB39C9398CA0}"/>
              </a:ext>
            </a:extLst>
          </p:cNvPr>
          <p:cNvSpPr>
            <a:spLocks noGrp="1"/>
          </p:cNvSpPr>
          <p:nvPr>
            <p:ph idx="1"/>
          </p:nvPr>
        </p:nvSpPr>
        <p:spPr>
          <a:xfrm>
            <a:off x="173179" y="1807154"/>
            <a:ext cx="11890665" cy="4414692"/>
          </a:xfrm>
        </p:spPr>
        <p:txBody>
          <a:bodyPr vert="horz" lIns="91440" tIns="45720" rIns="91440" bIns="45720" rtlCol="0" anchor="t">
            <a:normAutofit/>
          </a:bodyPr>
          <a:lstStyle/>
          <a:p>
            <a:pPr lvl="1" indent="-457200"/>
            <a:r>
              <a:rPr lang="en-US" sz="2800">
                <a:solidFill>
                  <a:srgbClr val="000000"/>
                </a:solidFill>
                <a:latin typeface="Arial"/>
                <a:cs typeface="Arial"/>
              </a:rPr>
              <a:t>Independent questions (not associated with a passage) worth 1 point</a:t>
            </a:r>
          </a:p>
          <a:p>
            <a:pPr lvl="1" indent="-457200"/>
            <a:endParaRPr lang="en-US" altLang="en-US" sz="2800">
              <a:solidFill>
                <a:srgbClr val="000000"/>
              </a:solidFill>
              <a:latin typeface="Arial"/>
              <a:cs typeface="Arial"/>
            </a:endParaRPr>
          </a:p>
          <a:p>
            <a:pPr lvl="1" indent="-457200"/>
            <a:r>
              <a:rPr lang="en-US" sz="2800">
                <a:solidFill>
                  <a:srgbClr val="000000"/>
                </a:solidFill>
                <a:latin typeface="Arial"/>
                <a:cs typeface="Arial"/>
              </a:rPr>
              <a:t>Assess the grade-level language standards, including Standard English grammar, mechanics, and usage. </a:t>
            </a:r>
          </a:p>
          <a:p>
            <a:pPr lvl="1" indent="-457200"/>
            <a:endParaRPr lang="en-US" sz="2800">
              <a:solidFill>
                <a:srgbClr val="000000"/>
              </a:solidFill>
              <a:latin typeface="Arial"/>
              <a:cs typeface="Arial"/>
            </a:endParaRPr>
          </a:p>
          <a:p>
            <a:endParaRPr lang="en-US" b="1">
              <a:solidFill>
                <a:srgbClr val="000000"/>
              </a:solidFill>
              <a:latin typeface="Arial"/>
              <a:cs typeface="Arial"/>
            </a:endParaRPr>
          </a:p>
        </p:txBody>
      </p:sp>
      <p:sp>
        <p:nvSpPr>
          <p:cNvPr id="4" name="Slide Number Placeholder 3">
            <a:extLst>
              <a:ext uri="{FF2B5EF4-FFF2-40B4-BE49-F238E27FC236}">
                <a16:creationId xmlns:a16="http://schemas.microsoft.com/office/drawing/2014/main" id="{81D74FA0-317F-8D77-7BDD-A3C15A2076FA}"/>
              </a:ext>
            </a:extLst>
          </p:cNvPr>
          <p:cNvSpPr>
            <a:spLocks noGrp="1"/>
          </p:cNvSpPr>
          <p:nvPr>
            <p:ph type="sldNum" sz="quarter" idx="12"/>
          </p:nvPr>
        </p:nvSpPr>
        <p:spPr/>
        <p:txBody>
          <a:bodyPr/>
          <a:lstStyle/>
          <a:p>
            <a:fld id="{68A8D22E-6BC5-9E47-900C-2BB94685D9F5}" type="slidenum">
              <a:rPr lang="en-US" smtClean="0"/>
              <a:t>11</a:t>
            </a:fld>
            <a:endParaRPr lang="en-US"/>
          </a:p>
        </p:txBody>
      </p:sp>
    </p:spTree>
    <p:extLst>
      <p:ext uri="{BB962C8B-B14F-4D97-AF65-F5344CB8AC3E}">
        <p14:creationId xmlns:p14="http://schemas.microsoft.com/office/powerpoint/2010/main" val="381011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16C73-D436-43E7-8FC2-24524A5D53D1}"/>
              </a:ext>
            </a:extLst>
          </p:cNvPr>
          <p:cNvSpPr>
            <a:spLocks noGrp="1"/>
          </p:cNvSpPr>
          <p:nvPr>
            <p:ph type="title"/>
          </p:nvPr>
        </p:nvSpPr>
        <p:spPr/>
        <p:txBody>
          <a:bodyPr>
            <a:normAutofit/>
          </a:bodyPr>
          <a:lstStyle/>
          <a:p>
            <a:r>
              <a:rPr lang="en-US" sz="4000" dirty="0"/>
              <a:t>Grade 4 Stand-alone Example </a:t>
            </a:r>
          </a:p>
        </p:txBody>
      </p:sp>
      <p:sp>
        <p:nvSpPr>
          <p:cNvPr id="7" name="TextBox 6">
            <a:extLst>
              <a:ext uri="{FF2B5EF4-FFF2-40B4-BE49-F238E27FC236}">
                <a16:creationId xmlns:a16="http://schemas.microsoft.com/office/drawing/2014/main" id="{B5BEA419-BF03-4BAA-E7C6-B4EE3EF83FA5}"/>
              </a:ext>
            </a:extLst>
          </p:cNvPr>
          <p:cNvSpPr txBox="1"/>
          <p:nvPr/>
        </p:nvSpPr>
        <p:spPr>
          <a:xfrm>
            <a:off x="173179" y="1557038"/>
            <a:ext cx="9612395" cy="523220"/>
          </a:xfrm>
          <a:prstGeom prst="rect">
            <a:avLst/>
          </a:prstGeom>
          <a:noFill/>
        </p:spPr>
        <p:txBody>
          <a:bodyPr wrap="square">
            <a:spAutoFit/>
          </a:bodyPr>
          <a:lstStyle/>
          <a:p>
            <a:r>
              <a:rPr lang="en-US" sz="2800">
                <a:latin typeface="Arial" panose="020B0604020202020204" pitchFamily="34" charset="0"/>
                <a:cs typeface="Arial" panose="020B0604020202020204" pitchFamily="34" charset="0"/>
              </a:rPr>
              <a:t>Read the sentences in the box.</a:t>
            </a:r>
          </a:p>
        </p:txBody>
      </p:sp>
      <p:sp>
        <p:nvSpPr>
          <p:cNvPr id="5" name="Content Placeholder 4">
            <a:extLst>
              <a:ext uri="{FF2B5EF4-FFF2-40B4-BE49-F238E27FC236}">
                <a16:creationId xmlns:a16="http://schemas.microsoft.com/office/drawing/2014/main" id="{2E4BCF30-325A-AB85-AB52-59AB85051A1A}"/>
              </a:ext>
            </a:extLst>
          </p:cNvPr>
          <p:cNvSpPr txBox="1">
            <a:spLocks noGrp="1"/>
          </p:cNvSpPr>
          <p:nvPr>
            <p:ph idx="1"/>
          </p:nvPr>
        </p:nvSpPr>
        <p:spPr>
          <a:xfrm>
            <a:off x="301626" y="2082854"/>
            <a:ext cx="8938628" cy="1041247"/>
          </a:xfrm>
          <a:prstGeom prst="rect">
            <a:avLst/>
          </a:prstGeom>
          <a:noFill/>
          <a:ln w="38100">
            <a:solidFill>
              <a:schemeClr val="tx1"/>
            </a:solidFill>
          </a:ln>
        </p:spPr>
        <p:txBody>
          <a:bodyPr wrap="square" rtlCol="0">
            <a:spAutoFit/>
          </a:bodyPr>
          <a:lstStyle/>
          <a:p>
            <a:pPr marL="0" indent="0">
              <a:lnSpc>
                <a:spcPct val="115000"/>
              </a:lnSpc>
              <a:spcAft>
                <a:spcPts val="800"/>
              </a:spcAft>
              <a:buNone/>
            </a:pPr>
            <a:r>
              <a:rPr lang="en-US">
                <a:solidFill>
                  <a:schemeClr val="tx1"/>
                </a:solidFill>
              </a:rPr>
              <a:t>The classroom’s bookcase was big. The classroom’s bookcase held many books.</a:t>
            </a:r>
            <a:endParaRPr lang="en-US" sz="2000" kern="100">
              <a:solidFill>
                <a:schemeClr val="tx1"/>
              </a:solidFill>
              <a:latin typeface="Arial" panose="020B0604020202020204" pitchFamily="34" charset="0"/>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B372A52-5FA6-EAF1-46D7-24A235FD085E}"/>
              </a:ext>
            </a:extLst>
          </p:cNvPr>
          <p:cNvSpPr txBox="1"/>
          <p:nvPr/>
        </p:nvSpPr>
        <p:spPr>
          <a:xfrm>
            <a:off x="173179" y="3429000"/>
            <a:ext cx="11654845" cy="3108543"/>
          </a:xfrm>
          <a:prstGeom prst="rect">
            <a:avLst/>
          </a:prstGeom>
          <a:noFill/>
        </p:spPr>
        <p:txBody>
          <a:bodyPr wrap="square">
            <a:spAutoFit/>
          </a:bodyPr>
          <a:lstStyle/>
          <a:p>
            <a:r>
              <a:rPr lang="en-US" sz="2800">
                <a:latin typeface="Arial" panose="020B0604020202020204" pitchFamily="34" charset="0"/>
                <a:cs typeface="Arial" panose="020B0604020202020204" pitchFamily="34" charset="0"/>
              </a:rPr>
              <a:t>What is the correct way to combine the sentences?</a:t>
            </a:r>
          </a:p>
          <a:p>
            <a:endParaRPr lang="en-US" sz="2800">
              <a:latin typeface="Arial" panose="020B0604020202020204" pitchFamily="34" charset="0"/>
              <a:cs typeface="Arial" panose="020B0604020202020204" pitchFamily="34" charset="0"/>
            </a:endParaRPr>
          </a:p>
          <a:p>
            <a:pPr marL="342900" indent="-342900">
              <a:buAutoNum type="alphaUcPeriod"/>
            </a:pPr>
            <a:r>
              <a:rPr lang="en-US" sz="2800">
                <a:latin typeface="Arial" panose="020B0604020202020204" pitchFamily="34" charset="0"/>
                <a:cs typeface="Arial" panose="020B0604020202020204" pitchFamily="34" charset="0"/>
              </a:rPr>
              <a:t>The classroom’s bookcase was big if held many books.</a:t>
            </a:r>
          </a:p>
          <a:p>
            <a:pPr marL="342900" indent="-342900">
              <a:buAutoNum type="alphaUcPeriod"/>
            </a:pPr>
            <a:r>
              <a:rPr lang="en-US" sz="2800">
                <a:latin typeface="Arial" panose="020B0604020202020204" pitchFamily="34" charset="0"/>
                <a:cs typeface="Arial" panose="020B0604020202020204" pitchFamily="34" charset="0"/>
              </a:rPr>
              <a:t>The classroom’s bookcase was big or held many books.</a:t>
            </a:r>
          </a:p>
          <a:p>
            <a:pPr marL="342900" indent="-342900">
              <a:buAutoNum type="alphaUcPeriod"/>
            </a:pPr>
            <a:r>
              <a:rPr lang="en-US" sz="2800">
                <a:latin typeface="Arial" panose="020B0604020202020204" pitchFamily="34" charset="0"/>
                <a:cs typeface="Arial" panose="020B0604020202020204" pitchFamily="34" charset="0"/>
              </a:rPr>
              <a:t>The classroom’s bookcase was big also held many books.</a:t>
            </a:r>
          </a:p>
          <a:p>
            <a:pPr marL="342900" indent="-342900">
              <a:buFontTx/>
              <a:buAutoNum type="alphaUcPeriod"/>
            </a:pPr>
            <a:r>
              <a:rPr lang="en-US" sz="2800" b="1">
                <a:latin typeface="Arial" panose="020B0604020202020204" pitchFamily="34" charset="0"/>
                <a:cs typeface="Arial" panose="020B0604020202020204" pitchFamily="34" charset="0"/>
              </a:rPr>
              <a:t>The classroom’s bookcase was big and held many books. </a:t>
            </a:r>
            <a:r>
              <a:rPr lang="en-US" sz="2800">
                <a:latin typeface="Arial" panose="020B0604020202020204" pitchFamily="34" charset="0"/>
                <a:cs typeface="Arial" panose="020B0604020202020204" pitchFamily="34" charset="0"/>
              </a:rPr>
              <a:t>*</a:t>
            </a:r>
          </a:p>
          <a:p>
            <a:pPr marL="342900" indent="-342900">
              <a:buAutoNum type="alphaUcPeriod"/>
            </a:pPr>
            <a:endParaRPr lang="en-US" sz="28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E699663-DFA3-2887-CF23-CB45CEBD306A}"/>
              </a:ext>
            </a:extLst>
          </p:cNvPr>
          <p:cNvSpPr>
            <a:spLocks noGrp="1"/>
          </p:cNvSpPr>
          <p:nvPr>
            <p:ph type="sldNum" sz="quarter" idx="12"/>
          </p:nvPr>
        </p:nvSpPr>
        <p:spPr/>
        <p:txBody>
          <a:bodyPr/>
          <a:lstStyle/>
          <a:p>
            <a:fld id="{68A8D22E-6BC5-9E47-900C-2BB94685D9F5}" type="slidenum">
              <a:rPr lang="en-US" smtClean="0"/>
              <a:t>12</a:t>
            </a:fld>
            <a:endParaRPr lang="en-US"/>
          </a:p>
        </p:txBody>
      </p:sp>
    </p:spTree>
    <p:extLst>
      <p:ext uri="{BB962C8B-B14F-4D97-AF65-F5344CB8AC3E}">
        <p14:creationId xmlns:p14="http://schemas.microsoft.com/office/powerpoint/2010/main" val="1445575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26362-339C-8094-7F86-4EF0B4F844F0}"/>
              </a:ext>
            </a:extLst>
          </p:cNvPr>
          <p:cNvSpPr>
            <a:spLocks noGrp="1"/>
          </p:cNvSpPr>
          <p:nvPr>
            <p:ph type="title"/>
          </p:nvPr>
        </p:nvSpPr>
        <p:spPr/>
        <p:txBody>
          <a:bodyPr>
            <a:normAutofit/>
          </a:bodyPr>
          <a:lstStyle/>
          <a:p>
            <a:r>
              <a:rPr lang="en-US" sz="4000" dirty="0"/>
              <a:t>Grade 7 Stand-alone Example </a:t>
            </a:r>
          </a:p>
        </p:txBody>
      </p:sp>
      <p:sp>
        <p:nvSpPr>
          <p:cNvPr id="3" name="Content Placeholder 2">
            <a:extLst>
              <a:ext uri="{FF2B5EF4-FFF2-40B4-BE49-F238E27FC236}">
                <a16:creationId xmlns:a16="http://schemas.microsoft.com/office/drawing/2014/main" id="{CACA5D5B-6C0D-3A55-30C7-F370DAC64DE1}"/>
              </a:ext>
            </a:extLst>
          </p:cNvPr>
          <p:cNvSpPr>
            <a:spLocks noGrp="1"/>
          </p:cNvSpPr>
          <p:nvPr>
            <p:ph idx="1"/>
          </p:nvPr>
        </p:nvSpPr>
        <p:spPr>
          <a:xfrm>
            <a:off x="173179" y="1546430"/>
            <a:ext cx="12018821" cy="422350"/>
          </a:xfrm>
        </p:spPr>
        <p:txBody>
          <a:bodyPr/>
          <a:lstStyle/>
          <a:p>
            <a:pPr marL="0" indent="0">
              <a:buNone/>
            </a:pPr>
            <a:r>
              <a:rPr lang="en-US" sz="2200">
                <a:solidFill>
                  <a:schemeClr val="tx1"/>
                </a:solidFill>
              </a:rPr>
              <a:t>Read the letter, which contains five numbered sentences, in the box.</a:t>
            </a:r>
          </a:p>
          <a:p>
            <a:endParaRPr lang="en-US"/>
          </a:p>
        </p:txBody>
      </p:sp>
      <p:sp>
        <p:nvSpPr>
          <p:cNvPr id="10" name="TextBox 9">
            <a:extLst>
              <a:ext uri="{FF2B5EF4-FFF2-40B4-BE49-F238E27FC236}">
                <a16:creationId xmlns:a16="http://schemas.microsoft.com/office/drawing/2014/main" id="{BB24FCF0-B1B6-6392-6C59-F3449D744574}"/>
              </a:ext>
            </a:extLst>
          </p:cNvPr>
          <p:cNvSpPr txBox="1"/>
          <p:nvPr/>
        </p:nvSpPr>
        <p:spPr>
          <a:xfrm>
            <a:off x="301335" y="1968780"/>
            <a:ext cx="11770898" cy="1785104"/>
          </a:xfrm>
          <a:prstGeom prst="rect">
            <a:avLst/>
          </a:prstGeom>
          <a:noFill/>
          <a:ln w="38100">
            <a:solidFill>
              <a:schemeClr val="tx1"/>
            </a:solidFill>
          </a:ln>
        </p:spPr>
        <p:txBody>
          <a:bodyPr wrap="square" rtlCol="0">
            <a:spAutoFit/>
          </a:bodyPr>
          <a:lstStyle/>
          <a:p>
            <a:r>
              <a:rPr lang="en-US" sz="2200" kern="100">
                <a:latin typeface="Arial" panose="020B0604020202020204" pitchFamily="34" charset="0"/>
                <a:cs typeface="Arial" panose="020B0604020202020204" pitchFamily="34" charset="0"/>
              </a:rPr>
              <a:t>To Whom It May Concern:</a:t>
            </a:r>
          </a:p>
          <a:p>
            <a:r>
              <a:rPr lang="en-US" sz="2200" b="1" kern="100" baseline="30000">
                <a:latin typeface="Arial" panose="020B0604020202020204" pitchFamily="34" charset="0"/>
                <a:cs typeface="Arial" panose="020B0604020202020204" pitchFamily="34" charset="0"/>
              </a:rPr>
              <a:t>1</a:t>
            </a:r>
            <a:r>
              <a:rPr lang="en-US" sz="2200" kern="100">
                <a:latin typeface="Arial" panose="020B0604020202020204" pitchFamily="34" charset="0"/>
                <a:cs typeface="Arial" panose="020B0604020202020204" pitchFamily="34" charset="0"/>
              </a:rPr>
              <a:t>My recent purchase from your website included a new set of expensive dress shoes. </a:t>
            </a:r>
            <a:r>
              <a:rPr lang="en-US" sz="2200" b="1" kern="100" baseline="30000">
                <a:latin typeface="Arial" panose="020B0604020202020204" pitchFamily="34" charset="0"/>
                <a:cs typeface="Arial" panose="020B0604020202020204" pitchFamily="34" charset="0"/>
              </a:rPr>
              <a:t>2</a:t>
            </a:r>
            <a:r>
              <a:rPr lang="en-US" sz="2200" kern="100">
                <a:latin typeface="Arial" panose="020B0604020202020204" pitchFamily="34" charset="0"/>
                <a:cs typeface="Arial" panose="020B0604020202020204" pitchFamily="34" charset="0"/>
              </a:rPr>
              <a:t>The order was delivered ahead of schedule, but the quality of the shoes was </a:t>
            </a:r>
            <a:r>
              <a:rPr lang="en-US" sz="2200" kern="100" err="1">
                <a:latin typeface="Arial" panose="020B0604020202020204" pitchFamily="34" charset="0"/>
                <a:cs typeface="Arial" panose="020B0604020202020204" pitchFamily="34" charset="0"/>
              </a:rPr>
              <a:t>kinda</a:t>
            </a:r>
            <a:r>
              <a:rPr lang="en-US" sz="2200" kern="100">
                <a:latin typeface="Arial" panose="020B0604020202020204" pitchFamily="34" charset="0"/>
                <a:cs typeface="Arial" panose="020B0604020202020204" pitchFamily="34" charset="0"/>
              </a:rPr>
              <a:t> bad. </a:t>
            </a:r>
            <a:r>
              <a:rPr lang="en-US" sz="2200" b="1" kern="100" baseline="30000">
                <a:latin typeface="Arial" panose="020B0604020202020204" pitchFamily="34" charset="0"/>
                <a:cs typeface="Arial" panose="020B0604020202020204" pitchFamily="34" charset="0"/>
              </a:rPr>
              <a:t>3</a:t>
            </a:r>
            <a:r>
              <a:rPr lang="en-US" sz="2200" kern="100">
                <a:latin typeface="Arial" panose="020B0604020202020204" pitchFamily="34" charset="0"/>
                <a:cs typeface="Arial" panose="020B0604020202020204" pitchFamily="34" charset="0"/>
              </a:rPr>
              <a:t>Also, the shoes I received differ greatly from the picture on your website. </a:t>
            </a:r>
            <a:r>
              <a:rPr lang="en-US" sz="2200" b="1" kern="100" baseline="30000">
                <a:latin typeface="Arial" panose="020B0604020202020204" pitchFamily="34" charset="0"/>
                <a:cs typeface="Arial" panose="020B0604020202020204" pitchFamily="34" charset="0"/>
              </a:rPr>
              <a:t>4</a:t>
            </a:r>
            <a:r>
              <a:rPr lang="en-US" sz="2200" kern="100">
                <a:latin typeface="Arial" panose="020B0604020202020204" pitchFamily="34" charset="0"/>
                <a:cs typeface="Arial" panose="020B0604020202020204" pitchFamily="34" charset="0"/>
              </a:rPr>
              <a:t>I would like to be reimbursed for the shoes in a timely manner. </a:t>
            </a:r>
            <a:r>
              <a:rPr lang="en-US" sz="2200" b="1" kern="100" baseline="30000">
                <a:latin typeface="Arial" panose="020B0604020202020204" pitchFamily="34" charset="0"/>
                <a:cs typeface="Arial" panose="020B0604020202020204" pitchFamily="34" charset="0"/>
              </a:rPr>
              <a:t>5</a:t>
            </a:r>
            <a:r>
              <a:rPr lang="en-US" sz="2200" kern="100">
                <a:latin typeface="Arial" panose="020B0604020202020204" pitchFamily="34" charset="0"/>
                <a:cs typeface="Arial" panose="020B0604020202020204" pitchFamily="34" charset="0"/>
              </a:rPr>
              <a:t>Let’s get this sorted out, OK?</a:t>
            </a:r>
            <a:endParaRPr lang="en-US" sz="2200" kern="100">
              <a:latin typeface="Arial" panose="020B0604020202020204" pitchFamily="34" charset="0"/>
              <a:ea typeface="Aptos" panose="020B00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2F45982-22EE-9FFD-6B09-9DB1ECBD01AC}"/>
              </a:ext>
            </a:extLst>
          </p:cNvPr>
          <p:cNvSpPr txBox="1"/>
          <p:nvPr/>
        </p:nvSpPr>
        <p:spPr>
          <a:xfrm flipH="1">
            <a:off x="301335" y="3892273"/>
            <a:ext cx="9042279" cy="2554545"/>
          </a:xfrm>
          <a:prstGeom prst="rect">
            <a:avLst/>
          </a:prstGeom>
          <a:noFill/>
        </p:spPr>
        <p:txBody>
          <a:bodyPr wrap="square" rtlCol="0">
            <a:spAutoFit/>
          </a:bodyPr>
          <a:lstStyle/>
          <a:p>
            <a:r>
              <a:rPr lang="en-US" sz="2400">
                <a:latin typeface="Arial"/>
                <a:cs typeface="Arial"/>
              </a:rPr>
              <a:t>Which </a:t>
            </a:r>
            <a:r>
              <a:rPr lang="en-US" sz="2400" b="1">
                <a:latin typeface="Arial"/>
                <a:cs typeface="Arial"/>
              </a:rPr>
              <a:t>two</a:t>
            </a:r>
            <a:r>
              <a:rPr lang="en-US" sz="2400">
                <a:latin typeface="Arial"/>
                <a:cs typeface="Arial"/>
              </a:rPr>
              <a:t> sentences in the letter contain informal language?</a:t>
            </a:r>
          </a:p>
          <a:p>
            <a:endParaRPr lang="en-US" sz="1050">
              <a:latin typeface="Arial"/>
              <a:cs typeface="Arial"/>
            </a:endParaRPr>
          </a:p>
          <a:p>
            <a:pPr marL="342900" indent="-342900">
              <a:buAutoNum type="alphaUcPeriod"/>
            </a:pPr>
            <a:r>
              <a:rPr lang="en-US" sz="2400">
                <a:latin typeface="Arial"/>
                <a:cs typeface="Arial"/>
              </a:rPr>
              <a:t>sentence 1</a:t>
            </a:r>
          </a:p>
          <a:p>
            <a:pPr marL="342900" indent="-342900">
              <a:buAutoNum type="alphaUcPeriod"/>
            </a:pPr>
            <a:r>
              <a:rPr lang="en-US" sz="2400" b="1">
                <a:latin typeface="Arial"/>
                <a:cs typeface="Arial"/>
              </a:rPr>
              <a:t>sentence 2</a:t>
            </a:r>
            <a:r>
              <a:rPr lang="en-US" sz="2400">
                <a:latin typeface="Arial"/>
                <a:cs typeface="Arial"/>
              </a:rPr>
              <a:t> *</a:t>
            </a:r>
          </a:p>
          <a:p>
            <a:pPr marL="342900" indent="-342900">
              <a:buAutoNum type="alphaUcPeriod"/>
            </a:pPr>
            <a:r>
              <a:rPr lang="en-US" sz="2400">
                <a:latin typeface="Arial"/>
                <a:cs typeface="Arial"/>
              </a:rPr>
              <a:t>sentence 3</a:t>
            </a:r>
          </a:p>
          <a:p>
            <a:pPr marL="342900" indent="-342900">
              <a:buAutoNum type="alphaUcPeriod"/>
            </a:pPr>
            <a:r>
              <a:rPr lang="en-US" sz="2400">
                <a:latin typeface="Arial"/>
                <a:cs typeface="Arial"/>
              </a:rPr>
              <a:t>sentence 4</a:t>
            </a:r>
          </a:p>
          <a:p>
            <a:pPr marL="342900" indent="-342900">
              <a:buAutoNum type="alphaUcPeriod"/>
            </a:pPr>
            <a:r>
              <a:rPr lang="en-US" sz="2400" b="1">
                <a:latin typeface="Arial"/>
                <a:cs typeface="Arial"/>
              </a:rPr>
              <a:t>sentence 5 </a:t>
            </a:r>
            <a:r>
              <a:rPr lang="en-US" sz="2400">
                <a:latin typeface="Arial"/>
                <a:cs typeface="Arial"/>
              </a:rPr>
              <a:t>*</a:t>
            </a:r>
            <a:endParaRPr lang="en-US" sz="2800">
              <a:latin typeface="Arial"/>
              <a:cs typeface="Arial"/>
            </a:endParaRPr>
          </a:p>
        </p:txBody>
      </p:sp>
      <p:sp>
        <p:nvSpPr>
          <p:cNvPr id="5" name="TextBox 4">
            <a:extLst>
              <a:ext uri="{FF2B5EF4-FFF2-40B4-BE49-F238E27FC236}">
                <a16:creationId xmlns:a16="http://schemas.microsoft.com/office/drawing/2014/main" id="{D2A44612-4401-6257-23E3-1282196849D3}"/>
              </a:ext>
            </a:extLst>
          </p:cNvPr>
          <p:cNvSpPr txBox="1"/>
          <p:nvPr/>
        </p:nvSpPr>
        <p:spPr>
          <a:xfrm>
            <a:off x="6299199" y="5562600"/>
            <a:ext cx="4889501" cy="430887"/>
          </a:xfrm>
          <a:prstGeom prst="rect">
            <a:avLst/>
          </a:prstGeom>
          <a:noFill/>
          <a:ln>
            <a:solidFill>
              <a:srgbClr val="002060"/>
            </a:solidFill>
          </a:ln>
        </p:spPr>
        <p:txBody>
          <a:bodyPr wrap="square" rtlCol="0">
            <a:spAutoFit/>
          </a:bodyPr>
          <a:lstStyle/>
          <a:p>
            <a:r>
              <a:rPr lang="en-US" sz="2200" kern="100">
                <a:latin typeface="Arial" panose="020B0604020202020204" pitchFamily="34" charset="0"/>
                <a:cs typeface="Arial" panose="020B0604020202020204" pitchFamily="34" charset="0"/>
              </a:rPr>
              <a:t>Note: This question is worth 1 point. </a:t>
            </a:r>
          </a:p>
        </p:txBody>
      </p:sp>
      <p:sp>
        <p:nvSpPr>
          <p:cNvPr id="4" name="Slide Number Placeholder 3">
            <a:extLst>
              <a:ext uri="{FF2B5EF4-FFF2-40B4-BE49-F238E27FC236}">
                <a16:creationId xmlns:a16="http://schemas.microsoft.com/office/drawing/2014/main" id="{56B20DF8-0422-A21B-1EFD-0AAFA7D239E6}"/>
              </a:ext>
            </a:extLst>
          </p:cNvPr>
          <p:cNvSpPr>
            <a:spLocks noGrp="1"/>
          </p:cNvSpPr>
          <p:nvPr>
            <p:ph type="sldNum" sz="quarter" idx="12"/>
          </p:nvPr>
        </p:nvSpPr>
        <p:spPr/>
        <p:txBody>
          <a:bodyPr/>
          <a:lstStyle/>
          <a:p>
            <a:fld id="{68A8D22E-6BC5-9E47-900C-2BB94685D9F5}" type="slidenum">
              <a:rPr lang="en-US" smtClean="0"/>
              <a:t>13</a:t>
            </a:fld>
            <a:endParaRPr lang="en-US"/>
          </a:p>
        </p:txBody>
      </p:sp>
    </p:spTree>
    <p:extLst>
      <p:ext uri="{BB962C8B-B14F-4D97-AF65-F5344CB8AC3E}">
        <p14:creationId xmlns:p14="http://schemas.microsoft.com/office/powerpoint/2010/main" val="2721596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7B9A-0986-E6A5-8B21-94A73759C37B}"/>
              </a:ext>
            </a:extLst>
          </p:cNvPr>
          <p:cNvSpPr>
            <a:spLocks noGrp="1"/>
          </p:cNvSpPr>
          <p:nvPr>
            <p:ph type="title"/>
          </p:nvPr>
        </p:nvSpPr>
        <p:spPr/>
        <p:txBody>
          <a:bodyPr/>
          <a:lstStyle/>
          <a:p>
            <a:r>
              <a:rPr lang="en-US"/>
              <a:t>Extended Responses (New)</a:t>
            </a:r>
          </a:p>
        </p:txBody>
      </p:sp>
      <p:sp>
        <p:nvSpPr>
          <p:cNvPr id="3" name="Content Placeholder 2">
            <a:extLst>
              <a:ext uri="{FF2B5EF4-FFF2-40B4-BE49-F238E27FC236}">
                <a16:creationId xmlns:a16="http://schemas.microsoft.com/office/drawing/2014/main" id="{6209D424-2F86-292C-FC43-7978936B4E3D}"/>
              </a:ext>
            </a:extLst>
          </p:cNvPr>
          <p:cNvSpPr>
            <a:spLocks noGrp="1"/>
          </p:cNvSpPr>
          <p:nvPr>
            <p:ph idx="1"/>
          </p:nvPr>
        </p:nvSpPr>
        <p:spPr>
          <a:xfrm>
            <a:off x="173179" y="1591253"/>
            <a:ext cx="11890665" cy="4901621"/>
          </a:xfrm>
        </p:spPr>
        <p:txBody>
          <a:bodyPr>
            <a:normAutofit fontScale="25000" lnSpcReduction="20000"/>
          </a:bodyPr>
          <a:lstStyle/>
          <a:p>
            <a:pPr marL="0" indent="0">
              <a:lnSpc>
                <a:spcPct val="110000"/>
              </a:lnSpc>
              <a:spcBef>
                <a:spcPts val="600"/>
              </a:spcBef>
              <a:buNone/>
            </a:pPr>
            <a:r>
              <a:rPr lang="en-US" sz="11200" dirty="0">
                <a:solidFill>
                  <a:srgbClr val="000000"/>
                </a:solidFill>
                <a:latin typeface="Arial"/>
                <a:cs typeface="Arial"/>
              </a:rPr>
              <a:t>Passage-based questions will be worth 5 points.</a:t>
            </a:r>
          </a:p>
          <a:p>
            <a:pPr lvl="1">
              <a:lnSpc>
                <a:spcPct val="110000"/>
              </a:lnSpc>
              <a:spcBef>
                <a:spcPts val="600"/>
              </a:spcBef>
            </a:pPr>
            <a:r>
              <a:rPr lang="en-US" sz="9600" dirty="0">
                <a:solidFill>
                  <a:srgbClr val="000000"/>
                </a:solidFill>
              </a:rPr>
              <a:t>3 points for writing (written expression)</a:t>
            </a:r>
          </a:p>
          <a:p>
            <a:pPr lvl="2">
              <a:lnSpc>
                <a:spcPct val="110000"/>
              </a:lnSpc>
              <a:spcBef>
                <a:spcPts val="600"/>
              </a:spcBef>
            </a:pPr>
            <a:r>
              <a:rPr lang="en-US" sz="9200" dirty="0">
                <a:solidFill>
                  <a:srgbClr val="000000"/>
                </a:solidFill>
              </a:rPr>
              <a:t>Gr. 3–5: Assess </a:t>
            </a:r>
            <a:r>
              <a:rPr lang="en-US" sz="9200" b="1" dirty="0">
                <a:solidFill>
                  <a:srgbClr val="000000"/>
                </a:solidFill>
              </a:rPr>
              <a:t>explanatory</a:t>
            </a:r>
            <a:r>
              <a:rPr lang="en-US" sz="9200" dirty="0">
                <a:solidFill>
                  <a:srgbClr val="000000"/>
                </a:solidFill>
              </a:rPr>
              <a:t> or </a:t>
            </a:r>
            <a:r>
              <a:rPr lang="en-US" sz="9200" b="1" dirty="0">
                <a:solidFill>
                  <a:srgbClr val="000000"/>
                </a:solidFill>
              </a:rPr>
              <a:t>opinion</a:t>
            </a:r>
            <a:r>
              <a:rPr lang="en-US" sz="9200" dirty="0">
                <a:solidFill>
                  <a:srgbClr val="000000"/>
                </a:solidFill>
              </a:rPr>
              <a:t> writing (in medium and long passages)</a:t>
            </a:r>
          </a:p>
          <a:p>
            <a:pPr lvl="2">
              <a:lnSpc>
                <a:spcPct val="110000"/>
              </a:lnSpc>
              <a:spcBef>
                <a:spcPts val="600"/>
              </a:spcBef>
            </a:pPr>
            <a:r>
              <a:rPr lang="en-US" sz="9600" dirty="0">
                <a:solidFill>
                  <a:srgbClr val="000000"/>
                </a:solidFill>
              </a:rPr>
              <a:t>Gr. 6–8: Assess </a:t>
            </a:r>
            <a:r>
              <a:rPr lang="en-US" sz="9600" b="1" dirty="0">
                <a:solidFill>
                  <a:srgbClr val="000000"/>
                </a:solidFill>
              </a:rPr>
              <a:t>explanatory</a:t>
            </a:r>
            <a:r>
              <a:rPr lang="en-US" sz="9600" dirty="0">
                <a:solidFill>
                  <a:srgbClr val="000000"/>
                </a:solidFill>
              </a:rPr>
              <a:t> or </a:t>
            </a:r>
            <a:r>
              <a:rPr lang="en-US" sz="9600" b="1" dirty="0">
                <a:solidFill>
                  <a:srgbClr val="000000"/>
                </a:solidFill>
              </a:rPr>
              <a:t>argument</a:t>
            </a:r>
            <a:r>
              <a:rPr lang="en-US" sz="9600" dirty="0">
                <a:solidFill>
                  <a:srgbClr val="000000"/>
                </a:solidFill>
              </a:rPr>
              <a:t> writing (in medium passages)</a:t>
            </a:r>
            <a:endParaRPr lang="en-US" sz="9600" i="1" dirty="0">
              <a:solidFill>
                <a:srgbClr val="000000"/>
              </a:solidFill>
            </a:endParaRPr>
          </a:p>
          <a:p>
            <a:pPr lvl="1">
              <a:lnSpc>
                <a:spcPct val="110000"/>
              </a:lnSpc>
              <a:spcBef>
                <a:spcPts val="600"/>
              </a:spcBef>
            </a:pPr>
            <a:r>
              <a:rPr lang="en-US" sz="9600" dirty="0">
                <a:solidFill>
                  <a:srgbClr val="000000"/>
                </a:solidFill>
              </a:rPr>
              <a:t>2 points for language (conventions)</a:t>
            </a:r>
          </a:p>
          <a:p>
            <a:pPr marL="914400" lvl="2" indent="0">
              <a:lnSpc>
                <a:spcPct val="110000"/>
              </a:lnSpc>
              <a:spcBef>
                <a:spcPts val="600"/>
              </a:spcBef>
              <a:buNone/>
            </a:pPr>
            <a:endParaRPr lang="en-US" sz="3500" dirty="0">
              <a:solidFill>
                <a:srgbClr val="000000"/>
              </a:solidFill>
              <a:latin typeface="Arial"/>
              <a:cs typeface="Arial"/>
            </a:endParaRPr>
          </a:p>
          <a:p>
            <a:pPr marL="0" indent="0">
              <a:lnSpc>
                <a:spcPct val="110000"/>
              </a:lnSpc>
              <a:spcBef>
                <a:spcPts val="600"/>
              </a:spcBef>
              <a:buNone/>
            </a:pPr>
            <a:r>
              <a:rPr lang="en-US" sz="8000" i="1" dirty="0">
                <a:solidFill>
                  <a:srgbClr val="000000"/>
                </a:solidFill>
              </a:rPr>
              <a:t>Narrative writing will no longer be assessed on MCAS and should continue to be assessed locally.</a:t>
            </a:r>
          </a:p>
          <a:p>
            <a:pPr marL="0" indent="0">
              <a:lnSpc>
                <a:spcPct val="110000"/>
              </a:lnSpc>
              <a:spcBef>
                <a:spcPts val="600"/>
              </a:spcBef>
              <a:buNone/>
            </a:pPr>
            <a:endParaRPr lang="en-US" sz="9600" i="1" dirty="0">
              <a:solidFill>
                <a:srgbClr val="000000"/>
              </a:solidFill>
            </a:endParaRPr>
          </a:p>
          <a:p>
            <a:pPr marL="0" indent="0">
              <a:lnSpc>
                <a:spcPct val="110000"/>
              </a:lnSpc>
              <a:spcBef>
                <a:spcPts val="600"/>
              </a:spcBef>
              <a:buNone/>
            </a:pPr>
            <a:r>
              <a:rPr lang="en-US" sz="11200" dirty="0">
                <a:solidFill>
                  <a:srgbClr val="000000"/>
                </a:solidFill>
                <a:latin typeface="Arial"/>
                <a:cs typeface="Arial"/>
              </a:rPr>
              <a:t>Responses are expected to be one to two paragraphs. </a:t>
            </a:r>
          </a:p>
          <a:p>
            <a:pPr lvl="1">
              <a:lnSpc>
                <a:spcPct val="110000"/>
              </a:lnSpc>
              <a:spcBef>
                <a:spcPts val="600"/>
              </a:spcBef>
            </a:pPr>
            <a:r>
              <a:rPr lang="en-US" sz="9600" dirty="0">
                <a:solidFill>
                  <a:srgbClr val="000000"/>
                </a:solidFill>
              </a:rPr>
              <a:t>about </a:t>
            </a:r>
            <a:r>
              <a:rPr lang="en-US" sz="9600" b="1" dirty="0">
                <a:solidFill>
                  <a:srgbClr val="000000"/>
                </a:solidFill>
              </a:rPr>
              <a:t>one </a:t>
            </a:r>
            <a:r>
              <a:rPr lang="en-US" sz="9600" dirty="0">
                <a:solidFill>
                  <a:srgbClr val="000000"/>
                </a:solidFill>
              </a:rPr>
              <a:t>paragraph in length or 450 words for grade 3</a:t>
            </a:r>
          </a:p>
          <a:p>
            <a:pPr lvl="1">
              <a:lnSpc>
                <a:spcPct val="110000"/>
              </a:lnSpc>
              <a:spcBef>
                <a:spcPts val="600"/>
              </a:spcBef>
            </a:pPr>
            <a:r>
              <a:rPr lang="en-US" sz="9600" dirty="0">
                <a:solidFill>
                  <a:srgbClr val="000000"/>
                </a:solidFill>
              </a:rPr>
              <a:t>about </a:t>
            </a:r>
            <a:r>
              <a:rPr lang="en-US" sz="9600" b="1" dirty="0">
                <a:solidFill>
                  <a:srgbClr val="000000"/>
                </a:solidFill>
              </a:rPr>
              <a:t>one to two</a:t>
            </a:r>
            <a:r>
              <a:rPr lang="en-US" sz="9600" dirty="0">
                <a:solidFill>
                  <a:srgbClr val="000000"/>
                </a:solidFill>
              </a:rPr>
              <a:t> paragraphs in length or 450 words for grades 4–5</a:t>
            </a:r>
          </a:p>
          <a:p>
            <a:pPr lvl="1">
              <a:lnSpc>
                <a:spcPct val="110000"/>
              </a:lnSpc>
              <a:spcBef>
                <a:spcPts val="600"/>
              </a:spcBef>
            </a:pPr>
            <a:r>
              <a:rPr lang="en-US" sz="9600" dirty="0">
                <a:solidFill>
                  <a:srgbClr val="000000"/>
                </a:solidFill>
              </a:rPr>
              <a:t>about </a:t>
            </a:r>
            <a:r>
              <a:rPr lang="en-US" sz="9600" b="1" dirty="0">
                <a:solidFill>
                  <a:srgbClr val="000000"/>
                </a:solidFill>
              </a:rPr>
              <a:t>one to two</a:t>
            </a:r>
            <a:r>
              <a:rPr lang="en-US" sz="9600" dirty="0">
                <a:solidFill>
                  <a:srgbClr val="000000"/>
                </a:solidFill>
              </a:rPr>
              <a:t> paragraphs in length or 600 words for grades 6–8</a:t>
            </a:r>
          </a:p>
          <a:p>
            <a:pPr lvl="2"/>
            <a:endParaRPr lang="en-US" sz="3500" dirty="0">
              <a:solidFill>
                <a:srgbClr val="000000"/>
              </a:solidFill>
              <a:latin typeface="Arial"/>
              <a:cs typeface="Arial"/>
            </a:endParaRPr>
          </a:p>
          <a:p>
            <a:pPr marL="228600" lvl="1" indent="0">
              <a:buNone/>
            </a:pPr>
            <a:endParaRPr lang="en-US" sz="3500" dirty="0">
              <a:solidFill>
                <a:srgbClr val="000000"/>
              </a:solidFill>
              <a:latin typeface="Arial"/>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432B6E22-336C-F66D-EA42-16F91A765440}"/>
              </a:ext>
            </a:extLst>
          </p:cNvPr>
          <p:cNvSpPr>
            <a:spLocks noGrp="1"/>
          </p:cNvSpPr>
          <p:nvPr>
            <p:ph type="sldNum" sz="quarter" idx="12"/>
          </p:nvPr>
        </p:nvSpPr>
        <p:spPr/>
        <p:txBody>
          <a:bodyPr/>
          <a:lstStyle/>
          <a:p>
            <a:fld id="{68A8D22E-6BC5-9E47-900C-2BB94685D9F5}" type="slidenum">
              <a:rPr lang="en-US" smtClean="0"/>
              <a:t>14</a:t>
            </a:fld>
            <a:endParaRPr lang="en-US"/>
          </a:p>
        </p:txBody>
      </p:sp>
    </p:spTree>
    <p:extLst>
      <p:ext uri="{BB962C8B-B14F-4D97-AF65-F5344CB8AC3E}">
        <p14:creationId xmlns:p14="http://schemas.microsoft.com/office/powerpoint/2010/main" val="1266968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C1630-F322-A2C7-F423-E894CB2094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6DCB54-725A-A28E-2DBD-FE8C53318AC8}"/>
              </a:ext>
            </a:extLst>
          </p:cNvPr>
          <p:cNvSpPr>
            <a:spLocks noGrp="1"/>
          </p:cNvSpPr>
          <p:nvPr>
            <p:ph type="title"/>
          </p:nvPr>
        </p:nvSpPr>
        <p:spPr/>
        <p:txBody>
          <a:bodyPr>
            <a:normAutofit/>
          </a:bodyPr>
          <a:lstStyle/>
          <a:p>
            <a:r>
              <a:rPr lang="en-US" sz="4000"/>
              <a:t>Grade 5 Extended Response Example </a:t>
            </a:r>
          </a:p>
        </p:txBody>
      </p:sp>
      <p:sp>
        <p:nvSpPr>
          <p:cNvPr id="3" name="Content Placeholder 2">
            <a:extLst>
              <a:ext uri="{FF2B5EF4-FFF2-40B4-BE49-F238E27FC236}">
                <a16:creationId xmlns:a16="http://schemas.microsoft.com/office/drawing/2014/main" id="{833D387B-E79B-AF87-38DE-09E11BC00AC0}"/>
              </a:ext>
            </a:extLst>
          </p:cNvPr>
          <p:cNvSpPr>
            <a:spLocks noGrp="1"/>
          </p:cNvSpPr>
          <p:nvPr>
            <p:ph idx="1"/>
          </p:nvPr>
        </p:nvSpPr>
        <p:spPr>
          <a:xfrm>
            <a:off x="173179" y="1527754"/>
            <a:ext cx="12018821" cy="4414692"/>
          </a:xfrm>
        </p:spPr>
        <p:txBody>
          <a:bodyPr>
            <a:normAutofit/>
          </a:bodyPr>
          <a:lstStyle/>
          <a:p>
            <a:pPr marL="0" indent="0">
              <a:lnSpc>
                <a:spcPct val="100000"/>
              </a:lnSpc>
              <a:spcBef>
                <a:spcPts val="0"/>
              </a:spcBef>
              <a:buNone/>
            </a:pPr>
            <a:r>
              <a:rPr lang="en-US" dirty="0">
                <a:solidFill>
                  <a:schemeClr val="tx1"/>
                </a:solidFill>
              </a:rPr>
              <a:t>Write a response that is about </a:t>
            </a:r>
            <a:r>
              <a:rPr lang="en-US" b="1" dirty="0">
                <a:solidFill>
                  <a:schemeClr val="tx1"/>
                </a:solidFill>
              </a:rPr>
              <a:t>one to two paragraphs </a:t>
            </a:r>
            <a:r>
              <a:rPr lang="en-US" dirty="0">
                <a:solidFill>
                  <a:schemeClr val="tx1"/>
                </a:solidFill>
              </a:rPr>
              <a:t>in length. </a:t>
            </a:r>
          </a:p>
          <a:p>
            <a:pPr marL="0" indent="0">
              <a:lnSpc>
                <a:spcPct val="100000"/>
              </a:lnSpc>
              <a:spcBef>
                <a:spcPts val="0"/>
              </a:spcBef>
              <a:buNone/>
            </a:pPr>
            <a:r>
              <a:rPr lang="en-US" dirty="0">
                <a:solidFill>
                  <a:schemeClr val="tx1"/>
                </a:solidFill>
              </a:rPr>
              <a:t>Be sure to: </a:t>
            </a:r>
          </a:p>
          <a:p>
            <a:pPr lvl="1">
              <a:lnSpc>
                <a:spcPct val="100000"/>
              </a:lnSpc>
            </a:pPr>
            <a:r>
              <a:rPr lang="en-US" sz="2800" dirty="0">
                <a:solidFill>
                  <a:schemeClr val="tx1"/>
                </a:solidFill>
              </a:rPr>
              <a:t>Include an opinion based on the passage.</a:t>
            </a:r>
          </a:p>
          <a:p>
            <a:pPr lvl="1">
              <a:lnSpc>
                <a:spcPct val="100000"/>
              </a:lnSpc>
            </a:pPr>
            <a:r>
              <a:rPr lang="en-US" sz="2800" dirty="0">
                <a:solidFill>
                  <a:schemeClr val="tx1"/>
                </a:solidFill>
              </a:rPr>
              <a:t>Use evidence from the passage to support the opinion.</a:t>
            </a:r>
          </a:p>
          <a:p>
            <a:pPr lvl="1">
              <a:lnSpc>
                <a:spcPct val="100000"/>
              </a:lnSpc>
            </a:pPr>
            <a:r>
              <a:rPr lang="en-US" sz="2800" dirty="0">
                <a:solidFill>
                  <a:schemeClr val="tx1"/>
                </a:solidFill>
              </a:rPr>
              <a:t>Use correct grammar, spelling, and punctuation.</a:t>
            </a:r>
          </a:p>
          <a:p>
            <a:pPr marL="0" indent="0">
              <a:buNone/>
            </a:pPr>
            <a:endParaRPr lang="en-US" sz="1000" dirty="0">
              <a:solidFill>
                <a:schemeClr val="tx1"/>
              </a:solidFill>
            </a:endParaRPr>
          </a:p>
          <a:p>
            <a:pPr marL="0" indent="0">
              <a:buNone/>
            </a:pPr>
            <a:r>
              <a:rPr lang="en-US" dirty="0">
                <a:solidFill>
                  <a:schemeClr val="tx1"/>
                </a:solidFill>
              </a:rPr>
              <a:t>Based on </a:t>
            </a:r>
            <a:r>
              <a:rPr lang="en-US" i="1" dirty="0">
                <a:solidFill>
                  <a:schemeClr val="tx1"/>
                </a:solidFill>
              </a:rPr>
              <a:t>A Crooked Kind of Perfect</a:t>
            </a:r>
            <a:r>
              <a:rPr lang="en-US" dirty="0">
                <a:solidFill>
                  <a:schemeClr val="tx1"/>
                </a:solidFill>
              </a:rPr>
              <a:t>, write a response that states an opinion about the character trait that </a:t>
            </a:r>
            <a:r>
              <a:rPr lang="en-US" b="1" dirty="0">
                <a:solidFill>
                  <a:schemeClr val="tx1"/>
                </a:solidFill>
              </a:rPr>
              <a:t>best</a:t>
            </a:r>
            <a:r>
              <a:rPr lang="en-US" dirty="0">
                <a:solidFill>
                  <a:schemeClr val="tx1"/>
                </a:solidFill>
              </a:rPr>
              <a:t> describes the narrator. Use evidence from the passage to support your response. </a:t>
            </a:r>
          </a:p>
          <a:p>
            <a:endParaRPr lang="en-US" dirty="0"/>
          </a:p>
        </p:txBody>
      </p:sp>
      <p:sp>
        <p:nvSpPr>
          <p:cNvPr id="4" name="Slide Number Placeholder 3">
            <a:extLst>
              <a:ext uri="{FF2B5EF4-FFF2-40B4-BE49-F238E27FC236}">
                <a16:creationId xmlns:a16="http://schemas.microsoft.com/office/drawing/2014/main" id="{9A9AE1C9-BE83-BB8E-7258-6C3AEBC68FC3}"/>
              </a:ext>
            </a:extLst>
          </p:cNvPr>
          <p:cNvSpPr>
            <a:spLocks noGrp="1"/>
          </p:cNvSpPr>
          <p:nvPr>
            <p:ph type="sldNum" sz="quarter" idx="12"/>
          </p:nvPr>
        </p:nvSpPr>
        <p:spPr/>
        <p:txBody>
          <a:bodyPr/>
          <a:lstStyle/>
          <a:p>
            <a:fld id="{68A8D22E-6BC5-9E47-900C-2BB94685D9F5}" type="slidenum">
              <a:rPr lang="en-US" smtClean="0"/>
              <a:t>15</a:t>
            </a:fld>
            <a:endParaRPr lang="en-US"/>
          </a:p>
        </p:txBody>
      </p:sp>
    </p:spTree>
    <p:extLst>
      <p:ext uri="{BB962C8B-B14F-4D97-AF65-F5344CB8AC3E}">
        <p14:creationId xmlns:p14="http://schemas.microsoft.com/office/powerpoint/2010/main" val="1173764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19FE-164F-EC0F-07A1-89D331701130}"/>
              </a:ext>
            </a:extLst>
          </p:cNvPr>
          <p:cNvSpPr>
            <a:spLocks noGrp="1"/>
          </p:cNvSpPr>
          <p:nvPr>
            <p:ph type="title"/>
          </p:nvPr>
        </p:nvSpPr>
        <p:spPr/>
        <p:txBody>
          <a:bodyPr>
            <a:normAutofit fontScale="90000"/>
          </a:bodyPr>
          <a:lstStyle/>
          <a:p>
            <a:r>
              <a:rPr lang="en-US"/>
              <a:t>Revised Selected-Response Questions</a:t>
            </a:r>
          </a:p>
        </p:txBody>
      </p:sp>
      <p:sp>
        <p:nvSpPr>
          <p:cNvPr id="3" name="Content Placeholder 2">
            <a:extLst>
              <a:ext uri="{FF2B5EF4-FFF2-40B4-BE49-F238E27FC236}">
                <a16:creationId xmlns:a16="http://schemas.microsoft.com/office/drawing/2014/main" id="{AFD6DA8E-18EB-DD0B-12C7-1D4C13E64F99}"/>
              </a:ext>
            </a:extLst>
          </p:cNvPr>
          <p:cNvSpPr>
            <a:spLocks noGrp="1"/>
          </p:cNvSpPr>
          <p:nvPr>
            <p:ph idx="1"/>
          </p:nvPr>
        </p:nvSpPr>
        <p:spPr/>
        <p:txBody>
          <a:bodyPr>
            <a:normAutofit/>
          </a:bodyPr>
          <a:lstStyle/>
          <a:p>
            <a:r>
              <a:rPr lang="en-US" dirty="0">
                <a:solidFill>
                  <a:schemeClr val="tx1"/>
                </a:solidFill>
              </a:rPr>
              <a:t>Can be either passage-based or stand-alone (new) </a:t>
            </a:r>
          </a:p>
          <a:p>
            <a:r>
              <a:rPr lang="en-US" dirty="0">
                <a:solidFill>
                  <a:schemeClr val="tx1"/>
                </a:solidFill>
              </a:rPr>
              <a:t>Will be aligned to either a reading or a language standard</a:t>
            </a:r>
          </a:p>
          <a:p>
            <a:r>
              <a:rPr lang="en-US" dirty="0">
                <a:solidFill>
                  <a:schemeClr val="tx1"/>
                </a:solidFill>
              </a:rPr>
              <a:t>Worth </a:t>
            </a:r>
            <a:r>
              <a:rPr lang="en-US" b="1" dirty="0">
                <a:solidFill>
                  <a:schemeClr val="tx1"/>
                </a:solidFill>
              </a:rPr>
              <a:t>one point </a:t>
            </a:r>
            <a:r>
              <a:rPr lang="en-US" dirty="0">
                <a:solidFill>
                  <a:schemeClr val="tx1"/>
                </a:solidFill>
              </a:rPr>
              <a:t>each</a:t>
            </a:r>
          </a:p>
          <a:p>
            <a:pPr marL="457200" lvl="1" indent="0">
              <a:buNone/>
            </a:pPr>
            <a:r>
              <a:rPr lang="en-US" i="1" dirty="0">
                <a:solidFill>
                  <a:schemeClr val="tx1"/>
                </a:solidFill>
              </a:rPr>
              <a:t>Note: Two-point selected response questions will no longer be on the gr. 3–8 tests </a:t>
            </a:r>
          </a:p>
          <a:p>
            <a:r>
              <a:rPr lang="en-US" dirty="0">
                <a:solidFill>
                  <a:schemeClr val="tx1"/>
                </a:solidFill>
              </a:rPr>
              <a:t>Includes:  </a:t>
            </a:r>
          </a:p>
          <a:p>
            <a:pPr lvl="1"/>
            <a:r>
              <a:rPr lang="en-US" sz="2800" dirty="0">
                <a:solidFill>
                  <a:schemeClr val="tx1"/>
                </a:solidFill>
              </a:rPr>
              <a:t>Multiple-choice</a:t>
            </a:r>
          </a:p>
          <a:p>
            <a:pPr lvl="1"/>
            <a:r>
              <a:rPr lang="en-US" sz="2800" dirty="0">
                <a:solidFill>
                  <a:schemeClr val="tx1"/>
                </a:solidFill>
              </a:rPr>
              <a:t>Multi-select  </a:t>
            </a:r>
          </a:p>
          <a:p>
            <a:pPr lvl="1"/>
            <a:r>
              <a:rPr lang="en-US" sz="2800" dirty="0">
                <a:solidFill>
                  <a:schemeClr val="tx1"/>
                </a:solidFill>
              </a:rPr>
              <a:t>Technology-enhanced (such as hot text, drag-and-drop, inline choice)</a:t>
            </a:r>
          </a:p>
        </p:txBody>
      </p:sp>
      <p:sp>
        <p:nvSpPr>
          <p:cNvPr id="4" name="Slide Number Placeholder 3">
            <a:extLst>
              <a:ext uri="{FF2B5EF4-FFF2-40B4-BE49-F238E27FC236}">
                <a16:creationId xmlns:a16="http://schemas.microsoft.com/office/drawing/2014/main" id="{6695DB20-7283-A781-32FB-A42DC1BD69FC}"/>
              </a:ext>
            </a:extLst>
          </p:cNvPr>
          <p:cNvSpPr>
            <a:spLocks noGrp="1"/>
          </p:cNvSpPr>
          <p:nvPr>
            <p:ph type="sldNum" sz="quarter" idx="12"/>
          </p:nvPr>
        </p:nvSpPr>
        <p:spPr/>
        <p:txBody>
          <a:bodyPr/>
          <a:lstStyle/>
          <a:p>
            <a:fld id="{68A8D22E-6BC5-9E47-900C-2BB94685D9F5}" type="slidenum">
              <a:rPr lang="en-US" smtClean="0"/>
              <a:t>16</a:t>
            </a:fld>
            <a:endParaRPr lang="en-US"/>
          </a:p>
        </p:txBody>
      </p:sp>
    </p:spTree>
    <p:extLst>
      <p:ext uri="{BB962C8B-B14F-4D97-AF65-F5344CB8AC3E}">
        <p14:creationId xmlns:p14="http://schemas.microsoft.com/office/powerpoint/2010/main" val="443079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55D57-036F-1558-AA30-BCD99DD445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41CB1E-B685-EDD4-3E95-8516D26FD041}"/>
              </a:ext>
            </a:extLst>
          </p:cNvPr>
          <p:cNvSpPr>
            <a:spLocks noGrp="1"/>
          </p:cNvSpPr>
          <p:nvPr>
            <p:ph type="title"/>
          </p:nvPr>
        </p:nvSpPr>
        <p:spPr/>
        <p:txBody>
          <a:bodyPr>
            <a:normAutofit/>
          </a:bodyPr>
          <a:lstStyle/>
          <a:p>
            <a:r>
              <a:rPr lang="en-US" sz="4000"/>
              <a:t>Essays</a:t>
            </a:r>
          </a:p>
        </p:txBody>
      </p:sp>
      <p:sp>
        <p:nvSpPr>
          <p:cNvPr id="3" name="Content Placeholder 2">
            <a:extLst>
              <a:ext uri="{FF2B5EF4-FFF2-40B4-BE49-F238E27FC236}">
                <a16:creationId xmlns:a16="http://schemas.microsoft.com/office/drawing/2014/main" id="{4914DA67-3E64-FB43-E3E4-384AF4E28DC6}"/>
              </a:ext>
            </a:extLst>
          </p:cNvPr>
          <p:cNvSpPr>
            <a:spLocks noGrp="1"/>
          </p:cNvSpPr>
          <p:nvPr>
            <p:ph idx="1"/>
          </p:nvPr>
        </p:nvSpPr>
        <p:spPr>
          <a:xfrm>
            <a:off x="173179" y="1569421"/>
            <a:ext cx="12018821" cy="4517480"/>
          </a:xfrm>
        </p:spPr>
        <p:txBody>
          <a:bodyPr>
            <a:normAutofit fontScale="25000" lnSpcReduction="20000"/>
          </a:bodyPr>
          <a:lstStyle/>
          <a:p>
            <a:pPr fontAlgn="ctr">
              <a:lnSpc>
                <a:spcPct val="120000"/>
              </a:lnSpc>
              <a:spcBef>
                <a:spcPts val="600"/>
              </a:spcBef>
            </a:pPr>
            <a:r>
              <a:rPr lang="en-US" sz="10400" dirty="0">
                <a:solidFill>
                  <a:schemeClr val="tx1"/>
                </a:solidFill>
              </a:rPr>
              <a:t>Essays will no longer be included on the grades 3–5 tests.</a:t>
            </a:r>
          </a:p>
          <a:p>
            <a:pPr fontAlgn="ctr">
              <a:lnSpc>
                <a:spcPct val="120000"/>
              </a:lnSpc>
              <a:spcBef>
                <a:spcPts val="600"/>
              </a:spcBef>
            </a:pPr>
            <a:r>
              <a:rPr lang="en-US" sz="10400" dirty="0">
                <a:solidFill>
                  <a:schemeClr val="tx1"/>
                </a:solidFill>
              </a:rPr>
              <a:t>For grades 6–8, students will write one essay, instead of two.</a:t>
            </a:r>
          </a:p>
          <a:p>
            <a:pPr fontAlgn="ctr">
              <a:lnSpc>
                <a:spcPct val="120000"/>
              </a:lnSpc>
              <a:spcBef>
                <a:spcPts val="600"/>
              </a:spcBef>
            </a:pPr>
            <a:r>
              <a:rPr lang="en-US" sz="10400" dirty="0">
                <a:solidFill>
                  <a:srgbClr val="000000"/>
                </a:solidFill>
                <a:latin typeface="Arial"/>
                <a:cs typeface="Arial"/>
              </a:rPr>
              <a:t>Essays will be passage-based questions and worth 8 points.</a:t>
            </a:r>
          </a:p>
          <a:p>
            <a:pPr lvl="1" fontAlgn="ctr">
              <a:lnSpc>
                <a:spcPct val="120000"/>
              </a:lnSpc>
              <a:spcBef>
                <a:spcPts val="600"/>
              </a:spcBef>
            </a:pPr>
            <a:r>
              <a:rPr lang="en-US" sz="10000" dirty="0">
                <a:solidFill>
                  <a:srgbClr val="000000"/>
                </a:solidFill>
              </a:rPr>
              <a:t>5 points for writing (idea development)</a:t>
            </a:r>
          </a:p>
          <a:p>
            <a:pPr lvl="1">
              <a:lnSpc>
                <a:spcPct val="120000"/>
              </a:lnSpc>
              <a:spcBef>
                <a:spcPts val="600"/>
              </a:spcBef>
            </a:pPr>
            <a:r>
              <a:rPr lang="en-US" sz="10400" dirty="0">
                <a:solidFill>
                  <a:srgbClr val="000000"/>
                </a:solidFill>
              </a:rPr>
              <a:t>3 points for language (conventions)</a:t>
            </a:r>
          </a:p>
          <a:p>
            <a:pPr marL="914400" lvl="2" indent="0">
              <a:lnSpc>
                <a:spcPct val="120000"/>
              </a:lnSpc>
              <a:spcBef>
                <a:spcPts val="600"/>
              </a:spcBef>
              <a:buNone/>
            </a:pPr>
            <a:endParaRPr lang="en-US" sz="3600" dirty="0">
              <a:solidFill>
                <a:srgbClr val="000000"/>
              </a:solidFill>
              <a:latin typeface="Arial"/>
              <a:cs typeface="Arial"/>
            </a:endParaRPr>
          </a:p>
          <a:p>
            <a:pPr>
              <a:lnSpc>
                <a:spcPct val="120000"/>
              </a:lnSpc>
              <a:spcBef>
                <a:spcPts val="600"/>
              </a:spcBef>
            </a:pPr>
            <a:r>
              <a:rPr lang="en-US" sz="9600" dirty="0">
                <a:solidFill>
                  <a:srgbClr val="000000"/>
                </a:solidFill>
              </a:rPr>
              <a:t>Essays will assess </a:t>
            </a:r>
            <a:r>
              <a:rPr lang="en-US" sz="9600" b="1" dirty="0">
                <a:solidFill>
                  <a:srgbClr val="000000"/>
                </a:solidFill>
              </a:rPr>
              <a:t>explanatory</a:t>
            </a:r>
            <a:r>
              <a:rPr lang="en-US" sz="9600" dirty="0">
                <a:solidFill>
                  <a:srgbClr val="000000"/>
                </a:solidFill>
              </a:rPr>
              <a:t> or </a:t>
            </a:r>
            <a:r>
              <a:rPr lang="en-US" sz="9600" b="1" dirty="0">
                <a:solidFill>
                  <a:srgbClr val="000000"/>
                </a:solidFill>
              </a:rPr>
              <a:t>argument</a:t>
            </a:r>
            <a:r>
              <a:rPr lang="en-US" sz="9600" dirty="0">
                <a:solidFill>
                  <a:srgbClr val="000000"/>
                </a:solidFill>
              </a:rPr>
              <a:t> writing. </a:t>
            </a:r>
          </a:p>
          <a:p>
            <a:pPr>
              <a:lnSpc>
                <a:spcPct val="120000"/>
              </a:lnSpc>
              <a:spcBef>
                <a:spcPts val="600"/>
              </a:spcBef>
            </a:pPr>
            <a:r>
              <a:rPr lang="en-US" sz="9600" dirty="0">
                <a:solidFill>
                  <a:srgbClr val="000000"/>
                </a:solidFill>
              </a:rPr>
              <a:t>Narrative writing will no longer be assessed on MCAS and should continue to be assessed locally.</a:t>
            </a:r>
          </a:p>
          <a:p>
            <a:pPr>
              <a:lnSpc>
                <a:spcPct val="120000"/>
              </a:lnSpc>
              <a:spcBef>
                <a:spcPts val="600"/>
              </a:spcBef>
            </a:pPr>
            <a:r>
              <a:rPr lang="en-US" sz="9600" dirty="0">
                <a:solidFill>
                  <a:srgbClr val="000000"/>
                </a:solidFill>
                <a:latin typeface="Arial"/>
                <a:cs typeface="Arial"/>
              </a:rPr>
              <a:t>Essays are expected to be </a:t>
            </a:r>
            <a:r>
              <a:rPr lang="en-US" sz="9600" dirty="0">
                <a:solidFill>
                  <a:srgbClr val="000000"/>
                </a:solidFill>
              </a:rPr>
              <a:t>about </a:t>
            </a:r>
            <a:r>
              <a:rPr lang="en-US" sz="9600" b="1" dirty="0">
                <a:solidFill>
                  <a:srgbClr val="000000"/>
                </a:solidFill>
              </a:rPr>
              <a:t>four to five</a:t>
            </a:r>
            <a:r>
              <a:rPr lang="en-US" sz="9600" dirty="0">
                <a:solidFill>
                  <a:srgbClr val="000000"/>
                </a:solidFill>
              </a:rPr>
              <a:t> paragraphs in length, or 1200 words.</a:t>
            </a:r>
          </a:p>
          <a:p>
            <a:pPr lvl="2"/>
            <a:endParaRPr lang="en-US" sz="11200" dirty="0">
              <a:solidFill>
                <a:srgbClr val="000000"/>
              </a:solidFill>
              <a:latin typeface="Arial"/>
              <a:cs typeface="Arial"/>
            </a:endParaRPr>
          </a:p>
          <a:p>
            <a:pPr marL="228600" lvl="1" indent="0">
              <a:buNone/>
            </a:pPr>
            <a:endParaRPr lang="en-US" sz="11200" dirty="0">
              <a:solidFill>
                <a:srgbClr val="000000"/>
              </a:solidFill>
              <a:latin typeface="Arial"/>
              <a:cs typeface="Arial"/>
            </a:endParaRPr>
          </a:p>
          <a:p>
            <a:pPr marL="0" indent="0" fontAlgn="ctr">
              <a:buNone/>
            </a:pPr>
            <a:endParaRPr lang="en-US" sz="11200" dirty="0">
              <a:solidFill>
                <a:schemeClr val="tx1"/>
              </a:solidFill>
            </a:endParaRPr>
          </a:p>
          <a:p>
            <a:pPr marL="631908" lvl="1" indent="-174708" fontAlgn="ctr"/>
            <a:endParaRPr lang="en-US" sz="2800" dirty="0"/>
          </a:p>
        </p:txBody>
      </p:sp>
      <p:sp>
        <p:nvSpPr>
          <p:cNvPr id="4" name="Slide Number Placeholder 3">
            <a:extLst>
              <a:ext uri="{FF2B5EF4-FFF2-40B4-BE49-F238E27FC236}">
                <a16:creationId xmlns:a16="http://schemas.microsoft.com/office/drawing/2014/main" id="{AD6619B8-B141-5BC4-F205-014F4DADFD74}"/>
              </a:ext>
            </a:extLst>
          </p:cNvPr>
          <p:cNvSpPr>
            <a:spLocks noGrp="1"/>
          </p:cNvSpPr>
          <p:nvPr>
            <p:ph type="sldNum" sz="quarter" idx="12"/>
          </p:nvPr>
        </p:nvSpPr>
        <p:spPr/>
        <p:txBody>
          <a:bodyPr/>
          <a:lstStyle/>
          <a:p>
            <a:fld id="{68A8D22E-6BC5-9E47-900C-2BB94685D9F5}" type="slidenum">
              <a:rPr lang="en-US" smtClean="0"/>
              <a:t>17</a:t>
            </a:fld>
            <a:endParaRPr lang="en-US"/>
          </a:p>
        </p:txBody>
      </p:sp>
    </p:spTree>
    <p:extLst>
      <p:ext uri="{BB962C8B-B14F-4D97-AF65-F5344CB8AC3E}">
        <p14:creationId xmlns:p14="http://schemas.microsoft.com/office/powerpoint/2010/main" val="2120169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06140-FE8D-A9B3-E8DC-CA9B5F4622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22420-9078-59BD-A61A-AEEB82F64A9A}"/>
              </a:ext>
            </a:extLst>
          </p:cNvPr>
          <p:cNvSpPr>
            <a:spLocks noGrp="1"/>
          </p:cNvSpPr>
          <p:nvPr>
            <p:ph type="title" idx="4294967295"/>
          </p:nvPr>
        </p:nvSpPr>
        <p:spPr>
          <a:xfrm>
            <a:off x="4349750" y="2336800"/>
            <a:ext cx="7842250" cy="2365375"/>
          </a:xfrm>
        </p:spPr>
        <p:txBody>
          <a:bodyPr>
            <a:normAutofit/>
          </a:bodyPr>
          <a:lstStyle/>
          <a:p>
            <a:r>
              <a:rPr lang="en-US" b="1">
                <a:solidFill>
                  <a:schemeClr val="tx1"/>
                </a:solidFill>
                <a:latin typeface="Arial" panose="020B0604020202020204" pitchFamily="34" charset="0"/>
                <a:cs typeface="Arial" panose="020B0604020202020204" pitchFamily="34" charset="0"/>
              </a:rPr>
              <a:t>3. Anticipated New</a:t>
            </a:r>
            <a:r>
              <a:rPr lang="en-US">
                <a:solidFill>
                  <a:schemeClr val="tx1"/>
                </a:solidFill>
              </a:rPr>
              <a:t> Test Design</a:t>
            </a:r>
            <a:br>
              <a:rPr lang="zh-CN" altLang="en-US" sz="6000" b="1">
                <a:solidFill>
                  <a:schemeClr val="tx1"/>
                </a:solidFill>
              </a:rPr>
            </a:br>
            <a:endParaRPr lang="en-US" b="1">
              <a:solidFill>
                <a:schemeClr val="tx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B13CD5FC-463E-481D-66F6-E8EC2D5CB481}"/>
              </a:ext>
            </a:extLst>
          </p:cNvPr>
          <p:cNvSpPr>
            <a:spLocks noGrp="1"/>
          </p:cNvSpPr>
          <p:nvPr>
            <p:ph type="sldNum" sz="quarter" idx="12"/>
          </p:nvPr>
        </p:nvSpPr>
        <p:spPr/>
        <p:txBody>
          <a:bodyPr/>
          <a:lstStyle/>
          <a:p>
            <a:fld id="{68A8D22E-6BC5-9E47-900C-2BB94685D9F5}" type="slidenum">
              <a:rPr lang="en-US" smtClean="0"/>
              <a:pPr/>
              <a:t>18</a:t>
            </a:fld>
            <a:endParaRPr lang="en-US"/>
          </a:p>
        </p:txBody>
      </p:sp>
    </p:spTree>
    <p:extLst>
      <p:ext uri="{BB962C8B-B14F-4D97-AF65-F5344CB8AC3E}">
        <p14:creationId xmlns:p14="http://schemas.microsoft.com/office/powerpoint/2010/main" val="1931012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880E-C6A4-4949-9A8F-494C678395D2}"/>
              </a:ext>
            </a:extLst>
          </p:cNvPr>
          <p:cNvSpPr>
            <a:spLocks noGrp="1"/>
          </p:cNvSpPr>
          <p:nvPr>
            <p:ph type="title"/>
          </p:nvPr>
        </p:nvSpPr>
        <p:spPr/>
        <p:txBody>
          <a:bodyPr>
            <a:normAutofit/>
          </a:bodyPr>
          <a:lstStyle/>
          <a:p>
            <a:r>
              <a:rPr lang="en-US" sz="4000" dirty="0"/>
              <a:t>Grades 3–8 Anticipated Test Design </a:t>
            </a:r>
          </a:p>
        </p:txBody>
      </p:sp>
      <p:sp>
        <p:nvSpPr>
          <p:cNvPr id="4" name="Slide Number Placeholder 3">
            <a:extLst>
              <a:ext uri="{FF2B5EF4-FFF2-40B4-BE49-F238E27FC236}">
                <a16:creationId xmlns:a16="http://schemas.microsoft.com/office/drawing/2014/main" id="{230858F2-34EF-51A6-69EE-8AF0B0E445F3}"/>
              </a:ext>
            </a:extLst>
          </p:cNvPr>
          <p:cNvSpPr>
            <a:spLocks noGrp="1"/>
          </p:cNvSpPr>
          <p:nvPr>
            <p:ph type="sldNum" sz="quarter" idx="12"/>
          </p:nvPr>
        </p:nvSpPr>
        <p:spPr/>
        <p:txBody>
          <a:bodyPr/>
          <a:lstStyle/>
          <a:p>
            <a:fld id="{68A8D22E-6BC5-9E47-900C-2BB94685D9F5}" type="slidenum">
              <a:rPr lang="en-US" smtClean="0"/>
              <a:t>19</a:t>
            </a:fld>
            <a:endParaRPr lang="en-US"/>
          </a:p>
        </p:txBody>
      </p:sp>
      <p:sp>
        <p:nvSpPr>
          <p:cNvPr id="3" name="Content Placeholder 8">
            <a:extLst>
              <a:ext uri="{FF2B5EF4-FFF2-40B4-BE49-F238E27FC236}">
                <a16:creationId xmlns:a16="http://schemas.microsoft.com/office/drawing/2014/main" id="{2A1F8679-5E87-1B0D-5E1B-69468E290D45}"/>
              </a:ext>
            </a:extLst>
          </p:cNvPr>
          <p:cNvSpPr txBox="1">
            <a:spLocks/>
          </p:cNvSpPr>
          <p:nvPr/>
        </p:nvSpPr>
        <p:spPr>
          <a:xfrm>
            <a:off x="301335" y="1697574"/>
            <a:ext cx="11890665" cy="472305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ts val="0"/>
              </a:spcBef>
              <a:buNone/>
            </a:pPr>
            <a:r>
              <a:rPr lang="en-US" altLang="en-US" sz="3000" dirty="0">
                <a:solidFill>
                  <a:schemeClr val="tx1"/>
                </a:solidFill>
              </a:rPr>
              <a:t>All the new grades 3–8 tests will: </a:t>
            </a:r>
          </a:p>
          <a:p>
            <a:pPr lvl="1" eaLnBrk="0" fontAlgn="base" hangingPunct="0">
              <a:lnSpc>
                <a:spcPct val="100000"/>
              </a:lnSpc>
              <a:spcBef>
                <a:spcPts val="0"/>
              </a:spcBef>
            </a:pPr>
            <a:r>
              <a:rPr lang="en-US" altLang="en-US" sz="3000" dirty="0">
                <a:solidFill>
                  <a:schemeClr val="tx1"/>
                </a:solidFill>
              </a:rPr>
              <a:t>have two sessions </a:t>
            </a:r>
          </a:p>
          <a:p>
            <a:pPr lvl="1" eaLnBrk="0" fontAlgn="base" hangingPunct="0">
              <a:lnSpc>
                <a:spcPct val="100000"/>
              </a:lnSpc>
              <a:spcBef>
                <a:spcPts val="0"/>
              </a:spcBef>
            </a:pPr>
            <a:r>
              <a:rPr lang="en-US" altLang="en-US" sz="3000" dirty="0">
                <a:solidFill>
                  <a:schemeClr val="tx1"/>
                </a:solidFill>
              </a:rPr>
              <a:t>be worth 50 points total </a:t>
            </a:r>
          </a:p>
          <a:p>
            <a:pPr lvl="1" eaLnBrk="0" fontAlgn="base" hangingPunct="0">
              <a:lnSpc>
                <a:spcPct val="100000"/>
              </a:lnSpc>
              <a:spcBef>
                <a:spcPts val="0"/>
              </a:spcBef>
            </a:pPr>
            <a:r>
              <a:rPr lang="en-US" altLang="en-US" sz="3000" dirty="0">
                <a:solidFill>
                  <a:schemeClr val="tx1"/>
                </a:solidFill>
              </a:rPr>
              <a:t>have reading, writing, and language reporting categories</a:t>
            </a:r>
          </a:p>
          <a:p>
            <a:pPr marL="0" indent="0" eaLnBrk="0" fontAlgn="base" hangingPunct="0">
              <a:lnSpc>
                <a:spcPct val="100000"/>
              </a:lnSpc>
              <a:spcBef>
                <a:spcPts val="0"/>
              </a:spcBef>
              <a:buNone/>
            </a:pPr>
            <a:endParaRPr lang="en-US" altLang="en-US" sz="3000" dirty="0">
              <a:solidFill>
                <a:schemeClr val="tx1"/>
              </a:solidFill>
            </a:endParaRPr>
          </a:p>
          <a:p>
            <a:pPr marL="0" indent="0" eaLnBrk="0" fontAlgn="base" hangingPunct="0">
              <a:lnSpc>
                <a:spcPct val="100000"/>
              </a:lnSpc>
              <a:spcBef>
                <a:spcPts val="0"/>
              </a:spcBef>
              <a:buNone/>
            </a:pPr>
            <a:r>
              <a:rPr lang="en-US" altLang="en-US" sz="3000" dirty="0">
                <a:solidFill>
                  <a:schemeClr val="tx1"/>
                </a:solidFill>
              </a:rPr>
              <a:t>The design will include:</a:t>
            </a:r>
          </a:p>
          <a:p>
            <a:pPr lvl="1" eaLnBrk="0" fontAlgn="base" hangingPunct="0">
              <a:lnSpc>
                <a:spcPct val="100000"/>
              </a:lnSpc>
              <a:spcBef>
                <a:spcPts val="0"/>
              </a:spcBef>
            </a:pPr>
            <a:r>
              <a:rPr lang="en-US" altLang="en-US" sz="3000" dirty="0">
                <a:solidFill>
                  <a:schemeClr val="tx1"/>
                </a:solidFill>
              </a:rPr>
              <a:t>1 </a:t>
            </a:r>
            <a:r>
              <a:rPr lang="en-US" altLang="en-US" sz="3000" b="1" dirty="0">
                <a:solidFill>
                  <a:schemeClr val="tx1"/>
                </a:solidFill>
              </a:rPr>
              <a:t>long</a:t>
            </a:r>
            <a:r>
              <a:rPr lang="en-US" altLang="en-US" sz="3000" dirty="0">
                <a:solidFill>
                  <a:schemeClr val="tx1"/>
                </a:solidFill>
              </a:rPr>
              <a:t> passage set with 1 writing task </a:t>
            </a:r>
          </a:p>
          <a:p>
            <a:pPr marL="914400" lvl="2" indent="0" eaLnBrk="0" fontAlgn="base" hangingPunct="0">
              <a:lnSpc>
                <a:spcPct val="100000"/>
              </a:lnSpc>
              <a:spcBef>
                <a:spcPts val="0"/>
              </a:spcBef>
              <a:buNone/>
            </a:pPr>
            <a:r>
              <a:rPr lang="en-US" altLang="en-US" sz="2200" i="1" dirty="0">
                <a:solidFill>
                  <a:schemeClr val="tx1"/>
                </a:solidFill>
              </a:rPr>
              <a:t> </a:t>
            </a:r>
            <a:r>
              <a:rPr lang="en-US" altLang="en-US" sz="2400" i="1" dirty="0">
                <a:solidFill>
                  <a:schemeClr val="tx1"/>
                </a:solidFill>
              </a:rPr>
              <a:t>(grades 3–5: extended response; grades 6–8: essay)</a:t>
            </a:r>
          </a:p>
          <a:p>
            <a:pPr lvl="1" eaLnBrk="0" fontAlgn="base" hangingPunct="0">
              <a:lnSpc>
                <a:spcPct val="100000"/>
              </a:lnSpc>
              <a:spcBef>
                <a:spcPts val="0"/>
              </a:spcBef>
            </a:pPr>
            <a:r>
              <a:rPr lang="en-US" altLang="en-US" sz="3000" dirty="0">
                <a:solidFill>
                  <a:schemeClr val="tx1"/>
                </a:solidFill>
              </a:rPr>
              <a:t>1 </a:t>
            </a:r>
            <a:r>
              <a:rPr lang="en-US" altLang="en-US" sz="3000" b="1" dirty="0">
                <a:solidFill>
                  <a:schemeClr val="tx1"/>
                </a:solidFill>
              </a:rPr>
              <a:t>medium</a:t>
            </a:r>
            <a:r>
              <a:rPr lang="en-US" altLang="en-US" sz="3000" dirty="0">
                <a:solidFill>
                  <a:schemeClr val="tx1"/>
                </a:solidFill>
              </a:rPr>
              <a:t> passage set with 1 writing task </a:t>
            </a:r>
          </a:p>
          <a:p>
            <a:pPr marL="914400" lvl="2" indent="0" eaLnBrk="0" fontAlgn="base" hangingPunct="0">
              <a:lnSpc>
                <a:spcPct val="100000"/>
              </a:lnSpc>
              <a:spcBef>
                <a:spcPts val="0"/>
              </a:spcBef>
              <a:buNone/>
            </a:pPr>
            <a:r>
              <a:rPr lang="en-US" altLang="en-US" sz="2400" i="1" dirty="0">
                <a:solidFill>
                  <a:schemeClr val="tx1"/>
                </a:solidFill>
              </a:rPr>
              <a:t> (all grades: 1 extended response)</a:t>
            </a:r>
          </a:p>
          <a:p>
            <a:pPr lvl="1" eaLnBrk="0" fontAlgn="base" hangingPunct="0">
              <a:lnSpc>
                <a:spcPct val="100000"/>
              </a:lnSpc>
              <a:spcBef>
                <a:spcPts val="0"/>
              </a:spcBef>
            </a:pPr>
            <a:r>
              <a:rPr lang="en-US" altLang="en-US" sz="3000" dirty="0">
                <a:solidFill>
                  <a:schemeClr val="tx1"/>
                </a:solidFill>
              </a:rPr>
              <a:t>2 </a:t>
            </a:r>
            <a:r>
              <a:rPr lang="en-US" altLang="en-US" sz="3000" b="1" dirty="0">
                <a:solidFill>
                  <a:schemeClr val="tx1"/>
                </a:solidFill>
              </a:rPr>
              <a:t>short</a:t>
            </a:r>
            <a:r>
              <a:rPr lang="en-US" altLang="en-US" sz="3000" dirty="0">
                <a:solidFill>
                  <a:schemeClr val="tx1"/>
                </a:solidFill>
              </a:rPr>
              <a:t> passage sets without writing</a:t>
            </a:r>
          </a:p>
          <a:p>
            <a:pPr lvl="1" eaLnBrk="0" fontAlgn="base" hangingPunct="0">
              <a:lnSpc>
                <a:spcPct val="100000"/>
              </a:lnSpc>
              <a:spcBef>
                <a:spcPts val="0"/>
              </a:spcBef>
            </a:pPr>
            <a:r>
              <a:rPr lang="en-US" altLang="en-US" sz="3000" dirty="0">
                <a:solidFill>
                  <a:schemeClr val="tx1"/>
                </a:solidFill>
              </a:rPr>
              <a:t>Stand-alone questions</a:t>
            </a:r>
          </a:p>
        </p:txBody>
      </p:sp>
    </p:spTree>
    <p:extLst>
      <p:ext uri="{BB962C8B-B14F-4D97-AF65-F5344CB8AC3E}">
        <p14:creationId xmlns:p14="http://schemas.microsoft.com/office/powerpoint/2010/main" val="1954370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b="1" dirty="0">
                <a:solidFill>
                  <a:schemeClr val="bg1"/>
                </a:solidFill>
                <a:latin typeface="Arial" panose="020B0604020202020204" pitchFamily="34" charset="0"/>
                <a:cs typeface="Arial" panose="020B0604020202020204" pitchFamily="34" charset="0"/>
              </a:rPr>
              <a:t>Presenters</a:t>
            </a:r>
          </a:p>
        </p:txBody>
      </p:sp>
      <p:sp>
        <p:nvSpPr>
          <p:cNvPr id="4" name="Slide Number Placeholder 3">
            <a:extLst>
              <a:ext uri="{FF2B5EF4-FFF2-40B4-BE49-F238E27FC236}">
                <a16:creationId xmlns:a16="http://schemas.microsoft.com/office/drawing/2014/main" id="{2BD07DBD-9166-63E3-B6F6-106CF1FBA02B}"/>
              </a:ext>
            </a:extLst>
          </p:cNvPr>
          <p:cNvSpPr>
            <a:spLocks noGrp="1"/>
          </p:cNvSpPr>
          <p:nvPr>
            <p:ph type="sldNum" sz="quarter" idx="12"/>
          </p:nvPr>
        </p:nvSpPr>
        <p:spPr/>
        <p:txBody>
          <a:bodyPr/>
          <a:lstStyle/>
          <a:p>
            <a:fld id="{68A8D22E-6BC5-9E47-900C-2BB94685D9F5}" type="slidenum">
              <a:rPr lang="en-US" smtClean="0"/>
              <a:t>2</a:t>
            </a:fld>
            <a:endParaRPr lang="en-US"/>
          </a:p>
        </p:txBody>
      </p:sp>
      <p:sp>
        <p:nvSpPr>
          <p:cNvPr id="7" name="Content Placeholder 6">
            <a:extLst>
              <a:ext uri="{FF2B5EF4-FFF2-40B4-BE49-F238E27FC236}">
                <a16:creationId xmlns:a16="http://schemas.microsoft.com/office/drawing/2014/main" id="{AAA5C1FB-6A39-8976-4CEE-CD5533371749}"/>
              </a:ext>
            </a:extLst>
          </p:cNvPr>
          <p:cNvSpPr txBox="1">
            <a:spLocks/>
          </p:cNvSpPr>
          <p:nvPr/>
        </p:nvSpPr>
        <p:spPr>
          <a:xfrm>
            <a:off x="325579" y="1743654"/>
            <a:ext cx="11890665" cy="441469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0000"/>
                </a:solidFill>
                <a:latin typeface="Arial"/>
                <a:cs typeface="Arial"/>
              </a:rPr>
              <a:t>Katie Bowler, Director of Test Development</a:t>
            </a:r>
          </a:p>
          <a:p>
            <a:endParaRPr lang="en-US">
              <a:solidFill>
                <a:srgbClr val="000000"/>
              </a:solidFill>
              <a:latin typeface="Arial"/>
              <a:cs typeface="Arial"/>
            </a:endParaRPr>
          </a:p>
          <a:p>
            <a:r>
              <a:rPr lang="en-US">
                <a:solidFill>
                  <a:srgbClr val="000000"/>
                </a:solidFill>
              </a:rPr>
              <a:t>Amy Carithers, Administrator for ELA Test Development</a:t>
            </a:r>
          </a:p>
          <a:p>
            <a:pPr marL="0" indent="0">
              <a:buFont typeface="Arial" panose="020B0604020202020204" pitchFamily="34" charset="0"/>
              <a:buNone/>
            </a:pPr>
            <a:endParaRPr lang="en-US" dirty="0">
              <a:solidFill>
                <a:srgbClr val="000000"/>
              </a:solidFill>
            </a:endParaRPr>
          </a:p>
        </p:txBody>
      </p:sp>
    </p:spTree>
    <p:extLst>
      <p:ext uri="{BB962C8B-B14F-4D97-AF65-F5344CB8AC3E}">
        <p14:creationId xmlns:p14="http://schemas.microsoft.com/office/powerpoint/2010/main" val="3273459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B85C4-B458-13FF-12EC-CA302B0A58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904C39-F7D9-8B37-127F-AF44D6C4C8B2}"/>
              </a:ext>
            </a:extLst>
          </p:cNvPr>
          <p:cNvSpPr>
            <a:spLocks noGrp="1"/>
          </p:cNvSpPr>
          <p:nvPr>
            <p:ph type="title"/>
          </p:nvPr>
        </p:nvSpPr>
        <p:spPr/>
        <p:txBody>
          <a:bodyPr>
            <a:normAutofit fontScale="90000"/>
          </a:bodyPr>
          <a:lstStyle/>
          <a:p>
            <a:r>
              <a:rPr lang="en-US" dirty="0"/>
              <a:t>Grades 3–5 Operational Questions and Points</a:t>
            </a:r>
          </a:p>
        </p:txBody>
      </p:sp>
      <p:graphicFrame>
        <p:nvGraphicFramePr>
          <p:cNvPr id="3" name="Table 2">
            <a:extLst>
              <a:ext uri="{FF2B5EF4-FFF2-40B4-BE49-F238E27FC236}">
                <a16:creationId xmlns:a16="http://schemas.microsoft.com/office/drawing/2014/main" id="{DD9CF780-EFAE-AF4A-BF3A-1A145F818C9D}"/>
              </a:ext>
            </a:extLst>
          </p:cNvPr>
          <p:cNvGraphicFramePr>
            <a:graphicFrameLocks noGrp="1"/>
          </p:cNvGraphicFramePr>
          <p:nvPr>
            <p:extLst>
              <p:ext uri="{D42A27DB-BD31-4B8C-83A1-F6EECF244321}">
                <p14:modId xmlns:p14="http://schemas.microsoft.com/office/powerpoint/2010/main" val="3843957113"/>
              </p:ext>
            </p:extLst>
          </p:nvPr>
        </p:nvGraphicFramePr>
        <p:xfrm>
          <a:off x="1842448" y="1852089"/>
          <a:ext cx="7912754" cy="3474720"/>
        </p:xfrm>
        <a:graphic>
          <a:graphicData uri="http://schemas.openxmlformats.org/drawingml/2006/table">
            <a:tbl>
              <a:tblPr firstRow="1" bandRow="1">
                <a:tableStyleId>{5C22544A-7EE6-4342-B048-85BDC9FD1C3A}</a:tableStyleId>
              </a:tblPr>
              <a:tblGrid>
                <a:gridCol w="1937982">
                  <a:extLst>
                    <a:ext uri="{9D8B030D-6E8A-4147-A177-3AD203B41FA5}">
                      <a16:colId xmlns:a16="http://schemas.microsoft.com/office/drawing/2014/main" val="3430993146"/>
                    </a:ext>
                  </a:extLst>
                </a:gridCol>
                <a:gridCol w="1979122">
                  <a:extLst>
                    <a:ext uri="{9D8B030D-6E8A-4147-A177-3AD203B41FA5}">
                      <a16:colId xmlns:a16="http://schemas.microsoft.com/office/drawing/2014/main" val="695749184"/>
                    </a:ext>
                  </a:extLst>
                </a:gridCol>
                <a:gridCol w="1997825">
                  <a:extLst>
                    <a:ext uri="{9D8B030D-6E8A-4147-A177-3AD203B41FA5}">
                      <a16:colId xmlns:a16="http://schemas.microsoft.com/office/drawing/2014/main" val="567530246"/>
                    </a:ext>
                  </a:extLst>
                </a:gridCol>
                <a:gridCol w="1997825">
                  <a:extLst>
                    <a:ext uri="{9D8B030D-6E8A-4147-A177-3AD203B41FA5}">
                      <a16:colId xmlns:a16="http://schemas.microsoft.com/office/drawing/2014/main" val="819368048"/>
                    </a:ext>
                  </a:extLst>
                </a:gridCol>
              </a:tblGrid>
              <a:tr h="803572">
                <a:tc>
                  <a:txBody>
                    <a:bodyPr/>
                    <a:lstStyle/>
                    <a:p>
                      <a:endParaRPr lang="en-US" sz="2400">
                        <a:latin typeface="Arial" panose="020B0604020202020204" pitchFamily="34" charset="0"/>
                        <a:cs typeface="Arial" panose="020B0604020202020204" pitchFamily="34" charset="0"/>
                      </a:endParaRPr>
                    </a:p>
                  </a:txBody>
                  <a:tcPr/>
                </a:tc>
                <a:tc>
                  <a:txBody>
                    <a:bodyPr/>
                    <a:lstStyle/>
                    <a:p>
                      <a:pPr algn="ctr"/>
                      <a:r>
                        <a:rPr lang="en-US" sz="2400">
                          <a:latin typeface="Arial" panose="020B0604020202020204" pitchFamily="34" charset="0"/>
                          <a:cs typeface="Arial" panose="020B0604020202020204" pitchFamily="34" charset="0"/>
                        </a:rPr>
                        <a:t>Selected-Response</a:t>
                      </a:r>
                    </a:p>
                    <a:p>
                      <a:pPr algn="ctr"/>
                      <a:r>
                        <a:rPr lang="en-US" sz="2400">
                          <a:latin typeface="Arial" panose="020B0604020202020204" pitchFamily="34" charset="0"/>
                          <a:cs typeface="Arial" panose="020B0604020202020204" pitchFamily="34" charset="0"/>
                        </a:rPr>
                        <a:t>(1 point)</a:t>
                      </a:r>
                    </a:p>
                  </a:txBody>
                  <a:tcPr/>
                </a:tc>
                <a:tc>
                  <a:txBody>
                    <a:bodyPr/>
                    <a:lstStyle/>
                    <a:p>
                      <a:pPr algn="ctr"/>
                      <a:r>
                        <a:rPr lang="en-US" sz="2400">
                          <a:latin typeface="Arial" panose="020B0604020202020204" pitchFamily="34" charset="0"/>
                          <a:cs typeface="Arial" panose="020B0604020202020204" pitchFamily="34" charset="0"/>
                        </a:rPr>
                        <a:t>Extended- Response</a:t>
                      </a:r>
                    </a:p>
                    <a:p>
                      <a:pPr algn="ctr"/>
                      <a:r>
                        <a:rPr lang="en-US" sz="2400">
                          <a:latin typeface="Arial" panose="020B0604020202020204" pitchFamily="34" charset="0"/>
                          <a:cs typeface="Arial" panose="020B0604020202020204" pitchFamily="34" charset="0"/>
                        </a:rPr>
                        <a:t>(5 points)</a:t>
                      </a:r>
                    </a:p>
                  </a:txBody>
                  <a:tcPr/>
                </a:tc>
                <a:tc>
                  <a:txBody>
                    <a:bodyPr/>
                    <a:lstStyle/>
                    <a:p>
                      <a:pPr algn="ctr"/>
                      <a:r>
                        <a:rPr lang="en-US" sz="2400">
                          <a:latin typeface="Arial" panose="020B0604020202020204" pitchFamily="34" charset="0"/>
                          <a:cs typeface="Arial" panose="020B0604020202020204" pitchFamily="34" charset="0"/>
                        </a:rPr>
                        <a:t>Total Points</a:t>
                      </a:r>
                    </a:p>
                  </a:txBody>
                  <a:tcPr/>
                </a:tc>
                <a:extLst>
                  <a:ext uri="{0D108BD9-81ED-4DB2-BD59-A6C34878D82A}">
                    <a16:rowId xmlns:a16="http://schemas.microsoft.com/office/drawing/2014/main" val="1598871111"/>
                  </a:ext>
                </a:extLst>
              </a:tr>
              <a:tr h="454543">
                <a:tc>
                  <a:txBody>
                    <a:bodyPr/>
                    <a:lstStyle/>
                    <a:p>
                      <a:r>
                        <a:rPr lang="en-US" sz="2400">
                          <a:latin typeface="Arial" panose="020B0604020202020204" pitchFamily="34" charset="0"/>
                          <a:cs typeface="Arial" panose="020B0604020202020204" pitchFamily="34" charset="0"/>
                        </a:rPr>
                        <a:t>Long </a:t>
                      </a:r>
                    </a:p>
                  </a:txBody>
                  <a:tcPr/>
                </a:tc>
                <a:tc>
                  <a:txBody>
                    <a:bodyPr/>
                    <a:lstStyle/>
                    <a:p>
                      <a:pPr algn="ctr"/>
                      <a:r>
                        <a:rPr lang="en-US" sz="2400">
                          <a:latin typeface="Arial" panose="020B0604020202020204" pitchFamily="34" charset="0"/>
                          <a:cs typeface="Arial" panose="020B0604020202020204" pitchFamily="34" charset="0"/>
                        </a:rPr>
                        <a:t>12</a:t>
                      </a:r>
                    </a:p>
                  </a:txBody>
                  <a:tcPr/>
                </a:tc>
                <a:tc>
                  <a:txBody>
                    <a:bodyPr/>
                    <a:lstStyle/>
                    <a:p>
                      <a:pPr algn="ctr"/>
                      <a:r>
                        <a:rPr lang="en-US" sz="2400" dirty="0">
                          <a:latin typeface="Arial" panose="020B0604020202020204" pitchFamily="34" charset="0"/>
                          <a:cs typeface="Arial" panose="020B0604020202020204" pitchFamily="34" charset="0"/>
                        </a:rPr>
                        <a:t>1</a:t>
                      </a:r>
                    </a:p>
                  </a:txBody>
                  <a:tcPr/>
                </a:tc>
                <a:tc>
                  <a:txBody>
                    <a:bodyPr/>
                    <a:lstStyle/>
                    <a:p>
                      <a:pPr algn="ctr"/>
                      <a:r>
                        <a:rPr lang="en-US" sz="2400">
                          <a:latin typeface="Arial" panose="020B0604020202020204" pitchFamily="34" charset="0"/>
                          <a:cs typeface="Arial" panose="020B0604020202020204" pitchFamily="34" charset="0"/>
                        </a:rPr>
                        <a:t>17</a:t>
                      </a:r>
                    </a:p>
                  </a:txBody>
                  <a:tcPr/>
                </a:tc>
                <a:extLst>
                  <a:ext uri="{0D108BD9-81ED-4DB2-BD59-A6C34878D82A}">
                    <a16:rowId xmlns:a16="http://schemas.microsoft.com/office/drawing/2014/main" val="2224689922"/>
                  </a:ext>
                </a:extLst>
              </a:tr>
              <a:tr h="355236">
                <a:tc>
                  <a:txBody>
                    <a:bodyPr/>
                    <a:lstStyle/>
                    <a:p>
                      <a:r>
                        <a:rPr lang="en-US" sz="2400">
                          <a:latin typeface="Arial" panose="020B0604020202020204" pitchFamily="34" charset="0"/>
                          <a:cs typeface="Arial" panose="020B0604020202020204" pitchFamily="34" charset="0"/>
                        </a:rPr>
                        <a:t>Medium </a:t>
                      </a:r>
                    </a:p>
                  </a:txBody>
                  <a:tcPr/>
                </a:tc>
                <a:tc>
                  <a:txBody>
                    <a:bodyPr/>
                    <a:lstStyle/>
                    <a:p>
                      <a:pPr algn="ctr"/>
                      <a:r>
                        <a:rPr lang="en-US" sz="2400">
                          <a:latin typeface="Arial" panose="020B0604020202020204" pitchFamily="34" charset="0"/>
                          <a:cs typeface="Arial" panose="020B0604020202020204" pitchFamily="34" charset="0"/>
                        </a:rPr>
                        <a:t>9</a:t>
                      </a:r>
                    </a:p>
                  </a:txBody>
                  <a:tcPr/>
                </a:tc>
                <a:tc>
                  <a:txBody>
                    <a:bodyPr/>
                    <a:lstStyle/>
                    <a:p>
                      <a:pPr algn="ctr"/>
                      <a:r>
                        <a:rPr lang="en-US" sz="240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a:latin typeface="Arial" panose="020B0604020202020204" pitchFamily="34" charset="0"/>
                          <a:cs typeface="Arial" panose="020B0604020202020204" pitchFamily="34" charset="0"/>
                        </a:rPr>
                        <a:t>14</a:t>
                      </a:r>
                    </a:p>
                  </a:txBody>
                  <a:tcPr/>
                </a:tc>
                <a:extLst>
                  <a:ext uri="{0D108BD9-81ED-4DB2-BD59-A6C34878D82A}">
                    <a16:rowId xmlns:a16="http://schemas.microsoft.com/office/drawing/2014/main" val="2818876239"/>
                  </a:ext>
                </a:extLst>
              </a:tr>
              <a:tr h="355236">
                <a:tc>
                  <a:txBody>
                    <a:bodyPr/>
                    <a:lstStyle/>
                    <a:p>
                      <a:r>
                        <a:rPr lang="en-US" sz="2400">
                          <a:latin typeface="Arial" panose="020B0604020202020204" pitchFamily="34" charset="0"/>
                          <a:cs typeface="Arial" panose="020B0604020202020204" pitchFamily="34" charset="0"/>
                        </a:rPr>
                        <a:t>Short </a:t>
                      </a:r>
                    </a:p>
                  </a:txBody>
                  <a:tcPr/>
                </a:tc>
                <a:tc>
                  <a:txBody>
                    <a:bodyPr/>
                    <a:lstStyle/>
                    <a:p>
                      <a:pPr algn="ctr"/>
                      <a:r>
                        <a:rPr lang="en-US" sz="2400">
                          <a:latin typeface="Arial" panose="020B0604020202020204" pitchFamily="34" charset="0"/>
                          <a:cs typeface="Arial" panose="020B0604020202020204" pitchFamily="34" charset="0"/>
                        </a:rPr>
                        <a:t>5</a:t>
                      </a:r>
                    </a:p>
                  </a:txBody>
                  <a:tcPr/>
                </a:tc>
                <a:tc>
                  <a:txBody>
                    <a:bodyPr/>
                    <a:lstStyle/>
                    <a:p>
                      <a:pPr algn="ctr"/>
                      <a:r>
                        <a:rPr lang="en-US" sz="2400">
                          <a:latin typeface="Arial" panose="020B0604020202020204" pitchFamily="34" charset="0"/>
                          <a:cs typeface="Arial" panose="020B0604020202020204" pitchFamily="34" charset="0"/>
                        </a:rPr>
                        <a:t>NA</a:t>
                      </a:r>
                    </a:p>
                  </a:txBody>
                  <a:tcPr/>
                </a:tc>
                <a:tc>
                  <a:txBody>
                    <a:bodyPr/>
                    <a:lstStyle/>
                    <a:p>
                      <a:pPr algn="ctr"/>
                      <a:r>
                        <a:rPr lang="en-US" sz="240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1239766055"/>
                  </a:ext>
                </a:extLst>
              </a:tr>
              <a:tr h="355236">
                <a:tc>
                  <a:txBody>
                    <a:bodyPr/>
                    <a:lstStyle/>
                    <a:p>
                      <a:r>
                        <a:rPr lang="en-US" sz="2400">
                          <a:latin typeface="Arial" panose="020B0604020202020204" pitchFamily="34" charset="0"/>
                          <a:cs typeface="Arial" panose="020B0604020202020204" pitchFamily="34" charset="0"/>
                        </a:rPr>
                        <a:t>Short </a:t>
                      </a:r>
                    </a:p>
                  </a:txBody>
                  <a:tcPr/>
                </a:tc>
                <a:tc>
                  <a:txBody>
                    <a:bodyPr/>
                    <a:lstStyle/>
                    <a:p>
                      <a:pPr algn="ctr"/>
                      <a:r>
                        <a:rPr lang="en-US" sz="2400">
                          <a:latin typeface="Arial" panose="020B0604020202020204" pitchFamily="34" charset="0"/>
                          <a:cs typeface="Arial" panose="020B0604020202020204" pitchFamily="34" charset="0"/>
                        </a:rPr>
                        <a:t>5</a:t>
                      </a:r>
                    </a:p>
                  </a:txBody>
                  <a:tcPr/>
                </a:tc>
                <a:tc>
                  <a:txBody>
                    <a:bodyPr/>
                    <a:lstStyle/>
                    <a:p>
                      <a:pPr algn="ctr"/>
                      <a:r>
                        <a:rPr lang="en-US" sz="2400">
                          <a:latin typeface="Arial" panose="020B0604020202020204" pitchFamily="34" charset="0"/>
                          <a:cs typeface="Arial" panose="020B0604020202020204" pitchFamily="34" charset="0"/>
                        </a:rPr>
                        <a:t>NA</a:t>
                      </a:r>
                    </a:p>
                  </a:txBody>
                  <a:tcPr/>
                </a:tc>
                <a:tc>
                  <a:txBody>
                    <a:bodyPr/>
                    <a:lstStyle/>
                    <a:p>
                      <a:pPr algn="ctr"/>
                      <a:r>
                        <a:rPr lang="en-US" sz="240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540699189"/>
                  </a:ext>
                </a:extLst>
              </a:tr>
              <a:tr h="355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Arial" panose="020B0604020202020204" pitchFamily="34" charset="0"/>
                          <a:cs typeface="Arial" panose="020B0604020202020204" pitchFamily="34" charset="0"/>
                        </a:rPr>
                        <a:t>Stand-alone</a:t>
                      </a:r>
                    </a:p>
                  </a:txBody>
                  <a:tcPr/>
                </a:tc>
                <a:tc>
                  <a:txBody>
                    <a:bodyPr/>
                    <a:lstStyle/>
                    <a:p>
                      <a:pPr algn="ctr"/>
                      <a:r>
                        <a:rPr lang="en-US" sz="2400">
                          <a:latin typeface="Arial" panose="020B0604020202020204" pitchFamily="34" charset="0"/>
                          <a:cs typeface="Arial" panose="020B0604020202020204" pitchFamily="34" charset="0"/>
                        </a:rPr>
                        <a:t>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latin typeface="Arial" panose="020B0604020202020204" pitchFamily="34" charset="0"/>
                          <a:cs typeface="Arial" panose="020B0604020202020204" pitchFamily="34" charset="0"/>
                        </a:rPr>
                        <a:t>NA</a:t>
                      </a:r>
                    </a:p>
                  </a:txBody>
                  <a:tcPr/>
                </a:tc>
                <a:tc>
                  <a:txBody>
                    <a:bodyPr/>
                    <a:lstStyle/>
                    <a:p>
                      <a:pPr algn="ctr"/>
                      <a:r>
                        <a:rPr lang="en-US" sz="2400" dirty="0">
                          <a:latin typeface="Arial" panose="020B0604020202020204" pitchFamily="34" charset="0"/>
                          <a:cs typeface="Arial" panose="020B0604020202020204" pitchFamily="34" charset="0"/>
                        </a:rPr>
                        <a:t>9</a:t>
                      </a:r>
                    </a:p>
                  </a:txBody>
                  <a:tcPr/>
                </a:tc>
                <a:extLst>
                  <a:ext uri="{0D108BD9-81ED-4DB2-BD59-A6C34878D82A}">
                    <a16:rowId xmlns:a16="http://schemas.microsoft.com/office/drawing/2014/main" val="1105221540"/>
                  </a:ext>
                </a:extLst>
              </a:tr>
            </a:tbl>
          </a:graphicData>
        </a:graphic>
      </p:graphicFrame>
      <p:sp>
        <p:nvSpPr>
          <p:cNvPr id="6" name="TextBox 5">
            <a:extLst>
              <a:ext uri="{FF2B5EF4-FFF2-40B4-BE49-F238E27FC236}">
                <a16:creationId xmlns:a16="http://schemas.microsoft.com/office/drawing/2014/main" id="{1D8188E8-BA1E-4369-286A-D4D95A5E4D45}"/>
              </a:ext>
            </a:extLst>
          </p:cNvPr>
          <p:cNvSpPr txBox="1"/>
          <p:nvPr/>
        </p:nvSpPr>
        <p:spPr>
          <a:xfrm>
            <a:off x="1719618" y="5639317"/>
            <a:ext cx="699770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Total: 50 points</a:t>
            </a:r>
          </a:p>
        </p:txBody>
      </p:sp>
      <p:sp>
        <p:nvSpPr>
          <p:cNvPr id="4" name="Slide Number Placeholder 3">
            <a:extLst>
              <a:ext uri="{FF2B5EF4-FFF2-40B4-BE49-F238E27FC236}">
                <a16:creationId xmlns:a16="http://schemas.microsoft.com/office/drawing/2014/main" id="{5AA1EF08-6D3B-5607-8AF1-76FA0B3A39FC}"/>
              </a:ext>
            </a:extLst>
          </p:cNvPr>
          <p:cNvSpPr>
            <a:spLocks noGrp="1"/>
          </p:cNvSpPr>
          <p:nvPr>
            <p:ph type="sldNum" sz="quarter" idx="12"/>
          </p:nvPr>
        </p:nvSpPr>
        <p:spPr/>
        <p:txBody>
          <a:bodyPr/>
          <a:lstStyle/>
          <a:p>
            <a:fld id="{68A8D22E-6BC5-9E47-900C-2BB94685D9F5}" type="slidenum">
              <a:rPr lang="en-US" smtClean="0"/>
              <a:t>20</a:t>
            </a:fld>
            <a:endParaRPr lang="en-US"/>
          </a:p>
        </p:txBody>
      </p:sp>
    </p:spTree>
    <p:extLst>
      <p:ext uri="{BB962C8B-B14F-4D97-AF65-F5344CB8AC3E}">
        <p14:creationId xmlns:p14="http://schemas.microsoft.com/office/powerpoint/2010/main" val="227323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CFA20-B9A1-4B60-F7FB-9CD3617DF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54EE44-09A2-AA5D-6A04-95C5911C055F}"/>
              </a:ext>
            </a:extLst>
          </p:cNvPr>
          <p:cNvSpPr>
            <a:spLocks noGrp="1"/>
          </p:cNvSpPr>
          <p:nvPr>
            <p:ph type="title"/>
          </p:nvPr>
        </p:nvSpPr>
        <p:spPr/>
        <p:txBody>
          <a:bodyPr>
            <a:normAutofit fontScale="90000"/>
          </a:bodyPr>
          <a:lstStyle/>
          <a:p>
            <a:r>
              <a:rPr lang="en-US" dirty="0"/>
              <a:t>Grades 6–8 Operational Questions and Points</a:t>
            </a:r>
          </a:p>
        </p:txBody>
      </p:sp>
      <p:graphicFrame>
        <p:nvGraphicFramePr>
          <p:cNvPr id="3" name="Table 2">
            <a:extLst>
              <a:ext uri="{FF2B5EF4-FFF2-40B4-BE49-F238E27FC236}">
                <a16:creationId xmlns:a16="http://schemas.microsoft.com/office/drawing/2014/main" id="{2CA0F0E7-A8B1-8F88-7F5B-233AEC1007B2}"/>
              </a:ext>
            </a:extLst>
          </p:cNvPr>
          <p:cNvGraphicFramePr>
            <a:graphicFrameLocks noGrp="1"/>
          </p:cNvGraphicFramePr>
          <p:nvPr>
            <p:extLst>
              <p:ext uri="{D42A27DB-BD31-4B8C-83A1-F6EECF244321}">
                <p14:modId xmlns:p14="http://schemas.microsoft.com/office/powerpoint/2010/main" val="4063636705"/>
              </p:ext>
            </p:extLst>
          </p:nvPr>
        </p:nvGraphicFramePr>
        <p:xfrm>
          <a:off x="598054" y="1735641"/>
          <a:ext cx="9989125" cy="3474720"/>
        </p:xfrm>
        <a:graphic>
          <a:graphicData uri="http://schemas.openxmlformats.org/drawingml/2006/table">
            <a:tbl>
              <a:tblPr firstRow="1" bandRow="1">
                <a:tableStyleId>{5C22544A-7EE6-4342-B048-85BDC9FD1C3A}</a:tableStyleId>
              </a:tblPr>
              <a:tblGrid>
                <a:gridCol w="1997825">
                  <a:extLst>
                    <a:ext uri="{9D8B030D-6E8A-4147-A177-3AD203B41FA5}">
                      <a16:colId xmlns:a16="http://schemas.microsoft.com/office/drawing/2014/main" val="3430993146"/>
                    </a:ext>
                  </a:extLst>
                </a:gridCol>
                <a:gridCol w="1997825">
                  <a:extLst>
                    <a:ext uri="{9D8B030D-6E8A-4147-A177-3AD203B41FA5}">
                      <a16:colId xmlns:a16="http://schemas.microsoft.com/office/drawing/2014/main" val="695749184"/>
                    </a:ext>
                  </a:extLst>
                </a:gridCol>
                <a:gridCol w="1997825">
                  <a:extLst>
                    <a:ext uri="{9D8B030D-6E8A-4147-A177-3AD203B41FA5}">
                      <a16:colId xmlns:a16="http://schemas.microsoft.com/office/drawing/2014/main" val="567530246"/>
                    </a:ext>
                  </a:extLst>
                </a:gridCol>
                <a:gridCol w="1997825">
                  <a:extLst>
                    <a:ext uri="{9D8B030D-6E8A-4147-A177-3AD203B41FA5}">
                      <a16:colId xmlns:a16="http://schemas.microsoft.com/office/drawing/2014/main" val="2240307736"/>
                    </a:ext>
                  </a:extLst>
                </a:gridCol>
                <a:gridCol w="1997825">
                  <a:extLst>
                    <a:ext uri="{9D8B030D-6E8A-4147-A177-3AD203B41FA5}">
                      <a16:colId xmlns:a16="http://schemas.microsoft.com/office/drawing/2014/main" val="819368048"/>
                    </a:ext>
                  </a:extLst>
                </a:gridCol>
              </a:tblGrid>
              <a:tr h="627608">
                <a:tc>
                  <a:txBody>
                    <a:bodyPr/>
                    <a:lstStyle/>
                    <a:p>
                      <a:endParaRPr lang="en-US" sz="2400">
                        <a:latin typeface="Arial" panose="020B0604020202020204" pitchFamily="34" charset="0"/>
                        <a:cs typeface="Arial" panose="020B0604020202020204" pitchFamily="34" charset="0"/>
                      </a:endParaRPr>
                    </a:p>
                  </a:txBody>
                  <a:tcPr/>
                </a:tc>
                <a:tc>
                  <a:txBody>
                    <a:bodyPr/>
                    <a:lstStyle/>
                    <a:p>
                      <a:pPr algn="ctr"/>
                      <a:r>
                        <a:rPr lang="en-US" sz="2400">
                          <a:latin typeface="Arial" panose="020B0604020202020204" pitchFamily="34" charset="0"/>
                          <a:cs typeface="Arial" panose="020B0604020202020204" pitchFamily="34" charset="0"/>
                        </a:rPr>
                        <a:t>Selected-Response</a:t>
                      </a:r>
                    </a:p>
                    <a:p>
                      <a:pPr algn="ctr"/>
                      <a:r>
                        <a:rPr lang="en-US" sz="2400">
                          <a:latin typeface="Arial" panose="020B0604020202020204" pitchFamily="34" charset="0"/>
                          <a:cs typeface="Arial" panose="020B0604020202020204" pitchFamily="34" charset="0"/>
                        </a:rPr>
                        <a:t>(1 point)</a:t>
                      </a:r>
                    </a:p>
                  </a:txBody>
                  <a:tcPr/>
                </a:tc>
                <a:tc>
                  <a:txBody>
                    <a:bodyPr/>
                    <a:lstStyle/>
                    <a:p>
                      <a:pPr algn="ctr"/>
                      <a:r>
                        <a:rPr lang="en-US" sz="2400">
                          <a:latin typeface="Arial" panose="020B0604020202020204" pitchFamily="34" charset="0"/>
                          <a:cs typeface="Arial" panose="020B0604020202020204" pitchFamily="34" charset="0"/>
                        </a:rPr>
                        <a:t>Extended- Response</a:t>
                      </a:r>
                    </a:p>
                    <a:p>
                      <a:pPr algn="ctr"/>
                      <a:r>
                        <a:rPr lang="en-US" sz="2400">
                          <a:latin typeface="Arial" panose="020B0604020202020204" pitchFamily="34" charset="0"/>
                          <a:cs typeface="Arial" panose="020B0604020202020204" pitchFamily="34" charset="0"/>
                        </a:rPr>
                        <a:t>(5 points)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latin typeface="Arial" panose="020B0604020202020204" pitchFamily="34" charset="0"/>
                          <a:cs typeface="Arial" panose="020B0604020202020204" pitchFamily="34" charset="0"/>
                        </a:rPr>
                        <a:t>Essay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latin typeface="Arial" panose="020B0604020202020204" pitchFamily="34" charset="0"/>
                          <a:cs typeface="Arial" panose="020B0604020202020204" pitchFamily="34" charset="0"/>
                        </a:rPr>
                        <a:t>(8 points)</a:t>
                      </a:r>
                    </a:p>
                  </a:txBody>
                  <a:tcPr anchor="ctr" anchorCtr="1"/>
                </a:tc>
                <a:tc>
                  <a:txBody>
                    <a:bodyPr/>
                    <a:lstStyle/>
                    <a:p>
                      <a:pPr algn="ctr"/>
                      <a:r>
                        <a:rPr lang="en-US" sz="2400">
                          <a:latin typeface="Arial" panose="020B0604020202020204" pitchFamily="34" charset="0"/>
                          <a:cs typeface="Arial" panose="020B0604020202020204" pitchFamily="34" charset="0"/>
                        </a:rPr>
                        <a:t>Total Points</a:t>
                      </a:r>
                    </a:p>
                  </a:txBody>
                  <a:tcPr anchor="ctr" anchorCtr="1"/>
                </a:tc>
                <a:extLst>
                  <a:ext uri="{0D108BD9-81ED-4DB2-BD59-A6C34878D82A}">
                    <a16:rowId xmlns:a16="http://schemas.microsoft.com/office/drawing/2014/main" val="1598871111"/>
                  </a:ext>
                </a:extLst>
              </a:tr>
              <a:tr h="355236">
                <a:tc>
                  <a:txBody>
                    <a:bodyPr/>
                    <a:lstStyle/>
                    <a:p>
                      <a:r>
                        <a:rPr lang="en-US" sz="2400">
                          <a:latin typeface="Arial" panose="020B0604020202020204" pitchFamily="34" charset="0"/>
                          <a:cs typeface="Arial" panose="020B0604020202020204" pitchFamily="34" charset="0"/>
                        </a:rPr>
                        <a:t>Long </a:t>
                      </a:r>
                    </a:p>
                  </a:txBody>
                  <a:tcPr/>
                </a:tc>
                <a:tc>
                  <a:txBody>
                    <a:bodyPr/>
                    <a:lstStyle/>
                    <a:p>
                      <a:pPr algn="ctr"/>
                      <a:r>
                        <a:rPr lang="en-US" sz="2400">
                          <a:latin typeface="Arial" panose="020B0604020202020204" pitchFamily="34" charset="0"/>
                          <a:cs typeface="Arial" panose="020B0604020202020204" pitchFamily="34" charset="0"/>
                        </a:rPr>
                        <a:t>12</a:t>
                      </a:r>
                    </a:p>
                  </a:txBody>
                  <a:tcPr/>
                </a:tc>
                <a:tc>
                  <a:txBody>
                    <a:bodyPr/>
                    <a:lstStyle/>
                    <a:p>
                      <a:pPr algn="ctr"/>
                      <a:r>
                        <a:rPr lang="en-US" sz="2400">
                          <a:latin typeface="Arial" panose="020B0604020202020204" pitchFamily="34" charset="0"/>
                          <a:cs typeface="Arial" panose="020B0604020202020204" pitchFamily="34" charset="0"/>
                        </a:rPr>
                        <a:t>NA</a:t>
                      </a:r>
                    </a:p>
                  </a:txBody>
                  <a:tcPr/>
                </a:tc>
                <a:tc>
                  <a:txBody>
                    <a:bodyPr/>
                    <a:lstStyle/>
                    <a:p>
                      <a:pPr algn="ctr"/>
                      <a:r>
                        <a:rPr lang="en-US" sz="2400" dirty="0">
                          <a:latin typeface="Arial" panose="020B0604020202020204" pitchFamily="34" charset="0"/>
                          <a:cs typeface="Arial" panose="020B0604020202020204" pitchFamily="34" charset="0"/>
                        </a:rPr>
                        <a:t>1</a:t>
                      </a:r>
                    </a:p>
                  </a:txBody>
                  <a:tcPr/>
                </a:tc>
                <a:tc>
                  <a:txBody>
                    <a:bodyPr/>
                    <a:lstStyle/>
                    <a:p>
                      <a:pPr algn="ctr"/>
                      <a:r>
                        <a:rPr lang="en-US" sz="2400">
                          <a:latin typeface="Arial" panose="020B0604020202020204" pitchFamily="34" charset="0"/>
                          <a:cs typeface="Arial" panose="020B0604020202020204" pitchFamily="34" charset="0"/>
                        </a:rPr>
                        <a:t>20</a:t>
                      </a:r>
                    </a:p>
                  </a:txBody>
                  <a:tcPr/>
                </a:tc>
                <a:extLst>
                  <a:ext uri="{0D108BD9-81ED-4DB2-BD59-A6C34878D82A}">
                    <a16:rowId xmlns:a16="http://schemas.microsoft.com/office/drawing/2014/main" val="2224689922"/>
                  </a:ext>
                </a:extLst>
              </a:tr>
              <a:tr h="355236">
                <a:tc>
                  <a:txBody>
                    <a:bodyPr/>
                    <a:lstStyle/>
                    <a:p>
                      <a:r>
                        <a:rPr lang="en-US" sz="2400">
                          <a:latin typeface="Arial" panose="020B0604020202020204" pitchFamily="34" charset="0"/>
                          <a:cs typeface="Arial" panose="020B0604020202020204" pitchFamily="34" charset="0"/>
                        </a:rPr>
                        <a:t>Medium </a:t>
                      </a:r>
                    </a:p>
                  </a:txBody>
                  <a:tcPr/>
                </a:tc>
                <a:tc>
                  <a:txBody>
                    <a:bodyPr/>
                    <a:lstStyle/>
                    <a:p>
                      <a:pPr algn="ctr"/>
                      <a:r>
                        <a:rPr lang="en-US" sz="2400">
                          <a:latin typeface="Arial" panose="020B0604020202020204" pitchFamily="34" charset="0"/>
                          <a:cs typeface="Arial" panose="020B0604020202020204" pitchFamily="34" charset="0"/>
                        </a:rPr>
                        <a:t>9</a:t>
                      </a:r>
                    </a:p>
                  </a:txBody>
                  <a:tcPr/>
                </a:tc>
                <a:tc>
                  <a:txBody>
                    <a:bodyPr/>
                    <a:lstStyle/>
                    <a:p>
                      <a:pPr algn="ctr"/>
                      <a:r>
                        <a:rPr lang="en-US" sz="2400" dirty="0">
                          <a:latin typeface="Arial" panose="020B0604020202020204" pitchFamily="34" charset="0"/>
                          <a:cs typeface="Arial" panose="020B0604020202020204" pitchFamily="34" charset="0"/>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latin typeface="Arial" panose="020B0604020202020204" pitchFamily="34" charset="0"/>
                          <a:cs typeface="Arial" panose="020B0604020202020204" pitchFamily="34" charset="0"/>
                        </a:rPr>
                        <a:t>NA</a:t>
                      </a:r>
                    </a:p>
                  </a:txBody>
                  <a:tcPr/>
                </a:tc>
                <a:tc>
                  <a:txBody>
                    <a:bodyPr/>
                    <a:lstStyle/>
                    <a:p>
                      <a:pPr algn="ctr"/>
                      <a:r>
                        <a:rPr lang="en-US" sz="2400">
                          <a:latin typeface="Arial" panose="020B0604020202020204" pitchFamily="34" charset="0"/>
                          <a:cs typeface="Arial" panose="020B0604020202020204" pitchFamily="34" charset="0"/>
                        </a:rPr>
                        <a:t>14</a:t>
                      </a:r>
                    </a:p>
                  </a:txBody>
                  <a:tcPr/>
                </a:tc>
                <a:extLst>
                  <a:ext uri="{0D108BD9-81ED-4DB2-BD59-A6C34878D82A}">
                    <a16:rowId xmlns:a16="http://schemas.microsoft.com/office/drawing/2014/main" val="2818876239"/>
                  </a:ext>
                </a:extLst>
              </a:tr>
              <a:tr h="355236">
                <a:tc>
                  <a:txBody>
                    <a:bodyPr/>
                    <a:lstStyle/>
                    <a:p>
                      <a:r>
                        <a:rPr lang="en-US" sz="2400">
                          <a:latin typeface="Arial" panose="020B0604020202020204" pitchFamily="34" charset="0"/>
                          <a:cs typeface="Arial" panose="020B0604020202020204" pitchFamily="34" charset="0"/>
                        </a:rPr>
                        <a:t>Short </a:t>
                      </a:r>
                    </a:p>
                  </a:txBody>
                  <a:tcPr/>
                </a:tc>
                <a:tc>
                  <a:txBody>
                    <a:bodyPr/>
                    <a:lstStyle/>
                    <a:p>
                      <a:pPr algn="ctr"/>
                      <a:r>
                        <a:rPr lang="en-US" sz="2400">
                          <a:latin typeface="Arial" panose="020B0604020202020204" pitchFamily="34" charset="0"/>
                          <a:cs typeface="Arial" panose="020B0604020202020204" pitchFamily="34" charset="0"/>
                        </a:rPr>
                        <a:t>5</a:t>
                      </a:r>
                    </a:p>
                  </a:txBody>
                  <a:tcPr/>
                </a:tc>
                <a:tc>
                  <a:txBody>
                    <a:bodyPr/>
                    <a:lstStyle/>
                    <a:p>
                      <a:pPr algn="ctr"/>
                      <a:r>
                        <a:rPr lang="en-US" sz="2400">
                          <a:latin typeface="Arial" panose="020B0604020202020204" pitchFamily="34" charset="0"/>
                          <a:cs typeface="Arial" panose="020B0604020202020204" pitchFamily="34" charset="0"/>
                        </a:rPr>
                        <a:t>NA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latin typeface="Arial" panose="020B0604020202020204" pitchFamily="34" charset="0"/>
                          <a:cs typeface="Arial" panose="020B0604020202020204" pitchFamily="34" charset="0"/>
                        </a:rPr>
                        <a:t>NA</a:t>
                      </a:r>
                    </a:p>
                  </a:txBody>
                  <a:tcPr/>
                </a:tc>
                <a:tc>
                  <a:txBody>
                    <a:bodyPr/>
                    <a:lstStyle/>
                    <a:p>
                      <a:pPr algn="ctr"/>
                      <a:r>
                        <a:rPr lang="en-US" sz="240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1239766055"/>
                  </a:ext>
                </a:extLst>
              </a:tr>
              <a:tr h="355236">
                <a:tc>
                  <a:txBody>
                    <a:bodyPr/>
                    <a:lstStyle/>
                    <a:p>
                      <a:r>
                        <a:rPr lang="en-US" sz="2400">
                          <a:latin typeface="Arial" panose="020B0604020202020204" pitchFamily="34" charset="0"/>
                          <a:cs typeface="Arial" panose="020B0604020202020204" pitchFamily="34" charset="0"/>
                        </a:rPr>
                        <a:t>Short </a:t>
                      </a:r>
                    </a:p>
                  </a:txBody>
                  <a:tcPr/>
                </a:tc>
                <a:tc>
                  <a:txBody>
                    <a:bodyPr/>
                    <a:lstStyle/>
                    <a:p>
                      <a:pPr algn="ctr"/>
                      <a:r>
                        <a:rPr lang="en-US" sz="2400">
                          <a:latin typeface="Arial" panose="020B0604020202020204" pitchFamily="34" charset="0"/>
                          <a:cs typeface="Arial" panose="020B0604020202020204" pitchFamily="34" charset="0"/>
                        </a:rPr>
                        <a:t>5</a:t>
                      </a:r>
                    </a:p>
                  </a:txBody>
                  <a:tcPr/>
                </a:tc>
                <a:tc>
                  <a:txBody>
                    <a:bodyPr/>
                    <a:lstStyle/>
                    <a:p>
                      <a:pPr algn="ctr"/>
                      <a:r>
                        <a:rPr lang="en-US" sz="2400">
                          <a:latin typeface="Arial" panose="020B0604020202020204" pitchFamily="34" charset="0"/>
                          <a:cs typeface="Arial" panose="020B0604020202020204" pitchFamily="34" charset="0"/>
                        </a:rPr>
                        <a:t>NA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latin typeface="Arial" panose="020B0604020202020204" pitchFamily="34" charset="0"/>
                          <a:cs typeface="Arial" panose="020B0604020202020204" pitchFamily="34" charset="0"/>
                        </a:rPr>
                        <a:t>NA</a:t>
                      </a:r>
                    </a:p>
                  </a:txBody>
                  <a:tcPr/>
                </a:tc>
                <a:tc>
                  <a:txBody>
                    <a:bodyPr/>
                    <a:lstStyle/>
                    <a:p>
                      <a:pPr algn="ctr"/>
                      <a:r>
                        <a:rPr lang="en-US" sz="240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540699189"/>
                  </a:ext>
                </a:extLst>
              </a:tr>
              <a:tr h="355236">
                <a:tc>
                  <a:txBody>
                    <a:bodyPr/>
                    <a:lstStyle/>
                    <a:p>
                      <a:r>
                        <a:rPr lang="en-US" sz="2400">
                          <a:latin typeface="Arial" panose="020B0604020202020204" pitchFamily="34" charset="0"/>
                          <a:cs typeface="Arial" panose="020B0604020202020204" pitchFamily="34" charset="0"/>
                        </a:rPr>
                        <a:t>Stand-alone</a:t>
                      </a:r>
                    </a:p>
                  </a:txBody>
                  <a:tcPr/>
                </a:tc>
                <a:tc>
                  <a:txBody>
                    <a:bodyPr/>
                    <a:lstStyle/>
                    <a:p>
                      <a:pPr algn="ctr"/>
                      <a:r>
                        <a:rPr lang="en-US" sz="2400">
                          <a:latin typeface="Arial" panose="020B0604020202020204" pitchFamily="34" charset="0"/>
                          <a:cs typeface="Arial" panose="020B0604020202020204" pitchFamily="34" charset="0"/>
                        </a:rPr>
                        <a:t>6</a:t>
                      </a:r>
                    </a:p>
                  </a:txBody>
                  <a:tcPr/>
                </a:tc>
                <a:tc>
                  <a:txBody>
                    <a:bodyPr/>
                    <a:lstStyle/>
                    <a:p>
                      <a:pPr algn="ctr"/>
                      <a:r>
                        <a:rPr lang="en-US" sz="2400">
                          <a:latin typeface="Arial" panose="020B0604020202020204" pitchFamily="34" charset="0"/>
                          <a:cs typeface="Arial" panose="020B0604020202020204" pitchFamily="34" charset="0"/>
                        </a:rPr>
                        <a:t>NA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latin typeface="Arial" panose="020B0604020202020204" pitchFamily="34" charset="0"/>
                          <a:cs typeface="Arial" panose="020B0604020202020204" pitchFamily="34" charset="0"/>
                        </a:rPr>
                        <a:t>NA</a:t>
                      </a:r>
                    </a:p>
                  </a:txBody>
                  <a:tcPr/>
                </a:tc>
                <a:tc>
                  <a:txBody>
                    <a:bodyPr/>
                    <a:lstStyle/>
                    <a:p>
                      <a:pPr algn="ctr"/>
                      <a:r>
                        <a:rPr lang="en-US" sz="2400" dirty="0">
                          <a:latin typeface="Arial" panose="020B0604020202020204" pitchFamily="34" charset="0"/>
                          <a:cs typeface="Arial" panose="020B0604020202020204" pitchFamily="34" charset="0"/>
                        </a:rPr>
                        <a:t>6</a:t>
                      </a:r>
                    </a:p>
                  </a:txBody>
                  <a:tcPr/>
                </a:tc>
                <a:extLst>
                  <a:ext uri="{0D108BD9-81ED-4DB2-BD59-A6C34878D82A}">
                    <a16:rowId xmlns:a16="http://schemas.microsoft.com/office/drawing/2014/main" val="3558467680"/>
                  </a:ext>
                </a:extLst>
              </a:tr>
            </a:tbl>
          </a:graphicData>
        </a:graphic>
      </p:graphicFrame>
      <p:sp>
        <p:nvSpPr>
          <p:cNvPr id="6" name="TextBox 5">
            <a:extLst>
              <a:ext uri="{FF2B5EF4-FFF2-40B4-BE49-F238E27FC236}">
                <a16:creationId xmlns:a16="http://schemas.microsoft.com/office/drawing/2014/main" id="{FF27731B-50FF-86D1-9C1C-9F49CE5C74B4}"/>
              </a:ext>
            </a:extLst>
          </p:cNvPr>
          <p:cNvSpPr txBox="1"/>
          <p:nvPr/>
        </p:nvSpPr>
        <p:spPr>
          <a:xfrm>
            <a:off x="598054" y="5328398"/>
            <a:ext cx="6997700"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Total: 50 points</a:t>
            </a:r>
          </a:p>
        </p:txBody>
      </p:sp>
      <p:sp>
        <p:nvSpPr>
          <p:cNvPr id="4" name="Slide Number Placeholder 3">
            <a:extLst>
              <a:ext uri="{FF2B5EF4-FFF2-40B4-BE49-F238E27FC236}">
                <a16:creationId xmlns:a16="http://schemas.microsoft.com/office/drawing/2014/main" id="{16DC8D02-EBA1-631F-A0A0-B62791CE3536}"/>
              </a:ext>
            </a:extLst>
          </p:cNvPr>
          <p:cNvSpPr>
            <a:spLocks noGrp="1"/>
          </p:cNvSpPr>
          <p:nvPr>
            <p:ph type="sldNum" sz="quarter" idx="12"/>
          </p:nvPr>
        </p:nvSpPr>
        <p:spPr/>
        <p:txBody>
          <a:bodyPr/>
          <a:lstStyle/>
          <a:p>
            <a:fld id="{68A8D22E-6BC5-9E47-900C-2BB94685D9F5}" type="slidenum">
              <a:rPr lang="en-US" smtClean="0"/>
              <a:t>21</a:t>
            </a:fld>
            <a:endParaRPr lang="en-US"/>
          </a:p>
        </p:txBody>
      </p:sp>
    </p:spTree>
    <p:extLst>
      <p:ext uri="{BB962C8B-B14F-4D97-AF65-F5344CB8AC3E}">
        <p14:creationId xmlns:p14="http://schemas.microsoft.com/office/powerpoint/2010/main" val="96968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91F3-79B4-07E6-DA8F-62416B50C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EBD18-67AD-76E8-44F2-29A247A48861}"/>
              </a:ext>
            </a:extLst>
          </p:cNvPr>
          <p:cNvSpPr>
            <a:spLocks noGrp="1"/>
          </p:cNvSpPr>
          <p:nvPr>
            <p:ph type="title" idx="4294967295"/>
          </p:nvPr>
        </p:nvSpPr>
        <p:spPr>
          <a:xfrm>
            <a:off x="3109913" y="2882106"/>
            <a:ext cx="8605837" cy="1093787"/>
          </a:xfrm>
        </p:spPr>
        <p:txBody>
          <a:bodyPr>
            <a:noAutofit/>
          </a:bodyPr>
          <a:lstStyle/>
          <a:p>
            <a:r>
              <a:rPr lang="en-US" sz="5000" b="1">
                <a:solidFill>
                  <a:schemeClr val="tx1"/>
                </a:solidFill>
                <a:latin typeface="Arial" panose="020B0604020202020204" pitchFamily="34" charset="0"/>
                <a:cs typeface="Arial" panose="020B0604020202020204" pitchFamily="34" charset="0"/>
              </a:rPr>
              <a:t>4. Resources and Updates</a:t>
            </a:r>
            <a:br>
              <a:rPr lang="zh-CN" altLang="en-US" sz="5000" b="1">
                <a:solidFill>
                  <a:schemeClr val="tx1"/>
                </a:solidFill>
              </a:rPr>
            </a:br>
            <a:endParaRPr lang="en-US" sz="5000" b="1">
              <a:solidFill>
                <a:schemeClr val="tx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B37E80C6-5BF0-E26C-D528-92180C542FFA}"/>
              </a:ext>
            </a:extLst>
          </p:cNvPr>
          <p:cNvSpPr>
            <a:spLocks noGrp="1"/>
          </p:cNvSpPr>
          <p:nvPr>
            <p:ph type="sldNum" sz="quarter" idx="12"/>
          </p:nvPr>
        </p:nvSpPr>
        <p:spPr/>
        <p:txBody>
          <a:bodyPr/>
          <a:lstStyle/>
          <a:p>
            <a:fld id="{68A8D22E-6BC5-9E47-900C-2BB94685D9F5}" type="slidenum">
              <a:rPr lang="en-US" smtClean="0"/>
              <a:pPr/>
              <a:t>22</a:t>
            </a:fld>
            <a:endParaRPr lang="en-US"/>
          </a:p>
        </p:txBody>
      </p:sp>
    </p:spTree>
    <p:extLst>
      <p:ext uri="{BB962C8B-B14F-4D97-AF65-F5344CB8AC3E}">
        <p14:creationId xmlns:p14="http://schemas.microsoft.com/office/powerpoint/2010/main" val="1610664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p:nvPr>
        </p:nvSpPr>
        <p:spPr/>
        <p:txBody>
          <a:bodyPr>
            <a:normAutofit/>
          </a:bodyPr>
          <a:lstStyle/>
          <a:p>
            <a:r>
              <a:rPr lang="en-US" sz="4000" b="1">
                <a:solidFill>
                  <a:schemeClr val="bg1"/>
                </a:solidFill>
                <a:latin typeface="Arial" panose="020B0604020202020204" pitchFamily="34" charset="0"/>
                <a:cs typeface="Arial" panose="020B0604020202020204" pitchFamily="34" charset="0"/>
              </a:rPr>
              <a:t>Current ELA Resources</a:t>
            </a:r>
            <a:r>
              <a:rPr lang="en-US" sz="4000">
                <a:solidFill>
                  <a:schemeClr val="bg1"/>
                </a:solidFill>
              </a:rPr>
              <a:t> Available</a:t>
            </a:r>
            <a:endParaRPr lang="en-US" sz="4000" b="1">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2FAA592B-3C75-C5D8-FEAD-D12F857ACE04}"/>
              </a:ext>
            </a:extLst>
          </p:cNvPr>
          <p:cNvSpPr>
            <a:spLocks noGrp="1"/>
          </p:cNvSpPr>
          <p:nvPr>
            <p:ph type="sldNum" sz="quarter" idx="12"/>
          </p:nvPr>
        </p:nvSpPr>
        <p:spPr/>
        <p:txBody>
          <a:bodyPr/>
          <a:lstStyle/>
          <a:p>
            <a:fld id="{68A8D22E-6BC5-9E47-900C-2BB94685D9F5}" type="slidenum">
              <a:rPr lang="en-US" smtClean="0"/>
              <a:t>23</a:t>
            </a:fld>
            <a:endParaRPr lang="en-US"/>
          </a:p>
        </p:txBody>
      </p:sp>
      <p:sp>
        <p:nvSpPr>
          <p:cNvPr id="7" name="Content Placeholder 1">
            <a:extLst>
              <a:ext uri="{FF2B5EF4-FFF2-40B4-BE49-F238E27FC236}">
                <a16:creationId xmlns:a16="http://schemas.microsoft.com/office/drawing/2014/main" id="{EBA2B780-6FE5-74A1-A429-AA37200A5F93}"/>
              </a:ext>
            </a:extLst>
          </p:cNvPr>
          <p:cNvSpPr txBox="1">
            <a:spLocks/>
          </p:cNvSpPr>
          <p:nvPr/>
        </p:nvSpPr>
        <p:spPr>
          <a:xfrm>
            <a:off x="325579" y="1743654"/>
            <a:ext cx="11890665" cy="4414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10203"/>
              </a:buClr>
              <a:buNone/>
            </a:pPr>
            <a:r>
              <a:rPr lang="en-US" altLang="en-US" dirty="0">
                <a:solidFill>
                  <a:schemeClr val="tx1"/>
                </a:solidFill>
              </a:rPr>
              <a:t>The </a:t>
            </a:r>
            <a:r>
              <a:rPr lang="en-US" altLang="en-US" dirty="0">
                <a:solidFill>
                  <a:schemeClr val="tx1"/>
                </a:solidFill>
                <a:hlinkClick r:id="rId3"/>
              </a:rPr>
              <a:t>ELA MCAS Transition page</a:t>
            </a:r>
            <a:r>
              <a:rPr lang="en-US" altLang="en-US" dirty="0">
                <a:solidFill>
                  <a:schemeClr val="tx1"/>
                </a:solidFill>
              </a:rPr>
              <a:t> includes </a:t>
            </a:r>
            <a:endParaRPr lang="en-US" altLang="en-US" sz="800" dirty="0">
              <a:solidFill>
                <a:schemeClr val="tx1"/>
              </a:solidFill>
            </a:endParaRPr>
          </a:p>
          <a:p>
            <a:pPr>
              <a:buClr>
                <a:srgbClr val="010203"/>
              </a:buClr>
            </a:pPr>
            <a:r>
              <a:rPr lang="en-US" altLang="en-US" dirty="0">
                <a:solidFill>
                  <a:schemeClr val="tx1"/>
                </a:solidFill>
              </a:rPr>
              <a:t>timeline for new tests</a:t>
            </a:r>
          </a:p>
          <a:p>
            <a:pPr>
              <a:buClr>
                <a:srgbClr val="010203"/>
              </a:buClr>
            </a:pPr>
            <a:r>
              <a:rPr lang="en-US" altLang="en-US" dirty="0">
                <a:solidFill>
                  <a:schemeClr val="tx1"/>
                </a:solidFill>
              </a:rPr>
              <a:t>anticipated test design </a:t>
            </a:r>
          </a:p>
          <a:p>
            <a:pPr>
              <a:buClr>
                <a:srgbClr val="010203"/>
              </a:buClr>
            </a:pPr>
            <a:r>
              <a:rPr lang="en-US" altLang="en-US" dirty="0">
                <a:solidFill>
                  <a:schemeClr val="tx1"/>
                </a:solidFill>
              </a:rPr>
              <a:t>frequently asked questions</a:t>
            </a:r>
          </a:p>
          <a:p>
            <a:pPr>
              <a:buClr>
                <a:srgbClr val="010203"/>
              </a:buClr>
            </a:pPr>
            <a:endParaRPr lang="en-US" altLang="en-US" sz="800" dirty="0">
              <a:solidFill>
                <a:schemeClr val="tx1"/>
              </a:solidFill>
            </a:endParaRPr>
          </a:p>
          <a:p>
            <a:pPr marL="0" indent="0">
              <a:buClr>
                <a:srgbClr val="010203"/>
              </a:buClr>
              <a:buNone/>
            </a:pPr>
            <a:r>
              <a:rPr lang="en-US" altLang="en-US" dirty="0">
                <a:solidFill>
                  <a:schemeClr val="tx1"/>
                </a:solidFill>
              </a:rPr>
              <a:t>Will be updated as more resources and materials become available.</a:t>
            </a:r>
          </a:p>
          <a:p>
            <a:pPr marL="0" indent="0">
              <a:buClr>
                <a:srgbClr val="010203"/>
              </a:buClr>
              <a:buNone/>
            </a:pPr>
            <a:endParaRPr lang="en-US" altLang="en-US" sz="800" dirty="0">
              <a:solidFill>
                <a:schemeClr val="tx1"/>
              </a:solidFill>
            </a:endParaRPr>
          </a:p>
          <a:p>
            <a:pPr marL="0" indent="0">
              <a:buClr>
                <a:srgbClr val="010203"/>
              </a:buClr>
              <a:buNone/>
            </a:pPr>
            <a:r>
              <a:rPr lang="en-US" altLang="en-US" dirty="0">
                <a:solidFill>
                  <a:schemeClr val="tx1"/>
                </a:solidFill>
              </a:rPr>
              <a:t>Subscribe to </a:t>
            </a:r>
            <a:r>
              <a:rPr lang="en-US" altLang="en-US" dirty="0">
                <a:solidFill>
                  <a:schemeClr val="tx1"/>
                </a:solidFill>
                <a:hlinkClick r:id="rId4"/>
              </a:rPr>
              <a:t>Student Assessment Updates </a:t>
            </a:r>
            <a:endParaRPr lang="en-US" altLang="en-US" dirty="0">
              <a:solidFill>
                <a:schemeClr val="tx1"/>
              </a:solidFill>
            </a:endParaRPr>
          </a:p>
        </p:txBody>
      </p:sp>
    </p:spTree>
    <p:extLst>
      <p:ext uri="{BB962C8B-B14F-4D97-AF65-F5344CB8AC3E}">
        <p14:creationId xmlns:p14="http://schemas.microsoft.com/office/powerpoint/2010/main" val="4176895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EEAD4-84FF-7492-BFD5-606692FCC12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758F8B-D3BB-0A4B-E291-9614143C8144}"/>
              </a:ext>
            </a:extLst>
          </p:cNvPr>
          <p:cNvSpPr>
            <a:spLocks noGrp="1"/>
          </p:cNvSpPr>
          <p:nvPr>
            <p:ph type="title"/>
          </p:nvPr>
        </p:nvSpPr>
        <p:spPr>
          <a:xfrm>
            <a:off x="278821" y="243323"/>
            <a:ext cx="10515600" cy="861002"/>
          </a:xfrm>
        </p:spPr>
        <p:txBody>
          <a:bodyPr>
            <a:normAutofit fontScale="90000"/>
          </a:bodyPr>
          <a:lstStyle/>
          <a:p>
            <a:r>
              <a:rPr lang="en-US" altLang="en-US" sz="3999" dirty="0"/>
              <a:t>Additional Resources and Updates for 2</a:t>
            </a:r>
            <a:r>
              <a:rPr lang="en-US" altLang="en-US" sz="4000" dirty="0"/>
              <a:t>026–27 </a:t>
            </a:r>
            <a:r>
              <a:rPr lang="en-US" altLang="en-US" sz="3999" dirty="0"/>
              <a:t>School Year</a:t>
            </a:r>
            <a:endParaRPr lang="en-US" sz="3999" b="1" dirty="0"/>
          </a:p>
        </p:txBody>
      </p:sp>
      <p:sp>
        <p:nvSpPr>
          <p:cNvPr id="2" name="Content Placeholder 1">
            <a:extLst>
              <a:ext uri="{FF2B5EF4-FFF2-40B4-BE49-F238E27FC236}">
                <a16:creationId xmlns:a16="http://schemas.microsoft.com/office/drawing/2014/main" id="{446DA91A-A423-1976-9168-4460E9FF8A8B}"/>
              </a:ext>
            </a:extLst>
          </p:cNvPr>
          <p:cNvSpPr>
            <a:spLocks noGrp="1"/>
          </p:cNvSpPr>
          <p:nvPr>
            <p:ph idx="1"/>
          </p:nvPr>
        </p:nvSpPr>
        <p:spPr/>
        <p:txBody>
          <a:bodyPr>
            <a:noAutofit/>
          </a:bodyPr>
          <a:lstStyle/>
          <a:p>
            <a:pPr>
              <a:buClr>
                <a:srgbClr val="010203"/>
              </a:buClr>
            </a:pPr>
            <a:r>
              <a:rPr lang="en-US" altLang="en-US" dirty="0">
                <a:solidFill>
                  <a:schemeClr val="tx1"/>
                </a:solidFill>
              </a:rPr>
              <a:t>Late Summer/Fall 2026: ADC Recruitment Information and Application </a:t>
            </a:r>
          </a:p>
          <a:p>
            <a:pPr>
              <a:buClr>
                <a:srgbClr val="010203"/>
              </a:buClr>
            </a:pPr>
            <a:endParaRPr lang="en-US" altLang="en-US" sz="800" dirty="0">
              <a:solidFill>
                <a:schemeClr val="tx1"/>
              </a:solidFill>
            </a:endParaRPr>
          </a:p>
          <a:p>
            <a:pPr>
              <a:buClr>
                <a:srgbClr val="010203"/>
              </a:buClr>
            </a:pPr>
            <a:r>
              <a:rPr lang="en-US" altLang="en-US" dirty="0">
                <a:solidFill>
                  <a:schemeClr val="tx1"/>
                </a:solidFill>
              </a:rPr>
              <a:t>Fall 2026: </a:t>
            </a:r>
          </a:p>
          <a:p>
            <a:pPr lvl="1">
              <a:buClr>
                <a:srgbClr val="010203"/>
              </a:buClr>
            </a:pPr>
            <a:r>
              <a:rPr lang="en-US" altLang="en-US" sz="2800" dirty="0">
                <a:solidFill>
                  <a:schemeClr val="tx1"/>
                </a:solidFill>
              </a:rPr>
              <a:t>Post new practice tests with student samples at different score points</a:t>
            </a:r>
          </a:p>
          <a:p>
            <a:pPr lvl="1">
              <a:buClr>
                <a:srgbClr val="010203"/>
              </a:buClr>
            </a:pPr>
            <a:r>
              <a:rPr lang="en-US" altLang="en-US" sz="2800" dirty="0">
                <a:solidFill>
                  <a:schemeClr val="tx1"/>
                </a:solidFill>
              </a:rPr>
              <a:t>Post extended-response rubrics (</a:t>
            </a:r>
            <a:r>
              <a:rPr lang="en-US" altLang="en-US" i="1" dirty="0">
                <a:solidFill>
                  <a:schemeClr val="tx1"/>
                </a:solidFill>
              </a:rPr>
              <a:t>Note: Essay rubrics will remain the same)</a:t>
            </a:r>
            <a:endParaRPr lang="en-US" altLang="en-US" sz="2800" i="1" dirty="0">
              <a:solidFill>
                <a:schemeClr val="tx1"/>
              </a:solidFill>
            </a:endParaRPr>
          </a:p>
          <a:p>
            <a:pPr>
              <a:buClr>
                <a:srgbClr val="010203"/>
              </a:buClr>
            </a:pPr>
            <a:endParaRPr lang="en-US" altLang="en-US" sz="800" dirty="0">
              <a:solidFill>
                <a:schemeClr val="tx1"/>
              </a:solidFill>
            </a:endParaRPr>
          </a:p>
          <a:p>
            <a:pPr>
              <a:buClr>
                <a:srgbClr val="010203"/>
              </a:buClr>
            </a:pPr>
            <a:r>
              <a:rPr lang="en-US" altLang="en-US" dirty="0">
                <a:solidFill>
                  <a:schemeClr val="tx1"/>
                </a:solidFill>
              </a:rPr>
              <a:t>Fall 2026/Winter 2027: Additional ELA webinars with </a:t>
            </a:r>
            <a:r>
              <a:rPr lang="en-US" altLang="en-US">
                <a:solidFill>
                  <a:schemeClr val="tx1"/>
                </a:solidFill>
              </a:rPr>
              <a:t>updated resources</a:t>
            </a:r>
            <a:endParaRPr lang="en-US" altLang="en-US" dirty="0">
              <a:solidFill>
                <a:schemeClr val="tx1"/>
              </a:solidFill>
            </a:endParaRPr>
          </a:p>
          <a:p>
            <a:pPr marL="0" indent="0">
              <a:buClr>
                <a:srgbClr val="010203"/>
              </a:buClr>
              <a:buNone/>
            </a:pPr>
            <a:endParaRPr lang="en-US" altLang="en-US"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0D5BEC7-3FD5-DD1B-525E-7A82513E8BF6}"/>
              </a:ext>
            </a:extLst>
          </p:cNvPr>
          <p:cNvSpPr>
            <a:spLocks noGrp="1"/>
          </p:cNvSpPr>
          <p:nvPr>
            <p:ph type="sldNum" sz="quarter" idx="12"/>
          </p:nvPr>
        </p:nvSpPr>
        <p:spPr/>
        <p:txBody>
          <a:bodyPr/>
          <a:lstStyle/>
          <a:p>
            <a:fld id="{68A8D22E-6BC5-9E47-900C-2BB94685D9F5}" type="slidenum">
              <a:rPr lang="en-US" smtClean="0"/>
              <a:t>24</a:t>
            </a:fld>
            <a:endParaRPr lang="en-US"/>
          </a:p>
        </p:txBody>
      </p:sp>
    </p:spTree>
    <p:extLst>
      <p:ext uri="{BB962C8B-B14F-4D97-AF65-F5344CB8AC3E}">
        <p14:creationId xmlns:p14="http://schemas.microsoft.com/office/powerpoint/2010/main" val="1073057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7F978-E67C-6325-4AE1-3D8D56C4DC99}"/>
              </a:ext>
            </a:extLst>
          </p:cNvPr>
          <p:cNvSpPr>
            <a:spLocks noGrp="1"/>
          </p:cNvSpPr>
          <p:nvPr>
            <p:ph type="title"/>
          </p:nvPr>
        </p:nvSpPr>
        <p:spPr/>
        <p:txBody>
          <a:bodyPr/>
          <a:lstStyle/>
          <a:p>
            <a:r>
              <a:rPr lang="en-US"/>
              <a:t>Questions from Q &amp; A	</a:t>
            </a:r>
          </a:p>
        </p:txBody>
      </p:sp>
      <p:sp>
        <p:nvSpPr>
          <p:cNvPr id="3" name="Content Placeholder 2">
            <a:extLst>
              <a:ext uri="{FF2B5EF4-FFF2-40B4-BE49-F238E27FC236}">
                <a16:creationId xmlns:a16="http://schemas.microsoft.com/office/drawing/2014/main" id="{582F1676-B78B-C717-E101-BF8F5085DE3D}"/>
              </a:ext>
            </a:extLst>
          </p:cNvPr>
          <p:cNvSpPr>
            <a:spLocks noGrp="1"/>
          </p:cNvSpPr>
          <p:nvPr>
            <p:ph idx="1"/>
          </p:nvPr>
        </p:nvSpPr>
        <p:spPr/>
        <p:txBody>
          <a:bodyPr/>
          <a:lstStyle/>
          <a:p>
            <a:r>
              <a:rPr lang="en-US" dirty="0">
                <a:solidFill>
                  <a:schemeClr val="tx1"/>
                </a:solidFill>
              </a:rPr>
              <a:t>We will answer some questions now.</a:t>
            </a:r>
          </a:p>
          <a:p>
            <a:endParaRPr lang="en-US" dirty="0">
              <a:solidFill>
                <a:schemeClr val="tx1"/>
              </a:solidFill>
            </a:endParaRPr>
          </a:p>
          <a:p>
            <a:r>
              <a:rPr lang="en-US" dirty="0">
                <a:solidFill>
                  <a:schemeClr val="tx1"/>
                </a:solidFill>
              </a:rPr>
              <a:t>If we do not answer your question, please either email </a:t>
            </a:r>
            <a:r>
              <a:rPr lang="en-US" dirty="0">
                <a:hlinkClick r:id="rId3"/>
              </a:rPr>
              <a:t>adc@mass.gov</a:t>
            </a:r>
            <a:r>
              <a:rPr lang="en-US" dirty="0"/>
              <a:t> </a:t>
            </a:r>
            <a:r>
              <a:rPr lang="en-US" dirty="0">
                <a:solidFill>
                  <a:schemeClr val="tx1"/>
                </a:solidFill>
              </a:rPr>
              <a:t>or check the ELA </a:t>
            </a:r>
            <a:r>
              <a:rPr lang="en-US" dirty="0">
                <a:hlinkClick r:id="rId4"/>
              </a:rPr>
              <a:t>transition web pages</a:t>
            </a:r>
            <a:r>
              <a:rPr lang="en-US" dirty="0">
                <a:solidFill>
                  <a:schemeClr val="tx1"/>
                </a:solidFill>
              </a:rPr>
              <a:t>.</a:t>
            </a:r>
          </a:p>
        </p:txBody>
      </p:sp>
      <p:sp>
        <p:nvSpPr>
          <p:cNvPr id="4" name="Slide Number Placeholder 3">
            <a:extLst>
              <a:ext uri="{FF2B5EF4-FFF2-40B4-BE49-F238E27FC236}">
                <a16:creationId xmlns:a16="http://schemas.microsoft.com/office/drawing/2014/main" id="{4A35D597-1144-B896-73C7-2A00CB309F22}"/>
              </a:ext>
            </a:extLst>
          </p:cNvPr>
          <p:cNvSpPr>
            <a:spLocks noGrp="1"/>
          </p:cNvSpPr>
          <p:nvPr>
            <p:ph type="sldNum" sz="quarter" idx="12"/>
          </p:nvPr>
        </p:nvSpPr>
        <p:spPr/>
        <p:txBody>
          <a:bodyPr/>
          <a:lstStyle/>
          <a:p>
            <a:fld id="{68A8D22E-6BC5-9E47-900C-2BB94685D9F5}" type="slidenum">
              <a:rPr lang="en-US" smtClean="0"/>
              <a:t>25</a:t>
            </a:fld>
            <a:endParaRPr lang="en-US"/>
          </a:p>
        </p:txBody>
      </p:sp>
    </p:spTree>
    <p:extLst>
      <p:ext uri="{BB962C8B-B14F-4D97-AF65-F5344CB8AC3E}">
        <p14:creationId xmlns:p14="http://schemas.microsoft.com/office/powerpoint/2010/main" val="712518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4DEEBE6-8725-2A2E-3508-7305498C29BF}"/>
              </a:ext>
            </a:extLst>
          </p:cNvPr>
          <p:cNvSpPr txBox="1">
            <a:spLocks noGrp="1"/>
          </p:cNvSpPr>
          <p:nvPr>
            <p:ph type="title" idx="4294967295"/>
          </p:nvPr>
        </p:nvSpPr>
        <p:spPr>
          <a:xfrm>
            <a:off x="2049932" y="113279"/>
            <a:ext cx="8124398" cy="1092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398"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THANK YOU</a:t>
            </a:r>
          </a:p>
        </p:txBody>
      </p:sp>
      <p:grpSp>
        <p:nvGrpSpPr>
          <p:cNvPr id="3" name="Group 2" descr="This image includes the contact information&#10;&#10;Website: https://www.doe.mass.edu/mcas/tdd/ela.html &#10;&#10;Phone: 781-338-3625&#10;&#10;Email: adc@mass.gov&#10;&#10;DESE address: 135 Santilli Highway, Everett, MA 02149&#10;">
            <a:extLst>
              <a:ext uri="{FF2B5EF4-FFF2-40B4-BE49-F238E27FC236}">
                <a16:creationId xmlns:a16="http://schemas.microsoft.com/office/drawing/2014/main" id="{788E667D-96AF-B7AB-AD14-1BACE13B73D5}"/>
              </a:ext>
            </a:extLst>
          </p:cNvPr>
          <p:cNvGrpSpPr/>
          <p:nvPr/>
        </p:nvGrpSpPr>
        <p:grpSpPr>
          <a:xfrm>
            <a:off x="740989" y="2495126"/>
            <a:ext cx="10750099" cy="2596223"/>
            <a:chOff x="1361743" y="1977119"/>
            <a:chExt cx="11587260" cy="2596223"/>
          </a:xfrm>
        </p:grpSpPr>
        <p:sp>
          <p:nvSpPr>
            <p:cNvPr id="4" name="文本框 10">
              <a:extLst>
                <a:ext uri="{FF2B5EF4-FFF2-40B4-BE49-F238E27FC236}">
                  <a16:creationId xmlns:a16="http://schemas.microsoft.com/office/drawing/2014/main" id="{CCF94DFA-6B98-4457-9515-43F8069ACE58}"/>
                </a:ext>
              </a:extLst>
            </p:cNvPr>
            <p:cNvSpPr txBox="1">
              <a:spLocks noChangeArrowheads="1"/>
            </p:cNvSpPr>
            <p:nvPr/>
          </p:nvSpPr>
          <p:spPr bwMode="auto">
            <a:xfrm>
              <a:off x="1671144" y="1977119"/>
              <a:ext cx="10707770" cy="584775"/>
            </a:xfrm>
            <a:prstGeom prst="rect">
              <a:avLst/>
            </a:prstGeom>
            <a:noFill/>
            <a:ln w="9525">
              <a:noFill/>
              <a:miter lim="800000"/>
              <a:headEnd/>
              <a:tailEnd/>
            </a:ln>
          </p:spPr>
          <p:txBody>
            <a:bodyPr wrap="square">
              <a:spAutoFit/>
            </a:bodyPr>
            <a:lstStyle/>
            <a:p>
              <a:pPr algn="ctr" eaLnBrk="1" hangingPunct="1"/>
              <a:r>
                <a:rPr lang="en-US" altLang="zh-CN" sz="3200" b="1">
                  <a:latin typeface="Arial" panose="020B0604020202020204" pitchFamily="34" charset="0"/>
                  <a:ea typeface="Segoe SemiBold"/>
                  <a:cs typeface="Arial" panose="020B0604020202020204" pitchFamily="34" charset="0"/>
                </a:rPr>
                <a:t>The Office of Student Assessment Services </a:t>
              </a:r>
              <a:endParaRPr lang="zh-CN" altLang="en-US" sz="3200" b="1">
                <a:latin typeface="Arial" panose="020B0604020202020204" pitchFamily="34" charset="0"/>
                <a:ea typeface="Segoe SemiBold"/>
                <a:cs typeface="Arial" panose="020B0604020202020204" pitchFamily="34" charset="0"/>
              </a:endParaRPr>
            </a:p>
          </p:txBody>
        </p:sp>
        <p:sp>
          <p:nvSpPr>
            <p:cNvPr id="6" name="TextBox 5">
              <a:extLst>
                <a:ext uri="{FF2B5EF4-FFF2-40B4-BE49-F238E27FC236}">
                  <a16:creationId xmlns:a16="http://schemas.microsoft.com/office/drawing/2014/main" id="{64371B6C-C2B6-A497-3AE8-75A61D1E6D8D}"/>
                </a:ext>
              </a:extLst>
            </p:cNvPr>
            <p:cNvSpPr txBox="1"/>
            <p:nvPr/>
          </p:nvSpPr>
          <p:spPr>
            <a:xfrm>
              <a:off x="2033763" y="4173232"/>
              <a:ext cx="3911180"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781-338-3625</a:t>
              </a:r>
            </a:p>
          </p:txBody>
        </p:sp>
        <p:sp>
          <p:nvSpPr>
            <p:cNvPr id="7" name="TextBox 6">
              <a:extLst>
                <a:ext uri="{FF2B5EF4-FFF2-40B4-BE49-F238E27FC236}">
                  <a16:creationId xmlns:a16="http://schemas.microsoft.com/office/drawing/2014/main" id="{BAFAFCA4-4447-2F2D-1B8C-DDD5217E2FDA}"/>
                </a:ext>
              </a:extLst>
            </p:cNvPr>
            <p:cNvSpPr txBox="1"/>
            <p:nvPr/>
          </p:nvSpPr>
          <p:spPr>
            <a:xfrm>
              <a:off x="8057311" y="2910993"/>
              <a:ext cx="4064278"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hlinkClick r:id="rId3"/>
                </a:rPr>
                <a:t>adc@mass.gov</a:t>
              </a:r>
              <a:r>
                <a:rPr lang="en-US" sz="2800">
                  <a:latin typeface="Arial" panose="020B0604020202020204" pitchFamily="34" charset="0"/>
                  <a:cs typeface="Arial" panose="020B0604020202020204" pitchFamily="34" charset="0"/>
                </a:rPr>
                <a:t> </a:t>
              </a:r>
            </a:p>
          </p:txBody>
        </p:sp>
        <p:pic>
          <p:nvPicPr>
            <p:cNvPr id="8" name="Graphic 7" descr="internet icon">
              <a:extLst>
                <a:ext uri="{FF2B5EF4-FFF2-40B4-BE49-F238E27FC236}">
                  <a16:creationId xmlns:a16="http://schemas.microsoft.com/office/drawing/2014/main" id="{4D289E35-F2C2-9CB2-7ABA-9E999FBA0FB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361743" y="2910993"/>
              <a:ext cx="544731" cy="544731"/>
            </a:xfrm>
            <a:prstGeom prst="rect">
              <a:avLst/>
            </a:prstGeom>
          </p:spPr>
        </p:pic>
        <p:sp>
          <p:nvSpPr>
            <p:cNvPr id="9" name="TextBox 8">
              <a:extLst>
                <a:ext uri="{FF2B5EF4-FFF2-40B4-BE49-F238E27FC236}">
                  <a16:creationId xmlns:a16="http://schemas.microsoft.com/office/drawing/2014/main" id="{4883B074-37F7-9FDB-F16D-6280F6A90DD4}"/>
                </a:ext>
              </a:extLst>
            </p:cNvPr>
            <p:cNvSpPr txBox="1"/>
            <p:nvPr/>
          </p:nvSpPr>
          <p:spPr>
            <a:xfrm>
              <a:off x="1906474" y="2804836"/>
              <a:ext cx="5085429" cy="954107"/>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hlinkClick r:id="rId5"/>
                </a:rPr>
                <a:t>https://www.doe.mass.edu/mcas/tdd/ela.html</a:t>
              </a:r>
              <a:r>
                <a:rPr lang="en-US" sz="2800">
                  <a:latin typeface="Arial" panose="020B0604020202020204" pitchFamily="34" charset="0"/>
                  <a:cs typeface="Arial" panose="020B0604020202020204" pitchFamily="34" charset="0"/>
                </a:rPr>
                <a:t> </a:t>
              </a:r>
            </a:p>
          </p:txBody>
        </p:sp>
        <p:pic>
          <p:nvPicPr>
            <p:cNvPr id="10" name="Graphic 9" descr="mailing address icon">
              <a:extLst>
                <a:ext uri="{FF2B5EF4-FFF2-40B4-BE49-F238E27FC236}">
                  <a16:creationId xmlns:a16="http://schemas.microsoft.com/office/drawing/2014/main" id="{FC299270-5622-352B-3EE4-E64ADF2755B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128489" y="3825481"/>
              <a:ext cx="544732" cy="544732"/>
            </a:xfrm>
            <a:prstGeom prst="rect">
              <a:avLst/>
            </a:prstGeom>
          </p:spPr>
        </p:pic>
        <p:sp>
          <p:nvSpPr>
            <p:cNvPr id="11" name="TextBox 10">
              <a:extLst>
                <a:ext uri="{FF2B5EF4-FFF2-40B4-BE49-F238E27FC236}">
                  <a16:creationId xmlns:a16="http://schemas.microsoft.com/office/drawing/2014/main" id="{A7FBDD6A-EE48-D304-AF79-73CEF14865EA}"/>
                </a:ext>
              </a:extLst>
            </p:cNvPr>
            <p:cNvSpPr txBox="1"/>
            <p:nvPr/>
          </p:nvSpPr>
          <p:spPr>
            <a:xfrm>
              <a:off x="7789891" y="3932680"/>
              <a:ext cx="5159112" cy="400006"/>
            </a:xfrm>
            <a:prstGeom prst="rect">
              <a:avLst/>
            </a:prstGeom>
            <a:noFill/>
          </p:spPr>
          <p:txBody>
            <a:bodyPr wrap="square">
              <a:spAutoFit/>
            </a:bodyPr>
            <a:lstStyle/>
            <a:p>
              <a:r>
                <a:rPr lang="en-US" sz="1999">
                  <a:latin typeface="Arial" panose="020B0604020202020204" pitchFamily="34" charset="0"/>
                  <a:cs typeface="Arial" panose="020B0604020202020204" pitchFamily="34" charset="0"/>
                </a:rPr>
                <a:t>135 Santilli Highway, Everett, MA 02149</a:t>
              </a:r>
            </a:p>
          </p:txBody>
        </p:sp>
      </p:grpSp>
      <p:pic>
        <p:nvPicPr>
          <p:cNvPr id="12" name="Graphic 11">
            <a:extLst>
              <a:ext uri="{FF2B5EF4-FFF2-40B4-BE49-F238E27FC236}">
                <a16:creationId xmlns:a16="http://schemas.microsoft.com/office/drawing/2014/main" id="{0A4DF479-EF98-7559-2B44-A3D50EF51BF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055780" y="3322843"/>
            <a:ext cx="540693" cy="540693"/>
          </a:xfrm>
          <a:prstGeom prst="rect">
            <a:avLst/>
          </a:prstGeom>
        </p:spPr>
      </p:pic>
      <p:sp>
        <p:nvSpPr>
          <p:cNvPr id="15" name="Slide Number Placeholder 14">
            <a:extLst>
              <a:ext uri="{FF2B5EF4-FFF2-40B4-BE49-F238E27FC236}">
                <a16:creationId xmlns:a16="http://schemas.microsoft.com/office/drawing/2014/main" id="{799BF4FE-CDBB-E089-3675-16742CAB3AB6}"/>
              </a:ext>
            </a:extLst>
          </p:cNvPr>
          <p:cNvSpPr>
            <a:spLocks noGrp="1"/>
          </p:cNvSpPr>
          <p:nvPr>
            <p:ph type="sldNum" sz="quarter" idx="12"/>
          </p:nvPr>
        </p:nvSpPr>
        <p:spPr/>
        <p:txBody>
          <a:bodyPr/>
          <a:lstStyle/>
          <a:p>
            <a:fld id="{68A8D22E-6BC5-9E47-900C-2BB94685D9F5}" type="slidenum">
              <a:rPr lang="en-US" smtClean="0"/>
              <a:t>26</a:t>
            </a:fld>
            <a:endParaRPr lang="en-US"/>
          </a:p>
        </p:txBody>
      </p:sp>
      <p:pic>
        <p:nvPicPr>
          <p:cNvPr id="13" name="Graphic 12">
            <a:extLst>
              <a:ext uri="{FF2B5EF4-FFF2-40B4-BE49-F238E27FC236}">
                <a16:creationId xmlns:a16="http://schemas.microsoft.com/office/drawing/2014/main" id="{0997D0BE-5D9C-DC11-DADC-EC011C630E3F}"/>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00913" y="4691239"/>
            <a:ext cx="424058" cy="457081"/>
          </a:xfrm>
          <a:prstGeom prst="rect">
            <a:avLst/>
          </a:prstGeom>
        </p:spPr>
      </p:pic>
    </p:spTree>
    <p:extLst>
      <p:ext uri="{BB962C8B-B14F-4D97-AF65-F5344CB8AC3E}">
        <p14:creationId xmlns:p14="http://schemas.microsoft.com/office/powerpoint/2010/main" val="1843695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4B795-D43E-3AA4-7CBF-6FE1D183A9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229980-95D8-7A28-3694-C2F024FBE5F5}"/>
              </a:ext>
            </a:extLst>
          </p:cNvPr>
          <p:cNvSpPr>
            <a:spLocks noGrp="1"/>
          </p:cNvSpPr>
          <p:nvPr>
            <p:ph type="title"/>
          </p:nvPr>
        </p:nvSpPr>
        <p:spPr/>
        <p:txBody>
          <a:bodyPr>
            <a:normAutofit/>
          </a:bodyPr>
          <a:lstStyle/>
          <a:p>
            <a:r>
              <a:rPr lang="en-US" sz="4000" b="1">
                <a:solidFill>
                  <a:schemeClr val="bg1"/>
                </a:solidFill>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8CC936D2-7E05-FE72-A290-151AE58C9994}"/>
              </a:ext>
            </a:extLst>
          </p:cNvPr>
          <p:cNvSpPr>
            <a:spLocks noGrp="1"/>
          </p:cNvSpPr>
          <p:nvPr>
            <p:ph idx="1"/>
          </p:nvPr>
        </p:nvSpPr>
        <p:spPr>
          <a:xfrm>
            <a:off x="173179" y="1415889"/>
            <a:ext cx="12018821" cy="4774377"/>
          </a:xfrm>
        </p:spPr>
        <p:txBody>
          <a:bodyPr>
            <a:noAutofit/>
          </a:bodyPr>
          <a:lstStyle/>
          <a:p>
            <a:pPr marL="457200" indent="-457200">
              <a:lnSpc>
                <a:spcPct val="110000"/>
              </a:lnSpc>
              <a:spcBef>
                <a:spcPts val="600"/>
              </a:spcBef>
              <a:buClrTx/>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Use the Q&amp;A feature to ask a question.  </a:t>
            </a:r>
          </a:p>
          <a:p>
            <a:pPr marL="800100" lvl="1" indent="-342900">
              <a:lnSpc>
                <a:spcPct val="110000"/>
              </a:lnSpc>
              <a:spcBef>
                <a:spcPts val="600"/>
              </a:spcBef>
              <a:buClrTx/>
              <a:buFont typeface="Arial" panose="020B0604020202020204" pitchFamily="34" charset="0"/>
              <a:buChar char="•"/>
            </a:pPr>
            <a:r>
              <a:rPr lang="en-US" sz="1900" dirty="0">
                <a:solidFill>
                  <a:srgbClr val="000000"/>
                </a:solidFill>
                <a:latin typeface="Arial" panose="020B0604020202020204" pitchFamily="34" charset="0"/>
                <a:cs typeface="Arial" panose="020B0604020202020204" pitchFamily="34" charset="0"/>
              </a:rPr>
              <a:t>Type your question at anytime and we will answer some of the more common questions during the webinar.</a:t>
            </a:r>
          </a:p>
          <a:p>
            <a:pPr marL="800100" lvl="1" indent="-342900">
              <a:lnSpc>
                <a:spcPct val="110000"/>
              </a:lnSpc>
              <a:spcBef>
                <a:spcPts val="600"/>
              </a:spcBef>
              <a:buClrTx/>
              <a:buFont typeface="Arial" panose="020B0604020202020204" pitchFamily="34" charset="0"/>
              <a:buChar char="•"/>
            </a:pPr>
            <a:r>
              <a:rPr lang="en-US" sz="1900" dirty="0">
                <a:solidFill>
                  <a:srgbClr val="000000"/>
                </a:solidFill>
              </a:rPr>
              <a:t>S</a:t>
            </a:r>
            <a:r>
              <a:rPr lang="en-US" sz="1900" dirty="0">
                <a:solidFill>
                  <a:srgbClr val="000000"/>
                </a:solidFill>
                <a:latin typeface="Arial" panose="020B0604020202020204" pitchFamily="34" charset="0"/>
                <a:cs typeface="Arial" panose="020B0604020202020204" pitchFamily="34" charset="0"/>
              </a:rPr>
              <a:t>ome </a:t>
            </a:r>
            <a:r>
              <a:rPr lang="en-US" sz="1900" dirty="0">
                <a:solidFill>
                  <a:srgbClr val="000000"/>
                </a:solidFill>
              </a:rPr>
              <a:t>answers to your </a:t>
            </a:r>
            <a:r>
              <a:rPr lang="en-US" sz="1900" dirty="0">
                <a:solidFill>
                  <a:srgbClr val="000000"/>
                </a:solidFill>
                <a:latin typeface="Arial" panose="020B0604020202020204" pitchFamily="34" charset="0"/>
                <a:cs typeface="Arial" panose="020B0604020202020204" pitchFamily="34" charset="0"/>
              </a:rPr>
              <a:t>questions may be covered during the presentation</a:t>
            </a:r>
            <a:r>
              <a:rPr lang="en-US" sz="1900" dirty="0">
                <a:solidFill>
                  <a:srgbClr val="000000"/>
                </a:solidFill>
              </a:rPr>
              <a:t> and others may be available on our </a:t>
            </a:r>
            <a:r>
              <a:rPr lang="en-US" sz="1900" dirty="0">
                <a:solidFill>
                  <a:srgbClr val="000000"/>
                </a:solidFill>
                <a:hlinkClick r:id="rId3"/>
              </a:rPr>
              <a:t>website</a:t>
            </a:r>
            <a:r>
              <a:rPr lang="en-US" sz="1900" dirty="0">
                <a:solidFill>
                  <a:srgbClr val="000000"/>
                </a:solidFill>
                <a:latin typeface="Arial" panose="020B0604020202020204" pitchFamily="34" charset="0"/>
                <a:cs typeface="Arial" panose="020B0604020202020204" pitchFamily="34" charset="0"/>
              </a:rPr>
              <a:t>. </a:t>
            </a:r>
          </a:p>
          <a:p>
            <a:pPr marL="457200" indent="-457200">
              <a:lnSpc>
                <a:spcPct val="110000"/>
              </a:lnSpc>
              <a:spcBef>
                <a:spcPts val="600"/>
              </a:spcBef>
              <a:buClrTx/>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This session is being recorded and will be available in about a week on the </a:t>
            </a:r>
            <a:r>
              <a:rPr lang="en-US" sz="2200" dirty="0">
                <a:latin typeface="Arial" panose="020B0604020202020204" pitchFamily="34" charset="0"/>
                <a:cs typeface="Arial" panose="020B0604020202020204" pitchFamily="34" charset="0"/>
                <a:hlinkClick r:id="rId4"/>
              </a:rPr>
              <a:t>MCAS Resource Center</a:t>
            </a:r>
            <a:r>
              <a:rPr lang="en-US" sz="2200" dirty="0">
                <a:solidFill>
                  <a:srgbClr val="000000"/>
                </a:solidFill>
                <a:latin typeface="Arial" panose="020B0604020202020204" pitchFamily="34" charset="0"/>
                <a:cs typeface="Arial" panose="020B0604020202020204" pitchFamily="34" charset="0"/>
              </a:rPr>
              <a:t>, along with the slides.</a:t>
            </a:r>
          </a:p>
          <a:p>
            <a:pPr marL="457200" indent="-457200">
              <a:lnSpc>
                <a:spcPct val="110000"/>
              </a:lnSpc>
              <a:spcBef>
                <a:spcPts val="600"/>
              </a:spcBef>
              <a:buClrTx/>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Closed captioning has been enabled for participants who need it.</a:t>
            </a:r>
          </a:p>
          <a:p>
            <a:pPr marL="457200" indent="-457200">
              <a:lnSpc>
                <a:spcPct val="110000"/>
              </a:lnSpc>
              <a:spcBef>
                <a:spcPts val="600"/>
              </a:spcBef>
            </a:pPr>
            <a:r>
              <a:rPr lang="en-US" sz="2200" dirty="0">
                <a:solidFill>
                  <a:schemeClr val="tx1"/>
                </a:solidFill>
              </a:rPr>
              <a:t>This session is being interpreted into ASL. Our interpreting team will be onscreen with the presenters.</a:t>
            </a:r>
          </a:p>
          <a:p>
            <a:pPr marL="457200" indent="-457200">
              <a:lnSpc>
                <a:spcPct val="110000"/>
              </a:lnSpc>
              <a:spcBef>
                <a:spcPts val="600"/>
              </a:spcBef>
              <a:buClrTx/>
              <a:buFont typeface="Arial" panose="020B0604020202020204" pitchFamily="34" charset="0"/>
              <a:buChar char="•"/>
            </a:pPr>
            <a:r>
              <a:rPr lang="en-US" sz="2200" dirty="0">
                <a:solidFill>
                  <a:srgbClr val="000000"/>
                </a:solidFill>
              </a:rPr>
              <a:t>Please be advised that DESE does not authorize attendees to record or to use AI transcription tools during the meeting nor does DESE endorse any unauthorized transcripts of its meetings created by third parties.  </a:t>
            </a:r>
          </a:p>
        </p:txBody>
      </p:sp>
      <p:sp>
        <p:nvSpPr>
          <p:cNvPr id="4" name="Slide Number Placeholder 3">
            <a:extLst>
              <a:ext uri="{FF2B5EF4-FFF2-40B4-BE49-F238E27FC236}">
                <a16:creationId xmlns:a16="http://schemas.microsoft.com/office/drawing/2014/main" id="{C81E0265-6250-DCB4-A151-5D8DBFACB111}"/>
              </a:ext>
            </a:extLst>
          </p:cNvPr>
          <p:cNvSpPr>
            <a:spLocks noGrp="1"/>
          </p:cNvSpPr>
          <p:nvPr>
            <p:ph type="sldNum" sz="quarter" idx="12"/>
          </p:nvPr>
        </p:nvSpPr>
        <p:spPr/>
        <p:txBody>
          <a:bodyPr/>
          <a:lstStyle/>
          <a:p>
            <a:fld id="{68A8D22E-6BC5-9E47-900C-2BB94685D9F5}" type="slidenum">
              <a:rPr lang="en-US" smtClean="0"/>
              <a:t>3</a:t>
            </a:fld>
            <a:endParaRPr lang="en-US"/>
          </a:p>
        </p:txBody>
      </p:sp>
    </p:spTree>
    <p:extLst>
      <p:ext uri="{BB962C8B-B14F-4D97-AF65-F5344CB8AC3E}">
        <p14:creationId xmlns:p14="http://schemas.microsoft.com/office/powerpoint/2010/main" val="377126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b="1">
                <a:solidFill>
                  <a:schemeClr val="bg1"/>
                </a:solidFill>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a:bodyPr>
          <a:lstStyle/>
          <a:p>
            <a:pPr marL="457200" indent="-457200">
              <a:buClrTx/>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Slides were emailed to participants before this session from </a:t>
            </a:r>
            <a:r>
              <a:rPr lang="en-US">
                <a:solidFill>
                  <a:srgbClr val="101D35"/>
                </a:solidFill>
                <a:latin typeface="Arial" panose="020B0604020202020204" pitchFamily="34" charset="0"/>
                <a:cs typeface="Arial" panose="020B0604020202020204" pitchFamily="34" charset="0"/>
                <a:hlinkClick r:id="rId3"/>
              </a:rPr>
              <a:t>MCASEvents@cognia.org</a:t>
            </a:r>
            <a:r>
              <a:rPr lang="en-US">
                <a:solidFill>
                  <a:srgbClr val="000000"/>
                </a:solidFill>
                <a:latin typeface="Arial" panose="020B0604020202020204" pitchFamily="34" charset="0"/>
                <a:cs typeface="Arial" panose="020B0604020202020204" pitchFamily="34" charset="0"/>
              </a:rPr>
              <a:t>.  </a:t>
            </a:r>
          </a:p>
          <a:p>
            <a:pPr marL="457200" indent="-457200">
              <a:buClrTx/>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Slides are now being posted in the chat.</a:t>
            </a:r>
          </a:p>
          <a:p>
            <a:pPr lvl="2" indent="-457200">
              <a:spcBef>
                <a:spcPts val="1000"/>
              </a:spcBef>
              <a:buClrTx/>
              <a:buFont typeface="Arial" panose="020B0604020202020204" pitchFamily="34" charset="0"/>
              <a:buChar char="•"/>
            </a:pPr>
            <a:r>
              <a:rPr lang="en-US" sz="2600">
                <a:solidFill>
                  <a:srgbClr val="000000"/>
                </a:solidFill>
                <a:latin typeface="Arial" panose="020B0604020202020204" pitchFamily="34" charset="0"/>
                <a:cs typeface="Arial" panose="020B0604020202020204" pitchFamily="34" charset="0"/>
              </a:rPr>
              <a:t>If you cannot access the slides in the chat, ask in the Q&amp;A.</a:t>
            </a:r>
          </a:p>
          <a:p>
            <a:pPr marL="457200" indent="-457200">
              <a:buClrTx/>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In about a week, we will send the slides </a:t>
            </a:r>
            <a:r>
              <a:rPr lang="en-US">
                <a:solidFill>
                  <a:srgbClr val="000000"/>
                </a:solidFill>
              </a:rPr>
              <a:t>and a link to the recording to participants</a:t>
            </a:r>
            <a:r>
              <a:rPr lang="en-US">
                <a:solidFill>
                  <a:srgbClr val="000000"/>
                </a:solidFill>
                <a:latin typeface="Arial" panose="020B060402020202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DBDFA513-964E-5311-7F44-1E3368E27617}"/>
              </a:ext>
            </a:extLst>
          </p:cNvPr>
          <p:cNvSpPr>
            <a:spLocks noGrp="1"/>
          </p:cNvSpPr>
          <p:nvPr>
            <p:ph type="sldNum" sz="quarter" idx="12"/>
          </p:nvPr>
        </p:nvSpPr>
        <p:spPr/>
        <p:txBody>
          <a:bodyPr/>
          <a:lstStyle/>
          <a:p>
            <a:fld id="{68A8D22E-6BC5-9E47-900C-2BB94685D9F5}" type="slidenum">
              <a:rPr lang="en-US" smtClean="0"/>
              <a:t>4</a:t>
            </a:fld>
            <a:endParaRPr lang="en-US"/>
          </a:p>
        </p:txBody>
      </p:sp>
    </p:spTree>
    <p:extLst>
      <p:ext uri="{BB962C8B-B14F-4D97-AF65-F5344CB8AC3E}">
        <p14:creationId xmlns:p14="http://schemas.microsoft.com/office/powerpoint/2010/main" val="401116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b="1">
                <a:solidFill>
                  <a:schemeClr val="bg1"/>
                </a:solidFill>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rmAutofit/>
          </a:bodyPr>
          <a:lstStyle/>
          <a:p>
            <a:pPr marL="514350" indent="-514350">
              <a:buClrTx/>
              <a:buFont typeface="+mj-lt"/>
              <a:buAutoNum type="arabicPeriod"/>
            </a:pPr>
            <a:r>
              <a:rPr lang="en-US" dirty="0">
                <a:solidFill>
                  <a:srgbClr val="000000"/>
                </a:solidFill>
                <a:latin typeface="Arial"/>
                <a:cs typeface="Arial"/>
              </a:rPr>
              <a:t>Timeline and Overview of New Tests</a:t>
            </a:r>
          </a:p>
          <a:p>
            <a:pPr marL="514350" indent="-514350">
              <a:buClrTx/>
              <a:buFont typeface="+mj-lt"/>
              <a:buAutoNum type="arabicPeriod"/>
            </a:pPr>
            <a:r>
              <a:rPr lang="en-US" dirty="0">
                <a:solidFill>
                  <a:srgbClr val="000000"/>
                </a:solidFill>
                <a:latin typeface="Arial"/>
                <a:cs typeface="Arial"/>
              </a:rPr>
              <a:t>Components of the New ELA tests</a:t>
            </a:r>
          </a:p>
          <a:p>
            <a:pPr marL="514350" indent="-514350">
              <a:buClrTx/>
              <a:buFont typeface="+mj-lt"/>
              <a:buAutoNum type="arabicPeriod"/>
            </a:pPr>
            <a:r>
              <a:rPr lang="en-US" dirty="0">
                <a:solidFill>
                  <a:srgbClr val="000000"/>
                </a:solidFill>
                <a:latin typeface="Arial"/>
                <a:cs typeface="Arial"/>
              </a:rPr>
              <a:t>Anticipated New Test Design</a:t>
            </a:r>
          </a:p>
          <a:p>
            <a:pPr marL="514350" indent="-514350">
              <a:buClrTx/>
              <a:buFont typeface="+mj-lt"/>
              <a:buAutoNum type="arabicPeriod"/>
            </a:pPr>
            <a:r>
              <a:rPr lang="en-US" dirty="0">
                <a:solidFill>
                  <a:srgbClr val="000000"/>
                </a:solidFill>
                <a:latin typeface="Arial"/>
                <a:cs typeface="Arial"/>
              </a:rPr>
              <a:t>Resources and Updates</a:t>
            </a:r>
          </a:p>
          <a:p>
            <a:pPr marL="514350" indent="-514350">
              <a:buClrTx/>
              <a:buFont typeface="+mj-lt"/>
              <a:buAutoNum type="arabicPeriod"/>
            </a:pPr>
            <a:endParaRPr lang="en-US" dirty="0">
              <a:solidFill>
                <a:srgbClr val="101D35"/>
              </a:solidFill>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3CBA1173-0EB7-8D25-B2A6-B2024012B0DE}"/>
              </a:ext>
            </a:extLst>
          </p:cNvPr>
          <p:cNvSpPr>
            <a:spLocks noGrp="1"/>
          </p:cNvSpPr>
          <p:nvPr>
            <p:ph type="sldNum" sz="quarter" idx="12"/>
          </p:nvPr>
        </p:nvSpPr>
        <p:spPr/>
        <p:txBody>
          <a:bodyPr/>
          <a:lstStyle/>
          <a:p>
            <a:fld id="{68A8D22E-6BC5-9E47-900C-2BB94685D9F5}" type="slidenum">
              <a:rPr lang="en-US" smtClean="0"/>
              <a:t>5</a:t>
            </a:fld>
            <a:endParaRPr lang="en-US"/>
          </a:p>
        </p:txBody>
      </p:sp>
    </p:spTree>
    <p:extLst>
      <p:ext uri="{BB962C8B-B14F-4D97-AF65-F5344CB8AC3E}">
        <p14:creationId xmlns:p14="http://schemas.microsoft.com/office/powerpoint/2010/main" val="293869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91F3-79B4-07E6-DA8F-62416B50C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EBD18-67AD-76E8-44F2-29A247A48861}"/>
              </a:ext>
            </a:extLst>
          </p:cNvPr>
          <p:cNvSpPr>
            <a:spLocks noGrp="1"/>
          </p:cNvSpPr>
          <p:nvPr>
            <p:ph type="title" idx="4294967295"/>
          </p:nvPr>
        </p:nvSpPr>
        <p:spPr>
          <a:xfrm>
            <a:off x="3009899" y="2500313"/>
            <a:ext cx="7671955" cy="1093787"/>
          </a:xfrm>
        </p:spPr>
        <p:txBody>
          <a:bodyPr>
            <a:normAutofit/>
          </a:bodyPr>
          <a:lstStyle/>
          <a:p>
            <a:r>
              <a:rPr lang="en-US" b="1">
                <a:solidFill>
                  <a:srgbClr val="000000"/>
                </a:solidFill>
                <a:latin typeface="Arial" panose="020B0604020202020204" pitchFamily="34" charset="0"/>
                <a:cs typeface="Arial" panose="020B0604020202020204" pitchFamily="34" charset="0"/>
              </a:rPr>
              <a:t>1. Timeline and Overview</a:t>
            </a:r>
          </a:p>
        </p:txBody>
      </p:sp>
      <p:sp>
        <p:nvSpPr>
          <p:cNvPr id="5" name="Slide Number Placeholder 4">
            <a:extLst>
              <a:ext uri="{FF2B5EF4-FFF2-40B4-BE49-F238E27FC236}">
                <a16:creationId xmlns:a16="http://schemas.microsoft.com/office/drawing/2014/main" id="{0B4C8C0C-9092-BC67-F1C9-544F80BC4A6F}"/>
              </a:ext>
            </a:extLst>
          </p:cNvPr>
          <p:cNvSpPr>
            <a:spLocks noGrp="1"/>
          </p:cNvSpPr>
          <p:nvPr>
            <p:ph type="sldNum" sz="quarter" idx="12"/>
          </p:nvPr>
        </p:nvSpPr>
        <p:spPr/>
        <p:txBody>
          <a:bodyPr/>
          <a:lstStyle/>
          <a:p>
            <a:fld id="{68A8D22E-6BC5-9E47-900C-2BB94685D9F5}" type="slidenum">
              <a:rPr lang="en-US" smtClean="0"/>
              <a:pPr/>
              <a:t>6</a:t>
            </a:fld>
            <a:endParaRPr lang="en-US"/>
          </a:p>
        </p:txBody>
      </p:sp>
    </p:spTree>
    <p:extLst>
      <p:ext uri="{BB962C8B-B14F-4D97-AF65-F5344CB8AC3E}">
        <p14:creationId xmlns:p14="http://schemas.microsoft.com/office/powerpoint/2010/main" val="3351193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EF81-219B-2C1B-F834-1656D2565B0C}"/>
              </a:ext>
            </a:extLst>
          </p:cNvPr>
          <p:cNvSpPr>
            <a:spLocks noGrp="1"/>
          </p:cNvSpPr>
          <p:nvPr>
            <p:ph type="title"/>
          </p:nvPr>
        </p:nvSpPr>
        <p:spPr/>
        <p:txBody>
          <a:bodyPr>
            <a:normAutofit/>
          </a:bodyPr>
          <a:lstStyle/>
          <a:p>
            <a:r>
              <a:rPr lang="en-US" sz="4000"/>
              <a:t>Timeline</a:t>
            </a:r>
          </a:p>
        </p:txBody>
      </p:sp>
      <p:graphicFrame>
        <p:nvGraphicFramePr>
          <p:cNvPr id="5" name="Content Placeholder 4">
            <a:extLst>
              <a:ext uri="{FF2B5EF4-FFF2-40B4-BE49-F238E27FC236}">
                <a16:creationId xmlns:a16="http://schemas.microsoft.com/office/drawing/2014/main" id="{5BD3F6A4-4AA8-C534-F2B2-39378E6FCB5A}"/>
              </a:ext>
            </a:extLst>
          </p:cNvPr>
          <p:cNvGraphicFramePr>
            <a:graphicFrameLocks noGrp="1"/>
          </p:cNvGraphicFramePr>
          <p:nvPr>
            <p:ph idx="1"/>
            <p:extLst>
              <p:ext uri="{D42A27DB-BD31-4B8C-83A1-F6EECF244321}">
                <p14:modId xmlns:p14="http://schemas.microsoft.com/office/powerpoint/2010/main" val="830055599"/>
              </p:ext>
            </p:extLst>
          </p:nvPr>
        </p:nvGraphicFramePr>
        <p:xfrm>
          <a:off x="249671" y="1763453"/>
          <a:ext cx="11488036" cy="3038037"/>
        </p:xfrm>
        <a:graphic>
          <a:graphicData uri="http://schemas.openxmlformats.org/drawingml/2006/table">
            <a:tbl>
              <a:tblPr firstRow="1" bandRow="1">
                <a:tableStyleId>{5C22544A-7EE6-4342-B048-85BDC9FD1C3A}</a:tableStyleId>
              </a:tblPr>
              <a:tblGrid>
                <a:gridCol w="2662800">
                  <a:extLst>
                    <a:ext uri="{9D8B030D-6E8A-4147-A177-3AD203B41FA5}">
                      <a16:colId xmlns:a16="http://schemas.microsoft.com/office/drawing/2014/main" val="107294156"/>
                    </a:ext>
                  </a:extLst>
                </a:gridCol>
                <a:gridCol w="8825236">
                  <a:extLst>
                    <a:ext uri="{9D8B030D-6E8A-4147-A177-3AD203B41FA5}">
                      <a16:colId xmlns:a16="http://schemas.microsoft.com/office/drawing/2014/main" val="957384515"/>
                    </a:ext>
                  </a:extLst>
                </a:gridCol>
              </a:tblGrid>
              <a:tr h="366734">
                <a:tc>
                  <a:txBody>
                    <a:bodyPr/>
                    <a:lstStyle/>
                    <a:p>
                      <a:r>
                        <a:rPr lang="en-US" sz="2800" dirty="0">
                          <a:latin typeface="Arial" panose="020B0604020202020204" pitchFamily="34" charset="0"/>
                          <a:cs typeface="Arial" panose="020B0604020202020204" pitchFamily="34" charset="0"/>
                        </a:rPr>
                        <a:t>Timeframe</a:t>
                      </a:r>
                    </a:p>
                  </a:txBody>
                  <a:tcPr/>
                </a:tc>
                <a:tc>
                  <a:txBody>
                    <a:bodyPr/>
                    <a:lstStyle/>
                    <a:p>
                      <a:r>
                        <a:rPr lang="en-US" sz="2800">
                          <a:latin typeface="Arial" panose="020B0604020202020204" pitchFamily="34" charset="0"/>
                          <a:cs typeface="Arial" panose="020B0604020202020204" pitchFamily="34" charset="0"/>
                        </a:rPr>
                        <a:t>Activity</a:t>
                      </a:r>
                    </a:p>
                  </a:txBody>
                  <a:tcPr/>
                </a:tc>
                <a:extLst>
                  <a:ext uri="{0D108BD9-81ED-4DB2-BD59-A6C34878D82A}">
                    <a16:rowId xmlns:a16="http://schemas.microsoft.com/office/drawing/2014/main" val="291020674"/>
                  </a:ext>
                </a:extLst>
              </a:tr>
              <a:tr h="3617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a:solidFill>
                            <a:schemeClr val="dk1"/>
                          </a:solidFill>
                          <a:effectLst/>
                          <a:latin typeface="Arial" panose="020B0604020202020204" pitchFamily="34" charset="0"/>
                          <a:ea typeface="+mn-ea"/>
                          <a:cs typeface="Arial" panose="020B0604020202020204" pitchFamily="34" charset="0"/>
                        </a:rPr>
                        <a:t>2025 </a:t>
                      </a:r>
                    </a:p>
                  </a:txBody>
                  <a:tcPr marL="85415" marR="85415" marT="42707" marB="42707"/>
                </a:tc>
                <a:tc>
                  <a:txBody>
                    <a:bodyPr/>
                    <a:lstStyle/>
                    <a:p>
                      <a:pPr marL="0" marR="0" lvl="0" indent="0">
                        <a:lnSpc>
                          <a:spcPct val="107000"/>
                        </a:lnSpc>
                        <a:buFont typeface="Symbol" panose="05050102010706020507" pitchFamily="18" charset="2"/>
                        <a:buNone/>
                      </a:pPr>
                      <a:r>
                        <a:rPr lang="en-US" sz="2800" kern="1200" dirty="0">
                          <a:solidFill>
                            <a:schemeClr val="dk1"/>
                          </a:solidFill>
                          <a:effectLst/>
                          <a:latin typeface="Arial" panose="020B0604020202020204" pitchFamily="34" charset="0"/>
                          <a:ea typeface="+mn-ea"/>
                          <a:cs typeface="Arial" panose="020B0604020202020204" pitchFamily="34" charset="0"/>
                        </a:rPr>
                        <a:t>Began passage finding and development of new test questions</a:t>
                      </a:r>
                    </a:p>
                  </a:txBody>
                  <a:tcPr marL="85415" marR="85415" marT="42707" marB="42707"/>
                </a:tc>
                <a:extLst>
                  <a:ext uri="{0D108BD9-81ED-4DB2-BD59-A6C34878D82A}">
                    <a16:rowId xmlns:a16="http://schemas.microsoft.com/office/drawing/2014/main" val="865635798"/>
                  </a:ext>
                </a:extLst>
              </a:tr>
              <a:tr h="361710">
                <a:tc>
                  <a:txBody>
                    <a:bodyPr/>
                    <a:lstStyle/>
                    <a:p>
                      <a:pPr algn="l"/>
                      <a:r>
                        <a:rPr lang="en-US" sz="2800" b="0">
                          <a:latin typeface="Arial" panose="020B0604020202020204" pitchFamily="34" charset="0"/>
                          <a:cs typeface="Arial" panose="020B0604020202020204" pitchFamily="34" charset="0"/>
                        </a:rPr>
                        <a:t>Spring 2026</a:t>
                      </a:r>
                    </a:p>
                  </a:txBody>
                  <a:tcPr anchor="ctr"/>
                </a:tc>
                <a:tc>
                  <a:txBody>
                    <a:bodyPr/>
                    <a:lstStyle/>
                    <a:p>
                      <a:r>
                        <a:rPr lang="en-US" sz="2800">
                          <a:latin typeface="Arial" panose="020B0604020202020204" pitchFamily="34" charset="0"/>
                          <a:cs typeface="Arial" panose="020B0604020202020204" pitchFamily="34" charset="0"/>
                        </a:rPr>
                        <a:t>Field test passages and new items</a:t>
                      </a:r>
                    </a:p>
                  </a:txBody>
                  <a:tcPr anchor="ctr"/>
                </a:tc>
                <a:extLst>
                  <a:ext uri="{0D108BD9-81ED-4DB2-BD59-A6C34878D82A}">
                    <a16:rowId xmlns:a16="http://schemas.microsoft.com/office/drawing/2014/main" val="2213120720"/>
                  </a:ext>
                </a:extLst>
              </a:tr>
              <a:tr h="361710">
                <a:tc>
                  <a:txBody>
                    <a:bodyPr/>
                    <a:lstStyle/>
                    <a:p>
                      <a:pPr algn="l"/>
                      <a:r>
                        <a:rPr lang="en-US" sz="2800" b="0">
                          <a:latin typeface="Arial" panose="020B0604020202020204" pitchFamily="34" charset="0"/>
                          <a:cs typeface="Arial" panose="020B0604020202020204" pitchFamily="34" charset="0"/>
                        </a:rPr>
                        <a:t>Summer 2026</a:t>
                      </a:r>
                    </a:p>
                  </a:txBody>
                  <a:tcPr anchor="ctr"/>
                </a:tc>
                <a:tc>
                  <a:txBody>
                    <a:bodyPr/>
                    <a:lstStyle/>
                    <a:p>
                      <a:r>
                        <a:rPr lang="en-US" sz="2800">
                          <a:latin typeface="Arial" panose="020B0604020202020204" pitchFamily="34" charset="0"/>
                          <a:cs typeface="Arial" panose="020B0604020202020204" pitchFamily="34" charset="0"/>
                        </a:rPr>
                        <a:t>Review field test data with </a:t>
                      </a:r>
                      <a:r>
                        <a:rPr lang="en-US" sz="2800" b="0">
                          <a:latin typeface="Arial" panose="020B0604020202020204" pitchFamily="34" charset="0"/>
                          <a:cs typeface="Arial" panose="020B0604020202020204" pitchFamily="34" charset="0"/>
                        </a:rPr>
                        <a:t>teacher committees</a:t>
                      </a:r>
                      <a:endParaRPr lang="en-US" sz="28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46835382"/>
                  </a:ext>
                </a:extLst>
              </a:tr>
              <a:tr h="361710">
                <a:tc>
                  <a:txBody>
                    <a:bodyPr/>
                    <a:lstStyle/>
                    <a:p>
                      <a:pPr algn="l"/>
                      <a:r>
                        <a:rPr lang="en-US" sz="2800" b="0">
                          <a:latin typeface="Arial" panose="020B0604020202020204" pitchFamily="34" charset="0"/>
                          <a:cs typeface="Arial" panose="020B0604020202020204" pitchFamily="34" charset="0"/>
                        </a:rPr>
                        <a:t>Spring 2027</a:t>
                      </a:r>
                    </a:p>
                  </a:txBody>
                  <a:tcPr anchor="ctr"/>
                </a:tc>
                <a:tc>
                  <a:txBody>
                    <a:bodyPr/>
                    <a:lstStyle/>
                    <a:p>
                      <a:r>
                        <a:rPr lang="en-US" sz="2800" dirty="0">
                          <a:latin typeface="Arial" panose="020B0604020202020204" pitchFamily="34" charset="0"/>
                          <a:cs typeface="Arial" panose="020B0604020202020204" pitchFamily="34" charset="0"/>
                        </a:rPr>
                        <a:t>First operational year of new test with new item types</a:t>
                      </a:r>
                    </a:p>
                  </a:txBody>
                  <a:tcPr anchor="ctr"/>
                </a:tc>
                <a:extLst>
                  <a:ext uri="{0D108BD9-81ED-4DB2-BD59-A6C34878D82A}">
                    <a16:rowId xmlns:a16="http://schemas.microsoft.com/office/drawing/2014/main" val="4092945221"/>
                  </a:ext>
                </a:extLst>
              </a:tr>
            </a:tbl>
          </a:graphicData>
        </a:graphic>
      </p:graphicFrame>
      <p:sp>
        <p:nvSpPr>
          <p:cNvPr id="4" name="Slide Number Placeholder 3">
            <a:extLst>
              <a:ext uri="{FF2B5EF4-FFF2-40B4-BE49-F238E27FC236}">
                <a16:creationId xmlns:a16="http://schemas.microsoft.com/office/drawing/2014/main" id="{C9EFADAE-7BBF-DBE5-6AFB-9AA517713F13}"/>
              </a:ext>
            </a:extLst>
          </p:cNvPr>
          <p:cNvSpPr>
            <a:spLocks noGrp="1"/>
          </p:cNvSpPr>
          <p:nvPr>
            <p:ph type="sldNum" sz="quarter" idx="12"/>
          </p:nvPr>
        </p:nvSpPr>
        <p:spPr/>
        <p:txBody>
          <a:bodyPr/>
          <a:lstStyle/>
          <a:p>
            <a:fld id="{68A8D22E-6BC5-9E47-900C-2BB94685D9F5}" type="slidenum">
              <a:rPr lang="en-US" smtClean="0"/>
              <a:t>7</a:t>
            </a:fld>
            <a:endParaRPr lang="en-US"/>
          </a:p>
        </p:txBody>
      </p:sp>
    </p:spTree>
    <p:extLst>
      <p:ext uri="{BB962C8B-B14F-4D97-AF65-F5344CB8AC3E}">
        <p14:creationId xmlns:p14="http://schemas.microsoft.com/office/powerpoint/2010/main" val="53595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A5874-6893-381D-B184-94C15D982317}"/>
              </a:ext>
            </a:extLst>
          </p:cNvPr>
          <p:cNvSpPr>
            <a:spLocks noGrp="1"/>
          </p:cNvSpPr>
          <p:nvPr>
            <p:ph type="title"/>
          </p:nvPr>
        </p:nvSpPr>
        <p:spPr/>
        <p:txBody>
          <a:bodyPr>
            <a:normAutofit/>
          </a:bodyPr>
          <a:lstStyle/>
          <a:p>
            <a:r>
              <a:rPr lang="en-US" sz="4000"/>
              <a:t>Overview of Changes to the Tests</a:t>
            </a:r>
          </a:p>
        </p:txBody>
      </p:sp>
      <p:sp>
        <p:nvSpPr>
          <p:cNvPr id="3" name="Content Placeholder 2">
            <a:extLst>
              <a:ext uri="{FF2B5EF4-FFF2-40B4-BE49-F238E27FC236}">
                <a16:creationId xmlns:a16="http://schemas.microsoft.com/office/drawing/2014/main" id="{B756EED6-B8E2-20AE-E4AD-36994C6DEAF3}"/>
              </a:ext>
            </a:extLst>
          </p:cNvPr>
          <p:cNvSpPr>
            <a:spLocks noGrp="1"/>
          </p:cNvSpPr>
          <p:nvPr>
            <p:ph idx="1"/>
          </p:nvPr>
        </p:nvSpPr>
        <p:spPr>
          <a:xfrm>
            <a:off x="235529" y="1591254"/>
            <a:ext cx="12120421" cy="5266746"/>
          </a:xfrm>
        </p:spPr>
        <p:txBody>
          <a:bodyPr vert="horz" lIns="91440" tIns="45720" rIns="91440" bIns="45720" rtlCol="0" anchor="t">
            <a:normAutofit/>
          </a:bodyPr>
          <a:lstStyle/>
          <a:p>
            <a:pPr marL="0" indent="0">
              <a:buNone/>
            </a:pPr>
            <a:r>
              <a:rPr lang="en-US" sz="2700" dirty="0">
                <a:solidFill>
                  <a:schemeClr val="tx1"/>
                </a:solidFill>
              </a:rPr>
              <a:t>Based on feedback from educators, a goal is to reduce testing time by having:</a:t>
            </a:r>
          </a:p>
          <a:p>
            <a:pPr lvl="1"/>
            <a:r>
              <a:rPr lang="en-US" sz="2600" dirty="0">
                <a:solidFill>
                  <a:schemeClr val="tx1"/>
                </a:solidFill>
              </a:rPr>
              <a:t>shorter reading passages</a:t>
            </a:r>
          </a:p>
          <a:p>
            <a:pPr lvl="1"/>
            <a:r>
              <a:rPr lang="en-US" sz="2600" dirty="0">
                <a:solidFill>
                  <a:schemeClr val="tx1"/>
                </a:solidFill>
              </a:rPr>
              <a:t>extended-response questions, in which students are expected to write less</a:t>
            </a:r>
          </a:p>
          <a:p>
            <a:pPr lvl="1"/>
            <a:r>
              <a:rPr lang="en-US" sz="2600" dirty="0">
                <a:solidFill>
                  <a:schemeClr val="tx1"/>
                </a:solidFill>
              </a:rPr>
              <a:t>stand-alone selected-response questions</a:t>
            </a:r>
          </a:p>
          <a:p>
            <a:pPr lvl="1"/>
            <a:r>
              <a:rPr lang="en-US" sz="2600" dirty="0">
                <a:solidFill>
                  <a:schemeClr val="tx1"/>
                </a:solidFill>
              </a:rPr>
              <a:t>revised selected-response questions</a:t>
            </a:r>
          </a:p>
          <a:p>
            <a:pPr marL="0" indent="457200" eaLnBrk="0" fontAlgn="base" hangingPunct="0">
              <a:lnSpc>
                <a:spcPct val="100000"/>
              </a:lnSpc>
              <a:spcBef>
                <a:spcPts val="0"/>
              </a:spcBef>
              <a:buFontTx/>
              <a:buChar char="•"/>
            </a:pPr>
            <a:endParaRPr lang="en-US" altLang="en-US" sz="2400" dirty="0">
              <a:solidFill>
                <a:schemeClr val="tx1"/>
              </a:solidFill>
              <a:latin typeface="Arial"/>
              <a:cs typeface="Arial"/>
            </a:endParaRPr>
          </a:p>
          <a:p>
            <a:r>
              <a:rPr lang="en-US" sz="2700" dirty="0">
                <a:solidFill>
                  <a:schemeClr val="tx1"/>
                </a:solidFill>
              </a:rPr>
              <a:t>Grades 3–5 tests will no longer include essays and instead will have two extended-response questions.</a:t>
            </a:r>
          </a:p>
          <a:p>
            <a:r>
              <a:rPr lang="en-US" sz="2700" dirty="0">
                <a:solidFill>
                  <a:schemeClr val="tx1"/>
                </a:solidFill>
              </a:rPr>
              <a:t>Grades 6–8 tests will have one essay and one extended-response question.</a:t>
            </a:r>
          </a:p>
          <a:p>
            <a:r>
              <a:rPr lang="en-US" sz="2700" dirty="0">
                <a:solidFill>
                  <a:schemeClr val="tx1"/>
                </a:solidFill>
              </a:rPr>
              <a:t>Grade 10 test has no changes and is remaining the same at this time. </a:t>
            </a:r>
          </a:p>
        </p:txBody>
      </p:sp>
      <p:sp>
        <p:nvSpPr>
          <p:cNvPr id="4" name="Slide Number Placeholder 3">
            <a:extLst>
              <a:ext uri="{FF2B5EF4-FFF2-40B4-BE49-F238E27FC236}">
                <a16:creationId xmlns:a16="http://schemas.microsoft.com/office/drawing/2014/main" id="{1F0E82C1-220C-55CF-9E27-15C443A7BB42}"/>
              </a:ext>
            </a:extLst>
          </p:cNvPr>
          <p:cNvSpPr>
            <a:spLocks noGrp="1"/>
          </p:cNvSpPr>
          <p:nvPr>
            <p:ph type="sldNum" sz="quarter" idx="12"/>
          </p:nvPr>
        </p:nvSpPr>
        <p:spPr/>
        <p:txBody>
          <a:bodyPr/>
          <a:lstStyle/>
          <a:p>
            <a:fld id="{68A8D22E-6BC5-9E47-900C-2BB94685D9F5}" type="slidenum">
              <a:rPr lang="en-US" smtClean="0"/>
              <a:t>8</a:t>
            </a:fld>
            <a:endParaRPr lang="en-US"/>
          </a:p>
        </p:txBody>
      </p:sp>
    </p:spTree>
    <p:extLst>
      <p:ext uri="{BB962C8B-B14F-4D97-AF65-F5344CB8AC3E}">
        <p14:creationId xmlns:p14="http://schemas.microsoft.com/office/powerpoint/2010/main" val="3654421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91F3-79B4-07E6-DA8F-62416B50C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EBD18-67AD-76E8-44F2-29A247A48861}"/>
              </a:ext>
            </a:extLst>
          </p:cNvPr>
          <p:cNvSpPr>
            <a:spLocks noGrp="1"/>
          </p:cNvSpPr>
          <p:nvPr>
            <p:ph type="title" idx="4294967295"/>
          </p:nvPr>
        </p:nvSpPr>
        <p:spPr>
          <a:xfrm>
            <a:off x="3492500" y="2246312"/>
            <a:ext cx="7842250" cy="2365375"/>
          </a:xfrm>
        </p:spPr>
        <p:txBody>
          <a:bodyPr>
            <a:normAutofit/>
          </a:bodyPr>
          <a:lstStyle/>
          <a:p>
            <a:r>
              <a:rPr lang="en-US" b="1">
                <a:solidFill>
                  <a:srgbClr val="000000"/>
                </a:solidFill>
                <a:latin typeface="Arial" panose="020B0604020202020204" pitchFamily="34" charset="0"/>
                <a:cs typeface="Arial" panose="020B0604020202020204" pitchFamily="34" charset="0"/>
              </a:rPr>
              <a:t>2. Components of the New </a:t>
            </a:r>
            <a:r>
              <a:rPr lang="en-US">
                <a:solidFill>
                  <a:srgbClr val="000000"/>
                </a:solidFill>
              </a:rPr>
              <a:t>T</a:t>
            </a:r>
            <a:r>
              <a:rPr lang="en-US" b="1">
                <a:solidFill>
                  <a:srgbClr val="000000"/>
                </a:solidFill>
                <a:latin typeface="Arial" panose="020B0604020202020204" pitchFamily="34" charset="0"/>
                <a:cs typeface="Arial" panose="020B0604020202020204" pitchFamily="34" charset="0"/>
              </a:rPr>
              <a:t>ests</a:t>
            </a:r>
            <a:br>
              <a:rPr lang="zh-CN" altLang="en-US" sz="6000" b="1">
                <a:solidFill>
                  <a:srgbClr val="000000"/>
                </a:solidFill>
              </a:rPr>
            </a:br>
            <a:endParaRPr lang="en-US" b="1">
              <a:solidFill>
                <a:srgbClr val="000000"/>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7C9387C4-DCA4-DC58-1568-4DC1A47BA719}"/>
              </a:ext>
            </a:extLst>
          </p:cNvPr>
          <p:cNvSpPr>
            <a:spLocks noGrp="1"/>
          </p:cNvSpPr>
          <p:nvPr>
            <p:ph type="sldNum" sz="quarter" idx="12"/>
          </p:nvPr>
        </p:nvSpPr>
        <p:spPr/>
        <p:txBody>
          <a:bodyPr/>
          <a:lstStyle/>
          <a:p>
            <a:fld id="{68A8D22E-6BC5-9E47-900C-2BB94685D9F5}" type="slidenum">
              <a:rPr lang="en-US" smtClean="0"/>
              <a:pPr/>
              <a:t>9</a:t>
            </a:fld>
            <a:endParaRPr lang="en-US"/>
          </a:p>
        </p:txBody>
      </p:sp>
    </p:spTree>
    <p:extLst>
      <p:ext uri="{BB962C8B-B14F-4D97-AF65-F5344CB8AC3E}">
        <p14:creationId xmlns:p14="http://schemas.microsoft.com/office/powerpoint/2010/main" val="1818395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Zalk, Jodie (DESE)</DisplayName>
        <AccountId>18</AccountId>
        <AccountType/>
      </UserInfo>
      <UserInfo>
        <DisplayName>Cullen, Shannon (DESE)</DisplayName>
        <AccountId>17</AccountId>
        <AccountType/>
      </UserInfo>
      <UserInfo>
        <DisplayName>Kelley, R. Scott (DESE)</DisplayName>
        <AccountId>23</AccountId>
        <AccountType/>
      </UserInfo>
      <UserInfo>
        <DisplayName>Jennifer Kash</DisplayName>
        <AccountId>87</AccountId>
        <AccountType/>
      </UserInfo>
      <UserInfo>
        <DisplayName>Pelychaty, Robert (DESE)</DisplayName>
        <AccountId>38</AccountId>
        <AccountType/>
      </UserInfo>
    </SharedWithUsers>
    <lcf76f155ced4ddcb4097134ff3c332f xmlns="b906d55b-a694-4ee1-a926-b6d0b5dbfc30">
      <Terms xmlns="http://schemas.microsoft.com/office/infopath/2007/PartnerControls"/>
    </lcf76f155ced4ddcb4097134ff3c332f>
    <TaxCatchAll xmlns="fdcd57df-05e8-4749-9cc8-5afe3dcd00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15447D6B8768478664A78055317902" ma:contentTypeVersion="17" ma:contentTypeDescription="Create a new document." ma:contentTypeScope="" ma:versionID="6881da3281be56f86f3d40c69b7d7eb4">
  <xsd:schema xmlns:xsd="http://www.w3.org/2001/XMLSchema" xmlns:xs="http://www.w3.org/2001/XMLSchema" xmlns:p="http://schemas.microsoft.com/office/2006/metadata/properties" xmlns:ns2="b906d55b-a694-4ee1-a926-b6d0b5dbfc30" xmlns:ns3="fdcd57df-05e8-4749-9cc8-5afe3dcd00a5" targetNamespace="http://schemas.microsoft.com/office/2006/metadata/properties" ma:root="true" ma:fieldsID="7d5023c15e7de25e1d3b9347fe851b30" ns2:_="" ns3:_="">
    <xsd:import namespace="b906d55b-a694-4ee1-a926-b6d0b5dbfc3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06d55b-a694-4ee1-a926-b6d0b5dbf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AF0FD2-44B7-49AE-A44E-FF3F2848CDD7}">
  <ds:schemaRefs>
    <ds:schemaRef ds:uri="http://purl.org/dc/dcmitype/"/>
    <ds:schemaRef ds:uri="http://schemas.microsoft.com/office/2006/documentManagement/types"/>
    <ds:schemaRef ds:uri="b906d55b-a694-4ee1-a926-b6d0b5dbfc30"/>
    <ds:schemaRef ds:uri="http://purl.org/dc/elements/1.1/"/>
    <ds:schemaRef ds:uri="http://schemas.microsoft.com/office/infopath/2007/PartnerControls"/>
    <ds:schemaRef ds:uri="http://schemas.openxmlformats.org/package/2006/metadata/core-properties"/>
    <ds:schemaRef ds:uri="http://www.w3.org/XML/1998/namespace"/>
    <ds:schemaRef ds:uri="http://schemas.microsoft.com/office/2006/metadata/properties"/>
    <ds:schemaRef ds:uri="fdcd57df-05e8-4749-9cc8-5afe3dcd00a5"/>
    <ds:schemaRef ds:uri="http://purl.org/dc/terms/"/>
  </ds:schemaRefs>
</ds:datastoreItem>
</file>

<file path=customXml/itemProps2.xml><?xml version="1.0" encoding="utf-8"?>
<ds:datastoreItem xmlns:ds="http://schemas.openxmlformats.org/officeDocument/2006/customXml" ds:itemID="{3B70C1E0-D73F-4393-AF8B-EC030DBF27CE}">
  <ds:schemaRefs>
    <ds:schemaRef ds:uri="http://schemas.microsoft.com/sharepoint/v3/contenttype/forms"/>
  </ds:schemaRefs>
</ds:datastoreItem>
</file>

<file path=customXml/itemProps3.xml><?xml version="1.0" encoding="utf-8"?>
<ds:datastoreItem xmlns:ds="http://schemas.openxmlformats.org/officeDocument/2006/customXml" ds:itemID="{A6A04473-D09D-460A-8F17-DFABD5428A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06d55b-a694-4ee1-a926-b6d0b5dbfc30"/>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122</TotalTime>
  <Words>1441</Words>
  <Application>Microsoft Office PowerPoint</Application>
  <PresentationFormat>Widescreen</PresentationFormat>
  <Paragraphs>277</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等线</vt:lpstr>
      <vt:lpstr>Arial</vt:lpstr>
      <vt:lpstr>Symbol</vt:lpstr>
      <vt:lpstr>Office Theme</vt:lpstr>
      <vt:lpstr>MCAS Grades 3–8 ELA  2027 Test Design Changes </vt:lpstr>
      <vt:lpstr>Presenters</vt:lpstr>
      <vt:lpstr>Logistics for This Session </vt:lpstr>
      <vt:lpstr>Slides for This Session </vt:lpstr>
      <vt:lpstr>Today’s Agenda</vt:lpstr>
      <vt:lpstr>1. Timeline and Overview</vt:lpstr>
      <vt:lpstr>Timeline</vt:lpstr>
      <vt:lpstr>Overview of Changes to the Tests</vt:lpstr>
      <vt:lpstr>2. Components of the New Tests </vt:lpstr>
      <vt:lpstr>Grades 3–8 Passage Sets</vt:lpstr>
      <vt:lpstr>Stand-alone Questions (New)</vt:lpstr>
      <vt:lpstr>Grade 4 Stand-alone Example </vt:lpstr>
      <vt:lpstr>Grade 7 Stand-alone Example </vt:lpstr>
      <vt:lpstr>Extended Responses (New)</vt:lpstr>
      <vt:lpstr>Grade 5 Extended Response Example </vt:lpstr>
      <vt:lpstr>Revised Selected-Response Questions</vt:lpstr>
      <vt:lpstr>Essays</vt:lpstr>
      <vt:lpstr>3. Anticipated New Test Design </vt:lpstr>
      <vt:lpstr>Grades 3–8 Anticipated Test Design </vt:lpstr>
      <vt:lpstr>Grades 3–5 Operational Questions and Points</vt:lpstr>
      <vt:lpstr>Grades 6–8 Operational Questions and Points</vt:lpstr>
      <vt:lpstr>4. Resources and Updates </vt:lpstr>
      <vt:lpstr>Current ELA Resources Available</vt:lpstr>
      <vt:lpstr>Additional Resources and Updates for 2026–27 School Year</vt:lpstr>
      <vt:lpstr>Questions from Q &amp; A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2027 Test Design Changes for Grades 3-8 ELA</dc:title>
  <dc:creator>Mathieu, Sharon (DESE)</dc:creator>
  <cp:lastModifiedBy>Cullen, Shannon (DESE)</cp:lastModifiedBy>
  <cp:revision>3</cp:revision>
  <cp:lastPrinted>2020-01-24T16:15:48Z</cp:lastPrinted>
  <dcterms:created xsi:type="dcterms:W3CDTF">2018-01-22T18:15:09Z</dcterms:created>
  <dcterms:modified xsi:type="dcterms:W3CDTF">2026-05-08T14:11:30Z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Status">
    <vt:lpwstr>Draft</vt:lpwstr>
  </property>
  <property fmtid="{D5CDD505-2E9C-101B-9397-08002B2CF9AE}" pid="3" name="Archive">
    <vt:bool>false</vt:bool>
  </property>
  <property fmtid="{D5CDD505-2E9C-101B-9397-08002B2CF9AE}" pid="4" name="SharedWithUsers">
    <vt:lpwstr>18;#Zalk, Jodie (DESE)</vt:lpwstr>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y fmtid="{D5CDD505-2E9C-101B-9397-08002B2CF9AE}" pid="9" name="MSIP_Label_09530f54-9721-46db-bbe4-0dd4cd6e1126_Enabled">
    <vt:lpwstr>true</vt:lpwstr>
  </property>
  <property fmtid="{D5CDD505-2E9C-101B-9397-08002B2CF9AE}" pid="10" name="MSIP_Label_09530f54-9721-46db-bbe4-0dd4cd6e1126_SetDate">
    <vt:lpwstr>2024-10-22T16:39:02Z</vt:lpwstr>
  </property>
  <property fmtid="{D5CDD505-2E9C-101B-9397-08002B2CF9AE}" pid="11" name="MSIP_Label_09530f54-9721-46db-bbe4-0dd4cd6e1126_Method">
    <vt:lpwstr>Standard</vt:lpwstr>
  </property>
  <property fmtid="{D5CDD505-2E9C-101B-9397-08002B2CF9AE}" pid="12" name="MSIP_Label_09530f54-9721-46db-bbe4-0dd4cd6e1126_Name">
    <vt:lpwstr>General</vt:lpwstr>
  </property>
  <property fmtid="{D5CDD505-2E9C-101B-9397-08002B2CF9AE}" pid="13" name="MSIP_Label_09530f54-9721-46db-bbe4-0dd4cd6e1126_SiteId">
    <vt:lpwstr>22230e31-3d9d-47b1-8794-50b0e2d7bd02</vt:lpwstr>
  </property>
  <property fmtid="{D5CDD505-2E9C-101B-9397-08002B2CF9AE}" pid="14" name="MSIP_Label_09530f54-9721-46db-bbe4-0dd4cd6e1126_ActionId">
    <vt:lpwstr>29e52121-f53f-4d45-a91e-224cb8ec555d</vt:lpwstr>
  </property>
  <property fmtid="{D5CDD505-2E9C-101B-9397-08002B2CF9AE}" pid="15" name="MSIP_Label_09530f54-9721-46db-bbe4-0dd4cd6e1126_ContentBits">
    <vt:lpwstr>2</vt:lpwstr>
  </property>
  <property fmtid="{D5CDD505-2E9C-101B-9397-08002B2CF9AE}" pid="16" name="ClassificationContentMarkingFooterLocations">
    <vt:lpwstr>ESE PowerPoint Template 2017:8\Office Theme:4</vt:lpwstr>
  </property>
  <property fmtid="{D5CDD505-2E9C-101B-9397-08002B2CF9AE}" pid="17" name="ClassificationContentMarkingFooterText">
    <vt:lpwstr>Copyright - eMetric LLC</vt:lpwstr>
  </property>
  <property fmtid="{D5CDD505-2E9C-101B-9397-08002B2CF9AE}" pid="18" name="ContentTypeId">
    <vt:lpwstr>0x0101007615447D6B8768478664A78055317902</vt:lpwstr>
  </property>
</Properties>
</file>