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96"/>
  </p:notesMasterIdLst>
  <p:handoutMasterIdLst>
    <p:handoutMasterId r:id="rId97"/>
  </p:handoutMasterIdLst>
  <p:sldIdLst>
    <p:sldId id="280" r:id="rId5"/>
    <p:sldId id="359" r:id="rId6"/>
    <p:sldId id="1509" r:id="rId7"/>
    <p:sldId id="1274" r:id="rId8"/>
    <p:sldId id="1171" r:id="rId9"/>
    <p:sldId id="1262" r:id="rId10"/>
    <p:sldId id="1383" r:id="rId11"/>
    <p:sldId id="1231" r:id="rId12"/>
    <p:sldId id="1243" r:id="rId13"/>
    <p:sldId id="1495" r:id="rId14"/>
    <p:sldId id="1247" r:id="rId15"/>
    <p:sldId id="1510" r:id="rId16"/>
    <p:sldId id="1524" r:id="rId17"/>
    <p:sldId id="1423" r:id="rId18"/>
    <p:sldId id="1450" r:id="rId19"/>
    <p:sldId id="1424" r:id="rId20"/>
    <p:sldId id="1399" r:id="rId21"/>
    <p:sldId id="1172" r:id="rId22"/>
    <p:sldId id="1523" r:id="rId23"/>
    <p:sldId id="1458" r:id="rId24"/>
    <p:sldId id="1456" r:id="rId25"/>
    <p:sldId id="1452" r:id="rId26"/>
    <p:sldId id="1457" r:id="rId27"/>
    <p:sldId id="1494" r:id="rId28"/>
    <p:sldId id="1485" r:id="rId29"/>
    <p:sldId id="1451" r:id="rId30"/>
    <p:sldId id="1479" r:id="rId31"/>
    <p:sldId id="1460" r:id="rId32"/>
    <p:sldId id="1473" r:id="rId33"/>
    <p:sldId id="1461" r:id="rId34"/>
    <p:sldId id="1474" r:id="rId35"/>
    <p:sldId id="1475" r:id="rId36"/>
    <p:sldId id="1476" r:id="rId37"/>
    <p:sldId id="1472" r:id="rId38"/>
    <p:sldId id="1477" r:id="rId39"/>
    <p:sldId id="1478" r:id="rId40"/>
    <p:sldId id="1526" r:id="rId41"/>
    <p:sldId id="327" r:id="rId42"/>
    <p:sldId id="1444" r:id="rId43"/>
    <p:sldId id="1525" r:id="rId44"/>
    <p:sldId id="1159" r:id="rId45"/>
    <p:sldId id="1249" r:id="rId46"/>
    <p:sldId id="1163" r:id="rId47"/>
    <p:sldId id="1481" r:id="rId48"/>
    <p:sldId id="1497" r:id="rId49"/>
    <p:sldId id="1529" r:id="rId50"/>
    <p:sldId id="1527" r:id="rId51"/>
    <p:sldId id="1453" r:id="rId52"/>
    <p:sldId id="1522" r:id="rId53"/>
    <p:sldId id="1498" r:id="rId54"/>
    <p:sldId id="1499" r:id="rId55"/>
    <p:sldId id="1490" r:id="rId56"/>
    <p:sldId id="1491" r:id="rId57"/>
    <p:sldId id="1466" r:id="rId58"/>
    <p:sldId id="1467" r:id="rId59"/>
    <p:sldId id="1469" r:id="rId60"/>
    <p:sldId id="1486" r:id="rId61"/>
    <p:sldId id="1468" r:id="rId62"/>
    <p:sldId id="1483" r:id="rId63"/>
    <p:sldId id="1484" r:id="rId64"/>
    <p:sldId id="1487" r:id="rId65"/>
    <p:sldId id="1448" r:id="rId66"/>
    <p:sldId id="1462" r:id="rId67"/>
    <p:sldId id="1508" r:id="rId68"/>
    <p:sldId id="1506" r:id="rId69"/>
    <p:sldId id="1501" r:id="rId70"/>
    <p:sldId id="1202" r:id="rId71"/>
    <p:sldId id="288" r:id="rId72"/>
    <p:sldId id="1158" r:id="rId73"/>
    <p:sldId id="1482" r:id="rId74"/>
    <p:sldId id="1454" r:id="rId75"/>
    <p:sldId id="1492" r:id="rId76"/>
    <p:sldId id="1493" r:id="rId77"/>
    <p:sldId id="1488" r:id="rId78"/>
    <p:sldId id="1489" r:id="rId79"/>
    <p:sldId id="1143" r:id="rId80"/>
    <p:sldId id="1174" r:id="rId81"/>
    <p:sldId id="1528" r:id="rId82"/>
    <p:sldId id="1368" r:id="rId83"/>
    <p:sldId id="1502" r:id="rId84"/>
    <p:sldId id="1521" r:id="rId85"/>
    <p:sldId id="1504" r:id="rId86"/>
    <p:sldId id="1507" r:id="rId87"/>
    <p:sldId id="1471" r:id="rId88"/>
    <p:sldId id="1072" r:id="rId89"/>
    <p:sldId id="1520" r:id="rId90"/>
    <p:sldId id="1298" r:id="rId91"/>
    <p:sldId id="311" r:id="rId92"/>
    <p:sldId id="1433" r:id="rId93"/>
    <p:sldId id="1295" r:id="rId94"/>
    <p:sldId id="1264" r:id="rId95"/>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72CE05-EAE4-D64A-60FD-D2C108A863F7}" name="English, Julia (DESE)" initials="EJ" userId="S::julia.english@mass.gov::9bc35352-b142-4726-8b9f-aa56f7287c4b" providerId="AD"/>
  <p188:author id="{BCDB8D06-1536-F0B5-7B92-A5EFA48C1A7F}" name="Dezarae Blossomgame" initials="DB" userId="S::Dezarae.Blossomgame@cognia.org::9589b920-5268-4276-82f2-61369d2bfdb2" providerId="AD"/>
  <p188:author id="{DBB5EE4D-C1DE-6B60-4A92-3C8A6A2DF40E}" name="Abbie Currier" initials="AC" userId="S::acurrier_emetric.net#ext#@cogniaorg.onmicrosoft.com::207e5a5e-dc4f-4e8d-a6ed-459ba44175f0" providerId="AD"/>
  <p188:author id="{CD201857-0226-EC5D-C27F-5E8B7A79CF9A}" name="Zalk, Jodie (DESE)" initials="Z(" userId="S::jodie.l.zalk@mass.gov::e1452584-4588-4fe8-8e76-c634323654f0" providerId="AD"/>
  <p188:author id="{BF065B60-68B2-033C-0531-4C24429BD042}" name="Cullen, Shannon (DESE)" initials="CS(" userId="S::Shannon.Cullen@mass.gov::6b1ad6a8-5818-44b3-9274-ccefbf22d13d" providerId="AD"/>
  <p188:author id="{E4CD3766-4B6D-0092-95B6-49B9A7CC8678}" name="Dezarae Blossomgame" initials="DB" userId="S::dezarae.blossomgame@cognia.org::9589b920-5268-4276-82f2-61369d2bfdb2" providerId="AD"/>
  <p188:author id="{2DDAB86A-D521-A4F8-DC3C-FF0AD3E217C3}" name="Zalk, Jodie (DESE)" initials="JZ" userId="S::Jodie.L.Zalk@mass.gov::e1452584-4588-4fe8-8e76-c634323654f0" providerId="AD"/>
  <p188:author id="{294D2170-BAF0-D4D5-5388-F00BBE691710}" name="acurrier@emetric.net" initials="ac" userId="S::urn:spo:guest#acurrier@emetric.net::" providerId="AD"/>
  <p188:author id="{52CBF4AC-2F2A-CAC0-FF80-696C1D5B8F72}" name="Abbie Currier" initials="AC" userId="S::acurrier@emetric.net::abe16f36-c232-4a49-81f6-0ff344f1a17d" providerId="AD"/>
  <p188:author id="{D2B726C1-6B67-7C9B-17B0-EF1B90BE53D0}" name="Pelychaty, Robert (DESE)" initials="P(" userId="S::robert.pelychaty@mass.gov::4b7f82dc-9b90-4364-a63e-8be2ecd61eb5" providerId="AD"/>
  <p188:author id="{FDFA92CD-6A18-0724-3F7D-3AB0F2416A75}" name="Brown, Erma (DESE)" initials="BE" userId="S::erma.brown@mass.gov::3fca232f-f711-4252-a9cf-334485601b6c" providerId="AD"/>
  <p188:author id="{E1D283EA-5118-6F9E-720F-C68CD41DE9B6}" name="Kelley, R. Scott (DESE)" initials="K(" userId="S::r.scott.kelley@mass.gov::94781df7-8020-4319-920c-b88462c06ab3" providerId="AD"/>
  <p188:author id="{D7C264F7-7DD7-2006-D813-B710073AC89F}" name="Pelychaty, Robert (DESE)" initials="RP" userId="S::Robert.Pelychaty@mass.gov::4b7f82dc-9b90-4364-a63e-8be2ecd61e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10" clrIdx="0"/>
  <p:cmAuthor id="1" name="bkelly" initials="bkelly" lastIdx="11" clrIdx="1"/>
  <p:cmAuthor id="2" name="Kenny Taylor EXTERNAL" initials="KTE" lastIdx="15" clrIdx="2">
    <p:extLst>
      <p:ext uri="{19B8F6BF-5375-455C-9EA6-DF929625EA0E}">
        <p15:presenceInfo xmlns:p15="http://schemas.microsoft.com/office/powerpoint/2012/main" userId="Kenny Taylor EXTERNAL" providerId="None"/>
      </p:ext>
    </p:extLst>
  </p:cmAuthor>
  <p:cmAuthor id="3" name="Zalk, Jodie" initials="ZJ" lastIdx="38" clrIdx="3">
    <p:extLst>
      <p:ext uri="{19B8F6BF-5375-455C-9EA6-DF929625EA0E}">
        <p15:presenceInfo xmlns:p15="http://schemas.microsoft.com/office/powerpoint/2012/main" userId="Zalk, Jodie" providerId="None"/>
      </p:ext>
    </p:extLst>
  </p:cmAuthor>
  <p:cmAuthor id="4" name="Pennington, Elizabeth" initials="PE" lastIdx="1" clrIdx="4">
    <p:extLst>
      <p:ext uri="{19B8F6BF-5375-455C-9EA6-DF929625EA0E}">
        <p15:presenceInfo xmlns:p15="http://schemas.microsoft.com/office/powerpoint/2012/main" userId="S::Elizabeth.Pennington@pearson.com::e28ec3e6-d01a-48d6-ac9b-0d88e5d6f329" providerId="AD"/>
      </p:ext>
    </p:extLst>
  </p:cmAuthor>
  <p:cmAuthor id="5" name="Fickes, Robert" initials="FR" lastIdx="60" clrIdx="5">
    <p:extLst>
      <p:ext uri="{19B8F6BF-5375-455C-9EA6-DF929625EA0E}">
        <p15:presenceInfo xmlns:p15="http://schemas.microsoft.com/office/powerpoint/2012/main" userId="S::Robert.Fickes@pearson.com::487722c4-2233-4d12-9c34-d0a002179c4c" providerId="AD"/>
      </p:ext>
    </p:extLst>
  </p:cmAuthor>
  <p:cmAuthor id="6" name="Cullen, Shannon (DESE)" initials="CS(" lastIdx="12" clrIdx="6">
    <p:extLst>
      <p:ext uri="{19B8F6BF-5375-455C-9EA6-DF929625EA0E}">
        <p15:presenceInfo xmlns:p15="http://schemas.microsoft.com/office/powerpoint/2012/main" userId="S::shannon.cullen@doe.mass.edu::6b1ad6a8-5818-44b3-9274-ccefbf22d13d" providerId="AD"/>
      </p:ext>
    </p:extLst>
  </p:cmAuthor>
  <p:cmAuthor id="7" name="Zalk, Jodie (DESE)" initials="ZJ(" lastIdx="21" clrIdx="7">
    <p:extLst>
      <p:ext uri="{19B8F6BF-5375-455C-9EA6-DF929625EA0E}">
        <p15:presenceInfo xmlns:p15="http://schemas.microsoft.com/office/powerpoint/2012/main" userId="S::JZalk@doe.mass.edu::e1452584-4588-4fe8-8e76-c634323654f0" providerId="AD"/>
      </p:ext>
    </p:extLst>
  </p:cmAuthor>
  <p:cmAuthor id="8" name="Cullen, Shannon (DESE)" initials="CS( [2]" lastIdx="127" clrIdx="8">
    <p:extLst>
      <p:ext uri="{19B8F6BF-5375-455C-9EA6-DF929625EA0E}">
        <p15:presenceInfo xmlns:p15="http://schemas.microsoft.com/office/powerpoint/2012/main" userId="S::Shannon.Cullen@mass.gov::6b1ad6a8-5818-44b3-9274-ccefbf22d13d" providerId="AD"/>
      </p:ext>
    </p:extLst>
  </p:cmAuthor>
  <p:cmAuthor id="9" name="Kelley, R. Scott (DESE)" initials="KRS(" lastIdx="16" clrIdx="9">
    <p:extLst>
      <p:ext uri="{19B8F6BF-5375-455C-9EA6-DF929625EA0E}">
        <p15:presenceInfo xmlns:p15="http://schemas.microsoft.com/office/powerpoint/2012/main" userId="S::R.Scott.Kelley@mass.gov::94781df7-8020-4319-920c-b88462c06ab3" providerId="AD"/>
      </p:ext>
    </p:extLst>
  </p:cmAuthor>
  <p:cmAuthor id="10" name="Zalk, Jodie (DESE)" initials="ZJ( [2]" lastIdx="86" clrIdx="10">
    <p:extLst>
      <p:ext uri="{19B8F6BF-5375-455C-9EA6-DF929625EA0E}">
        <p15:presenceInfo xmlns:p15="http://schemas.microsoft.com/office/powerpoint/2012/main" userId="S::Jodie.L.Zalk@mass.gov::e1452584-4588-4fe8-8e76-c634323654f0" providerId="AD"/>
      </p:ext>
    </p:extLst>
  </p:cmAuthor>
  <p:cmAuthor id="11" name="Tompkins, Andrea" initials="TA" lastIdx="11" clrIdx="11">
    <p:extLst>
      <p:ext uri="{19B8F6BF-5375-455C-9EA6-DF929625EA0E}">
        <p15:presenceInfo xmlns:p15="http://schemas.microsoft.com/office/powerpoint/2012/main" userId="S::andrea.tompkins@pearson.com::6ae2736e-5b24-4af4-98bc-79ca7a9e3fa8" providerId="AD"/>
      </p:ext>
    </p:extLst>
  </p:cmAuthor>
  <p:cmAuthor id="12" name="Whitney Woods" initials="WW" lastIdx="2" clrIdx="12">
    <p:extLst>
      <p:ext uri="{19B8F6BF-5375-455C-9EA6-DF929625EA0E}">
        <p15:presenceInfo xmlns:p15="http://schemas.microsoft.com/office/powerpoint/2012/main" userId="S::whitney.woods@pearson.com::38c549b7-54d6-4a1e-b2f6-c31572cbe78b" providerId="AD"/>
      </p:ext>
    </p:extLst>
  </p:cmAuthor>
  <p:cmAuthor id="13" name="Joseph Henkelman" initials="JH" lastIdx="5" clrIdx="13">
    <p:extLst>
      <p:ext uri="{19B8F6BF-5375-455C-9EA6-DF929625EA0E}">
        <p15:presenceInfo xmlns:p15="http://schemas.microsoft.com/office/powerpoint/2012/main" userId="S::Joseph.Henkelman@pearson.com::e82eaec1-b45c-47cd-b767-52b36deebf6c" providerId="AD"/>
      </p:ext>
    </p:extLst>
  </p:cmAuthor>
  <p:cmAuthor id="14" name="Scott Kelley" initials="sk" lastIdx="4" clrIdx="14">
    <p:extLst>
      <p:ext uri="{19B8F6BF-5375-455C-9EA6-DF929625EA0E}">
        <p15:presenceInfo xmlns:p15="http://schemas.microsoft.com/office/powerpoint/2012/main" userId="Scott Kelley" providerId="None"/>
      </p:ext>
    </p:extLst>
  </p:cmAuthor>
  <p:cmAuthor id="15" name="Holly Woodruff" initials="HW" lastIdx="3" clrIdx="15">
    <p:extLst>
      <p:ext uri="{19B8F6BF-5375-455C-9EA6-DF929625EA0E}">
        <p15:presenceInfo xmlns:p15="http://schemas.microsoft.com/office/powerpoint/2012/main" userId="S::holly.woodruff@pearson.com::bd40664c-d0f9-47f6-9555-8f1bf1ec3b14" providerId="AD"/>
      </p:ext>
    </p:extLst>
  </p:cmAuthor>
  <p:cmAuthor id="16" name="Pelychaty, Robert (DESE)" initials="P(" lastIdx="2" clrIdx="16">
    <p:extLst>
      <p:ext uri="{19B8F6BF-5375-455C-9EA6-DF929625EA0E}">
        <p15:presenceInfo xmlns:p15="http://schemas.microsoft.com/office/powerpoint/2012/main" userId="S::robert.pelychaty@mass.gov::4b7f82dc-9b90-4364-a63e-8be2ecd61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000000"/>
    <a:srgbClr val="101D35"/>
    <a:srgbClr val="3647B6"/>
    <a:srgbClr val="203B6A"/>
    <a:srgbClr val="A18557"/>
    <a:srgbClr val="F9F9FA"/>
    <a:srgbClr val="FFFFFF"/>
    <a:srgbClr val="F9F9F9"/>
    <a:srgbClr val="FAF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DCF5CC4-3C0F-424B-B522-A53633655257}">
      <dgm:prSet phldrT="[Text]" custT="1"/>
      <dgm:spPr/>
      <dgm:t>
        <a:bodyPr/>
        <a:lstStyle/>
        <a:p>
          <a:r>
            <a:rPr lang="en-US" sz="2800" b="1">
              <a:solidFill>
                <a:srgbClr val="000000"/>
              </a:solidFill>
              <a:latin typeface="Arial" panose="020B0604020202020204" pitchFamily="34" charset="0"/>
              <a:cs typeface="Arial" panose="020B0604020202020204" pitchFamily="34" charset="0"/>
            </a:rPr>
            <a:t>2 weeks before testing</a:t>
          </a:r>
        </a:p>
      </dgm:t>
    </dgm:pt>
    <dgm:pt modelId="{A7BA8A3E-21F8-49A8-B337-BF648BA5FC2C}" type="parTrans" cxnId="{184357C2-0B7B-4C72-851F-1B4F1F01B699}">
      <dgm:prSet/>
      <dgm:spPr/>
      <dgm:t>
        <a:bodyPr/>
        <a:lstStyle/>
        <a:p>
          <a:endParaRPr lang="en-US"/>
        </a:p>
      </dgm:t>
    </dgm:pt>
    <dgm:pt modelId="{EF22CF3C-A2C7-45B7-A169-C7F308FD73CA}" type="sibTrans" cxnId="{184357C2-0B7B-4C72-851F-1B4F1F01B699}">
      <dgm:prSet/>
      <dgm:spPr/>
      <dgm:t>
        <a:bodyPr/>
        <a:lstStyle/>
        <a:p>
          <a:endParaRPr lang="en-US"/>
        </a:p>
      </dgm:t>
    </dgm:pt>
    <dgm:pt modelId="{28F3BB83-37C9-43C9-998D-55C63EA5F675}">
      <dgm:prSet phldrT="[Text]" custT="1"/>
      <dgm:spPr/>
      <dgm:t>
        <a:bodyPr/>
        <a:lstStyle/>
        <a:p>
          <a:pPr>
            <a:buFont typeface="Arial" panose="020B0604020202020204" pitchFamily="34" charset="0"/>
            <a:buChar char="•"/>
          </a:pPr>
          <a:r>
            <a:rPr lang="en-US" sz="2000" b="1">
              <a:latin typeface="Arial" panose="020B0604020202020204" pitchFamily="34" charset="0"/>
              <a:cs typeface="Arial" panose="020B0604020202020204" pitchFamily="34" charset="0"/>
            </a:rPr>
            <a:t>●</a:t>
          </a:r>
          <a:r>
            <a:rPr lang="en-US" sz="1800" b="1">
              <a:latin typeface="Arial" panose="020B0604020202020204" pitchFamily="34" charset="0"/>
              <a:cs typeface="Arial" panose="020B0604020202020204" pitchFamily="34" charset="0"/>
            </a:rPr>
            <a:t>Create and assign students to classes</a:t>
          </a:r>
        </a:p>
        <a:p>
          <a:pPr>
            <a:buFont typeface="Arial" panose="020B0604020202020204" pitchFamily="34" charset="0"/>
            <a:buChar char="•"/>
          </a:pPr>
          <a:r>
            <a:rPr lang="en-US" sz="1800" b="1">
              <a:latin typeface="Arial" panose="020B0604020202020204" pitchFamily="34" charset="0"/>
              <a:cs typeface="Arial" panose="020B0604020202020204" pitchFamily="34" charset="0"/>
            </a:rPr>
            <a:t>●Verify accommodations in the MCAS Portal</a:t>
          </a:r>
        </a:p>
        <a:p>
          <a:pPr>
            <a:buFont typeface="Arial" panose="020B0604020202020204" pitchFamily="34" charset="0"/>
            <a:buChar char="•"/>
          </a:pPr>
          <a:r>
            <a:rPr lang="en-US" sz="1800" b="1">
              <a:latin typeface="Arial" panose="020B0604020202020204" pitchFamily="34" charset="0"/>
              <a:cs typeface="Arial" panose="020B0604020202020204" pitchFamily="34" charset="0"/>
            </a:rPr>
            <a:t>●Create test administrator logins if necessary (for certain </a:t>
          </a:r>
          <a:r>
            <a:rPr lang="en-US" sz="1800" b="1" err="1">
              <a:latin typeface="Arial" panose="020B0604020202020204" pitchFamily="34" charset="0"/>
              <a:cs typeface="Arial" panose="020B0604020202020204" pitchFamily="34" charset="0"/>
            </a:rPr>
            <a:t>accom</a:t>
          </a:r>
          <a:r>
            <a:rPr lang="en-US" sz="1800" b="1">
              <a:latin typeface="Arial" panose="020B0604020202020204" pitchFamily="34" charset="0"/>
              <a:cs typeface="Arial" panose="020B0604020202020204" pitchFamily="34" charset="0"/>
            </a:rPr>
            <a:t>.)</a:t>
          </a:r>
        </a:p>
        <a:p>
          <a:pPr>
            <a:buFont typeface="Arial" panose="020B0604020202020204" pitchFamily="34" charset="0"/>
            <a:buChar char="•"/>
          </a:pPr>
          <a:r>
            <a:rPr lang="en-US" sz="1800" b="1">
              <a:latin typeface="Arial" panose="020B0604020202020204" pitchFamily="34" charset="0"/>
              <a:cs typeface="Arial" panose="020B0604020202020204" pitchFamily="34" charset="0"/>
            </a:rPr>
            <a:t>●Track delivery of materials through Materials Management</a:t>
          </a:r>
        </a:p>
      </dgm:t>
    </dgm:pt>
    <dgm:pt modelId="{EA61D2AA-EEF4-4F75-A5E3-D5F43D127C8C}" type="parTrans" cxnId="{6A999A4F-9038-422E-9B14-1BDA200417F8}">
      <dgm:prSet/>
      <dgm:spPr/>
      <dgm:t>
        <a:bodyPr/>
        <a:lstStyle/>
        <a:p>
          <a:endParaRPr lang="en-US"/>
        </a:p>
      </dgm:t>
    </dgm:pt>
    <dgm:pt modelId="{4BD8F71F-8816-4E74-9B43-75388AC8FB1F}" type="sibTrans" cxnId="{6A999A4F-9038-422E-9B14-1BDA200417F8}">
      <dgm:prSet/>
      <dgm:spPr/>
      <dgm:t>
        <a:bodyPr/>
        <a:lstStyle/>
        <a:p>
          <a:endParaRPr lang="en-US"/>
        </a:p>
      </dgm:t>
    </dgm:pt>
    <dgm:pt modelId="{C9D3C74F-6799-44EE-9F2D-6652B06CE892}">
      <dgm:prSet phldrT="[Text]" custT="1"/>
      <dgm:spPr/>
      <dgm:t>
        <a:bodyPr/>
        <a:lstStyle/>
        <a:p>
          <a:r>
            <a:rPr lang="en-US" sz="2800" b="1">
              <a:solidFill>
                <a:srgbClr val="000000"/>
              </a:solidFill>
              <a:latin typeface="Arial" panose="020B0604020202020204" pitchFamily="34" charset="0"/>
              <a:cs typeface="Arial" panose="020B0604020202020204" pitchFamily="34" charset="0"/>
            </a:rPr>
            <a:t>Up to one week before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FB47BBAB-30C2-462D-A911-DF397D00FC97}">
      <dgm:prSet phldrT="[Text]" custT="1"/>
      <dgm:spPr/>
      <dgm:t>
        <a:bodyPr/>
        <a:lstStyle/>
        <a:p>
          <a:pPr algn="ctr"/>
          <a:r>
            <a:rPr lang="en-US" sz="2000" b="1">
              <a:latin typeface="Arial" panose="020B0604020202020204" pitchFamily="34" charset="0"/>
              <a:cs typeface="Arial" panose="020B0604020202020204" pitchFamily="34" charset="0"/>
            </a:rPr>
            <a:t>●Schedule classes to tests</a:t>
          </a:r>
        </a:p>
        <a:p>
          <a:pPr algn="ctr"/>
          <a:r>
            <a:rPr lang="en-US" sz="2000" b="1">
              <a:latin typeface="Arial" panose="020B0604020202020204" pitchFamily="34" charset="0"/>
              <a:cs typeface="Arial" panose="020B0604020202020204" pitchFamily="34" charset="0"/>
            </a:rPr>
            <a:t>●Print student logins and summary sheets</a:t>
          </a:r>
        </a:p>
      </dgm:t>
    </dgm:pt>
    <dgm:pt modelId="{80BE1259-3D70-4C7E-8C96-1CB87BE71C1F}" type="parTrans" cxnId="{A65DF0FE-07B7-4292-9917-CAAF37879143}">
      <dgm:prSet/>
      <dgm:spPr/>
      <dgm:t>
        <a:bodyPr/>
        <a:lstStyle/>
        <a:p>
          <a:endParaRPr lang="en-US"/>
        </a:p>
      </dgm:t>
    </dgm:pt>
    <dgm:pt modelId="{7FCB949B-C259-4EAE-AB9D-CF54A1965D61}" type="sibTrans" cxnId="{A65DF0FE-07B7-4292-9917-CAAF37879143}">
      <dgm:prSet/>
      <dgm:spPr/>
      <dgm:t>
        <a:bodyPr/>
        <a:lstStyle/>
        <a:p>
          <a:endParaRPr lang="en-US"/>
        </a:p>
      </dgm:t>
    </dgm:pt>
    <dgm:pt modelId="{D1B96660-9265-4D83-9DDD-32E0F9CE006E}">
      <dgm:prSet phldrT="[Text]" custT="1"/>
      <dgm:spPr/>
      <dgm:t>
        <a:bodyPr/>
        <a:lstStyle/>
        <a:p>
          <a:pPr>
            <a:buFont typeface="Arial" panose="020B0604020202020204" pitchFamily="34" charset="0"/>
            <a:buChar char="•"/>
          </a:pPr>
          <a:r>
            <a:rPr lang="en-US" sz="3200" b="1">
              <a:solidFill>
                <a:srgbClr val="000000"/>
              </a:solidFill>
              <a:latin typeface="Arial" panose="020B0604020202020204" pitchFamily="34" charset="0"/>
              <a:cs typeface="Arial" panose="020B0604020202020204" pitchFamily="34" charset="0"/>
            </a:rPr>
            <a:t>Now</a:t>
          </a:r>
        </a:p>
      </dgm:t>
    </dgm:pt>
    <dgm:pt modelId="{E35D59E4-FE76-4D58-AD4E-2B8C616B0C44}" type="parTrans" cxnId="{3EE1C822-CD9B-4303-A981-18EDF1FBEAB9}">
      <dgm:prSet/>
      <dgm:spPr/>
      <dgm:t>
        <a:bodyPr/>
        <a:lstStyle/>
        <a:p>
          <a:endParaRPr lang="en-US"/>
        </a:p>
      </dgm:t>
    </dgm:pt>
    <dgm:pt modelId="{BC99D777-B5B0-42D8-A6C3-A74338D44CC4}" type="sibTrans" cxnId="{3EE1C822-CD9B-4303-A981-18EDF1FBEAB9}">
      <dgm:prSet/>
      <dgm:spPr/>
      <dgm:t>
        <a:bodyPr/>
        <a:lstStyle/>
        <a:p>
          <a:endParaRPr lang="en-US"/>
        </a:p>
      </dgm:t>
    </dgm:pt>
    <dgm:pt modelId="{15FD8A64-93E8-4E4F-BEF6-8FD6EAB0493D}">
      <dgm:prSet phldrT="[Text]" custT="1"/>
      <dgm:spPr/>
      <dgm:t>
        <a:bodyPr/>
        <a:lstStyle/>
        <a:p>
          <a:pPr algn="ctr">
            <a:lnSpc>
              <a:spcPct val="90000"/>
            </a:lnSpc>
            <a:buFontTx/>
            <a:buNone/>
          </a:pPr>
          <a:r>
            <a:rPr lang="en-US" sz="2000" b="1">
              <a:latin typeface="Arial" panose="020B0604020202020204" pitchFamily="34" charset="0"/>
              <a:cs typeface="Arial" panose="020B0604020202020204" pitchFamily="34" charset="0"/>
            </a:rPr>
            <a:t>●Continue to update student registration information</a:t>
          </a:r>
        </a:p>
        <a:p>
          <a:pPr algn="ctr">
            <a:lnSpc>
              <a:spcPct val="90000"/>
            </a:lnSpc>
            <a:buFontTx/>
            <a:buNone/>
          </a:pPr>
          <a:r>
            <a:rPr lang="en-US" sz="2000" b="1">
              <a:latin typeface="Arial" panose="020B0604020202020204" pitchFamily="34" charset="0"/>
              <a:cs typeface="Arial" panose="020B0604020202020204" pitchFamily="34" charset="0"/>
            </a:rPr>
            <a:t>●Enrollment Transfer Requests (as needed)</a:t>
          </a:r>
        </a:p>
      </dgm:t>
    </dgm:pt>
    <dgm:pt modelId="{E3EC2101-501B-4799-AB40-B3D4A37FFDE1}" type="parTrans" cxnId="{B6491CCD-0852-4869-9C3A-710A74E6AEA2}">
      <dgm:prSet/>
      <dgm:spPr/>
      <dgm:t>
        <a:bodyPr/>
        <a:lstStyle/>
        <a:p>
          <a:endParaRPr lang="en-US"/>
        </a:p>
      </dgm:t>
    </dgm:pt>
    <dgm:pt modelId="{29B46715-A480-4703-B879-E01DFE05E601}" type="sibTrans" cxnId="{B6491CCD-0852-4869-9C3A-710A74E6AEA2}">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FC8E802B-1F40-4FC5-9217-2E628C0781D2}" type="pres">
      <dgm:prSet presAssocID="{D1B96660-9265-4D83-9DDD-32E0F9CE006E}" presName="compNode" presStyleCnt="0"/>
      <dgm:spPr/>
    </dgm:pt>
    <dgm:pt modelId="{BC33968B-E3BF-4A7A-A8CA-E0E07D5C7112}" type="pres">
      <dgm:prSet presAssocID="{D1B96660-9265-4D83-9DDD-32E0F9CE006E}" presName="aNode" presStyleLbl="bgShp" presStyleIdx="0" presStyleCnt="3" custLinFactNeighborX="3257" custLinFactNeighborY="297"/>
      <dgm:spPr/>
    </dgm:pt>
    <dgm:pt modelId="{D53A5849-2E24-4F60-AE44-C0E2CCFBF245}" type="pres">
      <dgm:prSet presAssocID="{D1B96660-9265-4D83-9DDD-32E0F9CE006E}" presName="textNode" presStyleLbl="bgShp" presStyleIdx="0" presStyleCnt="3"/>
      <dgm:spPr/>
    </dgm:pt>
    <dgm:pt modelId="{F25969B3-B6F5-4508-973F-8A7619210AE1}" type="pres">
      <dgm:prSet presAssocID="{D1B96660-9265-4D83-9DDD-32E0F9CE006E}" presName="compChildNode" presStyleCnt="0"/>
      <dgm:spPr/>
    </dgm:pt>
    <dgm:pt modelId="{CC7EF905-4F00-46D3-AD62-C2363F93730F}" type="pres">
      <dgm:prSet presAssocID="{D1B96660-9265-4D83-9DDD-32E0F9CE006E}" presName="theInnerList" presStyleCnt="0"/>
      <dgm:spPr/>
    </dgm:pt>
    <dgm:pt modelId="{B46ABF52-564A-4912-A352-C8D75C06C2B3}" type="pres">
      <dgm:prSet presAssocID="{15FD8A64-93E8-4E4F-BEF6-8FD6EAB0493D}" presName="childNode" presStyleLbl="node1" presStyleIdx="0" presStyleCnt="3" custScaleX="101303" custScaleY="2000000" custLinFactY="-96600" custLinFactNeighborX="1139" custLinFactNeighborY="-100000">
        <dgm:presLayoutVars>
          <dgm:bulletEnabled val="1"/>
        </dgm:presLayoutVars>
      </dgm:prSet>
      <dgm:spPr/>
    </dgm:pt>
    <dgm:pt modelId="{12386E13-78E7-4619-B3B2-E7B89D1AA60C}" type="pres">
      <dgm:prSet presAssocID="{D1B96660-9265-4D83-9DDD-32E0F9CE006E}" presName="aSpace" presStyleCnt="0"/>
      <dgm:spPr/>
    </dgm:pt>
    <dgm:pt modelId="{A1D65087-3937-4B34-B059-995279AFAF65}" type="pres">
      <dgm:prSet presAssocID="{3DCF5CC4-3C0F-424B-B522-A53633655257}" presName="compNode" presStyleCnt="0"/>
      <dgm:spPr/>
    </dgm:pt>
    <dgm:pt modelId="{43237A7C-F3A8-4024-8664-D74DA0D9FBD4}" type="pres">
      <dgm:prSet presAssocID="{3DCF5CC4-3C0F-424B-B522-A53633655257}" presName="aNode" presStyleLbl="bgShp" presStyleIdx="1" presStyleCnt="3" custLinFactNeighborX="-688" custLinFactNeighborY="-867"/>
      <dgm:spPr/>
    </dgm:pt>
    <dgm:pt modelId="{E5F58CCF-05A3-49C8-9750-E29EBADAECFB}" type="pres">
      <dgm:prSet presAssocID="{3DCF5CC4-3C0F-424B-B522-A53633655257}" presName="textNode" presStyleLbl="bgShp" presStyleIdx="1" presStyleCnt="3"/>
      <dgm:spPr/>
    </dgm:pt>
    <dgm:pt modelId="{6F9F20A5-E014-4CE6-BF34-4BAE78381ACF}" type="pres">
      <dgm:prSet presAssocID="{3DCF5CC4-3C0F-424B-B522-A53633655257}" presName="compChildNode" presStyleCnt="0"/>
      <dgm:spPr/>
    </dgm:pt>
    <dgm:pt modelId="{9AC32DD8-28A2-4BB2-A5A7-4DDAA4A231D1}" type="pres">
      <dgm:prSet presAssocID="{3DCF5CC4-3C0F-424B-B522-A53633655257}" presName="theInnerList" presStyleCnt="0"/>
      <dgm:spPr/>
    </dgm:pt>
    <dgm:pt modelId="{9E5E75BA-1DD5-418A-B210-EF2268262C28}" type="pres">
      <dgm:prSet presAssocID="{28F3BB83-37C9-43C9-998D-55C63EA5F675}" presName="childNode" presStyleLbl="node1" presStyleIdx="1" presStyleCnt="3" custScaleX="120666" custScaleY="621103" custLinFactNeighborX="0" custLinFactNeighborY="-10431">
        <dgm:presLayoutVars>
          <dgm:bulletEnabled val="1"/>
        </dgm:presLayoutVars>
      </dgm:prSet>
      <dgm:spPr/>
    </dgm:pt>
    <dgm:pt modelId="{9746FAAC-00DE-4F0F-90E7-F32ACDB68FF8}" type="pres">
      <dgm:prSet presAssocID="{3DCF5CC4-3C0F-424B-B522-A53633655257}" presName="aSpace" presStyleCnt="0"/>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2" presStyleCnt="3"/>
      <dgm:spPr/>
    </dgm:pt>
    <dgm:pt modelId="{F19ACDAE-4442-4938-B4E1-1C4363CD9C08}" type="pres">
      <dgm:prSet presAssocID="{C9D3C74F-6799-44EE-9F2D-6652B06CE892}" presName="textNode" presStyleLbl="bgShp" presStyleIdx="2" presStyleCnt="3"/>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C7D57BC3-E152-405E-BF39-68B6C7A68D6C}" type="pres">
      <dgm:prSet presAssocID="{FB47BBAB-30C2-462D-A911-DF397D00FC97}" presName="childNode" presStyleLbl="node1" presStyleIdx="2" presStyleCnt="3">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3EE1C822-CD9B-4303-A981-18EDF1FBEAB9}" srcId="{EBE35D9B-051D-4DD1-8ADE-107CFB18F803}" destId="{D1B96660-9265-4D83-9DDD-32E0F9CE006E}" srcOrd="0" destOrd="0" parTransId="{E35D59E4-FE76-4D58-AD4E-2B8C616B0C44}" sibTransId="{BC99D777-B5B0-42D8-A6C3-A74338D44CC4}"/>
    <dgm:cxn modelId="{1C037233-1D14-47CE-BF2A-BBDA47093FBB}" type="presOf" srcId="{28F3BB83-37C9-43C9-998D-55C63EA5F675}" destId="{9E5E75BA-1DD5-418A-B210-EF2268262C28}" srcOrd="0" destOrd="0" presId="urn:microsoft.com/office/officeart/2005/8/layout/lProcess2"/>
    <dgm:cxn modelId="{6A999A4F-9038-422E-9B14-1BDA200417F8}" srcId="{3DCF5CC4-3C0F-424B-B522-A53633655257}" destId="{28F3BB83-37C9-43C9-998D-55C63EA5F675}" srcOrd="0" destOrd="0" parTransId="{EA61D2AA-EEF4-4F75-A5E3-D5F43D127C8C}" sibTransId="{4BD8F71F-8816-4E74-9B43-75388AC8FB1F}"/>
    <dgm:cxn modelId="{04412084-29D5-4D99-B8A8-F995819AD2CE}" type="presOf" srcId="{D1B96660-9265-4D83-9DDD-32E0F9CE006E}" destId="{D53A5849-2E24-4F60-AE44-C0E2CCFBF245}" srcOrd="1" destOrd="0" presId="urn:microsoft.com/office/officeart/2005/8/layout/lProcess2"/>
    <dgm:cxn modelId="{26A33996-C488-49A7-9DD3-09172AEF423F}" type="presOf" srcId="{FB47BBAB-30C2-462D-A911-DF397D00FC97}" destId="{C7D57BC3-E152-405E-BF39-68B6C7A68D6C}" srcOrd="0" destOrd="0" presId="urn:microsoft.com/office/officeart/2005/8/layout/lProcess2"/>
    <dgm:cxn modelId="{6F33E1A7-FC25-429A-B4C7-3B66413F193A}" type="presOf" srcId="{3DCF5CC4-3C0F-424B-B522-A53633655257}" destId="{E5F58CCF-05A3-49C8-9750-E29EBADAECFB}" srcOrd="1" destOrd="0" presId="urn:microsoft.com/office/officeart/2005/8/layout/lProcess2"/>
    <dgm:cxn modelId="{42F1FCAD-2FF1-4018-B067-3BD60496FEA4}" type="presOf" srcId="{3DCF5CC4-3C0F-424B-B522-A53633655257}" destId="{43237A7C-F3A8-4024-8664-D74DA0D9FBD4}" srcOrd="0" destOrd="0" presId="urn:microsoft.com/office/officeart/2005/8/layout/lProcess2"/>
    <dgm:cxn modelId="{38A182B5-1248-4DF5-B2EB-4CE7591965E5}" type="presOf" srcId="{15FD8A64-93E8-4E4F-BEF6-8FD6EAB0493D}" destId="{B46ABF52-564A-4912-A352-C8D75C06C2B3}" srcOrd="0" destOrd="0" presId="urn:microsoft.com/office/officeart/2005/8/layout/lProcess2"/>
    <dgm:cxn modelId="{184357C2-0B7B-4C72-851F-1B4F1F01B699}" srcId="{EBE35D9B-051D-4DD1-8ADE-107CFB18F803}" destId="{3DCF5CC4-3C0F-424B-B522-A53633655257}" srcOrd="1" destOrd="0" parTransId="{A7BA8A3E-21F8-49A8-B337-BF648BA5FC2C}" sibTransId="{EF22CF3C-A2C7-45B7-A169-C7F308FD73CA}"/>
    <dgm:cxn modelId="{441B5CC3-0BD0-462F-9283-0ABE2A5FFEBA}" type="presOf" srcId="{D1B96660-9265-4D83-9DDD-32E0F9CE006E}" destId="{BC33968B-E3BF-4A7A-A8CA-E0E07D5C7112}" srcOrd="0" destOrd="0" presId="urn:microsoft.com/office/officeart/2005/8/layout/lProcess2"/>
    <dgm:cxn modelId="{C42B3FC7-C25E-4A89-BA7A-7F0D59194913}" type="presOf" srcId="{C9D3C74F-6799-44EE-9F2D-6652B06CE892}" destId="{F19ACDAE-4442-4938-B4E1-1C4363CD9C08}" srcOrd="1" destOrd="0" presId="urn:microsoft.com/office/officeart/2005/8/layout/lProcess2"/>
    <dgm:cxn modelId="{B6491CCD-0852-4869-9C3A-710A74E6AEA2}" srcId="{D1B96660-9265-4D83-9DDD-32E0F9CE006E}" destId="{15FD8A64-93E8-4E4F-BEF6-8FD6EAB0493D}" srcOrd="0" destOrd="0" parTransId="{E3EC2101-501B-4799-AB40-B3D4A37FFDE1}" sibTransId="{29B46715-A480-4703-B879-E01DFE05E601}"/>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2" destOrd="0" parTransId="{992C9E23-76FF-4BD7-86B1-74E05B950819}" sibTransId="{A04A7728-9575-474D-A643-D9DDCFD9FA53}"/>
    <dgm:cxn modelId="{A65DF0FE-07B7-4292-9917-CAAF37879143}" srcId="{C9D3C74F-6799-44EE-9F2D-6652B06CE892}" destId="{FB47BBAB-30C2-462D-A911-DF397D00FC97}" srcOrd="0" destOrd="0" parTransId="{80BE1259-3D70-4C7E-8C96-1CB87BE71C1F}" sibTransId="{7FCB949B-C259-4EAE-AB9D-CF54A1965D61}"/>
    <dgm:cxn modelId="{2D5394CD-508B-4449-BF9E-825ADC2D884F}" type="presParOf" srcId="{C73FE255-4A66-43EE-80DE-8EDE54880EF8}" destId="{FC8E802B-1F40-4FC5-9217-2E628C0781D2}" srcOrd="0" destOrd="0" presId="urn:microsoft.com/office/officeart/2005/8/layout/lProcess2"/>
    <dgm:cxn modelId="{8D399B1D-EBEB-4BB0-A8A9-700E67A9E3ED}" type="presParOf" srcId="{FC8E802B-1F40-4FC5-9217-2E628C0781D2}" destId="{BC33968B-E3BF-4A7A-A8CA-E0E07D5C7112}" srcOrd="0" destOrd="0" presId="urn:microsoft.com/office/officeart/2005/8/layout/lProcess2"/>
    <dgm:cxn modelId="{5EB51834-5662-44CC-AB5E-84F7AD5B4266}" type="presParOf" srcId="{FC8E802B-1F40-4FC5-9217-2E628C0781D2}" destId="{D53A5849-2E24-4F60-AE44-C0E2CCFBF245}" srcOrd="1" destOrd="0" presId="urn:microsoft.com/office/officeart/2005/8/layout/lProcess2"/>
    <dgm:cxn modelId="{931C969F-8C6A-435D-B052-2348C9395093}" type="presParOf" srcId="{FC8E802B-1F40-4FC5-9217-2E628C0781D2}" destId="{F25969B3-B6F5-4508-973F-8A7619210AE1}" srcOrd="2" destOrd="0" presId="urn:microsoft.com/office/officeart/2005/8/layout/lProcess2"/>
    <dgm:cxn modelId="{A9FEE9B7-CE3D-42A7-9F4E-EB3533F7CFFB}" type="presParOf" srcId="{F25969B3-B6F5-4508-973F-8A7619210AE1}" destId="{CC7EF905-4F00-46D3-AD62-C2363F93730F}" srcOrd="0" destOrd="0" presId="urn:microsoft.com/office/officeart/2005/8/layout/lProcess2"/>
    <dgm:cxn modelId="{6702311B-AE87-4C1E-B56E-92697688629F}" type="presParOf" srcId="{CC7EF905-4F00-46D3-AD62-C2363F93730F}" destId="{B46ABF52-564A-4912-A352-C8D75C06C2B3}" srcOrd="0" destOrd="0" presId="urn:microsoft.com/office/officeart/2005/8/layout/lProcess2"/>
    <dgm:cxn modelId="{2D4F42C8-BFD6-4CC9-B864-3254F9BF6849}" type="presParOf" srcId="{C73FE255-4A66-43EE-80DE-8EDE54880EF8}" destId="{12386E13-78E7-4619-B3B2-E7B89D1AA60C}" srcOrd="1" destOrd="0" presId="urn:microsoft.com/office/officeart/2005/8/layout/lProcess2"/>
    <dgm:cxn modelId="{EEACB9E5-4C36-476A-A60C-E696886074F4}" type="presParOf" srcId="{C73FE255-4A66-43EE-80DE-8EDE54880EF8}" destId="{A1D65087-3937-4B34-B059-995279AFAF65}" srcOrd="2" destOrd="0" presId="urn:microsoft.com/office/officeart/2005/8/layout/lProcess2"/>
    <dgm:cxn modelId="{7FD769B2-8BC6-4193-83B8-EB885F4333D8}" type="presParOf" srcId="{A1D65087-3937-4B34-B059-995279AFAF65}" destId="{43237A7C-F3A8-4024-8664-D74DA0D9FBD4}" srcOrd="0" destOrd="0" presId="urn:microsoft.com/office/officeart/2005/8/layout/lProcess2"/>
    <dgm:cxn modelId="{E0D85587-1CF8-4F5F-A227-0A3DF0338C7F}" type="presParOf" srcId="{A1D65087-3937-4B34-B059-995279AFAF65}" destId="{E5F58CCF-05A3-49C8-9750-E29EBADAECFB}" srcOrd="1" destOrd="0" presId="urn:microsoft.com/office/officeart/2005/8/layout/lProcess2"/>
    <dgm:cxn modelId="{DF44B539-55E7-470A-AF93-0D87C4D6A4BE}" type="presParOf" srcId="{A1D65087-3937-4B34-B059-995279AFAF65}" destId="{6F9F20A5-E014-4CE6-BF34-4BAE78381ACF}" srcOrd="2" destOrd="0" presId="urn:microsoft.com/office/officeart/2005/8/layout/lProcess2"/>
    <dgm:cxn modelId="{9D26D5EE-A20A-4DA6-A821-00A50094266A}" type="presParOf" srcId="{6F9F20A5-E014-4CE6-BF34-4BAE78381ACF}" destId="{9AC32DD8-28A2-4BB2-A5A7-4DDAA4A231D1}" srcOrd="0" destOrd="0" presId="urn:microsoft.com/office/officeart/2005/8/layout/lProcess2"/>
    <dgm:cxn modelId="{9ED6DFE9-C0BE-4C62-A1C6-FB06726BC2C1}" type="presParOf" srcId="{9AC32DD8-28A2-4BB2-A5A7-4DDAA4A231D1}" destId="{9E5E75BA-1DD5-418A-B210-EF2268262C28}" srcOrd="0" destOrd="0" presId="urn:microsoft.com/office/officeart/2005/8/layout/lProcess2"/>
    <dgm:cxn modelId="{F73F3ABF-78F6-47C2-A9A3-1181942931EB}" type="presParOf" srcId="{C73FE255-4A66-43EE-80DE-8EDE54880EF8}" destId="{9746FAAC-00DE-4F0F-90E7-F32ACDB68FF8}" srcOrd="3" destOrd="0" presId="urn:microsoft.com/office/officeart/2005/8/layout/lProcess2"/>
    <dgm:cxn modelId="{9BC1372E-104F-444C-8130-AB0A58A61A01}" type="presParOf" srcId="{C73FE255-4A66-43EE-80DE-8EDE54880EF8}" destId="{929E412A-C2AC-416D-B529-B9BF0FDD272E}" srcOrd="4"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79103846-88C6-424E-A5BA-F4A825B32B20}" type="presParOf" srcId="{57344207-3CFB-49ED-B901-7A9A1FEA17B8}" destId="{C7D57BC3-E152-405E-BF39-68B6C7A68D6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DCF5CC4-3C0F-424B-B522-A53633655257}">
      <dgm:prSet phldrT="[Text]" custT="1"/>
      <dgm:spPr/>
      <dgm:t>
        <a:bodyPr/>
        <a:lstStyle/>
        <a:p>
          <a:r>
            <a:rPr lang="en-US" sz="3200" b="1">
              <a:solidFill>
                <a:srgbClr val="000000"/>
              </a:solidFill>
              <a:latin typeface="Arial" panose="020B0604020202020204" pitchFamily="34" charset="0"/>
              <a:cs typeface="Arial" panose="020B0604020202020204" pitchFamily="34" charset="0"/>
            </a:rPr>
            <a:t>During Testing</a:t>
          </a:r>
        </a:p>
      </dgm:t>
    </dgm:pt>
    <dgm:pt modelId="{A7BA8A3E-21F8-49A8-B337-BF648BA5FC2C}" type="parTrans" cxnId="{184357C2-0B7B-4C72-851F-1B4F1F01B699}">
      <dgm:prSet/>
      <dgm:spPr/>
      <dgm:t>
        <a:bodyPr/>
        <a:lstStyle/>
        <a:p>
          <a:endParaRPr lang="en-US"/>
        </a:p>
      </dgm:t>
    </dgm:pt>
    <dgm:pt modelId="{EF22CF3C-A2C7-45B7-A169-C7F308FD73CA}" type="sibTrans" cxnId="{184357C2-0B7B-4C72-851F-1B4F1F01B699}">
      <dgm:prSet/>
      <dgm:spPr/>
      <dgm:t>
        <a:bodyPr/>
        <a:lstStyle/>
        <a:p>
          <a:endParaRPr lang="en-US"/>
        </a:p>
      </dgm:t>
    </dgm:pt>
    <dgm:pt modelId="{28F3BB83-37C9-43C9-998D-55C63EA5F675}">
      <dgm:prSet phldrT="[Text]" custT="1"/>
      <dgm:spPr/>
      <dgm:t>
        <a:bodyPr/>
        <a:lstStyle/>
        <a:p>
          <a:pPr>
            <a:buFont typeface="Arial" panose="020B0604020202020204" pitchFamily="34" charset="0"/>
            <a:buChar char="•"/>
          </a:pPr>
          <a:r>
            <a:rPr lang="en-US" sz="2000" b="1">
              <a:latin typeface="Arial" panose="020B0604020202020204" pitchFamily="34" charset="0"/>
              <a:cs typeface="Arial" panose="020B0604020202020204" pitchFamily="34" charset="0"/>
            </a:rPr>
            <a:t>●Resolve incorrect accommodations</a:t>
          </a:r>
        </a:p>
        <a:p>
          <a:r>
            <a:rPr lang="en-US" sz="2000" b="1">
              <a:latin typeface="Arial" panose="020B0604020202020204" pitchFamily="34" charset="0"/>
              <a:cs typeface="Arial" panose="020B0604020202020204" pitchFamily="34" charset="0"/>
            </a:rPr>
            <a:t>●Manage make-up testing</a:t>
          </a:r>
        </a:p>
        <a:p>
          <a:r>
            <a:rPr lang="en-US" sz="2000" b="1">
              <a:latin typeface="Arial" panose="020B0604020202020204" pitchFamily="34" charset="0"/>
              <a:cs typeface="Arial" panose="020B0604020202020204" pitchFamily="34" charset="0"/>
            </a:rPr>
            <a:t>●Void tests as needed</a:t>
          </a:r>
        </a:p>
        <a:p>
          <a:r>
            <a:rPr lang="en-US" sz="2000" b="1">
              <a:latin typeface="Arial" panose="020B0604020202020204" pitchFamily="34" charset="0"/>
              <a:cs typeface="Arial" panose="020B0604020202020204" pitchFamily="34" charset="0"/>
            </a:rPr>
            <a:t>●Unlock locked test questions (in certain circumstances)</a:t>
          </a:r>
        </a:p>
      </dgm:t>
    </dgm:pt>
    <dgm:pt modelId="{EA61D2AA-EEF4-4F75-A5E3-D5F43D127C8C}" type="parTrans" cxnId="{6A999A4F-9038-422E-9B14-1BDA200417F8}">
      <dgm:prSet/>
      <dgm:spPr/>
      <dgm:t>
        <a:bodyPr/>
        <a:lstStyle/>
        <a:p>
          <a:endParaRPr lang="en-US"/>
        </a:p>
      </dgm:t>
    </dgm:pt>
    <dgm:pt modelId="{4BD8F71F-8816-4E74-9B43-75388AC8FB1F}" type="sibTrans" cxnId="{6A999A4F-9038-422E-9B14-1BDA200417F8}">
      <dgm:prSet/>
      <dgm:spPr/>
      <dgm:t>
        <a:bodyPr/>
        <a:lstStyle/>
        <a:p>
          <a:endParaRPr lang="en-US"/>
        </a:p>
      </dgm:t>
    </dgm:pt>
    <dgm:pt modelId="{C9D3C74F-6799-44EE-9F2D-6652B06CE892}">
      <dgm:prSet phldrT="[Text]" custT="1"/>
      <dgm:spPr/>
      <dgm:t>
        <a:bodyPr/>
        <a:lstStyle/>
        <a:p>
          <a:r>
            <a:rPr lang="en-US" sz="3200" b="1">
              <a:solidFill>
                <a:srgbClr val="000000"/>
              </a:solidFill>
              <a:latin typeface="Arial" panose="020B0604020202020204" pitchFamily="34" charset="0"/>
              <a:cs typeface="Arial" panose="020B0604020202020204" pitchFamily="34" charset="0"/>
            </a:rPr>
            <a:t>After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FB47BBAB-30C2-462D-A911-DF397D00FC97}">
      <dgm:prSet phldrT="[Text]" custT="1"/>
      <dgm:spPr/>
      <dgm:t>
        <a:bodyPr/>
        <a:lstStyle/>
        <a:p>
          <a:pPr algn="ctr"/>
          <a:r>
            <a:rPr lang="en-US" sz="2000" b="1">
              <a:latin typeface="Arial" panose="020B0604020202020204" pitchFamily="34" charset="0"/>
              <a:cs typeface="Arial" panose="020B0604020202020204" pitchFamily="34" charset="0"/>
            </a:rPr>
            <a:t>●Fill in Report codes as needed</a:t>
          </a:r>
        </a:p>
        <a:p>
          <a:pPr algn="ctr"/>
          <a:r>
            <a:rPr lang="en-US" sz="2000" b="1">
              <a:latin typeface="Arial" panose="020B0604020202020204" pitchFamily="34" charset="0"/>
              <a:cs typeface="Arial" panose="020B0604020202020204" pitchFamily="34" charset="0"/>
            </a:rPr>
            <a:t>●Void tests as needed</a:t>
          </a:r>
        </a:p>
      </dgm:t>
    </dgm:pt>
    <dgm:pt modelId="{80BE1259-3D70-4C7E-8C96-1CB87BE71C1F}" type="parTrans" cxnId="{A65DF0FE-07B7-4292-9917-CAAF37879143}">
      <dgm:prSet/>
      <dgm:spPr/>
      <dgm:t>
        <a:bodyPr/>
        <a:lstStyle/>
        <a:p>
          <a:endParaRPr lang="en-US"/>
        </a:p>
      </dgm:t>
    </dgm:pt>
    <dgm:pt modelId="{7FCB949B-C259-4EAE-AB9D-CF54A1965D61}" type="sibTrans" cxnId="{A65DF0FE-07B7-4292-9917-CAAF37879143}">
      <dgm:prSet/>
      <dgm:spPr/>
      <dgm:t>
        <a:bodyPr/>
        <a:lstStyle/>
        <a:p>
          <a:endParaRPr lang="en-US"/>
        </a:p>
      </dgm:t>
    </dgm:pt>
    <dgm:pt modelId="{D1B96660-9265-4D83-9DDD-32E0F9CE006E}">
      <dgm:prSet phldrT="[Text]" custT="1"/>
      <dgm:spPr/>
      <dgm:t>
        <a:bodyPr/>
        <a:lstStyle/>
        <a:p>
          <a:pPr>
            <a:buFont typeface="Arial" panose="020B0604020202020204" pitchFamily="34" charset="0"/>
            <a:buChar char="•"/>
          </a:pPr>
          <a:r>
            <a:rPr lang="en-US" sz="3200" b="1">
              <a:solidFill>
                <a:srgbClr val="FF0000"/>
              </a:solidFill>
              <a:latin typeface="Arial" panose="020B0604020202020204" pitchFamily="34" charset="0"/>
              <a:cs typeface="Arial" panose="020B0604020202020204" pitchFamily="34" charset="0"/>
            </a:rPr>
            <a:t>Test Day</a:t>
          </a:r>
          <a:endParaRPr lang="en-US" sz="3200" b="1">
            <a:latin typeface="Arial" panose="020B0604020202020204" pitchFamily="34" charset="0"/>
            <a:cs typeface="Arial" panose="020B0604020202020204" pitchFamily="34" charset="0"/>
          </a:endParaRPr>
        </a:p>
      </dgm:t>
    </dgm:pt>
    <dgm:pt modelId="{E35D59E4-FE76-4D58-AD4E-2B8C616B0C44}" type="parTrans" cxnId="{3EE1C822-CD9B-4303-A981-18EDF1FBEAB9}">
      <dgm:prSet/>
      <dgm:spPr/>
      <dgm:t>
        <a:bodyPr/>
        <a:lstStyle/>
        <a:p>
          <a:endParaRPr lang="en-US"/>
        </a:p>
      </dgm:t>
    </dgm:pt>
    <dgm:pt modelId="{BC99D777-B5B0-42D8-A6C3-A74338D44CC4}" type="sibTrans" cxnId="{3EE1C822-CD9B-4303-A981-18EDF1FBEAB9}">
      <dgm:prSet/>
      <dgm:spPr/>
      <dgm:t>
        <a:bodyPr/>
        <a:lstStyle/>
        <a:p>
          <a:endParaRPr lang="en-US"/>
        </a:p>
      </dgm:t>
    </dgm:pt>
    <dgm:pt modelId="{15FD8A64-93E8-4E4F-BEF6-8FD6EAB0493D}">
      <dgm:prSet phldrT="[Text]" custT="1"/>
      <dgm:spPr/>
      <dgm:t>
        <a:bodyPr/>
        <a:lstStyle/>
        <a:p>
          <a:pPr algn="ctr">
            <a:buFont typeface="Arial" panose="020B0604020202020204" pitchFamily="34" charset="0"/>
            <a:buChar char="•"/>
          </a:pPr>
          <a:r>
            <a:rPr lang="en-US" sz="2000" b="1">
              <a:latin typeface="Arial" panose="020B0604020202020204" pitchFamily="34" charset="0"/>
              <a:cs typeface="Arial" panose="020B0604020202020204" pitchFamily="34" charset="0"/>
            </a:rPr>
            <a:t>●</a:t>
          </a:r>
          <a:r>
            <a:rPr lang="en-US" sz="2000" b="1" i="0">
              <a:latin typeface="Arial" panose="020B0604020202020204" pitchFamily="34" charset="0"/>
              <a:cs typeface="Arial" panose="020B0604020202020204" pitchFamily="34" charset="0"/>
            </a:rPr>
            <a:t>Distribute student logins and summary sheets to test administrators</a:t>
          </a:r>
        </a:p>
        <a:p>
          <a:pPr algn="ctr">
            <a:buFont typeface="Arial" panose="020B0604020202020204" pitchFamily="34" charset="0"/>
            <a:buChar char="•"/>
          </a:pPr>
          <a:r>
            <a:rPr lang="en-US" sz="2000" b="1">
              <a:latin typeface="Arial" panose="020B0604020202020204" pitchFamily="34" charset="0"/>
              <a:cs typeface="Arial" panose="020B0604020202020204" pitchFamily="34" charset="0"/>
            </a:rPr>
            <a:t>●</a:t>
          </a:r>
          <a:r>
            <a:rPr lang="en-US" sz="2000" b="1" i="0">
              <a:latin typeface="Arial" panose="020B0604020202020204" pitchFamily="34" charset="0"/>
              <a:cs typeface="Arial" panose="020B0604020202020204" pitchFamily="34" charset="0"/>
            </a:rPr>
            <a:t>Monitor student testing status in the MCAS Portal</a:t>
          </a:r>
          <a:endParaRPr lang="en-US" sz="2000" b="1">
            <a:latin typeface="Arial" panose="020B0604020202020204" pitchFamily="34" charset="0"/>
            <a:cs typeface="Arial" panose="020B0604020202020204" pitchFamily="34" charset="0"/>
          </a:endParaRPr>
        </a:p>
      </dgm:t>
    </dgm:pt>
    <dgm:pt modelId="{E3EC2101-501B-4799-AB40-B3D4A37FFDE1}" type="parTrans" cxnId="{B6491CCD-0852-4869-9C3A-710A74E6AEA2}">
      <dgm:prSet/>
      <dgm:spPr/>
      <dgm:t>
        <a:bodyPr/>
        <a:lstStyle/>
        <a:p>
          <a:endParaRPr lang="en-US"/>
        </a:p>
      </dgm:t>
    </dgm:pt>
    <dgm:pt modelId="{29B46715-A480-4703-B879-E01DFE05E601}" type="sibTrans" cxnId="{B6491CCD-0852-4869-9C3A-710A74E6AEA2}">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FC8E802B-1F40-4FC5-9217-2E628C0781D2}" type="pres">
      <dgm:prSet presAssocID="{D1B96660-9265-4D83-9DDD-32E0F9CE006E}" presName="compNode" presStyleCnt="0"/>
      <dgm:spPr/>
    </dgm:pt>
    <dgm:pt modelId="{BC33968B-E3BF-4A7A-A8CA-E0E07D5C7112}" type="pres">
      <dgm:prSet presAssocID="{D1B96660-9265-4D83-9DDD-32E0F9CE006E}" presName="aNode" presStyleLbl="bgShp" presStyleIdx="0" presStyleCnt="3" custLinFactNeighborX="-3307"/>
      <dgm:spPr/>
    </dgm:pt>
    <dgm:pt modelId="{D53A5849-2E24-4F60-AE44-C0E2CCFBF245}" type="pres">
      <dgm:prSet presAssocID="{D1B96660-9265-4D83-9DDD-32E0F9CE006E}" presName="textNode" presStyleLbl="bgShp" presStyleIdx="0" presStyleCnt="3"/>
      <dgm:spPr/>
    </dgm:pt>
    <dgm:pt modelId="{F25969B3-B6F5-4508-973F-8A7619210AE1}" type="pres">
      <dgm:prSet presAssocID="{D1B96660-9265-4D83-9DDD-32E0F9CE006E}" presName="compChildNode" presStyleCnt="0"/>
      <dgm:spPr/>
    </dgm:pt>
    <dgm:pt modelId="{CC7EF905-4F00-46D3-AD62-C2363F93730F}" type="pres">
      <dgm:prSet presAssocID="{D1B96660-9265-4D83-9DDD-32E0F9CE006E}" presName="theInnerList" presStyleCnt="0"/>
      <dgm:spPr/>
    </dgm:pt>
    <dgm:pt modelId="{B46ABF52-564A-4912-A352-C8D75C06C2B3}" type="pres">
      <dgm:prSet presAssocID="{15FD8A64-93E8-4E4F-BEF6-8FD6EAB0493D}" presName="childNode" presStyleLbl="node1" presStyleIdx="0" presStyleCnt="3" custScaleX="104665" custScaleY="908765" custLinFactNeighborX="-1021" custLinFactNeighborY="-67122">
        <dgm:presLayoutVars>
          <dgm:bulletEnabled val="1"/>
        </dgm:presLayoutVars>
      </dgm:prSet>
      <dgm:spPr/>
    </dgm:pt>
    <dgm:pt modelId="{12386E13-78E7-4619-B3B2-E7B89D1AA60C}" type="pres">
      <dgm:prSet presAssocID="{D1B96660-9265-4D83-9DDD-32E0F9CE006E}" presName="aSpace" presStyleCnt="0"/>
      <dgm:spPr/>
    </dgm:pt>
    <dgm:pt modelId="{A1D65087-3937-4B34-B059-995279AFAF65}" type="pres">
      <dgm:prSet presAssocID="{3DCF5CC4-3C0F-424B-B522-A53633655257}" presName="compNode" presStyleCnt="0"/>
      <dgm:spPr/>
    </dgm:pt>
    <dgm:pt modelId="{43237A7C-F3A8-4024-8664-D74DA0D9FBD4}" type="pres">
      <dgm:prSet presAssocID="{3DCF5CC4-3C0F-424B-B522-A53633655257}" presName="aNode" presStyleLbl="bgShp" presStyleIdx="1" presStyleCnt="3"/>
      <dgm:spPr/>
    </dgm:pt>
    <dgm:pt modelId="{E5F58CCF-05A3-49C8-9750-E29EBADAECFB}" type="pres">
      <dgm:prSet presAssocID="{3DCF5CC4-3C0F-424B-B522-A53633655257}" presName="textNode" presStyleLbl="bgShp" presStyleIdx="1" presStyleCnt="3"/>
      <dgm:spPr/>
    </dgm:pt>
    <dgm:pt modelId="{6F9F20A5-E014-4CE6-BF34-4BAE78381ACF}" type="pres">
      <dgm:prSet presAssocID="{3DCF5CC4-3C0F-424B-B522-A53633655257}" presName="compChildNode" presStyleCnt="0"/>
      <dgm:spPr/>
    </dgm:pt>
    <dgm:pt modelId="{9AC32DD8-28A2-4BB2-A5A7-4DDAA4A231D1}" type="pres">
      <dgm:prSet presAssocID="{3DCF5CC4-3C0F-424B-B522-A53633655257}" presName="theInnerList" presStyleCnt="0"/>
      <dgm:spPr/>
    </dgm:pt>
    <dgm:pt modelId="{9E5E75BA-1DD5-418A-B210-EF2268262C28}" type="pres">
      <dgm:prSet presAssocID="{28F3BB83-37C9-43C9-998D-55C63EA5F675}" presName="childNode" presStyleLbl="node1" presStyleIdx="1" presStyleCnt="3" custScaleX="109973" custScaleY="621103" custLinFactNeighborX="251" custLinFactNeighborY="-50926">
        <dgm:presLayoutVars>
          <dgm:bulletEnabled val="1"/>
        </dgm:presLayoutVars>
      </dgm:prSet>
      <dgm:spPr/>
    </dgm:pt>
    <dgm:pt modelId="{9746FAAC-00DE-4F0F-90E7-F32ACDB68FF8}" type="pres">
      <dgm:prSet presAssocID="{3DCF5CC4-3C0F-424B-B522-A53633655257}" presName="aSpace" presStyleCnt="0"/>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2" presStyleCnt="3" custLinFactNeighborX="-1073"/>
      <dgm:spPr/>
    </dgm:pt>
    <dgm:pt modelId="{F19ACDAE-4442-4938-B4E1-1C4363CD9C08}" type="pres">
      <dgm:prSet presAssocID="{C9D3C74F-6799-44EE-9F2D-6652B06CE892}" presName="textNode" presStyleLbl="bgShp" presStyleIdx="2" presStyleCnt="3"/>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C7D57BC3-E152-405E-BF39-68B6C7A68D6C}" type="pres">
      <dgm:prSet presAssocID="{FB47BBAB-30C2-462D-A911-DF397D00FC97}" presName="childNode" presStyleLbl="node1" presStyleIdx="2" presStyleCnt="3" custLinFactNeighborX="2727" custLinFactNeighborY="-9425">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3EE1C822-CD9B-4303-A981-18EDF1FBEAB9}" srcId="{EBE35D9B-051D-4DD1-8ADE-107CFB18F803}" destId="{D1B96660-9265-4D83-9DDD-32E0F9CE006E}" srcOrd="0" destOrd="0" parTransId="{E35D59E4-FE76-4D58-AD4E-2B8C616B0C44}" sibTransId="{BC99D777-B5B0-42D8-A6C3-A74338D44CC4}"/>
    <dgm:cxn modelId="{1C037233-1D14-47CE-BF2A-BBDA47093FBB}" type="presOf" srcId="{28F3BB83-37C9-43C9-998D-55C63EA5F675}" destId="{9E5E75BA-1DD5-418A-B210-EF2268262C28}" srcOrd="0" destOrd="0" presId="urn:microsoft.com/office/officeart/2005/8/layout/lProcess2"/>
    <dgm:cxn modelId="{6A999A4F-9038-422E-9B14-1BDA200417F8}" srcId="{3DCF5CC4-3C0F-424B-B522-A53633655257}" destId="{28F3BB83-37C9-43C9-998D-55C63EA5F675}" srcOrd="0" destOrd="0" parTransId="{EA61D2AA-EEF4-4F75-A5E3-D5F43D127C8C}" sibTransId="{4BD8F71F-8816-4E74-9B43-75388AC8FB1F}"/>
    <dgm:cxn modelId="{04412084-29D5-4D99-B8A8-F995819AD2CE}" type="presOf" srcId="{D1B96660-9265-4D83-9DDD-32E0F9CE006E}" destId="{D53A5849-2E24-4F60-AE44-C0E2CCFBF245}" srcOrd="1" destOrd="0" presId="urn:microsoft.com/office/officeart/2005/8/layout/lProcess2"/>
    <dgm:cxn modelId="{26A33996-C488-49A7-9DD3-09172AEF423F}" type="presOf" srcId="{FB47BBAB-30C2-462D-A911-DF397D00FC97}" destId="{C7D57BC3-E152-405E-BF39-68B6C7A68D6C}" srcOrd="0" destOrd="0" presId="urn:microsoft.com/office/officeart/2005/8/layout/lProcess2"/>
    <dgm:cxn modelId="{6F33E1A7-FC25-429A-B4C7-3B66413F193A}" type="presOf" srcId="{3DCF5CC4-3C0F-424B-B522-A53633655257}" destId="{E5F58CCF-05A3-49C8-9750-E29EBADAECFB}" srcOrd="1" destOrd="0" presId="urn:microsoft.com/office/officeart/2005/8/layout/lProcess2"/>
    <dgm:cxn modelId="{42F1FCAD-2FF1-4018-B067-3BD60496FEA4}" type="presOf" srcId="{3DCF5CC4-3C0F-424B-B522-A53633655257}" destId="{43237A7C-F3A8-4024-8664-D74DA0D9FBD4}" srcOrd="0" destOrd="0" presId="urn:microsoft.com/office/officeart/2005/8/layout/lProcess2"/>
    <dgm:cxn modelId="{38A182B5-1248-4DF5-B2EB-4CE7591965E5}" type="presOf" srcId="{15FD8A64-93E8-4E4F-BEF6-8FD6EAB0493D}" destId="{B46ABF52-564A-4912-A352-C8D75C06C2B3}" srcOrd="0" destOrd="0" presId="urn:microsoft.com/office/officeart/2005/8/layout/lProcess2"/>
    <dgm:cxn modelId="{184357C2-0B7B-4C72-851F-1B4F1F01B699}" srcId="{EBE35D9B-051D-4DD1-8ADE-107CFB18F803}" destId="{3DCF5CC4-3C0F-424B-B522-A53633655257}" srcOrd="1" destOrd="0" parTransId="{A7BA8A3E-21F8-49A8-B337-BF648BA5FC2C}" sibTransId="{EF22CF3C-A2C7-45B7-A169-C7F308FD73CA}"/>
    <dgm:cxn modelId="{441B5CC3-0BD0-462F-9283-0ABE2A5FFEBA}" type="presOf" srcId="{D1B96660-9265-4D83-9DDD-32E0F9CE006E}" destId="{BC33968B-E3BF-4A7A-A8CA-E0E07D5C7112}" srcOrd="0" destOrd="0" presId="urn:microsoft.com/office/officeart/2005/8/layout/lProcess2"/>
    <dgm:cxn modelId="{C42B3FC7-C25E-4A89-BA7A-7F0D59194913}" type="presOf" srcId="{C9D3C74F-6799-44EE-9F2D-6652B06CE892}" destId="{F19ACDAE-4442-4938-B4E1-1C4363CD9C08}" srcOrd="1" destOrd="0" presId="urn:microsoft.com/office/officeart/2005/8/layout/lProcess2"/>
    <dgm:cxn modelId="{B6491CCD-0852-4869-9C3A-710A74E6AEA2}" srcId="{D1B96660-9265-4D83-9DDD-32E0F9CE006E}" destId="{15FD8A64-93E8-4E4F-BEF6-8FD6EAB0493D}" srcOrd="0" destOrd="0" parTransId="{E3EC2101-501B-4799-AB40-B3D4A37FFDE1}" sibTransId="{29B46715-A480-4703-B879-E01DFE05E601}"/>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2" destOrd="0" parTransId="{992C9E23-76FF-4BD7-86B1-74E05B950819}" sibTransId="{A04A7728-9575-474D-A643-D9DDCFD9FA53}"/>
    <dgm:cxn modelId="{A65DF0FE-07B7-4292-9917-CAAF37879143}" srcId="{C9D3C74F-6799-44EE-9F2D-6652B06CE892}" destId="{FB47BBAB-30C2-462D-A911-DF397D00FC97}" srcOrd="0" destOrd="0" parTransId="{80BE1259-3D70-4C7E-8C96-1CB87BE71C1F}" sibTransId="{7FCB949B-C259-4EAE-AB9D-CF54A1965D61}"/>
    <dgm:cxn modelId="{2D5394CD-508B-4449-BF9E-825ADC2D884F}" type="presParOf" srcId="{C73FE255-4A66-43EE-80DE-8EDE54880EF8}" destId="{FC8E802B-1F40-4FC5-9217-2E628C0781D2}" srcOrd="0" destOrd="0" presId="urn:microsoft.com/office/officeart/2005/8/layout/lProcess2"/>
    <dgm:cxn modelId="{8D399B1D-EBEB-4BB0-A8A9-700E67A9E3ED}" type="presParOf" srcId="{FC8E802B-1F40-4FC5-9217-2E628C0781D2}" destId="{BC33968B-E3BF-4A7A-A8CA-E0E07D5C7112}" srcOrd="0" destOrd="0" presId="urn:microsoft.com/office/officeart/2005/8/layout/lProcess2"/>
    <dgm:cxn modelId="{5EB51834-5662-44CC-AB5E-84F7AD5B4266}" type="presParOf" srcId="{FC8E802B-1F40-4FC5-9217-2E628C0781D2}" destId="{D53A5849-2E24-4F60-AE44-C0E2CCFBF245}" srcOrd="1" destOrd="0" presId="urn:microsoft.com/office/officeart/2005/8/layout/lProcess2"/>
    <dgm:cxn modelId="{931C969F-8C6A-435D-B052-2348C9395093}" type="presParOf" srcId="{FC8E802B-1F40-4FC5-9217-2E628C0781D2}" destId="{F25969B3-B6F5-4508-973F-8A7619210AE1}" srcOrd="2" destOrd="0" presId="urn:microsoft.com/office/officeart/2005/8/layout/lProcess2"/>
    <dgm:cxn modelId="{A9FEE9B7-CE3D-42A7-9F4E-EB3533F7CFFB}" type="presParOf" srcId="{F25969B3-B6F5-4508-973F-8A7619210AE1}" destId="{CC7EF905-4F00-46D3-AD62-C2363F93730F}" srcOrd="0" destOrd="0" presId="urn:microsoft.com/office/officeart/2005/8/layout/lProcess2"/>
    <dgm:cxn modelId="{6702311B-AE87-4C1E-B56E-92697688629F}" type="presParOf" srcId="{CC7EF905-4F00-46D3-AD62-C2363F93730F}" destId="{B46ABF52-564A-4912-A352-C8D75C06C2B3}" srcOrd="0" destOrd="0" presId="urn:microsoft.com/office/officeart/2005/8/layout/lProcess2"/>
    <dgm:cxn modelId="{2D4F42C8-BFD6-4CC9-B864-3254F9BF6849}" type="presParOf" srcId="{C73FE255-4A66-43EE-80DE-8EDE54880EF8}" destId="{12386E13-78E7-4619-B3B2-E7B89D1AA60C}" srcOrd="1" destOrd="0" presId="urn:microsoft.com/office/officeart/2005/8/layout/lProcess2"/>
    <dgm:cxn modelId="{EEACB9E5-4C36-476A-A60C-E696886074F4}" type="presParOf" srcId="{C73FE255-4A66-43EE-80DE-8EDE54880EF8}" destId="{A1D65087-3937-4B34-B059-995279AFAF65}" srcOrd="2" destOrd="0" presId="urn:microsoft.com/office/officeart/2005/8/layout/lProcess2"/>
    <dgm:cxn modelId="{7FD769B2-8BC6-4193-83B8-EB885F4333D8}" type="presParOf" srcId="{A1D65087-3937-4B34-B059-995279AFAF65}" destId="{43237A7C-F3A8-4024-8664-D74DA0D9FBD4}" srcOrd="0" destOrd="0" presId="urn:microsoft.com/office/officeart/2005/8/layout/lProcess2"/>
    <dgm:cxn modelId="{E0D85587-1CF8-4F5F-A227-0A3DF0338C7F}" type="presParOf" srcId="{A1D65087-3937-4B34-B059-995279AFAF65}" destId="{E5F58CCF-05A3-49C8-9750-E29EBADAECFB}" srcOrd="1" destOrd="0" presId="urn:microsoft.com/office/officeart/2005/8/layout/lProcess2"/>
    <dgm:cxn modelId="{DF44B539-55E7-470A-AF93-0D87C4D6A4BE}" type="presParOf" srcId="{A1D65087-3937-4B34-B059-995279AFAF65}" destId="{6F9F20A5-E014-4CE6-BF34-4BAE78381ACF}" srcOrd="2" destOrd="0" presId="urn:microsoft.com/office/officeart/2005/8/layout/lProcess2"/>
    <dgm:cxn modelId="{9D26D5EE-A20A-4DA6-A821-00A50094266A}" type="presParOf" srcId="{6F9F20A5-E014-4CE6-BF34-4BAE78381ACF}" destId="{9AC32DD8-28A2-4BB2-A5A7-4DDAA4A231D1}" srcOrd="0" destOrd="0" presId="urn:microsoft.com/office/officeart/2005/8/layout/lProcess2"/>
    <dgm:cxn modelId="{9ED6DFE9-C0BE-4C62-A1C6-FB06726BC2C1}" type="presParOf" srcId="{9AC32DD8-28A2-4BB2-A5A7-4DDAA4A231D1}" destId="{9E5E75BA-1DD5-418A-B210-EF2268262C28}" srcOrd="0" destOrd="0" presId="urn:microsoft.com/office/officeart/2005/8/layout/lProcess2"/>
    <dgm:cxn modelId="{F73F3ABF-78F6-47C2-A9A3-1181942931EB}" type="presParOf" srcId="{C73FE255-4A66-43EE-80DE-8EDE54880EF8}" destId="{9746FAAC-00DE-4F0F-90E7-F32ACDB68FF8}" srcOrd="3" destOrd="0" presId="urn:microsoft.com/office/officeart/2005/8/layout/lProcess2"/>
    <dgm:cxn modelId="{9BC1372E-104F-444C-8130-AB0A58A61A01}" type="presParOf" srcId="{C73FE255-4A66-43EE-80DE-8EDE54880EF8}" destId="{929E412A-C2AC-416D-B529-B9BF0FDD272E}" srcOrd="4"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79103846-88C6-424E-A5BA-F4A825B32B20}" type="presParOf" srcId="{57344207-3CFB-49ED-B901-7A9A1FEA17B8}" destId="{C7D57BC3-E152-405E-BF39-68B6C7A68D6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9D3C74F-6799-44EE-9F2D-6652B06CE892}">
      <dgm:prSet phldrT="[Text]" custT="1"/>
      <dgm:spPr/>
      <dgm:t>
        <a:bodyPr/>
        <a:lstStyle/>
        <a:p>
          <a:r>
            <a:rPr lang="en-US" sz="2800" b="1">
              <a:solidFill>
                <a:srgbClr val="000000"/>
              </a:solidFill>
              <a:latin typeface="Arial" panose="020B0604020202020204" pitchFamily="34" charset="0"/>
              <a:cs typeface="Arial" panose="020B0604020202020204" pitchFamily="34" charset="0"/>
            </a:rPr>
            <a:t>Up to 2 days before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1A723B7C-74B7-47E1-8128-B2C6E082BA53}">
      <dgm:prSet custT="1"/>
      <dgm:spPr/>
      <dgm:t>
        <a:bodyPr/>
        <a:lstStyle/>
        <a:p>
          <a:r>
            <a:rPr lang="en-US" sz="2800" b="1">
              <a:solidFill>
                <a:srgbClr val="FF0000"/>
              </a:solidFill>
              <a:latin typeface="Arial" panose="020B0604020202020204" pitchFamily="34" charset="0"/>
              <a:cs typeface="Arial" panose="020B0604020202020204" pitchFamily="34" charset="0"/>
            </a:rPr>
            <a:t>Test Day</a:t>
          </a:r>
        </a:p>
      </dgm:t>
    </dgm:pt>
    <dgm:pt modelId="{29D65279-5FCE-4607-ADE3-D3FA2A4D9608}" type="parTrans" cxnId="{D82E5099-BC09-49F0-8E4A-A42F1497F17B}">
      <dgm:prSet/>
      <dgm:spPr/>
      <dgm:t>
        <a:bodyPr/>
        <a:lstStyle/>
        <a:p>
          <a:endParaRPr lang="en-US"/>
        </a:p>
      </dgm:t>
    </dgm:pt>
    <dgm:pt modelId="{C71C78B3-348D-47C7-A632-35F7133BB93B}" type="sibTrans" cxnId="{D82E5099-BC09-49F0-8E4A-A42F1497F17B}">
      <dgm:prSet/>
      <dgm:spPr/>
      <dgm:t>
        <a:bodyPr/>
        <a:lstStyle/>
        <a:p>
          <a:endParaRPr lang="en-US"/>
        </a:p>
      </dgm:t>
    </dgm:pt>
    <dgm:pt modelId="{9C2DFADA-7957-4FDA-AD8E-A90B080C8152}">
      <dgm:prSet phldrT="[Text]" custT="1"/>
      <dgm:spPr/>
      <dgm:t>
        <a:bodyPr/>
        <a:lstStyle/>
        <a:p>
          <a:pPr algn="l">
            <a:buFont typeface="Arial" panose="020B0604020202020204" pitchFamily="34" charset="0"/>
            <a:buChar char="•"/>
          </a:pPr>
          <a:r>
            <a:rPr lang="en-US" sz="20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Verify accommodations</a:t>
          </a:r>
        </a:p>
      </dgm:t>
    </dgm:pt>
    <dgm:pt modelId="{650876B8-C7E5-4699-BB2F-1AC11B37C16C}" type="parTrans" cxnId="{169554D0-50C4-4AAA-98DE-23179635A533}">
      <dgm:prSet/>
      <dgm:spPr/>
      <dgm:t>
        <a:bodyPr/>
        <a:lstStyle/>
        <a:p>
          <a:endParaRPr lang="en-US"/>
        </a:p>
      </dgm:t>
    </dgm:pt>
    <dgm:pt modelId="{A41607D6-C665-4E8D-BCA8-9DA948D7CFF8}" type="sibTrans" cxnId="{169554D0-50C4-4AAA-98DE-23179635A533}">
      <dgm:prSet/>
      <dgm:spPr/>
      <dgm:t>
        <a:bodyPr/>
        <a:lstStyle/>
        <a:p>
          <a:endParaRPr lang="en-US"/>
        </a:p>
      </dgm:t>
    </dgm:pt>
    <dgm:pt modelId="{30168D2F-E7FD-4DC1-AB13-D9287234C27B}">
      <dgm:prSet custT="1"/>
      <dgm:spPr/>
      <dgm:t>
        <a:bodyPr/>
        <a:lstStyle/>
        <a:p>
          <a:pPr algn="ctr"/>
          <a:r>
            <a:rPr lang="en-US" sz="1800" b="1">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Verify student roster</a:t>
          </a:r>
        </a:p>
        <a:p>
          <a:pPr algn="ctr"/>
          <a:r>
            <a:rPr lang="en-US" sz="2000" b="1">
              <a:latin typeface="Arial" panose="020B0604020202020204" pitchFamily="34" charset="0"/>
              <a:cs typeface="Arial" panose="020B0604020202020204" pitchFamily="34" charset="0"/>
            </a:rPr>
            <a:t>●Distribute student logins to students</a:t>
          </a:r>
        </a:p>
        <a:p>
          <a:pPr algn="ctr"/>
          <a:r>
            <a:rPr lang="en-US" sz="2000" b="1">
              <a:latin typeface="Arial" panose="020B0604020202020204" pitchFamily="34" charset="0"/>
              <a:cs typeface="Arial" panose="020B0604020202020204" pitchFamily="34" charset="0"/>
            </a:rPr>
            <a:t>●Provide access codes to students</a:t>
          </a:r>
        </a:p>
        <a:p>
          <a:pPr algn="ctr"/>
          <a:r>
            <a:rPr lang="en-US" sz="2000" b="1">
              <a:latin typeface="Arial" panose="020B0604020202020204" pitchFamily="34" charset="0"/>
              <a:cs typeface="Arial" panose="020B0604020202020204" pitchFamily="34" charset="0"/>
            </a:rPr>
            <a:t>●Enter proctor password as needed</a:t>
          </a:r>
        </a:p>
        <a:p>
          <a:pPr algn="ctr"/>
          <a:r>
            <a:rPr lang="en-US" sz="2000" b="1">
              <a:latin typeface="Arial" panose="020B0604020202020204" pitchFamily="34" charset="0"/>
              <a:cs typeface="Arial" panose="020B0604020202020204" pitchFamily="34" charset="0"/>
            </a:rPr>
            <a:t>●Monitor student testing status in the MCAS Portal</a:t>
          </a:r>
        </a:p>
        <a:p>
          <a:pPr algn="ctr"/>
          <a:r>
            <a:rPr lang="en-US" sz="2000" b="1">
              <a:latin typeface="Arial" panose="020B0604020202020204" pitchFamily="34" charset="0"/>
              <a:cs typeface="Arial" panose="020B0604020202020204" pitchFamily="34" charset="0"/>
            </a:rPr>
            <a:t>●Assist with testing issues as needed</a:t>
          </a:r>
        </a:p>
      </dgm:t>
    </dgm:pt>
    <dgm:pt modelId="{3A5C8151-2B99-4E10-A394-A653AE83C67F}" type="parTrans" cxnId="{20A90559-4EFE-44F8-8EAA-6FD21D40A248}">
      <dgm:prSet/>
      <dgm:spPr/>
      <dgm:t>
        <a:bodyPr/>
        <a:lstStyle/>
        <a:p>
          <a:endParaRPr lang="en-US"/>
        </a:p>
      </dgm:t>
    </dgm:pt>
    <dgm:pt modelId="{5A32C67C-5968-4419-9684-6EFBD72F38AA}" type="sibTrans" cxnId="{20A90559-4EFE-44F8-8EAA-6FD21D40A248}">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0" presStyleCnt="2"/>
      <dgm:spPr/>
    </dgm:pt>
    <dgm:pt modelId="{F19ACDAE-4442-4938-B4E1-1C4363CD9C08}" type="pres">
      <dgm:prSet presAssocID="{C9D3C74F-6799-44EE-9F2D-6652B06CE892}" presName="textNode" presStyleLbl="bgShp" presStyleIdx="0" presStyleCnt="2"/>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D320A643-3A9C-40E6-8C95-D5B771205F5A}" type="pres">
      <dgm:prSet presAssocID="{9C2DFADA-7957-4FDA-AD8E-A90B080C8152}" presName="childNode" presStyleLbl="node1" presStyleIdx="0" presStyleCnt="2" custScaleY="158730" custLinFactNeighborX="318" custLinFactNeighborY="-9903">
        <dgm:presLayoutVars>
          <dgm:bulletEnabled val="1"/>
        </dgm:presLayoutVars>
      </dgm:prSet>
      <dgm:spPr/>
    </dgm:pt>
    <dgm:pt modelId="{93F5F1C7-6A4B-4C7F-A7D0-CDD7754818A4}" type="pres">
      <dgm:prSet presAssocID="{C9D3C74F-6799-44EE-9F2D-6652B06CE892}" presName="aSpace" presStyleCnt="0"/>
      <dgm:spPr/>
    </dgm:pt>
    <dgm:pt modelId="{89ABB06F-89DC-451B-B77D-EB5DAF691EAB}" type="pres">
      <dgm:prSet presAssocID="{1A723B7C-74B7-47E1-8128-B2C6E082BA53}" presName="compNode" presStyleCnt="0"/>
      <dgm:spPr/>
    </dgm:pt>
    <dgm:pt modelId="{FED935C3-B61F-4F37-A61E-FC12A96BB539}" type="pres">
      <dgm:prSet presAssocID="{1A723B7C-74B7-47E1-8128-B2C6E082BA53}" presName="aNode" presStyleLbl="bgShp" presStyleIdx="1" presStyleCnt="2" custLinFactNeighborX="38" custLinFactNeighborY="-1906"/>
      <dgm:spPr/>
    </dgm:pt>
    <dgm:pt modelId="{06736ED1-6867-457A-ADD4-E5232A93ED82}" type="pres">
      <dgm:prSet presAssocID="{1A723B7C-74B7-47E1-8128-B2C6E082BA53}" presName="textNode" presStyleLbl="bgShp" presStyleIdx="1" presStyleCnt="2"/>
      <dgm:spPr/>
    </dgm:pt>
    <dgm:pt modelId="{D885D4BB-7294-4003-B586-58F1E722FAB8}" type="pres">
      <dgm:prSet presAssocID="{1A723B7C-74B7-47E1-8128-B2C6E082BA53}" presName="compChildNode" presStyleCnt="0"/>
      <dgm:spPr/>
    </dgm:pt>
    <dgm:pt modelId="{766979A6-07D4-43D6-977C-B2EC184290FD}" type="pres">
      <dgm:prSet presAssocID="{1A723B7C-74B7-47E1-8128-B2C6E082BA53}" presName="theInnerList" presStyleCnt="0"/>
      <dgm:spPr/>
    </dgm:pt>
    <dgm:pt modelId="{DA40E540-4944-42F8-8D3B-5AB6029BBBEC}" type="pres">
      <dgm:prSet presAssocID="{30168D2F-E7FD-4DC1-AB13-D9287234C27B}" presName="childNode" presStyleLbl="node1" presStyleIdx="1" presStyleCnt="2" custScaleX="111487" custScaleY="110546" custLinFactNeighborX="565" custLinFactNeighborY="-7726">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2B8E3429-5ACF-43E1-B547-1C0591335E2A}" type="presOf" srcId="{30168D2F-E7FD-4DC1-AB13-D9287234C27B}" destId="{DA40E540-4944-42F8-8D3B-5AB6029BBBEC}" srcOrd="0" destOrd="0" presId="urn:microsoft.com/office/officeart/2005/8/layout/lProcess2"/>
    <dgm:cxn modelId="{99218968-30C0-46C6-A6E4-4A7159FE7F14}" type="presOf" srcId="{9C2DFADA-7957-4FDA-AD8E-A90B080C8152}" destId="{D320A643-3A9C-40E6-8C95-D5B771205F5A}" srcOrd="0" destOrd="0" presId="urn:microsoft.com/office/officeart/2005/8/layout/lProcess2"/>
    <dgm:cxn modelId="{7F6F9E6D-23F7-4225-847A-09E532040784}" type="presOf" srcId="{1A723B7C-74B7-47E1-8128-B2C6E082BA53}" destId="{FED935C3-B61F-4F37-A61E-FC12A96BB539}" srcOrd="0" destOrd="0" presId="urn:microsoft.com/office/officeart/2005/8/layout/lProcess2"/>
    <dgm:cxn modelId="{20A90559-4EFE-44F8-8EAA-6FD21D40A248}" srcId="{1A723B7C-74B7-47E1-8128-B2C6E082BA53}" destId="{30168D2F-E7FD-4DC1-AB13-D9287234C27B}" srcOrd="0" destOrd="0" parTransId="{3A5C8151-2B99-4E10-A394-A653AE83C67F}" sibTransId="{5A32C67C-5968-4419-9684-6EFBD72F38AA}"/>
    <dgm:cxn modelId="{D82E5099-BC09-49F0-8E4A-A42F1497F17B}" srcId="{EBE35D9B-051D-4DD1-8ADE-107CFB18F803}" destId="{1A723B7C-74B7-47E1-8128-B2C6E082BA53}" srcOrd="1" destOrd="0" parTransId="{29D65279-5FCE-4607-ADE3-D3FA2A4D9608}" sibTransId="{C71C78B3-348D-47C7-A632-35F7133BB93B}"/>
    <dgm:cxn modelId="{C42B3FC7-C25E-4A89-BA7A-7F0D59194913}" type="presOf" srcId="{C9D3C74F-6799-44EE-9F2D-6652B06CE892}" destId="{F19ACDAE-4442-4938-B4E1-1C4363CD9C08}" srcOrd="1" destOrd="0" presId="urn:microsoft.com/office/officeart/2005/8/layout/lProcess2"/>
    <dgm:cxn modelId="{169554D0-50C4-4AAA-98DE-23179635A533}" srcId="{C9D3C74F-6799-44EE-9F2D-6652B06CE892}" destId="{9C2DFADA-7957-4FDA-AD8E-A90B080C8152}" srcOrd="0" destOrd="0" parTransId="{650876B8-C7E5-4699-BB2F-1AC11B37C16C}" sibTransId="{A41607D6-C665-4E8D-BCA8-9DA948D7CFF8}"/>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0" destOrd="0" parTransId="{992C9E23-76FF-4BD7-86B1-74E05B950819}" sibTransId="{A04A7728-9575-474D-A643-D9DDCFD9FA53}"/>
    <dgm:cxn modelId="{9C8CFFFE-0CDE-4BD9-A5DB-7304CA5D8F17}" type="presOf" srcId="{1A723B7C-74B7-47E1-8128-B2C6E082BA53}" destId="{06736ED1-6867-457A-ADD4-E5232A93ED82}" srcOrd="1" destOrd="0" presId="urn:microsoft.com/office/officeart/2005/8/layout/lProcess2"/>
    <dgm:cxn modelId="{9BC1372E-104F-444C-8130-AB0A58A61A01}" type="presParOf" srcId="{C73FE255-4A66-43EE-80DE-8EDE54880EF8}" destId="{929E412A-C2AC-416D-B529-B9BF0FDD272E}" srcOrd="0"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E923E9F0-A6C3-414E-825A-1F0617FEBD0D}" type="presParOf" srcId="{57344207-3CFB-49ED-B901-7A9A1FEA17B8}" destId="{D320A643-3A9C-40E6-8C95-D5B771205F5A}" srcOrd="0" destOrd="0" presId="urn:microsoft.com/office/officeart/2005/8/layout/lProcess2"/>
    <dgm:cxn modelId="{C4711F3D-6B63-4163-A7F8-ADC58734C58A}" type="presParOf" srcId="{C73FE255-4A66-43EE-80DE-8EDE54880EF8}" destId="{93F5F1C7-6A4B-4C7F-A7D0-CDD7754818A4}" srcOrd="1" destOrd="0" presId="urn:microsoft.com/office/officeart/2005/8/layout/lProcess2"/>
    <dgm:cxn modelId="{136362F0-EE73-471C-AFA9-1CE8DDB1A525}" type="presParOf" srcId="{C73FE255-4A66-43EE-80DE-8EDE54880EF8}" destId="{89ABB06F-89DC-451B-B77D-EB5DAF691EAB}" srcOrd="2" destOrd="0" presId="urn:microsoft.com/office/officeart/2005/8/layout/lProcess2"/>
    <dgm:cxn modelId="{62030D0C-4F56-4967-AE67-13F576B40E66}" type="presParOf" srcId="{89ABB06F-89DC-451B-B77D-EB5DAF691EAB}" destId="{FED935C3-B61F-4F37-A61E-FC12A96BB539}" srcOrd="0" destOrd="0" presId="urn:microsoft.com/office/officeart/2005/8/layout/lProcess2"/>
    <dgm:cxn modelId="{F74289A3-27AF-48AD-B765-5F5403958A57}" type="presParOf" srcId="{89ABB06F-89DC-451B-B77D-EB5DAF691EAB}" destId="{06736ED1-6867-457A-ADD4-E5232A93ED82}" srcOrd="1" destOrd="0" presId="urn:microsoft.com/office/officeart/2005/8/layout/lProcess2"/>
    <dgm:cxn modelId="{01C04D63-72DD-4A51-9656-E82C781BA785}" type="presParOf" srcId="{89ABB06F-89DC-451B-B77D-EB5DAF691EAB}" destId="{D885D4BB-7294-4003-B586-58F1E722FAB8}" srcOrd="2" destOrd="0" presId="urn:microsoft.com/office/officeart/2005/8/layout/lProcess2"/>
    <dgm:cxn modelId="{78AB28D8-977A-47B0-BC7F-BC591A239EA8}" type="presParOf" srcId="{D885D4BB-7294-4003-B586-58F1E722FAB8}" destId="{766979A6-07D4-43D6-977C-B2EC184290FD}" srcOrd="0" destOrd="0" presId="urn:microsoft.com/office/officeart/2005/8/layout/lProcess2"/>
    <dgm:cxn modelId="{A6FCE48B-C91C-47F1-A40A-F772AA8C66A4}" type="presParOf" srcId="{766979A6-07D4-43D6-977C-B2EC184290FD}" destId="{DA40E540-4944-42F8-8D3B-5AB6029BBBE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8F3BB83-37C9-43C9-998D-55C63EA5F675}">
      <dgm:prSet phldrT="[Text]" custT="1"/>
      <dgm:spPr/>
      <dgm:t>
        <a:bodyPr/>
        <a:lstStyle/>
        <a:p>
          <a:pPr>
            <a:buFont typeface="Arial" panose="020B0604020202020204" pitchFamily="34" charset="0"/>
            <a:buChar char="•"/>
          </a:pPr>
          <a:r>
            <a:rPr lang="en-US" sz="1800" b="1">
              <a:latin typeface="Arial" panose="020B0604020202020204" pitchFamily="34" charset="0"/>
              <a:cs typeface="Arial" panose="020B0604020202020204" pitchFamily="34" charset="0"/>
            </a:rPr>
            <a:t>●Review Appendix A of the PAM</a:t>
          </a:r>
        </a:p>
        <a:p>
          <a:pPr>
            <a:buFont typeface="Arial" panose="020B0604020202020204" pitchFamily="34" charset="0"/>
            <a:buChar char="•"/>
          </a:pPr>
          <a:r>
            <a:rPr lang="en-US" sz="1800" b="1">
              <a:latin typeface="Arial" panose="020B0604020202020204" pitchFamily="34" charset="0"/>
              <a:cs typeface="Arial" panose="020B0604020202020204" pitchFamily="34" charset="0"/>
            </a:rPr>
            <a:t>●Review technology guidelines to verify that devices meet technology requirements</a:t>
          </a:r>
        </a:p>
        <a:p>
          <a:pPr>
            <a:buFont typeface="Arial" panose="020B0604020202020204" pitchFamily="34" charset="0"/>
            <a:buChar char="•"/>
          </a:pPr>
          <a:r>
            <a:rPr lang="en-US" sz="1800" b="1">
              <a:latin typeface="Arial" panose="020B0604020202020204" pitchFamily="34" charset="0"/>
              <a:cs typeface="Arial" panose="020B0604020202020204" pitchFamily="34" charset="0"/>
            </a:rPr>
            <a:t>●Install updated kiosks if needed</a:t>
          </a:r>
        </a:p>
        <a:p>
          <a:pPr>
            <a:buFont typeface="Arial" panose="020B0604020202020204" pitchFamily="34" charset="0"/>
            <a:buChar char="•"/>
          </a:pPr>
          <a:r>
            <a:rPr lang="en-US" sz="1800" b="1">
              <a:latin typeface="Arial" panose="020B0604020202020204" pitchFamily="34" charset="0"/>
              <a:cs typeface="Arial" panose="020B0604020202020204" pitchFamily="34" charset="0"/>
            </a:rPr>
            <a:t>●Verify access to MCAS Portal and MCAS Training Site</a:t>
          </a:r>
        </a:p>
      </dgm:t>
    </dgm:pt>
    <dgm:pt modelId="{EA61D2AA-EEF4-4F75-A5E3-D5F43D127C8C}" type="parTrans" cxnId="{6A999A4F-9038-422E-9B14-1BDA200417F8}">
      <dgm:prSet/>
      <dgm:spPr/>
      <dgm:t>
        <a:bodyPr/>
        <a:lstStyle/>
        <a:p>
          <a:endParaRPr lang="en-US"/>
        </a:p>
      </dgm:t>
    </dgm:pt>
    <dgm:pt modelId="{4BD8F71F-8816-4E74-9B43-75388AC8FB1F}" type="sibTrans" cxnId="{6A999A4F-9038-422E-9B14-1BDA200417F8}">
      <dgm:prSet/>
      <dgm:spPr/>
      <dgm:t>
        <a:bodyPr/>
        <a:lstStyle/>
        <a:p>
          <a:endParaRPr lang="en-US"/>
        </a:p>
      </dgm:t>
    </dgm:pt>
    <dgm:pt modelId="{C9D3C74F-6799-44EE-9F2D-6652B06CE892}">
      <dgm:prSet phldrT="[Text]"/>
      <dgm:spPr/>
      <dgm:t>
        <a:bodyPr/>
        <a:lstStyle/>
        <a:p>
          <a:r>
            <a:rPr lang="en-US" b="1">
              <a:latin typeface="Arial" panose="020B0604020202020204" pitchFamily="34" charset="0"/>
              <a:cs typeface="Arial" panose="020B0604020202020204" pitchFamily="34" charset="0"/>
            </a:rPr>
            <a:t>During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FB47BBAB-30C2-462D-A911-DF397D00FC97}">
      <dgm:prSet phldrT="[Text]" custT="1"/>
      <dgm:spPr/>
      <dgm:t>
        <a:bodyPr/>
        <a:lstStyle/>
        <a:p>
          <a:pPr algn="ctr"/>
          <a:r>
            <a:rPr lang="en-US" sz="2200" b="1">
              <a:latin typeface="Arial" panose="020B0604020202020204" pitchFamily="34" charset="0"/>
              <a:cs typeface="Arial" panose="020B0604020202020204" pitchFamily="34" charset="0"/>
            </a:rPr>
            <a:t>●Troubleshoot issues as they arise</a:t>
          </a:r>
        </a:p>
        <a:p>
          <a:pPr algn="ctr"/>
          <a:r>
            <a:rPr lang="en-US" sz="2200" b="1">
              <a:latin typeface="Arial" panose="020B0604020202020204" pitchFamily="34" charset="0"/>
              <a:cs typeface="Arial" panose="020B0604020202020204" pitchFamily="34" charset="0"/>
            </a:rPr>
            <a:t>●Contact the MCAS Service Center with technology questions</a:t>
          </a:r>
        </a:p>
      </dgm:t>
    </dgm:pt>
    <dgm:pt modelId="{80BE1259-3D70-4C7E-8C96-1CB87BE71C1F}" type="parTrans" cxnId="{A65DF0FE-07B7-4292-9917-CAAF37879143}">
      <dgm:prSet/>
      <dgm:spPr/>
      <dgm:t>
        <a:bodyPr/>
        <a:lstStyle/>
        <a:p>
          <a:endParaRPr lang="en-US"/>
        </a:p>
      </dgm:t>
    </dgm:pt>
    <dgm:pt modelId="{7FCB949B-C259-4EAE-AB9D-CF54A1965D61}" type="sibTrans" cxnId="{A65DF0FE-07B7-4292-9917-CAAF37879143}">
      <dgm:prSet/>
      <dgm:spPr/>
      <dgm:t>
        <a:bodyPr/>
        <a:lstStyle/>
        <a:p>
          <a:endParaRPr lang="en-US"/>
        </a:p>
      </dgm:t>
    </dgm:pt>
    <dgm:pt modelId="{D1B96660-9265-4D83-9DDD-32E0F9CE006E}">
      <dgm:prSet phldrT="[Text]"/>
      <dgm:spPr/>
      <dgm:t>
        <a:bodyPr/>
        <a:lstStyle/>
        <a:p>
          <a:pPr>
            <a:buFont typeface="Arial" panose="020B0604020202020204" pitchFamily="34" charset="0"/>
            <a:buChar char="•"/>
          </a:pPr>
          <a:r>
            <a:rPr lang="en-US" b="1">
              <a:latin typeface="Arial" panose="020B0604020202020204" pitchFamily="34" charset="0"/>
              <a:cs typeface="Arial" panose="020B0604020202020204" pitchFamily="34" charset="0"/>
            </a:rPr>
            <a:t>Fall 2025</a:t>
          </a:r>
        </a:p>
      </dgm:t>
    </dgm:pt>
    <dgm:pt modelId="{E35D59E4-FE76-4D58-AD4E-2B8C616B0C44}" type="parTrans" cxnId="{3EE1C822-CD9B-4303-A981-18EDF1FBEAB9}">
      <dgm:prSet/>
      <dgm:spPr/>
      <dgm:t>
        <a:bodyPr/>
        <a:lstStyle/>
        <a:p>
          <a:endParaRPr lang="en-US"/>
        </a:p>
      </dgm:t>
    </dgm:pt>
    <dgm:pt modelId="{BC99D777-B5B0-42D8-A6C3-A74338D44CC4}" type="sibTrans" cxnId="{3EE1C822-CD9B-4303-A981-18EDF1FBEAB9}">
      <dgm:prSet/>
      <dgm:spPr/>
      <dgm:t>
        <a:bodyPr/>
        <a:lstStyle/>
        <a:p>
          <a:endParaRPr lang="en-US"/>
        </a:p>
      </dgm:t>
    </dgm:pt>
    <dgm:pt modelId="{15FD8A64-93E8-4E4F-BEF6-8FD6EAB0493D}">
      <dgm:prSet phldrT="[Text]" custT="1"/>
      <dgm:spPr/>
      <dgm:t>
        <a:bodyPr/>
        <a:lstStyle/>
        <a:p>
          <a:pPr algn="ctr">
            <a:lnSpc>
              <a:spcPct val="90000"/>
            </a:lnSpc>
            <a:buFont typeface="Arial" panose="020B0604020202020204" pitchFamily="34" charset="0"/>
            <a:buChar char="•"/>
          </a:pPr>
          <a:r>
            <a:rPr lang="en-US" sz="2000" b="1">
              <a:latin typeface="Arial" panose="020B0604020202020204" pitchFamily="34" charset="0"/>
              <a:cs typeface="Arial" panose="020B0604020202020204" pitchFamily="34" charset="0"/>
            </a:rPr>
            <a:t>●Verify that devices meet the technology requirements</a:t>
          </a:r>
        </a:p>
        <a:p>
          <a:pPr algn="ctr">
            <a:lnSpc>
              <a:spcPct val="90000"/>
            </a:lnSpc>
            <a:buFont typeface="Arial" panose="020B0604020202020204" pitchFamily="34" charset="0"/>
            <a:buChar char="•"/>
          </a:pPr>
          <a:r>
            <a:rPr lang="en-US" sz="2000" b="1">
              <a:latin typeface="Arial" panose="020B0604020202020204" pitchFamily="34" charset="0"/>
              <a:cs typeface="Arial" panose="020B0604020202020204" pitchFamily="34" charset="0"/>
            </a:rPr>
            <a:t>●Add provided URLs to exempt lists</a:t>
          </a:r>
        </a:p>
        <a:p>
          <a:pPr algn="ctr">
            <a:lnSpc>
              <a:spcPct val="90000"/>
            </a:lnSpc>
            <a:buFont typeface="Arial" panose="020B0604020202020204" pitchFamily="34" charset="0"/>
            <a:buChar char="•"/>
          </a:pPr>
          <a:r>
            <a:rPr lang="en-US" sz="2000" b="1">
              <a:latin typeface="Arial" panose="020B0604020202020204" pitchFamily="34" charset="0"/>
              <a:cs typeface="Arial" panose="020B0604020202020204" pitchFamily="34" charset="0"/>
            </a:rPr>
            <a:t>●Download and install the updated MCAS Student Kiosk</a:t>
          </a:r>
        </a:p>
        <a:p>
          <a:pPr algn="ctr">
            <a:lnSpc>
              <a:spcPct val="90000"/>
            </a:lnSpc>
            <a:buFont typeface="Arial" panose="020B0604020202020204" pitchFamily="34" charset="0"/>
            <a:buChar char="•"/>
          </a:pPr>
          <a:r>
            <a:rPr lang="en-US" sz="2000" b="1">
              <a:latin typeface="Arial" panose="020B0604020202020204" pitchFamily="34" charset="0"/>
              <a:cs typeface="Arial" panose="020B0604020202020204" pitchFamily="34" charset="0"/>
            </a:rPr>
            <a:t>●Conduct Site Readiness and Site Certification</a:t>
          </a:r>
        </a:p>
      </dgm:t>
    </dgm:pt>
    <dgm:pt modelId="{E3EC2101-501B-4799-AB40-B3D4A37FFDE1}" type="parTrans" cxnId="{B6491CCD-0852-4869-9C3A-710A74E6AEA2}">
      <dgm:prSet/>
      <dgm:spPr/>
      <dgm:t>
        <a:bodyPr/>
        <a:lstStyle/>
        <a:p>
          <a:endParaRPr lang="en-US"/>
        </a:p>
      </dgm:t>
    </dgm:pt>
    <dgm:pt modelId="{29B46715-A480-4703-B879-E01DFE05E601}" type="sibTrans" cxnId="{B6491CCD-0852-4869-9C3A-710A74E6AEA2}">
      <dgm:prSet/>
      <dgm:spPr/>
      <dgm:t>
        <a:bodyPr/>
        <a:lstStyle/>
        <a:p>
          <a:endParaRPr lang="en-US"/>
        </a:p>
      </dgm:t>
    </dgm:pt>
    <dgm:pt modelId="{3DCF5CC4-3C0F-424B-B522-A53633655257}">
      <dgm:prSet phldrT="[Text]"/>
      <dgm:spPr/>
      <dgm:t>
        <a:bodyPr/>
        <a:lstStyle/>
        <a:p>
          <a:r>
            <a:rPr lang="en-US" b="1">
              <a:latin typeface="Arial" panose="020B0604020202020204" pitchFamily="34" charset="0"/>
              <a:cs typeface="Arial" panose="020B0604020202020204" pitchFamily="34" charset="0"/>
            </a:rPr>
            <a:t>Winter 2026</a:t>
          </a:r>
        </a:p>
      </dgm:t>
    </dgm:pt>
    <dgm:pt modelId="{EF22CF3C-A2C7-45B7-A169-C7F308FD73CA}" type="sibTrans" cxnId="{184357C2-0B7B-4C72-851F-1B4F1F01B699}">
      <dgm:prSet/>
      <dgm:spPr/>
      <dgm:t>
        <a:bodyPr/>
        <a:lstStyle/>
        <a:p>
          <a:endParaRPr lang="en-US"/>
        </a:p>
      </dgm:t>
    </dgm:pt>
    <dgm:pt modelId="{A7BA8A3E-21F8-49A8-B337-BF648BA5FC2C}" type="parTrans" cxnId="{184357C2-0B7B-4C72-851F-1B4F1F01B699}">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FC8E802B-1F40-4FC5-9217-2E628C0781D2}" type="pres">
      <dgm:prSet presAssocID="{D1B96660-9265-4D83-9DDD-32E0F9CE006E}" presName="compNode" presStyleCnt="0"/>
      <dgm:spPr/>
    </dgm:pt>
    <dgm:pt modelId="{BC33968B-E3BF-4A7A-A8CA-E0E07D5C7112}" type="pres">
      <dgm:prSet presAssocID="{D1B96660-9265-4D83-9DDD-32E0F9CE006E}" presName="aNode" presStyleLbl="bgShp" presStyleIdx="0" presStyleCnt="3" custLinFactNeighborX="965" custLinFactNeighborY="-179"/>
      <dgm:spPr/>
    </dgm:pt>
    <dgm:pt modelId="{D53A5849-2E24-4F60-AE44-C0E2CCFBF245}" type="pres">
      <dgm:prSet presAssocID="{D1B96660-9265-4D83-9DDD-32E0F9CE006E}" presName="textNode" presStyleLbl="bgShp" presStyleIdx="0" presStyleCnt="3"/>
      <dgm:spPr/>
    </dgm:pt>
    <dgm:pt modelId="{F25969B3-B6F5-4508-973F-8A7619210AE1}" type="pres">
      <dgm:prSet presAssocID="{D1B96660-9265-4D83-9DDD-32E0F9CE006E}" presName="compChildNode" presStyleCnt="0"/>
      <dgm:spPr/>
    </dgm:pt>
    <dgm:pt modelId="{CC7EF905-4F00-46D3-AD62-C2363F93730F}" type="pres">
      <dgm:prSet presAssocID="{D1B96660-9265-4D83-9DDD-32E0F9CE006E}" presName="theInnerList" presStyleCnt="0"/>
      <dgm:spPr/>
    </dgm:pt>
    <dgm:pt modelId="{B46ABF52-564A-4912-A352-C8D75C06C2B3}" type="pres">
      <dgm:prSet presAssocID="{15FD8A64-93E8-4E4F-BEF6-8FD6EAB0493D}" presName="childNode" presStyleLbl="node1" presStyleIdx="0" presStyleCnt="3" custScaleX="101303" custScaleY="2000000" custLinFactY="-96600" custLinFactNeighborX="1139" custLinFactNeighborY="-100000">
        <dgm:presLayoutVars>
          <dgm:bulletEnabled val="1"/>
        </dgm:presLayoutVars>
      </dgm:prSet>
      <dgm:spPr/>
    </dgm:pt>
    <dgm:pt modelId="{12386E13-78E7-4619-B3B2-E7B89D1AA60C}" type="pres">
      <dgm:prSet presAssocID="{D1B96660-9265-4D83-9DDD-32E0F9CE006E}" presName="aSpace" presStyleCnt="0"/>
      <dgm:spPr/>
    </dgm:pt>
    <dgm:pt modelId="{A1D65087-3937-4B34-B059-995279AFAF65}" type="pres">
      <dgm:prSet presAssocID="{3DCF5CC4-3C0F-424B-B522-A53633655257}" presName="compNode" presStyleCnt="0"/>
      <dgm:spPr/>
    </dgm:pt>
    <dgm:pt modelId="{43237A7C-F3A8-4024-8664-D74DA0D9FBD4}" type="pres">
      <dgm:prSet presAssocID="{3DCF5CC4-3C0F-424B-B522-A53633655257}" presName="aNode" presStyleLbl="bgShp" presStyleIdx="1" presStyleCnt="3"/>
      <dgm:spPr/>
    </dgm:pt>
    <dgm:pt modelId="{E5F58CCF-05A3-49C8-9750-E29EBADAECFB}" type="pres">
      <dgm:prSet presAssocID="{3DCF5CC4-3C0F-424B-B522-A53633655257}" presName="textNode" presStyleLbl="bgShp" presStyleIdx="1" presStyleCnt="3"/>
      <dgm:spPr/>
    </dgm:pt>
    <dgm:pt modelId="{6F9F20A5-E014-4CE6-BF34-4BAE78381ACF}" type="pres">
      <dgm:prSet presAssocID="{3DCF5CC4-3C0F-424B-B522-A53633655257}" presName="compChildNode" presStyleCnt="0"/>
      <dgm:spPr/>
    </dgm:pt>
    <dgm:pt modelId="{9AC32DD8-28A2-4BB2-A5A7-4DDAA4A231D1}" type="pres">
      <dgm:prSet presAssocID="{3DCF5CC4-3C0F-424B-B522-A53633655257}" presName="theInnerList" presStyleCnt="0"/>
      <dgm:spPr/>
    </dgm:pt>
    <dgm:pt modelId="{9E5E75BA-1DD5-418A-B210-EF2268262C28}" type="pres">
      <dgm:prSet presAssocID="{28F3BB83-37C9-43C9-998D-55C63EA5F675}" presName="childNode" presStyleLbl="node1" presStyleIdx="1" presStyleCnt="3" custScaleX="111437" custScaleY="114958" custLinFactNeighborX="0" custLinFactNeighborY="-13915">
        <dgm:presLayoutVars>
          <dgm:bulletEnabled val="1"/>
        </dgm:presLayoutVars>
      </dgm:prSet>
      <dgm:spPr/>
    </dgm:pt>
    <dgm:pt modelId="{9746FAAC-00DE-4F0F-90E7-F32ACDB68FF8}" type="pres">
      <dgm:prSet presAssocID="{3DCF5CC4-3C0F-424B-B522-A53633655257}" presName="aSpace" presStyleCnt="0"/>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2" presStyleCnt="3"/>
      <dgm:spPr/>
    </dgm:pt>
    <dgm:pt modelId="{F19ACDAE-4442-4938-B4E1-1C4363CD9C08}" type="pres">
      <dgm:prSet presAssocID="{C9D3C74F-6799-44EE-9F2D-6652B06CE892}" presName="textNode" presStyleLbl="bgShp" presStyleIdx="2" presStyleCnt="3"/>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C7D57BC3-E152-405E-BF39-68B6C7A68D6C}" type="pres">
      <dgm:prSet presAssocID="{FB47BBAB-30C2-462D-A911-DF397D00FC97}" presName="childNode" presStyleLbl="node1" presStyleIdx="2" presStyleCnt="3">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3EE1C822-CD9B-4303-A981-18EDF1FBEAB9}" srcId="{EBE35D9B-051D-4DD1-8ADE-107CFB18F803}" destId="{D1B96660-9265-4D83-9DDD-32E0F9CE006E}" srcOrd="0" destOrd="0" parTransId="{E35D59E4-FE76-4D58-AD4E-2B8C616B0C44}" sibTransId="{BC99D777-B5B0-42D8-A6C3-A74338D44CC4}"/>
    <dgm:cxn modelId="{1C037233-1D14-47CE-BF2A-BBDA47093FBB}" type="presOf" srcId="{28F3BB83-37C9-43C9-998D-55C63EA5F675}" destId="{9E5E75BA-1DD5-418A-B210-EF2268262C28}" srcOrd="0" destOrd="0" presId="urn:microsoft.com/office/officeart/2005/8/layout/lProcess2"/>
    <dgm:cxn modelId="{6A999A4F-9038-422E-9B14-1BDA200417F8}" srcId="{3DCF5CC4-3C0F-424B-B522-A53633655257}" destId="{28F3BB83-37C9-43C9-998D-55C63EA5F675}" srcOrd="0" destOrd="0" parTransId="{EA61D2AA-EEF4-4F75-A5E3-D5F43D127C8C}" sibTransId="{4BD8F71F-8816-4E74-9B43-75388AC8FB1F}"/>
    <dgm:cxn modelId="{04412084-29D5-4D99-B8A8-F995819AD2CE}" type="presOf" srcId="{D1B96660-9265-4D83-9DDD-32E0F9CE006E}" destId="{D53A5849-2E24-4F60-AE44-C0E2CCFBF245}" srcOrd="1" destOrd="0" presId="urn:microsoft.com/office/officeart/2005/8/layout/lProcess2"/>
    <dgm:cxn modelId="{26A33996-C488-49A7-9DD3-09172AEF423F}" type="presOf" srcId="{FB47BBAB-30C2-462D-A911-DF397D00FC97}" destId="{C7D57BC3-E152-405E-BF39-68B6C7A68D6C}" srcOrd="0" destOrd="0" presId="urn:microsoft.com/office/officeart/2005/8/layout/lProcess2"/>
    <dgm:cxn modelId="{6F33E1A7-FC25-429A-B4C7-3B66413F193A}" type="presOf" srcId="{3DCF5CC4-3C0F-424B-B522-A53633655257}" destId="{E5F58CCF-05A3-49C8-9750-E29EBADAECFB}" srcOrd="1" destOrd="0" presId="urn:microsoft.com/office/officeart/2005/8/layout/lProcess2"/>
    <dgm:cxn modelId="{42F1FCAD-2FF1-4018-B067-3BD60496FEA4}" type="presOf" srcId="{3DCF5CC4-3C0F-424B-B522-A53633655257}" destId="{43237A7C-F3A8-4024-8664-D74DA0D9FBD4}" srcOrd="0" destOrd="0" presId="urn:microsoft.com/office/officeart/2005/8/layout/lProcess2"/>
    <dgm:cxn modelId="{38A182B5-1248-4DF5-B2EB-4CE7591965E5}" type="presOf" srcId="{15FD8A64-93E8-4E4F-BEF6-8FD6EAB0493D}" destId="{B46ABF52-564A-4912-A352-C8D75C06C2B3}" srcOrd="0" destOrd="0" presId="urn:microsoft.com/office/officeart/2005/8/layout/lProcess2"/>
    <dgm:cxn modelId="{184357C2-0B7B-4C72-851F-1B4F1F01B699}" srcId="{EBE35D9B-051D-4DD1-8ADE-107CFB18F803}" destId="{3DCF5CC4-3C0F-424B-B522-A53633655257}" srcOrd="1" destOrd="0" parTransId="{A7BA8A3E-21F8-49A8-B337-BF648BA5FC2C}" sibTransId="{EF22CF3C-A2C7-45B7-A169-C7F308FD73CA}"/>
    <dgm:cxn modelId="{441B5CC3-0BD0-462F-9283-0ABE2A5FFEBA}" type="presOf" srcId="{D1B96660-9265-4D83-9DDD-32E0F9CE006E}" destId="{BC33968B-E3BF-4A7A-A8CA-E0E07D5C7112}" srcOrd="0" destOrd="0" presId="urn:microsoft.com/office/officeart/2005/8/layout/lProcess2"/>
    <dgm:cxn modelId="{C42B3FC7-C25E-4A89-BA7A-7F0D59194913}" type="presOf" srcId="{C9D3C74F-6799-44EE-9F2D-6652B06CE892}" destId="{F19ACDAE-4442-4938-B4E1-1C4363CD9C08}" srcOrd="1" destOrd="0" presId="urn:microsoft.com/office/officeart/2005/8/layout/lProcess2"/>
    <dgm:cxn modelId="{B6491CCD-0852-4869-9C3A-710A74E6AEA2}" srcId="{D1B96660-9265-4D83-9DDD-32E0F9CE006E}" destId="{15FD8A64-93E8-4E4F-BEF6-8FD6EAB0493D}" srcOrd="0" destOrd="0" parTransId="{E3EC2101-501B-4799-AB40-B3D4A37FFDE1}" sibTransId="{29B46715-A480-4703-B879-E01DFE05E601}"/>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2" destOrd="0" parTransId="{992C9E23-76FF-4BD7-86B1-74E05B950819}" sibTransId="{A04A7728-9575-474D-A643-D9DDCFD9FA53}"/>
    <dgm:cxn modelId="{A65DF0FE-07B7-4292-9917-CAAF37879143}" srcId="{C9D3C74F-6799-44EE-9F2D-6652B06CE892}" destId="{FB47BBAB-30C2-462D-A911-DF397D00FC97}" srcOrd="0" destOrd="0" parTransId="{80BE1259-3D70-4C7E-8C96-1CB87BE71C1F}" sibTransId="{7FCB949B-C259-4EAE-AB9D-CF54A1965D61}"/>
    <dgm:cxn modelId="{2D5394CD-508B-4449-BF9E-825ADC2D884F}" type="presParOf" srcId="{C73FE255-4A66-43EE-80DE-8EDE54880EF8}" destId="{FC8E802B-1F40-4FC5-9217-2E628C0781D2}" srcOrd="0" destOrd="0" presId="urn:microsoft.com/office/officeart/2005/8/layout/lProcess2"/>
    <dgm:cxn modelId="{8D399B1D-EBEB-4BB0-A8A9-700E67A9E3ED}" type="presParOf" srcId="{FC8E802B-1F40-4FC5-9217-2E628C0781D2}" destId="{BC33968B-E3BF-4A7A-A8CA-E0E07D5C7112}" srcOrd="0" destOrd="0" presId="urn:microsoft.com/office/officeart/2005/8/layout/lProcess2"/>
    <dgm:cxn modelId="{5EB51834-5662-44CC-AB5E-84F7AD5B4266}" type="presParOf" srcId="{FC8E802B-1F40-4FC5-9217-2E628C0781D2}" destId="{D53A5849-2E24-4F60-AE44-C0E2CCFBF245}" srcOrd="1" destOrd="0" presId="urn:microsoft.com/office/officeart/2005/8/layout/lProcess2"/>
    <dgm:cxn modelId="{931C969F-8C6A-435D-B052-2348C9395093}" type="presParOf" srcId="{FC8E802B-1F40-4FC5-9217-2E628C0781D2}" destId="{F25969B3-B6F5-4508-973F-8A7619210AE1}" srcOrd="2" destOrd="0" presId="urn:microsoft.com/office/officeart/2005/8/layout/lProcess2"/>
    <dgm:cxn modelId="{A9FEE9B7-CE3D-42A7-9F4E-EB3533F7CFFB}" type="presParOf" srcId="{F25969B3-B6F5-4508-973F-8A7619210AE1}" destId="{CC7EF905-4F00-46D3-AD62-C2363F93730F}" srcOrd="0" destOrd="0" presId="urn:microsoft.com/office/officeart/2005/8/layout/lProcess2"/>
    <dgm:cxn modelId="{6702311B-AE87-4C1E-B56E-92697688629F}" type="presParOf" srcId="{CC7EF905-4F00-46D3-AD62-C2363F93730F}" destId="{B46ABF52-564A-4912-A352-C8D75C06C2B3}" srcOrd="0" destOrd="0" presId="urn:microsoft.com/office/officeart/2005/8/layout/lProcess2"/>
    <dgm:cxn modelId="{2D4F42C8-BFD6-4CC9-B864-3254F9BF6849}" type="presParOf" srcId="{C73FE255-4A66-43EE-80DE-8EDE54880EF8}" destId="{12386E13-78E7-4619-B3B2-E7B89D1AA60C}" srcOrd="1" destOrd="0" presId="urn:microsoft.com/office/officeart/2005/8/layout/lProcess2"/>
    <dgm:cxn modelId="{EEACB9E5-4C36-476A-A60C-E696886074F4}" type="presParOf" srcId="{C73FE255-4A66-43EE-80DE-8EDE54880EF8}" destId="{A1D65087-3937-4B34-B059-995279AFAF65}" srcOrd="2" destOrd="0" presId="urn:microsoft.com/office/officeart/2005/8/layout/lProcess2"/>
    <dgm:cxn modelId="{7FD769B2-8BC6-4193-83B8-EB885F4333D8}" type="presParOf" srcId="{A1D65087-3937-4B34-B059-995279AFAF65}" destId="{43237A7C-F3A8-4024-8664-D74DA0D9FBD4}" srcOrd="0" destOrd="0" presId="urn:microsoft.com/office/officeart/2005/8/layout/lProcess2"/>
    <dgm:cxn modelId="{E0D85587-1CF8-4F5F-A227-0A3DF0338C7F}" type="presParOf" srcId="{A1D65087-3937-4B34-B059-995279AFAF65}" destId="{E5F58CCF-05A3-49C8-9750-E29EBADAECFB}" srcOrd="1" destOrd="0" presId="urn:microsoft.com/office/officeart/2005/8/layout/lProcess2"/>
    <dgm:cxn modelId="{DF44B539-55E7-470A-AF93-0D87C4D6A4BE}" type="presParOf" srcId="{A1D65087-3937-4B34-B059-995279AFAF65}" destId="{6F9F20A5-E014-4CE6-BF34-4BAE78381ACF}" srcOrd="2" destOrd="0" presId="urn:microsoft.com/office/officeart/2005/8/layout/lProcess2"/>
    <dgm:cxn modelId="{9D26D5EE-A20A-4DA6-A821-00A50094266A}" type="presParOf" srcId="{6F9F20A5-E014-4CE6-BF34-4BAE78381ACF}" destId="{9AC32DD8-28A2-4BB2-A5A7-4DDAA4A231D1}" srcOrd="0" destOrd="0" presId="urn:microsoft.com/office/officeart/2005/8/layout/lProcess2"/>
    <dgm:cxn modelId="{9ED6DFE9-C0BE-4C62-A1C6-FB06726BC2C1}" type="presParOf" srcId="{9AC32DD8-28A2-4BB2-A5A7-4DDAA4A231D1}" destId="{9E5E75BA-1DD5-418A-B210-EF2268262C28}" srcOrd="0" destOrd="0" presId="urn:microsoft.com/office/officeart/2005/8/layout/lProcess2"/>
    <dgm:cxn modelId="{F73F3ABF-78F6-47C2-A9A3-1181942931EB}" type="presParOf" srcId="{C73FE255-4A66-43EE-80DE-8EDE54880EF8}" destId="{9746FAAC-00DE-4F0F-90E7-F32ACDB68FF8}" srcOrd="3" destOrd="0" presId="urn:microsoft.com/office/officeart/2005/8/layout/lProcess2"/>
    <dgm:cxn modelId="{9BC1372E-104F-444C-8130-AB0A58A61A01}" type="presParOf" srcId="{C73FE255-4A66-43EE-80DE-8EDE54880EF8}" destId="{929E412A-C2AC-416D-B529-B9BF0FDD272E}" srcOrd="4"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79103846-88C6-424E-A5BA-F4A825B32B20}" type="presParOf" srcId="{57344207-3CFB-49ED-B901-7A9A1FEA17B8}" destId="{C7D57BC3-E152-405E-BF39-68B6C7A68D6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9D3C74F-6799-44EE-9F2D-6652B06CE892}">
      <dgm:prSet phldrT="[Text]"/>
      <dgm:spPr/>
      <dgm:t>
        <a:bodyPr/>
        <a:lstStyle/>
        <a:p>
          <a:r>
            <a:rPr lang="en-US" b="1">
              <a:solidFill>
                <a:srgbClr val="000000"/>
              </a:solidFill>
              <a:latin typeface="Arial" panose="020B0604020202020204" pitchFamily="34" charset="0"/>
              <a:cs typeface="Arial" panose="020B0604020202020204" pitchFamily="34" charset="0"/>
            </a:rPr>
            <a:t>Up to 2 days before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1A723B7C-74B7-47E1-8128-B2C6E082BA53}">
      <dgm:prSet/>
      <dgm:spPr/>
      <dgm:t>
        <a:bodyPr/>
        <a:lstStyle/>
        <a:p>
          <a:r>
            <a:rPr lang="en-US" b="1">
              <a:solidFill>
                <a:srgbClr val="FF0000"/>
              </a:solidFill>
              <a:latin typeface="Arial" panose="020B0604020202020204" pitchFamily="34" charset="0"/>
              <a:cs typeface="Arial" panose="020B0604020202020204" pitchFamily="34" charset="0"/>
            </a:rPr>
            <a:t>Test Day</a:t>
          </a:r>
        </a:p>
      </dgm:t>
    </dgm:pt>
    <dgm:pt modelId="{29D65279-5FCE-4607-ADE3-D3FA2A4D9608}" type="parTrans" cxnId="{D82E5099-BC09-49F0-8E4A-A42F1497F17B}">
      <dgm:prSet/>
      <dgm:spPr/>
      <dgm:t>
        <a:bodyPr/>
        <a:lstStyle/>
        <a:p>
          <a:endParaRPr lang="en-US"/>
        </a:p>
      </dgm:t>
    </dgm:pt>
    <dgm:pt modelId="{C71C78B3-348D-47C7-A632-35F7133BB93B}" type="sibTrans" cxnId="{D82E5099-BC09-49F0-8E4A-A42F1497F17B}">
      <dgm:prSet/>
      <dgm:spPr/>
      <dgm:t>
        <a:bodyPr/>
        <a:lstStyle/>
        <a:p>
          <a:endParaRPr lang="en-US"/>
        </a:p>
      </dgm:t>
    </dgm:pt>
    <dgm:pt modelId="{9C2DFADA-7957-4FDA-AD8E-A90B080C8152}">
      <dgm:prSet phldrT="[Text]" custT="1"/>
      <dgm:spPr/>
      <dgm:t>
        <a:bodyPr/>
        <a:lstStyle/>
        <a:p>
          <a:r>
            <a:rPr lang="en-US" sz="2000" b="1">
              <a:latin typeface="Arial" panose="020B0604020202020204" pitchFamily="34" charset="0"/>
              <a:cs typeface="Arial" panose="020B0604020202020204" pitchFamily="34" charset="0"/>
            </a:rPr>
            <a:t>●Verify accommodations</a:t>
          </a:r>
        </a:p>
      </dgm:t>
    </dgm:pt>
    <dgm:pt modelId="{650876B8-C7E5-4699-BB2F-1AC11B37C16C}" type="parTrans" cxnId="{169554D0-50C4-4AAA-98DE-23179635A533}">
      <dgm:prSet/>
      <dgm:spPr/>
      <dgm:t>
        <a:bodyPr/>
        <a:lstStyle/>
        <a:p>
          <a:endParaRPr lang="en-US"/>
        </a:p>
      </dgm:t>
    </dgm:pt>
    <dgm:pt modelId="{A41607D6-C665-4E8D-BCA8-9DA948D7CFF8}" type="sibTrans" cxnId="{169554D0-50C4-4AAA-98DE-23179635A533}">
      <dgm:prSet/>
      <dgm:spPr/>
      <dgm:t>
        <a:bodyPr/>
        <a:lstStyle/>
        <a:p>
          <a:endParaRPr lang="en-US"/>
        </a:p>
      </dgm:t>
    </dgm:pt>
    <dgm:pt modelId="{30168D2F-E7FD-4DC1-AB13-D9287234C27B}">
      <dgm:prSet custT="1"/>
      <dgm:spPr/>
      <dgm:t>
        <a:bodyPr/>
        <a:lstStyle/>
        <a:p>
          <a:pPr algn="l">
            <a:buFont typeface="Arial" panose="020B0604020202020204" pitchFamily="34" charset="0"/>
            <a:buNone/>
          </a:pPr>
          <a:r>
            <a:rPr lang="en-US" sz="2000" b="1">
              <a:latin typeface="Arial" panose="020B0604020202020204" pitchFamily="34" charset="0"/>
              <a:cs typeface="Arial" panose="020B0604020202020204" pitchFamily="34" charset="0"/>
            </a:rPr>
            <a:t>● Verify student roster</a:t>
          </a:r>
        </a:p>
        <a:p>
          <a:pPr algn="l">
            <a:buFont typeface="Arial" panose="020B0604020202020204" pitchFamily="34" charset="0"/>
            <a:buNone/>
          </a:pPr>
          <a:r>
            <a:rPr lang="en-US" sz="2000" b="1">
              <a:latin typeface="Arial" panose="020B0604020202020204" pitchFamily="34" charset="0"/>
              <a:cs typeface="Arial" panose="020B0604020202020204" pitchFamily="34" charset="0"/>
            </a:rPr>
            <a:t>● Distribute student logins to students</a:t>
          </a:r>
        </a:p>
        <a:p>
          <a:pPr algn="l">
            <a:buFont typeface="Arial" panose="020B0604020202020204" pitchFamily="34" charset="0"/>
            <a:buNone/>
          </a:pPr>
          <a:r>
            <a:rPr lang="en-US" sz="2000" b="1">
              <a:latin typeface="Arial" panose="020B0604020202020204" pitchFamily="34" charset="0"/>
              <a:cs typeface="Arial" panose="020B0604020202020204" pitchFamily="34" charset="0"/>
            </a:rPr>
            <a:t>● Provide access codes to students</a:t>
          </a:r>
        </a:p>
        <a:p>
          <a:pPr algn="l">
            <a:buFont typeface="Arial" panose="020B0604020202020204" pitchFamily="34" charset="0"/>
            <a:buNone/>
          </a:pPr>
          <a:r>
            <a:rPr lang="en-US" sz="2000" b="1">
              <a:latin typeface="Arial" panose="020B0604020202020204" pitchFamily="34" charset="0"/>
              <a:cs typeface="Arial" panose="020B0604020202020204" pitchFamily="34" charset="0"/>
            </a:rPr>
            <a:t>● Enter proctor password as needed</a:t>
          </a:r>
        </a:p>
        <a:p>
          <a:pPr algn="l">
            <a:buFont typeface="Arial" panose="020B0604020202020204" pitchFamily="34" charset="0"/>
            <a:buNone/>
          </a:pPr>
          <a:r>
            <a:rPr lang="en-US" sz="2000" b="1">
              <a:latin typeface="Arial" panose="020B0604020202020204" pitchFamily="34" charset="0"/>
              <a:cs typeface="Arial" panose="020B0604020202020204" pitchFamily="34" charset="0"/>
            </a:rPr>
            <a:t>● Monitor student testing status in the MCAS Portal</a:t>
          </a:r>
        </a:p>
        <a:p>
          <a:pPr algn="l">
            <a:buFont typeface="Arial" panose="020B0604020202020204" pitchFamily="34" charset="0"/>
            <a:buNone/>
          </a:pPr>
          <a:r>
            <a:rPr lang="en-US" sz="2000" b="1">
              <a:latin typeface="Arial" panose="020B0604020202020204" pitchFamily="34" charset="0"/>
              <a:cs typeface="Arial" panose="020B0604020202020204" pitchFamily="34" charset="0"/>
            </a:rPr>
            <a:t>● Assist with testing issues as needed</a:t>
          </a:r>
        </a:p>
      </dgm:t>
    </dgm:pt>
    <dgm:pt modelId="{3A5C8151-2B99-4E10-A394-A653AE83C67F}" type="parTrans" cxnId="{20A90559-4EFE-44F8-8EAA-6FD21D40A248}">
      <dgm:prSet/>
      <dgm:spPr/>
      <dgm:t>
        <a:bodyPr/>
        <a:lstStyle/>
        <a:p>
          <a:endParaRPr lang="en-US"/>
        </a:p>
      </dgm:t>
    </dgm:pt>
    <dgm:pt modelId="{5A32C67C-5968-4419-9684-6EFBD72F38AA}" type="sibTrans" cxnId="{20A90559-4EFE-44F8-8EAA-6FD21D40A248}">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0" presStyleCnt="2"/>
      <dgm:spPr/>
    </dgm:pt>
    <dgm:pt modelId="{F19ACDAE-4442-4938-B4E1-1C4363CD9C08}" type="pres">
      <dgm:prSet presAssocID="{C9D3C74F-6799-44EE-9F2D-6652B06CE892}" presName="textNode" presStyleLbl="bgShp" presStyleIdx="0" presStyleCnt="2"/>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D320A643-3A9C-40E6-8C95-D5B771205F5A}" type="pres">
      <dgm:prSet presAssocID="{9C2DFADA-7957-4FDA-AD8E-A90B080C8152}" presName="childNode" presStyleLbl="node1" presStyleIdx="0" presStyleCnt="2" custScaleY="158730">
        <dgm:presLayoutVars>
          <dgm:bulletEnabled val="1"/>
        </dgm:presLayoutVars>
      </dgm:prSet>
      <dgm:spPr/>
    </dgm:pt>
    <dgm:pt modelId="{93F5F1C7-6A4B-4C7F-A7D0-CDD7754818A4}" type="pres">
      <dgm:prSet presAssocID="{C9D3C74F-6799-44EE-9F2D-6652B06CE892}" presName="aSpace" presStyleCnt="0"/>
      <dgm:spPr/>
    </dgm:pt>
    <dgm:pt modelId="{89ABB06F-89DC-451B-B77D-EB5DAF691EAB}" type="pres">
      <dgm:prSet presAssocID="{1A723B7C-74B7-47E1-8128-B2C6E082BA53}" presName="compNode" presStyleCnt="0"/>
      <dgm:spPr/>
    </dgm:pt>
    <dgm:pt modelId="{FED935C3-B61F-4F37-A61E-FC12A96BB539}" type="pres">
      <dgm:prSet presAssocID="{1A723B7C-74B7-47E1-8128-B2C6E082BA53}" presName="aNode" presStyleLbl="bgShp" presStyleIdx="1" presStyleCnt="2" custLinFactNeighborX="-2721" custLinFactNeighborY="1711"/>
      <dgm:spPr/>
    </dgm:pt>
    <dgm:pt modelId="{06736ED1-6867-457A-ADD4-E5232A93ED82}" type="pres">
      <dgm:prSet presAssocID="{1A723B7C-74B7-47E1-8128-B2C6E082BA53}" presName="textNode" presStyleLbl="bgShp" presStyleIdx="1" presStyleCnt="2"/>
      <dgm:spPr/>
    </dgm:pt>
    <dgm:pt modelId="{D885D4BB-7294-4003-B586-58F1E722FAB8}" type="pres">
      <dgm:prSet presAssocID="{1A723B7C-74B7-47E1-8128-B2C6E082BA53}" presName="compChildNode" presStyleCnt="0"/>
      <dgm:spPr/>
    </dgm:pt>
    <dgm:pt modelId="{766979A6-07D4-43D6-977C-B2EC184290FD}" type="pres">
      <dgm:prSet presAssocID="{1A723B7C-74B7-47E1-8128-B2C6E082BA53}" presName="theInnerList" presStyleCnt="0"/>
      <dgm:spPr/>
    </dgm:pt>
    <dgm:pt modelId="{DA40E540-4944-42F8-8D3B-5AB6029BBBEC}" type="pres">
      <dgm:prSet presAssocID="{30168D2F-E7FD-4DC1-AB13-D9287234C27B}" presName="childNode" presStyleLbl="node1" presStyleIdx="1" presStyleCnt="2" custScaleX="111487" custScaleY="110546" custLinFactNeighborX="1506" custLinFactNeighborY="83">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2B8E3429-5ACF-43E1-B547-1C0591335E2A}" type="presOf" srcId="{30168D2F-E7FD-4DC1-AB13-D9287234C27B}" destId="{DA40E540-4944-42F8-8D3B-5AB6029BBBEC}" srcOrd="0" destOrd="0" presId="urn:microsoft.com/office/officeart/2005/8/layout/lProcess2"/>
    <dgm:cxn modelId="{99218968-30C0-46C6-A6E4-4A7159FE7F14}" type="presOf" srcId="{9C2DFADA-7957-4FDA-AD8E-A90B080C8152}" destId="{D320A643-3A9C-40E6-8C95-D5B771205F5A}" srcOrd="0" destOrd="0" presId="urn:microsoft.com/office/officeart/2005/8/layout/lProcess2"/>
    <dgm:cxn modelId="{7F6F9E6D-23F7-4225-847A-09E532040784}" type="presOf" srcId="{1A723B7C-74B7-47E1-8128-B2C6E082BA53}" destId="{FED935C3-B61F-4F37-A61E-FC12A96BB539}" srcOrd="0" destOrd="0" presId="urn:microsoft.com/office/officeart/2005/8/layout/lProcess2"/>
    <dgm:cxn modelId="{20A90559-4EFE-44F8-8EAA-6FD21D40A248}" srcId="{1A723B7C-74B7-47E1-8128-B2C6E082BA53}" destId="{30168D2F-E7FD-4DC1-AB13-D9287234C27B}" srcOrd="0" destOrd="0" parTransId="{3A5C8151-2B99-4E10-A394-A653AE83C67F}" sibTransId="{5A32C67C-5968-4419-9684-6EFBD72F38AA}"/>
    <dgm:cxn modelId="{D82E5099-BC09-49F0-8E4A-A42F1497F17B}" srcId="{EBE35D9B-051D-4DD1-8ADE-107CFB18F803}" destId="{1A723B7C-74B7-47E1-8128-B2C6E082BA53}" srcOrd="1" destOrd="0" parTransId="{29D65279-5FCE-4607-ADE3-D3FA2A4D9608}" sibTransId="{C71C78B3-348D-47C7-A632-35F7133BB93B}"/>
    <dgm:cxn modelId="{C42B3FC7-C25E-4A89-BA7A-7F0D59194913}" type="presOf" srcId="{C9D3C74F-6799-44EE-9F2D-6652B06CE892}" destId="{F19ACDAE-4442-4938-B4E1-1C4363CD9C08}" srcOrd="1" destOrd="0" presId="urn:microsoft.com/office/officeart/2005/8/layout/lProcess2"/>
    <dgm:cxn modelId="{169554D0-50C4-4AAA-98DE-23179635A533}" srcId="{C9D3C74F-6799-44EE-9F2D-6652B06CE892}" destId="{9C2DFADA-7957-4FDA-AD8E-A90B080C8152}" srcOrd="0" destOrd="0" parTransId="{650876B8-C7E5-4699-BB2F-1AC11B37C16C}" sibTransId="{A41607D6-C665-4E8D-BCA8-9DA948D7CFF8}"/>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0" destOrd="0" parTransId="{992C9E23-76FF-4BD7-86B1-74E05B950819}" sibTransId="{A04A7728-9575-474D-A643-D9DDCFD9FA53}"/>
    <dgm:cxn modelId="{9C8CFFFE-0CDE-4BD9-A5DB-7304CA5D8F17}" type="presOf" srcId="{1A723B7C-74B7-47E1-8128-B2C6E082BA53}" destId="{06736ED1-6867-457A-ADD4-E5232A93ED82}" srcOrd="1" destOrd="0" presId="urn:microsoft.com/office/officeart/2005/8/layout/lProcess2"/>
    <dgm:cxn modelId="{9BC1372E-104F-444C-8130-AB0A58A61A01}" type="presParOf" srcId="{C73FE255-4A66-43EE-80DE-8EDE54880EF8}" destId="{929E412A-C2AC-416D-B529-B9BF0FDD272E}" srcOrd="0"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E923E9F0-A6C3-414E-825A-1F0617FEBD0D}" type="presParOf" srcId="{57344207-3CFB-49ED-B901-7A9A1FEA17B8}" destId="{D320A643-3A9C-40E6-8C95-D5B771205F5A}" srcOrd="0" destOrd="0" presId="urn:microsoft.com/office/officeart/2005/8/layout/lProcess2"/>
    <dgm:cxn modelId="{C4711F3D-6B63-4163-A7F8-ADC58734C58A}" type="presParOf" srcId="{C73FE255-4A66-43EE-80DE-8EDE54880EF8}" destId="{93F5F1C7-6A4B-4C7F-A7D0-CDD7754818A4}" srcOrd="1" destOrd="0" presId="urn:microsoft.com/office/officeart/2005/8/layout/lProcess2"/>
    <dgm:cxn modelId="{136362F0-EE73-471C-AFA9-1CE8DDB1A525}" type="presParOf" srcId="{C73FE255-4A66-43EE-80DE-8EDE54880EF8}" destId="{89ABB06F-89DC-451B-B77D-EB5DAF691EAB}" srcOrd="2" destOrd="0" presId="urn:microsoft.com/office/officeart/2005/8/layout/lProcess2"/>
    <dgm:cxn modelId="{62030D0C-4F56-4967-AE67-13F576B40E66}" type="presParOf" srcId="{89ABB06F-89DC-451B-B77D-EB5DAF691EAB}" destId="{FED935C3-B61F-4F37-A61E-FC12A96BB539}" srcOrd="0" destOrd="0" presId="urn:microsoft.com/office/officeart/2005/8/layout/lProcess2"/>
    <dgm:cxn modelId="{F74289A3-27AF-48AD-B765-5F5403958A57}" type="presParOf" srcId="{89ABB06F-89DC-451B-B77D-EB5DAF691EAB}" destId="{06736ED1-6867-457A-ADD4-E5232A93ED82}" srcOrd="1" destOrd="0" presId="urn:microsoft.com/office/officeart/2005/8/layout/lProcess2"/>
    <dgm:cxn modelId="{01C04D63-72DD-4A51-9656-E82C781BA785}" type="presParOf" srcId="{89ABB06F-89DC-451B-B77D-EB5DAF691EAB}" destId="{D885D4BB-7294-4003-B586-58F1E722FAB8}" srcOrd="2" destOrd="0" presId="urn:microsoft.com/office/officeart/2005/8/layout/lProcess2"/>
    <dgm:cxn modelId="{78AB28D8-977A-47B0-BC7F-BC591A239EA8}" type="presParOf" srcId="{D885D4BB-7294-4003-B586-58F1E722FAB8}" destId="{766979A6-07D4-43D6-977C-B2EC184290FD}" srcOrd="0" destOrd="0" presId="urn:microsoft.com/office/officeart/2005/8/layout/lProcess2"/>
    <dgm:cxn modelId="{A6FCE48B-C91C-47F1-A40A-F772AA8C66A4}" type="presParOf" srcId="{766979A6-07D4-43D6-977C-B2EC184290FD}" destId="{DA40E540-4944-42F8-8D3B-5AB6029BBBE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968B-E3BF-4A7A-A8CA-E0E07D5C7112}">
      <dsp:nvSpPr>
        <dsp:cNvPr id="0" name=""/>
        <dsp:cNvSpPr/>
      </dsp:nvSpPr>
      <dsp:spPr>
        <a:xfrm>
          <a:off x="124364"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b="1" kern="1200">
              <a:solidFill>
                <a:srgbClr val="000000"/>
              </a:solidFill>
              <a:latin typeface="Arial" panose="020B0604020202020204" pitchFamily="34" charset="0"/>
              <a:cs typeface="Arial" panose="020B0604020202020204" pitchFamily="34" charset="0"/>
            </a:rPr>
            <a:t>Now</a:t>
          </a:r>
        </a:p>
      </dsp:txBody>
      <dsp:txXfrm>
        <a:off x="124364" y="0"/>
        <a:ext cx="3773800" cy="1324451"/>
      </dsp:txXfrm>
    </dsp:sp>
    <dsp:sp modelId="{B46ABF52-564A-4912-A352-C8D75C06C2B3}">
      <dsp:nvSpPr>
        <dsp:cNvPr id="0" name=""/>
        <dsp:cNvSpPr/>
      </dsp:nvSpPr>
      <dsp:spPr>
        <a:xfrm>
          <a:off x="393549" y="1042784"/>
          <a:ext cx="3058378" cy="28689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Tx/>
            <a:buNone/>
          </a:pPr>
          <a:r>
            <a:rPr lang="en-US" sz="2000" b="1" kern="1200">
              <a:latin typeface="Arial" panose="020B0604020202020204" pitchFamily="34" charset="0"/>
              <a:cs typeface="Arial" panose="020B0604020202020204" pitchFamily="34" charset="0"/>
            </a:rPr>
            <a:t>●Continue to update student registration information</a:t>
          </a:r>
        </a:p>
        <a:p>
          <a:pPr marL="0" lvl="0" indent="0" algn="ctr" defTabSz="889000">
            <a:lnSpc>
              <a:spcPct val="90000"/>
            </a:lnSpc>
            <a:spcBef>
              <a:spcPct val="0"/>
            </a:spcBef>
            <a:spcAft>
              <a:spcPct val="35000"/>
            </a:spcAft>
            <a:buFontTx/>
            <a:buNone/>
          </a:pPr>
          <a:r>
            <a:rPr lang="en-US" sz="2000" b="1" kern="1200">
              <a:latin typeface="Arial" panose="020B0604020202020204" pitchFamily="34" charset="0"/>
              <a:cs typeface="Arial" panose="020B0604020202020204" pitchFamily="34" charset="0"/>
            </a:rPr>
            <a:t>●Enrollment Transfer Requests (as needed)</a:t>
          </a:r>
        </a:p>
      </dsp:txBody>
      <dsp:txXfrm>
        <a:off x="477578" y="1126813"/>
        <a:ext cx="2890320" cy="2700886"/>
      </dsp:txXfrm>
    </dsp:sp>
    <dsp:sp modelId="{43237A7C-F3A8-4024-8664-D74DA0D9FBD4}">
      <dsp:nvSpPr>
        <dsp:cNvPr id="0" name=""/>
        <dsp:cNvSpPr/>
      </dsp:nvSpPr>
      <dsp:spPr>
        <a:xfrm>
          <a:off x="4032323"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000000"/>
              </a:solidFill>
              <a:latin typeface="Arial" panose="020B0604020202020204" pitchFamily="34" charset="0"/>
              <a:cs typeface="Arial" panose="020B0604020202020204" pitchFamily="34" charset="0"/>
            </a:rPr>
            <a:t>2 weeks before testing</a:t>
          </a:r>
        </a:p>
      </dsp:txBody>
      <dsp:txXfrm>
        <a:off x="4032323" y="0"/>
        <a:ext cx="3773800" cy="1324451"/>
      </dsp:txXfrm>
    </dsp:sp>
    <dsp:sp modelId="{9E5E75BA-1DD5-418A-B210-EF2268262C28}">
      <dsp:nvSpPr>
        <dsp:cNvPr id="0" name=""/>
        <dsp:cNvSpPr/>
      </dsp:nvSpPr>
      <dsp:spPr>
        <a:xfrm>
          <a:off x="4123709" y="1277318"/>
          <a:ext cx="3642955" cy="286759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a:t>
          </a:r>
          <a:r>
            <a:rPr lang="en-US" sz="1800" b="1" kern="1200">
              <a:latin typeface="Arial" panose="020B0604020202020204" pitchFamily="34" charset="0"/>
              <a:cs typeface="Arial" panose="020B0604020202020204" pitchFamily="34" charset="0"/>
            </a:rPr>
            <a:t>Create and assign students to classes</a:t>
          </a:r>
        </a:p>
        <a:p>
          <a:pPr marL="0" lvl="0" indent="0" algn="ctr" defTabSz="889000">
            <a:lnSpc>
              <a:spcPct val="9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●Verify accommodations in the MCAS Portal</a:t>
          </a:r>
        </a:p>
        <a:p>
          <a:pPr marL="0" lvl="0" indent="0" algn="ctr" defTabSz="889000">
            <a:lnSpc>
              <a:spcPct val="9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●Create test administrator logins if necessary (for certain </a:t>
          </a:r>
          <a:r>
            <a:rPr lang="en-US" sz="1800" b="1" kern="1200" err="1">
              <a:latin typeface="Arial" panose="020B0604020202020204" pitchFamily="34" charset="0"/>
              <a:cs typeface="Arial" panose="020B0604020202020204" pitchFamily="34" charset="0"/>
            </a:rPr>
            <a:t>accom</a:t>
          </a:r>
          <a:r>
            <a:rPr lang="en-US" sz="1800" b="1" kern="120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●Track delivery of materials through Materials Management</a:t>
          </a:r>
        </a:p>
      </dsp:txBody>
      <dsp:txXfrm>
        <a:off x="4207698" y="1361307"/>
        <a:ext cx="3474977" cy="2699613"/>
      </dsp:txXfrm>
    </dsp:sp>
    <dsp:sp modelId="{9338C6C0-B28C-4308-8478-594D92C5D5CB}">
      <dsp:nvSpPr>
        <dsp:cNvPr id="0" name=""/>
        <dsp:cNvSpPr/>
      </dsp:nvSpPr>
      <dsp:spPr>
        <a:xfrm>
          <a:off x="8115122"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000000"/>
              </a:solidFill>
              <a:latin typeface="Arial" panose="020B0604020202020204" pitchFamily="34" charset="0"/>
              <a:cs typeface="Arial" panose="020B0604020202020204" pitchFamily="34" charset="0"/>
            </a:rPr>
            <a:t>Up to one week before testing</a:t>
          </a:r>
        </a:p>
      </dsp:txBody>
      <dsp:txXfrm>
        <a:off x="8115122" y="0"/>
        <a:ext cx="3773800" cy="1324451"/>
      </dsp:txXfrm>
    </dsp:sp>
    <dsp:sp modelId="{C7D57BC3-E152-405E-BF39-68B6C7A68D6C}">
      <dsp:nvSpPr>
        <dsp:cNvPr id="0" name=""/>
        <dsp:cNvSpPr/>
      </dsp:nvSpPr>
      <dsp:spPr>
        <a:xfrm>
          <a:off x="8492502" y="1324451"/>
          <a:ext cx="3019040" cy="28696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●Schedule classes to tests</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●Print student logins and summary sheets</a:t>
          </a:r>
        </a:p>
      </dsp:txBody>
      <dsp:txXfrm>
        <a:off x="8576551" y="1408500"/>
        <a:ext cx="2850942" cy="2701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968B-E3BF-4A7A-A8CA-E0E07D5C7112}">
      <dsp:nvSpPr>
        <dsp:cNvPr id="0" name=""/>
        <dsp:cNvSpPr/>
      </dsp:nvSpPr>
      <dsp:spPr>
        <a:xfrm>
          <a:off x="0"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b="1" kern="1200">
              <a:solidFill>
                <a:srgbClr val="FF0000"/>
              </a:solidFill>
              <a:latin typeface="Arial" panose="020B0604020202020204" pitchFamily="34" charset="0"/>
              <a:cs typeface="Arial" panose="020B0604020202020204" pitchFamily="34" charset="0"/>
            </a:rPr>
            <a:t>Test Day</a:t>
          </a:r>
          <a:endParaRPr lang="en-US" sz="3200" b="1" kern="1200">
            <a:latin typeface="Arial" panose="020B0604020202020204" pitchFamily="34" charset="0"/>
            <a:cs typeface="Arial" panose="020B0604020202020204" pitchFamily="34" charset="0"/>
          </a:endParaRPr>
        </a:p>
      </dsp:txBody>
      <dsp:txXfrm>
        <a:off x="0" y="0"/>
        <a:ext cx="3773800" cy="1324451"/>
      </dsp:txXfrm>
    </dsp:sp>
    <dsp:sp modelId="{B46ABF52-564A-4912-A352-C8D75C06C2B3}">
      <dsp:nvSpPr>
        <dsp:cNvPr id="0" name=""/>
        <dsp:cNvSpPr/>
      </dsp:nvSpPr>
      <dsp:spPr>
        <a:xfrm>
          <a:off x="277588" y="1113307"/>
          <a:ext cx="3159878" cy="28682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a:t>
          </a:r>
          <a:r>
            <a:rPr lang="en-US" sz="2000" b="1" i="0" kern="1200">
              <a:latin typeface="Arial" panose="020B0604020202020204" pitchFamily="34" charset="0"/>
              <a:cs typeface="Arial" panose="020B0604020202020204" pitchFamily="34" charset="0"/>
            </a:rPr>
            <a:t>Distribute student logins and summary sheets to test administrators</a:t>
          </a:r>
        </a:p>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a:t>
          </a:r>
          <a:r>
            <a:rPr lang="en-US" sz="2000" b="1" i="0" kern="1200">
              <a:latin typeface="Arial" panose="020B0604020202020204" pitchFamily="34" charset="0"/>
              <a:cs typeface="Arial" panose="020B0604020202020204" pitchFamily="34" charset="0"/>
            </a:rPr>
            <a:t>Monitor student testing status in the MCAS Portal</a:t>
          </a:r>
          <a:endParaRPr lang="en-US" sz="2000" b="1" kern="1200">
            <a:latin typeface="Arial" panose="020B0604020202020204" pitchFamily="34" charset="0"/>
            <a:cs typeface="Arial" panose="020B0604020202020204" pitchFamily="34" charset="0"/>
          </a:endParaRPr>
        </a:p>
      </dsp:txBody>
      <dsp:txXfrm>
        <a:off x="361596" y="1197315"/>
        <a:ext cx="2991862" cy="2700217"/>
      </dsp:txXfrm>
    </dsp:sp>
    <dsp:sp modelId="{43237A7C-F3A8-4024-8664-D74DA0D9FBD4}">
      <dsp:nvSpPr>
        <dsp:cNvPr id="0" name=""/>
        <dsp:cNvSpPr/>
      </dsp:nvSpPr>
      <dsp:spPr>
        <a:xfrm>
          <a:off x="4058287"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0000"/>
              </a:solidFill>
              <a:latin typeface="Arial" panose="020B0604020202020204" pitchFamily="34" charset="0"/>
              <a:cs typeface="Arial" panose="020B0604020202020204" pitchFamily="34" charset="0"/>
            </a:rPr>
            <a:t>During Testing</a:t>
          </a:r>
        </a:p>
      </dsp:txBody>
      <dsp:txXfrm>
        <a:off x="4058287" y="0"/>
        <a:ext cx="3773800" cy="1324451"/>
      </dsp:txXfrm>
    </dsp:sp>
    <dsp:sp modelId="{9E5E75BA-1DD5-418A-B210-EF2268262C28}">
      <dsp:nvSpPr>
        <dsp:cNvPr id="0" name=""/>
        <dsp:cNvSpPr/>
      </dsp:nvSpPr>
      <dsp:spPr>
        <a:xfrm>
          <a:off x="4292700" y="1090356"/>
          <a:ext cx="3320129" cy="286759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●Resolve incorrect accommodations</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●Manage make-up testing</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●Void tests as needed</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●Unlock locked test questions (in certain circumstances)</a:t>
          </a:r>
        </a:p>
      </dsp:txBody>
      <dsp:txXfrm>
        <a:off x="4376689" y="1174345"/>
        <a:ext cx="3152151" cy="2699613"/>
      </dsp:txXfrm>
    </dsp:sp>
    <dsp:sp modelId="{9338C6C0-B28C-4308-8478-594D92C5D5CB}">
      <dsp:nvSpPr>
        <dsp:cNvPr id="0" name=""/>
        <dsp:cNvSpPr/>
      </dsp:nvSpPr>
      <dsp:spPr>
        <a:xfrm>
          <a:off x="8074629"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0000"/>
              </a:solidFill>
              <a:latin typeface="Arial" panose="020B0604020202020204" pitchFamily="34" charset="0"/>
              <a:cs typeface="Arial" panose="020B0604020202020204" pitchFamily="34" charset="0"/>
            </a:rPr>
            <a:t>After Testing</a:t>
          </a:r>
        </a:p>
      </dsp:txBody>
      <dsp:txXfrm>
        <a:off x="8074629" y="0"/>
        <a:ext cx="3773800" cy="1324451"/>
      </dsp:txXfrm>
    </dsp:sp>
    <dsp:sp modelId="{C7D57BC3-E152-405E-BF39-68B6C7A68D6C}">
      <dsp:nvSpPr>
        <dsp:cNvPr id="0" name=""/>
        <dsp:cNvSpPr/>
      </dsp:nvSpPr>
      <dsp:spPr>
        <a:xfrm>
          <a:off x="8574832" y="1053987"/>
          <a:ext cx="3019040" cy="28696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●Fill in Report codes as needed</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●Void tests as needed</a:t>
          </a:r>
        </a:p>
      </dsp:txBody>
      <dsp:txXfrm>
        <a:off x="8658881" y="1138036"/>
        <a:ext cx="2850942" cy="27015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8C6C0-B28C-4308-8478-594D92C5D5CB}">
      <dsp:nvSpPr>
        <dsp:cNvPr id="0" name=""/>
        <dsp:cNvSpPr/>
      </dsp:nvSpPr>
      <dsp:spPr>
        <a:xfrm>
          <a:off x="5950"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000000"/>
              </a:solidFill>
              <a:latin typeface="Arial" panose="020B0604020202020204" pitchFamily="34" charset="0"/>
              <a:cs typeface="Arial" panose="020B0604020202020204" pitchFamily="34" charset="0"/>
            </a:rPr>
            <a:t>Up to 2 days before testing</a:t>
          </a:r>
        </a:p>
      </dsp:txBody>
      <dsp:txXfrm>
        <a:off x="5950" y="0"/>
        <a:ext cx="5724565" cy="1324451"/>
      </dsp:txXfrm>
    </dsp:sp>
    <dsp:sp modelId="{D320A643-3A9C-40E6-8C95-D5B771205F5A}">
      <dsp:nvSpPr>
        <dsp:cNvPr id="0" name=""/>
        <dsp:cNvSpPr/>
      </dsp:nvSpPr>
      <dsp:spPr>
        <a:xfrm>
          <a:off x="592970" y="1145719"/>
          <a:ext cx="4579652" cy="28691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a:t>
          </a:r>
          <a:r>
            <a:rPr lang="en-US" sz="2400" b="1" kern="1200" dirty="0">
              <a:latin typeface="Arial" panose="020B0604020202020204" pitchFamily="34" charset="0"/>
              <a:cs typeface="Arial" panose="020B0604020202020204" pitchFamily="34" charset="0"/>
            </a:rPr>
            <a:t>Verify accommodations</a:t>
          </a:r>
        </a:p>
      </dsp:txBody>
      <dsp:txXfrm>
        <a:off x="677003" y="1229752"/>
        <a:ext cx="4411586" cy="2701042"/>
      </dsp:txXfrm>
    </dsp:sp>
    <dsp:sp modelId="{FED935C3-B61F-4F37-A61E-FC12A96BB539}">
      <dsp:nvSpPr>
        <dsp:cNvPr id="0" name=""/>
        <dsp:cNvSpPr/>
      </dsp:nvSpPr>
      <dsp:spPr>
        <a:xfrm>
          <a:off x="6162034"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FF0000"/>
              </a:solidFill>
              <a:latin typeface="Arial" panose="020B0604020202020204" pitchFamily="34" charset="0"/>
              <a:cs typeface="Arial" panose="020B0604020202020204" pitchFamily="34" charset="0"/>
            </a:rPr>
            <a:t>Test Day</a:t>
          </a:r>
        </a:p>
      </dsp:txBody>
      <dsp:txXfrm>
        <a:off x="6162034" y="0"/>
        <a:ext cx="5724565" cy="1324451"/>
      </dsp:txXfrm>
    </dsp:sp>
    <dsp:sp modelId="{DA40E540-4944-42F8-8D3B-5AB6029BBBEC}">
      <dsp:nvSpPr>
        <dsp:cNvPr id="0" name=""/>
        <dsp:cNvSpPr/>
      </dsp:nvSpPr>
      <dsp:spPr>
        <a:xfrm>
          <a:off x="6495157" y="1124442"/>
          <a:ext cx="5105716" cy="28686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a:t>
          </a:r>
          <a:r>
            <a:rPr lang="en-US" sz="2000" b="1" kern="1200">
              <a:latin typeface="Arial" panose="020B0604020202020204" pitchFamily="34" charset="0"/>
              <a:cs typeface="Arial" panose="020B0604020202020204" pitchFamily="34" charset="0"/>
            </a:rPr>
            <a:t>Verify student roster</a:t>
          </a:r>
        </a:p>
        <a:p>
          <a:pPr marL="0" lvl="0" indent="0" algn="ctr" defTabSz="8001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●Distribute student logins to students</a:t>
          </a:r>
        </a:p>
        <a:p>
          <a:pPr marL="0" lvl="0" indent="0" algn="ctr" defTabSz="8001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●Provide access codes to students</a:t>
          </a:r>
        </a:p>
        <a:p>
          <a:pPr marL="0" lvl="0" indent="0" algn="ctr" defTabSz="8001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●Enter proctor password as needed</a:t>
          </a:r>
        </a:p>
        <a:p>
          <a:pPr marL="0" lvl="0" indent="0" algn="ctr" defTabSz="8001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●Monitor student testing status in the MCAS Portal</a:t>
          </a:r>
        </a:p>
        <a:p>
          <a:pPr marL="0" lvl="0" indent="0" algn="ctr" defTabSz="8001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●Assist with testing issues as needed</a:t>
          </a:r>
        </a:p>
      </dsp:txBody>
      <dsp:txXfrm>
        <a:off x="6579178" y="1208463"/>
        <a:ext cx="4937674" cy="2700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968B-E3BF-4A7A-A8CA-E0E07D5C7112}">
      <dsp:nvSpPr>
        <dsp:cNvPr id="0" name=""/>
        <dsp:cNvSpPr/>
      </dsp:nvSpPr>
      <dsp:spPr>
        <a:xfrm>
          <a:off x="37868" y="0"/>
          <a:ext cx="3773800" cy="49993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Font typeface="Arial" panose="020B0604020202020204" pitchFamily="34" charset="0"/>
            <a:buNone/>
          </a:pPr>
          <a:r>
            <a:rPr lang="en-US" sz="4400" b="1" kern="1200">
              <a:latin typeface="Arial" panose="020B0604020202020204" pitchFamily="34" charset="0"/>
              <a:cs typeface="Arial" panose="020B0604020202020204" pitchFamily="34" charset="0"/>
            </a:rPr>
            <a:t>Fall 2025</a:t>
          </a:r>
        </a:p>
      </dsp:txBody>
      <dsp:txXfrm>
        <a:off x="37868" y="0"/>
        <a:ext cx="3773800" cy="1499814"/>
      </dsp:txXfrm>
    </dsp:sp>
    <dsp:sp modelId="{B46ABF52-564A-4912-A352-C8D75C06C2B3}">
      <dsp:nvSpPr>
        <dsp:cNvPr id="0" name=""/>
        <dsp:cNvSpPr/>
      </dsp:nvSpPr>
      <dsp:spPr>
        <a:xfrm>
          <a:off x="393549" y="1180853"/>
          <a:ext cx="3058378" cy="32488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●Verify that devices meet the technology requirements</a:t>
          </a:r>
        </a:p>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●Add provided URLs to exempt lists</a:t>
          </a:r>
        </a:p>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●Download and install the updated MCAS Student Kiosk</a:t>
          </a:r>
        </a:p>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●Conduct Site Readiness and Site Certification</a:t>
          </a:r>
        </a:p>
      </dsp:txBody>
      <dsp:txXfrm>
        <a:off x="483126" y="1270430"/>
        <a:ext cx="2879224" cy="3069651"/>
      </dsp:txXfrm>
    </dsp:sp>
    <dsp:sp modelId="{43237A7C-F3A8-4024-8664-D74DA0D9FBD4}">
      <dsp:nvSpPr>
        <dsp:cNvPr id="0" name=""/>
        <dsp:cNvSpPr/>
      </dsp:nvSpPr>
      <dsp:spPr>
        <a:xfrm>
          <a:off x="4058287" y="0"/>
          <a:ext cx="3773800" cy="49993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latin typeface="Arial" panose="020B0604020202020204" pitchFamily="34" charset="0"/>
              <a:cs typeface="Arial" panose="020B0604020202020204" pitchFamily="34" charset="0"/>
            </a:rPr>
            <a:t>Winter 2026</a:t>
          </a:r>
        </a:p>
      </dsp:txBody>
      <dsp:txXfrm>
        <a:off x="4058287" y="0"/>
        <a:ext cx="3773800" cy="1499814"/>
      </dsp:txXfrm>
    </dsp:sp>
    <dsp:sp modelId="{9E5E75BA-1DD5-418A-B210-EF2268262C28}">
      <dsp:nvSpPr>
        <dsp:cNvPr id="0" name=""/>
        <dsp:cNvSpPr/>
      </dsp:nvSpPr>
      <dsp:spPr>
        <a:xfrm>
          <a:off x="4263023" y="1108191"/>
          <a:ext cx="3364328" cy="324682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●Review Appendix A of the PAM</a:t>
          </a:r>
        </a:p>
        <a:p>
          <a:pPr marL="0" lvl="0" indent="0" algn="ctr" defTabSz="800100">
            <a:lnSpc>
              <a:spcPct val="9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●Review technology guidelines to verify that devices meet technology requirements</a:t>
          </a:r>
        </a:p>
        <a:p>
          <a:pPr marL="0" lvl="0" indent="0" algn="ctr" defTabSz="800100">
            <a:lnSpc>
              <a:spcPct val="9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●Install updated kiosks if needed</a:t>
          </a:r>
        </a:p>
        <a:p>
          <a:pPr marL="0" lvl="0" indent="0" algn="ctr" defTabSz="800100">
            <a:lnSpc>
              <a:spcPct val="9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●Verify access to MCAS Portal and MCAS Training Site</a:t>
          </a:r>
        </a:p>
      </dsp:txBody>
      <dsp:txXfrm>
        <a:off x="4358119" y="1203287"/>
        <a:ext cx="3174136" cy="3056634"/>
      </dsp:txXfrm>
    </dsp:sp>
    <dsp:sp modelId="{9338C6C0-B28C-4308-8478-594D92C5D5CB}">
      <dsp:nvSpPr>
        <dsp:cNvPr id="0" name=""/>
        <dsp:cNvSpPr/>
      </dsp:nvSpPr>
      <dsp:spPr>
        <a:xfrm>
          <a:off x="8115122" y="0"/>
          <a:ext cx="3773800" cy="49993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latin typeface="Arial" panose="020B0604020202020204" pitchFamily="34" charset="0"/>
              <a:cs typeface="Arial" panose="020B0604020202020204" pitchFamily="34" charset="0"/>
            </a:rPr>
            <a:t>During Testing</a:t>
          </a:r>
        </a:p>
      </dsp:txBody>
      <dsp:txXfrm>
        <a:off x="8115122" y="0"/>
        <a:ext cx="3773800" cy="1499814"/>
      </dsp:txXfrm>
    </dsp:sp>
    <dsp:sp modelId="{C7D57BC3-E152-405E-BF39-68B6C7A68D6C}">
      <dsp:nvSpPr>
        <dsp:cNvPr id="0" name=""/>
        <dsp:cNvSpPr/>
      </dsp:nvSpPr>
      <dsp:spPr>
        <a:xfrm>
          <a:off x="8492502" y="1499814"/>
          <a:ext cx="3019040" cy="32495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●Troubleshoot issues as they arise</a:t>
          </a:r>
        </a:p>
        <a:p>
          <a:pPr marL="0" lvl="0" indent="0" algn="ctr" defTabSz="977900">
            <a:lnSpc>
              <a:spcPct val="90000"/>
            </a:lnSpc>
            <a:spcBef>
              <a:spcPct val="0"/>
            </a:spcBef>
            <a:spcAft>
              <a:spcPct val="35000"/>
            </a:spcAft>
            <a:buNone/>
          </a:pPr>
          <a:r>
            <a:rPr lang="en-US" sz="2200" b="1" kern="1200">
              <a:latin typeface="Arial" panose="020B0604020202020204" pitchFamily="34" charset="0"/>
              <a:cs typeface="Arial" panose="020B0604020202020204" pitchFamily="34" charset="0"/>
            </a:rPr>
            <a:t>●Contact the MCAS Service Center with technology questions</a:t>
          </a:r>
        </a:p>
      </dsp:txBody>
      <dsp:txXfrm>
        <a:off x="8580927" y="1588239"/>
        <a:ext cx="2842190" cy="30727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8C6C0-B28C-4308-8478-594D92C5D5CB}">
      <dsp:nvSpPr>
        <dsp:cNvPr id="0" name=""/>
        <dsp:cNvSpPr/>
      </dsp:nvSpPr>
      <dsp:spPr>
        <a:xfrm>
          <a:off x="5950"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solidFill>
                <a:srgbClr val="000000"/>
              </a:solidFill>
              <a:latin typeface="Arial" panose="020B0604020202020204" pitchFamily="34" charset="0"/>
              <a:cs typeface="Arial" panose="020B0604020202020204" pitchFamily="34" charset="0"/>
            </a:rPr>
            <a:t>Up to 2 days before testing</a:t>
          </a:r>
        </a:p>
      </dsp:txBody>
      <dsp:txXfrm>
        <a:off x="5950" y="0"/>
        <a:ext cx="5724565" cy="1324451"/>
      </dsp:txXfrm>
    </dsp:sp>
    <dsp:sp modelId="{D320A643-3A9C-40E6-8C95-D5B771205F5A}">
      <dsp:nvSpPr>
        <dsp:cNvPr id="0" name=""/>
        <dsp:cNvSpPr/>
      </dsp:nvSpPr>
      <dsp:spPr>
        <a:xfrm>
          <a:off x="578407" y="1324719"/>
          <a:ext cx="4579652" cy="28691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●Verify accommodations</a:t>
          </a:r>
        </a:p>
      </dsp:txBody>
      <dsp:txXfrm>
        <a:off x="662440" y="1408752"/>
        <a:ext cx="4411586" cy="2701042"/>
      </dsp:txXfrm>
    </dsp:sp>
    <dsp:sp modelId="{FED935C3-B61F-4F37-A61E-FC12A96BB539}">
      <dsp:nvSpPr>
        <dsp:cNvPr id="0" name=""/>
        <dsp:cNvSpPr/>
      </dsp:nvSpPr>
      <dsp:spPr>
        <a:xfrm>
          <a:off x="6004093"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solidFill>
                <a:srgbClr val="FF0000"/>
              </a:solidFill>
              <a:latin typeface="Arial" panose="020B0604020202020204" pitchFamily="34" charset="0"/>
              <a:cs typeface="Arial" panose="020B0604020202020204" pitchFamily="34" charset="0"/>
            </a:rPr>
            <a:t>Test Day</a:t>
          </a:r>
        </a:p>
      </dsp:txBody>
      <dsp:txXfrm>
        <a:off x="6004093" y="0"/>
        <a:ext cx="5724565" cy="1324451"/>
      </dsp:txXfrm>
    </dsp:sp>
    <dsp:sp modelId="{DA40E540-4944-42F8-8D3B-5AB6029BBBEC}">
      <dsp:nvSpPr>
        <dsp:cNvPr id="0" name=""/>
        <dsp:cNvSpPr/>
      </dsp:nvSpPr>
      <dsp:spPr>
        <a:xfrm>
          <a:off x="6538252" y="1327087"/>
          <a:ext cx="5105716" cy="28686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 Verify student roster</a:t>
          </a:r>
        </a:p>
        <a:p>
          <a:pPr marL="0" lvl="0" indent="0" algn="l"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 Distribute student logins to students</a:t>
          </a:r>
        </a:p>
        <a:p>
          <a:pPr marL="0" lvl="0" indent="0" algn="l"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 Provide access codes to students</a:t>
          </a:r>
        </a:p>
        <a:p>
          <a:pPr marL="0" lvl="0" indent="0" algn="l"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 Enter proctor password as needed</a:t>
          </a:r>
        </a:p>
        <a:p>
          <a:pPr marL="0" lvl="0" indent="0" algn="l"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 Monitor student testing status in the MCAS Portal</a:t>
          </a:r>
        </a:p>
        <a:p>
          <a:pPr marL="0" lvl="0" indent="0" algn="l"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 Assist with testing issues as needed</a:t>
          </a:r>
        </a:p>
      </dsp:txBody>
      <dsp:txXfrm>
        <a:off x="6622273" y="1411108"/>
        <a:ext cx="4937674" cy="270063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2026/3/12</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2026/3/12</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1</a:t>
            </a:fld>
            <a:endParaRPr lang="en-US"/>
          </a:p>
        </p:txBody>
      </p:sp>
    </p:spTree>
    <p:extLst>
      <p:ext uri="{BB962C8B-B14F-4D97-AF65-F5344CB8AC3E}">
        <p14:creationId xmlns:p14="http://schemas.microsoft.com/office/powerpoint/2010/main" val="291203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C7E37-A572-BC5C-FBDF-108E38CF8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1A586-AC4D-E0C1-0753-4FE6FEDA6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F2F5D-BB24-E98C-BAD3-217FBF9CFE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F1385F-50A7-23C1-9DA8-08D5EA8A9F4D}"/>
              </a:ext>
            </a:extLst>
          </p:cNvPr>
          <p:cNvSpPr>
            <a:spLocks noGrp="1"/>
          </p:cNvSpPr>
          <p:nvPr>
            <p:ph type="sldNum" sz="quarter" idx="5"/>
          </p:nvPr>
        </p:nvSpPr>
        <p:spPr/>
        <p:txBody>
          <a:bodyPr/>
          <a:lstStyle/>
          <a:p>
            <a:fld id="{ADCCD5AF-71CD-4C88-AC55-E7BE057B2D3C}" type="slidenum">
              <a:rPr lang="zh-CN" altLang="en-US" smtClean="0"/>
              <a:pPr/>
              <a:t>13</a:t>
            </a:fld>
            <a:endParaRPr lang="zh-CN" altLang="en-US"/>
          </a:p>
        </p:txBody>
      </p:sp>
    </p:spTree>
    <p:extLst>
      <p:ext uri="{BB962C8B-B14F-4D97-AF65-F5344CB8AC3E}">
        <p14:creationId xmlns:p14="http://schemas.microsoft.com/office/powerpoint/2010/main" val="3648990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8F206-AE7E-77A8-E02F-D763C8394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C0087-5D85-A4F4-36DB-FDEA49C53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DA623-269B-9DC2-E8A6-3C73F2F75D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E5A2D6-0071-F51E-2FA8-E3338BB2D6E1}"/>
              </a:ext>
            </a:extLst>
          </p:cNvPr>
          <p:cNvSpPr>
            <a:spLocks noGrp="1"/>
          </p:cNvSpPr>
          <p:nvPr>
            <p:ph type="sldNum" sz="quarter" idx="5"/>
          </p:nvPr>
        </p:nvSpPr>
        <p:spPr/>
        <p:txBody>
          <a:bodyPr/>
          <a:lstStyle/>
          <a:p>
            <a:fld id="{ADCCD5AF-71CD-4C88-AC55-E7BE057B2D3C}" type="slidenum">
              <a:rPr lang="zh-CN" altLang="en-US" smtClean="0"/>
              <a:pPr/>
              <a:t>14</a:t>
            </a:fld>
            <a:endParaRPr lang="zh-CN" altLang="en-US"/>
          </a:p>
        </p:txBody>
      </p:sp>
    </p:spTree>
    <p:extLst>
      <p:ext uri="{BB962C8B-B14F-4D97-AF65-F5344CB8AC3E}">
        <p14:creationId xmlns:p14="http://schemas.microsoft.com/office/powerpoint/2010/main" val="1094256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BA6C4-EE26-492F-1EFD-5D3492388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5D3E2-7C8F-7231-F64E-A469F8CE0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FA1E2-700D-ABC3-0E45-EB9B462EBC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E2EF0A-A9EA-BD26-E986-19956D3501FA}"/>
              </a:ext>
            </a:extLst>
          </p:cNvPr>
          <p:cNvSpPr>
            <a:spLocks noGrp="1"/>
          </p:cNvSpPr>
          <p:nvPr>
            <p:ph type="sldNum" sz="quarter" idx="5"/>
          </p:nvPr>
        </p:nvSpPr>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230223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16</a:t>
            </a:fld>
            <a:endParaRPr lang="zh-CN" altLang="en-US"/>
          </a:p>
        </p:txBody>
      </p:sp>
    </p:spTree>
    <p:extLst>
      <p:ext uri="{BB962C8B-B14F-4D97-AF65-F5344CB8AC3E}">
        <p14:creationId xmlns:p14="http://schemas.microsoft.com/office/powerpoint/2010/main" val="132622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D89AC-995A-79D4-8907-B9FEA4A03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E300D-578A-A839-8087-EA13FFE2C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6188A-EE9F-7933-09BD-B07D825F69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BA07F8-2B6C-E1B1-4DFB-D03EF89C8D62}"/>
              </a:ext>
            </a:extLst>
          </p:cNvPr>
          <p:cNvSpPr>
            <a:spLocks noGrp="1"/>
          </p:cNvSpPr>
          <p:nvPr>
            <p:ph type="sldNum" sz="quarter" idx="5"/>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3661409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6495-9836-BB46-FF78-083DA404B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08FC8-6B42-F88B-37AF-E783D187B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C1C7F-F920-1F60-1FAB-D7AD393261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55D9FB-52FC-7A40-D272-E1E5DA47B60B}"/>
              </a:ext>
            </a:extLst>
          </p:cNvPr>
          <p:cNvSpPr>
            <a:spLocks noGrp="1"/>
          </p:cNvSpPr>
          <p:nvPr>
            <p:ph type="sldNum" sz="quarter" idx="5"/>
          </p:nvPr>
        </p:nvSpPr>
        <p:spPr/>
        <p:txBody>
          <a:bodyPr/>
          <a:lstStyle/>
          <a:p>
            <a:fld id="{ADCCD5AF-71CD-4C88-AC55-E7BE057B2D3C}" type="slidenum">
              <a:rPr lang="zh-CN" altLang="en-US" smtClean="0"/>
              <a:pPr/>
              <a:t>20</a:t>
            </a:fld>
            <a:endParaRPr lang="zh-CN" altLang="en-US"/>
          </a:p>
        </p:txBody>
      </p:sp>
    </p:spTree>
    <p:extLst>
      <p:ext uri="{BB962C8B-B14F-4D97-AF65-F5344CB8AC3E}">
        <p14:creationId xmlns:p14="http://schemas.microsoft.com/office/powerpoint/2010/main" val="230147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43AF5-9A43-1039-83F2-3619E8F89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CA4B9-46E1-4588-D243-C5BFEB1EE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BFB28-9E73-0792-372D-E8AE654948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7A269F-B043-F399-6137-537D2B677048}"/>
              </a:ext>
            </a:extLst>
          </p:cNvPr>
          <p:cNvSpPr>
            <a:spLocks noGrp="1"/>
          </p:cNvSpPr>
          <p:nvPr>
            <p:ph type="sldNum" sz="quarter" idx="5"/>
          </p:nvPr>
        </p:nvSpPr>
        <p:spPr/>
        <p:txBody>
          <a:bodyPr/>
          <a:lstStyle/>
          <a:p>
            <a:fld id="{ADCCD5AF-71CD-4C88-AC55-E7BE057B2D3C}" type="slidenum">
              <a:rPr lang="zh-CN" altLang="en-US" smtClean="0"/>
              <a:pPr/>
              <a:t>24</a:t>
            </a:fld>
            <a:endParaRPr lang="zh-CN" altLang="en-US"/>
          </a:p>
        </p:txBody>
      </p:sp>
    </p:spTree>
    <p:extLst>
      <p:ext uri="{BB962C8B-B14F-4D97-AF65-F5344CB8AC3E}">
        <p14:creationId xmlns:p14="http://schemas.microsoft.com/office/powerpoint/2010/main" val="1650261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D787-FC7D-FAD8-6C12-0F16D5FFE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8EB61-C1DE-3792-5E9F-7947F71CD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9083B-8A39-694F-E9E4-6DE1014A51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513ED0-6A69-8803-5892-F3E1F721B40A}"/>
              </a:ext>
            </a:extLst>
          </p:cNvPr>
          <p:cNvSpPr>
            <a:spLocks noGrp="1"/>
          </p:cNvSpPr>
          <p:nvPr>
            <p:ph type="sldNum" sz="quarter" idx="5"/>
          </p:nvPr>
        </p:nvSpPr>
        <p:spPr/>
        <p:txBody>
          <a:bodyPr/>
          <a:lstStyle/>
          <a:p>
            <a:fld id="{ADCCD5AF-71CD-4C88-AC55-E7BE057B2D3C}" type="slidenum">
              <a:rPr lang="zh-CN" altLang="en-US" smtClean="0"/>
              <a:pPr/>
              <a:t>26</a:t>
            </a:fld>
            <a:endParaRPr lang="zh-CN" altLang="en-US"/>
          </a:p>
        </p:txBody>
      </p:sp>
    </p:spTree>
    <p:extLst>
      <p:ext uri="{BB962C8B-B14F-4D97-AF65-F5344CB8AC3E}">
        <p14:creationId xmlns:p14="http://schemas.microsoft.com/office/powerpoint/2010/main" val="411004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39A22-EC45-920D-D0FE-E3781580F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9161A-8E0F-D41F-CD62-468BB9CEB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90EE9-E9B8-4DFA-AD57-FA9B8F592F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40C7A7-10F4-70DE-0E88-9A2F3BD43C98}"/>
              </a:ext>
            </a:extLst>
          </p:cNvPr>
          <p:cNvSpPr>
            <a:spLocks noGrp="1"/>
          </p:cNvSpPr>
          <p:nvPr>
            <p:ph type="sldNum" sz="quarter" idx="5"/>
          </p:nvPr>
        </p:nvSpPr>
        <p:spPr/>
        <p:txBody>
          <a:bodyPr/>
          <a:lstStyle/>
          <a:p>
            <a:fld id="{ADCCD5AF-71CD-4C88-AC55-E7BE057B2D3C}" type="slidenum">
              <a:rPr lang="zh-CN" altLang="en-US" smtClean="0"/>
              <a:pPr/>
              <a:t>27</a:t>
            </a:fld>
            <a:endParaRPr lang="zh-CN" altLang="en-US"/>
          </a:p>
        </p:txBody>
      </p:sp>
    </p:spTree>
    <p:extLst>
      <p:ext uri="{BB962C8B-B14F-4D97-AF65-F5344CB8AC3E}">
        <p14:creationId xmlns:p14="http://schemas.microsoft.com/office/powerpoint/2010/main" val="2773917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1BD6-A89C-2034-8A6A-E83B97FF8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1188F-F799-2E83-8346-EE8865165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6A83E-394E-FD32-5CBE-19503B00D6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B26281-8467-A93A-63B6-8F28C6FCEC30}"/>
              </a:ext>
            </a:extLst>
          </p:cNvPr>
          <p:cNvSpPr>
            <a:spLocks noGrp="1"/>
          </p:cNvSpPr>
          <p:nvPr>
            <p:ph type="sldNum" sz="quarter" idx="5"/>
          </p:nvPr>
        </p:nvSpPr>
        <p:spPr/>
        <p:txBody>
          <a:bodyPr/>
          <a:lstStyle/>
          <a:p>
            <a:fld id="{ADCCD5AF-71CD-4C88-AC55-E7BE057B2D3C}" type="slidenum">
              <a:rPr lang="zh-CN" altLang="en-US" smtClean="0"/>
              <a:pPr/>
              <a:t>29</a:t>
            </a:fld>
            <a:endParaRPr lang="zh-CN" altLang="en-US"/>
          </a:p>
        </p:txBody>
      </p:sp>
    </p:spTree>
    <p:extLst>
      <p:ext uri="{BB962C8B-B14F-4D97-AF65-F5344CB8AC3E}">
        <p14:creationId xmlns:p14="http://schemas.microsoft.com/office/powerpoint/2010/main" val="266569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406DF-9B43-44E9-B3C7-398A43171C4A}" type="slidenum">
              <a:rPr lang="en-US"/>
              <a:pPr fontAlgn="base">
                <a:spcBef>
                  <a:spcPct val="0"/>
                </a:spcBef>
                <a:spcAft>
                  <a:spcPct val="0"/>
                </a:spcAft>
              </a:pPr>
              <a:t>2</a:t>
            </a:fld>
            <a:endParaRPr lang="en-US"/>
          </a:p>
        </p:txBody>
      </p:sp>
      <p:sp>
        <p:nvSpPr>
          <p:cNvPr id="4403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Massachusetts Department of Elementary and Secondary Education</a:t>
            </a:r>
          </a:p>
        </p:txBody>
      </p:sp>
    </p:spTree>
    <p:extLst>
      <p:ext uri="{BB962C8B-B14F-4D97-AF65-F5344CB8AC3E}">
        <p14:creationId xmlns:p14="http://schemas.microsoft.com/office/powerpoint/2010/main" val="141461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680B-71BA-8717-1615-73B3DB59A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9F66E-3D09-FF13-C657-A1A8700EC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8A686-92D7-B749-27D4-AA4664B846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4D6DEE-CFB3-9CA4-083C-F12A43F4C089}"/>
              </a:ext>
            </a:extLst>
          </p:cNvPr>
          <p:cNvSpPr>
            <a:spLocks noGrp="1"/>
          </p:cNvSpPr>
          <p:nvPr>
            <p:ph type="sldNum" sz="quarter" idx="5"/>
          </p:nvPr>
        </p:nvSpPr>
        <p:spPr/>
        <p:txBody>
          <a:bodyPr/>
          <a:lstStyle/>
          <a:p>
            <a:fld id="{ADCCD5AF-71CD-4C88-AC55-E7BE057B2D3C}" type="slidenum">
              <a:rPr lang="zh-CN" altLang="en-US" smtClean="0"/>
              <a:pPr/>
              <a:t>30</a:t>
            </a:fld>
            <a:endParaRPr lang="zh-CN" altLang="en-US"/>
          </a:p>
        </p:txBody>
      </p:sp>
    </p:spTree>
    <p:extLst>
      <p:ext uri="{BB962C8B-B14F-4D97-AF65-F5344CB8AC3E}">
        <p14:creationId xmlns:p14="http://schemas.microsoft.com/office/powerpoint/2010/main" val="2369061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92278-D7F4-67BE-8A2B-6D9B2EBB9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F7043-5704-26C9-9E5E-ED390815C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7F790-FC6D-2436-BFA8-DC9F35C5E1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EB575E-564B-B592-E9CD-1CEAB41FB18D}"/>
              </a:ext>
            </a:extLst>
          </p:cNvPr>
          <p:cNvSpPr>
            <a:spLocks noGrp="1"/>
          </p:cNvSpPr>
          <p:nvPr>
            <p:ph type="sldNum" sz="quarter" idx="5"/>
          </p:nvPr>
        </p:nvSpPr>
        <p:spPr/>
        <p:txBody>
          <a:bodyPr/>
          <a:lstStyle/>
          <a:p>
            <a:fld id="{ADCCD5AF-71CD-4C88-AC55-E7BE057B2D3C}" type="slidenum">
              <a:rPr lang="zh-CN" altLang="en-US" smtClean="0"/>
              <a:pPr/>
              <a:t>31</a:t>
            </a:fld>
            <a:endParaRPr lang="zh-CN" altLang="en-US"/>
          </a:p>
        </p:txBody>
      </p:sp>
    </p:spTree>
    <p:extLst>
      <p:ext uri="{BB962C8B-B14F-4D97-AF65-F5344CB8AC3E}">
        <p14:creationId xmlns:p14="http://schemas.microsoft.com/office/powerpoint/2010/main" val="225328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729E-4A6B-9059-615A-18D63C4EB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A74CB-F352-C155-5D3E-2039BAEFF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3DBC9-9AA0-356F-FE33-115A177BA4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76EE0C-B475-0CCA-8896-5A7923B42F3B}"/>
              </a:ext>
            </a:extLst>
          </p:cNvPr>
          <p:cNvSpPr>
            <a:spLocks noGrp="1"/>
          </p:cNvSpPr>
          <p:nvPr>
            <p:ph type="sldNum" sz="quarter" idx="5"/>
          </p:nvPr>
        </p:nvSpPr>
        <p:spPr/>
        <p:txBody>
          <a:bodyPr/>
          <a:lstStyle/>
          <a:p>
            <a:fld id="{ADCCD5AF-71CD-4C88-AC55-E7BE057B2D3C}" type="slidenum">
              <a:rPr lang="zh-CN" altLang="en-US" smtClean="0"/>
              <a:pPr/>
              <a:t>32</a:t>
            </a:fld>
            <a:endParaRPr lang="zh-CN" altLang="en-US"/>
          </a:p>
        </p:txBody>
      </p:sp>
    </p:spTree>
    <p:extLst>
      <p:ext uri="{BB962C8B-B14F-4D97-AF65-F5344CB8AC3E}">
        <p14:creationId xmlns:p14="http://schemas.microsoft.com/office/powerpoint/2010/main" val="1198713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B040-7A4D-AA38-9654-C01AA6EFD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D1DC4-116B-6581-B321-96CC2A9B4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CAFAC-BBF5-64BD-1300-FF615299A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E8A9A2-9DE4-3F8A-CFCA-54457C3C5EAA}"/>
              </a:ext>
            </a:extLst>
          </p:cNvPr>
          <p:cNvSpPr>
            <a:spLocks noGrp="1"/>
          </p:cNvSpPr>
          <p:nvPr>
            <p:ph type="sldNum" sz="quarter" idx="5"/>
          </p:nvPr>
        </p:nvSpPr>
        <p:spPr/>
        <p:txBody>
          <a:bodyPr/>
          <a:lstStyle/>
          <a:p>
            <a:fld id="{ADCCD5AF-71CD-4C88-AC55-E7BE057B2D3C}" type="slidenum">
              <a:rPr lang="zh-CN" altLang="en-US" smtClean="0"/>
              <a:pPr/>
              <a:t>33</a:t>
            </a:fld>
            <a:endParaRPr lang="zh-CN" altLang="en-US"/>
          </a:p>
        </p:txBody>
      </p:sp>
    </p:spTree>
    <p:extLst>
      <p:ext uri="{BB962C8B-B14F-4D97-AF65-F5344CB8AC3E}">
        <p14:creationId xmlns:p14="http://schemas.microsoft.com/office/powerpoint/2010/main" val="84776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7A7FE-B887-CB13-23BB-AAC384ABE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DF8D7-A34A-D227-29E1-BE4A6A575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79AB4-7DD1-D24D-FF0C-7A5DB631F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EE7852-5203-968F-9572-3ADF4298EFF8}"/>
              </a:ext>
            </a:extLst>
          </p:cNvPr>
          <p:cNvSpPr>
            <a:spLocks noGrp="1"/>
          </p:cNvSpPr>
          <p:nvPr>
            <p:ph type="sldNum" sz="quarter" idx="5"/>
          </p:nvPr>
        </p:nvSpPr>
        <p:spPr/>
        <p:txBody>
          <a:bodyPr/>
          <a:lstStyle/>
          <a:p>
            <a:fld id="{ADCCD5AF-71CD-4C88-AC55-E7BE057B2D3C}" type="slidenum">
              <a:rPr lang="zh-CN" altLang="en-US" smtClean="0"/>
              <a:pPr/>
              <a:t>34</a:t>
            </a:fld>
            <a:endParaRPr lang="zh-CN" altLang="en-US"/>
          </a:p>
        </p:txBody>
      </p:sp>
    </p:spTree>
    <p:extLst>
      <p:ext uri="{BB962C8B-B14F-4D97-AF65-F5344CB8AC3E}">
        <p14:creationId xmlns:p14="http://schemas.microsoft.com/office/powerpoint/2010/main" val="4124875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477B2-1B6E-C5BF-BBD4-8C9901918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E3002-1B4D-8AE1-A0F9-A2329D392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8080D-E7A4-3627-A389-B6B870943A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5AE51-7ABE-903C-F0FD-938A0D3A93F3}"/>
              </a:ext>
            </a:extLst>
          </p:cNvPr>
          <p:cNvSpPr>
            <a:spLocks noGrp="1"/>
          </p:cNvSpPr>
          <p:nvPr>
            <p:ph type="sldNum" sz="quarter" idx="5"/>
          </p:nvPr>
        </p:nvSpPr>
        <p:spPr/>
        <p:txBody>
          <a:bodyPr/>
          <a:lstStyle/>
          <a:p>
            <a:fld id="{ADCCD5AF-71CD-4C88-AC55-E7BE057B2D3C}" type="slidenum">
              <a:rPr lang="zh-CN" altLang="en-US" smtClean="0"/>
              <a:pPr/>
              <a:t>35</a:t>
            </a:fld>
            <a:endParaRPr lang="zh-CN" altLang="en-US"/>
          </a:p>
        </p:txBody>
      </p:sp>
    </p:spTree>
    <p:extLst>
      <p:ext uri="{BB962C8B-B14F-4D97-AF65-F5344CB8AC3E}">
        <p14:creationId xmlns:p14="http://schemas.microsoft.com/office/powerpoint/2010/main" val="38370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51115-6C96-DA96-87B0-BCFB49366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FB22A-E8CB-3974-F303-2D3BDC5C8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A19E6-EFDA-71AE-3CEC-CC96699F99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C8FA2C-B2A7-9B41-3E9A-165257E4723B}"/>
              </a:ext>
            </a:extLst>
          </p:cNvPr>
          <p:cNvSpPr>
            <a:spLocks noGrp="1"/>
          </p:cNvSpPr>
          <p:nvPr>
            <p:ph type="sldNum" sz="quarter" idx="5"/>
          </p:nvPr>
        </p:nvSpPr>
        <p:spPr/>
        <p:txBody>
          <a:bodyPr/>
          <a:lstStyle/>
          <a:p>
            <a:fld id="{ADCCD5AF-71CD-4C88-AC55-E7BE057B2D3C}" type="slidenum">
              <a:rPr lang="zh-CN" altLang="en-US" smtClean="0"/>
              <a:pPr/>
              <a:t>36</a:t>
            </a:fld>
            <a:endParaRPr lang="zh-CN" altLang="en-US"/>
          </a:p>
        </p:txBody>
      </p:sp>
    </p:spTree>
    <p:extLst>
      <p:ext uri="{BB962C8B-B14F-4D97-AF65-F5344CB8AC3E}">
        <p14:creationId xmlns:p14="http://schemas.microsoft.com/office/powerpoint/2010/main" val="248705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EA77-0383-F50F-EEED-0D8AD8402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6234F-1A65-A3E8-E180-F5BECFD30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2D8FF-82F0-AA01-581A-812A6D3998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4C7894-090A-ADDC-B993-3D35ABC74179}"/>
              </a:ext>
            </a:extLst>
          </p:cNvPr>
          <p:cNvSpPr>
            <a:spLocks noGrp="1"/>
          </p:cNvSpPr>
          <p:nvPr>
            <p:ph type="sldNum" sz="quarter" idx="5"/>
          </p:nvPr>
        </p:nvSpPr>
        <p:spPr/>
        <p:txBody>
          <a:bodyPr/>
          <a:lstStyle/>
          <a:p>
            <a:fld id="{ADCCD5AF-71CD-4C88-AC55-E7BE057B2D3C}" type="slidenum">
              <a:rPr lang="zh-CN" altLang="en-US" smtClean="0"/>
              <a:pPr/>
              <a:t>37</a:t>
            </a:fld>
            <a:endParaRPr lang="zh-CN" altLang="en-US"/>
          </a:p>
        </p:txBody>
      </p:sp>
    </p:spTree>
    <p:extLst>
      <p:ext uri="{BB962C8B-B14F-4D97-AF65-F5344CB8AC3E}">
        <p14:creationId xmlns:p14="http://schemas.microsoft.com/office/powerpoint/2010/main" val="3125661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649E-988B-5032-F7BD-D3E168DDC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025B3-76B8-1CD1-C8CF-8EC732849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CC461-5E24-F1E2-58E3-8312F70E03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FE66CB-651F-AD31-FF3D-479F6304FFAA}"/>
              </a:ext>
            </a:extLst>
          </p:cNvPr>
          <p:cNvSpPr>
            <a:spLocks noGrp="1"/>
          </p:cNvSpPr>
          <p:nvPr>
            <p:ph type="sldNum" sz="quarter" idx="5"/>
          </p:nvPr>
        </p:nvSpPr>
        <p:spPr/>
        <p:txBody>
          <a:bodyPr/>
          <a:lstStyle/>
          <a:p>
            <a:fld id="{ADCCD5AF-71CD-4C88-AC55-E7BE057B2D3C}" type="slidenum">
              <a:rPr lang="zh-CN" altLang="en-US" smtClean="0"/>
              <a:pPr/>
              <a:t>39</a:t>
            </a:fld>
            <a:endParaRPr lang="zh-CN" altLang="en-US"/>
          </a:p>
        </p:txBody>
      </p:sp>
    </p:spTree>
    <p:extLst>
      <p:ext uri="{BB962C8B-B14F-4D97-AF65-F5344CB8AC3E}">
        <p14:creationId xmlns:p14="http://schemas.microsoft.com/office/powerpoint/2010/main" val="747654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78585-0B4D-CE94-C671-BF41F13CB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242E3-5C8F-EAC6-A83C-6D50CB552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F6B02-F196-AD55-6876-F4CC4A2351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10F174-66B2-257A-65C5-017B28FBFDCD}"/>
              </a:ext>
            </a:extLst>
          </p:cNvPr>
          <p:cNvSpPr>
            <a:spLocks noGrp="1"/>
          </p:cNvSpPr>
          <p:nvPr>
            <p:ph type="sldNum" sz="quarter" idx="5"/>
          </p:nvPr>
        </p:nvSpPr>
        <p:spPr/>
        <p:txBody>
          <a:bodyPr/>
          <a:lstStyle/>
          <a:p>
            <a:fld id="{ADCCD5AF-71CD-4C88-AC55-E7BE057B2D3C}" type="slidenum">
              <a:rPr lang="zh-CN" altLang="en-US" smtClean="0"/>
              <a:pPr/>
              <a:t>47</a:t>
            </a:fld>
            <a:endParaRPr lang="zh-CN" altLang="en-US"/>
          </a:p>
        </p:txBody>
      </p:sp>
    </p:spTree>
    <p:extLst>
      <p:ext uri="{BB962C8B-B14F-4D97-AF65-F5344CB8AC3E}">
        <p14:creationId xmlns:p14="http://schemas.microsoft.com/office/powerpoint/2010/main" val="193723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278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8E0B6-79AF-F44F-D614-B93E9ED9E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BC1BD-D918-B8EF-E55A-B0C709E70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12C4A-CDBC-533A-4C98-BC4B4D2E60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3B38BE-CA52-7A68-475A-18E551E334D0}"/>
              </a:ext>
            </a:extLst>
          </p:cNvPr>
          <p:cNvSpPr>
            <a:spLocks noGrp="1"/>
          </p:cNvSpPr>
          <p:nvPr>
            <p:ph type="sldNum" sz="quarter" idx="5"/>
          </p:nvPr>
        </p:nvSpPr>
        <p:spPr/>
        <p:txBody>
          <a:bodyPr/>
          <a:lstStyle/>
          <a:p>
            <a:fld id="{ADCCD5AF-71CD-4C88-AC55-E7BE057B2D3C}" type="slidenum">
              <a:rPr lang="zh-CN" altLang="en-US" smtClean="0"/>
              <a:pPr/>
              <a:t>48</a:t>
            </a:fld>
            <a:endParaRPr lang="zh-CN" altLang="en-US"/>
          </a:p>
        </p:txBody>
      </p:sp>
    </p:spTree>
    <p:extLst>
      <p:ext uri="{BB962C8B-B14F-4D97-AF65-F5344CB8AC3E}">
        <p14:creationId xmlns:p14="http://schemas.microsoft.com/office/powerpoint/2010/main" val="559543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7A7FE-B887-CB13-23BB-AAC384ABE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DF8D7-A34A-D227-29E1-BE4A6A575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79AB4-7DD1-D24D-FF0C-7A5DB631F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EE7852-5203-968F-9572-3ADF4298EFF8}"/>
              </a:ext>
            </a:extLst>
          </p:cNvPr>
          <p:cNvSpPr>
            <a:spLocks noGrp="1"/>
          </p:cNvSpPr>
          <p:nvPr>
            <p:ph type="sldNum" sz="quarter" idx="5"/>
          </p:nvPr>
        </p:nvSpPr>
        <p:spPr/>
        <p:txBody>
          <a:bodyPr/>
          <a:lstStyle/>
          <a:p>
            <a:fld id="{ADCCD5AF-71CD-4C88-AC55-E7BE057B2D3C}" type="slidenum">
              <a:rPr lang="zh-CN" altLang="en-US" smtClean="0"/>
              <a:pPr/>
              <a:t>70</a:t>
            </a:fld>
            <a:endParaRPr lang="zh-CN" altLang="en-US"/>
          </a:p>
        </p:txBody>
      </p:sp>
    </p:spTree>
    <p:extLst>
      <p:ext uri="{BB962C8B-B14F-4D97-AF65-F5344CB8AC3E}">
        <p14:creationId xmlns:p14="http://schemas.microsoft.com/office/powerpoint/2010/main" val="2956786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7E4EA-8037-2995-456E-DC3E2EBE3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4B4F3-0DB7-4C72-B955-A60A65D4F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8620C-9D65-3C5B-9E24-9A040264A4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7FC2CE-671F-8CB4-524A-A1FE020CC75B}"/>
              </a:ext>
            </a:extLst>
          </p:cNvPr>
          <p:cNvSpPr>
            <a:spLocks noGrp="1"/>
          </p:cNvSpPr>
          <p:nvPr>
            <p:ph type="sldNum" sz="quarter" idx="5"/>
          </p:nvPr>
        </p:nvSpPr>
        <p:spPr/>
        <p:txBody>
          <a:bodyPr/>
          <a:lstStyle/>
          <a:p>
            <a:fld id="{ADCCD5AF-71CD-4C88-AC55-E7BE057B2D3C}" type="slidenum">
              <a:rPr lang="zh-CN" altLang="en-US" smtClean="0"/>
              <a:pPr/>
              <a:t>72</a:t>
            </a:fld>
            <a:endParaRPr lang="zh-CN" altLang="en-US"/>
          </a:p>
        </p:txBody>
      </p:sp>
    </p:spTree>
    <p:extLst>
      <p:ext uri="{BB962C8B-B14F-4D97-AF65-F5344CB8AC3E}">
        <p14:creationId xmlns:p14="http://schemas.microsoft.com/office/powerpoint/2010/main" val="3749486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DA9F0-25A2-82DF-9069-BCC82DFB9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F6F60-88E9-79B4-BAE3-7108A45DD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C65DA-C87B-DFBD-6D1C-B27B280D03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8F0110-DF91-1400-7429-9E1C8347EE1F}"/>
              </a:ext>
            </a:extLst>
          </p:cNvPr>
          <p:cNvSpPr>
            <a:spLocks noGrp="1"/>
          </p:cNvSpPr>
          <p:nvPr>
            <p:ph type="sldNum" sz="quarter" idx="5"/>
          </p:nvPr>
        </p:nvSpPr>
        <p:spPr/>
        <p:txBody>
          <a:bodyPr/>
          <a:lstStyle/>
          <a:p>
            <a:fld id="{ADCCD5AF-71CD-4C88-AC55-E7BE057B2D3C}" type="slidenum">
              <a:rPr lang="zh-CN" altLang="en-US" smtClean="0"/>
              <a:pPr/>
              <a:t>73</a:t>
            </a:fld>
            <a:endParaRPr lang="zh-CN" altLang="en-US"/>
          </a:p>
        </p:txBody>
      </p:sp>
    </p:spTree>
    <p:extLst>
      <p:ext uri="{BB962C8B-B14F-4D97-AF65-F5344CB8AC3E}">
        <p14:creationId xmlns:p14="http://schemas.microsoft.com/office/powerpoint/2010/main" val="2013541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79</a:t>
            </a:fld>
            <a:endParaRPr lang="zh-CN" altLang="en-US"/>
          </a:p>
        </p:txBody>
      </p:sp>
    </p:spTree>
    <p:extLst>
      <p:ext uri="{BB962C8B-B14F-4D97-AF65-F5344CB8AC3E}">
        <p14:creationId xmlns:p14="http://schemas.microsoft.com/office/powerpoint/2010/main" val="3088264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C7B64-5770-8DDD-1092-9CCCEF601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79040-6142-7DD3-E95D-8635FB1FB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36CB4-9714-A184-DE8A-3BCABE1EB6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647C91-D8FC-539F-A5F2-148F0B3AEB5D}"/>
              </a:ext>
            </a:extLst>
          </p:cNvPr>
          <p:cNvSpPr>
            <a:spLocks noGrp="1"/>
          </p:cNvSpPr>
          <p:nvPr>
            <p:ph type="sldNum" sz="quarter" idx="5"/>
          </p:nvPr>
        </p:nvSpPr>
        <p:spPr/>
        <p:txBody>
          <a:bodyPr/>
          <a:lstStyle/>
          <a:p>
            <a:fld id="{ADCCD5AF-71CD-4C88-AC55-E7BE057B2D3C}" type="slidenum">
              <a:rPr lang="zh-CN" altLang="en-US" smtClean="0"/>
              <a:pPr/>
              <a:t>84</a:t>
            </a:fld>
            <a:endParaRPr lang="zh-CN" altLang="en-US"/>
          </a:p>
        </p:txBody>
      </p:sp>
    </p:spTree>
    <p:extLst>
      <p:ext uri="{BB962C8B-B14F-4D97-AF65-F5344CB8AC3E}">
        <p14:creationId xmlns:p14="http://schemas.microsoft.com/office/powerpoint/2010/main" val="2397373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85</a:t>
            </a:fld>
            <a:endParaRPr lang="zh-CN" altLang="en-US"/>
          </a:p>
        </p:txBody>
      </p:sp>
    </p:spTree>
    <p:extLst>
      <p:ext uri="{BB962C8B-B14F-4D97-AF65-F5344CB8AC3E}">
        <p14:creationId xmlns:p14="http://schemas.microsoft.com/office/powerpoint/2010/main" val="2750975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D3CE6-E5AE-7397-9252-C9B370B8E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84494-2EB1-788D-1225-A6B295D4C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68D56-EEB6-3FA2-EF88-5643625F72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8FF129-D8DC-6C66-D727-016ECAF22F5A}"/>
              </a:ext>
            </a:extLst>
          </p:cNvPr>
          <p:cNvSpPr>
            <a:spLocks noGrp="1"/>
          </p:cNvSpPr>
          <p:nvPr>
            <p:ph type="sldNum" sz="quarter" idx="5"/>
          </p:nvPr>
        </p:nvSpPr>
        <p:spPr/>
        <p:txBody>
          <a:bodyPr/>
          <a:lstStyle/>
          <a:p>
            <a:fld id="{ADCCD5AF-71CD-4C88-AC55-E7BE057B2D3C}" type="slidenum">
              <a:rPr lang="zh-CN" altLang="en-US" smtClean="0"/>
              <a:pPr/>
              <a:t>86</a:t>
            </a:fld>
            <a:endParaRPr lang="zh-CN" altLang="en-US"/>
          </a:p>
        </p:txBody>
      </p:sp>
    </p:spTree>
    <p:extLst>
      <p:ext uri="{BB962C8B-B14F-4D97-AF65-F5344CB8AC3E}">
        <p14:creationId xmlns:p14="http://schemas.microsoft.com/office/powerpoint/2010/main" val="1446083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87</a:t>
            </a:fld>
            <a:endParaRPr lang="zh-CN" altLang="en-US"/>
          </a:p>
        </p:txBody>
      </p:sp>
    </p:spTree>
    <p:extLst>
      <p:ext uri="{BB962C8B-B14F-4D97-AF65-F5344CB8AC3E}">
        <p14:creationId xmlns:p14="http://schemas.microsoft.com/office/powerpoint/2010/main" val="1949974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88</a:t>
            </a:fld>
            <a:endParaRPr lang="zh-CN" altLang="en-US"/>
          </a:p>
        </p:txBody>
      </p:sp>
    </p:spTree>
    <p:extLst>
      <p:ext uri="{BB962C8B-B14F-4D97-AF65-F5344CB8AC3E}">
        <p14:creationId xmlns:p14="http://schemas.microsoft.com/office/powerpoint/2010/main" val="685681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3006246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45C8B-8A6B-5911-5988-ED9663BC2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235F7-672E-4176-037F-C9ADC4A65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1D3F2-E52D-5122-DA4F-E362947EBB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51852D-061E-1704-1BB9-564231202266}"/>
              </a:ext>
            </a:extLst>
          </p:cNvPr>
          <p:cNvSpPr>
            <a:spLocks noGrp="1"/>
          </p:cNvSpPr>
          <p:nvPr>
            <p:ph type="sldNum" sz="quarter" idx="5"/>
          </p:nvPr>
        </p:nvSpPr>
        <p:spPr/>
        <p:txBody>
          <a:bodyPr/>
          <a:lstStyle/>
          <a:p>
            <a:fld id="{ADCCD5AF-71CD-4C88-AC55-E7BE057B2D3C}" type="slidenum">
              <a:rPr lang="zh-CN" altLang="en-US" smtClean="0"/>
              <a:pPr/>
              <a:t>89</a:t>
            </a:fld>
            <a:endParaRPr lang="zh-CN" altLang="en-US"/>
          </a:p>
        </p:txBody>
      </p:sp>
    </p:spTree>
    <p:extLst>
      <p:ext uri="{BB962C8B-B14F-4D97-AF65-F5344CB8AC3E}">
        <p14:creationId xmlns:p14="http://schemas.microsoft.com/office/powerpoint/2010/main" val="489677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90</a:t>
            </a:fld>
            <a:endParaRPr lang="zh-CN" altLang="en-US"/>
          </a:p>
        </p:txBody>
      </p:sp>
    </p:spTree>
    <p:extLst>
      <p:ext uri="{BB962C8B-B14F-4D97-AF65-F5344CB8AC3E}">
        <p14:creationId xmlns:p14="http://schemas.microsoft.com/office/powerpoint/2010/main" val="444305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91</a:t>
            </a:fld>
            <a:endParaRPr lang="en-US"/>
          </a:p>
        </p:txBody>
      </p:sp>
    </p:spTree>
    <p:extLst>
      <p:ext uri="{BB962C8B-B14F-4D97-AF65-F5344CB8AC3E}">
        <p14:creationId xmlns:p14="http://schemas.microsoft.com/office/powerpoint/2010/main" val="248272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317947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4186840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7</a:t>
            </a:fld>
            <a:endParaRPr lang="zh-CN" altLang="en-US"/>
          </a:p>
        </p:txBody>
      </p:sp>
    </p:spTree>
    <p:extLst>
      <p:ext uri="{BB962C8B-B14F-4D97-AF65-F5344CB8AC3E}">
        <p14:creationId xmlns:p14="http://schemas.microsoft.com/office/powerpoint/2010/main" val="165752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206720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12</a:t>
            </a:fld>
            <a:endParaRPr lang="zh-CN" altLang="en-US"/>
          </a:p>
        </p:txBody>
      </p:sp>
    </p:spTree>
    <p:extLst>
      <p:ext uri="{BB962C8B-B14F-4D97-AF65-F5344CB8AC3E}">
        <p14:creationId xmlns:p14="http://schemas.microsoft.com/office/powerpoint/2010/main" val="497012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2920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79016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183093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3289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1E478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627677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571239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401194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026012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317379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 uri="{C183D7F6-B498-43B3-948B-1728B52AA6E4}">
                <adec:decorative xmlns:adec="http://schemas.microsoft.com/office/drawing/2017/decorative" val="1"/>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06801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228114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64492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815911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10732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36CB-1218-42BA-9A4D-3A289D263F8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2A430A9-0EDD-5F79-3E0E-2BD78894A784}"/>
              </a:ext>
            </a:extLst>
          </p:cNvPr>
          <p:cNvPicPr>
            <a:picLocks noChangeAspect="1"/>
          </p:cNvPicPr>
          <p:nvPr userDrawn="1"/>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052791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pic>
        <p:nvPicPr>
          <p:cNvPr id="13" name="Picture 12">
            <a:extLst>
              <a:ext uri="{FF2B5EF4-FFF2-40B4-BE49-F238E27FC236}">
                <a16:creationId xmlns:a16="http://schemas.microsoft.com/office/drawing/2014/main" id="{FCBD5E71-6CFD-6246-9753-740BC36AAC58}"/>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331932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pic>
        <p:nvPicPr>
          <p:cNvPr id="2" name="Picture 1">
            <a:extLst>
              <a:ext uri="{FF2B5EF4-FFF2-40B4-BE49-F238E27FC236}">
                <a16:creationId xmlns:a16="http://schemas.microsoft.com/office/drawing/2014/main" id="{20EEF08B-85B7-A0D9-0150-E17BF6603034}"/>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101087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17145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14200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29344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076236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Pearson Access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153407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005031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94844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80273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1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85588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05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82370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36CB-1218-42BA-9A4D-3A289D263F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907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59422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60655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76472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197711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48234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025381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D4DCB4-D71E-80F2-CD14-980FA57C2A14}"/>
              </a:ext>
              <a:ext uri="{C183D7F6-B498-43B3-948B-1728B52AA6E4}">
                <adec:decorative xmlns:adec="http://schemas.microsoft.com/office/drawing/2017/decorative" val="1"/>
              </a:ext>
            </a:extLst>
          </p:cNvPr>
          <p:cNvPicPr>
            <a:picLocks noChangeAspect="1"/>
          </p:cNvPicPr>
          <p:nvPr userDrawn="1"/>
        </p:nvPicPr>
        <p:blipFill>
          <a:blip r:embed="rId3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 uri="{C183D7F6-B498-43B3-948B-1728B52AA6E4}">
                <adec:decorative xmlns:adec="http://schemas.microsoft.com/office/drawing/2017/decorative" val="1"/>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7815090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673" r:id="rId24"/>
    <p:sldLayoutId id="2147483674" r:id="rId25"/>
    <p:sldLayoutId id="2147483676" r:id="rId26"/>
    <p:sldLayoutId id="2147483677" r:id="rId27"/>
    <p:sldLayoutId id="2147483681" r:id="rId28"/>
    <p:sldLayoutId id="2147483665" r:id="rId29"/>
    <p:sldLayoutId id="2147483652" r:id="rId30"/>
    <p:sldLayoutId id="2147483657" r:id="rId31"/>
    <p:sldLayoutId id="2147483654" r:id="rId32"/>
    <p:sldLayoutId id="2147483663" r:id="rId33"/>
    <p:sldLayoutId id="2147483662" r:id="rId34"/>
    <p:sldLayoutId id="2147483682" r:id="rId35"/>
    <p:sldLayoutId id="2147483683" r:id="rId36"/>
  </p:sldLayoutIdLst>
  <p:hf hd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mcas.onlinehelp.cognia.org/training-modules/" TargetMode="Externa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hyperlink" Target="https://mcas.onlinehelp.cognia.org/training-webinars/"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mcas.onlinehelp.cognia.org/training-webinar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doe.mass.edu/mcas/testadmin/student-kiosk-portal-updates.docx"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mcas.onlinehelp.cognia.org/training-modul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mcas.onlinehelp.cognia.org/training-webinar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hyperlink" Target="https://www.doe.mass.edu/mcas/testadmin/manual/" TargetMode="External"/><Relationship Id="rId7" Type="http://schemas.openxmlformats.org/officeDocument/2006/relationships/hyperlink" Target="https://mcas.onlinehelp.cognia.org/portal/"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doe.mass.edu/mcas/accessibility/default.html" TargetMode="External"/><Relationship Id="rId5" Type="http://schemas.openxmlformats.org/officeDocument/2006/relationships/hyperlink" Target="https://www.doe.mass.edu/mcas/testadmin/manual/TAM-CBT.pdf" TargetMode="External"/><Relationship Id="rId4" Type="http://schemas.openxmlformats.org/officeDocument/2006/relationships/hyperlink" Target="https://www.doe.mass.edu/mcas/testadmin/manual/PAM.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mailto:MCASEvents@cognia.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doe.mass.edu/mcas/testadmin/manual/PAM.pdf" TargetMode="External"/><Relationship Id="rId2" Type="http://schemas.openxmlformats.org/officeDocument/2006/relationships/hyperlink" Target="https://www.doe.mass.edu/mcas/cal.html"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hyperlink" Target="https://www.doe.mass.edu/mcas/testadmin/manual/PAM.pdf" TargetMode="Externa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hyperlink" Target="https://www.doe.mass.edu/mcas/updates.html"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doe.mass.edu/mcas/testadmin/manual/PAM.pdf" TargetMode="Externa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www.doe.mass.edu/mcas/cal.html" TargetMode="External"/><Relationship Id="rId2" Type="http://schemas.openxmlformats.org/officeDocument/2006/relationships/hyperlink" Target="http://www.doe.mass.edu/mcas/testadmin/manual/PAM.pdf" TargetMode="External"/><Relationship Id="rId1" Type="http://schemas.openxmlformats.org/officeDocument/2006/relationships/slideLayout" Target="../slideLayouts/slideLayout3.xml"/><Relationship Id="rId4" Type="http://schemas.openxmlformats.org/officeDocument/2006/relationships/hyperlink" Target="https://www.doe.mass.edu/mcas/updates.html"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hyperlink" Target="https://mcas.onlinehelp.cognia.org/training-modules/"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7" Type="http://schemas.openxmlformats.org/officeDocument/2006/relationships/hyperlink" Target="http://eepurl.com/ghSOhH"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www.doe.mass.edu/mcas/updates.html" TargetMode="External"/><Relationship Id="rId5" Type="http://schemas.openxmlformats.org/officeDocument/2006/relationships/hyperlink" Target="https://mcas.onlinehelp.cognia.org/technology-setup/" TargetMode="External"/><Relationship Id="rId4" Type="http://schemas.openxmlformats.org/officeDocument/2006/relationships/hyperlink" Target="https://mcas.onlinehelp.cognia.org/portal/"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cognia.zoom.us/webinar/register/WN_bAg8ht51SN-EZuSC6wkP2Q#/registration"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s://mcas.onlinehelp.cognia.org/portal/"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mailto:mcas@mass.gov" TargetMode="External"/><Relationship Id="rId5" Type="http://schemas.openxmlformats.org/officeDocument/2006/relationships/hyperlink" Target="http://www.doe.mass.edu/mcas" TargetMode="External"/><Relationship Id="rId4" Type="http://schemas.openxmlformats.org/officeDocument/2006/relationships/hyperlink" Target="mailto:mcas@cognia.org"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mcas.onlinehelp.cognia.org/training-webinars/" TargetMode="Externa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hyperlink" Target="mailto:mcas@mass.gov" TargetMode="External"/><Relationship Id="rId12" Type="http://schemas.openxmlformats.org/officeDocument/2006/relationships/image" Target="../media/image65.sv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1.sv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hyperlink" Target="http://www.doe.mass.edu/mcas" TargetMode="External"/><Relationship Id="rId4" Type="http://schemas.openxmlformats.org/officeDocument/2006/relationships/image" Target="../media/image59.svg"/><Relationship Id="rId9"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2099" y="1641157"/>
            <a:ext cx="8631677" cy="1928238"/>
          </a:xfrm>
        </p:spPr>
        <p:txBody>
          <a:bodyPr>
            <a:noAutofit/>
          </a:bodyPr>
          <a:lstStyle/>
          <a:p>
            <a:r>
              <a:rPr lang="en-US" sz="5900" dirty="0">
                <a:latin typeface="Arial"/>
                <a:cs typeface="Arial"/>
              </a:rPr>
              <a:t>Tasks in the MCAS Portal During and After Testing</a:t>
            </a:r>
            <a:endParaRPr lang="en-US" altLang="en-US" sz="5900" dirty="0">
              <a:latin typeface="Arial"/>
              <a:cs typeface="Arial"/>
            </a:endParaRPr>
          </a:p>
        </p:txBody>
      </p:sp>
      <p:sp>
        <p:nvSpPr>
          <p:cNvPr id="3" name="Subtitle 2"/>
          <p:cNvSpPr>
            <a:spLocks noGrp="1"/>
          </p:cNvSpPr>
          <p:nvPr>
            <p:ph type="subTitle" idx="1"/>
          </p:nvPr>
        </p:nvSpPr>
        <p:spPr>
          <a:xfrm>
            <a:off x="704621" y="3834527"/>
            <a:ext cx="7538936" cy="1391055"/>
          </a:xfrm>
        </p:spPr>
        <p:txBody>
          <a:bodyPr vert="horz" lIns="91440" tIns="45720" rIns="91440" bIns="45720" rtlCol="0" anchor="t">
            <a:normAutofit/>
          </a:bodyPr>
          <a:lstStyle/>
          <a:p>
            <a:pPr defTabSz="914126"/>
            <a:r>
              <a:rPr lang="en-US" altLang="zh-CN" sz="2799">
                <a:solidFill>
                  <a:schemeClr val="bg1"/>
                </a:solidFill>
                <a:latin typeface="Arial" panose="020B0604020202020204" pitchFamily="34" charset="0"/>
                <a:cs typeface="Arial" panose="020B0604020202020204" pitchFamily="34" charset="0"/>
              </a:rPr>
              <a:t>The Office of Student Assessment Services </a:t>
            </a:r>
          </a:p>
          <a:p>
            <a:pPr defTabSz="914126"/>
            <a:r>
              <a:rPr lang="en-US" altLang="zh-CN" sz="2750">
                <a:solidFill>
                  <a:schemeClr val="bg1"/>
                </a:solidFill>
                <a:latin typeface="Arial"/>
                <a:cs typeface="Arial"/>
              </a:rPr>
              <a:t>March 12, 2026</a:t>
            </a:r>
            <a:endParaRPr lang="zh-CN" altLang="en-US" sz="2750">
              <a:solidFill>
                <a:schemeClr val="bg1"/>
              </a:solidFill>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72CC-5AAC-413F-B3F8-3C00CE59107D}"/>
              </a:ext>
            </a:extLst>
          </p:cNvPr>
          <p:cNvSpPr>
            <a:spLocks noGrp="1"/>
          </p:cNvSpPr>
          <p:nvPr>
            <p:ph type="title"/>
          </p:nvPr>
        </p:nvSpPr>
        <p:spPr/>
        <p:txBody>
          <a:bodyPr>
            <a:noAutofit/>
          </a:bodyPr>
          <a:lstStyle/>
          <a:p>
            <a:r>
              <a:rPr lang="en-US" sz="2800" b="1">
                <a:solidFill>
                  <a:schemeClr val="bg1"/>
                </a:solidFill>
                <a:latin typeface="Arial" panose="020B0604020202020204" pitchFamily="34" charset="0"/>
                <a:cs typeface="Arial" panose="020B0604020202020204" pitchFamily="34" charset="0"/>
              </a:rPr>
              <a:t>Timeline of Tasks in the MCAS Portal to Complete During </a:t>
            </a: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and After Testing for </a:t>
            </a:r>
            <a:r>
              <a:rPr lang="en-US" sz="2800" b="1" u="sng">
                <a:solidFill>
                  <a:schemeClr val="bg1"/>
                </a:solidFill>
                <a:latin typeface="Arial" panose="020B0604020202020204" pitchFamily="34" charset="0"/>
                <a:cs typeface="Arial" panose="020B0604020202020204" pitchFamily="34" charset="0"/>
              </a:rPr>
              <a:t>Principals/Test Coordinators</a:t>
            </a:r>
          </a:p>
        </p:txBody>
      </p:sp>
      <p:graphicFrame>
        <p:nvGraphicFramePr>
          <p:cNvPr id="5" name="Content Placeholder 4" descr="Timeline of Tasks in PAN to Complete Before and During Testing for Principals/Test Coordinators">
            <a:extLst>
              <a:ext uri="{FF2B5EF4-FFF2-40B4-BE49-F238E27FC236}">
                <a16:creationId xmlns:a16="http://schemas.microsoft.com/office/drawing/2014/main" id="{7F1E5243-8823-4C5D-9AA0-9BC871A40476}"/>
              </a:ext>
            </a:extLst>
          </p:cNvPr>
          <p:cNvGraphicFramePr>
            <a:graphicFrameLocks noGrp="1"/>
          </p:cNvGraphicFramePr>
          <p:nvPr>
            <p:ph idx="1"/>
            <p:extLst>
              <p:ext uri="{D42A27DB-BD31-4B8C-83A1-F6EECF244321}">
                <p14:modId xmlns:p14="http://schemas.microsoft.com/office/powerpoint/2010/main" val="349362801"/>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0EBDC16-89D8-F3B1-252F-29973A147054}"/>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1403953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72CC-5AAC-413F-B3F8-3C00CE59107D}"/>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Timeline of Tasks in the MCAS Portal to Complete </a:t>
            </a: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Before and During Testing for </a:t>
            </a:r>
            <a:r>
              <a:rPr lang="en-US" sz="2800" b="1" u="sng">
                <a:solidFill>
                  <a:schemeClr val="bg1"/>
                </a:solidFill>
                <a:latin typeface="Arial" panose="020B0604020202020204" pitchFamily="34" charset="0"/>
                <a:cs typeface="Arial" panose="020B0604020202020204" pitchFamily="34" charset="0"/>
              </a:rPr>
              <a:t>Test Administrators</a:t>
            </a:r>
          </a:p>
        </p:txBody>
      </p:sp>
      <p:graphicFrame>
        <p:nvGraphicFramePr>
          <p:cNvPr id="5" name="Content Placeholder 4" descr="Up to 2 days before testing&#10;1 day before testing&#10;Test Day">
            <a:extLst>
              <a:ext uri="{FF2B5EF4-FFF2-40B4-BE49-F238E27FC236}">
                <a16:creationId xmlns:a16="http://schemas.microsoft.com/office/drawing/2014/main" id="{7F1E5243-8823-4C5D-9AA0-9BC871A40476}"/>
              </a:ext>
            </a:extLst>
          </p:cNvPr>
          <p:cNvGraphicFramePr>
            <a:graphicFrameLocks noGrp="1"/>
          </p:cNvGraphicFramePr>
          <p:nvPr>
            <p:ph idx="1"/>
            <p:extLst>
              <p:ext uri="{D42A27DB-BD31-4B8C-83A1-F6EECF244321}">
                <p14:modId xmlns:p14="http://schemas.microsoft.com/office/powerpoint/2010/main" val="1993255823"/>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EDFAB2A-E173-49EE-7E71-04E03D387AE8}"/>
              </a:ext>
            </a:extLst>
          </p:cNvPr>
          <p:cNvSpPr txBox="1"/>
          <p:nvPr/>
        </p:nvSpPr>
        <p:spPr>
          <a:xfrm>
            <a:off x="2421746" y="6169709"/>
            <a:ext cx="8513347" cy="646331"/>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MCAS Portal Overview for Test Administrators module now available on the </a:t>
            </a:r>
            <a:r>
              <a:rPr lang="en-US" dirty="0">
                <a:latin typeface="Arial" panose="020B0604020202020204" pitchFamily="34" charset="0"/>
                <a:cs typeface="Arial" panose="020B0604020202020204" pitchFamily="34" charset="0"/>
                <a:hlinkClick r:id="rId7"/>
              </a:rPr>
              <a:t>Training Modules page</a:t>
            </a:r>
            <a:r>
              <a:rPr lang="en-US" dirty="0">
                <a:latin typeface="Arial" panose="020B0604020202020204" pitchFamily="34" charset="0"/>
                <a:cs typeface="Arial" panose="020B0604020202020204" pitchFamily="34" charset="0"/>
              </a:rPr>
              <a:t> of the MCAS Resource Center </a:t>
            </a:r>
          </a:p>
        </p:txBody>
      </p:sp>
      <p:sp>
        <p:nvSpPr>
          <p:cNvPr id="6" name="Slide Number Placeholder 5">
            <a:extLst>
              <a:ext uri="{FF2B5EF4-FFF2-40B4-BE49-F238E27FC236}">
                <a16:creationId xmlns:a16="http://schemas.microsoft.com/office/drawing/2014/main" id="{F73B2C94-7692-541A-7817-FE833DA37276}"/>
              </a:ext>
            </a:extLst>
          </p:cNvPr>
          <p:cNvSpPr>
            <a:spLocks noGrp="1"/>
          </p:cNvSpPr>
          <p:nvPr>
            <p:ph type="sldNum" sz="quarter" idx="12"/>
          </p:nvPr>
        </p:nvSpPr>
        <p:spPr/>
        <p:txBody>
          <a:bodyPr/>
          <a:lstStyle/>
          <a:p>
            <a:fld id="{68A8D22E-6BC5-9E47-900C-2BB94685D9F5}" type="slidenum">
              <a:rPr lang="en-US" smtClean="0"/>
              <a:t>11</a:t>
            </a:fld>
            <a:endParaRPr lang="en-US"/>
          </a:p>
        </p:txBody>
      </p:sp>
    </p:spTree>
    <p:extLst>
      <p:ext uri="{BB962C8B-B14F-4D97-AF65-F5344CB8AC3E}">
        <p14:creationId xmlns:p14="http://schemas.microsoft.com/office/powerpoint/2010/main" val="151728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E07A-5275-0D22-7AAB-901F2A0E9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F3257-1AFC-37E6-1A2A-7B09AB818302}"/>
              </a:ext>
            </a:extLst>
          </p:cNvPr>
          <p:cNvSpPr>
            <a:spLocks noGrp="1"/>
          </p:cNvSpPr>
          <p:nvPr>
            <p:ph type="title"/>
          </p:nvPr>
        </p:nvSpPr>
        <p:spPr/>
        <p:txBody>
          <a:bodyPr>
            <a:normAutofit fontScale="90000"/>
          </a:bodyPr>
          <a:lstStyle/>
          <a:p>
            <a:r>
              <a:rPr lang="en-US" sz="3600">
                <a:solidFill>
                  <a:schemeClr val="bg1"/>
                </a:solidFill>
                <a:latin typeface="Arial" panose="020B0604020202020204" pitchFamily="34" charset="0"/>
                <a:cs typeface="Arial" panose="020B0604020202020204" pitchFamily="34" charset="0"/>
              </a:rPr>
              <a:t>Timeline of Tasks to Complete for </a:t>
            </a:r>
            <a:r>
              <a:rPr lang="en-US" sz="3600" u="sng">
                <a:solidFill>
                  <a:schemeClr val="bg1"/>
                </a:solidFill>
                <a:latin typeface="Arial" panose="020B0604020202020204" pitchFamily="34" charset="0"/>
                <a:cs typeface="Arial" panose="020B0604020202020204" pitchFamily="34" charset="0"/>
              </a:rPr>
              <a:t>Technology Coordinators</a:t>
            </a:r>
          </a:p>
        </p:txBody>
      </p:sp>
      <p:graphicFrame>
        <p:nvGraphicFramePr>
          <p:cNvPr id="5" name="Content Placeholder 4" descr="Timeline of Tasks in PAN to Complete Before and During Testing for Principals/Test Coordinators">
            <a:extLst>
              <a:ext uri="{FF2B5EF4-FFF2-40B4-BE49-F238E27FC236}">
                <a16:creationId xmlns:a16="http://schemas.microsoft.com/office/drawing/2014/main" id="{DF4D5A51-21A9-24AB-F78C-B5B3E10A9BD8}"/>
              </a:ext>
            </a:extLst>
          </p:cNvPr>
          <p:cNvGraphicFramePr>
            <a:graphicFrameLocks noGrp="1"/>
          </p:cNvGraphicFramePr>
          <p:nvPr>
            <p:ph idx="1"/>
            <p:extLst>
              <p:ext uri="{D42A27DB-BD31-4B8C-83A1-F6EECF244321}">
                <p14:modId xmlns:p14="http://schemas.microsoft.com/office/powerpoint/2010/main" val="2202756815"/>
              </p:ext>
            </p:extLst>
          </p:nvPr>
        </p:nvGraphicFramePr>
        <p:xfrm>
          <a:off x="173038" y="1371600"/>
          <a:ext cx="11890375" cy="499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4136D0A-F380-2231-C951-AC43B3637533}"/>
              </a:ext>
            </a:extLst>
          </p:cNvPr>
          <p:cNvSpPr txBox="1"/>
          <p:nvPr/>
        </p:nvSpPr>
        <p:spPr>
          <a:xfrm>
            <a:off x="2350009" y="6268998"/>
            <a:ext cx="8901088" cy="584775"/>
          </a:xfrm>
          <a:prstGeom prst="rect">
            <a:avLst/>
          </a:prstGeom>
          <a:noFill/>
        </p:spPr>
        <p:txBody>
          <a:bodyPr wrap="square" rtlCol="0">
            <a:spAutoFit/>
          </a:bodyPr>
          <a:lstStyle/>
          <a:p>
            <a:r>
              <a:rPr lang="en-US" sz="1600">
                <a:solidFill>
                  <a:srgbClr val="000000"/>
                </a:solidFill>
                <a:latin typeface="Arial" panose="020B0604020202020204" pitchFamily="34" charset="0"/>
                <a:cs typeface="Arial" panose="020B0604020202020204" pitchFamily="34" charset="0"/>
              </a:rPr>
              <a:t>Additional information was shared in the MCAS Tasks for Technology Coordinators training on February 2, available on the </a:t>
            </a:r>
            <a:r>
              <a:rPr lang="en-US" sz="1600">
                <a:solidFill>
                  <a:srgbClr val="000000"/>
                </a:solidFill>
                <a:latin typeface="Arial" panose="020B0604020202020204" pitchFamily="34" charset="0"/>
                <a:cs typeface="Arial" panose="020B0604020202020204" pitchFamily="34" charset="0"/>
                <a:hlinkClick r:id="rId8"/>
              </a:rPr>
              <a:t>MCAS Resource Center</a:t>
            </a:r>
            <a:r>
              <a:rPr lang="en-US" sz="1600">
                <a:solidFill>
                  <a:srgbClr val="000000"/>
                </a:solidFill>
                <a:latin typeface="Arial" panose="020B0604020202020204" pitchFamily="34" charset="0"/>
                <a:cs typeface="Arial" panose="020B0604020202020204" pitchFamily="34" charset="0"/>
              </a:rPr>
              <a:t>. </a:t>
            </a:r>
          </a:p>
        </p:txBody>
      </p:sp>
      <p:sp>
        <p:nvSpPr>
          <p:cNvPr id="6" name="Slide Number Placeholder 5">
            <a:extLst>
              <a:ext uri="{FF2B5EF4-FFF2-40B4-BE49-F238E27FC236}">
                <a16:creationId xmlns:a16="http://schemas.microsoft.com/office/drawing/2014/main" id="{C63AC94E-E743-BF94-5FA6-44BC61AE65BB}"/>
              </a:ext>
            </a:extLst>
          </p:cNvPr>
          <p:cNvSpPr>
            <a:spLocks noGrp="1"/>
          </p:cNvSpPr>
          <p:nvPr>
            <p:ph type="sldNum" sz="quarter" idx="12"/>
          </p:nvPr>
        </p:nvSpPr>
        <p:spPr/>
        <p:txBody>
          <a:bodyPr/>
          <a:lstStyle/>
          <a:p>
            <a:fld id="{68A8D22E-6BC5-9E47-900C-2BB94685D9F5}" type="slidenum">
              <a:rPr lang="en-US" smtClean="0"/>
              <a:t>12</a:t>
            </a:fld>
            <a:endParaRPr lang="en-US"/>
          </a:p>
        </p:txBody>
      </p:sp>
    </p:spTree>
    <p:extLst>
      <p:ext uri="{BB962C8B-B14F-4D97-AF65-F5344CB8AC3E}">
        <p14:creationId xmlns:p14="http://schemas.microsoft.com/office/powerpoint/2010/main" val="355585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E30C2-06C4-5790-65BE-657A53297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9D600-35FC-8892-1BA2-293EE9583A60}"/>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New for 2025–26 </a:t>
            </a:r>
          </a:p>
        </p:txBody>
      </p:sp>
      <p:sp>
        <p:nvSpPr>
          <p:cNvPr id="3" name="Content Placeholder 2">
            <a:extLst>
              <a:ext uri="{FF2B5EF4-FFF2-40B4-BE49-F238E27FC236}">
                <a16:creationId xmlns:a16="http://schemas.microsoft.com/office/drawing/2014/main" id="{E8AB2B8D-ABE1-A7B1-24A0-96D03F87920E}"/>
              </a:ext>
            </a:extLst>
          </p:cNvPr>
          <p:cNvSpPr>
            <a:spLocks noGrp="1"/>
          </p:cNvSpPr>
          <p:nvPr>
            <p:ph idx="1"/>
          </p:nvPr>
        </p:nvSpPr>
        <p:spPr>
          <a:xfrm>
            <a:off x="150667" y="1468005"/>
            <a:ext cx="11890665" cy="5148117"/>
          </a:xfrm>
        </p:spPr>
        <p:txBody>
          <a:bodyPr>
            <a:noAutofit/>
          </a:bodyPr>
          <a:lstStyle/>
          <a:p>
            <a:pPr fontAlgn="base">
              <a:buClr>
                <a:srgbClr val="000000"/>
              </a:buClr>
            </a:pPr>
            <a:r>
              <a:rPr lang="en-US" sz="2100" dirty="0">
                <a:solidFill>
                  <a:srgbClr val="000000"/>
                </a:solidFill>
                <a:latin typeface="Arial" panose="020B0604020202020204" pitchFamily="34" charset="0"/>
                <a:cs typeface="Arial" panose="020B0604020202020204" pitchFamily="34" charset="0"/>
              </a:rPr>
              <a:t>Progress view is available </a:t>
            </a:r>
            <a:r>
              <a:rPr lang="en-US" sz="2100" dirty="0">
                <a:solidFill>
                  <a:srgbClr val="000000"/>
                </a:solidFill>
              </a:rPr>
              <a:t>on the Test Scheduling page to monitor student progress during testing.</a:t>
            </a:r>
          </a:p>
          <a:p>
            <a:pPr fontAlgn="base">
              <a:buClr>
                <a:srgbClr val="000000"/>
              </a:buClr>
            </a:pPr>
            <a:r>
              <a:rPr lang="en-US" sz="2100" dirty="0">
                <a:solidFill>
                  <a:srgbClr val="000000"/>
                </a:solidFill>
              </a:rPr>
              <a:t>Session access codes are now referred to as access codes. </a:t>
            </a:r>
          </a:p>
          <a:p>
            <a:pPr fontAlgn="base">
              <a:buClr>
                <a:srgbClr val="000000"/>
              </a:buClr>
            </a:pPr>
            <a:r>
              <a:rPr lang="en-US" sz="2100" dirty="0">
                <a:solidFill>
                  <a:srgbClr val="000000"/>
                </a:solidFill>
              </a:rPr>
              <a:t>Schools can now print student logins in bulk. </a:t>
            </a:r>
          </a:p>
          <a:p>
            <a:pPr fontAlgn="base">
              <a:buClr>
                <a:srgbClr val="000000"/>
              </a:buClr>
            </a:pPr>
            <a:r>
              <a:rPr lang="en-US" sz="2100" dirty="0">
                <a:solidFill>
                  <a:srgbClr val="000000"/>
                </a:solidFill>
              </a:rPr>
              <a:t>Schools may export a new Export Accommodations report to review accommodations prior to testing.</a:t>
            </a:r>
          </a:p>
          <a:p>
            <a:pPr fontAlgn="base">
              <a:buClr>
                <a:srgbClr val="000000"/>
              </a:buClr>
            </a:pPr>
            <a:r>
              <a:rPr lang="en-US" sz="2100" dirty="0">
                <a:solidFill>
                  <a:srgbClr val="000000"/>
                </a:solidFill>
              </a:rPr>
              <a:t>Only test coordinators and technology coordinators are able to add test report codes and session report codes to student tests.  </a:t>
            </a:r>
          </a:p>
          <a:p>
            <a:pPr fontAlgn="base">
              <a:buClr>
                <a:srgbClr val="000000"/>
              </a:buClr>
            </a:pPr>
            <a:r>
              <a:rPr lang="en-US" sz="2100" dirty="0">
                <a:solidFill>
                  <a:srgbClr val="000000"/>
                </a:solidFill>
                <a:latin typeface="Arial" panose="020B0604020202020204" pitchFamily="34" charset="0"/>
                <a:cs typeface="Arial" panose="020B0604020202020204" pitchFamily="34" charset="0"/>
              </a:rPr>
              <a:t>Course-level and grade-level classes: Grades 3–8 students </a:t>
            </a:r>
            <a:r>
              <a:rPr lang="en-US" sz="2100" b="1" dirty="0">
                <a:solidFill>
                  <a:srgbClr val="000000"/>
                </a:solidFill>
                <a:latin typeface="Arial" panose="020B0604020202020204" pitchFamily="34" charset="0"/>
                <a:cs typeface="Arial" panose="020B0604020202020204" pitchFamily="34" charset="0"/>
              </a:rPr>
              <a:t>must be assigned to grade-level classes </a:t>
            </a:r>
            <a:r>
              <a:rPr lang="en-US" sz="2100" dirty="0">
                <a:solidFill>
                  <a:srgbClr val="000000"/>
                </a:solidFill>
                <a:latin typeface="Arial" panose="020B0604020202020204" pitchFamily="34" charset="0"/>
                <a:cs typeface="Arial" panose="020B0604020202020204" pitchFamily="34" charset="0"/>
              </a:rPr>
              <a:t>and high school students </a:t>
            </a:r>
            <a:r>
              <a:rPr lang="en-US" sz="2100" b="1" dirty="0">
                <a:solidFill>
                  <a:srgbClr val="000000"/>
                </a:solidFill>
                <a:latin typeface="Arial" panose="020B0604020202020204" pitchFamily="34" charset="0"/>
                <a:cs typeface="Arial" panose="020B0604020202020204" pitchFamily="34" charset="0"/>
              </a:rPr>
              <a:t>must be assigned to cours</a:t>
            </a:r>
            <a:r>
              <a:rPr lang="en-US" sz="2100" b="1" dirty="0">
                <a:solidFill>
                  <a:srgbClr val="000000"/>
                </a:solidFill>
              </a:rPr>
              <a:t>e-level classes</a:t>
            </a:r>
            <a:r>
              <a:rPr lang="en-US" sz="2100" dirty="0">
                <a:solidFill>
                  <a:srgbClr val="000000"/>
                </a:solidFill>
              </a:rPr>
              <a:t>. </a:t>
            </a:r>
          </a:p>
          <a:p>
            <a:pPr lvl="1" fontAlgn="base">
              <a:buClr>
                <a:srgbClr val="000000"/>
              </a:buClr>
            </a:pPr>
            <a:r>
              <a:rPr lang="en-US" sz="2100" dirty="0">
                <a:solidFill>
                  <a:srgbClr val="000000"/>
                </a:solidFill>
              </a:rPr>
              <a:t>Additional information was covered in the March 4 Tasks in the MCAS Portal Before Testing training webinar, available on the </a:t>
            </a:r>
            <a:r>
              <a:rPr lang="en-US" sz="2100" dirty="0">
                <a:solidFill>
                  <a:srgbClr val="000000"/>
                </a:solidFill>
                <a:hlinkClick r:id="rId3"/>
              </a:rPr>
              <a:t>Training Webinars page</a:t>
            </a:r>
            <a:r>
              <a:rPr lang="en-US" sz="2100" dirty="0">
                <a:solidFill>
                  <a:srgbClr val="000000"/>
                </a:solidFill>
              </a:rPr>
              <a:t> of the MCAS Resource Center. </a:t>
            </a:r>
          </a:p>
          <a:p>
            <a:pPr fontAlgn="base">
              <a:buClr>
                <a:srgbClr val="000000"/>
              </a:buClr>
            </a:pPr>
            <a:r>
              <a:rPr lang="en-US" sz="2100" dirty="0">
                <a:solidFill>
                  <a:srgbClr val="000000"/>
                </a:solidFill>
              </a:rPr>
              <a:t>Refer to the </a:t>
            </a:r>
            <a:r>
              <a:rPr lang="en-US" sz="2100" u="sng" dirty="0">
                <a:hlinkClick r:id="rId4"/>
              </a:rPr>
              <a:t>Updates to the MCAS Student Kiosk and MCAS Portal for 2025–26</a:t>
            </a:r>
            <a:r>
              <a:rPr lang="en-US" sz="2100" dirty="0"/>
              <a:t> </a:t>
            </a:r>
            <a:r>
              <a:rPr lang="en-US" sz="2100" dirty="0">
                <a:solidFill>
                  <a:schemeClr val="tx1"/>
                </a:solidFill>
              </a:rPr>
              <a:t>for additional information. </a:t>
            </a:r>
          </a:p>
        </p:txBody>
      </p:sp>
      <p:sp>
        <p:nvSpPr>
          <p:cNvPr id="5" name="Slide Number Placeholder 4">
            <a:extLst>
              <a:ext uri="{FF2B5EF4-FFF2-40B4-BE49-F238E27FC236}">
                <a16:creationId xmlns:a16="http://schemas.microsoft.com/office/drawing/2014/main" id="{DD8A9752-1B6E-5E97-65DC-A1E4F2F03BBB}"/>
              </a:ext>
            </a:extLst>
          </p:cNvPr>
          <p:cNvSpPr>
            <a:spLocks noGrp="1"/>
          </p:cNvSpPr>
          <p:nvPr>
            <p:ph type="sldNum" sz="quarter" idx="12"/>
          </p:nvPr>
        </p:nvSpPr>
        <p:spPr/>
        <p:txBody>
          <a:bodyPr/>
          <a:lstStyle/>
          <a:p>
            <a:fld id="{68A8D22E-6BC5-9E47-900C-2BB94685D9F5}" type="slidenum">
              <a:rPr lang="en-US" smtClean="0"/>
              <a:t>13</a:t>
            </a:fld>
            <a:endParaRPr lang="en-US"/>
          </a:p>
        </p:txBody>
      </p:sp>
    </p:spTree>
    <p:extLst>
      <p:ext uri="{BB962C8B-B14F-4D97-AF65-F5344CB8AC3E}">
        <p14:creationId xmlns:p14="http://schemas.microsoft.com/office/powerpoint/2010/main" val="1563744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7432D-58CD-EB1A-0A4F-14D9CCBB6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BA619-B755-844F-1A7A-07D4B2EE574A}"/>
              </a:ext>
            </a:extLst>
          </p:cNvPr>
          <p:cNvSpPr>
            <a:spLocks noGrp="1"/>
          </p:cNvSpPr>
          <p:nvPr>
            <p:ph type="title"/>
          </p:nvPr>
        </p:nvSpPr>
        <p:spPr>
          <a:xfrm>
            <a:off x="2882900" y="2654300"/>
            <a:ext cx="8763000" cy="1092200"/>
          </a:xfrm>
        </p:spPr>
        <p:txBody>
          <a:bodyPr>
            <a:noAutofit/>
          </a:bodyPr>
          <a:lstStyle/>
          <a:p>
            <a:r>
              <a:rPr lang="en-US" sz="4800" b="1">
                <a:solidFill>
                  <a:srgbClr val="000000"/>
                </a:solidFill>
                <a:latin typeface="Arial" panose="020B0604020202020204" pitchFamily="34" charset="0"/>
                <a:cs typeface="Arial" panose="020B0604020202020204" pitchFamily="34" charset="0"/>
              </a:rPr>
              <a:t>2. Monitoring Student Testing</a:t>
            </a:r>
            <a:br>
              <a:rPr lang="zh-CN" altLang="en-US" sz="4800"/>
            </a:br>
            <a:endParaRPr lang="en-US" sz="4800"/>
          </a:p>
        </p:txBody>
      </p:sp>
    </p:spTree>
    <p:extLst>
      <p:ext uri="{BB962C8B-B14F-4D97-AF65-F5344CB8AC3E}">
        <p14:creationId xmlns:p14="http://schemas.microsoft.com/office/powerpoint/2010/main" val="1261733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5ED6-1D35-6F52-5829-22D9C9BC3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782C2-BE11-F77C-27CD-0715723B512F}"/>
              </a:ext>
            </a:extLst>
          </p:cNvPr>
          <p:cNvSpPr>
            <a:spLocks noGrp="1"/>
          </p:cNvSpPr>
          <p:nvPr>
            <p:ph type="title"/>
          </p:nvPr>
        </p:nvSpPr>
        <p:spPr/>
        <p:txBody>
          <a:bodyPr>
            <a:normAutofit fontScale="90000"/>
          </a:bodyPr>
          <a:lstStyle/>
          <a:p>
            <a:r>
              <a:rPr lang="en-US" sz="4000" b="1">
                <a:solidFill>
                  <a:schemeClr val="bg1"/>
                </a:solidFill>
                <a:latin typeface="Arial" panose="020B0604020202020204" pitchFamily="34" charset="0"/>
                <a:cs typeface="Arial" panose="020B0604020202020204" pitchFamily="34" charset="0"/>
              </a:rPr>
              <a:t>Monitoring Student Testing in the </a:t>
            </a:r>
            <a:br>
              <a:rPr lang="en-US" sz="4000" b="1">
                <a:solidFill>
                  <a:schemeClr val="bg1"/>
                </a:solidFill>
                <a:latin typeface="Arial" panose="020B0604020202020204" pitchFamily="34" charset="0"/>
                <a:cs typeface="Arial" panose="020B0604020202020204" pitchFamily="34" charset="0"/>
              </a:rPr>
            </a:br>
            <a:r>
              <a:rPr lang="en-US" sz="4000" b="1">
                <a:solidFill>
                  <a:schemeClr val="bg1"/>
                </a:solidFill>
                <a:latin typeface="Arial" panose="020B0604020202020204" pitchFamily="34" charset="0"/>
                <a:cs typeface="Arial" panose="020B0604020202020204" pitchFamily="34" charset="0"/>
              </a:rPr>
              <a:t>MCAS Portal</a:t>
            </a:r>
          </a:p>
        </p:txBody>
      </p:sp>
      <p:sp>
        <p:nvSpPr>
          <p:cNvPr id="3" name="Content Placeholder 2">
            <a:extLst>
              <a:ext uri="{FF2B5EF4-FFF2-40B4-BE49-F238E27FC236}">
                <a16:creationId xmlns:a16="http://schemas.microsoft.com/office/drawing/2014/main" id="{A2A84283-0805-00D8-0563-18786F4ED0BF}"/>
              </a:ext>
            </a:extLst>
          </p:cNvPr>
          <p:cNvSpPr>
            <a:spLocks noGrp="1"/>
          </p:cNvSpPr>
          <p:nvPr>
            <p:ph idx="1"/>
          </p:nvPr>
        </p:nvSpPr>
        <p:spPr/>
        <p:txBody>
          <a:bodyPr>
            <a:normAutofit/>
          </a:bodyPr>
          <a:lstStyle/>
          <a:p>
            <a:pPr fontAlgn="base">
              <a:buClr>
                <a:srgbClr val="000000"/>
              </a:buClr>
            </a:pPr>
            <a:r>
              <a:rPr lang="en-US" sz="3600">
                <a:solidFill>
                  <a:srgbClr val="000000"/>
                </a:solidFill>
                <a:latin typeface="Arial" panose="020B0604020202020204" pitchFamily="34" charset="0"/>
                <a:cs typeface="Arial" panose="020B0604020202020204" pitchFamily="34" charset="0"/>
              </a:rPr>
              <a:t>Test coordinators can monitor student testing status in the following ways in the MCAS Portal:</a:t>
            </a:r>
          </a:p>
          <a:p>
            <a:pPr lvl="1" fontAlgn="base">
              <a:buClr>
                <a:srgbClr val="000000"/>
              </a:buClr>
              <a:buFont typeface="Arial" panose="020B0604020202020204" pitchFamily="34" charset="0"/>
              <a:buChar char="•"/>
            </a:pPr>
            <a:r>
              <a:rPr lang="en-US" sz="3200" b="1">
                <a:solidFill>
                  <a:srgbClr val="000000"/>
                </a:solidFill>
                <a:latin typeface="Arial" panose="020B0604020202020204" pitchFamily="34" charset="0"/>
                <a:cs typeface="Arial" panose="020B0604020202020204" pitchFamily="34" charset="0"/>
              </a:rPr>
              <a:t>New for 2025–26</a:t>
            </a:r>
            <a:r>
              <a:rPr lang="en-US" sz="3200">
                <a:solidFill>
                  <a:srgbClr val="000000"/>
                </a:solidFill>
                <a:latin typeface="Arial" panose="020B0604020202020204" pitchFamily="34" charset="0"/>
                <a:cs typeface="Arial" panose="020B0604020202020204" pitchFamily="34" charset="0"/>
              </a:rPr>
              <a:t>: Progress </a:t>
            </a:r>
            <a:r>
              <a:rPr lang="en-US" sz="3200">
                <a:solidFill>
                  <a:srgbClr val="000000"/>
                </a:solidFill>
              </a:rPr>
              <a:t>View from the </a:t>
            </a:r>
            <a:r>
              <a:rPr lang="en-US" sz="3200" b="1">
                <a:solidFill>
                  <a:srgbClr val="000000"/>
                </a:solidFill>
              </a:rPr>
              <a:t>Test Scheduling </a:t>
            </a:r>
            <a:r>
              <a:rPr lang="en-US" sz="3200">
                <a:solidFill>
                  <a:srgbClr val="000000"/>
                </a:solidFill>
              </a:rPr>
              <a:t>page</a:t>
            </a:r>
            <a:endParaRPr lang="en-US" sz="3200">
              <a:solidFill>
                <a:srgbClr val="000000"/>
              </a:solidFill>
              <a:latin typeface="Arial" panose="020B0604020202020204" pitchFamily="34" charset="0"/>
              <a:cs typeface="Arial" panose="020B0604020202020204" pitchFamily="34" charset="0"/>
            </a:endParaRPr>
          </a:p>
          <a:p>
            <a:pPr lvl="1" fontAlgn="base">
              <a:buClr>
                <a:srgbClr val="000000"/>
              </a:buClr>
              <a:buFont typeface="Arial" panose="020B0604020202020204" pitchFamily="34" charset="0"/>
              <a:buChar char="•"/>
            </a:pPr>
            <a:r>
              <a:rPr lang="en-US" sz="3200">
                <a:solidFill>
                  <a:srgbClr val="000000"/>
                </a:solidFill>
                <a:latin typeface="Arial" panose="020B0604020202020204" pitchFamily="34" charset="0"/>
                <a:cs typeface="Arial" panose="020B0604020202020204" pitchFamily="34" charset="0"/>
              </a:rPr>
              <a:t>Exporting reports from the </a:t>
            </a:r>
            <a:r>
              <a:rPr lang="en-US" sz="3200" b="1">
                <a:solidFill>
                  <a:srgbClr val="000000"/>
                </a:solidFill>
                <a:latin typeface="Arial" panose="020B0604020202020204" pitchFamily="34" charset="0"/>
                <a:cs typeface="Arial" panose="020B0604020202020204" pitchFamily="34" charset="0"/>
              </a:rPr>
              <a:t>Test Scheduling </a:t>
            </a:r>
            <a:r>
              <a:rPr lang="en-US" sz="3200">
                <a:solidFill>
                  <a:srgbClr val="000000"/>
                </a:solidFill>
                <a:latin typeface="Arial" panose="020B0604020202020204" pitchFamily="34" charset="0"/>
                <a:cs typeface="Arial" panose="020B0604020202020204" pitchFamily="34" charset="0"/>
              </a:rPr>
              <a:t>page</a:t>
            </a:r>
          </a:p>
          <a:p>
            <a:pPr lvl="1" fontAlgn="base">
              <a:buClr>
                <a:srgbClr val="000000"/>
              </a:buClr>
              <a:buFont typeface="Arial" panose="020B0604020202020204" pitchFamily="34" charset="0"/>
              <a:buChar char="•"/>
            </a:pPr>
            <a:r>
              <a:rPr lang="en-US" sz="3200">
                <a:solidFill>
                  <a:srgbClr val="000000"/>
                </a:solidFill>
                <a:latin typeface="Arial" panose="020B0604020202020204" pitchFamily="34" charset="0"/>
                <a:cs typeface="Arial" panose="020B0604020202020204" pitchFamily="34" charset="0"/>
              </a:rPr>
              <a:t>Viewing the dashboards on the </a:t>
            </a:r>
            <a:r>
              <a:rPr lang="en-US" sz="3200" b="1">
                <a:solidFill>
                  <a:srgbClr val="000000"/>
                </a:solidFill>
                <a:latin typeface="Arial" panose="020B0604020202020204" pitchFamily="34" charset="0"/>
                <a:cs typeface="Arial" panose="020B0604020202020204" pitchFamily="34" charset="0"/>
              </a:rPr>
              <a:t>Dashboard</a:t>
            </a:r>
            <a:r>
              <a:rPr lang="en-US" sz="3200">
                <a:solidFill>
                  <a:srgbClr val="000000"/>
                </a:solidFill>
                <a:latin typeface="Arial" panose="020B0604020202020204" pitchFamily="34" charset="0"/>
                <a:cs typeface="Arial" panose="020B0604020202020204" pitchFamily="34" charset="0"/>
              </a:rPr>
              <a:t> page</a:t>
            </a:r>
          </a:p>
        </p:txBody>
      </p:sp>
      <p:sp>
        <p:nvSpPr>
          <p:cNvPr id="5" name="Slide Number Placeholder 4">
            <a:extLst>
              <a:ext uri="{FF2B5EF4-FFF2-40B4-BE49-F238E27FC236}">
                <a16:creationId xmlns:a16="http://schemas.microsoft.com/office/drawing/2014/main" id="{B649B069-0891-EDE0-AD37-6A07FA6CAF2D}"/>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927834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2670-607F-47C8-8FC5-46A68E4B4773}"/>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Exports in the MCAS Portal </a:t>
            </a:r>
          </a:p>
        </p:txBody>
      </p:sp>
      <p:sp>
        <p:nvSpPr>
          <p:cNvPr id="4" name="Content Placeholder 2">
            <a:extLst>
              <a:ext uri="{FF2B5EF4-FFF2-40B4-BE49-F238E27FC236}">
                <a16:creationId xmlns:a16="http://schemas.microsoft.com/office/drawing/2014/main" id="{6D76F83F-BA4E-02C8-FC22-06EE15E8ADB8}"/>
              </a:ext>
            </a:extLst>
          </p:cNvPr>
          <p:cNvSpPr txBox="1">
            <a:spLocks/>
          </p:cNvSpPr>
          <p:nvPr/>
        </p:nvSpPr>
        <p:spPr>
          <a:xfrm>
            <a:off x="256652" y="1477473"/>
            <a:ext cx="11369675" cy="48603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rgbClr val="000000"/>
              </a:buClr>
            </a:pPr>
            <a:r>
              <a:rPr lang="en-US" sz="2800" dirty="0">
                <a:solidFill>
                  <a:srgbClr val="000000"/>
                </a:solidFill>
                <a:latin typeface="Arial" panose="020B0604020202020204" pitchFamily="34" charset="0"/>
                <a:cs typeface="Arial" panose="020B0604020202020204" pitchFamily="34" charset="0"/>
              </a:rPr>
              <a:t>Schools may find the following reports useful in tracking preparation and completion of testing. </a:t>
            </a:r>
          </a:p>
          <a:p>
            <a:pPr lvl="1" fontAlgn="base">
              <a:buClr>
                <a:srgbClr val="000000"/>
              </a:buClr>
            </a:pPr>
            <a:r>
              <a:rPr lang="en-US" sz="2400" dirty="0">
                <a:solidFill>
                  <a:srgbClr val="000000"/>
                </a:solidFill>
                <a:latin typeface="Arial" panose="020B0604020202020204" pitchFamily="34" charset="0"/>
                <a:cs typeface="Arial" panose="020B0604020202020204" pitchFamily="34" charset="0"/>
              </a:rPr>
              <a:t>District and school test coordinators and technology coordinators are able to export these reports. </a:t>
            </a:r>
          </a:p>
          <a:p>
            <a:pPr fontAlgn="base">
              <a:buClr>
                <a:srgbClr val="000000"/>
              </a:buClr>
            </a:pPr>
            <a:r>
              <a:rPr lang="en-US" sz="2800" b="1" dirty="0">
                <a:solidFill>
                  <a:srgbClr val="000000"/>
                </a:solidFill>
                <a:latin typeface="Arial" panose="020B0604020202020204" pitchFamily="34" charset="0"/>
                <a:cs typeface="Arial" panose="020B0604020202020204" pitchFamily="34" charset="0"/>
              </a:rPr>
              <a:t>Export Test Status</a:t>
            </a:r>
            <a:r>
              <a:rPr lang="en-US" sz="2800" dirty="0">
                <a:solidFill>
                  <a:srgbClr val="000000"/>
                </a:solidFill>
                <a:latin typeface="Arial" panose="020B0604020202020204" pitchFamily="34" charset="0"/>
                <a:cs typeface="Arial" panose="020B0604020202020204" pitchFamily="34" charset="0"/>
              </a:rPr>
              <a:t>: a .CSV file listing every student and their completion status per session of the selected school and test. </a:t>
            </a:r>
          </a:p>
          <a:p>
            <a:pPr fontAlgn="base">
              <a:buClr>
                <a:srgbClr val="000000"/>
              </a:buClr>
            </a:pPr>
            <a:r>
              <a:rPr lang="en-US" sz="2800" b="1" dirty="0">
                <a:solidFill>
                  <a:srgbClr val="000000"/>
                </a:solidFill>
                <a:latin typeface="Arial" panose="020B0604020202020204" pitchFamily="34" charset="0"/>
                <a:cs typeface="Arial" panose="020B0604020202020204" pitchFamily="34" charset="0"/>
              </a:rPr>
              <a:t>Export Test Status for All Tests</a:t>
            </a:r>
            <a:r>
              <a:rPr lang="en-US" sz="2800" dirty="0">
                <a:solidFill>
                  <a:srgbClr val="000000"/>
                </a:solidFill>
                <a:latin typeface="Arial" panose="020B0604020202020204" pitchFamily="34" charset="0"/>
                <a:cs typeface="Arial" panose="020B0604020202020204" pitchFamily="34" charset="0"/>
              </a:rPr>
              <a:t>: a .CSV file listing every student and their completion status per session for all tests in the selected district/school, program, and content area. </a:t>
            </a:r>
          </a:p>
          <a:p>
            <a:pPr fontAlgn="base">
              <a:buClr>
                <a:srgbClr val="000000"/>
              </a:buClr>
            </a:pPr>
            <a:r>
              <a:rPr lang="en-US" sz="2800" b="1" dirty="0">
                <a:solidFill>
                  <a:srgbClr val="000000"/>
                </a:solidFill>
                <a:latin typeface="Arial" panose="020B0604020202020204" pitchFamily="34" charset="0"/>
                <a:cs typeface="Arial" panose="020B0604020202020204" pitchFamily="34" charset="0"/>
              </a:rPr>
              <a:t>Export Students Not Scheduled</a:t>
            </a:r>
            <a:r>
              <a:rPr lang="en-US" sz="2800" dirty="0">
                <a:solidFill>
                  <a:srgbClr val="000000"/>
                </a:solidFill>
                <a:latin typeface="Arial" panose="020B0604020202020204" pitchFamily="34" charset="0"/>
                <a:cs typeface="Arial" panose="020B0604020202020204" pitchFamily="34" charset="0"/>
              </a:rPr>
              <a:t>: a .CSV file listing every student not scheduled for the selected school and test. (Only available at the school level).</a:t>
            </a:r>
            <a:endParaRPr lang="en-US" sz="2400" dirty="0">
              <a:solidFill>
                <a:srgbClr val="000000"/>
              </a:solidFill>
              <a:latin typeface="Arial" panose="020B0604020202020204" pitchFamily="34" charset="0"/>
              <a:cs typeface="Arial" panose="020B0604020202020204" pitchFamily="34" charset="0"/>
            </a:endParaRPr>
          </a:p>
          <a:p>
            <a:pPr marL="457200" lvl="1" indent="0" fontAlgn="base">
              <a:buClr>
                <a:srgbClr val="000000"/>
              </a:buClr>
              <a:buNone/>
            </a:pPr>
            <a:endParaRPr lang="en-US" dirty="0">
              <a:solidFill>
                <a:srgbClr val="000000"/>
              </a:solidFill>
              <a:latin typeface="Arial" panose="020B0604020202020204" pitchFamily="34" charset="0"/>
              <a:cs typeface="Arial" panose="020B0604020202020204" pitchFamily="34" charset="0"/>
            </a:endParaRPr>
          </a:p>
          <a:p>
            <a:pPr>
              <a:buClr>
                <a:srgbClr val="101D35"/>
              </a:buClr>
            </a:pPr>
            <a:endParaRPr lang="en-US" sz="2800" dirty="0">
              <a:solidFill>
                <a:srgbClr val="101D35"/>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5F01884D-1C9A-5BFD-A504-6D30E389DD27}"/>
              </a:ext>
            </a:extLst>
          </p:cNvPr>
          <p:cNvSpPr>
            <a:spLocks noGrp="1"/>
          </p:cNvSpPr>
          <p:nvPr>
            <p:ph type="sldNum" sz="quarter" idx="12"/>
          </p:nvPr>
        </p:nvSpPr>
        <p:spPr/>
        <p:txBody>
          <a:bodyPr/>
          <a:lstStyle/>
          <a:p>
            <a:fld id="{68A8D22E-6BC5-9E47-900C-2BB94685D9F5}" type="slidenum">
              <a:rPr lang="en-US" smtClean="0"/>
              <a:t>16</a:t>
            </a:fld>
            <a:endParaRPr lang="en-US"/>
          </a:p>
        </p:txBody>
      </p:sp>
    </p:spTree>
    <p:extLst>
      <p:ext uri="{BB962C8B-B14F-4D97-AF65-F5344CB8AC3E}">
        <p14:creationId xmlns:p14="http://schemas.microsoft.com/office/powerpoint/2010/main" val="1452059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92AB8-E1B6-27BC-2935-FF2AB5C19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A928A-9A9F-D239-3C27-F8C536C572B7}"/>
              </a:ext>
            </a:extLst>
          </p:cNvPr>
          <p:cNvSpPr>
            <a:spLocks noGrp="1"/>
          </p:cNvSpPr>
          <p:nvPr>
            <p:ph type="title"/>
          </p:nvPr>
        </p:nvSpPr>
        <p:spPr/>
        <p:txBody>
          <a:bodyPr>
            <a:normAutofit/>
          </a:bodyPr>
          <a:lstStyle/>
          <a:p>
            <a:r>
              <a:rPr lang="en-US" sz="4800" b="1">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8E3B59FE-9EB7-8ABF-39C9-54266CD8D2E4}"/>
              </a:ext>
            </a:extLst>
          </p:cNvPr>
          <p:cNvSpPr>
            <a:spLocks noGrp="1"/>
          </p:cNvSpPr>
          <p:nvPr>
            <p:ph idx="1"/>
          </p:nvPr>
        </p:nvSpPr>
        <p:spPr/>
        <p:txBody>
          <a:bodyPr>
            <a:normAutofit/>
          </a:bodyPr>
          <a:lstStyle/>
          <a:p>
            <a:pPr algn="l" rtl="0" fontAlgn="base">
              <a:buClr>
                <a:srgbClr val="000000"/>
              </a:buClr>
              <a:buFont typeface="Arial" panose="020B0604020202020204" pitchFamily="34" charset="0"/>
              <a:buChar char="•"/>
            </a:pPr>
            <a:r>
              <a:rPr lang="en-US" sz="3600">
                <a:solidFill>
                  <a:srgbClr val="000000"/>
                </a:solidFill>
                <a:latin typeface="Arial" panose="020B0604020202020204" pitchFamily="34" charset="0"/>
                <a:cs typeface="Arial" panose="020B0604020202020204" pitchFamily="34" charset="0"/>
              </a:rPr>
              <a:t>Monitoring test status and progress view on the Test Scheduling page</a:t>
            </a:r>
          </a:p>
          <a:p>
            <a:pPr algn="l" rtl="0" fontAlgn="base">
              <a:buClr>
                <a:srgbClr val="000000"/>
              </a:buClr>
              <a:buFont typeface="Arial" panose="020B0604020202020204" pitchFamily="34" charset="0"/>
              <a:buChar char="•"/>
            </a:pPr>
            <a:r>
              <a:rPr lang="en-US" sz="3600">
                <a:solidFill>
                  <a:srgbClr val="000000"/>
                </a:solidFill>
                <a:latin typeface="Arial" panose="020B0604020202020204" pitchFamily="34" charset="0"/>
                <a:cs typeface="Arial" panose="020B0604020202020204" pitchFamily="34" charset="0"/>
              </a:rPr>
              <a:t>Exports on the Test Scheduling page</a:t>
            </a:r>
          </a:p>
        </p:txBody>
      </p:sp>
      <p:sp>
        <p:nvSpPr>
          <p:cNvPr id="5" name="Slide Number Placeholder 4">
            <a:extLst>
              <a:ext uri="{FF2B5EF4-FFF2-40B4-BE49-F238E27FC236}">
                <a16:creationId xmlns:a16="http://schemas.microsoft.com/office/drawing/2014/main" id="{6434F60C-391C-9A34-EFC0-0E76EA222DB2}"/>
              </a:ext>
            </a:extLst>
          </p:cNvPr>
          <p:cNvSpPr>
            <a:spLocks noGrp="1"/>
          </p:cNvSpPr>
          <p:nvPr>
            <p:ph type="sldNum" sz="quarter" idx="12"/>
          </p:nvPr>
        </p:nvSpPr>
        <p:spPr/>
        <p:txBody>
          <a:bodyPr/>
          <a:lstStyle/>
          <a:p>
            <a:fld id="{68A8D22E-6BC5-9E47-900C-2BB94685D9F5}" type="slidenum">
              <a:rPr lang="en-US" smtClean="0"/>
              <a:t>17</a:t>
            </a:fld>
            <a:endParaRPr lang="en-US"/>
          </a:p>
        </p:txBody>
      </p:sp>
    </p:spTree>
    <p:extLst>
      <p:ext uri="{BB962C8B-B14F-4D97-AF65-F5344CB8AC3E}">
        <p14:creationId xmlns:p14="http://schemas.microsoft.com/office/powerpoint/2010/main" val="1106832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Monitoring Tests</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a:xfrm>
            <a:off x="95355" y="1591254"/>
            <a:ext cx="3979721" cy="4414692"/>
          </a:xfrm>
        </p:spPr>
        <p:txBody>
          <a:bodyPr vert="horz" lIns="91440" tIns="45720" rIns="91440" bIns="45720" rtlCol="0" anchor="t">
            <a:normAutofit lnSpcReduction="10000"/>
          </a:bodyPr>
          <a:lstStyle/>
          <a:p>
            <a:pPr marL="457200" indent="-457200">
              <a:buClrTx/>
              <a:buAutoNum type="arabicPeriod"/>
            </a:pPr>
            <a:r>
              <a:rPr lang="en-US" sz="2200">
                <a:solidFill>
                  <a:srgbClr val="000000"/>
                </a:solidFill>
                <a:latin typeface="Arial"/>
                <a:cs typeface="Arial"/>
              </a:rPr>
              <a:t>Log in to the MCAS Portal and click </a:t>
            </a:r>
            <a:r>
              <a:rPr lang="en-US" sz="2200" b="1">
                <a:solidFill>
                  <a:srgbClr val="000000"/>
                </a:solidFill>
                <a:latin typeface="Arial"/>
                <a:cs typeface="Arial"/>
              </a:rPr>
              <a:t>Administration</a:t>
            </a:r>
            <a:r>
              <a:rPr lang="en-US" sz="2200">
                <a:solidFill>
                  <a:srgbClr val="000000"/>
                </a:solidFill>
                <a:latin typeface="Arial"/>
                <a:cs typeface="Arial"/>
              </a:rPr>
              <a:t>.</a:t>
            </a:r>
            <a:endParaRPr lang="en-US" sz="2200">
              <a:solidFill>
                <a:srgbClr val="000000"/>
              </a:solidFill>
            </a:endParaRPr>
          </a:p>
          <a:p>
            <a:pPr marL="457200" indent="-457200">
              <a:buClrTx/>
              <a:buAutoNum type="arabicPeriod"/>
            </a:pPr>
            <a:r>
              <a:rPr lang="en-US" sz="2200">
                <a:solidFill>
                  <a:srgbClr val="000000"/>
                </a:solidFill>
                <a:latin typeface="Arial"/>
                <a:cs typeface="Arial"/>
              </a:rPr>
              <a:t>Select the </a:t>
            </a:r>
            <a:r>
              <a:rPr lang="en-US" sz="2200" b="1">
                <a:solidFill>
                  <a:srgbClr val="000000"/>
                </a:solidFill>
                <a:latin typeface="Arial"/>
                <a:cs typeface="Arial"/>
              </a:rPr>
              <a:t>Test Scheduling </a:t>
            </a:r>
            <a:r>
              <a:rPr lang="en-US" sz="2200">
                <a:solidFill>
                  <a:srgbClr val="000000"/>
                </a:solidFill>
                <a:latin typeface="Arial"/>
                <a:cs typeface="Arial"/>
              </a:rPr>
              <a:t>page.</a:t>
            </a:r>
            <a:endParaRPr lang="en-US" sz="2200">
              <a:solidFill>
                <a:srgbClr val="000000"/>
              </a:solidFill>
            </a:endParaRPr>
          </a:p>
          <a:p>
            <a:pPr marL="457200" indent="-457200">
              <a:buClrTx/>
              <a:buAutoNum type="arabicPeriod"/>
            </a:pPr>
            <a:r>
              <a:rPr lang="en-US" sz="2200">
                <a:solidFill>
                  <a:srgbClr val="000000"/>
                </a:solidFill>
                <a:latin typeface="Arial"/>
                <a:cs typeface="Arial"/>
              </a:rPr>
              <a:t>Select the school, content area, program (grades 3–8 or high school), and test name.</a:t>
            </a:r>
            <a:endParaRPr lang="en-US" sz="2200">
              <a:solidFill>
                <a:srgbClr val="000000"/>
              </a:solidFill>
            </a:endParaRPr>
          </a:p>
          <a:p>
            <a:pPr marL="457200" indent="-457200">
              <a:buClrTx/>
              <a:buAutoNum type="arabicPeriod"/>
            </a:pPr>
            <a:r>
              <a:rPr lang="en-US" sz="2200">
                <a:solidFill>
                  <a:srgbClr val="000000"/>
                </a:solidFill>
                <a:latin typeface="Arial"/>
                <a:cs typeface="Arial"/>
              </a:rPr>
              <a:t>Locate the test session you wish to monitor and click </a:t>
            </a:r>
            <a:r>
              <a:rPr lang="en-US" sz="2200" b="1">
                <a:solidFill>
                  <a:srgbClr val="000000"/>
                </a:solidFill>
                <a:latin typeface="Arial"/>
                <a:cs typeface="Arial"/>
              </a:rPr>
              <a:t>View Details/Student Logins.</a:t>
            </a:r>
          </a:p>
          <a:p>
            <a:pPr marL="457200" indent="-457200">
              <a:buClrTx/>
              <a:buAutoNum type="arabicPeriod"/>
            </a:pPr>
            <a:r>
              <a:rPr lang="en-US" sz="2200">
                <a:solidFill>
                  <a:srgbClr val="000000"/>
                </a:solidFill>
                <a:latin typeface="Arial"/>
                <a:cs typeface="Arial"/>
              </a:rPr>
              <a:t>Select the </a:t>
            </a:r>
            <a:r>
              <a:rPr lang="en-US" sz="2200" b="1">
                <a:solidFill>
                  <a:srgbClr val="000000"/>
                </a:solidFill>
                <a:latin typeface="Arial"/>
                <a:cs typeface="Arial"/>
              </a:rPr>
              <a:t>Scheduling Details tab.</a:t>
            </a:r>
          </a:p>
          <a:p>
            <a:pPr marL="342900" indent="-342900">
              <a:buClrTx/>
              <a:buFont typeface="Arial" panose="020B0604020202020204" pitchFamily="34" charset="0"/>
              <a:buChar char="•"/>
            </a:pPr>
            <a:endParaRPr lang="en-US" sz="2400">
              <a:solidFill>
                <a:srgbClr val="000000"/>
              </a:solidFill>
              <a:latin typeface="Arial" panose="020B0604020202020204" pitchFamily="34" charset="0"/>
              <a:cs typeface="Arial" panose="020B0604020202020204" pitchFamily="34" charset="0"/>
            </a:endParaRPr>
          </a:p>
          <a:p>
            <a:pPr marL="342900" indent="-342900">
              <a:buClrTx/>
              <a:buFont typeface="Arial" panose="020B0604020202020204" pitchFamily="34" charset="0"/>
              <a:buChar char="•"/>
            </a:pPr>
            <a:endParaRPr lang="en-US" sz="2400">
              <a:solidFill>
                <a:srgbClr val="000000"/>
              </a:solidFill>
              <a:latin typeface="Arial" panose="020B0604020202020204" pitchFamily="34" charset="0"/>
              <a:cs typeface="Arial" panose="020B0604020202020204" pitchFamily="34" charset="0"/>
            </a:endParaRPr>
          </a:p>
          <a:p>
            <a:pPr>
              <a:buClrTx/>
            </a:pPr>
            <a:endParaRPr lang="en-US" sz="2200">
              <a:solidFill>
                <a:srgbClr val="00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6106BA7-EA0F-8316-19FE-5970970B4C0D}"/>
              </a:ext>
            </a:extLst>
          </p:cNvPr>
          <p:cNvGrpSpPr/>
          <p:nvPr/>
        </p:nvGrpSpPr>
        <p:grpSpPr>
          <a:xfrm>
            <a:off x="4082374" y="1358900"/>
            <a:ext cx="8109626" cy="4165600"/>
            <a:chOff x="4082374" y="1358900"/>
            <a:chExt cx="8109626" cy="4165600"/>
          </a:xfrm>
        </p:grpSpPr>
        <p:pic>
          <p:nvPicPr>
            <p:cNvPr id="11" name="Picture 10" descr="A screenshot of a computer&#10;&#10;AI-generated content may be incorrect.">
              <a:extLst>
                <a:ext uri="{FF2B5EF4-FFF2-40B4-BE49-F238E27FC236}">
                  <a16:creationId xmlns:a16="http://schemas.microsoft.com/office/drawing/2014/main" id="{1583A286-44FD-5339-E158-DCE222C2B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374" y="1358900"/>
              <a:ext cx="8109626" cy="4165600"/>
            </a:xfrm>
            <a:prstGeom prst="rect">
              <a:avLst/>
            </a:prstGeom>
          </p:spPr>
        </p:pic>
        <p:sp>
          <p:nvSpPr>
            <p:cNvPr id="12" name="Rectangle 11">
              <a:extLst>
                <a:ext uri="{FF2B5EF4-FFF2-40B4-BE49-F238E27FC236}">
                  <a16:creationId xmlns:a16="http://schemas.microsoft.com/office/drawing/2014/main" id="{DF0D7C48-5B4B-96B3-D17D-1B3A1EA43027}"/>
                </a:ext>
              </a:extLst>
            </p:cNvPr>
            <p:cNvSpPr/>
            <p:nvPr/>
          </p:nvSpPr>
          <p:spPr>
            <a:xfrm>
              <a:off x="4082374" y="1358900"/>
              <a:ext cx="1175426" cy="381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8D45D22-4566-0765-EAAE-6C530B923A7A}"/>
              </a:ext>
            </a:extLst>
          </p:cNvPr>
          <p:cNvSpPr/>
          <p:nvPr/>
        </p:nvSpPr>
        <p:spPr>
          <a:xfrm>
            <a:off x="10991174" y="2324100"/>
            <a:ext cx="1175426" cy="3175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0A9484-84C9-9525-EAFA-CBD4DD5A1983}"/>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55234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6EFF3-2D18-ACE0-232C-C1E7BC233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95B68-9762-06BD-A428-C7474EF8B50B}"/>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Progress View</a:t>
            </a:r>
          </a:p>
        </p:txBody>
      </p:sp>
      <p:sp>
        <p:nvSpPr>
          <p:cNvPr id="3" name="Text Placeholder 2">
            <a:extLst>
              <a:ext uri="{FF2B5EF4-FFF2-40B4-BE49-F238E27FC236}">
                <a16:creationId xmlns:a16="http://schemas.microsoft.com/office/drawing/2014/main" id="{E6318807-ABDB-4790-DE8B-19F13EB7C5C5}"/>
              </a:ext>
            </a:extLst>
          </p:cNvPr>
          <p:cNvSpPr>
            <a:spLocks noGrp="1"/>
          </p:cNvSpPr>
          <p:nvPr>
            <p:ph idx="1"/>
          </p:nvPr>
        </p:nvSpPr>
        <p:spPr>
          <a:xfrm>
            <a:off x="173179" y="1527754"/>
            <a:ext cx="11890665" cy="4414692"/>
          </a:xfrm>
        </p:spPr>
        <p:txBody>
          <a:bodyPr vert="horz" lIns="91440" tIns="45720" rIns="91440" bIns="45720" rtlCol="0" anchor="t">
            <a:normAutofit/>
          </a:bodyPr>
          <a:lstStyle/>
          <a:p>
            <a:pPr marL="0" indent="0">
              <a:buClrTx/>
              <a:buNone/>
            </a:pPr>
            <a:r>
              <a:rPr lang="en-US" sz="2400" dirty="0">
                <a:solidFill>
                  <a:srgbClr val="000000"/>
                </a:solidFill>
                <a:latin typeface="Arial"/>
                <a:cs typeface="Arial"/>
              </a:rPr>
              <a:t>Follow the steps on the previous slide, and then select the </a:t>
            </a:r>
            <a:r>
              <a:rPr lang="en-US" sz="2400" b="1" dirty="0">
                <a:solidFill>
                  <a:srgbClr val="000000"/>
                </a:solidFill>
                <a:latin typeface="Arial"/>
                <a:cs typeface="Arial"/>
              </a:rPr>
              <a:t>Progress View </a:t>
            </a:r>
            <a:r>
              <a:rPr lang="en-US" sz="2400" dirty="0">
                <a:solidFill>
                  <a:srgbClr val="000000"/>
                </a:solidFill>
                <a:latin typeface="Arial"/>
                <a:cs typeface="Arial"/>
              </a:rPr>
              <a:t>tab.</a:t>
            </a:r>
            <a:endParaRPr lang="en-US" sz="2400" b="1" dirty="0">
              <a:solidFill>
                <a:srgbClr val="000000"/>
              </a:solidFill>
              <a:latin typeface="Arial"/>
              <a:cs typeface="Arial"/>
            </a:endParaRPr>
          </a:p>
          <a:p>
            <a:pPr marL="342900" indent="-342900">
              <a:buClrTx/>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342900" indent="-342900">
              <a:buClrTx/>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a:buClrTx/>
            </a:pPr>
            <a:endParaRPr lang="en-US" sz="2200" dirty="0">
              <a:solidFill>
                <a:srgbClr val="000000"/>
              </a:solidFill>
              <a:latin typeface="Arial" panose="020B0604020202020204" pitchFamily="34" charset="0"/>
              <a:cs typeface="Arial" panose="020B0604020202020204" pitchFamily="34" charset="0"/>
            </a:endParaRPr>
          </a:p>
        </p:txBody>
      </p:sp>
      <p:pic>
        <p:nvPicPr>
          <p:cNvPr id="11" name="Picture 10" descr="A screenshot of a computer&#10;&#10;AI-generated content may be incorrect.">
            <a:extLst>
              <a:ext uri="{FF2B5EF4-FFF2-40B4-BE49-F238E27FC236}">
                <a16:creationId xmlns:a16="http://schemas.microsoft.com/office/drawing/2014/main" id="{418C4439-7A11-C94F-1E2B-B588D5CB9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479" y="1986422"/>
            <a:ext cx="8750300" cy="4752948"/>
          </a:xfrm>
          <a:prstGeom prst="rect">
            <a:avLst/>
          </a:prstGeom>
        </p:spPr>
      </p:pic>
      <p:sp>
        <p:nvSpPr>
          <p:cNvPr id="12" name="Rectangle 11">
            <a:extLst>
              <a:ext uri="{FF2B5EF4-FFF2-40B4-BE49-F238E27FC236}">
                <a16:creationId xmlns:a16="http://schemas.microsoft.com/office/drawing/2014/main" id="{9C6C0F28-37EE-765C-8B0A-C4B2A72AAFF1}"/>
              </a:ext>
            </a:extLst>
          </p:cNvPr>
          <p:cNvSpPr/>
          <p:nvPr/>
        </p:nvSpPr>
        <p:spPr>
          <a:xfrm>
            <a:off x="2908300" y="1986422"/>
            <a:ext cx="787400" cy="2995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60B3371-D6D1-77B8-7C96-1616962317A4}"/>
              </a:ext>
            </a:extLst>
          </p:cNvPr>
          <p:cNvSpPr>
            <a:spLocks noGrp="1"/>
          </p:cNvSpPr>
          <p:nvPr>
            <p:ph type="sldNum" sz="quarter" idx="12"/>
          </p:nvPr>
        </p:nvSpPr>
        <p:spPr/>
        <p:txBody>
          <a:bodyPr/>
          <a:lstStyle/>
          <a:p>
            <a:fld id="{68A8D22E-6BC5-9E47-900C-2BB94685D9F5}" type="slidenum">
              <a:rPr lang="en-US" smtClean="0"/>
              <a:t>19</a:t>
            </a:fld>
            <a:endParaRPr lang="en-US"/>
          </a:p>
        </p:txBody>
      </p:sp>
    </p:spTree>
    <p:extLst>
      <p:ext uri="{BB962C8B-B14F-4D97-AF65-F5344CB8AC3E}">
        <p14:creationId xmlns:p14="http://schemas.microsoft.com/office/powerpoint/2010/main" val="4034868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Presenters</a:t>
            </a:r>
          </a:p>
        </p:txBody>
      </p:sp>
      <p:sp>
        <p:nvSpPr>
          <p:cNvPr id="7173" name="Content Placeholder 6"/>
          <p:cNvSpPr>
            <a:spLocks noGrp="1"/>
          </p:cNvSpPr>
          <p:nvPr>
            <p:ph idx="1"/>
          </p:nvPr>
        </p:nvSpPr>
        <p:spPr/>
        <p:txBody>
          <a:bodyPr vert="horz" lIns="91440" tIns="45720" rIns="91440" bIns="45720" rtlCol="0" anchor="t">
            <a:noAutofit/>
          </a:bodyPr>
          <a:lstStyle/>
          <a:p>
            <a:pPr marL="0" indent="0">
              <a:buClrTx/>
              <a:buNone/>
            </a:pPr>
            <a:r>
              <a:rPr lang="en-US" sz="2800" dirty="0">
                <a:solidFill>
                  <a:srgbClr val="000000"/>
                </a:solidFill>
                <a:latin typeface="Arial" panose="020B0604020202020204" pitchFamily="34" charset="0"/>
                <a:cs typeface="Arial" panose="020B0604020202020204" pitchFamily="34" charset="0"/>
              </a:rPr>
              <a:t>Shannon Cullen, MCAS Test Administration Coordinator</a:t>
            </a:r>
          </a:p>
          <a:p>
            <a:pPr marL="0" indent="0">
              <a:buClrTx/>
              <a:buNone/>
            </a:pPr>
            <a:r>
              <a:rPr lang="en-US" dirty="0">
                <a:solidFill>
                  <a:srgbClr val="000000"/>
                </a:solidFill>
              </a:rPr>
              <a:t>Erma Brown, MCAS and ACCESS Test Administration Specialist</a:t>
            </a:r>
            <a:endParaRPr lang="en-US" sz="2800" dirty="0">
              <a:solidFill>
                <a:srgbClr val="000000"/>
              </a:solidFill>
              <a:latin typeface="Arial" panose="020B0604020202020204" pitchFamily="34" charset="0"/>
              <a:cs typeface="Arial" panose="020B0604020202020204" pitchFamily="34" charset="0"/>
            </a:endParaRPr>
          </a:p>
          <a:p>
            <a:pPr marL="0" indent="0">
              <a:buClrTx/>
              <a:buNone/>
            </a:pPr>
            <a:r>
              <a:rPr lang="en-US" sz="2800" dirty="0">
                <a:solidFill>
                  <a:srgbClr val="000000"/>
                </a:solidFill>
                <a:latin typeface="Arial"/>
                <a:cs typeface="Arial"/>
              </a:rPr>
              <a:t>Abbie Currier, </a:t>
            </a:r>
            <a:r>
              <a:rPr lang="en-US" sz="2800" dirty="0" err="1">
                <a:solidFill>
                  <a:srgbClr val="000000"/>
                </a:solidFill>
                <a:latin typeface="Arial"/>
                <a:cs typeface="Arial"/>
              </a:rPr>
              <a:t>eMetric</a:t>
            </a:r>
            <a:r>
              <a:rPr lang="en-US" sz="2800" dirty="0">
                <a:solidFill>
                  <a:srgbClr val="000000"/>
                </a:solidFill>
                <a:latin typeface="Arial"/>
                <a:cs typeface="Arial"/>
              </a:rPr>
              <a:t> Sr. Project Manager</a:t>
            </a:r>
          </a:p>
        </p:txBody>
      </p:sp>
      <p:sp>
        <p:nvSpPr>
          <p:cNvPr id="3" name="Slide Number Placeholder 2">
            <a:extLst>
              <a:ext uri="{FF2B5EF4-FFF2-40B4-BE49-F238E27FC236}">
                <a16:creationId xmlns:a16="http://schemas.microsoft.com/office/drawing/2014/main" id="{06E32B43-3339-AB52-4F79-081C8EBD27B7}"/>
              </a:ext>
            </a:extLst>
          </p:cNvPr>
          <p:cNvSpPr>
            <a:spLocks noGrp="1"/>
          </p:cNvSpPr>
          <p:nvPr>
            <p:ph type="sldNum" sz="quarter" idx="12"/>
          </p:nvPr>
        </p:nvSpPr>
        <p:spPr/>
        <p:txBody>
          <a:bodyPr/>
          <a:lstStyle/>
          <a:p>
            <a:fld id="{68A8D22E-6BC5-9E47-900C-2BB94685D9F5}"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B44A-C84F-55DA-6F2A-E99C964F4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68F9A-71D2-7FD1-FC3C-FD99271931B1}"/>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Exports on the Test Scheduling Page</a:t>
            </a:r>
          </a:p>
        </p:txBody>
      </p:sp>
      <p:sp>
        <p:nvSpPr>
          <p:cNvPr id="3" name="Content Placeholder 2">
            <a:extLst>
              <a:ext uri="{FF2B5EF4-FFF2-40B4-BE49-F238E27FC236}">
                <a16:creationId xmlns:a16="http://schemas.microsoft.com/office/drawing/2014/main" id="{E673E342-169C-D7FA-C7DE-099D8625D9D9}"/>
              </a:ext>
            </a:extLst>
          </p:cNvPr>
          <p:cNvSpPr>
            <a:spLocks noGrp="1"/>
          </p:cNvSpPr>
          <p:nvPr>
            <p:ph idx="1"/>
          </p:nvPr>
        </p:nvSpPr>
        <p:spPr/>
        <p:txBody>
          <a:bodyPr vert="horz" lIns="91440" tIns="45720" rIns="91440" bIns="45720" rtlCol="0" anchor="t">
            <a:noAutofit/>
          </a:bodyPr>
          <a:lstStyle/>
          <a:p>
            <a:pPr marL="514350" indent="-514350" algn="l" rtl="0" fontAlgn="base">
              <a:buClr>
                <a:srgbClr val="000000"/>
              </a:buClr>
              <a:buFont typeface="+mj-lt"/>
              <a:buAutoNum type="arabicPeriod"/>
            </a:pPr>
            <a:r>
              <a:rPr lang="en-US" sz="2400" i="0">
                <a:solidFill>
                  <a:srgbClr val="000000"/>
                </a:solidFill>
                <a:effectLst/>
                <a:latin typeface="Arial" panose="020B0604020202020204" pitchFamily="34" charset="0"/>
                <a:cs typeface="Arial" panose="020B0604020202020204" pitchFamily="34" charset="0"/>
              </a:rPr>
              <a:t>Log in to the MCAS Portal.</a:t>
            </a:r>
          </a:p>
          <a:p>
            <a:pPr marL="514350" indent="-514350">
              <a:buClr>
                <a:srgbClr val="000000"/>
              </a:buClr>
              <a:buFont typeface="+mj-lt"/>
              <a:buAutoNum type="arabicPeriod"/>
            </a:pPr>
            <a:r>
              <a:rPr lang="en-US" sz="2400">
                <a:solidFill>
                  <a:srgbClr val="000000"/>
                </a:solidFill>
                <a:latin typeface="Arial" panose="020B0604020202020204" pitchFamily="34" charset="0"/>
                <a:cs typeface="Arial" panose="020B0604020202020204" pitchFamily="34" charset="0"/>
              </a:rPr>
              <a:t>Select </a:t>
            </a:r>
            <a:r>
              <a:rPr lang="en-US" sz="2400" b="1">
                <a:solidFill>
                  <a:srgbClr val="000000"/>
                </a:solidFill>
                <a:latin typeface="Arial" panose="020B0604020202020204" pitchFamily="34" charset="0"/>
                <a:cs typeface="Arial" panose="020B0604020202020204" pitchFamily="34" charset="0"/>
              </a:rPr>
              <a:t>Administration</a:t>
            </a:r>
            <a:r>
              <a:rPr lang="en-US" sz="2400">
                <a:solidFill>
                  <a:srgbClr val="000000"/>
                </a:solidFill>
                <a:latin typeface="Arial" panose="020B0604020202020204" pitchFamily="34" charset="0"/>
                <a:cs typeface="Arial" panose="020B0604020202020204" pitchFamily="34" charset="0"/>
              </a:rPr>
              <a:t>. </a:t>
            </a:r>
          </a:p>
          <a:p>
            <a:pPr marL="514350" indent="-514350">
              <a:buClr>
                <a:srgbClr val="000000"/>
              </a:buClr>
              <a:buFont typeface="+mj-lt"/>
              <a:buAutoNum type="arabicPeriod"/>
            </a:pPr>
            <a:r>
              <a:rPr lang="en-US" sz="2400">
                <a:solidFill>
                  <a:srgbClr val="000000"/>
                </a:solidFill>
                <a:latin typeface="Arial" panose="020B0604020202020204" pitchFamily="34" charset="0"/>
                <a:cs typeface="Arial" panose="020B0604020202020204" pitchFamily="34" charset="0"/>
              </a:rPr>
              <a:t>Select </a:t>
            </a:r>
            <a:r>
              <a:rPr lang="en-US" sz="2400" b="1">
                <a:solidFill>
                  <a:srgbClr val="000000"/>
                </a:solidFill>
                <a:latin typeface="Arial" panose="020B0604020202020204" pitchFamily="34" charset="0"/>
                <a:cs typeface="Arial" panose="020B0604020202020204" pitchFamily="34" charset="0"/>
              </a:rPr>
              <a:t>Test Scheduling</a:t>
            </a:r>
            <a:r>
              <a:rPr lang="en-US" sz="2400">
                <a:solidFill>
                  <a:srgbClr val="000000"/>
                </a:solidFill>
                <a:latin typeface="Arial" panose="020B0604020202020204" pitchFamily="34" charset="0"/>
                <a:cs typeface="Arial" panose="020B0604020202020204" pitchFamily="34" charset="0"/>
              </a:rPr>
              <a:t>. </a:t>
            </a:r>
          </a:p>
          <a:p>
            <a:pPr marL="514350" indent="-514350">
              <a:buClr>
                <a:srgbClr val="000000"/>
              </a:buClr>
              <a:buFont typeface="+mj-lt"/>
              <a:buAutoNum type="arabicPeriod"/>
            </a:pPr>
            <a:r>
              <a:rPr lang="en-US" sz="2400">
                <a:solidFill>
                  <a:srgbClr val="000000"/>
                </a:solidFill>
                <a:latin typeface="Arial" panose="020B0604020202020204" pitchFamily="34" charset="0"/>
                <a:cs typeface="Arial" panose="020B0604020202020204" pitchFamily="34" charset="0"/>
              </a:rPr>
              <a:t>Use the drop-down menus (Organization, Program, Subject, and Test Name) to filter for the scheduled test.</a:t>
            </a:r>
          </a:p>
          <a:p>
            <a:pPr marL="514350" indent="-514350">
              <a:buClr>
                <a:srgbClr val="000000"/>
              </a:buClr>
              <a:buFont typeface="+mj-lt"/>
              <a:buAutoNum type="arabicPeriod"/>
            </a:pPr>
            <a:r>
              <a:rPr lang="en-US" sz="2400">
                <a:solidFill>
                  <a:srgbClr val="000000"/>
                </a:solidFill>
                <a:latin typeface="Arial"/>
                <a:cs typeface="Arial"/>
              </a:rPr>
              <a:t>Select </a:t>
            </a:r>
            <a:r>
              <a:rPr lang="en-US" sz="2400" b="1">
                <a:solidFill>
                  <a:srgbClr val="000000"/>
                </a:solidFill>
                <a:latin typeface="Arial"/>
                <a:cs typeface="Arial"/>
              </a:rPr>
              <a:t>Exports </a:t>
            </a:r>
            <a:r>
              <a:rPr lang="en-US" sz="2400">
                <a:solidFill>
                  <a:srgbClr val="000000"/>
                </a:solidFill>
                <a:latin typeface="Arial"/>
                <a:cs typeface="Arial"/>
              </a:rPr>
              <a:t>and select the export from the drop-down menu. </a:t>
            </a:r>
          </a:p>
          <a:p>
            <a:pPr marL="514350" indent="-514350" algn="l" rtl="0" fontAlgn="base">
              <a:buClr>
                <a:srgbClr val="000000"/>
              </a:buClr>
              <a:buFont typeface="+mj-lt"/>
              <a:buAutoNum type="arabicPeriod"/>
            </a:pPr>
            <a:endParaRPr lang="en-US" i="0">
              <a:solidFill>
                <a:srgbClr val="000000"/>
              </a:solidFill>
              <a:effectLst/>
              <a:latin typeface="Arial" panose="020B0604020202020204" pitchFamily="34" charset="0"/>
              <a:cs typeface="Arial" panose="020B0604020202020204" pitchFamily="34" charset="0"/>
            </a:endParaRPr>
          </a:p>
          <a:p>
            <a:pPr marL="457200" lvl="1" indent="0" fontAlgn="base">
              <a:buClr>
                <a:srgbClr val="000000"/>
              </a:buClr>
              <a:buNone/>
            </a:pPr>
            <a:endParaRPr lang="en-US" sz="2400" b="0" i="0">
              <a:solidFill>
                <a:srgbClr val="000000"/>
              </a:solidFill>
              <a:effectLst/>
              <a:latin typeface="Arial" panose="020B0604020202020204" pitchFamily="34" charset="0"/>
              <a:cs typeface="Arial" panose="020B0604020202020204" pitchFamily="34" charset="0"/>
            </a:endParaRPr>
          </a:p>
          <a:p>
            <a:pPr>
              <a:buClr>
                <a:srgbClr val="101D35"/>
              </a:buClr>
            </a:pPr>
            <a:endParaRPr lang="en-US" sz="2400">
              <a:solidFill>
                <a:srgbClr val="101D35"/>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B27427-E21D-EDF7-A568-B2ACE72A16DD}"/>
              </a:ext>
            </a:extLst>
          </p:cNvPr>
          <p:cNvPicPr>
            <a:picLocks noChangeAspect="1"/>
          </p:cNvPicPr>
          <p:nvPr/>
        </p:nvPicPr>
        <p:blipFill>
          <a:blip r:embed="rId3"/>
          <a:stretch>
            <a:fillRect/>
          </a:stretch>
        </p:blipFill>
        <p:spPr>
          <a:xfrm>
            <a:off x="249627" y="4464470"/>
            <a:ext cx="11120048" cy="1644419"/>
          </a:xfrm>
          <a:prstGeom prst="rect">
            <a:avLst/>
          </a:prstGeom>
        </p:spPr>
      </p:pic>
      <p:sp>
        <p:nvSpPr>
          <p:cNvPr id="5" name="Slide Number Placeholder 4">
            <a:extLst>
              <a:ext uri="{FF2B5EF4-FFF2-40B4-BE49-F238E27FC236}">
                <a16:creationId xmlns:a16="http://schemas.microsoft.com/office/drawing/2014/main" id="{90F0AB5B-5E83-6681-9DB0-941FC81A97E9}"/>
              </a:ext>
            </a:extLst>
          </p:cNvPr>
          <p:cNvSpPr>
            <a:spLocks noGrp="1"/>
          </p:cNvSpPr>
          <p:nvPr>
            <p:ph type="sldNum" sz="quarter" idx="12"/>
          </p:nvPr>
        </p:nvSpPr>
        <p:spPr/>
        <p:txBody>
          <a:bodyPr/>
          <a:lstStyle/>
          <a:p>
            <a:fld id="{68A8D22E-6BC5-9E47-900C-2BB94685D9F5}" type="slidenum">
              <a:rPr lang="en-US" smtClean="0"/>
              <a:t>20</a:t>
            </a:fld>
            <a:endParaRPr lang="en-US"/>
          </a:p>
        </p:txBody>
      </p:sp>
    </p:spTree>
    <p:extLst>
      <p:ext uri="{BB962C8B-B14F-4D97-AF65-F5344CB8AC3E}">
        <p14:creationId xmlns:p14="http://schemas.microsoft.com/office/powerpoint/2010/main" val="124262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A116-A44A-6F34-EA71-68EB1D8CD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44427-67D8-C8DD-51F2-180A7A40D7C3}"/>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MCAS Portal Dashboards</a:t>
            </a:r>
          </a:p>
        </p:txBody>
      </p:sp>
      <p:sp>
        <p:nvSpPr>
          <p:cNvPr id="3" name="Text Placeholder 2">
            <a:extLst>
              <a:ext uri="{FF2B5EF4-FFF2-40B4-BE49-F238E27FC236}">
                <a16:creationId xmlns:a16="http://schemas.microsoft.com/office/drawing/2014/main" id="{66C1A403-EFBD-318E-2584-B057318BAECA}"/>
              </a:ext>
            </a:extLst>
          </p:cNvPr>
          <p:cNvSpPr>
            <a:spLocks noGrp="1"/>
          </p:cNvSpPr>
          <p:nvPr>
            <p:ph idx="1"/>
          </p:nvPr>
        </p:nvSpPr>
        <p:spPr>
          <a:xfrm>
            <a:off x="173179" y="1496899"/>
            <a:ext cx="11890665" cy="4414692"/>
          </a:xfrm>
        </p:spPr>
        <p:txBody>
          <a:bodyPr>
            <a:normAutofit/>
          </a:bodyPr>
          <a:lstStyle/>
          <a:p>
            <a:pPr marL="342900" indent="-342900">
              <a:buClrTx/>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A dashboard is available for test coordinators to monitor overall testing progress through the testing window.</a:t>
            </a:r>
          </a:p>
          <a:p>
            <a:pPr marL="342900" indent="-342900">
              <a:buClrTx/>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After logging in to the MCAS Portal, select </a:t>
            </a:r>
            <a:r>
              <a:rPr lang="en-US" sz="2400" b="1">
                <a:solidFill>
                  <a:srgbClr val="000000"/>
                </a:solidFill>
                <a:latin typeface="Arial" panose="020B0604020202020204" pitchFamily="34" charset="0"/>
                <a:cs typeface="Arial" panose="020B0604020202020204" pitchFamily="34" charset="0"/>
              </a:rPr>
              <a:t>Administration</a:t>
            </a:r>
            <a:r>
              <a:rPr lang="en-US" sz="2400">
                <a:solidFill>
                  <a:srgbClr val="000000"/>
                </a:solidFill>
                <a:latin typeface="Arial" panose="020B0604020202020204" pitchFamily="34" charset="0"/>
                <a:cs typeface="Arial" panose="020B0604020202020204" pitchFamily="34" charset="0"/>
              </a:rPr>
              <a:t> and select </a:t>
            </a:r>
            <a:r>
              <a:rPr lang="en-US" sz="2400" b="1">
                <a:solidFill>
                  <a:srgbClr val="000000"/>
                </a:solidFill>
                <a:latin typeface="Arial" panose="020B0604020202020204" pitchFamily="34" charset="0"/>
                <a:cs typeface="Arial" panose="020B0604020202020204" pitchFamily="34" charset="0"/>
              </a:rPr>
              <a:t>Dashboard</a:t>
            </a:r>
            <a:r>
              <a:rPr lang="en-US" sz="2400">
                <a:solidFill>
                  <a:srgbClr val="000000"/>
                </a:solidFill>
                <a:latin typeface="Arial" panose="020B0604020202020204" pitchFamily="34" charset="0"/>
                <a:cs typeface="Arial" panose="020B0604020202020204" pitchFamily="34" charset="0"/>
              </a:rPr>
              <a:t> in the top menu</a:t>
            </a:r>
            <a:r>
              <a:rPr lang="en-US" sz="2400">
                <a:solidFill>
                  <a:srgbClr val="000000"/>
                </a:solidFill>
              </a:rPr>
              <a:t> bar</a:t>
            </a:r>
            <a:r>
              <a:rPr lang="en-US" sz="2400">
                <a:solidFill>
                  <a:srgbClr val="000000"/>
                </a:solidFill>
                <a:latin typeface="Arial" panose="020B0604020202020204" pitchFamily="34" charset="0"/>
                <a:cs typeface="Arial" panose="020B0604020202020204" pitchFamily="34" charset="0"/>
              </a:rPr>
              <a:t>. </a:t>
            </a:r>
          </a:p>
          <a:p>
            <a:pPr marL="0" indent="0">
              <a:buClrTx/>
              <a:buNone/>
            </a:pPr>
            <a:r>
              <a:rPr lang="en-US" sz="2400" b="1">
                <a:solidFill>
                  <a:srgbClr val="000000"/>
                </a:solidFill>
              </a:rPr>
              <a:t>Note</a:t>
            </a:r>
            <a:r>
              <a:rPr lang="en-US" sz="2400">
                <a:solidFill>
                  <a:srgbClr val="000000"/>
                </a:solidFill>
              </a:rPr>
              <a:t>: Dashboards only become available when the testing window opens.</a:t>
            </a:r>
            <a:endParaRPr lang="en-US" sz="2400">
              <a:solidFill>
                <a:srgbClr val="000000"/>
              </a:solidFill>
              <a:latin typeface="Arial" panose="020B0604020202020204" pitchFamily="34" charset="0"/>
              <a:cs typeface="Arial" panose="020B0604020202020204" pitchFamily="34" charset="0"/>
            </a:endParaRPr>
          </a:p>
          <a:p>
            <a:pPr marL="342900" indent="-342900">
              <a:buClrTx/>
              <a:buFont typeface="Arial" panose="020B0604020202020204" pitchFamily="34" charset="0"/>
              <a:buChar char="•"/>
            </a:pPr>
            <a:endParaRPr lang="en-US" sz="2400">
              <a:solidFill>
                <a:srgbClr val="000000"/>
              </a:solidFill>
              <a:latin typeface="Arial" panose="020B0604020202020204" pitchFamily="34" charset="0"/>
              <a:cs typeface="Arial" panose="020B0604020202020204" pitchFamily="34" charset="0"/>
            </a:endParaRPr>
          </a:p>
          <a:p>
            <a:pPr marL="342900" indent="-342900">
              <a:buClrTx/>
              <a:buFont typeface="Arial" panose="020B0604020202020204" pitchFamily="34" charset="0"/>
              <a:buChar char="•"/>
            </a:pPr>
            <a:endParaRPr lang="en-US" sz="2400">
              <a:solidFill>
                <a:srgbClr val="000000"/>
              </a:solidFill>
              <a:latin typeface="Arial" panose="020B0604020202020204" pitchFamily="34" charset="0"/>
              <a:cs typeface="Arial" panose="020B0604020202020204" pitchFamily="34" charset="0"/>
            </a:endParaRPr>
          </a:p>
          <a:p>
            <a:pPr>
              <a:buClrTx/>
            </a:pPr>
            <a:endParaRPr lang="en-US" sz="2200">
              <a:solidFill>
                <a:srgbClr val="00000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6B0FACD-997F-E4A9-ABCB-D639FF4D6207}"/>
              </a:ext>
            </a:extLst>
          </p:cNvPr>
          <p:cNvGrpSpPr/>
          <p:nvPr/>
        </p:nvGrpSpPr>
        <p:grpSpPr>
          <a:xfrm>
            <a:off x="420935" y="3598733"/>
            <a:ext cx="11035441" cy="2603500"/>
            <a:chOff x="465990" y="3047089"/>
            <a:chExt cx="11035441" cy="2777514"/>
          </a:xfrm>
        </p:grpSpPr>
        <p:pic>
          <p:nvPicPr>
            <p:cNvPr id="6" name="Picture 5" descr="A screenshot of a computer&#10;&#10;AI-generated content may be incorrect.">
              <a:extLst>
                <a:ext uri="{FF2B5EF4-FFF2-40B4-BE49-F238E27FC236}">
                  <a16:creationId xmlns:a16="http://schemas.microsoft.com/office/drawing/2014/main" id="{F6FA2617-1BDB-B200-1317-59254C2D6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90" y="3047089"/>
              <a:ext cx="11035441" cy="2777514"/>
            </a:xfrm>
            <a:prstGeom prst="rect">
              <a:avLst/>
            </a:prstGeom>
          </p:spPr>
        </p:pic>
        <p:sp>
          <p:nvSpPr>
            <p:cNvPr id="7" name="Rectangle 6">
              <a:extLst>
                <a:ext uri="{FF2B5EF4-FFF2-40B4-BE49-F238E27FC236}">
                  <a16:creationId xmlns:a16="http://schemas.microsoft.com/office/drawing/2014/main" id="{24C03BD0-7CC6-4DF8-AE9A-549E247405E4}"/>
                </a:ext>
              </a:extLst>
            </p:cNvPr>
            <p:cNvSpPr/>
            <p:nvPr/>
          </p:nvSpPr>
          <p:spPr>
            <a:xfrm>
              <a:off x="10196186" y="3047089"/>
              <a:ext cx="1027135" cy="3819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784D19A9-E2B0-E17D-B27A-10C5BA53F573}"/>
              </a:ext>
            </a:extLst>
          </p:cNvPr>
          <p:cNvSpPr>
            <a:spLocks noGrp="1"/>
          </p:cNvSpPr>
          <p:nvPr>
            <p:ph type="sldNum" sz="quarter" idx="12"/>
          </p:nvPr>
        </p:nvSpPr>
        <p:spPr/>
        <p:txBody>
          <a:bodyPr/>
          <a:lstStyle/>
          <a:p>
            <a:fld id="{68A8D22E-6BC5-9E47-900C-2BB94685D9F5}" type="slidenum">
              <a:rPr lang="en-US" smtClean="0"/>
              <a:t>21</a:t>
            </a:fld>
            <a:endParaRPr lang="en-US"/>
          </a:p>
        </p:txBody>
      </p:sp>
    </p:spTree>
    <p:extLst>
      <p:ext uri="{BB962C8B-B14F-4D97-AF65-F5344CB8AC3E}">
        <p14:creationId xmlns:p14="http://schemas.microsoft.com/office/powerpoint/2010/main" val="1287473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54C47-314D-AFA8-895C-844E9641A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75671-1ED1-B676-9618-B479FCB779A8}"/>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MCAS Portal Dashboards (continued)</a:t>
            </a:r>
          </a:p>
        </p:txBody>
      </p:sp>
      <p:sp>
        <p:nvSpPr>
          <p:cNvPr id="3" name="Text Placeholder 2">
            <a:extLst>
              <a:ext uri="{FF2B5EF4-FFF2-40B4-BE49-F238E27FC236}">
                <a16:creationId xmlns:a16="http://schemas.microsoft.com/office/drawing/2014/main" id="{39CE601B-CCBB-2D2B-E171-BA095F95DFBC}"/>
              </a:ext>
            </a:extLst>
          </p:cNvPr>
          <p:cNvSpPr>
            <a:spLocks noGrp="1"/>
          </p:cNvSpPr>
          <p:nvPr>
            <p:ph idx="1"/>
          </p:nvPr>
        </p:nvSpPr>
        <p:spPr/>
        <p:txBody>
          <a:bodyPr vert="horz" lIns="91440" tIns="45720" rIns="91440" bIns="45720" rtlCol="0" anchor="t">
            <a:normAutofit/>
          </a:bodyPr>
          <a:lstStyle/>
          <a:p>
            <a:pPr marL="342900" indent="-342900">
              <a:buClrTx/>
              <a:buFont typeface="Arial" panose="020B0604020202020204" pitchFamily="34" charset="0"/>
              <a:buChar char="•"/>
            </a:pPr>
            <a:r>
              <a:rPr lang="en-US" sz="2400">
                <a:solidFill>
                  <a:srgbClr val="000000"/>
                </a:solidFill>
                <a:latin typeface="Arial"/>
                <a:cs typeface="Arial"/>
              </a:rPr>
              <a:t>A series of graphs and reports are available to district test coordinators, school test coordinators, and technology coordinators. </a:t>
            </a:r>
          </a:p>
          <a:p>
            <a:pPr marL="342900" indent="-342900">
              <a:buClrTx/>
              <a:buFont typeface="Arial" panose="020B0604020202020204" pitchFamily="34" charset="0"/>
              <a:buChar char="•"/>
            </a:pPr>
            <a:r>
              <a:rPr lang="en-US" sz="2400">
                <a:solidFill>
                  <a:srgbClr val="000000"/>
                </a:solidFill>
              </a:rPr>
              <a:t>Refer to the Guide to the MCAS Portal, Part VIII: MCAS Portal Dashboards, located on the </a:t>
            </a:r>
            <a:r>
              <a:rPr lang="en-US" sz="2400">
                <a:solidFill>
                  <a:srgbClr val="000000"/>
                </a:solidFill>
                <a:hlinkClick r:id="rId2"/>
              </a:rPr>
              <a:t>MCAS Portal page</a:t>
            </a:r>
            <a:r>
              <a:rPr lang="en-US" sz="2400">
                <a:solidFill>
                  <a:srgbClr val="000000"/>
                </a:solidFill>
              </a:rPr>
              <a:t> of the MCAS Resource Center. </a:t>
            </a:r>
          </a:p>
          <a:p>
            <a:pPr marL="0" indent="0">
              <a:buClrTx/>
              <a:buNone/>
            </a:pPr>
            <a:r>
              <a:rPr lang="en-US" sz="2400" b="1">
                <a:solidFill>
                  <a:srgbClr val="000000"/>
                </a:solidFill>
              </a:rPr>
              <a:t>Note</a:t>
            </a:r>
            <a:r>
              <a:rPr lang="en-US" sz="2400">
                <a:solidFill>
                  <a:srgbClr val="000000"/>
                </a:solidFill>
              </a:rPr>
              <a:t>: Dashboards are not available on the MCAS Training Site. </a:t>
            </a:r>
          </a:p>
          <a:p>
            <a:pPr marL="342900" indent="-342900">
              <a:buClrTx/>
              <a:buFont typeface="Arial" panose="020B0604020202020204" pitchFamily="34" charset="0"/>
              <a:buChar char="•"/>
            </a:pPr>
            <a:endParaRPr lang="en-US" sz="2400">
              <a:solidFill>
                <a:srgbClr val="000000"/>
              </a:solidFill>
              <a:latin typeface="Arial" panose="020B0604020202020204" pitchFamily="34" charset="0"/>
              <a:cs typeface="Arial" panose="020B0604020202020204" pitchFamily="34" charset="0"/>
            </a:endParaRPr>
          </a:p>
          <a:p>
            <a:pPr marL="342900" indent="-342900">
              <a:buClrTx/>
              <a:buFont typeface="Arial" panose="020B0604020202020204" pitchFamily="34" charset="0"/>
              <a:buChar char="•"/>
            </a:pPr>
            <a:endParaRPr lang="en-US" sz="2400">
              <a:solidFill>
                <a:srgbClr val="000000"/>
              </a:solidFill>
              <a:latin typeface="Arial" panose="020B0604020202020204" pitchFamily="34" charset="0"/>
              <a:cs typeface="Arial" panose="020B0604020202020204" pitchFamily="34" charset="0"/>
            </a:endParaRPr>
          </a:p>
          <a:p>
            <a:pPr marL="342900" indent="-342900">
              <a:buClrTx/>
              <a:buChar char="•"/>
            </a:pPr>
            <a:endParaRPr lang="en-US" sz="2400">
              <a:solidFill>
                <a:srgbClr val="000000"/>
              </a:solidFill>
              <a:latin typeface="Arial" panose="020B0604020202020204" pitchFamily="34" charset="0"/>
              <a:cs typeface="Arial" panose="020B0604020202020204" pitchFamily="34" charset="0"/>
            </a:endParaRPr>
          </a:p>
          <a:p>
            <a:pPr>
              <a:buClrTx/>
            </a:pPr>
            <a:endParaRPr lang="en-US" sz="2200">
              <a:solidFill>
                <a:srgbClr val="0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3665E8B-70D2-2318-93BA-4477ABC3E084}"/>
              </a:ext>
            </a:extLst>
          </p:cNvPr>
          <p:cNvGrpSpPr/>
          <p:nvPr/>
        </p:nvGrpSpPr>
        <p:grpSpPr>
          <a:xfrm>
            <a:off x="877043" y="3683976"/>
            <a:ext cx="9939680" cy="2530254"/>
            <a:chOff x="991343" y="3144031"/>
            <a:chExt cx="9939680" cy="2530254"/>
          </a:xfrm>
        </p:grpSpPr>
        <p:pic>
          <p:nvPicPr>
            <p:cNvPr id="4" name="Picture 3">
              <a:extLst>
                <a:ext uri="{FF2B5EF4-FFF2-40B4-BE49-F238E27FC236}">
                  <a16:creationId xmlns:a16="http://schemas.microsoft.com/office/drawing/2014/main" id="{D45D261E-4003-EC71-87C1-EF4B395011D9}"/>
                </a:ext>
              </a:extLst>
            </p:cNvPr>
            <p:cNvPicPr>
              <a:picLocks noChangeAspect="1"/>
            </p:cNvPicPr>
            <p:nvPr/>
          </p:nvPicPr>
          <p:blipFill>
            <a:blip r:embed="rId3"/>
            <a:srcRect b="53214"/>
            <a:stretch/>
          </p:blipFill>
          <p:spPr>
            <a:xfrm>
              <a:off x="991343" y="3144031"/>
              <a:ext cx="9939680" cy="2530254"/>
            </a:xfrm>
            <a:prstGeom prst="rect">
              <a:avLst/>
            </a:prstGeom>
          </p:spPr>
        </p:pic>
        <p:sp>
          <p:nvSpPr>
            <p:cNvPr id="5" name="Rectangle 4">
              <a:extLst>
                <a:ext uri="{FF2B5EF4-FFF2-40B4-BE49-F238E27FC236}">
                  <a16:creationId xmlns:a16="http://schemas.microsoft.com/office/drawing/2014/main" id="{18E80C76-761D-067E-C223-7482032ABBDC}"/>
                </a:ext>
              </a:extLst>
            </p:cNvPr>
            <p:cNvSpPr/>
            <p:nvPr/>
          </p:nvSpPr>
          <p:spPr>
            <a:xfrm>
              <a:off x="1478072" y="3920644"/>
              <a:ext cx="7427933" cy="37578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DDA92459-4685-9065-0483-FC7274531552}"/>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1688525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C3E65-50DF-AB75-3738-44D6585A1B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9540F-26B4-1340-B7A9-EB0C819CE595}"/>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MCAS Portal Dashboards</a:t>
            </a:r>
          </a:p>
        </p:txBody>
      </p:sp>
      <p:sp>
        <p:nvSpPr>
          <p:cNvPr id="3" name="Text Placeholder 2">
            <a:extLst>
              <a:ext uri="{FF2B5EF4-FFF2-40B4-BE49-F238E27FC236}">
                <a16:creationId xmlns:a16="http://schemas.microsoft.com/office/drawing/2014/main" id="{92CA195A-EFF9-1F2B-2296-1A0E0D521F0C}"/>
              </a:ext>
            </a:extLst>
          </p:cNvPr>
          <p:cNvSpPr>
            <a:spLocks noGrp="1"/>
          </p:cNvSpPr>
          <p:nvPr>
            <p:ph idx="1"/>
          </p:nvPr>
        </p:nvSpPr>
        <p:spPr/>
        <p:txBody>
          <a:bodyPr>
            <a:normAutofit/>
          </a:bodyPr>
          <a:lstStyle/>
          <a:p>
            <a:pPr>
              <a:buClrTx/>
            </a:pPr>
            <a:endParaRPr lang="en-US" sz="2400">
              <a:solidFill>
                <a:srgbClr val="000000"/>
              </a:solidFill>
              <a:latin typeface="Arial" panose="020B0604020202020204" pitchFamily="34" charset="0"/>
              <a:cs typeface="Arial" panose="020B0604020202020204" pitchFamily="34" charset="0"/>
            </a:endParaRPr>
          </a:p>
          <a:p>
            <a:pPr marL="342900" indent="-342900">
              <a:buClrTx/>
              <a:buFont typeface="Arial" panose="020B0604020202020204" pitchFamily="34" charset="0"/>
              <a:buChar char="•"/>
            </a:pPr>
            <a:endParaRPr lang="en-US" sz="2400">
              <a:solidFill>
                <a:srgbClr val="000000"/>
              </a:solidFill>
              <a:latin typeface="Arial" panose="020B0604020202020204" pitchFamily="34" charset="0"/>
              <a:cs typeface="Arial" panose="020B0604020202020204" pitchFamily="34" charset="0"/>
            </a:endParaRPr>
          </a:p>
          <a:p>
            <a:pPr>
              <a:buClrTx/>
            </a:pPr>
            <a:endParaRPr lang="en-US" sz="2200">
              <a:solidFill>
                <a:srgbClr val="000000"/>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B1286A94-C447-1230-A864-1E101A63F586}"/>
              </a:ext>
            </a:extLst>
          </p:cNvPr>
          <p:cNvGraphicFramePr>
            <a:graphicFrameLocks noGrp="1"/>
          </p:cNvGraphicFramePr>
          <p:nvPr>
            <p:extLst>
              <p:ext uri="{D42A27DB-BD31-4B8C-83A1-F6EECF244321}">
                <p14:modId xmlns:p14="http://schemas.microsoft.com/office/powerpoint/2010/main" val="3440686056"/>
              </p:ext>
            </p:extLst>
          </p:nvPr>
        </p:nvGraphicFramePr>
        <p:xfrm>
          <a:off x="600807" y="1376953"/>
          <a:ext cx="10990385" cy="4872458"/>
        </p:xfrm>
        <a:graphic>
          <a:graphicData uri="http://schemas.openxmlformats.org/drawingml/2006/table">
            <a:tbl>
              <a:tblPr firstRow="1" bandRow="1">
                <a:tableStyleId>{5C22544A-7EE6-4342-B048-85BDC9FD1C3A}</a:tableStyleId>
              </a:tblPr>
              <a:tblGrid>
                <a:gridCol w="2565547">
                  <a:extLst>
                    <a:ext uri="{9D8B030D-6E8A-4147-A177-3AD203B41FA5}">
                      <a16:colId xmlns:a16="http://schemas.microsoft.com/office/drawing/2014/main" val="3043983591"/>
                    </a:ext>
                  </a:extLst>
                </a:gridCol>
                <a:gridCol w="6944049">
                  <a:extLst>
                    <a:ext uri="{9D8B030D-6E8A-4147-A177-3AD203B41FA5}">
                      <a16:colId xmlns:a16="http://schemas.microsoft.com/office/drawing/2014/main" val="2678983343"/>
                    </a:ext>
                  </a:extLst>
                </a:gridCol>
                <a:gridCol w="1480789">
                  <a:extLst>
                    <a:ext uri="{9D8B030D-6E8A-4147-A177-3AD203B41FA5}">
                      <a16:colId xmlns:a16="http://schemas.microsoft.com/office/drawing/2014/main" val="2633360369"/>
                    </a:ext>
                  </a:extLst>
                </a:gridCol>
              </a:tblGrid>
              <a:tr h="361320">
                <a:tc>
                  <a:txBody>
                    <a:bodyPr/>
                    <a:lstStyle/>
                    <a:p>
                      <a:r>
                        <a:rPr lang="en-US" sz="1800">
                          <a:solidFill>
                            <a:schemeClr val="bg1"/>
                          </a:solidFill>
                          <a:latin typeface="Arial" panose="020B0604020202020204" pitchFamily="34" charset="0"/>
                          <a:cs typeface="Arial" panose="020B0604020202020204" pitchFamily="34" charset="0"/>
                        </a:rPr>
                        <a:t>Report</a:t>
                      </a:r>
                    </a:p>
                  </a:txBody>
                  <a:tcPr/>
                </a:tc>
                <a:tc>
                  <a:txBody>
                    <a:bodyPr/>
                    <a:lstStyle/>
                    <a:p>
                      <a:r>
                        <a:rPr lang="en-US" sz="1800">
                          <a:solidFill>
                            <a:schemeClr val="bg1"/>
                          </a:solidFill>
                          <a:latin typeface="Arial" panose="020B0604020202020204" pitchFamily="34" charset="0"/>
                          <a:cs typeface="Arial" panose="020B0604020202020204" pitchFamily="34" charset="0"/>
                        </a:rPr>
                        <a:t>Details</a:t>
                      </a:r>
                    </a:p>
                  </a:txBody>
                  <a:tcPr/>
                </a:tc>
                <a:tc>
                  <a:txBody>
                    <a:bodyPr/>
                    <a:lstStyle/>
                    <a:p>
                      <a:r>
                        <a:rPr lang="en-US" sz="1800">
                          <a:solidFill>
                            <a:schemeClr val="bg1"/>
                          </a:solidFill>
                          <a:latin typeface="Arial" panose="020B0604020202020204" pitchFamily="34" charset="0"/>
                          <a:cs typeface="Arial" panose="020B0604020202020204" pitchFamily="34" charset="0"/>
                        </a:rPr>
                        <a:t>Updated</a:t>
                      </a:r>
                    </a:p>
                  </a:txBody>
                  <a:tcPr/>
                </a:tc>
                <a:extLst>
                  <a:ext uri="{0D108BD9-81ED-4DB2-BD59-A6C34878D82A}">
                    <a16:rowId xmlns:a16="http://schemas.microsoft.com/office/drawing/2014/main" val="4276639054"/>
                  </a:ext>
                </a:extLst>
              </a:tr>
              <a:tr h="624098">
                <a:tc>
                  <a:txBody>
                    <a:bodyPr/>
                    <a:lstStyle/>
                    <a:p>
                      <a:r>
                        <a:rPr lang="en-US" sz="1800" b="1">
                          <a:solidFill>
                            <a:srgbClr val="000000"/>
                          </a:solidFill>
                          <a:latin typeface="Arial" panose="020B0604020202020204" pitchFamily="34" charset="0"/>
                          <a:cs typeface="Arial" panose="020B0604020202020204" pitchFamily="34" charset="0"/>
                        </a:rPr>
                        <a:t>Real Time Metrics</a:t>
                      </a:r>
                    </a:p>
                  </a:txBody>
                  <a:tcPr/>
                </a:tc>
                <a:tc>
                  <a:txBody>
                    <a:bodyPr/>
                    <a:lstStyle/>
                    <a:p>
                      <a:r>
                        <a:rPr lang="en-US" sz="1800" b="0" i="0" kern="1200">
                          <a:solidFill>
                            <a:srgbClr val="000000"/>
                          </a:solidFill>
                          <a:effectLst/>
                          <a:latin typeface="Arial" panose="020B0604020202020204" pitchFamily="34" charset="0"/>
                          <a:ea typeface="+mn-ea"/>
                          <a:cs typeface="Arial" panose="020B0604020202020204" pitchFamily="34" charset="0"/>
                        </a:rPr>
                        <a:t>Displays a line graph of the number of students actively testing by hour for the program and organization selected.</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r>
                        <a:rPr lang="en-US" sz="1800">
                          <a:solidFill>
                            <a:srgbClr val="000000"/>
                          </a:solidFill>
                          <a:latin typeface="Arial" panose="020B0604020202020204" pitchFamily="34" charset="0"/>
                          <a:cs typeface="Arial" panose="020B0604020202020204" pitchFamily="34" charset="0"/>
                        </a:rPr>
                        <a:t>Every 2 minutes</a:t>
                      </a:r>
                    </a:p>
                  </a:txBody>
                  <a:tcPr/>
                </a:tc>
                <a:extLst>
                  <a:ext uri="{0D108BD9-81ED-4DB2-BD59-A6C34878D82A}">
                    <a16:rowId xmlns:a16="http://schemas.microsoft.com/office/drawing/2014/main" val="4256878759"/>
                  </a:ext>
                </a:extLst>
              </a:tr>
              <a:tr h="886876">
                <a:tc>
                  <a:txBody>
                    <a:bodyPr/>
                    <a:lstStyle/>
                    <a:p>
                      <a:r>
                        <a:rPr lang="en-US" sz="1800" b="1">
                          <a:solidFill>
                            <a:srgbClr val="000000"/>
                          </a:solidFill>
                          <a:latin typeface="Arial" panose="020B0604020202020204" pitchFamily="34" charset="0"/>
                          <a:cs typeface="Arial" panose="020B0604020202020204" pitchFamily="34" charset="0"/>
                        </a:rPr>
                        <a:t>Testing Activity by Hour</a:t>
                      </a:r>
                    </a:p>
                  </a:txBody>
                  <a:tcPr/>
                </a:tc>
                <a:tc>
                  <a:txBody>
                    <a:bodyPr/>
                    <a:lstStyle/>
                    <a:p>
                      <a:r>
                        <a:rPr lang="en-US" sz="1800" b="0" i="0" kern="1200">
                          <a:solidFill>
                            <a:srgbClr val="000000"/>
                          </a:solidFill>
                          <a:effectLst/>
                          <a:latin typeface="Arial" panose="020B0604020202020204" pitchFamily="34" charset="0"/>
                          <a:ea typeface="+mn-ea"/>
                          <a:cs typeface="Arial" panose="020B0604020202020204" pitchFamily="34" charset="0"/>
                        </a:rPr>
                        <a:t>Displays three charts: </a:t>
                      </a:r>
                      <a:r>
                        <a:rPr lang="en-US" sz="1800" b="1" i="0" kern="1200">
                          <a:solidFill>
                            <a:srgbClr val="000000"/>
                          </a:solidFill>
                          <a:effectLst/>
                          <a:latin typeface="Arial" panose="020B0604020202020204" pitchFamily="34" charset="0"/>
                          <a:ea typeface="+mn-ea"/>
                          <a:cs typeface="Arial" panose="020B0604020202020204" pitchFamily="34" charset="0"/>
                        </a:rPr>
                        <a:t>Tests Started by Hour</a:t>
                      </a:r>
                      <a:r>
                        <a:rPr lang="en-US" sz="1800" b="0" i="0" kern="1200">
                          <a:solidFill>
                            <a:srgbClr val="000000"/>
                          </a:solidFill>
                          <a:effectLst/>
                          <a:latin typeface="Arial" panose="020B0604020202020204" pitchFamily="34" charset="0"/>
                          <a:ea typeface="+mn-ea"/>
                          <a:cs typeface="Arial" panose="020B0604020202020204" pitchFamily="34" charset="0"/>
                        </a:rPr>
                        <a:t>, </a:t>
                      </a:r>
                      <a:r>
                        <a:rPr lang="en-US" sz="1800" b="1" i="0" kern="1200">
                          <a:solidFill>
                            <a:srgbClr val="000000"/>
                          </a:solidFill>
                          <a:effectLst/>
                          <a:latin typeface="Arial" panose="020B0604020202020204" pitchFamily="34" charset="0"/>
                          <a:ea typeface="+mn-ea"/>
                          <a:cs typeface="Arial" panose="020B0604020202020204" pitchFamily="34" charset="0"/>
                        </a:rPr>
                        <a:t>Tests Completed by Hour</a:t>
                      </a:r>
                      <a:r>
                        <a:rPr lang="en-US" sz="1800" b="0" i="0" kern="1200">
                          <a:solidFill>
                            <a:srgbClr val="000000"/>
                          </a:solidFill>
                          <a:effectLst/>
                          <a:latin typeface="Arial" panose="020B0604020202020204" pitchFamily="34" charset="0"/>
                          <a:ea typeface="+mn-ea"/>
                          <a:cs typeface="Arial" panose="020B0604020202020204" pitchFamily="34" charset="0"/>
                        </a:rPr>
                        <a:t>, and </a:t>
                      </a:r>
                      <a:r>
                        <a:rPr lang="en-US" sz="1800" b="1" i="0" kern="1200">
                          <a:solidFill>
                            <a:srgbClr val="000000"/>
                          </a:solidFill>
                          <a:effectLst/>
                          <a:latin typeface="Arial" panose="020B0604020202020204" pitchFamily="34" charset="0"/>
                          <a:ea typeface="+mn-ea"/>
                          <a:cs typeface="Arial" panose="020B0604020202020204" pitchFamily="34" charset="0"/>
                        </a:rPr>
                        <a:t>Tests Paused by Hour</a:t>
                      </a:r>
                      <a:r>
                        <a:rPr lang="en-US" sz="1800" b="0" i="0" kern="1200">
                          <a:solidFill>
                            <a:srgbClr val="000000"/>
                          </a:solidFill>
                          <a:effectLst/>
                          <a:latin typeface="Arial" panose="020B0604020202020204" pitchFamily="34" charset="0"/>
                          <a:ea typeface="+mn-ea"/>
                          <a:cs typeface="Arial" panose="020B0604020202020204" pitchFamily="34" charset="0"/>
                        </a:rPr>
                        <a:t> for the program, organization, and date selected</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r>
                        <a:rPr lang="en-US" sz="1800">
                          <a:solidFill>
                            <a:srgbClr val="000000"/>
                          </a:solidFill>
                          <a:latin typeface="Arial" panose="020B0604020202020204" pitchFamily="34" charset="0"/>
                          <a:cs typeface="Arial" panose="020B0604020202020204" pitchFamily="34" charset="0"/>
                        </a:rPr>
                        <a:t>Hourly</a:t>
                      </a:r>
                    </a:p>
                  </a:txBody>
                  <a:tcPr/>
                </a:tc>
                <a:extLst>
                  <a:ext uri="{0D108BD9-81ED-4DB2-BD59-A6C34878D82A}">
                    <a16:rowId xmlns:a16="http://schemas.microsoft.com/office/drawing/2014/main" val="856060675"/>
                  </a:ext>
                </a:extLst>
              </a:tr>
              <a:tr h="624098">
                <a:tc>
                  <a:txBody>
                    <a:bodyPr/>
                    <a:lstStyle/>
                    <a:p>
                      <a:r>
                        <a:rPr lang="en-US" sz="1800" b="1">
                          <a:solidFill>
                            <a:srgbClr val="000000"/>
                          </a:solidFill>
                          <a:latin typeface="Arial" panose="020B0604020202020204" pitchFamily="34" charset="0"/>
                          <a:cs typeface="Arial" panose="020B0604020202020204" pitchFamily="34" charset="0"/>
                        </a:rPr>
                        <a:t>Testing Activity by Day</a:t>
                      </a:r>
                    </a:p>
                  </a:txBody>
                  <a:tcPr/>
                </a:tc>
                <a:tc>
                  <a:txBody>
                    <a:bodyPr/>
                    <a:lstStyle/>
                    <a:p>
                      <a:r>
                        <a:rPr lang="en-US" sz="1800" b="0" i="0" kern="1200">
                          <a:solidFill>
                            <a:srgbClr val="000000"/>
                          </a:solidFill>
                          <a:effectLst/>
                          <a:latin typeface="Arial" panose="020B0604020202020204" pitchFamily="34" charset="0"/>
                          <a:ea typeface="+mn-ea"/>
                          <a:cs typeface="Arial" panose="020B0604020202020204" pitchFamily="34" charset="0"/>
                        </a:rPr>
                        <a:t>Displays a chart of the </a:t>
                      </a:r>
                      <a:r>
                        <a:rPr lang="en-US" sz="1800" b="1" i="0" kern="1200">
                          <a:solidFill>
                            <a:srgbClr val="000000"/>
                          </a:solidFill>
                          <a:effectLst/>
                          <a:latin typeface="Arial" panose="020B0604020202020204" pitchFamily="34" charset="0"/>
                          <a:ea typeface="+mn-ea"/>
                          <a:cs typeface="Arial" panose="020B0604020202020204" pitchFamily="34" charset="0"/>
                        </a:rPr>
                        <a:t>Tests Started</a:t>
                      </a:r>
                      <a:r>
                        <a:rPr lang="en-US" sz="1800" b="0" i="0" kern="1200">
                          <a:solidFill>
                            <a:srgbClr val="000000"/>
                          </a:solidFill>
                          <a:effectLst/>
                          <a:latin typeface="Arial" panose="020B0604020202020204" pitchFamily="34" charset="0"/>
                          <a:ea typeface="+mn-ea"/>
                          <a:cs typeface="Arial" panose="020B0604020202020204" pitchFamily="34" charset="0"/>
                        </a:rPr>
                        <a:t> and </a:t>
                      </a:r>
                      <a:r>
                        <a:rPr lang="en-US" sz="1800" b="1" i="0" kern="1200">
                          <a:solidFill>
                            <a:srgbClr val="000000"/>
                          </a:solidFill>
                          <a:effectLst/>
                          <a:latin typeface="Arial" panose="020B0604020202020204" pitchFamily="34" charset="0"/>
                          <a:ea typeface="+mn-ea"/>
                          <a:cs typeface="Arial" panose="020B0604020202020204" pitchFamily="34" charset="0"/>
                        </a:rPr>
                        <a:t>Completed by Day</a:t>
                      </a:r>
                      <a:r>
                        <a:rPr lang="en-US" sz="1800" b="0" i="0" kern="1200">
                          <a:solidFill>
                            <a:srgbClr val="000000"/>
                          </a:solidFill>
                          <a:effectLst/>
                          <a:latin typeface="Arial" panose="020B0604020202020204" pitchFamily="34" charset="0"/>
                          <a:ea typeface="+mn-ea"/>
                          <a:cs typeface="Arial" panose="020B0604020202020204" pitchFamily="34" charset="0"/>
                        </a:rPr>
                        <a:t> for the program, organization, and date selected </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r>
                        <a:rPr lang="en-US" sz="1800">
                          <a:solidFill>
                            <a:srgbClr val="000000"/>
                          </a:solidFill>
                          <a:latin typeface="Arial" panose="020B0604020202020204" pitchFamily="34" charset="0"/>
                          <a:cs typeface="Arial" panose="020B0604020202020204" pitchFamily="34" charset="0"/>
                        </a:rPr>
                        <a:t>Hourly</a:t>
                      </a:r>
                    </a:p>
                  </a:txBody>
                  <a:tcPr/>
                </a:tc>
                <a:extLst>
                  <a:ext uri="{0D108BD9-81ED-4DB2-BD59-A6C34878D82A}">
                    <a16:rowId xmlns:a16="http://schemas.microsoft.com/office/drawing/2014/main" val="2113859198"/>
                  </a:ext>
                </a:extLst>
              </a:tr>
              <a:tr h="677540">
                <a:tc>
                  <a:txBody>
                    <a:bodyPr/>
                    <a:lstStyle/>
                    <a:p>
                      <a:r>
                        <a:rPr lang="en-US" sz="1800" b="1">
                          <a:solidFill>
                            <a:srgbClr val="000000"/>
                          </a:solidFill>
                          <a:latin typeface="Arial" panose="020B0604020202020204" pitchFamily="34" charset="0"/>
                          <a:cs typeface="Arial" panose="020B0604020202020204" pitchFamily="34" charset="0"/>
                        </a:rPr>
                        <a:t>Test Summary</a:t>
                      </a:r>
                    </a:p>
                  </a:txBody>
                  <a:tcPr/>
                </a:tc>
                <a:tc>
                  <a:txBody>
                    <a:bodyPr/>
                    <a:lstStyle/>
                    <a:p>
                      <a:r>
                        <a:rPr lang="en-US" sz="1800" b="0" i="0" kern="1200">
                          <a:solidFill>
                            <a:srgbClr val="000000"/>
                          </a:solidFill>
                          <a:effectLst/>
                          <a:latin typeface="Arial" panose="020B0604020202020204" pitchFamily="34" charset="0"/>
                          <a:ea typeface="+mn-ea"/>
                          <a:cs typeface="Arial" panose="020B0604020202020204" pitchFamily="34" charset="0"/>
                        </a:rPr>
                        <a:t>Displays two charts: </a:t>
                      </a:r>
                      <a:r>
                        <a:rPr lang="en-US" sz="1800" b="1" i="0" kern="1200">
                          <a:solidFill>
                            <a:srgbClr val="000000"/>
                          </a:solidFill>
                          <a:effectLst/>
                          <a:latin typeface="Arial" panose="020B0604020202020204" pitchFamily="34" charset="0"/>
                          <a:ea typeface="+mn-ea"/>
                          <a:cs typeface="Arial" panose="020B0604020202020204" pitchFamily="34" charset="0"/>
                        </a:rPr>
                        <a:t>Tests Scheduled and Completed</a:t>
                      </a:r>
                      <a:r>
                        <a:rPr lang="en-US" sz="1800" b="0" i="0" kern="1200">
                          <a:solidFill>
                            <a:srgbClr val="000000"/>
                          </a:solidFill>
                          <a:effectLst/>
                          <a:latin typeface="Arial" panose="020B0604020202020204" pitchFamily="34" charset="0"/>
                          <a:ea typeface="+mn-ea"/>
                          <a:cs typeface="Arial" panose="020B0604020202020204" pitchFamily="34" charset="0"/>
                        </a:rPr>
                        <a:t> and the </a:t>
                      </a:r>
                      <a:r>
                        <a:rPr lang="en-US" sz="1800" b="1" i="0" kern="1200">
                          <a:solidFill>
                            <a:srgbClr val="000000"/>
                          </a:solidFill>
                          <a:effectLst/>
                          <a:latin typeface="Arial" panose="020B0604020202020204" pitchFamily="34" charset="0"/>
                          <a:ea typeface="+mn-ea"/>
                          <a:cs typeface="Arial" panose="020B0604020202020204" pitchFamily="34" charset="0"/>
                        </a:rPr>
                        <a:t>Percent of Tests Completed</a:t>
                      </a:r>
                      <a:r>
                        <a:rPr lang="en-US" sz="1800" b="0" i="0" kern="1200">
                          <a:solidFill>
                            <a:srgbClr val="000000"/>
                          </a:solidFill>
                          <a:effectLst/>
                          <a:latin typeface="Arial" panose="020B0604020202020204" pitchFamily="34" charset="0"/>
                          <a:ea typeface="+mn-ea"/>
                          <a:cs typeface="Arial" panose="020B0604020202020204" pitchFamily="34" charset="0"/>
                        </a:rPr>
                        <a:t> for the program and organization selected</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r>
                        <a:rPr lang="en-US" sz="1800">
                          <a:solidFill>
                            <a:srgbClr val="000000"/>
                          </a:solidFill>
                          <a:latin typeface="Arial" panose="020B0604020202020204" pitchFamily="34" charset="0"/>
                          <a:cs typeface="Arial" panose="020B0604020202020204" pitchFamily="34" charset="0"/>
                        </a:rPr>
                        <a:t>Hourly</a:t>
                      </a:r>
                    </a:p>
                  </a:txBody>
                  <a:tcPr/>
                </a:tc>
                <a:extLst>
                  <a:ext uri="{0D108BD9-81ED-4DB2-BD59-A6C34878D82A}">
                    <a16:rowId xmlns:a16="http://schemas.microsoft.com/office/drawing/2014/main" val="3533941438"/>
                  </a:ext>
                </a:extLst>
              </a:tr>
              <a:tr h="757658">
                <a:tc>
                  <a:txBody>
                    <a:bodyPr/>
                    <a:lstStyle/>
                    <a:p>
                      <a:r>
                        <a:rPr lang="en-US" sz="1800" b="1">
                          <a:solidFill>
                            <a:srgbClr val="000000"/>
                          </a:solidFill>
                          <a:latin typeface="Arial" panose="020B0604020202020204" pitchFamily="34" charset="0"/>
                          <a:cs typeface="Arial" panose="020B0604020202020204" pitchFamily="34" charset="0"/>
                        </a:rPr>
                        <a:t>Field Stats</a:t>
                      </a:r>
                    </a:p>
                  </a:txBody>
                  <a:tcPr/>
                </a:tc>
                <a:tc>
                  <a:txBody>
                    <a:bodyPr/>
                    <a:lstStyle/>
                    <a:p>
                      <a:r>
                        <a:rPr lang="en-US" sz="1800" b="0" i="0" kern="1200">
                          <a:solidFill>
                            <a:srgbClr val="000000"/>
                          </a:solidFill>
                          <a:effectLst/>
                          <a:latin typeface="Arial" panose="020B0604020202020204" pitchFamily="34" charset="0"/>
                          <a:ea typeface="+mn-ea"/>
                          <a:cs typeface="Arial" panose="020B0604020202020204" pitchFamily="34" charset="0"/>
                        </a:rPr>
                        <a:t>Displays an </a:t>
                      </a:r>
                      <a:r>
                        <a:rPr lang="en-US" sz="1800" b="1" i="0" kern="1200">
                          <a:solidFill>
                            <a:srgbClr val="000000"/>
                          </a:solidFill>
                          <a:effectLst/>
                          <a:latin typeface="Arial" panose="020B0604020202020204" pitchFamily="34" charset="0"/>
                          <a:ea typeface="+mn-ea"/>
                          <a:cs typeface="Arial" panose="020B0604020202020204" pitchFamily="34" charset="0"/>
                        </a:rPr>
                        <a:t>Operating Systems Summary</a:t>
                      </a:r>
                      <a:r>
                        <a:rPr lang="en-US" sz="1800" b="0" i="0" kern="1200">
                          <a:solidFill>
                            <a:srgbClr val="000000"/>
                          </a:solidFill>
                          <a:effectLst/>
                          <a:latin typeface="Arial" panose="020B0604020202020204" pitchFamily="34" charset="0"/>
                          <a:ea typeface="+mn-ea"/>
                          <a:cs typeface="Arial" panose="020B0604020202020204" pitchFamily="34" charset="0"/>
                        </a:rPr>
                        <a:t> and </a:t>
                      </a:r>
                      <a:r>
                        <a:rPr lang="en-US" sz="1800" b="1" i="0" kern="1200">
                          <a:solidFill>
                            <a:srgbClr val="000000"/>
                          </a:solidFill>
                          <a:effectLst/>
                          <a:latin typeface="Arial" panose="020B0604020202020204" pitchFamily="34" charset="0"/>
                          <a:ea typeface="+mn-ea"/>
                          <a:cs typeface="Arial" panose="020B0604020202020204" pitchFamily="34" charset="0"/>
                        </a:rPr>
                        <a:t>Site Readiness Information</a:t>
                      </a:r>
                      <a:r>
                        <a:rPr lang="en-US" sz="1800" b="0" i="0" kern="1200">
                          <a:solidFill>
                            <a:srgbClr val="000000"/>
                          </a:solidFill>
                          <a:effectLst/>
                          <a:latin typeface="Arial" panose="020B0604020202020204" pitchFamily="34" charset="0"/>
                          <a:ea typeface="+mn-ea"/>
                          <a:cs typeface="Arial" panose="020B0604020202020204" pitchFamily="34" charset="0"/>
                        </a:rPr>
                        <a:t> for the program and organization selected.  </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r>
                        <a:rPr lang="en-US" sz="1800">
                          <a:solidFill>
                            <a:srgbClr val="000000"/>
                          </a:solidFill>
                          <a:latin typeface="Arial" panose="020B0604020202020204" pitchFamily="34" charset="0"/>
                          <a:cs typeface="Arial" panose="020B0604020202020204" pitchFamily="34" charset="0"/>
                        </a:rPr>
                        <a:t>Hourly</a:t>
                      </a:r>
                    </a:p>
                  </a:txBody>
                  <a:tcPr/>
                </a:tc>
                <a:extLst>
                  <a:ext uri="{0D108BD9-81ED-4DB2-BD59-A6C34878D82A}">
                    <a16:rowId xmlns:a16="http://schemas.microsoft.com/office/drawing/2014/main" val="1168004006"/>
                  </a:ext>
                </a:extLst>
              </a:tr>
              <a:tr h="624098">
                <a:tc>
                  <a:txBody>
                    <a:bodyPr/>
                    <a:lstStyle/>
                    <a:p>
                      <a:r>
                        <a:rPr lang="en-US" sz="1800" b="1">
                          <a:solidFill>
                            <a:srgbClr val="000000"/>
                          </a:solidFill>
                          <a:latin typeface="Arial" panose="020B0604020202020204" pitchFamily="34" charset="0"/>
                          <a:cs typeface="Arial" panose="020B0604020202020204" pitchFamily="34" charset="0"/>
                        </a:rPr>
                        <a:t>Portal Activity</a:t>
                      </a:r>
                    </a:p>
                  </a:txBody>
                  <a:tcPr/>
                </a:tc>
                <a:tc>
                  <a:txBody>
                    <a:bodyPr/>
                    <a:lstStyle/>
                    <a:p>
                      <a:r>
                        <a:rPr lang="en-US" sz="1800" b="0" i="0" kern="1200">
                          <a:solidFill>
                            <a:srgbClr val="000000"/>
                          </a:solidFill>
                          <a:effectLst/>
                          <a:latin typeface="Arial" panose="020B0604020202020204" pitchFamily="34" charset="0"/>
                          <a:ea typeface="+mn-ea"/>
                          <a:cs typeface="Arial" panose="020B0604020202020204" pitchFamily="34" charset="0"/>
                        </a:rPr>
                        <a:t>Portal Activity will display the Number of Portal Users by Day for the selected organization and by date </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r>
                        <a:rPr lang="en-US" sz="1800">
                          <a:solidFill>
                            <a:srgbClr val="000000"/>
                          </a:solidFill>
                          <a:latin typeface="Arial" panose="020B0604020202020204" pitchFamily="34" charset="0"/>
                          <a:cs typeface="Arial" panose="020B0604020202020204" pitchFamily="34" charset="0"/>
                        </a:rPr>
                        <a:t>Hourly</a:t>
                      </a:r>
                    </a:p>
                  </a:txBody>
                  <a:tcPr/>
                </a:tc>
                <a:extLst>
                  <a:ext uri="{0D108BD9-81ED-4DB2-BD59-A6C34878D82A}">
                    <a16:rowId xmlns:a16="http://schemas.microsoft.com/office/drawing/2014/main" val="1621791992"/>
                  </a:ext>
                </a:extLst>
              </a:tr>
            </a:tbl>
          </a:graphicData>
        </a:graphic>
      </p:graphicFrame>
      <p:sp>
        <p:nvSpPr>
          <p:cNvPr id="5" name="Slide Number Placeholder 4">
            <a:extLst>
              <a:ext uri="{FF2B5EF4-FFF2-40B4-BE49-F238E27FC236}">
                <a16:creationId xmlns:a16="http://schemas.microsoft.com/office/drawing/2014/main" id="{54CA6D83-257F-E7BB-5BA5-6D00D97985B4}"/>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1668800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5C22C-407E-25D0-6DC8-53AB0BCDC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8E9F5-FC1F-3C3C-9BC3-82A7848C2C81}"/>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10679D4C-5FE3-6CF5-D21D-B76D88399C70}"/>
              </a:ext>
            </a:extLst>
          </p:cNvPr>
          <p:cNvSpPr>
            <a:spLocks noGrp="1"/>
          </p:cNvSpPr>
          <p:nvPr>
            <p:ph idx="1"/>
          </p:nvPr>
        </p:nvSpPr>
        <p:spPr/>
        <p:txBody>
          <a:bodyPr vert="horz" lIns="91440" tIns="45720" rIns="91440" bIns="45720" rtlCol="0" anchor="t">
            <a:normAutofit/>
          </a:bodyPr>
          <a:lstStyle/>
          <a:p>
            <a:pPr marL="342900" indent="-342900">
              <a:buFont typeface="Arial,Sans-Serif" panose="020B0604020202020204" pitchFamily="34" charset="0"/>
              <a:buChar char="•"/>
            </a:pPr>
            <a:r>
              <a:rPr lang="en-US">
                <a:solidFill>
                  <a:srgbClr val="000000"/>
                </a:solidFill>
                <a:latin typeface="Arial"/>
                <a:cs typeface="Arial"/>
                <a:hlinkClick r:id="rId3"/>
              </a:rPr>
              <a:t>MCAS Portal Guides</a:t>
            </a:r>
            <a:endParaRPr lang="en-US">
              <a:solidFill>
                <a:srgbClr val="000000"/>
              </a:solidFill>
              <a:latin typeface="Arial"/>
              <a:cs typeface="Arial"/>
            </a:endParaRPr>
          </a:p>
          <a:p>
            <a:pPr marL="800100" lvl="1" indent="-342900">
              <a:buFont typeface="Arial,Sans-Serif" panose="020B0604020202020204" pitchFamily="34" charset="0"/>
              <a:buChar char="•"/>
            </a:pPr>
            <a:r>
              <a:rPr lang="en-US">
                <a:solidFill>
                  <a:srgbClr val="000000"/>
                </a:solidFill>
                <a:latin typeface="Arial"/>
                <a:cs typeface="Arial"/>
              </a:rPr>
              <a:t>Guide to the MCAS Portal, Part VI: Scheduling Tests, Printing Student Logins and Other Tasks on the Test Scheduling Page</a:t>
            </a:r>
          </a:p>
          <a:p>
            <a:pPr marL="800100" lvl="1" indent="-342900">
              <a:buFont typeface="Arial,Sans-Serif" panose="020B0604020202020204" pitchFamily="34" charset="0"/>
              <a:buChar char="•"/>
            </a:pPr>
            <a:r>
              <a:rPr lang="en-US">
                <a:solidFill>
                  <a:srgbClr val="000000"/>
                </a:solidFill>
                <a:latin typeface="Arial"/>
                <a:cs typeface="Arial"/>
              </a:rPr>
              <a:t>Guide to the MCAS Portal, Part VIII: MCAS Portal Dashboards</a:t>
            </a:r>
          </a:p>
          <a:p>
            <a:pPr marL="800100" lvl="1" indent="-342900">
              <a:buFont typeface="Arial,Sans-Serif" panose="020B0604020202020204" pitchFamily="34" charset="0"/>
              <a:buChar char="•"/>
            </a:pPr>
            <a:endParaRPr lang="en-US">
              <a:solidFill>
                <a:srgbClr val="000000"/>
              </a:solidFill>
              <a:latin typeface="Arial"/>
              <a:cs typeface="Arial"/>
            </a:endParaRPr>
          </a:p>
          <a:p>
            <a:pPr marL="342900" indent="-342900">
              <a:buFont typeface="Arial,Sans-Serif" panose="020B0604020202020204" pitchFamily="34" charset="0"/>
              <a:buChar char="•"/>
            </a:pPr>
            <a:r>
              <a:rPr lang="en-US">
                <a:solidFill>
                  <a:srgbClr val="000000"/>
                </a:solidFill>
                <a:latin typeface="Arial"/>
                <a:cs typeface="Arial"/>
                <a:hlinkClick r:id="rId4"/>
              </a:rPr>
              <a:t>Training Modules </a:t>
            </a:r>
            <a:endParaRPr lang="en-US">
              <a:solidFill>
                <a:srgbClr val="000000"/>
              </a:solidFill>
              <a:latin typeface="Arial"/>
              <a:cs typeface="Arial"/>
            </a:endParaRPr>
          </a:p>
          <a:p>
            <a:pPr marL="800100" lvl="1" indent="-342900">
              <a:buFont typeface="Arial,Sans-Serif" panose="020B0604020202020204" pitchFamily="34" charset="0"/>
              <a:buChar char="•"/>
            </a:pPr>
            <a:r>
              <a:rPr lang="en-US">
                <a:solidFill>
                  <a:srgbClr val="000000"/>
                </a:solidFill>
                <a:latin typeface="Arial"/>
                <a:cs typeface="Arial"/>
              </a:rPr>
              <a:t>Exporting Administration Reports</a:t>
            </a:r>
          </a:p>
          <a:p>
            <a:pPr marL="800100" lvl="1" indent="-342900">
              <a:buFont typeface="Arial,Sans-Serif" panose="020B0604020202020204" pitchFamily="34" charset="0"/>
              <a:buChar char="•"/>
            </a:pPr>
            <a:r>
              <a:rPr lang="en-US" sz="2400">
                <a:solidFill>
                  <a:srgbClr val="000000"/>
                </a:solidFill>
                <a:latin typeface="Arial"/>
                <a:cs typeface="Arial"/>
              </a:rPr>
              <a:t>MCAS Portal Overview for Test Administrators (for information on Progress View)</a:t>
            </a:r>
            <a:endParaRPr lang="en-US" sz="2400">
              <a:solidFill>
                <a:srgbClr val="000000"/>
              </a:solidFill>
              <a:latin typeface="Arial" panose="020B0604020202020204" pitchFamily="34" charset="0"/>
              <a:cs typeface="Segoe UI"/>
            </a:endParaRPr>
          </a:p>
        </p:txBody>
      </p:sp>
      <p:sp>
        <p:nvSpPr>
          <p:cNvPr id="5" name="Slide Number Placeholder 4">
            <a:extLst>
              <a:ext uri="{FF2B5EF4-FFF2-40B4-BE49-F238E27FC236}">
                <a16:creationId xmlns:a16="http://schemas.microsoft.com/office/drawing/2014/main" id="{F6702113-93D9-908E-21A1-94B2A77E79D6}"/>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1820192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B020A-585D-6EA7-EC53-66895DEE0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702A95-B6A5-7FA3-7481-500334E70215}"/>
              </a:ext>
            </a:extLst>
          </p:cNvPr>
          <p:cNvSpPr>
            <a:spLocks noGrp="1"/>
          </p:cNvSpPr>
          <p:nvPr>
            <p:ph type="title"/>
          </p:nvPr>
        </p:nvSpPr>
        <p:spPr/>
        <p:txBody>
          <a:bodyPr/>
          <a:lstStyle/>
          <a:p>
            <a:r>
              <a:rPr lang="en-US">
                <a:solidFill>
                  <a:schemeClr val="bg1"/>
                </a:solidFill>
                <a:latin typeface="Arial" panose="020B0604020202020204" pitchFamily="34" charset="0"/>
                <a:cs typeface="Arial" panose="020B0604020202020204" pitchFamily="34" charset="0"/>
              </a:rPr>
              <a:t>Questions and Answers</a:t>
            </a:r>
          </a:p>
        </p:txBody>
      </p:sp>
      <p:sp>
        <p:nvSpPr>
          <p:cNvPr id="3" name="Text Placeholder 2">
            <a:extLst>
              <a:ext uri="{FF2B5EF4-FFF2-40B4-BE49-F238E27FC236}">
                <a16:creationId xmlns:a16="http://schemas.microsoft.com/office/drawing/2014/main" id="{771FFC4B-0591-137C-CE5D-E7A108513F43}"/>
              </a:ext>
            </a:extLst>
          </p:cNvPr>
          <p:cNvSpPr>
            <a:spLocks noGrp="1"/>
          </p:cNvSpPr>
          <p:nvPr>
            <p:ph idx="1"/>
          </p:nvPr>
        </p:nvSpPr>
        <p:spPr>
          <a:xfrm>
            <a:off x="1737623" y="2653138"/>
            <a:ext cx="8951156" cy="4414692"/>
          </a:xfrm>
        </p:spPr>
        <p:txBody>
          <a:bodyPr>
            <a:normAutofit/>
          </a:bodyPr>
          <a:lstStyle/>
          <a:p>
            <a:pPr marL="0" indent="0" algn="ctr">
              <a:buNone/>
            </a:pPr>
            <a:r>
              <a:rPr lang="en-US" sz="4000">
                <a:solidFill>
                  <a:srgbClr val="000000"/>
                </a:solidFill>
                <a:latin typeface="Arial" panose="020B0604020202020204" pitchFamily="34" charset="0"/>
                <a:cs typeface="Arial" panose="020B0604020202020204" pitchFamily="34" charset="0"/>
              </a:rPr>
              <a:t>Use the “Q&amp;A” feature to ask questions. </a:t>
            </a:r>
          </a:p>
        </p:txBody>
      </p:sp>
      <p:pic>
        <p:nvPicPr>
          <p:cNvPr id="6" name="Picture 5" descr="welcome screen">
            <a:extLst>
              <a:ext uri="{FF2B5EF4-FFF2-40B4-BE49-F238E27FC236}">
                <a16:creationId xmlns:a16="http://schemas.microsoft.com/office/drawing/2014/main" id="{5EF188B7-36EF-8779-35BD-C35FCA2447F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073" y="3610936"/>
            <a:ext cx="3603678" cy="2186638"/>
          </a:xfrm>
          <a:prstGeom prst="rect">
            <a:avLst/>
          </a:prstGeom>
          <a:ln>
            <a:solidFill>
              <a:schemeClr val="bg1">
                <a:lumMod val="50000"/>
              </a:schemeClr>
            </a:solidFill>
          </a:ln>
        </p:spPr>
      </p:pic>
      <p:pic>
        <p:nvPicPr>
          <p:cNvPr id="8" name="Picture 7" descr="Image displays Q &amp; A">
            <a:extLst>
              <a:ext uri="{FF2B5EF4-FFF2-40B4-BE49-F238E27FC236}">
                <a16:creationId xmlns:a16="http://schemas.microsoft.com/office/drawing/2014/main" id="{D58B983A-5635-EA92-B6A0-016F4F1DD74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803527" y="1860490"/>
            <a:ext cx="1650040" cy="1005087"/>
          </a:xfrm>
          <a:prstGeom prst="rect">
            <a:avLst/>
          </a:prstGeom>
        </p:spPr>
      </p:pic>
      <p:sp>
        <p:nvSpPr>
          <p:cNvPr id="5" name="Oval 4">
            <a:extLst>
              <a:ext uri="{FF2B5EF4-FFF2-40B4-BE49-F238E27FC236}">
                <a16:creationId xmlns:a16="http://schemas.microsoft.com/office/drawing/2014/main" id="{62CE712E-D283-5341-D40E-88C8DA492AEA}"/>
              </a:ext>
              <a:ext uri="{C183D7F6-B498-43B3-948B-1728B52AA6E4}">
                <adec:decorative xmlns:adec="http://schemas.microsoft.com/office/drawing/2017/decorative" val="1"/>
              </a:ext>
            </a:extLst>
          </p:cNvPr>
          <p:cNvSpPr/>
          <p:nvPr/>
        </p:nvSpPr>
        <p:spPr>
          <a:xfrm>
            <a:off x="10105355" y="1924773"/>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2BB0851A-1ADE-B761-3FB9-C4D315E00968}"/>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1520897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91F3-79B4-07E6-DA8F-62416B50C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5EBD18-67AD-76E8-44F2-29A247A48861}"/>
              </a:ext>
            </a:extLst>
          </p:cNvPr>
          <p:cNvSpPr>
            <a:spLocks noGrp="1"/>
          </p:cNvSpPr>
          <p:nvPr>
            <p:ph type="title"/>
          </p:nvPr>
        </p:nvSpPr>
        <p:spPr>
          <a:xfrm>
            <a:off x="3023108" y="1892300"/>
            <a:ext cx="8445500" cy="2806700"/>
          </a:xfrm>
        </p:spPr>
        <p:txBody>
          <a:bodyPr>
            <a:normAutofit/>
          </a:bodyPr>
          <a:lstStyle/>
          <a:p>
            <a:r>
              <a:rPr lang="en-US" sz="4800" b="1">
                <a:solidFill>
                  <a:srgbClr val="000000"/>
                </a:solidFill>
                <a:latin typeface="Arial"/>
                <a:cs typeface="Arial"/>
              </a:rPr>
              <a:t>3. Resolving Incorrect Accommodations</a:t>
            </a:r>
          </a:p>
        </p:txBody>
      </p:sp>
    </p:spTree>
    <p:extLst>
      <p:ext uri="{BB962C8B-B14F-4D97-AF65-F5344CB8AC3E}">
        <p14:creationId xmlns:p14="http://schemas.microsoft.com/office/powerpoint/2010/main" val="3351193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C3925-6384-D563-8A05-7697FEC5D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498E9-4146-4120-BF2D-8A560EEBBD8D}"/>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Resolving Incorrect Accommodations</a:t>
            </a:r>
          </a:p>
        </p:txBody>
      </p:sp>
      <p:sp>
        <p:nvSpPr>
          <p:cNvPr id="3" name="Content Placeholder 2">
            <a:extLst>
              <a:ext uri="{FF2B5EF4-FFF2-40B4-BE49-F238E27FC236}">
                <a16:creationId xmlns:a16="http://schemas.microsoft.com/office/drawing/2014/main" id="{F964BA9A-14D9-E157-B28F-4EBCA714CCFE}"/>
              </a:ext>
            </a:extLst>
          </p:cNvPr>
          <p:cNvSpPr>
            <a:spLocks noGrp="1"/>
          </p:cNvSpPr>
          <p:nvPr>
            <p:ph idx="1"/>
          </p:nvPr>
        </p:nvSpPr>
        <p:spPr/>
        <p:txBody>
          <a:bodyPr>
            <a:normAutofit/>
          </a:bodyPr>
          <a:lstStyle/>
          <a:p>
            <a:pPr algn="l" rtl="0" fontAlgn="base">
              <a:buClr>
                <a:srgbClr val="000000"/>
              </a:buClr>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Test coordinators and test administrators are encouraged to review accommodations prior to testing to avoid situations in which a student begins a test with the incorrect accommodations. </a:t>
            </a:r>
          </a:p>
          <a:p>
            <a:pPr algn="l" rtl="0" fontAlgn="base">
              <a:buClr>
                <a:srgbClr val="000000"/>
              </a:buClr>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If a test administrator or test coordinator finds that an accommodation was assigned incorrectly, there are different instructions to follow based on whether:</a:t>
            </a:r>
          </a:p>
          <a:p>
            <a:pPr lvl="1" fontAlgn="base">
              <a:buClr>
                <a:srgbClr val="000000"/>
              </a:buClr>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the accommodation is a form-dependent accommodation – i.e., human read aloud, human signer, ASL, Spanish/English, screen reader/compatible assistive technology </a:t>
            </a:r>
            <a:r>
              <a:rPr lang="en-US">
                <a:solidFill>
                  <a:srgbClr val="000000"/>
                </a:solidFill>
              </a:rPr>
              <a:t>(</a:t>
            </a:r>
            <a:r>
              <a:rPr lang="en-US">
                <a:solidFill>
                  <a:srgbClr val="000000"/>
                </a:solidFill>
                <a:latin typeface="Arial" panose="020B0604020202020204" pitchFamily="34" charset="0"/>
                <a:cs typeface="Arial" panose="020B0604020202020204" pitchFamily="34" charset="0"/>
              </a:rPr>
              <a:t>AT</a:t>
            </a:r>
            <a:r>
              <a:rPr lang="en-US">
                <a:solidFill>
                  <a:srgbClr val="000000"/>
                </a:solidFill>
              </a:rPr>
              <a:t>)</a:t>
            </a:r>
            <a:endParaRPr lang="en-US">
              <a:solidFill>
                <a:srgbClr val="000000"/>
              </a:solidFill>
              <a:latin typeface="Arial" panose="020B0604020202020204" pitchFamily="34" charset="0"/>
              <a:cs typeface="Arial" panose="020B0604020202020204" pitchFamily="34" charset="0"/>
            </a:endParaRPr>
          </a:p>
          <a:p>
            <a:pPr lvl="1" fontAlgn="base">
              <a:buClr>
                <a:srgbClr val="000000"/>
              </a:buClr>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the student has signed in to the test</a:t>
            </a:r>
          </a:p>
        </p:txBody>
      </p:sp>
      <p:sp>
        <p:nvSpPr>
          <p:cNvPr id="5" name="Slide Number Placeholder 4">
            <a:extLst>
              <a:ext uri="{FF2B5EF4-FFF2-40B4-BE49-F238E27FC236}">
                <a16:creationId xmlns:a16="http://schemas.microsoft.com/office/drawing/2014/main" id="{8028A404-235A-29B2-517D-8CD733B809EF}"/>
              </a:ext>
            </a:extLst>
          </p:cNvPr>
          <p:cNvSpPr>
            <a:spLocks noGrp="1"/>
          </p:cNvSpPr>
          <p:nvPr>
            <p:ph type="sldNum" sz="quarter" idx="12"/>
          </p:nvPr>
        </p:nvSpPr>
        <p:spPr/>
        <p:txBody>
          <a:bodyPr/>
          <a:lstStyle/>
          <a:p>
            <a:fld id="{68A8D22E-6BC5-9E47-900C-2BB94685D9F5}" type="slidenum">
              <a:rPr lang="en-US" smtClean="0"/>
              <a:t>27</a:t>
            </a:fld>
            <a:endParaRPr lang="en-US"/>
          </a:p>
        </p:txBody>
      </p:sp>
    </p:spTree>
    <p:extLst>
      <p:ext uri="{BB962C8B-B14F-4D97-AF65-F5344CB8AC3E}">
        <p14:creationId xmlns:p14="http://schemas.microsoft.com/office/powerpoint/2010/main" val="507261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48722-3D41-A008-1894-8C75ADDC5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2BD85-A674-D2EE-BC3C-CC46A14BFEBF}"/>
              </a:ext>
            </a:extLst>
          </p:cNvPr>
          <p:cNvSpPr>
            <a:spLocks noGrp="1"/>
          </p:cNvSpPr>
          <p:nvPr>
            <p:ph type="title"/>
          </p:nvPr>
        </p:nvSpPr>
        <p:spPr/>
        <p:txBody>
          <a:bodyPr>
            <a:noAutofit/>
          </a:bodyPr>
          <a:lstStyle/>
          <a:p>
            <a:r>
              <a:rPr lang="en-US" sz="3600" b="1">
                <a:solidFill>
                  <a:schemeClr val="bg1"/>
                </a:solidFill>
                <a:latin typeface="Arial"/>
                <a:cs typeface="Arial"/>
              </a:rPr>
              <a:t>Resolving Incorrect Accommodations (continued)</a:t>
            </a:r>
            <a:endParaRPr lang="en-US" sz="3600" b="1">
              <a:solidFill>
                <a:schemeClr val="bg1"/>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03BDC04-9BF7-98D3-0FDD-2B5FC2D8D5BD}"/>
              </a:ext>
            </a:extLst>
          </p:cNvPr>
          <p:cNvGraphicFramePr>
            <a:graphicFrameLocks noGrp="1"/>
          </p:cNvGraphicFramePr>
          <p:nvPr>
            <p:extLst>
              <p:ext uri="{D42A27DB-BD31-4B8C-83A1-F6EECF244321}">
                <p14:modId xmlns:p14="http://schemas.microsoft.com/office/powerpoint/2010/main" val="1616534307"/>
              </p:ext>
            </p:extLst>
          </p:nvPr>
        </p:nvGraphicFramePr>
        <p:xfrm>
          <a:off x="173179" y="1425302"/>
          <a:ext cx="11717482" cy="5314068"/>
        </p:xfrm>
        <a:graphic>
          <a:graphicData uri="http://schemas.openxmlformats.org/drawingml/2006/table">
            <a:tbl>
              <a:tblPr firstRow="1" bandRow="1">
                <a:tableStyleId>{5C22544A-7EE6-4342-B048-85BDC9FD1C3A}</a:tableStyleId>
              </a:tblPr>
              <a:tblGrid>
                <a:gridCol w="3786391">
                  <a:extLst>
                    <a:ext uri="{9D8B030D-6E8A-4147-A177-3AD203B41FA5}">
                      <a16:colId xmlns:a16="http://schemas.microsoft.com/office/drawing/2014/main" val="3895636938"/>
                    </a:ext>
                  </a:extLst>
                </a:gridCol>
                <a:gridCol w="3457710">
                  <a:extLst>
                    <a:ext uri="{9D8B030D-6E8A-4147-A177-3AD203B41FA5}">
                      <a16:colId xmlns:a16="http://schemas.microsoft.com/office/drawing/2014/main" val="202801004"/>
                    </a:ext>
                  </a:extLst>
                </a:gridCol>
                <a:gridCol w="4473381">
                  <a:extLst>
                    <a:ext uri="{9D8B030D-6E8A-4147-A177-3AD203B41FA5}">
                      <a16:colId xmlns:a16="http://schemas.microsoft.com/office/drawing/2014/main" val="2173090818"/>
                    </a:ext>
                  </a:extLst>
                </a:gridCol>
              </a:tblGrid>
              <a:tr h="717671">
                <a:tc>
                  <a:txBody>
                    <a:bodyPr/>
                    <a:lstStyle/>
                    <a:p>
                      <a:r>
                        <a:rPr lang="en-US" sz="1600">
                          <a:latin typeface="Arial" panose="020B0604020202020204" pitchFamily="34" charset="0"/>
                          <a:cs typeface="Arial" panose="020B0604020202020204" pitchFamily="34" charset="0"/>
                        </a:rPr>
                        <a:t>Scenario</a:t>
                      </a:r>
                    </a:p>
                  </a:txBody>
                  <a:tcPr/>
                </a:tc>
                <a:tc>
                  <a:txBody>
                    <a:bodyPr/>
                    <a:lstStyle/>
                    <a:p>
                      <a:r>
                        <a:rPr lang="en-US" sz="1600">
                          <a:latin typeface="Arial" panose="020B0604020202020204" pitchFamily="34" charset="0"/>
                          <a:cs typeface="Arial" panose="020B0604020202020204" pitchFamily="34" charset="0"/>
                        </a:rPr>
                        <a:t>Resolution if the student has </a:t>
                      </a:r>
                      <a:r>
                        <a:rPr lang="en-US" sz="1600" u="sng">
                          <a:latin typeface="Arial" panose="020B0604020202020204" pitchFamily="34" charset="0"/>
                          <a:cs typeface="Arial" panose="020B0604020202020204" pitchFamily="34" charset="0"/>
                        </a:rPr>
                        <a:t>not</a:t>
                      </a:r>
                      <a:r>
                        <a:rPr lang="en-US" sz="1600">
                          <a:latin typeface="Arial" panose="020B0604020202020204" pitchFamily="34" charset="0"/>
                          <a:cs typeface="Arial" panose="020B0604020202020204" pitchFamily="34" charset="0"/>
                        </a:rPr>
                        <a:t> logged in to the test</a:t>
                      </a:r>
                    </a:p>
                  </a:txBody>
                  <a:tcPr/>
                </a:tc>
                <a:tc>
                  <a:txBody>
                    <a:bodyPr/>
                    <a:lstStyle/>
                    <a:p>
                      <a:r>
                        <a:rPr lang="en-US" sz="1600">
                          <a:latin typeface="Arial" panose="020B0604020202020204" pitchFamily="34" charset="0"/>
                          <a:cs typeface="Arial" panose="020B0604020202020204" pitchFamily="34" charset="0"/>
                        </a:rPr>
                        <a:t>Resolution if the student </a:t>
                      </a:r>
                      <a:r>
                        <a:rPr lang="en-US" sz="1600" u="sng">
                          <a:latin typeface="Arial" panose="020B0604020202020204" pitchFamily="34" charset="0"/>
                          <a:cs typeface="Arial" panose="020B0604020202020204" pitchFamily="34" charset="0"/>
                        </a:rPr>
                        <a:t>has</a:t>
                      </a:r>
                      <a:r>
                        <a:rPr lang="en-US" sz="1600">
                          <a:latin typeface="Arial" panose="020B0604020202020204" pitchFamily="34" charset="0"/>
                          <a:cs typeface="Arial" panose="020B0604020202020204" pitchFamily="34" charset="0"/>
                        </a:rPr>
                        <a:t> logged in to the test</a:t>
                      </a:r>
                    </a:p>
                  </a:txBody>
                  <a:tcPr/>
                </a:tc>
                <a:extLst>
                  <a:ext uri="{0D108BD9-81ED-4DB2-BD59-A6C34878D82A}">
                    <a16:rowId xmlns:a16="http://schemas.microsoft.com/office/drawing/2014/main" val="3324028345"/>
                  </a:ext>
                </a:extLst>
              </a:tr>
              <a:tr h="2440083">
                <a:tc>
                  <a:txBody>
                    <a:bodyPr/>
                    <a:lstStyle/>
                    <a:p>
                      <a:r>
                        <a:rPr lang="en-US" sz="1600">
                          <a:solidFill>
                            <a:srgbClr val="000000"/>
                          </a:solidFill>
                          <a:latin typeface="Arial" panose="020B0604020202020204" pitchFamily="34" charset="0"/>
                          <a:cs typeface="Arial" panose="020B0604020202020204" pitchFamily="34" charset="0"/>
                        </a:rPr>
                        <a:t>Student is assigned an accommodation they should not have or student is missing an accommodation they should have and the accommodation is </a:t>
                      </a:r>
                      <a:r>
                        <a:rPr lang="en-US" sz="1600" b="1">
                          <a:solidFill>
                            <a:srgbClr val="000000"/>
                          </a:solidFill>
                          <a:latin typeface="Arial" panose="020B0604020202020204" pitchFamily="34" charset="0"/>
                          <a:cs typeface="Arial" panose="020B0604020202020204" pitchFamily="34" charset="0"/>
                        </a:rPr>
                        <a:t>form-dependent (human read aloud, human signer, ASL, Spanish/English, screen reader/compatible AT).</a:t>
                      </a:r>
                    </a:p>
                  </a:txBody>
                  <a:tcPr/>
                </a:tc>
                <a:tc>
                  <a:txBody>
                    <a:bodyPr/>
                    <a:lstStyle/>
                    <a:p>
                      <a:pPr marL="342900" indent="-342900">
                        <a:buAutoNum type="arabicPeriod"/>
                      </a:pPr>
                      <a:r>
                        <a:rPr lang="en-US" sz="1600">
                          <a:solidFill>
                            <a:srgbClr val="000000"/>
                          </a:solidFill>
                          <a:latin typeface="Arial" panose="020B0604020202020204" pitchFamily="34" charset="0"/>
                          <a:cs typeface="Arial" panose="020B0604020202020204" pitchFamily="34" charset="0"/>
                        </a:rPr>
                        <a:t>Edit the student’s incorrect accommodation(s).</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Return to the test session details page and click the “Add/update student(s)” button.</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Print the student’s new login.</a:t>
                      </a:r>
                    </a:p>
                  </a:txBody>
                  <a:tcPr/>
                </a:tc>
                <a:tc>
                  <a:txBody>
                    <a:bodyPr/>
                    <a:lstStyle/>
                    <a:p>
                      <a:pPr marL="342900" indent="-342900">
                        <a:buAutoNum type="arabicPeriod"/>
                      </a:pPr>
                      <a:r>
                        <a:rPr lang="en-US" sz="1600">
                          <a:solidFill>
                            <a:srgbClr val="000000"/>
                          </a:solidFill>
                          <a:latin typeface="Arial" panose="020B0604020202020204" pitchFamily="34" charset="0"/>
                          <a:cs typeface="Arial" panose="020B0604020202020204" pitchFamily="34" charset="0"/>
                        </a:rPr>
                        <a:t>Have the student log out of the test completely.</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Edit the student’s incorrect accommodation(s).</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Add the Void report code for the test session the student already logged into.</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Add the student to a new class.</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Schedule the new class to take the test and print the student’s new login. (Note that students taking the Spanish/English test </a:t>
                      </a:r>
                      <a:r>
                        <a:rPr lang="en-US" sz="1600">
                          <a:solidFill>
                            <a:srgbClr val="FF0000"/>
                          </a:solidFill>
                          <a:latin typeface="Arial" panose="020B0604020202020204" pitchFamily="34" charset="0"/>
                          <a:cs typeface="Arial" panose="020B0604020202020204" pitchFamily="34" charset="0"/>
                        </a:rPr>
                        <a:t>must be scheduled for the Spanish/English test </a:t>
                      </a:r>
                      <a:r>
                        <a:rPr lang="en-US" sz="1600">
                          <a:solidFill>
                            <a:srgbClr val="000000"/>
                          </a:solidFill>
                          <a:latin typeface="Arial" panose="020B0604020202020204" pitchFamily="34" charset="0"/>
                          <a:cs typeface="Arial" panose="020B0604020202020204" pitchFamily="34" charset="0"/>
                        </a:rPr>
                        <a:t>on the Test Scheduling page). </a:t>
                      </a:r>
                    </a:p>
                  </a:txBody>
                  <a:tcPr/>
                </a:tc>
                <a:extLst>
                  <a:ext uri="{0D108BD9-81ED-4DB2-BD59-A6C34878D82A}">
                    <a16:rowId xmlns:a16="http://schemas.microsoft.com/office/drawing/2014/main" val="3284589794"/>
                  </a:ext>
                </a:extLst>
              </a:tr>
              <a:tr h="1578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Arial" panose="020B0604020202020204" pitchFamily="34" charset="0"/>
                          <a:cs typeface="Arial" panose="020B0604020202020204" pitchFamily="34" charset="0"/>
                        </a:rPr>
                        <a:t>Student is assigned an accommodation they should not have or student is missing an accommodation they should have and the accommodation is </a:t>
                      </a:r>
                      <a:r>
                        <a:rPr lang="en-US" sz="1600" b="1">
                          <a:solidFill>
                            <a:srgbClr val="000000"/>
                          </a:solidFill>
                          <a:latin typeface="Arial" panose="020B0604020202020204" pitchFamily="34" charset="0"/>
                          <a:cs typeface="Arial" panose="020B0604020202020204" pitchFamily="34" charset="0"/>
                        </a:rPr>
                        <a:t>not</a:t>
                      </a:r>
                      <a:r>
                        <a:rPr lang="en-US" sz="1600">
                          <a:solidFill>
                            <a:srgbClr val="000000"/>
                          </a:solidFill>
                          <a:latin typeface="Arial" panose="020B0604020202020204" pitchFamily="34" charset="0"/>
                          <a:cs typeface="Arial" panose="020B0604020202020204" pitchFamily="34" charset="0"/>
                        </a:rPr>
                        <a:t> </a:t>
                      </a:r>
                      <a:r>
                        <a:rPr lang="en-US" sz="1600" b="1">
                          <a:solidFill>
                            <a:srgbClr val="000000"/>
                          </a:solidFill>
                          <a:latin typeface="Arial" panose="020B0604020202020204" pitchFamily="34" charset="0"/>
                          <a:cs typeface="Arial" panose="020B0604020202020204" pitchFamily="34" charset="0"/>
                        </a:rPr>
                        <a:t>form-dependent.</a:t>
                      </a:r>
                    </a:p>
                    <a:p>
                      <a:endParaRPr lang="en-US" sz="1600">
                        <a:solidFill>
                          <a:srgbClr val="000000"/>
                        </a:solidFill>
                        <a:latin typeface="Arial" panose="020B0604020202020204" pitchFamily="34" charset="0"/>
                        <a:cs typeface="Arial" panose="020B0604020202020204" pitchFamily="34" charset="0"/>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a:solidFill>
                            <a:srgbClr val="000000"/>
                          </a:solidFill>
                          <a:latin typeface="Arial" panose="020B0604020202020204" pitchFamily="34" charset="0"/>
                          <a:cs typeface="Arial" panose="020B0604020202020204" pitchFamily="34" charset="0"/>
                        </a:rPr>
                        <a:t>Edit the student’s incorrect accommodation(s).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a:solidFill>
                            <a:srgbClr val="000000"/>
                          </a:solidFill>
                          <a:latin typeface="Arial" panose="020B0604020202020204" pitchFamily="34" charset="0"/>
                          <a:cs typeface="Arial" panose="020B0604020202020204" pitchFamily="34" charset="0"/>
                        </a:rPr>
                        <a:t>Reprint the student’s login (if you want the summary sheet updated with the correct accommodation[s]).</a:t>
                      </a:r>
                    </a:p>
                  </a:txBody>
                  <a:tcPr/>
                </a:tc>
                <a:tc>
                  <a:txBody>
                    <a:bodyPr/>
                    <a:lstStyle/>
                    <a:p>
                      <a:pPr marL="342900" indent="-342900">
                        <a:buAutoNum type="arabicPeriod"/>
                      </a:pPr>
                      <a:r>
                        <a:rPr lang="en-US" sz="1600">
                          <a:solidFill>
                            <a:srgbClr val="000000"/>
                          </a:solidFill>
                          <a:latin typeface="Arial" panose="020B0604020202020204" pitchFamily="34" charset="0"/>
                          <a:cs typeface="Arial" panose="020B0604020202020204" pitchFamily="34" charset="0"/>
                        </a:rPr>
                        <a:t>Have the student log out of the test completely.</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Edit the student’s incorrect accommodation(s).</a:t>
                      </a:r>
                    </a:p>
                    <a:p>
                      <a:pPr marL="342900" indent="-342900">
                        <a:buAutoNum type="arabicPeriod"/>
                      </a:pPr>
                      <a:r>
                        <a:rPr lang="en-US" sz="1600">
                          <a:solidFill>
                            <a:srgbClr val="000000"/>
                          </a:solidFill>
                          <a:latin typeface="Arial" panose="020B0604020202020204" pitchFamily="34" charset="0"/>
                          <a:cs typeface="Arial" panose="020B0604020202020204" pitchFamily="34" charset="0"/>
                        </a:rPr>
                        <a:t>Have the student log back in to the test and resume testing.</a:t>
                      </a:r>
                    </a:p>
                  </a:txBody>
                  <a:tcPr/>
                </a:tc>
                <a:extLst>
                  <a:ext uri="{0D108BD9-81ED-4DB2-BD59-A6C34878D82A}">
                    <a16:rowId xmlns:a16="http://schemas.microsoft.com/office/drawing/2014/main" val="3953662969"/>
                  </a:ext>
                </a:extLst>
              </a:tr>
            </a:tbl>
          </a:graphicData>
        </a:graphic>
      </p:graphicFrame>
      <p:sp>
        <p:nvSpPr>
          <p:cNvPr id="3" name="Slide Number Placeholder 2">
            <a:extLst>
              <a:ext uri="{FF2B5EF4-FFF2-40B4-BE49-F238E27FC236}">
                <a16:creationId xmlns:a16="http://schemas.microsoft.com/office/drawing/2014/main" id="{11969F69-B9EE-AD68-8688-91897735E63F}"/>
              </a:ext>
            </a:extLst>
          </p:cNvPr>
          <p:cNvSpPr>
            <a:spLocks noGrp="1"/>
          </p:cNvSpPr>
          <p:nvPr>
            <p:ph type="sldNum" sz="quarter" idx="12"/>
          </p:nvPr>
        </p:nvSpPr>
        <p:spPr/>
        <p:txBody>
          <a:bodyPr/>
          <a:lstStyle/>
          <a:p>
            <a:fld id="{68A8D22E-6BC5-9E47-900C-2BB94685D9F5}" type="slidenum">
              <a:rPr lang="en-US" smtClean="0"/>
              <a:t>28</a:t>
            </a:fld>
            <a:endParaRPr lang="en-US"/>
          </a:p>
        </p:txBody>
      </p:sp>
    </p:spTree>
    <p:extLst>
      <p:ext uri="{BB962C8B-B14F-4D97-AF65-F5344CB8AC3E}">
        <p14:creationId xmlns:p14="http://schemas.microsoft.com/office/powerpoint/2010/main" val="4212778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C660-794D-4447-5CCF-B8D1384D8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09129-3824-C972-96ED-ADB849409E55}"/>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D0EF00F6-0ED4-519D-A582-85991F2D84D7}"/>
              </a:ext>
            </a:extLst>
          </p:cNvPr>
          <p:cNvSpPr>
            <a:spLocks noGrp="1"/>
          </p:cNvSpPr>
          <p:nvPr>
            <p:ph idx="1"/>
          </p:nvPr>
        </p:nvSpPr>
        <p:spPr/>
        <p:txBody>
          <a:bodyPr>
            <a:normAutofit/>
          </a:bodyPr>
          <a:lstStyle/>
          <a:p>
            <a:pPr algn="l" rtl="0" fontAlgn="base">
              <a:buClr>
                <a:srgbClr val="000000"/>
              </a:buClr>
              <a:buFont typeface="Arial" panose="020B0604020202020204" pitchFamily="34" charset="0"/>
              <a:buChar char="•"/>
            </a:pPr>
            <a:r>
              <a:rPr lang="en-US" sz="3600">
                <a:solidFill>
                  <a:srgbClr val="000000"/>
                </a:solidFill>
                <a:latin typeface="Arial" panose="020B0604020202020204" pitchFamily="34" charset="0"/>
                <a:cs typeface="Arial" panose="020B0604020202020204" pitchFamily="34" charset="0"/>
              </a:rPr>
              <a:t>Resolving incorrect form-dependent accommodations</a:t>
            </a:r>
          </a:p>
          <a:p>
            <a:pPr lvl="1" fontAlgn="base">
              <a:buClr>
                <a:srgbClr val="000000"/>
              </a:buClr>
              <a:buFont typeface="Arial" panose="020B0604020202020204" pitchFamily="34" charset="0"/>
              <a:buChar char="•"/>
            </a:pPr>
            <a:r>
              <a:rPr lang="en-US" sz="3200">
                <a:solidFill>
                  <a:srgbClr val="000000"/>
                </a:solidFill>
                <a:latin typeface="Arial" panose="020B0604020202020204" pitchFamily="34" charset="0"/>
                <a:cs typeface="Arial" panose="020B0604020202020204" pitchFamily="34" charset="0"/>
              </a:rPr>
              <a:t>Before a student logs in</a:t>
            </a:r>
          </a:p>
          <a:p>
            <a:pPr lvl="1" fontAlgn="base">
              <a:buClr>
                <a:srgbClr val="000000"/>
              </a:buClr>
              <a:buFont typeface="Arial" panose="020B0604020202020204" pitchFamily="34" charset="0"/>
              <a:buChar char="•"/>
            </a:pPr>
            <a:r>
              <a:rPr lang="en-US" sz="3200">
                <a:solidFill>
                  <a:srgbClr val="000000"/>
                </a:solidFill>
                <a:latin typeface="Arial" panose="020B0604020202020204" pitchFamily="34" charset="0"/>
                <a:cs typeface="Arial" panose="020B0604020202020204" pitchFamily="34" charset="0"/>
              </a:rPr>
              <a:t>After a student logs in </a:t>
            </a:r>
          </a:p>
        </p:txBody>
      </p:sp>
      <p:sp>
        <p:nvSpPr>
          <p:cNvPr id="5" name="Slide Number Placeholder 4">
            <a:extLst>
              <a:ext uri="{FF2B5EF4-FFF2-40B4-BE49-F238E27FC236}">
                <a16:creationId xmlns:a16="http://schemas.microsoft.com/office/drawing/2014/main" id="{14791157-9BFC-61B5-FD50-AEA3221CA264}"/>
              </a:ext>
            </a:extLst>
          </p:cNvPr>
          <p:cNvSpPr>
            <a:spLocks noGrp="1"/>
          </p:cNvSpPr>
          <p:nvPr>
            <p:ph type="sldNum" sz="quarter" idx="12"/>
          </p:nvPr>
        </p:nvSpPr>
        <p:spPr/>
        <p:txBody>
          <a:bodyPr/>
          <a:lstStyle/>
          <a:p>
            <a:fld id="{68A8D22E-6BC5-9E47-900C-2BB94685D9F5}" type="slidenum">
              <a:rPr lang="en-US" smtClean="0"/>
              <a:t>29</a:t>
            </a:fld>
            <a:endParaRPr lang="en-US"/>
          </a:p>
        </p:txBody>
      </p:sp>
    </p:spTree>
    <p:extLst>
      <p:ext uri="{BB962C8B-B14F-4D97-AF65-F5344CB8AC3E}">
        <p14:creationId xmlns:p14="http://schemas.microsoft.com/office/powerpoint/2010/main" val="143862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Logistics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a:xfrm>
            <a:off x="173179" y="1591254"/>
            <a:ext cx="11890665" cy="4644954"/>
          </a:xfrm>
        </p:spPr>
        <p:txBody>
          <a:bodyPr>
            <a:normAutofit lnSpcReduction="10000"/>
          </a:bodyPr>
          <a:lstStyle/>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Use the Q&amp;A feature to ask a question.  </a:t>
            </a:r>
          </a:p>
          <a:p>
            <a:pPr marL="800100" lvl="1" indent="-3429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We will answer some questions aloud at specified times during this training session, and we will email the Q&amp;A afterwards.</a:t>
            </a:r>
          </a:p>
          <a:p>
            <a:pPr marL="800100" lvl="1" indent="-3429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Use the thumbs-up icon to “upvote” someone else’s question. </a:t>
            </a:r>
          </a:p>
          <a:p>
            <a:pPr marL="800100" lvl="1" indent="-3429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Email student-specific questions to </a:t>
            </a:r>
            <a:r>
              <a:rPr lang="en-US" dirty="0">
                <a:latin typeface="Arial" panose="020B0604020202020204" pitchFamily="34" charset="0"/>
                <a:cs typeface="Arial" panose="020B0604020202020204" pitchFamily="34" charset="0"/>
                <a:hlinkClick r:id="rId3"/>
              </a:rPr>
              <a:t>mcas@mass.gov</a:t>
            </a:r>
            <a:r>
              <a:rPr lang="en-US"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instead of asking here. </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Closed captioning has been enabled for participants who need it.</a:t>
            </a:r>
          </a:p>
          <a:p>
            <a:pPr marL="457200" indent="-457200"/>
            <a:r>
              <a:rPr lang="en-US" dirty="0">
                <a:solidFill>
                  <a:srgbClr val="000000"/>
                </a:solidFill>
              </a:rPr>
              <a:t>This session is being interpreted into ASL. Our interpreting team will be onscreen with the presenters.</a:t>
            </a:r>
            <a:endParaRPr lang="en-US" dirty="0">
              <a:solidFill>
                <a:srgbClr val="000000"/>
              </a:solidFill>
              <a:latin typeface="Arial" panose="020B0604020202020204" pitchFamily="34" charset="0"/>
              <a:cs typeface="Arial" panose="020B0604020202020204" pitchFamily="34" charset="0"/>
            </a:endParaRPr>
          </a:p>
          <a:p>
            <a:pPr marL="457200" indent="-457200"/>
            <a:r>
              <a:rPr lang="en-US" dirty="0">
                <a:solidFill>
                  <a:srgbClr val="000000"/>
                </a:solidFill>
              </a:rPr>
              <a:t>Please be advised that DESE does not authorize attendees to record or to use AI transcription tools during the meeting and DESE does not endorse any unauthorized transcripts created by third parties of its meetings. </a:t>
            </a:r>
          </a:p>
        </p:txBody>
      </p:sp>
      <p:sp>
        <p:nvSpPr>
          <p:cNvPr id="5" name="Slide Number Placeholder 4">
            <a:extLst>
              <a:ext uri="{FF2B5EF4-FFF2-40B4-BE49-F238E27FC236}">
                <a16:creationId xmlns:a16="http://schemas.microsoft.com/office/drawing/2014/main" id="{2D1D86FC-17AD-747E-3142-357EE16F0F34}"/>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218442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0E478-13A2-23E5-41D3-89B7BE106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50148-22D6-9D22-C322-4E4D332D7FDF}"/>
              </a:ext>
            </a:extLst>
          </p:cNvPr>
          <p:cNvSpPr>
            <a:spLocks noGrp="1"/>
          </p:cNvSpPr>
          <p:nvPr>
            <p:ph type="title"/>
          </p:nvPr>
        </p:nvSpPr>
        <p:spPr>
          <a:xfrm>
            <a:off x="173179" y="202024"/>
            <a:ext cx="10515600" cy="861002"/>
          </a:xfrm>
        </p:spPr>
        <p:txBody>
          <a:bodyPr>
            <a:noAutofit/>
          </a:bodyPr>
          <a:lstStyle/>
          <a:p>
            <a:r>
              <a:rPr lang="en-US" sz="3600" b="1">
                <a:solidFill>
                  <a:schemeClr val="bg1"/>
                </a:solidFill>
                <a:latin typeface="Arial"/>
                <a:cs typeface="Arial"/>
              </a:rPr>
              <a:t>Resolving Incorrect Form-Dependent </a:t>
            </a:r>
            <a:br>
              <a:rPr lang="en-US" sz="3600" b="1">
                <a:solidFill>
                  <a:schemeClr val="bg1"/>
                </a:solidFill>
                <a:latin typeface="Arial"/>
                <a:cs typeface="Arial"/>
              </a:rPr>
            </a:br>
            <a:r>
              <a:rPr lang="en-US" sz="3600" b="1">
                <a:solidFill>
                  <a:schemeClr val="bg1"/>
                </a:solidFill>
                <a:latin typeface="Arial"/>
                <a:cs typeface="Arial"/>
              </a:rPr>
              <a:t>Accommodations: Before a Student Logs In</a:t>
            </a:r>
            <a:endParaRPr lang="en-US" sz="3600" b="1">
              <a:solidFill>
                <a:schemeClr val="bg1"/>
              </a:solidFill>
            </a:endParaRPr>
          </a:p>
        </p:txBody>
      </p:sp>
      <p:sp>
        <p:nvSpPr>
          <p:cNvPr id="3" name="Content Placeholder 2">
            <a:extLst>
              <a:ext uri="{FF2B5EF4-FFF2-40B4-BE49-F238E27FC236}">
                <a16:creationId xmlns:a16="http://schemas.microsoft.com/office/drawing/2014/main" id="{75F61165-D27D-3379-475D-FD0E3640E564}"/>
              </a:ext>
            </a:extLst>
          </p:cNvPr>
          <p:cNvSpPr>
            <a:spLocks noGrp="1"/>
          </p:cNvSpPr>
          <p:nvPr>
            <p:ph idx="1"/>
          </p:nvPr>
        </p:nvSpPr>
        <p:spPr/>
        <p:txBody>
          <a:bodyPr vert="horz" lIns="91440" tIns="45720" rIns="91440" bIns="45720" rtlCol="0" anchor="t">
            <a:noAutofit/>
          </a:bodyPr>
          <a:lstStyle/>
          <a:p>
            <a:pPr marL="0" indent="0" fontAlgn="base">
              <a:buNone/>
            </a:pPr>
            <a:r>
              <a:rPr lang="en-US" sz="2600" b="1">
                <a:solidFill>
                  <a:srgbClr val="000000"/>
                </a:solidFill>
                <a:latin typeface="Arial"/>
                <a:cs typeface="Arial"/>
              </a:rPr>
              <a:t>Step 1: Edit the student’s incorrect accommodation(s).</a:t>
            </a:r>
            <a:endParaRPr lang="en-US" sz="2600" b="1">
              <a:solidFill>
                <a:srgbClr val="000000"/>
              </a:solidFill>
              <a:latin typeface="Arial" panose="020B0604020202020204" pitchFamily="34" charset="0"/>
              <a:cs typeface="Arial" panose="020B0604020202020204" pitchFamily="34" charset="0"/>
            </a:endParaRPr>
          </a:p>
          <a:p>
            <a:pPr marL="1079500" lvl="1" indent="-457200">
              <a:buClr>
                <a:srgbClr val="000000"/>
              </a:buClr>
              <a:buFont typeface="+mj-lt"/>
              <a:buAutoNum type="arabicPeriod"/>
            </a:pPr>
            <a:r>
              <a:rPr lang="en-US">
                <a:solidFill>
                  <a:srgbClr val="000000"/>
                </a:solidFill>
                <a:latin typeface="Arial"/>
                <a:cs typeface="Arial"/>
              </a:rPr>
              <a:t>Log in to the MCAS Portal and click </a:t>
            </a:r>
            <a:r>
              <a:rPr lang="en-US" b="1">
                <a:solidFill>
                  <a:srgbClr val="000000"/>
                </a:solidFill>
                <a:latin typeface="Arial"/>
                <a:cs typeface="Arial"/>
              </a:rPr>
              <a:t>Administration</a:t>
            </a:r>
            <a:r>
              <a:rPr lang="en-US">
                <a:solidFill>
                  <a:srgbClr val="000000"/>
                </a:solidFill>
                <a:latin typeface="Arial"/>
                <a:cs typeface="Arial"/>
              </a:rPr>
              <a:t>. </a:t>
            </a:r>
          </a:p>
          <a:p>
            <a:pPr marL="1079500" lvl="1" indent="-457200">
              <a:buClr>
                <a:srgbClr val="000000"/>
              </a:buClr>
              <a:buFont typeface="+mj-lt"/>
              <a:buAutoNum type="arabicPeriod"/>
            </a:pPr>
            <a:r>
              <a:rPr lang="en-US">
                <a:solidFill>
                  <a:srgbClr val="000000"/>
                </a:solidFill>
                <a:latin typeface="Arial"/>
                <a:cs typeface="Arial"/>
              </a:rPr>
              <a:t>Click </a:t>
            </a:r>
            <a:r>
              <a:rPr lang="en-US" b="1">
                <a:solidFill>
                  <a:srgbClr val="000000"/>
                </a:solidFill>
                <a:latin typeface="Arial"/>
                <a:cs typeface="Arial"/>
              </a:rPr>
              <a:t>Students </a:t>
            </a:r>
            <a:r>
              <a:rPr lang="en-US">
                <a:solidFill>
                  <a:srgbClr val="000000"/>
                </a:solidFill>
                <a:latin typeface="Arial"/>
                <a:cs typeface="Arial"/>
              </a:rPr>
              <a:t>in the top menu bar. </a:t>
            </a:r>
          </a:p>
          <a:p>
            <a:pPr marL="1079500" lvl="1" indent="-457200">
              <a:buClr>
                <a:srgbClr val="000000"/>
              </a:buClr>
              <a:buFont typeface="+mj-lt"/>
              <a:buAutoNum type="arabicPeriod"/>
            </a:pPr>
            <a:r>
              <a:rPr lang="en-US">
                <a:solidFill>
                  <a:srgbClr val="000000"/>
                </a:solidFill>
                <a:latin typeface="Arial"/>
                <a:cs typeface="Arial"/>
              </a:rPr>
              <a:t>Locate the student you wish to edit and click </a:t>
            </a:r>
            <a:r>
              <a:rPr lang="en-US" b="1">
                <a:solidFill>
                  <a:srgbClr val="000000"/>
                </a:solidFill>
                <a:latin typeface="Arial"/>
                <a:cs typeface="Arial"/>
              </a:rPr>
              <a:t>Edit</a:t>
            </a:r>
            <a:r>
              <a:rPr lang="en-US">
                <a:solidFill>
                  <a:srgbClr val="000000"/>
                </a:solidFill>
                <a:latin typeface="Arial"/>
                <a:cs typeface="Arial"/>
              </a:rPr>
              <a:t>.</a:t>
            </a:r>
          </a:p>
          <a:p>
            <a:pPr marL="1079500" lvl="1" indent="-457200">
              <a:buClr>
                <a:srgbClr val="000000"/>
              </a:buClr>
              <a:buFont typeface="+mj-lt"/>
              <a:buAutoNum type="arabicPeriod"/>
            </a:pPr>
            <a:r>
              <a:rPr lang="en-US">
                <a:solidFill>
                  <a:srgbClr val="000000"/>
                </a:solidFill>
                <a:latin typeface="Arial"/>
                <a:cs typeface="Arial"/>
              </a:rPr>
              <a:t>Update the accommodation for the student and click </a:t>
            </a:r>
            <a:r>
              <a:rPr lang="en-US" b="1">
                <a:solidFill>
                  <a:srgbClr val="000000"/>
                </a:solidFill>
                <a:latin typeface="Arial"/>
                <a:cs typeface="Arial"/>
              </a:rPr>
              <a:t>Save</a:t>
            </a:r>
            <a:r>
              <a:rPr lang="en-US">
                <a:solidFill>
                  <a:srgbClr val="000000"/>
                </a:solidFill>
                <a:latin typeface="Arial"/>
                <a:cs typeface="Arial"/>
              </a:rPr>
              <a:t>.</a:t>
            </a:r>
            <a:endParaRPr lang="en-US">
              <a:solidFill>
                <a:srgbClr val="000000"/>
              </a:solidFill>
            </a:endParaRPr>
          </a:p>
        </p:txBody>
      </p:sp>
      <p:grpSp>
        <p:nvGrpSpPr>
          <p:cNvPr id="6" name="Group 5">
            <a:extLst>
              <a:ext uri="{FF2B5EF4-FFF2-40B4-BE49-F238E27FC236}">
                <a16:creationId xmlns:a16="http://schemas.microsoft.com/office/drawing/2014/main" id="{A4741CB6-51EC-3AFC-F9FF-B0D0C26B1483}"/>
              </a:ext>
            </a:extLst>
          </p:cNvPr>
          <p:cNvGrpSpPr/>
          <p:nvPr/>
        </p:nvGrpSpPr>
        <p:grpSpPr>
          <a:xfrm>
            <a:off x="657653" y="3712388"/>
            <a:ext cx="10160000" cy="2585033"/>
            <a:chOff x="0" y="3432419"/>
            <a:chExt cx="12192000" cy="2912375"/>
          </a:xfrm>
        </p:grpSpPr>
        <p:pic>
          <p:nvPicPr>
            <p:cNvPr id="4" name="Picture 3">
              <a:extLst>
                <a:ext uri="{FF2B5EF4-FFF2-40B4-BE49-F238E27FC236}">
                  <a16:creationId xmlns:a16="http://schemas.microsoft.com/office/drawing/2014/main" id="{58C74BBD-5505-0972-0E55-2C161404787D}"/>
                </a:ext>
              </a:extLst>
            </p:cNvPr>
            <p:cNvPicPr>
              <a:picLocks noChangeAspect="1"/>
            </p:cNvPicPr>
            <p:nvPr/>
          </p:nvPicPr>
          <p:blipFill>
            <a:blip r:embed="rId3"/>
            <a:stretch>
              <a:fillRect/>
            </a:stretch>
          </p:blipFill>
          <p:spPr>
            <a:xfrm>
              <a:off x="0" y="3432419"/>
              <a:ext cx="12192000" cy="2912375"/>
            </a:xfrm>
            <a:prstGeom prst="rect">
              <a:avLst/>
            </a:prstGeom>
          </p:spPr>
        </p:pic>
        <p:sp>
          <p:nvSpPr>
            <p:cNvPr id="5" name="Rectangle 4">
              <a:extLst>
                <a:ext uri="{FF2B5EF4-FFF2-40B4-BE49-F238E27FC236}">
                  <a16:creationId xmlns:a16="http://schemas.microsoft.com/office/drawing/2014/main" id="{C75940F7-E9ED-DC68-C3E5-A572755B67E3}"/>
                </a:ext>
              </a:extLst>
            </p:cNvPr>
            <p:cNvSpPr/>
            <p:nvPr/>
          </p:nvSpPr>
          <p:spPr>
            <a:xfrm>
              <a:off x="11406428" y="5979649"/>
              <a:ext cx="562428" cy="3628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 name="Slide Number Placeholder 7">
            <a:extLst>
              <a:ext uri="{FF2B5EF4-FFF2-40B4-BE49-F238E27FC236}">
                <a16:creationId xmlns:a16="http://schemas.microsoft.com/office/drawing/2014/main" id="{8F2BC996-1A5B-ADC4-9465-C9D751E6F794}"/>
              </a:ext>
            </a:extLst>
          </p:cNvPr>
          <p:cNvSpPr>
            <a:spLocks noGrp="1"/>
          </p:cNvSpPr>
          <p:nvPr>
            <p:ph type="sldNum" sz="quarter" idx="12"/>
          </p:nvPr>
        </p:nvSpPr>
        <p:spPr/>
        <p:txBody>
          <a:bodyPr/>
          <a:lstStyle/>
          <a:p>
            <a:fld id="{68A8D22E-6BC5-9E47-900C-2BB94685D9F5}" type="slidenum">
              <a:rPr lang="en-US" smtClean="0"/>
              <a:t>30</a:t>
            </a:fld>
            <a:endParaRPr lang="en-US"/>
          </a:p>
        </p:txBody>
      </p:sp>
    </p:spTree>
    <p:extLst>
      <p:ext uri="{BB962C8B-B14F-4D97-AF65-F5344CB8AC3E}">
        <p14:creationId xmlns:p14="http://schemas.microsoft.com/office/powerpoint/2010/main" val="3009848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5162-76F4-0070-9AEF-8961CA15F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3F99-39C0-8AC0-76BC-E99B1FF2E651}"/>
              </a:ext>
            </a:extLst>
          </p:cNvPr>
          <p:cNvSpPr>
            <a:spLocks noGrp="1"/>
          </p:cNvSpPr>
          <p:nvPr>
            <p:ph type="title"/>
          </p:nvPr>
        </p:nvSpPr>
        <p:spPr/>
        <p:txBody>
          <a:bodyPr>
            <a:noAutofit/>
          </a:bodyPr>
          <a:lstStyle/>
          <a:p>
            <a:r>
              <a:rPr lang="en-US" sz="3600" b="1">
                <a:solidFill>
                  <a:schemeClr val="bg1"/>
                </a:solidFill>
                <a:latin typeface="Arial"/>
                <a:cs typeface="Arial"/>
              </a:rPr>
              <a:t>Resolving Incorrect Form-Dependent </a:t>
            </a:r>
            <a:br>
              <a:rPr lang="en-US" sz="3600" b="1">
                <a:latin typeface="Arial"/>
                <a:cs typeface="Arial"/>
              </a:rPr>
            </a:br>
            <a:r>
              <a:rPr lang="en-US" sz="3600" b="1">
                <a:solidFill>
                  <a:schemeClr val="bg1"/>
                </a:solidFill>
                <a:latin typeface="Arial"/>
                <a:cs typeface="Arial"/>
              </a:rPr>
              <a:t>Accommodations: Before a Student Logs In (continued)</a:t>
            </a:r>
            <a:endParaRPr lang="en-US" sz="3600" b="1">
              <a:solidFill>
                <a:schemeClr val="bg1"/>
              </a:solidFill>
            </a:endParaRPr>
          </a:p>
        </p:txBody>
      </p:sp>
      <p:sp>
        <p:nvSpPr>
          <p:cNvPr id="3" name="Content Placeholder 2">
            <a:extLst>
              <a:ext uri="{FF2B5EF4-FFF2-40B4-BE49-F238E27FC236}">
                <a16:creationId xmlns:a16="http://schemas.microsoft.com/office/drawing/2014/main" id="{2C7D5FC5-C89B-2415-8680-EA6F269C3574}"/>
              </a:ext>
            </a:extLst>
          </p:cNvPr>
          <p:cNvSpPr>
            <a:spLocks noGrp="1"/>
          </p:cNvSpPr>
          <p:nvPr>
            <p:ph idx="1"/>
          </p:nvPr>
        </p:nvSpPr>
        <p:spPr/>
        <p:txBody>
          <a:bodyPr vert="horz" lIns="91440" tIns="45720" rIns="91440" bIns="45720" rtlCol="0" anchor="t">
            <a:noAutofit/>
          </a:bodyPr>
          <a:lstStyle/>
          <a:p>
            <a:pPr marL="0" indent="0" fontAlgn="base">
              <a:buNone/>
            </a:pPr>
            <a:r>
              <a:rPr lang="en-US" sz="2600" b="1">
                <a:solidFill>
                  <a:srgbClr val="000000"/>
                </a:solidFill>
                <a:latin typeface="Arial"/>
                <a:cs typeface="Arial"/>
              </a:rPr>
              <a:t>Step 2: Return to the test session details page and click the “Add or Update Students” button. </a:t>
            </a:r>
            <a:endParaRPr lang="en-US" sz="2600" b="1">
              <a:solidFill>
                <a:srgbClr val="000000"/>
              </a:solidFill>
              <a:latin typeface="Arial" panose="020B0604020202020204" pitchFamily="34" charset="0"/>
              <a:cs typeface="Arial" panose="020B0604020202020204" pitchFamily="34" charset="0"/>
            </a:endParaRPr>
          </a:p>
          <a:p>
            <a:pPr marL="1079500" lvl="1" indent="-457200">
              <a:buClr>
                <a:srgbClr val="000000"/>
              </a:buClr>
              <a:buFont typeface="+mj-lt"/>
              <a:buAutoNum type="arabicPeriod"/>
            </a:pPr>
            <a:r>
              <a:rPr lang="en-US" sz="2400">
                <a:solidFill>
                  <a:srgbClr val="000000"/>
                </a:solidFill>
                <a:latin typeface="Arial"/>
                <a:cs typeface="Arial"/>
              </a:rPr>
              <a:t>Click </a:t>
            </a:r>
            <a:r>
              <a:rPr lang="en-US" sz="2400" b="1">
                <a:solidFill>
                  <a:srgbClr val="000000"/>
                </a:solidFill>
                <a:latin typeface="Arial"/>
                <a:cs typeface="Arial"/>
              </a:rPr>
              <a:t>Test Scheduling</a:t>
            </a:r>
            <a:r>
              <a:rPr lang="en-US" sz="2400">
                <a:solidFill>
                  <a:srgbClr val="000000"/>
                </a:solidFill>
                <a:latin typeface="Arial"/>
                <a:cs typeface="Arial"/>
              </a:rPr>
              <a:t> in the top menu.</a:t>
            </a:r>
          </a:p>
          <a:p>
            <a:pPr marL="1079500" lvl="1" indent="-457200">
              <a:buClr>
                <a:srgbClr val="000000"/>
              </a:buClr>
              <a:buFont typeface="+mj-lt"/>
              <a:buAutoNum type="arabicPeriod"/>
            </a:pPr>
            <a:r>
              <a:rPr lang="en-US" sz="2400">
                <a:solidFill>
                  <a:srgbClr val="000000"/>
                </a:solidFill>
                <a:latin typeface="Arial"/>
                <a:cs typeface="Arial"/>
              </a:rPr>
              <a:t>Select the correct school, content area, program (grades 3–8 or high school), and test name.</a:t>
            </a:r>
          </a:p>
          <a:p>
            <a:pPr marL="1079500" lvl="1" indent="-457200">
              <a:buClr>
                <a:srgbClr val="000000"/>
              </a:buClr>
              <a:buFont typeface="+mj-lt"/>
              <a:buAutoNum type="arabicPeriod"/>
            </a:pPr>
            <a:r>
              <a:rPr lang="en-US" sz="2400">
                <a:solidFill>
                  <a:srgbClr val="000000"/>
                </a:solidFill>
                <a:latin typeface="Arial"/>
                <a:cs typeface="Arial"/>
              </a:rPr>
              <a:t>Locate the test session you wish to update and click </a:t>
            </a:r>
            <a:r>
              <a:rPr lang="en-US" sz="2400" b="1">
                <a:solidFill>
                  <a:srgbClr val="000000"/>
                </a:solidFill>
                <a:latin typeface="Arial"/>
                <a:cs typeface="Arial"/>
              </a:rPr>
              <a:t>View Details/Student Logins</a:t>
            </a:r>
            <a:r>
              <a:rPr lang="en-US" sz="2400">
                <a:solidFill>
                  <a:srgbClr val="000000"/>
                </a:solidFill>
                <a:latin typeface="Arial"/>
                <a:cs typeface="Arial"/>
              </a:rPr>
              <a:t>.</a:t>
            </a:r>
          </a:p>
          <a:p>
            <a:pPr marL="1079500" lvl="1" indent="-457200">
              <a:buClr>
                <a:srgbClr val="000000"/>
              </a:buClr>
              <a:buFont typeface="+mj-lt"/>
              <a:buAutoNum type="arabicPeriod"/>
            </a:pPr>
            <a:r>
              <a:rPr lang="en-US" sz="2400">
                <a:solidFill>
                  <a:srgbClr val="000000"/>
                </a:solidFill>
                <a:latin typeface="Arial"/>
                <a:cs typeface="Arial"/>
              </a:rPr>
              <a:t>Click </a:t>
            </a:r>
            <a:r>
              <a:rPr lang="en-US" sz="2400" b="1">
                <a:solidFill>
                  <a:srgbClr val="000000"/>
                </a:solidFill>
                <a:latin typeface="Arial"/>
                <a:cs typeface="Arial"/>
              </a:rPr>
              <a:t>Add or Update Students</a:t>
            </a:r>
            <a:r>
              <a:rPr lang="en-US" sz="2400">
                <a:solidFill>
                  <a:srgbClr val="000000"/>
                </a:solidFill>
                <a:latin typeface="Arial"/>
                <a:cs typeface="Arial"/>
              </a:rPr>
              <a:t>. </a:t>
            </a:r>
            <a:endParaRPr lang="en-US" sz="2400">
              <a:solidFill>
                <a:srgbClr val="000000"/>
              </a:solidFill>
            </a:endParaRPr>
          </a:p>
        </p:txBody>
      </p:sp>
      <p:grpSp>
        <p:nvGrpSpPr>
          <p:cNvPr id="6" name="Group 5">
            <a:extLst>
              <a:ext uri="{FF2B5EF4-FFF2-40B4-BE49-F238E27FC236}">
                <a16:creationId xmlns:a16="http://schemas.microsoft.com/office/drawing/2014/main" id="{4A908113-B9E3-3B1C-36C4-BD697C3DF2DD}"/>
              </a:ext>
            </a:extLst>
          </p:cNvPr>
          <p:cNvGrpSpPr/>
          <p:nvPr/>
        </p:nvGrpSpPr>
        <p:grpSpPr>
          <a:xfrm>
            <a:off x="1166879" y="4825999"/>
            <a:ext cx="5526021" cy="1439057"/>
            <a:chOff x="1776479" y="4296580"/>
            <a:chExt cx="5676900" cy="1581150"/>
          </a:xfrm>
        </p:grpSpPr>
        <p:pic>
          <p:nvPicPr>
            <p:cNvPr id="4" name="Picture 3">
              <a:extLst>
                <a:ext uri="{FF2B5EF4-FFF2-40B4-BE49-F238E27FC236}">
                  <a16:creationId xmlns:a16="http://schemas.microsoft.com/office/drawing/2014/main" id="{EBEA8C9F-5AD5-632C-E17E-4976FD28A31A}"/>
                </a:ext>
              </a:extLst>
            </p:cNvPr>
            <p:cNvPicPr>
              <a:picLocks noChangeAspect="1"/>
            </p:cNvPicPr>
            <p:nvPr/>
          </p:nvPicPr>
          <p:blipFill>
            <a:blip r:embed="rId3"/>
            <a:stretch>
              <a:fillRect/>
            </a:stretch>
          </p:blipFill>
          <p:spPr>
            <a:xfrm>
              <a:off x="1776479" y="4296580"/>
              <a:ext cx="5676900" cy="1581150"/>
            </a:xfrm>
            <a:prstGeom prst="rect">
              <a:avLst/>
            </a:prstGeom>
          </p:spPr>
        </p:pic>
        <p:sp>
          <p:nvSpPr>
            <p:cNvPr id="5" name="Rectangle 4">
              <a:extLst>
                <a:ext uri="{FF2B5EF4-FFF2-40B4-BE49-F238E27FC236}">
                  <a16:creationId xmlns:a16="http://schemas.microsoft.com/office/drawing/2014/main" id="{124D2C02-4A24-120E-FB27-0CF33FFDD912}"/>
                </a:ext>
              </a:extLst>
            </p:cNvPr>
            <p:cNvSpPr/>
            <p:nvPr/>
          </p:nvSpPr>
          <p:spPr>
            <a:xfrm>
              <a:off x="1878169" y="5215943"/>
              <a:ext cx="1985492" cy="55808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0BF09DB7-F853-BD8C-84D3-EE550D4DEC75}"/>
              </a:ext>
            </a:extLst>
          </p:cNvPr>
          <p:cNvSpPr>
            <a:spLocks noGrp="1"/>
          </p:cNvSpPr>
          <p:nvPr>
            <p:ph type="sldNum" sz="quarter" idx="12"/>
          </p:nvPr>
        </p:nvSpPr>
        <p:spPr/>
        <p:txBody>
          <a:bodyPr/>
          <a:lstStyle/>
          <a:p>
            <a:fld id="{68A8D22E-6BC5-9E47-900C-2BB94685D9F5}" type="slidenum">
              <a:rPr lang="en-US" smtClean="0"/>
              <a:t>31</a:t>
            </a:fld>
            <a:endParaRPr lang="en-US"/>
          </a:p>
        </p:txBody>
      </p:sp>
    </p:spTree>
    <p:extLst>
      <p:ext uri="{BB962C8B-B14F-4D97-AF65-F5344CB8AC3E}">
        <p14:creationId xmlns:p14="http://schemas.microsoft.com/office/powerpoint/2010/main" val="2093657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E231F-44CF-F2BF-5F8A-7A938D6CD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872C6-EC04-B0ED-CBB6-C87B08180925}"/>
              </a:ext>
            </a:extLst>
          </p:cNvPr>
          <p:cNvSpPr>
            <a:spLocks noGrp="1"/>
          </p:cNvSpPr>
          <p:nvPr>
            <p:ph type="title"/>
          </p:nvPr>
        </p:nvSpPr>
        <p:spPr>
          <a:xfrm>
            <a:off x="173178" y="144526"/>
            <a:ext cx="12018822" cy="861002"/>
          </a:xfrm>
        </p:spPr>
        <p:txBody>
          <a:bodyPr>
            <a:noAutofit/>
          </a:bodyPr>
          <a:lstStyle/>
          <a:p>
            <a:r>
              <a:rPr lang="en-US" sz="3200" b="1">
                <a:solidFill>
                  <a:schemeClr val="bg1"/>
                </a:solidFill>
                <a:latin typeface="Arial"/>
                <a:cs typeface="Arial"/>
              </a:rPr>
              <a:t>Resolving Incorrect Form-Dependent </a:t>
            </a:r>
            <a:br>
              <a:rPr lang="en-US" sz="3200" b="1">
                <a:latin typeface="Arial"/>
                <a:cs typeface="Arial"/>
              </a:rPr>
            </a:br>
            <a:r>
              <a:rPr lang="en-US" sz="3200" b="1">
                <a:solidFill>
                  <a:schemeClr val="bg1"/>
                </a:solidFill>
                <a:latin typeface="Arial"/>
                <a:cs typeface="Arial"/>
              </a:rPr>
              <a:t>Accommodations: Before a Student Logs In (continued)</a:t>
            </a:r>
            <a:endParaRPr lang="en-US" sz="3200" b="1">
              <a:solidFill>
                <a:schemeClr val="bg1"/>
              </a:solidFill>
            </a:endParaRPr>
          </a:p>
        </p:txBody>
      </p:sp>
      <p:sp>
        <p:nvSpPr>
          <p:cNvPr id="3" name="Content Placeholder 2">
            <a:extLst>
              <a:ext uri="{FF2B5EF4-FFF2-40B4-BE49-F238E27FC236}">
                <a16:creationId xmlns:a16="http://schemas.microsoft.com/office/drawing/2014/main" id="{AAF3A1C3-AA48-177F-A2D7-68D380DB72DE}"/>
              </a:ext>
            </a:extLst>
          </p:cNvPr>
          <p:cNvSpPr>
            <a:spLocks noGrp="1"/>
          </p:cNvSpPr>
          <p:nvPr>
            <p:ph idx="1"/>
          </p:nvPr>
        </p:nvSpPr>
        <p:spPr/>
        <p:txBody>
          <a:bodyPr vert="horz" lIns="91440" tIns="45720" rIns="91440" bIns="45720" rtlCol="0" anchor="t">
            <a:noAutofit/>
          </a:bodyPr>
          <a:lstStyle/>
          <a:p>
            <a:pPr marL="0" indent="0" fontAlgn="base">
              <a:buNone/>
            </a:pPr>
            <a:r>
              <a:rPr lang="en-US" sz="2800" b="1">
                <a:solidFill>
                  <a:srgbClr val="000000"/>
                </a:solidFill>
                <a:latin typeface="Arial"/>
                <a:cs typeface="Arial"/>
              </a:rPr>
              <a:t>Step 3: Print the student’s new login.</a:t>
            </a:r>
          </a:p>
          <a:p>
            <a:pPr marL="965200" lvl="1" indent="-457200">
              <a:buClr>
                <a:srgbClr val="000000"/>
              </a:buClr>
              <a:buFont typeface="+mj-lt"/>
              <a:buAutoNum type="arabicPeriod"/>
            </a:pPr>
            <a:r>
              <a:rPr lang="en-US" sz="2400">
                <a:solidFill>
                  <a:srgbClr val="000000"/>
                </a:solidFill>
                <a:latin typeface="Arial"/>
                <a:cs typeface="Arial"/>
              </a:rPr>
              <a:t>Select the checkbox next to the student with the updated accommodation. </a:t>
            </a:r>
          </a:p>
          <a:p>
            <a:pPr marL="965200" lvl="1" indent="-457200">
              <a:buClr>
                <a:srgbClr val="000000"/>
              </a:buClr>
              <a:buFont typeface="+mj-lt"/>
              <a:buAutoNum type="arabicPeriod"/>
            </a:pPr>
            <a:r>
              <a:rPr lang="en-US" sz="2400">
                <a:solidFill>
                  <a:srgbClr val="000000"/>
                </a:solidFill>
                <a:latin typeface="Arial"/>
                <a:cs typeface="Arial"/>
              </a:rPr>
              <a:t>Click </a:t>
            </a:r>
            <a:r>
              <a:rPr lang="en-US" sz="2400" b="1">
                <a:solidFill>
                  <a:srgbClr val="000000"/>
                </a:solidFill>
                <a:latin typeface="Arial"/>
                <a:cs typeface="Arial"/>
              </a:rPr>
              <a:t>Export Logins for Selected Students. </a:t>
            </a:r>
          </a:p>
          <a:p>
            <a:pPr marL="965200" lvl="1" indent="-457200">
              <a:buClr>
                <a:srgbClr val="000000"/>
              </a:buClr>
              <a:buFont typeface="+mj-lt"/>
              <a:buAutoNum type="arabicPeriod"/>
            </a:pPr>
            <a:r>
              <a:rPr lang="en-US" sz="2400">
                <a:solidFill>
                  <a:srgbClr val="000000"/>
                </a:solidFill>
                <a:latin typeface="Arial"/>
                <a:cs typeface="Arial"/>
              </a:rPr>
              <a:t>Select PDF or CSV. </a:t>
            </a:r>
          </a:p>
          <a:p>
            <a:pPr marL="965200" lvl="1" indent="-457200">
              <a:buClr>
                <a:srgbClr val="000000"/>
              </a:buClr>
              <a:buFont typeface="+mj-lt"/>
              <a:buAutoNum type="arabicPeriod"/>
            </a:pPr>
            <a:r>
              <a:rPr lang="en-US" sz="2400">
                <a:solidFill>
                  <a:srgbClr val="000000"/>
                </a:solidFill>
                <a:latin typeface="Arial"/>
                <a:cs typeface="Arial"/>
              </a:rPr>
              <a:t>Click </a:t>
            </a:r>
            <a:r>
              <a:rPr lang="en-US" sz="2400" b="1">
                <a:solidFill>
                  <a:srgbClr val="000000"/>
                </a:solidFill>
                <a:latin typeface="Arial"/>
                <a:cs typeface="Arial"/>
              </a:rPr>
              <a:t>Export</a:t>
            </a:r>
            <a:r>
              <a:rPr lang="en-US" sz="2400">
                <a:solidFill>
                  <a:srgbClr val="000000"/>
                </a:solidFill>
                <a:latin typeface="Arial"/>
                <a:cs typeface="Arial"/>
              </a:rPr>
              <a:t>. </a:t>
            </a:r>
          </a:p>
        </p:txBody>
      </p:sp>
      <p:grpSp>
        <p:nvGrpSpPr>
          <p:cNvPr id="7" name="Group 6">
            <a:extLst>
              <a:ext uri="{FF2B5EF4-FFF2-40B4-BE49-F238E27FC236}">
                <a16:creationId xmlns:a16="http://schemas.microsoft.com/office/drawing/2014/main" id="{5B20B1EF-DC80-2BA1-165F-2CA512BB6966}"/>
              </a:ext>
            </a:extLst>
          </p:cNvPr>
          <p:cNvGrpSpPr/>
          <p:nvPr/>
        </p:nvGrpSpPr>
        <p:grpSpPr>
          <a:xfrm>
            <a:off x="266700" y="3997506"/>
            <a:ext cx="11658600" cy="1983346"/>
            <a:chOff x="191573" y="3747752"/>
            <a:chExt cx="11658600" cy="1983346"/>
          </a:xfrm>
        </p:grpSpPr>
        <p:pic>
          <p:nvPicPr>
            <p:cNvPr id="4" name="Picture 3" descr="A screenshot of a computer&#10;&#10;AI-generated content may be incorrect.">
              <a:extLst>
                <a:ext uri="{FF2B5EF4-FFF2-40B4-BE49-F238E27FC236}">
                  <a16:creationId xmlns:a16="http://schemas.microsoft.com/office/drawing/2014/main" id="{563723EE-14F6-F08E-66D0-936BE0E06CF8}"/>
                </a:ext>
              </a:extLst>
            </p:cNvPr>
            <p:cNvPicPr>
              <a:picLocks noChangeAspect="1"/>
            </p:cNvPicPr>
            <p:nvPr/>
          </p:nvPicPr>
          <p:blipFill>
            <a:blip r:embed="rId3"/>
            <a:stretch>
              <a:fillRect/>
            </a:stretch>
          </p:blipFill>
          <p:spPr>
            <a:xfrm>
              <a:off x="191573" y="3747752"/>
              <a:ext cx="11658600" cy="1981200"/>
            </a:xfrm>
            <a:prstGeom prst="rect">
              <a:avLst/>
            </a:prstGeom>
          </p:spPr>
        </p:pic>
        <p:sp>
          <p:nvSpPr>
            <p:cNvPr id="5" name="Rectangle 4">
              <a:extLst>
                <a:ext uri="{FF2B5EF4-FFF2-40B4-BE49-F238E27FC236}">
                  <a16:creationId xmlns:a16="http://schemas.microsoft.com/office/drawing/2014/main" id="{9D9B3EA8-2505-859A-A76F-7F54A19E77C0}"/>
                </a:ext>
              </a:extLst>
            </p:cNvPr>
            <p:cNvSpPr/>
            <p:nvPr/>
          </p:nvSpPr>
          <p:spPr>
            <a:xfrm>
              <a:off x="429296" y="4260760"/>
              <a:ext cx="343436" cy="14703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58F3AD-4960-4B4C-D70F-27A7D2511882}"/>
                </a:ext>
              </a:extLst>
            </p:cNvPr>
            <p:cNvSpPr/>
            <p:nvPr/>
          </p:nvSpPr>
          <p:spPr>
            <a:xfrm>
              <a:off x="1792309" y="3906591"/>
              <a:ext cx="1878169" cy="3756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a:extLst>
              <a:ext uri="{FF2B5EF4-FFF2-40B4-BE49-F238E27FC236}">
                <a16:creationId xmlns:a16="http://schemas.microsoft.com/office/drawing/2014/main" id="{9FBEBDC0-FC4A-1FE8-C77A-A241B5FAFECC}"/>
              </a:ext>
            </a:extLst>
          </p:cNvPr>
          <p:cNvSpPr>
            <a:spLocks noGrp="1"/>
          </p:cNvSpPr>
          <p:nvPr>
            <p:ph type="sldNum" sz="quarter" idx="12"/>
          </p:nvPr>
        </p:nvSpPr>
        <p:spPr/>
        <p:txBody>
          <a:bodyPr/>
          <a:lstStyle/>
          <a:p>
            <a:fld id="{68A8D22E-6BC5-9E47-900C-2BB94685D9F5}" type="slidenum">
              <a:rPr lang="en-US" smtClean="0"/>
              <a:t>32</a:t>
            </a:fld>
            <a:endParaRPr lang="en-US"/>
          </a:p>
        </p:txBody>
      </p:sp>
    </p:spTree>
    <p:extLst>
      <p:ext uri="{BB962C8B-B14F-4D97-AF65-F5344CB8AC3E}">
        <p14:creationId xmlns:p14="http://schemas.microsoft.com/office/powerpoint/2010/main" val="2033546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BEAFC-AA21-B128-0D27-265F6D2EF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ED132-0D0D-D077-94FD-AF34656C4677}"/>
              </a:ext>
            </a:extLst>
          </p:cNvPr>
          <p:cNvSpPr>
            <a:spLocks noGrp="1"/>
          </p:cNvSpPr>
          <p:nvPr>
            <p:ph type="title"/>
          </p:nvPr>
        </p:nvSpPr>
        <p:spPr>
          <a:xfrm>
            <a:off x="173179" y="243323"/>
            <a:ext cx="10515600" cy="861002"/>
          </a:xfrm>
        </p:spPr>
        <p:txBody>
          <a:bodyPr>
            <a:noAutofit/>
          </a:bodyPr>
          <a:lstStyle/>
          <a:p>
            <a:r>
              <a:rPr lang="en-US" sz="3600" b="1">
                <a:solidFill>
                  <a:schemeClr val="bg1"/>
                </a:solidFill>
                <a:latin typeface="Arial"/>
                <a:cs typeface="Arial"/>
              </a:rPr>
              <a:t>Resolving Incorrect Form-Dependent </a:t>
            </a:r>
            <a:br>
              <a:rPr lang="en-US" sz="3600" b="1">
                <a:latin typeface="Arial"/>
                <a:cs typeface="Arial"/>
              </a:rPr>
            </a:br>
            <a:r>
              <a:rPr lang="en-US" sz="3600" b="1">
                <a:solidFill>
                  <a:schemeClr val="bg1"/>
                </a:solidFill>
                <a:latin typeface="Arial"/>
                <a:cs typeface="Arial"/>
              </a:rPr>
              <a:t>Accommodations: After a Student Logs In</a:t>
            </a:r>
            <a:endParaRPr lang="en-US" sz="3600" b="1">
              <a:solidFill>
                <a:schemeClr val="bg1"/>
              </a:solidFill>
            </a:endParaRPr>
          </a:p>
        </p:txBody>
      </p:sp>
      <p:sp>
        <p:nvSpPr>
          <p:cNvPr id="3" name="Content Placeholder 2">
            <a:extLst>
              <a:ext uri="{FF2B5EF4-FFF2-40B4-BE49-F238E27FC236}">
                <a16:creationId xmlns:a16="http://schemas.microsoft.com/office/drawing/2014/main" id="{0A5EC70D-DB72-7298-F181-70C9E4F86D52}"/>
              </a:ext>
            </a:extLst>
          </p:cNvPr>
          <p:cNvSpPr>
            <a:spLocks noGrp="1"/>
          </p:cNvSpPr>
          <p:nvPr>
            <p:ph idx="1"/>
          </p:nvPr>
        </p:nvSpPr>
        <p:spPr/>
        <p:txBody>
          <a:bodyPr vert="horz" lIns="91440" tIns="45720" rIns="91440" bIns="45720" rtlCol="0" anchor="t">
            <a:noAutofit/>
          </a:bodyPr>
          <a:lstStyle/>
          <a:p>
            <a:pPr marL="0" indent="0" fontAlgn="base">
              <a:buNone/>
            </a:pPr>
            <a:r>
              <a:rPr lang="en-US" sz="2600" b="1">
                <a:solidFill>
                  <a:srgbClr val="000000"/>
                </a:solidFill>
                <a:latin typeface="Arial"/>
                <a:cs typeface="Arial"/>
              </a:rPr>
              <a:t>Step 1: Have the student log out of the MCAS Student Kiosk completely.</a:t>
            </a:r>
          </a:p>
          <a:p>
            <a:pPr marL="0" indent="0">
              <a:buNone/>
            </a:pPr>
            <a:r>
              <a:rPr lang="en-US" sz="2600" b="1">
                <a:solidFill>
                  <a:srgbClr val="000000"/>
                </a:solidFill>
                <a:latin typeface="Arial"/>
                <a:cs typeface="Arial"/>
              </a:rPr>
              <a:t>Step 2: Edit the student’s incorrect accommodation(s).</a:t>
            </a:r>
            <a:endParaRPr lang="en-US" sz="2600" b="1">
              <a:solidFill>
                <a:srgbClr val="000000"/>
              </a:solidFill>
              <a:latin typeface="Arial" panose="020B0604020202020204" pitchFamily="34" charset="0"/>
              <a:cs typeface="Arial" panose="020B0604020202020204" pitchFamily="34" charset="0"/>
            </a:endParaRPr>
          </a:p>
          <a:p>
            <a:pPr marL="850900" lvl="1">
              <a:buClr>
                <a:srgbClr val="000000"/>
              </a:buClr>
              <a:buAutoNum type="arabicPeriod"/>
            </a:pPr>
            <a:r>
              <a:rPr lang="en-US">
                <a:solidFill>
                  <a:srgbClr val="000000"/>
                </a:solidFill>
                <a:latin typeface="Arial"/>
                <a:cs typeface="Arial"/>
              </a:rPr>
              <a:t>Log in to the MCAS Portal and click </a:t>
            </a:r>
            <a:r>
              <a:rPr lang="en-US" b="1">
                <a:solidFill>
                  <a:srgbClr val="000000"/>
                </a:solidFill>
                <a:latin typeface="Arial"/>
                <a:cs typeface="Arial"/>
              </a:rPr>
              <a:t>Administration</a:t>
            </a:r>
            <a:r>
              <a:rPr lang="en-US">
                <a:solidFill>
                  <a:srgbClr val="000000"/>
                </a:solidFill>
                <a:latin typeface="Arial"/>
                <a:cs typeface="Arial"/>
              </a:rPr>
              <a:t>. </a:t>
            </a:r>
          </a:p>
          <a:p>
            <a:pPr marL="850900" lvl="1">
              <a:buClr>
                <a:srgbClr val="000000"/>
              </a:buClr>
              <a:buAutoNum type="arabicPeriod"/>
            </a:pPr>
            <a:r>
              <a:rPr lang="en-US">
                <a:solidFill>
                  <a:srgbClr val="000000"/>
                </a:solidFill>
                <a:latin typeface="Arial"/>
                <a:cs typeface="Arial"/>
              </a:rPr>
              <a:t>Click </a:t>
            </a:r>
            <a:r>
              <a:rPr lang="en-US" b="1">
                <a:solidFill>
                  <a:srgbClr val="000000"/>
                </a:solidFill>
                <a:latin typeface="Arial"/>
                <a:cs typeface="Arial"/>
              </a:rPr>
              <a:t>Students </a:t>
            </a:r>
            <a:r>
              <a:rPr lang="en-US">
                <a:solidFill>
                  <a:srgbClr val="000000"/>
                </a:solidFill>
                <a:latin typeface="Arial"/>
                <a:cs typeface="Arial"/>
              </a:rPr>
              <a:t>in the top menu bar. </a:t>
            </a:r>
          </a:p>
          <a:p>
            <a:pPr marL="850900" lvl="1">
              <a:buClr>
                <a:srgbClr val="000000"/>
              </a:buClr>
              <a:buAutoNum type="arabicPeriod"/>
            </a:pPr>
            <a:r>
              <a:rPr lang="en-US">
                <a:solidFill>
                  <a:srgbClr val="000000"/>
                </a:solidFill>
                <a:latin typeface="Arial"/>
                <a:cs typeface="Arial"/>
              </a:rPr>
              <a:t>Locate the student you wish to edit and click </a:t>
            </a:r>
            <a:r>
              <a:rPr lang="en-US" b="1">
                <a:solidFill>
                  <a:srgbClr val="000000"/>
                </a:solidFill>
                <a:latin typeface="Arial"/>
                <a:cs typeface="Arial"/>
              </a:rPr>
              <a:t>Edit</a:t>
            </a:r>
            <a:r>
              <a:rPr lang="en-US">
                <a:solidFill>
                  <a:srgbClr val="000000"/>
                </a:solidFill>
                <a:latin typeface="Arial"/>
                <a:cs typeface="Arial"/>
              </a:rPr>
              <a:t>.</a:t>
            </a:r>
          </a:p>
          <a:p>
            <a:pPr marL="850900" lvl="1">
              <a:buClr>
                <a:srgbClr val="000000"/>
              </a:buClr>
              <a:buAutoNum type="arabicPeriod"/>
            </a:pPr>
            <a:r>
              <a:rPr lang="en-US">
                <a:solidFill>
                  <a:srgbClr val="000000"/>
                </a:solidFill>
                <a:latin typeface="Arial"/>
                <a:cs typeface="Arial"/>
              </a:rPr>
              <a:t>Update the accommodation for the student and click </a:t>
            </a:r>
            <a:r>
              <a:rPr lang="en-US" b="1">
                <a:solidFill>
                  <a:srgbClr val="000000"/>
                </a:solidFill>
                <a:latin typeface="Arial"/>
                <a:cs typeface="Arial"/>
              </a:rPr>
              <a:t>Save</a:t>
            </a:r>
            <a:r>
              <a:rPr lang="en-US">
                <a:solidFill>
                  <a:srgbClr val="000000"/>
                </a:solidFill>
                <a:latin typeface="Arial"/>
                <a:cs typeface="Arial"/>
              </a:rPr>
              <a:t>.</a:t>
            </a:r>
            <a:endParaRPr lang="en-US">
              <a:solidFill>
                <a:srgbClr val="000000"/>
              </a:solidFill>
            </a:endParaRPr>
          </a:p>
        </p:txBody>
      </p:sp>
      <p:grpSp>
        <p:nvGrpSpPr>
          <p:cNvPr id="6" name="Group 5">
            <a:extLst>
              <a:ext uri="{FF2B5EF4-FFF2-40B4-BE49-F238E27FC236}">
                <a16:creationId xmlns:a16="http://schemas.microsoft.com/office/drawing/2014/main" id="{46DE7E02-A2EB-1FFA-0EE7-ECEA496CBEF1}"/>
              </a:ext>
            </a:extLst>
          </p:cNvPr>
          <p:cNvGrpSpPr/>
          <p:nvPr/>
        </p:nvGrpSpPr>
        <p:grpSpPr>
          <a:xfrm>
            <a:off x="958275" y="4457699"/>
            <a:ext cx="9011225" cy="1807357"/>
            <a:chOff x="399475" y="4136475"/>
            <a:chExt cx="11393048" cy="2721525"/>
          </a:xfrm>
        </p:grpSpPr>
        <p:pic>
          <p:nvPicPr>
            <p:cNvPr id="4" name="Picture 3">
              <a:extLst>
                <a:ext uri="{FF2B5EF4-FFF2-40B4-BE49-F238E27FC236}">
                  <a16:creationId xmlns:a16="http://schemas.microsoft.com/office/drawing/2014/main" id="{82880C3A-5A18-8FEA-D397-A5632460E604}"/>
                </a:ext>
              </a:extLst>
            </p:cNvPr>
            <p:cNvPicPr>
              <a:picLocks noChangeAspect="1"/>
            </p:cNvPicPr>
            <p:nvPr/>
          </p:nvPicPr>
          <p:blipFill>
            <a:blip r:embed="rId3"/>
            <a:stretch>
              <a:fillRect/>
            </a:stretch>
          </p:blipFill>
          <p:spPr>
            <a:xfrm>
              <a:off x="399475" y="4136475"/>
              <a:ext cx="11393048" cy="2721525"/>
            </a:xfrm>
            <a:prstGeom prst="rect">
              <a:avLst/>
            </a:prstGeom>
          </p:spPr>
        </p:pic>
        <p:sp>
          <p:nvSpPr>
            <p:cNvPr id="5" name="Rectangle 4">
              <a:extLst>
                <a:ext uri="{FF2B5EF4-FFF2-40B4-BE49-F238E27FC236}">
                  <a16:creationId xmlns:a16="http://schemas.microsoft.com/office/drawing/2014/main" id="{222F23E7-D04D-A5DA-21AF-83324FA933C5}"/>
                </a:ext>
              </a:extLst>
            </p:cNvPr>
            <p:cNvSpPr/>
            <p:nvPr/>
          </p:nvSpPr>
          <p:spPr>
            <a:xfrm>
              <a:off x="11030357" y="5954102"/>
              <a:ext cx="562428" cy="3628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 name="Slide Number Placeholder 7">
            <a:extLst>
              <a:ext uri="{FF2B5EF4-FFF2-40B4-BE49-F238E27FC236}">
                <a16:creationId xmlns:a16="http://schemas.microsoft.com/office/drawing/2014/main" id="{A527C0C8-1284-88A9-6D39-9D33769F6F55}"/>
              </a:ext>
            </a:extLst>
          </p:cNvPr>
          <p:cNvSpPr>
            <a:spLocks noGrp="1"/>
          </p:cNvSpPr>
          <p:nvPr>
            <p:ph type="sldNum" sz="quarter" idx="12"/>
          </p:nvPr>
        </p:nvSpPr>
        <p:spPr/>
        <p:txBody>
          <a:bodyPr/>
          <a:lstStyle/>
          <a:p>
            <a:fld id="{68A8D22E-6BC5-9E47-900C-2BB94685D9F5}" type="slidenum">
              <a:rPr lang="en-US" smtClean="0"/>
              <a:t>33</a:t>
            </a:fld>
            <a:endParaRPr lang="en-US"/>
          </a:p>
        </p:txBody>
      </p:sp>
    </p:spTree>
    <p:extLst>
      <p:ext uri="{BB962C8B-B14F-4D97-AF65-F5344CB8AC3E}">
        <p14:creationId xmlns:p14="http://schemas.microsoft.com/office/powerpoint/2010/main" val="2324532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7AB1-CC87-22F8-5344-13DA9C668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E7716-4DC4-9083-8B2B-AB502F1872EC}"/>
              </a:ext>
            </a:extLst>
          </p:cNvPr>
          <p:cNvSpPr>
            <a:spLocks noGrp="1"/>
          </p:cNvSpPr>
          <p:nvPr>
            <p:ph type="title"/>
          </p:nvPr>
        </p:nvSpPr>
        <p:spPr>
          <a:xfrm>
            <a:off x="173178" y="220232"/>
            <a:ext cx="11686589" cy="861002"/>
          </a:xfrm>
        </p:spPr>
        <p:txBody>
          <a:bodyPr>
            <a:noAutofit/>
          </a:bodyPr>
          <a:lstStyle/>
          <a:p>
            <a:r>
              <a:rPr lang="en-US" sz="3200" b="1">
                <a:solidFill>
                  <a:schemeClr val="bg1"/>
                </a:solidFill>
                <a:latin typeface="Arial"/>
                <a:cs typeface="Arial"/>
              </a:rPr>
              <a:t>Resolving Incorrect Form-Dependent </a:t>
            </a:r>
            <a:br>
              <a:rPr lang="en-US" sz="3200" b="1">
                <a:latin typeface="Arial"/>
                <a:cs typeface="Arial"/>
              </a:rPr>
            </a:br>
            <a:r>
              <a:rPr lang="en-US" sz="3200" b="1">
                <a:solidFill>
                  <a:schemeClr val="bg1"/>
                </a:solidFill>
                <a:latin typeface="Arial"/>
                <a:cs typeface="Arial"/>
              </a:rPr>
              <a:t>Accommodations: After a Student Logs In (continued)</a:t>
            </a:r>
            <a:endParaRPr lang="en-US" sz="3200" b="1">
              <a:solidFill>
                <a:schemeClr val="bg1"/>
              </a:solidFill>
            </a:endParaRPr>
          </a:p>
        </p:txBody>
      </p:sp>
      <p:sp>
        <p:nvSpPr>
          <p:cNvPr id="3" name="Content Placeholder 2">
            <a:extLst>
              <a:ext uri="{FF2B5EF4-FFF2-40B4-BE49-F238E27FC236}">
                <a16:creationId xmlns:a16="http://schemas.microsoft.com/office/drawing/2014/main" id="{1A10D88A-8A1F-3B8F-2BDE-1B32D44BD244}"/>
              </a:ext>
            </a:extLst>
          </p:cNvPr>
          <p:cNvSpPr>
            <a:spLocks noGrp="1"/>
          </p:cNvSpPr>
          <p:nvPr>
            <p:ph idx="1"/>
          </p:nvPr>
        </p:nvSpPr>
        <p:spPr/>
        <p:txBody>
          <a:bodyPr vert="horz" lIns="91440" tIns="45720" rIns="91440" bIns="45720" rtlCol="0" anchor="t">
            <a:noAutofit/>
          </a:bodyPr>
          <a:lstStyle/>
          <a:p>
            <a:pPr marL="0" indent="0" fontAlgn="base">
              <a:buNone/>
            </a:pPr>
            <a:r>
              <a:rPr lang="en-US" b="1">
                <a:solidFill>
                  <a:srgbClr val="000000"/>
                </a:solidFill>
                <a:latin typeface="Arial"/>
                <a:cs typeface="Arial"/>
              </a:rPr>
              <a:t>Step 3: Add the Void report code for the test session the student already logged into.</a:t>
            </a:r>
          </a:p>
          <a:p>
            <a:pPr marL="850900" lvl="1" indent="-342900">
              <a:buClr>
                <a:srgbClr val="000000"/>
              </a:buClr>
              <a:buAutoNum type="arabicPeriod"/>
            </a:pPr>
            <a:r>
              <a:rPr lang="en-US">
                <a:solidFill>
                  <a:srgbClr val="000000"/>
                </a:solidFill>
                <a:latin typeface="Arial"/>
                <a:cs typeface="Arial"/>
              </a:rPr>
              <a:t>Click </a:t>
            </a:r>
            <a:r>
              <a:rPr lang="en-US" b="1">
                <a:solidFill>
                  <a:srgbClr val="000000"/>
                </a:solidFill>
                <a:latin typeface="Arial"/>
                <a:cs typeface="Arial"/>
              </a:rPr>
              <a:t>Test Scheduling</a:t>
            </a:r>
            <a:r>
              <a:rPr lang="en-US">
                <a:solidFill>
                  <a:srgbClr val="000000"/>
                </a:solidFill>
                <a:latin typeface="Arial"/>
                <a:cs typeface="Arial"/>
              </a:rPr>
              <a:t> in the top menu.</a:t>
            </a:r>
          </a:p>
          <a:p>
            <a:pPr marL="850900" lvl="1" indent="-342900">
              <a:buClr>
                <a:srgbClr val="000000"/>
              </a:buClr>
              <a:buAutoNum type="arabicPeriod"/>
            </a:pPr>
            <a:r>
              <a:rPr lang="en-US">
                <a:solidFill>
                  <a:srgbClr val="000000"/>
                </a:solidFill>
                <a:latin typeface="Arial"/>
                <a:cs typeface="Arial"/>
              </a:rPr>
              <a:t>Select the correct school, content area, program (grades 3–8 or high school), and test name.</a:t>
            </a:r>
          </a:p>
          <a:p>
            <a:pPr marL="850900" lvl="1" indent="-342900">
              <a:buClr>
                <a:srgbClr val="000000"/>
              </a:buClr>
              <a:buAutoNum type="arabicPeriod"/>
            </a:pPr>
            <a:r>
              <a:rPr lang="en-US">
                <a:solidFill>
                  <a:srgbClr val="000000"/>
                </a:solidFill>
                <a:latin typeface="Arial"/>
                <a:cs typeface="Arial"/>
              </a:rPr>
              <a:t>Locate the class you wish to update and click </a:t>
            </a:r>
            <a:r>
              <a:rPr lang="en-US" b="1">
                <a:solidFill>
                  <a:srgbClr val="000000"/>
                </a:solidFill>
                <a:latin typeface="Arial"/>
                <a:cs typeface="Arial"/>
              </a:rPr>
              <a:t>View Details/Student Logins</a:t>
            </a:r>
            <a:r>
              <a:rPr lang="en-US">
                <a:solidFill>
                  <a:srgbClr val="000000"/>
                </a:solidFill>
                <a:latin typeface="Arial"/>
                <a:cs typeface="Arial"/>
              </a:rPr>
              <a:t>.</a:t>
            </a:r>
          </a:p>
          <a:p>
            <a:pPr marL="850900" lvl="1" indent="-342900">
              <a:buClr>
                <a:srgbClr val="000000"/>
              </a:buClr>
              <a:buAutoNum type="arabicPeriod"/>
            </a:pPr>
            <a:r>
              <a:rPr lang="en-US">
                <a:solidFill>
                  <a:srgbClr val="000000"/>
                </a:solidFill>
                <a:latin typeface="Arial"/>
                <a:cs typeface="Arial"/>
              </a:rPr>
              <a:t>Locate the student with the incorrect accommodation. Click the </a:t>
            </a:r>
            <a:r>
              <a:rPr lang="en-US" b="1">
                <a:solidFill>
                  <a:srgbClr val="000000"/>
                </a:solidFill>
                <a:latin typeface="Arial"/>
                <a:cs typeface="Arial"/>
              </a:rPr>
              <a:t>+</a:t>
            </a:r>
            <a:r>
              <a:rPr lang="en-US">
                <a:solidFill>
                  <a:srgbClr val="000000"/>
                </a:solidFill>
                <a:latin typeface="Arial"/>
                <a:cs typeface="Arial"/>
              </a:rPr>
              <a:t> button to add a void report code for that test.</a:t>
            </a:r>
          </a:p>
          <a:p>
            <a:pPr marL="850900" lvl="1" indent="-342900">
              <a:buClr>
                <a:srgbClr val="000000"/>
              </a:buClr>
              <a:buAutoNum type="arabicPeriod"/>
            </a:pPr>
            <a:r>
              <a:rPr lang="en-US">
                <a:solidFill>
                  <a:srgbClr val="000000"/>
                </a:solidFill>
                <a:latin typeface="Arial"/>
                <a:cs typeface="Arial"/>
              </a:rPr>
              <a:t>Select </a:t>
            </a:r>
            <a:r>
              <a:rPr lang="en-US" b="1">
                <a:solidFill>
                  <a:srgbClr val="000000"/>
                </a:solidFill>
                <a:latin typeface="Arial"/>
                <a:cs typeface="Arial"/>
              </a:rPr>
              <a:t>Void (wrong accommodation) </a:t>
            </a:r>
            <a:r>
              <a:rPr lang="en-US">
                <a:solidFill>
                  <a:srgbClr val="000000"/>
                </a:solidFill>
                <a:latin typeface="Arial"/>
                <a:cs typeface="Arial"/>
              </a:rPr>
              <a:t>and click </a:t>
            </a:r>
            <a:r>
              <a:rPr lang="en-US" b="1">
                <a:solidFill>
                  <a:srgbClr val="000000"/>
                </a:solidFill>
                <a:latin typeface="Arial"/>
                <a:cs typeface="Arial"/>
              </a:rPr>
              <a:t>Save</a:t>
            </a:r>
            <a:r>
              <a:rPr lang="en-US">
                <a:solidFill>
                  <a:srgbClr val="000000"/>
                </a:solidFill>
                <a:latin typeface="Arial"/>
                <a:cs typeface="Arial"/>
              </a:rPr>
              <a:t>.</a:t>
            </a:r>
          </a:p>
          <a:p>
            <a:pPr marL="508000" lvl="1" indent="0">
              <a:buClr>
                <a:srgbClr val="000000"/>
              </a:buClr>
              <a:buNone/>
            </a:pPr>
            <a:r>
              <a:rPr lang="en-US" b="1">
                <a:solidFill>
                  <a:srgbClr val="000000"/>
                </a:solidFill>
                <a:latin typeface="Arial"/>
                <a:cs typeface="Arial"/>
              </a:rPr>
              <a:t>Note</a:t>
            </a:r>
            <a:r>
              <a:rPr lang="en-US">
                <a:solidFill>
                  <a:srgbClr val="000000"/>
                </a:solidFill>
                <a:latin typeface="Arial"/>
                <a:cs typeface="Arial"/>
              </a:rPr>
              <a:t>: The student’s test will remain In Progress. </a:t>
            </a:r>
            <a:endParaRPr lang="en-US">
              <a:solidFill>
                <a:srgbClr val="000000"/>
              </a:solidFill>
            </a:endParaRPr>
          </a:p>
          <a:p>
            <a:pPr marL="850900" lvl="1" indent="-342900">
              <a:buAutoNum type="arabicPeriod"/>
            </a:pPr>
            <a:endParaRPr lang="en-US">
              <a:solidFill>
                <a:srgbClr val="000000"/>
              </a:solidFill>
              <a:latin typeface="Arial"/>
              <a:cs typeface="Arial"/>
            </a:endParaRPr>
          </a:p>
        </p:txBody>
      </p:sp>
      <p:grpSp>
        <p:nvGrpSpPr>
          <p:cNvPr id="9" name="Group 8">
            <a:extLst>
              <a:ext uri="{FF2B5EF4-FFF2-40B4-BE49-F238E27FC236}">
                <a16:creationId xmlns:a16="http://schemas.microsoft.com/office/drawing/2014/main" id="{44C57043-9C51-4723-6EC9-F586D9BC85A7}"/>
              </a:ext>
            </a:extLst>
          </p:cNvPr>
          <p:cNvGrpSpPr/>
          <p:nvPr/>
        </p:nvGrpSpPr>
        <p:grpSpPr>
          <a:xfrm>
            <a:off x="2060976" y="5291198"/>
            <a:ext cx="9970527" cy="1324924"/>
            <a:chOff x="824473" y="5177476"/>
            <a:chExt cx="9970527" cy="1324924"/>
          </a:xfrm>
        </p:grpSpPr>
        <p:grpSp>
          <p:nvGrpSpPr>
            <p:cNvPr id="10" name="Group 9">
              <a:extLst>
                <a:ext uri="{FF2B5EF4-FFF2-40B4-BE49-F238E27FC236}">
                  <a16:creationId xmlns:a16="http://schemas.microsoft.com/office/drawing/2014/main" id="{265B2A26-DBDF-8D19-17EE-17691123600D}"/>
                </a:ext>
              </a:extLst>
            </p:cNvPr>
            <p:cNvGrpSpPr/>
            <p:nvPr/>
          </p:nvGrpSpPr>
          <p:grpSpPr>
            <a:xfrm>
              <a:off x="824473" y="5330389"/>
              <a:ext cx="4022391" cy="736385"/>
              <a:chOff x="1383273" y="5646619"/>
              <a:chExt cx="4022391" cy="736385"/>
            </a:xfrm>
          </p:grpSpPr>
          <p:pic>
            <p:nvPicPr>
              <p:cNvPr id="4" name="Picture 3">
                <a:extLst>
                  <a:ext uri="{FF2B5EF4-FFF2-40B4-BE49-F238E27FC236}">
                    <a16:creationId xmlns:a16="http://schemas.microsoft.com/office/drawing/2014/main" id="{7D6FC2EF-F068-D66F-CAAE-37B52FFCAF5D}"/>
                  </a:ext>
                </a:extLst>
              </p:cNvPr>
              <p:cNvPicPr>
                <a:picLocks noChangeAspect="1"/>
              </p:cNvPicPr>
              <p:nvPr/>
            </p:nvPicPr>
            <p:blipFill>
              <a:blip r:embed="rId3"/>
              <a:stretch>
                <a:fillRect/>
              </a:stretch>
            </p:blipFill>
            <p:spPr>
              <a:xfrm>
                <a:off x="1383273" y="5646619"/>
                <a:ext cx="4022391" cy="736385"/>
              </a:xfrm>
              <a:prstGeom prst="rect">
                <a:avLst/>
              </a:prstGeom>
            </p:spPr>
          </p:pic>
          <p:sp>
            <p:nvSpPr>
              <p:cNvPr id="5" name="Rectangle 4">
                <a:extLst>
                  <a:ext uri="{FF2B5EF4-FFF2-40B4-BE49-F238E27FC236}">
                    <a16:creationId xmlns:a16="http://schemas.microsoft.com/office/drawing/2014/main" id="{788B63DC-14D4-0EC5-2CBC-A2179E528BED}"/>
                  </a:ext>
                </a:extLst>
              </p:cNvPr>
              <p:cNvSpPr/>
              <p:nvPr/>
            </p:nvSpPr>
            <p:spPr>
              <a:xfrm>
                <a:off x="3568062" y="5798766"/>
                <a:ext cx="295110" cy="2416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528E021-20FB-F68A-A1E0-AF9642E486DD}"/>
                </a:ext>
              </a:extLst>
            </p:cNvPr>
            <p:cNvPicPr>
              <a:picLocks noChangeAspect="1"/>
            </p:cNvPicPr>
            <p:nvPr/>
          </p:nvPicPr>
          <p:blipFill>
            <a:blip r:embed="rId4"/>
            <a:stretch>
              <a:fillRect/>
            </a:stretch>
          </p:blipFill>
          <p:spPr>
            <a:xfrm>
              <a:off x="6088432" y="5177476"/>
              <a:ext cx="4706568" cy="1324924"/>
            </a:xfrm>
            <a:prstGeom prst="rect">
              <a:avLst/>
            </a:prstGeom>
          </p:spPr>
        </p:pic>
        <p:sp>
          <p:nvSpPr>
            <p:cNvPr id="7" name="Rectangle 6">
              <a:extLst>
                <a:ext uri="{FF2B5EF4-FFF2-40B4-BE49-F238E27FC236}">
                  <a16:creationId xmlns:a16="http://schemas.microsoft.com/office/drawing/2014/main" id="{D1B7AF0A-337E-2127-8E2B-14963152E64D}"/>
                </a:ext>
              </a:extLst>
            </p:cNvPr>
            <p:cNvSpPr/>
            <p:nvPr/>
          </p:nvSpPr>
          <p:spPr>
            <a:xfrm>
              <a:off x="6088432" y="5916092"/>
              <a:ext cx="1837207" cy="1506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07C62A-5CAB-B98C-5166-98FD703A3672}"/>
                </a:ext>
              </a:extLst>
            </p:cNvPr>
            <p:cNvSpPr/>
            <p:nvPr/>
          </p:nvSpPr>
          <p:spPr>
            <a:xfrm>
              <a:off x="6179006" y="6225813"/>
              <a:ext cx="480034" cy="2765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11">
            <a:extLst>
              <a:ext uri="{FF2B5EF4-FFF2-40B4-BE49-F238E27FC236}">
                <a16:creationId xmlns:a16="http://schemas.microsoft.com/office/drawing/2014/main" id="{D3FE3EEE-08B6-0227-F1EC-AEE03A3AA93C}"/>
              </a:ext>
            </a:extLst>
          </p:cNvPr>
          <p:cNvSpPr>
            <a:spLocks noGrp="1"/>
          </p:cNvSpPr>
          <p:nvPr>
            <p:ph type="sldNum" sz="quarter" idx="12"/>
          </p:nvPr>
        </p:nvSpPr>
        <p:spPr/>
        <p:txBody>
          <a:bodyPr/>
          <a:lstStyle/>
          <a:p>
            <a:fld id="{68A8D22E-6BC5-9E47-900C-2BB94685D9F5}" type="slidenum">
              <a:rPr lang="en-US" smtClean="0"/>
              <a:t>34</a:t>
            </a:fld>
            <a:endParaRPr lang="en-US"/>
          </a:p>
        </p:txBody>
      </p:sp>
    </p:spTree>
    <p:extLst>
      <p:ext uri="{BB962C8B-B14F-4D97-AF65-F5344CB8AC3E}">
        <p14:creationId xmlns:p14="http://schemas.microsoft.com/office/powerpoint/2010/main" val="1993510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799D-1C5C-4C6B-E141-BAE36F17F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A1600-01A4-D3EA-F62D-872C129D7198}"/>
              </a:ext>
            </a:extLst>
          </p:cNvPr>
          <p:cNvSpPr>
            <a:spLocks noGrp="1"/>
          </p:cNvSpPr>
          <p:nvPr>
            <p:ph type="title"/>
          </p:nvPr>
        </p:nvSpPr>
        <p:spPr/>
        <p:txBody>
          <a:bodyPr>
            <a:normAutofit fontScale="90000"/>
          </a:bodyPr>
          <a:lstStyle/>
          <a:p>
            <a:r>
              <a:rPr lang="en-US" sz="3200" b="1">
                <a:solidFill>
                  <a:schemeClr val="bg1"/>
                </a:solidFill>
                <a:latin typeface="Arial"/>
                <a:cs typeface="Arial"/>
              </a:rPr>
              <a:t>Resolving Incorrect Form-Dependent Accommodations: After a Student Logs In (continued)</a:t>
            </a:r>
            <a:endParaRPr lang="en-US" sz="3200" b="1">
              <a:solidFill>
                <a:schemeClr val="bg1"/>
              </a:solidFill>
            </a:endParaRPr>
          </a:p>
        </p:txBody>
      </p:sp>
      <p:sp>
        <p:nvSpPr>
          <p:cNvPr id="3" name="Content Placeholder 2">
            <a:extLst>
              <a:ext uri="{FF2B5EF4-FFF2-40B4-BE49-F238E27FC236}">
                <a16:creationId xmlns:a16="http://schemas.microsoft.com/office/drawing/2014/main" id="{9699B6D9-219B-ED1D-F586-92F097B45FBF}"/>
              </a:ext>
            </a:extLst>
          </p:cNvPr>
          <p:cNvSpPr>
            <a:spLocks noGrp="1"/>
          </p:cNvSpPr>
          <p:nvPr>
            <p:ph idx="1"/>
          </p:nvPr>
        </p:nvSpPr>
        <p:spPr>
          <a:xfrm>
            <a:off x="303022" y="1456472"/>
            <a:ext cx="6358250" cy="4995790"/>
          </a:xfrm>
        </p:spPr>
        <p:txBody>
          <a:bodyPr vert="horz" lIns="91440" tIns="45720" rIns="91440" bIns="45720" rtlCol="0" anchor="t">
            <a:noAutofit/>
          </a:bodyPr>
          <a:lstStyle/>
          <a:p>
            <a:pPr marL="0" indent="0" fontAlgn="base">
              <a:buNone/>
            </a:pPr>
            <a:r>
              <a:rPr lang="en-US" sz="2000" b="1" dirty="0">
                <a:solidFill>
                  <a:srgbClr val="000000"/>
                </a:solidFill>
                <a:latin typeface="Arial"/>
                <a:cs typeface="Arial"/>
              </a:rPr>
              <a:t>Step 4: Add the student to a new class.</a:t>
            </a:r>
          </a:p>
          <a:p>
            <a:pPr marL="0" indent="0" fontAlgn="base">
              <a:buNone/>
            </a:pPr>
            <a:endParaRPr lang="en-US" sz="100" b="1" dirty="0">
              <a:solidFill>
                <a:srgbClr val="000000"/>
              </a:solidFill>
              <a:latin typeface="Arial"/>
              <a:cs typeface="Arial"/>
            </a:endParaRPr>
          </a:p>
          <a:p>
            <a:pPr marL="850900" lvl="1" indent="-342900">
              <a:buClr>
                <a:srgbClr val="000000"/>
              </a:buClr>
              <a:buAutoNum type="arabicPeriod"/>
            </a:pPr>
            <a:r>
              <a:rPr lang="en-US" sz="1700" dirty="0">
                <a:solidFill>
                  <a:srgbClr val="000000"/>
                </a:solidFill>
                <a:latin typeface="Arial"/>
                <a:cs typeface="Arial"/>
              </a:rPr>
              <a:t>Click </a:t>
            </a:r>
            <a:r>
              <a:rPr lang="en-US" sz="1700" b="1" dirty="0">
                <a:solidFill>
                  <a:srgbClr val="000000"/>
                </a:solidFill>
                <a:latin typeface="Arial"/>
                <a:cs typeface="Arial"/>
              </a:rPr>
              <a:t>Classes</a:t>
            </a:r>
            <a:r>
              <a:rPr lang="en-US" sz="1700" dirty="0">
                <a:solidFill>
                  <a:srgbClr val="000000"/>
                </a:solidFill>
                <a:latin typeface="Arial"/>
                <a:cs typeface="Arial"/>
              </a:rPr>
              <a:t> in the top menu.</a:t>
            </a:r>
          </a:p>
          <a:p>
            <a:pPr marL="850900" lvl="1" indent="-342900">
              <a:buClr>
                <a:srgbClr val="000000"/>
              </a:buClr>
              <a:buAutoNum type="arabicPeriod"/>
            </a:pPr>
            <a:r>
              <a:rPr lang="en-US" sz="1700" dirty="0">
                <a:solidFill>
                  <a:srgbClr val="000000"/>
                </a:solidFill>
                <a:latin typeface="Arial"/>
                <a:cs typeface="Arial"/>
              </a:rPr>
              <a:t>Select an </a:t>
            </a:r>
            <a:r>
              <a:rPr lang="en-US" sz="1700" b="1" dirty="0">
                <a:solidFill>
                  <a:srgbClr val="000000"/>
                </a:solidFill>
                <a:latin typeface="Arial"/>
                <a:cs typeface="Arial"/>
              </a:rPr>
              <a:t>organization</a:t>
            </a:r>
            <a:r>
              <a:rPr lang="en-US" sz="1700" dirty="0">
                <a:solidFill>
                  <a:srgbClr val="000000"/>
                </a:solidFill>
                <a:latin typeface="Arial"/>
                <a:cs typeface="Arial"/>
              </a:rPr>
              <a:t> from the organization drop-down list, and then select a </a:t>
            </a:r>
            <a:r>
              <a:rPr lang="en-US" sz="1700" b="1" dirty="0">
                <a:solidFill>
                  <a:srgbClr val="000000"/>
                </a:solidFill>
                <a:latin typeface="Arial"/>
                <a:cs typeface="Arial"/>
              </a:rPr>
              <a:t>subject</a:t>
            </a:r>
            <a:r>
              <a:rPr lang="en-US" sz="1700" dirty="0">
                <a:solidFill>
                  <a:srgbClr val="000000"/>
                </a:solidFill>
                <a:latin typeface="Arial"/>
                <a:cs typeface="Arial"/>
              </a:rPr>
              <a:t> from the subject drop-down list. </a:t>
            </a:r>
          </a:p>
          <a:p>
            <a:pPr marL="850900" lvl="1" indent="-342900">
              <a:buClr>
                <a:srgbClr val="000000"/>
              </a:buClr>
              <a:buAutoNum type="arabicPeriod"/>
            </a:pPr>
            <a:r>
              <a:rPr lang="en-US" sz="1700" dirty="0">
                <a:solidFill>
                  <a:srgbClr val="000000"/>
                </a:solidFill>
                <a:latin typeface="Arial"/>
                <a:cs typeface="Arial"/>
              </a:rPr>
              <a:t>Select either the </a:t>
            </a:r>
            <a:r>
              <a:rPr lang="en-US" sz="1700" b="1" dirty="0">
                <a:solidFill>
                  <a:srgbClr val="000000"/>
                </a:solidFill>
                <a:latin typeface="Arial"/>
                <a:cs typeface="Arial"/>
              </a:rPr>
              <a:t>Course Level </a:t>
            </a:r>
            <a:r>
              <a:rPr lang="en-US" sz="1700" dirty="0">
                <a:solidFill>
                  <a:srgbClr val="000000"/>
                </a:solidFill>
                <a:latin typeface="Arial"/>
                <a:cs typeface="Arial"/>
              </a:rPr>
              <a:t>or </a:t>
            </a:r>
            <a:r>
              <a:rPr lang="en-US" sz="1700" b="1" dirty="0">
                <a:solidFill>
                  <a:srgbClr val="000000"/>
                </a:solidFill>
                <a:latin typeface="Arial"/>
                <a:cs typeface="Arial"/>
              </a:rPr>
              <a:t>Grade Level </a:t>
            </a:r>
            <a:r>
              <a:rPr lang="en-US" sz="1700" dirty="0">
                <a:solidFill>
                  <a:srgbClr val="000000"/>
                </a:solidFill>
                <a:latin typeface="Arial"/>
                <a:cs typeface="Arial"/>
              </a:rPr>
              <a:t>tab.</a:t>
            </a:r>
          </a:p>
          <a:p>
            <a:pPr marL="508000" lvl="1" indent="0">
              <a:buClr>
                <a:srgbClr val="000000"/>
              </a:buClr>
              <a:buNone/>
            </a:pPr>
            <a:r>
              <a:rPr lang="en-US" sz="1700" dirty="0">
                <a:solidFill>
                  <a:srgbClr val="000000"/>
                </a:solidFill>
                <a:latin typeface="Arial"/>
                <a:cs typeface="Arial"/>
              </a:rPr>
              <a:t>	</a:t>
            </a:r>
            <a:r>
              <a:rPr lang="en-US" sz="1700" b="1" dirty="0">
                <a:solidFill>
                  <a:srgbClr val="000000"/>
                </a:solidFill>
                <a:latin typeface="Arial"/>
                <a:cs typeface="Arial"/>
              </a:rPr>
              <a:t>Note</a:t>
            </a:r>
            <a:r>
              <a:rPr lang="en-US" sz="1700" dirty="0">
                <a:solidFill>
                  <a:srgbClr val="000000"/>
                </a:solidFill>
                <a:latin typeface="Arial"/>
                <a:cs typeface="Arial"/>
              </a:rPr>
              <a:t>: Refer to the March 4 Tasks in the MCAS Portal 	Before Testing </a:t>
            </a:r>
            <a:r>
              <a:rPr lang="en-US" sz="1700" dirty="0">
                <a:solidFill>
                  <a:srgbClr val="000000"/>
                </a:solidFill>
                <a:latin typeface="Arial"/>
                <a:cs typeface="Arial"/>
                <a:hlinkClick r:id="rId3"/>
              </a:rPr>
              <a:t>training webinar</a:t>
            </a:r>
            <a:r>
              <a:rPr lang="en-US" sz="1700" dirty="0">
                <a:solidFill>
                  <a:srgbClr val="000000"/>
                </a:solidFill>
                <a:latin typeface="Arial"/>
                <a:cs typeface="Arial"/>
              </a:rPr>
              <a:t> for information on 	grade-level and course-level classes. </a:t>
            </a:r>
          </a:p>
          <a:p>
            <a:pPr marL="850900" lvl="1" indent="-342900">
              <a:buClr>
                <a:srgbClr val="000000"/>
              </a:buClr>
              <a:buFont typeface="+mj-lt"/>
              <a:buAutoNum type="arabicPeriod" startAt="4"/>
            </a:pPr>
            <a:r>
              <a:rPr lang="en-US" sz="1700" dirty="0">
                <a:solidFill>
                  <a:srgbClr val="000000"/>
                </a:solidFill>
                <a:latin typeface="Arial"/>
                <a:cs typeface="Arial"/>
              </a:rPr>
              <a:t>Select </a:t>
            </a:r>
            <a:r>
              <a:rPr lang="en-US" sz="1700" b="1" dirty="0">
                <a:solidFill>
                  <a:srgbClr val="000000"/>
                </a:solidFill>
                <a:latin typeface="Arial"/>
                <a:cs typeface="Arial"/>
              </a:rPr>
              <a:t>Create Class</a:t>
            </a:r>
            <a:r>
              <a:rPr lang="en-US" sz="1700" dirty="0">
                <a:solidFill>
                  <a:srgbClr val="000000"/>
                </a:solidFill>
                <a:latin typeface="Arial"/>
                <a:cs typeface="Arial"/>
              </a:rPr>
              <a:t>. </a:t>
            </a:r>
          </a:p>
          <a:p>
            <a:pPr marL="850900" lvl="1" indent="-342900">
              <a:buClr>
                <a:srgbClr val="000000"/>
              </a:buClr>
              <a:buFont typeface="+mj-lt"/>
              <a:buAutoNum type="arabicPeriod" startAt="4"/>
            </a:pPr>
            <a:r>
              <a:rPr lang="en-US" sz="1700" dirty="0">
                <a:solidFill>
                  <a:srgbClr val="000000"/>
                </a:solidFill>
                <a:latin typeface="Arial"/>
                <a:cs typeface="Arial"/>
              </a:rPr>
              <a:t>Type the name of the class in the Class Name field. </a:t>
            </a:r>
          </a:p>
          <a:p>
            <a:pPr marL="850900" lvl="1" indent="-342900">
              <a:buClr>
                <a:srgbClr val="000000"/>
              </a:buClr>
              <a:buFont typeface="+mj-lt"/>
              <a:buAutoNum type="arabicPeriod" startAt="4"/>
            </a:pPr>
            <a:r>
              <a:rPr lang="en-US" sz="1700" dirty="0">
                <a:solidFill>
                  <a:srgbClr val="000000"/>
                </a:solidFill>
                <a:latin typeface="Arial"/>
                <a:cs typeface="Arial"/>
              </a:rPr>
              <a:t>Select a grade or course from the drop-down list. </a:t>
            </a:r>
          </a:p>
          <a:p>
            <a:pPr marL="850900" lvl="1" indent="-342900">
              <a:buClr>
                <a:srgbClr val="000000"/>
              </a:buClr>
              <a:buFont typeface="+mj-lt"/>
              <a:buAutoNum type="arabicPeriod" startAt="4"/>
            </a:pPr>
            <a:r>
              <a:rPr lang="en-US" sz="1700" dirty="0">
                <a:solidFill>
                  <a:srgbClr val="000000"/>
                </a:solidFill>
                <a:latin typeface="Arial"/>
                <a:cs typeface="Arial"/>
              </a:rPr>
              <a:t>Unselect the checkbox for </a:t>
            </a:r>
            <a:r>
              <a:rPr lang="en-US" sz="1700" b="1" dirty="0">
                <a:solidFill>
                  <a:srgbClr val="000000"/>
                </a:solidFill>
                <a:latin typeface="Arial"/>
                <a:cs typeface="Arial"/>
              </a:rPr>
              <a:t>“Show only students that are not assigned to a class”</a:t>
            </a:r>
            <a:r>
              <a:rPr lang="en-US" sz="1700" dirty="0">
                <a:solidFill>
                  <a:srgbClr val="000000"/>
                </a:solidFill>
                <a:latin typeface="Arial"/>
                <a:cs typeface="Arial"/>
              </a:rPr>
              <a:t> so that you can locate the student you need to add to the class.</a:t>
            </a:r>
          </a:p>
          <a:p>
            <a:pPr marL="850900" lvl="1" indent="-342900">
              <a:buClr>
                <a:srgbClr val="000000"/>
              </a:buClr>
              <a:buFont typeface="+mj-lt"/>
              <a:buAutoNum type="arabicPeriod" startAt="4"/>
            </a:pPr>
            <a:r>
              <a:rPr lang="en-US" sz="1700" dirty="0">
                <a:solidFill>
                  <a:srgbClr val="000000"/>
                </a:solidFill>
                <a:latin typeface="Arial"/>
                <a:cs typeface="Arial"/>
              </a:rPr>
              <a:t>Select the student and click </a:t>
            </a:r>
            <a:r>
              <a:rPr lang="en-US" sz="1700" b="1" dirty="0">
                <a:solidFill>
                  <a:srgbClr val="000000"/>
                </a:solidFill>
                <a:latin typeface="Arial"/>
                <a:cs typeface="Arial"/>
              </a:rPr>
              <a:t>Add</a:t>
            </a:r>
            <a:r>
              <a:rPr lang="en-US" sz="1700" dirty="0">
                <a:solidFill>
                  <a:srgbClr val="000000"/>
                </a:solidFill>
                <a:latin typeface="Arial"/>
                <a:cs typeface="Arial"/>
              </a:rPr>
              <a:t>.</a:t>
            </a:r>
          </a:p>
          <a:p>
            <a:pPr marL="850900" lvl="1" indent="-342900">
              <a:buClr>
                <a:srgbClr val="000000"/>
              </a:buClr>
              <a:buFont typeface="+mj-lt"/>
              <a:buAutoNum type="arabicPeriod" startAt="4"/>
            </a:pPr>
            <a:r>
              <a:rPr lang="en-US" sz="1700" dirty="0">
                <a:solidFill>
                  <a:srgbClr val="000000"/>
                </a:solidFill>
                <a:latin typeface="Arial"/>
                <a:cs typeface="Arial"/>
              </a:rPr>
              <a:t>Click </a:t>
            </a:r>
            <a:r>
              <a:rPr lang="en-US" sz="1700" b="1" dirty="0">
                <a:solidFill>
                  <a:srgbClr val="000000"/>
                </a:solidFill>
                <a:latin typeface="Arial"/>
                <a:cs typeface="Arial"/>
              </a:rPr>
              <a:t>Save</a:t>
            </a:r>
            <a:r>
              <a:rPr lang="en-US" sz="1700" dirty="0">
                <a:solidFill>
                  <a:srgbClr val="000000"/>
                </a:solidFill>
                <a:latin typeface="Arial"/>
                <a:cs typeface="Arial"/>
              </a:rPr>
              <a:t>.</a:t>
            </a:r>
          </a:p>
          <a:p>
            <a:pPr>
              <a:buFont typeface="Arial" panose="02070309020205020404" pitchFamily="49" charset="0"/>
              <a:buChar char="•"/>
            </a:pPr>
            <a:endParaRPr lang="en-US" sz="2000" dirty="0">
              <a:solidFill>
                <a:srgbClr val="203B6A"/>
              </a:solidFill>
              <a:latin typeface="Arial"/>
              <a:cs typeface="Arial"/>
            </a:endParaRPr>
          </a:p>
          <a:p>
            <a:pPr marL="850900" lvl="1" indent="-342900">
              <a:buFont typeface="Courier New" panose="02070309020205020404" pitchFamily="49" charset="0"/>
              <a:buAutoNum type="arabicPeriod"/>
            </a:pPr>
            <a:endParaRPr lang="en-US" sz="1600" dirty="0">
              <a:solidFill>
                <a:srgbClr val="000000"/>
              </a:solidFill>
              <a:latin typeface="Arial"/>
              <a:cs typeface="Arial"/>
            </a:endParaRPr>
          </a:p>
          <a:p>
            <a:pPr marL="1022350" lvl="1" indent="-514350">
              <a:buFont typeface="Courier New" panose="02070309020205020404" pitchFamily="49" charset="0"/>
              <a:buAutoNum type="arabicPeriod"/>
            </a:pPr>
            <a:endParaRPr lang="en-US" sz="1800" dirty="0">
              <a:solidFill>
                <a:srgbClr val="000000"/>
              </a:solidFill>
              <a:latin typeface="Arial"/>
              <a:cs typeface="Arial"/>
            </a:endParaRPr>
          </a:p>
          <a:p>
            <a:pPr marL="0" indent="0">
              <a:buNone/>
            </a:pPr>
            <a:endParaRPr lang="en-US" sz="2800" dirty="0">
              <a:solidFill>
                <a:srgbClr val="000000"/>
              </a:solidFill>
              <a:latin typeface="Arial"/>
              <a:cs typeface="Arial"/>
            </a:endParaRPr>
          </a:p>
        </p:txBody>
      </p:sp>
      <p:grpSp>
        <p:nvGrpSpPr>
          <p:cNvPr id="4" name="Group 3">
            <a:extLst>
              <a:ext uri="{FF2B5EF4-FFF2-40B4-BE49-F238E27FC236}">
                <a16:creationId xmlns:a16="http://schemas.microsoft.com/office/drawing/2014/main" id="{64ACD745-43BB-7EC2-E05B-01AEC79A4C7B}"/>
              </a:ext>
            </a:extLst>
          </p:cNvPr>
          <p:cNvGrpSpPr/>
          <p:nvPr/>
        </p:nvGrpSpPr>
        <p:grpSpPr>
          <a:xfrm>
            <a:off x="6839895" y="1497085"/>
            <a:ext cx="5178926" cy="4914564"/>
            <a:chOff x="6352674" y="1220832"/>
            <a:chExt cx="5912124" cy="5344732"/>
          </a:xfrm>
        </p:grpSpPr>
        <p:pic>
          <p:nvPicPr>
            <p:cNvPr id="5" name="Picture 4">
              <a:extLst>
                <a:ext uri="{FF2B5EF4-FFF2-40B4-BE49-F238E27FC236}">
                  <a16:creationId xmlns:a16="http://schemas.microsoft.com/office/drawing/2014/main" id="{6928E80E-998C-6398-5EBB-5C321E739C25}"/>
                </a:ext>
              </a:extLst>
            </p:cNvPr>
            <p:cNvPicPr>
              <a:picLocks noChangeAspect="1"/>
            </p:cNvPicPr>
            <p:nvPr/>
          </p:nvPicPr>
          <p:blipFill>
            <a:blip r:embed="rId4"/>
            <a:stretch>
              <a:fillRect/>
            </a:stretch>
          </p:blipFill>
          <p:spPr>
            <a:xfrm>
              <a:off x="6352674" y="1220832"/>
              <a:ext cx="5912124" cy="5344732"/>
            </a:xfrm>
            <a:prstGeom prst="rect">
              <a:avLst/>
            </a:prstGeom>
          </p:spPr>
        </p:pic>
        <p:sp>
          <p:nvSpPr>
            <p:cNvPr id="6" name="Rectangle 5">
              <a:extLst>
                <a:ext uri="{FF2B5EF4-FFF2-40B4-BE49-F238E27FC236}">
                  <a16:creationId xmlns:a16="http://schemas.microsoft.com/office/drawing/2014/main" id="{54C73748-BFA5-2EBC-E172-CA0F2088CF10}"/>
                </a:ext>
              </a:extLst>
            </p:cNvPr>
            <p:cNvSpPr/>
            <p:nvPr/>
          </p:nvSpPr>
          <p:spPr>
            <a:xfrm>
              <a:off x="6529137" y="1636294"/>
              <a:ext cx="2037347" cy="9264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7C0CF5-39BD-AB6D-BE14-AEA1995DA10D}"/>
                </a:ext>
              </a:extLst>
            </p:cNvPr>
            <p:cNvSpPr/>
            <p:nvPr/>
          </p:nvSpPr>
          <p:spPr>
            <a:xfrm>
              <a:off x="6649453" y="3226335"/>
              <a:ext cx="3108158" cy="455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4CE758-F5F1-C46E-D0AD-99174F9B98B1}"/>
                </a:ext>
              </a:extLst>
            </p:cNvPr>
            <p:cNvSpPr/>
            <p:nvPr/>
          </p:nvSpPr>
          <p:spPr>
            <a:xfrm>
              <a:off x="8803105" y="5113421"/>
              <a:ext cx="1038727" cy="2128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9086BD-7414-A6EF-6DC3-B0795C19DE15}"/>
                </a:ext>
              </a:extLst>
            </p:cNvPr>
            <p:cNvSpPr/>
            <p:nvPr/>
          </p:nvSpPr>
          <p:spPr>
            <a:xfrm>
              <a:off x="6649453" y="6256420"/>
              <a:ext cx="473243" cy="3091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6E179483-E543-BB38-4372-D7B3E33C4A0B}"/>
              </a:ext>
            </a:extLst>
          </p:cNvPr>
          <p:cNvSpPr>
            <a:spLocks noGrp="1"/>
          </p:cNvSpPr>
          <p:nvPr>
            <p:ph type="sldNum" sz="quarter" idx="12"/>
          </p:nvPr>
        </p:nvSpPr>
        <p:spPr/>
        <p:txBody>
          <a:bodyPr/>
          <a:lstStyle/>
          <a:p>
            <a:fld id="{68A8D22E-6BC5-9E47-900C-2BB94685D9F5}" type="slidenum">
              <a:rPr lang="en-US" smtClean="0"/>
              <a:t>35</a:t>
            </a:fld>
            <a:endParaRPr lang="en-US"/>
          </a:p>
        </p:txBody>
      </p:sp>
    </p:spTree>
    <p:extLst>
      <p:ext uri="{BB962C8B-B14F-4D97-AF65-F5344CB8AC3E}">
        <p14:creationId xmlns:p14="http://schemas.microsoft.com/office/powerpoint/2010/main" val="3570472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9DEE2-6402-DE87-30FE-532A94985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59CFB-8A70-4800-529A-6F4827F5FC1B}"/>
              </a:ext>
            </a:extLst>
          </p:cNvPr>
          <p:cNvSpPr>
            <a:spLocks noGrp="1"/>
          </p:cNvSpPr>
          <p:nvPr>
            <p:ph type="title"/>
          </p:nvPr>
        </p:nvSpPr>
        <p:spPr>
          <a:xfrm>
            <a:off x="173178" y="175562"/>
            <a:ext cx="11890665" cy="861002"/>
          </a:xfrm>
        </p:spPr>
        <p:txBody>
          <a:bodyPr>
            <a:noAutofit/>
          </a:bodyPr>
          <a:lstStyle/>
          <a:p>
            <a:r>
              <a:rPr lang="en-US" sz="3200" b="1">
                <a:solidFill>
                  <a:schemeClr val="bg1"/>
                </a:solidFill>
                <a:latin typeface="Arial"/>
                <a:cs typeface="Arial"/>
              </a:rPr>
              <a:t>Resolving Incorrect Form-Dependent Accommodations: After a Student Logs In (continued)</a:t>
            </a:r>
            <a:endParaRPr lang="en-US" sz="3200" b="1">
              <a:solidFill>
                <a:schemeClr val="bg1"/>
              </a:solidFill>
            </a:endParaRPr>
          </a:p>
        </p:txBody>
      </p:sp>
      <p:sp>
        <p:nvSpPr>
          <p:cNvPr id="3" name="Content Placeholder 2">
            <a:extLst>
              <a:ext uri="{FF2B5EF4-FFF2-40B4-BE49-F238E27FC236}">
                <a16:creationId xmlns:a16="http://schemas.microsoft.com/office/drawing/2014/main" id="{AB6B4467-EBE3-BC23-A57A-42F9F8896F29}"/>
              </a:ext>
            </a:extLst>
          </p:cNvPr>
          <p:cNvSpPr>
            <a:spLocks noGrp="1"/>
          </p:cNvSpPr>
          <p:nvPr>
            <p:ph idx="1"/>
          </p:nvPr>
        </p:nvSpPr>
        <p:spPr>
          <a:xfrm>
            <a:off x="173178" y="1544804"/>
            <a:ext cx="11890665" cy="4414692"/>
          </a:xfrm>
        </p:spPr>
        <p:txBody>
          <a:bodyPr vert="horz" lIns="91440" tIns="45720" rIns="91440" bIns="45720" rtlCol="0" anchor="t">
            <a:noAutofit/>
          </a:bodyPr>
          <a:lstStyle/>
          <a:p>
            <a:pPr marL="0" indent="0" fontAlgn="base">
              <a:buNone/>
            </a:pPr>
            <a:r>
              <a:rPr lang="en-US" sz="2600" b="1" dirty="0">
                <a:solidFill>
                  <a:srgbClr val="000000"/>
                </a:solidFill>
                <a:latin typeface="Arial"/>
                <a:cs typeface="Arial"/>
              </a:rPr>
              <a:t>Step 5: Schedule the new class to take the test and print the student’s new login. </a:t>
            </a:r>
          </a:p>
          <a:p>
            <a:pPr marL="1022350" lvl="1" indent="-514350">
              <a:buClr>
                <a:srgbClr val="000000"/>
              </a:buClr>
              <a:buAutoNum type="arabicPeriod"/>
            </a:pPr>
            <a:r>
              <a:rPr lang="en-US" sz="2100" dirty="0">
                <a:solidFill>
                  <a:srgbClr val="000000"/>
                </a:solidFill>
                <a:latin typeface="Arial"/>
                <a:cs typeface="Arial"/>
              </a:rPr>
              <a:t>Select </a:t>
            </a:r>
            <a:r>
              <a:rPr lang="en-US" sz="2100" b="1" dirty="0">
                <a:solidFill>
                  <a:srgbClr val="000000"/>
                </a:solidFill>
                <a:latin typeface="Arial"/>
                <a:cs typeface="Arial"/>
              </a:rPr>
              <a:t>Test Scheduling </a:t>
            </a:r>
            <a:r>
              <a:rPr lang="en-US" sz="2100" dirty="0">
                <a:solidFill>
                  <a:srgbClr val="000000"/>
                </a:solidFill>
                <a:latin typeface="Arial"/>
                <a:cs typeface="Arial"/>
              </a:rPr>
              <a:t>in the top menu.</a:t>
            </a:r>
          </a:p>
          <a:p>
            <a:pPr marL="1022350" lvl="1" indent="-514350">
              <a:buClr>
                <a:srgbClr val="000000"/>
              </a:buClr>
              <a:buAutoNum type="arabicPeriod"/>
            </a:pPr>
            <a:r>
              <a:rPr lang="en-US" sz="2100" dirty="0">
                <a:solidFill>
                  <a:srgbClr val="000000"/>
                </a:solidFill>
                <a:latin typeface="Arial"/>
                <a:cs typeface="Arial"/>
              </a:rPr>
              <a:t>Select the correct school, content area (ELA, mathematics, science, or civics), program (grades 3–8 or high school), and test name. </a:t>
            </a:r>
          </a:p>
          <a:p>
            <a:pPr marL="1250950" lvl="2" indent="-285750">
              <a:buClr>
                <a:srgbClr val="000000"/>
              </a:buClr>
            </a:pPr>
            <a:r>
              <a:rPr lang="en-US" sz="1800" dirty="0">
                <a:solidFill>
                  <a:srgbClr val="000000"/>
                </a:solidFill>
                <a:latin typeface="Arial"/>
                <a:cs typeface="Arial"/>
              </a:rPr>
              <a:t>Note: Select the </a:t>
            </a:r>
            <a:r>
              <a:rPr lang="en-US" sz="1800" b="1" dirty="0">
                <a:solidFill>
                  <a:srgbClr val="000000"/>
                </a:solidFill>
                <a:latin typeface="Arial"/>
                <a:cs typeface="Arial"/>
              </a:rPr>
              <a:t>Spanish/English </a:t>
            </a:r>
            <a:r>
              <a:rPr lang="en-US" sz="1800" dirty="0">
                <a:solidFill>
                  <a:srgbClr val="000000"/>
                </a:solidFill>
                <a:latin typeface="Arial"/>
                <a:cs typeface="Arial"/>
              </a:rPr>
              <a:t>test from the drop-down menu for students taking this form.  </a:t>
            </a:r>
          </a:p>
          <a:p>
            <a:pPr marL="1022350" lvl="1" indent="-514350">
              <a:buClr>
                <a:srgbClr val="000000"/>
              </a:buClr>
              <a:buAutoNum type="arabicPeriod"/>
            </a:pPr>
            <a:r>
              <a:rPr lang="en-US" sz="2100" dirty="0">
                <a:solidFill>
                  <a:srgbClr val="000000"/>
                </a:solidFill>
                <a:latin typeface="Arial"/>
                <a:cs typeface="Arial"/>
              </a:rPr>
              <a:t>Select </a:t>
            </a:r>
            <a:r>
              <a:rPr lang="en-US" sz="2100" b="1" dirty="0">
                <a:solidFill>
                  <a:srgbClr val="000000"/>
                </a:solidFill>
                <a:latin typeface="Arial"/>
                <a:cs typeface="Arial"/>
              </a:rPr>
              <a:t>Schedule New Test</a:t>
            </a:r>
            <a:r>
              <a:rPr lang="en-US" sz="2100" dirty="0">
                <a:solidFill>
                  <a:srgbClr val="000000"/>
                </a:solidFill>
                <a:latin typeface="Arial"/>
                <a:cs typeface="Arial"/>
              </a:rPr>
              <a:t>.</a:t>
            </a:r>
          </a:p>
          <a:p>
            <a:pPr marL="1022350" lvl="1" indent="-514350">
              <a:buClr>
                <a:srgbClr val="000000"/>
              </a:buClr>
              <a:buAutoNum type="arabicPeriod"/>
            </a:pPr>
            <a:r>
              <a:rPr lang="en-US" sz="2100" dirty="0">
                <a:solidFill>
                  <a:srgbClr val="000000"/>
                </a:solidFill>
                <a:latin typeface="Arial"/>
                <a:cs typeface="Arial"/>
              </a:rPr>
              <a:t>Select the name of the class just created and click </a:t>
            </a:r>
            <a:r>
              <a:rPr lang="en-US" sz="2100" b="1" dirty="0">
                <a:solidFill>
                  <a:srgbClr val="000000"/>
                </a:solidFill>
                <a:latin typeface="Arial"/>
                <a:cs typeface="Arial"/>
              </a:rPr>
              <a:t>Schedule</a:t>
            </a:r>
            <a:r>
              <a:rPr lang="en-US" sz="2100" dirty="0">
                <a:solidFill>
                  <a:srgbClr val="000000"/>
                </a:solidFill>
                <a:latin typeface="Arial"/>
                <a:cs typeface="Arial"/>
              </a:rPr>
              <a:t>.</a:t>
            </a:r>
          </a:p>
        </p:txBody>
      </p:sp>
      <p:grpSp>
        <p:nvGrpSpPr>
          <p:cNvPr id="6" name="Group 5">
            <a:extLst>
              <a:ext uri="{FF2B5EF4-FFF2-40B4-BE49-F238E27FC236}">
                <a16:creationId xmlns:a16="http://schemas.microsoft.com/office/drawing/2014/main" id="{D48B8D8B-026F-C14D-1D00-9227F20ACAA4}"/>
              </a:ext>
            </a:extLst>
          </p:cNvPr>
          <p:cNvGrpSpPr/>
          <p:nvPr/>
        </p:nvGrpSpPr>
        <p:grpSpPr>
          <a:xfrm>
            <a:off x="174998" y="4347496"/>
            <a:ext cx="8285409" cy="1932284"/>
            <a:chOff x="0" y="3774890"/>
            <a:chExt cx="8285409" cy="1932284"/>
          </a:xfrm>
        </p:grpSpPr>
        <p:pic>
          <p:nvPicPr>
            <p:cNvPr id="4" name="Picture 3">
              <a:extLst>
                <a:ext uri="{FF2B5EF4-FFF2-40B4-BE49-F238E27FC236}">
                  <a16:creationId xmlns:a16="http://schemas.microsoft.com/office/drawing/2014/main" id="{64859C62-6594-6883-5DCB-5D34C68969C0}"/>
                </a:ext>
              </a:extLst>
            </p:cNvPr>
            <p:cNvPicPr>
              <a:picLocks noChangeAspect="1"/>
            </p:cNvPicPr>
            <p:nvPr/>
          </p:nvPicPr>
          <p:blipFill>
            <a:blip r:embed="rId3"/>
            <a:stretch>
              <a:fillRect/>
            </a:stretch>
          </p:blipFill>
          <p:spPr>
            <a:xfrm>
              <a:off x="0" y="3774890"/>
              <a:ext cx="8285409" cy="1932284"/>
            </a:xfrm>
            <a:prstGeom prst="rect">
              <a:avLst/>
            </a:prstGeom>
          </p:spPr>
        </p:pic>
        <p:sp>
          <p:nvSpPr>
            <p:cNvPr id="5" name="Rectangle 4">
              <a:extLst>
                <a:ext uri="{FF2B5EF4-FFF2-40B4-BE49-F238E27FC236}">
                  <a16:creationId xmlns:a16="http://schemas.microsoft.com/office/drawing/2014/main" id="{D5101072-D2E2-9F41-01E9-82517BA18253}"/>
                </a:ext>
              </a:extLst>
            </p:cNvPr>
            <p:cNvSpPr/>
            <p:nvPr/>
          </p:nvSpPr>
          <p:spPr>
            <a:xfrm>
              <a:off x="5291070" y="4647127"/>
              <a:ext cx="1126901" cy="3434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5A5E796-87E2-BC8E-811A-9143F36C7412}"/>
              </a:ext>
            </a:extLst>
          </p:cNvPr>
          <p:cNvGrpSpPr/>
          <p:nvPr/>
        </p:nvGrpSpPr>
        <p:grpSpPr>
          <a:xfrm>
            <a:off x="8786552" y="3777289"/>
            <a:ext cx="3121651" cy="2788275"/>
            <a:chOff x="8607380" y="3779949"/>
            <a:chExt cx="3121651" cy="2788275"/>
          </a:xfrm>
        </p:grpSpPr>
        <p:pic>
          <p:nvPicPr>
            <p:cNvPr id="7" name="Picture 6">
              <a:extLst>
                <a:ext uri="{FF2B5EF4-FFF2-40B4-BE49-F238E27FC236}">
                  <a16:creationId xmlns:a16="http://schemas.microsoft.com/office/drawing/2014/main" id="{85E644BE-FD6C-CCEF-42A2-0D0716257031}"/>
                </a:ext>
              </a:extLst>
            </p:cNvPr>
            <p:cNvPicPr>
              <a:picLocks noChangeAspect="1"/>
            </p:cNvPicPr>
            <p:nvPr/>
          </p:nvPicPr>
          <p:blipFill>
            <a:blip r:embed="rId4"/>
            <a:stretch>
              <a:fillRect/>
            </a:stretch>
          </p:blipFill>
          <p:spPr>
            <a:xfrm>
              <a:off x="8608855" y="3779949"/>
              <a:ext cx="3120176" cy="2775398"/>
            </a:xfrm>
            <a:prstGeom prst="rect">
              <a:avLst/>
            </a:prstGeom>
          </p:spPr>
        </p:pic>
        <p:sp>
          <p:nvSpPr>
            <p:cNvPr id="8" name="Rectangle 7">
              <a:extLst>
                <a:ext uri="{FF2B5EF4-FFF2-40B4-BE49-F238E27FC236}">
                  <a16:creationId xmlns:a16="http://schemas.microsoft.com/office/drawing/2014/main" id="{1B115261-BAFD-EC19-2810-6F316AC81DD3}"/>
                </a:ext>
              </a:extLst>
            </p:cNvPr>
            <p:cNvSpPr/>
            <p:nvPr/>
          </p:nvSpPr>
          <p:spPr>
            <a:xfrm>
              <a:off x="8607380" y="6256985"/>
              <a:ext cx="654676" cy="3112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933CB9EA-E73D-F512-D171-A9C5EE08C63A}"/>
              </a:ext>
            </a:extLst>
          </p:cNvPr>
          <p:cNvSpPr>
            <a:spLocks noGrp="1"/>
          </p:cNvSpPr>
          <p:nvPr>
            <p:ph type="sldNum" sz="quarter" idx="12"/>
          </p:nvPr>
        </p:nvSpPr>
        <p:spPr/>
        <p:txBody>
          <a:bodyPr/>
          <a:lstStyle/>
          <a:p>
            <a:fld id="{68A8D22E-6BC5-9E47-900C-2BB94685D9F5}" type="slidenum">
              <a:rPr lang="en-US" smtClean="0"/>
              <a:t>36</a:t>
            </a:fld>
            <a:endParaRPr lang="en-US"/>
          </a:p>
        </p:txBody>
      </p:sp>
    </p:spTree>
    <p:extLst>
      <p:ext uri="{BB962C8B-B14F-4D97-AF65-F5344CB8AC3E}">
        <p14:creationId xmlns:p14="http://schemas.microsoft.com/office/powerpoint/2010/main" val="2109712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BEA6-DE2D-D211-26A7-FE4D0D3C9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42122-831D-F1DD-8C75-205049117879}"/>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939F56F7-7A55-1DE1-DD2A-A0BA6B352A10}"/>
              </a:ext>
            </a:extLst>
          </p:cNvPr>
          <p:cNvSpPr>
            <a:spLocks noGrp="1"/>
          </p:cNvSpPr>
          <p:nvPr>
            <p:ph idx="1"/>
          </p:nvPr>
        </p:nvSpPr>
        <p:spPr/>
        <p:txBody>
          <a:bodyPr vert="horz" lIns="91440" tIns="45720" rIns="91440" bIns="45720" rtlCol="0" anchor="t">
            <a:normAutofit/>
          </a:bodyPr>
          <a:lstStyle/>
          <a:p>
            <a:pPr marL="342900" indent="-342900">
              <a:buFont typeface="Arial,Sans-Serif" panose="020B0604020202020204" pitchFamily="34" charset="0"/>
              <a:buChar char="•"/>
            </a:pPr>
            <a:r>
              <a:rPr lang="en-US" dirty="0">
                <a:solidFill>
                  <a:srgbClr val="000000"/>
                </a:solidFill>
                <a:latin typeface="Arial"/>
                <a:cs typeface="Arial"/>
                <a:hlinkClick r:id="rId3"/>
              </a:rPr>
              <a:t>Manuals</a:t>
            </a:r>
            <a:endParaRPr lang="en-US" dirty="0">
              <a:solidFill>
                <a:srgbClr val="000000"/>
              </a:solidFill>
              <a:latin typeface="Arial"/>
              <a:cs typeface="Arial"/>
            </a:endParaRPr>
          </a:p>
          <a:p>
            <a:pPr marL="800100" lvl="1" indent="-342900">
              <a:buFont typeface="Arial,Sans-Serif" panose="020B0604020202020204" pitchFamily="34" charset="0"/>
              <a:buChar char="•"/>
            </a:pPr>
            <a:r>
              <a:rPr lang="en-US" dirty="0">
                <a:solidFill>
                  <a:srgbClr val="000000"/>
                </a:solidFill>
                <a:latin typeface="Arial"/>
                <a:cs typeface="Arial"/>
                <a:hlinkClick r:id="rId4"/>
              </a:rPr>
              <a:t>PAM</a:t>
            </a:r>
            <a:r>
              <a:rPr lang="en-US" dirty="0">
                <a:solidFill>
                  <a:srgbClr val="000000"/>
                </a:solidFill>
                <a:latin typeface="Arial"/>
                <a:cs typeface="Arial"/>
              </a:rPr>
              <a:t>, pages 68–71 </a:t>
            </a:r>
          </a:p>
          <a:p>
            <a:pPr marL="800100" lvl="1" indent="-342900">
              <a:buFont typeface="Arial,Sans-Serif" panose="020B0604020202020204" pitchFamily="34" charset="0"/>
              <a:buChar char="•"/>
            </a:pPr>
            <a:r>
              <a:rPr lang="en-US" dirty="0">
                <a:solidFill>
                  <a:srgbClr val="000000"/>
                </a:solidFill>
                <a:latin typeface="Arial"/>
                <a:cs typeface="Arial"/>
                <a:hlinkClick r:id="rId5"/>
              </a:rPr>
              <a:t>CBT TAM</a:t>
            </a:r>
            <a:r>
              <a:rPr lang="en-US" dirty="0">
                <a:solidFill>
                  <a:srgbClr val="000000"/>
                </a:solidFill>
                <a:latin typeface="Arial"/>
                <a:cs typeface="Arial"/>
              </a:rPr>
              <a:t>, pages 133–135 </a:t>
            </a:r>
          </a:p>
          <a:p>
            <a:pPr marL="800100" lvl="1" indent="-342900">
              <a:buFont typeface="Arial,Sans-Serif" panose="020B0604020202020204" pitchFamily="34" charset="0"/>
              <a:buChar char="•"/>
            </a:pPr>
            <a:r>
              <a:rPr lang="en-US" dirty="0">
                <a:solidFill>
                  <a:srgbClr val="000000"/>
                </a:solidFill>
                <a:latin typeface="Arial"/>
                <a:cs typeface="Arial"/>
                <a:hlinkClick r:id="rId6"/>
              </a:rPr>
              <a:t>Accessibility and Accommodations Manual</a:t>
            </a:r>
            <a:endParaRPr lang="en-US" dirty="0">
              <a:solidFill>
                <a:srgbClr val="000000"/>
              </a:solidFill>
              <a:latin typeface="Arial"/>
              <a:cs typeface="Arial"/>
              <a:hlinkClick r:id="rId7"/>
            </a:endParaRPr>
          </a:p>
          <a:p>
            <a:pPr marL="800100" lvl="1" indent="-342900">
              <a:buFont typeface="Arial,Sans-Serif" panose="020B0604020202020204" pitchFamily="34" charset="0"/>
              <a:buChar char="•"/>
            </a:pPr>
            <a:endParaRPr lang="en-US" dirty="0">
              <a:solidFill>
                <a:srgbClr val="000000"/>
              </a:solidFill>
              <a:latin typeface="Arial"/>
              <a:cs typeface="Arial"/>
            </a:endParaRPr>
          </a:p>
        </p:txBody>
      </p:sp>
      <p:sp>
        <p:nvSpPr>
          <p:cNvPr id="5" name="Slide Number Placeholder 4">
            <a:extLst>
              <a:ext uri="{FF2B5EF4-FFF2-40B4-BE49-F238E27FC236}">
                <a16:creationId xmlns:a16="http://schemas.microsoft.com/office/drawing/2014/main" id="{5C206190-C19C-BFF7-744A-DCFDCE39A1D3}"/>
              </a:ext>
            </a:extLst>
          </p:cNvPr>
          <p:cNvSpPr>
            <a:spLocks noGrp="1"/>
          </p:cNvSpPr>
          <p:nvPr>
            <p:ph type="sldNum" sz="quarter" idx="12"/>
          </p:nvPr>
        </p:nvSpPr>
        <p:spPr/>
        <p:txBody>
          <a:bodyPr/>
          <a:lstStyle/>
          <a:p>
            <a:fld id="{68A8D22E-6BC5-9E47-900C-2BB94685D9F5}" type="slidenum">
              <a:rPr lang="en-US" smtClean="0"/>
              <a:t>37</a:t>
            </a:fld>
            <a:endParaRPr lang="en-US"/>
          </a:p>
        </p:txBody>
      </p:sp>
    </p:spTree>
    <p:extLst>
      <p:ext uri="{BB962C8B-B14F-4D97-AF65-F5344CB8AC3E}">
        <p14:creationId xmlns:p14="http://schemas.microsoft.com/office/powerpoint/2010/main" val="1324576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E679-A98C-2D9C-853E-5117E6F1F177}"/>
              </a:ext>
            </a:extLst>
          </p:cNvPr>
          <p:cNvSpPr>
            <a:spLocks noGrp="1"/>
          </p:cNvSpPr>
          <p:nvPr>
            <p:ph type="title"/>
          </p:nvPr>
        </p:nvSpPr>
        <p:spPr/>
        <p:txBody>
          <a:bodyPr>
            <a:normAutofit/>
          </a:bodyPr>
          <a:lstStyle/>
          <a:p>
            <a:r>
              <a:rPr lang="en-US">
                <a:solidFill>
                  <a:schemeClr val="bg1"/>
                </a:solidFill>
                <a:latin typeface="Arial" panose="020B0604020202020204" pitchFamily="34" charset="0"/>
                <a:cs typeface="Arial" panose="020B0604020202020204" pitchFamily="34" charset="0"/>
              </a:rPr>
              <a:t>Questions and Answers</a:t>
            </a:r>
          </a:p>
        </p:txBody>
      </p:sp>
      <p:sp>
        <p:nvSpPr>
          <p:cNvPr id="3" name="Text Placeholder 2">
            <a:extLst>
              <a:ext uri="{FF2B5EF4-FFF2-40B4-BE49-F238E27FC236}">
                <a16:creationId xmlns:a16="http://schemas.microsoft.com/office/drawing/2014/main" id="{53326964-E185-D2F2-DC87-3E4E8CBA9989}"/>
              </a:ext>
            </a:extLst>
          </p:cNvPr>
          <p:cNvSpPr>
            <a:spLocks noGrp="1"/>
          </p:cNvSpPr>
          <p:nvPr>
            <p:ph idx="1"/>
          </p:nvPr>
        </p:nvSpPr>
        <p:spPr>
          <a:xfrm>
            <a:off x="173179" y="2883622"/>
            <a:ext cx="11890665" cy="3122323"/>
          </a:xfrm>
        </p:spPr>
        <p:txBody>
          <a:bodyPr>
            <a:normAutofit/>
          </a:bodyPr>
          <a:lstStyle/>
          <a:p>
            <a:pPr marL="0" indent="0" algn="ctr">
              <a:buNone/>
            </a:pPr>
            <a:r>
              <a:rPr lang="en-US" sz="4000">
                <a:solidFill>
                  <a:srgbClr val="000000"/>
                </a:solidFill>
                <a:latin typeface="Arial" panose="020B0604020202020204" pitchFamily="34" charset="0"/>
                <a:cs typeface="Arial" panose="020B0604020202020204" pitchFamily="34" charset="0"/>
              </a:rPr>
              <a:t>Use the “Q&amp;A” feature </a:t>
            </a:r>
          </a:p>
          <a:p>
            <a:pPr marL="0" indent="0" algn="ctr">
              <a:buNone/>
            </a:pPr>
            <a:r>
              <a:rPr lang="en-US" sz="4000">
                <a:solidFill>
                  <a:srgbClr val="000000"/>
                </a:solidFill>
                <a:latin typeface="Arial" panose="020B0604020202020204" pitchFamily="34" charset="0"/>
                <a:cs typeface="Arial" panose="020B0604020202020204" pitchFamily="34" charset="0"/>
              </a:rPr>
              <a:t>to ask questions. </a:t>
            </a:r>
          </a:p>
        </p:txBody>
      </p:sp>
      <p:pic>
        <p:nvPicPr>
          <p:cNvPr id="6" name="Picture 5" descr="welcome screen">
            <a:extLst>
              <a:ext uri="{FF2B5EF4-FFF2-40B4-BE49-F238E27FC236}">
                <a16:creationId xmlns:a16="http://schemas.microsoft.com/office/drawing/2014/main" id="{334314B7-9A7A-4CA3-A616-00FC21CDC8C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6" y="3712387"/>
            <a:ext cx="3603678" cy="2186638"/>
          </a:xfrm>
          <a:prstGeom prst="rect">
            <a:avLst/>
          </a:prstGeom>
          <a:ln>
            <a:solidFill>
              <a:schemeClr val="bg1">
                <a:lumMod val="50000"/>
              </a:schemeClr>
            </a:solidFill>
          </a:ln>
        </p:spPr>
      </p:pic>
      <p:pic>
        <p:nvPicPr>
          <p:cNvPr id="8" name="Picture 7" descr="Image displays Q &amp; A">
            <a:extLst>
              <a:ext uri="{FF2B5EF4-FFF2-40B4-BE49-F238E27FC236}">
                <a16:creationId xmlns:a16="http://schemas.microsoft.com/office/drawing/2014/main" id="{83FD7DEC-23CD-43F4-9881-CE1F7DD19B2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803527" y="1860490"/>
            <a:ext cx="1650040" cy="1005087"/>
          </a:xfrm>
          <a:prstGeom prst="rect">
            <a:avLst/>
          </a:prstGeom>
        </p:spPr>
      </p:pic>
      <p:sp>
        <p:nvSpPr>
          <p:cNvPr id="5" name="Oval 4">
            <a:extLst>
              <a:ext uri="{FF2B5EF4-FFF2-40B4-BE49-F238E27FC236}">
                <a16:creationId xmlns:a16="http://schemas.microsoft.com/office/drawing/2014/main" id="{16A770BD-2E9E-4F23-9245-E6CC0706D1F5}"/>
              </a:ext>
              <a:ext uri="{C183D7F6-B498-43B3-948B-1728B52AA6E4}">
                <adec:decorative xmlns:adec="http://schemas.microsoft.com/office/drawing/2017/decorative" val="1"/>
              </a:ext>
            </a:extLst>
          </p:cNvPr>
          <p:cNvSpPr/>
          <p:nvPr/>
        </p:nvSpPr>
        <p:spPr>
          <a:xfrm>
            <a:off x="10105355" y="1924773"/>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D183E3F2-4A92-C0BC-149D-EEF229896412}"/>
              </a:ext>
            </a:extLst>
          </p:cNvPr>
          <p:cNvSpPr>
            <a:spLocks noGrp="1"/>
          </p:cNvSpPr>
          <p:nvPr>
            <p:ph type="sldNum" sz="quarter" idx="12"/>
          </p:nvPr>
        </p:nvSpPr>
        <p:spPr/>
        <p:txBody>
          <a:bodyPr/>
          <a:lstStyle/>
          <a:p>
            <a:fld id="{68A8D22E-6BC5-9E47-900C-2BB94685D9F5}" type="slidenum">
              <a:rPr lang="en-US" smtClean="0"/>
              <a:t>38</a:t>
            </a:fld>
            <a:endParaRPr lang="en-US"/>
          </a:p>
        </p:txBody>
      </p:sp>
    </p:spTree>
    <p:extLst>
      <p:ext uri="{BB962C8B-B14F-4D97-AF65-F5344CB8AC3E}">
        <p14:creationId xmlns:p14="http://schemas.microsoft.com/office/powerpoint/2010/main" val="1389024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40477-4635-4D81-F55E-640EC8F64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C3AC5-79F4-16DB-3E5C-C8FEDC2C4AC3}"/>
              </a:ext>
            </a:extLst>
          </p:cNvPr>
          <p:cNvSpPr>
            <a:spLocks noGrp="1"/>
          </p:cNvSpPr>
          <p:nvPr>
            <p:ph type="title"/>
          </p:nvPr>
        </p:nvSpPr>
        <p:spPr>
          <a:xfrm>
            <a:off x="2768600" y="2882157"/>
            <a:ext cx="9423400" cy="1093686"/>
          </a:xfrm>
        </p:spPr>
        <p:txBody>
          <a:bodyPr>
            <a:noAutofit/>
          </a:bodyPr>
          <a:lstStyle/>
          <a:p>
            <a:r>
              <a:rPr lang="en-US" sz="4800" b="1" dirty="0">
                <a:solidFill>
                  <a:srgbClr val="000000"/>
                </a:solidFill>
                <a:latin typeface="Arial"/>
                <a:cs typeface="Arial"/>
              </a:rPr>
              <a:t>4. Procedures for Students Who Do Not Test</a:t>
            </a:r>
            <a:br>
              <a:rPr lang="zh-CN" altLang="en-US" sz="4600" dirty="0">
                <a:solidFill>
                  <a:srgbClr val="000000"/>
                </a:solidFill>
              </a:rPr>
            </a:br>
            <a:endParaRPr lang="en-US" sz="4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17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b="1" dirty="0">
                <a:solidFill>
                  <a:schemeClr val="bg1"/>
                </a:solidFill>
                <a:latin typeface="Arial" panose="020B0604020202020204" pitchFamily="34" charset="0"/>
                <a:cs typeface="Arial" panose="020B0604020202020204" pitchFamily="34" charset="0"/>
              </a:rPr>
              <a:t>Slides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a:normAutofit/>
          </a:bodyPr>
          <a:lstStyle/>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Slides were emailed to participants before this session from </a:t>
            </a:r>
            <a:r>
              <a:rPr lang="en-US" dirty="0">
                <a:solidFill>
                  <a:srgbClr val="101D35"/>
                </a:solidFill>
                <a:latin typeface="Arial" panose="020B0604020202020204" pitchFamily="34" charset="0"/>
                <a:cs typeface="Arial" panose="020B0604020202020204" pitchFamily="34" charset="0"/>
                <a:hlinkClick r:id="rId3"/>
              </a:rPr>
              <a:t>MCASEvents@cognia.org</a:t>
            </a:r>
            <a:r>
              <a:rPr lang="en-US" dirty="0">
                <a:solidFill>
                  <a:srgbClr val="000000"/>
                </a:solidFill>
                <a:latin typeface="Arial" panose="020B0604020202020204" pitchFamily="34" charset="0"/>
                <a:cs typeface="Arial" panose="020B0604020202020204" pitchFamily="34" charset="0"/>
              </a:rPr>
              <a:t>.  </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Slides are now being posted in the chat.</a:t>
            </a:r>
          </a:p>
          <a:p>
            <a:pPr lvl="2" indent="-457200">
              <a:spcBef>
                <a:spcPts val="1000"/>
              </a:spcBef>
              <a:buClrTx/>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If you cannot access the slides in the chat, ask in the Q&amp;A.</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After the session, we will send the slides again to participants, and they will be posted in the MCAS Resource Center along with the recording. </a:t>
            </a:r>
          </a:p>
        </p:txBody>
      </p:sp>
      <p:sp>
        <p:nvSpPr>
          <p:cNvPr id="5" name="Slide Number Placeholder 4">
            <a:extLst>
              <a:ext uri="{FF2B5EF4-FFF2-40B4-BE49-F238E27FC236}">
                <a16:creationId xmlns:a16="http://schemas.microsoft.com/office/drawing/2014/main" id="{0EB8C6EF-A1F8-C5B3-29DE-43BF17424DFB}"/>
              </a:ext>
            </a:extLst>
          </p:cNvPr>
          <p:cNvSpPr>
            <a:spLocks noGrp="1"/>
          </p:cNvSpPr>
          <p:nvPr>
            <p:ph type="sldNum" sz="quarter" idx="12"/>
          </p:nvPr>
        </p:nvSpPr>
        <p:spPr/>
        <p:txBody>
          <a:bodyPr/>
          <a:lstStyle/>
          <a:p>
            <a:fld id="{68A8D22E-6BC5-9E47-900C-2BB94685D9F5}" type="slidenum">
              <a:rPr lang="en-US" smtClean="0"/>
              <a:t>4</a:t>
            </a:fld>
            <a:endParaRPr lang="en-US"/>
          </a:p>
        </p:txBody>
      </p:sp>
    </p:spTree>
    <p:extLst>
      <p:ext uri="{BB962C8B-B14F-4D97-AF65-F5344CB8AC3E}">
        <p14:creationId xmlns:p14="http://schemas.microsoft.com/office/powerpoint/2010/main" val="4011166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940B-5B6B-71BC-DD7B-75D90878D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43869-890C-78D9-5FF9-BD969AAA0652}"/>
              </a:ext>
            </a:extLst>
          </p:cNvPr>
          <p:cNvSpPr>
            <a:spLocks noGrp="1"/>
          </p:cNvSpPr>
          <p:nvPr>
            <p:ph type="title"/>
          </p:nvPr>
        </p:nvSpPr>
        <p:spPr/>
        <p:txBody>
          <a:bodyPr/>
          <a:lstStyle/>
          <a:p>
            <a:r>
              <a:rPr lang="en-US" sz="4000" b="1" dirty="0">
                <a:solidFill>
                  <a:schemeClr val="bg1"/>
                </a:solidFill>
                <a:latin typeface="Arial" panose="020B0604020202020204" pitchFamily="34" charset="0"/>
                <a:cs typeface="Arial" panose="020B0604020202020204" pitchFamily="34" charset="0"/>
              </a:rPr>
              <a:t>Students Who Do Not Participate</a:t>
            </a:r>
          </a:p>
        </p:txBody>
      </p:sp>
      <p:sp>
        <p:nvSpPr>
          <p:cNvPr id="3" name="Content Placeholder 2">
            <a:extLst>
              <a:ext uri="{FF2B5EF4-FFF2-40B4-BE49-F238E27FC236}">
                <a16:creationId xmlns:a16="http://schemas.microsoft.com/office/drawing/2014/main" id="{57D65E3C-2561-F2B5-4A44-D47ECE0E57D9}"/>
              </a:ext>
            </a:extLst>
          </p:cNvPr>
          <p:cNvSpPr>
            <a:spLocks noGrp="1"/>
          </p:cNvSpPr>
          <p:nvPr>
            <p:ph idx="1"/>
          </p:nvPr>
        </p:nvSpPr>
        <p:spPr/>
        <p:txBody>
          <a:bodyPr vert="horz" lIns="91440" tIns="45720" rIns="91440" bIns="45720" rtlCol="0" anchor="t">
            <a:noAutofit/>
          </a:bodyPr>
          <a:lstStyle/>
          <a:p>
            <a:pPr>
              <a:buClr>
                <a:srgbClr val="000000"/>
              </a:buClr>
            </a:pPr>
            <a:r>
              <a:rPr lang="en-US" sz="2800" dirty="0">
                <a:solidFill>
                  <a:srgbClr val="000000"/>
                </a:solidFill>
                <a:latin typeface="Arial" panose="020B0604020202020204" pitchFamily="34" charset="0"/>
                <a:cs typeface="Arial" panose="020B0604020202020204" pitchFamily="34" charset="0"/>
              </a:rPr>
              <a:t>If a student does not participate in testing, including first-year EL students for ELA, schools may choose to remove the student from any classes they have been assigned to in the MCAS Portal. </a:t>
            </a:r>
          </a:p>
          <a:p>
            <a:pPr lvl="1">
              <a:buClr>
                <a:srgbClr val="000000"/>
              </a:buClr>
            </a:pPr>
            <a:r>
              <a:rPr lang="en-US" dirty="0">
                <a:solidFill>
                  <a:srgbClr val="000000"/>
                </a:solidFill>
              </a:rPr>
              <a:t>No additional steps are required. </a:t>
            </a:r>
            <a:endParaRPr lang="en-US" dirty="0">
              <a:solidFill>
                <a:srgbClr val="000000"/>
              </a:solidFill>
              <a:latin typeface="Arial" panose="020B0604020202020204" pitchFamily="34" charset="0"/>
              <a:cs typeface="Arial" panose="020B0604020202020204" pitchFamily="34" charset="0"/>
            </a:endParaRPr>
          </a:p>
          <a:p>
            <a:pPr>
              <a:buClr>
                <a:srgbClr val="000000"/>
              </a:buClr>
            </a:pPr>
            <a:r>
              <a:rPr lang="en-US" dirty="0">
                <a:solidFill>
                  <a:srgbClr val="000000"/>
                </a:solidFill>
              </a:rPr>
              <a:t>Students who do not participate for medical reasons should have the MED report code added to their test. </a:t>
            </a:r>
          </a:p>
          <a:p>
            <a:pPr lvl="1">
              <a:buClr>
                <a:srgbClr val="000000"/>
              </a:buClr>
            </a:pPr>
            <a:r>
              <a:rPr lang="en-US" dirty="0">
                <a:solidFill>
                  <a:srgbClr val="000000"/>
                </a:solidFill>
              </a:rPr>
              <a:t>Refer to steps on slide 72.</a:t>
            </a:r>
            <a:endParaRPr lang="en-US" dirty="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7F57559-6741-8260-12F6-05976BD7A320}"/>
              </a:ext>
            </a:extLst>
          </p:cNvPr>
          <p:cNvSpPr>
            <a:spLocks noGrp="1"/>
          </p:cNvSpPr>
          <p:nvPr>
            <p:ph type="sldNum" sz="quarter" idx="12"/>
          </p:nvPr>
        </p:nvSpPr>
        <p:spPr/>
        <p:txBody>
          <a:bodyPr/>
          <a:lstStyle/>
          <a:p>
            <a:fld id="{68A8D22E-6BC5-9E47-900C-2BB94685D9F5}" type="slidenum">
              <a:rPr lang="en-US" smtClean="0"/>
              <a:t>40</a:t>
            </a:fld>
            <a:endParaRPr lang="en-US"/>
          </a:p>
        </p:txBody>
      </p:sp>
    </p:spTree>
    <p:extLst>
      <p:ext uri="{BB962C8B-B14F-4D97-AF65-F5344CB8AC3E}">
        <p14:creationId xmlns:p14="http://schemas.microsoft.com/office/powerpoint/2010/main" val="4087308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68C1-18DE-488A-B410-B9B93E682462}"/>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Logistics for Make-Up Testing	</a:t>
            </a:r>
          </a:p>
        </p:txBody>
      </p:sp>
      <p:sp>
        <p:nvSpPr>
          <p:cNvPr id="3" name="Content Placeholder 2">
            <a:extLst>
              <a:ext uri="{FF2B5EF4-FFF2-40B4-BE49-F238E27FC236}">
                <a16:creationId xmlns:a16="http://schemas.microsoft.com/office/drawing/2014/main" id="{DA1E213F-2136-49E6-A1BD-425437C67B07}"/>
              </a:ext>
            </a:extLst>
          </p:cNvPr>
          <p:cNvSpPr>
            <a:spLocks noGrp="1"/>
          </p:cNvSpPr>
          <p:nvPr>
            <p:ph idx="1"/>
          </p:nvPr>
        </p:nvSpPr>
        <p:spPr/>
        <p:txBody>
          <a:bodyPr vert="horz" lIns="91440" tIns="45720" rIns="91440" bIns="45720" rtlCol="0" anchor="t">
            <a:noAutofit/>
          </a:bodyPr>
          <a:lstStyle/>
          <a:p>
            <a:pPr>
              <a:buClr>
                <a:srgbClr val="000000"/>
              </a:buClr>
            </a:pPr>
            <a:r>
              <a:rPr lang="en-US" sz="2800" dirty="0">
                <a:solidFill>
                  <a:srgbClr val="000000"/>
                </a:solidFill>
                <a:latin typeface="Arial" panose="020B0604020202020204" pitchFamily="34" charset="0"/>
                <a:cs typeface="Arial" panose="020B0604020202020204" pitchFamily="34" charset="0"/>
              </a:rPr>
              <a:t>Students who are absent on the day of testing should be scheduled to make up the session.</a:t>
            </a:r>
          </a:p>
          <a:p>
            <a:pPr lvl="1">
              <a:buClr>
                <a:srgbClr val="000000"/>
              </a:buClr>
            </a:pPr>
            <a:r>
              <a:rPr lang="en-US" sz="2400" dirty="0">
                <a:solidFill>
                  <a:srgbClr val="000000"/>
                </a:solidFill>
                <a:latin typeface="Arial" panose="020B0604020202020204" pitchFamily="34" charset="0"/>
                <a:cs typeface="Arial" panose="020B0604020202020204" pitchFamily="34" charset="0"/>
              </a:rPr>
              <a:t>All make-up testing </a:t>
            </a:r>
            <a:r>
              <a:rPr lang="en-US" sz="2400" b="1" i="1" dirty="0">
                <a:solidFill>
                  <a:srgbClr val="000000"/>
                </a:solidFill>
                <a:latin typeface="Arial" panose="020B0604020202020204" pitchFamily="34" charset="0"/>
                <a:cs typeface="Arial" panose="020B0604020202020204" pitchFamily="34" charset="0"/>
              </a:rPr>
              <a:t>must</a:t>
            </a:r>
            <a:r>
              <a:rPr lang="en-US" sz="2400" dirty="0">
                <a:solidFill>
                  <a:srgbClr val="000000"/>
                </a:solidFill>
                <a:latin typeface="Arial" panose="020B0604020202020204" pitchFamily="34" charset="0"/>
                <a:cs typeface="Arial" panose="020B0604020202020204" pitchFamily="34" charset="0"/>
              </a:rPr>
              <a:t> be completed within the windows listed in the </a:t>
            </a:r>
            <a:r>
              <a:rPr lang="en-US" sz="2400" dirty="0">
                <a:solidFill>
                  <a:srgbClr val="000000"/>
                </a:solidFill>
                <a:latin typeface="Arial" panose="020B0604020202020204" pitchFamily="34" charset="0"/>
                <a:cs typeface="Arial" panose="020B0604020202020204" pitchFamily="34" charset="0"/>
                <a:hlinkClick r:id="rId2"/>
              </a:rPr>
              <a:t>Statewide Testing Schedule</a:t>
            </a:r>
            <a:r>
              <a:rPr lang="en-US" sz="2400" dirty="0">
                <a:solidFill>
                  <a:srgbClr val="000000"/>
                </a:solidFill>
                <a:latin typeface="Arial" panose="020B0604020202020204" pitchFamily="34" charset="0"/>
                <a:cs typeface="Arial" panose="020B0604020202020204" pitchFamily="34" charset="0"/>
              </a:rPr>
              <a:t>.</a:t>
            </a:r>
          </a:p>
          <a:p>
            <a:pPr>
              <a:buClr>
                <a:srgbClr val="000000"/>
              </a:buClr>
            </a:pPr>
            <a:r>
              <a:rPr lang="en-US" sz="2800" b="1" dirty="0">
                <a:solidFill>
                  <a:srgbClr val="000000"/>
                </a:solidFill>
                <a:latin typeface="Arial" panose="020B0604020202020204" pitchFamily="34" charset="0"/>
                <a:cs typeface="Arial" panose="020B0604020202020204" pitchFamily="34" charset="0"/>
              </a:rPr>
              <a:t>If a student has started testing, </a:t>
            </a:r>
            <a:r>
              <a:rPr lang="en-US" sz="2800" dirty="0">
                <a:solidFill>
                  <a:srgbClr val="000000"/>
                </a:solidFill>
                <a:latin typeface="Arial" panose="020B0604020202020204" pitchFamily="34" charset="0"/>
                <a:cs typeface="Arial" panose="020B0604020202020204" pitchFamily="34" charset="0"/>
              </a:rPr>
              <a:t>the school </a:t>
            </a:r>
            <a:r>
              <a:rPr lang="en-US" sz="2800" b="1" i="1" dirty="0">
                <a:solidFill>
                  <a:srgbClr val="000000"/>
                </a:solidFill>
                <a:latin typeface="Arial" panose="020B0604020202020204" pitchFamily="34" charset="0"/>
                <a:cs typeface="Arial" panose="020B0604020202020204" pitchFamily="34" charset="0"/>
              </a:rPr>
              <a:t>must</a:t>
            </a:r>
            <a:r>
              <a:rPr lang="en-US" sz="2800" dirty="0">
                <a:solidFill>
                  <a:srgbClr val="000000"/>
                </a:solidFill>
                <a:latin typeface="Arial" panose="020B0604020202020204" pitchFamily="34" charset="0"/>
                <a:cs typeface="Arial" panose="020B0604020202020204" pitchFamily="34" charset="0"/>
              </a:rPr>
              <a:t> leave that student in their original class. </a:t>
            </a:r>
          </a:p>
          <a:p>
            <a:pPr lvl="1">
              <a:buClr>
                <a:srgbClr val="000000"/>
              </a:buClr>
            </a:pPr>
            <a:r>
              <a:rPr lang="en-US" sz="2400" dirty="0">
                <a:solidFill>
                  <a:srgbClr val="000000"/>
                </a:solidFill>
                <a:latin typeface="Arial" panose="020B0604020202020204" pitchFamily="34" charset="0"/>
                <a:cs typeface="Arial" panose="020B0604020202020204" pitchFamily="34" charset="0"/>
              </a:rPr>
              <a:t>Moving students between classes after they have started testing would create duplicate student records that must be removed. </a:t>
            </a:r>
          </a:p>
          <a:p>
            <a:pPr>
              <a:buClr>
                <a:srgbClr val="000000"/>
              </a:buClr>
            </a:pPr>
            <a:r>
              <a:rPr lang="en-US" sz="2800" b="1" dirty="0">
                <a:solidFill>
                  <a:srgbClr val="000000"/>
                </a:solidFill>
                <a:latin typeface="Arial" panose="020B0604020202020204" pitchFamily="34" charset="0"/>
                <a:cs typeface="Arial" panose="020B0604020202020204" pitchFamily="34" charset="0"/>
              </a:rPr>
              <a:t>If a student has </a:t>
            </a:r>
            <a:r>
              <a:rPr lang="en-US" sz="2800" b="1" i="1" dirty="0">
                <a:solidFill>
                  <a:srgbClr val="000000"/>
                </a:solidFill>
                <a:latin typeface="Arial" panose="020B0604020202020204" pitchFamily="34" charset="0"/>
                <a:cs typeface="Arial" panose="020B0604020202020204" pitchFamily="34" charset="0"/>
              </a:rPr>
              <a:t>not</a:t>
            </a:r>
            <a:r>
              <a:rPr lang="en-US" sz="2800" b="1" dirty="0">
                <a:solidFill>
                  <a:srgbClr val="000000"/>
                </a:solidFill>
                <a:latin typeface="Arial" panose="020B0604020202020204" pitchFamily="34" charset="0"/>
                <a:cs typeface="Arial" panose="020B0604020202020204" pitchFamily="34" charset="0"/>
              </a:rPr>
              <a:t> started testing, </a:t>
            </a:r>
            <a:r>
              <a:rPr lang="en-US" sz="2800" dirty="0">
                <a:solidFill>
                  <a:srgbClr val="000000"/>
                </a:solidFill>
                <a:latin typeface="Arial" panose="020B0604020202020204" pitchFamily="34" charset="0"/>
                <a:cs typeface="Arial" panose="020B0604020202020204" pitchFamily="34" charset="0"/>
              </a:rPr>
              <a:t>the school may choose to move the student to a new make-up class </a:t>
            </a:r>
            <a:r>
              <a:rPr lang="en-US" sz="2800" b="1" i="1" dirty="0">
                <a:solidFill>
                  <a:srgbClr val="000000"/>
                </a:solidFill>
                <a:latin typeface="Arial" panose="020B0604020202020204" pitchFamily="34" charset="0"/>
                <a:cs typeface="Arial" panose="020B0604020202020204" pitchFamily="34" charset="0"/>
              </a:rPr>
              <a:t>or</a:t>
            </a:r>
            <a:r>
              <a:rPr lang="en-US" sz="2800" dirty="0">
                <a:solidFill>
                  <a:srgbClr val="000000"/>
                </a:solidFill>
                <a:latin typeface="Arial" panose="020B0604020202020204" pitchFamily="34" charset="0"/>
                <a:cs typeface="Arial" panose="020B0604020202020204" pitchFamily="34" charset="0"/>
              </a:rPr>
              <a:t> leave them in the original class</a:t>
            </a:r>
            <a:r>
              <a:rPr lang="en-US" dirty="0">
                <a:solidFill>
                  <a:srgbClr val="000000"/>
                </a:solidFill>
              </a:rPr>
              <a:t>.</a:t>
            </a:r>
          </a:p>
          <a:p>
            <a:pPr>
              <a:buClr>
                <a:srgbClr val="000000"/>
              </a:buClr>
            </a:pPr>
            <a:r>
              <a:rPr lang="en-US" sz="2800" dirty="0">
                <a:solidFill>
                  <a:srgbClr val="000000"/>
                </a:solidFill>
                <a:latin typeface="Arial" panose="020B0604020202020204" pitchFamily="34" charset="0"/>
                <a:cs typeface="Arial" panose="020B0604020202020204" pitchFamily="34" charset="0"/>
              </a:rPr>
              <a:t>Refer to pages 26 and 50–51 of the </a:t>
            </a:r>
            <a:r>
              <a:rPr lang="en-US" sz="2800" dirty="0">
                <a:solidFill>
                  <a:srgbClr val="000000"/>
                </a:solidFill>
                <a:latin typeface="Arial" panose="020B0604020202020204" pitchFamily="34" charset="0"/>
                <a:cs typeface="Arial" panose="020B0604020202020204" pitchFamily="34" charset="0"/>
                <a:hlinkClick r:id="rId3"/>
              </a:rPr>
              <a:t>PAM</a:t>
            </a:r>
            <a:r>
              <a:rPr lang="en-US" sz="2800" dirty="0">
                <a:solidFill>
                  <a:srgbClr val="000000"/>
                </a:solidFill>
                <a:latin typeface="Arial" panose="020B060402020202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CEB9CAE9-C0FE-AC2B-B013-5CF3B8589379}"/>
              </a:ext>
            </a:extLst>
          </p:cNvPr>
          <p:cNvSpPr>
            <a:spLocks noGrp="1"/>
          </p:cNvSpPr>
          <p:nvPr>
            <p:ph type="sldNum" sz="quarter" idx="12"/>
          </p:nvPr>
        </p:nvSpPr>
        <p:spPr/>
        <p:txBody>
          <a:bodyPr/>
          <a:lstStyle/>
          <a:p>
            <a:fld id="{68A8D22E-6BC5-9E47-900C-2BB94685D9F5}" type="slidenum">
              <a:rPr lang="en-US" smtClean="0"/>
              <a:t>41</a:t>
            </a:fld>
            <a:endParaRPr lang="en-US"/>
          </a:p>
        </p:txBody>
      </p:sp>
    </p:spTree>
    <p:extLst>
      <p:ext uri="{BB962C8B-B14F-4D97-AF65-F5344CB8AC3E}">
        <p14:creationId xmlns:p14="http://schemas.microsoft.com/office/powerpoint/2010/main" val="134764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68C1-18DE-488A-B410-B9B93E682462}"/>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Moving Students Between Classes</a:t>
            </a:r>
          </a:p>
        </p:txBody>
      </p:sp>
      <p:sp>
        <p:nvSpPr>
          <p:cNvPr id="3" name="Content Placeholder 2">
            <a:extLst>
              <a:ext uri="{FF2B5EF4-FFF2-40B4-BE49-F238E27FC236}">
                <a16:creationId xmlns:a16="http://schemas.microsoft.com/office/drawing/2014/main" id="{DA1E213F-2136-49E6-A1BD-425437C67B07}"/>
              </a:ext>
            </a:extLst>
          </p:cNvPr>
          <p:cNvSpPr>
            <a:spLocks noGrp="1"/>
          </p:cNvSpPr>
          <p:nvPr>
            <p:ph idx="1"/>
          </p:nvPr>
        </p:nvSpPr>
        <p:spPr/>
        <p:txBody>
          <a:bodyPr>
            <a:normAutofit/>
          </a:bodyPr>
          <a:lstStyle/>
          <a:p>
            <a:pPr>
              <a:buClr>
                <a:srgbClr val="000000"/>
              </a:buClr>
            </a:pPr>
            <a:r>
              <a:rPr lang="en-US">
                <a:solidFill>
                  <a:srgbClr val="000000"/>
                </a:solidFill>
                <a:latin typeface="Arial" panose="020B0604020202020204" pitchFamily="34" charset="0"/>
                <a:cs typeface="Arial" panose="020B0604020202020204" pitchFamily="34" charset="0"/>
              </a:rPr>
              <a:t>Students should ONLY be moved between classes if they will be testing in a different group than the one originally assigned </a:t>
            </a:r>
            <a:r>
              <a:rPr lang="en-US" b="1">
                <a:solidFill>
                  <a:srgbClr val="000000"/>
                </a:solidFill>
                <a:latin typeface="Arial" panose="020B0604020202020204" pitchFamily="34" charset="0"/>
                <a:cs typeface="Arial" panose="020B0604020202020204" pitchFamily="34" charset="0"/>
              </a:rPr>
              <a:t>and they have not started testing</a:t>
            </a:r>
            <a:r>
              <a:rPr lang="en-US">
                <a:solidFill>
                  <a:srgbClr val="000000"/>
                </a:solidFill>
                <a:latin typeface="Arial" panose="020B0604020202020204" pitchFamily="34" charset="0"/>
                <a:cs typeface="Arial" panose="020B0604020202020204" pitchFamily="34" charset="0"/>
              </a:rPr>
              <a:t>. </a:t>
            </a:r>
          </a:p>
          <a:p>
            <a:pPr>
              <a:buClr>
                <a:srgbClr val="000000"/>
              </a:buClr>
            </a:pPr>
            <a:r>
              <a:rPr lang="en-US">
                <a:solidFill>
                  <a:srgbClr val="000000"/>
                </a:solidFill>
                <a:latin typeface="Arial" panose="020B0604020202020204" pitchFamily="34" charset="0"/>
                <a:cs typeface="Arial" panose="020B0604020202020204" pitchFamily="34" charset="0"/>
              </a:rPr>
              <a:t>Students who are moved to a new class will need a new student login. </a:t>
            </a:r>
          </a:p>
          <a:p>
            <a:pPr>
              <a:buClr>
                <a:srgbClr val="000000"/>
              </a:buClr>
            </a:pPr>
            <a:r>
              <a:rPr lang="en-US">
                <a:solidFill>
                  <a:srgbClr val="000000"/>
                </a:solidFill>
                <a:latin typeface="Arial" panose="020B0604020202020204" pitchFamily="34" charset="0"/>
                <a:cs typeface="Arial" panose="020B0604020202020204" pitchFamily="34" charset="0"/>
              </a:rPr>
              <a:t>Only principals/test coordinators and technology coordinators are able to move students between classes; test administrators do not have this permission in the MCAS Portal. </a:t>
            </a:r>
          </a:p>
        </p:txBody>
      </p:sp>
      <p:sp>
        <p:nvSpPr>
          <p:cNvPr id="5" name="Slide Number Placeholder 4">
            <a:extLst>
              <a:ext uri="{FF2B5EF4-FFF2-40B4-BE49-F238E27FC236}">
                <a16:creationId xmlns:a16="http://schemas.microsoft.com/office/drawing/2014/main" id="{169C3AF1-30D8-3E08-3F26-6314EE43F784}"/>
              </a:ext>
            </a:extLst>
          </p:cNvPr>
          <p:cNvSpPr>
            <a:spLocks noGrp="1"/>
          </p:cNvSpPr>
          <p:nvPr>
            <p:ph type="sldNum" sz="quarter" idx="12"/>
          </p:nvPr>
        </p:nvSpPr>
        <p:spPr/>
        <p:txBody>
          <a:bodyPr/>
          <a:lstStyle/>
          <a:p>
            <a:fld id="{68A8D22E-6BC5-9E47-900C-2BB94685D9F5}" type="slidenum">
              <a:rPr lang="en-US" smtClean="0"/>
              <a:t>42</a:t>
            </a:fld>
            <a:endParaRPr lang="en-US"/>
          </a:p>
        </p:txBody>
      </p:sp>
    </p:spTree>
    <p:extLst>
      <p:ext uri="{BB962C8B-B14F-4D97-AF65-F5344CB8AC3E}">
        <p14:creationId xmlns:p14="http://schemas.microsoft.com/office/powerpoint/2010/main" val="1526694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D207-831B-4278-A19C-D3D29F1C08AC}"/>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F5F240AB-6187-4A00-B309-639B45B30EE8}"/>
              </a:ext>
            </a:extLst>
          </p:cNvPr>
          <p:cNvSpPr>
            <a:spLocks noGrp="1"/>
          </p:cNvSpPr>
          <p:nvPr>
            <p:ph idx="1"/>
          </p:nvPr>
        </p:nvSpPr>
        <p:spPr/>
        <p:txBody>
          <a:bodyPr/>
          <a:lstStyle/>
          <a:p>
            <a:pPr>
              <a:buClr>
                <a:srgbClr val="000000"/>
              </a:buClr>
            </a:pPr>
            <a:r>
              <a:rPr lang="en-US">
                <a:solidFill>
                  <a:srgbClr val="000000"/>
                </a:solidFill>
                <a:latin typeface="Arial" panose="020B0604020202020204" pitchFamily="34" charset="0"/>
                <a:cs typeface="Arial" panose="020B0604020202020204" pitchFamily="34" charset="0"/>
              </a:rPr>
              <a:t>Moving a student between classes</a:t>
            </a:r>
          </a:p>
          <a:p>
            <a:pPr marL="0" indent="0">
              <a:buClr>
                <a:srgbClr val="000000"/>
              </a:buClr>
              <a:buNone/>
            </a:pPr>
            <a:endParaRPr lang="en-US">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0A22109-F470-C7AC-9FA2-B141C7428EA8}"/>
              </a:ext>
            </a:extLst>
          </p:cNvPr>
          <p:cNvSpPr>
            <a:spLocks noGrp="1"/>
          </p:cNvSpPr>
          <p:nvPr>
            <p:ph type="sldNum" sz="quarter" idx="12"/>
          </p:nvPr>
        </p:nvSpPr>
        <p:spPr/>
        <p:txBody>
          <a:bodyPr/>
          <a:lstStyle/>
          <a:p>
            <a:fld id="{68A8D22E-6BC5-9E47-900C-2BB94685D9F5}" type="slidenum">
              <a:rPr lang="en-US" smtClean="0"/>
              <a:t>43</a:t>
            </a:fld>
            <a:endParaRPr lang="en-US"/>
          </a:p>
        </p:txBody>
      </p:sp>
    </p:spTree>
    <p:extLst>
      <p:ext uri="{BB962C8B-B14F-4D97-AF65-F5344CB8AC3E}">
        <p14:creationId xmlns:p14="http://schemas.microsoft.com/office/powerpoint/2010/main" val="4282851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F8443-F23B-7784-449D-B3CB19746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0E837-3127-E715-30F5-015368847F25}"/>
              </a:ext>
            </a:extLst>
          </p:cNvPr>
          <p:cNvSpPr>
            <a:spLocks noGrp="1"/>
          </p:cNvSpPr>
          <p:nvPr>
            <p:ph type="title"/>
          </p:nvPr>
        </p:nvSpPr>
        <p:spPr/>
        <p:txBody>
          <a:bodyPr>
            <a:noAutofit/>
          </a:bodyPr>
          <a:lstStyle/>
          <a:p>
            <a:r>
              <a:rPr lang="en-US" sz="4000" b="1">
                <a:solidFill>
                  <a:schemeClr val="bg1"/>
                </a:solidFill>
                <a:latin typeface="Arial"/>
                <a:cs typeface="Arial"/>
              </a:rPr>
              <a:t>Before Testing Only: Remove the Student</a:t>
            </a:r>
            <a:br>
              <a:rPr lang="en-US" sz="4000" b="1">
                <a:solidFill>
                  <a:schemeClr val="bg1"/>
                </a:solidFill>
                <a:latin typeface="Arial"/>
                <a:cs typeface="Arial"/>
              </a:rPr>
            </a:br>
            <a:r>
              <a:rPr lang="en-US" sz="4000" b="1">
                <a:solidFill>
                  <a:schemeClr val="bg1"/>
                </a:solidFill>
                <a:latin typeface="Arial"/>
                <a:cs typeface="Arial"/>
              </a:rPr>
              <a:t>from the Original Class</a:t>
            </a:r>
            <a:endParaRPr lang="en-US" sz="4000" b="1">
              <a:solidFill>
                <a:schemeClr val="bg1"/>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766837D0-A48F-B05E-848D-D7CEAB92220E}"/>
              </a:ext>
            </a:extLst>
          </p:cNvPr>
          <p:cNvSpPr txBox="1">
            <a:spLocks/>
          </p:cNvSpPr>
          <p:nvPr/>
        </p:nvSpPr>
        <p:spPr>
          <a:xfrm>
            <a:off x="288673" y="1573777"/>
            <a:ext cx="5549479" cy="4140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000000"/>
              </a:buClr>
              <a:buAutoNum type="arabicPeriod"/>
            </a:pPr>
            <a:r>
              <a:rPr lang="en-US" sz="2100">
                <a:solidFill>
                  <a:srgbClr val="000000"/>
                </a:solidFill>
                <a:latin typeface="Arial"/>
                <a:cs typeface="Arial"/>
              </a:rPr>
              <a:t>Log in to the MCAS Portal and click </a:t>
            </a:r>
            <a:r>
              <a:rPr lang="en-US" sz="2100" b="1">
                <a:solidFill>
                  <a:srgbClr val="000000"/>
                </a:solidFill>
                <a:latin typeface="Arial"/>
                <a:cs typeface="Arial"/>
              </a:rPr>
              <a:t>Administration.</a:t>
            </a:r>
            <a:endParaRPr lang="en-US" sz="2100">
              <a:solidFill>
                <a:srgbClr val="000000"/>
              </a:solidFill>
              <a:latin typeface="Arial"/>
              <a:cs typeface="Arial"/>
            </a:endParaRPr>
          </a:p>
          <a:p>
            <a:pPr marL="457200" indent="-457200">
              <a:buClr>
                <a:srgbClr val="000000"/>
              </a:buClr>
              <a:buAutoNum type="arabicPeriod"/>
            </a:pPr>
            <a:r>
              <a:rPr lang="en-US" sz="2100">
                <a:solidFill>
                  <a:srgbClr val="000000"/>
                </a:solidFill>
                <a:latin typeface="Arial"/>
                <a:cs typeface="Arial"/>
              </a:rPr>
              <a:t>Click </a:t>
            </a:r>
            <a:r>
              <a:rPr lang="en-US" sz="2100" b="1">
                <a:solidFill>
                  <a:srgbClr val="000000"/>
                </a:solidFill>
                <a:latin typeface="Arial"/>
                <a:cs typeface="Arial"/>
              </a:rPr>
              <a:t>Classes</a:t>
            </a:r>
            <a:r>
              <a:rPr lang="en-US" sz="2100">
                <a:solidFill>
                  <a:srgbClr val="000000"/>
                </a:solidFill>
                <a:latin typeface="Arial"/>
                <a:cs typeface="Arial"/>
              </a:rPr>
              <a:t> in the top menu.</a:t>
            </a:r>
          </a:p>
          <a:p>
            <a:pPr marL="457200" indent="-457200">
              <a:buClr>
                <a:srgbClr val="000000"/>
              </a:buClr>
              <a:buAutoNum type="arabicPeriod"/>
            </a:pPr>
            <a:r>
              <a:rPr lang="en-US" sz="2100">
                <a:solidFill>
                  <a:srgbClr val="000000"/>
                </a:solidFill>
                <a:latin typeface="Arial"/>
                <a:cs typeface="Arial"/>
              </a:rPr>
              <a:t>Select an organization and subject.</a:t>
            </a:r>
          </a:p>
          <a:p>
            <a:pPr marL="457200" indent="-457200">
              <a:buClr>
                <a:srgbClr val="000000"/>
              </a:buClr>
              <a:buAutoNum type="arabicPeriod"/>
            </a:pPr>
            <a:r>
              <a:rPr lang="en-US" sz="2100">
                <a:solidFill>
                  <a:srgbClr val="000000"/>
                </a:solidFill>
                <a:latin typeface="Arial"/>
                <a:cs typeface="Arial"/>
              </a:rPr>
              <a:t>Select the </a:t>
            </a:r>
            <a:r>
              <a:rPr lang="en-US" sz="2100" b="1">
                <a:solidFill>
                  <a:srgbClr val="000000"/>
                </a:solidFill>
                <a:latin typeface="Arial"/>
                <a:cs typeface="Arial"/>
              </a:rPr>
              <a:t>Grade Level </a:t>
            </a:r>
            <a:r>
              <a:rPr lang="en-US" sz="2100">
                <a:solidFill>
                  <a:srgbClr val="000000"/>
                </a:solidFill>
                <a:latin typeface="Arial"/>
                <a:cs typeface="Arial"/>
              </a:rPr>
              <a:t>or </a:t>
            </a:r>
            <a:r>
              <a:rPr lang="en-US" sz="2100" b="1">
                <a:solidFill>
                  <a:srgbClr val="000000"/>
                </a:solidFill>
                <a:latin typeface="Arial"/>
                <a:cs typeface="Arial"/>
              </a:rPr>
              <a:t>Course Level </a:t>
            </a:r>
            <a:r>
              <a:rPr lang="en-US" sz="2100">
                <a:solidFill>
                  <a:srgbClr val="000000"/>
                </a:solidFill>
                <a:latin typeface="Arial"/>
                <a:cs typeface="Arial"/>
              </a:rPr>
              <a:t>tab. </a:t>
            </a:r>
          </a:p>
          <a:p>
            <a:pPr marL="457200" indent="-457200">
              <a:buClr>
                <a:srgbClr val="000000"/>
              </a:buClr>
              <a:buAutoNum type="arabicPeriod"/>
            </a:pPr>
            <a:r>
              <a:rPr lang="en-US" sz="2100">
                <a:solidFill>
                  <a:srgbClr val="000000"/>
                </a:solidFill>
                <a:latin typeface="Arial"/>
                <a:cs typeface="Arial"/>
              </a:rPr>
              <a:t>Locate the class the student is currently assigned to.</a:t>
            </a:r>
          </a:p>
          <a:p>
            <a:pPr marL="457200" indent="-457200">
              <a:buClr>
                <a:srgbClr val="000000"/>
              </a:buClr>
              <a:buAutoNum type="arabicPeriod"/>
            </a:pPr>
            <a:r>
              <a:rPr lang="en-US" sz="2100">
                <a:solidFill>
                  <a:srgbClr val="000000"/>
                </a:solidFill>
                <a:latin typeface="Arial"/>
                <a:cs typeface="Arial"/>
              </a:rPr>
              <a:t>Click </a:t>
            </a:r>
            <a:r>
              <a:rPr lang="en-US" sz="2100" b="1">
                <a:solidFill>
                  <a:srgbClr val="000000"/>
                </a:solidFill>
                <a:latin typeface="Arial"/>
                <a:cs typeface="Arial"/>
              </a:rPr>
              <a:t>Edit</a:t>
            </a:r>
            <a:r>
              <a:rPr lang="en-US" sz="2100">
                <a:solidFill>
                  <a:srgbClr val="000000"/>
                </a:solidFill>
                <a:latin typeface="Arial"/>
                <a:cs typeface="Arial"/>
              </a:rPr>
              <a:t>.</a:t>
            </a:r>
            <a:endParaRPr lang="en-US" sz="2100">
              <a:solidFill>
                <a:srgbClr val="000000"/>
              </a:solidFill>
              <a:latin typeface="Arial" panose="020B0604020202020204" pitchFamily="34" charset="0"/>
              <a:cs typeface="Arial" panose="020B0604020202020204" pitchFamily="34" charset="0"/>
            </a:endParaRPr>
          </a:p>
          <a:p>
            <a:pPr marL="457200" indent="-457200">
              <a:buClr>
                <a:srgbClr val="000000"/>
              </a:buClr>
              <a:buAutoNum type="arabicPeriod"/>
            </a:pPr>
            <a:r>
              <a:rPr lang="en-US" sz="2100">
                <a:solidFill>
                  <a:srgbClr val="000000"/>
                </a:solidFill>
                <a:latin typeface="Arial"/>
                <a:cs typeface="Arial"/>
              </a:rPr>
              <a:t>Select the student name from the list on the right.</a:t>
            </a:r>
            <a:endParaRPr lang="en-US" sz="2100">
              <a:solidFill>
                <a:srgbClr val="000000"/>
              </a:solidFill>
              <a:latin typeface="Arial" panose="020B0604020202020204" pitchFamily="34" charset="0"/>
              <a:cs typeface="Arial" panose="020B0604020202020204" pitchFamily="34" charset="0"/>
            </a:endParaRPr>
          </a:p>
          <a:p>
            <a:pPr marL="457200" indent="-457200">
              <a:buClr>
                <a:srgbClr val="000000"/>
              </a:buClr>
              <a:buAutoNum type="arabicPeriod"/>
            </a:pPr>
            <a:r>
              <a:rPr lang="en-US" sz="2100">
                <a:solidFill>
                  <a:srgbClr val="000000"/>
                </a:solidFill>
                <a:latin typeface="Arial"/>
                <a:cs typeface="Arial"/>
              </a:rPr>
              <a:t>Click </a:t>
            </a:r>
            <a:r>
              <a:rPr lang="en-US" sz="2100" b="1">
                <a:solidFill>
                  <a:srgbClr val="000000"/>
                </a:solidFill>
                <a:latin typeface="Arial"/>
                <a:cs typeface="Arial"/>
              </a:rPr>
              <a:t>Remove</a:t>
            </a:r>
            <a:r>
              <a:rPr lang="en-US" sz="2100">
                <a:solidFill>
                  <a:srgbClr val="000000"/>
                </a:solidFill>
                <a:latin typeface="Arial"/>
                <a:cs typeface="Arial"/>
              </a:rPr>
              <a:t>.</a:t>
            </a:r>
            <a:endParaRPr lang="en-US" sz="2100">
              <a:solidFill>
                <a:srgbClr val="000000"/>
              </a:solidFill>
              <a:latin typeface="Arial" panose="020B0604020202020204" pitchFamily="34" charset="0"/>
              <a:cs typeface="Arial" panose="020B0604020202020204" pitchFamily="34" charset="0"/>
            </a:endParaRPr>
          </a:p>
          <a:p>
            <a:pPr marL="457200" indent="-457200">
              <a:buClr>
                <a:srgbClr val="000000"/>
              </a:buClr>
              <a:buAutoNum type="arabicPeriod"/>
            </a:pPr>
            <a:r>
              <a:rPr lang="en-US" sz="2100">
                <a:solidFill>
                  <a:srgbClr val="000000"/>
                </a:solidFill>
                <a:latin typeface="Arial"/>
                <a:cs typeface="Arial"/>
              </a:rPr>
              <a:t>Click </a:t>
            </a:r>
            <a:r>
              <a:rPr lang="en-US" sz="2100" b="1">
                <a:solidFill>
                  <a:srgbClr val="000000"/>
                </a:solidFill>
                <a:latin typeface="Arial"/>
                <a:cs typeface="Arial"/>
              </a:rPr>
              <a:t>Save</a:t>
            </a:r>
            <a:r>
              <a:rPr lang="en-US" sz="2100">
                <a:solidFill>
                  <a:srgbClr val="000000"/>
                </a:solidFill>
                <a:latin typeface="Arial"/>
                <a:cs typeface="Arial"/>
              </a:rPr>
              <a:t>.</a:t>
            </a:r>
            <a:endParaRPr lang="en-US" sz="2100">
              <a:solidFill>
                <a:srgbClr val="0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6CBAC17-022F-B33A-D627-43A728562945}"/>
              </a:ext>
            </a:extLst>
          </p:cNvPr>
          <p:cNvGrpSpPr/>
          <p:nvPr/>
        </p:nvGrpSpPr>
        <p:grpSpPr>
          <a:xfrm>
            <a:off x="5923107" y="1686979"/>
            <a:ext cx="5549480" cy="4140302"/>
            <a:chOff x="5643706" y="911830"/>
            <a:chExt cx="6401261" cy="5042451"/>
          </a:xfrm>
        </p:grpSpPr>
        <p:pic>
          <p:nvPicPr>
            <p:cNvPr id="6" name="Picture 5">
              <a:extLst>
                <a:ext uri="{FF2B5EF4-FFF2-40B4-BE49-F238E27FC236}">
                  <a16:creationId xmlns:a16="http://schemas.microsoft.com/office/drawing/2014/main" id="{B660AF97-5325-3749-8ED5-D59E5D25F4B1}"/>
                </a:ext>
              </a:extLst>
            </p:cNvPr>
            <p:cNvPicPr>
              <a:picLocks noChangeAspect="1"/>
            </p:cNvPicPr>
            <p:nvPr/>
          </p:nvPicPr>
          <p:blipFill>
            <a:blip r:embed="rId2"/>
            <a:stretch>
              <a:fillRect/>
            </a:stretch>
          </p:blipFill>
          <p:spPr>
            <a:xfrm>
              <a:off x="5643706" y="911830"/>
              <a:ext cx="6401261" cy="5034338"/>
            </a:xfrm>
            <a:prstGeom prst="rect">
              <a:avLst/>
            </a:prstGeom>
          </p:spPr>
        </p:pic>
        <p:sp>
          <p:nvSpPr>
            <p:cNvPr id="8" name="Rectangle 7">
              <a:extLst>
                <a:ext uri="{FF2B5EF4-FFF2-40B4-BE49-F238E27FC236}">
                  <a16:creationId xmlns:a16="http://schemas.microsoft.com/office/drawing/2014/main" id="{41344970-B415-46CE-073F-5E2B75F86F8B}"/>
                </a:ext>
              </a:extLst>
            </p:cNvPr>
            <p:cNvSpPr/>
            <p:nvPr/>
          </p:nvSpPr>
          <p:spPr>
            <a:xfrm>
              <a:off x="9255767" y="3717896"/>
              <a:ext cx="1934606" cy="19624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7C07AF-AEE8-2D15-D077-293ECE312E46}"/>
                </a:ext>
              </a:extLst>
            </p:cNvPr>
            <p:cNvSpPr/>
            <p:nvPr/>
          </p:nvSpPr>
          <p:spPr>
            <a:xfrm>
              <a:off x="8236914" y="4736749"/>
              <a:ext cx="1027056" cy="3099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6AAB5D-D736-40D6-A533-4B9BA8758E91}"/>
                </a:ext>
              </a:extLst>
            </p:cNvPr>
            <p:cNvSpPr/>
            <p:nvPr/>
          </p:nvSpPr>
          <p:spPr>
            <a:xfrm>
              <a:off x="5822486" y="5678545"/>
              <a:ext cx="650337" cy="2757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F99B86A-5B9B-1C56-DA3C-5E29F70AD347}"/>
              </a:ext>
            </a:extLst>
          </p:cNvPr>
          <p:cNvSpPr>
            <a:spLocks noGrp="1"/>
          </p:cNvSpPr>
          <p:nvPr>
            <p:ph type="sldNum" sz="quarter" idx="12"/>
          </p:nvPr>
        </p:nvSpPr>
        <p:spPr/>
        <p:txBody>
          <a:bodyPr/>
          <a:lstStyle/>
          <a:p>
            <a:fld id="{68A8D22E-6BC5-9E47-900C-2BB94685D9F5}" type="slidenum">
              <a:rPr lang="en-US" smtClean="0"/>
              <a:t>44</a:t>
            </a:fld>
            <a:endParaRPr lang="en-US"/>
          </a:p>
        </p:txBody>
      </p:sp>
    </p:spTree>
    <p:extLst>
      <p:ext uri="{BB962C8B-B14F-4D97-AF65-F5344CB8AC3E}">
        <p14:creationId xmlns:p14="http://schemas.microsoft.com/office/powerpoint/2010/main" val="568451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DD03-3055-52BA-54AA-BF5B51B81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0C28D-8353-EBD6-4949-3818E6C2F479}"/>
              </a:ext>
            </a:extLst>
          </p:cNvPr>
          <p:cNvSpPr>
            <a:spLocks noGrp="1"/>
          </p:cNvSpPr>
          <p:nvPr>
            <p:ph type="title"/>
          </p:nvPr>
        </p:nvSpPr>
        <p:spPr/>
        <p:txBody>
          <a:bodyPr>
            <a:normAutofit/>
          </a:bodyPr>
          <a:lstStyle/>
          <a:p>
            <a:r>
              <a:rPr lang="en-US" sz="4000" b="1">
                <a:solidFill>
                  <a:schemeClr val="bg1"/>
                </a:solidFill>
                <a:latin typeface="Arial"/>
                <a:cs typeface="Arial"/>
              </a:rPr>
              <a:t>Adding a Student to an Existing Class</a:t>
            </a:r>
            <a:endParaRPr lang="en-US" sz="4000" b="1">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019C70C-E46F-ABF1-97A7-1FF7141EBE23}"/>
              </a:ext>
            </a:extLst>
          </p:cNvPr>
          <p:cNvSpPr>
            <a:spLocks noGrp="1"/>
          </p:cNvSpPr>
          <p:nvPr>
            <p:ph idx="1"/>
          </p:nvPr>
        </p:nvSpPr>
        <p:spPr>
          <a:xfrm>
            <a:off x="173178" y="1541379"/>
            <a:ext cx="5849865" cy="4414692"/>
          </a:xfrm>
        </p:spPr>
        <p:txBody>
          <a:bodyPr vert="horz" lIns="91440" tIns="45720" rIns="91440" bIns="45720" rtlCol="0" anchor="t">
            <a:noAutofit/>
          </a:bodyPr>
          <a:lstStyle/>
          <a:p>
            <a:pPr marL="342900" indent="-342900">
              <a:buClr>
                <a:srgbClr val="000000"/>
              </a:buClr>
              <a:buAutoNum type="arabicPeriod"/>
            </a:pPr>
            <a:r>
              <a:rPr lang="en-US" sz="2000">
                <a:solidFill>
                  <a:srgbClr val="000000"/>
                </a:solidFill>
                <a:latin typeface="Arial"/>
                <a:cs typeface="Arial"/>
              </a:rPr>
              <a:t>Log in to the MCAS Portal and select </a:t>
            </a:r>
            <a:r>
              <a:rPr lang="en-US" sz="2000" b="1">
                <a:solidFill>
                  <a:srgbClr val="000000"/>
                </a:solidFill>
                <a:latin typeface="Arial"/>
                <a:cs typeface="Arial"/>
              </a:rPr>
              <a:t>Administration</a:t>
            </a:r>
            <a:r>
              <a:rPr lang="en-US" sz="2000">
                <a:solidFill>
                  <a:srgbClr val="000000"/>
                </a:solidFill>
                <a:latin typeface="Arial"/>
                <a:cs typeface="Arial"/>
              </a:rPr>
              <a:t>. </a:t>
            </a:r>
          </a:p>
          <a:p>
            <a:pPr marL="342900" indent="-342900">
              <a:buClr>
                <a:srgbClr val="000000"/>
              </a:buClr>
              <a:buAutoNum type="arabicPeriod"/>
            </a:pPr>
            <a:r>
              <a:rPr lang="en-US" sz="2000">
                <a:solidFill>
                  <a:srgbClr val="000000"/>
                </a:solidFill>
                <a:latin typeface="Arial"/>
                <a:cs typeface="Arial"/>
              </a:rPr>
              <a:t>Click </a:t>
            </a:r>
            <a:r>
              <a:rPr lang="en-US" sz="2000" b="1">
                <a:solidFill>
                  <a:srgbClr val="000000"/>
                </a:solidFill>
                <a:latin typeface="Arial"/>
                <a:cs typeface="Arial"/>
              </a:rPr>
              <a:t>Classes</a:t>
            </a:r>
            <a:r>
              <a:rPr lang="en-US" sz="2000">
                <a:solidFill>
                  <a:srgbClr val="000000"/>
                </a:solidFill>
                <a:latin typeface="Arial"/>
                <a:cs typeface="Arial"/>
              </a:rPr>
              <a:t> in the top menu.</a:t>
            </a:r>
          </a:p>
          <a:p>
            <a:pPr marL="342900" indent="-342900">
              <a:buClr>
                <a:srgbClr val="000000"/>
              </a:buClr>
              <a:buFont typeface="+mj-lt"/>
              <a:buAutoNum type="arabicPeriod"/>
            </a:pPr>
            <a:r>
              <a:rPr lang="en-US" sz="2000">
                <a:solidFill>
                  <a:srgbClr val="000000"/>
                </a:solidFill>
                <a:latin typeface="Arial"/>
                <a:cs typeface="Arial"/>
              </a:rPr>
              <a:t>Select an organization and subject. </a:t>
            </a:r>
          </a:p>
          <a:p>
            <a:pPr marL="342900" indent="-342900">
              <a:buClr>
                <a:srgbClr val="000000"/>
              </a:buClr>
              <a:buFont typeface="+mj-lt"/>
              <a:buAutoNum type="arabicPeriod"/>
            </a:pPr>
            <a:r>
              <a:rPr lang="en-US" sz="2000">
                <a:solidFill>
                  <a:srgbClr val="000000"/>
                </a:solidFill>
                <a:latin typeface="Arial"/>
                <a:cs typeface="Arial"/>
              </a:rPr>
              <a:t>Select the </a:t>
            </a:r>
            <a:r>
              <a:rPr lang="en-US" sz="2000" b="1">
                <a:solidFill>
                  <a:srgbClr val="000000"/>
                </a:solidFill>
                <a:latin typeface="Arial"/>
                <a:cs typeface="Arial"/>
              </a:rPr>
              <a:t>Grade Level </a:t>
            </a:r>
            <a:r>
              <a:rPr lang="en-US" sz="2000">
                <a:solidFill>
                  <a:srgbClr val="000000"/>
                </a:solidFill>
                <a:latin typeface="Arial"/>
                <a:cs typeface="Arial"/>
              </a:rPr>
              <a:t>or </a:t>
            </a:r>
            <a:r>
              <a:rPr lang="en-US" sz="2000" b="1">
                <a:solidFill>
                  <a:srgbClr val="000000"/>
                </a:solidFill>
                <a:latin typeface="Arial"/>
                <a:cs typeface="Arial"/>
              </a:rPr>
              <a:t>Course Level </a:t>
            </a:r>
            <a:r>
              <a:rPr lang="en-US" sz="2000">
                <a:solidFill>
                  <a:srgbClr val="000000"/>
                </a:solidFill>
                <a:latin typeface="Arial"/>
                <a:cs typeface="Arial"/>
              </a:rPr>
              <a:t>tab.</a:t>
            </a:r>
          </a:p>
          <a:p>
            <a:pPr marL="342900" indent="-342900">
              <a:buClr>
                <a:srgbClr val="000000"/>
              </a:buClr>
              <a:buFont typeface="+mj-lt"/>
              <a:buAutoNum type="arabicPeriod"/>
            </a:pPr>
            <a:r>
              <a:rPr lang="en-US" sz="2000">
                <a:solidFill>
                  <a:srgbClr val="000000"/>
                </a:solidFill>
                <a:latin typeface="Arial"/>
                <a:cs typeface="Arial"/>
              </a:rPr>
              <a:t>Locate the class the student should be added to.</a:t>
            </a:r>
          </a:p>
          <a:p>
            <a:pPr marL="342900" indent="-342900">
              <a:buClr>
                <a:srgbClr val="000000"/>
              </a:buClr>
              <a:buAutoNum type="arabicPeriod"/>
            </a:pPr>
            <a:r>
              <a:rPr lang="en-US" sz="2000">
                <a:solidFill>
                  <a:srgbClr val="000000"/>
                </a:solidFill>
                <a:latin typeface="Arial"/>
                <a:cs typeface="Arial"/>
              </a:rPr>
              <a:t>Click </a:t>
            </a:r>
            <a:r>
              <a:rPr lang="en-US" sz="2000" b="1">
                <a:solidFill>
                  <a:srgbClr val="000000"/>
                </a:solidFill>
                <a:latin typeface="Arial"/>
                <a:cs typeface="Arial"/>
              </a:rPr>
              <a:t>Edit</a:t>
            </a:r>
            <a:r>
              <a:rPr lang="en-US" sz="2000">
                <a:solidFill>
                  <a:srgbClr val="000000"/>
                </a:solidFill>
                <a:latin typeface="Arial"/>
                <a:cs typeface="Arial"/>
              </a:rPr>
              <a:t>.</a:t>
            </a:r>
          </a:p>
          <a:p>
            <a:pPr marL="342900" indent="-342900">
              <a:buClr>
                <a:srgbClr val="000000"/>
              </a:buClr>
              <a:buAutoNum type="arabicPeriod"/>
            </a:pPr>
            <a:r>
              <a:rPr lang="en-US" sz="2000">
                <a:solidFill>
                  <a:srgbClr val="000000"/>
                </a:solidFill>
                <a:latin typeface="Arial"/>
                <a:cs typeface="Arial"/>
              </a:rPr>
              <a:t>Select the student name in the list on the left.</a:t>
            </a:r>
          </a:p>
          <a:p>
            <a:pPr lvl="1">
              <a:buClr>
                <a:srgbClr val="000000"/>
              </a:buClr>
            </a:pPr>
            <a:r>
              <a:rPr lang="en-US" sz="1800">
                <a:solidFill>
                  <a:srgbClr val="000000"/>
                </a:solidFill>
                <a:latin typeface="Arial"/>
                <a:cs typeface="Arial"/>
              </a:rPr>
              <a:t>You may need to uncheck the option “Show only students that are not assigned to a Class”</a:t>
            </a:r>
          </a:p>
          <a:p>
            <a:pPr marL="342900" indent="-342900">
              <a:buClr>
                <a:srgbClr val="000000"/>
              </a:buClr>
              <a:buAutoNum type="arabicPeriod"/>
            </a:pPr>
            <a:r>
              <a:rPr lang="en-US" sz="2000">
                <a:solidFill>
                  <a:srgbClr val="000000"/>
                </a:solidFill>
                <a:latin typeface="Arial"/>
                <a:cs typeface="Arial"/>
              </a:rPr>
              <a:t>Click </a:t>
            </a:r>
            <a:r>
              <a:rPr lang="en-US" sz="2000" b="1">
                <a:solidFill>
                  <a:srgbClr val="000000"/>
                </a:solidFill>
                <a:latin typeface="Arial"/>
                <a:cs typeface="Arial"/>
              </a:rPr>
              <a:t>Add</a:t>
            </a:r>
            <a:r>
              <a:rPr lang="en-US" sz="2000">
                <a:solidFill>
                  <a:srgbClr val="000000"/>
                </a:solidFill>
                <a:latin typeface="Arial"/>
                <a:cs typeface="Arial"/>
              </a:rPr>
              <a:t>.</a:t>
            </a:r>
          </a:p>
          <a:p>
            <a:pPr marL="342900" indent="-342900">
              <a:buClr>
                <a:srgbClr val="000000"/>
              </a:buClr>
              <a:buAutoNum type="arabicPeriod"/>
            </a:pPr>
            <a:r>
              <a:rPr lang="en-US" sz="2000">
                <a:solidFill>
                  <a:srgbClr val="000000"/>
                </a:solidFill>
                <a:latin typeface="Arial"/>
                <a:cs typeface="Arial"/>
              </a:rPr>
              <a:t>Click </a:t>
            </a:r>
            <a:r>
              <a:rPr lang="en-US" sz="2000" b="1">
                <a:solidFill>
                  <a:srgbClr val="000000"/>
                </a:solidFill>
                <a:latin typeface="Arial"/>
                <a:cs typeface="Arial"/>
              </a:rPr>
              <a:t>Save</a:t>
            </a:r>
            <a:r>
              <a:rPr lang="en-US" sz="2000">
                <a:solidFill>
                  <a:srgbClr val="000000"/>
                </a:solidFill>
                <a:latin typeface="Arial"/>
                <a:cs typeface="Arial"/>
              </a:rPr>
              <a:t>.</a:t>
            </a:r>
          </a:p>
        </p:txBody>
      </p:sp>
      <p:grpSp>
        <p:nvGrpSpPr>
          <p:cNvPr id="5" name="Group 4">
            <a:extLst>
              <a:ext uri="{FF2B5EF4-FFF2-40B4-BE49-F238E27FC236}">
                <a16:creationId xmlns:a16="http://schemas.microsoft.com/office/drawing/2014/main" id="{B2F377B2-EFA1-E4B4-EA12-328DF904781F}"/>
              </a:ext>
            </a:extLst>
          </p:cNvPr>
          <p:cNvGrpSpPr/>
          <p:nvPr/>
        </p:nvGrpSpPr>
        <p:grpSpPr>
          <a:xfrm>
            <a:off x="6238941" y="1749189"/>
            <a:ext cx="5420684" cy="4221429"/>
            <a:chOff x="6340004" y="1237180"/>
            <a:chExt cx="5847721" cy="4647949"/>
          </a:xfrm>
        </p:grpSpPr>
        <p:pic>
          <p:nvPicPr>
            <p:cNvPr id="4" name="Picture 3">
              <a:extLst>
                <a:ext uri="{FF2B5EF4-FFF2-40B4-BE49-F238E27FC236}">
                  <a16:creationId xmlns:a16="http://schemas.microsoft.com/office/drawing/2014/main" id="{693BF1A8-6367-3E8C-4B8C-C500A478068B}"/>
                </a:ext>
              </a:extLst>
            </p:cNvPr>
            <p:cNvPicPr>
              <a:picLocks noChangeAspect="1"/>
            </p:cNvPicPr>
            <p:nvPr/>
          </p:nvPicPr>
          <p:blipFill>
            <a:blip r:embed="rId2"/>
            <a:stretch>
              <a:fillRect/>
            </a:stretch>
          </p:blipFill>
          <p:spPr>
            <a:xfrm>
              <a:off x="6340004" y="1237180"/>
              <a:ext cx="5847721" cy="4631932"/>
            </a:xfrm>
            <a:prstGeom prst="rect">
              <a:avLst/>
            </a:prstGeom>
          </p:spPr>
        </p:pic>
        <p:sp>
          <p:nvSpPr>
            <p:cNvPr id="9" name="Rectangle 8">
              <a:extLst>
                <a:ext uri="{FF2B5EF4-FFF2-40B4-BE49-F238E27FC236}">
                  <a16:creationId xmlns:a16="http://schemas.microsoft.com/office/drawing/2014/main" id="{CB716D70-6E3E-5A6E-AD77-8C32BB228F68}"/>
                </a:ext>
              </a:extLst>
            </p:cNvPr>
            <p:cNvSpPr/>
            <p:nvPr/>
          </p:nvSpPr>
          <p:spPr>
            <a:xfrm>
              <a:off x="6491329" y="2828123"/>
              <a:ext cx="3091225" cy="3311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BDB4BF-F6A8-A173-2E5B-97C204552DEA}"/>
                </a:ext>
              </a:extLst>
            </p:cNvPr>
            <p:cNvSpPr/>
            <p:nvPr/>
          </p:nvSpPr>
          <p:spPr>
            <a:xfrm>
              <a:off x="8628048" y="4512009"/>
              <a:ext cx="1038727" cy="2128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90610C-25AB-FE97-D6FD-E0A1A6AC467C}"/>
                </a:ext>
              </a:extLst>
            </p:cNvPr>
            <p:cNvSpPr/>
            <p:nvPr/>
          </p:nvSpPr>
          <p:spPr>
            <a:xfrm>
              <a:off x="6542129" y="5575986"/>
              <a:ext cx="473243" cy="3091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EA9B568B-466B-0285-A023-93689F302AEB}"/>
              </a:ext>
            </a:extLst>
          </p:cNvPr>
          <p:cNvSpPr>
            <a:spLocks noGrp="1"/>
          </p:cNvSpPr>
          <p:nvPr>
            <p:ph type="sldNum" sz="quarter" idx="12"/>
          </p:nvPr>
        </p:nvSpPr>
        <p:spPr/>
        <p:txBody>
          <a:bodyPr/>
          <a:lstStyle/>
          <a:p>
            <a:fld id="{68A8D22E-6BC5-9E47-900C-2BB94685D9F5}" type="slidenum">
              <a:rPr lang="en-US" smtClean="0"/>
              <a:t>45</a:t>
            </a:fld>
            <a:endParaRPr lang="en-US"/>
          </a:p>
        </p:txBody>
      </p:sp>
    </p:spTree>
    <p:extLst>
      <p:ext uri="{BB962C8B-B14F-4D97-AF65-F5344CB8AC3E}">
        <p14:creationId xmlns:p14="http://schemas.microsoft.com/office/powerpoint/2010/main" val="3210779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2724B-68A4-B071-B744-2A6968795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AC369-55C5-F70C-D90F-BF3278BDCBB2}"/>
              </a:ext>
            </a:extLst>
          </p:cNvPr>
          <p:cNvSpPr>
            <a:spLocks noGrp="1"/>
          </p:cNvSpPr>
          <p:nvPr>
            <p:ph type="title"/>
          </p:nvPr>
        </p:nvSpPr>
        <p:spPr/>
        <p:txBody>
          <a:bodyPr>
            <a:normAutofit/>
          </a:bodyPr>
          <a:lstStyle/>
          <a:p>
            <a:r>
              <a:rPr lang="en-US" sz="4000" b="1" dirty="0">
                <a:solidFill>
                  <a:schemeClr val="bg1"/>
                </a:solidFill>
                <a:latin typeface="Arial"/>
                <a:cs typeface="Arial"/>
              </a:rPr>
              <a:t>Moving a Student on the Students Page</a:t>
            </a:r>
            <a:endParaRPr lang="en-US" sz="40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4E43ED0-4E2C-8F29-7410-DE81A2419C91}"/>
              </a:ext>
            </a:extLst>
          </p:cNvPr>
          <p:cNvSpPr>
            <a:spLocks noGrp="1"/>
          </p:cNvSpPr>
          <p:nvPr>
            <p:ph idx="1"/>
          </p:nvPr>
        </p:nvSpPr>
        <p:spPr>
          <a:xfrm>
            <a:off x="173178" y="1541378"/>
            <a:ext cx="5922822" cy="4770521"/>
          </a:xfrm>
        </p:spPr>
        <p:txBody>
          <a:bodyPr vert="horz" lIns="91440" tIns="45720" rIns="91440" bIns="45720" rtlCol="0" anchor="t">
            <a:noAutofit/>
          </a:bodyPr>
          <a:lstStyle/>
          <a:p>
            <a:pPr marL="342900" indent="-342900">
              <a:buClr>
                <a:srgbClr val="000000"/>
              </a:buClr>
              <a:buAutoNum type="arabicPeriod"/>
            </a:pPr>
            <a:r>
              <a:rPr lang="en-US" sz="1800" dirty="0">
                <a:solidFill>
                  <a:srgbClr val="000000"/>
                </a:solidFill>
                <a:latin typeface="Arial"/>
                <a:cs typeface="Arial"/>
              </a:rPr>
              <a:t>Log in to the MCAS Portal, select </a:t>
            </a:r>
            <a:r>
              <a:rPr lang="en-US" sz="1800" b="1" dirty="0">
                <a:solidFill>
                  <a:srgbClr val="000000"/>
                </a:solidFill>
                <a:latin typeface="Arial"/>
                <a:cs typeface="Arial"/>
              </a:rPr>
              <a:t>Administration </a:t>
            </a:r>
            <a:r>
              <a:rPr lang="en-US" sz="1800" dirty="0">
                <a:solidFill>
                  <a:srgbClr val="000000"/>
                </a:solidFill>
                <a:latin typeface="Arial"/>
                <a:cs typeface="Arial"/>
              </a:rPr>
              <a:t>and click </a:t>
            </a:r>
            <a:r>
              <a:rPr lang="en-US" sz="1800" b="1" dirty="0">
                <a:solidFill>
                  <a:srgbClr val="000000"/>
                </a:solidFill>
                <a:latin typeface="Arial"/>
                <a:cs typeface="Arial"/>
              </a:rPr>
              <a:t>Students</a:t>
            </a:r>
            <a:r>
              <a:rPr lang="en-US" sz="1800" dirty="0">
                <a:solidFill>
                  <a:srgbClr val="000000"/>
                </a:solidFill>
                <a:latin typeface="Arial"/>
                <a:cs typeface="Arial"/>
              </a:rPr>
              <a:t> in the top menu. </a:t>
            </a:r>
          </a:p>
          <a:p>
            <a:pPr marL="342900" indent="-342900">
              <a:buClr>
                <a:srgbClr val="000000"/>
              </a:buClr>
              <a:buFont typeface="+mj-lt"/>
              <a:buAutoNum type="arabicPeriod"/>
            </a:pPr>
            <a:r>
              <a:rPr lang="en-US" sz="1800" dirty="0">
                <a:solidFill>
                  <a:srgbClr val="000000"/>
                </a:solidFill>
                <a:latin typeface="Arial"/>
                <a:cs typeface="Arial"/>
              </a:rPr>
              <a:t>Locate the student who needs to be moved from one class to another. Click </a:t>
            </a:r>
            <a:r>
              <a:rPr lang="en-US" sz="1800" b="1" dirty="0">
                <a:solidFill>
                  <a:srgbClr val="000000"/>
                </a:solidFill>
                <a:latin typeface="Arial"/>
                <a:cs typeface="Arial"/>
              </a:rPr>
              <a:t>Edit</a:t>
            </a:r>
            <a:r>
              <a:rPr lang="en-US" sz="1800" dirty="0">
                <a:solidFill>
                  <a:srgbClr val="000000"/>
                </a:solidFill>
                <a:latin typeface="Arial"/>
                <a:cs typeface="Arial"/>
              </a:rPr>
              <a:t>. </a:t>
            </a:r>
          </a:p>
          <a:p>
            <a:pPr marL="342900" indent="-342900">
              <a:buClr>
                <a:srgbClr val="000000"/>
              </a:buClr>
              <a:buFont typeface="+mj-lt"/>
              <a:buAutoNum type="arabicPeriod"/>
            </a:pPr>
            <a:r>
              <a:rPr lang="en-US" sz="1800" dirty="0">
                <a:solidFill>
                  <a:srgbClr val="000000"/>
                </a:solidFill>
                <a:latin typeface="Arial"/>
                <a:cs typeface="Arial"/>
              </a:rPr>
              <a:t>Select the </a:t>
            </a:r>
            <a:r>
              <a:rPr lang="en-US" sz="1800" b="1" dirty="0">
                <a:solidFill>
                  <a:srgbClr val="000000"/>
                </a:solidFill>
                <a:latin typeface="Arial"/>
                <a:cs typeface="Arial"/>
              </a:rPr>
              <a:t>Classes</a:t>
            </a:r>
            <a:r>
              <a:rPr lang="en-US" sz="1800" dirty="0">
                <a:solidFill>
                  <a:srgbClr val="000000"/>
                </a:solidFill>
                <a:latin typeface="Arial"/>
                <a:cs typeface="Arial"/>
              </a:rPr>
              <a:t> tab and select the appropriate class type and content area. </a:t>
            </a:r>
          </a:p>
          <a:p>
            <a:pPr marL="342900" indent="-342900">
              <a:buClr>
                <a:srgbClr val="000000"/>
              </a:buClr>
              <a:buFont typeface="+mj-lt"/>
              <a:buAutoNum type="arabicPeriod"/>
            </a:pPr>
            <a:r>
              <a:rPr lang="en-US" sz="1800" dirty="0">
                <a:solidFill>
                  <a:srgbClr val="000000"/>
                </a:solidFill>
                <a:latin typeface="Arial"/>
                <a:cs typeface="Arial"/>
              </a:rPr>
              <a:t>The class highlighted in green is the student’s current class assignment. Click this class to remove the student from that class.</a:t>
            </a:r>
          </a:p>
          <a:p>
            <a:pPr marL="342900" indent="-342900">
              <a:buClr>
                <a:srgbClr val="000000"/>
              </a:buClr>
              <a:buFont typeface="+mj-lt"/>
              <a:buAutoNum type="arabicPeriod"/>
            </a:pPr>
            <a:r>
              <a:rPr lang="en-US" sz="1800" dirty="0">
                <a:solidFill>
                  <a:srgbClr val="000000"/>
                </a:solidFill>
                <a:latin typeface="Arial"/>
                <a:cs typeface="Arial"/>
              </a:rPr>
              <a:t>The other classes listed are the possible classes the student can be moved to. Click the class to add the student to that class. </a:t>
            </a:r>
          </a:p>
          <a:p>
            <a:pPr marL="342900" indent="-342900">
              <a:buClr>
                <a:srgbClr val="000000"/>
              </a:buClr>
              <a:buFont typeface="+mj-lt"/>
              <a:buAutoNum type="arabicPeriod"/>
            </a:pPr>
            <a:r>
              <a:rPr lang="en-US" sz="1800" dirty="0">
                <a:solidFill>
                  <a:srgbClr val="000000"/>
                </a:solidFill>
                <a:latin typeface="Arial"/>
                <a:cs typeface="Arial"/>
              </a:rPr>
              <a:t>Click </a:t>
            </a:r>
            <a:r>
              <a:rPr lang="en-US" sz="1800" b="1" dirty="0">
                <a:solidFill>
                  <a:srgbClr val="000000"/>
                </a:solidFill>
                <a:latin typeface="Arial"/>
                <a:cs typeface="Arial"/>
              </a:rPr>
              <a:t>Save</a:t>
            </a:r>
            <a:r>
              <a:rPr lang="en-US" sz="1800" dirty="0">
                <a:solidFill>
                  <a:srgbClr val="000000"/>
                </a:solidFill>
                <a:latin typeface="Arial"/>
                <a:cs typeface="Arial"/>
              </a:rPr>
              <a:t>. </a:t>
            </a:r>
          </a:p>
          <a:p>
            <a:pPr marL="342900" indent="-342900">
              <a:buClr>
                <a:srgbClr val="000000"/>
              </a:buClr>
              <a:buFont typeface="+mj-lt"/>
              <a:buAutoNum type="arabicPeriod"/>
            </a:pPr>
            <a:endParaRPr lang="en-US" sz="1800" dirty="0">
              <a:solidFill>
                <a:srgbClr val="000000"/>
              </a:solidFill>
              <a:latin typeface="Arial"/>
              <a:cs typeface="Arial"/>
            </a:endParaRPr>
          </a:p>
        </p:txBody>
      </p:sp>
      <p:pic>
        <p:nvPicPr>
          <p:cNvPr id="15" name="Picture 14" descr="A screenshot of a computer&#10;&#10;AI-generated content may be incorrect.">
            <a:extLst>
              <a:ext uri="{FF2B5EF4-FFF2-40B4-BE49-F238E27FC236}">
                <a16:creationId xmlns:a16="http://schemas.microsoft.com/office/drawing/2014/main" id="{AFB51B3F-DCAD-5F3B-DA43-E7ED986FD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220" y="2245664"/>
            <a:ext cx="5232559" cy="3171248"/>
          </a:xfrm>
          <a:prstGeom prst="rect">
            <a:avLst/>
          </a:prstGeom>
          <a:ln>
            <a:solidFill>
              <a:schemeClr val="tx1"/>
            </a:solidFill>
          </a:ln>
        </p:spPr>
      </p:pic>
      <p:sp>
        <p:nvSpPr>
          <p:cNvPr id="17" name="Rectangle 16">
            <a:extLst>
              <a:ext uri="{FF2B5EF4-FFF2-40B4-BE49-F238E27FC236}">
                <a16:creationId xmlns:a16="http://schemas.microsoft.com/office/drawing/2014/main" id="{ED2BF7E8-B9FC-BF26-1DA2-0BCD0FDD09D8}"/>
              </a:ext>
            </a:extLst>
          </p:cNvPr>
          <p:cNvSpPr/>
          <p:nvPr/>
        </p:nvSpPr>
        <p:spPr>
          <a:xfrm>
            <a:off x="8551672" y="2245664"/>
            <a:ext cx="635000" cy="3585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F8FC92C-181C-2A6B-A4E8-537F0F504D11}"/>
              </a:ext>
            </a:extLst>
          </p:cNvPr>
          <p:cNvSpPr>
            <a:spLocks noGrp="1"/>
          </p:cNvSpPr>
          <p:nvPr>
            <p:ph type="sldNum" sz="quarter" idx="12"/>
          </p:nvPr>
        </p:nvSpPr>
        <p:spPr/>
        <p:txBody>
          <a:bodyPr/>
          <a:lstStyle/>
          <a:p>
            <a:fld id="{68A8D22E-6BC5-9E47-900C-2BB94685D9F5}" type="slidenum">
              <a:rPr lang="en-US" smtClean="0"/>
              <a:t>46</a:t>
            </a:fld>
            <a:endParaRPr lang="en-US"/>
          </a:p>
        </p:txBody>
      </p:sp>
    </p:spTree>
    <p:extLst>
      <p:ext uri="{BB962C8B-B14F-4D97-AF65-F5344CB8AC3E}">
        <p14:creationId xmlns:p14="http://schemas.microsoft.com/office/powerpoint/2010/main" val="1239752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6B862-8F89-5594-4C08-EBFC0381B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F1F3C-9A9E-3E36-3259-742E62563F56}"/>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791B9E00-CCB1-FEA5-B493-DCBBD8C76A70}"/>
              </a:ext>
            </a:extLst>
          </p:cNvPr>
          <p:cNvSpPr>
            <a:spLocks noGrp="1"/>
          </p:cNvSpPr>
          <p:nvPr>
            <p:ph idx="1"/>
          </p:nvPr>
        </p:nvSpPr>
        <p:spPr/>
        <p:txBody>
          <a:bodyPr vert="horz" lIns="91440" tIns="45720" rIns="91440" bIns="45720" rtlCol="0" anchor="t">
            <a:normAutofit/>
          </a:bodyPr>
          <a:lstStyle/>
          <a:p>
            <a:pPr marL="342900" indent="-342900">
              <a:buFont typeface="Arial,Sans-Serif" panose="020B0604020202020204" pitchFamily="34" charset="0"/>
              <a:buChar char="•"/>
            </a:pPr>
            <a:r>
              <a:rPr lang="en-US" dirty="0">
                <a:solidFill>
                  <a:srgbClr val="000000"/>
                </a:solidFill>
                <a:latin typeface="Arial"/>
                <a:cs typeface="Arial"/>
                <a:hlinkClick r:id="rId3"/>
              </a:rPr>
              <a:t>MCAS Portal Guides</a:t>
            </a:r>
            <a:endParaRPr lang="en-US" dirty="0">
              <a:solidFill>
                <a:srgbClr val="000000"/>
              </a:solidFill>
              <a:latin typeface="Arial"/>
              <a:cs typeface="Arial"/>
            </a:endParaRPr>
          </a:p>
          <a:p>
            <a:pPr marL="800100" lvl="1" indent="-342900">
              <a:buFont typeface="Arial,Sans-Serif" panose="020B0604020202020204" pitchFamily="34" charset="0"/>
              <a:buChar char="•"/>
            </a:pPr>
            <a:r>
              <a:rPr lang="en-US" dirty="0">
                <a:solidFill>
                  <a:srgbClr val="000000"/>
                </a:solidFill>
                <a:latin typeface="Arial"/>
                <a:cs typeface="Arial"/>
              </a:rPr>
              <a:t>Guide to the MCAS Portal, Part V: Creating and Managing Classes for Grades 3–8</a:t>
            </a:r>
          </a:p>
          <a:p>
            <a:pPr marL="800100" lvl="1" indent="-342900">
              <a:buFont typeface="Arial,Sans-Serif" panose="020B0604020202020204" pitchFamily="34" charset="0"/>
              <a:buChar char="•"/>
            </a:pPr>
            <a:r>
              <a:rPr lang="en-US" dirty="0">
                <a:solidFill>
                  <a:srgbClr val="000000"/>
                </a:solidFill>
                <a:latin typeface="Arial"/>
                <a:cs typeface="Arial"/>
              </a:rPr>
              <a:t>Guide to the MCAS Portal, Appendix A: Creating and Managing Classes for High School Tests </a:t>
            </a:r>
            <a:endParaRPr lang="en-US" dirty="0">
              <a:solidFill>
                <a:srgbClr val="000000"/>
              </a:solidFill>
              <a:latin typeface="Arial"/>
              <a:cs typeface="Arial"/>
              <a:hlinkClick r:id="rId3"/>
            </a:endParaRPr>
          </a:p>
          <a:p>
            <a:pPr marL="800100" lvl="1" indent="-342900">
              <a:buFont typeface="Arial,Sans-Serif" panose="020B0604020202020204" pitchFamily="34" charset="0"/>
              <a:buChar char="•"/>
            </a:pPr>
            <a:endParaRPr lang="en-US" dirty="0">
              <a:solidFill>
                <a:srgbClr val="000000"/>
              </a:solidFill>
              <a:latin typeface="Arial"/>
              <a:cs typeface="Arial"/>
            </a:endParaRPr>
          </a:p>
        </p:txBody>
      </p:sp>
      <p:sp>
        <p:nvSpPr>
          <p:cNvPr id="5" name="Slide Number Placeholder 4">
            <a:extLst>
              <a:ext uri="{FF2B5EF4-FFF2-40B4-BE49-F238E27FC236}">
                <a16:creationId xmlns:a16="http://schemas.microsoft.com/office/drawing/2014/main" id="{6772AA7B-2E50-37D9-5125-D1D4F5CE9D52}"/>
              </a:ext>
            </a:extLst>
          </p:cNvPr>
          <p:cNvSpPr>
            <a:spLocks noGrp="1"/>
          </p:cNvSpPr>
          <p:nvPr>
            <p:ph type="sldNum" sz="quarter" idx="12"/>
          </p:nvPr>
        </p:nvSpPr>
        <p:spPr/>
        <p:txBody>
          <a:bodyPr/>
          <a:lstStyle/>
          <a:p>
            <a:fld id="{68A8D22E-6BC5-9E47-900C-2BB94685D9F5}" type="slidenum">
              <a:rPr lang="en-US" smtClean="0"/>
              <a:t>47</a:t>
            </a:fld>
            <a:endParaRPr lang="en-US"/>
          </a:p>
        </p:txBody>
      </p:sp>
    </p:spTree>
    <p:extLst>
      <p:ext uri="{BB962C8B-B14F-4D97-AF65-F5344CB8AC3E}">
        <p14:creationId xmlns:p14="http://schemas.microsoft.com/office/powerpoint/2010/main" val="2435547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69A5-794F-A714-A383-D413E6989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ADF1F-2D03-D8B2-85E1-A1B1830CB36D}"/>
              </a:ext>
            </a:extLst>
          </p:cNvPr>
          <p:cNvSpPr>
            <a:spLocks noGrp="1"/>
          </p:cNvSpPr>
          <p:nvPr>
            <p:ph type="title"/>
          </p:nvPr>
        </p:nvSpPr>
        <p:spPr>
          <a:xfrm>
            <a:off x="2882900" y="2717057"/>
            <a:ext cx="9055100" cy="1093686"/>
          </a:xfrm>
        </p:spPr>
        <p:txBody>
          <a:bodyPr>
            <a:noAutofit/>
          </a:bodyPr>
          <a:lstStyle/>
          <a:p>
            <a:r>
              <a:rPr lang="en-US" sz="4200" b="1">
                <a:solidFill>
                  <a:srgbClr val="000000"/>
                </a:solidFill>
                <a:latin typeface="Arial" panose="020B0604020202020204" pitchFamily="34" charset="0"/>
                <a:cs typeface="Arial" panose="020B0604020202020204" pitchFamily="34" charset="0"/>
              </a:rPr>
              <a:t>5. Additional Tasks During Testing</a:t>
            </a:r>
            <a:br>
              <a:rPr lang="zh-CN" altLang="en-US" sz="4200">
                <a:solidFill>
                  <a:srgbClr val="000000"/>
                </a:solidFill>
              </a:rPr>
            </a:br>
            <a:endParaRPr lang="en-US" sz="4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718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1851F-CAA7-F6C0-6E22-FE291F10C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2BD00-AB4A-CDA7-3EC5-FE587A9A19BA}"/>
              </a:ext>
            </a:extLst>
          </p:cNvPr>
          <p:cNvSpPr>
            <a:spLocks noGrp="1"/>
          </p:cNvSpPr>
          <p:nvPr>
            <p:ph type="title"/>
          </p:nvPr>
        </p:nvSpPr>
        <p:spPr/>
        <p:txBody>
          <a:bodyPr/>
          <a:lstStyle/>
          <a:p>
            <a:r>
              <a:rPr lang="en-US" sz="4000" b="1">
                <a:solidFill>
                  <a:schemeClr val="bg1"/>
                </a:solidFill>
                <a:latin typeface="Arial"/>
                <a:cs typeface="Arial"/>
              </a:rPr>
              <a:t>Additional Tasks During Testing</a:t>
            </a:r>
            <a:endParaRPr lang="en-US" b="1">
              <a:solidFill>
                <a:schemeClr val="bg1"/>
              </a:solidFill>
            </a:endParaRPr>
          </a:p>
        </p:txBody>
      </p:sp>
      <p:sp>
        <p:nvSpPr>
          <p:cNvPr id="3" name="Content Placeholder 2">
            <a:extLst>
              <a:ext uri="{FF2B5EF4-FFF2-40B4-BE49-F238E27FC236}">
                <a16:creationId xmlns:a16="http://schemas.microsoft.com/office/drawing/2014/main" id="{1FDFF8FD-9992-71AF-B9C5-BBC2CDB0BFC5}"/>
              </a:ext>
            </a:extLst>
          </p:cNvPr>
          <p:cNvSpPr>
            <a:spLocks noGrp="1"/>
          </p:cNvSpPr>
          <p:nvPr>
            <p:ph idx="1"/>
          </p:nvPr>
        </p:nvSpPr>
        <p:spPr/>
        <p:txBody>
          <a:bodyPr vert="horz" lIns="91440" tIns="45720" rIns="91440" bIns="45720" rtlCol="0" anchor="t">
            <a:noAutofit/>
          </a:bodyPr>
          <a:lstStyle/>
          <a:p>
            <a:pPr>
              <a:buClr>
                <a:srgbClr val="000000"/>
              </a:buClr>
            </a:pPr>
            <a:r>
              <a:rPr lang="en-US" altLang="en-US" sz="2800">
                <a:solidFill>
                  <a:srgbClr val="000000"/>
                </a:solidFill>
                <a:latin typeface="Arial"/>
                <a:cs typeface="Arial"/>
              </a:rPr>
              <a:t>Schools may need to complete the following tasks during testing:</a:t>
            </a:r>
          </a:p>
          <a:p>
            <a:pPr>
              <a:buClr>
                <a:srgbClr val="000000"/>
              </a:buClr>
            </a:pPr>
            <a:endParaRPr lang="en-US" altLang="en-US">
              <a:solidFill>
                <a:srgbClr val="000000"/>
              </a:solidFill>
              <a:latin typeface="Arial"/>
              <a:cs typeface="Arial"/>
            </a:endParaRPr>
          </a:p>
          <a:p>
            <a:pPr>
              <a:buClr>
                <a:srgbClr val="000000"/>
              </a:buClr>
            </a:pPr>
            <a:endParaRPr lang="en-US" altLang="en-US" sz="2800">
              <a:solidFill>
                <a:srgbClr val="000000"/>
              </a:solidFill>
              <a:latin typeface="Arial"/>
              <a:cs typeface="Arial"/>
            </a:endParaRPr>
          </a:p>
          <a:p>
            <a:pPr marL="457200" lvl="1" indent="0">
              <a:buClr>
                <a:srgbClr val="000000"/>
              </a:buClr>
              <a:buNone/>
            </a:pPr>
            <a:endParaRPr lang="en-US" sz="2400">
              <a:solidFill>
                <a:srgbClr val="000000"/>
              </a:solidFill>
              <a:latin typeface="Arial"/>
              <a:cs typeface="Arial"/>
            </a:endParaRPr>
          </a:p>
        </p:txBody>
      </p:sp>
      <p:graphicFrame>
        <p:nvGraphicFramePr>
          <p:cNvPr id="5" name="Table 4">
            <a:extLst>
              <a:ext uri="{FF2B5EF4-FFF2-40B4-BE49-F238E27FC236}">
                <a16:creationId xmlns:a16="http://schemas.microsoft.com/office/drawing/2014/main" id="{4CE585AF-33CF-E477-1E36-C42240ABDC90}"/>
              </a:ext>
            </a:extLst>
          </p:cNvPr>
          <p:cNvGraphicFramePr>
            <a:graphicFrameLocks noGrp="1"/>
          </p:cNvGraphicFramePr>
          <p:nvPr>
            <p:extLst>
              <p:ext uri="{D42A27DB-BD31-4B8C-83A1-F6EECF244321}">
                <p14:modId xmlns:p14="http://schemas.microsoft.com/office/powerpoint/2010/main" val="796609377"/>
              </p:ext>
            </p:extLst>
          </p:nvPr>
        </p:nvGraphicFramePr>
        <p:xfrm>
          <a:off x="491614" y="2134986"/>
          <a:ext cx="10992464" cy="3870960"/>
        </p:xfrm>
        <a:graphic>
          <a:graphicData uri="http://schemas.openxmlformats.org/drawingml/2006/table">
            <a:tbl>
              <a:tblPr firstRow="1" bandRow="1">
                <a:tableStyleId>{5C22544A-7EE6-4342-B048-85BDC9FD1C3A}</a:tableStyleId>
              </a:tblPr>
              <a:tblGrid>
                <a:gridCol w="5496232">
                  <a:extLst>
                    <a:ext uri="{9D8B030D-6E8A-4147-A177-3AD203B41FA5}">
                      <a16:colId xmlns:a16="http://schemas.microsoft.com/office/drawing/2014/main" val="374295833"/>
                    </a:ext>
                  </a:extLst>
                </a:gridCol>
                <a:gridCol w="5496232">
                  <a:extLst>
                    <a:ext uri="{9D8B030D-6E8A-4147-A177-3AD203B41FA5}">
                      <a16:colId xmlns:a16="http://schemas.microsoft.com/office/drawing/2014/main" val="1432138095"/>
                    </a:ext>
                  </a:extLst>
                </a:gridCol>
              </a:tblGrid>
              <a:tr h="370840">
                <a:tc>
                  <a:txBody>
                    <a:bodyPr/>
                    <a:lstStyle/>
                    <a:p>
                      <a:r>
                        <a:rPr lang="en-US" sz="2000">
                          <a:latin typeface="Arial" panose="020B0604020202020204" pitchFamily="34" charset="0"/>
                          <a:cs typeface="Arial" panose="020B0604020202020204" pitchFamily="34" charset="0"/>
                        </a:rPr>
                        <a:t>Task</a:t>
                      </a:r>
                    </a:p>
                  </a:txBody>
                  <a:tcPr/>
                </a:tc>
                <a:tc>
                  <a:txBody>
                    <a:bodyPr/>
                    <a:lstStyle/>
                    <a:p>
                      <a:r>
                        <a:rPr lang="en-US" sz="2000">
                          <a:latin typeface="Arial" panose="020B0604020202020204" pitchFamily="34" charset="0"/>
                          <a:cs typeface="Arial" panose="020B0604020202020204" pitchFamily="34" charset="0"/>
                        </a:rPr>
                        <a:t>What roles are able to complete this task?</a:t>
                      </a:r>
                    </a:p>
                  </a:txBody>
                  <a:tcPr/>
                </a:tc>
                <a:extLst>
                  <a:ext uri="{0D108BD9-81ED-4DB2-BD59-A6C34878D82A}">
                    <a16:rowId xmlns:a16="http://schemas.microsoft.com/office/drawing/2014/main" val="1322318304"/>
                  </a:ext>
                </a:extLst>
              </a:tr>
              <a:tr h="370840">
                <a:tc>
                  <a:txBody>
                    <a:bodyPr/>
                    <a:lstStyle/>
                    <a:p>
                      <a:r>
                        <a:rPr lang="en-US" sz="2400">
                          <a:latin typeface="Arial" panose="020B0604020202020204" pitchFamily="34" charset="0"/>
                          <a:cs typeface="Arial" panose="020B0604020202020204" pitchFamily="34" charset="0"/>
                        </a:rPr>
                        <a:t>Access the proctor password</a:t>
                      </a:r>
                    </a:p>
                  </a:txBody>
                  <a:tcPr/>
                </a:tc>
                <a:tc>
                  <a:txBody>
                    <a:bodyPr/>
                    <a:lstStyle/>
                    <a:p>
                      <a:r>
                        <a:rPr lang="en-US" sz="2400">
                          <a:latin typeface="Arial" panose="020B0604020202020204" pitchFamily="34" charset="0"/>
                          <a:cs typeface="Arial" panose="020B0604020202020204" pitchFamily="34" charset="0"/>
                        </a:rPr>
                        <a:t>DTCs, STCs, test administrators, technology coordinators</a:t>
                      </a:r>
                    </a:p>
                  </a:txBody>
                  <a:tcPr/>
                </a:tc>
                <a:extLst>
                  <a:ext uri="{0D108BD9-81ED-4DB2-BD59-A6C34878D82A}">
                    <a16:rowId xmlns:a16="http://schemas.microsoft.com/office/drawing/2014/main" val="4088551820"/>
                  </a:ext>
                </a:extLst>
              </a:tr>
              <a:tr h="370840">
                <a:tc>
                  <a:txBody>
                    <a:bodyPr/>
                    <a:lstStyle/>
                    <a:p>
                      <a:r>
                        <a:rPr lang="en-US" sz="2400">
                          <a:latin typeface="Arial" panose="020B0604020202020204" pitchFamily="34" charset="0"/>
                          <a:cs typeface="Arial" panose="020B0604020202020204" pitchFamily="34" charset="0"/>
                        </a:rPr>
                        <a:t>Change the proctor password </a:t>
                      </a:r>
                    </a:p>
                  </a:txBody>
                  <a:tcPr/>
                </a:tc>
                <a:tc>
                  <a:txBody>
                    <a:bodyPr/>
                    <a:lstStyle/>
                    <a:p>
                      <a:r>
                        <a:rPr lang="en-US" sz="2400">
                          <a:latin typeface="Arial" panose="020B0604020202020204" pitchFamily="34" charset="0"/>
                          <a:cs typeface="Arial" panose="020B0604020202020204" pitchFamily="34" charset="0"/>
                        </a:rPr>
                        <a:t>DTCs, STCs</a:t>
                      </a:r>
                    </a:p>
                  </a:txBody>
                  <a:tcPr/>
                </a:tc>
                <a:extLst>
                  <a:ext uri="{0D108BD9-81ED-4DB2-BD59-A6C34878D82A}">
                    <a16:rowId xmlns:a16="http://schemas.microsoft.com/office/drawing/2014/main" val="165348291"/>
                  </a:ext>
                </a:extLst>
              </a:tr>
              <a:tr h="370840">
                <a:tc>
                  <a:txBody>
                    <a:bodyPr/>
                    <a:lstStyle/>
                    <a:p>
                      <a:r>
                        <a:rPr lang="en-US" sz="2400">
                          <a:latin typeface="Arial" panose="020B0604020202020204" pitchFamily="34" charset="0"/>
                          <a:cs typeface="Arial" panose="020B0604020202020204" pitchFamily="34" charset="0"/>
                        </a:rPr>
                        <a:t>Unlock locked test questions</a:t>
                      </a:r>
                    </a:p>
                  </a:txBody>
                  <a:tcPr/>
                </a:tc>
                <a:tc>
                  <a:txBody>
                    <a:bodyPr/>
                    <a:lstStyle/>
                    <a:p>
                      <a:r>
                        <a:rPr lang="en-US" sz="2400">
                          <a:latin typeface="Arial" panose="020B0604020202020204" pitchFamily="34" charset="0"/>
                          <a:cs typeface="Arial" panose="020B0604020202020204" pitchFamily="34" charset="0"/>
                        </a:rPr>
                        <a:t>DTCs, STCs</a:t>
                      </a:r>
                    </a:p>
                  </a:txBody>
                  <a:tcPr/>
                </a:tc>
                <a:extLst>
                  <a:ext uri="{0D108BD9-81ED-4DB2-BD59-A6C34878D82A}">
                    <a16:rowId xmlns:a16="http://schemas.microsoft.com/office/drawing/2014/main" val="2175956449"/>
                  </a:ext>
                </a:extLst>
              </a:tr>
              <a:tr h="370840">
                <a:tc>
                  <a:txBody>
                    <a:bodyPr/>
                    <a:lstStyle/>
                    <a:p>
                      <a:r>
                        <a:rPr lang="en-US" sz="2400" dirty="0">
                          <a:latin typeface="Arial" panose="020B0604020202020204" pitchFamily="34" charset="0"/>
                          <a:cs typeface="Arial" panose="020B0604020202020204" pitchFamily="34" charset="0"/>
                        </a:rPr>
                        <a:t>Unlock test sections for grades 5 and 8 STE and grade 8 Civics</a:t>
                      </a:r>
                    </a:p>
                  </a:txBody>
                  <a:tcPr/>
                </a:tc>
                <a:tc>
                  <a:txBody>
                    <a:bodyPr/>
                    <a:lstStyle/>
                    <a:p>
                      <a:r>
                        <a:rPr lang="en-US" sz="2400" dirty="0">
                          <a:latin typeface="Arial" panose="020B0604020202020204" pitchFamily="34" charset="0"/>
                          <a:cs typeface="Arial" panose="020B0604020202020204" pitchFamily="34" charset="0"/>
                        </a:rPr>
                        <a:t>DTCs, STCs, test administrators, technology coordinators</a:t>
                      </a:r>
                    </a:p>
                  </a:txBody>
                  <a:tcPr/>
                </a:tc>
                <a:extLst>
                  <a:ext uri="{0D108BD9-81ED-4DB2-BD59-A6C34878D82A}">
                    <a16:rowId xmlns:a16="http://schemas.microsoft.com/office/drawing/2014/main" val="2712937605"/>
                  </a:ext>
                </a:extLst>
              </a:tr>
              <a:tr h="370840">
                <a:tc>
                  <a:txBody>
                    <a:bodyPr/>
                    <a:lstStyle/>
                    <a:p>
                      <a:r>
                        <a:rPr lang="en-US" sz="2400" dirty="0">
                          <a:latin typeface="Arial" panose="020B0604020202020204" pitchFamily="34" charset="0"/>
                          <a:cs typeface="Arial" panose="020B0604020202020204" pitchFamily="34" charset="0"/>
                        </a:rPr>
                        <a:t>Reactivate tests</a:t>
                      </a:r>
                    </a:p>
                  </a:txBody>
                  <a:tcPr/>
                </a:tc>
                <a:tc>
                  <a:txBody>
                    <a:bodyPr/>
                    <a:lstStyle/>
                    <a:p>
                      <a:r>
                        <a:rPr lang="en-US" sz="2400">
                          <a:latin typeface="Arial" panose="020B0604020202020204" pitchFamily="34" charset="0"/>
                          <a:cs typeface="Arial" panose="020B0604020202020204" pitchFamily="34" charset="0"/>
                        </a:rPr>
                        <a:t>DTCs</a:t>
                      </a:r>
                    </a:p>
                  </a:txBody>
                  <a:tcPr/>
                </a:tc>
                <a:extLst>
                  <a:ext uri="{0D108BD9-81ED-4DB2-BD59-A6C34878D82A}">
                    <a16:rowId xmlns:a16="http://schemas.microsoft.com/office/drawing/2014/main" val="2550870237"/>
                  </a:ext>
                </a:extLst>
              </a:tr>
              <a:tr h="370840">
                <a:tc>
                  <a:txBody>
                    <a:bodyPr/>
                    <a:lstStyle/>
                    <a:p>
                      <a:r>
                        <a:rPr lang="en-US" sz="2400">
                          <a:latin typeface="Arial" panose="020B0604020202020204" pitchFamily="34" charset="0"/>
                          <a:cs typeface="Arial" panose="020B0604020202020204" pitchFamily="34" charset="0"/>
                        </a:rPr>
                        <a:t>Add session or test report code</a:t>
                      </a:r>
                    </a:p>
                  </a:txBody>
                  <a:tcPr/>
                </a:tc>
                <a:tc>
                  <a:txBody>
                    <a:bodyPr/>
                    <a:lstStyle/>
                    <a:p>
                      <a:r>
                        <a:rPr lang="en-US" sz="2400" dirty="0">
                          <a:latin typeface="Arial" panose="020B0604020202020204" pitchFamily="34" charset="0"/>
                          <a:cs typeface="Arial" panose="020B0604020202020204" pitchFamily="34" charset="0"/>
                        </a:rPr>
                        <a:t>DTCs, STCs, technology coordinators</a:t>
                      </a:r>
                    </a:p>
                  </a:txBody>
                  <a:tcPr/>
                </a:tc>
                <a:extLst>
                  <a:ext uri="{0D108BD9-81ED-4DB2-BD59-A6C34878D82A}">
                    <a16:rowId xmlns:a16="http://schemas.microsoft.com/office/drawing/2014/main" val="2059427465"/>
                  </a:ext>
                </a:extLst>
              </a:tr>
            </a:tbl>
          </a:graphicData>
        </a:graphic>
      </p:graphicFrame>
      <p:sp>
        <p:nvSpPr>
          <p:cNvPr id="6" name="Slide Number Placeholder 5">
            <a:extLst>
              <a:ext uri="{FF2B5EF4-FFF2-40B4-BE49-F238E27FC236}">
                <a16:creationId xmlns:a16="http://schemas.microsoft.com/office/drawing/2014/main" id="{40860383-942E-2699-1B39-42F3675412A0}"/>
              </a:ext>
            </a:extLst>
          </p:cNvPr>
          <p:cNvSpPr>
            <a:spLocks noGrp="1"/>
          </p:cNvSpPr>
          <p:nvPr>
            <p:ph type="sldNum" sz="quarter" idx="12"/>
          </p:nvPr>
        </p:nvSpPr>
        <p:spPr/>
        <p:txBody>
          <a:bodyPr/>
          <a:lstStyle/>
          <a:p>
            <a:fld id="{68A8D22E-6BC5-9E47-900C-2BB94685D9F5}" type="slidenum">
              <a:rPr lang="en-US" smtClean="0"/>
              <a:t>49</a:t>
            </a:fld>
            <a:endParaRPr lang="en-US"/>
          </a:p>
        </p:txBody>
      </p:sp>
    </p:spTree>
    <p:extLst>
      <p:ext uri="{BB962C8B-B14F-4D97-AF65-F5344CB8AC3E}">
        <p14:creationId xmlns:p14="http://schemas.microsoft.com/office/powerpoint/2010/main" val="260884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Today’s Agenda</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vert="horz" lIns="91440" tIns="45720" rIns="91440" bIns="45720" rtlCol="0" anchor="t">
            <a:noAutofit/>
          </a:bodyPr>
          <a:lstStyle/>
          <a:p>
            <a:pPr marL="514350" indent="-514350">
              <a:buClrTx/>
              <a:buAutoNum type="arabicPeriod"/>
            </a:pPr>
            <a:r>
              <a:rPr lang="en-US" sz="2600" dirty="0">
                <a:solidFill>
                  <a:srgbClr val="000000"/>
                </a:solidFill>
                <a:latin typeface="Arial"/>
                <a:cs typeface="Arial"/>
              </a:rPr>
              <a:t>Timeline of Tasks in the MCAS Portal </a:t>
            </a:r>
            <a:endParaRPr lang="en-US" dirty="0">
              <a:solidFill>
                <a:srgbClr val="000000"/>
              </a:solidFill>
            </a:endParaRPr>
          </a:p>
          <a:p>
            <a:pPr marL="514350" indent="-514350">
              <a:buClrTx/>
              <a:buAutoNum type="arabicPeriod"/>
            </a:pPr>
            <a:r>
              <a:rPr lang="en-US" sz="2600" dirty="0">
                <a:solidFill>
                  <a:srgbClr val="000000"/>
                </a:solidFill>
                <a:latin typeface="Arial"/>
                <a:cs typeface="Arial"/>
              </a:rPr>
              <a:t>Monitoring Student Testing</a:t>
            </a:r>
          </a:p>
          <a:p>
            <a:pPr marL="514350" indent="-514350">
              <a:buClrTx/>
              <a:buFont typeface="+mj-lt"/>
              <a:buAutoNum type="arabicPeriod"/>
            </a:pPr>
            <a:r>
              <a:rPr lang="en-US" sz="2600" dirty="0">
                <a:solidFill>
                  <a:srgbClr val="000000"/>
                </a:solidFill>
                <a:latin typeface="Arial"/>
                <a:cs typeface="Arial"/>
              </a:rPr>
              <a:t>Resolving Incorrect Accommodations</a:t>
            </a:r>
          </a:p>
          <a:p>
            <a:pPr marL="514350" indent="-514350">
              <a:buClrTx/>
              <a:buFont typeface="+mj-lt"/>
              <a:buAutoNum type="arabicPeriod"/>
            </a:pPr>
            <a:r>
              <a:rPr lang="en-US" sz="2600" dirty="0">
                <a:solidFill>
                  <a:srgbClr val="000000"/>
                </a:solidFill>
                <a:latin typeface="Arial"/>
                <a:cs typeface="Arial"/>
              </a:rPr>
              <a:t>Procedures for Students Who Do Not Test</a:t>
            </a:r>
          </a:p>
          <a:p>
            <a:pPr marL="514350" indent="-514350">
              <a:buClrTx/>
              <a:buFont typeface="+mj-lt"/>
              <a:buAutoNum type="arabicPeriod"/>
            </a:pPr>
            <a:r>
              <a:rPr lang="en-US" sz="2600" dirty="0">
                <a:solidFill>
                  <a:srgbClr val="000000"/>
                </a:solidFill>
                <a:latin typeface="Arial"/>
                <a:cs typeface="Arial"/>
              </a:rPr>
              <a:t>Additional Tasks During Testing</a:t>
            </a:r>
          </a:p>
          <a:p>
            <a:pPr marL="514350" indent="-514350">
              <a:buClrTx/>
              <a:buFont typeface="+mj-lt"/>
              <a:buAutoNum type="arabicPeriod"/>
            </a:pPr>
            <a:r>
              <a:rPr lang="en-US" sz="2600" dirty="0">
                <a:solidFill>
                  <a:srgbClr val="000000"/>
                </a:solidFill>
                <a:latin typeface="Arial"/>
                <a:cs typeface="Arial"/>
              </a:rPr>
              <a:t>Tasks After All Testing Is Completed</a:t>
            </a:r>
          </a:p>
          <a:p>
            <a:pPr marL="514350" indent="-514350">
              <a:buClrTx/>
              <a:buFont typeface="+mj-lt"/>
              <a:buAutoNum type="arabicPeriod"/>
            </a:pPr>
            <a:r>
              <a:rPr lang="en-US" sz="2600" dirty="0">
                <a:solidFill>
                  <a:srgbClr val="000000"/>
                </a:solidFill>
                <a:latin typeface="Arial"/>
                <a:cs typeface="Arial"/>
              </a:rPr>
              <a:t>Test Administrator Tasks During and After Testing</a:t>
            </a:r>
          </a:p>
          <a:p>
            <a:pPr marL="514350" indent="-514350">
              <a:buClrTx/>
              <a:buFont typeface="+mj-lt"/>
              <a:buAutoNum type="arabicPeriod"/>
            </a:pPr>
            <a:r>
              <a:rPr lang="en-US" sz="2600" dirty="0">
                <a:solidFill>
                  <a:srgbClr val="000000"/>
                </a:solidFill>
                <a:latin typeface="Arial"/>
                <a:cs typeface="Arial"/>
              </a:rPr>
              <a:t>Resources, Support, and Next Steps</a:t>
            </a:r>
          </a:p>
          <a:p>
            <a:pPr marL="514350" indent="-514350">
              <a:buClrTx/>
              <a:buFont typeface="+mj-lt"/>
              <a:buAutoNum type="arabicPeriod"/>
            </a:pPr>
            <a:r>
              <a:rPr lang="en-US" sz="2600" dirty="0">
                <a:solidFill>
                  <a:srgbClr val="000000"/>
                </a:solidFill>
                <a:latin typeface="Arial"/>
                <a:cs typeface="Arial"/>
              </a:rPr>
              <a:t>Live “Sandbox” Time with Additional Demonstrations</a:t>
            </a:r>
          </a:p>
          <a:p>
            <a:pPr marL="514350" indent="-514350">
              <a:buClrTx/>
              <a:buFont typeface="+mj-lt"/>
              <a:buAutoNum type="arabicPeriod"/>
            </a:pPr>
            <a:endParaRPr lang="en-US" sz="2600" dirty="0">
              <a:solidFill>
                <a:srgbClr val="000000"/>
              </a:solidFill>
              <a:latin typeface="Arial"/>
              <a:cs typeface="Arial"/>
            </a:endParaRPr>
          </a:p>
          <a:p>
            <a:pPr marL="514350" indent="-514350">
              <a:buClrTx/>
              <a:buFont typeface="+mj-lt"/>
              <a:buAutoNum type="arabicPeriod"/>
            </a:pPr>
            <a:endParaRPr lang="en-US" sz="2600" dirty="0">
              <a:solidFill>
                <a:srgbClr val="000000"/>
              </a:solidFill>
              <a:latin typeface="Arial" panose="020B0604020202020204" pitchFamily="34" charset="0"/>
              <a:cs typeface="Arial" panose="020B0604020202020204" pitchFamily="34" charset="0"/>
            </a:endParaRPr>
          </a:p>
          <a:p>
            <a:endParaRPr lang="en-US" sz="2600" dirty="0"/>
          </a:p>
        </p:txBody>
      </p:sp>
      <p:sp>
        <p:nvSpPr>
          <p:cNvPr id="5" name="Slide Number Placeholder 4">
            <a:extLst>
              <a:ext uri="{FF2B5EF4-FFF2-40B4-BE49-F238E27FC236}">
                <a16:creationId xmlns:a16="http://schemas.microsoft.com/office/drawing/2014/main" id="{6C00B034-9EC9-7F55-D1BC-569F6FAF231B}"/>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2938697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81046-627D-794D-0990-04B815CBA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8ED11-9B52-F0D1-217A-8B7038E00F72}"/>
              </a:ext>
            </a:extLst>
          </p:cNvPr>
          <p:cNvSpPr>
            <a:spLocks noGrp="1"/>
          </p:cNvSpPr>
          <p:nvPr>
            <p:ph type="title"/>
          </p:nvPr>
        </p:nvSpPr>
        <p:spPr/>
        <p:txBody>
          <a:bodyPr>
            <a:noAutofit/>
          </a:bodyPr>
          <a:lstStyle/>
          <a:p>
            <a:r>
              <a:rPr lang="en-US" sz="4000" b="1">
                <a:solidFill>
                  <a:schemeClr val="bg1"/>
                </a:solidFill>
                <a:latin typeface="Arial"/>
                <a:cs typeface="Arial"/>
              </a:rPr>
              <a:t>What is a proctor password and when </a:t>
            </a:r>
            <a:br>
              <a:rPr lang="en-US" sz="4000" b="1">
                <a:solidFill>
                  <a:schemeClr val="bg1"/>
                </a:solidFill>
                <a:latin typeface="Arial"/>
                <a:cs typeface="Arial"/>
              </a:rPr>
            </a:br>
            <a:r>
              <a:rPr lang="en-US" sz="4000" b="1">
                <a:solidFill>
                  <a:schemeClr val="bg1"/>
                </a:solidFill>
                <a:latin typeface="Arial"/>
                <a:cs typeface="Arial"/>
              </a:rPr>
              <a:t>is it needed?</a:t>
            </a:r>
            <a:endParaRPr lang="en-US" sz="4000" b="1">
              <a:solidFill>
                <a:schemeClr val="bg1"/>
              </a:solidFill>
            </a:endParaRPr>
          </a:p>
        </p:txBody>
      </p:sp>
      <p:sp>
        <p:nvSpPr>
          <p:cNvPr id="3" name="Content Placeholder 2">
            <a:extLst>
              <a:ext uri="{FF2B5EF4-FFF2-40B4-BE49-F238E27FC236}">
                <a16:creationId xmlns:a16="http://schemas.microsoft.com/office/drawing/2014/main" id="{9EA06324-7588-7B83-B475-D79B38B95026}"/>
              </a:ext>
            </a:extLst>
          </p:cNvPr>
          <p:cNvSpPr>
            <a:spLocks noGrp="1"/>
          </p:cNvSpPr>
          <p:nvPr>
            <p:ph idx="1"/>
          </p:nvPr>
        </p:nvSpPr>
        <p:spPr>
          <a:xfrm>
            <a:off x="173179" y="1471181"/>
            <a:ext cx="11890665" cy="4414692"/>
          </a:xfrm>
        </p:spPr>
        <p:txBody>
          <a:bodyPr vert="horz" lIns="91440" tIns="45720" rIns="91440" bIns="45720" rtlCol="0" anchor="t">
            <a:noAutofit/>
          </a:bodyPr>
          <a:lstStyle/>
          <a:p>
            <a:pPr>
              <a:buClr>
                <a:srgbClr val="000000"/>
              </a:buClr>
            </a:pPr>
            <a:r>
              <a:rPr lang="en-US" altLang="en-US" sz="2200" dirty="0">
                <a:solidFill>
                  <a:srgbClr val="000000"/>
                </a:solidFill>
                <a:latin typeface="Arial"/>
                <a:cs typeface="Arial"/>
              </a:rPr>
              <a:t>A proctor password is an extra security measure, separate from a student’s individual password located on their student login. A proctor password is required in any of the following situations:</a:t>
            </a:r>
            <a:endParaRPr lang="en-US" sz="2200" dirty="0">
              <a:solidFill>
                <a:srgbClr val="000000"/>
              </a:solidFill>
            </a:endParaRPr>
          </a:p>
          <a:p>
            <a:pPr marL="965200" lvl="1" indent="-457200">
              <a:buClr>
                <a:srgbClr val="000000"/>
              </a:buClr>
              <a:buAutoNum type="arabicPeriod"/>
            </a:pPr>
            <a:r>
              <a:rPr lang="en-US" sz="2200" dirty="0">
                <a:solidFill>
                  <a:srgbClr val="000000"/>
                </a:solidFill>
                <a:latin typeface="Arial"/>
                <a:cs typeface="Arial"/>
              </a:rPr>
              <a:t>A student is idle in the test for more than 60 minutes. A student is “idle” if they do not interact in any way with the kiosk. This includes the use of any accommodation or tool, navigating through the test, or interacting with any of the on-screen widgets and answer choices. </a:t>
            </a:r>
            <a:endParaRPr lang="en-US" altLang="en-US" sz="2200" dirty="0">
              <a:solidFill>
                <a:srgbClr val="000000"/>
              </a:solidFill>
              <a:latin typeface="Arial"/>
              <a:cs typeface="Arial"/>
            </a:endParaRPr>
          </a:p>
          <a:p>
            <a:pPr marL="965200" lvl="1" indent="-457200">
              <a:buClr>
                <a:srgbClr val="000000"/>
              </a:buClr>
              <a:buAutoNum type="arabicPeriod"/>
            </a:pPr>
            <a:r>
              <a:rPr lang="en-US" sz="2200" dirty="0">
                <a:solidFill>
                  <a:srgbClr val="000000"/>
                </a:solidFill>
                <a:latin typeface="Arial"/>
                <a:cs typeface="Arial"/>
              </a:rPr>
              <a:t>A student pauses or exits the test and attempts to log back in to the test after more than 60 minutes have passed. </a:t>
            </a:r>
            <a:endParaRPr lang="en-US" altLang="en-US" sz="2200" dirty="0">
              <a:solidFill>
                <a:srgbClr val="000000"/>
              </a:solidFill>
              <a:latin typeface="Arial"/>
              <a:cs typeface="Arial"/>
            </a:endParaRPr>
          </a:p>
          <a:p>
            <a:pPr marL="965200" lvl="1" indent="-457200">
              <a:buClr>
                <a:srgbClr val="000000"/>
              </a:buClr>
              <a:buAutoNum type="arabicPeriod"/>
            </a:pPr>
            <a:r>
              <a:rPr lang="en-US" sz="2200" dirty="0">
                <a:solidFill>
                  <a:srgbClr val="000000"/>
                </a:solidFill>
                <a:latin typeface="Arial"/>
                <a:cs typeface="Arial"/>
              </a:rPr>
              <a:t>The MCAS Student Kiosk has experienced an abrupt closure, such as a loss of power, or the device is turned off while testing. </a:t>
            </a:r>
            <a:endParaRPr lang="en-US" altLang="en-US" sz="2200" dirty="0">
              <a:solidFill>
                <a:srgbClr val="000000"/>
              </a:solidFill>
              <a:latin typeface="Arial"/>
              <a:cs typeface="Arial"/>
            </a:endParaRPr>
          </a:p>
          <a:p>
            <a:pPr marL="965200" lvl="1" indent="-457200">
              <a:buClr>
                <a:srgbClr val="000000"/>
              </a:buClr>
              <a:buAutoNum type="arabicPeriod"/>
            </a:pPr>
            <a:r>
              <a:rPr lang="en-US" sz="2200" dirty="0">
                <a:solidFill>
                  <a:srgbClr val="000000"/>
                </a:solidFill>
                <a:latin typeface="Arial"/>
                <a:cs typeface="Arial"/>
              </a:rPr>
              <a:t>The proctor password will always be required on the Options page for students with the accommodation “Compatible Assistive Technology.”</a:t>
            </a:r>
          </a:p>
          <a:p>
            <a:pPr>
              <a:buClr>
                <a:srgbClr val="000000"/>
              </a:buClr>
            </a:pPr>
            <a:r>
              <a:rPr lang="en-US" sz="2200" dirty="0">
                <a:solidFill>
                  <a:srgbClr val="000000"/>
                </a:solidFill>
                <a:latin typeface="Arial"/>
                <a:cs typeface="Arial"/>
              </a:rPr>
              <a:t>The proctor password is available to test coordinators, test administrators, and technology coordinators in the MCAS Portal.</a:t>
            </a:r>
          </a:p>
        </p:txBody>
      </p:sp>
      <p:sp>
        <p:nvSpPr>
          <p:cNvPr id="5" name="Slide Number Placeholder 4">
            <a:extLst>
              <a:ext uri="{FF2B5EF4-FFF2-40B4-BE49-F238E27FC236}">
                <a16:creationId xmlns:a16="http://schemas.microsoft.com/office/drawing/2014/main" id="{81F3AA18-BF35-89AC-29D4-BFBF7D4F5C2D}"/>
              </a:ext>
            </a:extLst>
          </p:cNvPr>
          <p:cNvSpPr>
            <a:spLocks noGrp="1"/>
          </p:cNvSpPr>
          <p:nvPr>
            <p:ph type="sldNum" sz="quarter" idx="12"/>
          </p:nvPr>
        </p:nvSpPr>
        <p:spPr/>
        <p:txBody>
          <a:bodyPr/>
          <a:lstStyle/>
          <a:p>
            <a:fld id="{68A8D22E-6BC5-9E47-900C-2BB94685D9F5}" type="slidenum">
              <a:rPr lang="en-US" smtClean="0"/>
              <a:t>50</a:t>
            </a:fld>
            <a:endParaRPr lang="en-US"/>
          </a:p>
        </p:txBody>
      </p:sp>
    </p:spTree>
    <p:extLst>
      <p:ext uri="{BB962C8B-B14F-4D97-AF65-F5344CB8AC3E}">
        <p14:creationId xmlns:p14="http://schemas.microsoft.com/office/powerpoint/2010/main" val="3970345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E4710-EA79-FBD8-F787-A0AF9AEBAD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D7B56-990B-3BDA-DCE6-F2E7D09D119E}"/>
              </a:ext>
            </a:extLst>
          </p:cNvPr>
          <p:cNvSpPr>
            <a:spLocks noGrp="1"/>
          </p:cNvSpPr>
          <p:nvPr>
            <p:ph type="title"/>
          </p:nvPr>
        </p:nvSpPr>
        <p:spPr/>
        <p:txBody>
          <a:bodyPr/>
          <a:lstStyle/>
          <a:p>
            <a:r>
              <a:rPr lang="en-US" sz="4000" b="1">
                <a:solidFill>
                  <a:schemeClr val="bg1"/>
                </a:solidFill>
                <a:latin typeface="Arial"/>
                <a:cs typeface="Arial"/>
              </a:rPr>
              <a:t>Updating the Proctor Password</a:t>
            </a:r>
            <a:endParaRPr lang="en-US" b="1">
              <a:solidFill>
                <a:schemeClr val="bg1"/>
              </a:solidFill>
            </a:endParaRPr>
          </a:p>
        </p:txBody>
      </p:sp>
      <p:sp>
        <p:nvSpPr>
          <p:cNvPr id="3" name="Content Placeholder 2">
            <a:extLst>
              <a:ext uri="{FF2B5EF4-FFF2-40B4-BE49-F238E27FC236}">
                <a16:creationId xmlns:a16="http://schemas.microsoft.com/office/drawing/2014/main" id="{198220E1-3C0A-E5ED-244E-7485087A1DCD}"/>
              </a:ext>
            </a:extLst>
          </p:cNvPr>
          <p:cNvSpPr>
            <a:spLocks noGrp="1"/>
          </p:cNvSpPr>
          <p:nvPr>
            <p:ph idx="1"/>
          </p:nvPr>
        </p:nvSpPr>
        <p:spPr/>
        <p:txBody>
          <a:bodyPr vert="horz" lIns="91440" tIns="45720" rIns="91440" bIns="45720" rtlCol="0" anchor="t">
            <a:noAutofit/>
          </a:bodyPr>
          <a:lstStyle/>
          <a:p>
            <a:pPr>
              <a:buClr>
                <a:srgbClr val="000000"/>
              </a:buClr>
            </a:pPr>
            <a:r>
              <a:rPr lang="en-US" altLang="en-US" sz="2800">
                <a:solidFill>
                  <a:srgbClr val="000000"/>
                </a:solidFill>
                <a:latin typeface="Arial"/>
                <a:cs typeface="Arial"/>
              </a:rPr>
              <a:t>The proctor password is the same for the whole school and is reset nightly. </a:t>
            </a:r>
          </a:p>
          <a:p>
            <a:pPr>
              <a:buClr>
                <a:srgbClr val="000000"/>
              </a:buClr>
            </a:pPr>
            <a:r>
              <a:rPr lang="en-US" sz="2800">
                <a:solidFill>
                  <a:srgbClr val="000000"/>
                </a:solidFill>
                <a:latin typeface="Arial" panose="020B0604020202020204" pitchFamily="34" charset="0"/>
                <a:cs typeface="Arial" panose="020B0604020202020204" pitchFamily="34" charset="0"/>
              </a:rPr>
              <a:t>If an individual student or a small group of students need to enter the proctor password, the test administrator should type it in for them. </a:t>
            </a:r>
          </a:p>
          <a:p>
            <a:pPr>
              <a:buClr>
                <a:srgbClr val="000000"/>
              </a:buClr>
            </a:pPr>
            <a:r>
              <a:rPr lang="en-US" sz="2800">
                <a:solidFill>
                  <a:srgbClr val="000000"/>
                </a:solidFill>
                <a:latin typeface="Arial" panose="020B0604020202020204" pitchFamily="34" charset="0"/>
                <a:cs typeface="Arial" panose="020B0604020202020204" pitchFamily="34" charset="0"/>
              </a:rPr>
              <a:t>If a larger group (such as a whole class) needs to enter the proctor password, then it can be read aloud or written on the board. </a:t>
            </a:r>
          </a:p>
          <a:p>
            <a:pPr lvl="1">
              <a:buClr>
                <a:srgbClr val="000000"/>
              </a:buClr>
            </a:pPr>
            <a:r>
              <a:rPr lang="en-US" sz="2400">
                <a:solidFill>
                  <a:srgbClr val="000000"/>
                </a:solidFill>
                <a:latin typeface="Arial" panose="020B0604020202020204" pitchFamily="34" charset="0"/>
                <a:cs typeface="Arial" panose="020B0604020202020204" pitchFamily="34" charset="0"/>
              </a:rPr>
              <a:t>If the proctor password is given to a large group of students, it should subsequently be changed in the MCAS Portal by the principal or test coordinator.</a:t>
            </a:r>
            <a:endParaRPr lang="en-US" sz="400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710B20D-6468-8F0D-7908-A48B3F4D50D7}"/>
              </a:ext>
            </a:extLst>
          </p:cNvPr>
          <p:cNvSpPr>
            <a:spLocks noGrp="1"/>
          </p:cNvSpPr>
          <p:nvPr>
            <p:ph type="sldNum" sz="quarter" idx="12"/>
          </p:nvPr>
        </p:nvSpPr>
        <p:spPr/>
        <p:txBody>
          <a:bodyPr/>
          <a:lstStyle/>
          <a:p>
            <a:fld id="{68A8D22E-6BC5-9E47-900C-2BB94685D9F5}" type="slidenum">
              <a:rPr lang="en-US" smtClean="0"/>
              <a:t>51</a:t>
            </a:fld>
            <a:endParaRPr lang="en-US"/>
          </a:p>
        </p:txBody>
      </p:sp>
    </p:spTree>
    <p:extLst>
      <p:ext uri="{BB962C8B-B14F-4D97-AF65-F5344CB8AC3E}">
        <p14:creationId xmlns:p14="http://schemas.microsoft.com/office/powerpoint/2010/main" val="2287743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008BB-237F-B5F0-97FF-E4EC57487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38252-84A2-99D7-AABC-9DA87ED603CC}"/>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DBBFBBB6-D4F3-5D55-EEAD-4963C70583CD}"/>
              </a:ext>
            </a:extLst>
          </p:cNvPr>
          <p:cNvSpPr>
            <a:spLocks noGrp="1"/>
          </p:cNvSpPr>
          <p:nvPr>
            <p:ph idx="1"/>
          </p:nvPr>
        </p:nvSpPr>
        <p:spPr/>
        <p:txBody>
          <a:bodyPr vert="horz" lIns="91440" tIns="45720" rIns="91440" bIns="45720" rtlCol="0" anchor="t">
            <a:noAutofit/>
          </a:bodyPr>
          <a:lstStyle/>
          <a:p>
            <a:pPr>
              <a:buClr>
                <a:srgbClr val="000000"/>
              </a:buClr>
            </a:pPr>
            <a:r>
              <a:rPr lang="en-US">
                <a:solidFill>
                  <a:srgbClr val="000000"/>
                </a:solidFill>
                <a:latin typeface="Arial"/>
                <a:cs typeface="Arial"/>
              </a:rPr>
              <a:t>Viewing the proctor password</a:t>
            </a:r>
          </a:p>
          <a:p>
            <a:pPr>
              <a:buClr>
                <a:srgbClr val="000000"/>
              </a:buClr>
            </a:pPr>
            <a:r>
              <a:rPr lang="en-US">
                <a:solidFill>
                  <a:srgbClr val="000000"/>
                </a:solidFill>
                <a:latin typeface="Arial"/>
                <a:cs typeface="Arial"/>
              </a:rPr>
              <a:t>Changing the proctor password</a:t>
            </a:r>
            <a:endParaRPr lang="en-US">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39EADD5-0F4C-E3BB-D784-31BA152C2542}"/>
              </a:ext>
            </a:extLst>
          </p:cNvPr>
          <p:cNvSpPr>
            <a:spLocks noGrp="1"/>
          </p:cNvSpPr>
          <p:nvPr>
            <p:ph type="sldNum" sz="quarter" idx="12"/>
          </p:nvPr>
        </p:nvSpPr>
        <p:spPr/>
        <p:txBody>
          <a:bodyPr/>
          <a:lstStyle/>
          <a:p>
            <a:fld id="{68A8D22E-6BC5-9E47-900C-2BB94685D9F5}" type="slidenum">
              <a:rPr lang="en-US" smtClean="0"/>
              <a:t>52</a:t>
            </a:fld>
            <a:endParaRPr lang="en-US"/>
          </a:p>
        </p:txBody>
      </p:sp>
    </p:spTree>
    <p:extLst>
      <p:ext uri="{BB962C8B-B14F-4D97-AF65-F5344CB8AC3E}">
        <p14:creationId xmlns:p14="http://schemas.microsoft.com/office/powerpoint/2010/main" val="3024111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B113D-4944-673B-25A9-6D001BDCB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6FC4F-8685-5D48-509B-18D00E478F10}"/>
              </a:ext>
            </a:extLst>
          </p:cNvPr>
          <p:cNvSpPr>
            <a:spLocks noGrp="1"/>
          </p:cNvSpPr>
          <p:nvPr>
            <p:ph type="title"/>
          </p:nvPr>
        </p:nvSpPr>
        <p:spPr/>
        <p:txBody>
          <a:bodyPr/>
          <a:lstStyle/>
          <a:p>
            <a:r>
              <a:rPr lang="en-US" sz="4000" b="1">
                <a:solidFill>
                  <a:schemeClr val="bg1"/>
                </a:solidFill>
                <a:latin typeface="Arial"/>
                <a:cs typeface="Arial"/>
              </a:rPr>
              <a:t>Proctor Password</a:t>
            </a:r>
            <a:endParaRPr lang="en-US" b="1">
              <a:solidFill>
                <a:schemeClr val="bg1"/>
              </a:solidFill>
            </a:endParaRPr>
          </a:p>
        </p:txBody>
      </p:sp>
      <p:sp>
        <p:nvSpPr>
          <p:cNvPr id="3" name="Content Placeholder 2">
            <a:extLst>
              <a:ext uri="{FF2B5EF4-FFF2-40B4-BE49-F238E27FC236}">
                <a16:creationId xmlns:a16="http://schemas.microsoft.com/office/drawing/2014/main" id="{639E8337-1AB2-50A9-A52D-2D32938FF06C}"/>
              </a:ext>
            </a:extLst>
          </p:cNvPr>
          <p:cNvSpPr>
            <a:spLocks noGrp="1"/>
          </p:cNvSpPr>
          <p:nvPr>
            <p:ph idx="1"/>
          </p:nvPr>
        </p:nvSpPr>
        <p:spPr/>
        <p:txBody>
          <a:bodyPr vert="horz" lIns="91440" tIns="45720" rIns="91440" bIns="45720" rtlCol="0" anchor="t">
            <a:noAutofit/>
          </a:bodyPr>
          <a:lstStyle/>
          <a:p>
            <a:pPr marL="0" indent="0">
              <a:buClr>
                <a:srgbClr val="000000"/>
              </a:buClr>
              <a:buNone/>
            </a:pPr>
            <a:r>
              <a:rPr lang="en-US" altLang="en-US" sz="2600" b="1">
                <a:solidFill>
                  <a:srgbClr val="000000"/>
                </a:solidFill>
                <a:latin typeface="Arial" panose="020B0604020202020204" pitchFamily="34" charset="0"/>
                <a:cs typeface="Arial" panose="020B0604020202020204" pitchFamily="34" charset="0"/>
              </a:rPr>
              <a:t>To view the proctor password:</a:t>
            </a:r>
            <a:endParaRPr lang="en-US" sz="2600" b="1">
              <a:solidFill>
                <a:srgbClr val="000000"/>
              </a:solidFill>
              <a:latin typeface="Arial" panose="020B0604020202020204" pitchFamily="34" charset="0"/>
              <a:cs typeface="Arial" panose="020B0604020202020204" pitchFamily="34" charset="0"/>
            </a:endParaRPr>
          </a:p>
          <a:p>
            <a:pPr marL="1022350" lvl="1" indent="-514350">
              <a:buClr>
                <a:srgbClr val="000000"/>
              </a:buClr>
              <a:buAutoNum type="arabicPeriod"/>
            </a:pPr>
            <a:r>
              <a:rPr lang="en-US" altLang="en-US" sz="2600">
                <a:solidFill>
                  <a:srgbClr val="000000"/>
                </a:solidFill>
                <a:latin typeface="Arial"/>
                <a:cs typeface="Arial"/>
              </a:rPr>
              <a:t>Log in to the MCAS Portal and select </a:t>
            </a:r>
            <a:r>
              <a:rPr lang="en-US" altLang="en-US" sz="2600" b="1">
                <a:solidFill>
                  <a:srgbClr val="000000"/>
                </a:solidFill>
                <a:latin typeface="Arial"/>
                <a:cs typeface="Arial"/>
              </a:rPr>
              <a:t>Administration</a:t>
            </a:r>
            <a:r>
              <a:rPr lang="en-US" altLang="en-US" sz="2600">
                <a:solidFill>
                  <a:srgbClr val="000000"/>
                </a:solidFill>
                <a:latin typeface="Arial"/>
                <a:cs typeface="Arial"/>
              </a:rPr>
              <a:t>.</a:t>
            </a:r>
          </a:p>
          <a:p>
            <a:pPr marL="1022350" lvl="1" indent="-514350">
              <a:buClr>
                <a:srgbClr val="000000"/>
              </a:buClr>
              <a:buAutoNum type="arabicPeriod"/>
            </a:pPr>
            <a:r>
              <a:rPr lang="en-US" altLang="en-US" sz="2600">
                <a:solidFill>
                  <a:srgbClr val="000000"/>
                </a:solidFill>
                <a:latin typeface="Arial"/>
                <a:cs typeface="Arial"/>
              </a:rPr>
              <a:t>Scroll to the bottom of the home page. </a:t>
            </a:r>
          </a:p>
          <a:p>
            <a:pPr marL="1022350" lvl="1" indent="-514350">
              <a:buClr>
                <a:srgbClr val="000000"/>
              </a:buClr>
              <a:buAutoNum type="arabicPeriod"/>
            </a:pPr>
            <a:r>
              <a:rPr lang="en-US" altLang="en-US" sz="2600">
                <a:solidFill>
                  <a:srgbClr val="000000"/>
                </a:solidFill>
                <a:latin typeface="Arial"/>
                <a:cs typeface="Arial"/>
              </a:rPr>
              <a:t>Locate the proctor password for the school.</a:t>
            </a:r>
          </a:p>
          <a:p>
            <a:pPr marL="0" indent="0">
              <a:buClr>
                <a:srgbClr val="000000"/>
              </a:buClr>
              <a:buNone/>
            </a:pPr>
            <a:r>
              <a:rPr lang="en-US" altLang="en-US" sz="2600" b="1">
                <a:solidFill>
                  <a:srgbClr val="000000"/>
                </a:solidFill>
                <a:latin typeface="Arial"/>
                <a:cs typeface="Arial"/>
              </a:rPr>
              <a:t>To change the proctor password:</a:t>
            </a:r>
          </a:p>
          <a:p>
            <a:pPr marL="1022350" lvl="1" indent="-514350">
              <a:buClr>
                <a:srgbClr val="000000"/>
              </a:buClr>
              <a:buAutoNum type="arabicPeriod"/>
            </a:pPr>
            <a:r>
              <a:rPr lang="en-US" sz="2600">
                <a:solidFill>
                  <a:srgbClr val="000000"/>
                </a:solidFill>
                <a:latin typeface="Arial"/>
                <a:cs typeface="Arial"/>
              </a:rPr>
              <a:t>Log in to the MCAS Portal and select </a:t>
            </a:r>
            <a:r>
              <a:rPr lang="en-US" sz="2600" b="1">
                <a:solidFill>
                  <a:srgbClr val="000000"/>
                </a:solidFill>
                <a:latin typeface="Arial"/>
                <a:cs typeface="Arial"/>
              </a:rPr>
              <a:t>Administration</a:t>
            </a:r>
            <a:r>
              <a:rPr lang="en-US" sz="2600">
                <a:solidFill>
                  <a:srgbClr val="000000"/>
                </a:solidFill>
                <a:latin typeface="Arial"/>
                <a:cs typeface="Arial"/>
              </a:rPr>
              <a:t>.</a:t>
            </a:r>
          </a:p>
          <a:p>
            <a:pPr marL="1022350" lvl="1" indent="-514350">
              <a:buClr>
                <a:srgbClr val="000000"/>
              </a:buClr>
              <a:buAutoNum type="arabicPeriod"/>
            </a:pPr>
            <a:r>
              <a:rPr lang="en-US" sz="2600">
                <a:solidFill>
                  <a:srgbClr val="000000"/>
                </a:solidFill>
                <a:latin typeface="Arial"/>
                <a:cs typeface="Arial"/>
              </a:rPr>
              <a:t>Scroll to the bottom of the home page. </a:t>
            </a:r>
          </a:p>
          <a:p>
            <a:pPr marL="1022350" lvl="1" indent="-514350">
              <a:buClr>
                <a:srgbClr val="000000"/>
              </a:buClr>
              <a:buAutoNum type="arabicPeriod"/>
            </a:pPr>
            <a:r>
              <a:rPr lang="en-US" sz="2600">
                <a:solidFill>
                  <a:srgbClr val="000000"/>
                </a:solidFill>
                <a:latin typeface="Arial"/>
                <a:cs typeface="Arial"/>
              </a:rPr>
              <a:t>Locate the proctor password for the school and click </a:t>
            </a:r>
            <a:r>
              <a:rPr lang="en-US" sz="2600" b="1">
                <a:solidFill>
                  <a:srgbClr val="000000"/>
                </a:solidFill>
                <a:latin typeface="Arial"/>
                <a:cs typeface="Arial"/>
              </a:rPr>
              <a:t>Change</a:t>
            </a:r>
            <a:r>
              <a:rPr lang="en-US" sz="2600">
                <a:solidFill>
                  <a:srgbClr val="000000"/>
                </a:solidFill>
                <a:latin typeface="Arial"/>
                <a:cs typeface="Arial"/>
              </a:rPr>
              <a:t>.</a:t>
            </a:r>
          </a:p>
          <a:p>
            <a:pPr marL="1543050" lvl="2" indent="-342900">
              <a:buClr>
                <a:srgbClr val="000000"/>
              </a:buClr>
            </a:pPr>
            <a:r>
              <a:rPr lang="en-US" sz="2600">
                <a:solidFill>
                  <a:srgbClr val="000000"/>
                </a:solidFill>
                <a:latin typeface="Arial"/>
                <a:cs typeface="Arial"/>
              </a:rPr>
              <a:t>Note: The proctor passwords are automatically updated nightly.</a:t>
            </a:r>
          </a:p>
        </p:txBody>
      </p:sp>
      <p:grpSp>
        <p:nvGrpSpPr>
          <p:cNvPr id="7" name="Group 6">
            <a:extLst>
              <a:ext uri="{FF2B5EF4-FFF2-40B4-BE49-F238E27FC236}">
                <a16:creationId xmlns:a16="http://schemas.microsoft.com/office/drawing/2014/main" id="{CAF510EC-2533-63A6-9798-BB975EC3CDE4}"/>
              </a:ext>
            </a:extLst>
          </p:cNvPr>
          <p:cNvGrpSpPr/>
          <p:nvPr/>
        </p:nvGrpSpPr>
        <p:grpSpPr>
          <a:xfrm>
            <a:off x="1243188" y="5520530"/>
            <a:ext cx="8343900" cy="866775"/>
            <a:chOff x="1319388" y="5116854"/>
            <a:chExt cx="8343900" cy="866775"/>
          </a:xfrm>
        </p:grpSpPr>
        <p:pic>
          <p:nvPicPr>
            <p:cNvPr id="4" name="Picture 3">
              <a:extLst>
                <a:ext uri="{FF2B5EF4-FFF2-40B4-BE49-F238E27FC236}">
                  <a16:creationId xmlns:a16="http://schemas.microsoft.com/office/drawing/2014/main" id="{5F247722-0B23-16D3-27D1-553002EA10AD}"/>
                </a:ext>
              </a:extLst>
            </p:cNvPr>
            <p:cNvPicPr>
              <a:picLocks noChangeAspect="1"/>
            </p:cNvPicPr>
            <p:nvPr/>
          </p:nvPicPr>
          <p:blipFill>
            <a:blip r:embed="rId2"/>
            <a:stretch>
              <a:fillRect/>
            </a:stretch>
          </p:blipFill>
          <p:spPr>
            <a:xfrm>
              <a:off x="1319388" y="5116854"/>
              <a:ext cx="8343900" cy="866775"/>
            </a:xfrm>
            <a:prstGeom prst="rect">
              <a:avLst/>
            </a:prstGeom>
          </p:spPr>
        </p:pic>
        <p:sp>
          <p:nvSpPr>
            <p:cNvPr id="5" name="Rectangle 4">
              <a:extLst>
                <a:ext uri="{FF2B5EF4-FFF2-40B4-BE49-F238E27FC236}">
                  <a16:creationId xmlns:a16="http://schemas.microsoft.com/office/drawing/2014/main" id="{780341DA-F910-AD47-E7BF-F64B065A17EF}"/>
                </a:ext>
              </a:extLst>
            </p:cNvPr>
            <p:cNvSpPr/>
            <p:nvPr/>
          </p:nvSpPr>
          <p:spPr>
            <a:xfrm>
              <a:off x="8732107" y="5315850"/>
              <a:ext cx="679621" cy="3089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511F3D-BB08-1372-BE4F-3AA56C36EF80}"/>
                </a:ext>
              </a:extLst>
            </p:cNvPr>
            <p:cNvSpPr/>
            <p:nvPr/>
          </p:nvSpPr>
          <p:spPr>
            <a:xfrm>
              <a:off x="1464373" y="5505397"/>
              <a:ext cx="679621" cy="3089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a:extLst>
              <a:ext uri="{FF2B5EF4-FFF2-40B4-BE49-F238E27FC236}">
                <a16:creationId xmlns:a16="http://schemas.microsoft.com/office/drawing/2014/main" id="{2D9E85EA-C8ED-9F87-7594-453AFF2753A5}"/>
              </a:ext>
            </a:extLst>
          </p:cNvPr>
          <p:cNvSpPr>
            <a:spLocks noGrp="1"/>
          </p:cNvSpPr>
          <p:nvPr>
            <p:ph type="sldNum" sz="quarter" idx="12"/>
          </p:nvPr>
        </p:nvSpPr>
        <p:spPr/>
        <p:txBody>
          <a:bodyPr/>
          <a:lstStyle/>
          <a:p>
            <a:fld id="{68A8D22E-6BC5-9E47-900C-2BB94685D9F5}" type="slidenum">
              <a:rPr lang="en-US" smtClean="0"/>
              <a:t>53</a:t>
            </a:fld>
            <a:endParaRPr lang="en-US"/>
          </a:p>
        </p:txBody>
      </p:sp>
    </p:spTree>
    <p:extLst>
      <p:ext uri="{BB962C8B-B14F-4D97-AF65-F5344CB8AC3E}">
        <p14:creationId xmlns:p14="http://schemas.microsoft.com/office/powerpoint/2010/main" val="2419262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91144-2D7C-4C2B-04D6-045FE8569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EFFD1-80F4-8DD2-F390-4B547105BC7B}"/>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Unlocking Student Test Questions</a:t>
            </a:r>
          </a:p>
        </p:txBody>
      </p:sp>
      <p:sp>
        <p:nvSpPr>
          <p:cNvPr id="3" name="Content Placeholder 2">
            <a:extLst>
              <a:ext uri="{FF2B5EF4-FFF2-40B4-BE49-F238E27FC236}">
                <a16:creationId xmlns:a16="http://schemas.microsoft.com/office/drawing/2014/main" id="{60FCB56B-BD80-9D28-7CE7-16873ADED044}"/>
              </a:ext>
            </a:extLst>
          </p:cNvPr>
          <p:cNvSpPr>
            <a:spLocks noGrp="1"/>
          </p:cNvSpPr>
          <p:nvPr>
            <p:ph idx="1"/>
          </p:nvPr>
        </p:nvSpPr>
        <p:spPr/>
        <p:txBody>
          <a:bodyPr>
            <a:normAutofit/>
          </a:bodyPr>
          <a:lstStyle/>
          <a:p>
            <a:pPr>
              <a:buClr>
                <a:srgbClr val="000000"/>
              </a:buClr>
            </a:pPr>
            <a:r>
              <a:rPr lang="en-US" dirty="0">
                <a:solidFill>
                  <a:srgbClr val="000000"/>
                </a:solidFill>
                <a:latin typeface="Arial" panose="020B0604020202020204" pitchFamily="34" charset="0"/>
                <a:cs typeface="Arial" panose="020B0604020202020204" pitchFamily="34" charset="0"/>
              </a:rPr>
              <a:t>In certain circumstances, a student may need to re-enter a test in the MCAS Student Kiosk. </a:t>
            </a:r>
          </a:p>
          <a:p>
            <a:pPr>
              <a:buClr>
                <a:srgbClr val="000000"/>
              </a:buClr>
            </a:pPr>
            <a:r>
              <a:rPr lang="en-US" dirty="0">
                <a:solidFill>
                  <a:srgbClr val="000000"/>
                </a:solidFill>
                <a:latin typeface="Arial" panose="020B0604020202020204" pitchFamily="34" charset="0"/>
                <a:cs typeface="Arial" panose="020B0604020202020204" pitchFamily="34" charset="0"/>
              </a:rPr>
              <a:t>In some cases (described on the next slide), questions that a student has previously answered will be automatically locked when the student signs back in. The student will not be able to return to those questions unless they are unlocked by a school or district test coordinator. </a:t>
            </a:r>
          </a:p>
        </p:txBody>
      </p:sp>
      <p:sp>
        <p:nvSpPr>
          <p:cNvPr id="5" name="Slide Number Placeholder 4">
            <a:extLst>
              <a:ext uri="{FF2B5EF4-FFF2-40B4-BE49-F238E27FC236}">
                <a16:creationId xmlns:a16="http://schemas.microsoft.com/office/drawing/2014/main" id="{D781DAAB-9280-D78B-D7EB-F6620A3BD6D1}"/>
              </a:ext>
            </a:extLst>
          </p:cNvPr>
          <p:cNvSpPr>
            <a:spLocks noGrp="1"/>
          </p:cNvSpPr>
          <p:nvPr>
            <p:ph type="sldNum" sz="quarter" idx="12"/>
          </p:nvPr>
        </p:nvSpPr>
        <p:spPr/>
        <p:txBody>
          <a:bodyPr/>
          <a:lstStyle/>
          <a:p>
            <a:fld id="{68A8D22E-6BC5-9E47-900C-2BB94685D9F5}" type="slidenum">
              <a:rPr lang="en-US" smtClean="0"/>
              <a:t>54</a:t>
            </a:fld>
            <a:endParaRPr lang="en-US"/>
          </a:p>
        </p:txBody>
      </p:sp>
    </p:spTree>
    <p:extLst>
      <p:ext uri="{BB962C8B-B14F-4D97-AF65-F5344CB8AC3E}">
        <p14:creationId xmlns:p14="http://schemas.microsoft.com/office/powerpoint/2010/main" val="1373444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734B5-5ACF-3989-D60D-099B3750E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B3EEC7-C701-E5A5-9E28-F244E2930807}"/>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When will test questions lock?</a:t>
            </a:r>
          </a:p>
        </p:txBody>
      </p:sp>
      <p:pic>
        <p:nvPicPr>
          <p:cNvPr id="4" name="Picture 3">
            <a:extLst>
              <a:ext uri="{FF2B5EF4-FFF2-40B4-BE49-F238E27FC236}">
                <a16:creationId xmlns:a16="http://schemas.microsoft.com/office/drawing/2014/main" id="{95B80E61-C257-CE96-DC6A-668394C6BD00}"/>
              </a:ext>
            </a:extLst>
          </p:cNvPr>
          <p:cNvPicPr>
            <a:picLocks noChangeAspect="1"/>
          </p:cNvPicPr>
          <p:nvPr/>
        </p:nvPicPr>
        <p:blipFill>
          <a:blip r:embed="rId2"/>
          <a:stretch>
            <a:fillRect/>
          </a:stretch>
        </p:blipFill>
        <p:spPr>
          <a:xfrm>
            <a:off x="2855079" y="1150946"/>
            <a:ext cx="5470773" cy="5588424"/>
          </a:xfrm>
          <a:prstGeom prst="rect">
            <a:avLst/>
          </a:prstGeom>
        </p:spPr>
      </p:pic>
      <p:sp>
        <p:nvSpPr>
          <p:cNvPr id="12" name="Rectangle 11">
            <a:extLst>
              <a:ext uri="{FF2B5EF4-FFF2-40B4-BE49-F238E27FC236}">
                <a16:creationId xmlns:a16="http://schemas.microsoft.com/office/drawing/2014/main" id="{C323C4CE-3835-4D5B-7FB2-A92EF10A8139}"/>
              </a:ext>
            </a:extLst>
          </p:cNvPr>
          <p:cNvSpPr/>
          <p:nvPr/>
        </p:nvSpPr>
        <p:spPr>
          <a:xfrm>
            <a:off x="6980822" y="2529249"/>
            <a:ext cx="504825" cy="2857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4F2AFE-7224-4E3F-3DA6-AE7A8C093F87}"/>
              </a:ext>
            </a:extLst>
          </p:cNvPr>
          <p:cNvSpPr/>
          <p:nvPr/>
        </p:nvSpPr>
        <p:spPr>
          <a:xfrm>
            <a:off x="6980822" y="3811660"/>
            <a:ext cx="504825" cy="2857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46448-1D35-D69A-3A2C-10F060567E48}"/>
              </a:ext>
            </a:extLst>
          </p:cNvPr>
          <p:cNvSpPr/>
          <p:nvPr/>
        </p:nvSpPr>
        <p:spPr>
          <a:xfrm>
            <a:off x="6980822" y="4528705"/>
            <a:ext cx="504825" cy="2857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702FE9-B140-B661-6780-A53ACF0F9DC1}"/>
              </a:ext>
            </a:extLst>
          </p:cNvPr>
          <p:cNvSpPr/>
          <p:nvPr/>
        </p:nvSpPr>
        <p:spPr>
          <a:xfrm>
            <a:off x="6980822" y="5564179"/>
            <a:ext cx="504825" cy="2857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2AA9519-2484-07AE-5A75-A50459996EAC}"/>
              </a:ext>
            </a:extLst>
          </p:cNvPr>
          <p:cNvSpPr>
            <a:spLocks noGrp="1"/>
          </p:cNvSpPr>
          <p:nvPr>
            <p:ph type="sldNum" sz="quarter" idx="12"/>
          </p:nvPr>
        </p:nvSpPr>
        <p:spPr/>
        <p:txBody>
          <a:bodyPr/>
          <a:lstStyle/>
          <a:p>
            <a:fld id="{68A8D22E-6BC5-9E47-900C-2BB94685D9F5}" type="slidenum">
              <a:rPr lang="en-US" smtClean="0"/>
              <a:t>55</a:t>
            </a:fld>
            <a:endParaRPr lang="en-US"/>
          </a:p>
        </p:txBody>
      </p:sp>
    </p:spTree>
    <p:extLst>
      <p:ext uri="{BB962C8B-B14F-4D97-AF65-F5344CB8AC3E}">
        <p14:creationId xmlns:p14="http://schemas.microsoft.com/office/powerpoint/2010/main" val="3252782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F821-671A-2588-8840-4C9C1CC99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C426A-BAC3-C910-9C17-5A36470D7392}"/>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Reactivating Student Test Sessions</a:t>
            </a:r>
          </a:p>
        </p:txBody>
      </p:sp>
      <p:sp>
        <p:nvSpPr>
          <p:cNvPr id="3" name="Content Placeholder 2">
            <a:extLst>
              <a:ext uri="{FF2B5EF4-FFF2-40B4-BE49-F238E27FC236}">
                <a16:creationId xmlns:a16="http://schemas.microsoft.com/office/drawing/2014/main" id="{6D0F0DB6-1C85-5BA6-DD49-075BBECF190E}"/>
              </a:ext>
            </a:extLst>
          </p:cNvPr>
          <p:cNvSpPr>
            <a:spLocks noGrp="1"/>
          </p:cNvSpPr>
          <p:nvPr>
            <p:ph idx="1"/>
          </p:nvPr>
        </p:nvSpPr>
        <p:spPr/>
        <p:txBody>
          <a:bodyPr>
            <a:normAutofit/>
          </a:bodyPr>
          <a:lstStyle/>
          <a:p>
            <a:pPr>
              <a:buClr>
                <a:srgbClr val="000000"/>
              </a:buClr>
            </a:pPr>
            <a:r>
              <a:rPr lang="en-US" dirty="0">
                <a:solidFill>
                  <a:srgbClr val="000000"/>
                </a:solidFill>
                <a:latin typeface="Arial" panose="020B0604020202020204" pitchFamily="34" charset="0"/>
                <a:cs typeface="Arial" panose="020B0604020202020204" pitchFamily="34" charset="0"/>
              </a:rPr>
              <a:t>If a student accidentally submits their test prior to finishing, district test coordinators are able to reactivate the test to allow the student to sign back in.</a:t>
            </a:r>
          </a:p>
          <a:p>
            <a:pPr>
              <a:buClr>
                <a:srgbClr val="000000"/>
              </a:buClr>
            </a:pPr>
            <a:r>
              <a:rPr lang="en-US" dirty="0">
                <a:solidFill>
                  <a:srgbClr val="000000"/>
                </a:solidFill>
                <a:latin typeface="Arial" panose="020B0604020202020204" pitchFamily="34" charset="0"/>
                <a:cs typeface="Arial" panose="020B0604020202020204" pitchFamily="34" charset="0"/>
              </a:rPr>
              <a:t>Only users with the district test coordinator role have this ability in the MCAS Portal. </a:t>
            </a:r>
          </a:p>
          <a:p>
            <a:pPr>
              <a:buClr>
                <a:srgbClr val="000000"/>
              </a:buClr>
            </a:pPr>
            <a:r>
              <a:rPr lang="en-US" dirty="0">
                <a:solidFill>
                  <a:srgbClr val="000000"/>
                </a:solidFill>
                <a:latin typeface="Arial" panose="020B0604020202020204" pitchFamily="34" charset="0"/>
                <a:cs typeface="Arial" panose="020B0604020202020204" pitchFamily="34" charset="0"/>
              </a:rPr>
              <a:t>Schools should contact their district test coordinator who can reactivate the test with the steps on slide 60. </a:t>
            </a:r>
          </a:p>
        </p:txBody>
      </p:sp>
      <p:sp>
        <p:nvSpPr>
          <p:cNvPr id="5" name="Slide Number Placeholder 4">
            <a:extLst>
              <a:ext uri="{FF2B5EF4-FFF2-40B4-BE49-F238E27FC236}">
                <a16:creationId xmlns:a16="http://schemas.microsoft.com/office/drawing/2014/main" id="{91DB70D3-CDC6-2178-0A10-52E3A4487C23}"/>
              </a:ext>
            </a:extLst>
          </p:cNvPr>
          <p:cNvSpPr>
            <a:spLocks noGrp="1"/>
          </p:cNvSpPr>
          <p:nvPr>
            <p:ph type="sldNum" sz="quarter" idx="12"/>
          </p:nvPr>
        </p:nvSpPr>
        <p:spPr/>
        <p:txBody>
          <a:bodyPr/>
          <a:lstStyle/>
          <a:p>
            <a:fld id="{68A8D22E-6BC5-9E47-900C-2BB94685D9F5}" type="slidenum">
              <a:rPr lang="en-US" smtClean="0"/>
              <a:t>56</a:t>
            </a:fld>
            <a:endParaRPr lang="en-US"/>
          </a:p>
        </p:txBody>
      </p:sp>
    </p:spTree>
    <p:extLst>
      <p:ext uri="{BB962C8B-B14F-4D97-AF65-F5344CB8AC3E}">
        <p14:creationId xmlns:p14="http://schemas.microsoft.com/office/powerpoint/2010/main" val="3955720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71BA1-3E35-CAAD-1F08-0061DE726D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177FF-C3D4-11EC-14AE-188BA3F6E85C}"/>
              </a:ext>
            </a:extLst>
          </p:cNvPr>
          <p:cNvSpPr>
            <a:spLocks noGrp="1"/>
          </p:cNvSpPr>
          <p:nvPr>
            <p:ph type="title"/>
          </p:nvPr>
        </p:nvSpPr>
        <p:spPr>
          <a:xfrm>
            <a:off x="173179" y="211419"/>
            <a:ext cx="10515600" cy="861002"/>
          </a:xfrm>
        </p:spPr>
        <p:txBody>
          <a:bodyPr>
            <a:noAutofit/>
          </a:bodyPr>
          <a:lstStyle/>
          <a:p>
            <a:r>
              <a:rPr lang="en-US" sz="4000" b="1" dirty="0">
                <a:solidFill>
                  <a:schemeClr val="bg1"/>
                </a:solidFill>
                <a:latin typeface="Arial"/>
                <a:cs typeface="Arial"/>
              </a:rPr>
              <a:t>Section Unlocking – </a:t>
            </a:r>
            <a:br>
              <a:rPr lang="en-US" sz="4000" b="1" dirty="0">
                <a:solidFill>
                  <a:schemeClr val="bg1"/>
                </a:solidFill>
                <a:latin typeface="Arial"/>
                <a:cs typeface="Arial"/>
              </a:rPr>
            </a:br>
            <a:r>
              <a:rPr lang="en-US" sz="4000" b="1" dirty="0">
                <a:solidFill>
                  <a:schemeClr val="bg1"/>
                </a:solidFill>
                <a:latin typeface="Arial"/>
                <a:cs typeface="Arial"/>
              </a:rPr>
              <a:t>Grades 5 and 8 STE and Grade 8 Civics</a:t>
            </a:r>
          </a:p>
        </p:txBody>
      </p:sp>
      <p:sp>
        <p:nvSpPr>
          <p:cNvPr id="3" name="Content Placeholder 2">
            <a:extLst>
              <a:ext uri="{FF2B5EF4-FFF2-40B4-BE49-F238E27FC236}">
                <a16:creationId xmlns:a16="http://schemas.microsoft.com/office/drawing/2014/main" id="{93217AFE-5BB1-9867-CF99-0D5AC907EB63}"/>
              </a:ext>
            </a:extLst>
          </p:cNvPr>
          <p:cNvSpPr>
            <a:spLocks noGrp="1"/>
          </p:cNvSpPr>
          <p:nvPr>
            <p:ph idx="1"/>
          </p:nvPr>
        </p:nvSpPr>
        <p:spPr/>
        <p:txBody>
          <a:bodyPr vert="horz" lIns="91440" tIns="45720" rIns="91440" bIns="45720" rtlCol="0" anchor="t">
            <a:noAutofit/>
          </a:bodyPr>
          <a:lstStyle/>
          <a:p>
            <a:pPr>
              <a:buClr>
                <a:srgbClr val="000000"/>
              </a:buClr>
            </a:pPr>
            <a:r>
              <a:rPr lang="en-US" sz="2400" dirty="0">
                <a:solidFill>
                  <a:srgbClr val="000000"/>
                </a:solidFill>
                <a:latin typeface="Arial"/>
                <a:cs typeface="Arial"/>
              </a:rPr>
              <a:t>Within the grades 5 and 8 STE and grade 8 Civics tests, there are two </a:t>
            </a:r>
            <a:r>
              <a:rPr lang="en-US" sz="2400" b="1" i="1" dirty="0">
                <a:solidFill>
                  <a:srgbClr val="000000"/>
                </a:solidFill>
                <a:latin typeface="Arial"/>
                <a:cs typeface="Arial"/>
              </a:rPr>
              <a:t>sessions</a:t>
            </a:r>
            <a:r>
              <a:rPr lang="en-US" sz="2400" dirty="0">
                <a:solidFill>
                  <a:srgbClr val="000000"/>
                </a:solidFill>
                <a:latin typeface="Arial"/>
                <a:cs typeface="Arial"/>
              </a:rPr>
              <a:t> (Session 1 and Session 2 for STE, the State-Level Performance Task and the End-of-Course (EOC) for Civics). </a:t>
            </a:r>
          </a:p>
          <a:p>
            <a:pPr>
              <a:buClr>
                <a:srgbClr val="000000"/>
              </a:buClr>
            </a:pPr>
            <a:r>
              <a:rPr lang="en-US" sz="2400" dirty="0">
                <a:solidFill>
                  <a:srgbClr val="000000"/>
                </a:solidFill>
                <a:latin typeface="Arial"/>
                <a:cs typeface="Arial"/>
              </a:rPr>
              <a:t>Within each session, there are two </a:t>
            </a:r>
            <a:r>
              <a:rPr lang="en-US" sz="2400" b="1" i="1" dirty="0">
                <a:solidFill>
                  <a:srgbClr val="000000"/>
                </a:solidFill>
                <a:latin typeface="Arial"/>
                <a:cs typeface="Arial"/>
              </a:rPr>
              <a:t>sections</a:t>
            </a:r>
            <a:r>
              <a:rPr lang="en-US" sz="2400" dirty="0">
                <a:solidFill>
                  <a:srgbClr val="000000"/>
                </a:solidFill>
                <a:latin typeface="Arial"/>
                <a:cs typeface="Arial"/>
              </a:rPr>
              <a:t>. Once a student has completed the first section, they will not be able to return to it. </a:t>
            </a:r>
          </a:p>
          <a:p>
            <a:pPr>
              <a:buClr>
                <a:srgbClr val="000000"/>
              </a:buClr>
            </a:pPr>
            <a:r>
              <a:rPr lang="en-US" sz="2400" dirty="0">
                <a:solidFill>
                  <a:srgbClr val="000000"/>
                </a:solidFill>
                <a:latin typeface="Arial"/>
                <a:cs typeface="Arial"/>
              </a:rPr>
              <a:t>The student will see a message at the end of the section:</a:t>
            </a:r>
          </a:p>
          <a:p>
            <a:pPr>
              <a:buClr>
                <a:srgbClr val="000000"/>
              </a:buClr>
            </a:pPr>
            <a:endParaRPr lang="en-US" sz="2400" dirty="0">
              <a:solidFill>
                <a:srgbClr val="000000"/>
              </a:solidFill>
              <a:latin typeface="Arial"/>
              <a:cs typeface="Arial"/>
            </a:endParaRPr>
          </a:p>
          <a:p>
            <a:pPr>
              <a:buClr>
                <a:srgbClr val="000000"/>
              </a:buClr>
            </a:pPr>
            <a:endParaRPr lang="en-US" sz="2400" dirty="0">
              <a:solidFill>
                <a:srgbClr val="000000"/>
              </a:solidFill>
              <a:latin typeface="Arial"/>
              <a:cs typeface="Arial"/>
            </a:endParaRPr>
          </a:p>
          <a:p>
            <a:pPr>
              <a:buClr>
                <a:srgbClr val="000000"/>
              </a:buClr>
            </a:pPr>
            <a:endParaRPr lang="en-US" sz="2400" dirty="0">
              <a:solidFill>
                <a:srgbClr val="000000"/>
              </a:solidFill>
              <a:latin typeface="Arial"/>
              <a:cs typeface="Arial"/>
            </a:endParaRPr>
          </a:p>
          <a:p>
            <a:pPr>
              <a:buClr>
                <a:srgbClr val="000000"/>
              </a:buClr>
            </a:pPr>
            <a:endParaRPr lang="en-US" sz="2400" dirty="0">
              <a:solidFill>
                <a:srgbClr val="000000"/>
              </a:solidFill>
              <a:latin typeface="Arial"/>
              <a:cs typeface="Arial"/>
            </a:endParaRPr>
          </a:p>
          <a:p>
            <a:pPr>
              <a:buClr>
                <a:srgbClr val="000000"/>
              </a:buClr>
            </a:pPr>
            <a:r>
              <a:rPr lang="en-US" sz="2400" dirty="0">
                <a:solidFill>
                  <a:srgbClr val="000000"/>
                </a:solidFill>
                <a:latin typeface="Arial"/>
                <a:cs typeface="Arial"/>
              </a:rPr>
              <a:t>If a student accidentally continues past the section but did not actually finish it, the test coordinator or test administrator may unlock the student’s section. </a:t>
            </a:r>
            <a:endParaRPr lang="en-US" sz="2400" dirty="0">
              <a:solidFill>
                <a:srgbClr val="000000"/>
              </a:solidFill>
            </a:endParaRPr>
          </a:p>
        </p:txBody>
      </p:sp>
      <p:pic>
        <p:nvPicPr>
          <p:cNvPr id="4" name="Picture 3">
            <a:extLst>
              <a:ext uri="{FF2B5EF4-FFF2-40B4-BE49-F238E27FC236}">
                <a16:creationId xmlns:a16="http://schemas.microsoft.com/office/drawing/2014/main" id="{3B0A7019-ACA9-A48C-33D2-34BDA6A221A9}"/>
              </a:ext>
            </a:extLst>
          </p:cNvPr>
          <p:cNvPicPr>
            <a:picLocks noChangeAspect="1"/>
          </p:cNvPicPr>
          <p:nvPr/>
        </p:nvPicPr>
        <p:blipFill>
          <a:blip r:embed="rId2"/>
          <a:stretch>
            <a:fillRect/>
          </a:stretch>
        </p:blipFill>
        <p:spPr>
          <a:xfrm>
            <a:off x="1923110" y="4065577"/>
            <a:ext cx="7459015" cy="1580864"/>
          </a:xfrm>
          <a:prstGeom prst="rect">
            <a:avLst/>
          </a:prstGeom>
        </p:spPr>
      </p:pic>
      <p:sp>
        <p:nvSpPr>
          <p:cNvPr id="6" name="Slide Number Placeholder 5">
            <a:extLst>
              <a:ext uri="{FF2B5EF4-FFF2-40B4-BE49-F238E27FC236}">
                <a16:creationId xmlns:a16="http://schemas.microsoft.com/office/drawing/2014/main" id="{663B1094-6BA6-FA3B-94E2-47A26D2172FA}"/>
              </a:ext>
            </a:extLst>
          </p:cNvPr>
          <p:cNvSpPr>
            <a:spLocks noGrp="1"/>
          </p:cNvSpPr>
          <p:nvPr>
            <p:ph type="sldNum" sz="quarter" idx="12"/>
          </p:nvPr>
        </p:nvSpPr>
        <p:spPr/>
        <p:txBody>
          <a:bodyPr/>
          <a:lstStyle/>
          <a:p>
            <a:fld id="{68A8D22E-6BC5-9E47-900C-2BB94685D9F5}" type="slidenum">
              <a:rPr lang="en-US" smtClean="0"/>
              <a:t>57</a:t>
            </a:fld>
            <a:endParaRPr lang="en-US"/>
          </a:p>
        </p:txBody>
      </p:sp>
    </p:spTree>
    <p:extLst>
      <p:ext uri="{BB962C8B-B14F-4D97-AF65-F5344CB8AC3E}">
        <p14:creationId xmlns:p14="http://schemas.microsoft.com/office/powerpoint/2010/main" val="1792423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F25F0-9CA9-E441-468B-3E239FFD6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F99BA-2769-FF34-B75C-33797F3E689C}"/>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FAE7FB8E-0B0D-DDFA-E825-DEBDAB98502E}"/>
              </a:ext>
            </a:extLst>
          </p:cNvPr>
          <p:cNvSpPr>
            <a:spLocks noGrp="1"/>
          </p:cNvSpPr>
          <p:nvPr>
            <p:ph idx="1"/>
          </p:nvPr>
        </p:nvSpPr>
        <p:spPr/>
        <p:txBody>
          <a:bodyPr/>
          <a:lstStyle/>
          <a:p>
            <a:pPr>
              <a:buClr>
                <a:srgbClr val="000000"/>
              </a:buClr>
            </a:pPr>
            <a:r>
              <a:rPr lang="en-US" dirty="0">
                <a:solidFill>
                  <a:srgbClr val="000000"/>
                </a:solidFill>
                <a:latin typeface="Arial" panose="020B0604020202020204" pitchFamily="34" charset="0"/>
                <a:cs typeface="Arial" panose="020B0604020202020204" pitchFamily="34" charset="0"/>
              </a:rPr>
              <a:t>Unlocking locked questions</a:t>
            </a:r>
          </a:p>
          <a:p>
            <a:pPr>
              <a:buClr>
                <a:srgbClr val="000000"/>
              </a:buClr>
            </a:pPr>
            <a:r>
              <a:rPr lang="en-US" dirty="0">
                <a:solidFill>
                  <a:srgbClr val="000000"/>
                </a:solidFill>
                <a:latin typeface="Arial" panose="020B0604020202020204" pitchFamily="34" charset="0"/>
                <a:cs typeface="Arial" panose="020B0604020202020204" pitchFamily="34" charset="0"/>
              </a:rPr>
              <a:t>Reactivating test sessions</a:t>
            </a:r>
          </a:p>
          <a:p>
            <a:pPr>
              <a:buClr>
                <a:srgbClr val="000000"/>
              </a:buClr>
            </a:pPr>
            <a:r>
              <a:rPr lang="en-US" dirty="0">
                <a:solidFill>
                  <a:srgbClr val="000000"/>
                </a:solidFill>
                <a:latin typeface="Arial" panose="020B0604020202020204" pitchFamily="34" charset="0"/>
                <a:cs typeface="Arial" panose="020B0604020202020204" pitchFamily="34" charset="0"/>
              </a:rPr>
              <a:t>Unlock a test section for grades 5 and 8 STE and grade 8 Civics</a:t>
            </a:r>
          </a:p>
          <a:p>
            <a:pPr>
              <a:buClr>
                <a:srgbClr val="000000"/>
              </a:buClr>
            </a:pPr>
            <a:endParaRPr lang="en-US" dirty="0">
              <a:solidFill>
                <a:srgbClr val="000000"/>
              </a:solidFill>
              <a:latin typeface="Arial" panose="020B0604020202020204" pitchFamily="34" charset="0"/>
              <a:cs typeface="Arial" panose="020B0604020202020204" pitchFamily="34" charset="0"/>
            </a:endParaRPr>
          </a:p>
          <a:p>
            <a:pPr>
              <a:buClr>
                <a:srgbClr val="000000"/>
              </a:buClr>
            </a:pPr>
            <a:endParaRPr lang="en-US" dirty="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CFD35FD-A746-F879-CCF0-6F31F115E205}"/>
              </a:ext>
            </a:extLst>
          </p:cNvPr>
          <p:cNvSpPr>
            <a:spLocks noGrp="1"/>
          </p:cNvSpPr>
          <p:nvPr>
            <p:ph type="sldNum" sz="quarter" idx="12"/>
          </p:nvPr>
        </p:nvSpPr>
        <p:spPr/>
        <p:txBody>
          <a:bodyPr/>
          <a:lstStyle/>
          <a:p>
            <a:fld id="{68A8D22E-6BC5-9E47-900C-2BB94685D9F5}" type="slidenum">
              <a:rPr lang="en-US" smtClean="0"/>
              <a:t>58</a:t>
            </a:fld>
            <a:endParaRPr lang="en-US"/>
          </a:p>
        </p:txBody>
      </p:sp>
    </p:spTree>
    <p:extLst>
      <p:ext uri="{BB962C8B-B14F-4D97-AF65-F5344CB8AC3E}">
        <p14:creationId xmlns:p14="http://schemas.microsoft.com/office/powerpoint/2010/main" val="723744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37E9-665D-1974-AB9C-CE86294F9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82D68-9A2D-7061-66F8-164F6AD84DFE}"/>
              </a:ext>
            </a:extLst>
          </p:cNvPr>
          <p:cNvSpPr>
            <a:spLocks noGrp="1"/>
          </p:cNvSpPr>
          <p:nvPr>
            <p:ph type="title"/>
          </p:nvPr>
        </p:nvSpPr>
        <p:spPr/>
        <p:txBody>
          <a:bodyPr>
            <a:normAutofit/>
          </a:bodyPr>
          <a:lstStyle/>
          <a:p>
            <a:r>
              <a:rPr lang="en-US" sz="4000" b="1">
                <a:solidFill>
                  <a:schemeClr val="bg1"/>
                </a:solidFill>
                <a:latin typeface="Arial"/>
                <a:cs typeface="Arial"/>
              </a:rPr>
              <a:t>Unlocking Locked Questions</a:t>
            </a:r>
            <a:endParaRPr lang="en-US" sz="4000" b="1">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B0BB532-A6BA-20D1-033D-87E56DFFBB72}"/>
              </a:ext>
            </a:extLst>
          </p:cNvPr>
          <p:cNvSpPr>
            <a:spLocks noGrp="1"/>
          </p:cNvSpPr>
          <p:nvPr>
            <p:ph idx="1"/>
          </p:nvPr>
        </p:nvSpPr>
        <p:spPr>
          <a:xfrm>
            <a:off x="173179" y="1464794"/>
            <a:ext cx="11890665" cy="4414692"/>
          </a:xfrm>
        </p:spPr>
        <p:txBody>
          <a:bodyPr vert="horz" lIns="91440" tIns="45720" rIns="91440" bIns="45720" rtlCol="0" anchor="t">
            <a:noAutofit/>
          </a:bodyPr>
          <a:lstStyle/>
          <a:p>
            <a:pPr>
              <a:buClr>
                <a:srgbClr val="000000"/>
              </a:buClr>
            </a:pPr>
            <a:r>
              <a:rPr lang="en-US" sz="2400" dirty="0">
                <a:solidFill>
                  <a:srgbClr val="000000"/>
                </a:solidFill>
                <a:latin typeface="Arial"/>
                <a:cs typeface="Arial"/>
              </a:rPr>
              <a:t>The test coordinator will unlock the test session.</a:t>
            </a:r>
          </a:p>
          <a:p>
            <a:pPr marL="1022350" lvl="1" indent="-514350">
              <a:buClr>
                <a:srgbClr val="000000"/>
              </a:buClr>
              <a:buAutoNum type="arabicPeriod"/>
            </a:pPr>
            <a:r>
              <a:rPr lang="en-US" dirty="0">
                <a:solidFill>
                  <a:srgbClr val="000000"/>
                </a:solidFill>
                <a:latin typeface="Arial"/>
                <a:cs typeface="Arial"/>
              </a:rPr>
              <a:t>Log in to the MCAS Portal and click </a:t>
            </a:r>
            <a:r>
              <a:rPr lang="en-US" b="1" dirty="0">
                <a:solidFill>
                  <a:srgbClr val="000000"/>
                </a:solidFill>
                <a:latin typeface="Arial"/>
                <a:cs typeface="Arial"/>
              </a:rPr>
              <a:t>Administration</a:t>
            </a:r>
            <a:r>
              <a:rPr lang="en-US" dirty="0">
                <a:solidFill>
                  <a:srgbClr val="000000"/>
                </a:solidFill>
                <a:latin typeface="Arial"/>
                <a:cs typeface="Arial"/>
              </a:rPr>
              <a:t>.</a:t>
            </a:r>
          </a:p>
          <a:p>
            <a:pPr marL="1022350" lvl="1" indent="-514350">
              <a:buClr>
                <a:srgbClr val="000000"/>
              </a:buClr>
              <a:buAutoNum type="arabicPeriod"/>
            </a:pPr>
            <a:r>
              <a:rPr lang="en-US" dirty="0">
                <a:solidFill>
                  <a:srgbClr val="000000"/>
                </a:solidFill>
                <a:latin typeface="Arial"/>
                <a:cs typeface="Arial"/>
              </a:rPr>
              <a:t>Click </a:t>
            </a:r>
            <a:r>
              <a:rPr lang="en-US" b="1" dirty="0">
                <a:solidFill>
                  <a:srgbClr val="000000"/>
                </a:solidFill>
                <a:latin typeface="Arial"/>
                <a:cs typeface="Arial"/>
              </a:rPr>
              <a:t>Test Scheduling</a:t>
            </a:r>
            <a:r>
              <a:rPr lang="en-US" dirty="0">
                <a:solidFill>
                  <a:srgbClr val="000000"/>
                </a:solidFill>
                <a:latin typeface="Arial"/>
                <a:cs typeface="Arial"/>
              </a:rPr>
              <a:t>.</a:t>
            </a:r>
          </a:p>
          <a:p>
            <a:pPr marL="1022350" lvl="1" indent="-514350">
              <a:buClr>
                <a:srgbClr val="000000"/>
              </a:buClr>
              <a:buAutoNum type="arabicPeriod"/>
            </a:pPr>
            <a:r>
              <a:rPr lang="en-US" dirty="0">
                <a:solidFill>
                  <a:srgbClr val="000000"/>
                </a:solidFill>
                <a:latin typeface="Arial"/>
                <a:cs typeface="Arial"/>
              </a:rPr>
              <a:t>Select the school, content area, program (grades 3–8 or high school), and test.</a:t>
            </a:r>
          </a:p>
          <a:p>
            <a:pPr marL="1022350" lvl="1" indent="-514350">
              <a:buClr>
                <a:srgbClr val="000000"/>
              </a:buClr>
              <a:buAutoNum type="arabicPeriod"/>
            </a:pPr>
            <a:r>
              <a:rPr lang="en-US" dirty="0">
                <a:solidFill>
                  <a:srgbClr val="000000"/>
                </a:solidFill>
                <a:latin typeface="Arial"/>
                <a:cs typeface="Arial"/>
              </a:rPr>
              <a:t>Locate the student’s class and click </a:t>
            </a:r>
            <a:r>
              <a:rPr lang="en-US" b="1" dirty="0">
                <a:solidFill>
                  <a:srgbClr val="000000"/>
                </a:solidFill>
                <a:latin typeface="Arial"/>
                <a:cs typeface="Arial"/>
              </a:rPr>
              <a:t>View Details/Student Logins</a:t>
            </a:r>
            <a:r>
              <a:rPr lang="en-US" dirty="0">
                <a:solidFill>
                  <a:srgbClr val="000000"/>
                </a:solidFill>
                <a:latin typeface="Arial"/>
                <a:cs typeface="Arial"/>
              </a:rPr>
              <a:t>.</a:t>
            </a:r>
          </a:p>
          <a:p>
            <a:pPr marL="1022350" lvl="1" indent="-514350">
              <a:buClr>
                <a:srgbClr val="000000"/>
              </a:buClr>
              <a:buAutoNum type="arabicPeriod"/>
            </a:pPr>
            <a:r>
              <a:rPr lang="en-US" dirty="0">
                <a:solidFill>
                  <a:srgbClr val="000000"/>
                </a:solidFill>
                <a:latin typeface="Arial"/>
                <a:cs typeface="Arial"/>
              </a:rPr>
              <a:t>Locate the student and click </a:t>
            </a:r>
            <a:r>
              <a:rPr lang="en-US" b="1" dirty="0">
                <a:solidFill>
                  <a:srgbClr val="000000"/>
                </a:solidFill>
                <a:latin typeface="Arial"/>
                <a:cs typeface="Arial"/>
              </a:rPr>
              <a:t>Unlock</a:t>
            </a:r>
            <a:r>
              <a:rPr lang="en-US" dirty="0">
                <a:solidFill>
                  <a:srgbClr val="000000"/>
                </a:solidFill>
                <a:latin typeface="Arial"/>
                <a:cs typeface="Arial"/>
              </a:rPr>
              <a:t>.</a:t>
            </a:r>
          </a:p>
          <a:p>
            <a:pPr>
              <a:buClr>
                <a:srgbClr val="000000"/>
              </a:buClr>
            </a:pPr>
            <a:r>
              <a:rPr lang="en-US" sz="2400" dirty="0">
                <a:solidFill>
                  <a:srgbClr val="000000"/>
                </a:solidFill>
                <a:latin typeface="Arial"/>
                <a:cs typeface="Arial"/>
              </a:rPr>
              <a:t>Then, the student will log in to the test again. </a:t>
            </a:r>
            <a:endParaRPr lang="en-US" sz="2400" dirty="0">
              <a:solidFill>
                <a:srgbClr val="000000"/>
              </a:solidFill>
            </a:endParaRPr>
          </a:p>
        </p:txBody>
      </p:sp>
      <p:pic>
        <p:nvPicPr>
          <p:cNvPr id="4" name="Picture 3">
            <a:extLst>
              <a:ext uri="{FF2B5EF4-FFF2-40B4-BE49-F238E27FC236}">
                <a16:creationId xmlns:a16="http://schemas.microsoft.com/office/drawing/2014/main" id="{AB010944-D1C3-C3AF-0E7D-39141B92AD93}"/>
              </a:ext>
            </a:extLst>
          </p:cNvPr>
          <p:cNvPicPr>
            <a:picLocks noChangeAspect="1"/>
          </p:cNvPicPr>
          <p:nvPr/>
        </p:nvPicPr>
        <p:blipFill>
          <a:blip r:embed="rId2"/>
          <a:srcRect t="58696" r="33" b="-877"/>
          <a:stretch/>
        </p:blipFill>
        <p:spPr>
          <a:xfrm>
            <a:off x="253508" y="4270233"/>
            <a:ext cx="11087100" cy="2086284"/>
          </a:xfrm>
          <a:prstGeom prst="rect">
            <a:avLst/>
          </a:prstGeom>
        </p:spPr>
      </p:pic>
      <p:sp>
        <p:nvSpPr>
          <p:cNvPr id="6" name="Slide Number Placeholder 5">
            <a:extLst>
              <a:ext uri="{FF2B5EF4-FFF2-40B4-BE49-F238E27FC236}">
                <a16:creationId xmlns:a16="http://schemas.microsoft.com/office/drawing/2014/main" id="{E36E0086-5260-A6BE-2E40-644693EC22CB}"/>
              </a:ext>
            </a:extLst>
          </p:cNvPr>
          <p:cNvSpPr>
            <a:spLocks noGrp="1"/>
          </p:cNvSpPr>
          <p:nvPr>
            <p:ph type="sldNum" sz="quarter" idx="12"/>
          </p:nvPr>
        </p:nvSpPr>
        <p:spPr/>
        <p:txBody>
          <a:bodyPr/>
          <a:lstStyle/>
          <a:p>
            <a:fld id="{68A8D22E-6BC5-9E47-900C-2BB94685D9F5}" type="slidenum">
              <a:rPr lang="en-US" smtClean="0"/>
              <a:t>59</a:t>
            </a:fld>
            <a:endParaRPr lang="en-US"/>
          </a:p>
        </p:txBody>
      </p:sp>
    </p:spTree>
    <p:extLst>
      <p:ext uri="{BB962C8B-B14F-4D97-AF65-F5344CB8AC3E}">
        <p14:creationId xmlns:p14="http://schemas.microsoft.com/office/powerpoint/2010/main" val="697169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a:xfrm>
            <a:off x="431800" y="238126"/>
            <a:ext cx="10515600" cy="1042852"/>
          </a:xfrm>
        </p:spPr>
        <p:txBody>
          <a:bodyPr/>
          <a:lstStyle/>
          <a:p>
            <a:r>
              <a:rPr lang="en-US" sz="4000" b="1">
                <a:solidFill>
                  <a:schemeClr val="bg1"/>
                </a:solidFill>
                <a:latin typeface="Arial" panose="020B0604020202020204" pitchFamily="34" charset="0"/>
                <a:cs typeface="Arial" panose="020B0604020202020204" pitchFamily="34" charset="0"/>
              </a:rPr>
              <a:t>Poll Question </a:t>
            </a:r>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4294967295"/>
          </p:nvPr>
        </p:nvSpPr>
        <p:spPr>
          <a:xfrm>
            <a:off x="277091" y="1808163"/>
            <a:ext cx="10515600" cy="4051300"/>
          </a:xfrm>
        </p:spPr>
        <p:txBody>
          <a:bodyPr>
            <a:normAutofit lnSpcReduction="10000"/>
          </a:bodyPr>
          <a:lstStyle/>
          <a:p>
            <a:pPr marL="0" indent="0">
              <a:buNone/>
            </a:pPr>
            <a:r>
              <a:rPr lang="en-US" sz="3200" b="1" dirty="0">
                <a:solidFill>
                  <a:schemeClr val="bg1"/>
                </a:solidFill>
              </a:rPr>
              <a:t>What is your role? (Check all that apply)</a:t>
            </a:r>
          </a:p>
          <a:p>
            <a:endParaRPr lang="en-US" dirty="0">
              <a:solidFill>
                <a:schemeClr val="bg1"/>
              </a:solidFill>
            </a:endParaRPr>
          </a:p>
          <a:p>
            <a:pPr marL="1022350" lvl="1" indent="-514350">
              <a:buClr>
                <a:schemeClr val="bg1"/>
              </a:buClr>
              <a:buAutoNum type="alphaUcPeriod"/>
            </a:pPr>
            <a:r>
              <a:rPr lang="en-US" sz="2800" dirty="0">
                <a:solidFill>
                  <a:schemeClr val="bg1"/>
                </a:solidFill>
              </a:rPr>
              <a:t>District test coordinator</a:t>
            </a:r>
          </a:p>
          <a:p>
            <a:pPr marL="1022350" lvl="1" indent="-514350">
              <a:buClr>
                <a:schemeClr val="bg1"/>
              </a:buClr>
              <a:buAutoNum type="alphaUcPeriod"/>
            </a:pPr>
            <a:r>
              <a:rPr lang="en-US" sz="2800" dirty="0">
                <a:solidFill>
                  <a:schemeClr val="bg1"/>
                </a:solidFill>
              </a:rPr>
              <a:t>School test coordinator</a:t>
            </a:r>
          </a:p>
          <a:p>
            <a:pPr marL="1022350" lvl="1" indent="-514350">
              <a:buClr>
                <a:schemeClr val="bg1"/>
              </a:buClr>
              <a:buAutoNum type="alphaUcPeriod"/>
            </a:pPr>
            <a:r>
              <a:rPr lang="en-US" sz="2800" dirty="0">
                <a:solidFill>
                  <a:schemeClr val="bg1"/>
                </a:solidFill>
              </a:rPr>
              <a:t>Principal</a:t>
            </a:r>
          </a:p>
          <a:p>
            <a:pPr marL="1022350" lvl="1" indent="-514350">
              <a:buClr>
                <a:schemeClr val="bg1"/>
              </a:buClr>
              <a:buAutoNum type="alphaUcPeriod"/>
            </a:pPr>
            <a:r>
              <a:rPr lang="en-US" sz="2800" dirty="0">
                <a:solidFill>
                  <a:schemeClr val="bg1"/>
                </a:solidFill>
              </a:rPr>
              <a:t>Guidance counselor</a:t>
            </a:r>
          </a:p>
          <a:p>
            <a:pPr marL="1022350" lvl="1" indent="-514350">
              <a:buClr>
                <a:schemeClr val="bg1"/>
              </a:buClr>
              <a:buFont typeface="Arial" panose="020B0604020202020204" pitchFamily="34" charset="0"/>
              <a:buAutoNum type="alphaUcPeriod"/>
            </a:pPr>
            <a:r>
              <a:rPr lang="en-US" sz="2800" dirty="0">
                <a:solidFill>
                  <a:schemeClr val="bg1"/>
                </a:solidFill>
              </a:rPr>
              <a:t>Technology staff </a:t>
            </a:r>
          </a:p>
          <a:p>
            <a:pPr marL="1022350" lvl="1" indent="-514350">
              <a:buClr>
                <a:schemeClr val="bg1"/>
              </a:buClr>
              <a:buAutoNum type="alphaUcPeriod"/>
            </a:pPr>
            <a:r>
              <a:rPr lang="en-US" sz="2800" dirty="0">
                <a:solidFill>
                  <a:schemeClr val="bg1"/>
                </a:solidFill>
              </a:rPr>
              <a:t>Other district staff</a:t>
            </a:r>
          </a:p>
          <a:p>
            <a:pPr marL="1022350" lvl="1" indent="-514350">
              <a:buClr>
                <a:schemeClr val="bg1"/>
              </a:buClr>
              <a:buAutoNum type="alphaUcPeriod"/>
            </a:pPr>
            <a:r>
              <a:rPr lang="en-US" sz="2800" dirty="0">
                <a:solidFill>
                  <a:schemeClr val="bg1"/>
                </a:solidFill>
              </a:rPr>
              <a:t>Other school staff</a:t>
            </a:r>
          </a:p>
          <a:p>
            <a:pPr marL="1022350" lvl="1" indent="-514350">
              <a:buAutoNum type="alphaUcPeriod"/>
            </a:pPr>
            <a:endParaRPr lang="en-US" sz="3200" dirty="0">
              <a:solidFill>
                <a:schemeClr val="bg1"/>
              </a:solidFill>
            </a:endParaRPr>
          </a:p>
        </p:txBody>
      </p:sp>
      <p:pic>
        <p:nvPicPr>
          <p:cNvPr id="4" name="Picture 3">
            <a:extLst>
              <a:ext uri="{FF2B5EF4-FFF2-40B4-BE49-F238E27FC236}">
                <a16:creationId xmlns:a16="http://schemas.microsoft.com/office/drawing/2014/main" id="{CB01CF8E-9930-B8D0-544D-F435D6B42C4F}"/>
              </a:ext>
            </a:extLst>
          </p:cNvPr>
          <p:cNvPicPr>
            <a:picLocks noChangeAspect="1"/>
          </p:cNvPicPr>
          <p:nvPr/>
        </p:nvPicPr>
        <p:blipFill>
          <a:blip r:embed="rId3"/>
          <a:stretch>
            <a:fillRect/>
          </a:stretch>
        </p:blipFill>
        <p:spPr>
          <a:xfrm>
            <a:off x="9297909" y="6241889"/>
            <a:ext cx="2450089" cy="377985"/>
          </a:xfrm>
          <a:prstGeom prst="rect">
            <a:avLst/>
          </a:prstGeom>
        </p:spPr>
      </p:pic>
    </p:spTree>
    <p:extLst>
      <p:ext uri="{BB962C8B-B14F-4D97-AF65-F5344CB8AC3E}">
        <p14:creationId xmlns:p14="http://schemas.microsoft.com/office/powerpoint/2010/main" val="1711697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27DB-90A7-7493-D6DF-5A87394CE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DE01E4-8C6E-E4AC-A15C-BF483874270E}"/>
              </a:ext>
            </a:extLst>
          </p:cNvPr>
          <p:cNvSpPr>
            <a:spLocks noGrp="1"/>
          </p:cNvSpPr>
          <p:nvPr>
            <p:ph type="title"/>
          </p:nvPr>
        </p:nvSpPr>
        <p:spPr/>
        <p:txBody>
          <a:bodyPr/>
          <a:lstStyle/>
          <a:p>
            <a:r>
              <a:rPr lang="en-US" sz="4000" b="1">
                <a:solidFill>
                  <a:schemeClr val="bg1"/>
                </a:solidFill>
                <a:latin typeface="Arial"/>
                <a:cs typeface="Arial"/>
              </a:rPr>
              <a:t>Reactivating Test Sessions</a:t>
            </a:r>
            <a:endParaRPr lang="en-US" sz="4000" b="1">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E487BBE-4FFB-BD3A-08E0-97BC47BFD9EE}"/>
              </a:ext>
            </a:extLst>
          </p:cNvPr>
          <p:cNvSpPr>
            <a:spLocks noGrp="1"/>
          </p:cNvSpPr>
          <p:nvPr>
            <p:ph idx="1"/>
          </p:nvPr>
        </p:nvSpPr>
        <p:spPr/>
        <p:txBody>
          <a:bodyPr vert="horz" lIns="91440" tIns="45720" rIns="91440" bIns="45720" rtlCol="0" anchor="t">
            <a:noAutofit/>
          </a:bodyPr>
          <a:lstStyle/>
          <a:p>
            <a:pPr marL="742950" indent="-457200">
              <a:buClr>
                <a:srgbClr val="000000"/>
              </a:buClr>
              <a:buFont typeface="+mj-lt"/>
              <a:buAutoNum type="arabicPeriod"/>
            </a:pPr>
            <a:r>
              <a:rPr lang="en-US" sz="2400">
                <a:solidFill>
                  <a:srgbClr val="000000"/>
                </a:solidFill>
                <a:latin typeface="Arial"/>
                <a:cs typeface="Arial"/>
              </a:rPr>
              <a:t>Log in to the MCAS Portal and click </a:t>
            </a:r>
            <a:r>
              <a:rPr lang="en-US" sz="2400" b="1">
                <a:solidFill>
                  <a:srgbClr val="000000"/>
                </a:solidFill>
                <a:latin typeface="Arial"/>
                <a:cs typeface="Arial"/>
              </a:rPr>
              <a:t>Administration</a:t>
            </a:r>
            <a:r>
              <a:rPr lang="en-US" sz="2400">
                <a:solidFill>
                  <a:srgbClr val="000000"/>
                </a:solidFill>
                <a:latin typeface="Arial"/>
                <a:cs typeface="Arial"/>
              </a:rPr>
              <a:t>.</a:t>
            </a:r>
          </a:p>
          <a:p>
            <a:pPr marL="742950" indent="-457200">
              <a:buClr>
                <a:srgbClr val="000000"/>
              </a:buClr>
              <a:buFont typeface="+mj-lt"/>
              <a:buAutoNum type="arabicPeriod"/>
            </a:pPr>
            <a:r>
              <a:rPr lang="en-US" sz="2400">
                <a:solidFill>
                  <a:srgbClr val="000000"/>
                </a:solidFill>
                <a:latin typeface="Arial"/>
                <a:cs typeface="Arial"/>
              </a:rPr>
              <a:t>Click </a:t>
            </a:r>
            <a:r>
              <a:rPr lang="en-US" sz="2400" b="1">
                <a:solidFill>
                  <a:srgbClr val="000000"/>
                </a:solidFill>
                <a:latin typeface="Arial"/>
                <a:cs typeface="Arial"/>
              </a:rPr>
              <a:t>Test Scheduling</a:t>
            </a:r>
            <a:r>
              <a:rPr lang="en-US" sz="2400">
                <a:solidFill>
                  <a:srgbClr val="000000"/>
                </a:solidFill>
                <a:latin typeface="Arial"/>
                <a:cs typeface="Arial"/>
              </a:rPr>
              <a:t>.</a:t>
            </a:r>
          </a:p>
          <a:p>
            <a:pPr marL="742950" indent="-457200">
              <a:buClr>
                <a:srgbClr val="000000"/>
              </a:buClr>
              <a:buFont typeface="+mj-lt"/>
              <a:buAutoNum type="arabicPeriod"/>
            </a:pPr>
            <a:r>
              <a:rPr lang="en-US" sz="2400">
                <a:solidFill>
                  <a:srgbClr val="000000"/>
                </a:solidFill>
                <a:latin typeface="Arial"/>
                <a:cs typeface="Arial"/>
              </a:rPr>
              <a:t>Select the school, content area, program (grades 3–8 or high school), and test.</a:t>
            </a:r>
          </a:p>
          <a:p>
            <a:pPr marL="742950" indent="-457200">
              <a:buClr>
                <a:srgbClr val="000000"/>
              </a:buClr>
              <a:buFont typeface="+mj-lt"/>
              <a:buAutoNum type="arabicPeriod"/>
            </a:pPr>
            <a:r>
              <a:rPr lang="en-US" sz="2400">
                <a:solidFill>
                  <a:srgbClr val="000000"/>
                </a:solidFill>
                <a:latin typeface="Arial"/>
                <a:cs typeface="Arial"/>
              </a:rPr>
              <a:t>Locate the student’s class and click </a:t>
            </a:r>
            <a:r>
              <a:rPr lang="en-US" sz="2400" b="1">
                <a:solidFill>
                  <a:srgbClr val="000000"/>
                </a:solidFill>
                <a:latin typeface="Arial"/>
                <a:cs typeface="Arial"/>
              </a:rPr>
              <a:t>View Details/Student Logins</a:t>
            </a:r>
            <a:r>
              <a:rPr lang="en-US" sz="2400">
                <a:solidFill>
                  <a:srgbClr val="000000"/>
                </a:solidFill>
                <a:latin typeface="Arial"/>
                <a:cs typeface="Arial"/>
              </a:rPr>
              <a:t>.</a:t>
            </a:r>
          </a:p>
          <a:p>
            <a:pPr marL="742950" indent="-457200">
              <a:buClr>
                <a:srgbClr val="000000"/>
              </a:buClr>
              <a:buFont typeface="+mj-lt"/>
              <a:buAutoNum type="arabicPeriod"/>
            </a:pPr>
            <a:r>
              <a:rPr lang="en-US" sz="2400">
                <a:solidFill>
                  <a:srgbClr val="000000"/>
                </a:solidFill>
                <a:latin typeface="Arial"/>
                <a:cs typeface="Arial"/>
              </a:rPr>
              <a:t>Locate the student and click </a:t>
            </a:r>
            <a:r>
              <a:rPr lang="en-US" sz="2400" b="1">
                <a:solidFill>
                  <a:srgbClr val="000000"/>
                </a:solidFill>
                <a:latin typeface="Arial"/>
                <a:cs typeface="Arial"/>
              </a:rPr>
              <a:t>Reactivate</a:t>
            </a:r>
            <a:r>
              <a:rPr lang="en-US" sz="2400">
                <a:solidFill>
                  <a:srgbClr val="000000"/>
                </a:solidFill>
                <a:latin typeface="Arial"/>
                <a:cs typeface="Arial"/>
              </a:rPr>
              <a:t>.</a:t>
            </a:r>
            <a:endParaRPr lang="en-US" sz="2400">
              <a:solidFill>
                <a:srgbClr val="000000"/>
              </a:solidFill>
            </a:endParaRPr>
          </a:p>
        </p:txBody>
      </p:sp>
      <p:pic>
        <p:nvPicPr>
          <p:cNvPr id="4" name="Picture 3">
            <a:extLst>
              <a:ext uri="{FF2B5EF4-FFF2-40B4-BE49-F238E27FC236}">
                <a16:creationId xmlns:a16="http://schemas.microsoft.com/office/drawing/2014/main" id="{B451125E-4EF9-666F-F4E6-C6AD07741E6E}"/>
              </a:ext>
            </a:extLst>
          </p:cNvPr>
          <p:cNvPicPr>
            <a:picLocks noChangeAspect="1"/>
          </p:cNvPicPr>
          <p:nvPr/>
        </p:nvPicPr>
        <p:blipFill>
          <a:blip r:embed="rId2"/>
          <a:stretch>
            <a:fillRect/>
          </a:stretch>
        </p:blipFill>
        <p:spPr>
          <a:xfrm>
            <a:off x="152400" y="4259262"/>
            <a:ext cx="12039600" cy="1914525"/>
          </a:xfrm>
          <a:prstGeom prst="rect">
            <a:avLst/>
          </a:prstGeom>
        </p:spPr>
      </p:pic>
      <p:sp>
        <p:nvSpPr>
          <p:cNvPr id="6" name="Slide Number Placeholder 5">
            <a:extLst>
              <a:ext uri="{FF2B5EF4-FFF2-40B4-BE49-F238E27FC236}">
                <a16:creationId xmlns:a16="http://schemas.microsoft.com/office/drawing/2014/main" id="{1B85FAAC-73FD-EC65-52AE-9710A066D2FC}"/>
              </a:ext>
            </a:extLst>
          </p:cNvPr>
          <p:cNvSpPr>
            <a:spLocks noGrp="1"/>
          </p:cNvSpPr>
          <p:nvPr>
            <p:ph type="sldNum" sz="quarter" idx="12"/>
          </p:nvPr>
        </p:nvSpPr>
        <p:spPr/>
        <p:txBody>
          <a:bodyPr/>
          <a:lstStyle/>
          <a:p>
            <a:fld id="{68A8D22E-6BC5-9E47-900C-2BB94685D9F5}" type="slidenum">
              <a:rPr lang="en-US" smtClean="0"/>
              <a:t>60</a:t>
            </a:fld>
            <a:endParaRPr lang="en-US"/>
          </a:p>
        </p:txBody>
      </p:sp>
    </p:spTree>
    <p:extLst>
      <p:ext uri="{BB962C8B-B14F-4D97-AF65-F5344CB8AC3E}">
        <p14:creationId xmlns:p14="http://schemas.microsoft.com/office/powerpoint/2010/main" val="2839017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AC7C8-9B3F-D161-ED61-758630D97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400E4-8728-E8DA-BC68-9B8834B8A6E8}"/>
              </a:ext>
            </a:extLst>
          </p:cNvPr>
          <p:cNvSpPr>
            <a:spLocks noGrp="1"/>
          </p:cNvSpPr>
          <p:nvPr>
            <p:ph type="title"/>
          </p:nvPr>
        </p:nvSpPr>
        <p:spPr/>
        <p:txBody>
          <a:bodyPr>
            <a:noAutofit/>
          </a:bodyPr>
          <a:lstStyle/>
          <a:p>
            <a:r>
              <a:rPr lang="en-US" sz="4000" b="1">
                <a:solidFill>
                  <a:schemeClr val="bg1"/>
                </a:solidFill>
                <a:latin typeface="Arial"/>
                <a:cs typeface="Arial"/>
              </a:rPr>
              <a:t>Section Unlocking for Grades 5 and 8 STE </a:t>
            </a:r>
            <a:br>
              <a:rPr lang="en-US" sz="4000" b="1">
                <a:solidFill>
                  <a:schemeClr val="bg1"/>
                </a:solidFill>
                <a:latin typeface="Arial"/>
                <a:cs typeface="Arial"/>
              </a:rPr>
            </a:br>
            <a:r>
              <a:rPr lang="en-US" sz="4000" b="1">
                <a:solidFill>
                  <a:schemeClr val="bg1"/>
                </a:solidFill>
                <a:latin typeface="Arial"/>
                <a:cs typeface="Arial"/>
              </a:rPr>
              <a:t>and Grade 8 Civics</a:t>
            </a:r>
          </a:p>
        </p:txBody>
      </p:sp>
      <p:sp>
        <p:nvSpPr>
          <p:cNvPr id="3" name="Content Placeholder 2">
            <a:extLst>
              <a:ext uri="{FF2B5EF4-FFF2-40B4-BE49-F238E27FC236}">
                <a16:creationId xmlns:a16="http://schemas.microsoft.com/office/drawing/2014/main" id="{EE730749-41AE-BB20-2D82-74DB338B3362}"/>
              </a:ext>
            </a:extLst>
          </p:cNvPr>
          <p:cNvSpPr>
            <a:spLocks noGrp="1"/>
          </p:cNvSpPr>
          <p:nvPr>
            <p:ph idx="1"/>
          </p:nvPr>
        </p:nvSpPr>
        <p:spPr/>
        <p:txBody>
          <a:bodyPr vert="horz" lIns="91440" tIns="45720" rIns="91440" bIns="45720" rtlCol="0" anchor="t">
            <a:noAutofit/>
          </a:bodyPr>
          <a:lstStyle/>
          <a:p>
            <a:pPr marL="514350" indent="-514350">
              <a:buClr>
                <a:srgbClr val="000000"/>
              </a:buClr>
              <a:buAutoNum type="arabicPeriod"/>
            </a:pPr>
            <a:r>
              <a:rPr lang="en-US" sz="2400">
                <a:solidFill>
                  <a:srgbClr val="000000"/>
                </a:solidFill>
                <a:latin typeface="Arial"/>
                <a:cs typeface="Arial"/>
              </a:rPr>
              <a:t>Log in to the MCAS Portal and click </a:t>
            </a:r>
            <a:r>
              <a:rPr lang="en-US" sz="2400" b="1">
                <a:solidFill>
                  <a:srgbClr val="000000"/>
                </a:solidFill>
                <a:latin typeface="Arial"/>
                <a:cs typeface="Arial"/>
              </a:rPr>
              <a:t>Administration</a:t>
            </a:r>
            <a:r>
              <a:rPr lang="en-US" sz="2400">
                <a:solidFill>
                  <a:srgbClr val="000000"/>
                </a:solidFill>
                <a:latin typeface="Arial"/>
                <a:cs typeface="Arial"/>
              </a:rPr>
              <a:t>.</a:t>
            </a:r>
          </a:p>
          <a:p>
            <a:pPr marL="514350" indent="-514350">
              <a:buClr>
                <a:srgbClr val="000000"/>
              </a:buClr>
              <a:buAutoNum type="arabicPeriod"/>
            </a:pPr>
            <a:r>
              <a:rPr lang="en-US" sz="2400">
                <a:solidFill>
                  <a:srgbClr val="000000"/>
                </a:solidFill>
                <a:latin typeface="Arial"/>
                <a:cs typeface="Arial"/>
              </a:rPr>
              <a:t>Select </a:t>
            </a:r>
            <a:r>
              <a:rPr lang="en-US" sz="2400" b="1">
                <a:solidFill>
                  <a:srgbClr val="000000"/>
                </a:solidFill>
                <a:latin typeface="Arial"/>
                <a:cs typeface="Arial"/>
              </a:rPr>
              <a:t>Test Scheduling </a:t>
            </a:r>
            <a:r>
              <a:rPr lang="en-US" sz="2400">
                <a:solidFill>
                  <a:srgbClr val="000000"/>
                </a:solidFill>
                <a:latin typeface="Arial"/>
                <a:cs typeface="Arial"/>
              </a:rPr>
              <a:t>in the top menu.</a:t>
            </a:r>
          </a:p>
          <a:p>
            <a:pPr marL="514350" indent="-514350">
              <a:buClr>
                <a:srgbClr val="000000"/>
              </a:buClr>
              <a:buAutoNum type="arabicPeriod"/>
            </a:pPr>
            <a:r>
              <a:rPr lang="en-US" sz="2400">
                <a:solidFill>
                  <a:srgbClr val="000000"/>
                </a:solidFill>
                <a:latin typeface="Arial"/>
                <a:cs typeface="Arial"/>
              </a:rPr>
              <a:t>Select the correct school, content area, program (grades 3–8), and test name.</a:t>
            </a:r>
          </a:p>
          <a:p>
            <a:pPr marL="514350" indent="-514350">
              <a:buClr>
                <a:srgbClr val="000000"/>
              </a:buClr>
              <a:buAutoNum type="arabicPeriod"/>
            </a:pPr>
            <a:r>
              <a:rPr lang="en-US" sz="2400">
                <a:solidFill>
                  <a:srgbClr val="000000"/>
                </a:solidFill>
                <a:latin typeface="Arial"/>
                <a:cs typeface="Arial"/>
              </a:rPr>
              <a:t>Locate the class the student is in and select </a:t>
            </a:r>
            <a:r>
              <a:rPr lang="en-US" sz="2400" b="1">
                <a:solidFill>
                  <a:srgbClr val="000000"/>
                </a:solidFill>
                <a:latin typeface="Arial"/>
                <a:cs typeface="Arial"/>
              </a:rPr>
              <a:t>View Details/Student Logins</a:t>
            </a:r>
            <a:r>
              <a:rPr lang="en-US" sz="2400">
                <a:solidFill>
                  <a:srgbClr val="000000"/>
                </a:solidFill>
                <a:latin typeface="Arial"/>
                <a:cs typeface="Arial"/>
              </a:rPr>
              <a:t>.</a:t>
            </a:r>
          </a:p>
          <a:p>
            <a:pPr marL="514350" indent="-514350">
              <a:buClr>
                <a:srgbClr val="000000"/>
              </a:buClr>
              <a:buAutoNum type="arabicPeriod"/>
            </a:pPr>
            <a:r>
              <a:rPr lang="en-US" sz="2400">
                <a:solidFill>
                  <a:srgbClr val="000000"/>
                </a:solidFill>
                <a:latin typeface="Arial"/>
                <a:cs typeface="Arial"/>
              </a:rPr>
              <a:t>Locate the student and select </a:t>
            </a:r>
            <a:r>
              <a:rPr lang="en-US" sz="2400" b="1">
                <a:solidFill>
                  <a:srgbClr val="000000"/>
                </a:solidFill>
                <a:latin typeface="Arial"/>
                <a:cs typeface="Arial"/>
              </a:rPr>
              <a:t>Reopen Sections</a:t>
            </a:r>
            <a:r>
              <a:rPr lang="en-US" sz="2400">
                <a:solidFill>
                  <a:srgbClr val="000000"/>
                </a:solidFill>
                <a:latin typeface="Arial"/>
                <a:cs typeface="Arial"/>
              </a:rPr>
              <a:t>.</a:t>
            </a:r>
          </a:p>
          <a:p>
            <a:pPr marL="514350" indent="-514350">
              <a:buClr>
                <a:srgbClr val="000000"/>
              </a:buClr>
              <a:buAutoNum type="arabicPeriod"/>
            </a:pPr>
            <a:r>
              <a:rPr lang="en-US" sz="2400">
                <a:solidFill>
                  <a:srgbClr val="000000"/>
                </a:solidFill>
                <a:latin typeface="Arial"/>
                <a:cs typeface="Arial"/>
              </a:rPr>
              <a:t>Ask the student to pause and exit the test and log back in. </a:t>
            </a:r>
          </a:p>
        </p:txBody>
      </p:sp>
      <p:grpSp>
        <p:nvGrpSpPr>
          <p:cNvPr id="7" name="Group 6">
            <a:extLst>
              <a:ext uri="{FF2B5EF4-FFF2-40B4-BE49-F238E27FC236}">
                <a16:creationId xmlns:a16="http://schemas.microsoft.com/office/drawing/2014/main" id="{2AB86170-38DF-B2AD-6AFC-0A65CF765F4D}"/>
              </a:ext>
            </a:extLst>
          </p:cNvPr>
          <p:cNvGrpSpPr/>
          <p:nvPr/>
        </p:nvGrpSpPr>
        <p:grpSpPr>
          <a:xfrm>
            <a:off x="815993" y="4434695"/>
            <a:ext cx="10605036" cy="2255167"/>
            <a:chOff x="500352" y="3838027"/>
            <a:chExt cx="11365605" cy="2801268"/>
          </a:xfrm>
        </p:grpSpPr>
        <p:pic>
          <p:nvPicPr>
            <p:cNvPr id="4" name="Picture 3">
              <a:extLst>
                <a:ext uri="{FF2B5EF4-FFF2-40B4-BE49-F238E27FC236}">
                  <a16:creationId xmlns:a16="http://schemas.microsoft.com/office/drawing/2014/main" id="{2E3E88CD-9BA9-6168-5326-E50C2B425C74}"/>
                </a:ext>
              </a:extLst>
            </p:cNvPr>
            <p:cNvPicPr>
              <a:picLocks noChangeAspect="1"/>
            </p:cNvPicPr>
            <p:nvPr/>
          </p:nvPicPr>
          <p:blipFill>
            <a:blip r:embed="rId2"/>
            <a:stretch>
              <a:fillRect/>
            </a:stretch>
          </p:blipFill>
          <p:spPr>
            <a:xfrm>
              <a:off x="500352" y="3838027"/>
              <a:ext cx="11365605" cy="2801268"/>
            </a:xfrm>
            <a:prstGeom prst="rect">
              <a:avLst/>
            </a:prstGeom>
          </p:spPr>
        </p:pic>
        <p:sp>
          <p:nvSpPr>
            <p:cNvPr id="6" name="Rectangle 5">
              <a:extLst>
                <a:ext uri="{FF2B5EF4-FFF2-40B4-BE49-F238E27FC236}">
                  <a16:creationId xmlns:a16="http://schemas.microsoft.com/office/drawing/2014/main" id="{22310BEB-4A83-704C-DA8B-B0FF361B3F5B}"/>
                </a:ext>
              </a:extLst>
            </p:cNvPr>
            <p:cNvSpPr/>
            <p:nvPr/>
          </p:nvSpPr>
          <p:spPr>
            <a:xfrm>
              <a:off x="10889310" y="4541055"/>
              <a:ext cx="482957" cy="5044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CFDEB6B7-1227-1E6D-A470-A5B91903FCD5}"/>
              </a:ext>
            </a:extLst>
          </p:cNvPr>
          <p:cNvSpPr>
            <a:spLocks noGrp="1"/>
          </p:cNvSpPr>
          <p:nvPr>
            <p:ph type="sldNum" sz="quarter" idx="12"/>
          </p:nvPr>
        </p:nvSpPr>
        <p:spPr/>
        <p:txBody>
          <a:bodyPr/>
          <a:lstStyle/>
          <a:p>
            <a:fld id="{68A8D22E-6BC5-9E47-900C-2BB94685D9F5}" type="slidenum">
              <a:rPr lang="en-US" smtClean="0"/>
              <a:t>61</a:t>
            </a:fld>
            <a:endParaRPr lang="en-US"/>
          </a:p>
        </p:txBody>
      </p:sp>
    </p:spTree>
    <p:extLst>
      <p:ext uri="{BB962C8B-B14F-4D97-AF65-F5344CB8AC3E}">
        <p14:creationId xmlns:p14="http://schemas.microsoft.com/office/powerpoint/2010/main" val="2189437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24E97-9282-F91D-7F37-55E7AE936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2EA2D-4C69-1B82-EE6D-70ABE657AC8D}"/>
              </a:ext>
            </a:extLst>
          </p:cNvPr>
          <p:cNvSpPr>
            <a:spLocks noGrp="1"/>
          </p:cNvSpPr>
          <p:nvPr>
            <p:ph type="title"/>
          </p:nvPr>
        </p:nvSpPr>
        <p:spPr/>
        <p:txBody>
          <a:bodyPr>
            <a:noAutofit/>
          </a:bodyPr>
          <a:lstStyle/>
          <a:p>
            <a:r>
              <a:rPr lang="en-US" sz="4000" b="1">
                <a:solidFill>
                  <a:schemeClr val="bg1"/>
                </a:solidFill>
                <a:latin typeface="Arial" panose="020B0604020202020204" pitchFamily="34" charset="0"/>
                <a:cs typeface="Arial" panose="020B0604020202020204" pitchFamily="34" charset="0"/>
              </a:rPr>
              <a:t>Troubleshooting Scenarios that </a:t>
            </a:r>
            <a:br>
              <a:rPr lang="en-US" sz="4000" b="1">
                <a:solidFill>
                  <a:schemeClr val="bg1"/>
                </a:solidFill>
                <a:latin typeface="Arial" panose="020B0604020202020204" pitchFamily="34" charset="0"/>
                <a:cs typeface="Arial" panose="020B0604020202020204" pitchFamily="34" charset="0"/>
              </a:rPr>
            </a:br>
            <a:r>
              <a:rPr lang="en-US" sz="4000" b="1">
                <a:solidFill>
                  <a:schemeClr val="bg1"/>
                </a:solidFill>
                <a:latin typeface="Arial" panose="020B0604020202020204" pitchFamily="34" charset="0"/>
                <a:cs typeface="Arial" panose="020B0604020202020204" pitchFamily="34" charset="0"/>
              </a:rPr>
              <a:t>May Occur During Testing</a:t>
            </a:r>
          </a:p>
        </p:txBody>
      </p:sp>
      <p:graphicFrame>
        <p:nvGraphicFramePr>
          <p:cNvPr id="4" name="Table 3">
            <a:extLst>
              <a:ext uri="{FF2B5EF4-FFF2-40B4-BE49-F238E27FC236}">
                <a16:creationId xmlns:a16="http://schemas.microsoft.com/office/drawing/2014/main" id="{07176C71-68A6-A3E1-28EA-240697F5A66E}"/>
              </a:ext>
            </a:extLst>
          </p:cNvPr>
          <p:cNvGraphicFramePr>
            <a:graphicFrameLocks noGrp="1"/>
          </p:cNvGraphicFramePr>
          <p:nvPr>
            <p:extLst>
              <p:ext uri="{D42A27DB-BD31-4B8C-83A1-F6EECF244321}">
                <p14:modId xmlns:p14="http://schemas.microsoft.com/office/powerpoint/2010/main" val="727714727"/>
              </p:ext>
            </p:extLst>
          </p:nvPr>
        </p:nvGraphicFramePr>
        <p:xfrm>
          <a:off x="301575" y="1830754"/>
          <a:ext cx="11588850" cy="4114995"/>
        </p:xfrm>
        <a:graphic>
          <a:graphicData uri="http://schemas.openxmlformats.org/drawingml/2006/table">
            <a:tbl>
              <a:tblPr firstRow="1" bandRow="1">
                <a:tableStyleId>{5C22544A-7EE6-4342-B048-85BDC9FD1C3A}</a:tableStyleId>
              </a:tblPr>
              <a:tblGrid>
                <a:gridCol w="3862950">
                  <a:extLst>
                    <a:ext uri="{9D8B030D-6E8A-4147-A177-3AD203B41FA5}">
                      <a16:colId xmlns:a16="http://schemas.microsoft.com/office/drawing/2014/main" val="3895636938"/>
                    </a:ext>
                  </a:extLst>
                </a:gridCol>
                <a:gridCol w="3862950">
                  <a:extLst>
                    <a:ext uri="{9D8B030D-6E8A-4147-A177-3AD203B41FA5}">
                      <a16:colId xmlns:a16="http://schemas.microsoft.com/office/drawing/2014/main" val="202801004"/>
                    </a:ext>
                  </a:extLst>
                </a:gridCol>
                <a:gridCol w="3862950">
                  <a:extLst>
                    <a:ext uri="{9D8B030D-6E8A-4147-A177-3AD203B41FA5}">
                      <a16:colId xmlns:a16="http://schemas.microsoft.com/office/drawing/2014/main" val="2173090818"/>
                    </a:ext>
                  </a:extLst>
                </a:gridCol>
              </a:tblGrid>
              <a:tr h="365955">
                <a:tc>
                  <a:txBody>
                    <a:bodyPr/>
                    <a:lstStyle/>
                    <a:p>
                      <a:r>
                        <a:rPr lang="en-US">
                          <a:latin typeface="Arial" panose="020B0604020202020204" pitchFamily="34" charset="0"/>
                          <a:cs typeface="Arial" panose="020B0604020202020204" pitchFamily="34" charset="0"/>
                        </a:rPr>
                        <a:t>Scenario</a:t>
                      </a:r>
                    </a:p>
                  </a:txBody>
                  <a:tcPr/>
                </a:tc>
                <a:tc>
                  <a:txBody>
                    <a:bodyPr/>
                    <a:lstStyle/>
                    <a:p>
                      <a:r>
                        <a:rPr lang="en-US">
                          <a:latin typeface="Arial" panose="020B0604020202020204" pitchFamily="34" charset="0"/>
                          <a:cs typeface="Arial" panose="020B0604020202020204" pitchFamily="34" charset="0"/>
                        </a:rPr>
                        <a:t>Issue</a:t>
                      </a:r>
                    </a:p>
                  </a:txBody>
                  <a:tcPr/>
                </a:tc>
                <a:tc>
                  <a:txBody>
                    <a:bodyPr/>
                    <a:lstStyle/>
                    <a:p>
                      <a:r>
                        <a:rPr lang="en-US">
                          <a:latin typeface="Arial" panose="020B0604020202020204" pitchFamily="34" charset="0"/>
                          <a:cs typeface="Arial" panose="020B0604020202020204" pitchFamily="34" charset="0"/>
                        </a:rPr>
                        <a:t>Resolution </a:t>
                      </a:r>
                    </a:p>
                  </a:txBody>
                  <a:tcPr/>
                </a:tc>
                <a:extLst>
                  <a:ext uri="{0D108BD9-81ED-4DB2-BD59-A6C34878D82A}">
                    <a16:rowId xmlns:a16="http://schemas.microsoft.com/office/drawing/2014/main" val="3324028345"/>
                  </a:ext>
                </a:extLst>
              </a:tr>
              <a:tr h="365955">
                <a:tc>
                  <a:txBody>
                    <a:bodyPr/>
                    <a:lstStyle/>
                    <a:p>
                      <a:r>
                        <a:rPr lang="en-US">
                          <a:solidFill>
                            <a:srgbClr val="000000"/>
                          </a:solidFill>
                          <a:latin typeface="Arial" panose="020B0604020202020204" pitchFamily="34" charset="0"/>
                          <a:cs typeface="Arial" panose="020B0604020202020204" pitchFamily="34" charset="0"/>
                        </a:rPr>
                        <a:t>The student is logging in to the test and sees the following message on the sign in page: </a:t>
                      </a:r>
                      <a:r>
                        <a:rPr lang="en-US" sz="1800" b="1" kern="1200">
                          <a:solidFill>
                            <a:srgbClr val="000000"/>
                          </a:solidFill>
                          <a:effectLst/>
                          <a:latin typeface="Arial" panose="020B0604020202020204" pitchFamily="34" charset="0"/>
                          <a:ea typeface="+mn-ea"/>
                          <a:cs typeface="Arial" panose="020B0604020202020204" pitchFamily="34" charset="0"/>
                        </a:rPr>
                        <a:t>Invalid username/password</a:t>
                      </a:r>
                      <a:r>
                        <a:rPr lang="en-US" b="1">
                          <a:solidFill>
                            <a:srgbClr val="000000"/>
                          </a:solidFill>
                          <a:effectLst/>
                          <a:latin typeface="Arial" panose="020B0604020202020204" pitchFamily="34" charset="0"/>
                          <a:cs typeface="Arial" panose="020B0604020202020204" pitchFamily="34" charset="0"/>
                        </a:rPr>
                        <a:t> </a:t>
                      </a:r>
                      <a:endParaRPr lang="en-US" b="1">
                        <a:solidFill>
                          <a:srgbClr val="000000"/>
                        </a:solidFill>
                        <a:latin typeface="Arial" panose="020B0604020202020204" pitchFamily="34" charset="0"/>
                        <a:cs typeface="Arial" panose="020B0604020202020204" pitchFamily="34" charset="0"/>
                      </a:endParaRPr>
                    </a:p>
                  </a:txBody>
                  <a:tcPr/>
                </a:tc>
                <a:tc>
                  <a:txBody>
                    <a:bodyPr/>
                    <a:lstStyle/>
                    <a:p>
                      <a:pPr marL="0" indent="0">
                        <a:buNone/>
                      </a:pPr>
                      <a:r>
                        <a:rPr lang="en-US" sz="1800" kern="1200">
                          <a:solidFill>
                            <a:srgbClr val="000000"/>
                          </a:solidFill>
                          <a:effectLst/>
                          <a:latin typeface="Arial" panose="020B0604020202020204" pitchFamily="34" charset="0"/>
                          <a:ea typeface="+mn-ea"/>
                          <a:cs typeface="Arial" panose="020B0604020202020204" pitchFamily="34" charset="0"/>
                        </a:rPr>
                        <a:t>The student is using the incorrect password or username when trying to log into the MCAS Student Kiosk. </a:t>
                      </a:r>
                      <a:endParaRPr lang="en-US">
                        <a:solidFill>
                          <a:srgbClr val="0000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Arial" panose="020B0604020202020204" pitchFamily="34" charset="0"/>
                          <a:ea typeface="+mn-ea"/>
                          <a:cs typeface="Arial" panose="020B0604020202020204" pitchFamily="34" charset="0"/>
                        </a:rPr>
                        <a:t>Verify the correct username and password in the MCAS Portal and have the student retry. Note that student passwords will be printed in all caps, but the passwords themselves are case insensitive.</a:t>
                      </a:r>
                    </a:p>
                  </a:txBody>
                  <a:tcPr/>
                </a:tc>
                <a:extLst>
                  <a:ext uri="{0D108BD9-81ED-4DB2-BD59-A6C34878D82A}">
                    <a16:rowId xmlns:a16="http://schemas.microsoft.com/office/drawing/2014/main" val="3284589794"/>
                  </a:ext>
                </a:extLst>
              </a:tr>
              <a:tr h="365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rial" panose="020B0604020202020204" pitchFamily="34" charset="0"/>
                          <a:cs typeface="Arial" panose="020B0604020202020204" pitchFamily="34" charset="0"/>
                        </a:rPr>
                        <a:t>The student has successfully logged in with their username and password. On the student profile page, the student receives a message after entering the access code: </a:t>
                      </a:r>
                      <a:r>
                        <a:rPr lang="en-US" sz="1800" b="1" kern="1200">
                          <a:solidFill>
                            <a:srgbClr val="000000"/>
                          </a:solidFill>
                          <a:effectLst/>
                          <a:latin typeface="Arial" panose="020B0604020202020204" pitchFamily="34" charset="0"/>
                          <a:ea typeface="+mn-ea"/>
                          <a:cs typeface="Arial" panose="020B0604020202020204" pitchFamily="34" charset="0"/>
                        </a:rPr>
                        <a:t>Incorrect access code. Please try again.</a:t>
                      </a:r>
                      <a:r>
                        <a:rPr lang="en-US" b="1">
                          <a:solidFill>
                            <a:srgbClr val="000000"/>
                          </a:solidFill>
                          <a:effectLst/>
                          <a:latin typeface="Arial" panose="020B0604020202020204" pitchFamily="34" charset="0"/>
                          <a:cs typeface="Arial" panose="020B0604020202020204" pitchFamily="34" charset="0"/>
                        </a:rPr>
                        <a:t> </a:t>
                      </a:r>
                      <a:endParaRPr lang="en-US" b="1">
                        <a:solidFill>
                          <a:srgbClr val="0000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Arial" panose="020B0604020202020204" pitchFamily="34" charset="0"/>
                          <a:ea typeface="+mn-ea"/>
                          <a:cs typeface="Arial" panose="020B0604020202020204" pitchFamily="34" charset="0"/>
                        </a:rPr>
                        <a:t>The student is using the incorrect access code for the session selected or typing in the access code incorrectly.</a:t>
                      </a:r>
                      <a:endParaRPr lang="en-US">
                        <a:solidFill>
                          <a:srgbClr val="000000"/>
                        </a:solidFill>
                        <a:latin typeface="Arial" panose="020B0604020202020204" pitchFamily="34" charset="0"/>
                        <a:cs typeface="Arial" panose="020B0604020202020204" pitchFamily="34" charset="0"/>
                      </a:endParaRPr>
                    </a:p>
                  </a:txBody>
                  <a:tcPr/>
                </a:tc>
                <a:tc>
                  <a:txBody>
                    <a:bodyPr/>
                    <a:lstStyle/>
                    <a:p>
                      <a:pPr marL="0" indent="0">
                        <a:buNone/>
                      </a:pPr>
                      <a:r>
                        <a:rPr lang="en-US" sz="1800" kern="1200">
                          <a:solidFill>
                            <a:srgbClr val="000000"/>
                          </a:solidFill>
                          <a:effectLst/>
                          <a:latin typeface="Arial" panose="020B0604020202020204" pitchFamily="34" charset="0"/>
                          <a:ea typeface="+mn-ea"/>
                          <a:cs typeface="Arial" panose="020B0604020202020204" pitchFamily="34" charset="0"/>
                        </a:rPr>
                        <a:t>Verify the correct access code in MCAS Portal and have the student retry.</a:t>
                      </a:r>
                      <a:r>
                        <a:rPr lang="en-US">
                          <a:solidFill>
                            <a:srgbClr val="000000"/>
                          </a:solidFill>
                          <a:effectLst/>
                          <a:latin typeface="Arial" panose="020B0604020202020204" pitchFamily="34" charset="0"/>
                          <a:cs typeface="Arial" panose="020B0604020202020204" pitchFamily="34" charset="0"/>
                        </a:rPr>
                        <a:t> </a:t>
                      </a:r>
                      <a:endParaRPr lang="en-US">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53662969"/>
                  </a:ext>
                </a:extLst>
              </a:tr>
            </a:tbl>
          </a:graphicData>
        </a:graphic>
      </p:graphicFrame>
      <p:sp>
        <p:nvSpPr>
          <p:cNvPr id="3" name="TextBox 2">
            <a:extLst>
              <a:ext uri="{FF2B5EF4-FFF2-40B4-BE49-F238E27FC236}">
                <a16:creationId xmlns:a16="http://schemas.microsoft.com/office/drawing/2014/main" id="{56B6EC85-101D-FA1E-11DF-8A8060783DB7}"/>
              </a:ext>
            </a:extLst>
          </p:cNvPr>
          <p:cNvSpPr txBox="1"/>
          <p:nvPr/>
        </p:nvSpPr>
        <p:spPr>
          <a:xfrm>
            <a:off x="2512194" y="6198669"/>
            <a:ext cx="6682342" cy="369332"/>
          </a:xfrm>
          <a:prstGeom prst="rect">
            <a:avLst/>
          </a:prstGeom>
          <a:noFill/>
          <a:ln>
            <a:solidFill>
              <a:schemeClr val="tx1"/>
            </a:solidFill>
          </a:ln>
        </p:spPr>
        <p:txBody>
          <a:bodyPr wrap="none" rtlCol="0">
            <a:spAutoFit/>
          </a:bodyPr>
          <a:lstStyle/>
          <a:p>
            <a:r>
              <a:rPr lang="en-US">
                <a:latin typeface="Arial" panose="020B0604020202020204" pitchFamily="34" charset="0"/>
                <a:cs typeface="Arial" panose="020B0604020202020204" pitchFamily="34" charset="0"/>
              </a:rPr>
              <a:t>Refer to Appendix A of the </a:t>
            </a:r>
            <a:r>
              <a:rPr lang="en-US">
                <a:latin typeface="Arial" panose="020B0604020202020204" pitchFamily="34" charset="0"/>
                <a:cs typeface="Arial" panose="020B0604020202020204" pitchFamily="34" charset="0"/>
                <a:hlinkClick r:id="rId2"/>
              </a:rPr>
              <a:t>PAM</a:t>
            </a:r>
            <a:r>
              <a:rPr lang="en-US">
                <a:latin typeface="Arial" panose="020B0604020202020204" pitchFamily="34" charset="0"/>
                <a:cs typeface="Arial" panose="020B0604020202020204" pitchFamily="34" charset="0"/>
              </a:rPr>
              <a:t> for a full list of error messages. </a:t>
            </a:r>
          </a:p>
        </p:txBody>
      </p:sp>
      <p:sp>
        <p:nvSpPr>
          <p:cNvPr id="6" name="Slide Number Placeholder 5">
            <a:extLst>
              <a:ext uri="{FF2B5EF4-FFF2-40B4-BE49-F238E27FC236}">
                <a16:creationId xmlns:a16="http://schemas.microsoft.com/office/drawing/2014/main" id="{2A2040E7-196E-1527-4FC8-E5DF5D755907}"/>
              </a:ext>
            </a:extLst>
          </p:cNvPr>
          <p:cNvSpPr>
            <a:spLocks noGrp="1"/>
          </p:cNvSpPr>
          <p:nvPr>
            <p:ph type="sldNum" sz="quarter" idx="12"/>
          </p:nvPr>
        </p:nvSpPr>
        <p:spPr/>
        <p:txBody>
          <a:bodyPr/>
          <a:lstStyle/>
          <a:p>
            <a:fld id="{68A8D22E-6BC5-9E47-900C-2BB94685D9F5}" type="slidenum">
              <a:rPr lang="en-US" smtClean="0"/>
              <a:t>62</a:t>
            </a:fld>
            <a:endParaRPr lang="en-US"/>
          </a:p>
        </p:txBody>
      </p:sp>
    </p:spTree>
    <p:extLst>
      <p:ext uri="{BB962C8B-B14F-4D97-AF65-F5344CB8AC3E}">
        <p14:creationId xmlns:p14="http://schemas.microsoft.com/office/powerpoint/2010/main" val="493142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2B92D-BCBE-CE9D-B23F-0D97EC719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401ED-0FC2-D927-1244-C27A10E788F5}"/>
              </a:ext>
            </a:extLst>
          </p:cNvPr>
          <p:cNvSpPr>
            <a:spLocks noGrp="1"/>
          </p:cNvSpPr>
          <p:nvPr>
            <p:ph type="title"/>
          </p:nvPr>
        </p:nvSpPr>
        <p:spPr/>
        <p:txBody>
          <a:bodyPr>
            <a:noAutofit/>
          </a:bodyPr>
          <a:lstStyle/>
          <a:p>
            <a:r>
              <a:rPr lang="en-US" sz="4000" b="1">
                <a:solidFill>
                  <a:schemeClr val="bg1"/>
                </a:solidFill>
                <a:latin typeface="Arial" panose="020B0604020202020204" pitchFamily="34" charset="0"/>
                <a:cs typeface="Arial" panose="020B0604020202020204" pitchFamily="34" charset="0"/>
              </a:rPr>
              <a:t>Troubleshooting Scenarios that May Occur During Testing (continued)</a:t>
            </a:r>
          </a:p>
        </p:txBody>
      </p:sp>
      <p:graphicFrame>
        <p:nvGraphicFramePr>
          <p:cNvPr id="4" name="Table 3">
            <a:extLst>
              <a:ext uri="{FF2B5EF4-FFF2-40B4-BE49-F238E27FC236}">
                <a16:creationId xmlns:a16="http://schemas.microsoft.com/office/drawing/2014/main" id="{B767B178-2C39-6158-BA5E-9CE1D63160F8}"/>
              </a:ext>
            </a:extLst>
          </p:cNvPr>
          <p:cNvGraphicFramePr>
            <a:graphicFrameLocks noGrp="1"/>
          </p:cNvGraphicFramePr>
          <p:nvPr>
            <p:extLst>
              <p:ext uri="{D42A27DB-BD31-4B8C-83A1-F6EECF244321}">
                <p14:modId xmlns:p14="http://schemas.microsoft.com/office/powerpoint/2010/main" val="1873219412"/>
              </p:ext>
            </p:extLst>
          </p:nvPr>
        </p:nvGraphicFramePr>
        <p:xfrm>
          <a:off x="94033" y="1337646"/>
          <a:ext cx="12003933" cy="5443016"/>
        </p:xfrm>
        <a:graphic>
          <a:graphicData uri="http://schemas.openxmlformats.org/drawingml/2006/table">
            <a:tbl>
              <a:tblPr firstRow="1" bandRow="1">
                <a:tableStyleId>{5C22544A-7EE6-4342-B048-85BDC9FD1C3A}</a:tableStyleId>
              </a:tblPr>
              <a:tblGrid>
                <a:gridCol w="3456563">
                  <a:extLst>
                    <a:ext uri="{9D8B030D-6E8A-4147-A177-3AD203B41FA5}">
                      <a16:colId xmlns:a16="http://schemas.microsoft.com/office/drawing/2014/main" val="3895636938"/>
                    </a:ext>
                  </a:extLst>
                </a:gridCol>
                <a:gridCol w="4273685">
                  <a:extLst>
                    <a:ext uri="{9D8B030D-6E8A-4147-A177-3AD203B41FA5}">
                      <a16:colId xmlns:a16="http://schemas.microsoft.com/office/drawing/2014/main" val="202801004"/>
                    </a:ext>
                  </a:extLst>
                </a:gridCol>
                <a:gridCol w="4273685">
                  <a:extLst>
                    <a:ext uri="{9D8B030D-6E8A-4147-A177-3AD203B41FA5}">
                      <a16:colId xmlns:a16="http://schemas.microsoft.com/office/drawing/2014/main" val="2173090818"/>
                    </a:ext>
                  </a:extLst>
                </a:gridCol>
              </a:tblGrid>
              <a:tr h="322376">
                <a:tc>
                  <a:txBody>
                    <a:bodyPr/>
                    <a:lstStyle/>
                    <a:p>
                      <a:r>
                        <a:rPr lang="en-US" sz="1400">
                          <a:latin typeface="Arial" panose="020B0604020202020204" pitchFamily="34" charset="0"/>
                          <a:cs typeface="Arial" panose="020B0604020202020204" pitchFamily="34" charset="0"/>
                        </a:rPr>
                        <a:t>Scenario</a:t>
                      </a:r>
                    </a:p>
                  </a:txBody>
                  <a:tcPr/>
                </a:tc>
                <a:tc>
                  <a:txBody>
                    <a:bodyPr/>
                    <a:lstStyle/>
                    <a:p>
                      <a:r>
                        <a:rPr lang="en-US" sz="1400">
                          <a:latin typeface="Arial" panose="020B0604020202020204" pitchFamily="34" charset="0"/>
                          <a:cs typeface="Arial" panose="020B0604020202020204" pitchFamily="34" charset="0"/>
                        </a:rPr>
                        <a:t>Issue</a:t>
                      </a:r>
                    </a:p>
                  </a:txBody>
                  <a:tcPr/>
                </a:tc>
                <a:tc>
                  <a:txBody>
                    <a:bodyPr/>
                    <a:lstStyle/>
                    <a:p>
                      <a:r>
                        <a:rPr lang="en-US" sz="1400">
                          <a:latin typeface="Arial" panose="020B0604020202020204" pitchFamily="34" charset="0"/>
                          <a:cs typeface="Arial" panose="020B0604020202020204" pitchFamily="34" charset="0"/>
                        </a:rPr>
                        <a:t>Resolution </a:t>
                      </a:r>
                    </a:p>
                  </a:txBody>
                  <a:tcPr/>
                </a:tc>
                <a:extLst>
                  <a:ext uri="{0D108BD9-81ED-4DB2-BD59-A6C34878D82A}">
                    <a16:rowId xmlns:a16="http://schemas.microsoft.com/office/drawing/2014/main" val="3324028345"/>
                  </a:ext>
                </a:extLst>
              </a:tr>
              <a:tr h="209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0000"/>
                          </a:solidFill>
                          <a:latin typeface="Arial" panose="020B0604020202020204" pitchFamily="34" charset="0"/>
                          <a:cs typeface="Arial" panose="020B0604020202020204" pitchFamily="34" charset="0"/>
                        </a:rPr>
                        <a:t>While the student is taking the test, the student sees the message: </a:t>
                      </a:r>
                      <a:r>
                        <a:rPr lang="en-US" sz="1800" b="1" kern="1200">
                          <a:solidFill>
                            <a:srgbClr val="000000"/>
                          </a:solidFill>
                          <a:effectLst/>
                          <a:latin typeface="Arial" panose="020B0604020202020204" pitchFamily="34" charset="0"/>
                          <a:ea typeface="+mn-ea"/>
                          <a:cs typeface="Arial" panose="020B0604020202020204" pitchFamily="34" charset="0"/>
                        </a:rPr>
                        <a:t>Please raise your hand; your test session has timed out.</a:t>
                      </a:r>
                      <a:r>
                        <a:rPr lang="en-US" sz="1800" b="1">
                          <a:solidFill>
                            <a:srgbClr val="000000"/>
                          </a:solidFill>
                          <a:effectLst/>
                          <a:latin typeface="Arial" panose="020B0604020202020204" pitchFamily="34" charset="0"/>
                          <a:cs typeface="Arial" panose="020B0604020202020204" pitchFamily="34" charset="0"/>
                        </a:rPr>
                        <a:t> </a:t>
                      </a:r>
                      <a:endParaRPr lang="en-US" sz="1800" b="1">
                        <a:solidFill>
                          <a:srgbClr val="0000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Arial" panose="020B0604020202020204" pitchFamily="34" charset="0"/>
                          <a:ea typeface="+mn-ea"/>
                          <a:cs typeface="Arial" panose="020B0604020202020204" pitchFamily="34" charset="0"/>
                        </a:rPr>
                        <a:t>The student has timed out of their test session, meaning they have been inactive in the test for 60 minutes.  </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pPr marL="0" indent="0">
                        <a:buNone/>
                      </a:pPr>
                      <a:r>
                        <a:rPr lang="en-US" sz="1800" kern="1200">
                          <a:solidFill>
                            <a:srgbClr val="000000"/>
                          </a:solidFill>
                          <a:effectLst/>
                          <a:latin typeface="Arial" panose="020B0604020202020204" pitchFamily="34" charset="0"/>
                          <a:ea typeface="+mn-ea"/>
                          <a:cs typeface="Arial" panose="020B0604020202020204" pitchFamily="34" charset="0"/>
                        </a:rPr>
                        <a:t>Click </a:t>
                      </a:r>
                      <a:r>
                        <a:rPr lang="en-US" sz="1800" b="1" kern="1200">
                          <a:solidFill>
                            <a:srgbClr val="000000"/>
                          </a:solidFill>
                          <a:effectLst/>
                          <a:latin typeface="Arial" panose="020B0604020202020204" pitchFamily="34" charset="0"/>
                          <a:ea typeface="+mn-ea"/>
                          <a:cs typeface="Arial" panose="020B0604020202020204" pitchFamily="34" charset="0"/>
                        </a:rPr>
                        <a:t>Exit</a:t>
                      </a:r>
                      <a:r>
                        <a:rPr lang="en-US" sz="1800" kern="1200">
                          <a:solidFill>
                            <a:srgbClr val="000000"/>
                          </a:solidFill>
                          <a:effectLst/>
                          <a:latin typeface="Arial" panose="020B0604020202020204" pitchFamily="34" charset="0"/>
                          <a:ea typeface="+mn-ea"/>
                          <a:cs typeface="Arial" panose="020B0604020202020204" pitchFamily="34" charset="0"/>
                        </a:rPr>
                        <a:t> and you will be brought back to the student testing interface sign in page. When the student is ready to continue testing, they will log back into the student testing interface and select the session they wish to continue and the proctor will enter the proctor password. The student will resume testing where they left off.</a:t>
                      </a:r>
                      <a:r>
                        <a:rPr lang="en-US" sz="1800">
                          <a:solidFill>
                            <a:srgbClr val="000000"/>
                          </a:solidFill>
                          <a:effectLst/>
                          <a:latin typeface="Arial" panose="020B0604020202020204" pitchFamily="34" charset="0"/>
                          <a:cs typeface="Arial" panose="020B0604020202020204" pitchFamily="34" charset="0"/>
                        </a:rPr>
                        <a:t> </a:t>
                      </a:r>
                      <a:endParaRPr lang="en-US" sz="180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28974917"/>
                  </a:ext>
                </a:extLst>
              </a:tr>
              <a:tr h="2029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0000"/>
                          </a:solidFill>
                          <a:latin typeface="Arial" panose="020B0604020202020204" pitchFamily="34" charset="0"/>
                          <a:cs typeface="Arial" panose="020B0604020202020204" pitchFamily="34" charset="0"/>
                        </a:rPr>
                        <a:t>When the student turns in the test, the student sees the message: </a:t>
                      </a:r>
                      <a:r>
                        <a:rPr lang="en-US" sz="1800" b="1" kern="1200">
                          <a:solidFill>
                            <a:srgbClr val="000000"/>
                          </a:solidFill>
                          <a:effectLst/>
                          <a:latin typeface="Arial" panose="020B0604020202020204" pitchFamily="34" charset="0"/>
                          <a:ea typeface="+mn-ea"/>
                          <a:cs typeface="Arial" panose="020B0604020202020204" pitchFamily="34" charset="0"/>
                        </a:rPr>
                        <a:t>A connection to the network could not be established. Your test has been saved offline.</a:t>
                      </a:r>
                      <a:r>
                        <a:rPr lang="en-US" sz="1800" b="1">
                          <a:solidFill>
                            <a:srgbClr val="000000"/>
                          </a:solidFill>
                          <a:effectLst/>
                          <a:latin typeface="Arial" panose="020B0604020202020204" pitchFamily="34" charset="0"/>
                          <a:cs typeface="Arial" panose="020B0604020202020204" pitchFamily="34" charset="0"/>
                        </a:rPr>
                        <a:t> </a:t>
                      </a:r>
                      <a:endParaRPr lang="en-US" sz="1800" b="1">
                        <a:solidFill>
                          <a:srgbClr val="0000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Arial" panose="020B0604020202020204" pitchFamily="34" charset="0"/>
                          <a:ea typeface="+mn-ea"/>
                          <a:cs typeface="Arial" panose="020B0604020202020204" pitchFamily="34" charset="0"/>
                        </a:rPr>
                        <a:t>Internet connectivity was lost after the student began testing and was not restored by the time the student completed the test. The student completed the test session and clicked </a:t>
                      </a:r>
                      <a:r>
                        <a:rPr lang="en-US" sz="1800" b="1" kern="1200">
                          <a:solidFill>
                            <a:srgbClr val="000000"/>
                          </a:solidFill>
                          <a:effectLst/>
                          <a:latin typeface="Arial" panose="020B0604020202020204" pitchFamily="34" charset="0"/>
                          <a:ea typeface="+mn-ea"/>
                          <a:cs typeface="Arial" panose="020B0604020202020204" pitchFamily="34" charset="0"/>
                        </a:rPr>
                        <a:t>Turn in Test.</a:t>
                      </a:r>
                      <a:r>
                        <a:rPr lang="en-US" sz="1800" kern="1200">
                          <a:solidFill>
                            <a:srgbClr val="000000"/>
                          </a:solidFill>
                          <a:effectLst/>
                          <a:latin typeface="Arial" panose="020B0604020202020204" pitchFamily="34" charset="0"/>
                          <a:ea typeface="+mn-ea"/>
                          <a:cs typeface="Arial" panose="020B0604020202020204" pitchFamily="34" charset="0"/>
                        </a:rPr>
                        <a:t> The student’s responses will be saved to the local folder configured when the MCAS Student Kiosk was initially installed. </a:t>
                      </a:r>
                      <a:endParaRPr lang="en-US" sz="1800">
                        <a:solidFill>
                          <a:srgbClr val="000000"/>
                        </a:solidFill>
                        <a:latin typeface="Arial" panose="020B0604020202020204" pitchFamily="34" charset="0"/>
                        <a:cs typeface="Arial" panose="020B0604020202020204" pitchFamily="34" charset="0"/>
                      </a:endParaRPr>
                    </a:p>
                  </a:txBody>
                  <a:tcPr/>
                </a:tc>
                <a:tc>
                  <a:txBody>
                    <a:bodyPr/>
                    <a:lstStyle/>
                    <a:p>
                      <a:pPr marL="0" indent="0">
                        <a:buNone/>
                      </a:pPr>
                      <a:r>
                        <a:rPr lang="en-US" sz="1800" kern="1200">
                          <a:solidFill>
                            <a:srgbClr val="000000"/>
                          </a:solidFill>
                          <a:effectLst/>
                          <a:latin typeface="Arial" panose="020B0604020202020204" pitchFamily="34" charset="0"/>
                          <a:ea typeface="+mn-ea"/>
                          <a:cs typeface="Arial" panose="020B0604020202020204" pitchFamily="34" charset="0"/>
                        </a:rPr>
                        <a:t>Enter the proctor password to acknowledge the message. Note the student’s device ID. Contact your technology coordinator to establish internet connection. Relaunch the MCAS Student Kiosk on the student’s device.</a:t>
                      </a:r>
                      <a:r>
                        <a:rPr lang="en-US" sz="1800">
                          <a:solidFill>
                            <a:srgbClr val="000000"/>
                          </a:solidFill>
                          <a:effectLst/>
                          <a:latin typeface="Arial" panose="020B0604020202020204" pitchFamily="34" charset="0"/>
                          <a:cs typeface="Arial" panose="020B0604020202020204" pitchFamily="34" charset="0"/>
                        </a:rPr>
                        <a:t> </a:t>
                      </a:r>
                      <a:endParaRPr lang="en-US" sz="180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6591904"/>
                  </a:ext>
                </a:extLst>
              </a:tr>
            </a:tbl>
          </a:graphicData>
        </a:graphic>
      </p:graphicFrame>
      <p:sp>
        <p:nvSpPr>
          <p:cNvPr id="3" name="Slide Number Placeholder 2">
            <a:extLst>
              <a:ext uri="{FF2B5EF4-FFF2-40B4-BE49-F238E27FC236}">
                <a16:creationId xmlns:a16="http://schemas.microsoft.com/office/drawing/2014/main" id="{31F8FA0E-D949-B912-5FA1-8F1DCBDF4DC1}"/>
              </a:ext>
            </a:extLst>
          </p:cNvPr>
          <p:cNvSpPr>
            <a:spLocks noGrp="1"/>
          </p:cNvSpPr>
          <p:nvPr>
            <p:ph type="sldNum" sz="quarter" idx="12"/>
          </p:nvPr>
        </p:nvSpPr>
        <p:spPr/>
        <p:txBody>
          <a:bodyPr/>
          <a:lstStyle/>
          <a:p>
            <a:fld id="{68A8D22E-6BC5-9E47-900C-2BB94685D9F5}" type="slidenum">
              <a:rPr lang="en-US" smtClean="0"/>
              <a:t>63</a:t>
            </a:fld>
            <a:endParaRPr lang="en-US"/>
          </a:p>
        </p:txBody>
      </p:sp>
    </p:spTree>
    <p:extLst>
      <p:ext uri="{BB962C8B-B14F-4D97-AF65-F5344CB8AC3E}">
        <p14:creationId xmlns:p14="http://schemas.microsoft.com/office/powerpoint/2010/main" val="1560204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C357-07E2-B630-51BD-A1FB0B255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3B3F7-6D85-4CAA-838B-D97E11199BC0}"/>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Student Questionnaire </a:t>
            </a:r>
          </a:p>
        </p:txBody>
      </p:sp>
      <p:sp>
        <p:nvSpPr>
          <p:cNvPr id="3" name="Content Placeholder 2">
            <a:extLst>
              <a:ext uri="{FF2B5EF4-FFF2-40B4-BE49-F238E27FC236}">
                <a16:creationId xmlns:a16="http://schemas.microsoft.com/office/drawing/2014/main" id="{1A85DBA2-C1D1-0ED7-8535-3A5CA6F2CF12}"/>
              </a:ext>
            </a:extLst>
          </p:cNvPr>
          <p:cNvSpPr>
            <a:spLocks noGrp="1"/>
          </p:cNvSpPr>
          <p:nvPr>
            <p:ph idx="1"/>
          </p:nvPr>
        </p:nvSpPr>
        <p:spPr/>
        <p:txBody>
          <a:bodyPr>
            <a:normAutofit/>
          </a:bodyPr>
          <a:lstStyle/>
          <a:p>
            <a:pPr>
              <a:buClr>
                <a:srgbClr val="000000"/>
              </a:buClr>
            </a:pPr>
            <a:r>
              <a:rPr lang="en-US" sz="2800">
                <a:solidFill>
                  <a:srgbClr val="000000"/>
                </a:solidFill>
                <a:latin typeface="Arial" panose="020B0604020202020204" pitchFamily="34" charset="0"/>
                <a:cs typeface="Arial" panose="020B0604020202020204" pitchFamily="34" charset="0"/>
              </a:rPr>
              <a:t>The questionnaire should be administered after the final test session: </a:t>
            </a:r>
          </a:p>
          <a:p>
            <a:pPr lvl="1">
              <a:buClr>
                <a:srgbClr val="000000"/>
              </a:buClr>
            </a:pPr>
            <a:r>
              <a:rPr lang="en-US">
                <a:solidFill>
                  <a:srgbClr val="000000"/>
                </a:solidFill>
                <a:latin typeface="Arial" panose="020B0604020202020204" pitchFamily="34" charset="0"/>
                <a:cs typeface="Arial" panose="020B0604020202020204" pitchFamily="34" charset="0"/>
              </a:rPr>
              <a:t>Mathematics Session 2 for grades 4 and 10</a:t>
            </a:r>
          </a:p>
          <a:p>
            <a:pPr lvl="1">
              <a:buClr>
                <a:srgbClr val="000000"/>
              </a:buClr>
            </a:pPr>
            <a:r>
              <a:rPr lang="en-US">
                <a:solidFill>
                  <a:srgbClr val="000000"/>
                </a:solidFill>
                <a:latin typeface="Arial" panose="020B0604020202020204" pitchFamily="34" charset="0"/>
                <a:cs typeface="Arial" panose="020B0604020202020204" pitchFamily="34" charset="0"/>
              </a:rPr>
              <a:t>STE Session 2 for grades 5 and 8 </a:t>
            </a:r>
          </a:p>
          <a:p>
            <a:pPr>
              <a:buClr>
                <a:srgbClr val="000000"/>
              </a:buClr>
            </a:pPr>
            <a:r>
              <a:rPr lang="en-US" sz="2800">
                <a:solidFill>
                  <a:srgbClr val="000000"/>
                </a:solidFill>
                <a:latin typeface="Arial" panose="020B0604020202020204" pitchFamily="34" charset="0"/>
                <a:cs typeface="Arial" panose="020B0604020202020204" pitchFamily="34" charset="0"/>
              </a:rPr>
              <a:t>Students will need to enter a separate access code in order to sign in to the questionnaire. </a:t>
            </a:r>
          </a:p>
          <a:p>
            <a:pPr>
              <a:buClr>
                <a:srgbClr val="000000"/>
              </a:buClr>
            </a:pPr>
            <a:r>
              <a:rPr lang="en-US" sz="2800">
                <a:solidFill>
                  <a:srgbClr val="000000"/>
                </a:solidFill>
                <a:latin typeface="Arial" panose="020B0604020202020204" pitchFamily="34" charset="0"/>
                <a:cs typeface="Arial" panose="020B0604020202020204" pitchFamily="34" charset="0"/>
              </a:rPr>
              <a:t>If a school is not administering the questionnaire, there are no additional steps to take in the MCAS Portal. </a:t>
            </a:r>
          </a:p>
          <a:p>
            <a:pPr>
              <a:buClr>
                <a:srgbClr val="000000"/>
              </a:buClr>
            </a:pPr>
            <a:endParaRPr lang="en-US" sz="2800">
              <a:solidFill>
                <a:srgbClr val="000000"/>
              </a:solidFill>
              <a:latin typeface="Arial" panose="020B0604020202020204" pitchFamily="34" charset="0"/>
              <a:cs typeface="Arial" panose="020B0604020202020204" pitchFamily="34" charset="0"/>
            </a:endParaRPr>
          </a:p>
          <a:p>
            <a:pPr>
              <a:buClr>
                <a:srgbClr val="000000"/>
              </a:buClr>
            </a:pPr>
            <a:endParaRPr lang="en-US" sz="2800">
              <a:solidFill>
                <a:srgbClr val="000000"/>
              </a:solidFill>
              <a:latin typeface="Arial" panose="020B0604020202020204" pitchFamily="34" charset="0"/>
              <a:cs typeface="Arial" panose="020B0604020202020204" pitchFamily="34" charset="0"/>
            </a:endParaRPr>
          </a:p>
          <a:p>
            <a:pPr>
              <a:buClr>
                <a:srgbClr val="000000"/>
              </a:buClr>
            </a:pPr>
            <a:endParaRPr lang="en-US" sz="280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FD4EE88-8AAD-9D4F-ED1F-22CD7C771BC5}"/>
              </a:ext>
            </a:extLst>
          </p:cNvPr>
          <p:cNvSpPr>
            <a:spLocks noGrp="1"/>
          </p:cNvSpPr>
          <p:nvPr>
            <p:ph type="sldNum" sz="quarter" idx="12"/>
          </p:nvPr>
        </p:nvSpPr>
        <p:spPr/>
        <p:txBody>
          <a:bodyPr/>
          <a:lstStyle/>
          <a:p>
            <a:fld id="{68A8D22E-6BC5-9E47-900C-2BB94685D9F5}" type="slidenum">
              <a:rPr lang="en-US" smtClean="0"/>
              <a:t>64</a:t>
            </a:fld>
            <a:endParaRPr lang="en-US"/>
          </a:p>
        </p:txBody>
      </p:sp>
    </p:spTree>
    <p:extLst>
      <p:ext uri="{BB962C8B-B14F-4D97-AF65-F5344CB8AC3E}">
        <p14:creationId xmlns:p14="http://schemas.microsoft.com/office/powerpoint/2010/main" val="2129590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EB2C5-018F-DCE2-DF4E-28609DCF1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22866-A656-5BD8-1172-08E766327AED}"/>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82DF2014-4EFE-282A-15D7-52A70BF7F7D5}"/>
              </a:ext>
            </a:extLst>
          </p:cNvPr>
          <p:cNvSpPr>
            <a:spLocks noGrp="1"/>
          </p:cNvSpPr>
          <p:nvPr>
            <p:ph idx="1"/>
          </p:nvPr>
        </p:nvSpPr>
        <p:spPr/>
        <p:txBody>
          <a:bodyPr vert="horz" lIns="91440" tIns="45720" rIns="91440" bIns="45720" rtlCol="0" anchor="t">
            <a:normAutofit/>
          </a:bodyPr>
          <a:lstStyle/>
          <a:p>
            <a:pPr marL="0" indent="0">
              <a:buClr>
                <a:srgbClr val="000000"/>
              </a:buClr>
              <a:buNone/>
            </a:pPr>
            <a:r>
              <a:rPr lang="en-US" sz="2800" b="0" i="0" u="none" strike="noStrike">
                <a:solidFill>
                  <a:srgbClr val="1A4785"/>
                </a:solidFill>
                <a:effectLst/>
                <a:latin typeface="Arial"/>
                <a:cs typeface="Segoe UI"/>
                <a:hlinkClick r:id="rId2"/>
              </a:rPr>
              <a:t>MCAS Portal Guides</a:t>
            </a:r>
            <a:endParaRPr lang="en-US" sz="2800" b="0" i="0" u="none" strike="noStrike">
              <a:solidFill>
                <a:srgbClr val="1A4785"/>
              </a:solidFill>
              <a:effectLst/>
              <a:latin typeface="Arial"/>
              <a:cs typeface="Segoe UI"/>
            </a:endParaRPr>
          </a:p>
          <a:p>
            <a:r>
              <a:rPr lang="en-US">
                <a:solidFill>
                  <a:srgbClr val="000000"/>
                </a:solidFill>
                <a:latin typeface="Arial"/>
                <a:cs typeface="Arial"/>
              </a:rPr>
              <a:t>Guide to the MCAS Portal, Part VI: Scheduling Tests, Printing Student Logins, and Other Tasks on the Test Scheduling Page</a:t>
            </a:r>
            <a:endParaRPr lang="en-US">
              <a:solidFill>
                <a:srgbClr val="000000"/>
              </a:solidFill>
              <a:latin typeface="Arial"/>
            </a:endParaRPr>
          </a:p>
          <a:p>
            <a:pPr>
              <a:buClr>
                <a:srgbClr val="000000"/>
              </a:buClr>
            </a:pPr>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38D48E7-5457-C9BE-0F14-7A6C96EC8D19}"/>
              </a:ext>
            </a:extLst>
          </p:cNvPr>
          <p:cNvSpPr>
            <a:spLocks noGrp="1"/>
          </p:cNvSpPr>
          <p:nvPr>
            <p:ph type="sldNum" sz="quarter" idx="12"/>
          </p:nvPr>
        </p:nvSpPr>
        <p:spPr/>
        <p:txBody>
          <a:bodyPr/>
          <a:lstStyle/>
          <a:p>
            <a:fld id="{68A8D22E-6BC5-9E47-900C-2BB94685D9F5}" type="slidenum">
              <a:rPr lang="en-US" smtClean="0"/>
              <a:t>65</a:t>
            </a:fld>
            <a:endParaRPr lang="en-US"/>
          </a:p>
        </p:txBody>
      </p:sp>
    </p:spTree>
    <p:extLst>
      <p:ext uri="{BB962C8B-B14F-4D97-AF65-F5344CB8AC3E}">
        <p14:creationId xmlns:p14="http://schemas.microsoft.com/office/powerpoint/2010/main" val="1299431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D8C38-ACD8-9A55-8844-6013EF08E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2C850-522E-F763-3E04-3F70D017ACA4}"/>
              </a:ext>
            </a:extLst>
          </p:cNvPr>
          <p:cNvSpPr>
            <a:spLocks noGrp="1"/>
          </p:cNvSpPr>
          <p:nvPr>
            <p:ph type="title"/>
          </p:nvPr>
        </p:nvSpPr>
        <p:spPr/>
        <p:txBody>
          <a:bodyPr/>
          <a:lstStyle/>
          <a:p>
            <a:r>
              <a:rPr lang="en-US" b="1">
                <a:solidFill>
                  <a:schemeClr val="bg1"/>
                </a:solidFill>
                <a:latin typeface="Arial" panose="020B0604020202020204" pitchFamily="34" charset="0"/>
                <a:cs typeface="Arial" panose="020B0604020202020204" pitchFamily="34" charset="0"/>
              </a:rPr>
              <a:t>Questions and Answers</a:t>
            </a:r>
          </a:p>
        </p:txBody>
      </p:sp>
      <p:sp>
        <p:nvSpPr>
          <p:cNvPr id="10" name="Text Placeholder 2">
            <a:extLst>
              <a:ext uri="{FF2B5EF4-FFF2-40B4-BE49-F238E27FC236}">
                <a16:creationId xmlns:a16="http://schemas.microsoft.com/office/drawing/2014/main" id="{2B519056-94C6-2B1A-CE6F-D7FD5D0DB6F0}"/>
              </a:ext>
            </a:extLst>
          </p:cNvPr>
          <p:cNvSpPr>
            <a:spLocks noGrp="1"/>
          </p:cNvSpPr>
          <p:nvPr>
            <p:ph idx="1"/>
          </p:nvPr>
        </p:nvSpPr>
        <p:spPr>
          <a:xfrm>
            <a:off x="173179" y="2865576"/>
            <a:ext cx="11890665" cy="3140369"/>
          </a:xfrm>
        </p:spPr>
        <p:txBody>
          <a:bodyPr>
            <a:normAutofit/>
          </a:bodyPr>
          <a:lstStyle/>
          <a:p>
            <a:pPr marL="0" indent="0" algn="ctr">
              <a:buNone/>
            </a:pPr>
            <a:r>
              <a:rPr lang="en-US" sz="4000">
                <a:solidFill>
                  <a:srgbClr val="000000"/>
                </a:solidFill>
                <a:latin typeface="Arial" panose="020B0604020202020204" pitchFamily="34" charset="0"/>
                <a:cs typeface="Arial" panose="020B0604020202020204" pitchFamily="34" charset="0"/>
              </a:rPr>
              <a:t>Use the “Q&amp;A” feature </a:t>
            </a:r>
          </a:p>
          <a:p>
            <a:pPr marL="0" indent="0" algn="ctr">
              <a:buNone/>
            </a:pPr>
            <a:r>
              <a:rPr lang="en-US" sz="4000">
                <a:solidFill>
                  <a:srgbClr val="000000"/>
                </a:solidFill>
                <a:latin typeface="Arial" panose="020B0604020202020204" pitchFamily="34" charset="0"/>
                <a:cs typeface="Arial" panose="020B0604020202020204" pitchFamily="34" charset="0"/>
              </a:rPr>
              <a:t>to ask questions. </a:t>
            </a:r>
          </a:p>
        </p:txBody>
      </p:sp>
      <p:pic>
        <p:nvPicPr>
          <p:cNvPr id="6" name="Picture 5" descr="welcome screen">
            <a:extLst>
              <a:ext uri="{FF2B5EF4-FFF2-40B4-BE49-F238E27FC236}">
                <a16:creationId xmlns:a16="http://schemas.microsoft.com/office/drawing/2014/main" id="{5E903760-05AC-0F8A-14B8-9EF1F58CC50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073" y="3610936"/>
            <a:ext cx="3603678" cy="2186638"/>
          </a:xfrm>
          <a:prstGeom prst="rect">
            <a:avLst/>
          </a:prstGeom>
          <a:ln>
            <a:solidFill>
              <a:schemeClr val="bg1">
                <a:lumMod val="50000"/>
              </a:schemeClr>
            </a:solidFill>
          </a:ln>
        </p:spPr>
      </p:pic>
      <p:pic>
        <p:nvPicPr>
          <p:cNvPr id="8" name="Picture 7" descr="Image displays Q &amp; A">
            <a:extLst>
              <a:ext uri="{FF2B5EF4-FFF2-40B4-BE49-F238E27FC236}">
                <a16:creationId xmlns:a16="http://schemas.microsoft.com/office/drawing/2014/main" id="{854782DE-E709-AB63-46F7-6E86BBE1F6B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803527" y="1860490"/>
            <a:ext cx="1650040" cy="1005087"/>
          </a:xfrm>
          <a:prstGeom prst="rect">
            <a:avLst/>
          </a:prstGeom>
        </p:spPr>
      </p:pic>
      <p:sp>
        <p:nvSpPr>
          <p:cNvPr id="5" name="Oval 4">
            <a:extLst>
              <a:ext uri="{FF2B5EF4-FFF2-40B4-BE49-F238E27FC236}">
                <a16:creationId xmlns:a16="http://schemas.microsoft.com/office/drawing/2014/main" id="{0F86FAB7-AF40-C291-A56B-56A1648A8469}"/>
              </a:ext>
              <a:ext uri="{C183D7F6-B498-43B3-948B-1728B52AA6E4}">
                <adec:decorative xmlns:adec="http://schemas.microsoft.com/office/drawing/2017/decorative" val="1"/>
              </a:ext>
            </a:extLst>
          </p:cNvPr>
          <p:cNvSpPr/>
          <p:nvPr/>
        </p:nvSpPr>
        <p:spPr>
          <a:xfrm>
            <a:off x="10105355" y="1924773"/>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A315858-05CA-3591-F17A-DCEB7A24E33F}"/>
              </a:ext>
            </a:extLst>
          </p:cNvPr>
          <p:cNvSpPr>
            <a:spLocks noGrp="1"/>
          </p:cNvSpPr>
          <p:nvPr>
            <p:ph type="sldNum" sz="quarter" idx="12"/>
          </p:nvPr>
        </p:nvSpPr>
        <p:spPr/>
        <p:txBody>
          <a:bodyPr/>
          <a:lstStyle/>
          <a:p>
            <a:fld id="{68A8D22E-6BC5-9E47-900C-2BB94685D9F5}" type="slidenum">
              <a:rPr lang="en-US" smtClean="0"/>
              <a:t>66</a:t>
            </a:fld>
            <a:endParaRPr lang="en-US"/>
          </a:p>
        </p:txBody>
      </p:sp>
    </p:spTree>
    <p:extLst>
      <p:ext uri="{BB962C8B-B14F-4D97-AF65-F5344CB8AC3E}">
        <p14:creationId xmlns:p14="http://schemas.microsoft.com/office/powerpoint/2010/main" val="2353923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3112871" y="2450357"/>
            <a:ext cx="8507630" cy="1093686"/>
          </a:xfrm>
        </p:spPr>
        <p:txBody>
          <a:bodyPr vert="horz" lIns="91440" tIns="45720" rIns="91440" bIns="45720" rtlCol="0" anchor="ctr">
            <a:noAutofit/>
          </a:bodyPr>
          <a:lstStyle/>
          <a:p>
            <a:r>
              <a:rPr lang="en-US" sz="4200" b="1">
                <a:solidFill>
                  <a:srgbClr val="000000"/>
                </a:solidFill>
                <a:latin typeface="Arial"/>
                <a:cs typeface="Arial"/>
              </a:rPr>
              <a:t>6. Tasks After All Testing </a:t>
            </a:r>
            <a:br>
              <a:rPr lang="en-US" sz="4200" b="1">
                <a:solidFill>
                  <a:srgbClr val="000000"/>
                </a:solidFill>
                <a:latin typeface="Arial" panose="020B0604020202020204" pitchFamily="34" charset="0"/>
                <a:cs typeface="Arial" panose="020B0604020202020204" pitchFamily="34" charset="0"/>
              </a:rPr>
            </a:br>
            <a:r>
              <a:rPr lang="en-US" sz="4200" b="1">
                <a:solidFill>
                  <a:srgbClr val="000000"/>
                </a:solidFill>
                <a:latin typeface="Arial"/>
                <a:cs typeface="Arial"/>
              </a:rPr>
              <a:t>Is Completed</a:t>
            </a:r>
          </a:p>
        </p:txBody>
      </p:sp>
    </p:spTree>
    <p:extLst>
      <p:ext uri="{BB962C8B-B14F-4D97-AF65-F5344CB8AC3E}">
        <p14:creationId xmlns:p14="http://schemas.microsoft.com/office/powerpoint/2010/main" val="1276967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79" y="201695"/>
            <a:ext cx="11402736" cy="861002"/>
          </a:xfrm>
        </p:spPr>
        <p:txBody>
          <a:bodyPr>
            <a:noAutofit/>
          </a:bodyPr>
          <a:lstStyle/>
          <a:p>
            <a:r>
              <a:rPr lang="en-US" sz="3600" b="1">
                <a:solidFill>
                  <a:schemeClr val="bg1"/>
                </a:solidFill>
                <a:latin typeface="Arial" panose="020B0604020202020204" pitchFamily="34" charset="0"/>
                <a:cs typeface="Arial" panose="020B0604020202020204" pitchFamily="34" charset="0"/>
              </a:rPr>
              <a:t>Updating Accommodations After Testing </a:t>
            </a:r>
            <a:br>
              <a:rPr lang="en-US" sz="3600" b="1">
                <a:solidFill>
                  <a:schemeClr val="bg1"/>
                </a:solidFill>
                <a:latin typeface="Arial" panose="020B0604020202020204" pitchFamily="34" charset="0"/>
                <a:cs typeface="Arial" panose="020B0604020202020204" pitchFamily="34" charset="0"/>
              </a:rPr>
            </a:br>
            <a:r>
              <a:rPr lang="en-US" sz="3600" b="1">
                <a:solidFill>
                  <a:schemeClr val="bg1"/>
                </a:solidFill>
                <a:latin typeface="Arial" panose="020B0604020202020204" pitchFamily="34" charset="0"/>
                <a:cs typeface="Arial" panose="020B0604020202020204" pitchFamily="34" charset="0"/>
              </a:rPr>
              <a:t>for Students Who Did </a:t>
            </a:r>
            <a:r>
              <a:rPr lang="en-US" sz="3600" b="1" u="sng">
                <a:solidFill>
                  <a:schemeClr val="bg1"/>
                </a:solidFill>
                <a:latin typeface="Arial" panose="020B0604020202020204" pitchFamily="34" charset="0"/>
                <a:cs typeface="Arial" panose="020B0604020202020204" pitchFamily="34" charset="0"/>
              </a:rPr>
              <a:t>Not</a:t>
            </a:r>
            <a:r>
              <a:rPr lang="en-US" sz="3600" b="1">
                <a:solidFill>
                  <a:schemeClr val="bg1"/>
                </a:solidFill>
                <a:latin typeface="Arial" panose="020B0604020202020204" pitchFamily="34" charset="0"/>
                <a:cs typeface="Arial" panose="020B0604020202020204" pitchFamily="34" charset="0"/>
              </a:rPr>
              <a:t> Use an Accommodation </a:t>
            </a:r>
          </a:p>
        </p:txBody>
      </p:sp>
      <p:sp>
        <p:nvSpPr>
          <p:cNvPr id="3" name="Content Placeholder 2"/>
          <p:cNvSpPr>
            <a:spLocks noGrp="1"/>
          </p:cNvSpPr>
          <p:nvPr>
            <p:ph idx="1"/>
          </p:nvPr>
        </p:nvSpPr>
        <p:spPr/>
        <p:txBody>
          <a:bodyPr vert="horz" lIns="91440" tIns="45720" rIns="91440" bIns="45720" rtlCol="0" anchor="t">
            <a:noAutofit/>
          </a:bodyPr>
          <a:lstStyle/>
          <a:p>
            <a:pPr>
              <a:buClr>
                <a:srgbClr val="000000"/>
              </a:buClr>
            </a:pPr>
            <a:r>
              <a:rPr lang="en-US" sz="2800">
                <a:solidFill>
                  <a:srgbClr val="000000"/>
                </a:solidFill>
                <a:latin typeface="Arial"/>
                <a:cs typeface="Arial"/>
              </a:rPr>
              <a:t>Update accommodations in the MCAS Portal for each content area test if a student refused or did not use an accommodation.</a:t>
            </a:r>
          </a:p>
          <a:p>
            <a:pPr lvl="1">
              <a:buClr>
                <a:srgbClr val="000000"/>
              </a:buClr>
            </a:pPr>
            <a:r>
              <a:rPr lang="en-US" sz="2400">
                <a:solidFill>
                  <a:srgbClr val="000000"/>
                </a:solidFill>
                <a:latin typeface="Arial"/>
                <a:cs typeface="Arial"/>
              </a:rPr>
              <a:t>Test coordinators may edit the individual student by going to the </a:t>
            </a:r>
            <a:r>
              <a:rPr lang="en-US" sz="2400" b="1">
                <a:solidFill>
                  <a:srgbClr val="000000"/>
                </a:solidFill>
                <a:latin typeface="Arial"/>
                <a:cs typeface="Arial"/>
              </a:rPr>
              <a:t>Students</a:t>
            </a:r>
            <a:r>
              <a:rPr lang="en-US" sz="2400">
                <a:solidFill>
                  <a:srgbClr val="000000"/>
                </a:solidFill>
                <a:latin typeface="Arial"/>
                <a:cs typeface="Arial"/>
              </a:rPr>
              <a:t> page, locating the student and clicking </a:t>
            </a:r>
            <a:r>
              <a:rPr lang="en-US" sz="2400" b="1">
                <a:solidFill>
                  <a:srgbClr val="000000"/>
                </a:solidFill>
                <a:latin typeface="Arial"/>
                <a:cs typeface="Arial"/>
              </a:rPr>
              <a:t>Edit</a:t>
            </a:r>
            <a:r>
              <a:rPr lang="en-US" sz="2400">
                <a:solidFill>
                  <a:srgbClr val="000000"/>
                </a:solidFill>
                <a:latin typeface="Arial"/>
                <a:cs typeface="Arial"/>
              </a:rPr>
              <a:t>, or export the student registration file and re-import with updated accommodations. </a:t>
            </a:r>
          </a:p>
          <a:p>
            <a:pPr>
              <a:buClr>
                <a:srgbClr val="000000"/>
              </a:buClr>
            </a:pPr>
            <a:r>
              <a:rPr lang="en-US" sz="2800">
                <a:solidFill>
                  <a:srgbClr val="000000"/>
                </a:solidFill>
                <a:latin typeface="Arial"/>
                <a:cs typeface="Arial"/>
              </a:rPr>
              <a:t>Accommodations can also be updated during the discrepancy period. </a:t>
            </a:r>
          </a:p>
          <a:p>
            <a:pPr lvl="1">
              <a:buClr>
                <a:srgbClr val="000000"/>
              </a:buClr>
              <a:buFont typeface="Arial" panose="020B0604020202020204" pitchFamily="34" charset="0"/>
              <a:buChar char="•"/>
            </a:pPr>
            <a:r>
              <a:rPr lang="en-US" sz="2400">
                <a:solidFill>
                  <a:srgbClr val="000000"/>
                </a:solidFill>
                <a:latin typeface="Arial"/>
                <a:cs typeface="Arial"/>
              </a:rPr>
              <a:t>More information about the 2026 discrepancy period will be shared in future </a:t>
            </a:r>
            <a:r>
              <a:rPr lang="en-US">
                <a:solidFill>
                  <a:srgbClr val="000000"/>
                </a:solidFill>
                <a:latin typeface="Arial"/>
                <a:cs typeface="Arial"/>
                <a:hlinkClick r:id="rId2"/>
              </a:rPr>
              <a:t>Student Assessment Updates</a:t>
            </a:r>
            <a:r>
              <a:rPr lang="en-US" sz="2400">
                <a:solidFill>
                  <a:srgbClr val="000000"/>
                </a:solidFill>
                <a:latin typeface="Arial"/>
                <a:cs typeface="Arial"/>
              </a:rPr>
              <a:t>. </a:t>
            </a:r>
          </a:p>
          <a:p>
            <a:pPr>
              <a:buClr>
                <a:srgbClr val="000000"/>
              </a:buClr>
            </a:pPr>
            <a:r>
              <a:rPr lang="en-US" sz="2800">
                <a:solidFill>
                  <a:srgbClr val="000000"/>
                </a:solidFill>
                <a:latin typeface="Arial"/>
                <a:cs typeface="Arial"/>
              </a:rPr>
              <a:t>Important for accurate data reporting. </a:t>
            </a:r>
          </a:p>
        </p:txBody>
      </p:sp>
      <p:sp>
        <p:nvSpPr>
          <p:cNvPr id="4" name="Slide Number Placeholder 3">
            <a:extLst>
              <a:ext uri="{FF2B5EF4-FFF2-40B4-BE49-F238E27FC236}">
                <a16:creationId xmlns:a16="http://schemas.microsoft.com/office/drawing/2014/main" id="{19BE7AFB-F901-DA22-95A9-BC27D5260424}"/>
              </a:ext>
            </a:extLst>
          </p:cNvPr>
          <p:cNvSpPr>
            <a:spLocks noGrp="1"/>
          </p:cNvSpPr>
          <p:nvPr>
            <p:ph type="sldNum" sz="quarter" idx="12"/>
          </p:nvPr>
        </p:nvSpPr>
        <p:spPr/>
        <p:txBody>
          <a:bodyPr/>
          <a:lstStyle/>
          <a:p>
            <a:fld id="{68A8D22E-6BC5-9E47-900C-2BB94685D9F5}" type="slidenum">
              <a:rPr lang="en-US" smtClean="0"/>
              <a:t>68</a:t>
            </a:fld>
            <a:endParaRPr lang="en-US"/>
          </a:p>
        </p:txBody>
      </p:sp>
    </p:spTree>
    <p:extLst>
      <p:ext uri="{BB962C8B-B14F-4D97-AF65-F5344CB8AC3E}">
        <p14:creationId xmlns:p14="http://schemas.microsoft.com/office/powerpoint/2010/main" val="1716783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600C-0433-4CCD-8DF3-F5CAE2429AEB}"/>
              </a:ext>
            </a:extLst>
          </p:cNvPr>
          <p:cNvSpPr>
            <a:spLocks noGrp="1"/>
          </p:cNvSpPr>
          <p:nvPr>
            <p:ph type="title"/>
          </p:nvPr>
        </p:nvSpPr>
        <p:spPr>
          <a:xfrm>
            <a:off x="173179" y="165562"/>
            <a:ext cx="10515600" cy="861002"/>
          </a:xfrm>
        </p:spPr>
        <p:txBody>
          <a:bodyPr>
            <a:noAutofit/>
          </a:bodyPr>
          <a:lstStyle/>
          <a:p>
            <a:r>
              <a:rPr lang="en-US" sz="4000" b="1">
                <a:solidFill>
                  <a:schemeClr val="bg1"/>
                </a:solidFill>
                <a:latin typeface="Arial" panose="020B0604020202020204" pitchFamily="34" charset="0"/>
                <a:cs typeface="Arial" panose="020B0604020202020204" pitchFamily="34" charset="0"/>
              </a:rPr>
              <a:t>Confirming All Students Participated in </a:t>
            </a:r>
            <a:br>
              <a:rPr lang="en-US" sz="4000" b="1">
                <a:solidFill>
                  <a:schemeClr val="bg1"/>
                </a:solidFill>
                <a:latin typeface="Arial" panose="020B0604020202020204" pitchFamily="34" charset="0"/>
                <a:cs typeface="Arial" panose="020B0604020202020204" pitchFamily="34" charset="0"/>
              </a:rPr>
            </a:br>
            <a:r>
              <a:rPr lang="en-US" sz="4000" b="1">
                <a:solidFill>
                  <a:schemeClr val="bg1"/>
                </a:solidFill>
                <a:latin typeface="Arial" panose="020B0604020202020204" pitchFamily="34" charset="0"/>
                <a:cs typeface="Arial" panose="020B0604020202020204" pitchFamily="34" charset="0"/>
              </a:rPr>
              <a:t>Testing and Updating Student Information</a:t>
            </a:r>
          </a:p>
        </p:txBody>
      </p:sp>
      <p:sp>
        <p:nvSpPr>
          <p:cNvPr id="3" name="Content Placeholder 2">
            <a:extLst>
              <a:ext uri="{FF2B5EF4-FFF2-40B4-BE49-F238E27FC236}">
                <a16:creationId xmlns:a16="http://schemas.microsoft.com/office/drawing/2014/main" id="{77665D61-C888-415F-90E2-7E729205CC2D}"/>
              </a:ext>
            </a:extLst>
          </p:cNvPr>
          <p:cNvSpPr>
            <a:spLocks noGrp="1"/>
          </p:cNvSpPr>
          <p:nvPr>
            <p:ph idx="1"/>
          </p:nvPr>
        </p:nvSpPr>
        <p:spPr>
          <a:xfrm>
            <a:off x="173179" y="1591254"/>
            <a:ext cx="5480369" cy="4414692"/>
          </a:xfrm>
        </p:spPr>
        <p:txBody>
          <a:bodyPr>
            <a:normAutofit/>
          </a:bodyPr>
          <a:lstStyle/>
          <a:p>
            <a:pPr>
              <a:buClr>
                <a:srgbClr val="000000"/>
              </a:buClr>
            </a:pPr>
            <a:r>
              <a:rPr lang="en-US">
                <a:solidFill>
                  <a:srgbClr val="000000"/>
                </a:solidFill>
                <a:latin typeface="Arial" panose="020B0604020202020204" pitchFamily="34" charset="0"/>
                <a:cs typeface="Arial" panose="020B0604020202020204" pitchFamily="34" charset="0"/>
              </a:rPr>
              <a:t>Check rosters and confirm that all students participated in testing.</a:t>
            </a:r>
          </a:p>
          <a:p>
            <a:pPr>
              <a:buClr>
                <a:srgbClr val="000000"/>
              </a:buClr>
            </a:pPr>
            <a:r>
              <a:rPr lang="en-US">
                <a:solidFill>
                  <a:srgbClr val="000000"/>
                </a:solidFill>
                <a:latin typeface="Arial" panose="020B0604020202020204" pitchFamily="34" charset="0"/>
                <a:cs typeface="Arial" panose="020B0604020202020204" pitchFamily="34" charset="0"/>
              </a:rPr>
              <a:t>Refer to table on page 131–132 of the </a:t>
            </a:r>
            <a:r>
              <a:rPr lang="en-US">
                <a:solidFill>
                  <a:srgbClr val="000000"/>
                </a:solidFill>
                <a:latin typeface="Arial" panose="020B0604020202020204" pitchFamily="34" charset="0"/>
                <a:cs typeface="Arial" panose="020B0604020202020204" pitchFamily="34" charset="0"/>
                <a:hlinkClick r:id="rId2"/>
              </a:rPr>
              <a:t>PAM</a:t>
            </a:r>
            <a:r>
              <a:rPr lang="en-US">
                <a:solidFill>
                  <a:srgbClr val="000000"/>
                </a:solidFill>
                <a:latin typeface="Arial" panose="020B0604020202020204" pitchFamily="34" charset="0"/>
                <a:cs typeface="Arial" panose="020B0604020202020204" pitchFamily="34" charset="0"/>
              </a:rPr>
              <a:t> for instructions on updating student information. </a:t>
            </a:r>
          </a:p>
        </p:txBody>
      </p:sp>
      <p:pic>
        <p:nvPicPr>
          <p:cNvPr id="9" name="Picture 8">
            <a:extLst>
              <a:ext uri="{FF2B5EF4-FFF2-40B4-BE49-F238E27FC236}">
                <a16:creationId xmlns:a16="http://schemas.microsoft.com/office/drawing/2014/main" id="{12751D00-DE74-9906-84E6-170BC41ED3FE}"/>
              </a:ext>
            </a:extLst>
          </p:cNvPr>
          <p:cNvPicPr>
            <a:picLocks noChangeAspect="1"/>
          </p:cNvPicPr>
          <p:nvPr/>
        </p:nvPicPr>
        <p:blipFill>
          <a:blip r:embed="rId3"/>
          <a:stretch>
            <a:fillRect/>
          </a:stretch>
        </p:blipFill>
        <p:spPr>
          <a:xfrm>
            <a:off x="6605573" y="5804327"/>
            <a:ext cx="5117552" cy="811795"/>
          </a:xfrm>
          <a:prstGeom prst="rect">
            <a:avLst/>
          </a:prstGeom>
        </p:spPr>
      </p:pic>
      <p:pic>
        <p:nvPicPr>
          <p:cNvPr id="7" name="Picture 6">
            <a:extLst>
              <a:ext uri="{FF2B5EF4-FFF2-40B4-BE49-F238E27FC236}">
                <a16:creationId xmlns:a16="http://schemas.microsoft.com/office/drawing/2014/main" id="{F739F01E-0102-1E6C-1FE1-A84E743E9E22}"/>
              </a:ext>
            </a:extLst>
          </p:cNvPr>
          <p:cNvPicPr>
            <a:picLocks noChangeAspect="1"/>
          </p:cNvPicPr>
          <p:nvPr/>
        </p:nvPicPr>
        <p:blipFill>
          <a:blip r:embed="rId4"/>
          <a:stretch>
            <a:fillRect/>
          </a:stretch>
        </p:blipFill>
        <p:spPr>
          <a:xfrm>
            <a:off x="6605573" y="1149812"/>
            <a:ext cx="5117552" cy="4741833"/>
          </a:xfrm>
          <a:prstGeom prst="rect">
            <a:avLst/>
          </a:prstGeom>
        </p:spPr>
      </p:pic>
      <p:sp>
        <p:nvSpPr>
          <p:cNvPr id="5" name="Slide Number Placeholder 4">
            <a:extLst>
              <a:ext uri="{FF2B5EF4-FFF2-40B4-BE49-F238E27FC236}">
                <a16:creationId xmlns:a16="http://schemas.microsoft.com/office/drawing/2014/main" id="{60DC7A23-EA76-3973-745D-637B9F59E6B7}"/>
              </a:ext>
            </a:extLst>
          </p:cNvPr>
          <p:cNvSpPr>
            <a:spLocks noGrp="1"/>
          </p:cNvSpPr>
          <p:nvPr>
            <p:ph type="sldNum" sz="quarter" idx="12"/>
          </p:nvPr>
        </p:nvSpPr>
        <p:spPr/>
        <p:txBody>
          <a:bodyPr/>
          <a:lstStyle/>
          <a:p>
            <a:fld id="{68A8D22E-6BC5-9E47-900C-2BB94685D9F5}" type="slidenum">
              <a:rPr lang="en-US" smtClean="0"/>
              <a:t>69</a:t>
            </a:fld>
            <a:endParaRPr lang="en-US"/>
          </a:p>
        </p:txBody>
      </p:sp>
    </p:spTree>
    <p:extLst>
      <p:ext uri="{BB962C8B-B14F-4D97-AF65-F5344CB8AC3E}">
        <p14:creationId xmlns:p14="http://schemas.microsoft.com/office/powerpoint/2010/main" val="392594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Poll Question</a:t>
            </a:r>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4294967295"/>
          </p:nvPr>
        </p:nvSpPr>
        <p:spPr>
          <a:xfrm>
            <a:off x="314633" y="1724486"/>
            <a:ext cx="10515600" cy="4051300"/>
          </a:xfrm>
        </p:spPr>
        <p:txBody>
          <a:bodyPr>
            <a:normAutofit/>
          </a:bodyPr>
          <a:lstStyle/>
          <a:p>
            <a:pPr marL="0" indent="0">
              <a:buNone/>
            </a:pPr>
            <a:r>
              <a:rPr lang="en-US" sz="3200" b="1" dirty="0">
                <a:solidFill>
                  <a:schemeClr val="bg1"/>
                </a:solidFill>
                <a:latin typeface="Arial" panose="020B0604020202020204" pitchFamily="34" charset="0"/>
                <a:cs typeface="Arial" panose="020B0604020202020204" pitchFamily="34" charset="0"/>
              </a:rPr>
              <a:t>How many years have you coordinated MCAS test administration?</a:t>
            </a:r>
            <a:endParaRPr lang="en-US" dirty="0">
              <a:solidFill>
                <a:schemeClr val="bg1"/>
              </a:solidFill>
              <a:latin typeface="Arial" panose="020B0604020202020204" pitchFamily="34" charset="0"/>
              <a:cs typeface="Arial" panose="020B0604020202020204" pitchFamily="34" charset="0"/>
            </a:endParaRPr>
          </a:p>
          <a:p>
            <a:pPr marL="1022350" lvl="1" indent="-514350">
              <a:buClr>
                <a:schemeClr val="bg1"/>
              </a:buClr>
              <a:buFont typeface="+mj-lt"/>
              <a:buAutoNum type="alphaUcPeriod"/>
            </a:pPr>
            <a:r>
              <a:rPr lang="en-US" sz="2800" dirty="0">
                <a:solidFill>
                  <a:schemeClr val="bg1"/>
                </a:solidFill>
                <a:latin typeface="Arial" panose="020B0604020202020204" pitchFamily="34" charset="0"/>
                <a:cs typeface="Arial" panose="020B0604020202020204" pitchFamily="34" charset="0"/>
              </a:rPr>
              <a:t>0–This is my first year.</a:t>
            </a:r>
          </a:p>
          <a:p>
            <a:pPr marL="1022350" lvl="1" indent="-514350">
              <a:buClr>
                <a:schemeClr val="bg1"/>
              </a:buClr>
              <a:buFont typeface="+mj-lt"/>
              <a:buAutoNum type="alphaUcPeriod"/>
            </a:pPr>
            <a:r>
              <a:rPr lang="en-US" sz="2800" dirty="0">
                <a:solidFill>
                  <a:schemeClr val="bg1"/>
                </a:solidFill>
                <a:latin typeface="Arial" panose="020B0604020202020204" pitchFamily="34" charset="0"/>
                <a:cs typeface="Arial" panose="020B0604020202020204" pitchFamily="34" charset="0"/>
              </a:rPr>
              <a:t>1 year</a:t>
            </a:r>
          </a:p>
          <a:p>
            <a:pPr marL="1022350" lvl="1" indent="-514350">
              <a:buClr>
                <a:schemeClr val="bg1"/>
              </a:buClr>
              <a:buFont typeface="+mj-lt"/>
              <a:buAutoNum type="alphaUcPeriod"/>
            </a:pPr>
            <a:r>
              <a:rPr lang="en-US" sz="2800" dirty="0">
                <a:solidFill>
                  <a:schemeClr val="bg1"/>
                </a:solidFill>
                <a:latin typeface="Arial" panose="020B0604020202020204" pitchFamily="34" charset="0"/>
                <a:cs typeface="Arial" panose="020B0604020202020204" pitchFamily="34" charset="0"/>
              </a:rPr>
              <a:t>2–3 years</a:t>
            </a:r>
          </a:p>
          <a:p>
            <a:pPr marL="1022350" lvl="1" indent="-514350">
              <a:buClr>
                <a:schemeClr val="bg1"/>
              </a:buClr>
              <a:buFont typeface="+mj-lt"/>
              <a:buAutoNum type="alphaUcPeriod"/>
            </a:pPr>
            <a:r>
              <a:rPr lang="en-US" sz="2800" dirty="0">
                <a:solidFill>
                  <a:schemeClr val="bg1"/>
                </a:solidFill>
                <a:latin typeface="Arial" panose="020B0604020202020204" pitchFamily="34" charset="0"/>
                <a:cs typeface="Arial" panose="020B0604020202020204" pitchFamily="34" charset="0"/>
              </a:rPr>
              <a:t>4–5 years</a:t>
            </a:r>
          </a:p>
          <a:p>
            <a:pPr marL="1022350" lvl="1" indent="-514350">
              <a:buClr>
                <a:schemeClr val="bg1"/>
              </a:buClr>
              <a:buFont typeface="+mj-lt"/>
              <a:buAutoNum type="alphaUcPeriod"/>
            </a:pPr>
            <a:r>
              <a:rPr lang="en-US" sz="2800" dirty="0">
                <a:solidFill>
                  <a:schemeClr val="bg1"/>
                </a:solidFill>
                <a:latin typeface="Arial" panose="020B0604020202020204" pitchFamily="34" charset="0"/>
                <a:cs typeface="Arial" panose="020B0604020202020204" pitchFamily="34" charset="0"/>
              </a:rPr>
              <a:t>6+ years</a:t>
            </a:r>
          </a:p>
          <a:p>
            <a:pPr marL="1022350" lvl="1" indent="-514350">
              <a:buAutoNum type="alphaUcPeriod"/>
            </a:pPr>
            <a:endParaRPr lang="en-US" sz="3200" dirty="0">
              <a:solidFill>
                <a:schemeClr val="bg1"/>
              </a:solidFill>
            </a:endParaRPr>
          </a:p>
        </p:txBody>
      </p:sp>
      <p:sp>
        <p:nvSpPr>
          <p:cNvPr id="5" name="TextBox 4">
            <a:extLst>
              <a:ext uri="{FF2B5EF4-FFF2-40B4-BE49-F238E27FC236}">
                <a16:creationId xmlns:a16="http://schemas.microsoft.com/office/drawing/2014/main" id="{12C8A72E-BACE-6CF2-598F-E58FAC0C30E2}"/>
              </a:ext>
            </a:extLst>
          </p:cNvPr>
          <p:cNvSpPr txBox="1"/>
          <p:nvPr/>
        </p:nvSpPr>
        <p:spPr>
          <a:xfrm>
            <a:off x="11413402" y="6235780"/>
            <a:ext cx="778598"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216928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7AB1-CC87-22F8-5344-13DA9C668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E7716-4DC4-9083-8B2B-AB502F1872EC}"/>
              </a:ext>
            </a:extLst>
          </p:cNvPr>
          <p:cNvSpPr>
            <a:spLocks noGrp="1"/>
          </p:cNvSpPr>
          <p:nvPr>
            <p:ph type="title"/>
          </p:nvPr>
        </p:nvSpPr>
        <p:spPr/>
        <p:txBody>
          <a:bodyPr/>
          <a:lstStyle/>
          <a:p>
            <a:r>
              <a:rPr lang="en-US" sz="4000" b="1">
                <a:solidFill>
                  <a:schemeClr val="bg1"/>
                </a:solidFill>
                <a:latin typeface="Arial"/>
                <a:cs typeface="Arial"/>
              </a:rPr>
              <a:t>Adding Report Codes</a:t>
            </a:r>
          </a:p>
        </p:txBody>
      </p:sp>
      <p:sp>
        <p:nvSpPr>
          <p:cNvPr id="3" name="Content Placeholder 2">
            <a:extLst>
              <a:ext uri="{FF2B5EF4-FFF2-40B4-BE49-F238E27FC236}">
                <a16:creationId xmlns:a16="http://schemas.microsoft.com/office/drawing/2014/main" id="{1A10D88A-8A1F-3B8F-2BDE-1B32D44BD244}"/>
              </a:ext>
            </a:extLst>
          </p:cNvPr>
          <p:cNvSpPr>
            <a:spLocks noGrp="1"/>
          </p:cNvSpPr>
          <p:nvPr>
            <p:ph idx="1"/>
          </p:nvPr>
        </p:nvSpPr>
        <p:spPr>
          <a:xfrm>
            <a:off x="125954" y="1468005"/>
            <a:ext cx="11890665" cy="5148117"/>
          </a:xfrm>
        </p:spPr>
        <p:txBody>
          <a:bodyPr vert="horz" lIns="91440" tIns="45720" rIns="91440" bIns="45720" rtlCol="0" anchor="t">
            <a:noAutofit/>
          </a:bodyPr>
          <a:lstStyle/>
          <a:p>
            <a:pPr>
              <a:buClr>
                <a:srgbClr val="000000"/>
              </a:buClr>
            </a:pPr>
            <a:r>
              <a:rPr lang="en-US" sz="2000" dirty="0">
                <a:solidFill>
                  <a:srgbClr val="000000"/>
                </a:solidFill>
                <a:latin typeface="Arial"/>
                <a:cs typeface="Arial"/>
              </a:rPr>
              <a:t>In some circumstances, test coordinators may need to add report codes to students tests or test sessions. </a:t>
            </a:r>
          </a:p>
          <a:p>
            <a:pPr>
              <a:buClr>
                <a:srgbClr val="000000"/>
              </a:buClr>
            </a:pPr>
            <a:r>
              <a:rPr lang="en-US" sz="2000" dirty="0">
                <a:solidFill>
                  <a:srgbClr val="000000"/>
                </a:solidFill>
                <a:latin typeface="Arial"/>
                <a:cs typeface="Arial"/>
              </a:rPr>
              <a:t>Adding report codes will not change a student’s testing status (e.g., if a report code is added and the student is listed as In Progress, adding the report code will not change the student’s status to Finished). </a:t>
            </a:r>
          </a:p>
          <a:p>
            <a:pPr>
              <a:buClr>
                <a:srgbClr val="000000"/>
              </a:buClr>
            </a:pPr>
            <a:r>
              <a:rPr lang="en-US" sz="2000" dirty="0">
                <a:solidFill>
                  <a:srgbClr val="000000"/>
                </a:solidFill>
                <a:latin typeface="Arial"/>
                <a:cs typeface="Arial"/>
              </a:rPr>
              <a:t>Tests marked with the report codes listed below </a:t>
            </a:r>
            <a:r>
              <a:rPr lang="en-US" sz="2000" b="1" dirty="0">
                <a:solidFill>
                  <a:srgbClr val="000000"/>
                </a:solidFill>
                <a:latin typeface="Arial"/>
                <a:cs typeface="Arial"/>
              </a:rPr>
              <a:t>will not be scored.</a:t>
            </a:r>
            <a:endParaRPr lang="en-US" sz="2000" dirty="0">
              <a:solidFill>
                <a:srgbClr val="000000"/>
              </a:solidFill>
              <a:latin typeface="Arial"/>
              <a:cs typeface="Arial"/>
            </a:endParaRPr>
          </a:p>
          <a:p>
            <a:pPr>
              <a:buClr>
                <a:srgbClr val="000000"/>
              </a:buClr>
            </a:pPr>
            <a:endParaRPr lang="en-US" sz="2400" dirty="0">
              <a:solidFill>
                <a:srgbClr val="000000"/>
              </a:solidFill>
              <a:latin typeface="Arial"/>
              <a:cs typeface="Arial"/>
            </a:endParaRPr>
          </a:p>
          <a:p>
            <a:pPr>
              <a:buClr>
                <a:srgbClr val="000000"/>
              </a:buClr>
            </a:pPr>
            <a:endParaRPr lang="en-US" sz="2400" dirty="0">
              <a:solidFill>
                <a:srgbClr val="000000"/>
              </a:solidFill>
              <a:latin typeface="Arial"/>
              <a:cs typeface="Arial"/>
            </a:endParaRPr>
          </a:p>
          <a:p>
            <a:pPr marL="850900" lvl="1" indent="-342900">
              <a:buAutoNum type="arabicPeriod"/>
            </a:pPr>
            <a:endParaRPr lang="en-US" sz="2800" dirty="0">
              <a:solidFill>
                <a:srgbClr val="000000"/>
              </a:solidFill>
              <a:latin typeface="Arial"/>
              <a:cs typeface="Arial"/>
            </a:endParaRPr>
          </a:p>
        </p:txBody>
      </p:sp>
      <p:graphicFrame>
        <p:nvGraphicFramePr>
          <p:cNvPr id="5" name="Table 4">
            <a:extLst>
              <a:ext uri="{FF2B5EF4-FFF2-40B4-BE49-F238E27FC236}">
                <a16:creationId xmlns:a16="http://schemas.microsoft.com/office/drawing/2014/main" id="{E79B164B-9A0F-4F6E-1B1D-6546B54DD2CF}"/>
              </a:ext>
            </a:extLst>
          </p:cNvPr>
          <p:cNvGraphicFramePr>
            <a:graphicFrameLocks noGrp="1"/>
          </p:cNvGraphicFramePr>
          <p:nvPr>
            <p:extLst>
              <p:ext uri="{D42A27DB-BD31-4B8C-83A1-F6EECF244321}">
                <p14:modId xmlns:p14="http://schemas.microsoft.com/office/powerpoint/2010/main" val="1910106628"/>
              </p:ext>
            </p:extLst>
          </p:nvPr>
        </p:nvGraphicFramePr>
        <p:xfrm>
          <a:off x="153515" y="3469324"/>
          <a:ext cx="11835544" cy="3270046"/>
        </p:xfrm>
        <a:graphic>
          <a:graphicData uri="http://schemas.openxmlformats.org/drawingml/2006/table">
            <a:tbl>
              <a:tblPr firstRow="1" bandRow="1">
                <a:tableStyleId>{5C22544A-7EE6-4342-B048-85BDC9FD1C3A}</a:tableStyleId>
              </a:tblPr>
              <a:tblGrid>
                <a:gridCol w="2922300">
                  <a:extLst>
                    <a:ext uri="{9D8B030D-6E8A-4147-A177-3AD203B41FA5}">
                      <a16:colId xmlns:a16="http://schemas.microsoft.com/office/drawing/2014/main" val="491300099"/>
                    </a:ext>
                  </a:extLst>
                </a:gridCol>
                <a:gridCol w="8913244">
                  <a:extLst>
                    <a:ext uri="{9D8B030D-6E8A-4147-A177-3AD203B41FA5}">
                      <a16:colId xmlns:a16="http://schemas.microsoft.com/office/drawing/2014/main" val="2923305494"/>
                    </a:ext>
                  </a:extLst>
                </a:gridCol>
              </a:tblGrid>
              <a:tr h="347663">
                <a:tc>
                  <a:txBody>
                    <a:bodyPr/>
                    <a:lstStyle/>
                    <a:p>
                      <a:r>
                        <a:rPr lang="en-US" dirty="0">
                          <a:latin typeface="Arial" panose="020B0604020202020204" pitchFamily="34" charset="0"/>
                          <a:cs typeface="Arial" panose="020B0604020202020204" pitchFamily="34" charset="0"/>
                        </a:rPr>
                        <a:t>Code</a:t>
                      </a:r>
                    </a:p>
                  </a:txBody>
                  <a:tcPr/>
                </a:tc>
                <a:tc>
                  <a:txBody>
                    <a:bodyPr/>
                    <a:lstStyle/>
                    <a:p>
                      <a:r>
                        <a:rPr lang="en-US">
                          <a:latin typeface="Arial" panose="020B0604020202020204" pitchFamily="34" charset="0"/>
                          <a:cs typeface="Arial" panose="020B0604020202020204" pitchFamily="34" charset="0"/>
                        </a:rPr>
                        <a:t>When to use it</a:t>
                      </a:r>
                    </a:p>
                  </a:txBody>
                  <a:tcPr/>
                </a:tc>
                <a:extLst>
                  <a:ext uri="{0D108BD9-81ED-4DB2-BD59-A6C34878D82A}">
                    <a16:rowId xmlns:a16="http://schemas.microsoft.com/office/drawing/2014/main" val="2623429535"/>
                  </a:ext>
                </a:extLst>
              </a:tr>
              <a:tr h="608410">
                <a:tc>
                  <a:txBody>
                    <a:bodyPr/>
                    <a:lstStyle/>
                    <a:p>
                      <a:r>
                        <a:rPr lang="en-US" dirty="0">
                          <a:latin typeface="Arial" panose="020B0604020202020204" pitchFamily="34" charset="0"/>
                          <a:cs typeface="Arial" panose="020B0604020202020204" pitchFamily="34" charset="0"/>
                        </a:rPr>
                        <a:t>Void (wrong accommodation) (VWA)</a:t>
                      </a:r>
                    </a:p>
                  </a:txBody>
                  <a:tcPr/>
                </a:tc>
                <a:tc>
                  <a:txBody>
                    <a:bodyPr/>
                    <a:lstStyle/>
                    <a:p>
                      <a:r>
                        <a:rPr lang="en-US" dirty="0">
                          <a:latin typeface="Arial" panose="020B0604020202020204" pitchFamily="34" charset="0"/>
                          <a:cs typeface="Arial" panose="020B0604020202020204" pitchFamily="34" charset="0"/>
                        </a:rPr>
                        <a:t>In situations involving incorrectly assigned form-dependent accommodations as described in slides 26-37</a:t>
                      </a:r>
                    </a:p>
                  </a:txBody>
                  <a:tcPr/>
                </a:tc>
                <a:extLst>
                  <a:ext uri="{0D108BD9-81ED-4DB2-BD59-A6C34878D82A}">
                    <a16:rowId xmlns:a16="http://schemas.microsoft.com/office/drawing/2014/main" val="3574737117"/>
                  </a:ext>
                </a:extLst>
              </a:tr>
              <a:tr h="869157">
                <a:tc>
                  <a:txBody>
                    <a:bodyPr/>
                    <a:lstStyle/>
                    <a:p>
                      <a:r>
                        <a:rPr lang="en-US">
                          <a:latin typeface="Arial" panose="020B0604020202020204" pitchFamily="34" charset="0"/>
                          <a:cs typeface="Arial" panose="020B0604020202020204" pitchFamily="34" charset="0"/>
                        </a:rPr>
                        <a:t>Void (other) (VO)</a:t>
                      </a:r>
                    </a:p>
                  </a:txBody>
                  <a:tcPr/>
                </a:tc>
                <a:tc>
                  <a: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When voiding Test Administrator Logins</a:t>
                      </a: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In all other situations, schools </a:t>
                      </a:r>
                      <a:r>
                        <a:rPr lang="en-US" b="1">
                          <a:solidFill>
                            <a:srgbClr val="FF0000"/>
                          </a:solidFill>
                          <a:latin typeface="Arial" panose="020B0604020202020204" pitchFamily="34" charset="0"/>
                          <a:cs typeface="Arial" panose="020B0604020202020204" pitchFamily="34" charset="0"/>
                        </a:rPr>
                        <a:t>must</a:t>
                      </a:r>
                      <a:r>
                        <a:rPr lang="en-US" b="1">
                          <a:latin typeface="Arial" panose="020B0604020202020204" pitchFamily="34" charset="0"/>
                          <a:cs typeface="Arial" panose="020B0604020202020204" pitchFamily="34" charset="0"/>
                        </a:rPr>
                        <a:t> contact DESE before using this report code. </a:t>
                      </a:r>
                    </a:p>
                  </a:txBody>
                  <a:tcPr/>
                </a:tc>
                <a:extLst>
                  <a:ext uri="{0D108BD9-81ED-4DB2-BD59-A6C34878D82A}">
                    <a16:rowId xmlns:a16="http://schemas.microsoft.com/office/drawing/2014/main" val="521293635"/>
                  </a:ext>
                </a:extLst>
              </a:tr>
              <a:tr h="869157">
                <a:tc>
                  <a:txBody>
                    <a:bodyPr/>
                    <a:lstStyle/>
                    <a:p>
                      <a:r>
                        <a:rPr lang="en-US">
                          <a:latin typeface="Arial" panose="020B0604020202020204" pitchFamily="34" charset="0"/>
                          <a:cs typeface="Arial" panose="020B0604020202020204" pitchFamily="34" charset="0"/>
                        </a:rPr>
                        <a:t>Medical absence (MED)</a:t>
                      </a:r>
                    </a:p>
                  </a:txBody>
                  <a:tcPr/>
                </a:tc>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Students may be considered medically absent if they did not participate in MCAS testing for medical reasons and have medical documentation, even if they were physically present in school on MCAS testing days.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72237966"/>
                  </a:ext>
                </a:extLst>
              </a:tr>
              <a:tr h="435406">
                <a:tc>
                  <a:txBody>
                    <a:bodyPr/>
                    <a:lstStyle/>
                    <a:p>
                      <a:r>
                        <a:rPr lang="en-US">
                          <a:latin typeface="Arial" panose="020B0604020202020204" pitchFamily="34" charset="0"/>
                          <a:cs typeface="Arial" panose="020B0604020202020204" pitchFamily="34" charset="0"/>
                        </a:rPr>
                        <a:t>Technical Issue (TEC)</a:t>
                      </a:r>
                    </a:p>
                  </a:txBody>
                  <a:tcPr/>
                </a:tc>
                <a:tc>
                  <a:txBody>
                    <a:bodyPr/>
                    <a:lstStyle/>
                    <a:p>
                      <a:r>
                        <a:rPr lang="en-US" b="1" dirty="0">
                          <a:latin typeface="Arial" panose="020B0604020202020204" pitchFamily="34" charset="0"/>
                          <a:cs typeface="Arial" panose="020B0604020202020204" pitchFamily="34" charset="0"/>
                        </a:rPr>
                        <a:t>Schools </a:t>
                      </a:r>
                      <a:r>
                        <a:rPr lang="en-US" b="1" dirty="0">
                          <a:solidFill>
                            <a:srgbClr val="FF0000"/>
                          </a:solidFill>
                          <a:latin typeface="Arial" panose="020B0604020202020204" pitchFamily="34" charset="0"/>
                          <a:cs typeface="Arial" panose="020B0604020202020204" pitchFamily="34" charset="0"/>
                        </a:rPr>
                        <a:t>must</a:t>
                      </a:r>
                      <a:r>
                        <a:rPr lang="en-US" b="1" dirty="0">
                          <a:latin typeface="Arial" panose="020B0604020202020204" pitchFamily="34" charset="0"/>
                          <a:cs typeface="Arial" panose="020B0604020202020204" pitchFamily="34" charset="0"/>
                        </a:rPr>
                        <a:t> contact DESE before using this report code. </a:t>
                      </a:r>
                    </a:p>
                  </a:txBody>
                  <a:tcPr/>
                </a:tc>
                <a:extLst>
                  <a:ext uri="{0D108BD9-81ED-4DB2-BD59-A6C34878D82A}">
                    <a16:rowId xmlns:a16="http://schemas.microsoft.com/office/drawing/2014/main" val="672718251"/>
                  </a:ext>
                </a:extLst>
              </a:tr>
            </a:tbl>
          </a:graphicData>
        </a:graphic>
      </p:graphicFrame>
      <p:sp>
        <p:nvSpPr>
          <p:cNvPr id="6" name="Slide Number Placeholder 5">
            <a:extLst>
              <a:ext uri="{FF2B5EF4-FFF2-40B4-BE49-F238E27FC236}">
                <a16:creationId xmlns:a16="http://schemas.microsoft.com/office/drawing/2014/main" id="{BF3F6F86-EF17-57D2-31F6-D50EAEB9662F}"/>
              </a:ext>
            </a:extLst>
          </p:cNvPr>
          <p:cNvSpPr>
            <a:spLocks noGrp="1"/>
          </p:cNvSpPr>
          <p:nvPr>
            <p:ph type="sldNum" sz="quarter" idx="12"/>
          </p:nvPr>
        </p:nvSpPr>
        <p:spPr/>
        <p:txBody>
          <a:bodyPr/>
          <a:lstStyle/>
          <a:p>
            <a:fld id="{68A8D22E-6BC5-9E47-900C-2BB94685D9F5}" type="slidenum">
              <a:rPr lang="en-US" smtClean="0"/>
              <a:t>70</a:t>
            </a:fld>
            <a:endParaRPr lang="en-US"/>
          </a:p>
        </p:txBody>
      </p:sp>
    </p:spTree>
    <p:extLst>
      <p:ext uri="{BB962C8B-B14F-4D97-AF65-F5344CB8AC3E}">
        <p14:creationId xmlns:p14="http://schemas.microsoft.com/office/powerpoint/2010/main" val="2139283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4CD8-F737-85B3-6A4D-FE999D4A1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1A368-B12A-1D8E-1C8E-84BA3DBCAA13}"/>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6AF909CE-A580-5EAC-35CB-B9183DF8A8D9}"/>
              </a:ext>
            </a:extLst>
          </p:cNvPr>
          <p:cNvSpPr>
            <a:spLocks noGrp="1"/>
          </p:cNvSpPr>
          <p:nvPr>
            <p:ph idx="1"/>
          </p:nvPr>
        </p:nvSpPr>
        <p:spPr/>
        <p:txBody>
          <a:bodyPr vert="horz" lIns="91440" tIns="45720" rIns="91440" bIns="45720" rtlCol="0" anchor="t">
            <a:noAutofit/>
          </a:bodyPr>
          <a:lstStyle/>
          <a:p>
            <a:pPr>
              <a:buClr>
                <a:srgbClr val="000000"/>
              </a:buClr>
            </a:pPr>
            <a:r>
              <a:rPr lang="en-US" sz="2800" dirty="0">
                <a:solidFill>
                  <a:srgbClr val="000000"/>
                </a:solidFill>
                <a:latin typeface="Arial"/>
                <a:cs typeface="Arial"/>
              </a:rPr>
              <a:t>Adding test and session report codes</a:t>
            </a:r>
          </a:p>
          <a:p>
            <a:pPr lvl="1">
              <a:buClr>
                <a:srgbClr val="000000"/>
              </a:buClr>
            </a:pPr>
            <a:r>
              <a:rPr lang="en-US" sz="2400" dirty="0">
                <a:solidFill>
                  <a:srgbClr val="000000"/>
                </a:solidFill>
                <a:latin typeface="Arial"/>
                <a:cs typeface="Arial"/>
              </a:rPr>
              <a:t>Medical absence</a:t>
            </a:r>
          </a:p>
          <a:p>
            <a:pPr lvl="1">
              <a:buClr>
                <a:srgbClr val="000000"/>
              </a:buClr>
            </a:pPr>
            <a:r>
              <a:rPr lang="en-US" sz="2400" dirty="0">
                <a:solidFill>
                  <a:srgbClr val="000000"/>
                </a:solidFill>
                <a:latin typeface="Arial"/>
                <a:cs typeface="Arial"/>
              </a:rPr>
              <a:t>Technical issue</a:t>
            </a:r>
          </a:p>
          <a:p>
            <a:pPr lvl="1">
              <a:buClr>
                <a:srgbClr val="000000"/>
              </a:buClr>
            </a:pPr>
            <a:r>
              <a:rPr lang="en-US" sz="2400" dirty="0">
                <a:solidFill>
                  <a:srgbClr val="000000"/>
                </a:solidFill>
                <a:latin typeface="Arial"/>
                <a:cs typeface="Arial"/>
              </a:rPr>
              <a:t>Void (wrong accommodation)</a:t>
            </a:r>
          </a:p>
          <a:p>
            <a:pPr lvl="1">
              <a:buClr>
                <a:srgbClr val="000000"/>
              </a:buClr>
            </a:pPr>
            <a:r>
              <a:rPr lang="en-US" sz="2400" dirty="0">
                <a:solidFill>
                  <a:srgbClr val="000000"/>
                </a:solidFill>
                <a:latin typeface="Arial"/>
                <a:cs typeface="Arial"/>
              </a:rPr>
              <a:t>Void (other)</a:t>
            </a:r>
          </a:p>
          <a:p>
            <a:pPr>
              <a:buClr>
                <a:srgbClr val="000000"/>
              </a:buClr>
            </a:pPr>
            <a:r>
              <a:rPr lang="en-US" sz="2800" dirty="0">
                <a:solidFill>
                  <a:srgbClr val="000000"/>
                </a:solidFill>
                <a:latin typeface="Arial"/>
                <a:cs typeface="Arial"/>
              </a:rPr>
              <a:t>Bulk-adding report codes for one or more students</a:t>
            </a:r>
            <a:endParaRPr lang="en-US" sz="2800" dirty="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08E0B5B-A8BD-438D-366C-87C5B4FD1DDD}"/>
              </a:ext>
            </a:extLst>
          </p:cNvPr>
          <p:cNvSpPr>
            <a:spLocks noGrp="1"/>
          </p:cNvSpPr>
          <p:nvPr>
            <p:ph type="sldNum" sz="quarter" idx="12"/>
          </p:nvPr>
        </p:nvSpPr>
        <p:spPr/>
        <p:txBody>
          <a:bodyPr/>
          <a:lstStyle/>
          <a:p>
            <a:fld id="{68A8D22E-6BC5-9E47-900C-2BB94685D9F5}" type="slidenum">
              <a:rPr lang="en-US" smtClean="0"/>
              <a:t>71</a:t>
            </a:fld>
            <a:endParaRPr lang="en-US"/>
          </a:p>
        </p:txBody>
      </p:sp>
    </p:spTree>
    <p:extLst>
      <p:ext uri="{BB962C8B-B14F-4D97-AF65-F5344CB8AC3E}">
        <p14:creationId xmlns:p14="http://schemas.microsoft.com/office/powerpoint/2010/main" val="4045538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4305-C60D-31D5-112A-C3C3534F3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C5FFE-48D8-74BB-214B-7F296EE1B8D6}"/>
              </a:ext>
            </a:extLst>
          </p:cNvPr>
          <p:cNvSpPr>
            <a:spLocks noGrp="1"/>
          </p:cNvSpPr>
          <p:nvPr>
            <p:ph type="title"/>
          </p:nvPr>
        </p:nvSpPr>
        <p:spPr/>
        <p:txBody>
          <a:bodyPr/>
          <a:lstStyle/>
          <a:p>
            <a:r>
              <a:rPr lang="en-US" sz="4000" b="1" dirty="0">
                <a:solidFill>
                  <a:schemeClr val="bg1"/>
                </a:solidFill>
                <a:latin typeface="Arial"/>
                <a:cs typeface="Arial"/>
              </a:rPr>
              <a:t>Adding a Test Report Code</a:t>
            </a:r>
          </a:p>
        </p:txBody>
      </p:sp>
      <p:sp>
        <p:nvSpPr>
          <p:cNvPr id="3" name="Content Placeholder 2">
            <a:extLst>
              <a:ext uri="{FF2B5EF4-FFF2-40B4-BE49-F238E27FC236}">
                <a16:creationId xmlns:a16="http://schemas.microsoft.com/office/drawing/2014/main" id="{AB468F3D-862D-CC62-7542-E2F78E89485A}"/>
              </a:ext>
            </a:extLst>
          </p:cNvPr>
          <p:cNvSpPr>
            <a:spLocks noGrp="1"/>
          </p:cNvSpPr>
          <p:nvPr>
            <p:ph idx="1"/>
          </p:nvPr>
        </p:nvSpPr>
        <p:spPr>
          <a:xfrm>
            <a:off x="173179" y="1571798"/>
            <a:ext cx="11890665" cy="4414692"/>
          </a:xfrm>
        </p:spPr>
        <p:txBody>
          <a:bodyPr vert="horz" lIns="91440" tIns="45720" rIns="91440" bIns="45720" rtlCol="0" anchor="t">
            <a:noAutofit/>
          </a:bodyPr>
          <a:lstStyle/>
          <a:p>
            <a:pPr marL="0" indent="0" fontAlgn="base">
              <a:buNone/>
            </a:pPr>
            <a:r>
              <a:rPr lang="en-US" b="1" dirty="0">
                <a:solidFill>
                  <a:srgbClr val="000000"/>
                </a:solidFill>
                <a:latin typeface="Arial"/>
                <a:cs typeface="Arial"/>
              </a:rPr>
              <a:t>If necessary, add a test report code for the </a:t>
            </a:r>
            <a:r>
              <a:rPr lang="en-US" b="1" i="1" dirty="0">
                <a:solidFill>
                  <a:srgbClr val="000000"/>
                </a:solidFill>
                <a:latin typeface="Arial"/>
                <a:cs typeface="Arial"/>
              </a:rPr>
              <a:t>test</a:t>
            </a:r>
            <a:r>
              <a:rPr lang="en-US" b="1" dirty="0">
                <a:solidFill>
                  <a:srgbClr val="000000"/>
                </a:solidFill>
                <a:latin typeface="Arial"/>
                <a:cs typeface="Arial"/>
              </a:rPr>
              <a:t> the student already logged into.</a:t>
            </a:r>
          </a:p>
          <a:p>
            <a:pPr marL="965200" lvl="1" indent="-457200">
              <a:buClr>
                <a:srgbClr val="000000"/>
              </a:buClr>
              <a:buFont typeface="+mj-lt"/>
              <a:buAutoNum type="arabicPeriod"/>
            </a:pPr>
            <a:r>
              <a:rPr lang="en-US" dirty="0">
                <a:solidFill>
                  <a:srgbClr val="000000"/>
                </a:solidFill>
                <a:latin typeface="Arial"/>
                <a:cs typeface="Arial"/>
              </a:rPr>
              <a:t>Select </a:t>
            </a:r>
            <a:r>
              <a:rPr lang="en-US" b="1" dirty="0">
                <a:solidFill>
                  <a:srgbClr val="000000"/>
                </a:solidFill>
                <a:latin typeface="Arial"/>
                <a:cs typeface="Arial"/>
              </a:rPr>
              <a:t>Test Scheduling</a:t>
            </a:r>
            <a:r>
              <a:rPr lang="en-US" dirty="0">
                <a:solidFill>
                  <a:srgbClr val="000000"/>
                </a:solidFill>
                <a:latin typeface="Arial"/>
                <a:cs typeface="Arial"/>
              </a:rPr>
              <a:t> in the top menu.</a:t>
            </a:r>
          </a:p>
          <a:p>
            <a:pPr marL="965200" lvl="1" indent="-457200">
              <a:buClr>
                <a:srgbClr val="000000"/>
              </a:buClr>
              <a:buFont typeface="+mj-lt"/>
              <a:buAutoNum type="arabicPeriod"/>
            </a:pPr>
            <a:r>
              <a:rPr lang="en-US" dirty="0">
                <a:solidFill>
                  <a:srgbClr val="000000"/>
                </a:solidFill>
                <a:latin typeface="Arial"/>
                <a:cs typeface="Arial"/>
              </a:rPr>
              <a:t>Select the correct school, content area, program (grades 3–8 or high school), and test name.</a:t>
            </a:r>
          </a:p>
          <a:p>
            <a:pPr marL="965200" lvl="1" indent="-457200">
              <a:buClr>
                <a:srgbClr val="000000"/>
              </a:buClr>
              <a:buFont typeface="+mj-lt"/>
              <a:buAutoNum type="arabicPeriod"/>
            </a:pPr>
            <a:r>
              <a:rPr lang="en-US" dirty="0">
                <a:solidFill>
                  <a:srgbClr val="000000"/>
                </a:solidFill>
                <a:latin typeface="Arial"/>
                <a:cs typeface="Arial"/>
              </a:rPr>
              <a:t>Locate the class you wish to update and click </a:t>
            </a:r>
            <a:r>
              <a:rPr lang="en-US" b="1" dirty="0">
                <a:solidFill>
                  <a:srgbClr val="000000"/>
                </a:solidFill>
                <a:latin typeface="Arial"/>
                <a:cs typeface="Arial"/>
              </a:rPr>
              <a:t>View Details/Student Logins</a:t>
            </a:r>
            <a:r>
              <a:rPr lang="en-US" dirty="0">
                <a:solidFill>
                  <a:srgbClr val="000000"/>
                </a:solidFill>
                <a:latin typeface="Arial"/>
                <a:cs typeface="Arial"/>
              </a:rPr>
              <a:t>.</a:t>
            </a:r>
          </a:p>
          <a:p>
            <a:pPr marL="965200" lvl="1" indent="-457200">
              <a:buClr>
                <a:srgbClr val="000000"/>
              </a:buClr>
              <a:buFont typeface="+mj-lt"/>
              <a:buAutoNum type="arabicPeriod"/>
            </a:pPr>
            <a:r>
              <a:rPr lang="en-US" dirty="0">
                <a:solidFill>
                  <a:srgbClr val="000000"/>
                </a:solidFill>
                <a:latin typeface="Arial"/>
                <a:cs typeface="Arial"/>
              </a:rPr>
              <a:t>Locate the student who requires the test be voided and click the </a:t>
            </a:r>
            <a:r>
              <a:rPr lang="en-US" b="1" dirty="0">
                <a:solidFill>
                  <a:srgbClr val="000000"/>
                </a:solidFill>
                <a:latin typeface="Arial"/>
                <a:cs typeface="Arial"/>
              </a:rPr>
              <a:t>+</a:t>
            </a:r>
            <a:r>
              <a:rPr lang="en-US" dirty="0">
                <a:solidFill>
                  <a:srgbClr val="000000"/>
                </a:solidFill>
                <a:latin typeface="Arial"/>
                <a:cs typeface="Arial"/>
              </a:rPr>
              <a:t> button.</a:t>
            </a:r>
          </a:p>
          <a:p>
            <a:pPr marL="965200" lvl="1" indent="-457200">
              <a:buClr>
                <a:srgbClr val="000000"/>
              </a:buClr>
              <a:buFont typeface="+mj-lt"/>
              <a:buAutoNum type="arabicPeriod"/>
            </a:pPr>
            <a:r>
              <a:rPr lang="en-US" dirty="0">
                <a:solidFill>
                  <a:srgbClr val="000000"/>
                </a:solidFill>
                <a:latin typeface="Arial"/>
                <a:cs typeface="Arial"/>
              </a:rPr>
              <a:t>Select the test report code and click </a:t>
            </a:r>
            <a:r>
              <a:rPr lang="en-US" b="1" dirty="0">
                <a:solidFill>
                  <a:srgbClr val="000000"/>
                </a:solidFill>
                <a:latin typeface="Arial"/>
                <a:cs typeface="Arial"/>
              </a:rPr>
              <a:t>Save</a:t>
            </a:r>
            <a:r>
              <a:rPr lang="en-US" dirty="0">
                <a:solidFill>
                  <a:srgbClr val="000000"/>
                </a:solidFill>
                <a:latin typeface="Arial"/>
                <a:cs typeface="Arial"/>
              </a:rPr>
              <a:t>.</a:t>
            </a:r>
          </a:p>
          <a:p>
            <a:pPr marL="850900" lvl="1" indent="-342900">
              <a:buAutoNum type="arabicPeriod"/>
            </a:pPr>
            <a:endParaRPr lang="en-US" sz="2100" dirty="0">
              <a:solidFill>
                <a:srgbClr val="000000"/>
              </a:solidFill>
              <a:latin typeface="Arial"/>
              <a:cs typeface="Arial"/>
            </a:endParaRPr>
          </a:p>
        </p:txBody>
      </p:sp>
      <p:pic>
        <p:nvPicPr>
          <p:cNvPr id="4" name="Picture 3">
            <a:extLst>
              <a:ext uri="{FF2B5EF4-FFF2-40B4-BE49-F238E27FC236}">
                <a16:creationId xmlns:a16="http://schemas.microsoft.com/office/drawing/2014/main" id="{CDB73C50-1160-329B-E494-1D9AB230A258}"/>
              </a:ext>
            </a:extLst>
          </p:cNvPr>
          <p:cNvPicPr>
            <a:picLocks noChangeAspect="1"/>
          </p:cNvPicPr>
          <p:nvPr/>
        </p:nvPicPr>
        <p:blipFill>
          <a:blip r:embed="rId3"/>
          <a:stretch>
            <a:fillRect/>
          </a:stretch>
        </p:blipFill>
        <p:spPr>
          <a:xfrm>
            <a:off x="283797" y="5063774"/>
            <a:ext cx="4973660" cy="1079143"/>
          </a:xfrm>
          <a:prstGeom prst="rect">
            <a:avLst/>
          </a:prstGeom>
        </p:spPr>
      </p:pic>
      <p:sp>
        <p:nvSpPr>
          <p:cNvPr id="5" name="Rectangle 4">
            <a:extLst>
              <a:ext uri="{FF2B5EF4-FFF2-40B4-BE49-F238E27FC236}">
                <a16:creationId xmlns:a16="http://schemas.microsoft.com/office/drawing/2014/main" id="{3E9CEE46-CB88-37A8-D06A-423E5F893442}"/>
              </a:ext>
            </a:extLst>
          </p:cNvPr>
          <p:cNvSpPr/>
          <p:nvPr/>
        </p:nvSpPr>
        <p:spPr>
          <a:xfrm>
            <a:off x="2985274" y="5286739"/>
            <a:ext cx="364901" cy="3541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C8A368D-D375-81D4-191D-C4566E8BFCF6}"/>
              </a:ext>
            </a:extLst>
          </p:cNvPr>
          <p:cNvGrpSpPr/>
          <p:nvPr/>
        </p:nvGrpSpPr>
        <p:grpSpPr>
          <a:xfrm>
            <a:off x="5715270" y="4667316"/>
            <a:ext cx="5819641" cy="1941624"/>
            <a:chOff x="5981970" y="4587845"/>
            <a:chExt cx="5819641" cy="1941624"/>
          </a:xfrm>
        </p:grpSpPr>
        <p:pic>
          <p:nvPicPr>
            <p:cNvPr id="6" name="Picture 5">
              <a:extLst>
                <a:ext uri="{FF2B5EF4-FFF2-40B4-BE49-F238E27FC236}">
                  <a16:creationId xmlns:a16="http://schemas.microsoft.com/office/drawing/2014/main" id="{F204F9E0-1038-BECC-594A-0227CA394D9E}"/>
                </a:ext>
              </a:extLst>
            </p:cNvPr>
            <p:cNvPicPr>
              <a:picLocks noChangeAspect="1"/>
            </p:cNvPicPr>
            <p:nvPr/>
          </p:nvPicPr>
          <p:blipFill>
            <a:blip r:embed="rId4"/>
            <a:stretch>
              <a:fillRect/>
            </a:stretch>
          </p:blipFill>
          <p:spPr>
            <a:xfrm>
              <a:off x="5981970" y="4587845"/>
              <a:ext cx="5819641" cy="1941624"/>
            </a:xfrm>
            <a:prstGeom prst="rect">
              <a:avLst/>
            </a:prstGeom>
          </p:spPr>
        </p:pic>
        <p:sp>
          <p:nvSpPr>
            <p:cNvPr id="7" name="Rectangle 6">
              <a:extLst>
                <a:ext uri="{FF2B5EF4-FFF2-40B4-BE49-F238E27FC236}">
                  <a16:creationId xmlns:a16="http://schemas.microsoft.com/office/drawing/2014/main" id="{70679C74-FBCD-B730-FE43-20ED7D6B2BEC}"/>
                </a:ext>
              </a:extLst>
            </p:cNvPr>
            <p:cNvSpPr/>
            <p:nvPr/>
          </p:nvSpPr>
          <p:spPr>
            <a:xfrm>
              <a:off x="6096000" y="5321210"/>
              <a:ext cx="2299716" cy="7422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55632C-40A6-F8D6-9D0F-6D23424219E6}"/>
                </a:ext>
              </a:extLst>
            </p:cNvPr>
            <p:cNvSpPr/>
            <p:nvPr/>
          </p:nvSpPr>
          <p:spPr>
            <a:xfrm>
              <a:off x="6096000" y="6051884"/>
              <a:ext cx="593559" cy="4053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62BD9E5-8F0E-80E6-C75D-4944233BB160}"/>
              </a:ext>
            </a:extLst>
          </p:cNvPr>
          <p:cNvSpPr txBox="1"/>
          <p:nvPr/>
        </p:nvSpPr>
        <p:spPr>
          <a:xfrm>
            <a:off x="8432800" y="5286739"/>
            <a:ext cx="2992487" cy="1200329"/>
          </a:xfrm>
          <a:prstGeom prst="rect">
            <a:avLst/>
          </a:prstGeom>
          <a:noFill/>
          <a:ln>
            <a:solidFill>
              <a:schemeClr val="tx1"/>
            </a:solidFill>
          </a:ln>
        </p:spPr>
        <p:txBody>
          <a:bodyPr wrap="square" rtlCol="0">
            <a:spAutoFit/>
          </a:bodyPr>
          <a:lstStyle/>
          <a:p>
            <a:r>
              <a:rPr lang="en-US" b="1">
                <a:latin typeface="Arial" panose="020B0604020202020204" pitchFamily="34" charset="0"/>
                <a:cs typeface="Arial" panose="020B0604020202020204" pitchFamily="34" charset="0"/>
              </a:rPr>
              <a:t>Schools should contact DESE before selecting Technical issue or Void (other)</a:t>
            </a:r>
          </a:p>
        </p:txBody>
      </p:sp>
      <p:sp>
        <p:nvSpPr>
          <p:cNvPr id="12" name="Slide Number Placeholder 11">
            <a:extLst>
              <a:ext uri="{FF2B5EF4-FFF2-40B4-BE49-F238E27FC236}">
                <a16:creationId xmlns:a16="http://schemas.microsoft.com/office/drawing/2014/main" id="{9DF452B7-58B9-2162-4720-A3776E2F2F23}"/>
              </a:ext>
            </a:extLst>
          </p:cNvPr>
          <p:cNvSpPr>
            <a:spLocks noGrp="1"/>
          </p:cNvSpPr>
          <p:nvPr>
            <p:ph type="sldNum" sz="quarter" idx="12"/>
          </p:nvPr>
        </p:nvSpPr>
        <p:spPr/>
        <p:txBody>
          <a:bodyPr/>
          <a:lstStyle/>
          <a:p>
            <a:fld id="{68A8D22E-6BC5-9E47-900C-2BB94685D9F5}" type="slidenum">
              <a:rPr lang="en-US" smtClean="0"/>
              <a:t>72</a:t>
            </a:fld>
            <a:endParaRPr lang="en-US"/>
          </a:p>
        </p:txBody>
      </p:sp>
    </p:spTree>
    <p:extLst>
      <p:ext uri="{BB962C8B-B14F-4D97-AF65-F5344CB8AC3E}">
        <p14:creationId xmlns:p14="http://schemas.microsoft.com/office/powerpoint/2010/main" val="3063069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FFF4-B7A1-97B9-A061-D88920B71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CD6B9-4B5C-5682-35D8-F6D359C23795}"/>
              </a:ext>
            </a:extLst>
          </p:cNvPr>
          <p:cNvSpPr>
            <a:spLocks noGrp="1"/>
          </p:cNvSpPr>
          <p:nvPr>
            <p:ph type="title"/>
          </p:nvPr>
        </p:nvSpPr>
        <p:spPr/>
        <p:txBody>
          <a:bodyPr/>
          <a:lstStyle/>
          <a:p>
            <a:r>
              <a:rPr lang="en-US" sz="4000" b="1" dirty="0">
                <a:solidFill>
                  <a:schemeClr val="bg1"/>
                </a:solidFill>
                <a:latin typeface="Arial"/>
                <a:cs typeface="Arial"/>
              </a:rPr>
              <a:t>Adding a Session Report Code</a:t>
            </a:r>
          </a:p>
        </p:txBody>
      </p:sp>
      <p:sp>
        <p:nvSpPr>
          <p:cNvPr id="3" name="Content Placeholder 2">
            <a:extLst>
              <a:ext uri="{FF2B5EF4-FFF2-40B4-BE49-F238E27FC236}">
                <a16:creationId xmlns:a16="http://schemas.microsoft.com/office/drawing/2014/main" id="{8DE9345A-CBCC-FBB0-E488-695F26CC6BB5}"/>
              </a:ext>
            </a:extLst>
          </p:cNvPr>
          <p:cNvSpPr>
            <a:spLocks noGrp="1"/>
          </p:cNvSpPr>
          <p:nvPr>
            <p:ph idx="1"/>
          </p:nvPr>
        </p:nvSpPr>
        <p:spPr>
          <a:xfrm>
            <a:off x="243169" y="1454250"/>
            <a:ext cx="11890665" cy="4809546"/>
          </a:xfrm>
        </p:spPr>
        <p:txBody>
          <a:bodyPr vert="horz" lIns="91440" tIns="45720" rIns="91440" bIns="45720" rtlCol="0" anchor="t">
            <a:noAutofit/>
          </a:bodyPr>
          <a:lstStyle/>
          <a:p>
            <a:pPr marL="0" indent="0" fontAlgn="base">
              <a:buNone/>
            </a:pPr>
            <a:r>
              <a:rPr lang="en-US" sz="2400" b="1" dirty="0">
                <a:solidFill>
                  <a:srgbClr val="000000"/>
                </a:solidFill>
                <a:latin typeface="Arial"/>
                <a:cs typeface="Arial"/>
              </a:rPr>
              <a:t>If necessary, add a session report code for the </a:t>
            </a:r>
            <a:r>
              <a:rPr lang="en-US" sz="2400" b="1" i="1" dirty="0">
                <a:solidFill>
                  <a:srgbClr val="000000"/>
                </a:solidFill>
                <a:latin typeface="Arial"/>
                <a:cs typeface="Arial"/>
              </a:rPr>
              <a:t>test session </a:t>
            </a:r>
            <a:r>
              <a:rPr lang="en-US" sz="2400" b="1" dirty="0">
                <a:solidFill>
                  <a:srgbClr val="000000"/>
                </a:solidFill>
                <a:latin typeface="Arial"/>
                <a:cs typeface="Arial"/>
              </a:rPr>
              <a:t>the student already logged into.</a:t>
            </a:r>
          </a:p>
          <a:p>
            <a:pPr marL="965200" lvl="1" indent="-457200">
              <a:buClr>
                <a:srgbClr val="000000"/>
              </a:buClr>
              <a:buFont typeface="+mj-lt"/>
              <a:buAutoNum type="arabicPeriod"/>
            </a:pPr>
            <a:r>
              <a:rPr lang="en-US" sz="2100" dirty="0">
                <a:solidFill>
                  <a:srgbClr val="000000"/>
                </a:solidFill>
                <a:latin typeface="Arial"/>
                <a:cs typeface="Arial"/>
              </a:rPr>
              <a:t>Select </a:t>
            </a:r>
            <a:r>
              <a:rPr lang="en-US" sz="2100" b="1" dirty="0">
                <a:solidFill>
                  <a:srgbClr val="000000"/>
                </a:solidFill>
                <a:latin typeface="Arial"/>
                <a:cs typeface="Arial"/>
              </a:rPr>
              <a:t>Test Scheduling</a:t>
            </a:r>
            <a:r>
              <a:rPr lang="en-US" sz="2100" dirty="0">
                <a:solidFill>
                  <a:srgbClr val="000000"/>
                </a:solidFill>
                <a:latin typeface="Arial"/>
                <a:cs typeface="Arial"/>
              </a:rPr>
              <a:t> in the top menu.</a:t>
            </a:r>
          </a:p>
          <a:p>
            <a:pPr marL="965200" lvl="1" indent="-457200">
              <a:buClr>
                <a:srgbClr val="000000"/>
              </a:buClr>
              <a:buFont typeface="+mj-lt"/>
              <a:buAutoNum type="arabicPeriod"/>
            </a:pPr>
            <a:r>
              <a:rPr lang="en-US" sz="2100" dirty="0">
                <a:solidFill>
                  <a:srgbClr val="000000"/>
                </a:solidFill>
                <a:latin typeface="Arial"/>
                <a:cs typeface="Arial"/>
              </a:rPr>
              <a:t>Select the correct school, content area, program (grades 3–8 or high school), and test name.</a:t>
            </a:r>
          </a:p>
          <a:p>
            <a:pPr marL="965200" lvl="1" indent="-457200">
              <a:buClr>
                <a:srgbClr val="000000"/>
              </a:buClr>
              <a:buFont typeface="+mj-lt"/>
              <a:buAutoNum type="arabicPeriod"/>
            </a:pPr>
            <a:r>
              <a:rPr lang="en-US" sz="2100" dirty="0">
                <a:solidFill>
                  <a:srgbClr val="000000"/>
                </a:solidFill>
                <a:latin typeface="Arial"/>
                <a:cs typeface="Arial"/>
              </a:rPr>
              <a:t>Locate the test session you wish to update and click </a:t>
            </a:r>
            <a:r>
              <a:rPr lang="en-US" sz="2100" b="1" dirty="0">
                <a:solidFill>
                  <a:srgbClr val="000000"/>
                </a:solidFill>
                <a:latin typeface="Arial"/>
                <a:cs typeface="Arial"/>
              </a:rPr>
              <a:t>View Details/Student Logins</a:t>
            </a:r>
            <a:r>
              <a:rPr lang="en-US" sz="2100" dirty="0">
                <a:solidFill>
                  <a:srgbClr val="000000"/>
                </a:solidFill>
                <a:latin typeface="Arial"/>
                <a:cs typeface="Arial"/>
              </a:rPr>
              <a:t>.</a:t>
            </a:r>
          </a:p>
          <a:p>
            <a:pPr marL="965200" lvl="1" indent="-457200">
              <a:buClr>
                <a:srgbClr val="000000"/>
              </a:buClr>
              <a:buFont typeface="+mj-lt"/>
              <a:buAutoNum type="arabicPeriod"/>
            </a:pPr>
            <a:r>
              <a:rPr lang="en-US" sz="2100" dirty="0">
                <a:solidFill>
                  <a:srgbClr val="000000"/>
                </a:solidFill>
                <a:latin typeface="Arial"/>
                <a:cs typeface="Arial"/>
              </a:rPr>
              <a:t>Locate the student who requires the test session be voided. Click </a:t>
            </a:r>
            <a:r>
              <a:rPr lang="en-US" sz="2100" b="1" dirty="0">
                <a:solidFill>
                  <a:srgbClr val="000000"/>
                </a:solidFill>
                <a:latin typeface="Arial"/>
                <a:cs typeface="Arial"/>
              </a:rPr>
              <a:t>Session Report Codes</a:t>
            </a:r>
            <a:r>
              <a:rPr lang="en-US" sz="2100" dirty="0">
                <a:solidFill>
                  <a:srgbClr val="000000"/>
                </a:solidFill>
                <a:latin typeface="Arial"/>
                <a:cs typeface="Arial"/>
              </a:rPr>
              <a:t>.</a:t>
            </a:r>
          </a:p>
          <a:p>
            <a:pPr marL="965200" lvl="1" indent="-457200">
              <a:buClr>
                <a:srgbClr val="000000"/>
              </a:buClr>
              <a:buFont typeface="+mj-lt"/>
              <a:buAutoNum type="arabicPeriod"/>
            </a:pPr>
            <a:r>
              <a:rPr lang="en-US" sz="2100" dirty="0">
                <a:solidFill>
                  <a:srgbClr val="000000"/>
                </a:solidFill>
                <a:latin typeface="Arial"/>
                <a:cs typeface="Arial"/>
              </a:rPr>
              <a:t>Select the appropriate code and click </a:t>
            </a:r>
            <a:r>
              <a:rPr lang="en-US" sz="2100" b="1" dirty="0">
                <a:solidFill>
                  <a:srgbClr val="000000"/>
                </a:solidFill>
                <a:latin typeface="Arial"/>
                <a:cs typeface="Arial"/>
              </a:rPr>
              <a:t>Save</a:t>
            </a:r>
            <a:r>
              <a:rPr lang="en-US" sz="2100" dirty="0">
                <a:solidFill>
                  <a:srgbClr val="000000"/>
                </a:solidFill>
                <a:latin typeface="Arial"/>
                <a:cs typeface="Arial"/>
              </a:rPr>
              <a:t>.</a:t>
            </a:r>
          </a:p>
          <a:p>
            <a:pPr marL="850900" lvl="1" indent="-342900">
              <a:buAutoNum type="arabicPeriod"/>
            </a:pPr>
            <a:endParaRPr lang="en-US" sz="2100" dirty="0">
              <a:solidFill>
                <a:srgbClr val="000000"/>
              </a:solidFill>
              <a:latin typeface="Arial"/>
              <a:cs typeface="Arial"/>
            </a:endParaRPr>
          </a:p>
        </p:txBody>
      </p:sp>
      <p:grpSp>
        <p:nvGrpSpPr>
          <p:cNvPr id="4" name="Group 3">
            <a:extLst>
              <a:ext uri="{FF2B5EF4-FFF2-40B4-BE49-F238E27FC236}">
                <a16:creationId xmlns:a16="http://schemas.microsoft.com/office/drawing/2014/main" id="{26029A08-E0FA-C6A2-E580-3F9EA0795ED4}"/>
              </a:ext>
            </a:extLst>
          </p:cNvPr>
          <p:cNvGrpSpPr/>
          <p:nvPr/>
        </p:nvGrpSpPr>
        <p:grpSpPr>
          <a:xfrm>
            <a:off x="428625" y="4178808"/>
            <a:ext cx="5886488" cy="1968677"/>
            <a:chOff x="117647" y="4603535"/>
            <a:chExt cx="6499140" cy="1893416"/>
          </a:xfrm>
        </p:grpSpPr>
        <p:pic>
          <p:nvPicPr>
            <p:cNvPr id="9" name="Picture 8">
              <a:extLst>
                <a:ext uri="{FF2B5EF4-FFF2-40B4-BE49-F238E27FC236}">
                  <a16:creationId xmlns:a16="http://schemas.microsoft.com/office/drawing/2014/main" id="{231C5155-A087-58A6-5E15-ABF1224DECC1}"/>
                </a:ext>
              </a:extLst>
            </p:cNvPr>
            <p:cNvPicPr>
              <a:picLocks noChangeAspect="1"/>
            </p:cNvPicPr>
            <p:nvPr/>
          </p:nvPicPr>
          <p:blipFill>
            <a:blip r:embed="rId3"/>
            <a:stretch>
              <a:fillRect/>
            </a:stretch>
          </p:blipFill>
          <p:spPr>
            <a:xfrm>
              <a:off x="117647" y="4603535"/>
              <a:ext cx="6499140" cy="1893416"/>
            </a:xfrm>
            <a:prstGeom prst="rect">
              <a:avLst/>
            </a:prstGeom>
          </p:spPr>
        </p:pic>
        <p:sp>
          <p:nvSpPr>
            <p:cNvPr id="11" name="Rectangle 10">
              <a:extLst>
                <a:ext uri="{FF2B5EF4-FFF2-40B4-BE49-F238E27FC236}">
                  <a16:creationId xmlns:a16="http://schemas.microsoft.com/office/drawing/2014/main" id="{A0AEDBB9-30D5-F733-A12E-F84169646DD1}"/>
                </a:ext>
              </a:extLst>
            </p:cNvPr>
            <p:cNvSpPr/>
            <p:nvPr/>
          </p:nvSpPr>
          <p:spPr>
            <a:xfrm>
              <a:off x="5766486" y="5900351"/>
              <a:ext cx="710513" cy="2883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E21700C-5E4D-FBFD-BA1F-80CD1B7185D8}"/>
              </a:ext>
            </a:extLst>
          </p:cNvPr>
          <p:cNvGrpSpPr/>
          <p:nvPr/>
        </p:nvGrpSpPr>
        <p:grpSpPr>
          <a:xfrm>
            <a:off x="6522851" y="4291575"/>
            <a:ext cx="5495970" cy="1743142"/>
            <a:chOff x="6834574" y="4732252"/>
            <a:chExt cx="5195502" cy="1419740"/>
          </a:xfrm>
        </p:grpSpPr>
        <p:pic>
          <p:nvPicPr>
            <p:cNvPr id="10" name="Picture 9">
              <a:extLst>
                <a:ext uri="{FF2B5EF4-FFF2-40B4-BE49-F238E27FC236}">
                  <a16:creationId xmlns:a16="http://schemas.microsoft.com/office/drawing/2014/main" id="{4EC13712-3179-076C-EFF2-A1EFCFBF8D5D}"/>
                </a:ext>
              </a:extLst>
            </p:cNvPr>
            <p:cNvPicPr>
              <a:picLocks noChangeAspect="1"/>
            </p:cNvPicPr>
            <p:nvPr/>
          </p:nvPicPr>
          <p:blipFill>
            <a:blip r:embed="rId4"/>
            <a:stretch>
              <a:fillRect/>
            </a:stretch>
          </p:blipFill>
          <p:spPr>
            <a:xfrm>
              <a:off x="6834574" y="4732252"/>
              <a:ext cx="5195502" cy="1419740"/>
            </a:xfrm>
            <a:prstGeom prst="rect">
              <a:avLst/>
            </a:prstGeom>
          </p:spPr>
        </p:pic>
        <p:sp>
          <p:nvSpPr>
            <p:cNvPr id="12" name="Rectangle 11">
              <a:extLst>
                <a:ext uri="{FF2B5EF4-FFF2-40B4-BE49-F238E27FC236}">
                  <a16:creationId xmlns:a16="http://schemas.microsoft.com/office/drawing/2014/main" id="{EF6EB3CC-80CA-F595-4641-68C70A695DFB}"/>
                </a:ext>
              </a:extLst>
            </p:cNvPr>
            <p:cNvSpPr/>
            <p:nvPr/>
          </p:nvSpPr>
          <p:spPr>
            <a:xfrm>
              <a:off x="6930080" y="5900351"/>
              <a:ext cx="514865" cy="2471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95F16CB8-3014-7F03-5614-C3F5604557CD}"/>
              </a:ext>
            </a:extLst>
          </p:cNvPr>
          <p:cNvSpPr>
            <a:spLocks noGrp="1"/>
          </p:cNvSpPr>
          <p:nvPr>
            <p:ph type="sldNum" sz="quarter" idx="12"/>
          </p:nvPr>
        </p:nvSpPr>
        <p:spPr/>
        <p:txBody>
          <a:bodyPr/>
          <a:lstStyle/>
          <a:p>
            <a:fld id="{68A8D22E-6BC5-9E47-900C-2BB94685D9F5}" type="slidenum">
              <a:rPr lang="en-US" smtClean="0"/>
              <a:t>73</a:t>
            </a:fld>
            <a:endParaRPr lang="en-US"/>
          </a:p>
        </p:txBody>
      </p:sp>
    </p:spTree>
    <p:extLst>
      <p:ext uri="{BB962C8B-B14F-4D97-AF65-F5344CB8AC3E}">
        <p14:creationId xmlns:p14="http://schemas.microsoft.com/office/powerpoint/2010/main" val="2381347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684AC-8158-1181-6320-FAE40A7BE4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03A6B-920A-A906-EAF9-A0C26005BA71}"/>
              </a:ext>
            </a:extLst>
          </p:cNvPr>
          <p:cNvSpPr>
            <a:spLocks noGrp="1"/>
          </p:cNvSpPr>
          <p:nvPr>
            <p:ph type="title"/>
          </p:nvPr>
        </p:nvSpPr>
        <p:spPr/>
        <p:txBody>
          <a:bodyPr>
            <a:noAutofit/>
          </a:bodyPr>
          <a:lstStyle/>
          <a:p>
            <a:r>
              <a:rPr lang="en-US" sz="4000" b="1">
                <a:solidFill>
                  <a:schemeClr val="bg1"/>
                </a:solidFill>
                <a:latin typeface="Arial"/>
                <a:cs typeface="Arial"/>
              </a:rPr>
              <a:t>Adding Medical Absence for an </a:t>
            </a:r>
            <a:br>
              <a:rPr lang="en-US" sz="4000" b="1">
                <a:solidFill>
                  <a:schemeClr val="bg1"/>
                </a:solidFill>
                <a:latin typeface="Arial"/>
                <a:cs typeface="Arial"/>
              </a:rPr>
            </a:br>
            <a:r>
              <a:rPr lang="en-US" sz="4000" b="1">
                <a:solidFill>
                  <a:schemeClr val="bg1"/>
                </a:solidFill>
                <a:latin typeface="Arial"/>
                <a:cs typeface="Arial"/>
              </a:rPr>
              <a:t>Individual Student</a:t>
            </a:r>
            <a:endParaRPr lang="en-US" b="1">
              <a:solidFill>
                <a:schemeClr val="bg1"/>
              </a:solidFill>
            </a:endParaRPr>
          </a:p>
        </p:txBody>
      </p:sp>
      <p:sp>
        <p:nvSpPr>
          <p:cNvPr id="3" name="Content Placeholder 2">
            <a:extLst>
              <a:ext uri="{FF2B5EF4-FFF2-40B4-BE49-F238E27FC236}">
                <a16:creationId xmlns:a16="http://schemas.microsoft.com/office/drawing/2014/main" id="{187A8760-3F08-0189-6874-115347C9E513}"/>
              </a:ext>
            </a:extLst>
          </p:cNvPr>
          <p:cNvSpPr>
            <a:spLocks noGrp="1"/>
          </p:cNvSpPr>
          <p:nvPr>
            <p:ph idx="1"/>
          </p:nvPr>
        </p:nvSpPr>
        <p:spPr>
          <a:xfrm>
            <a:off x="173180" y="1591254"/>
            <a:ext cx="7779080" cy="4414692"/>
          </a:xfrm>
        </p:spPr>
        <p:txBody>
          <a:bodyPr vert="horz" lIns="91440" tIns="45720" rIns="91440" bIns="45720" rtlCol="0" anchor="t">
            <a:noAutofit/>
          </a:bodyPr>
          <a:lstStyle/>
          <a:p>
            <a:pPr marL="457200" indent="-457200">
              <a:buClr>
                <a:srgbClr val="000000"/>
              </a:buClr>
              <a:buFont typeface="+mj-lt"/>
              <a:buAutoNum type="arabicPeriod"/>
            </a:pPr>
            <a:r>
              <a:rPr lang="en-US" sz="2400">
                <a:solidFill>
                  <a:srgbClr val="000000"/>
                </a:solidFill>
                <a:latin typeface="Arial"/>
                <a:cs typeface="Arial"/>
              </a:rPr>
              <a:t>Log in to the MCAS Portal and select </a:t>
            </a:r>
            <a:r>
              <a:rPr lang="en-US" sz="2400" b="1">
                <a:solidFill>
                  <a:srgbClr val="000000"/>
                </a:solidFill>
                <a:latin typeface="Arial"/>
                <a:cs typeface="Arial"/>
              </a:rPr>
              <a:t>Administration</a:t>
            </a:r>
            <a:r>
              <a:rPr lang="en-US" sz="2400">
                <a:solidFill>
                  <a:srgbClr val="000000"/>
                </a:solidFill>
                <a:latin typeface="Arial"/>
                <a:cs typeface="Arial"/>
              </a:rPr>
              <a:t>.</a:t>
            </a:r>
          </a:p>
          <a:p>
            <a:pPr marL="457200" indent="-457200">
              <a:buClr>
                <a:srgbClr val="000000"/>
              </a:buClr>
              <a:buFont typeface="+mj-lt"/>
              <a:buAutoNum type="arabicPeriod"/>
            </a:pPr>
            <a:r>
              <a:rPr lang="en-US" sz="2400">
                <a:solidFill>
                  <a:srgbClr val="000000"/>
                </a:solidFill>
                <a:latin typeface="Arial"/>
                <a:cs typeface="Arial"/>
              </a:rPr>
              <a:t>Select </a:t>
            </a:r>
            <a:r>
              <a:rPr lang="en-US" sz="2400" b="1">
                <a:solidFill>
                  <a:srgbClr val="000000"/>
                </a:solidFill>
                <a:latin typeface="Arial"/>
                <a:cs typeface="Arial"/>
              </a:rPr>
              <a:t>Students </a:t>
            </a:r>
            <a:r>
              <a:rPr lang="en-US" sz="2400">
                <a:solidFill>
                  <a:srgbClr val="000000"/>
                </a:solidFill>
                <a:latin typeface="Arial"/>
                <a:cs typeface="Arial"/>
              </a:rPr>
              <a:t>in the top menu.</a:t>
            </a:r>
          </a:p>
          <a:p>
            <a:pPr marL="457200" indent="-457200">
              <a:buClr>
                <a:srgbClr val="000000"/>
              </a:buClr>
              <a:buFont typeface="+mj-lt"/>
              <a:buAutoNum type="arabicPeriod"/>
            </a:pPr>
            <a:r>
              <a:rPr lang="en-US" sz="2400">
                <a:solidFill>
                  <a:srgbClr val="000000"/>
                </a:solidFill>
                <a:latin typeface="Arial"/>
                <a:cs typeface="Arial"/>
              </a:rPr>
              <a:t>Locate the student to be edited and click </a:t>
            </a:r>
            <a:r>
              <a:rPr lang="en-US" sz="2400" b="1">
                <a:solidFill>
                  <a:srgbClr val="000000"/>
                </a:solidFill>
                <a:latin typeface="Arial"/>
                <a:cs typeface="Arial"/>
              </a:rPr>
              <a:t>Edit</a:t>
            </a:r>
            <a:r>
              <a:rPr lang="en-US" sz="2400">
                <a:solidFill>
                  <a:srgbClr val="000000"/>
                </a:solidFill>
                <a:latin typeface="Arial"/>
                <a:cs typeface="Arial"/>
              </a:rPr>
              <a:t>. </a:t>
            </a:r>
          </a:p>
          <a:p>
            <a:pPr marL="457200" indent="-457200">
              <a:buClr>
                <a:srgbClr val="000000"/>
              </a:buClr>
              <a:buFont typeface="+mj-lt"/>
              <a:buAutoNum type="arabicPeriod"/>
            </a:pPr>
            <a:r>
              <a:rPr lang="en-US" sz="2400">
                <a:solidFill>
                  <a:srgbClr val="000000"/>
                </a:solidFill>
                <a:latin typeface="Arial"/>
                <a:cs typeface="Arial"/>
              </a:rPr>
              <a:t>On the Accommodations tab, check the box for </a:t>
            </a:r>
            <a:r>
              <a:rPr lang="en-US" sz="2400" b="1">
                <a:solidFill>
                  <a:srgbClr val="000000"/>
                </a:solidFill>
                <a:latin typeface="Arial"/>
                <a:cs typeface="Arial"/>
              </a:rPr>
              <a:t>Medical Absence</a:t>
            </a:r>
            <a:r>
              <a:rPr lang="en-US" sz="2400">
                <a:solidFill>
                  <a:srgbClr val="000000"/>
                </a:solidFill>
                <a:latin typeface="Arial"/>
                <a:cs typeface="Arial"/>
              </a:rPr>
              <a:t> for the correct test code and click </a:t>
            </a:r>
            <a:r>
              <a:rPr lang="en-US" sz="2400" b="1">
                <a:solidFill>
                  <a:srgbClr val="000000"/>
                </a:solidFill>
                <a:latin typeface="Arial"/>
                <a:cs typeface="Arial"/>
              </a:rPr>
              <a:t>Save.</a:t>
            </a:r>
            <a:endParaRPr lang="en-US" sz="2400">
              <a:solidFill>
                <a:srgbClr val="000000"/>
              </a:solidFill>
              <a:latin typeface="Arial"/>
              <a:cs typeface="Arial"/>
            </a:endParaRPr>
          </a:p>
        </p:txBody>
      </p:sp>
      <p:grpSp>
        <p:nvGrpSpPr>
          <p:cNvPr id="9" name="Group 8">
            <a:extLst>
              <a:ext uri="{FF2B5EF4-FFF2-40B4-BE49-F238E27FC236}">
                <a16:creationId xmlns:a16="http://schemas.microsoft.com/office/drawing/2014/main" id="{95953EB8-BD18-C482-9F9A-6223BA729C77}"/>
              </a:ext>
            </a:extLst>
          </p:cNvPr>
          <p:cNvGrpSpPr/>
          <p:nvPr/>
        </p:nvGrpSpPr>
        <p:grpSpPr>
          <a:xfrm>
            <a:off x="7952259" y="1722737"/>
            <a:ext cx="3476368" cy="4724401"/>
            <a:chOff x="8003059" y="1113137"/>
            <a:chExt cx="3476368" cy="4724401"/>
          </a:xfrm>
        </p:grpSpPr>
        <p:pic>
          <p:nvPicPr>
            <p:cNvPr id="5" name="Picture 4">
              <a:extLst>
                <a:ext uri="{FF2B5EF4-FFF2-40B4-BE49-F238E27FC236}">
                  <a16:creationId xmlns:a16="http://schemas.microsoft.com/office/drawing/2014/main" id="{8BE134E2-30D7-0432-4ED1-B02FF0452859}"/>
                </a:ext>
              </a:extLst>
            </p:cNvPr>
            <p:cNvPicPr>
              <a:picLocks noChangeAspect="1"/>
            </p:cNvPicPr>
            <p:nvPr/>
          </p:nvPicPr>
          <p:blipFill>
            <a:blip r:embed="rId2"/>
            <a:stretch>
              <a:fillRect/>
            </a:stretch>
          </p:blipFill>
          <p:spPr>
            <a:xfrm>
              <a:off x="8003059" y="1113137"/>
              <a:ext cx="3476368" cy="4724401"/>
            </a:xfrm>
            <a:prstGeom prst="rect">
              <a:avLst/>
            </a:prstGeom>
          </p:spPr>
        </p:pic>
        <p:sp>
          <p:nvSpPr>
            <p:cNvPr id="6" name="Rectangle 5">
              <a:extLst>
                <a:ext uri="{FF2B5EF4-FFF2-40B4-BE49-F238E27FC236}">
                  <a16:creationId xmlns:a16="http://schemas.microsoft.com/office/drawing/2014/main" id="{23B46155-6717-C502-C378-CD62E415475B}"/>
                </a:ext>
              </a:extLst>
            </p:cNvPr>
            <p:cNvSpPr/>
            <p:nvPr/>
          </p:nvSpPr>
          <p:spPr>
            <a:xfrm>
              <a:off x="8196648" y="1997675"/>
              <a:ext cx="875269" cy="2059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B37C122-60E8-0B11-A285-EB5C543ADA81}"/>
              </a:ext>
            </a:extLst>
          </p:cNvPr>
          <p:cNvGrpSpPr/>
          <p:nvPr/>
        </p:nvGrpSpPr>
        <p:grpSpPr>
          <a:xfrm>
            <a:off x="145964" y="4719166"/>
            <a:ext cx="7248526" cy="1562615"/>
            <a:chOff x="139399" y="4274666"/>
            <a:chExt cx="7248526" cy="1562615"/>
          </a:xfrm>
        </p:grpSpPr>
        <p:pic>
          <p:nvPicPr>
            <p:cNvPr id="4" name="Picture 3">
              <a:extLst>
                <a:ext uri="{FF2B5EF4-FFF2-40B4-BE49-F238E27FC236}">
                  <a16:creationId xmlns:a16="http://schemas.microsoft.com/office/drawing/2014/main" id="{90F33380-4ADB-7182-C3DE-C8D70E02FA3F}"/>
                </a:ext>
              </a:extLst>
            </p:cNvPr>
            <p:cNvPicPr>
              <a:picLocks noChangeAspect="1"/>
            </p:cNvPicPr>
            <p:nvPr/>
          </p:nvPicPr>
          <p:blipFill>
            <a:blip r:embed="rId3"/>
            <a:stretch>
              <a:fillRect/>
            </a:stretch>
          </p:blipFill>
          <p:spPr>
            <a:xfrm>
              <a:off x="139399" y="4274666"/>
              <a:ext cx="7248526" cy="1562615"/>
            </a:xfrm>
            <a:prstGeom prst="rect">
              <a:avLst/>
            </a:prstGeom>
          </p:spPr>
        </p:pic>
        <p:sp>
          <p:nvSpPr>
            <p:cNvPr id="7" name="Rectangle 6">
              <a:extLst>
                <a:ext uri="{FF2B5EF4-FFF2-40B4-BE49-F238E27FC236}">
                  <a16:creationId xmlns:a16="http://schemas.microsoft.com/office/drawing/2014/main" id="{37C0B87E-435F-EF95-B7AC-F399985B4AB3}"/>
                </a:ext>
              </a:extLst>
            </p:cNvPr>
            <p:cNvSpPr/>
            <p:nvPr/>
          </p:nvSpPr>
          <p:spPr>
            <a:xfrm>
              <a:off x="6888891" y="4561702"/>
              <a:ext cx="370702" cy="3707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FEFFAA95-EE7A-5213-62CB-75D10FEF4ABA}"/>
              </a:ext>
            </a:extLst>
          </p:cNvPr>
          <p:cNvSpPr>
            <a:spLocks noGrp="1"/>
          </p:cNvSpPr>
          <p:nvPr>
            <p:ph type="sldNum" sz="quarter" idx="12"/>
          </p:nvPr>
        </p:nvSpPr>
        <p:spPr/>
        <p:txBody>
          <a:bodyPr/>
          <a:lstStyle/>
          <a:p>
            <a:fld id="{68A8D22E-6BC5-9E47-900C-2BB94685D9F5}" type="slidenum">
              <a:rPr lang="en-US" smtClean="0"/>
              <a:t>74</a:t>
            </a:fld>
            <a:endParaRPr lang="en-US"/>
          </a:p>
        </p:txBody>
      </p:sp>
    </p:spTree>
    <p:extLst>
      <p:ext uri="{BB962C8B-B14F-4D97-AF65-F5344CB8AC3E}">
        <p14:creationId xmlns:p14="http://schemas.microsoft.com/office/powerpoint/2010/main" val="3944281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B3D75-4DBF-515C-0697-F4F047964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88626-868F-DD27-1DA2-8C9FB311C29F}"/>
              </a:ext>
            </a:extLst>
          </p:cNvPr>
          <p:cNvSpPr>
            <a:spLocks noGrp="1"/>
          </p:cNvSpPr>
          <p:nvPr>
            <p:ph type="title"/>
          </p:nvPr>
        </p:nvSpPr>
        <p:spPr/>
        <p:txBody>
          <a:bodyPr/>
          <a:lstStyle/>
          <a:p>
            <a:r>
              <a:rPr lang="en-US" sz="4000" b="1">
                <a:solidFill>
                  <a:schemeClr val="bg1"/>
                </a:solidFill>
                <a:latin typeface="Arial"/>
                <a:cs typeface="Arial"/>
              </a:rPr>
              <a:t>Bulk-Adding Medical Absence</a:t>
            </a:r>
          </a:p>
        </p:txBody>
      </p:sp>
      <p:sp>
        <p:nvSpPr>
          <p:cNvPr id="3" name="Content Placeholder 2">
            <a:extLst>
              <a:ext uri="{FF2B5EF4-FFF2-40B4-BE49-F238E27FC236}">
                <a16:creationId xmlns:a16="http://schemas.microsoft.com/office/drawing/2014/main" id="{6FA1088D-C9FF-DE42-FF41-D1CBC8462D69}"/>
              </a:ext>
            </a:extLst>
          </p:cNvPr>
          <p:cNvSpPr>
            <a:spLocks noGrp="1"/>
          </p:cNvSpPr>
          <p:nvPr>
            <p:ph idx="1"/>
          </p:nvPr>
        </p:nvSpPr>
        <p:spPr/>
        <p:txBody>
          <a:bodyPr vert="horz" lIns="91440" tIns="45720" rIns="91440" bIns="45720" rtlCol="0" anchor="t">
            <a:noAutofit/>
          </a:bodyPr>
          <a:lstStyle/>
          <a:p>
            <a:pPr marL="457200" indent="-457200">
              <a:buClr>
                <a:srgbClr val="000000"/>
              </a:buClr>
              <a:buFont typeface="+mj-lt"/>
              <a:buAutoNum type="arabicPeriod"/>
            </a:pPr>
            <a:r>
              <a:rPr lang="en-US" sz="2400">
                <a:solidFill>
                  <a:srgbClr val="000000"/>
                </a:solidFill>
                <a:latin typeface="Arial"/>
                <a:cs typeface="Arial"/>
              </a:rPr>
              <a:t>Log in to the MCAS Portal and select </a:t>
            </a:r>
            <a:r>
              <a:rPr lang="en-US" sz="2400" b="1">
                <a:solidFill>
                  <a:srgbClr val="000000"/>
                </a:solidFill>
                <a:latin typeface="Arial"/>
                <a:cs typeface="Arial"/>
              </a:rPr>
              <a:t>Administration</a:t>
            </a:r>
            <a:r>
              <a:rPr lang="en-US" sz="2400">
                <a:solidFill>
                  <a:srgbClr val="000000"/>
                </a:solidFill>
                <a:latin typeface="Arial"/>
                <a:cs typeface="Arial"/>
              </a:rPr>
              <a:t>.</a:t>
            </a:r>
          </a:p>
          <a:p>
            <a:pPr marL="457200" indent="-457200">
              <a:buClr>
                <a:srgbClr val="000000"/>
              </a:buClr>
              <a:buFont typeface="+mj-lt"/>
              <a:buAutoNum type="arabicPeriod"/>
            </a:pPr>
            <a:r>
              <a:rPr lang="en-US" sz="2400">
                <a:solidFill>
                  <a:srgbClr val="000000"/>
                </a:solidFill>
                <a:latin typeface="Arial"/>
                <a:cs typeface="Arial"/>
              </a:rPr>
              <a:t>Select </a:t>
            </a:r>
            <a:r>
              <a:rPr lang="en-US" sz="2400" b="1">
                <a:solidFill>
                  <a:srgbClr val="000000"/>
                </a:solidFill>
                <a:latin typeface="Arial"/>
                <a:cs typeface="Arial"/>
              </a:rPr>
              <a:t>Student Registration </a:t>
            </a:r>
            <a:r>
              <a:rPr lang="en-US" sz="2400">
                <a:solidFill>
                  <a:srgbClr val="000000"/>
                </a:solidFill>
                <a:latin typeface="Arial"/>
                <a:cs typeface="Arial"/>
              </a:rPr>
              <a:t>in the top menu.</a:t>
            </a:r>
          </a:p>
          <a:p>
            <a:pPr marL="457200" indent="-457200">
              <a:buClr>
                <a:srgbClr val="000000"/>
              </a:buClr>
              <a:buFont typeface="+mj-lt"/>
              <a:buAutoNum type="arabicPeriod"/>
            </a:pPr>
            <a:r>
              <a:rPr lang="en-US" sz="2400">
                <a:solidFill>
                  <a:srgbClr val="000000"/>
                </a:solidFill>
                <a:latin typeface="Arial"/>
                <a:cs typeface="Arial"/>
              </a:rPr>
              <a:t>Select the school or district and click </a:t>
            </a:r>
            <a:r>
              <a:rPr lang="en-US" sz="2400" b="1">
                <a:solidFill>
                  <a:srgbClr val="000000"/>
                </a:solidFill>
                <a:latin typeface="Arial"/>
                <a:cs typeface="Arial"/>
              </a:rPr>
              <a:t>Export Students</a:t>
            </a:r>
            <a:r>
              <a:rPr lang="en-US" sz="2400">
                <a:solidFill>
                  <a:srgbClr val="000000"/>
                </a:solidFill>
                <a:latin typeface="Arial"/>
                <a:cs typeface="Arial"/>
              </a:rPr>
              <a:t>. </a:t>
            </a:r>
          </a:p>
          <a:p>
            <a:pPr marL="457200" indent="-457200">
              <a:buClr>
                <a:srgbClr val="000000"/>
              </a:buClr>
              <a:buFont typeface="+mj-lt"/>
              <a:buAutoNum type="arabicPeriod"/>
            </a:pPr>
            <a:r>
              <a:rPr lang="en-US" sz="2400">
                <a:solidFill>
                  <a:srgbClr val="000000"/>
                </a:solidFill>
                <a:latin typeface="Arial"/>
                <a:cs typeface="Arial"/>
              </a:rPr>
              <a:t>Update column M, </a:t>
            </a:r>
            <a:r>
              <a:rPr lang="en-US" sz="2400" err="1">
                <a:solidFill>
                  <a:srgbClr val="000000"/>
                </a:solidFill>
                <a:latin typeface="Arial"/>
                <a:cs typeface="Arial"/>
              </a:rPr>
              <a:t>Not_Tested_Reason</a:t>
            </a:r>
            <a:r>
              <a:rPr lang="en-US" sz="2400">
                <a:solidFill>
                  <a:srgbClr val="000000"/>
                </a:solidFill>
                <a:latin typeface="Arial"/>
                <a:cs typeface="Arial"/>
              </a:rPr>
              <a:t>, for the appropriate students.</a:t>
            </a:r>
          </a:p>
          <a:p>
            <a:pPr lvl="1">
              <a:buClr>
                <a:srgbClr val="000000"/>
              </a:buClr>
              <a:buFont typeface="Arial" panose="020B0604020202020204" pitchFamily="34" charset="0"/>
              <a:buChar char="•"/>
            </a:pPr>
            <a:r>
              <a:rPr lang="en-US" sz="2000">
                <a:solidFill>
                  <a:srgbClr val="000000"/>
                </a:solidFill>
                <a:latin typeface="Arial"/>
                <a:cs typeface="Arial"/>
              </a:rPr>
              <a:t>Y = medical absence, blank = no medical absence.</a:t>
            </a:r>
          </a:p>
          <a:p>
            <a:pPr marL="457200" indent="-457200">
              <a:buClr>
                <a:srgbClr val="000000"/>
              </a:buClr>
              <a:buFont typeface="+mj-lt"/>
              <a:buAutoNum type="arabicPeriod"/>
            </a:pPr>
            <a:r>
              <a:rPr lang="en-US" sz="2400">
                <a:solidFill>
                  <a:srgbClr val="000000"/>
                </a:solidFill>
                <a:latin typeface="Arial"/>
                <a:cs typeface="Arial"/>
              </a:rPr>
              <a:t>Import the edited file on the </a:t>
            </a:r>
            <a:r>
              <a:rPr lang="en-US" sz="2400" b="1">
                <a:solidFill>
                  <a:srgbClr val="000000"/>
                </a:solidFill>
                <a:latin typeface="Arial"/>
                <a:cs typeface="Arial"/>
              </a:rPr>
              <a:t>Student Registration</a:t>
            </a:r>
            <a:r>
              <a:rPr lang="en-US" sz="2400">
                <a:solidFill>
                  <a:srgbClr val="000000"/>
                </a:solidFill>
                <a:latin typeface="Arial"/>
                <a:cs typeface="Arial"/>
              </a:rPr>
              <a:t> page.</a:t>
            </a:r>
          </a:p>
        </p:txBody>
      </p:sp>
      <p:grpSp>
        <p:nvGrpSpPr>
          <p:cNvPr id="7" name="Group 6">
            <a:extLst>
              <a:ext uri="{FF2B5EF4-FFF2-40B4-BE49-F238E27FC236}">
                <a16:creationId xmlns:a16="http://schemas.microsoft.com/office/drawing/2014/main" id="{2FF83724-335D-0FD5-D650-CB0100F2DB33}"/>
              </a:ext>
            </a:extLst>
          </p:cNvPr>
          <p:cNvGrpSpPr/>
          <p:nvPr/>
        </p:nvGrpSpPr>
        <p:grpSpPr>
          <a:xfrm>
            <a:off x="6711693" y="4686300"/>
            <a:ext cx="5239008" cy="1911651"/>
            <a:chOff x="6687321" y="4112612"/>
            <a:chExt cx="5273761" cy="2205939"/>
          </a:xfrm>
        </p:grpSpPr>
        <p:pic>
          <p:nvPicPr>
            <p:cNvPr id="4" name="Picture 3">
              <a:extLst>
                <a:ext uri="{FF2B5EF4-FFF2-40B4-BE49-F238E27FC236}">
                  <a16:creationId xmlns:a16="http://schemas.microsoft.com/office/drawing/2014/main" id="{9AF6D924-2C27-EA3F-8C56-FE829BE65AAC}"/>
                </a:ext>
              </a:extLst>
            </p:cNvPr>
            <p:cNvPicPr>
              <a:picLocks noChangeAspect="1"/>
            </p:cNvPicPr>
            <p:nvPr/>
          </p:nvPicPr>
          <p:blipFill>
            <a:blip r:embed="rId2"/>
            <a:stretch>
              <a:fillRect/>
            </a:stretch>
          </p:blipFill>
          <p:spPr>
            <a:xfrm>
              <a:off x="6687321" y="4112612"/>
              <a:ext cx="5273761" cy="2205939"/>
            </a:xfrm>
            <a:prstGeom prst="rect">
              <a:avLst/>
            </a:prstGeom>
          </p:spPr>
        </p:pic>
        <p:sp>
          <p:nvSpPr>
            <p:cNvPr id="5" name="Rectangle 4">
              <a:extLst>
                <a:ext uri="{FF2B5EF4-FFF2-40B4-BE49-F238E27FC236}">
                  <a16:creationId xmlns:a16="http://schemas.microsoft.com/office/drawing/2014/main" id="{E7214C3F-8340-E05A-80EE-DD9CEF370B01}"/>
                </a:ext>
              </a:extLst>
            </p:cNvPr>
            <p:cNvSpPr/>
            <p:nvPr/>
          </p:nvSpPr>
          <p:spPr>
            <a:xfrm>
              <a:off x="10111945" y="4654378"/>
              <a:ext cx="1112108" cy="3707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60D2C1-F961-EC3C-2B57-46DCEB3D2405}"/>
                </a:ext>
              </a:extLst>
            </p:cNvPr>
            <p:cNvSpPr/>
            <p:nvPr/>
          </p:nvSpPr>
          <p:spPr>
            <a:xfrm>
              <a:off x="6909485" y="5622324"/>
              <a:ext cx="1482810" cy="3295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a:extLst>
              <a:ext uri="{FF2B5EF4-FFF2-40B4-BE49-F238E27FC236}">
                <a16:creationId xmlns:a16="http://schemas.microsoft.com/office/drawing/2014/main" id="{F663C25B-3CFA-5C05-7EED-3239F6805468}"/>
              </a:ext>
            </a:extLst>
          </p:cNvPr>
          <p:cNvSpPr>
            <a:spLocks noGrp="1"/>
          </p:cNvSpPr>
          <p:nvPr>
            <p:ph type="sldNum" sz="quarter" idx="12"/>
          </p:nvPr>
        </p:nvSpPr>
        <p:spPr/>
        <p:txBody>
          <a:bodyPr/>
          <a:lstStyle/>
          <a:p>
            <a:fld id="{68A8D22E-6BC5-9E47-900C-2BB94685D9F5}" type="slidenum">
              <a:rPr lang="en-US" smtClean="0"/>
              <a:t>75</a:t>
            </a:fld>
            <a:endParaRPr lang="en-US"/>
          </a:p>
        </p:txBody>
      </p:sp>
    </p:spTree>
    <p:extLst>
      <p:ext uri="{BB962C8B-B14F-4D97-AF65-F5344CB8AC3E}">
        <p14:creationId xmlns:p14="http://schemas.microsoft.com/office/powerpoint/2010/main" val="3039193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1DFB-E158-4965-AD34-B67010BC398B}"/>
              </a:ext>
            </a:extLst>
          </p:cNvPr>
          <p:cNvSpPr>
            <a:spLocks noGrp="1"/>
          </p:cNvSpPr>
          <p:nvPr>
            <p:ph type="title"/>
          </p:nvPr>
        </p:nvSpPr>
        <p:spPr/>
        <p:txBody>
          <a:bodyPr>
            <a:normAutofit/>
          </a:bodyPr>
          <a:lstStyle/>
          <a:p>
            <a:r>
              <a:rPr lang="en-US" sz="3500" b="1">
                <a:solidFill>
                  <a:schemeClr val="bg1"/>
                </a:solidFill>
                <a:latin typeface="Arial" panose="020B0604020202020204" pitchFamily="34" charset="0"/>
                <a:cs typeface="Arial" panose="020B0604020202020204" pitchFamily="34" charset="0"/>
              </a:rPr>
              <a:t>Additional Tasks After Test Administration </a:t>
            </a:r>
          </a:p>
        </p:txBody>
      </p:sp>
      <p:sp>
        <p:nvSpPr>
          <p:cNvPr id="3" name="Content Placeholder 2">
            <a:extLst>
              <a:ext uri="{FF2B5EF4-FFF2-40B4-BE49-F238E27FC236}">
                <a16:creationId xmlns:a16="http://schemas.microsoft.com/office/drawing/2014/main" id="{E62A575D-3ED2-4183-9FA8-84CA835E56A5}"/>
              </a:ext>
            </a:extLst>
          </p:cNvPr>
          <p:cNvSpPr>
            <a:spLocks noGrp="1"/>
          </p:cNvSpPr>
          <p:nvPr>
            <p:ph idx="1"/>
          </p:nvPr>
        </p:nvSpPr>
        <p:spPr/>
        <p:txBody>
          <a:bodyPr>
            <a:normAutofit lnSpcReduction="10000"/>
          </a:bodyPr>
          <a:lstStyle/>
          <a:p>
            <a:pPr>
              <a:buClr>
                <a:srgbClr val="000000"/>
              </a:buClr>
            </a:pPr>
            <a:r>
              <a:rPr lang="en-US" dirty="0">
                <a:solidFill>
                  <a:srgbClr val="000000"/>
                </a:solidFill>
                <a:latin typeface="Arial" panose="020B0604020202020204" pitchFamily="34" charset="0"/>
                <a:cs typeface="Arial" panose="020B0604020202020204" pitchFamily="34" charset="0"/>
              </a:rPr>
              <a:t>Follow the steps listed in the </a:t>
            </a:r>
            <a:r>
              <a:rPr lang="en-US" dirty="0">
                <a:solidFill>
                  <a:srgbClr val="000000"/>
                </a:solidFill>
                <a:latin typeface="Arial" panose="020B0604020202020204" pitchFamily="34" charset="0"/>
                <a:cs typeface="Arial" panose="020B0604020202020204" pitchFamily="34" charset="0"/>
                <a:hlinkClick r:id="rId2"/>
              </a:rPr>
              <a:t>PAM</a:t>
            </a:r>
            <a:r>
              <a:rPr lang="en-US" dirty="0">
                <a:solidFill>
                  <a:srgbClr val="000000"/>
                </a:solidFill>
                <a:latin typeface="Arial" panose="020B0604020202020204" pitchFamily="34" charset="0"/>
                <a:cs typeface="Arial" panose="020B0604020202020204" pitchFamily="34" charset="0"/>
              </a:rPr>
              <a:t> for all the tasks to complete after test administration.</a:t>
            </a:r>
          </a:p>
          <a:p>
            <a:pPr lvl="1">
              <a:buClr>
                <a:srgbClr val="000000"/>
              </a:buClr>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Checklist of tasks after test administration appears on page 40.</a:t>
            </a:r>
          </a:p>
          <a:p>
            <a:pPr lvl="1">
              <a:buClr>
                <a:srgbClr val="000000"/>
              </a:buClr>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The steps/descriptions begin on page 52.</a:t>
            </a:r>
          </a:p>
          <a:p>
            <a:pPr>
              <a:buClr>
                <a:srgbClr val="000000"/>
              </a:buClr>
            </a:pPr>
            <a:r>
              <a:rPr lang="en-US" dirty="0">
                <a:solidFill>
                  <a:srgbClr val="000000"/>
                </a:solidFill>
                <a:latin typeface="Arial" panose="020B0604020202020204" pitchFamily="34" charset="0"/>
                <a:cs typeface="Arial" panose="020B0604020202020204" pitchFamily="34" charset="0"/>
              </a:rPr>
              <a:t>Steps for completing the Principal’s Certification of Proper Test Administration (PCPA) and updating Student Registration are provided in the PAM, and the deadline dates for completing these tasks are included in the </a:t>
            </a:r>
            <a:r>
              <a:rPr lang="en-US" dirty="0">
                <a:solidFill>
                  <a:srgbClr val="000000"/>
                </a:solidFill>
                <a:latin typeface="Arial" panose="020B0604020202020204" pitchFamily="34" charset="0"/>
                <a:cs typeface="Arial" panose="020B0604020202020204" pitchFamily="34" charset="0"/>
                <a:hlinkClick r:id="rId3"/>
              </a:rPr>
              <a:t>Statewide Testing Schedule</a:t>
            </a:r>
            <a:r>
              <a:rPr lang="en-US" dirty="0">
                <a:solidFill>
                  <a:srgbClr val="000000"/>
                </a:solidFill>
                <a:latin typeface="Arial" panose="020B0604020202020204" pitchFamily="34" charset="0"/>
                <a:cs typeface="Arial" panose="020B0604020202020204" pitchFamily="34" charset="0"/>
              </a:rPr>
              <a:t>.</a:t>
            </a:r>
          </a:p>
          <a:p>
            <a:pPr>
              <a:buClr>
                <a:srgbClr val="000000"/>
              </a:buClr>
            </a:pPr>
            <a:r>
              <a:rPr lang="en-US" dirty="0">
                <a:solidFill>
                  <a:srgbClr val="000000"/>
                </a:solidFill>
              </a:rPr>
              <a:t>Continue reading the </a:t>
            </a:r>
            <a:r>
              <a:rPr lang="en-US" dirty="0">
                <a:solidFill>
                  <a:srgbClr val="000000"/>
                </a:solidFill>
                <a:hlinkClick r:id="rId4"/>
              </a:rPr>
              <a:t>Student Assessment Update</a:t>
            </a:r>
            <a:r>
              <a:rPr lang="en-US" dirty="0">
                <a:solidFill>
                  <a:srgbClr val="000000"/>
                </a:solidFill>
              </a:rPr>
              <a:t> and watch for announcements on the reporting schedule, including reporting discrepancies. </a:t>
            </a:r>
            <a:endParaRPr lang="en-US" dirty="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83655C3-E480-B2A3-1FD5-94F2BC44BEC0}"/>
              </a:ext>
            </a:extLst>
          </p:cNvPr>
          <p:cNvSpPr>
            <a:spLocks noGrp="1"/>
          </p:cNvSpPr>
          <p:nvPr>
            <p:ph type="sldNum" sz="quarter" idx="12"/>
          </p:nvPr>
        </p:nvSpPr>
        <p:spPr/>
        <p:txBody>
          <a:bodyPr/>
          <a:lstStyle/>
          <a:p>
            <a:fld id="{68A8D22E-6BC5-9E47-900C-2BB94685D9F5}" type="slidenum">
              <a:rPr lang="en-US" smtClean="0"/>
              <a:t>76</a:t>
            </a:fld>
            <a:endParaRPr lang="en-US"/>
          </a:p>
        </p:txBody>
      </p:sp>
    </p:spTree>
    <p:extLst>
      <p:ext uri="{BB962C8B-B14F-4D97-AF65-F5344CB8AC3E}">
        <p14:creationId xmlns:p14="http://schemas.microsoft.com/office/powerpoint/2010/main" val="23234395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Autofit/>
          </a:bodyPr>
          <a:lstStyle/>
          <a:p>
            <a:r>
              <a:rPr lang="en-US" sz="3000" b="1">
                <a:solidFill>
                  <a:schemeClr val="bg1"/>
                </a:solidFill>
                <a:latin typeface="Arial" panose="020B0604020202020204" pitchFamily="34" charset="0"/>
                <a:cs typeface="Arial" panose="020B0604020202020204" pitchFamily="34" charset="0"/>
              </a:rPr>
              <a:t>Deadlines to Complete the Principal’s </a:t>
            </a:r>
            <a:br>
              <a:rPr lang="en-US" sz="3000" b="1">
                <a:solidFill>
                  <a:schemeClr val="bg1"/>
                </a:solidFill>
                <a:latin typeface="Arial" panose="020B0604020202020204" pitchFamily="34" charset="0"/>
                <a:cs typeface="Arial" panose="020B0604020202020204" pitchFamily="34" charset="0"/>
              </a:rPr>
            </a:br>
            <a:r>
              <a:rPr lang="en-US" sz="3000" b="1">
                <a:solidFill>
                  <a:schemeClr val="bg1"/>
                </a:solidFill>
                <a:latin typeface="Arial" panose="020B0604020202020204" pitchFamily="34" charset="0"/>
                <a:cs typeface="Arial" panose="020B0604020202020204" pitchFamily="34" charset="0"/>
              </a:rPr>
              <a:t>Certification of Proper Test Administration (PCPA)</a:t>
            </a:r>
          </a:p>
        </p:txBody>
      </p:sp>
      <p:graphicFrame>
        <p:nvGraphicFramePr>
          <p:cNvPr id="4" name="Table 4">
            <a:extLst>
              <a:ext uri="{FF2B5EF4-FFF2-40B4-BE49-F238E27FC236}">
                <a16:creationId xmlns:a16="http://schemas.microsoft.com/office/drawing/2014/main" id="{9B6188D7-EE32-475B-921F-F941017C5191}"/>
              </a:ext>
            </a:extLst>
          </p:cNvPr>
          <p:cNvGraphicFramePr>
            <a:graphicFrameLocks/>
          </p:cNvGraphicFramePr>
          <p:nvPr>
            <p:extLst>
              <p:ext uri="{D42A27DB-BD31-4B8C-83A1-F6EECF244321}">
                <p14:modId xmlns:p14="http://schemas.microsoft.com/office/powerpoint/2010/main" val="3102863424"/>
              </p:ext>
            </p:extLst>
          </p:nvPr>
        </p:nvGraphicFramePr>
        <p:xfrm>
          <a:off x="1000970" y="2020574"/>
          <a:ext cx="10052408" cy="2816851"/>
        </p:xfrm>
        <a:graphic>
          <a:graphicData uri="http://schemas.openxmlformats.org/drawingml/2006/table">
            <a:tbl>
              <a:tblPr firstRow="1" bandRow="1">
                <a:tableStyleId>{5C22544A-7EE6-4342-B048-85BDC9FD1C3A}</a:tableStyleId>
              </a:tblPr>
              <a:tblGrid>
                <a:gridCol w="6135977">
                  <a:extLst>
                    <a:ext uri="{9D8B030D-6E8A-4147-A177-3AD203B41FA5}">
                      <a16:colId xmlns:a16="http://schemas.microsoft.com/office/drawing/2014/main" val="3913452638"/>
                    </a:ext>
                  </a:extLst>
                </a:gridCol>
                <a:gridCol w="3916431">
                  <a:extLst>
                    <a:ext uri="{9D8B030D-6E8A-4147-A177-3AD203B41FA5}">
                      <a16:colId xmlns:a16="http://schemas.microsoft.com/office/drawing/2014/main" val="3428678546"/>
                    </a:ext>
                  </a:extLst>
                </a:gridCol>
              </a:tblGrid>
              <a:tr h="957571">
                <a:tc>
                  <a:txBody>
                    <a:bodyPr/>
                    <a:lstStyle/>
                    <a:p>
                      <a:r>
                        <a:rPr lang="en-US" sz="2600">
                          <a:latin typeface="Arial" panose="020B0604020202020204" pitchFamily="34" charset="0"/>
                          <a:cs typeface="Arial" panose="020B0604020202020204" pitchFamily="34" charset="0"/>
                        </a:rPr>
                        <a:t>Administration</a:t>
                      </a:r>
                    </a:p>
                  </a:txBody>
                  <a:tcPr/>
                </a:tc>
                <a:tc>
                  <a:txBody>
                    <a:bodyPr/>
                    <a:lstStyle/>
                    <a:p>
                      <a:r>
                        <a:rPr lang="en-US" sz="2600">
                          <a:latin typeface="Arial" panose="020B0604020202020204" pitchFamily="34" charset="0"/>
                          <a:cs typeface="Arial" panose="020B0604020202020204" pitchFamily="34" charset="0"/>
                        </a:rPr>
                        <a:t>PCPA Deadline</a:t>
                      </a:r>
                      <a:endParaRPr lang="en-US" sz="2600" b="0" i="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97014313"/>
                  </a:ext>
                </a:extLst>
              </a:tr>
              <a:tr h="368297">
                <a:tc>
                  <a:txBody>
                    <a:bodyPr/>
                    <a:lstStyle/>
                    <a:p>
                      <a:r>
                        <a:rPr lang="en-US" sz="2600">
                          <a:solidFill>
                            <a:srgbClr val="000000"/>
                          </a:solidFill>
                          <a:latin typeface="Arial" panose="020B0604020202020204" pitchFamily="34" charset="0"/>
                          <a:cs typeface="Arial" panose="020B0604020202020204" pitchFamily="34" charset="0"/>
                        </a:rPr>
                        <a:t>Spring </a:t>
                      </a:r>
                      <a:r>
                        <a:rPr lang="en-US" sz="2600" kern="1200">
                          <a:solidFill>
                            <a:srgbClr val="000000"/>
                          </a:solidFill>
                          <a:latin typeface="Arial" panose="020B0604020202020204" pitchFamily="34" charset="0"/>
                          <a:cs typeface="Arial" panose="020B0604020202020204" pitchFamily="34" charset="0"/>
                        </a:rPr>
                        <a:t>Grades 3–8</a:t>
                      </a:r>
                      <a:br>
                        <a:rPr lang="en-US" sz="2600">
                          <a:solidFill>
                            <a:srgbClr val="000000"/>
                          </a:solidFill>
                          <a:latin typeface="Arial" panose="020B0604020202020204" pitchFamily="34" charset="0"/>
                          <a:cs typeface="Arial" panose="020B0604020202020204" pitchFamily="34" charset="0"/>
                        </a:rPr>
                      </a:br>
                      <a:r>
                        <a:rPr lang="en-US" sz="2600">
                          <a:solidFill>
                            <a:srgbClr val="000000"/>
                          </a:solidFill>
                          <a:latin typeface="Arial" panose="020B0604020202020204" pitchFamily="34" charset="0"/>
                          <a:cs typeface="Arial" panose="020B0604020202020204" pitchFamily="34" charset="0"/>
                        </a:rPr>
                        <a:t>(ELA, Mathematics, STE, and Civics)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kern="1200">
                          <a:solidFill>
                            <a:srgbClr val="000000"/>
                          </a:solidFill>
                          <a:effectLst/>
                          <a:latin typeface="Arial" panose="020B0604020202020204" pitchFamily="34" charset="0"/>
                          <a:cs typeface="Arial" panose="020B0604020202020204" pitchFamily="34" charset="0"/>
                        </a:rPr>
                        <a:t>June 8</a:t>
                      </a:r>
                      <a:endParaRPr lang="en-US" sz="260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63252992"/>
                  </a:ext>
                </a:extLst>
              </a:tr>
              <a:tr h="368297">
                <a:tc>
                  <a:txBody>
                    <a:bodyPr/>
                    <a:lstStyle/>
                    <a:p>
                      <a:r>
                        <a:rPr lang="en-US" sz="2600">
                          <a:solidFill>
                            <a:srgbClr val="000000"/>
                          </a:solidFill>
                          <a:latin typeface="Arial" panose="020B0604020202020204" pitchFamily="34" charset="0"/>
                          <a:cs typeface="Arial" panose="020B0604020202020204" pitchFamily="34" charset="0"/>
                        </a:rPr>
                        <a:t>Grade 10 ELA and Mathematics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600" b="1">
                          <a:solidFill>
                            <a:srgbClr val="000000"/>
                          </a:solidFill>
                          <a:latin typeface="Arial" panose="020B0604020202020204" pitchFamily="34" charset="0"/>
                          <a:cs typeface="Arial" panose="020B0604020202020204" pitchFamily="34" charset="0"/>
                        </a:rPr>
                        <a:t>May 28</a:t>
                      </a:r>
                    </a:p>
                  </a:txBody>
                  <a:tcPr/>
                </a:tc>
                <a:extLst>
                  <a:ext uri="{0D108BD9-81ED-4DB2-BD59-A6C34878D82A}">
                    <a16:rowId xmlns:a16="http://schemas.microsoft.com/office/drawing/2014/main" val="1356822184"/>
                  </a:ext>
                </a:extLst>
              </a:tr>
              <a:tr h="368297">
                <a:tc>
                  <a:txBody>
                    <a:bodyPr/>
                    <a:lstStyle/>
                    <a:p>
                      <a:r>
                        <a:rPr lang="en-US" sz="2600">
                          <a:solidFill>
                            <a:srgbClr val="000000"/>
                          </a:solidFill>
                          <a:latin typeface="Arial" panose="020B0604020202020204" pitchFamily="34" charset="0"/>
                          <a:cs typeface="Arial" panose="020B0604020202020204" pitchFamily="34" charset="0"/>
                        </a:rPr>
                        <a:t>Spring High School Science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0000"/>
                          </a:solidFill>
                          <a:latin typeface="Arial" panose="020B0604020202020204" pitchFamily="34" charset="0"/>
                          <a:cs typeface="Arial" panose="020B0604020202020204" pitchFamily="34" charset="0"/>
                        </a:rPr>
                        <a:t>June 11</a:t>
                      </a:r>
                    </a:p>
                  </a:txBody>
                  <a:tcPr/>
                </a:tc>
                <a:extLst>
                  <a:ext uri="{0D108BD9-81ED-4DB2-BD59-A6C34878D82A}">
                    <a16:rowId xmlns:a16="http://schemas.microsoft.com/office/drawing/2014/main" val="824004623"/>
                  </a:ext>
                </a:extLst>
              </a:tr>
            </a:tbl>
          </a:graphicData>
        </a:graphic>
      </p:graphicFrame>
      <p:sp>
        <p:nvSpPr>
          <p:cNvPr id="3" name="Slide Number Placeholder 2">
            <a:extLst>
              <a:ext uri="{FF2B5EF4-FFF2-40B4-BE49-F238E27FC236}">
                <a16:creationId xmlns:a16="http://schemas.microsoft.com/office/drawing/2014/main" id="{085C1812-D029-FD28-2269-5AB5EEEA4C1E}"/>
              </a:ext>
            </a:extLst>
          </p:cNvPr>
          <p:cNvSpPr>
            <a:spLocks noGrp="1"/>
          </p:cNvSpPr>
          <p:nvPr>
            <p:ph type="sldNum" sz="quarter" idx="12"/>
          </p:nvPr>
        </p:nvSpPr>
        <p:spPr/>
        <p:txBody>
          <a:bodyPr/>
          <a:lstStyle/>
          <a:p>
            <a:fld id="{68A8D22E-6BC5-9E47-900C-2BB94685D9F5}" type="slidenum">
              <a:rPr lang="en-US" smtClean="0"/>
              <a:t>77</a:t>
            </a:fld>
            <a:endParaRPr lang="en-US"/>
          </a:p>
        </p:txBody>
      </p:sp>
    </p:spTree>
    <p:extLst>
      <p:ext uri="{BB962C8B-B14F-4D97-AF65-F5344CB8AC3E}">
        <p14:creationId xmlns:p14="http://schemas.microsoft.com/office/powerpoint/2010/main" val="7319567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402B2-DD18-2BB7-7624-371ED5232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DD43E-7E0D-563B-3F1F-27C5EB82CFB3}"/>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C42AD5FA-958E-B156-0CB2-6A1F6FC7820C}"/>
              </a:ext>
            </a:extLst>
          </p:cNvPr>
          <p:cNvSpPr>
            <a:spLocks noGrp="1"/>
          </p:cNvSpPr>
          <p:nvPr>
            <p:ph idx="1"/>
          </p:nvPr>
        </p:nvSpPr>
        <p:spPr/>
        <p:txBody>
          <a:bodyPr vert="horz" lIns="91440" tIns="45720" rIns="91440" bIns="45720" rtlCol="0" anchor="t">
            <a:normAutofit/>
          </a:bodyPr>
          <a:lstStyle/>
          <a:p>
            <a:pPr marL="0" indent="0">
              <a:buClr>
                <a:srgbClr val="000000"/>
              </a:buClr>
              <a:buNone/>
            </a:pPr>
            <a:r>
              <a:rPr lang="en-US" sz="2800" b="0" i="0" u="none" strike="noStrike" dirty="0">
                <a:solidFill>
                  <a:srgbClr val="1A4785"/>
                </a:solidFill>
                <a:effectLst/>
                <a:latin typeface="Arial"/>
                <a:cs typeface="Segoe UI"/>
                <a:hlinkClick r:id="rId2"/>
              </a:rPr>
              <a:t>MCAS Portal Guides</a:t>
            </a:r>
            <a:endParaRPr lang="en-US" sz="2800" b="0" i="0" u="none" strike="noStrike" dirty="0">
              <a:solidFill>
                <a:srgbClr val="1A4785"/>
              </a:solidFill>
              <a:effectLst/>
              <a:latin typeface="Arial"/>
              <a:cs typeface="Segoe UI"/>
            </a:endParaRPr>
          </a:p>
          <a:p>
            <a:r>
              <a:rPr lang="en-US" dirty="0">
                <a:solidFill>
                  <a:srgbClr val="000000"/>
                </a:solidFill>
                <a:latin typeface="Arial"/>
                <a:cs typeface="Arial"/>
              </a:rPr>
              <a:t>Guide to the MCAS Portal, Part VI: Scheduling Tests, Printing Student Logins, and Other Tasks on the Test Scheduling Page</a:t>
            </a:r>
            <a:endParaRPr lang="en-US" dirty="0">
              <a:solidFill>
                <a:srgbClr val="000000"/>
              </a:solidFill>
              <a:latin typeface="Arial"/>
            </a:endParaRPr>
          </a:p>
          <a:p>
            <a:pPr>
              <a:buClr>
                <a:srgbClr val="000000"/>
              </a:buClr>
            </a:pP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6A4E5DA-0898-F2F5-5A3F-1C56F0DAE4B3}"/>
              </a:ext>
            </a:extLst>
          </p:cNvPr>
          <p:cNvSpPr>
            <a:spLocks noGrp="1"/>
          </p:cNvSpPr>
          <p:nvPr>
            <p:ph type="sldNum" sz="quarter" idx="12"/>
          </p:nvPr>
        </p:nvSpPr>
        <p:spPr/>
        <p:txBody>
          <a:bodyPr/>
          <a:lstStyle/>
          <a:p>
            <a:fld id="{68A8D22E-6BC5-9E47-900C-2BB94685D9F5}" type="slidenum">
              <a:rPr lang="en-US" smtClean="0"/>
              <a:t>78</a:t>
            </a:fld>
            <a:endParaRPr lang="en-US"/>
          </a:p>
        </p:txBody>
      </p:sp>
    </p:spTree>
    <p:extLst>
      <p:ext uri="{BB962C8B-B14F-4D97-AF65-F5344CB8AC3E}">
        <p14:creationId xmlns:p14="http://schemas.microsoft.com/office/powerpoint/2010/main" val="30471532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2855822" y="2519445"/>
            <a:ext cx="9409329" cy="1093686"/>
          </a:xfrm>
        </p:spPr>
        <p:txBody>
          <a:bodyPr>
            <a:noAutofit/>
          </a:bodyPr>
          <a:lstStyle/>
          <a:p>
            <a:r>
              <a:rPr lang="en-US" sz="4200" b="1">
                <a:solidFill>
                  <a:srgbClr val="000000"/>
                </a:solidFill>
                <a:latin typeface="Arial"/>
                <a:cs typeface="Arial"/>
              </a:rPr>
              <a:t>7. Test Administrator Tasks During and After Testing</a:t>
            </a:r>
          </a:p>
        </p:txBody>
      </p:sp>
    </p:spTree>
    <p:extLst>
      <p:ext uri="{BB962C8B-B14F-4D97-AF65-F5344CB8AC3E}">
        <p14:creationId xmlns:p14="http://schemas.microsoft.com/office/powerpoint/2010/main" val="2395606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3276600" y="2882900"/>
            <a:ext cx="8077200" cy="1092200"/>
          </a:xfrm>
        </p:spPr>
        <p:txBody>
          <a:bodyPr>
            <a:noAutofit/>
          </a:bodyPr>
          <a:lstStyle/>
          <a:p>
            <a:r>
              <a:rPr lang="en-US" sz="4800" b="1">
                <a:solidFill>
                  <a:srgbClr val="000000"/>
                </a:solidFill>
              </a:rPr>
              <a:t>1. Timeline of Tasks in the MCAS Portal</a:t>
            </a:r>
          </a:p>
        </p:txBody>
      </p:sp>
    </p:spTree>
    <p:extLst>
      <p:ext uri="{BB962C8B-B14F-4D97-AF65-F5344CB8AC3E}">
        <p14:creationId xmlns:p14="http://schemas.microsoft.com/office/powerpoint/2010/main" val="302393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72CC-5AAC-413F-B3F8-3C00CE59107D}"/>
              </a:ext>
            </a:extLst>
          </p:cNvPr>
          <p:cNvSpPr>
            <a:spLocks noGrp="1"/>
          </p:cNvSpPr>
          <p:nvPr>
            <p:ph type="title"/>
          </p:nvPr>
        </p:nvSpPr>
        <p:spPr/>
        <p:txBody>
          <a:bodyPr>
            <a:normAutofit fontScale="90000"/>
          </a:bodyPr>
          <a:lstStyle/>
          <a:p>
            <a:r>
              <a:rPr lang="en-US" sz="3000" b="1">
                <a:solidFill>
                  <a:schemeClr val="bg1"/>
                </a:solidFill>
                <a:latin typeface="Arial" panose="020B0604020202020204" pitchFamily="34" charset="0"/>
                <a:cs typeface="Arial" panose="020B0604020202020204" pitchFamily="34" charset="0"/>
              </a:rPr>
              <a:t>Timeline of Tasks in the MCAS Portal to Complete </a:t>
            </a:r>
            <a:br>
              <a:rPr lang="en-US" sz="3000" b="1">
                <a:solidFill>
                  <a:schemeClr val="bg1"/>
                </a:solidFill>
                <a:latin typeface="Arial" panose="020B0604020202020204" pitchFamily="34" charset="0"/>
                <a:cs typeface="Arial" panose="020B0604020202020204" pitchFamily="34" charset="0"/>
              </a:rPr>
            </a:br>
            <a:r>
              <a:rPr lang="en-US" sz="3000" b="1">
                <a:solidFill>
                  <a:schemeClr val="bg1"/>
                </a:solidFill>
                <a:latin typeface="Arial" panose="020B0604020202020204" pitchFamily="34" charset="0"/>
                <a:cs typeface="Arial" panose="020B0604020202020204" pitchFamily="34" charset="0"/>
              </a:rPr>
              <a:t>Before and During Testing for </a:t>
            </a:r>
            <a:r>
              <a:rPr lang="en-US" sz="3000" b="1" u="sng">
                <a:solidFill>
                  <a:schemeClr val="bg1"/>
                </a:solidFill>
                <a:latin typeface="Arial" panose="020B0604020202020204" pitchFamily="34" charset="0"/>
                <a:cs typeface="Arial" panose="020B0604020202020204" pitchFamily="34" charset="0"/>
              </a:rPr>
              <a:t>Test Administrators</a:t>
            </a:r>
          </a:p>
        </p:txBody>
      </p:sp>
      <p:graphicFrame>
        <p:nvGraphicFramePr>
          <p:cNvPr id="5" name="Content Placeholder 4" descr="Up to 2 days before testing&#10;1 day before testing&#10;Test Day">
            <a:extLst>
              <a:ext uri="{FF2B5EF4-FFF2-40B4-BE49-F238E27FC236}">
                <a16:creationId xmlns:a16="http://schemas.microsoft.com/office/drawing/2014/main" id="{7F1E5243-8823-4C5D-9AA0-9BC871A40476}"/>
              </a:ext>
            </a:extLst>
          </p:cNvPr>
          <p:cNvGraphicFramePr>
            <a:graphicFrameLocks noGrp="1"/>
          </p:cNvGraphicFramePr>
          <p:nvPr>
            <p:ph idx="1"/>
            <p:extLst>
              <p:ext uri="{D42A27DB-BD31-4B8C-83A1-F6EECF244321}">
                <p14:modId xmlns:p14="http://schemas.microsoft.com/office/powerpoint/2010/main" val="3296899559"/>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9A63BC5-ABA1-15A8-6737-743C7D85C573}"/>
              </a:ext>
            </a:extLst>
          </p:cNvPr>
          <p:cNvSpPr txBox="1"/>
          <p:nvPr/>
        </p:nvSpPr>
        <p:spPr>
          <a:xfrm>
            <a:off x="524386" y="6064528"/>
            <a:ext cx="11187678" cy="369332"/>
          </a:xfrm>
          <a:prstGeom prst="rect">
            <a:avLst/>
          </a:prstGeom>
          <a:noFill/>
          <a:ln>
            <a:solidFill>
              <a:srgbClr val="000000"/>
            </a:solidFill>
          </a:ln>
        </p:spPr>
        <p:txBody>
          <a:bodyPr wrap="none" rtlCol="0">
            <a:spAutoFit/>
          </a:bodyPr>
          <a:lstStyle/>
          <a:p>
            <a:r>
              <a:rPr lang="en-US" b="1">
                <a:latin typeface="Arial" panose="020B0604020202020204" pitchFamily="34" charset="0"/>
                <a:cs typeface="Arial" panose="020B0604020202020204" pitchFamily="34" charset="0"/>
              </a:rPr>
              <a:t>Note</a:t>
            </a:r>
            <a:r>
              <a:rPr lang="en-US">
                <a:latin typeface="Arial" panose="020B0604020202020204" pitchFamily="34" charset="0"/>
                <a:cs typeface="Arial" panose="020B0604020202020204" pitchFamily="34" charset="0"/>
              </a:rPr>
              <a:t>: Schools may choose to have the test coordinator complete these tasks instead of test administrators. </a:t>
            </a:r>
          </a:p>
        </p:txBody>
      </p:sp>
      <p:sp>
        <p:nvSpPr>
          <p:cNvPr id="6" name="Slide Number Placeholder 5">
            <a:extLst>
              <a:ext uri="{FF2B5EF4-FFF2-40B4-BE49-F238E27FC236}">
                <a16:creationId xmlns:a16="http://schemas.microsoft.com/office/drawing/2014/main" id="{ADA891BE-9B15-F3B3-E476-4C6148E417DF}"/>
              </a:ext>
            </a:extLst>
          </p:cNvPr>
          <p:cNvSpPr>
            <a:spLocks noGrp="1"/>
          </p:cNvSpPr>
          <p:nvPr>
            <p:ph type="sldNum" sz="quarter" idx="12"/>
          </p:nvPr>
        </p:nvSpPr>
        <p:spPr/>
        <p:txBody>
          <a:bodyPr/>
          <a:lstStyle/>
          <a:p>
            <a:fld id="{68A8D22E-6BC5-9E47-900C-2BB94685D9F5}" type="slidenum">
              <a:rPr lang="en-US" smtClean="0"/>
              <a:t>80</a:t>
            </a:fld>
            <a:endParaRPr lang="en-US"/>
          </a:p>
        </p:txBody>
      </p:sp>
    </p:spTree>
    <p:extLst>
      <p:ext uri="{BB962C8B-B14F-4D97-AF65-F5344CB8AC3E}">
        <p14:creationId xmlns:p14="http://schemas.microsoft.com/office/powerpoint/2010/main" val="4240429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1E3F0-7854-D6BD-32A6-6BFBE6B57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09765-FBC1-04A6-6964-B53AB9DAD186}"/>
              </a:ext>
            </a:extLst>
          </p:cNvPr>
          <p:cNvSpPr>
            <a:spLocks noGrp="1"/>
          </p:cNvSpPr>
          <p:nvPr>
            <p:ph type="title"/>
          </p:nvPr>
        </p:nvSpPr>
        <p:spPr/>
        <p:txBody>
          <a:bodyPr>
            <a:normAutofit/>
          </a:bodyPr>
          <a:lstStyle/>
          <a:p>
            <a:r>
              <a:rPr lang="en-US" sz="4000" b="1">
                <a:solidFill>
                  <a:schemeClr val="bg1"/>
                </a:solidFill>
                <a:latin typeface="Arial" panose="020B0604020202020204" pitchFamily="34" charset="0"/>
                <a:cs typeface="Arial" panose="020B0604020202020204" pitchFamily="34" charset="0"/>
              </a:rPr>
              <a:t>Access Codes</a:t>
            </a:r>
          </a:p>
        </p:txBody>
      </p:sp>
      <p:sp>
        <p:nvSpPr>
          <p:cNvPr id="3" name="Content Placeholder 2">
            <a:extLst>
              <a:ext uri="{FF2B5EF4-FFF2-40B4-BE49-F238E27FC236}">
                <a16:creationId xmlns:a16="http://schemas.microsoft.com/office/drawing/2014/main" id="{18E31402-5CD1-C412-9B06-C94CD60BF55D}"/>
              </a:ext>
            </a:extLst>
          </p:cNvPr>
          <p:cNvSpPr>
            <a:spLocks noGrp="1"/>
          </p:cNvSpPr>
          <p:nvPr>
            <p:ph idx="1"/>
          </p:nvPr>
        </p:nvSpPr>
        <p:spPr/>
        <p:txBody>
          <a:bodyPr>
            <a:normAutofit/>
          </a:bodyPr>
          <a:lstStyle/>
          <a:p>
            <a:pPr>
              <a:buClr>
                <a:srgbClr val="000000"/>
              </a:buClr>
            </a:pPr>
            <a:r>
              <a:rPr lang="en-US" sz="2200" dirty="0">
                <a:solidFill>
                  <a:srgbClr val="000000"/>
                </a:solidFill>
              </a:rPr>
              <a:t>Test administrators will provide students with an access code to enter while signing in to each test.</a:t>
            </a:r>
          </a:p>
          <a:p>
            <a:pPr>
              <a:buClr>
                <a:srgbClr val="000000"/>
              </a:buClr>
            </a:pPr>
            <a:r>
              <a:rPr lang="en-US" sz="2200" dirty="0">
                <a:solidFill>
                  <a:srgbClr val="000000"/>
                </a:solidFill>
              </a:rPr>
              <a:t>Test administrators may not provide access codes for a session other than the one being administered.</a:t>
            </a:r>
          </a:p>
          <a:p>
            <a:pPr>
              <a:buClr>
                <a:srgbClr val="000000"/>
              </a:buClr>
            </a:pPr>
            <a:r>
              <a:rPr lang="en-US" sz="2200" dirty="0">
                <a:solidFill>
                  <a:srgbClr val="000000"/>
                </a:solidFill>
              </a:rPr>
              <a:t>A</a:t>
            </a:r>
            <a:r>
              <a:rPr lang="en-US" sz="2200" dirty="0">
                <a:solidFill>
                  <a:srgbClr val="000000"/>
                </a:solidFill>
                <a:latin typeface="Arial" panose="020B0604020202020204" pitchFamily="34" charset="0"/>
                <a:cs typeface="Arial" panose="020B0604020202020204" pitchFamily="34" charset="0"/>
              </a:rPr>
              <a:t>ccess codes are available:</a:t>
            </a:r>
          </a:p>
          <a:p>
            <a:pPr lvl="1">
              <a:buClr>
                <a:srgbClr val="000000"/>
              </a:buClr>
            </a:pPr>
            <a:r>
              <a:rPr lang="en-US" sz="2000" dirty="0">
                <a:solidFill>
                  <a:srgbClr val="000000"/>
                </a:solidFill>
              </a:rPr>
              <a:t>On the </a:t>
            </a:r>
            <a:r>
              <a:rPr lang="en-US" sz="2000" b="1" dirty="0">
                <a:solidFill>
                  <a:srgbClr val="000000"/>
                </a:solidFill>
              </a:rPr>
              <a:t>View Details/Student Logins </a:t>
            </a:r>
            <a:r>
              <a:rPr lang="en-US" sz="2000" dirty="0">
                <a:solidFill>
                  <a:srgbClr val="000000"/>
                </a:solidFill>
              </a:rPr>
              <a:t>page in the MCAS Portal</a:t>
            </a:r>
          </a:p>
          <a:p>
            <a:pPr lvl="1">
              <a:buClr>
                <a:srgbClr val="000000"/>
              </a:buClr>
            </a:pPr>
            <a:r>
              <a:rPr lang="en-US" sz="2000" dirty="0">
                <a:solidFill>
                  <a:srgbClr val="000000"/>
                </a:solidFill>
                <a:latin typeface="Arial" panose="020B0604020202020204" pitchFamily="34" charset="0"/>
                <a:cs typeface="Arial" panose="020B0604020202020204" pitchFamily="34" charset="0"/>
              </a:rPr>
              <a:t>On the student summary page (first page </a:t>
            </a:r>
            <a:r>
              <a:rPr lang="en-US" sz="2000" dirty="0">
                <a:solidFill>
                  <a:srgbClr val="000000"/>
                </a:solidFill>
              </a:rPr>
              <a:t>of PDF of printed student logins)</a:t>
            </a:r>
            <a:endParaRPr lang="en-US" sz="2000" dirty="0">
              <a:solidFill>
                <a:srgbClr val="000000"/>
              </a:solidFill>
              <a:latin typeface="Arial" panose="020B0604020202020204" pitchFamily="34" charset="0"/>
              <a:cs typeface="Arial" panose="020B0604020202020204" pitchFamily="34" charset="0"/>
            </a:endParaRPr>
          </a:p>
        </p:txBody>
      </p:sp>
      <p:pic>
        <p:nvPicPr>
          <p:cNvPr id="6" name="Picture 5" descr="A screenshot of a computer&#10;&#10;AI-generated content may be incorrect.">
            <a:extLst>
              <a:ext uri="{FF2B5EF4-FFF2-40B4-BE49-F238E27FC236}">
                <a16:creationId xmlns:a16="http://schemas.microsoft.com/office/drawing/2014/main" id="{CBC2A8E2-9343-6709-7CA5-DFE2B9FAB2B3}"/>
              </a:ext>
            </a:extLst>
          </p:cNvPr>
          <p:cNvPicPr>
            <a:picLocks noChangeAspect="1"/>
          </p:cNvPicPr>
          <p:nvPr/>
        </p:nvPicPr>
        <p:blipFill>
          <a:blip r:embed="rId2">
            <a:extLst>
              <a:ext uri="{28A0092B-C50C-407E-A947-70E740481C1C}">
                <a14:useLocalDpi xmlns:a14="http://schemas.microsoft.com/office/drawing/2010/main" val="0"/>
              </a:ext>
            </a:extLst>
          </a:blip>
          <a:srcRect b="32648"/>
          <a:stretch>
            <a:fillRect/>
          </a:stretch>
        </p:blipFill>
        <p:spPr>
          <a:xfrm>
            <a:off x="2209800" y="4061580"/>
            <a:ext cx="7772400" cy="2410331"/>
          </a:xfrm>
          <a:prstGeom prst="rect">
            <a:avLst/>
          </a:prstGeom>
        </p:spPr>
      </p:pic>
      <p:sp>
        <p:nvSpPr>
          <p:cNvPr id="4" name="Slide Number Placeholder 3">
            <a:extLst>
              <a:ext uri="{FF2B5EF4-FFF2-40B4-BE49-F238E27FC236}">
                <a16:creationId xmlns:a16="http://schemas.microsoft.com/office/drawing/2014/main" id="{C7A82B32-6E2E-DE04-1597-19D3034B4E08}"/>
              </a:ext>
            </a:extLst>
          </p:cNvPr>
          <p:cNvSpPr>
            <a:spLocks noGrp="1"/>
          </p:cNvSpPr>
          <p:nvPr>
            <p:ph type="sldNum" sz="quarter" idx="12"/>
          </p:nvPr>
        </p:nvSpPr>
        <p:spPr/>
        <p:txBody>
          <a:bodyPr/>
          <a:lstStyle/>
          <a:p>
            <a:fld id="{68A8D22E-6BC5-9E47-900C-2BB94685D9F5}" type="slidenum">
              <a:rPr lang="en-US" smtClean="0"/>
              <a:t>81</a:t>
            </a:fld>
            <a:endParaRPr lang="en-US"/>
          </a:p>
        </p:txBody>
      </p:sp>
    </p:spTree>
    <p:extLst>
      <p:ext uri="{BB962C8B-B14F-4D97-AF65-F5344CB8AC3E}">
        <p14:creationId xmlns:p14="http://schemas.microsoft.com/office/powerpoint/2010/main" val="3904314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AB31F-8CAA-217A-8B42-A1E7AFA81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BDC42-1D59-B028-F5C9-A5BB769157AB}"/>
              </a:ext>
            </a:extLst>
          </p:cNvPr>
          <p:cNvSpPr>
            <a:spLocks noGrp="1"/>
          </p:cNvSpPr>
          <p:nvPr>
            <p:ph type="title"/>
          </p:nvPr>
        </p:nvSpPr>
        <p:spPr/>
        <p:txBody>
          <a:bodyPr>
            <a:normAutofit/>
          </a:bodyPr>
          <a:lstStyle/>
          <a:p>
            <a:r>
              <a:rPr lang="en-US" sz="3400" b="1">
                <a:solidFill>
                  <a:schemeClr val="bg1"/>
                </a:solidFill>
                <a:latin typeface="Arial" panose="020B0604020202020204" pitchFamily="34" charset="0"/>
                <a:cs typeface="Arial" panose="020B0604020202020204" pitchFamily="34" charset="0"/>
              </a:rPr>
              <a:t>Tasks During Testing for Test Administrators</a:t>
            </a:r>
          </a:p>
        </p:txBody>
      </p:sp>
      <p:sp>
        <p:nvSpPr>
          <p:cNvPr id="3" name="Content Placeholder 2">
            <a:extLst>
              <a:ext uri="{FF2B5EF4-FFF2-40B4-BE49-F238E27FC236}">
                <a16:creationId xmlns:a16="http://schemas.microsoft.com/office/drawing/2014/main" id="{A607DB41-EB30-60EA-61A1-ED9FEA55917F}"/>
              </a:ext>
            </a:extLst>
          </p:cNvPr>
          <p:cNvSpPr>
            <a:spLocks noGrp="1"/>
          </p:cNvSpPr>
          <p:nvPr>
            <p:ph idx="1"/>
          </p:nvPr>
        </p:nvSpPr>
        <p:spPr/>
        <p:txBody>
          <a:bodyPr>
            <a:normAutofit/>
          </a:bodyPr>
          <a:lstStyle/>
          <a:p>
            <a:pPr>
              <a:buClr>
                <a:srgbClr val="000000"/>
              </a:buClr>
            </a:pPr>
            <a:r>
              <a:rPr lang="en-US" dirty="0">
                <a:solidFill>
                  <a:srgbClr val="000000"/>
                </a:solidFill>
              </a:rPr>
              <a:t>Test administrators may need to enter the proctor password in certain circumstances (slides 50–53)</a:t>
            </a:r>
          </a:p>
          <a:p>
            <a:pPr>
              <a:buClr>
                <a:srgbClr val="000000"/>
              </a:buClr>
            </a:pPr>
            <a:r>
              <a:rPr lang="en-US" dirty="0">
                <a:solidFill>
                  <a:srgbClr val="000000"/>
                </a:solidFill>
              </a:rPr>
              <a:t>Test administrators may monitor student testing status on the </a:t>
            </a:r>
            <a:r>
              <a:rPr lang="en-US" b="1" dirty="0">
                <a:solidFill>
                  <a:srgbClr val="000000"/>
                </a:solidFill>
              </a:rPr>
              <a:t>View Details/Student Progress </a:t>
            </a:r>
            <a:r>
              <a:rPr lang="en-US" dirty="0">
                <a:solidFill>
                  <a:srgbClr val="000000"/>
                </a:solidFill>
              </a:rPr>
              <a:t>page of the MCAS Portal </a:t>
            </a:r>
            <a:br>
              <a:rPr lang="en-US" dirty="0">
                <a:solidFill>
                  <a:srgbClr val="000000"/>
                </a:solidFill>
              </a:rPr>
            </a:br>
            <a:r>
              <a:rPr lang="en-US" dirty="0">
                <a:solidFill>
                  <a:srgbClr val="000000"/>
                </a:solidFill>
              </a:rPr>
              <a:t>(slides 18–19). </a:t>
            </a:r>
          </a:p>
          <a:p>
            <a:pPr>
              <a:buClr>
                <a:srgbClr val="000000"/>
              </a:buClr>
            </a:pPr>
            <a:r>
              <a:rPr lang="en-US" dirty="0">
                <a:solidFill>
                  <a:srgbClr val="000000"/>
                </a:solidFill>
              </a:rPr>
              <a:t>Test administrators should verify that all students in their class are in Finished status at the end of each test session. </a:t>
            </a:r>
          </a:p>
          <a:p>
            <a:pPr>
              <a:buClr>
                <a:srgbClr val="000000"/>
              </a:buClr>
            </a:pPr>
            <a:r>
              <a:rPr lang="en-US" dirty="0">
                <a:solidFill>
                  <a:srgbClr val="000000"/>
                </a:solidFill>
              </a:rPr>
              <a:t>Refer to the MCAS Portal Overview for Test Administrators module, available on the </a:t>
            </a:r>
            <a:r>
              <a:rPr lang="en-US" dirty="0">
                <a:solidFill>
                  <a:srgbClr val="000000"/>
                </a:solidFill>
                <a:hlinkClick r:id="rId2"/>
              </a:rPr>
              <a:t>Training Modules page</a:t>
            </a:r>
            <a:r>
              <a:rPr lang="en-US" dirty="0">
                <a:solidFill>
                  <a:srgbClr val="000000"/>
                </a:solidFill>
              </a:rPr>
              <a:t> of the MCAS Resource Center. </a:t>
            </a:r>
          </a:p>
          <a:p>
            <a:pPr>
              <a:buClr>
                <a:srgbClr val="000000"/>
              </a:buClr>
            </a:pPr>
            <a:endParaRPr lang="en-US" dirty="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EAEB18F-5CEA-3167-2976-CEC30144E039}"/>
              </a:ext>
            </a:extLst>
          </p:cNvPr>
          <p:cNvSpPr>
            <a:spLocks noGrp="1"/>
          </p:cNvSpPr>
          <p:nvPr>
            <p:ph type="sldNum" sz="quarter" idx="12"/>
          </p:nvPr>
        </p:nvSpPr>
        <p:spPr/>
        <p:txBody>
          <a:bodyPr/>
          <a:lstStyle/>
          <a:p>
            <a:fld id="{68A8D22E-6BC5-9E47-900C-2BB94685D9F5}" type="slidenum">
              <a:rPr lang="en-US" smtClean="0"/>
              <a:t>82</a:t>
            </a:fld>
            <a:endParaRPr lang="en-US"/>
          </a:p>
        </p:txBody>
      </p:sp>
    </p:spTree>
    <p:extLst>
      <p:ext uri="{BB962C8B-B14F-4D97-AF65-F5344CB8AC3E}">
        <p14:creationId xmlns:p14="http://schemas.microsoft.com/office/powerpoint/2010/main" val="18172812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6E294-63E8-4A42-9B60-5023C9B81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E719B-3542-9605-A3F2-E1DB5E965C01}"/>
              </a:ext>
            </a:extLst>
          </p:cNvPr>
          <p:cNvSpPr>
            <a:spLocks noGrp="1"/>
          </p:cNvSpPr>
          <p:nvPr>
            <p:ph type="title"/>
          </p:nvPr>
        </p:nvSpPr>
        <p:spPr/>
        <p:txBody>
          <a:bodyPr>
            <a:normAutofit/>
          </a:bodyPr>
          <a:lstStyle/>
          <a:p>
            <a:r>
              <a:rPr lang="en-US" b="1">
                <a:solidFill>
                  <a:schemeClr val="bg1"/>
                </a:solidFill>
                <a:latin typeface="Arial" panose="020B0604020202020204" pitchFamily="34" charset="0"/>
                <a:cs typeface="Arial" panose="020B0604020202020204" pitchFamily="34" charset="0"/>
              </a:rPr>
              <a:t>Questions and Answers</a:t>
            </a:r>
          </a:p>
        </p:txBody>
      </p:sp>
      <p:sp>
        <p:nvSpPr>
          <p:cNvPr id="3" name="Text Placeholder 2">
            <a:extLst>
              <a:ext uri="{FF2B5EF4-FFF2-40B4-BE49-F238E27FC236}">
                <a16:creationId xmlns:a16="http://schemas.microsoft.com/office/drawing/2014/main" id="{FA16169F-E92F-6A24-CEA0-D5587039F232}"/>
              </a:ext>
            </a:extLst>
          </p:cNvPr>
          <p:cNvSpPr>
            <a:spLocks noGrp="1"/>
          </p:cNvSpPr>
          <p:nvPr>
            <p:ph idx="1"/>
          </p:nvPr>
        </p:nvSpPr>
        <p:spPr>
          <a:xfrm>
            <a:off x="1531931" y="2496909"/>
            <a:ext cx="9128137" cy="4414692"/>
          </a:xfrm>
        </p:spPr>
        <p:txBody>
          <a:bodyPr>
            <a:noAutofit/>
          </a:bodyPr>
          <a:lstStyle/>
          <a:p>
            <a:pPr marL="0" indent="0" algn="ctr">
              <a:buNone/>
            </a:pPr>
            <a:r>
              <a:rPr lang="en-US" sz="4000">
                <a:solidFill>
                  <a:srgbClr val="000000"/>
                </a:solidFill>
                <a:latin typeface="Arial" panose="020B0604020202020204" pitchFamily="34" charset="0"/>
                <a:cs typeface="Arial" panose="020B0604020202020204" pitchFamily="34" charset="0"/>
              </a:rPr>
              <a:t>Use the “Q&amp;A” feature to ask questions. </a:t>
            </a:r>
          </a:p>
        </p:txBody>
      </p:sp>
      <p:pic>
        <p:nvPicPr>
          <p:cNvPr id="6" name="Picture 5" descr="welcome screen">
            <a:extLst>
              <a:ext uri="{FF2B5EF4-FFF2-40B4-BE49-F238E27FC236}">
                <a16:creationId xmlns:a16="http://schemas.microsoft.com/office/drawing/2014/main" id="{96F2A0D5-B7B3-3EF4-1BA2-D42BF561B70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073" y="3610936"/>
            <a:ext cx="3603678" cy="2186638"/>
          </a:xfrm>
          <a:prstGeom prst="rect">
            <a:avLst/>
          </a:prstGeom>
          <a:ln>
            <a:solidFill>
              <a:schemeClr val="bg1">
                <a:lumMod val="50000"/>
              </a:schemeClr>
            </a:solidFill>
          </a:ln>
        </p:spPr>
      </p:pic>
      <p:pic>
        <p:nvPicPr>
          <p:cNvPr id="8" name="Picture 7" descr="Image displays Q &amp; A">
            <a:extLst>
              <a:ext uri="{FF2B5EF4-FFF2-40B4-BE49-F238E27FC236}">
                <a16:creationId xmlns:a16="http://schemas.microsoft.com/office/drawing/2014/main" id="{D020A2D2-CE94-090B-4D1D-8C66BECF08C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803527" y="1860490"/>
            <a:ext cx="1650040" cy="1005087"/>
          </a:xfrm>
          <a:prstGeom prst="rect">
            <a:avLst/>
          </a:prstGeom>
        </p:spPr>
      </p:pic>
      <p:sp>
        <p:nvSpPr>
          <p:cNvPr id="5" name="Oval 4">
            <a:extLst>
              <a:ext uri="{FF2B5EF4-FFF2-40B4-BE49-F238E27FC236}">
                <a16:creationId xmlns:a16="http://schemas.microsoft.com/office/drawing/2014/main" id="{98464D9C-ABBF-FB39-2326-4A9D322365E5}"/>
              </a:ext>
              <a:ext uri="{C183D7F6-B498-43B3-948B-1728B52AA6E4}">
                <adec:decorative xmlns:adec="http://schemas.microsoft.com/office/drawing/2017/decorative" val="1"/>
              </a:ext>
            </a:extLst>
          </p:cNvPr>
          <p:cNvSpPr/>
          <p:nvPr/>
        </p:nvSpPr>
        <p:spPr>
          <a:xfrm>
            <a:off x="10105355" y="1924773"/>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356B4A5B-1F9A-071A-D57C-F9093B9E36B1}"/>
              </a:ext>
            </a:extLst>
          </p:cNvPr>
          <p:cNvSpPr>
            <a:spLocks noGrp="1"/>
          </p:cNvSpPr>
          <p:nvPr>
            <p:ph type="sldNum" sz="quarter" idx="12"/>
          </p:nvPr>
        </p:nvSpPr>
        <p:spPr/>
        <p:txBody>
          <a:bodyPr/>
          <a:lstStyle/>
          <a:p>
            <a:fld id="{68A8D22E-6BC5-9E47-900C-2BB94685D9F5}" type="slidenum">
              <a:rPr lang="en-US" smtClean="0"/>
              <a:t>83</a:t>
            </a:fld>
            <a:endParaRPr lang="en-US"/>
          </a:p>
        </p:txBody>
      </p:sp>
    </p:spTree>
    <p:extLst>
      <p:ext uri="{BB962C8B-B14F-4D97-AF65-F5344CB8AC3E}">
        <p14:creationId xmlns:p14="http://schemas.microsoft.com/office/powerpoint/2010/main" val="1688246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7B189-B35C-140E-19E6-552683637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98C86-C786-02C1-EB56-6FA9210B9562}"/>
              </a:ext>
            </a:extLst>
          </p:cNvPr>
          <p:cNvSpPr>
            <a:spLocks noGrp="1"/>
          </p:cNvSpPr>
          <p:nvPr>
            <p:ph type="title"/>
          </p:nvPr>
        </p:nvSpPr>
        <p:spPr>
          <a:xfrm>
            <a:off x="2918814" y="2591073"/>
            <a:ext cx="9354411" cy="1093686"/>
          </a:xfrm>
        </p:spPr>
        <p:txBody>
          <a:bodyPr>
            <a:noAutofit/>
          </a:bodyPr>
          <a:lstStyle/>
          <a:p>
            <a:r>
              <a:rPr lang="en-US" sz="4200" b="1">
                <a:solidFill>
                  <a:srgbClr val="000000"/>
                </a:solidFill>
                <a:latin typeface="Arial"/>
                <a:cs typeface="Arial"/>
              </a:rPr>
              <a:t>8. Resources, Support, and Next Steps</a:t>
            </a:r>
          </a:p>
        </p:txBody>
      </p:sp>
    </p:spTree>
    <p:extLst>
      <p:ext uri="{BB962C8B-B14F-4D97-AF65-F5344CB8AC3E}">
        <p14:creationId xmlns:p14="http://schemas.microsoft.com/office/powerpoint/2010/main" val="40827773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66B0-67AC-4CB2-BBC2-A8595DA2C47C}"/>
              </a:ext>
            </a:extLst>
          </p:cNvPr>
          <p:cNvSpPr>
            <a:spLocks noGrp="1"/>
          </p:cNvSpPr>
          <p:nvPr>
            <p:ph type="title"/>
          </p:nvPr>
        </p:nvSpPr>
        <p:spPr/>
        <p:txBody>
          <a:bodyPr>
            <a:normAutofit/>
          </a:bodyPr>
          <a:lstStyle/>
          <a:p>
            <a:r>
              <a:rPr lang="en-US" sz="4400" b="1">
                <a:solidFill>
                  <a:schemeClr val="bg1"/>
                </a:solidFill>
                <a:latin typeface="Arial" panose="020B0604020202020204" pitchFamily="34" charset="0"/>
                <a:cs typeface="Arial" panose="020B0604020202020204" pitchFamily="34" charset="0"/>
              </a:rPr>
              <a:t>Additional Resources</a:t>
            </a:r>
          </a:p>
        </p:txBody>
      </p:sp>
      <p:graphicFrame>
        <p:nvGraphicFramePr>
          <p:cNvPr id="6" name="Content Placeholder 5">
            <a:extLst>
              <a:ext uri="{FF2B5EF4-FFF2-40B4-BE49-F238E27FC236}">
                <a16:creationId xmlns:a16="http://schemas.microsoft.com/office/drawing/2014/main" id="{542CEC8D-B89A-4DB6-818C-8F3A9CC6214F}"/>
              </a:ext>
            </a:extLst>
          </p:cNvPr>
          <p:cNvGraphicFramePr>
            <a:graphicFrameLocks noGrp="1"/>
          </p:cNvGraphicFramePr>
          <p:nvPr>
            <p:ph idx="1"/>
            <p:extLst>
              <p:ext uri="{D42A27DB-BD31-4B8C-83A1-F6EECF244321}">
                <p14:modId xmlns:p14="http://schemas.microsoft.com/office/powerpoint/2010/main" val="1108139185"/>
              </p:ext>
            </p:extLst>
          </p:nvPr>
        </p:nvGraphicFramePr>
        <p:xfrm>
          <a:off x="173038" y="1590675"/>
          <a:ext cx="11890374" cy="3306407"/>
        </p:xfrm>
        <a:graphic>
          <a:graphicData uri="http://schemas.openxmlformats.org/drawingml/2006/table">
            <a:tbl>
              <a:tblPr firstRow="1" bandRow="1">
                <a:tableStyleId>{5C22544A-7EE6-4342-B048-85BDC9FD1C3A}</a:tableStyleId>
              </a:tblPr>
              <a:tblGrid>
                <a:gridCol w="5709375">
                  <a:extLst>
                    <a:ext uri="{9D8B030D-6E8A-4147-A177-3AD203B41FA5}">
                      <a16:colId xmlns:a16="http://schemas.microsoft.com/office/drawing/2014/main" val="693765042"/>
                    </a:ext>
                  </a:extLst>
                </a:gridCol>
                <a:gridCol w="6180999">
                  <a:extLst>
                    <a:ext uri="{9D8B030D-6E8A-4147-A177-3AD203B41FA5}">
                      <a16:colId xmlns:a16="http://schemas.microsoft.com/office/drawing/2014/main" val="4077489660"/>
                    </a:ext>
                  </a:extLst>
                </a:gridCol>
              </a:tblGrid>
              <a:tr h="317104">
                <a:tc>
                  <a:txBody>
                    <a:bodyPr/>
                    <a:lstStyle/>
                    <a:p>
                      <a:pPr marL="0" algn="l" defTabSz="914126" rtl="0" eaLnBrk="1" latinLnBrk="0" hangingPunct="1"/>
                      <a:r>
                        <a:rPr lang="en-US" sz="2000" b="1" kern="1200">
                          <a:solidFill>
                            <a:schemeClr val="lt1"/>
                          </a:solidFill>
                          <a:latin typeface="Arial" panose="020B0604020202020204" pitchFamily="34" charset="0"/>
                          <a:ea typeface="+mn-ea"/>
                          <a:cs typeface="Arial" panose="020B0604020202020204" pitchFamily="34" charset="0"/>
                        </a:rPr>
                        <a:t>Resource</a:t>
                      </a:r>
                    </a:p>
                  </a:txBody>
                  <a:tcPr/>
                </a:tc>
                <a:tc>
                  <a:txBody>
                    <a:bodyPr/>
                    <a:lstStyle/>
                    <a:p>
                      <a:pPr marL="0" algn="l" defTabSz="914126" rtl="0" eaLnBrk="1" latinLnBrk="0" hangingPunct="1"/>
                      <a:r>
                        <a:rPr lang="en-US" sz="2000" b="1" kern="1200">
                          <a:solidFill>
                            <a:schemeClr val="lt1"/>
                          </a:solidFill>
                          <a:latin typeface="Arial" panose="020B0604020202020204" pitchFamily="34" charset="0"/>
                          <a:ea typeface="+mn-ea"/>
                          <a:cs typeface="Arial" panose="020B0604020202020204" pitchFamily="34" charset="0"/>
                        </a:rPr>
                        <a:t>Location</a:t>
                      </a:r>
                    </a:p>
                  </a:txBody>
                  <a:tcPr/>
                </a:tc>
                <a:extLst>
                  <a:ext uri="{0D108BD9-81ED-4DB2-BD59-A6C34878D82A}">
                    <a16:rowId xmlns:a16="http://schemas.microsoft.com/office/drawing/2014/main" val="2087652330"/>
                  </a:ext>
                </a:extLst>
              </a:tr>
              <a:tr h="365889">
                <a:tc>
                  <a:txBody>
                    <a:bodyPr/>
                    <a:lstStyle/>
                    <a:p>
                      <a:pPr marL="0" algn="l" defTabSz="914126" rtl="0" eaLnBrk="1" latinLnBrk="0" hangingPunct="1"/>
                      <a:r>
                        <a:rPr lang="en-US" sz="2000" kern="1200">
                          <a:solidFill>
                            <a:srgbClr val="000000"/>
                          </a:solidFill>
                          <a:latin typeface="Arial" panose="020B0604020202020204" pitchFamily="34" charset="0"/>
                          <a:ea typeface="+mn-ea"/>
                          <a:cs typeface="Arial" panose="020B0604020202020204" pitchFamily="34" charset="0"/>
                        </a:rPr>
                        <a:t>MCAS Resource Center </a:t>
                      </a:r>
                    </a:p>
                  </a:txBody>
                  <a:tcPr/>
                </a:tc>
                <a:tc>
                  <a:txBody>
                    <a:bodyPr/>
                    <a:lstStyle/>
                    <a:p>
                      <a:r>
                        <a:rPr lang="en-US" sz="2000">
                          <a:latin typeface="Arial" panose="020B0604020202020204" pitchFamily="34" charset="0"/>
                          <a:cs typeface="Arial" panose="020B0604020202020204" pitchFamily="34" charset="0"/>
                          <a:hlinkClick r:id="rId3"/>
                        </a:rPr>
                        <a:t>mcas.onlinehelp.cognia.org </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0032679"/>
                  </a:ext>
                </a:extLst>
              </a:tr>
              <a:tr h="464949">
                <a:tc>
                  <a:txBody>
                    <a:bodyPr/>
                    <a:lstStyle/>
                    <a:p>
                      <a:pPr marL="0" algn="l" defTabSz="914126" rtl="0" eaLnBrk="1" latinLnBrk="0" hangingPunct="1"/>
                      <a:r>
                        <a:rPr lang="en-US" sz="2000" kern="1200">
                          <a:solidFill>
                            <a:srgbClr val="000000"/>
                          </a:solidFill>
                          <a:latin typeface="Arial" panose="020B0604020202020204" pitchFamily="34" charset="0"/>
                          <a:ea typeface="+mn-ea"/>
                          <a:cs typeface="Arial" panose="020B0604020202020204" pitchFamily="34" charset="0"/>
                        </a:rPr>
                        <a:t>MCAS Portal user guides </a:t>
                      </a:r>
                    </a:p>
                  </a:txBody>
                  <a:tcPr/>
                </a:tc>
                <a:tc>
                  <a:txBody>
                    <a:bodyPr/>
                    <a:lstStyle/>
                    <a:p>
                      <a:r>
                        <a:rPr lang="en-US" sz="2000">
                          <a:latin typeface="Arial" panose="020B0604020202020204" pitchFamily="34" charset="0"/>
                          <a:cs typeface="Arial" panose="020B0604020202020204" pitchFamily="34" charset="0"/>
                          <a:hlinkClick r:id="rId4"/>
                        </a:rPr>
                        <a:t>https://mcas.onlinehelp.cognia.org/portal/</a:t>
                      </a:r>
                      <a:r>
                        <a:rPr lang="en-US" sz="200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405862612"/>
                  </a:ext>
                </a:extLst>
              </a:tr>
              <a:tr h="658600">
                <a:tc>
                  <a:txBody>
                    <a:bodyPr/>
                    <a:lstStyle/>
                    <a:p>
                      <a:pPr marL="0" algn="l" defTabSz="914126" rtl="0" eaLnBrk="1" latinLnBrk="0" hangingPunct="1"/>
                      <a:r>
                        <a:rPr lang="en-US" sz="2000" kern="1200">
                          <a:solidFill>
                            <a:srgbClr val="000000"/>
                          </a:solidFill>
                          <a:latin typeface="Arial" panose="020B0604020202020204" pitchFamily="34" charset="0"/>
                          <a:ea typeface="+mn-ea"/>
                          <a:cs typeface="Arial" panose="020B0604020202020204" pitchFamily="34" charset="0"/>
                        </a:rPr>
                        <a:t>Technology Information</a:t>
                      </a:r>
                    </a:p>
                  </a:txBody>
                  <a:tcPr/>
                </a:tc>
                <a:tc>
                  <a:txBody>
                    <a:bodyPr/>
                    <a:lstStyle/>
                    <a:p>
                      <a:r>
                        <a:rPr lang="en-US" sz="2000">
                          <a:latin typeface="Arial" panose="020B0604020202020204" pitchFamily="34" charset="0"/>
                          <a:cs typeface="Arial" panose="020B0604020202020204" pitchFamily="34" charset="0"/>
                          <a:hlinkClick r:id="rId5"/>
                        </a:rPr>
                        <a:t>https://mcas.onlinehelp.cognia.org/technology-setup/</a:t>
                      </a:r>
                      <a:r>
                        <a:rPr lang="en-US" sz="200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822600052"/>
                  </a:ext>
                </a:extLst>
              </a:tr>
              <a:tr h="1390378">
                <a:tc>
                  <a:txBody>
                    <a:bodyPr/>
                    <a:lstStyle/>
                    <a:p>
                      <a:pPr marL="0" algn="l" defTabSz="914126" rtl="0" eaLnBrk="1" latinLnBrk="0" hangingPunct="1"/>
                      <a:r>
                        <a:rPr lang="en-US" sz="2000" kern="1200">
                          <a:solidFill>
                            <a:srgbClr val="000000"/>
                          </a:solidFill>
                          <a:latin typeface="Arial" panose="020B0604020202020204" pitchFamily="34" charset="0"/>
                          <a:ea typeface="+mn-ea"/>
                          <a:cs typeface="Arial" panose="020B0604020202020204" pitchFamily="34" charset="0"/>
                        </a:rPr>
                        <a:t>Student Assessment Updates </a:t>
                      </a:r>
                      <a:br>
                        <a:rPr lang="en-US" sz="2000" kern="1200">
                          <a:solidFill>
                            <a:srgbClr val="000000"/>
                          </a:solidFill>
                          <a:latin typeface="Arial" panose="020B0604020202020204" pitchFamily="34" charset="0"/>
                          <a:ea typeface="+mn-ea"/>
                          <a:cs typeface="Arial" panose="020B0604020202020204" pitchFamily="34" charset="0"/>
                        </a:rPr>
                      </a:br>
                      <a:r>
                        <a:rPr lang="en-US" sz="2000" kern="1200">
                          <a:solidFill>
                            <a:srgbClr val="000000"/>
                          </a:solidFill>
                          <a:latin typeface="Arial" panose="020B0604020202020204" pitchFamily="34" charset="0"/>
                          <a:ea typeface="+mn-ea"/>
                          <a:cs typeface="Arial" panose="020B0604020202020204" pitchFamily="34" charset="0"/>
                        </a:rPr>
                        <a:t>(Biweekly email with important updates about the MCAS program)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hlinkClick r:id="rId6"/>
                        </a:rPr>
                        <a:t>www.doe.mass.edu/mcas/updates.html</a:t>
                      </a:r>
                      <a:endParaRPr lang="en-US" sz="20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Arial" panose="020B0604020202020204" pitchFamily="34" charset="0"/>
                          <a:cs typeface="Arial" panose="020B0604020202020204" pitchFamily="34" charset="0"/>
                        </a:rPr>
                        <a:t>If you do not already receive this email, subscribe using this link: </a:t>
                      </a:r>
                      <a:r>
                        <a:rPr lang="en-US" sz="2000">
                          <a:latin typeface="Arial" panose="020B0604020202020204" pitchFamily="34" charset="0"/>
                          <a:cs typeface="Arial" panose="020B0604020202020204" pitchFamily="34" charset="0"/>
                          <a:hlinkClick r:id="rId7"/>
                        </a:rPr>
                        <a:t>http://eepurl.com/ghSOhH</a:t>
                      </a:r>
                      <a:r>
                        <a:rPr lang="en-US" sz="200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961812291"/>
                  </a:ext>
                </a:extLst>
              </a:tr>
            </a:tbl>
          </a:graphicData>
        </a:graphic>
      </p:graphicFrame>
      <p:sp>
        <p:nvSpPr>
          <p:cNvPr id="4" name="Slide Number Placeholder 3">
            <a:extLst>
              <a:ext uri="{FF2B5EF4-FFF2-40B4-BE49-F238E27FC236}">
                <a16:creationId xmlns:a16="http://schemas.microsoft.com/office/drawing/2014/main" id="{F3976020-D634-866E-216D-FDA10CFDBAA8}"/>
              </a:ext>
            </a:extLst>
          </p:cNvPr>
          <p:cNvSpPr>
            <a:spLocks noGrp="1"/>
          </p:cNvSpPr>
          <p:nvPr>
            <p:ph type="sldNum" sz="quarter" idx="12"/>
          </p:nvPr>
        </p:nvSpPr>
        <p:spPr/>
        <p:txBody>
          <a:bodyPr/>
          <a:lstStyle/>
          <a:p>
            <a:fld id="{68A8D22E-6BC5-9E47-900C-2BB94685D9F5}" type="slidenum">
              <a:rPr lang="en-US" smtClean="0"/>
              <a:t>85</a:t>
            </a:fld>
            <a:endParaRPr lang="en-US"/>
          </a:p>
        </p:txBody>
      </p:sp>
    </p:spTree>
    <p:extLst>
      <p:ext uri="{BB962C8B-B14F-4D97-AF65-F5344CB8AC3E}">
        <p14:creationId xmlns:p14="http://schemas.microsoft.com/office/powerpoint/2010/main" val="2329932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B40E-04C7-D1FF-9866-AC29CC331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A46F1-0305-6A98-64E6-EE93376B48E3}"/>
              </a:ext>
            </a:extLst>
          </p:cNvPr>
          <p:cNvSpPr>
            <a:spLocks noGrp="1"/>
          </p:cNvSpPr>
          <p:nvPr>
            <p:ph type="title"/>
          </p:nvPr>
        </p:nvSpPr>
        <p:spPr/>
        <p:txBody>
          <a:bodyPr>
            <a:noAutofit/>
          </a:bodyPr>
          <a:lstStyle/>
          <a:p>
            <a:r>
              <a:rPr lang="en-US" sz="4000" b="1">
                <a:solidFill>
                  <a:schemeClr val="bg1"/>
                </a:solidFill>
                <a:latin typeface="Arial" panose="020B0604020202020204" pitchFamily="34" charset="0"/>
                <a:cs typeface="Arial" panose="020B0604020202020204" pitchFamily="34" charset="0"/>
              </a:rPr>
              <a:t>Upcoming </a:t>
            </a:r>
            <a:r>
              <a:rPr lang="en-US" sz="4000">
                <a:solidFill>
                  <a:schemeClr val="bg1"/>
                </a:solidFill>
              </a:rPr>
              <a:t>Office Hours Session</a:t>
            </a:r>
            <a:endParaRPr lang="en-US" sz="4000" b="1" u="sng">
              <a:solidFill>
                <a:schemeClr val="bg1"/>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5325F11B-0A36-9C59-D646-7D9DDCBEA2AC}"/>
              </a:ext>
            </a:extLst>
          </p:cNvPr>
          <p:cNvGraphicFramePr>
            <a:graphicFrameLocks noGrp="1"/>
          </p:cNvGraphicFramePr>
          <p:nvPr>
            <p:ph idx="1"/>
            <p:extLst>
              <p:ext uri="{D42A27DB-BD31-4B8C-83A1-F6EECF244321}">
                <p14:modId xmlns:p14="http://schemas.microsoft.com/office/powerpoint/2010/main" val="2011476789"/>
              </p:ext>
            </p:extLst>
          </p:nvPr>
        </p:nvGraphicFramePr>
        <p:xfrm>
          <a:off x="173038" y="1590675"/>
          <a:ext cx="11890373" cy="2133600"/>
        </p:xfrm>
        <a:graphic>
          <a:graphicData uri="http://schemas.openxmlformats.org/drawingml/2006/table">
            <a:tbl>
              <a:tblPr firstRow="1" bandRow="1">
                <a:tableStyleId>{69012ECD-51FC-41F1-AA8D-1B2483CD663E}</a:tableStyleId>
              </a:tblPr>
              <a:tblGrid>
                <a:gridCol w="3016025">
                  <a:extLst>
                    <a:ext uri="{9D8B030D-6E8A-4147-A177-3AD203B41FA5}">
                      <a16:colId xmlns:a16="http://schemas.microsoft.com/office/drawing/2014/main" val="3017796956"/>
                    </a:ext>
                  </a:extLst>
                </a:gridCol>
                <a:gridCol w="3523971">
                  <a:extLst>
                    <a:ext uri="{9D8B030D-6E8A-4147-A177-3AD203B41FA5}">
                      <a16:colId xmlns:a16="http://schemas.microsoft.com/office/drawing/2014/main" val="3730490493"/>
                    </a:ext>
                  </a:extLst>
                </a:gridCol>
                <a:gridCol w="5350377">
                  <a:extLst>
                    <a:ext uri="{9D8B030D-6E8A-4147-A177-3AD203B41FA5}">
                      <a16:colId xmlns:a16="http://schemas.microsoft.com/office/drawing/2014/main" val="1534402281"/>
                    </a:ext>
                  </a:extLst>
                </a:gridCol>
              </a:tblGrid>
              <a:tr h="0">
                <a:tc>
                  <a:txBody>
                    <a:bodyPr/>
                    <a:lstStyle/>
                    <a:p>
                      <a:r>
                        <a:rPr lang="en-US" sz="2800">
                          <a:latin typeface="Arial" panose="020B0604020202020204" pitchFamily="34" charset="0"/>
                          <a:cs typeface="Arial" panose="020B0604020202020204" pitchFamily="34" charset="0"/>
                        </a:rPr>
                        <a:t>Session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latin typeface="Arial" panose="020B0604020202020204" pitchFamily="34" charset="0"/>
                          <a:cs typeface="Arial" panose="020B0604020202020204" pitchFamily="34" charset="0"/>
                        </a:rPr>
                        <a:t>Date and Registration Link</a:t>
                      </a:r>
                    </a:p>
                  </a:txBody>
                  <a:tcPr/>
                </a:tc>
                <a:tc>
                  <a:txBody>
                    <a:bodyPr/>
                    <a:lstStyle/>
                    <a:p>
                      <a:r>
                        <a:rPr lang="en-US" sz="2800" b="1" kern="1200">
                          <a:solidFill>
                            <a:schemeClr val="lt1"/>
                          </a:solidFill>
                          <a:effectLst/>
                          <a:latin typeface="Arial" panose="020B0604020202020204" pitchFamily="34" charset="0"/>
                          <a:cs typeface="Arial" panose="020B0604020202020204" pitchFamily="34" charset="0"/>
                        </a:rPr>
                        <a:t>Recommended </a:t>
                      </a:r>
                      <a:br>
                        <a:rPr lang="en-US" sz="2800" b="1" kern="1200">
                          <a:solidFill>
                            <a:schemeClr val="lt1"/>
                          </a:solidFill>
                          <a:effectLst/>
                          <a:latin typeface="Arial" panose="020B0604020202020204" pitchFamily="34" charset="0"/>
                          <a:cs typeface="Arial" panose="020B0604020202020204" pitchFamily="34" charset="0"/>
                        </a:rPr>
                      </a:br>
                      <a:r>
                        <a:rPr lang="en-US" sz="2800" b="1" kern="1200">
                          <a:solidFill>
                            <a:schemeClr val="lt1"/>
                          </a:solidFill>
                          <a:effectLst/>
                          <a:latin typeface="Arial" panose="020B0604020202020204" pitchFamily="34" charset="0"/>
                          <a:cs typeface="Arial" panose="020B0604020202020204" pitchFamily="34" charset="0"/>
                        </a:rPr>
                        <a:t>Read-Ahead Materials</a:t>
                      </a:r>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9821798"/>
                  </a:ext>
                </a:extLst>
              </a:tr>
              <a:tr h="1074108">
                <a:tc>
                  <a:txBody>
                    <a:bodyPr/>
                    <a:lstStyle/>
                    <a:p>
                      <a:pPr fontAlgn="t"/>
                      <a:r>
                        <a:rPr lang="en-US" sz="2400" b="1">
                          <a:solidFill>
                            <a:srgbClr val="000000"/>
                          </a:solidFill>
                          <a:effectLst/>
                          <a:latin typeface="Arial" panose="020B0604020202020204" pitchFamily="34" charset="0"/>
                          <a:cs typeface="Arial" panose="020B0604020202020204" pitchFamily="34" charset="0"/>
                        </a:rPr>
                        <a:t>Office Hours: MCAS Portal Tasks</a:t>
                      </a:r>
                    </a:p>
                  </a:txBody>
                  <a:tcPr/>
                </a:tc>
                <a:tc>
                  <a:txBody>
                    <a:bodyPr/>
                    <a:lstStyle/>
                    <a:p>
                      <a:pPr fontAlgn="t"/>
                      <a:r>
                        <a:rPr lang="en-US" sz="2400" u="none" strike="noStrike">
                          <a:solidFill>
                            <a:srgbClr val="0060C7"/>
                          </a:solidFill>
                          <a:effectLst/>
                          <a:latin typeface="Arial" panose="020B0604020202020204" pitchFamily="34" charset="0"/>
                          <a:cs typeface="Arial" panose="020B0604020202020204" pitchFamily="34" charset="0"/>
                          <a:hlinkClick r:id="rId3"/>
                        </a:rPr>
                        <a:t>Thursday, March 19 at 9:30–10:30 a.m.</a:t>
                      </a:r>
                      <a:endParaRPr lang="en-US" sz="2400">
                        <a:effectLst/>
                        <a:latin typeface="Arial" panose="020B0604020202020204" pitchFamily="34" charset="0"/>
                        <a:cs typeface="Arial" panose="020B0604020202020204" pitchFamily="34" charset="0"/>
                      </a:endParaRPr>
                    </a:p>
                  </a:txBody>
                  <a:tcPr/>
                </a:tc>
                <a:tc>
                  <a:txBody>
                    <a:bodyPr/>
                    <a:lstStyle/>
                    <a:p>
                      <a:pPr marL="0" indent="0" fontAlgn="t">
                        <a:buFont typeface="Arial" panose="020B0604020202020204" pitchFamily="34" charset="0"/>
                        <a:buNone/>
                      </a:pPr>
                      <a:r>
                        <a:rPr lang="en-US" sz="2400" u="none" strike="noStrike">
                          <a:solidFill>
                            <a:srgbClr val="000000"/>
                          </a:solidFill>
                          <a:effectLst/>
                          <a:latin typeface="Arial" panose="020B0604020202020204" pitchFamily="34" charset="0"/>
                          <a:cs typeface="Arial" panose="020B0604020202020204" pitchFamily="34" charset="0"/>
                        </a:rPr>
                        <a:t>Guide to the MCAS Portal, located on the </a:t>
                      </a:r>
                      <a:r>
                        <a:rPr lang="en-US" sz="2400" u="none" strike="noStrike">
                          <a:solidFill>
                            <a:srgbClr val="0060C7"/>
                          </a:solidFill>
                          <a:effectLst/>
                          <a:latin typeface="Arial" panose="020B0604020202020204" pitchFamily="34" charset="0"/>
                          <a:cs typeface="Arial" panose="020B0604020202020204" pitchFamily="34" charset="0"/>
                          <a:hlinkClick r:id="rId4"/>
                        </a:rPr>
                        <a:t>MCAS Portal page</a:t>
                      </a:r>
                      <a:r>
                        <a:rPr lang="en-US" sz="2400" u="none" strike="noStrike">
                          <a:solidFill>
                            <a:srgbClr val="0060C7"/>
                          </a:solidFill>
                          <a:effectLst/>
                          <a:latin typeface="Arial" panose="020B0604020202020204" pitchFamily="34" charset="0"/>
                          <a:cs typeface="Arial" panose="020B0604020202020204" pitchFamily="34" charset="0"/>
                        </a:rPr>
                        <a:t> </a:t>
                      </a:r>
                      <a:r>
                        <a:rPr lang="en-US" sz="2400" u="none" strike="noStrike">
                          <a:solidFill>
                            <a:srgbClr val="000000"/>
                          </a:solidFill>
                          <a:effectLst/>
                          <a:latin typeface="Arial" panose="020B0604020202020204" pitchFamily="34" charset="0"/>
                          <a:cs typeface="Arial" panose="020B0604020202020204" pitchFamily="34" charset="0"/>
                        </a:rPr>
                        <a:t>of the MCAS Resource Center</a:t>
                      </a:r>
                      <a:endParaRPr lang="en-US" sz="240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35092227"/>
                  </a:ext>
                </a:extLst>
              </a:tr>
            </a:tbl>
          </a:graphicData>
        </a:graphic>
      </p:graphicFrame>
      <p:sp>
        <p:nvSpPr>
          <p:cNvPr id="5" name="Slide Number Placeholder 4">
            <a:extLst>
              <a:ext uri="{FF2B5EF4-FFF2-40B4-BE49-F238E27FC236}">
                <a16:creationId xmlns:a16="http://schemas.microsoft.com/office/drawing/2014/main" id="{6EF266BB-1A68-8BD2-40C5-7A1A07AD5DCA}"/>
              </a:ext>
            </a:extLst>
          </p:cNvPr>
          <p:cNvSpPr>
            <a:spLocks noGrp="1"/>
          </p:cNvSpPr>
          <p:nvPr>
            <p:ph type="sldNum" sz="quarter" idx="12"/>
          </p:nvPr>
        </p:nvSpPr>
        <p:spPr/>
        <p:txBody>
          <a:bodyPr/>
          <a:lstStyle/>
          <a:p>
            <a:fld id="{68A8D22E-6BC5-9E47-900C-2BB94685D9F5}" type="slidenum">
              <a:rPr lang="en-US" smtClean="0"/>
              <a:t>86</a:t>
            </a:fld>
            <a:endParaRPr lang="en-US"/>
          </a:p>
        </p:txBody>
      </p:sp>
    </p:spTree>
    <p:extLst>
      <p:ext uri="{BB962C8B-B14F-4D97-AF65-F5344CB8AC3E}">
        <p14:creationId xmlns:p14="http://schemas.microsoft.com/office/powerpoint/2010/main" val="2150415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283EA-ECA5-7074-092B-27E9667CC1F0}"/>
              </a:ext>
            </a:extLst>
          </p:cNvPr>
          <p:cNvSpPr>
            <a:spLocks noGrp="1"/>
          </p:cNvSpPr>
          <p:nvPr>
            <p:ph type="title"/>
          </p:nvPr>
        </p:nvSpPr>
        <p:spPr/>
        <p:txBody>
          <a:bodyPr>
            <a:normAutofit/>
          </a:bodyPr>
          <a:lstStyle/>
          <a:p>
            <a:r>
              <a:rPr lang="en-US" altLang="en-US" sz="3999" b="1">
                <a:solidFill>
                  <a:schemeClr val="bg1"/>
                </a:solidFill>
                <a:latin typeface="Arial" panose="020B0604020202020204" pitchFamily="34" charset="0"/>
                <a:cs typeface="Arial" panose="020B0604020202020204" pitchFamily="34" charset="0"/>
              </a:rPr>
              <a:t>Next Steps</a:t>
            </a:r>
            <a:endParaRPr lang="en-US" sz="3999" b="1">
              <a:solidFill>
                <a:schemeClr val="bg1"/>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8BF5F1AD-90A5-FAA2-2AA6-3367618F17F4}"/>
              </a:ext>
            </a:extLst>
          </p:cNvPr>
          <p:cNvSpPr>
            <a:spLocks noGrp="1"/>
          </p:cNvSpPr>
          <p:nvPr>
            <p:ph idx="1"/>
          </p:nvPr>
        </p:nvSpPr>
        <p:spPr/>
        <p:txBody>
          <a:bodyPr>
            <a:noAutofit/>
          </a:bodyPr>
          <a:lstStyle/>
          <a:p>
            <a:pPr>
              <a:buClr>
                <a:srgbClr val="010203"/>
              </a:buClr>
            </a:pPr>
            <a:r>
              <a:rPr lang="en-US" altLang="en-US" sz="2400" b="1">
                <a:solidFill>
                  <a:srgbClr val="000000"/>
                </a:solidFill>
                <a:latin typeface="Arial" panose="020B0604020202020204" pitchFamily="34" charset="0"/>
                <a:cs typeface="Arial" panose="020B0604020202020204" pitchFamily="34" charset="0"/>
              </a:rPr>
              <a:t>Today: </a:t>
            </a:r>
            <a:r>
              <a:rPr lang="en-US" altLang="en-US" sz="2400">
                <a:solidFill>
                  <a:srgbClr val="000000"/>
                </a:solidFill>
                <a:latin typeface="Arial" panose="020B0604020202020204" pitchFamily="34" charset="0"/>
                <a:cs typeface="Arial" panose="020B0604020202020204" pitchFamily="34" charset="0"/>
              </a:rPr>
              <a:t>Complete the evaluation form.</a:t>
            </a:r>
          </a:p>
          <a:p>
            <a:pPr lvl="1">
              <a:buClr>
                <a:srgbClr val="01020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Responses are associated with the name and email address used to log in.</a:t>
            </a:r>
          </a:p>
          <a:p>
            <a:pPr lvl="1">
              <a:buClr>
                <a:srgbClr val="01020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Email your input to </a:t>
            </a:r>
            <a:r>
              <a:rPr lang="en-US" altLang="en-US" sz="2400">
                <a:solidFill>
                  <a:srgbClr val="000000"/>
                </a:solidFill>
                <a:latin typeface="Arial" panose="020B0604020202020204" pitchFamily="34" charset="0"/>
                <a:cs typeface="Arial" panose="020B0604020202020204" pitchFamily="34" charset="0"/>
                <a:hlinkClick r:id="rId3"/>
              </a:rPr>
              <a:t>mcas@mass.gov</a:t>
            </a:r>
            <a:r>
              <a:rPr lang="en-US" altLang="en-US" sz="2400">
                <a:solidFill>
                  <a:srgbClr val="000000"/>
                </a:solidFill>
                <a:latin typeface="Arial" panose="020B0604020202020204" pitchFamily="34" charset="0"/>
                <a:cs typeface="Arial" panose="020B0604020202020204" pitchFamily="34" charset="0"/>
              </a:rPr>
              <a:t> if you have problems accessing or completing the form.</a:t>
            </a:r>
          </a:p>
          <a:p>
            <a:pPr>
              <a:buClr>
                <a:srgbClr val="010203"/>
              </a:buClr>
            </a:pPr>
            <a:r>
              <a:rPr lang="en-US" altLang="en-US" sz="2400" b="1">
                <a:solidFill>
                  <a:srgbClr val="000000"/>
                </a:solidFill>
                <a:latin typeface="Arial" panose="020B0604020202020204" pitchFamily="34" charset="0"/>
                <a:cs typeface="Arial" panose="020B0604020202020204" pitchFamily="34" charset="0"/>
              </a:rPr>
              <a:t>Within one week: </a:t>
            </a:r>
          </a:p>
          <a:p>
            <a:pPr lvl="1">
              <a:buClr>
                <a:srgbClr val="01020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Receive an email with the Q&amp;A from this session</a:t>
            </a:r>
          </a:p>
          <a:p>
            <a:pPr lvl="1">
              <a:buClr>
                <a:srgbClr val="01020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Recording will be available </a:t>
            </a:r>
          </a:p>
        </p:txBody>
      </p:sp>
      <p:sp>
        <p:nvSpPr>
          <p:cNvPr id="5" name="Slide Number Placeholder 4">
            <a:extLst>
              <a:ext uri="{FF2B5EF4-FFF2-40B4-BE49-F238E27FC236}">
                <a16:creationId xmlns:a16="http://schemas.microsoft.com/office/drawing/2014/main" id="{2E0A44C9-A816-02B6-C69D-798F37378E21}"/>
              </a:ext>
            </a:extLst>
          </p:cNvPr>
          <p:cNvSpPr>
            <a:spLocks noGrp="1"/>
          </p:cNvSpPr>
          <p:nvPr>
            <p:ph type="sldNum" sz="quarter" idx="12"/>
          </p:nvPr>
        </p:nvSpPr>
        <p:spPr/>
        <p:txBody>
          <a:bodyPr/>
          <a:lstStyle/>
          <a:p>
            <a:fld id="{68A8D22E-6BC5-9E47-900C-2BB94685D9F5}" type="slidenum">
              <a:rPr lang="en-US" smtClean="0"/>
              <a:t>87</a:t>
            </a:fld>
            <a:endParaRPr lang="en-US"/>
          </a:p>
        </p:txBody>
      </p:sp>
    </p:spTree>
    <p:extLst>
      <p:ext uri="{BB962C8B-B14F-4D97-AF65-F5344CB8AC3E}">
        <p14:creationId xmlns:p14="http://schemas.microsoft.com/office/powerpoint/2010/main" val="948623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972CD-2840-6F6F-1B06-D0E024C1B816}"/>
              </a:ext>
            </a:extLst>
          </p:cNvPr>
          <p:cNvSpPr>
            <a:spLocks noGrp="1"/>
          </p:cNvSpPr>
          <p:nvPr>
            <p:ph type="title"/>
          </p:nvPr>
        </p:nvSpPr>
        <p:spPr/>
        <p:txBody>
          <a:bodyPr/>
          <a:lstStyle/>
          <a:p>
            <a:r>
              <a:rPr lang="en-US" sz="4000" b="1">
                <a:solidFill>
                  <a:schemeClr val="bg1"/>
                </a:solidFill>
                <a:latin typeface="Arial" panose="020B0604020202020204" pitchFamily="34" charset="0"/>
                <a:cs typeface="Arial" panose="020B0604020202020204" pitchFamily="34" charset="0"/>
              </a:rPr>
              <a:t>Email and Phone Support </a:t>
            </a:r>
          </a:p>
        </p:txBody>
      </p:sp>
      <p:sp>
        <p:nvSpPr>
          <p:cNvPr id="3" name="Content Placeholder 2">
            <a:extLst>
              <a:ext uri="{FF2B5EF4-FFF2-40B4-BE49-F238E27FC236}">
                <a16:creationId xmlns:a16="http://schemas.microsoft.com/office/drawing/2014/main" id="{10F3C2F1-C065-1C59-D812-2C29FFD6A6D3}"/>
              </a:ext>
            </a:extLst>
          </p:cNvPr>
          <p:cNvSpPr>
            <a:spLocks noGrp="1"/>
          </p:cNvSpPr>
          <p:nvPr>
            <p:ph idx="1"/>
          </p:nvPr>
        </p:nvSpPr>
        <p:spPr>
          <a:xfrm>
            <a:off x="93869" y="2134609"/>
            <a:ext cx="6228273" cy="4414692"/>
          </a:xfrm>
        </p:spPr>
        <p:txBody>
          <a:bodyPr>
            <a:normAutofit/>
          </a:bodyPr>
          <a:lstStyle/>
          <a:p>
            <a:pPr>
              <a:buClr>
                <a:srgbClr val="010203"/>
              </a:buClr>
            </a:pPr>
            <a:r>
              <a:rPr lang="en-US" sz="3000">
                <a:solidFill>
                  <a:srgbClr val="000000"/>
                </a:solidFill>
                <a:latin typeface="Arial" panose="020B0604020202020204" pitchFamily="34" charset="0"/>
                <a:cs typeface="Arial" panose="020B0604020202020204" pitchFamily="34" charset="0"/>
              </a:rPr>
              <a:t>Questions on logistics and technology</a:t>
            </a:r>
            <a:br>
              <a:rPr lang="en-US">
                <a:solidFill>
                  <a:srgbClr val="000000"/>
                </a:solidFill>
                <a:latin typeface="Arial" panose="020B0604020202020204" pitchFamily="34" charset="0"/>
                <a:cs typeface="Arial" panose="020B0604020202020204" pitchFamily="34" charset="0"/>
              </a:rPr>
            </a:br>
            <a:endParaRPr lang="en-US" sz="1200">
              <a:solidFill>
                <a:srgbClr val="000000"/>
              </a:solidFill>
            </a:endParaRPr>
          </a:p>
          <a:p>
            <a:pPr marL="852589" lvl="1" indent="-457200">
              <a:buClr>
                <a:srgbClr val="010203"/>
              </a:buClr>
            </a:pPr>
            <a:r>
              <a:rPr lang="en-US" b="1">
                <a:solidFill>
                  <a:srgbClr val="000000"/>
                </a:solidFill>
                <a:latin typeface="Arial" panose="020B0604020202020204" pitchFamily="34" charset="0"/>
                <a:cs typeface="Arial" panose="020B0604020202020204" pitchFamily="34" charset="0"/>
              </a:rPr>
              <a:t>Web: </a:t>
            </a:r>
            <a:r>
              <a:rPr lang="en-US">
                <a:latin typeface="Arial" panose="020B0604020202020204" pitchFamily="34" charset="0"/>
                <a:cs typeface="Arial" panose="020B0604020202020204" pitchFamily="34" charset="0"/>
                <a:hlinkClick r:id="rId3"/>
              </a:rPr>
              <a:t>https://mcas.onlinehelp.cognia.org/</a:t>
            </a:r>
            <a:r>
              <a:rPr lang="en-US">
                <a:latin typeface="Arial" panose="020B0604020202020204" pitchFamily="34" charset="0"/>
                <a:cs typeface="Arial" panose="020B0604020202020204" pitchFamily="34" charset="0"/>
              </a:rPr>
              <a:t> </a:t>
            </a:r>
          </a:p>
          <a:p>
            <a:pPr marL="852589" lvl="1" indent="-457200">
              <a:buClr>
                <a:srgbClr val="010203"/>
              </a:buClr>
            </a:pPr>
            <a:r>
              <a:rPr lang="en-US" b="1">
                <a:solidFill>
                  <a:srgbClr val="000000"/>
                </a:solidFill>
                <a:latin typeface="Arial" panose="020B0604020202020204" pitchFamily="34" charset="0"/>
                <a:cs typeface="Arial" panose="020B0604020202020204" pitchFamily="34" charset="0"/>
              </a:rPr>
              <a:t>Email: </a:t>
            </a:r>
            <a:r>
              <a:rPr lang="en-US" sz="2299">
                <a:hlinkClick r:id="rId4"/>
              </a:rPr>
              <a:t>mcas@cognia.org</a:t>
            </a:r>
            <a:endParaRPr lang="en-US" sz="2299"/>
          </a:p>
          <a:p>
            <a:pPr marL="852589" lvl="1" indent="-457200">
              <a:buClr>
                <a:srgbClr val="010203"/>
              </a:buClr>
            </a:pPr>
            <a:r>
              <a:rPr lang="en-US" b="1">
                <a:solidFill>
                  <a:srgbClr val="000000"/>
                </a:solidFill>
                <a:latin typeface="Arial" panose="020B0604020202020204" pitchFamily="34" charset="0"/>
                <a:cs typeface="Arial" panose="020B0604020202020204" pitchFamily="34" charset="0"/>
              </a:rPr>
              <a:t>Phone: </a:t>
            </a:r>
            <a:r>
              <a:rPr lang="en-US">
                <a:solidFill>
                  <a:srgbClr val="000000"/>
                </a:solidFill>
                <a:latin typeface="Arial" panose="020B0604020202020204" pitchFamily="34" charset="0"/>
                <a:cs typeface="Arial" panose="020B0604020202020204" pitchFamily="34" charset="0"/>
              </a:rPr>
              <a:t>800-737-5103</a:t>
            </a:r>
          </a:p>
          <a:p>
            <a:pPr marL="852589" lvl="1" indent="-457200">
              <a:buClr>
                <a:srgbClr val="010203"/>
              </a:buClr>
            </a:pPr>
            <a:r>
              <a:rPr lang="en-US" b="1">
                <a:solidFill>
                  <a:srgbClr val="000000"/>
                </a:solidFill>
              </a:rPr>
              <a:t>TTY: </a:t>
            </a:r>
            <a:r>
              <a:rPr lang="en-US">
                <a:solidFill>
                  <a:srgbClr val="000000"/>
                </a:solidFill>
              </a:rPr>
              <a:t>888-222-1671</a:t>
            </a:r>
          </a:p>
          <a:p>
            <a:pPr marL="852589" lvl="1" indent="-457200">
              <a:buClr>
                <a:srgbClr val="010203"/>
              </a:buClr>
            </a:pPr>
            <a:r>
              <a:rPr lang="en-US" b="0" i="0">
                <a:solidFill>
                  <a:srgbClr val="000000"/>
                </a:solidFill>
                <a:effectLst/>
                <a:latin typeface="Helvetica" panose="020B0604020202020204" pitchFamily="34" charset="0"/>
              </a:rPr>
              <a:t>Live chat is available at the link on the bottom of the page at the </a:t>
            </a:r>
            <a:r>
              <a:rPr lang="en-US" b="0" i="0" u="sng">
                <a:solidFill>
                  <a:srgbClr val="337AB7"/>
                </a:solidFill>
                <a:effectLst/>
                <a:latin typeface="Helvetica" panose="020B0604020202020204" pitchFamily="34" charset="0"/>
                <a:hlinkClick r:id="rId3"/>
              </a:rPr>
              <a:t>MCAS Resource Center</a:t>
            </a:r>
            <a:endParaRPr lang="en-US">
              <a:latin typeface="Arial" panose="020B0604020202020204" pitchFamily="34" charset="0"/>
              <a:cs typeface="Arial" panose="020B0604020202020204" pitchFamily="34" charset="0"/>
            </a:endParaRPr>
          </a:p>
          <a:p>
            <a:endParaRPr lang="en-US"/>
          </a:p>
          <a:p>
            <a:endParaRPr lang="en-US"/>
          </a:p>
        </p:txBody>
      </p:sp>
      <p:sp>
        <p:nvSpPr>
          <p:cNvPr id="4" name="Text Placeholder 3">
            <a:extLst>
              <a:ext uri="{FF2B5EF4-FFF2-40B4-BE49-F238E27FC236}">
                <a16:creationId xmlns:a16="http://schemas.microsoft.com/office/drawing/2014/main" id="{4FAEE545-508E-BBC8-B75B-D911AD48B8DB}"/>
              </a:ext>
            </a:extLst>
          </p:cNvPr>
          <p:cNvSpPr>
            <a:spLocks noGrp="1"/>
          </p:cNvSpPr>
          <p:nvPr>
            <p:ph type="body" sz="quarter" idx="4294967295"/>
          </p:nvPr>
        </p:nvSpPr>
        <p:spPr>
          <a:xfrm>
            <a:off x="6553200" y="1404938"/>
            <a:ext cx="5638800" cy="676275"/>
          </a:xfrm>
        </p:spPr>
        <p:txBody>
          <a:bodyPr>
            <a:noAutofit/>
          </a:bodyPr>
          <a:lstStyle/>
          <a:p>
            <a:pPr marL="0" indent="0">
              <a:buNone/>
            </a:pPr>
            <a:r>
              <a:rPr lang="en-US" sz="2800" b="1">
                <a:solidFill>
                  <a:srgbClr val="000000"/>
                </a:solidFill>
                <a:latin typeface="Arial" panose="020B0604020202020204" pitchFamily="34" charset="0"/>
                <a:cs typeface="Arial" panose="020B0604020202020204" pitchFamily="34" charset="0"/>
              </a:rPr>
              <a:t>DESE Student Assessment Services</a:t>
            </a:r>
          </a:p>
        </p:txBody>
      </p:sp>
      <p:sp>
        <p:nvSpPr>
          <p:cNvPr id="5" name="Content Placeholder 4">
            <a:extLst>
              <a:ext uri="{FF2B5EF4-FFF2-40B4-BE49-F238E27FC236}">
                <a16:creationId xmlns:a16="http://schemas.microsoft.com/office/drawing/2014/main" id="{60287B2E-8978-C144-AD68-11C997FF9006}"/>
              </a:ext>
            </a:extLst>
          </p:cNvPr>
          <p:cNvSpPr>
            <a:spLocks noGrp="1"/>
          </p:cNvSpPr>
          <p:nvPr>
            <p:ph sz="quarter" idx="4294967295"/>
          </p:nvPr>
        </p:nvSpPr>
        <p:spPr>
          <a:xfrm>
            <a:off x="6743700" y="2509838"/>
            <a:ext cx="5448300" cy="3509962"/>
          </a:xfrm>
        </p:spPr>
        <p:txBody>
          <a:bodyPr/>
          <a:lstStyle/>
          <a:p>
            <a:pPr>
              <a:buClr>
                <a:srgbClr val="010203"/>
              </a:buClr>
            </a:pPr>
            <a:r>
              <a:rPr lang="en-US" sz="2800">
                <a:solidFill>
                  <a:srgbClr val="000000"/>
                </a:solidFill>
                <a:latin typeface="Arial" panose="020B0604020202020204" pitchFamily="34" charset="0"/>
                <a:cs typeface="Arial" panose="020B0604020202020204" pitchFamily="34" charset="0"/>
              </a:rPr>
              <a:t>Policy questions (e.g., student participation, accommodations)</a:t>
            </a:r>
            <a:br>
              <a:rPr lang="en-US" sz="2800">
                <a:solidFill>
                  <a:srgbClr val="000000"/>
                </a:solidFill>
                <a:latin typeface="Arial" panose="020B0604020202020204" pitchFamily="34" charset="0"/>
                <a:cs typeface="Arial" panose="020B0604020202020204" pitchFamily="34" charset="0"/>
              </a:rPr>
            </a:br>
            <a:endParaRPr lang="en-US" sz="2800">
              <a:solidFill>
                <a:srgbClr val="000000"/>
              </a:solidFill>
            </a:endParaRPr>
          </a:p>
          <a:p>
            <a:pPr marL="852589" lvl="1" indent="-457200">
              <a:buClr>
                <a:srgbClr val="010203"/>
              </a:buClr>
            </a:pPr>
            <a:r>
              <a:rPr lang="en-US" b="1">
                <a:solidFill>
                  <a:srgbClr val="000000"/>
                </a:solidFill>
                <a:latin typeface="Arial" panose="020B0604020202020204" pitchFamily="34" charset="0"/>
                <a:cs typeface="Arial" panose="020B0604020202020204" pitchFamily="34" charset="0"/>
              </a:rPr>
              <a:t>Web: </a:t>
            </a:r>
            <a:r>
              <a:rPr lang="en-US">
                <a:latin typeface="Arial" panose="020B0604020202020204" pitchFamily="34" charset="0"/>
                <a:cs typeface="Arial" panose="020B0604020202020204" pitchFamily="34" charset="0"/>
                <a:hlinkClick r:id="rId5"/>
              </a:rPr>
              <a:t>www.doe.mass.edu/mcas</a:t>
            </a:r>
            <a:r>
              <a:rPr lang="en-US">
                <a:latin typeface="Arial" panose="020B0604020202020204" pitchFamily="34" charset="0"/>
                <a:cs typeface="Arial" panose="020B0604020202020204" pitchFamily="34" charset="0"/>
              </a:rPr>
              <a:t> </a:t>
            </a:r>
            <a:endParaRPr lang="en-US"/>
          </a:p>
          <a:p>
            <a:pPr marL="852589" lvl="1" indent="-457200">
              <a:buClr>
                <a:srgbClr val="010203"/>
              </a:buClr>
            </a:pPr>
            <a:r>
              <a:rPr lang="en-US" b="1">
                <a:solidFill>
                  <a:srgbClr val="000000"/>
                </a:solidFill>
                <a:latin typeface="Arial" panose="020B0604020202020204" pitchFamily="34" charset="0"/>
                <a:cs typeface="Arial" panose="020B0604020202020204" pitchFamily="34" charset="0"/>
              </a:rPr>
              <a:t>Email: </a:t>
            </a:r>
            <a:r>
              <a:rPr lang="en-US">
                <a:latin typeface="Arial" panose="020B0604020202020204" pitchFamily="34" charset="0"/>
                <a:cs typeface="Arial" panose="020B0604020202020204" pitchFamily="34" charset="0"/>
                <a:hlinkClick r:id="rId6"/>
              </a:rPr>
              <a:t>mcas@mass.gov</a:t>
            </a:r>
            <a:r>
              <a:rPr lang="en-US">
                <a:latin typeface="Arial" panose="020B0604020202020204" pitchFamily="34" charset="0"/>
                <a:cs typeface="Arial" panose="020B0604020202020204" pitchFamily="34" charset="0"/>
              </a:rPr>
              <a:t> </a:t>
            </a:r>
          </a:p>
          <a:p>
            <a:pPr marL="852589" lvl="1" indent="-457200">
              <a:buClr>
                <a:srgbClr val="010203"/>
              </a:buClr>
            </a:pPr>
            <a:r>
              <a:rPr lang="en-US" b="1">
                <a:solidFill>
                  <a:srgbClr val="000000"/>
                </a:solidFill>
                <a:latin typeface="Arial" panose="020B0604020202020204" pitchFamily="34" charset="0"/>
                <a:cs typeface="Arial" panose="020B0604020202020204" pitchFamily="34" charset="0"/>
              </a:rPr>
              <a:t>Phone: </a:t>
            </a:r>
            <a:r>
              <a:rPr lang="en-US">
                <a:solidFill>
                  <a:srgbClr val="000000"/>
                </a:solidFill>
                <a:latin typeface="Arial" panose="020B0604020202020204" pitchFamily="34" charset="0"/>
                <a:cs typeface="Arial" panose="020B0604020202020204" pitchFamily="34" charset="0"/>
              </a:rPr>
              <a:t>781-338-3625</a:t>
            </a:r>
          </a:p>
          <a:p>
            <a:pPr marL="852589" lvl="1" indent="-457200">
              <a:buClr>
                <a:srgbClr val="010203"/>
              </a:buClr>
            </a:pPr>
            <a:r>
              <a:rPr lang="en-US" b="1">
                <a:solidFill>
                  <a:srgbClr val="000000"/>
                </a:solidFill>
              </a:rPr>
              <a:t>TTY: </a:t>
            </a:r>
            <a:r>
              <a:rPr lang="en-US">
                <a:solidFill>
                  <a:srgbClr val="000000"/>
                </a:solidFill>
              </a:rPr>
              <a:t>800-439-2370</a:t>
            </a:r>
            <a:endParaRPr lang="en-US">
              <a:solidFill>
                <a:srgbClr val="000000"/>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1C6A7017-17C6-F511-1D48-8093C62BB9FA}"/>
              </a:ext>
            </a:extLst>
          </p:cNvPr>
          <p:cNvSpPr>
            <a:spLocks noGrp="1"/>
          </p:cNvSpPr>
          <p:nvPr>
            <p:ph type="body" idx="4294967295"/>
          </p:nvPr>
        </p:nvSpPr>
        <p:spPr>
          <a:xfrm>
            <a:off x="0" y="1554163"/>
            <a:ext cx="4413250" cy="666750"/>
          </a:xfrm>
        </p:spPr>
        <p:txBody>
          <a:bodyPr>
            <a:normAutofit/>
          </a:bodyPr>
          <a:lstStyle/>
          <a:p>
            <a:pPr marL="0" indent="0">
              <a:buNone/>
            </a:pPr>
            <a:r>
              <a:rPr lang="en-US" sz="2800" b="1">
                <a:solidFill>
                  <a:srgbClr val="000000"/>
                </a:solidFill>
                <a:latin typeface="Arial" panose="020B0604020202020204" pitchFamily="34" charset="0"/>
                <a:cs typeface="Arial" panose="020B0604020202020204" pitchFamily="34" charset="0"/>
              </a:rPr>
              <a:t>MCAS Service Center </a:t>
            </a:r>
          </a:p>
        </p:txBody>
      </p:sp>
      <p:sp>
        <p:nvSpPr>
          <p:cNvPr id="8" name="Slide Number Placeholder 7">
            <a:extLst>
              <a:ext uri="{FF2B5EF4-FFF2-40B4-BE49-F238E27FC236}">
                <a16:creationId xmlns:a16="http://schemas.microsoft.com/office/drawing/2014/main" id="{53700757-1ACE-7805-DF23-CB3537C1C610}"/>
              </a:ext>
            </a:extLst>
          </p:cNvPr>
          <p:cNvSpPr>
            <a:spLocks noGrp="1"/>
          </p:cNvSpPr>
          <p:nvPr>
            <p:ph type="sldNum" sz="quarter" idx="12"/>
          </p:nvPr>
        </p:nvSpPr>
        <p:spPr/>
        <p:txBody>
          <a:bodyPr/>
          <a:lstStyle/>
          <a:p>
            <a:fld id="{68A8D22E-6BC5-9E47-900C-2BB94685D9F5}" type="slidenum">
              <a:rPr lang="en-US" smtClean="0"/>
              <a:t>88</a:t>
            </a:fld>
            <a:endParaRPr lang="en-US" dirty="0"/>
          </a:p>
        </p:txBody>
      </p:sp>
    </p:spTree>
    <p:extLst>
      <p:ext uri="{BB962C8B-B14F-4D97-AF65-F5344CB8AC3E}">
        <p14:creationId xmlns:p14="http://schemas.microsoft.com/office/powerpoint/2010/main" val="39447138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72ACE-B5B4-371D-717F-AE5B54942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3AC71-58B5-700A-FEE8-F4335F012F77}"/>
              </a:ext>
            </a:extLst>
          </p:cNvPr>
          <p:cNvSpPr>
            <a:spLocks noGrp="1"/>
          </p:cNvSpPr>
          <p:nvPr>
            <p:ph type="title"/>
          </p:nvPr>
        </p:nvSpPr>
        <p:spPr>
          <a:xfrm>
            <a:off x="2808070" y="1967757"/>
            <a:ext cx="10872573" cy="1093686"/>
          </a:xfrm>
        </p:spPr>
        <p:txBody>
          <a:bodyPr>
            <a:normAutofit/>
          </a:bodyPr>
          <a:lstStyle/>
          <a:p>
            <a:r>
              <a:rPr lang="en-US" sz="4200" b="1">
                <a:solidFill>
                  <a:srgbClr val="000000"/>
                </a:solidFill>
                <a:latin typeface="Arial"/>
                <a:cs typeface="Arial"/>
              </a:rPr>
              <a:t>9. Live “Sandbox Time”</a:t>
            </a:r>
          </a:p>
        </p:txBody>
      </p:sp>
    </p:spTree>
    <p:extLst>
      <p:ext uri="{BB962C8B-B14F-4D97-AF65-F5344CB8AC3E}">
        <p14:creationId xmlns:p14="http://schemas.microsoft.com/office/powerpoint/2010/main" val="2549972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72CC-5AAC-413F-B3F8-3C00CE59107D}"/>
              </a:ext>
            </a:extLst>
          </p:cNvPr>
          <p:cNvSpPr>
            <a:spLocks noGrp="1"/>
          </p:cNvSpPr>
          <p:nvPr>
            <p:ph type="title"/>
          </p:nvPr>
        </p:nvSpPr>
        <p:spPr/>
        <p:txBody>
          <a:bodyPr>
            <a:normAutofit/>
          </a:bodyPr>
          <a:lstStyle/>
          <a:p>
            <a:r>
              <a:rPr lang="en-US" sz="2800" b="1">
                <a:solidFill>
                  <a:schemeClr val="bg1"/>
                </a:solidFill>
                <a:latin typeface="Arial" panose="020B0604020202020204" pitchFamily="34" charset="0"/>
                <a:cs typeface="Arial" panose="020B0604020202020204" pitchFamily="34" charset="0"/>
              </a:rPr>
              <a:t>Timeline of Tasks in the MCAS Portal to Complete </a:t>
            </a: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Before Testing for </a:t>
            </a:r>
            <a:r>
              <a:rPr lang="en-US" sz="2800" b="1" u="sng">
                <a:solidFill>
                  <a:schemeClr val="bg1"/>
                </a:solidFill>
                <a:latin typeface="Arial" panose="020B0604020202020204" pitchFamily="34" charset="0"/>
                <a:cs typeface="Arial" panose="020B0604020202020204" pitchFamily="34" charset="0"/>
              </a:rPr>
              <a:t>Principals/Test Coordinators</a:t>
            </a:r>
          </a:p>
        </p:txBody>
      </p:sp>
      <p:graphicFrame>
        <p:nvGraphicFramePr>
          <p:cNvPr id="5" name="Content Placeholder 4" descr="Timeline of Tasks in PAN to Complete Before and During Testing for Principals/Test Coordinators">
            <a:extLst>
              <a:ext uri="{FF2B5EF4-FFF2-40B4-BE49-F238E27FC236}">
                <a16:creationId xmlns:a16="http://schemas.microsoft.com/office/drawing/2014/main" id="{7F1E5243-8823-4C5D-9AA0-9BC871A40476}"/>
              </a:ext>
            </a:extLst>
          </p:cNvPr>
          <p:cNvGraphicFramePr>
            <a:graphicFrameLocks noGrp="1"/>
          </p:cNvGraphicFramePr>
          <p:nvPr>
            <p:ph idx="1"/>
            <p:extLst>
              <p:ext uri="{D42A27DB-BD31-4B8C-83A1-F6EECF244321}">
                <p14:modId xmlns:p14="http://schemas.microsoft.com/office/powerpoint/2010/main" val="1696259323"/>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E58B149-2A9E-2A70-FA58-C7776540B338}"/>
              </a:ext>
            </a:extLst>
          </p:cNvPr>
          <p:cNvSpPr txBox="1"/>
          <p:nvPr/>
        </p:nvSpPr>
        <p:spPr>
          <a:xfrm>
            <a:off x="2162175" y="6068579"/>
            <a:ext cx="9020175" cy="646331"/>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Refer to the recording of the Tasks in the MCAS Portal Before Testing training webinar, available on the </a:t>
            </a:r>
            <a:r>
              <a:rPr lang="en-US" dirty="0">
                <a:latin typeface="Arial" panose="020B0604020202020204" pitchFamily="34" charset="0"/>
                <a:cs typeface="Arial" panose="020B0604020202020204" pitchFamily="34" charset="0"/>
                <a:hlinkClick r:id="rId7"/>
              </a:rPr>
              <a:t>Training Webinars page</a:t>
            </a:r>
            <a:r>
              <a:rPr lang="en-US" dirty="0">
                <a:latin typeface="Arial" panose="020B0604020202020204" pitchFamily="34" charset="0"/>
                <a:cs typeface="Arial" panose="020B0604020202020204" pitchFamily="34" charset="0"/>
              </a:rPr>
              <a:t> of the MCAS Resource Center. </a:t>
            </a:r>
          </a:p>
        </p:txBody>
      </p:sp>
      <p:sp>
        <p:nvSpPr>
          <p:cNvPr id="6" name="Slide Number Placeholder 5">
            <a:extLst>
              <a:ext uri="{FF2B5EF4-FFF2-40B4-BE49-F238E27FC236}">
                <a16:creationId xmlns:a16="http://schemas.microsoft.com/office/drawing/2014/main" id="{EE6965FF-148B-5A49-F7F5-6424E5F6BDAA}"/>
              </a:ext>
            </a:extLst>
          </p:cNvPr>
          <p:cNvSpPr>
            <a:spLocks noGrp="1"/>
          </p:cNvSpPr>
          <p:nvPr>
            <p:ph type="sldNum" sz="quarter" idx="12"/>
          </p:nvPr>
        </p:nvSpPr>
        <p:spPr/>
        <p:txBody>
          <a:bodyPr/>
          <a:lstStyle/>
          <a:p>
            <a:fld id="{68A8D22E-6BC5-9E47-900C-2BB94685D9F5}" type="slidenum">
              <a:rPr lang="en-US" smtClean="0"/>
              <a:t>9</a:t>
            </a:fld>
            <a:endParaRPr lang="en-US"/>
          </a:p>
        </p:txBody>
      </p:sp>
    </p:spTree>
    <p:extLst>
      <p:ext uri="{BB962C8B-B14F-4D97-AF65-F5344CB8AC3E}">
        <p14:creationId xmlns:p14="http://schemas.microsoft.com/office/powerpoint/2010/main" val="17165809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ctrTitle"/>
          </p:nvPr>
        </p:nvSpPr>
        <p:spPr>
          <a:xfrm>
            <a:off x="505838" y="467930"/>
            <a:ext cx="8631677" cy="644179"/>
          </a:xfrm>
        </p:spPr>
        <p:txBody>
          <a:bodyPr>
            <a:normAutofit fontScale="90000"/>
          </a:bodyPr>
          <a:lstStyle/>
          <a:p>
            <a:r>
              <a:rPr lang="en-US" sz="4400" b="1">
                <a:solidFill>
                  <a:schemeClr val="bg1"/>
                </a:solidFill>
                <a:latin typeface="Arial" panose="020B0604020202020204" pitchFamily="34" charset="0"/>
                <a:cs typeface="Arial" panose="020B0604020202020204" pitchFamily="34" charset="0"/>
              </a:rPr>
              <a:t>Poll Question</a:t>
            </a:r>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type="subTitle" idx="1"/>
          </p:nvPr>
        </p:nvSpPr>
        <p:spPr>
          <a:xfrm>
            <a:off x="505838" y="1759916"/>
            <a:ext cx="9947978" cy="3763554"/>
          </a:xfrm>
        </p:spPr>
        <p:txBody>
          <a:bodyPr>
            <a:noAutofit/>
          </a:bodyPr>
          <a:lstStyle/>
          <a:p>
            <a:pPr>
              <a:buClr>
                <a:schemeClr val="bg1"/>
              </a:buClr>
            </a:pPr>
            <a:r>
              <a:rPr lang="en-US" sz="2800" b="1" dirty="0">
                <a:solidFill>
                  <a:schemeClr val="bg1"/>
                </a:solidFill>
                <a:latin typeface="Arial" panose="020B0604020202020204" pitchFamily="34" charset="0"/>
                <a:cs typeface="Arial" panose="020B0604020202020204" pitchFamily="34" charset="0"/>
              </a:rPr>
              <a:t>Which demonstrations would you like to see again?</a:t>
            </a:r>
          </a:p>
          <a:p>
            <a:pPr marL="914400" indent="-914400" algn="l" rtl="0" fontAlgn="base">
              <a:buClr>
                <a:schemeClr val="bg1"/>
              </a:buClr>
              <a:buFont typeface="+mj-lt"/>
              <a:buAutoNum type="alphaUcPeriod"/>
            </a:pPr>
            <a:r>
              <a:rPr lang="en-US" dirty="0">
                <a:solidFill>
                  <a:schemeClr val="bg1"/>
                </a:solidFill>
                <a:latin typeface="Arial" panose="020B0604020202020204" pitchFamily="34" charset="0"/>
                <a:cs typeface="Arial" panose="020B0604020202020204" pitchFamily="34" charset="0"/>
              </a:rPr>
              <a:t>Monitoring test status</a:t>
            </a:r>
            <a:r>
              <a:rPr lang="en-US" dirty="0">
                <a:solidFill>
                  <a:schemeClr val="bg1"/>
                </a:solidFill>
              </a:rPr>
              <a:t> and e</a:t>
            </a:r>
            <a:r>
              <a:rPr lang="en-US" dirty="0">
                <a:solidFill>
                  <a:schemeClr val="bg1"/>
                </a:solidFill>
                <a:latin typeface="Arial" panose="020B0604020202020204" pitchFamily="34" charset="0"/>
                <a:cs typeface="Arial" panose="020B0604020202020204" pitchFamily="34" charset="0"/>
              </a:rPr>
              <a:t>xports on the Test Scheduling page</a:t>
            </a:r>
          </a:p>
          <a:p>
            <a:pPr marL="914400" indent="-914400" algn="l" rtl="0" fontAlgn="base">
              <a:buClr>
                <a:schemeClr val="bg1"/>
              </a:buClr>
              <a:buFont typeface="+mj-lt"/>
              <a:buAutoNum type="alphaUcPeriod"/>
            </a:pPr>
            <a:r>
              <a:rPr lang="en-US" dirty="0">
                <a:solidFill>
                  <a:schemeClr val="bg1"/>
                </a:solidFill>
                <a:latin typeface="Arial" panose="020B0604020202020204" pitchFamily="34" charset="0"/>
                <a:cs typeface="Arial" panose="020B0604020202020204" pitchFamily="34" charset="0"/>
              </a:rPr>
              <a:t>Resolving incorrect form-dependent accommodations</a:t>
            </a:r>
          </a:p>
          <a:p>
            <a:pPr marL="914400" indent="-914400" fontAlgn="base">
              <a:buClr>
                <a:schemeClr val="bg1"/>
              </a:buClr>
              <a:buFont typeface="+mj-lt"/>
              <a:buAutoNum type="alphaUcPeriod"/>
            </a:pPr>
            <a:r>
              <a:rPr lang="en-US" dirty="0">
                <a:solidFill>
                  <a:schemeClr val="bg1"/>
                </a:solidFill>
                <a:latin typeface="Arial" panose="020B0604020202020204" pitchFamily="34" charset="0"/>
                <a:cs typeface="Arial" panose="020B0604020202020204" pitchFamily="34" charset="0"/>
              </a:rPr>
              <a:t>Move a student between classes</a:t>
            </a:r>
          </a:p>
          <a:p>
            <a:pPr marL="914400" indent="-914400">
              <a:buClr>
                <a:schemeClr val="bg1"/>
              </a:buClr>
              <a:buFont typeface="+mj-lt"/>
              <a:buAutoNum type="alphaUcPeriod"/>
            </a:pPr>
            <a:r>
              <a:rPr lang="en-US" dirty="0">
                <a:solidFill>
                  <a:schemeClr val="bg1"/>
                </a:solidFill>
                <a:latin typeface="Arial" panose="020B0604020202020204" pitchFamily="34" charset="0"/>
                <a:cs typeface="Arial" panose="020B0604020202020204" pitchFamily="34" charset="0"/>
              </a:rPr>
              <a:t>Adding report codes (Medical absence, Void)</a:t>
            </a:r>
          </a:p>
          <a:p>
            <a:pPr marL="914400" indent="-914400">
              <a:buClr>
                <a:schemeClr val="bg1"/>
              </a:buClr>
              <a:buFont typeface="+mj-lt"/>
              <a:buAutoNum type="alphaUcPeriod"/>
            </a:pPr>
            <a:r>
              <a:rPr lang="en-US" dirty="0">
                <a:solidFill>
                  <a:schemeClr val="bg1"/>
                </a:solidFill>
                <a:latin typeface="Arial" panose="020B0604020202020204" pitchFamily="34" charset="0"/>
                <a:cs typeface="Arial" panose="020B0604020202020204" pitchFamily="34" charset="0"/>
              </a:rPr>
              <a:t>Reactivating test sessions, unlocking locked questions, unlocking test section for grades 5 and 8 STE and grade 8 Civics</a:t>
            </a:r>
          </a:p>
          <a:p>
            <a:pPr marL="914400" indent="-914400">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914400" indent="-914400">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742950" indent="-742950">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742950" indent="-742950" fontAlgn="base">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742950" indent="-742950" algn="l" rtl="0" fontAlgn="base">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742950" indent="-742950" fontAlgn="base">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742950" indent="-742950" algn="l" rtl="0" fontAlgn="base">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514350" indent="-514350">
              <a:buClr>
                <a:schemeClr val="bg1"/>
              </a:buClr>
              <a:buFont typeface="+mj-lt"/>
              <a:buAutoNum type="alphaUcPeriod"/>
            </a:pPr>
            <a:endParaRPr lang="en-US" sz="2200" b="1" dirty="0">
              <a:solidFill>
                <a:schemeClr val="bg1"/>
              </a:solidFill>
              <a:latin typeface="Arial" panose="020B0604020202020204" pitchFamily="34" charset="0"/>
              <a:cs typeface="Arial" panose="020B0604020202020204" pitchFamily="34" charset="0"/>
            </a:endParaRPr>
          </a:p>
          <a:p>
            <a:pPr marL="514350" indent="-514350">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a:p>
            <a:pPr marL="1022350" lvl="1" indent="-514350">
              <a:buClr>
                <a:schemeClr val="bg1"/>
              </a:buClr>
              <a:buFont typeface="+mj-lt"/>
              <a:buAutoNum type="alphaUcPeriod"/>
            </a:pPr>
            <a:endParaRPr lang="en-US" sz="2200" dirty="0">
              <a:solidFill>
                <a:schemeClr val="bg1"/>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40E03BDF-FA99-E933-1735-2102D5BA2147}"/>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t>90</a:t>
            </a:fld>
            <a:endParaRPr lang="en-US" dirty="0"/>
          </a:p>
        </p:txBody>
      </p:sp>
    </p:spTree>
    <p:extLst>
      <p:ext uri="{BB962C8B-B14F-4D97-AF65-F5344CB8AC3E}">
        <p14:creationId xmlns:p14="http://schemas.microsoft.com/office/powerpoint/2010/main" val="518364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06ECE3-F650-4378-934E-EE8C413AE02A}"/>
              </a:ext>
            </a:extLst>
          </p:cNvPr>
          <p:cNvSpPr>
            <a:spLocks noGrp="1"/>
          </p:cNvSpPr>
          <p:nvPr>
            <p:ph type="title"/>
          </p:nvPr>
        </p:nvSpPr>
        <p:spPr/>
        <p:txBody>
          <a:bodyPr>
            <a:normAutofit/>
          </a:bodyPr>
          <a:lstStyle/>
          <a:p>
            <a:pPr algn="ctr"/>
            <a:r>
              <a:rPr lang="en-US" sz="5398" b="1">
                <a:solidFill>
                  <a:schemeClr val="bg1"/>
                </a:solidFill>
                <a:latin typeface="Arial" panose="020B0604020202020204" pitchFamily="34" charset="0"/>
                <a:cs typeface="Arial" panose="020B0604020202020204" pitchFamily="34" charset="0"/>
              </a:rPr>
              <a:t>THANK YOU</a:t>
            </a:r>
          </a:p>
        </p:txBody>
      </p:sp>
      <p:pic>
        <p:nvPicPr>
          <p:cNvPr id="12" name="Graphic 11" descr="Email icon">
            <a:extLst>
              <a:ext uri="{FF2B5EF4-FFF2-40B4-BE49-F238E27FC236}">
                <a16:creationId xmlns:a16="http://schemas.microsoft.com/office/drawing/2014/main" id="{A09C4642-67BC-4D06-A3AD-DFA1158F15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0601" y="2874680"/>
            <a:ext cx="540693" cy="540693"/>
          </a:xfrm>
          <a:prstGeom prst="rect">
            <a:avLst/>
          </a:prstGeom>
        </p:spPr>
      </p:pic>
      <p:grpSp>
        <p:nvGrpSpPr>
          <p:cNvPr id="4" name="Group 3">
            <a:extLst>
              <a:ext uri="{FF2B5EF4-FFF2-40B4-BE49-F238E27FC236}">
                <a16:creationId xmlns:a16="http://schemas.microsoft.com/office/drawing/2014/main" id="{689FFD25-5501-C454-ED4E-70E19ADF02D2}"/>
              </a:ext>
            </a:extLst>
          </p:cNvPr>
          <p:cNvGrpSpPr/>
          <p:nvPr/>
        </p:nvGrpSpPr>
        <p:grpSpPr>
          <a:xfrm>
            <a:off x="1417215" y="1977119"/>
            <a:ext cx="11859045" cy="2288236"/>
            <a:chOff x="1417215" y="1977119"/>
            <a:chExt cx="11859045" cy="2288236"/>
          </a:xfrm>
        </p:grpSpPr>
        <p:sp>
          <p:nvSpPr>
            <p:cNvPr id="2" name="文本框 10">
              <a:extLst>
                <a:ext uri="{FF2B5EF4-FFF2-40B4-BE49-F238E27FC236}">
                  <a16:creationId xmlns:a16="http://schemas.microsoft.com/office/drawing/2014/main" id="{65AC4342-977A-FE94-C667-6CC1EC805FF2}"/>
                </a:ext>
              </a:extLst>
            </p:cNvPr>
            <p:cNvSpPr txBox="1">
              <a:spLocks noChangeArrowheads="1"/>
            </p:cNvSpPr>
            <p:nvPr/>
          </p:nvSpPr>
          <p:spPr bwMode="auto">
            <a:xfrm>
              <a:off x="1671144" y="1977119"/>
              <a:ext cx="8975835" cy="584775"/>
            </a:xfrm>
            <a:prstGeom prst="rect">
              <a:avLst/>
            </a:prstGeom>
            <a:noFill/>
            <a:ln w="9525">
              <a:noFill/>
              <a:miter lim="800000"/>
              <a:headEnd/>
              <a:tailEnd/>
            </a:ln>
          </p:spPr>
          <p:txBody>
            <a:bodyPr wrap="square">
              <a:spAutoFit/>
            </a:bodyPr>
            <a:lstStyle/>
            <a:p>
              <a:pPr algn="ctr" eaLnBrk="1" hangingPunct="1"/>
              <a:r>
                <a:rPr lang="en-US" altLang="zh-CN" sz="3200" b="1">
                  <a:solidFill>
                    <a:srgbClr val="000000"/>
                  </a:solidFill>
                  <a:latin typeface="Arial" panose="020B0604020202020204" pitchFamily="34" charset="0"/>
                  <a:ea typeface="Segoe SemiBold"/>
                  <a:cs typeface="Arial" panose="020B0604020202020204" pitchFamily="34" charset="0"/>
                </a:rPr>
                <a:t>The Office of Student Assessment Services </a:t>
              </a:r>
              <a:endParaRPr lang="zh-CN" altLang="en-US" sz="3200" b="1">
                <a:solidFill>
                  <a:srgbClr val="000000"/>
                </a:solidFill>
                <a:latin typeface="Arial" panose="020B0604020202020204" pitchFamily="34" charset="0"/>
                <a:ea typeface="Segoe SemiBold"/>
                <a:cs typeface="Arial" panose="020B0604020202020204" pitchFamily="34" charset="0"/>
              </a:endParaRPr>
            </a:p>
          </p:txBody>
        </p:sp>
        <p:pic>
          <p:nvPicPr>
            <p:cNvPr id="11" name="Graphic 10" descr="phone icon">
              <a:extLst>
                <a:ext uri="{FF2B5EF4-FFF2-40B4-BE49-F238E27FC236}">
                  <a16:creationId xmlns:a16="http://schemas.microsoft.com/office/drawing/2014/main" id="{50CF37C7-7697-49B2-8F01-E2F7AB7B28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040" y="2971920"/>
              <a:ext cx="457081" cy="457081"/>
            </a:xfrm>
            <a:prstGeom prst="rect">
              <a:avLst/>
            </a:prstGeom>
          </p:spPr>
        </p:pic>
        <p:sp>
          <p:nvSpPr>
            <p:cNvPr id="8" name="TextBox 7">
              <a:extLst>
                <a:ext uri="{FF2B5EF4-FFF2-40B4-BE49-F238E27FC236}">
                  <a16:creationId xmlns:a16="http://schemas.microsoft.com/office/drawing/2014/main" id="{D52364A7-580D-AE8D-F784-8563D39CE920}"/>
                </a:ext>
              </a:extLst>
            </p:cNvPr>
            <p:cNvSpPr txBox="1"/>
            <p:nvPr/>
          </p:nvSpPr>
          <p:spPr>
            <a:xfrm>
              <a:off x="2091857" y="2971919"/>
              <a:ext cx="39111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781-338-3625</a:t>
              </a:r>
            </a:p>
          </p:txBody>
        </p:sp>
        <p:sp>
          <p:nvSpPr>
            <p:cNvPr id="9" name="TextBox 8">
              <a:extLst>
                <a:ext uri="{FF2B5EF4-FFF2-40B4-BE49-F238E27FC236}">
                  <a16:creationId xmlns:a16="http://schemas.microsoft.com/office/drawing/2014/main" id="{D7D507E8-7DBC-71DC-71C9-20BC9E38067A}"/>
                </a:ext>
              </a:extLst>
            </p:cNvPr>
            <p:cNvSpPr txBox="1"/>
            <p:nvPr/>
          </p:nvSpPr>
          <p:spPr>
            <a:xfrm>
              <a:off x="7387870" y="2971919"/>
              <a:ext cx="299993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hlinkClick r:id="rId7"/>
                </a:rPr>
                <a:t>mcas@mass.gov</a:t>
              </a:r>
              <a:r>
                <a:rPr lang="en-US" sz="2800">
                  <a:latin typeface="Arial" panose="020B0604020202020204" pitchFamily="34" charset="0"/>
                  <a:cs typeface="Arial" panose="020B0604020202020204" pitchFamily="34" charset="0"/>
                </a:rPr>
                <a:t> </a:t>
              </a:r>
            </a:p>
          </p:txBody>
        </p:sp>
        <p:pic>
          <p:nvPicPr>
            <p:cNvPr id="70" name="Graphic 69" descr="internet icon">
              <a:extLst>
                <a:ext uri="{FF2B5EF4-FFF2-40B4-BE49-F238E27FC236}">
                  <a16:creationId xmlns:a16="http://schemas.microsoft.com/office/drawing/2014/main" id="{A0F0B6FE-BDBA-4605-BD46-20A654F1A4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7215" y="3658951"/>
              <a:ext cx="544731" cy="544731"/>
            </a:xfrm>
            <a:prstGeom prst="rect">
              <a:avLst/>
            </a:prstGeom>
          </p:spPr>
        </p:pic>
        <p:sp>
          <p:nvSpPr>
            <p:cNvPr id="10" name="TextBox 9">
              <a:extLst>
                <a:ext uri="{FF2B5EF4-FFF2-40B4-BE49-F238E27FC236}">
                  <a16:creationId xmlns:a16="http://schemas.microsoft.com/office/drawing/2014/main" id="{7BE3C942-6A76-228B-CC15-6292752AB424}"/>
                </a:ext>
              </a:extLst>
            </p:cNvPr>
            <p:cNvSpPr txBox="1"/>
            <p:nvPr/>
          </p:nvSpPr>
          <p:spPr>
            <a:xfrm>
              <a:off x="1961946" y="3742135"/>
              <a:ext cx="508542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hlinkClick r:id="rId10"/>
                </a:rPr>
                <a:t>www.doe.mass.edu/mcas</a:t>
              </a:r>
              <a:r>
                <a:rPr lang="en-US" sz="2800">
                  <a:latin typeface="Arial" panose="020B0604020202020204" pitchFamily="34" charset="0"/>
                  <a:cs typeface="Arial" panose="020B0604020202020204" pitchFamily="34" charset="0"/>
                </a:rPr>
                <a:t>  </a:t>
              </a:r>
            </a:p>
          </p:txBody>
        </p:sp>
        <p:pic>
          <p:nvPicPr>
            <p:cNvPr id="15" name="Graphic 14" descr="mailing address icon">
              <a:extLst>
                <a:ext uri="{FF2B5EF4-FFF2-40B4-BE49-F238E27FC236}">
                  <a16:creationId xmlns:a16="http://schemas.microsoft.com/office/drawing/2014/main" id="{52358C72-268A-4136-8497-230A4AC0E8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7090" y="3628500"/>
              <a:ext cx="544732" cy="544732"/>
            </a:xfrm>
            <a:prstGeom prst="rect">
              <a:avLst/>
            </a:prstGeom>
          </p:spPr>
        </p:pic>
        <p:sp>
          <p:nvSpPr>
            <p:cNvPr id="14" name="TextBox 13">
              <a:extLst>
                <a:ext uri="{FF2B5EF4-FFF2-40B4-BE49-F238E27FC236}">
                  <a16:creationId xmlns:a16="http://schemas.microsoft.com/office/drawing/2014/main" id="{82763777-05D3-0160-67F6-BC78C18C3576}"/>
                </a:ext>
              </a:extLst>
            </p:cNvPr>
            <p:cNvSpPr txBox="1"/>
            <p:nvPr/>
          </p:nvSpPr>
          <p:spPr>
            <a:xfrm>
              <a:off x="7183853" y="3731311"/>
              <a:ext cx="6092407" cy="400006"/>
            </a:xfrm>
            <a:prstGeom prst="rect">
              <a:avLst/>
            </a:prstGeom>
            <a:noFill/>
          </p:spPr>
          <p:txBody>
            <a:bodyPr wrap="square">
              <a:spAutoFit/>
            </a:bodyPr>
            <a:lstStyle/>
            <a:p>
              <a:r>
                <a:rPr lang="en-US" sz="1999">
                  <a:solidFill>
                    <a:srgbClr val="000000"/>
                  </a:solidFill>
                  <a:latin typeface="Arial" panose="020B0604020202020204" pitchFamily="34" charset="0"/>
                  <a:cs typeface="Arial" panose="020B0604020202020204" pitchFamily="34" charset="0"/>
                </a:rPr>
                <a:t>135 Santilli Highway, Everett, MA 02149</a:t>
              </a:r>
            </a:p>
          </p:txBody>
        </p:sp>
      </p:grpSp>
      <p:sp>
        <p:nvSpPr>
          <p:cNvPr id="5" name="Slide Number Placeholder 4">
            <a:extLst>
              <a:ext uri="{FF2B5EF4-FFF2-40B4-BE49-F238E27FC236}">
                <a16:creationId xmlns:a16="http://schemas.microsoft.com/office/drawing/2014/main" id="{5B5CA636-77A2-65CD-117F-09F918A24AC1}"/>
              </a:ext>
            </a:extLst>
          </p:cNvPr>
          <p:cNvSpPr>
            <a:spLocks noGrp="1"/>
          </p:cNvSpPr>
          <p:nvPr>
            <p:ph type="sldNum" sz="quarter" idx="12"/>
          </p:nvPr>
        </p:nvSpPr>
        <p:spPr/>
        <p:txBody>
          <a:bodyPr/>
          <a:lstStyle/>
          <a:p>
            <a:fld id="{68A8D22E-6BC5-9E47-900C-2BB94685D9F5}" type="slidenum">
              <a:rPr lang="en-US" smtClean="0"/>
              <a:t>91</a:t>
            </a:fld>
            <a:endParaRPr lang="en-US"/>
          </a:p>
        </p:txBody>
      </p:sp>
    </p:spTree>
    <p:extLst>
      <p:ext uri="{BB962C8B-B14F-4D97-AF65-F5344CB8AC3E}">
        <p14:creationId xmlns:p14="http://schemas.microsoft.com/office/powerpoint/2010/main" val="19761914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32492CAC103A49A985C1EA3C99F8E6" ma:contentTypeVersion="16" ma:contentTypeDescription="Create a new document." ma:contentTypeScope="" ma:versionID="a4585b3be1a0b34945bbe6cf91827c63">
  <xsd:schema xmlns:xsd="http://www.w3.org/2001/XMLSchema" xmlns:xs="http://www.w3.org/2001/XMLSchema" xmlns:p="http://schemas.microsoft.com/office/2006/metadata/properties" xmlns:ns2="e77133ba-eec1-4d51-86ef-7b6d23495175" xmlns:ns3="049449a1-970d-4061-91c8-87f7c4621d9d" targetNamespace="http://schemas.microsoft.com/office/2006/metadata/properties" ma:root="true" ma:fieldsID="40f1babd7193703bf5992a9e6e7ade7c" ns2:_="" ns3:_="">
    <xsd:import namespace="e77133ba-eec1-4d51-86ef-7b6d23495175"/>
    <xsd:import namespace="049449a1-970d-4061-91c8-87f7c4621d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133ba-eec1-4d51-86ef-7b6d234951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9449a1-970d-4061-91c8-87f7c4621d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44dd94a-ad39-4ee4-bc43-d261aca497bd}" ma:internalName="TaxCatchAll" ma:showField="CatchAllData" ma:web="049449a1-970d-4061-91c8-87f7c4621d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49449a1-970d-4061-91c8-87f7c4621d9d">
      <UserInfo>
        <DisplayName>Zalk, Jodie (DESE)</DisplayName>
        <AccountId>18</AccountId>
        <AccountType/>
      </UserInfo>
      <UserInfo>
        <DisplayName>Cullen, Shannon (DESE)</DisplayName>
        <AccountId>17</AccountId>
        <AccountType/>
      </UserInfo>
      <UserInfo>
        <DisplayName>Kelley, R. Scott (DESE)</DisplayName>
        <AccountId>23</AccountId>
        <AccountType/>
      </UserInfo>
      <UserInfo>
        <DisplayName>Jennifer Kash</DisplayName>
        <AccountId>87</AccountId>
        <AccountType/>
      </UserInfo>
      <UserInfo>
        <DisplayName>Pelychaty, Robert (DESE)</DisplayName>
        <AccountId>38</AccountId>
        <AccountType/>
      </UserInfo>
    </SharedWithUsers>
    <lcf76f155ced4ddcb4097134ff3c332f xmlns="e77133ba-eec1-4d51-86ef-7b6d23495175">
      <Terms xmlns="http://schemas.microsoft.com/office/infopath/2007/PartnerControls"/>
    </lcf76f155ced4ddcb4097134ff3c332f>
    <TaxCatchAll xmlns="049449a1-970d-4061-91c8-87f7c4621d9d" xsi:nil="true"/>
  </documentManagement>
</p:properties>
</file>

<file path=customXml/itemProps1.xml><?xml version="1.0" encoding="utf-8"?>
<ds:datastoreItem xmlns:ds="http://schemas.openxmlformats.org/officeDocument/2006/customXml" ds:itemID="{F26FE8EC-2162-4974-8C92-010D13016537}">
  <ds:schemaRefs>
    <ds:schemaRef ds:uri="049449a1-970d-4061-91c8-87f7c4621d9d"/>
    <ds:schemaRef ds:uri="e77133ba-eec1-4d51-86ef-7b6d234951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70C1E0-D73F-4393-AF8B-EC030DBF27CE}">
  <ds:schemaRefs>
    <ds:schemaRef ds:uri="http://schemas.microsoft.com/sharepoint/v3/contenttype/forms"/>
  </ds:schemaRefs>
</ds:datastoreItem>
</file>

<file path=customXml/itemProps3.xml><?xml version="1.0" encoding="utf-8"?>
<ds:datastoreItem xmlns:ds="http://schemas.openxmlformats.org/officeDocument/2006/customXml" ds:itemID="{9EAF0FD2-44B7-49AE-A44E-FF3F2848CDD7}">
  <ds:schemaRefs>
    <ds:schemaRef ds:uri="049449a1-970d-4061-91c8-87f7c4621d9d"/>
    <ds:schemaRef ds:uri="e77133ba-eec1-4d51-86ef-7b6d234951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79</TotalTime>
  <Words>6404</Words>
  <Application>Microsoft Office PowerPoint</Application>
  <PresentationFormat>Widescreen</PresentationFormat>
  <Paragraphs>737</Paragraphs>
  <Slides>91</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91</vt:i4>
      </vt:variant>
    </vt:vector>
  </HeadingPairs>
  <TitlesOfParts>
    <vt:vector size="102" baseType="lpstr">
      <vt:lpstr>等线</vt:lpstr>
      <vt:lpstr>Arial</vt:lpstr>
      <vt:lpstr>Arial,Sans-Serif</vt:lpstr>
      <vt:lpstr>Courier New</vt:lpstr>
      <vt:lpstr>Helvetica</vt:lpstr>
      <vt:lpstr>Segoe</vt:lpstr>
      <vt:lpstr>Segoe SemiBold</vt:lpstr>
      <vt:lpstr>Segoe UI</vt:lpstr>
      <vt:lpstr>Segoe UI Semibold</vt:lpstr>
      <vt:lpstr>Wingdings</vt:lpstr>
      <vt:lpstr>1_Office Theme</vt:lpstr>
      <vt:lpstr>Tasks in the MCAS Portal During and After Testing</vt:lpstr>
      <vt:lpstr>Presenters</vt:lpstr>
      <vt:lpstr>Logistics for This Session </vt:lpstr>
      <vt:lpstr>Slides for This Session </vt:lpstr>
      <vt:lpstr>Today’s Agenda</vt:lpstr>
      <vt:lpstr>Poll Question </vt:lpstr>
      <vt:lpstr>Poll Question</vt:lpstr>
      <vt:lpstr>1. Timeline of Tasks in the MCAS Portal</vt:lpstr>
      <vt:lpstr>Timeline of Tasks in the MCAS Portal to Complete  Before Testing for Principals/Test Coordinators</vt:lpstr>
      <vt:lpstr>Timeline of Tasks in the MCAS Portal to Complete During  and After Testing for Principals/Test Coordinators</vt:lpstr>
      <vt:lpstr>Timeline of Tasks in the MCAS Portal to Complete  Before and During Testing for Test Administrators</vt:lpstr>
      <vt:lpstr>Timeline of Tasks to Complete for Technology Coordinators</vt:lpstr>
      <vt:lpstr>New for 2025–26 </vt:lpstr>
      <vt:lpstr>2. Monitoring Student Testing </vt:lpstr>
      <vt:lpstr>Monitoring Student Testing in the  MCAS Portal</vt:lpstr>
      <vt:lpstr>Exports in the MCAS Portal </vt:lpstr>
      <vt:lpstr>Demonstration</vt:lpstr>
      <vt:lpstr>Monitoring Tests</vt:lpstr>
      <vt:lpstr>Progress View</vt:lpstr>
      <vt:lpstr>Exports on the Test Scheduling Page</vt:lpstr>
      <vt:lpstr>MCAS Portal Dashboards</vt:lpstr>
      <vt:lpstr>MCAS Portal Dashboards (continued)</vt:lpstr>
      <vt:lpstr>MCAS Portal Dashboards</vt:lpstr>
      <vt:lpstr>Resources</vt:lpstr>
      <vt:lpstr>Questions and Answers</vt:lpstr>
      <vt:lpstr>3. Resolving Incorrect Accommodations</vt:lpstr>
      <vt:lpstr>Resolving Incorrect Accommodations</vt:lpstr>
      <vt:lpstr>Resolving Incorrect Accommodations (continued)</vt:lpstr>
      <vt:lpstr>Demonstration</vt:lpstr>
      <vt:lpstr>Resolving Incorrect Form-Dependent  Accommodations: Before a Student Logs In</vt:lpstr>
      <vt:lpstr>Resolving Incorrect Form-Dependent  Accommodations: Before a Student Logs In (continued)</vt:lpstr>
      <vt:lpstr>Resolving Incorrect Form-Dependent  Accommodations: Before a Student Logs In (continued)</vt:lpstr>
      <vt:lpstr>Resolving Incorrect Form-Dependent  Accommodations: After a Student Logs In</vt:lpstr>
      <vt:lpstr>Resolving Incorrect Form-Dependent  Accommodations: After a Student Logs In (continued)</vt:lpstr>
      <vt:lpstr>Resolving Incorrect Form-Dependent Accommodations: After a Student Logs In (continued)</vt:lpstr>
      <vt:lpstr>Resolving Incorrect Form-Dependent Accommodations: After a Student Logs In (continued)</vt:lpstr>
      <vt:lpstr>Resources</vt:lpstr>
      <vt:lpstr>Questions and Answers</vt:lpstr>
      <vt:lpstr>4. Procedures for Students Who Do Not Test </vt:lpstr>
      <vt:lpstr>Students Who Do Not Participate</vt:lpstr>
      <vt:lpstr>Logistics for Make-Up Testing </vt:lpstr>
      <vt:lpstr>Moving Students Between Classes</vt:lpstr>
      <vt:lpstr>Demonstration</vt:lpstr>
      <vt:lpstr>Before Testing Only: Remove the Student from the Original Class</vt:lpstr>
      <vt:lpstr>Adding a Student to an Existing Class</vt:lpstr>
      <vt:lpstr>Moving a Student on the Students Page</vt:lpstr>
      <vt:lpstr>Resources</vt:lpstr>
      <vt:lpstr>5. Additional Tasks During Testing </vt:lpstr>
      <vt:lpstr>Additional Tasks During Testing</vt:lpstr>
      <vt:lpstr>What is a proctor password and when  is it needed?</vt:lpstr>
      <vt:lpstr>Updating the Proctor Password</vt:lpstr>
      <vt:lpstr>Demonstration</vt:lpstr>
      <vt:lpstr>Proctor Password</vt:lpstr>
      <vt:lpstr>Unlocking Student Test Questions</vt:lpstr>
      <vt:lpstr>When will test questions lock?</vt:lpstr>
      <vt:lpstr>Reactivating Student Test Sessions</vt:lpstr>
      <vt:lpstr>Section Unlocking –  Grades 5 and 8 STE and Grade 8 Civics</vt:lpstr>
      <vt:lpstr>Demonstration</vt:lpstr>
      <vt:lpstr>Unlocking Locked Questions</vt:lpstr>
      <vt:lpstr>Reactivating Test Sessions</vt:lpstr>
      <vt:lpstr>Section Unlocking for Grades 5 and 8 STE  and Grade 8 Civics</vt:lpstr>
      <vt:lpstr>Troubleshooting Scenarios that  May Occur During Testing</vt:lpstr>
      <vt:lpstr>Troubleshooting Scenarios that May Occur During Testing (continued)</vt:lpstr>
      <vt:lpstr>Student Questionnaire </vt:lpstr>
      <vt:lpstr>Resources</vt:lpstr>
      <vt:lpstr>Questions and Answers</vt:lpstr>
      <vt:lpstr>6. Tasks After All Testing  Is Completed</vt:lpstr>
      <vt:lpstr>Updating Accommodations After Testing  for Students Who Did Not Use an Accommodation </vt:lpstr>
      <vt:lpstr>Confirming All Students Participated in  Testing and Updating Student Information</vt:lpstr>
      <vt:lpstr>Adding Report Codes</vt:lpstr>
      <vt:lpstr>Demonstration</vt:lpstr>
      <vt:lpstr>Adding a Test Report Code</vt:lpstr>
      <vt:lpstr>Adding a Session Report Code</vt:lpstr>
      <vt:lpstr>Adding Medical Absence for an  Individual Student</vt:lpstr>
      <vt:lpstr>Bulk-Adding Medical Absence</vt:lpstr>
      <vt:lpstr>Additional Tasks After Test Administration </vt:lpstr>
      <vt:lpstr>Deadlines to Complete the Principal’s  Certification of Proper Test Administration (PCPA)</vt:lpstr>
      <vt:lpstr>Resources</vt:lpstr>
      <vt:lpstr>7. Test Administrator Tasks During and After Testing</vt:lpstr>
      <vt:lpstr>Timeline of Tasks in the MCAS Portal to Complete  Before and During Testing for Test Administrators</vt:lpstr>
      <vt:lpstr>Access Codes</vt:lpstr>
      <vt:lpstr>Tasks During Testing for Test Administrators</vt:lpstr>
      <vt:lpstr>Questions and Answers</vt:lpstr>
      <vt:lpstr>8. Resources, Support, and Next Steps</vt:lpstr>
      <vt:lpstr>Additional Resources</vt:lpstr>
      <vt:lpstr>Upcoming Office Hours Session</vt:lpstr>
      <vt:lpstr>Next Steps</vt:lpstr>
      <vt:lpstr>Email and Phone Support </vt:lpstr>
      <vt:lpstr>9. Live “Sandbox Time”</vt:lpstr>
      <vt:lpstr>Poll Question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Mathieu, Sharon (DESE)</dc:creator>
  <cp:lastModifiedBy>Alicia Hannigan</cp:lastModifiedBy>
  <cp:revision>6</cp:revision>
  <cp:lastPrinted>2020-01-24T16:15:48Z</cp:lastPrinted>
  <dcterms:created xsi:type="dcterms:W3CDTF">2018-01-22T18:15:09Z</dcterms:created>
  <dcterms:modified xsi:type="dcterms:W3CDTF">2026-03-12T16:00:04Z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 Status">
    <vt:lpwstr>Draft</vt:lpwstr>
  </property>
  <property fmtid="{D5CDD505-2E9C-101B-9397-08002B2CF9AE}" pid="3" name="Archive">
    <vt:bool>false</vt:bool>
  </property>
  <property fmtid="{D5CDD505-2E9C-101B-9397-08002B2CF9AE}" pid="4" name="SharedWithUsers">
    <vt:lpwstr>18;#Zalk, Jodie (DESE)</vt:lpwstr>
  </property>
  <property fmtid="{D5CDD505-2E9C-101B-9397-08002B2CF9AE}" pid="5" name="Category0">
    <vt:lpwstr>To be assigned</vt:lpwstr>
  </property>
  <property fmtid="{D5CDD505-2E9C-101B-9397-08002B2CF9AE}" pid="6" name="Approval Record">
    <vt:bool>false</vt:bool>
  </property>
  <property fmtid="{D5CDD505-2E9C-101B-9397-08002B2CF9AE}" pid="7" name="Admin Year">
    <vt:lpwstr>2020</vt:lpwstr>
  </property>
  <property fmtid="{D5CDD505-2E9C-101B-9397-08002B2CF9AE}" pid="8" name="MediaServiceImageTags">
    <vt:lpwstr/>
  </property>
  <property fmtid="{D5CDD505-2E9C-101B-9397-08002B2CF9AE}" pid="9" name="MSIP_Label_09530f54-9721-46db-bbe4-0dd4cd6e1126_Enabled">
    <vt:lpwstr>true</vt:lpwstr>
  </property>
  <property fmtid="{D5CDD505-2E9C-101B-9397-08002B2CF9AE}" pid="10" name="MSIP_Label_09530f54-9721-46db-bbe4-0dd4cd6e1126_SetDate">
    <vt:lpwstr>2024-10-22T16:39:02Z</vt:lpwstr>
  </property>
  <property fmtid="{D5CDD505-2E9C-101B-9397-08002B2CF9AE}" pid="11" name="MSIP_Label_09530f54-9721-46db-bbe4-0dd4cd6e1126_Method">
    <vt:lpwstr>Standard</vt:lpwstr>
  </property>
  <property fmtid="{D5CDD505-2E9C-101B-9397-08002B2CF9AE}" pid="12" name="MSIP_Label_09530f54-9721-46db-bbe4-0dd4cd6e1126_Name">
    <vt:lpwstr>General</vt:lpwstr>
  </property>
  <property fmtid="{D5CDD505-2E9C-101B-9397-08002B2CF9AE}" pid="13" name="MSIP_Label_09530f54-9721-46db-bbe4-0dd4cd6e1126_SiteId">
    <vt:lpwstr>22230e31-3d9d-47b1-8794-50b0e2d7bd02</vt:lpwstr>
  </property>
  <property fmtid="{D5CDD505-2E9C-101B-9397-08002B2CF9AE}" pid="14" name="MSIP_Label_09530f54-9721-46db-bbe4-0dd4cd6e1126_ActionId">
    <vt:lpwstr>29e52121-f53f-4d45-a91e-224cb8ec555d</vt:lpwstr>
  </property>
  <property fmtid="{D5CDD505-2E9C-101B-9397-08002B2CF9AE}" pid="15" name="MSIP_Label_09530f54-9721-46db-bbe4-0dd4cd6e1126_ContentBits">
    <vt:lpwstr>2</vt:lpwstr>
  </property>
  <property fmtid="{D5CDD505-2E9C-101B-9397-08002B2CF9AE}" pid="16" name="ClassificationContentMarkingFooterLocations">
    <vt:lpwstr>ESE PowerPoint Template 2017:8\Office Theme:4</vt:lpwstr>
  </property>
  <property fmtid="{D5CDD505-2E9C-101B-9397-08002B2CF9AE}" pid="17" name="ClassificationContentMarkingFooterText">
    <vt:lpwstr>Copyright - eMetric LLC</vt:lpwstr>
  </property>
  <property fmtid="{D5CDD505-2E9C-101B-9397-08002B2CF9AE}" pid="18" name="ContentTypeId">
    <vt:lpwstr>0x0101001632492CAC103A49A985C1EA3C99F8E6</vt:lpwstr>
  </property>
</Properties>
</file>