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Lst>
  <p:notesMasterIdLst>
    <p:notesMasterId r:id="rId100"/>
  </p:notesMasterIdLst>
  <p:handoutMasterIdLst>
    <p:handoutMasterId r:id="rId101"/>
  </p:handoutMasterIdLst>
  <p:sldIdLst>
    <p:sldId id="280" r:id="rId5"/>
    <p:sldId id="359" r:id="rId6"/>
    <p:sldId id="1500" r:id="rId7"/>
    <p:sldId id="1274" r:id="rId8"/>
    <p:sldId id="1171" r:id="rId9"/>
    <p:sldId id="1262" r:id="rId10"/>
    <p:sldId id="1383" r:id="rId11"/>
    <p:sldId id="1231" r:id="rId12"/>
    <p:sldId id="1243" r:id="rId13"/>
    <p:sldId id="1492" r:id="rId14"/>
    <p:sldId id="1247" r:id="rId15"/>
    <p:sldId id="1458" r:id="rId16"/>
    <p:sldId id="1445" r:id="rId17"/>
    <p:sldId id="1337" r:id="rId18"/>
    <p:sldId id="1449" r:id="rId19"/>
    <p:sldId id="1424" r:id="rId20"/>
    <p:sldId id="1505" r:id="rId21"/>
    <p:sldId id="1437" r:id="rId22"/>
    <p:sldId id="1506" r:id="rId23"/>
    <p:sldId id="1507" r:id="rId24"/>
    <p:sldId id="1508" r:id="rId25"/>
    <p:sldId id="1510" r:id="rId26"/>
    <p:sldId id="1440" r:id="rId27"/>
    <p:sldId id="1452" r:id="rId28"/>
    <p:sldId id="1511" r:id="rId29"/>
    <p:sldId id="1512" r:id="rId30"/>
    <p:sldId id="1518" r:id="rId31"/>
    <p:sldId id="1447" r:id="rId32"/>
    <p:sldId id="1450" r:id="rId33"/>
    <p:sldId id="1513" r:id="rId34"/>
    <p:sldId id="1519" r:id="rId35"/>
    <p:sldId id="1439" r:id="rId36"/>
    <p:sldId id="1438" r:id="rId37"/>
    <p:sldId id="1461" r:id="rId38"/>
    <p:sldId id="1462" r:id="rId39"/>
    <p:sldId id="1476" r:id="rId40"/>
    <p:sldId id="1477" r:id="rId41"/>
    <p:sldId id="1479" r:id="rId42"/>
    <p:sldId id="1483" r:id="rId43"/>
    <p:sldId id="1484" r:id="rId44"/>
    <p:sldId id="1460" r:id="rId45"/>
    <p:sldId id="1521" r:id="rId46"/>
    <p:sldId id="1494" r:id="rId47"/>
    <p:sldId id="1501" r:id="rId48"/>
    <p:sldId id="1502" r:id="rId49"/>
    <p:sldId id="1459" r:id="rId50"/>
    <p:sldId id="1436" r:id="rId51"/>
    <p:sldId id="1435" r:id="rId52"/>
    <p:sldId id="1442" r:id="rId53"/>
    <p:sldId id="1456" r:id="rId54"/>
    <p:sldId id="1260" r:id="rId55"/>
    <p:sldId id="1457" r:id="rId56"/>
    <p:sldId id="1441" r:id="rId57"/>
    <p:sldId id="1467" r:id="rId58"/>
    <p:sldId id="1486" r:id="rId59"/>
    <p:sldId id="1468" r:id="rId60"/>
    <p:sldId id="1469" r:id="rId61"/>
    <p:sldId id="1443" r:id="rId62"/>
    <p:sldId id="1514" r:id="rId63"/>
    <p:sldId id="1516" r:id="rId64"/>
    <p:sldId id="1515" r:id="rId65"/>
    <p:sldId id="1463" r:id="rId66"/>
    <p:sldId id="1503" r:id="rId67"/>
    <p:sldId id="1493" r:id="rId68"/>
    <p:sldId id="1454" r:id="rId69"/>
    <p:sldId id="1455" r:id="rId70"/>
    <p:sldId id="1470" r:id="rId71"/>
    <p:sldId id="1465" r:id="rId72"/>
    <p:sldId id="1496" r:id="rId73"/>
    <p:sldId id="1369" r:id="rId74"/>
    <p:sldId id="1329" r:id="rId75"/>
    <p:sldId id="1472" r:id="rId76"/>
    <p:sldId id="1487" r:id="rId77"/>
    <p:sldId id="1491" r:id="rId78"/>
    <p:sldId id="1490" r:id="rId79"/>
    <p:sldId id="1488" r:id="rId80"/>
    <p:sldId id="1517" r:id="rId81"/>
    <p:sldId id="1489" r:id="rId82"/>
    <p:sldId id="1471" r:id="rId83"/>
    <p:sldId id="1474" r:id="rId84"/>
    <p:sldId id="1473" r:id="rId85"/>
    <p:sldId id="1475" r:id="rId86"/>
    <p:sldId id="1497" r:id="rId87"/>
    <p:sldId id="1453" r:id="rId88"/>
    <p:sldId id="1498" r:id="rId89"/>
    <p:sldId id="1499" r:id="rId90"/>
    <p:sldId id="1434" r:id="rId91"/>
    <p:sldId id="1368" r:id="rId92"/>
    <p:sldId id="1072" r:id="rId93"/>
    <p:sldId id="1520" r:id="rId94"/>
    <p:sldId id="1298" r:id="rId95"/>
    <p:sldId id="311" r:id="rId96"/>
    <p:sldId id="1433" r:id="rId97"/>
    <p:sldId id="1295" r:id="rId98"/>
    <p:sldId id="1264" r:id="rId99"/>
  </p:sldIdLst>
  <p:sldSz cx="12192000" cy="6858000"/>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DB8D06-1536-F0B5-7B92-A5EFA48C1A7F}" name="Dezarae Blossomgame" initials="DB" userId="S::Dezarae.Blossomgame@cognia.org::9589b920-5268-4276-82f2-61369d2bfdb2" providerId="AD"/>
  <p188:author id="{B076A040-FE26-AF65-64CF-B2DDC4DB1B31}" name="dezarae.blossomgame@cognia.org" initials="de" userId="S::urn:spo:guest#dezarae.blossomgame@cognia.org::" providerId="AD"/>
  <p188:author id="{32C57445-1098-6BEF-B708-10FA1DF87C82}" name="Brown, Erma (DESE)" initials="EB" userId="S::Erma.Brown@mass.gov::3fca232f-f711-4252-a9cf-334485601b6c" providerId="AD"/>
  <p188:author id="{DBB5EE4D-C1DE-6B60-4A92-3C8A6A2DF40E}" name="Abbie Currier" initials="AC" userId="S::acurrier_emetric.net#ext#@cogniaorg.onmicrosoft.com::207e5a5e-dc4f-4e8d-a6ed-459ba44175f0" providerId="AD"/>
  <p188:author id="{CD201857-0226-EC5D-C27F-5E8B7A79CF9A}" name="Zalk, Jodie (DESE)" initials="Z(" userId="S::jodie.l.zalk@mass.gov::e1452584-4588-4fe8-8e76-c634323654f0" providerId="AD"/>
  <p188:author id="{BF065B60-68B2-033C-0531-4C24429BD042}" name="Cullen, Shannon (DESE)" initials="CS(" userId="S::Shannon.Cullen@mass.gov::6b1ad6a8-5818-44b3-9274-ccefbf22d13d" providerId="AD"/>
  <p188:author id="{E4CD3766-4B6D-0092-95B6-49B9A7CC8678}" name="Dezarae Blossomgame" initials="DB" userId="S::dezarae.blossomgame@cognia.org::9589b920-5268-4276-82f2-61369d2bfdb2" providerId="AD"/>
  <p188:author id="{2DDAB86A-D521-A4F8-DC3C-FF0AD3E217C3}" name="Zalk, Jodie (DESE)" initials="JZ" userId="S::Jodie.L.Zalk@mass.gov::e1452584-4588-4fe8-8e76-c634323654f0" providerId="AD"/>
  <p188:author id="{294D2170-BAF0-D4D5-5388-F00BBE691710}" name="acurrier@emetric.net" initials="ac" userId="S::urn:spo:guest#acurrier@emetric.net::" providerId="AD"/>
  <p188:author id="{52CBF4AC-2F2A-CAC0-FF80-696C1D5B8F72}" name="Abbie Currier" initials="AC" userId="S::acurrier@emetric.net::abe16f36-c232-4a49-81f6-0ff344f1a17d" providerId="AD"/>
  <p188:author id="{D2B726C1-6B67-7C9B-17B0-EF1B90BE53D0}" name="Pelychaty, Robert (DESE)" initials="P(" userId="S::robert.pelychaty@mass.gov::4b7f82dc-9b90-4364-a63e-8be2ecd61eb5" providerId="AD"/>
  <p188:author id="{FDFA92CD-6A18-0724-3F7D-3AB0F2416A75}" name="Brown, Erma (DESE)" initials="BE" userId="S::erma.brown@mass.gov::3fca232f-f711-4252-a9cf-334485601b6c" providerId="AD"/>
  <p188:author id="{E1D283EA-5118-6F9E-720F-C68CD41DE9B6}" name="Kelley, R. Scott (DESE)" initials="K(" userId="S::r.scott.kelley@mass.gov::94781df7-8020-4319-920c-b88462c06ab3" providerId="AD"/>
  <p188:author id="{D7C264F7-7DD7-2006-D813-B710073AC89F}" name="Pelychaty, Robert (DESE)" initials="RP" userId="S::Robert.Pelychaty@mass.gov::4b7f82dc-9b90-4364-a63e-8be2ecd61eb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lz" initials="j" lastIdx="10" clrIdx="0"/>
  <p:cmAuthor id="1" name="bkelly" initials="bkelly" lastIdx="11" clrIdx="1"/>
  <p:cmAuthor id="2" name="Kenny Taylor EXTERNAL" initials="KTE" lastIdx="15" clrIdx="2">
    <p:extLst>
      <p:ext uri="{19B8F6BF-5375-455C-9EA6-DF929625EA0E}">
        <p15:presenceInfo xmlns:p15="http://schemas.microsoft.com/office/powerpoint/2012/main" userId="Kenny Taylor EXTERNAL" providerId="None"/>
      </p:ext>
    </p:extLst>
  </p:cmAuthor>
  <p:cmAuthor id="3" name="Zalk, Jodie" initials="ZJ" lastIdx="38" clrIdx="3">
    <p:extLst>
      <p:ext uri="{19B8F6BF-5375-455C-9EA6-DF929625EA0E}">
        <p15:presenceInfo xmlns:p15="http://schemas.microsoft.com/office/powerpoint/2012/main" userId="Zalk, Jodie" providerId="None"/>
      </p:ext>
    </p:extLst>
  </p:cmAuthor>
  <p:cmAuthor id="4" name="Pennington, Elizabeth" initials="PE" lastIdx="1" clrIdx="4">
    <p:extLst>
      <p:ext uri="{19B8F6BF-5375-455C-9EA6-DF929625EA0E}">
        <p15:presenceInfo xmlns:p15="http://schemas.microsoft.com/office/powerpoint/2012/main" userId="S::Elizabeth.Pennington@pearson.com::e28ec3e6-d01a-48d6-ac9b-0d88e5d6f329" providerId="AD"/>
      </p:ext>
    </p:extLst>
  </p:cmAuthor>
  <p:cmAuthor id="5" name="Fickes, Robert" initials="FR" lastIdx="60" clrIdx="5">
    <p:extLst>
      <p:ext uri="{19B8F6BF-5375-455C-9EA6-DF929625EA0E}">
        <p15:presenceInfo xmlns:p15="http://schemas.microsoft.com/office/powerpoint/2012/main" userId="S::Robert.Fickes@pearson.com::487722c4-2233-4d12-9c34-d0a002179c4c" providerId="AD"/>
      </p:ext>
    </p:extLst>
  </p:cmAuthor>
  <p:cmAuthor id="6" name="Cullen, Shannon (DESE)" initials="CS(" lastIdx="12" clrIdx="6">
    <p:extLst>
      <p:ext uri="{19B8F6BF-5375-455C-9EA6-DF929625EA0E}">
        <p15:presenceInfo xmlns:p15="http://schemas.microsoft.com/office/powerpoint/2012/main" userId="S::shannon.cullen@doe.mass.edu::6b1ad6a8-5818-44b3-9274-ccefbf22d13d" providerId="AD"/>
      </p:ext>
    </p:extLst>
  </p:cmAuthor>
  <p:cmAuthor id="7" name="Zalk, Jodie (DESE)" initials="ZJ(" lastIdx="21" clrIdx="7">
    <p:extLst>
      <p:ext uri="{19B8F6BF-5375-455C-9EA6-DF929625EA0E}">
        <p15:presenceInfo xmlns:p15="http://schemas.microsoft.com/office/powerpoint/2012/main" userId="S::JZalk@doe.mass.edu::e1452584-4588-4fe8-8e76-c634323654f0" providerId="AD"/>
      </p:ext>
    </p:extLst>
  </p:cmAuthor>
  <p:cmAuthor id="8" name="Cullen, Shannon (DESE)" initials="CS( [2]" lastIdx="127" clrIdx="8">
    <p:extLst>
      <p:ext uri="{19B8F6BF-5375-455C-9EA6-DF929625EA0E}">
        <p15:presenceInfo xmlns:p15="http://schemas.microsoft.com/office/powerpoint/2012/main" userId="S::Shannon.Cullen@mass.gov::6b1ad6a8-5818-44b3-9274-ccefbf22d13d" providerId="AD"/>
      </p:ext>
    </p:extLst>
  </p:cmAuthor>
  <p:cmAuthor id="9" name="Kelley, R. Scott (DESE)" initials="KRS(" lastIdx="16" clrIdx="9">
    <p:extLst>
      <p:ext uri="{19B8F6BF-5375-455C-9EA6-DF929625EA0E}">
        <p15:presenceInfo xmlns:p15="http://schemas.microsoft.com/office/powerpoint/2012/main" userId="S::R.Scott.Kelley@mass.gov::94781df7-8020-4319-920c-b88462c06ab3" providerId="AD"/>
      </p:ext>
    </p:extLst>
  </p:cmAuthor>
  <p:cmAuthor id="10" name="Zalk, Jodie (DESE)" initials="ZJ( [2]" lastIdx="86" clrIdx="10">
    <p:extLst>
      <p:ext uri="{19B8F6BF-5375-455C-9EA6-DF929625EA0E}">
        <p15:presenceInfo xmlns:p15="http://schemas.microsoft.com/office/powerpoint/2012/main" userId="S::Jodie.L.Zalk@mass.gov::e1452584-4588-4fe8-8e76-c634323654f0" providerId="AD"/>
      </p:ext>
    </p:extLst>
  </p:cmAuthor>
  <p:cmAuthor id="11" name="Tompkins, Andrea" initials="TA" lastIdx="11" clrIdx="11">
    <p:extLst>
      <p:ext uri="{19B8F6BF-5375-455C-9EA6-DF929625EA0E}">
        <p15:presenceInfo xmlns:p15="http://schemas.microsoft.com/office/powerpoint/2012/main" userId="S::andrea.tompkins@pearson.com::6ae2736e-5b24-4af4-98bc-79ca7a9e3fa8" providerId="AD"/>
      </p:ext>
    </p:extLst>
  </p:cmAuthor>
  <p:cmAuthor id="12" name="Whitney Woods" initials="WW" lastIdx="2" clrIdx="12">
    <p:extLst>
      <p:ext uri="{19B8F6BF-5375-455C-9EA6-DF929625EA0E}">
        <p15:presenceInfo xmlns:p15="http://schemas.microsoft.com/office/powerpoint/2012/main" userId="S::whitney.woods@pearson.com::38c549b7-54d6-4a1e-b2f6-c31572cbe78b" providerId="AD"/>
      </p:ext>
    </p:extLst>
  </p:cmAuthor>
  <p:cmAuthor id="13" name="Joseph Henkelman" initials="JH" lastIdx="5" clrIdx="13">
    <p:extLst>
      <p:ext uri="{19B8F6BF-5375-455C-9EA6-DF929625EA0E}">
        <p15:presenceInfo xmlns:p15="http://schemas.microsoft.com/office/powerpoint/2012/main" userId="S::Joseph.Henkelman@pearson.com::e82eaec1-b45c-47cd-b767-52b36deebf6c" providerId="AD"/>
      </p:ext>
    </p:extLst>
  </p:cmAuthor>
  <p:cmAuthor id="14" name="Scott Kelley" initials="sk" lastIdx="4" clrIdx="14">
    <p:extLst>
      <p:ext uri="{19B8F6BF-5375-455C-9EA6-DF929625EA0E}">
        <p15:presenceInfo xmlns:p15="http://schemas.microsoft.com/office/powerpoint/2012/main" userId="Scott Kelley" providerId="None"/>
      </p:ext>
    </p:extLst>
  </p:cmAuthor>
  <p:cmAuthor id="15" name="Holly Woodruff" initials="HW" lastIdx="3" clrIdx="15">
    <p:extLst>
      <p:ext uri="{19B8F6BF-5375-455C-9EA6-DF929625EA0E}">
        <p15:presenceInfo xmlns:p15="http://schemas.microsoft.com/office/powerpoint/2012/main" userId="S::holly.woodruff@pearson.com::bd40664c-d0f9-47f6-9555-8f1bf1ec3b14" providerId="AD"/>
      </p:ext>
    </p:extLst>
  </p:cmAuthor>
  <p:cmAuthor id="16" name="Pelychaty, Robert (DESE)" initials="P(" lastIdx="2" clrIdx="16">
    <p:extLst>
      <p:ext uri="{19B8F6BF-5375-455C-9EA6-DF929625EA0E}">
        <p15:presenceInfo xmlns:p15="http://schemas.microsoft.com/office/powerpoint/2012/main" userId="S::robert.pelychaty@mass.gov::4b7f82dc-9b90-4364-a63e-8be2ecd61e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3F3F3"/>
    <a:srgbClr val="0563C1"/>
    <a:srgbClr val="101D35"/>
    <a:srgbClr val="3647B6"/>
    <a:srgbClr val="203B6A"/>
    <a:srgbClr val="A18557"/>
    <a:srgbClr val="F9F9FA"/>
    <a:srgbClr val="FFFFFF"/>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69" autoAdjust="0"/>
    <p:restoredTop sz="94660"/>
  </p:normalViewPr>
  <p:slideViewPr>
    <p:cSldViewPr snapToGrid="0">
      <p:cViewPr varScale="1">
        <p:scale>
          <a:sx n="105" d="100"/>
          <a:sy n="105" d="100"/>
        </p:scale>
        <p:origin x="468" y="9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4608" y="103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microsoft.com/office/2018/10/relationships/authors" Target="author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commentAuthors" Target="commen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E35D9B-051D-4DD1-8ADE-107CFB18F80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3DCF5CC4-3C0F-424B-B522-A53633655257}">
      <dgm:prSet phldrT="[Text]"/>
      <dgm:spPr/>
      <dgm:t>
        <a:bodyPr/>
        <a:lstStyle/>
        <a:p>
          <a:r>
            <a:rPr lang="en-US" b="1">
              <a:latin typeface="Arial" panose="020B0604020202020204" pitchFamily="34" charset="0"/>
              <a:cs typeface="Arial" panose="020B0604020202020204" pitchFamily="34" charset="0"/>
            </a:rPr>
            <a:t>2 weeks before testing</a:t>
          </a:r>
        </a:p>
      </dgm:t>
    </dgm:pt>
    <dgm:pt modelId="{A7BA8A3E-21F8-49A8-B337-BF648BA5FC2C}" type="parTrans" cxnId="{184357C2-0B7B-4C72-851F-1B4F1F01B699}">
      <dgm:prSet/>
      <dgm:spPr/>
      <dgm:t>
        <a:bodyPr/>
        <a:lstStyle/>
        <a:p>
          <a:endParaRPr lang="en-US"/>
        </a:p>
      </dgm:t>
    </dgm:pt>
    <dgm:pt modelId="{EF22CF3C-A2C7-45B7-A169-C7F308FD73CA}" type="sibTrans" cxnId="{184357C2-0B7B-4C72-851F-1B4F1F01B699}">
      <dgm:prSet/>
      <dgm:spPr/>
      <dgm:t>
        <a:bodyPr/>
        <a:lstStyle/>
        <a:p>
          <a:endParaRPr lang="en-US"/>
        </a:p>
      </dgm:t>
    </dgm:pt>
    <dgm:pt modelId="{28F3BB83-37C9-43C9-998D-55C63EA5F675}">
      <dgm:prSet phldrT="[Text]" custT="1"/>
      <dgm:spPr/>
      <dgm:t>
        <a:bodyPr/>
        <a:lstStyle/>
        <a:p>
          <a:pPr>
            <a:buFont typeface="Arial" panose="020B0604020202020204" pitchFamily="34" charset="0"/>
            <a:buChar char="•"/>
          </a:pPr>
          <a:r>
            <a:rPr lang="en-US" sz="2000" b="1" dirty="0">
              <a:latin typeface="Arial" panose="020B0604020202020204" pitchFamily="34" charset="0"/>
              <a:cs typeface="Arial" panose="020B0604020202020204" pitchFamily="34" charset="0"/>
            </a:rPr>
            <a:t>●Create and assign students to classes</a:t>
          </a:r>
        </a:p>
        <a:p>
          <a:pPr>
            <a:buFont typeface="Arial" panose="020B0604020202020204" pitchFamily="34" charset="0"/>
            <a:buChar char="•"/>
          </a:pPr>
          <a:r>
            <a:rPr lang="en-US" sz="2000" b="1" dirty="0">
              <a:latin typeface="Arial" panose="020B0604020202020204" pitchFamily="34" charset="0"/>
              <a:cs typeface="Arial" panose="020B0604020202020204" pitchFamily="34" charset="0"/>
            </a:rPr>
            <a:t>●Verify accommodations in the MCAS Portal</a:t>
          </a:r>
        </a:p>
        <a:p>
          <a:pPr>
            <a:buFont typeface="Arial" panose="020B0604020202020204" pitchFamily="34" charset="0"/>
            <a:buChar char="•"/>
          </a:pPr>
          <a:r>
            <a:rPr lang="en-US" sz="2000" b="1" dirty="0">
              <a:latin typeface="Arial" panose="020B0604020202020204" pitchFamily="34" charset="0"/>
              <a:cs typeface="Arial" panose="020B0604020202020204" pitchFamily="34" charset="0"/>
            </a:rPr>
            <a:t>●Create test administrator logins if necessary (for certain </a:t>
          </a:r>
          <a:r>
            <a:rPr lang="en-US" sz="2000" b="1" dirty="0" err="1">
              <a:latin typeface="Arial" panose="020B0604020202020204" pitchFamily="34" charset="0"/>
              <a:cs typeface="Arial" panose="020B0604020202020204" pitchFamily="34" charset="0"/>
            </a:rPr>
            <a:t>accom</a:t>
          </a:r>
          <a:r>
            <a:rPr lang="en-US" sz="2000" b="1" dirty="0">
              <a:latin typeface="Arial" panose="020B0604020202020204" pitchFamily="34" charset="0"/>
              <a:cs typeface="Arial" panose="020B0604020202020204" pitchFamily="34" charset="0"/>
            </a:rPr>
            <a:t>.)</a:t>
          </a:r>
        </a:p>
        <a:p>
          <a:pPr>
            <a:buFont typeface="Arial" panose="020B0604020202020204" pitchFamily="34" charset="0"/>
            <a:buChar char="•"/>
          </a:pPr>
          <a:r>
            <a:rPr lang="en-US" sz="2000" b="1" dirty="0">
              <a:latin typeface="Arial" panose="020B0604020202020204" pitchFamily="34" charset="0"/>
              <a:cs typeface="Arial" panose="020B0604020202020204" pitchFamily="34" charset="0"/>
            </a:rPr>
            <a:t>●Track delivery of materials through Materials Management</a:t>
          </a:r>
        </a:p>
      </dgm:t>
    </dgm:pt>
    <dgm:pt modelId="{EA61D2AA-EEF4-4F75-A5E3-D5F43D127C8C}" type="parTrans" cxnId="{6A999A4F-9038-422E-9B14-1BDA200417F8}">
      <dgm:prSet/>
      <dgm:spPr/>
      <dgm:t>
        <a:bodyPr/>
        <a:lstStyle/>
        <a:p>
          <a:endParaRPr lang="en-US"/>
        </a:p>
      </dgm:t>
    </dgm:pt>
    <dgm:pt modelId="{4BD8F71F-8816-4E74-9B43-75388AC8FB1F}" type="sibTrans" cxnId="{6A999A4F-9038-422E-9B14-1BDA200417F8}">
      <dgm:prSet/>
      <dgm:spPr/>
      <dgm:t>
        <a:bodyPr/>
        <a:lstStyle/>
        <a:p>
          <a:endParaRPr lang="en-US"/>
        </a:p>
      </dgm:t>
    </dgm:pt>
    <dgm:pt modelId="{C9D3C74F-6799-44EE-9F2D-6652B06CE892}">
      <dgm:prSet phldrT="[Text]"/>
      <dgm:spPr/>
      <dgm:t>
        <a:bodyPr/>
        <a:lstStyle/>
        <a:p>
          <a:r>
            <a:rPr lang="en-US" b="1">
              <a:latin typeface="Arial" panose="020B0604020202020204" pitchFamily="34" charset="0"/>
              <a:cs typeface="Arial" panose="020B0604020202020204" pitchFamily="34" charset="0"/>
            </a:rPr>
            <a:t>Up to one week before testing</a:t>
          </a:r>
        </a:p>
      </dgm:t>
    </dgm:pt>
    <dgm:pt modelId="{992C9E23-76FF-4BD7-86B1-74E05B950819}" type="parTrans" cxnId="{C60C09E7-691F-433B-91B3-7A404FC6F16D}">
      <dgm:prSet/>
      <dgm:spPr/>
      <dgm:t>
        <a:bodyPr/>
        <a:lstStyle/>
        <a:p>
          <a:endParaRPr lang="en-US"/>
        </a:p>
      </dgm:t>
    </dgm:pt>
    <dgm:pt modelId="{A04A7728-9575-474D-A643-D9DDCFD9FA53}" type="sibTrans" cxnId="{C60C09E7-691F-433B-91B3-7A404FC6F16D}">
      <dgm:prSet/>
      <dgm:spPr/>
      <dgm:t>
        <a:bodyPr/>
        <a:lstStyle/>
        <a:p>
          <a:endParaRPr lang="en-US"/>
        </a:p>
      </dgm:t>
    </dgm:pt>
    <dgm:pt modelId="{FB47BBAB-30C2-462D-A911-DF397D00FC97}">
      <dgm:prSet phldrT="[Text]" custT="1"/>
      <dgm:spPr/>
      <dgm:t>
        <a:bodyPr/>
        <a:lstStyle/>
        <a:p>
          <a:pPr algn="ctr"/>
          <a:r>
            <a:rPr lang="en-US" sz="2400" b="1">
              <a:latin typeface="Arial" panose="020B0604020202020204" pitchFamily="34" charset="0"/>
              <a:cs typeface="Arial" panose="020B0604020202020204" pitchFamily="34" charset="0"/>
            </a:rPr>
            <a:t>●Schedule classes to tests</a:t>
          </a:r>
        </a:p>
        <a:p>
          <a:pPr algn="ctr"/>
          <a:r>
            <a:rPr lang="en-US" sz="2400" b="1">
              <a:latin typeface="Arial" panose="020B0604020202020204" pitchFamily="34" charset="0"/>
              <a:cs typeface="Arial" panose="020B0604020202020204" pitchFamily="34" charset="0"/>
            </a:rPr>
            <a:t>●Print student logins and summary sheets</a:t>
          </a:r>
        </a:p>
      </dgm:t>
    </dgm:pt>
    <dgm:pt modelId="{80BE1259-3D70-4C7E-8C96-1CB87BE71C1F}" type="parTrans" cxnId="{A65DF0FE-07B7-4292-9917-CAAF37879143}">
      <dgm:prSet/>
      <dgm:spPr/>
      <dgm:t>
        <a:bodyPr/>
        <a:lstStyle/>
        <a:p>
          <a:endParaRPr lang="en-US"/>
        </a:p>
      </dgm:t>
    </dgm:pt>
    <dgm:pt modelId="{7FCB949B-C259-4EAE-AB9D-CF54A1965D61}" type="sibTrans" cxnId="{A65DF0FE-07B7-4292-9917-CAAF37879143}">
      <dgm:prSet/>
      <dgm:spPr/>
      <dgm:t>
        <a:bodyPr/>
        <a:lstStyle/>
        <a:p>
          <a:endParaRPr lang="en-US"/>
        </a:p>
      </dgm:t>
    </dgm:pt>
    <dgm:pt modelId="{D1B96660-9265-4D83-9DDD-32E0F9CE006E}">
      <dgm:prSet phldrT="[Text]"/>
      <dgm:spPr/>
      <dgm:t>
        <a:bodyPr/>
        <a:lstStyle/>
        <a:p>
          <a:pPr>
            <a:buFont typeface="Arial" panose="020B0604020202020204" pitchFamily="34" charset="0"/>
            <a:buChar char="•"/>
          </a:pPr>
          <a:r>
            <a:rPr lang="en-US" b="1">
              <a:latin typeface="Arial" panose="020B0604020202020204" pitchFamily="34" charset="0"/>
              <a:cs typeface="Arial" panose="020B0604020202020204" pitchFamily="34" charset="0"/>
            </a:rPr>
            <a:t>Now</a:t>
          </a:r>
        </a:p>
      </dgm:t>
    </dgm:pt>
    <dgm:pt modelId="{E35D59E4-FE76-4D58-AD4E-2B8C616B0C44}" type="parTrans" cxnId="{3EE1C822-CD9B-4303-A981-18EDF1FBEAB9}">
      <dgm:prSet/>
      <dgm:spPr/>
      <dgm:t>
        <a:bodyPr/>
        <a:lstStyle/>
        <a:p>
          <a:endParaRPr lang="en-US"/>
        </a:p>
      </dgm:t>
    </dgm:pt>
    <dgm:pt modelId="{BC99D777-B5B0-42D8-A6C3-A74338D44CC4}" type="sibTrans" cxnId="{3EE1C822-CD9B-4303-A981-18EDF1FBEAB9}">
      <dgm:prSet/>
      <dgm:spPr/>
      <dgm:t>
        <a:bodyPr/>
        <a:lstStyle/>
        <a:p>
          <a:endParaRPr lang="en-US"/>
        </a:p>
      </dgm:t>
    </dgm:pt>
    <dgm:pt modelId="{15FD8A64-93E8-4E4F-BEF6-8FD6EAB0493D}">
      <dgm:prSet phldrT="[Text]" custT="1"/>
      <dgm:spPr/>
      <dgm:t>
        <a:bodyPr/>
        <a:lstStyle/>
        <a:p>
          <a:pPr algn="ctr">
            <a:lnSpc>
              <a:spcPct val="90000"/>
            </a:lnSpc>
            <a:buFontTx/>
            <a:buNone/>
          </a:pPr>
          <a:r>
            <a:rPr lang="en-US" sz="2000" b="1" dirty="0">
              <a:latin typeface="Arial" panose="020B0604020202020204" pitchFamily="34" charset="0"/>
              <a:cs typeface="Arial" panose="020B0604020202020204" pitchFamily="34" charset="0"/>
            </a:rPr>
            <a:t>●Continue to update student registration information</a:t>
          </a:r>
        </a:p>
        <a:p>
          <a:pPr algn="ctr">
            <a:lnSpc>
              <a:spcPct val="90000"/>
            </a:lnSpc>
            <a:buFontTx/>
            <a:buNone/>
          </a:pPr>
          <a:r>
            <a:rPr lang="en-US" sz="2000" b="1" dirty="0">
              <a:latin typeface="Arial" panose="020B0604020202020204" pitchFamily="34" charset="0"/>
              <a:cs typeface="Arial" panose="020B0604020202020204" pitchFamily="34" charset="0"/>
            </a:rPr>
            <a:t>●Enrollment Transfer Requests (as needed)</a:t>
          </a:r>
        </a:p>
      </dgm:t>
    </dgm:pt>
    <dgm:pt modelId="{E3EC2101-501B-4799-AB40-B3D4A37FFDE1}" type="parTrans" cxnId="{B6491CCD-0852-4869-9C3A-710A74E6AEA2}">
      <dgm:prSet/>
      <dgm:spPr/>
      <dgm:t>
        <a:bodyPr/>
        <a:lstStyle/>
        <a:p>
          <a:endParaRPr lang="en-US"/>
        </a:p>
      </dgm:t>
    </dgm:pt>
    <dgm:pt modelId="{29B46715-A480-4703-B879-E01DFE05E601}" type="sibTrans" cxnId="{B6491CCD-0852-4869-9C3A-710A74E6AEA2}">
      <dgm:prSet/>
      <dgm:spPr/>
      <dgm:t>
        <a:bodyPr/>
        <a:lstStyle/>
        <a:p>
          <a:endParaRPr lang="en-US"/>
        </a:p>
      </dgm:t>
    </dgm:pt>
    <dgm:pt modelId="{C73FE255-4A66-43EE-80DE-8EDE54880EF8}" type="pres">
      <dgm:prSet presAssocID="{EBE35D9B-051D-4DD1-8ADE-107CFB18F803}" presName="theList" presStyleCnt="0">
        <dgm:presLayoutVars>
          <dgm:dir/>
          <dgm:animLvl val="lvl"/>
          <dgm:resizeHandles val="exact"/>
        </dgm:presLayoutVars>
      </dgm:prSet>
      <dgm:spPr/>
    </dgm:pt>
    <dgm:pt modelId="{FC8E802B-1F40-4FC5-9217-2E628C0781D2}" type="pres">
      <dgm:prSet presAssocID="{D1B96660-9265-4D83-9DDD-32E0F9CE006E}" presName="compNode" presStyleCnt="0"/>
      <dgm:spPr/>
    </dgm:pt>
    <dgm:pt modelId="{BC33968B-E3BF-4A7A-A8CA-E0E07D5C7112}" type="pres">
      <dgm:prSet presAssocID="{D1B96660-9265-4D83-9DDD-32E0F9CE006E}" presName="aNode" presStyleLbl="bgShp" presStyleIdx="0" presStyleCnt="3" custLinFactNeighborX="-285" custLinFactNeighborY="-1839"/>
      <dgm:spPr/>
    </dgm:pt>
    <dgm:pt modelId="{D53A5849-2E24-4F60-AE44-C0E2CCFBF245}" type="pres">
      <dgm:prSet presAssocID="{D1B96660-9265-4D83-9DDD-32E0F9CE006E}" presName="textNode" presStyleLbl="bgShp" presStyleIdx="0" presStyleCnt="3"/>
      <dgm:spPr/>
    </dgm:pt>
    <dgm:pt modelId="{F25969B3-B6F5-4508-973F-8A7619210AE1}" type="pres">
      <dgm:prSet presAssocID="{D1B96660-9265-4D83-9DDD-32E0F9CE006E}" presName="compChildNode" presStyleCnt="0"/>
      <dgm:spPr/>
    </dgm:pt>
    <dgm:pt modelId="{CC7EF905-4F00-46D3-AD62-C2363F93730F}" type="pres">
      <dgm:prSet presAssocID="{D1B96660-9265-4D83-9DDD-32E0F9CE006E}" presName="theInnerList" presStyleCnt="0"/>
      <dgm:spPr/>
    </dgm:pt>
    <dgm:pt modelId="{B46ABF52-564A-4912-A352-C8D75C06C2B3}" type="pres">
      <dgm:prSet presAssocID="{15FD8A64-93E8-4E4F-BEF6-8FD6EAB0493D}" presName="childNode" presStyleLbl="node1" presStyleIdx="0" presStyleCnt="3" custScaleX="101303" custScaleY="2000000" custLinFactY="-96600" custLinFactNeighborX="1139" custLinFactNeighborY="-100000">
        <dgm:presLayoutVars>
          <dgm:bulletEnabled val="1"/>
        </dgm:presLayoutVars>
      </dgm:prSet>
      <dgm:spPr/>
    </dgm:pt>
    <dgm:pt modelId="{12386E13-78E7-4619-B3B2-E7B89D1AA60C}" type="pres">
      <dgm:prSet presAssocID="{D1B96660-9265-4D83-9DDD-32E0F9CE006E}" presName="aSpace" presStyleCnt="0"/>
      <dgm:spPr/>
    </dgm:pt>
    <dgm:pt modelId="{A1D65087-3937-4B34-B059-995279AFAF65}" type="pres">
      <dgm:prSet presAssocID="{3DCF5CC4-3C0F-424B-B522-A53633655257}" presName="compNode" presStyleCnt="0"/>
      <dgm:spPr/>
    </dgm:pt>
    <dgm:pt modelId="{43237A7C-F3A8-4024-8664-D74DA0D9FBD4}" type="pres">
      <dgm:prSet presAssocID="{3DCF5CC4-3C0F-424B-B522-A53633655257}" presName="aNode" presStyleLbl="bgShp" presStyleIdx="1" presStyleCnt="3"/>
      <dgm:spPr/>
    </dgm:pt>
    <dgm:pt modelId="{E5F58CCF-05A3-49C8-9750-E29EBADAECFB}" type="pres">
      <dgm:prSet presAssocID="{3DCF5CC4-3C0F-424B-B522-A53633655257}" presName="textNode" presStyleLbl="bgShp" presStyleIdx="1" presStyleCnt="3"/>
      <dgm:spPr/>
    </dgm:pt>
    <dgm:pt modelId="{6F9F20A5-E014-4CE6-BF34-4BAE78381ACF}" type="pres">
      <dgm:prSet presAssocID="{3DCF5CC4-3C0F-424B-B522-A53633655257}" presName="compChildNode" presStyleCnt="0"/>
      <dgm:spPr/>
    </dgm:pt>
    <dgm:pt modelId="{9AC32DD8-28A2-4BB2-A5A7-4DDAA4A231D1}" type="pres">
      <dgm:prSet presAssocID="{3DCF5CC4-3C0F-424B-B522-A53633655257}" presName="theInnerList" presStyleCnt="0"/>
      <dgm:spPr/>
    </dgm:pt>
    <dgm:pt modelId="{9E5E75BA-1DD5-418A-B210-EF2268262C28}" type="pres">
      <dgm:prSet presAssocID="{28F3BB83-37C9-43C9-998D-55C63EA5F675}" presName="childNode" presStyleLbl="node1" presStyleIdx="1" presStyleCnt="3" custScaleX="120666" custScaleY="621103" custLinFactNeighborX="0" custLinFactNeighborY="-10431">
        <dgm:presLayoutVars>
          <dgm:bulletEnabled val="1"/>
        </dgm:presLayoutVars>
      </dgm:prSet>
      <dgm:spPr/>
    </dgm:pt>
    <dgm:pt modelId="{9746FAAC-00DE-4F0F-90E7-F32ACDB68FF8}" type="pres">
      <dgm:prSet presAssocID="{3DCF5CC4-3C0F-424B-B522-A53633655257}" presName="aSpace" presStyleCnt="0"/>
      <dgm:spPr/>
    </dgm:pt>
    <dgm:pt modelId="{929E412A-C2AC-416D-B529-B9BF0FDD272E}" type="pres">
      <dgm:prSet presAssocID="{C9D3C74F-6799-44EE-9F2D-6652B06CE892}" presName="compNode" presStyleCnt="0"/>
      <dgm:spPr/>
    </dgm:pt>
    <dgm:pt modelId="{9338C6C0-B28C-4308-8478-594D92C5D5CB}" type="pres">
      <dgm:prSet presAssocID="{C9D3C74F-6799-44EE-9F2D-6652B06CE892}" presName="aNode" presStyleLbl="bgShp" presStyleIdx="2" presStyleCnt="3"/>
      <dgm:spPr/>
    </dgm:pt>
    <dgm:pt modelId="{F19ACDAE-4442-4938-B4E1-1C4363CD9C08}" type="pres">
      <dgm:prSet presAssocID="{C9D3C74F-6799-44EE-9F2D-6652B06CE892}" presName="textNode" presStyleLbl="bgShp" presStyleIdx="2" presStyleCnt="3"/>
      <dgm:spPr/>
    </dgm:pt>
    <dgm:pt modelId="{84C15C61-36FE-45A8-9C72-6A2155C5BC13}" type="pres">
      <dgm:prSet presAssocID="{C9D3C74F-6799-44EE-9F2D-6652B06CE892}" presName="compChildNode" presStyleCnt="0"/>
      <dgm:spPr/>
    </dgm:pt>
    <dgm:pt modelId="{57344207-3CFB-49ED-B901-7A9A1FEA17B8}" type="pres">
      <dgm:prSet presAssocID="{C9D3C74F-6799-44EE-9F2D-6652B06CE892}" presName="theInnerList" presStyleCnt="0"/>
      <dgm:spPr/>
    </dgm:pt>
    <dgm:pt modelId="{C7D57BC3-E152-405E-BF39-68B6C7A68D6C}" type="pres">
      <dgm:prSet presAssocID="{FB47BBAB-30C2-462D-A911-DF397D00FC97}" presName="childNode" presStyleLbl="node1" presStyleIdx="2" presStyleCnt="3">
        <dgm:presLayoutVars>
          <dgm:bulletEnabled val="1"/>
        </dgm:presLayoutVars>
      </dgm:prSet>
      <dgm:spPr/>
    </dgm:pt>
  </dgm:ptLst>
  <dgm:cxnLst>
    <dgm:cxn modelId="{C96DF40C-F708-4884-850C-413CA1CA0000}" type="presOf" srcId="{EBE35D9B-051D-4DD1-8ADE-107CFB18F803}" destId="{C73FE255-4A66-43EE-80DE-8EDE54880EF8}" srcOrd="0" destOrd="0" presId="urn:microsoft.com/office/officeart/2005/8/layout/lProcess2"/>
    <dgm:cxn modelId="{3EE1C822-CD9B-4303-A981-18EDF1FBEAB9}" srcId="{EBE35D9B-051D-4DD1-8ADE-107CFB18F803}" destId="{D1B96660-9265-4D83-9DDD-32E0F9CE006E}" srcOrd="0" destOrd="0" parTransId="{E35D59E4-FE76-4D58-AD4E-2B8C616B0C44}" sibTransId="{BC99D777-B5B0-42D8-A6C3-A74338D44CC4}"/>
    <dgm:cxn modelId="{1C037233-1D14-47CE-BF2A-BBDA47093FBB}" type="presOf" srcId="{28F3BB83-37C9-43C9-998D-55C63EA5F675}" destId="{9E5E75BA-1DD5-418A-B210-EF2268262C28}" srcOrd="0" destOrd="0" presId="urn:microsoft.com/office/officeart/2005/8/layout/lProcess2"/>
    <dgm:cxn modelId="{6A999A4F-9038-422E-9B14-1BDA200417F8}" srcId="{3DCF5CC4-3C0F-424B-B522-A53633655257}" destId="{28F3BB83-37C9-43C9-998D-55C63EA5F675}" srcOrd="0" destOrd="0" parTransId="{EA61D2AA-EEF4-4F75-A5E3-D5F43D127C8C}" sibTransId="{4BD8F71F-8816-4E74-9B43-75388AC8FB1F}"/>
    <dgm:cxn modelId="{04412084-29D5-4D99-B8A8-F995819AD2CE}" type="presOf" srcId="{D1B96660-9265-4D83-9DDD-32E0F9CE006E}" destId="{D53A5849-2E24-4F60-AE44-C0E2CCFBF245}" srcOrd="1" destOrd="0" presId="urn:microsoft.com/office/officeart/2005/8/layout/lProcess2"/>
    <dgm:cxn modelId="{26A33996-C488-49A7-9DD3-09172AEF423F}" type="presOf" srcId="{FB47BBAB-30C2-462D-A911-DF397D00FC97}" destId="{C7D57BC3-E152-405E-BF39-68B6C7A68D6C}" srcOrd="0" destOrd="0" presId="urn:microsoft.com/office/officeart/2005/8/layout/lProcess2"/>
    <dgm:cxn modelId="{6F33E1A7-FC25-429A-B4C7-3B66413F193A}" type="presOf" srcId="{3DCF5CC4-3C0F-424B-B522-A53633655257}" destId="{E5F58CCF-05A3-49C8-9750-E29EBADAECFB}" srcOrd="1" destOrd="0" presId="urn:microsoft.com/office/officeart/2005/8/layout/lProcess2"/>
    <dgm:cxn modelId="{42F1FCAD-2FF1-4018-B067-3BD60496FEA4}" type="presOf" srcId="{3DCF5CC4-3C0F-424B-B522-A53633655257}" destId="{43237A7C-F3A8-4024-8664-D74DA0D9FBD4}" srcOrd="0" destOrd="0" presId="urn:microsoft.com/office/officeart/2005/8/layout/lProcess2"/>
    <dgm:cxn modelId="{38A182B5-1248-4DF5-B2EB-4CE7591965E5}" type="presOf" srcId="{15FD8A64-93E8-4E4F-BEF6-8FD6EAB0493D}" destId="{B46ABF52-564A-4912-A352-C8D75C06C2B3}" srcOrd="0" destOrd="0" presId="urn:microsoft.com/office/officeart/2005/8/layout/lProcess2"/>
    <dgm:cxn modelId="{184357C2-0B7B-4C72-851F-1B4F1F01B699}" srcId="{EBE35D9B-051D-4DD1-8ADE-107CFB18F803}" destId="{3DCF5CC4-3C0F-424B-B522-A53633655257}" srcOrd="1" destOrd="0" parTransId="{A7BA8A3E-21F8-49A8-B337-BF648BA5FC2C}" sibTransId="{EF22CF3C-A2C7-45B7-A169-C7F308FD73CA}"/>
    <dgm:cxn modelId="{441B5CC3-0BD0-462F-9283-0ABE2A5FFEBA}" type="presOf" srcId="{D1B96660-9265-4D83-9DDD-32E0F9CE006E}" destId="{BC33968B-E3BF-4A7A-A8CA-E0E07D5C7112}" srcOrd="0" destOrd="0" presId="urn:microsoft.com/office/officeart/2005/8/layout/lProcess2"/>
    <dgm:cxn modelId="{C42B3FC7-C25E-4A89-BA7A-7F0D59194913}" type="presOf" srcId="{C9D3C74F-6799-44EE-9F2D-6652B06CE892}" destId="{F19ACDAE-4442-4938-B4E1-1C4363CD9C08}" srcOrd="1" destOrd="0" presId="urn:microsoft.com/office/officeart/2005/8/layout/lProcess2"/>
    <dgm:cxn modelId="{B6491CCD-0852-4869-9C3A-710A74E6AEA2}" srcId="{D1B96660-9265-4D83-9DDD-32E0F9CE006E}" destId="{15FD8A64-93E8-4E4F-BEF6-8FD6EAB0493D}" srcOrd="0" destOrd="0" parTransId="{E3EC2101-501B-4799-AB40-B3D4A37FFDE1}" sibTransId="{29B46715-A480-4703-B879-E01DFE05E601}"/>
    <dgm:cxn modelId="{D95C8BD5-3453-4095-8F30-D0C44BDC61BF}" type="presOf" srcId="{C9D3C74F-6799-44EE-9F2D-6652B06CE892}" destId="{9338C6C0-B28C-4308-8478-594D92C5D5CB}" srcOrd="0" destOrd="0" presId="urn:microsoft.com/office/officeart/2005/8/layout/lProcess2"/>
    <dgm:cxn modelId="{C60C09E7-691F-433B-91B3-7A404FC6F16D}" srcId="{EBE35D9B-051D-4DD1-8ADE-107CFB18F803}" destId="{C9D3C74F-6799-44EE-9F2D-6652B06CE892}" srcOrd="2" destOrd="0" parTransId="{992C9E23-76FF-4BD7-86B1-74E05B950819}" sibTransId="{A04A7728-9575-474D-A643-D9DDCFD9FA53}"/>
    <dgm:cxn modelId="{A65DF0FE-07B7-4292-9917-CAAF37879143}" srcId="{C9D3C74F-6799-44EE-9F2D-6652B06CE892}" destId="{FB47BBAB-30C2-462D-A911-DF397D00FC97}" srcOrd="0" destOrd="0" parTransId="{80BE1259-3D70-4C7E-8C96-1CB87BE71C1F}" sibTransId="{7FCB949B-C259-4EAE-AB9D-CF54A1965D61}"/>
    <dgm:cxn modelId="{2D5394CD-508B-4449-BF9E-825ADC2D884F}" type="presParOf" srcId="{C73FE255-4A66-43EE-80DE-8EDE54880EF8}" destId="{FC8E802B-1F40-4FC5-9217-2E628C0781D2}" srcOrd="0" destOrd="0" presId="urn:microsoft.com/office/officeart/2005/8/layout/lProcess2"/>
    <dgm:cxn modelId="{8D399B1D-EBEB-4BB0-A8A9-700E67A9E3ED}" type="presParOf" srcId="{FC8E802B-1F40-4FC5-9217-2E628C0781D2}" destId="{BC33968B-E3BF-4A7A-A8CA-E0E07D5C7112}" srcOrd="0" destOrd="0" presId="urn:microsoft.com/office/officeart/2005/8/layout/lProcess2"/>
    <dgm:cxn modelId="{5EB51834-5662-44CC-AB5E-84F7AD5B4266}" type="presParOf" srcId="{FC8E802B-1F40-4FC5-9217-2E628C0781D2}" destId="{D53A5849-2E24-4F60-AE44-C0E2CCFBF245}" srcOrd="1" destOrd="0" presId="urn:microsoft.com/office/officeart/2005/8/layout/lProcess2"/>
    <dgm:cxn modelId="{931C969F-8C6A-435D-B052-2348C9395093}" type="presParOf" srcId="{FC8E802B-1F40-4FC5-9217-2E628C0781D2}" destId="{F25969B3-B6F5-4508-973F-8A7619210AE1}" srcOrd="2" destOrd="0" presId="urn:microsoft.com/office/officeart/2005/8/layout/lProcess2"/>
    <dgm:cxn modelId="{A9FEE9B7-CE3D-42A7-9F4E-EB3533F7CFFB}" type="presParOf" srcId="{F25969B3-B6F5-4508-973F-8A7619210AE1}" destId="{CC7EF905-4F00-46D3-AD62-C2363F93730F}" srcOrd="0" destOrd="0" presId="urn:microsoft.com/office/officeart/2005/8/layout/lProcess2"/>
    <dgm:cxn modelId="{6702311B-AE87-4C1E-B56E-92697688629F}" type="presParOf" srcId="{CC7EF905-4F00-46D3-AD62-C2363F93730F}" destId="{B46ABF52-564A-4912-A352-C8D75C06C2B3}" srcOrd="0" destOrd="0" presId="urn:microsoft.com/office/officeart/2005/8/layout/lProcess2"/>
    <dgm:cxn modelId="{2D4F42C8-BFD6-4CC9-B864-3254F9BF6849}" type="presParOf" srcId="{C73FE255-4A66-43EE-80DE-8EDE54880EF8}" destId="{12386E13-78E7-4619-B3B2-E7B89D1AA60C}" srcOrd="1" destOrd="0" presId="urn:microsoft.com/office/officeart/2005/8/layout/lProcess2"/>
    <dgm:cxn modelId="{EEACB9E5-4C36-476A-A60C-E696886074F4}" type="presParOf" srcId="{C73FE255-4A66-43EE-80DE-8EDE54880EF8}" destId="{A1D65087-3937-4B34-B059-995279AFAF65}" srcOrd="2" destOrd="0" presId="urn:microsoft.com/office/officeart/2005/8/layout/lProcess2"/>
    <dgm:cxn modelId="{7FD769B2-8BC6-4193-83B8-EB885F4333D8}" type="presParOf" srcId="{A1D65087-3937-4B34-B059-995279AFAF65}" destId="{43237A7C-F3A8-4024-8664-D74DA0D9FBD4}" srcOrd="0" destOrd="0" presId="urn:microsoft.com/office/officeart/2005/8/layout/lProcess2"/>
    <dgm:cxn modelId="{E0D85587-1CF8-4F5F-A227-0A3DF0338C7F}" type="presParOf" srcId="{A1D65087-3937-4B34-B059-995279AFAF65}" destId="{E5F58CCF-05A3-49C8-9750-E29EBADAECFB}" srcOrd="1" destOrd="0" presId="urn:microsoft.com/office/officeart/2005/8/layout/lProcess2"/>
    <dgm:cxn modelId="{DF44B539-55E7-470A-AF93-0D87C4D6A4BE}" type="presParOf" srcId="{A1D65087-3937-4B34-B059-995279AFAF65}" destId="{6F9F20A5-E014-4CE6-BF34-4BAE78381ACF}" srcOrd="2" destOrd="0" presId="urn:microsoft.com/office/officeart/2005/8/layout/lProcess2"/>
    <dgm:cxn modelId="{9D26D5EE-A20A-4DA6-A821-00A50094266A}" type="presParOf" srcId="{6F9F20A5-E014-4CE6-BF34-4BAE78381ACF}" destId="{9AC32DD8-28A2-4BB2-A5A7-4DDAA4A231D1}" srcOrd="0" destOrd="0" presId="urn:microsoft.com/office/officeart/2005/8/layout/lProcess2"/>
    <dgm:cxn modelId="{9ED6DFE9-C0BE-4C62-A1C6-FB06726BC2C1}" type="presParOf" srcId="{9AC32DD8-28A2-4BB2-A5A7-4DDAA4A231D1}" destId="{9E5E75BA-1DD5-418A-B210-EF2268262C28}" srcOrd="0" destOrd="0" presId="urn:microsoft.com/office/officeart/2005/8/layout/lProcess2"/>
    <dgm:cxn modelId="{F73F3ABF-78F6-47C2-A9A3-1181942931EB}" type="presParOf" srcId="{C73FE255-4A66-43EE-80DE-8EDE54880EF8}" destId="{9746FAAC-00DE-4F0F-90E7-F32ACDB68FF8}" srcOrd="3" destOrd="0" presId="urn:microsoft.com/office/officeart/2005/8/layout/lProcess2"/>
    <dgm:cxn modelId="{9BC1372E-104F-444C-8130-AB0A58A61A01}" type="presParOf" srcId="{C73FE255-4A66-43EE-80DE-8EDE54880EF8}" destId="{929E412A-C2AC-416D-B529-B9BF0FDD272E}" srcOrd="4" destOrd="0" presId="urn:microsoft.com/office/officeart/2005/8/layout/lProcess2"/>
    <dgm:cxn modelId="{9EF43924-021B-4A3B-9447-17CBD65E1A94}" type="presParOf" srcId="{929E412A-C2AC-416D-B529-B9BF0FDD272E}" destId="{9338C6C0-B28C-4308-8478-594D92C5D5CB}" srcOrd="0" destOrd="0" presId="urn:microsoft.com/office/officeart/2005/8/layout/lProcess2"/>
    <dgm:cxn modelId="{7657F260-1838-4101-BAF1-ED80500CA61C}" type="presParOf" srcId="{929E412A-C2AC-416D-B529-B9BF0FDD272E}" destId="{F19ACDAE-4442-4938-B4E1-1C4363CD9C08}" srcOrd="1" destOrd="0" presId="urn:microsoft.com/office/officeart/2005/8/layout/lProcess2"/>
    <dgm:cxn modelId="{80EEE73A-463A-4E73-BB4F-7571890CEB00}" type="presParOf" srcId="{929E412A-C2AC-416D-B529-B9BF0FDD272E}" destId="{84C15C61-36FE-45A8-9C72-6A2155C5BC13}" srcOrd="2" destOrd="0" presId="urn:microsoft.com/office/officeart/2005/8/layout/lProcess2"/>
    <dgm:cxn modelId="{FA97D076-D7C0-44B2-8206-D1C2FAED46B9}" type="presParOf" srcId="{84C15C61-36FE-45A8-9C72-6A2155C5BC13}" destId="{57344207-3CFB-49ED-B901-7A9A1FEA17B8}" srcOrd="0" destOrd="0" presId="urn:microsoft.com/office/officeart/2005/8/layout/lProcess2"/>
    <dgm:cxn modelId="{79103846-88C6-424E-A5BA-F4A825B32B20}" type="presParOf" srcId="{57344207-3CFB-49ED-B901-7A9A1FEA17B8}" destId="{C7D57BC3-E152-405E-BF39-68B6C7A68D6C}"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E35D9B-051D-4DD1-8ADE-107CFB18F80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3DCF5CC4-3C0F-424B-B522-A53633655257}">
      <dgm:prSet phldrT="[Text]"/>
      <dgm:spPr/>
      <dgm:t>
        <a:bodyPr/>
        <a:lstStyle/>
        <a:p>
          <a:r>
            <a:rPr lang="en-US" b="1">
              <a:latin typeface="Arial" panose="020B0604020202020204" pitchFamily="34" charset="0"/>
              <a:cs typeface="Arial" panose="020B0604020202020204" pitchFamily="34" charset="0"/>
            </a:rPr>
            <a:t>During Testing</a:t>
          </a:r>
          <a:endParaRPr lang="en-US" b="1">
            <a:solidFill>
              <a:srgbClr val="FF0000"/>
            </a:solidFill>
            <a:latin typeface="Arial" panose="020B0604020202020204" pitchFamily="34" charset="0"/>
            <a:cs typeface="Arial" panose="020B0604020202020204" pitchFamily="34" charset="0"/>
          </a:endParaRPr>
        </a:p>
      </dgm:t>
    </dgm:pt>
    <dgm:pt modelId="{A7BA8A3E-21F8-49A8-B337-BF648BA5FC2C}" type="parTrans" cxnId="{184357C2-0B7B-4C72-851F-1B4F1F01B699}">
      <dgm:prSet/>
      <dgm:spPr/>
      <dgm:t>
        <a:bodyPr/>
        <a:lstStyle/>
        <a:p>
          <a:endParaRPr lang="en-US"/>
        </a:p>
      </dgm:t>
    </dgm:pt>
    <dgm:pt modelId="{EF22CF3C-A2C7-45B7-A169-C7F308FD73CA}" type="sibTrans" cxnId="{184357C2-0B7B-4C72-851F-1B4F1F01B699}">
      <dgm:prSet/>
      <dgm:spPr/>
      <dgm:t>
        <a:bodyPr/>
        <a:lstStyle/>
        <a:p>
          <a:endParaRPr lang="en-US"/>
        </a:p>
      </dgm:t>
    </dgm:pt>
    <dgm:pt modelId="{28F3BB83-37C9-43C9-998D-55C63EA5F675}">
      <dgm:prSet phldrT="[Text]" custT="1"/>
      <dgm:spPr/>
      <dgm:t>
        <a:bodyPr/>
        <a:lstStyle/>
        <a:p>
          <a:pPr>
            <a:buFont typeface="Arial" panose="020B0604020202020204" pitchFamily="34" charset="0"/>
            <a:buChar char="•"/>
          </a:pPr>
          <a:r>
            <a:rPr lang="en-US" sz="2000" b="1">
              <a:latin typeface="Arial" panose="020B0604020202020204" pitchFamily="34" charset="0"/>
              <a:cs typeface="Arial" panose="020B0604020202020204" pitchFamily="34" charset="0"/>
            </a:rPr>
            <a:t>●Resolve incorrect accommodations</a:t>
          </a:r>
        </a:p>
        <a:p>
          <a:r>
            <a:rPr lang="en-US" sz="2000" b="1">
              <a:latin typeface="Arial" panose="020B0604020202020204" pitchFamily="34" charset="0"/>
              <a:cs typeface="Arial" panose="020B0604020202020204" pitchFamily="34" charset="0"/>
            </a:rPr>
            <a:t>●Manage make-up testing</a:t>
          </a:r>
        </a:p>
        <a:p>
          <a:r>
            <a:rPr lang="en-US" sz="2000" b="1">
              <a:latin typeface="Arial" panose="020B0604020202020204" pitchFamily="34" charset="0"/>
              <a:cs typeface="Arial" panose="020B0604020202020204" pitchFamily="34" charset="0"/>
            </a:rPr>
            <a:t>●Void tests as needed</a:t>
          </a:r>
        </a:p>
        <a:p>
          <a:r>
            <a:rPr lang="en-US" sz="2000" b="1">
              <a:latin typeface="Arial" panose="020B0604020202020204" pitchFamily="34" charset="0"/>
              <a:cs typeface="Arial" panose="020B0604020202020204" pitchFamily="34" charset="0"/>
            </a:rPr>
            <a:t>●Unlock locked test questions (in certain circumstances)</a:t>
          </a:r>
        </a:p>
      </dgm:t>
    </dgm:pt>
    <dgm:pt modelId="{EA61D2AA-EEF4-4F75-A5E3-D5F43D127C8C}" type="parTrans" cxnId="{6A999A4F-9038-422E-9B14-1BDA200417F8}">
      <dgm:prSet/>
      <dgm:spPr/>
      <dgm:t>
        <a:bodyPr/>
        <a:lstStyle/>
        <a:p>
          <a:endParaRPr lang="en-US"/>
        </a:p>
      </dgm:t>
    </dgm:pt>
    <dgm:pt modelId="{4BD8F71F-8816-4E74-9B43-75388AC8FB1F}" type="sibTrans" cxnId="{6A999A4F-9038-422E-9B14-1BDA200417F8}">
      <dgm:prSet/>
      <dgm:spPr/>
      <dgm:t>
        <a:bodyPr/>
        <a:lstStyle/>
        <a:p>
          <a:endParaRPr lang="en-US"/>
        </a:p>
      </dgm:t>
    </dgm:pt>
    <dgm:pt modelId="{C9D3C74F-6799-44EE-9F2D-6652B06CE892}">
      <dgm:prSet phldrT="[Text]"/>
      <dgm:spPr/>
      <dgm:t>
        <a:bodyPr/>
        <a:lstStyle/>
        <a:p>
          <a:r>
            <a:rPr lang="en-US" b="1">
              <a:latin typeface="Arial" panose="020B0604020202020204" pitchFamily="34" charset="0"/>
              <a:cs typeface="Arial" panose="020B0604020202020204" pitchFamily="34" charset="0"/>
            </a:rPr>
            <a:t>After Testing</a:t>
          </a:r>
        </a:p>
      </dgm:t>
    </dgm:pt>
    <dgm:pt modelId="{992C9E23-76FF-4BD7-86B1-74E05B950819}" type="parTrans" cxnId="{C60C09E7-691F-433B-91B3-7A404FC6F16D}">
      <dgm:prSet/>
      <dgm:spPr/>
      <dgm:t>
        <a:bodyPr/>
        <a:lstStyle/>
        <a:p>
          <a:endParaRPr lang="en-US"/>
        </a:p>
      </dgm:t>
    </dgm:pt>
    <dgm:pt modelId="{A04A7728-9575-474D-A643-D9DDCFD9FA53}" type="sibTrans" cxnId="{C60C09E7-691F-433B-91B3-7A404FC6F16D}">
      <dgm:prSet/>
      <dgm:spPr/>
      <dgm:t>
        <a:bodyPr/>
        <a:lstStyle/>
        <a:p>
          <a:endParaRPr lang="en-US"/>
        </a:p>
      </dgm:t>
    </dgm:pt>
    <dgm:pt modelId="{FB47BBAB-30C2-462D-A911-DF397D00FC97}">
      <dgm:prSet phldrT="[Text]" custT="1"/>
      <dgm:spPr/>
      <dgm:t>
        <a:bodyPr/>
        <a:lstStyle/>
        <a:p>
          <a:pPr algn="ctr"/>
          <a:r>
            <a:rPr lang="en-US" sz="2000" b="1">
              <a:latin typeface="Arial" panose="020B0604020202020204" pitchFamily="34" charset="0"/>
              <a:cs typeface="Arial" panose="020B0604020202020204" pitchFamily="34" charset="0"/>
            </a:rPr>
            <a:t>●Fill in Report codes as needed</a:t>
          </a:r>
        </a:p>
        <a:p>
          <a:pPr algn="ctr"/>
          <a:r>
            <a:rPr lang="en-US" sz="2000" b="1">
              <a:latin typeface="Arial" panose="020B0604020202020204" pitchFamily="34" charset="0"/>
              <a:cs typeface="Arial" panose="020B0604020202020204" pitchFamily="34" charset="0"/>
            </a:rPr>
            <a:t>●Void tests as needed</a:t>
          </a:r>
        </a:p>
      </dgm:t>
    </dgm:pt>
    <dgm:pt modelId="{80BE1259-3D70-4C7E-8C96-1CB87BE71C1F}" type="parTrans" cxnId="{A65DF0FE-07B7-4292-9917-CAAF37879143}">
      <dgm:prSet/>
      <dgm:spPr/>
      <dgm:t>
        <a:bodyPr/>
        <a:lstStyle/>
        <a:p>
          <a:endParaRPr lang="en-US"/>
        </a:p>
      </dgm:t>
    </dgm:pt>
    <dgm:pt modelId="{7FCB949B-C259-4EAE-AB9D-CF54A1965D61}" type="sibTrans" cxnId="{A65DF0FE-07B7-4292-9917-CAAF37879143}">
      <dgm:prSet/>
      <dgm:spPr/>
      <dgm:t>
        <a:bodyPr/>
        <a:lstStyle/>
        <a:p>
          <a:endParaRPr lang="en-US"/>
        </a:p>
      </dgm:t>
    </dgm:pt>
    <dgm:pt modelId="{D1B96660-9265-4D83-9DDD-32E0F9CE006E}">
      <dgm:prSet phldrT="[Text]"/>
      <dgm:spPr/>
      <dgm:t>
        <a:bodyPr/>
        <a:lstStyle/>
        <a:p>
          <a:pPr>
            <a:buFont typeface="Arial" panose="020B0604020202020204" pitchFamily="34" charset="0"/>
            <a:buChar char="•"/>
          </a:pPr>
          <a:r>
            <a:rPr lang="en-US" b="1">
              <a:solidFill>
                <a:srgbClr val="FF0000"/>
              </a:solidFill>
              <a:latin typeface="Arial" panose="020B0604020202020204" pitchFamily="34" charset="0"/>
              <a:cs typeface="Arial" panose="020B0604020202020204" pitchFamily="34" charset="0"/>
            </a:rPr>
            <a:t>Test Day</a:t>
          </a:r>
          <a:endParaRPr lang="en-US" b="1">
            <a:latin typeface="Arial" panose="020B0604020202020204" pitchFamily="34" charset="0"/>
            <a:cs typeface="Arial" panose="020B0604020202020204" pitchFamily="34" charset="0"/>
          </a:endParaRPr>
        </a:p>
      </dgm:t>
    </dgm:pt>
    <dgm:pt modelId="{E35D59E4-FE76-4D58-AD4E-2B8C616B0C44}" type="parTrans" cxnId="{3EE1C822-CD9B-4303-A981-18EDF1FBEAB9}">
      <dgm:prSet/>
      <dgm:spPr/>
      <dgm:t>
        <a:bodyPr/>
        <a:lstStyle/>
        <a:p>
          <a:endParaRPr lang="en-US"/>
        </a:p>
      </dgm:t>
    </dgm:pt>
    <dgm:pt modelId="{BC99D777-B5B0-42D8-A6C3-A74338D44CC4}" type="sibTrans" cxnId="{3EE1C822-CD9B-4303-A981-18EDF1FBEAB9}">
      <dgm:prSet/>
      <dgm:spPr/>
      <dgm:t>
        <a:bodyPr/>
        <a:lstStyle/>
        <a:p>
          <a:endParaRPr lang="en-US"/>
        </a:p>
      </dgm:t>
    </dgm:pt>
    <dgm:pt modelId="{15FD8A64-93E8-4E4F-BEF6-8FD6EAB0493D}">
      <dgm:prSet phldrT="[Text]" custT="1"/>
      <dgm:spPr/>
      <dgm:t>
        <a:bodyPr/>
        <a:lstStyle/>
        <a:p>
          <a:pPr algn="ctr">
            <a:buFont typeface="Arial" panose="020B0604020202020204" pitchFamily="34" charset="0"/>
            <a:buChar char="•"/>
          </a:pPr>
          <a:r>
            <a:rPr lang="en-US" sz="2000" b="1">
              <a:latin typeface="Arial" panose="020B0604020202020204" pitchFamily="34" charset="0"/>
              <a:cs typeface="Arial" panose="020B0604020202020204" pitchFamily="34" charset="0"/>
            </a:rPr>
            <a:t>●</a:t>
          </a:r>
          <a:r>
            <a:rPr lang="en-US" sz="2000" b="1" i="0">
              <a:latin typeface="Arial" panose="020B0604020202020204" pitchFamily="34" charset="0"/>
              <a:cs typeface="Arial" panose="020B0604020202020204" pitchFamily="34" charset="0"/>
            </a:rPr>
            <a:t>Distribute student logins and summary sheets to test administrators</a:t>
          </a:r>
        </a:p>
        <a:p>
          <a:pPr algn="ctr">
            <a:buFont typeface="Arial" panose="020B0604020202020204" pitchFamily="34" charset="0"/>
            <a:buChar char="•"/>
          </a:pPr>
          <a:r>
            <a:rPr lang="en-US" sz="2000" b="1">
              <a:latin typeface="Arial" panose="020B0604020202020204" pitchFamily="34" charset="0"/>
              <a:cs typeface="Arial" panose="020B0604020202020204" pitchFamily="34" charset="0"/>
            </a:rPr>
            <a:t>●</a:t>
          </a:r>
          <a:r>
            <a:rPr lang="en-US" sz="2000" b="1" i="0">
              <a:latin typeface="Arial" panose="020B0604020202020204" pitchFamily="34" charset="0"/>
              <a:cs typeface="Arial" panose="020B0604020202020204" pitchFamily="34" charset="0"/>
            </a:rPr>
            <a:t>Monitor student testing status in the MCAS Portal</a:t>
          </a:r>
          <a:endParaRPr lang="en-US" sz="2000" b="1">
            <a:latin typeface="Arial" panose="020B0604020202020204" pitchFamily="34" charset="0"/>
            <a:cs typeface="Arial" panose="020B0604020202020204" pitchFamily="34" charset="0"/>
          </a:endParaRPr>
        </a:p>
      </dgm:t>
    </dgm:pt>
    <dgm:pt modelId="{E3EC2101-501B-4799-AB40-B3D4A37FFDE1}" type="parTrans" cxnId="{B6491CCD-0852-4869-9C3A-710A74E6AEA2}">
      <dgm:prSet/>
      <dgm:spPr/>
      <dgm:t>
        <a:bodyPr/>
        <a:lstStyle/>
        <a:p>
          <a:endParaRPr lang="en-US"/>
        </a:p>
      </dgm:t>
    </dgm:pt>
    <dgm:pt modelId="{29B46715-A480-4703-B879-E01DFE05E601}" type="sibTrans" cxnId="{B6491CCD-0852-4869-9C3A-710A74E6AEA2}">
      <dgm:prSet/>
      <dgm:spPr/>
      <dgm:t>
        <a:bodyPr/>
        <a:lstStyle/>
        <a:p>
          <a:endParaRPr lang="en-US"/>
        </a:p>
      </dgm:t>
    </dgm:pt>
    <dgm:pt modelId="{C73FE255-4A66-43EE-80DE-8EDE54880EF8}" type="pres">
      <dgm:prSet presAssocID="{EBE35D9B-051D-4DD1-8ADE-107CFB18F803}" presName="theList" presStyleCnt="0">
        <dgm:presLayoutVars>
          <dgm:dir/>
          <dgm:animLvl val="lvl"/>
          <dgm:resizeHandles val="exact"/>
        </dgm:presLayoutVars>
      </dgm:prSet>
      <dgm:spPr/>
    </dgm:pt>
    <dgm:pt modelId="{FC8E802B-1F40-4FC5-9217-2E628C0781D2}" type="pres">
      <dgm:prSet presAssocID="{D1B96660-9265-4D83-9DDD-32E0F9CE006E}" presName="compNode" presStyleCnt="0"/>
      <dgm:spPr/>
    </dgm:pt>
    <dgm:pt modelId="{BC33968B-E3BF-4A7A-A8CA-E0E07D5C7112}" type="pres">
      <dgm:prSet presAssocID="{D1B96660-9265-4D83-9DDD-32E0F9CE006E}" presName="aNode" presStyleLbl="bgShp" presStyleIdx="0" presStyleCnt="3" custLinFactNeighborX="-3307"/>
      <dgm:spPr/>
    </dgm:pt>
    <dgm:pt modelId="{D53A5849-2E24-4F60-AE44-C0E2CCFBF245}" type="pres">
      <dgm:prSet presAssocID="{D1B96660-9265-4D83-9DDD-32E0F9CE006E}" presName="textNode" presStyleLbl="bgShp" presStyleIdx="0" presStyleCnt="3"/>
      <dgm:spPr/>
    </dgm:pt>
    <dgm:pt modelId="{F25969B3-B6F5-4508-973F-8A7619210AE1}" type="pres">
      <dgm:prSet presAssocID="{D1B96660-9265-4D83-9DDD-32E0F9CE006E}" presName="compChildNode" presStyleCnt="0"/>
      <dgm:spPr/>
    </dgm:pt>
    <dgm:pt modelId="{CC7EF905-4F00-46D3-AD62-C2363F93730F}" type="pres">
      <dgm:prSet presAssocID="{D1B96660-9265-4D83-9DDD-32E0F9CE006E}" presName="theInnerList" presStyleCnt="0"/>
      <dgm:spPr/>
    </dgm:pt>
    <dgm:pt modelId="{B46ABF52-564A-4912-A352-C8D75C06C2B3}" type="pres">
      <dgm:prSet presAssocID="{15FD8A64-93E8-4E4F-BEF6-8FD6EAB0493D}" presName="childNode" presStyleLbl="node1" presStyleIdx="0" presStyleCnt="3" custScaleX="104665" custScaleY="908765" custLinFactNeighborX="-1873" custLinFactNeighborY="-6704">
        <dgm:presLayoutVars>
          <dgm:bulletEnabled val="1"/>
        </dgm:presLayoutVars>
      </dgm:prSet>
      <dgm:spPr/>
    </dgm:pt>
    <dgm:pt modelId="{12386E13-78E7-4619-B3B2-E7B89D1AA60C}" type="pres">
      <dgm:prSet presAssocID="{D1B96660-9265-4D83-9DDD-32E0F9CE006E}" presName="aSpace" presStyleCnt="0"/>
      <dgm:spPr/>
    </dgm:pt>
    <dgm:pt modelId="{A1D65087-3937-4B34-B059-995279AFAF65}" type="pres">
      <dgm:prSet presAssocID="{3DCF5CC4-3C0F-424B-B522-A53633655257}" presName="compNode" presStyleCnt="0"/>
      <dgm:spPr/>
    </dgm:pt>
    <dgm:pt modelId="{43237A7C-F3A8-4024-8664-D74DA0D9FBD4}" type="pres">
      <dgm:prSet presAssocID="{3DCF5CC4-3C0F-424B-B522-A53633655257}" presName="aNode" presStyleLbl="bgShp" presStyleIdx="1" presStyleCnt="3"/>
      <dgm:spPr/>
    </dgm:pt>
    <dgm:pt modelId="{E5F58CCF-05A3-49C8-9750-E29EBADAECFB}" type="pres">
      <dgm:prSet presAssocID="{3DCF5CC4-3C0F-424B-B522-A53633655257}" presName="textNode" presStyleLbl="bgShp" presStyleIdx="1" presStyleCnt="3"/>
      <dgm:spPr/>
    </dgm:pt>
    <dgm:pt modelId="{6F9F20A5-E014-4CE6-BF34-4BAE78381ACF}" type="pres">
      <dgm:prSet presAssocID="{3DCF5CC4-3C0F-424B-B522-A53633655257}" presName="compChildNode" presStyleCnt="0"/>
      <dgm:spPr/>
    </dgm:pt>
    <dgm:pt modelId="{9AC32DD8-28A2-4BB2-A5A7-4DDAA4A231D1}" type="pres">
      <dgm:prSet presAssocID="{3DCF5CC4-3C0F-424B-B522-A53633655257}" presName="theInnerList" presStyleCnt="0"/>
      <dgm:spPr/>
    </dgm:pt>
    <dgm:pt modelId="{9E5E75BA-1DD5-418A-B210-EF2268262C28}" type="pres">
      <dgm:prSet presAssocID="{28F3BB83-37C9-43C9-998D-55C63EA5F675}" presName="childNode" presStyleLbl="node1" presStyleIdx="1" presStyleCnt="3" custScaleX="109973" custScaleY="621103" custLinFactNeighborX="0" custLinFactNeighborY="-5035">
        <dgm:presLayoutVars>
          <dgm:bulletEnabled val="1"/>
        </dgm:presLayoutVars>
      </dgm:prSet>
      <dgm:spPr/>
    </dgm:pt>
    <dgm:pt modelId="{9746FAAC-00DE-4F0F-90E7-F32ACDB68FF8}" type="pres">
      <dgm:prSet presAssocID="{3DCF5CC4-3C0F-424B-B522-A53633655257}" presName="aSpace" presStyleCnt="0"/>
      <dgm:spPr/>
    </dgm:pt>
    <dgm:pt modelId="{929E412A-C2AC-416D-B529-B9BF0FDD272E}" type="pres">
      <dgm:prSet presAssocID="{C9D3C74F-6799-44EE-9F2D-6652B06CE892}" presName="compNode" presStyleCnt="0"/>
      <dgm:spPr/>
    </dgm:pt>
    <dgm:pt modelId="{9338C6C0-B28C-4308-8478-594D92C5D5CB}" type="pres">
      <dgm:prSet presAssocID="{C9D3C74F-6799-44EE-9F2D-6652B06CE892}" presName="aNode" presStyleLbl="bgShp" presStyleIdx="2" presStyleCnt="3"/>
      <dgm:spPr/>
    </dgm:pt>
    <dgm:pt modelId="{F19ACDAE-4442-4938-B4E1-1C4363CD9C08}" type="pres">
      <dgm:prSet presAssocID="{C9D3C74F-6799-44EE-9F2D-6652B06CE892}" presName="textNode" presStyleLbl="bgShp" presStyleIdx="2" presStyleCnt="3"/>
      <dgm:spPr/>
    </dgm:pt>
    <dgm:pt modelId="{84C15C61-36FE-45A8-9C72-6A2155C5BC13}" type="pres">
      <dgm:prSet presAssocID="{C9D3C74F-6799-44EE-9F2D-6652B06CE892}" presName="compChildNode" presStyleCnt="0"/>
      <dgm:spPr/>
    </dgm:pt>
    <dgm:pt modelId="{57344207-3CFB-49ED-B901-7A9A1FEA17B8}" type="pres">
      <dgm:prSet presAssocID="{C9D3C74F-6799-44EE-9F2D-6652B06CE892}" presName="theInnerList" presStyleCnt="0"/>
      <dgm:spPr/>
    </dgm:pt>
    <dgm:pt modelId="{C7D57BC3-E152-405E-BF39-68B6C7A68D6C}" type="pres">
      <dgm:prSet presAssocID="{FB47BBAB-30C2-462D-A911-DF397D00FC97}" presName="childNode" presStyleLbl="node1" presStyleIdx="2" presStyleCnt="3" custLinFactNeighborX="627" custLinFactNeighborY="3865">
        <dgm:presLayoutVars>
          <dgm:bulletEnabled val="1"/>
        </dgm:presLayoutVars>
      </dgm:prSet>
      <dgm:spPr/>
    </dgm:pt>
  </dgm:ptLst>
  <dgm:cxnLst>
    <dgm:cxn modelId="{C96DF40C-F708-4884-850C-413CA1CA0000}" type="presOf" srcId="{EBE35D9B-051D-4DD1-8ADE-107CFB18F803}" destId="{C73FE255-4A66-43EE-80DE-8EDE54880EF8}" srcOrd="0" destOrd="0" presId="urn:microsoft.com/office/officeart/2005/8/layout/lProcess2"/>
    <dgm:cxn modelId="{3EE1C822-CD9B-4303-A981-18EDF1FBEAB9}" srcId="{EBE35D9B-051D-4DD1-8ADE-107CFB18F803}" destId="{D1B96660-9265-4D83-9DDD-32E0F9CE006E}" srcOrd="0" destOrd="0" parTransId="{E35D59E4-FE76-4D58-AD4E-2B8C616B0C44}" sibTransId="{BC99D777-B5B0-42D8-A6C3-A74338D44CC4}"/>
    <dgm:cxn modelId="{1C037233-1D14-47CE-BF2A-BBDA47093FBB}" type="presOf" srcId="{28F3BB83-37C9-43C9-998D-55C63EA5F675}" destId="{9E5E75BA-1DD5-418A-B210-EF2268262C28}" srcOrd="0" destOrd="0" presId="urn:microsoft.com/office/officeart/2005/8/layout/lProcess2"/>
    <dgm:cxn modelId="{6A999A4F-9038-422E-9B14-1BDA200417F8}" srcId="{3DCF5CC4-3C0F-424B-B522-A53633655257}" destId="{28F3BB83-37C9-43C9-998D-55C63EA5F675}" srcOrd="0" destOrd="0" parTransId="{EA61D2AA-EEF4-4F75-A5E3-D5F43D127C8C}" sibTransId="{4BD8F71F-8816-4E74-9B43-75388AC8FB1F}"/>
    <dgm:cxn modelId="{04412084-29D5-4D99-B8A8-F995819AD2CE}" type="presOf" srcId="{D1B96660-9265-4D83-9DDD-32E0F9CE006E}" destId="{D53A5849-2E24-4F60-AE44-C0E2CCFBF245}" srcOrd="1" destOrd="0" presId="urn:microsoft.com/office/officeart/2005/8/layout/lProcess2"/>
    <dgm:cxn modelId="{26A33996-C488-49A7-9DD3-09172AEF423F}" type="presOf" srcId="{FB47BBAB-30C2-462D-A911-DF397D00FC97}" destId="{C7D57BC3-E152-405E-BF39-68B6C7A68D6C}" srcOrd="0" destOrd="0" presId="urn:microsoft.com/office/officeart/2005/8/layout/lProcess2"/>
    <dgm:cxn modelId="{6F33E1A7-FC25-429A-B4C7-3B66413F193A}" type="presOf" srcId="{3DCF5CC4-3C0F-424B-B522-A53633655257}" destId="{E5F58CCF-05A3-49C8-9750-E29EBADAECFB}" srcOrd="1" destOrd="0" presId="urn:microsoft.com/office/officeart/2005/8/layout/lProcess2"/>
    <dgm:cxn modelId="{42F1FCAD-2FF1-4018-B067-3BD60496FEA4}" type="presOf" srcId="{3DCF5CC4-3C0F-424B-B522-A53633655257}" destId="{43237A7C-F3A8-4024-8664-D74DA0D9FBD4}" srcOrd="0" destOrd="0" presId="urn:microsoft.com/office/officeart/2005/8/layout/lProcess2"/>
    <dgm:cxn modelId="{38A182B5-1248-4DF5-B2EB-4CE7591965E5}" type="presOf" srcId="{15FD8A64-93E8-4E4F-BEF6-8FD6EAB0493D}" destId="{B46ABF52-564A-4912-A352-C8D75C06C2B3}" srcOrd="0" destOrd="0" presId="urn:microsoft.com/office/officeart/2005/8/layout/lProcess2"/>
    <dgm:cxn modelId="{184357C2-0B7B-4C72-851F-1B4F1F01B699}" srcId="{EBE35D9B-051D-4DD1-8ADE-107CFB18F803}" destId="{3DCF5CC4-3C0F-424B-B522-A53633655257}" srcOrd="1" destOrd="0" parTransId="{A7BA8A3E-21F8-49A8-B337-BF648BA5FC2C}" sibTransId="{EF22CF3C-A2C7-45B7-A169-C7F308FD73CA}"/>
    <dgm:cxn modelId="{441B5CC3-0BD0-462F-9283-0ABE2A5FFEBA}" type="presOf" srcId="{D1B96660-9265-4D83-9DDD-32E0F9CE006E}" destId="{BC33968B-E3BF-4A7A-A8CA-E0E07D5C7112}" srcOrd="0" destOrd="0" presId="urn:microsoft.com/office/officeart/2005/8/layout/lProcess2"/>
    <dgm:cxn modelId="{C42B3FC7-C25E-4A89-BA7A-7F0D59194913}" type="presOf" srcId="{C9D3C74F-6799-44EE-9F2D-6652B06CE892}" destId="{F19ACDAE-4442-4938-B4E1-1C4363CD9C08}" srcOrd="1" destOrd="0" presId="urn:microsoft.com/office/officeart/2005/8/layout/lProcess2"/>
    <dgm:cxn modelId="{B6491CCD-0852-4869-9C3A-710A74E6AEA2}" srcId="{D1B96660-9265-4D83-9DDD-32E0F9CE006E}" destId="{15FD8A64-93E8-4E4F-BEF6-8FD6EAB0493D}" srcOrd="0" destOrd="0" parTransId="{E3EC2101-501B-4799-AB40-B3D4A37FFDE1}" sibTransId="{29B46715-A480-4703-B879-E01DFE05E601}"/>
    <dgm:cxn modelId="{D95C8BD5-3453-4095-8F30-D0C44BDC61BF}" type="presOf" srcId="{C9D3C74F-6799-44EE-9F2D-6652B06CE892}" destId="{9338C6C0-B28C-4308-8478-594D92C5D5CB}" srcOrd="0" destOrd="0" presId="urn:microsoft.com/office/officeart/2005/8/layout/lProcess2"/>
    <dgm:cxn modelId="{C60C09E7-691F-433B-91B3-7A404FC6F16D}" srcId="{EBE35D9B-051D-4DD1-8ADE-107CFB18F803}" destId="{C9D3C74F-6799-44EE-9F2D-6652B06CE892}" srcOrd="2" destOrd="0" parTransId="{992C9E23-76FF-4BD7-86B1-74E05B950819}" sibTransId="{A04A7728-9575-474D-A643-D9DDCFD9FA53}"/>
    <dgm:cxn modelId="{A65DF0FE-07B7-4292-9917-CAAF37879143}" srcId="{C9D3C74F-6799-44EE-9F2D-6652B06CE892}" destId="{FB47BBAB-30C2-462D-A911-DF397D00FC97}" srcOrd="0" destOrd="0" parTransId="{80BE1259-3D70-4C7E-8C96-1CB87BE71C1F}" sibTransId="{7FCB949B-C259-4EAE-AB9D-CF54A1965D61}"/>
    <dgm:cxn modelId="{2D5394CD-508B-4449-BF9E-825ADC2D884F}" type="presParOf" srcId="{C73FE255-4A66-43EE-80DE-8EDE54880EF8}" destId="{FC8E802B-1F40-4FC5-9217-2E628C0781D2}" srcOrd="0" destOrd="0" presId="urn:microsoft.com/office/officeart/2005/8/layout/lProcess2"/>
    <dgm:cxn modelId="{8D399B1D-EBEB-4BB0-A8A9-700E67A9E3ED}" type="presParOf" srcId="{FC8E802B-1F40-4FC5-9217-2E628C0781D2}" destId="{BC33968B-E3BF-4A7A-A8CA-E0E07D5C7112}" srcOrd="0" destOrd="0" presId="urn:microsoft.com/office/officeart/2005/8/layout/lProcess2"/>
    <dgm:cxn modelId="{5EB51834-5662-44CC-AB5E-84F7AD5B4266}" type="presParOf" srcId="{FC8E802B-1F40-4FC5-9217-2E628C0781D2}" destId="{D53A5849-2E24-4F60-AE44-C0E2CCFBF245}" srcOrd="1" destOrd="0" presId="urn:microsoft.com/office/officeart/2005/8/layout/lProcess2"/>
    <dgm:cxn modelId="{931C969F-8C6A-435D-B052-2348C9395093}" type="presParOf" srcId="{FC8E802B-1F40-4FC5-9217-2E628C0781D2}" destId="{F25969B3-B6F5-4508-973F-8A7619210AE1}" srcOrd="2" destOrd="0" presId="urn:microsoft.com/office/officeart/2005/8/layout/lProcess2"/>
    <dgm:cxn modelId="{A9FEE9B7-CE3D-42A7-9F4E-EB3533F7CFFB}" type="presParOf" srcId="{F25969B3-B6F5-4508-973F-8A7619210AE1}" destId="{CC7EF905-4F00-46D3-AD62-C2363F93730F}" srcOrd="0" destOrd="0" presId="urn:microsoft.com/office/officeart/2005/8/layout/lProcess2"/>
    <dgm:cxn modelId="{6702311B-AE87-4C1E-B56E-92697688629F}" type="presParOf" srcId="{CC7EF905-4F00-46D3-AD62-C2363F93730F}" destId="{B46ABF52-564A-4912-A352-C8D75C06C2B3}" srcOrd="0" destOrd="0" presId="urn:microsoft.com/office/officeart/2005/8/layout/lProcess2"/>
    <dgm:cxn modelId="{2D4F42C8-BFD6-4CC9-B864-3254F9BF6849}" type="presParOf" srcId="{C73FE255-4A66-43EE-80DE-8EDE54880EF8}" destId="{12386E13-78E7-4619-B3B2-E7B89D1AA60C}" srcOrd="1" destOrd="0" presId="urn:microsoft.com/office/officeart/2005/8/layout/lProcess2"/>
    <dgm:cxn modelId="{EEACB9E5-4C36-476A-A60C-E696886074F4}" type="presParOf" srcId="{C73FE255-4A66-43EE-80DE-8EDE54880EF8}" destId="{A1D65087-3937-4B34-B059-995279AFAF65}" srcOrd="2" destOrd="0" presId="urn:microsoft.com/office/officeart/2005/8/layout/lProcess2"/>
    <dgm:cxn modelId="{7FD769B2-8BC6-4193-83B8-EB885F4333D8}" type="presParOf" srcId="{A1D65087-3937-4B34-B059-995279AFAF65}" destId="{43237A7C-F3A8-4024-8664-D74DA0D9FBD4}" srcOrd="0" destOrd="0" presId="urn:microsoft.com/office/officeart/2005/8/layout/lProcess2"/>
    <dgm:cxn modelId="{E0D85587-1CF8-4F5F-A227-0A3DF0338C7F}" type="presParOf" srcId="{A1D65087-3937-4B34-B059-995279AFAF65}" destId="{E5F58CCF-05A3-49C8-9750-E29EBADAECFB}" srcOrd="1" destOrd="0" presId="urn:microsoft.com/office/officeart/2005/8/layout/lProcess2"/>
    <dgm:cxn modelId="{DF44B539-55E7-470A-AF93-0D87C4D6A4BE}" type="presParOf" srcId="{A1D65087-3937-4B34-B059-995279AFAF65}" destId="{6F9F20A5-E014-4CE6-BF34-4BAE78381ACF}" srcOrd="2" destOrd="0" presId="urn:microsoft.com/office/officeart/2005/8/layout/lProcess2"/>
    <dgm:cxn modelId="{9D26D5EE-A20A-4DA6-A821-00A50094266A}" type="presParOf" srcId="{6F9F20A5-E014-4CE6-BF34-4BAE78381ACF}" destId="{9AC32DD8-28A2-4BB2-A5A7-4DDAA4A231D1}" srcOrd="0" destOrd="0" presId="urn:microsoft.com/office/officeart/2005/8/layout/lProcess2"/>
    <dgm:cxn modelId="{9ED6DFE9-C0BE-4C62-A1C6-FB06726BC2C1}" type="presParOf" srcId="{9AC32DD8-28A2-4BB2-A5A7-4DDAA4A231D1}" destId="{9E5E75BA-1DD5-418A-B210-EF2268262C28}" srcOrd="0" destOrd="0" presId="urn:microsoft.com/office/officeart/2005/8/layout/lProcess2"/>
    <dgm:cxn modelId="{F73F3ABF-78F6-47C2-A9A3-1181942931EB}" type="presParOf" srcId="{C73FE255-4A66-43EE-80DE-8EDE54880EF8}" destId="{9746FAAC-00DE-4F0F-90E7-F32ACDB68FF8}" srcOrd="3" destOrd="0" presId="urn:microsoft.com/office/officeart/2005/8/layout/lProcess2"/>
    <dgm:cxn modelId="{9BC1372E-104F-444C-8130-AB0A58A61A01}" type="presParOf" srcId="{C73FE255-4A66-43EE-80DE-8EDE54880EF8}" destId="{929E412A-C2AC-416D-B529-B9BF0FDD272E}" srcOrd="4" destOrd="0" presId="urn:microsoft.com/office/officeart/2005/8/layout/lProcess2"/>
    <dgm:cxn modelId="{9EF43924-021B-4A3B-9447-17CBD65E1A94}" type="presParOf" srcId="{929E412A-C2AC-416D-B529-B9BF0FDD272E}" destId="{9338C6C0-B28C-4308-8478-594D92C5D5CB}" srcOrd="0" destOrd="0" presId="urn:microsoft.com/office/officeart/2005/8/layout/lProcess2"/>
    <dgm:cxn modelId="{7657F260-1838-4101-BAF1-ED80500CA61C}" type="presParOf" srcId="{929E412A-C2AC-416D-B529-B9BF0FDD272E}" destId="{F19ACDAE-4442-4938-B4E1-1C4363CD9C08}" srcOrd="1" destOrd="0" presId="urn:microsoft.com/office/officeart/2005/8/layout/lProcess2"/>
    <dgm:cxn modelId="{80EEE73A-463A-4E73-BB4F-7571890CEB00}" type="presParOf" srcId="{929E412A-C2AC-416D-B529-B9BF0FDD272E}" destId="{84C15C61-36FE-45A8-9C72-6A2155C5BC13}" srcOrd="2" destOrd="0" presId="urn:microsoft.com/office/officeart/2005/8/layout/lProcess2"/>
    <dgm:cxn modelId="{FA97D076-D7C0-44B2-8206-D1C2FAED46B9}" type="presParOf" srcId="{84C15C61-36FE-45A8-9C72-6A2155C5BC13}" destId="{57344207-3CFB-49ED-B901-7A9A1FEA17B8}" srcOrd="0" destOrd="0" presId="urn:microsoft.com/office/officeart/2005/8/layout/lProcess2"/>
    <dgm:cxn modelId="{79103846-88C6-424E-A5BA-F4A825B32B20}" type="presParOf" srcId="{57344207-3CFB-49ED-B901-7A9A1FEA17B8}" destId="{C7D57BC3-E152-405E-BF39-68B6C7A68D6C}"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E35D9B-051D-4DD1-8ADE-107CFB18F80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C9D3C74F-6799-44EE-9F2D-6652B06CE892}">
      <dgm:prSet phldrT="[Text]"/>
      <dgm:spPr/>
      <dgm:t>
        <a:bodyPr/>
        <a:lstStyle/>
        <a:p>
          <a:r>
            <a:rPr lang="en-US" b="1">
              <a:latin typeface="Arial" panose="020B0604020202020204" pitchFamily="34" charset="0"/>
              <a:cs typeface="Arial" panose="020B0604020202020204" pitchFamily="34" charset="0"/>
            </a:rPr>
            <a:t>Up to 2 days before testing</a:t>
          </a:r>
        </a:p>
      </dgm:t>
    </dgm:pt>
    <dgm:pt modelId="{992C9E23-76FF-4BD7-86B1-74E05B950819}" type="parTrans" cxnId="{C60C09E7-691F-433B-91B3-7A404FC6F16D}">
      <dgm:prSet/>
      <dgm:spPr/>
      <dgm:t>
        <a:bodyPr/>
        <a:lstStyle/>
        <a:p>
          <a:endParaRPr lang="en-US"/>
        </a:p>
      </dgm:t>
    </dgm:pt>
    <dgm:pt modelId="{A04A7728-9575-474D-A643-D9DDCFD9FA53}" type="sibTrans" cxnId="{C60C09E7-691F-433B-91B3-7A404FC6F16D}">
      <dgm:prSet/>
      <dgm:spPr/>
      <dgm:t>
        <a:bodyPr/>
        <a:lstStyle/>
        <a:p>
          <a:endParaRPr lang="en-US"/>
        </a:p>
      </dgm:t>
    </dgm:pt>
    <dgm:pt modelId="{1A723B7C-74B7-47E1-8128-B2C6E082BA53}">
      <dgm:prSet/>
      <dgm:spPr/>
      <dgm:t>
        <a:bodyPr/>
        <a:lstStyle/>
        <a:p>
          <a:r>
            <a:rPr lang="en-US" b="1">
              <a:solidFill>
                <a:srgbClr val="FF0000"/>
              </a:solidFill>
              <a:latin typeface="Arial" panose="020B0604020202020204" pitchFamily="34" charset="0"/>
              <a:cs typeface="Arial" panose="020B0604020202020204" pitchFamily="34" charset="0"/>
            </a:rPr>
            <a:t>Test Day</a:t>
          </a:r>
        </a:p>
      </dgm:t>
    </dgm:pt>
    <dgm:pt modelId="{29D65279-5FCE-4607-ADE3-D3FA2A4D9608}" type="parTrans" cxnId="{D82E5099-BC09-49F0-8E4A-A42F1497F17B}">
      <dgm:prSet/>
      <dgm:spPr/>
      <dgm:t>
        <a:bodyPr/>
        <a:lstStyle/>
        <a:p>
          <a:endParaRPr lang="en-US"/>
        </a:p>
      </dgm:t>
    </dgm:pt>
    <dgm:pt modelId="{C71C78B3-348D-47C7-A632-35F7133BB93B}" type="sibTrans" cxnId="{D82E5099-BC09-49F0-8E4A-A42F1497F17B}">
      <dgm:prSet/>
      <dgm:spPr/>
      <dgm:t>
        <a:bodyPr/>
        <a:lstStyle/>
        <a:p>
          <a:endParaRPr lang="en-US"/>
        </a:p>
      </dgm:t>
    </dgm:pt>
    <dgm:pt modelId="{9C2DFADA-7957-4FDA-AD8E-A90B080C8152}">
      <dgm:prSet phldrT="[Text]" custT="1"/>
      <dgm:spPr/>
      <dgm:t>
        <a:bodyPr/>
        <a:lstStyle/>
        <a:p>
          <a:r>
            <a:rPr lang="en-US" sz="2000" b="1" dirty="0">
              <a:latin typeface="Arial" panose="020B0604020202020204" pitchFamily="34" charset="0"/>
              <a:cs typeface="Arial" panose="020B0604020202020204" pitchFamily="34" charset="0"/>
            </a:rPr>
            <a:t>●Verify accommodations</a:t>
          </a:r>
        </a:p>
      </dgm:t>
    </dgm:pt>
    <dgm:pt modelId="{650876B8-C7E5-4699-BB2F-1AC11B37C16C}" type="parTrans" cxnId="{169554D0-50C4-4AAA-98DE-23179635A533}">
      <dgm:prSet/>
      <dgm:spPr/>
      <dgm:t>
        <a:bodyPr/>
        <a:lstStyle/>
        <a:p>
          <a:endParaRPr lang="en-US"/>
        </a:p>
      </dgm:t>
    </dgm:pt>
    <dgm:pt modelId="{A41607D6-C665-4E8D-BCA8-9DA948D7CFF8}" type="sibTrans" cxnId="{169554D0-50C4-4AAA-98DE-23179635A533}">
      <dgm:prSet/>
      <dgm:spPr/>
      <dgm:t>
        <a:bodyPr/>
        <a:lstStyle/>
        <a:p>
          <a:endParaRPr lang="en-US"/>
        </a:p>
      </dgm:t>
    </dgm:pt>
    <dgm:pt modelId="{30168D2F-E7FD-4DC1-AB13-D9287234C27B}">
      <dgm:prSet custT="1"/>
      <dgm:spPr/>
      <dgm:t>
        <a:bodyPr/>
        <a:lstStyle/>
        <a:p>
          <a:pPr>
            <a:buNone/>
          </a:pPr>
          <a:r>
            <a:rPr lang="en-US" sz="2000" b="1" dirty="0">
              <a:latin typeface="Arial" panose="020B0604020202020204" pitchFamily="34" charset="0"/>
              <a:cs typeface="Arial" panose="020B0604020202020204" pitchFamily="34" charset="0"/>
            </a:rPr>
            <a:t>●Verify student roster</a:t>
          </a:r>
        </a:p>
        <a:p>
          <a:pPr>
            <a:buFont typeface="Arial" panose="020B0604020202020204" pitchFamily="34" charset="0"/>
            <a:buChar char="•"/>
          </a:pPr>
          <a:r>
            <a:rPr lang="en-US" sz="2000" b="1" dirty="0">
              <a:latin typeface="Arial" panose="020B0604020202020204" pitchFamily="34" charset="0"/>
              <a:cs typeface="Arial" panose="020B0604020202020204" pitchFamily="34" charset="0"/>
            </a:rPr>
            <a:t>●Distribute student logins to students</a:t>
          </a:r>
        </a:p>
        <a:p>
          <a:pPr>
            <a:buNone/>
          </a:pPr>
          <a:r>
            <a:rPr lang="en-US" sz="2000" b="1" dirty="0">
              <a:latin typeface="Arial" panose="020B0604020202020204" pitchFamily="34" charset="0"/>
              <a:cs typeface="Arial" panose="020B0604020202020204" pitchFamily="34" charset="0"/>
            </a:rPr>
            <a:t>●Provide access codes to students</a:t>
          </a:r>
        </a:p>
        <a:p>
          <a:pPr>
            <a:buNone/>
          </a:pPr>
          <a:r>
            <a:rPr lang="en-US" sz="2000" b="1" dirty="0">
              <a:latin typeface="Arial" panose="020B0604020202020204" pitchFamily="34" charset="0"/>
              <a:cs typeface="Arial" panose="020B0604020202020204" pitchFamily="34" charset="0"/>
            </a:rPr>
            <a:t>●Enter proctor password as needed</a:t>
          </a:r>
        </a:p>
        <a:p>
          <a:pPr>
            <a:buNone/>
          </a:pPr>
          <a:r>
            <a:rPr lang="en-US" sz="2000" b="1" dirty="0">
              <a:latin typeface="Arial" panose="020B0604020202020204" pitchFamily="34" charset="0"/>
              <a:cs typeface="Arial" panose="020B0604020202020204" pitchFamily="34" charset="0"/>
            </a:rPr>
            <a:t>●Monitor student testing status in the MCAS Portal</a:t>
          </a:r>
        </a:p>
        <a:p>
          <a:pPr>
            <a:buNone/>
          </a:pPr>
          <a:r>
            <a:rPr lang="en-US" sz="2000" b="1" dirty="0">
              <a:latin typeface="Arial" panose="020B0604020202020204" pitchFamily="34" charset="0"/>
              <a:cs typeface="Arial" panose="020B0604020202020204" pitchFamily="34" charset="0"/>
            </a:rPr>
            <a:t>●Assist with testing issues as needed</a:t>
          </a:r>
        </a:p>
      </dgm:t>
    </dgm:pt>
    <dgm:pt modelId="{3A5C8151-2B99-4E10-A394-A653AE83C67F}" type="parTrans" cxnId="{20A90559-4EFE-44F8-8EAA-6FD21D40A248}">
      <dgm:prSet/>
      <dgm:spPr/>
      <dgm:t>
        <a:bodyPr/>
        <a:lstStyle/>
        <a:p>
          <a:endParaRPr lang="en-US"/>
        </a:p>
      </dgm:t>
    </dgm:pt>
    <dgm:pt modelId="{5A32C67C-5968-4419-9684-6EFBD72F38AA}" type="sibTrans" cxnId="{20A90559-4EFE-44F8-8EAA-6FD21D40A248}">
      <dgm:prSet/>
      <dgm:spPr/>
      <dgm:t>
        <a:bodyPr/>
        <a:lstStyle/>
        <a:p>
          <a:endParaRPr lang="en-US"/>
        </a:p>
      </dgm:t>
    </dgm:pt>
    <dgm:pt modelId="{C73FE255-4A66-43EE-80DE-8EDE54880EF8}" type="pres">
      <dgm:prSet presAssocID="{EBE35D9B-051D-4DD1-8ADE-107CFB18F803}" presName="theList" presStyleCnt="0">
        <dgm:presLayoutVars>
          <dgm:dir/>
          <dgm:animLvl val="lvl"/>
          <dgm:resizeHandles val="exact"/>
        </dgm:presLayoutVars>
      </dgm:prSet>
      <dgm:spPr/>
    </dgm:pt>
    <dgm:pt modelId="{929E412A-C2AC-416D-B529-B9BF0FDD272E}" type="pres">
      <dgm:prSet presAssocID="{C9D3C74F-6799-44EE-9F2D-6652B06CE892}" presName="compNode" presStyleCnt="0"/>
      <dgm:spPr/>
    </dgm:pt>
    <dgm:pt modelId="{9338C6C0-B28C-4308-8478-594D92C5D5CB}" type="pres">
      <dgm:prSet presAssocID="{C9D3C74F-6799-44EE-9F2D-6652B06CE892}" presName="aNode" presStyleLbl="bgShp" presStyleIdx="0" presStyleCnt="2"/>
      <dgm:spPr/>
    </dgm:pt>
    <dgm:pt modelId="{F19ACDAE-4442-4938-B4E1-1C4363CD9C08}" type="pres">
      <dgm:prSet presAssocID="{C9D3C74F-6799-44EE-9F2D-6652B06CE892}" presName="textNode" presStyleLbl="bgShp" presStyleIdx="0" presStyleCnt="2"/>
      <dgm:spPr/>
    </dgm:pt>
    <dgm:pt modelId="{84C15C61-36FE-45A8-9C72-6A2155C5BC13}" type="pres">
      <dgm:prSet presAssocID="{C9D3C74F-6799-44EE-9F2D-6652B06CE892}" presName="compChildNode" presStyleCnt="0"/>
      <dgm:spPr/>
    </dgm:pt>
    <dgm:pt modelId="{57344207-3CFB-49ED-B901-7A9A1FEA17B8}" type="pres">
      <dgm:prSet presAssocID="{C9D3C74F-6799-44EE-9F2D-6652B06CE892}" presName="theInnerList" presStyleCnt="0"/>
      <dgm:spPr/>
    </dgm:pt>
    <dgm:pt modelId="{D320A643-3A9C-40E6-8C95-D5B771205F5A}" type="pres">
      <dgm:prSet presAssocID="{9C2DFADA-7957-4FDA-AD8E-A90B080C8152}" presName="childNode" presStyleLbl="node1" presStyleIdx="0" presStyleCnt="2" custScaleY="158730">
        <dgm:presLayoutVars>
          <dgm:bulletEnabled val="1"/>
        </dgm:presLayoutVars>
      </dgm:prSet>
      <dgm:spPr/>
    </dgm:pt>
    <dgm:pt modelId="{93F5F1C7-6A4B-4C7F-A7D0-CDD7754818A4}" type="pres">
      <dgm:prSet presAssocID="{C9D3C74F-6799-44EE-9F2D-6652B06CE892}" presName="aSpace" presStyleCnt="0"/>
      <dgm:spPr/>
    </dgm:pt>
    <dgm:pt modelId="{89ABB06F-89DC-451B-B77D-EB5DAF691EAB}" type="pres">
      <dgm:prSet presAssocID="{1A723B7C-74B7-47E1-8128-B2C6E082BA53}" presName="compNode" presStyleCnt="0"/>
      <dgm:spPr/>
    </dgm:pt>
    <dgm:pt modelId="{FED935C3-B61F-4F37-A61E-FC12A96BB539}" type="pres">
      <dgm:prSet presAssocID="{1A723B7C-74B7-47E1-8128-B2C6E082BA53}" presName="aNode" presStyleLbl="bgShp" presStyleIdx="1" presStyleCnt="2" custLinFactNeighborX="38" custLinFactNeighborY="-1906"/>
      <dgm:spPr/>
    </dgm:pt>
    <dgm:pt modelId="{06736ED1-6867-457A-ADD4-E5232A93ED82}" type="pres">
      <dgm:prSet presAssocID="{1A723B7C-74B7-47E1-8128-B2C6E082BA53}" presName="textNode" presStyleLbl="bgShp" presStyleIdx="1" presStyleCnt="2"/>
      <dgm:spPr/>
    </dgm:pt>
    <dgm:pt modelId="{D885D4BB-7294-4003-B586-58F1E722FAB8}" type="pres">
      <dgm:prSet presAssocID="{1A723B7C-74B7-47E1-8128-B2C6E082BA53}" presName="compChildNode" presStyleCnt="0"/>
      <dgm:spPr/>
    </dgm:pt>
    <dgm:pt modelId="{766979A6-07D4-43D6-977C-B2EC184290FD}" type="pres">
      <dgm:prSet presAssocID="{1A723B7C-74B7-47E1-8128-B2C6E082BA53}" presName="theInnerList" presStyleCnt="0"/>
      <dgm:spPr/>
    </dgm:pt>
    <dgm:pt modelId="{DA40E540-4944-42F8-8D3B-5AB6029BBBEC}" type="pres">
      <dgm:prSet presAssocID="{30168D2F-E7FD-4DC1-AB13-D9287234C27B}" presName="childNode" presStyleLbl="node1" presStyleIdx="1" presStyleCnt="2" custScaleX="111487" custScaleY="110546" custLinFactNeighborX="565" custLinFactNeighborY="-7726">
        <dgm:presLayoutVars>
          <dgm:bulletEnabled val="1"/>
        </dgm:presLayoutVars>
      </dgm:prSet>
      <dgm:spPr/>
    </dgm:pt>
  </dgm:ptLst>
  <dgm:cxnLst>
    <dgm:cxn modelId="{C96DF40C-F708-4884-850C-413CA1CA0000}" type="presOf" srcId="{EBE35D9B-051D-4DD1-8ADE-107CFB18F803}" destId="{C73FE255-4A66-43EE-80DE-8EDE54880EF8}" srcOrd="0" destOrd="0" presId="urn:microsoft.com/office/officeart/2005/8/layout/lProcess2"/>
    <dgm:cxn modelId="{2B8E3429-5ACF-43E1-B547-1C0591335E2A}" type="presOf" srcId="{30168D2F-E7FD-4DC1-AB13-D9287234C27B}" destId="{DA40E540-4944-42F8-8D3B-5AB6029BBBEC}" srcOrd="0" destOrd="0" presId="urn:microsoft.com/office/officeart/2005/8/layout/lProcess2"/>
    <dgm:cxn modelId="{99218968-30C0-46C6-A6E4-4A7159FE7F14}" type="presOf" srcId="{9C2DFADA-7957-4FDA-AD8E-A90B080C8152}" destId="{D320A643-3A9C-40E6-8C95-D5B771205F5A}" srcOrd="0" destOrd="0" presId="urn:microsoft.com/office/officeart/2005/8/layout/lProcess2"/>
    <dgm:cxn modelId="{7F6F9E6D-23F7-4225-847A-09E532040784}" type="presOf" srcId="{1A723B7C-74B7-47E1-8128-B2C6E082BA53}" destId="{FED935C3-B61F-4F37-A61E-FC12A96BB539}" srcOrd="0" destOrd="0" presId="urn:microsoft.com/office/officeart/2005/8/layout/lProcess2"/>
    <dgm:cxn modelId="{20A90559-4EFE-44F8-8EAA-6FD21D40A248}" srcId="{1A723B7C-74B7-47E1-8128-B2C6E082BA53}" destId="{30168D2F-E7FD-4DC1-AB13-D9287234C27B}" srcOrd="0" destOrd="0" parTransId="{3A5C8151-2B99-4E10-A394-A653AE83C67F}" sibTransId="{5A32C67C-5968-4419-9684-6EFBD72F38AA}"/>
    <dgm:cxn modelId="{D82E5099-BC09-49F0-8E4A-A42F1497F17B}" srcId="{EBE35D9B-051D-4DD1-8ADE-107CFB18F803}" destId="{1A723B7C-74B7-47E1-8128-B2C6E082BA53}" srcOrd="1" destOrd="0" parTransId="{29D65279-5FCE-4607-ADE3-D3FA2A4D9608}" sibTransId="{C71C78B3-348D-47C7-A632-35F7133BB93B}"/>
    <dgm:cxn modelId="{C42B3FC7-C25E-4A89-BA7A-7F0D59194913}" type="presOf" srcId="{C9D3C74F-6799-44EE-9F2D-6652B06CE892}" destId="{F19ACDAE-4442-4938-B4E1-1C4363CD9C08}" srcOrd="1" destOrd="0" presId="urn:microsoft.com/office/officeart/2005/8/layout/lProcess2"/>
    <dgm:cxn modelId="{169554D0-50C4-4AAA-98DE-23179635A533}" srcId="{C9D3C74F-6799-44EE-9F2D-6652B06CE892}" destId="{9C2DFADA-7957-4FDA-AD8E-A90B080C8152}" srcOrd="0" destOrd="0" parTransId="{650876B8-C7E5-4699-BB2F-1AC11B37C16C}" sibTransId="{A41607D6-C665-4E8D-BCA8-9DA948D7CFF8}"/>
    <dgm:cxn modelId="{D95C8BD5-3453-4095-8F30-D0C44BDC61BF}" type="presOf" srcId="{C9D3C74F-6799-44EE-9F2D-6652B06CE892}" destId="{9338C6C0-B28C-4308-8478-594D92C5D5CB}" srcOrd="0" destOrd="0" presId="urn:microsoft.com/office/officeart/2005/8/layout/lProcess2"/>
    <dgm:cxn modelId="{C60C09E7-691F-433B-91B3-7A404FC6F16D}" srcId="{EBE35D9B-051D-4DD1-8ADE-107CFB18F803}" destId="{C9D3C74F-6799-44EE-9F2D-6652B06CE892}" srcOrd="0" destOrd="0" parTransId="{992C9E23-76FF-4BD7-86B1-74E05B950819}" sibTransId="{A04A7728-9575-474D-A643-D9DDCFD9FA53}"/>
    <dgm:cxn modelId="{9C8CFFFE-0CDE-4BD9-A5DB-7304CA5D8F17}" type="presOf" srcId="{1A723B7C-74B7-47E1-8128-B2C6E082BA53}" destId="{06736ED1-6867-457A-ADD4-E5232A93ED82}" srcOrd="1" destOrd="0" presId="urn:microsoft.com/office/officeart/2005/8/layout/lProcess2"/>
    <dgm:cxn modelId="{9BC1372E-104F-444C-8130-AB0A58A61A01}" type="presParOf" srcId="{C73FE255-4A66-43EE-80DE-8EDE54880EF8}" destId="{929E412A-C2AC-416D-B529-B9BF0FDD272E}" srcOrd="0" destOrd="0" presId="urn:microsoft.com/office/officeart/2005/8/layout/lProcess2"/>
    <dgm:cxn modelId="{9EF43924-021B-4A3B-9447-17CBD65E1A94}" type="presParOf" srcId="{929E412A-C2AC-416D-B529-B9BF0FDD272E}" destId="{9338C6C0-B28C-4308-8478-594D92C5D5CB}" srcOrd="0" destOrd="0" presId="urn:microsoft.com/office/officeart/2005/8/layout/lProcess2"/>
    <dgm:cxn modelId="{7657F260-1838-4101-BAF1-ED80500CA61C}" type="presParOf" srcId="{929E412A-C2AC-416D-B529-B9BF0FDD272E}" destId="{F19ACDAE-4442-4938-B4E1-1C4363CD9C08}" srcOrd="1" destOrd="0" presId="urn:microsoft.com/office/officeart/2005/8/layout/lProcess2"/>
    <dgm:cxn modelId="{80EEE73A-463A-4E73-BB4F-7571890CEB00}" type="presParOf" srcId="{929E412A-C2AC-416D-B529-B9BF0FDD272E}" destId="{84C15C61-36FE-45A8-9C72-6A2155C5BC13}" srcOrd="2" destOrd="0" presId="urn:microsoft.com/office/officeart/2005/8/layout/lProcess2"/>
    <dgm:cxn modelId="{FA97D076-D7C0-44B2-8206-D1C2FAED46B9}" type="presParOf" srcId="{84C15C61-36FE-45A8-9C72-6A2155C5BC13}" destId="{57344207-3CFB-49ED-B901-7A9A1FEA17B8}" srcOrd="0" destOrd="0" presId="urn:microsoft.com/office/officeart/2005/8/layout/lProcess2"/>
    <dgm:cxn modelId="{E923E9F0-A6C3-414E-825A-1F0617FEBD0D}" type="presParOf" srcId="{57344207-3CFB-49ED-B901-7A9A1FEA17B8}" destId="{D320A643-3A9C-40E6-8C95-D5B771205F5A}" srcOrd="0" destOrd="0" presId="urn:microsoft.com/office/officeart/2005/8/layout/lProcess2"/>
    <dgm:cxn modelId="{C4711F3D-6B63-4163-A7F8-ADC58734C58A}" type="presParOf" srcId="{C73FE255-4A66-43EE-80DE-8EDE54880EF8}" destId="{93F5F1C7-6A4B-4C7F-A7D0-CDD7754818A4}" srcOrd="1" destOrd="0" presId="urn:microsoft.com/office/officeart/2005/8/layout/lProcess2"/>
    <dgm:cxn modelId="{136362F0-EE73-471C-AFA9-1CE8DDB1A525}" type="presParOf" srcId="{C73FE255-4A66-43EE-80DE-8EDE54880EF8}" destId="{89ABB06F-89DC-451B-B77D-EB5DAF691EAB}" srcOrd="2" destOrd="0" presId="urn:microsoft.com/office/officeart/2005/8/layout/lProcess2"/>
    <dgm:cxn modelId="{62030D0C-4F56-4967-AE67-13F576B40E66}" type="presParOf" srcId="{89ABB06F-89DC-451B-B77D-EB5DAF691EAB}" destId="{FED935C3-B61F-4F37-A61E-FC12A96BB539}" srcOrd="0" destOrd="0" presId="urn:microsoft.com/office/officeart/2005/8/layout/lProcess2"/>
    <dgm:cxn modelId="{F74289A3-27AF-48AD-B765-5F5403958A57}" type="presParOf" srcId="{89ABB06F-89DC-451B-B77D-EB5DAF691EAB}" destId="{06736ED1-6867-457A-ADD4-E5232A93ED82}" srcOrd="1" destOrd="0" presId="urn:microsoft.com/office/officeart/2005/8/layout/lProcess2"/>
    <dgm:cxn modelId="{01C04D63-72DD-4A51-9656-E82C781BA785}" type="presParOf" srcId="{89ABB06F-89DC-451B-B77D-EB5DAF691EAB}" destId="{D885D4BB-7294-4003-B586-58F1E722FAB8}" srcOrd="2" destOrd="0" presId="urn:microsoft.com/office/officeart/2005/8/layout/lProcess2"/>
    <dgm:cxn modelId="{78AB28D8-977A-47B0-BC7F-BC591A239EA8}" type="presParOf" srcId="{D885D4BB-7294-4003-B586-58F1E722FAB8}" destId="{766979A6-07D4-43D6-977C-B2EC184290FD}" srcOrd="0" destOrd="0" presId="urn:microsoft.com/office/officeart/2005/8/layout/lProcess2"/>
    <dgm:cxn modelId="{A6FCE48B-C91C-47F1-A40A-F772AA8C66A4}" type="presParOf" srcId="{766979A6-07D4-43D6-977C-B2EC184290FD}" destId="{DA40E540-4944-42F8-8D3B-5AB6029BBBEC}"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E35D9B-051D-4DD1-8ADE-107CFB18F80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28F3BB83-37C9-43C9-998D-55C63EA5F675}">
      <dgm:prSet phldrT="[Text]" custT="1"/>
      <dgm:spPr/>
      <dgm:t>
        <a:bodyPr/>
        <a:lstStyle/>
        <a:p>
          <a:pPr>
            <a:buFont typeface="Arial" panose="020B0604020202020204" pitchFamily="34" charset="0"/>
            <a:buChar char="•"/>
          </a:pPr>
          <a:r>
            <a:rPr lang="en-US" sz="1800" b="1" dirty="0">
              <a:latin typeface="Arial" panose="020B0604020202020204" pitchFamily="34" charset="0"/>
              <a:cs typeface="Arial" panose="020B0604020202020204" pitchFamily="34" charset="0"/>
            </a:rPr>
            <a:t>●Review Appendix A of the PAM</a:t>
          </a:r>
        </a:p>
        <a:p>
          <a:pPr>
            <a:buFont typeface="Arial" panose="020B0604020202020204" pitchFamily="34" charset="0"/>
            <a:buChar char="•"/>
          </a:pPr>
          <a:r>
            <a:rPr lang="en-US" sz="1800" b="1" dirty="0">
              <a:latin typeface="Arial" panose="020B0604020202020204" pitchFamily="34" charset="0"/>
              <a:cs typeface="Arial" panose="020B0604020202020204" pitchFamily="34" charset="0"/>
            </a:rPr>
            <a:t>●Review technology guidelines to verify that devices meet technology requirements</a:t>
          </a:r>
        </a:p>
        <a:p>
          <a:pPr>
            <a:buFont typeface="Arial" panose="020B0604020202020204" pitchFamily="34" charset="0"/>
            <a:buChar char="•"/>
          </a:pPr>
          <a:r>
            <a:rPr lang="en-US" sz="1800" b="1" dirty="0">
              <a:latin typeface="Arial" panose="020B0604020202020204" pitchFamily="34" charset="0"/>
              <a:cs typeface="Arial" panose="020B0604020202020204" pitchFamily="34" charset="0"/>
            </a:rPr>
            <a:t>●Install updated kiosks if needed</a:t>
          </a:r>
        </a:p>
        <a:p>
          <a:pPr>
            <a:buFont typeface="Arial" panose="020B0604020202020204" pitchFamily="34" charset="0"/>
            <a:buChar char="•"/>
          </a:pPr>
          <a:r>
            <a:rPr lang="en-US" sz="1800" b="1" dirty="0">
              <a:latin typeface="Arial" panose="020B0604020202020204" pitchFamily="34" charset="0"/>
              <a:cs typeface="Arial" panose="020B0604020202020204" pitchFamily="34" charset="0"/>
            </a:rPr>
            <a:t>●Verify access to MCAS Portal and MCAS Training Site</a:t>
          </a:r>
        </a:p>
      </dgm:t>
    </dgm:pt>
    <dgm:pt modelId="{EA61D2AA-EEF4-4F75-A5E3-D5F43D127C8C}" type="parTrans" cxnId="{6A999A4F-9038-422E-9B14-1BDA200417F8}">
      <dgm:prSet/>
      <dgm:spPr/>
      <dgm:t>
        <a:bodyPr/>
        <a:lstStyle/>
        <a:p>
          <a:endParaRPr lang="en-US"/>
        </a:p>
      </dgm:t>
    </dgm:pt>
    <dgm:pt modelId="{4BD8F71F-8816-4E74-9B43-75388AC8FB1F}" type="sibTrans" cxnId="{6A999A4F-9038-422E-9B14-1BDA200417F8}">
      <dgm:prSet/>
      <dgm:spPr/>
      <dgm:t>
        <a:bodyPr/>
        <a:lstStyle/>
        <a:p>
          <a:endParaRPr lang="en-US"/>
        </a:p>
      </dgm:t>
    </dgm:pt>
    <dgm:pt modelId="{C9D3C74F-6799-44EE-9F2D-6652B06CE892}">
      <dgm:prSet phldrT="[Text]"/>
      <dgm:spPr/>
      <dgm:t>
        <a:bodyPr/>
        <a:lstStyle/>
        <a:p>
          <a:r>
            <a:rPr lang="en-US" b="1">
              <a:latin typeface="Arial" panose="020B0604020202020204" pitchFamily="34" charset="0"/>
              <a:cs typeface="Arial" panose="020B0604020202020204" pitchFamily="34" charset="0"/>
            </a:rPr>
            <a:t>During Testing</a:t>
          </a:r>
        </a:p>
      </dgm:t>
    </dgm:pt>
    <dgm:pt modelId="{992C9E23-76FF-4BD7-86B1-74E05B950819}" type="parTrans" cxnId="{C60C09E7-691F-433B-91B3-7A404FC6F16D}">
      <dgm:prSet/>
      <dgm:spPr/>
      <dgm:t>
        <a:bodyPr/>
        <a:lstStyle/>
        <a:p>
          <a:endParaRPr lang="en-US"/>
        </a:p>
      </dgm:t>
    </dgm:pt>
    <dgm:pt modelId="{A04A7728-9575-474D-A643-D9DDCFD9FA53}" type="sibTrans" cxnId="{C60C09E7-691F-433B-91B3-7A404FC6F16D}">
      <dgm:prSet/>
      <dgm:spPr/>
      <dgm:t>
        <a:bodyPr/>
        <a:lstStyle/>
        <a:p>
          <a:endParaRPr lang="en-US"/>
        </a:p>
      </dgm:t>
    </dgm:pt>
    <dgm:pt modelId="{FB47BBAB-30C2-462D-A911-DF397D00FC97}">
      <dgm:prSet phldrT="[Text]" custT="1"/>
      <dgm:spPr/>
      <dgm:t>
        <a:bodyPr/>
        <a:lstStyle/>
        <a:p>
          <a:pPr algn="ctr"/>
          <a:r>
            <a:rPr lang="en-US" sz="2400" b="1">
              <a:latin typeface="Arial" panose="020B0604020202020204" pitchFamily="34" charset="0"/>
              <a:cs typeface="Arial" panose="020B0604020202020204" pitchFamily="34" charset="0"/>
            </a:rPr>
            <a:t>●Troubleshoot issues as they arise</a:t>
          </a:r>
        </a:p>
        <a:p>
          <a:pPr algn="ctr"/>
          <a:r>
            <a:rPr lang="en-US" sz="2400" b="1">
              <a:latin typeface="Arial" panose="020B0604020202020204" pitchFamily="34" charset="0"/>
              <a:cs typeface="Arial" panose="020B0604020202020204" pitchFamily="34" charset="0"/>
            </a:rPr>
            <a:t>●Contact the MCAS Service Center with technology questions</a:t>
          </a:r>
        </a:p>
      </dgm:t>
    </dgm:pt>
    <dgm:pt modelId="{80BE1259-3D70-4C7E-8C96-1CB87BE71C1F}" type="parTrans" cxnId="{A65DF0FE-07B7-4292-9917-CAAF37879143}">
      <dgm:prSet/>
      <dgm:spPr/>
      <dgm:t>
        <a:bodyPr/>
        <a:lstStyle/>
        <a:p>
          <a:endParaRPr lang="en-US"/>
        </a:p>
      </dgm:t>
    </dgm:pt>
    <dgm:pt modelId="{7FCB949B-C259-4EAE-AB9D-CF54A1965D61}" type="sibTrans" cxnId="{A65DF0FE-07B7-4292-9917-CAAF37879143}">
      <dgm:prSet/>
      <dgm:spPr/>
      <dgm:t>
        <a:bodyPr/>
        <a:lstStyle/>
        <a:p>
          <a:endParaRPr lang="en-US"/>
        </a:p>
      </dgm:t>
    </dgm:pt>
    <dgm:pt modelId="{D1B96660-9265-4D83-9DDD-32E0F9CE006E}">
      <dgm:prSet phldrT="[Text]"/>
      <dgm:spPr/>
      <dgm:t>
        <a:bodyPr/>
        <a:lstStyle/>
        <a:p>
          <a:pPr>
            <a:buFont typeface="Arial" panose="020B0604020202020204" pitchFamily="34" charset="0"/>
            <a:buChar char="•"/>
          </a:pPr>
          <a:r>
            <a:rPr lang="en-US" b="1" dirty="0">
              <a:latin typeface="Arial" panose="020B0604020202020204" pitchFamily="34" charset="0"/>
              <a:cs typeface="Arial" panose="020B0604020202020204" pitchFamily="34" charset="0"/>
            </a:rPr>
            <a:t>Fall 2025</a:t>
          </a:r>
        </a:p>
      </dgm:t>
    </dgm:pt>
    <dgm:pt modelId="{E35D59E4-FE76-4D58-AD4E-2B8C616B0C44}" type="parTrans" cxnId="{3EE1C822-CD9B-4303-A981-18EDF1FBEAB9}">
      <dgm:prSet/>
      <dgm:spPr/>
      <dgm:t>
        <a:bodyPr/>
        <a:lstStyle/>
        <a:p>
          <a:endParaRPr lang="en-US"/>
        </a:p>
      </dgm:t>
    </dgm:pt>
    <dgm:pt modelId="{BC99D777-B5B0-42D8-A6C3-A74338D44CC4}" type="sibTrans" cxnId="{3EE1C822-CD9B-4303-A981-18EDF1FBEAB9}">
      <dgm:prSet/>
      <dgm:spPr/>
      <dgm:t>
        <a:bodyPr/>
        <a:lstStyle/>
        <a:p>
          <a:endParaRPr lang="en-US"/>
        </a:p>
      </dgm:t>
    </dgm:pt>
    <dgm:pt modelId="{15FD8A64-93E8-4E4F-BEF6-8FD6EAB0493D}">
      <dgm:prSet phldrT="[Text]" custT="1"/>
      <dgm:spPr/>
      <dgm:t>
        <a:bodyPr/>
        <a:lstStyle/>
        <a:p>
          <a:pPr algn="ctr">
            <a:lnSpc>
              <a:spcPct val="90000"/>
            </a:lnSpc>
            <a:buFont typeface="Arial" panose="020B0604020202020204" pitchFamily="34" charset="0"/>
            <a:buChar char="•"/>
          </a:pPr>
          <a:r>
            <a:rPr lang="en-US" sz="2000" b="1" dirty="0">
              <a:latin typeface="Arial" panose="020B0604020202020204" pitchFamily="34" charset="0"/>
              <a:cs typeface="Arial" panose="020B0604020202020204" pitchFamily="34" charset="0"/>
            </a:rPr>
            <a:t>●Verify that devices meet the technology requirements</a:t>
          </a:r>
        </a:p>
        <a:p>
          <a:pPr algn="ctr">
            <a:lnSpc>
              <a:spcPct val="90000"/>
            </a:lnSpc>
            <a:buFont typeface="Arial" panose="020B0604020202020204" pitchFamily="34" charset="0"/>
            <a:buChar char="•"/>
          </a:pPr>
          <a:r>
            <a:rPr lang="en-US" sz="2000" b="1" dirty="0">
              <a:latin typeface="Arial" panose="020B0604020202020204" pitchFamily="34" charset="0"/>
              <a:cs typeface="Arial" panose="020B0604020202020204" pitchFamily="34" charset="0"/>
            </a:rPr>
            <a:t>●Add provided URLs to exempt lists</a:t>
          </a:r>
        </a:p>
        <a:p>
          <a:pPr algn="ctr">
            <a:lnSpc>
              <a:spcPct val="90000"/>
            </a:lnSpc>
            <a:buFont typeface="Arial" panose="020B0604020202020204" pitchFamily="34" charset="0"/>
            <a:buChar char="•"/>
          </a:pPr>
          <a:r>
            <a:rPr lang="en-US" sz="2000" b="1" dirty="0">
              <a:latin typeface="Arial" panose="020B0604020202020204" pitchFamily="34" charset="0"/>
              <a:cs typeface="Arial" panose="020B0604020202020204" pitchFamily="34" charset="0"/>
            </a:rPr>
            <a:t>●Download and install the updated MCAS Student Kiosk</a:t>
          </a:r>
        </a:p>
        <a:p>
          <a:pPr algn="ctr">
            <a:lnSpc>
              <a:spcPct val="90000"/>
            </a:lnSpc>
            <a:buFont typeface="Arial" panose="020B0604020202020204" pitchFamily="34" charset="0"/>
            <a:buChar char="•"/>
          </a:pPr>
          <a:r>
            <a:rPr lang="en-US" sz="2000" b="1" dirty="0">
              <a:latin typeface="Arial" panose="020B0604020202020204" pitchFamily="34" charset="0"/>
              <a:cs typeface="Arial" panose="020B0604020202020204" pitchFamily="34" charset="0"/>
            </a:rPr>
            <a:t>●Conduct Site Readiness and Site Certification</a:t>
          </a:r>
        </a:p>
      </dgm:t>
    </dgm:pt>
    <dgm:pt modelId="{E3EC2101-501B-4799-AB40-B3D4A37FFDE1}" type="parTrans" cxnId="{B6491CCD-0852-4869-9C3A-710A74E6AEA2}">
      <dgm:prSet/>
      <dgm:spPr/>
      <dgm:t>
        <a:bodyPr/>
        <a:lstStyle/>
        <a:p>
          <a:endParaRPr lang="en-US"/>
        </a:p>
      </dgm:t>
    </dgm:pt>
    <dgm:pt modelId="{29B46715-A480-4703-B879-E01DFE05E601}" type="sibTrans" cxnId="{B6491CCD-0852-4869-9C3A-710A74E6AEA2}">
      <dgm:prSet/>
      <dgm:spPr/>
      <dgm:t>
        <a:bodyPr/>
        <a:lstStyle/>
        <a:p>
          <a:endParaRPr lang="en-US"/>
        </a:p>
      </dgm:t>
    </dgm:pt>
    <dgm:pt modelId="{3DCF5CC4-3C0F-424B-B522-A53633655257}">
      <dgm:prSet phldrT="[Text]"/>
      <dgm:spPr/>
      <dgm:t>
        <a:bodyPr/>
        <a:lstStyle/>
        <a:p>
          <a:r>
            <a:rPr lang="en-US" b="1" dirty="0">
              <a:latin typeface="Arial" panose="020B0604020202020204" pitchFamily="34" charset="0"/>
              <a:cs typeface="Arial" panose="020B0604020202020204" pitchFamily="34" charset="0"/>
            </a:rPr>
            <a:t>Winter 2026</a:t>
          </a:r>
        </a:p>
      </dgm:t>
    </dgm:pt>
    <dgm:pt modelId="{EF22CF3C-A2C7-45B7-A169-C7F308FD73CA}" type="sibTrans" cxnId="{184357C2-0B7B-4C72-851F-1B4F1F01B699}">
      <dgm:prSet/>
      <dgm:spPr/>
      <dgm:t>
        <a:bodyPr/>
        <a:lstStyle/>
        <a:p>
          <a:endParaRPr lang="en-US"/>
        </a:p>
      </dgm:t>
    </dgm:pt>
    <dgm:pt modelId="{A7BA8A3E-21F8-49A8-B337-BF648BA5FC2C}" type="parTrans" cxnId="{184357C2-0B7B-4C72-851F-1B4F1F01B699}">
      <dgm:prSet/>
      <dgm:spPr/>
      <dgm:t>
        <a:bodyPr/>
        <a:lstStyle/>
        <a:p>
          <a:endParaRPr lang="en-US"/>
        </a:p>
      </dgm:t>
    </dgm:pt>
    <dgm:pt modelId="{C73FE255-4A66-43EE-80DE-8EDE54880EF8}" type="pres">
      <dgm:prSet presAssocID="{EBE35D9B-051D-4DD1-8ADE-107CFB18F803}" presName="theList" presStyleCnt="0">
        <dgm:presLayoutVars>
          <dgm:dir/>
          <dgm:animLvl val="lvl"/>
          <dgm:resizeHandles val="exact"/>
        </dgm:presLayoutVars>
      </dgm:prSet>
      <dgm:spPr/>
    </dgm:pt>
    <dgm:pt modelId="{FC8E802B-1F40-4FC5-9217-2E628C0781D2}" type="pres">
      <dgm:prSet presAssocID="{D1B96660-9265-4D83-9DDD-32E0F9CE006E}" presName="compNode" presStyleCnt="0"/>
      <dgm:spPr/>
    </dgm:pt>
    <dgm:pt modelId="{BC33968B-E3BF-4A7A-A8CA-E0E07D5C7112}" type="pres">
      <dgm:prSet presAssocID="{D1B96660-9265-4D83-9DDD-32E0F9CE006E}" presName="aNode" presStyleLbl="bgShp" presStyleIdx="0" presStyleCnt="3" custLinFactNeighborX="965" custLinFactNeighborY="-179"/>
      <dgm:spPr/>
    </dgm:pt>
    <dgm:pt modelId="{D53A5849-2E24-4F60-AE44-C0E2CCFBF245}" type="pres">
      <dgm:prSet presAssocID="{D1B96660-9265-4D83-9DDD-32E0F9CE006E}" presName="textNode" presStyleLbl="bgShp" presStyleIdx="0" presStyleCnt="3"/>
      <dgm:spPr/>
    </dgm:pt>
    <dgm:pt modelId="{F25969B3-B6F5-4508-973F-8A7619210AE1}" type="pres">
      <dgm:prSet presAssocID="{D1B96660-9265-4D83-9DDD-32E0F9CE006E}" presName="compChildNode" presStyleCnt="0"/>
      <dgm:spPr/>
    </dgm:pt>
    <dgm:pt modelId="{CC7EF905-4F00-46D3-AD62-C2363F93730F}" type="pres">
      <dgm:prSet presAssocID="{D1B96660-9265-4D83-9DDD-32E0F9CE006E}" presName="theInnerList" presStyleCnt="0"/>
      <dgm:spPr/>
    </dgm:pt>
    <dgm:pt modelId="{B46ABF52-564A-4912-A352-C8D75C06C2B3}" type="pres">
      <dgm:prSet presAssocID="{15FD8A64-93E8-4E4F-BEF6-8FD6EAB0493D}" presName="childNode" presStyleLbl="node1" presStyleIdx="0" presStyleCnt="3" custScaleX="101303" custScaleY="2000000" custLinFactY="-96600" custLinFactNeighborX="1139" custLinFactNeighborY="-100000">
        <dgm:presLayoutVars>
          <dgm:bulletEnabled val="1"/>
        </dgm:presLayoutVars>
      </dgm:prSet>
      <dgm:spPr/>
    </dgm:pt>
    <dgm:pt modelId="{12386E13-78E7-4619-B3B2-E7B89D1AA60C}" type="pres">
      <dgm:prSet presAssocID="{D1B96660-9265-4D83-9DDD-32E0F9CE006E}" presName="aSpace" presStyleCnt="0"/>
      <dgm:spPr/>
    </dgm:pt>
    <dgm:pt modelId="{A1D65087-3937-4B34-B059-995279AFAF65}" type="pres">
      <dgm:prSet presAssocID="{3DCF5CC4-3C0F-424B-B522-A53633655257}" presName="compNode" presStyleCnt="0"/>
      <dgm:spPr/>
    </dgm:pt>
    <dgm:pt modelId="{43237A7C-F3A8-4024-8664-D74DA0D9FBD4}" type="pres">
      <dgm:prSet presAssocID="{3DCF5CC4-3C0F-424B-B522-A53633655257}" presName="aNode" presStyleLbl="bgShp" presStyleIdx="1" presStyleCnt="3"/>
      <dgm:spPr/>
    </dgm:pt>
    <dgm:pt modelId="{E5F58CCF-05A3-49C8-9750-E29EBADAECFB}" type="pres">
      <dgm:prSet presAssocID="{3DCF5CC4-3C0F-424B-B522-A53633655257}" presName="textNode" presStyleLbl="bgShp" presStyleIdx="1" presStyleCnt="3"/>
      <dgm:spPr/>
    </dgm:pt>
    <dgm:pt modelId="{6F9F20A5-E014-4CE6-BF34-4BAE78381ACF}" type="pres">
      <dgm:prSet presAssocID="{3DCF5CC4-3C0F-424B-B522-A53633655257}" presName="compChildNode" presStyleCnt="0"/>
      <dgm:spPr/>
    </dgm:pt>
    <dgm:pt modelId="{9AC32DD8-28A2-4BB2-A5A7-4DDAA4A231D1}" type="pres">
      <dgm:prSet presAssocID="{3DCF5CC4-3C0F-424B-B522-A53633655257}" presName="theInnerList" presStyleCnt="0"/>
      <dgm:spPr/>
    </dgm:pt>
    <dgm:pt modelId="{9E5E75BA-1DD5-418A-B210-EF2268262C28}" type="pres">
      <dgm:prSet presAssocID="{28F3BB83-37C9-43C9-998D-55C63EA5F675}" presName="childNode" presStyleLbl="node1" presStyleIdx="1" presStyleCnt="3" custScaleX="111437" custScaleY="114958" custLinFactNeighborX="0" custLinFactNeighborY="-13915">
        <dgm:presLayoutVars>
          <dgm:bulletEnabled val="1"/>
        </dgm:presLayoutVars>
      </dgm:prSet>
      <dgm:spPr/>
    </dgm:pt>
    <dgm:pt modelId="{9746FAAC-00DE-4F0F-90E7-F32ACDB68FF8}" type="pres">
      <dgm:prSet presAssocID="{3DCF5CC4-3C0F-424B-B522-A53633655257}" presName="aSpace" presStyleCnt="0"/>
      <dgm:spPr/>
    </dgm:pt>
    <dgm:pt modelId="{929E412A-C2AC-416D-B529-B9BF0FDD272E}" type="pres">
      <dgm:prSet presAssocID="{C9D3C74F-6799-44EE-9F2D-6652B06CE892}" presName="compNode" presStyleCnt="0"/>
      <dgm:spPr/>
    </dgm:pt>
    <dgm:pt modelId="{9338C6C0-B28C-4308-8478-594D92C5D5CB}" type="pres">
      <dgm:prSet presAssocID="{C9D3C74F-6799-44EE-9F2D-6652B06CE892}" presName="aNode" presStyleLbl="bgShp" presStyleIdx="2" presStyleCnt="3"/>
      <dgm:spPr/>
    </dgm:pt>
    <dgm:pt modelId="{F19ACDAE-4442-4938-B4E1-1C4363CD9C08}" type="pres">
      <dgm:prSet presAssocID="{C9D3C74F-6799-44EE-9F2D-6652B06CE892}" presName="textNode" presStyleLbl="bgShp" presStyleIdx="2" presStyleCnt="3"/>
      <dgm:spPr/>
    </dgm:pt>
    <dgm:pt modelId="{84C15C61-36FE-45A8-9C72-6A2155C5BC13}" type="pres">
      <dgm:prSet presAssocID="{C9D3C74F-6799-44EE-9F2D-6652B06CE892}" presName="compChildNode" presStyleCnt="0"/>
      <dgm:spPr/>
    </dgm:pt>
    <dgm:pt modelId="{57344207-3CFB-49ED-B901-7A9A1FEA17B8}" type="pres">
      <dgm:prSet presAssocID="{C9D3C74F-6799-44EE-9F2D-6652B06CE892}" presName="theInnerList" presStyleCnt="0"/>
      <dgm:spPr/>
    </dgm:pt>
    <dgm:pt modelId="{C7D57BC3-E152-405E-BF39-68B6C7A68D6C}" type="pres">
      <dgm:prSet presAssocID="{FB47BBAB-30C2-462D-A911-DF397D00FC97}" presName="childNode" presStyleLbl="node1" presStyleIdx="2" presStyleCnt="3">
        <dgm:presLayoutVars>
          <dgm:bulletEnabled val="1"/>
        </dgm:presLayoutVars>
      </dgm:prSet>
      <dgm:spPr/>
    </dgm:pt>
  </dgm:ptLst>
  <dgm:cxnLst>
    <dgm:cxn modelId="{C96DF40C-F708-4884-850C-413CA1CA0000}" type="presOf" srcId="{EBE35D9B-051D-4DD1-8ADE-107CFB18F803}" destId="{C73FE255-4A66-43EE-80DE-8EDE54880EF8}" srcOrd="0" destOrd="0" presId="urn:microsoft.com/office/officeart/2005/8/layout/lProcess2"/>
    <dgm:cxn modelId="{3EE1C822-CD9B-4303-A981-18EDF1FBEAB9}" srcId="{EBE35D9B-051D-4DD1-8ADE-107CFB18F803}" destId="{D1B96660-9265-4D83-9DDD-32E0F9CE006E}" srcOrd="0" destOrd="0" parTransId="{E35D59E4-FE76-4D58-AD4E-2B8C616B0C44}" sibTransId="{BC99D777-B5B0-42D8-A6C3-A74338D44CC4}"/>
    <dgm:cxn modelId="{1C037233-1D14-47CE-BF2A-BBDA47093FBB}" type="presOf" srcId="{28F3BB83-37C9-43C9-998D-55C63EA5F675}" destId="{9E5E75BA-1DD5-418A-B210-EF2268262C28}" srcOrd="0" destOrd="0" presId="urn:microsoft.com/office/officeart/2005/8/layout/lProcess2"/>
    <dgm:cxn modelId="{6A999A4F-9038-422E-9B14-1BDA200417F8}" srcId="{3DCF5CC4-3C0F-424B-B522-A53633655257}" destId="{28F3BB83-37C9-43C9-998D-55C63EA5F675}" srcOrd="0" destOrd="0" parTransId="{EA61D2AA-EEF4-4F75-A5E3-D5F43D127C8C}" sibTransId="{4BD8F71F-8816-4E74-9B43-75388AC8FB1F}"/>
    <dgm:cxn modelId="{04412084-29D5-4D99-B8A8-F995819AD2CE}" type="presOf" srcId="{D1B96660-9265-4D83-9DDD-32E0F9CE006E}" destId="{D53A5849-2E24-4F60-AE44-C0E2CCFBF245}" srcOrd="1" destOrd="0" presId="urn:microsoft.com/office/officeart/2005/8/layout/lProcess2"/>
    <dgm:cxn modelId="{26A33996-C488-49A7-9DD3-09172AEF423F}" type="presOf" srcId="{FB47BBAB-30C2-462D-A911-DF397D00FC97}" destId="{C7D57BC3-E152-405E-BF39-68B6C7A68D6C}" srcOrd="0" destOrd="0" presId="urn:microsoft.com/office/officeart/2005/8/layout/lProcess2"/>
    <dgm:cxn modelId="{6F33E1A7-FC25-429A-B4C7-3B66413F193A}" type="presOf" srcId="{3DCF5CC4-3C0F-424B-B522-A53633655257}" destId="{E5F58CCF-05A3-49C8-9750-E29EBADAECFB}" srcOrd="1" destOrd="0" presId="urn:microsoft.com/office/officeart/2005/8/layout/lProcess2"/>
    <dgm:cxn modelId="{42F1FCAD-2FF1-4018-B067-3BD60496FEA4}" type="presOf" srcId="{3DCF5CC4-3C0F-424B-B522-A53633655257}" destId="{43237A7C-F3A8-4024-8664-D74DA0D9FBD4}" srcOrd="0" destOrd="0" presId="urn:microsoft.com/office/officeart/2005/8/layout/lProcess2"/>
    <dgm:cxn modelId="{38A182B5-1248-4DF5-B2EB-4CE7591965E5}" type="presOf" srcId="{15FD8A64-93E8-4E4F-BEF6-8FD6EAB0493D}" destId="{B46ABF52-564A-4912-A352-C8D75C06C2B3}" srcOrd="0" destOrd="0" presId="urn:microsoft.com/office/officeart/2005/8/layout/lProcess2"/>
    <dgm:cxn modelId="{184357C2-0B7B-4C72-851F-1B4F1F01B699}" srcId="{EBE35D9B-051D-4DD1-8ADE-107CFB18F803}" destId="{3DCF5CC4-3C0F-424B-B522-A53633655257}" srcOrd="1" destOrd="0" parTransId="{A7BA8A3E-21F8-49A8-B337-BF648BA5FC2C}" sibTransId="{EF22CF3C-A2C7-45B7-A169-C7F308FD73CA}"/>
    <dgm:cxn modelId="{441B5CC3-0BD0-462F-9283-0ABE2A5FFEBA}" type="presOf" srcId="{D1B96660-9265-4D83-9DDD-32E0F9CE006E}" destId="{BC33968B-E3BF-4A7A-A8CA-E0E07D5C7112}" srcOrd="0" destOrd="0" presId="urn:microsoft.com/office/officeart/2005/8/layout/lProcess2"/>
    <dgm:cxn modelId="{C42B3FC7-C25E-4A89-BA7A-7F0D59194913}" type="presOf" srcId="{C9D3C74F-6799-44EE-9F2D-6652B06CE892}" destId="{F19ACDAE-4442-4938-B4E1-1C4363CD9C08}" srcOrd="1" destOrd="0" presId="urn:microsoft.com/office/officeart/2005/8/layout/lProcess2"/>
    <dgm:cxn modelId="{B6491CCD-0852-4869-9C3A-710A74E6AEA2}" srcId="{D1B96660-9265-4D83-9DDD-32E0F9CE006E}" destId="{15FD8A64-93E8-4E4F-BEF6-8FD6EAB0493D}" srcOrd="0" destOrd="0" parTransId="{E3EC2101-501B-4799-AB40-B3D4A37FFDE1}" sibTransId="{29B46715-A480-4703-B879-E01DFE05E601}"/>
    <dgm:cxn modelId="{D95C8BD5-3453-4095-8F30-D0C44BDC61BF}" type="presOf" srcId="{C9D3C74F-6799-44EE-9F2D-6652B06CE892}" destId="{9338C6C0-B28C-4308-8478-594D92C5D5CB}" srcOrd="0" destOrd="0" presId="urn:microsoft.com/office/officeart/2005/8/layout/lProcess2"/>
    <dgm:cxn modelId="{C60C09E7-691F-433B-91B3-7A404FC6F16D}" srcId="{EBE35D9B-051D-4DD1-8ADE-107CFB18F803}" destId="{C9D3C74F-6799-44EE-9F2D-6652B06CE892}" srcOrd="2" destOrd="0" parTransId="{992C9E23-76FF-4BD7-86B1-74E05B950819}" sibTransId="{A04A7728-9575-474D-A643-D9DDCFD9FA53}"/>
    <dgm:cxn modelId="{A65DF0FE-07B7-4292-9917-CAAF37879143}" srcId="{C9D3C74F-6799-44EE-9F2D-6652B06CE892}" destId="{FB47BBAB-30C2-462D-A911-DF397D00FC97}" srcOrd="0" destOrd="0" parTransId="{80BE1259-3D70-4C7E-8C96-1CB87BE71C1F}" sibTransId="{7FCB949B-C259-4EAE-AB9D-CF54A1965D61}"/>
    <dgm:cxn modelId="{2D5394CD-508B-4449-BF9E-825ADC2D884F}" type="presParOf" srcId="{C73FE255-4A66-43EE-80DE-8EDE54880EF8}" destId="{FC8E802B-1F40-4FC5-9217-2E628C0781D2}" srcOrd="0" destOrd="0" presId="urn:microsoft.com/office/officeart/2005/8/layout/lProcess2"/>
    <dgm:cxn modelId="{8D399B1D-EBEB-4BB0-A8A9-700E67A9E3ED}" type="presParOf" srcId="{FC8E802B-1F40-4FC5-9217-2E628C0781D2}" destId="{BC33968B-E3BF-4A7A-A8CA-E0E07D5C7112}" srcOrd="0" destOrd="0" presId="urn:microsoft.com/office/officeart/2005/8/layout/lProcess2"/>
    <dgm:cxn modelId="{5EB51834-5662-44CC-AB5E-84F7AD5B4266}" type="presParOf" srcId="{FC8E802B-1F40-4FC5-9217-2E628C0781D2}" destId="{D53A5849-2E24-4F60-AE44-C0E2CCFBF245}" srcOrd="1" destOrd="0" presId="urn:microsoft.com/office/officeart/2005/8/layout/lProcess2"/>
    <dgm:cxn modelId="{931C969F-8C6A-435D-B052-2348C9395093}" type="presParOf" srcId="{FC8E802B-1F40-4FC5-9217-2E628C0781D2}" destId="{F25969B3-B6F5-4508-973F-8A7619210AE1}" srcOrd="2" destOrd="0" presId="urn:microsoft.com/office/officeart/2005/8/layout/lProcess2"/>
    <dgm:cxn modelId="{A9FEE9B7-CE3D-42A7-9F4E-EB3533F7CFFB}" type="presParOf" srcId="{F25969B3-B6F5-4508-973F-8A7619210AE1}" destId="{CC7EF905-4F00-46D3-AD62-C2363F93730F}" srcOrd="0" destOrd="0" presId="urn:microsoft.com/office/officeart/2005/8/layout/lProcess2"/>
    <dgm:cxn modelId="{6702311B-AE87-4C1E-B56E-92697688629F}" type="presParOf" srcId="{CC7EF905-4F00-46D3-AD62-C2363F93730F}" destId="{B46ABF52-564A-4912-A352-C8D75C06C2B3}" srcOrd="0" destOrd="0" presId="urn:microsoft.com/office/officeart/2005/8/layout/lProcess2"/>
    <dgm:cxn modelId="{2D4F42C8-BFD6-4CC9-B864-3254F9BF6849}" type="presParOf" srcId="{C73FE255-4A66-43EE-80DE-8EDE54880EF8}" destId="{12386E13-78E7-4619-B3B2-E7B89D1AA60C}" srcOrd="1" destOrd="0" presId="urn:microsoft.com/office/officeart/2005/8/layout/lProcess2"/>
    <dgm:cxn modelId="{EEACB9E5-4C36-476A-A60C-E696886074F4}" type="presParOf" srcId="{C73FE255-4A66-43EE-80DE-8EDE54880EF8}" destId="{A1D65087-3937-4B34-B059-995279AFAF65}" srcOrd="2" destOrd="0" presId="urn:microsoft.com/office/officeart/2005/8/layout/lProcess2"/>
    <dgm:cxn modelId="{7FD769B2-8BC6-4193-83B8-EB885F4333D8}" type="presParOf" srcId="{A1D65087-3937-4B34-B059-995279AFAF65}" destId="{43237A7C-F3A8-4024-8664-D74DA0D9FBD4}" srcOrd="0" destOrd="0" presId="urn:microsoft.com/office/officeart/2005/8/layout/lProcess2"/>
    <dgm:cxn modelId="{E0D85587-1CF8-4F5F-A227-0A3DF0338C7F}" type="presParOf" srcId="{A1D65087-3937-4B34-B059-995279AFAF65}" destId="{E5F58CCF-05A3-49C8-9750-E29EBADAECFB}" srcOrd="1" destOrd="0" presId="urn:microsoft.com/office/officeart/2005/8/layout/lProcess2"/>
    <dgm:cxn modelId="{DF44B539-55E7-470A-AF93-0D87C4D6A4BE}" type="presParOf" srcId="{A1D65087-3937-4B34-B059-995279AFAF65}" destId="{6F9F20A5-E014-4CE6-BF34-4BAE78381ACF}" srcOrd="2" destOrd="0" presId="urn:microsoft.com/office/officeart/2005/8/layout/lProcess2"/>
    <dgm:cxn modelId="{9D26D5EE-A20A-4DA6-A821-00A50094266A}" type="presParOf" srcId="{6F9F20A5-E014-4CE6-BF34-4BAE78381ACF}" destId="{9AC32DD8-28A2-4BB2-A5A7-4DDAA4A231D1}" srcOrd="0" destOrd="0" presId="urn:microsoft.com/office/officeart/2005/8/layout/lProcess2"/>
    <dgm:cxn modelId="{9ED6DFE9-C0BE-4C62-A1C6-FB06726BC2C1}" type="presParOf" srcId="{9AC32DD8-28A2-4BB2-A5A7-4DDAA4A231D1}" destId="{9E5E75BA-1DD5-418A-B210-EF2268262C28}" srcOrd="0" destOrd="0" presId="urn:microsoft.com/office/officeart/2005/8/layout/lProcess2"/>
    <dgm:cxn modelId="{F73F3ABF-78F6-47C2-A9A3-1181942931EB}" type="presParOf" srcId="{C73FE255-4A66-43EE-80DE-8EDE54880EF8}" destId="{9746FAAC-00DE-4F0F-90E7-F32ACDB68FF8}" srcOrd="3" destOrd="0" presId="urn:microsoft.com/office/officeart/2005/8/layout/lProcess2"/>
    <dgm:cxn modelId="{9BC1372E-104F-444C-8130-AB0A58A61A01}" type="presParOf" srcId="{C73FE255-4A66-43EE-80DE-8EDE54880EF8}" destId="{929E412A-C2AC-416D-B529-B9BF0FDD272E}" srcOrd="4" destOrd="0" presId="urn:microsoft.com/office/officeart/2005/8/layout/lProcess2"/>
    <dgm:cxn modelId="{9EF43924-021B-4A3B-9447-17CBD65E1A94}" type="presParOf" srcId="{929E412A-C2AC-416D-B529-B9BF0FDD272E}" destId="{9338C6C0-B28C-4308-8478-594D92C5D5CB}" srcOrd="0" destOrd="0" presId="urn:microsoft.com/office/officeart/2005/8/layout/lProcess2"/>
    <dgm:cxn modelId="{7657F260-1838-4101-BAF1-ED80500CA61C}" type="presParOf" srcId="{929E412A-C2AC-416D-B529-B9BF0FDD272E}" destId="{F19ACDAE-4442-4938-B4E1-1C4363CD9C08}" srcOrd="1" destOrd="0" presId="urn:microsoft.com/office/officeart/2005/8/layout/lProcess2"/>
    <dgm:cxn modelId="{80EEE73A-463A-4E73-BB4F-7571890CEB00}" type="presParOf" srcId="{929E412A-C2AC-416D-B529-B9BF0FDD272E}" destId="{84C15C61-36FE-45A8-9C72-6A2155C5BC13}" srcOrd="2" destOrd="0" presId="urn:microsoft.com/office/officeart/2005/8/layout/lProcess2"/>
    <dgm:cxn modelId="{FA97D076-D7C0-44B2-8206-D1C2FAED46B9}" type="presParOf" srcId="{84C15C61-36FE-45A8-9C72-6A2155C5BC13}" destId="{57344207-3CFB-49ED-B901-7A9A1FEA17B8}" srcOrd="0" destOrd="0" presId="urn:microsoft.com/office/officeart/2005/8/layout/lProcess2"/>
    <dgm:cxn modelId="{79103846-88C6-424E-A5BA-F4A825B32B20}" type="presParOf" srcId="{57344207-3CFB-49ED-B901-7A9A1FEA17B8}" destId="{C7D57BC3-E152-405E-BF39-68B6C7A68D6C}"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E35D9B-051D-4DD1-8ADE-107CFB18F80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C9D3C74F-6799-44EE-9F2D-6652B06CE892}">
      <dgm:prSet phldrT="[Text]"/>
      <dgm:spPr/>
      <dgm:t>
        <a:bodyPr/>
        <a:lstStyle/>
        <a:p>
          <a:r>
            <a:rPr lang="en-US" b="1">
              <a:latin typeface="Arial" panose="020B0604020202020204" pitchFamily="34" charset="0"/>
              <a:cs typeface="Arial" panose="020B0604020202020204" pitchFamily="34" charset="0"/>
            </a:rPr>
            <a:t>Up to 2 days before testing</a:t>
          </a:r>
        </a:p>
      </dgm:t>
    </dgm:pt>
    <dgm:pt modelId="{992C9E23-76FF-4BD7-86B1-74E05B950819}" type="parTrans" cxnId="{C60C09E7-691F-433B-91B3-7A404FC6F16D}">
      <dgm:prSet/>
      <dgm:spPr/>
      <dgm:t>
        <a:bodyPr/>
        <a:lstStyle/>
        <a:p>
          <a:endParaRPr lang="en-US"/>
        </a:p>
      </dgm:t>
    </dgm:pt>
    <dgm:pt modelId="{A04A7728-9575-474D-A643-D9DDCFD9FA53}" type="sibTrans" cxnId="{C60C09E7-691F-433B-91B3-7A404FC6F16D}">
      <dgm:prSet/>
      <dgm:spPr/>
      <dgm:t>
        <a:bodyPr/>
        <a:lstStyle/>
        <a:p>
          <a:endParaRPr lang="en-US"/>
        </a:p>
      </dgm:t>
    </dgm:pt>
    <dgm:pt modelId="{1A723B7C-74B7-47E1-8128-B2C6E082BA53}">
      <dgm:prSet/>
      <dgm:spPr/>
      <dgm:t>
        <a:bodyPr/>
        <a:lstStyle/>
        <a:p>
          <a:r>
            <a:rPr lang="en-US" b="1">
              <a:solidFill>
                <a:srgbClr val="FF0000"/>
              </a:solidFill>
              <a:latin typeface="Arial" panose="020B0604020202020204" pitchFamily="34" charset="0"/>
              <a:cs typeface="Arial" panose="020B0604020202020204" pitchFamily="34" charset="0"/>
            </a:rPr>
            <a:t>Test Day</a:t>
          </a:r>
        </a:p>
      </dgm:t>
    </dgm:pt>
    <dgm:pt modelId="{29D65279-5FCE-4607-ADE3-D3FA2A4D9608}" type="parTrans" cxnId="{D82E5099-BC09-49F0-8E4A-A42F1497F17B}">
      <dgm:prSet/>
      <dgm:spPr/>
      <dgm:t>
        <a:bodyPr/>
        <a:lstStyle/>
        <a:p>
          <a:endParaRPr lang="en-US"/>
        </a:p>
      </dgm:t>
    </dgm:pt>
    <dgm:pt modelId="{C71C78B3-348D-47C7-A632-35F7133BB93B}" type="sibTrans" cxnId="{D82E5099-BC09-49F0-8E4A-A42F1497F17B}">
      <dgm:prSet/>
      <dgm:spPr/>
      <dgm:t>
        <a:bodyPr/>
        <a:lstStyle/>
        <a:p>
          <a:endParaRPr lang="en-US"/>
        </a:p>
      </dgm:t>
    </dgm:pt>
    <dgm:pt modelId="{9C2DFADA-7957-4FDA-AD8E-A90B080C8152}">
      <dgm:prSet phldrT="[Text]" custT="1"/>
      <dgm:spPr/>
      <dgm:t>
        <a:bodyPr/>
        <a:lstStyle/>
        <a:p>
          <a:r>
            <a:rPr lang="en-US" sz="2000" b="1" dirty="0">
              <a:latin typeface="Arial" panose="020B0604020202020204" pitchFamily="34" charset="0"/>
              <a:cs typeface="Arial" panose="020B0604020202020204" pitchFamily="34" charset="0"/>
            </a:rPr>
            <a:t>● Verify accommodations</a:t>
          </a:r>
        </a:p>
      </dgm:t>
    </dgm:pt>
    <dgm:pt modelId="{650876B8-C7E5-4699-BB2F-1AC11B37C16C}" type="parTrans" cxnId="{169554D0-50C4-4AAA-98DE-23179635A533}">
      <dgm:prSet/>
      <dgm:spPr/>
      <dgm:t>
        <a:bodyPr/>
        <a:lstStyle/>
        <a:p>
          <a:endParaRPr lang="en-US"/>
        </a:p>
      </dgm:t>
    </dgm:pt>
    <dgm:pt modelId="{A41607D6-C665-4E8D-BCA8-9DA948D7CFF8}" type="sibTrans" cxnId="{169554D0-50C4-4AAA-98DE-23179635A533}">
      <dgm:prSet/>
      <dgm:spPr/>
      <dgm:t>
        <a:bodyPr/>
        <a:lstStyle/>
        <a:p>
          <a:endParaRPr lang="en-US"/>
        </a:p>
      </dgm:t>
    </dgm:pt>
    <dgm:pt modelId="{30168D2F-E7FD-4DC1-AB13-D9287234C27B}">
      <dgm:prSet custT="1"/>
      <dgm:spPr/>
      <dgm:t>
        <a:bodyPr/>
        <a:lstStyle/>
        <a:p>
          <a:r>
            <a:rPr lang="en-US" sz="2000" b="1" dirty="0">
              <a:latin typeface="Arial" panose="020B0604020202020204" pitchFamily="34" charset="0"/>
              <a:cs typeface="Arial" panose="020B0604020202020204" pitchFamily="34" charset="0"/>
            </a:rPr>
            <a:t>●Verify student roster</a:t>
          </a:r>
        </a:p>
        <a:p>
          <a:r>
            <a:rPr lang="en-US" sz="2000" b="1" dirty="0">
              <a:latin typeface="Arial" panose="020B0604020202020204" pitchFamily="34" charset="0"/>
              <a:cs typeface="Arial" panose="020B0604020202020204" pitchFamily="34" charset="0"/>
            </a:rPr>
            <a:t>● Distribute student logins to students</a:t>
          </a:r>
        </a:p>
        <a:p>
          <a:r>
            <a:rPr lang="en-US" sz="2000" b="1" dirty="0">
              <a:latin typeface="Arial" panose="020B0604020202020204" pitchFamily="34" charset="0"/>
              <a:cs typeface="Arial" panose="020B0604020202020204" pitchFamily="34" charset="0"/>
            </a:rPr>
            <a:t>● Provide access codes to students</a:t>
          </a:r>
        </a:p>
        <a:p>
          <a:r>
            <a:rPr lang="en-US" sz="2000" b="1" dirty="0">
              <a:latin typeface="Arial" panose="020B0604020202020204" pitchFamily="34" charset="0"/>
              <a:cs typeface="Arial" panose="020B0604020202020204" pitchFamily="34" charset="0"/>
            </a:rPr>
            <a:t>● Enter proctor password as needed</a:t>
          </a:r>
        </a:p>
        <a:p>
          <a:r>
            <a:rPr lang="en-US" sz="2000" b="1" dirty="0">
              <a:latin typeface="Arial" panose="020B0604020202020204" pitchFamily="34" charset="0"/>
              <a:cs typeface="Arial" panose="020B0604020202020204" pitchFamily="34" charset="0"/>
            </a:rPr>
            <a:t>● Monitor student testing status in the MCAS Portal</a:t>
          </a:r>
        </a:p>
        <a:p>
          <a:r>
            <a:rPr lang="en-US" sz="2000" b="1" dirty="0">
              <a:latin typeface="Arial" panose="020B0604020202020204" pitchFamily="34" charset="0"/>
              <a:cs typeface="Arial" panose="020B0604020202020204" pitchFamily="34" charset="0"/>
            </a:rPr>
            <a:t>● Assist with testing issues as needed</a:t>
          </a:r>
        </a:p>
      </dgm:t>
    </dgm:pt>
    <dgm:pt modelId="{3A5C8151-2B99-4E10-A394-A653AE83C67F}" type="parTrans" cxnId="{20A90559-4EFE-44F8-8EAA-6FD21D40A248}">
      <dgm:prSet/>
      <dgm:spPr/>
      <dgm:t>
        <a:bodyPr/>
        <a:lstStyle/>
        <a:p>
          <a:endParaRPr lang="en-US"/>
        </a:p>
      </dgm:t>
    </dgm:pt>
    <dgm:pt modelId="{5A32C67C-5968-4419-9684-6EFBD72F38AA}" type="sibTrans" cxnId="{20A90559-4EFE-44F8-8EAA-6FD21D40A248}">
      <dgm:prSet/>
      <dgm:spPr/>
      <dgm:t>
        <a:bodyPr/>
        <a:lstStyle/>
        <a:p>
          <a:endParaRPr lang="en-US"/>
        </a:p>
      </dgm:t>
    </dgm:pt>
    <dgm:pt modelId="{C73FE255-4A66-43EE-80DE-8EDE54880EF8}" type="pres">
      <dgm:prSet presAssocID="{EBE35D9B-051D-4DD1-8ADE-107CFB18F803}" presName="theList" presStyleCnt="0">
        <dgm:presLayoutVars>
          <dgm:dir/>
          <dgm:animLvl val="lvl"/>
          <dgm:resizeHandles val="exact"/>
        </dgm:presLayoutVars>
      </dgm:prSet>
      <dgm:spPr/>
    </dgm:pt>
    <dgm:pt modelId="{929E412A-C2AC-416D-B529-B9BF0FDD272E}" type="pres">
      <dgm:prSet presAssocID="{C9D3C74F-6799-44EE-9F2D-6652B06CE892}" presName="compNode" presStyleCnt="0"/>
      <dgm:spPr/>
    </dgm:pt>
    <dgm:pt modelId="{9338C6C0-B28C-4308-8478-594D92C5D5CB}" type="pres">
      <dgm:prSet presAssocID="{C9D3C74F-6799-44EE-9F2D-6652B06CE892}" presName="aNode" presStyleLbl="bgShp" presStyleIdx="0" presStyleCnt="2"/>
      <dgm:spPr/>
    </dgm:pt>
    <dgm:pt modelId="{F19ACDAE-4442-4938-B4E1-1C4363CD9C08}" type="pres">
      <dgm:prSet presAssocID="{C9D3C74F-6799-44EE-9F2D-6652B06CE892}" presName="textNode" presStyleLbl="bgShp" presStyleIdx="0" presStyleCnt="2"/>
      <dgm:spPr/>
    </dgm:pt>
    <dgm:pt modelId="{84C15C61-36FE-45A8-9C72-6A2155C5BC13}" type="pres">
      <dgm:prSet presAssocID="{C9D3C74F-6799-44EE-9F2D-6652B06CE892}" presName="compChildNode" presStyleCnt="0"/>
      <dgm:spPr/>
    </dgm:pt>
    <dgm:pt modelId="{57344207-3CFB-49ED-B901-7A9A1FEA17B8}" type="pres">
      <dgm:prSet presAssocID="{C9D3C74F-6799-44EE-9F2D-6652B06CE892}" presName="theInnerList" presStyleCnt="0"/>
      <dgm:spPr/>
    </dgm:pt>
    <dgm:pt modelId="{D320A643-3A9C-40E6-8C95-D5B771205F5A}" type="pres">
      <dgm:prSet presAssocID="{9C2DFADA-7957-4FDA-AD8E-A90B080C8152}" presName="childNode" presStyleLbl="node1" presStyleIdx="0" presStyleCnt="2" custScaleY="158730">
        <dgm:presLayoutVars>
          <dgm:bulletEnabled val="1"/>
        </dgm:presLayoutVars>
      </dgm:prSet>
      <dgm:spPr/>
    </dgm:pt>
    <dgm:pt modelId="{93F5F1C7-6A4B-4C7F-A7D0-CDD7754818A4}" type="pres">
      <dgm:prSet presAssocID="{C9D3C74F-6799-44EE-9F2D-6652B06CE892}" presName="aSpace" presStyleCnt="0"/>
      <dgm:spPr/>
    </dgm:pt>
    <dgm:pt modelId="{89ABB06F-89DC-451B-B77D-EB5DAF691EAB}" type="pres">
      <dgm:prSet presAssocID="{1A723B7C-74B7-47E1-8128-B2C6E082BA53}" presName="compNode" presStyleCnt="0"/>
      <dgm:spPr/>
    </dgm:pt>
    <dgm:pt modelId="{FED935C3-B61F-4F37-A61E-FC12A96BB539}" type="pres">
      <dgm:prSet presAssocID="{1A723B7C-74B7-47E1-8128-B2C6E082BA53}" presName="aNode" presStyleLbl="bgShp" presStyleIdx="1" presStyleCnt="2" custLinFactNeighborX="38" custLinFactNeighborY="-1906"/>
      <dgm:spPr/>
    </dgm:pt>
    <dgm:pt modelId="{06736ED1-6867-457A-ADD4-E5232A93ED82}" type="pres">
      <dgm:prSet presAssocID="{1A723B7C-74B7-47E1-8128-B2C6E082BA53}" presName="textNode" presStyleLbl="bgShp" presStyleIdx="1" presStyleCnt="2"/>
      <dgm:spPr/>
    </dgm:pt>
    <dgm:pt modelId="{D885D4BB-7294-4003-B586-58F1E722FAB8}" type="pres">
      <dgm:prSet presAssocID="{1A723B7C-74B7-47E1-8128-B2C6E082BA53}" presName="compChildNode" presStyleCnt="0"/>
      <dgm:spPr/>
    </dgm:pt>
    <dgm:pt modelId="{766979A6-07D4-43D6-977C-B2EC184290FD}" type="pres">
      <dgm:prSet presAssocID="{1A723B7C-74B7-47E1-8128-B2C6E082BA53}" presName="theInnerList" presStyleCnt="0"/>
      <dgm:spPr/>
    </dgm:pt>
    <dgm:pt modelId="{DA40E540-4944-42F8-8D3B-5AB6029BBBEC}" type="pres">
      <dgm:prSet presAssocID="{30168D2F-E7FD-4DC1-AB13-D9287234C27B}" presName="childNode" presStyleLbl="node1" presStyleIdx="1" presStyleCnt="2" custScaleX="115159" custScaleY="2000000" custLinFactNeighborX="1712" custLinFactNeighborY="-65544">
        <dgm:presLayoutVars>
          <dgm:bulletEnabled val="1"/>
        </dgm:presLayoutVars>
      </dgm:prSet>
      <dgm:spPr/>
    </dgm:pt>
  </dgm:ptLst>
  <dgm:cxnLst>
    <dgm:cxn modelId="{C96DF40C-F708-4884-850C-413CA1CA0000}" type="presOf" srcId="{EBE35D9B-051D-4DD1-8ADE-107CFB18F803}" destId="{C73FE255-4A66-43EE-80DE-8EDE54880EF8}" srcOrd="0" destOrd="0" presId="urn:microsoft.com/office/officeart/2005/8/layout/lProcess2"/>
    <dgm:cxn modelId="{2B8E3429-5ACF-43E1-B547-1C0591335E2A}" type="presOf" srcId="{30168D2F-E7FD-4DC1-AB13-D9287234C27B}" destId="{DA40E540-4944-42F8-8D3B-5AB6029BBBEC}" srcOrd="0" destOrd="0" presId="urn:microsoft.com/office/officeart/2005/8/layout/lProcess2"/>
    <dgm:cxn modelId="{99218968-30C0-46C6-A6E4-4A7159FE7F14}" type="presOf" srcId="{9C2DFADA-7957-4FDA-AD8E-A90B080C8152}" destId="{D320A643-3A9C-40E6-8C95-D5B771205F5A}" srcOrd="0" destOrd="0" presId="urn:microsoft.com/office/officeart/2005/8/layout/lProcess2"/>
    <dgm:cxn modelId="{7F6F9E6D-23F7-4225-847A-09E532040784}" type="presOf" srcId="{1A723B7C-74B7-47E1-8128-B2C6E082BA53}" destId="{FED935C3-B61F-4F37-A61E-FC12A96BB539}" srcOrd="0" destOrd="0" presId="urn:microsoft.com/office/officeart/2005/8/layout/lProcess2"/>
    <dgm:cxn modelId="{20A90559-4EFE-44F8-8EAA-6FD21D40A248}" srcId="{1A723B7C-74B7-47E1-8128-B2C6E082BA53}" destId="{30168D2F-E7FD-4DC1-AB13-D9287234C27B}" srcOrd="0" destOrd="0" parTransId="{3A5C8151-2B99-4E10-A394-A653AE83C67F}" sibTransId="{5A32C67C-5968-4419-9684-6EFBD72F38AA}"/>
    <dgm:cxn modelId="{D82E5099-BC09-49F0-8E4A-A42F1497F17B}" srcId="{EBE35D9B-051D-4DD1-8ADE-107CFB18F803}" destId="{1A723B7C-74B7-47E1-8128-B2C6E082BA53}" srcOrd="1" destOrd="0" parTransId="{29D65279-5FCE-4607-ADE3-D3FA2A4D9608}" sibTransId="{C71C78B3-348D-47C7-A632-35F7133BB93B}"/>
    <dgm:cxn modelId="{C42B3FC7-C25E-4A89-BA7A-7F0D59194913}" type="presOf" srcId="{C9D3C74F-6799-44EE-9F2D-6652B06CE892}" destId="{F19ACDAE-4442-4938-B4E1-1C4363CD9C08}" srcOrd="1" destOrd="0" presId="urn:microsoft.com/office/officeart/2005/8/layout/lProcess2"/>
    <dgm:cxn modelId="{169554D0-50C4-4AAA-98DE-23179635A533}" srcId="{C9D3C74F-6799-44EE-9F2D-6652B06CE892}" destId="{9C2DFADA-7957-4FDA-AD8E-A90B080C8152}" srcOrd="0" destOrd="0" parTransId="{650876B8-C7E5-4699-BB2F-1AC11B37C16C}" sibTransId="{A41607D6-C665-4E8D-BCA8-9DA948D7CFF8}"/>
    <dgm:cxn modelId="{D95C8BD5-3453-4095-8F30-D0C44BDC61BF}" type="presOf" srcId="{C9D3C74F-6799-44EE-9F2D-6652B06CE892}" destId="{9338C6C0-B28C-4308-8478-594D92C5D5CB}" srcOrd="0" destOrd="0" presId="urn:microsoft.com/office/officeart/2005/8/layout/lProcess2"/>
    <dgm:cxn modelId="{C60C09E7-691F-433B-91B3-7A404FC6F16D}" srcId="{EBE35D9B-051D-4DD1-8ADE-107CFB18F803}" destId="{C9D3C74F-6799-44EE-9F2D-6652B06CE892}" srcOrd="0" destOrd="0" parTransId="{992C9E23-76FF-4BD7-86B1-74E05B950819}" sibTransId="{A04A7728-9575-474D-A643-D9DDCFD9FA53}"/>
    <dgm:cxn modelId="{9C8CFFFE-0CDE-4BD9-A5DB-7304CA5D8F17}" type="presOf" srcId="{1A723B7C-74B7-47E1-8128-B2C6E082BA53}" destId="{06736ED1-6867-457A-ADD4-E5232A93ED82}" srcOrd="1" destOrd="0" presId="urn:microsoft.com/office/officeart/2005/8/layout/lProcess2"/>
    <dgm:cxn modelId="{9BC1372E-104F-444C-8130-AB0A58A61A01}" type="presParOf" srcId="{C73FE255-4A66-43EE-80DE-8EDE54880EF8}" destId="{929E412A-C2AC-416D-B529-B9BF0FDD272E}" srcOrd="0" destOrd="0" presId="urn:microsoft.com/office/officeart/2005/8/layout/lProcess2"/>
    <dgm:cxn modelId="{9EF43924-021B-4A3B-9447-17CBD65E1A94}" type="presParOf" srcId="{929E412A-C2AC-416D-B529-B9BF0FDD272E}" destId="{9338C6C0-B28C-4308-8478-594D92C5D5CB}" srcOrd="0" destOrd="0" presId="urn:microsoft.com/office/officeart/2005/8/layout/lProcess2"/>
    <dgm:cxn modelId="{7657F260-1838-4101-BAF1-ED80500CA61C}" type="presParOf" srcId="{929E412A-C2AC-416D-B529-B9BF0FDD272E}" destId="{F19ACDAE-4442-4938-B4E1-1C4363CD9C08}" srcOrd="1" destOrd="0" presId="urn:microsoft.com/office/officeart/2005/8/layout/lProcess2"/>
    <dgm:cxn modelId="{80EEE73A-463A-4E73-BB4F-7571890CEB00}" type="presParOf" srcId="{929E412A-C2AC-416D-B529-B9BF0FDD272E}" destId="{84C15C61-36FE-45A8-9C72-6A2155C5BC13}" srcOrd="2" destOrd="0" presId="urn:microsoft.com/office/officeart/2005/8/layout/lProcess2"/>
    <dgm:cxn modelId="{FA97D076-D7C0-44B2-8206-D1C2FAED46B9}" type="presParOf" srcId="{84C15C61-36FE-45A8-9C72-6A2155C5BC13}" destId="{57344207-3CFB-49ED-B901-7A9A1FEA17B8}" srcOrd="0" destOrd="0" presId="urn:microsoft.com/office/officeart/2005/8/layout/lProcess2"/>
    <dgm:cxn modelId="{E923E9F0-A6C3-414E-825A-1F0617FEBD0D}" type="presParOf" srcId="{57344207-3CFB-49ED-B901-7A9A1FEA17B8}" destId="{D320A643-3A9C-40E6-8C95-D5B771205F5A}" srcOrd="0" destOrd="0" presId="urn:microsoft.com/office/officeart/2005/8/layout/lProcess2"/>
    <dgm:cxn modelId="{C4711F3D-6B63-4163-A7F8-ADC58734C58A}" type="presParOf" srcId="{C73FE255-4A66-43EE-80DE-8EDE54880EF8}" destId="{93F5F1C7-6A4B-4C7F-A7D0-CDD7754818A4}" srcOrd="1" destOrd="0" presId="urn:microsoft.com/office/officeart/2005/8/layout/lProcess2"/>
    <dgm:cxn modelId="{136362F0-EE73-471C-AFA9-1CE8DDB1A525}" type="presParOf" srcId="{C73FE255-4A66-43EE-80DE-8EDE54880EF8}" destId="{89ABB06F-89DC-451B-B77D-EB5DAF691EAB}" srcOrd="2" destOrd="0" presId="urn:microsoft.com/office/officeart/2005/8/layout/lProcess2"/>
    <dgm:cxn modelId="{62030D0C-4F56-4967-AE67-13F576B40E66}" type="presParOf" srcId="{89ABB06F-89DC-451B-B77D-EB5DAF691EAB}" destId="{FED935C3-B61F-4F37-A61E-FC12A96BB539}" srcOrd="0" destOrd="0" presId="urn:microsoft.com/office/officeart/2005/8/layout/lProcess2"/>
    <dgm:cxn modelId="{F74289A3-27AF-48AD-B765-5F5403958A57}" type="presParOf" srcId="{89ABB06F-89DC-451B-B77D-EB5DAF691EAB}" destId="{06736ED1-6867-457A-ADD4-E5232A93ED82}" srcOrd="1" destOrd="0" presId="urn:microsoft.com/office/officeart/2005/8/layout/lProcess2"/>
    <dgm:cxn modelId="{01C04D63-72DD-4A51-9656-E82C781BA785}" type="presParOf" srcId="{89ABB06F-89DC-451B-B77D-EB5DAF691EAB}" destId="{D885D4BB-7294-4003-B586-58F1E722FAB8}" srcOrd="2" destOrd="0" presId="urn:microsoft.com/office/officeart/2005/8/layout/lProcess2"/>
    <dgm:cxn modelId="{78AB28D8-977A-47B0-BC7F-BC591A239EA8}" type="presParOf" srcId="{D885D4BB-7294-4003-B586-58F1E722FAB8}" destId="{766979A6-07D4-43D6-977C-B2EC184290FD}" srcOrd="0" destOrd="0" presId="urn:microsoft.com/office/officeart/2005/8/layout/lProcess2"/>
    <dgm:cxn modelId="{A6FCE48B-C91C-47F1-A40A-F772AA8C66A4}" type="presParOf" srcId="{766979A6-07D4-43D6-977C-B2EC184290FD}" destId="{DA40E540-4944-42F8-8D3B-5AB6029BBBEC}"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3968B-E3BF-4A7A-A8CA-E0E07D5C7112}">
      <dsp:nvSpPr>
        <dsp:cNvPr id="0" name=""/>
        <dsp:cNvSpPr/>
      </dsp:nvSpPr>
      <dsp:spPr>
        <a:xfrm>
          <a:off x="0" y="0"/>
          <a:ext cx="3773800" cy="47904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Font typeface="Arial" panose="020B0604020202020204" pitchFamily="34" charset="0"/>
            <a:buNone/>
          </a:pPr>
          <a:r>
            <a:rPr lang="en-US" sz="3700" b="1" kern="1200">
              <a:latin typeface="Arial" panose="020B0604020202020204" pitchFamily="34" charset="0"/>
              <a:cs typeface="Arial" panose="020B0604020202020204" pitchFamily="34" charset="0"/>
            </a:rPr>
            <a:t>Now</a:t>
          </a:r>
        </a:p>
      </dsp:txBody>
      <dsp:txXfrm>
        <a:off x="0" y="0"/>
        <a:ext cx="3773800" cy="1437138"/>
      </dsp:txXfrm>
    </dsp:sp>
    <dsp:sp modelId="{B46ABF52-564A-4912-A352-C8D75C06C2B3}">
      <dsp:nvSpPr>
        <dsp:cNvPr id="0" name=""/>
        <dsp:cNvSpPr/>
      </dsp:nvSpPr>
      <dsp:spPr>
        <a:xfrm>
          <a:off x="393549" y="1131506"/>
          <a:ext cx="3058378" cy="31130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Tx/>
            <a:buNone/>
          </a:pPr>
          <a:r>
            <a:rPr lang="en-US" sz="2000" b="1" kern="1200" dirty="0">
              <a:latin typeface="Arial" panose="020B0604020202020204" pitchFamily="34" charset="0"/>
              <a:cs typeface="Arial" panose="020B0604020202020204" pitchFamily="34" charset="0"/>
            </a:rPr>
            <a:t>●Continue to update student registration information</a:t>
          </a:r>
        </a:p>
        <a:p>
          <a:pPr marL="0" lvl="0" indent="0" algn="ctr" defTabSz="889000">
            <a:lnSpc>
              <a:spcPct val="90000"/>
            </a:lnSpc>
            <a:spcBef>
              <a:spcPct val="0"/>
            </a:spcBef>
            <a:spcAft>
              <a:spcPct val="35000"/>
            </a:spcAft>
            <a:buFontTx/>
            <a:buNone/>
          </a:pPr>
          <a:r>
            <a:rPr lang="en-US" sz="2000" b="1" kern="1200" dirty="0">
              <a:latin typeface="Arial" panose="020B0604020202020204" pitchFamily="34" charset="0"/>
              <a:cs typeface="Arial" panose="020B0604020202020204" pitchFamily="34" charset="0"/>
            </a:rPr>
            <a:t>●Enrollment Transfer Requests (as needed)</a:t>
          </a:r>
        </a:p>
      </dsp:txBody>
      <dsp:txXfrm>
        <a:off x="483126" y="1221083"/>
        <a:ext cx="2879224" cy="2933884"/>
      </dsp:txXfrm>
    </dsp:sp>
    <dsp:sp modelId="{43237A7C-F3A8-4024-8664-D74DA0D9FBD4}">
      <dsp:nvSpPr>
        <dsp:cNvPr id="0" name=""/>
        <dsp:cNvSpPr/>
      </dsp:nvSpPr>
      <dsp:spPr>
        <a:xfrm>
          <a:off x="4058287" y="0"/>
          <a:ext cx="3773800" cy="47904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1" kern="1200">
              <a:latin typeface="Arial" panose="020B0604020202020204" pitchFamily="34" charset="0"/>
              <a:cs typeface="Arial" panose="020B0604020202020204" pitchFamily="34" charset="0"/>
            </a:rPr>
            <a:t>2 weeks before testing</a:t>
          </a:r>
        </a:p>
      </dsp:txBody>
      <dsp:txXfrm>
        <a:off x="4058287" y="0"/>
        <a:ext cx="3773800" cy="1437138"/>
      </dsp:txXfrm>
    </dsp:sp>
    <dsp:sp modelId="{9E5E75BA-1DD5-418A-B210-EF2268262C28}">
      <dsp:nvSpPr>
        <dsp:cNvPr id="0" name=""/>
        <dsp:cNvSpPr/>
      </dsp:nvSpPr>
      <dsp:spPr>
        <a:xfrm>
          <a:off x="4123709" y="1385995"/>
          <a:ext cx="3642955" cy="311157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1" kern="1200" dirty="0">
              <a:latin typeface="Arial" panose="020B0604020202020204" pitchFamily="34" charset="0"/>
              <a:cs typeface="Arial" panose="020B0604020202020204" pitchFamily="34" charset="0"/>
            </a:rPr>
            <a:t>●Create and assign students to classes</a:t>
          </a:r>
        </a:p>
        <a:p>
          <a:pPr marL="0" lvl="0" indent="0" algn="ctr" defTabSz="889000">
            <a:lnSpc>
              <a:spcPct val="90000"/>
            </a:lnSpc>
            <a:spcBef>
              <a:spcPct val="0"/>
            </a:spcBef>
            <a:spcAft>
              <a:spcPct val="35000"/>
            </a:spcAft>
            <a:buFont typeface="Arial" panose="020B0604020202020204" pitchFamily="34" charset="0"/>
            <a:buNone/>
          </a:pPr>
          <a:r>
            <a:rPr lang="en-US" sz="2000" b="1" kern="1200" dirty="0">
              <a:latin typeface="Arial" panose="020B0604020202020204" pitchFamily="34" charset="0"/>
              <a:cs typeface="Arial" panose="020B0604020202020204" pitchFamily="34" charset="0"/>
            </a:rPr>
            <a:t>●Verify accommodations in the MCAS Portal</a:t>
          </a:r>
        </a:p>
        <a:p>
          <a:pPr marL="0" lvl="0" indent="0" algn="ctr" defTabSz="889000">
            <a:lnSpc>
              <a:spcPct val="90000"/>
            </a:lnSpc>
            <a:spcBef>
              <a:spcPct val="0"/>
            </a:spcBef>
            <a:spcAft>
              <a:spcPct val="35000"/>
            </a:spcAft>
            <a:buFont typeface="Arial" panose="020B0604020202020204" pitchFamily="34" charset="0"/>
            <a:buNone/>
          </a:pPr>
          <a:r>
            <a:rPr lang="en-US" sz="2000" b="1" kern="1200" dirty="0">
              <a:latin typeface="Arial" panose="020B0604020202020204" pitchFamily="34" charset="0"/>
              <a:cs typeface="Arial" panose="020B0604020202020204" pitchFamily="34" charset="0"/>
            </a:rPr>
            <a:t>●Create test administrator logins if necessary (for certain </a:t>
          </a:r>
          <a:r>
            <a:rPr lang="en-US" sz="2000" b="1" kern="1200" dirty="0" err="1">
              <a:latin typeface="Arial" panose="020B0604020202020204" pitchFamily="34" charset="0"/>
              <a:cs typeface="Arial" panose="020B0604020202020204" pitchFamily="34" charset="0"/>
            </a:rPr>
            <a:t>accom</a:t>
          </a:r>
          <a:r>
            <a:rPr lang="en-US" sz="2000" b="1" kern="1200" dirty="0">
              <a:latin typeface="Arial" panose="020B0604020202020204" pitchFamily="34" charset="0"/>
              <a:cs typeface="Arial" panose="020B0604020202020204" pitchFamily="34" charset="0"/>
            </a:rPr>
            <a:t>.)</a:t>
          </a:r>
        </a:p>
        <a:p>
          <a:pPr marL="0" lvl="0" indent="0" algn="ctr" defTabSz="889000">
            <a:lnSpc>
              <a:spcPct val="90000"/>
            </a:lnSpc>
            <a:spcBef>
              <a:spcPct val="0"/>
            </a:spcBef>
            <a:spcAft>
              <a:spcPct val="35000"/>
            </a:spcAft>
            <a:buFont typeface="Arial" panose="020B0604020202020204" pitchFamily="34" charset="0"/>
            <a:buNone/>
          </a:pPr>
          <a:r>
            <a:rPr lang="en-US" sz="2000" b="1" kern="1200" dirty="0">
              <a:latin typeface="Arial" panose="020B0604020202020204" pitchFamily="34" charset="0"/>
              <a:cs typeface="Arial" panose="020B0604020202020204" pitchFamily="34" charset="0"/>
            </a:rPr>
            <a:t>●Track delivery of materials through Materials Management</a:t>
          </a:r>
        </a:p>
      </dsp:txBody>
      <dsp:txXfrm>
        <a:off x="4214844" y="1477130"/>
        <a:ext cx="3460685" cy="2929300"/>
      </dsp:txXfrm>
    </dsp:sp>
    <dsp:sp modelId="{9338C6C0-B28C-4308-8478-594D92C5D5CB}">
      <dsp:nvSpPr>
        <dsp:cNvPr id="0" name=""/>
        <dsp:cNvSpPr/>
      </dsp:nvSpPr>
      <dsp:spPr>
        <a:xfrm>
          <a:off x="8115122" y="0"/>
          <a:ext cx="3773800" cy="47904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1" kern="1200">
              <a:latin typeface="Arial" panose="020B0604020202020204" pitchFamily="34" charset="0"/>
              <a:cs typeface="Arial" panose="020B0604020202020204" pitchFamily="34" charset="0"/>
            </a:rPr>
            <a:t>Up to one week before testing</a:t>
          </a:r>
        </a:p>
      </dsp:txBody>
      <dsp:txXfrm>
        <a:off x="8115122" y="0"/>
        <a:ext cx="3773800" cy="1437138"/>
      </dsp:txXfrm>
    </dsp:sp>
    <dsp:sp modelId="{C7D57BC3-E152-405E-BF39-68B6C7A68D6C}">
      <dsp:nvSpPr>
        <dsp:cNvPr id="0" name=""/>
        <dsp:cNvSpPr/>
      </dsp:nvSpPr>
      <dsp:spPr>
        <a:xfrm>
          <a:off x="8492502" y="1437138"/>
          <a:ext cx="3019040" cy="311379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●Schedule classes to tests</a:t>
          </a:r>
        </a:p>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●Print student logins and summary sheets</a:t>
          </a:r>
        </a:p>
      </dsp:txBody>
      <dsp:txXfrm>
        <a:off x="8580927" y="1525563"/>
        <a:ext cx="2842190" cy="29369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3968B-E3BF-4A7A-A8CA-E0E07D5C7112}">
      <dsp:nvSpPr>
        <dsp:cNvPr id="0" name=""/>
        <dsp:cNvSpPr/>
      </dsp:nvSpPr>
      <dsp:spPr>
        <a:xfrm>
          <a:off x="0" y="0"/>
          <a:ext cx="3773800" cy="44148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Font typeface="Arial" panose="020B0604020202020204" pitchFamily="34" charset="0"/>
            <a:buNone/>
          </a:pPr>
          <a:r>
            <a:rPr lang="en-US" sz="3900" b="1" kern="1200">
              <a:solidFill>
                <a:srgbClr val="FF0000"/>
              </a:solidFill>
              <a:latin typeface="Arial" panose="020B0604020202020204" pitchFamily="34" charset="0"/>
              <a:cs typeface="Arial" panose="020B0604020202020204" pitchFamily="34" charset="0"/>
            </a:rPr>
            <a:t>Test Day</a:t>
          </a:r>
          <a:endParaRPr lang="en-US" sz="3900" b="1" kern="1200">
            <a:latin typeface="Arial" panose="020B0604020202020204" pitchFamily="34" charset="0"/>
            <a:cs typeface="Arial" panose="020B0604020202020204" pitchFamily="34" charset="0"/>
          </a:endParaRPr>
        </a:p>
      </dsp:txBody>
      <dsp:txXfrm>
        <a:off x="0" y="0"/>
        <a:ext cx="3773800" cy="1324451"/>
      </dsp:txXfrm>
    </dsp:sp>
    <dsp:sp modelId="{B46ABF52-564A-4912-A352-C8D75C06C2B3}">
      <dsp:nvSpPr>
        <dsp:cNvPr id="0" name=""/>
        <dsp:cNvSpPr/>
      </dsp:nvSpPr>
      <dsp:spPr>
        <a:xfrm>
          <a:off x="251865" y="1303997"/>
          <a:ext cx="3159878" cy="28682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1" kern="1200">
              <a:latin typeface="Arial" panose="020B0604020202020204" pitchFamily="34" charset="0"/>
              <a:cs typeface="Arial" panose="020B0604020202020204" pitchFamily="34" charset="0"/>
            </a:rPr>
            <a:t>●</a:t>
          </a:r>
          <a:r>
            <a:rPr lang="en-US" sz="2000" b="1" i="0" kern="1200">
              <a:latin typeface="Arial" panose="020B0604020202020204" pitchFamily="34" charset="0"/>
              <a:cs typeface="Arial" panose="020B0604020202020204" pitchFamily="34" charset="0"/>
            </a:rPr>
            <a:t>Distribute student logins and summary sheets to test administrators</a:t>
          </a:r>
        </a:p>
        <a:p>
          <a:pPr marL="0" lvl="0" indent="0" algn="ctr" defTabSz="889000">
            <a:lnSpc>
              <a:spcPct val="90000"/>
            </a:lnSpc>
            <a:spcBef>
              <a:spcPct val="0"/>
            </a:spcBef>
            <a:spcAft>
              <a:spcPct val="35000"/>
            </a:spcAft>
            <a:buFont typeface="Arial" panose="020B0604020202020204" pitchFamily="34" charset="0"/>
            <a:buNone/>
          </a:pPr>
          <a:r>
            <a:rPr lang="en-US" sz="2000" b="1" kern="1200">
              <a:latin typeface="Arial" panose="020B0604020202020204" pitchFamily="34" charset="0"/>
              <a:cs typeface="Arial" panose="020B0604020202020204" pitchFamily="34" charset="0"/>
            </a:rPr>
            <a:t>●</a:t>
          </a:r>
          <a:r>
            <a:rPr lang="en-US" sz="2000" b="1" i="0" kern="1200">
              <a:latin typeface="Arial" panose="020B0604020202020204" pitchFamily="34" charset="0"/>
              <a:cs typeface="Arial" panose="020B0604020202020204" pitchFamily="34" charset="0"/>
            </a:rPr>
            <a:t>Monitor student testing status in the MCAS Portal</a:t>
          </a:r>
          <a:endParaRPr lang="en-US" sz="2000" b="1" kern="1200">
            <a:latin typeface="Arial" panose="020B0604020202020204" pitchFamily="34" charset="0"/>
            <a:cs typeface="Arial" panose="020B0604020202020204" pitchFamily="34" charset="0"/>
          </a:endParaRPr>
        </a:p>
      </dsp:txBody>
      <dsp:txXfrm>
        <a:off x="335873" y="1388005"/>
        <a:ext cx="2991862" cy="2700217"/>
      </dsp:txXfrm>
    </dsp:sp>
    <dsp:sp modelId="{43237A7C-F3A8-4024-8664-D74DA0D9FBD4}">
      <dsp:nvSpPr>
        <dsp:cNvPr id="0" name=""/>
        <dsp:cNvSpPr/>
      </dsp:nvSpPr>
      <dsp:spPr>
        <a:xfrm>
          <a:off x="4058287" y="0"/>
          <a:ext cx="3773800" cy="44148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1" kern="1200">
              <a:latin typeface="Arial" panose="020B0604020202020204" pitchFamily="34" charset="0"/>
              <a:cs typeface="Arial" panose="020B0604020202020204" pitchFamily="34" charset="0"/>
            </a:rPr>
            <a:t>During Testing</a:t>
          </a:r>
          <a:endParaRPr lang="en-US" sz="3900" b="1" kern="1200">
            <a:solidFill>
              <a:srgbClr val="FF0000"/>
            </a:solidFill>
            <a:latin typeface="Arial" panose="020B0604020202020204" pitchFamily="34" charset="0"/>
            <a:cs typeface="Arial" panose="020B0604020202020204" pitchFamily="34" charset="0"/>
          </a:endParaRPr>
        </a:p>
      </dsp:txBody>
      <dsp:txXfrm>
        <a:off x="4058287" y="0"/>
        <a:ext cx="3773800" cy="1324451"/>
      </dsp:txXfrm>
    </dsp:sp>
    <dsp:sp modelId="{9E5E75BA-1DD5-418A-B210-EF2268262C28}">
      <dsp:nvSpPr>
        <dsp:cNvPr id="0" name=""/>
        <dsp:cNvSpPr/>
      </dsp:nvSpPr>
      <dsp:spPr>
        <a:xfrm>
          <a:off x="4285122" y="1302231"/>
          <a:ext cx="3320129" cy="286759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1" kern="1200">
              <a:latin typeface="Arial" panose="020B0604020202020204" pitchFamily="34" charset="0"/>
              <a:cs typeface="Arial" panose="020B0604020202020204" pitchFamily="34" charset="0"/>
            </a:rPr>
            <a:t>●Resolve incorrect accommodations</a:t>
          </a:r>
        </a:p>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●Manage make-up testing</a:t>
          </a:r>
        </a:p>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●Void tests as needed</a:t>
          </a:r>
        </a:p>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●Unlock locked test questions (in certain circumstances)</a:t>
          </a:r>
        </a:p>
      </dsp:txBody>
      <dsp:txXfrm>
        <a:off x="4369111" y="1386220"/>
        <a:ext cx="3152151" cy="2699613"/>
      </dsp:txXfrm>
    </dsp:sp>
    <dsp:sp modelId="{9338C6C0-B28C-4308-8478-594D92C5D5CB}">
      <dsp:nvSpPr>
        <dsp:cNvPr id="0" name=""/>
        <dsp:cNvSpPr/>
      </dsp:nvSpPr>
      <dsp:spPr>
        <a:xfrm>
          <a:off x="8115122" y="0"/>
          <a:ext cx="3773800" cy="44148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1" kern="1200">
              <a:latin typeface="Arial" panose="020B0604020202020204" pitchFamily="34" charset="0"/>
              <a:cs typeface="Arial" panose="020B0604020202020204" pitchFamily="34" charset="0"/>
            </a:rPr>
            <a:t>After Testing</a:t>
          </a:r>
        </a:p>
      </dsp:txBody>
      <dsp:txXfrm>
        <a:off x="8115122" y="0"/>
        <a:ext cx="3773800" cy="1324451"/>
      </dsp:txXfrm>
    </dsp:sp>
    <dsp:sp modelId="{C7D57BC3-E152-405E-BF39-68B6C7A68D6C}">
      <dsp:nvSpPr>
        <dsp:cNvPr id="0" name=""/>
        <dsp:cNvSpPr/>
      </dsp:nvSpPr>
      <dsp:spPr>
        <a:xfrm>
          <a:off x="8511432" y="1435363"/>
          <a:ext cx="3019040" cy="28696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●Fill in Report codes as needed</a:t>
          </a:r>
        </a:p>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●Void tests as needed</a:t>
          </a:r>
        </a:p>
      </dsp:txBody>
      <dsp:txXfrm>
        <a:off x="8595481" y="1519412"/>
        <a:ext cx="2850942" cy="27015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8C6C0-B28C-4308-8478-594D92C5D5CB}">
      <dsp:nvSpPr>
        <dsp:cNvPr id="0" name=""/>
        <dsp:cNvSpPr/>
      </dsp:nvSpPr>
      <dsp:spPr>
        <a:xfrm>
          <a:off x="5950" y="0"/>
          <a:ext cx="5724565" cy="44148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1" kern="1200">
              <a:latin typeface="Arial" panose="020B0604020202020204" pitchFamily="34" charset="0"/>
              <a:cs typeface="Arial" panose="020B0604020202020204" pitchFamily="34" charset="0"/>
            </a:rPr>
            <a:t>Up to 2 days before testing</a:t>
          </a:r>
        </a:p>
      </dsp:txBody>
      <dsp:txXfrm>
        <a:off x="5950" y="0"/>
        <a:ext cx="5724565" cy="1324451"/>
      </dsp:txXfrm>
    </dsp:sp>
    <dsp:sp modelId="{D320A643-3A9C-40E6-8C95-D5B771205F5A}">
      <dsp:nvSpPr>
        <dsp:cNvPr id="0" name=""/>
        <dsp:cNvSpPr/>
      </dsp:nvSpPr>
      <dsp:spPr>
        <a:xfrm>
          <a:off x="578407" y="1324719"/>
          <a:ext cx="4579652" cy="28691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●Verify accommodations</a:t>
          </a:r>
        </a:p>
      </dsp:txBody>
      <dsp:txXfrm>
        <a:off x="662440" y="1408752"/>
        <a:ext cx="4411586" cy="2701042"/>
      </dsp:txXfrm>
    </dsp:sp>
    <dsp:sp modelId="{FED935C3-B61F-4F37-A61E-FC12A96BB539}">
      <dsp:nvSpPr>
        <dsp:cNvPr id="0" name=""/>
        <dsp:cNvSpPr/>
      </dsp:nvSpPr>
      <dsp:spPr>
        <a:xfrm>
          <a:off x="6162034" y="0"/>
          <a:ext cx="5724565" cy="44148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1" kern="1200">
              <a:solidFill>
                <a:srgbClr val="FF0000"/>
              </a:solidFill>
              <a:latin typeface="Arial" panose="020B0604020202020204" pitchFamily="34" charset="0"/>
              <a:cs typeface="Arial" panose="020B0604020202020204" pitchFamily="34" charset="0"/>
            </a:rPr>
            <a:t>Test Day</a:t>
          </a:r>
        </a:p>
      </dsp:txBody>
      <dsp:txXfrm>
        <a:off x="6162034" y="0"/>
        <a:ext cx="5724565" cy="1324451"/>
      </dsp:txXfrm>
    </dsp:sp>
    <dsp:sp modelId="{DA40E540-4944-42F8-8D3B-5AB6029BBBEC}">
      <dsp:nvSpPr>
        <dsp:cNvPr id="0" name=""/>
        <dsp:cNvSpPr/>
      </dsp:nvSpPr>
      <dsp:spPr>
        <a:xfrm>
          <a:off x="6495157" y="1124442"/>
          <a:ext cx="5105716" cy="28686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●Verify student roster</a:t>
          </a:r>
        </a:p>
        <a:p>
          <a:pPr marL="0" lvl="0" indent="0" algn="ctr" defTabSz="889000">
            <a:lnSpc>
              <a:spcPct val="90000"/>
            </a:lnSpc>
            <a:spcBef>
              <a:spcPct val="0"/>
            </a:spcBef>
            <a:spcAft>
              <a:spcPct val="35000"/>
            </a:spcAft>
            <a:buFont typeface="Arial" panose="020B0604020202020204" pitchFamily="34" charset="0"/>
            <a:buNone/>
          </a:pPr>
          <a:r>
            <a:rPr lang="en-US" sz="2000" b="1" kern="1200" dirty="0">
              <a:latin typeface="Arial" panose="020B0604020202020204" pitchFamily="34" charset="0"/>
              <a:cs typeface="Arial" panose="020B0604020202020204" pitchFamily="34" charset="0"/>
            </a:rPr>
            <a:t>●Distribute student logins to students</a:t>
          </a:r>
        </a:p>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●Provide access codes to students</a:t>
          </a:r>
        </a:p>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●Enter proctor password as needed</a:t>
          </a:r>
        </a:p>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●Monitor student testing status in the MCAS Portal</a:t>
          </a:r>
        </a:p>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●Assist with testing issues as needed</a:t>
          </a:r>
        </a:p>
      </dsp:txBody>
      <dsp:txXfrm>
        <a:off x="6579178" y="1208463"/>
        <a:ext cx="4937674" cy="27006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3968B-E3BF-4A7A-A8CA-E0E07D5C7112}">
      <dsp:nvSpPr>
        <dsp:cNvPr id="0" name=""/>
        <dsp:cNvSpPr/>
      </dsp:nvSpPr>
      <dsp:spPr>
        <a:xfrm>
          <a:off x="37868" y="0"/>
          <a:ext cx="3773800" cy="49993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Font typeface="Arial" panose="020B0604020202020204" pitchFamily="34" charset="0"/>
            <a:buNone/>
          </a:pPr>
          <a:r>
            <a:rPr lang="en-US" sz="4400" b="1" kern="1200" dirty="0">
              <a:latin typeface="Arial" panose="020B0604020202020204" pitchFamily="34" charset="0"/>
              <a:cs typeface="Arial" panose="020B0604020202020204" pitchFamily="34" charset="0"/>
            </a:rPr>
            <a:t>Fall 2025</a:t>
          </a:r>
        </a:p>
      </dsp:txBody>
      <dsp:txXfrm>
        <a:off x="37868" y="0"/>
        <a:ext cx="3773800" cy="1499814"/>
      </dsp:txXfrm>
    </dsp:sp>
    <dsp:sp modelId="{B46ABF52-564A-4912-A352-C8D75C06C2B3}">
      <dsp:nvSpPr>
        <dsp:cNvPr id="0" name=""/>
        <dsp:cNvSpPr/>
      </dsp:nvSpPr>
      <dsp:spPr>
        <a:xfrm>
          <a:off x="393549" y="1180853"/>
          <a:ext cx="3058378" cy="324880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1" kern="1200" dirty="0">
              <a:latin typeface="Arial" panose="020B0604020202020204" pitchFamily="34" charset="0"/>
              <a:cs typeface="Arial" panose="020B0604020202020204" pitchFamily="34" charset="0"/>
            </a:rPr>
            <a:t>●Verify that devices meet the technology requirements</a:t>
          </a:r>
        </a:p>
        <a:p>
          <a:pPr marL="0" lvl="0" indent="0" algn="ctr" defTabSz="889000">
            <a:lnSpc>
              <a:spcPct val="90000"/>
            </a:lnSpc>
            <a:spcBef>
              <a:spcPct val="0"/>
            </a:spcBef>
            <a:spcAft>
              <a:spcPct val="35000"/>
            </a:spcAft>
            <a:buFont typeface="Arial" panose="020B0604020202020204" pitchFamily="34" charset="0"/>
            <a:buNone/>
          </a:pPr>
          <a:r>
            <a:rPr lang="en-US" sz="2000" b="1" kern="1200" dirty="0">
              <a:latin typeface="Arial" panose="020B0604020202020204" pitchFamily="34" charset="0"/>
              <a:cs typeface="Arial" panose="020B0604020202020204" pitchFamily="34" charset="0"/>
            </a:rPr>
            <a:t>●Add provided URLs to exempt lists</a:t>
          </a:r>
        </a:p>
        <a:p>
          <a:pPr marL="0" lvl="0" indent="0" algn="ctr" defTabSz="889000">
            <a:lnSpc>
              <a:spcPct val="90000"/>
            </a:lnSpc>
            <a:spcBef>
              <a:spcPct val="0"/>
            </a:spcBef>
            <a:spcAft>
              <a:spcPct val="35000"/>
            </a:spcAft>
            <a:buFont typeface="Arial" panose="020B0604020202020204" pitchFamily="34" charset="0"/>
            <a:buNone/>
          </a:pPr>
          <a:r>
            <a:rPr lang="en-US" sz="2000" b="1" kern="1200" dirty="0">
              <a:latin typeface="Arial" panose="020B0604020202020204" pitchFamily="34" charset="0"/>
              <a:cs typeface="Arial" panose="020B0604020202020204" pitchFamily="34" charset="0"/>
            </a:rPr>
            <a:t>●Download and install the updated MCAS Student Kiosk</a:t>
          </a:r>
        </a:p>
        <a:p>
          <a:pPr marL="0" lvl="0" indent="0" algn="ctr" defTabSz="889000">
            <a:lnSpc>
              <a:spcPct val="90000"/>
            </a:lnSpc>
            <a:spcBef>
              <a:spcPct val="0"/>
            </a:spcBef>
            <a:spcAft>
              <a:spcPct val="35000"/>
            </a:spcAft>
            <a:buFont typeface="Arial" panose="020B0604020202020204" pitchFamily="34" charset="0"/>
            <a:buNone/>
          </a:pPr>
          <a:r>
            <a:rPr lang="en-US" sz="2000" b="1" kern="1200" dirty="0">
              <a:latin typeface="Arial" panose="020B0604020202020204" pitchFamily="34" charset="0"/>
              <a:cs typeface="Arial" panose="020B0604020202020204" pitchFamily="34" charset="0"/>
            </a:rPr>
            <a:t>●Conduct Site Readiness and Site Certification</a:t>
          </a:r>
        </a:p>
      </dsp:txBody>
      <dsp:txXfrm>
        <a:off x="483126" y="1270430"/>
        <a:ext cx="2879224" cy="3069651"/>
      </dsp:txXfrm>
    </dsp:sp>
    <dsp:sp modelId="{43237A7C-F3A8-4024-8664-D74DA0D9FBD4}">
      <dsp:nvSpPr>
        <dsp:cNvPr id="0" name=""/>
        <dsp:cNvSpPr/>
      </dsp:nvSpPr>
      <dsp:spPr>
        <a:xfrm>
          <a:off x="4058287" y="0"/>
          <a:ext cx="3773800" cy="49993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latin typeface="Arial" panose="020B0604020202020204" pitchFamily="34" charset="0"/>
              <a:cs typeface="Arial" panose="020B0604020202020204" pitchFamily="34" charset="0"/>
            </a:rPr>
            <a:t>Winter 2026</a:t>
          </a:r>
        </a:p>
      </dsp:txBody>
      <dsp:txXfrm>
        <a:off x="4058287" y="0"/>
        <a:ext cx="3773800" cy="1499814"/>
      </dsp:txXfrm>
    </dsp:sp>
    <dsp:sp modelId="{9E5E75BA-1DD5-418A-B210-EF2268262C28}">
      <dsp:nvSpPr>
        <dsp:cNvPr id="0" name=""/>
        <dsp:cNvSpPr/>
      </dsp:nvSpPr>
      <dsp:spPr>
        <a:xfrm>
          <a:off x="4263023" y="1108191"/>
          <a:ext cx="3364328" cy="324682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1" kern="1200" dirty="0">
              <a:latin typeface="Arial" panose="020B0604020202020204" pitchFamily="34" charset="0"/>
              <a:cs typeface="Arial" panose="020B0604020202020204" pitchFamily="34" charset="0"/>
            </a:rPr>
            <a:t>●Review Appendix A of the PAM</a:t>
          </a:r>
        </a:p>
        <a:p>
          <a:pPr marL="0" lvl="0" indent="0" algn="ctr" defTabSz="800100">
            <a:lnSpc>
              <a:spcPct val="90000"/>
            </a:lnSpc>
            <a:spcBef>
              <a:spcPct val="0"/>
            </a:spcBef>
            <a:spcAft>
              <a:spcPct val="35000"/>
            </a:spcAft>
            <a:buFont typeface="Arial" panose="020B0604020202020204" pitchFamily="34" charset="0"/>
            <a:buNone/>
          </a:pPr>
          <a:r>
            <a:rPr lang="en-US" sz="1800" b="1" kern="1200" dirty="0">
              <a:latin typeface="Arial" panose="020B0604020202020204" pitchFamily="34" charset="0"/>
              <a:cs typeface="Arial" panose="020B0604020202020204" pitchFamily="34" charset="0"/>
            </a:rPr>
            <a:t>●Review technology guidelines to verify that devices meet technology requirements</a:t>
          </a:r>
        </a:p>
        <a:p>
          <a:pPr marL="0" lvl="0" indent="0" algn="ctr" defTabSz="800100">
            <a:lnSpc>
              <a:spcPct val="90000"/>
            </a:lnSpc>
            <a:spcBef>
              <a:spcPct val="0"/>
            </a:spcBef>
            <a:spcAft>
              <a:spcPct val="35000"/>
            </a:spcAft>
            <a:buFont typeface="Arial" panose="020B0604020202020204" pitchFamily="34" charset="0"/>
            <a:buNone/>
          </a:pPr>
          <a:r>
            <a:rPr lang="en-US" sz="1800" b="1" kern="1200" dirty="0">
              <a:latin typeface="Arial" panose="020B0604020202020204" pitchFamily="34" charset="0"/>
              <a:cs typeface="Arial" panose="020B0604020202020204" pitchFamily="34" charset="0"/>
            </a:rPr>
            <a:t>●Install updated kiosks if needed</a:t>
          </a:r>
        </a:p>
        <a:p>
          <a:pPr marL="0" lvl="0" indent="0" algn="ctr" defTabSz="800100">
            <a:lnSpc>
              <a:spcPct val="90000"/>
            </a:lnSpc>
            <a:spcBef>
              <a:spcPct val="0"/>
            </a:spcBef>
            <a:spcAft>
              <a:spcPct val="35000"/>
            </a:spcAft>
            <a:buFont typeface="Arial" panose="020B0604020202020204" pitchFamily="34" charset="0"/>
            <a:buNone/>
          </a:pPr>
          <a:r>
            <a:rPr lang="en-US" sz="1800" b="1" kern="1200" dirty="0">
              <a:latin typeface="Arial" panose="020B0604020202020204" pitchFamily="34" charset="0"/>
              <a:cs typeface="Arial" panose="020B0604020202020204" pitchFamily="34" charset="0"/>
            </a:rPr>
            <a:t>●Verify access to MCAS Portal and MCAS Training Site</a:t>
          </a:r>
        </a:p>
      </dsp:txBody>
      <dsp:txXfrm>
        <a:off x="4358119" y="1203287"/>
        <a:ext cx="3174136" cy="3056634"/>
      </dsp:txXfrm>
    </dsp:sp>
    <dsp:sp modelId="{9338C6C0-B28C-4308-8478-594D92C5D5CB}">
      <dsp:nvSpPr>
        <dsp:cNvPr id="0" name=""/>
        <dsp:cNvSpPr/>
      </dsp:nvSpPr>
      <dsp:spPr>
        <a:xfrm>
          <a:off x="8115122" y="0"/>
          <a:ext cx="3773800" cy="49993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a:latin typeface="Arial" panose="020B0604020202020204" pitchFamily="34" charset="0"/>
              <a:cs typeface="Arial" panose="020B0604020202020204" pitchFamily="34" charset="0"/>
            </a:rPr>
            <a:t>During Testing</a:t>
          </a:r>
        </a:p>
      </dsp:txBody>
      <dsp:txXfrm>
        <a:off x="8115122" y="0"/>
        <a:ext cx="3773800" cy="1499814"/>
      </dsp:txXfrm>
    </dsp:sp>
    <dsp:sp modelId="{C7D57BC3-E152-405E-BF39-68B6C7A68D6C}">
      <dsp:nvSpPr>
        <dsp:cNvPr id="0" name=""/>
        <dsp:cNvSpPr/>
      </dsp:nvSpPr>
      <dsp:spPr>
        <a:xfrm>
          <a:off x="8492502" y="1499814"/>
          <a:ext cx="3019040" cy="324959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●Troubleshoot issues as they arise</a:t>
          </a:r>
        </a:p>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●Contact the MCAS Service Center with technology questions</a:t>
          </a:r>
        </a:p>
      </dsp:txBody>
      <dsp:txXfrm>
        <a:off x="8580927" y="1588239"/>
        <a:ext cx="2842190" cy="30727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8C6C0-B28C-4308-8478-594D92C5D5CB}">
      <dsp:nvSpPr>
        <dsp:cNvPr id="0" name=""/>
        <dsp:cNvSpPr/>
      </dsp:nvSpPr>
      <dsp:spPr>
        <a:xfrm>
          <a:off x="5950" y="0"/>
          <a:ext cx="5724565" cy="44148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1" kern="1200">
              <a:latin typeface="Arial" panose="020B0604020202020204" pitchFamily="34" charset="0"/>
              <a:cs typeface="Arial" panose="020B0604020202020204" pitchFamily="34" charset="0"/>
            </a:rPr>
            <a:t>Up to 2 days before testing</a:t>
          </a:r>
        </a:p>
      </dsp:txBody>
      <dsp:txXfrm>
        <a:off x="5950" y="0"/>
        <a:ext cx="5724565" cy="1324451"/>
      </dsp:txXfrm>
    </dsp:sp>
    <dsp:sp modelId="{D320A643-3A9C-40E6-8C95-D5B771205F5A}">
      <dsp:nvSpPr>
        <dsp:cNvPr id="0" name=""/>
        <dsp:cNvSpPr/>
      </dsp:nvSpPr>
      <dsp:spPr>
        <a:xfrm>
          <a:off x="578407" y="1324719"/>
          <a:ext cx="4579652" cy="28691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 Verify accommodations</a:t>
          </a:r>
        </a:p>
      </dsp:txBody>
      <dsp:txXfrm>
        <a:off x="662440" y="1408752"/>
        <a:ext cx="4411586" cy="2701042"/>
      </dsp:txXfrm>
    </dsp:sp>
    <dsp:sp modelId="{FED935C3-B61F-4F37-A61E-FC12A96BB539}">
      <dsp:nvSpPr>
        <dsp:cNvPr id="0" name=""/>
        <dsp:cNvSpPr/>
      </dsp:nvSpPr>
      <dsp:spPr>
        <a:xfrm>
          <a:off x="6162034" y="0"/>
          <a:ext cx="5724565" cy="44148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1" kern="1200">
              <a:solidFill>
                <a:srgbClr val="FF0000"/>
              </a:solidFill>
              <a:latin typeface="Arial" panose="020B0604020202020204" pitchFamily="34" charset="0"/>
              <a:cs typeface="Arial" panose="020B0604020202020204" pitchFamily="34" charset="0"/>
            </a:rPr>
            <a:t>Test Day</a:t>
          </a:r>
        </a:p>
      </dsp:txBody>
      <dsp:txXfrm>
        <a:off x="6162034" y="0"/>
        <a:ext cx="5724565" cy="1324451"/>
      </dsp:txXfrm>
    </dsp:sp>
    <dsp:sp modelId="{DA40E540-4944-42F8-8D3B-5AB6029BBBEC}">
      <dsp:nvSpPr>
        <dsp:cNvPr id="0" name=""/>
        <dsp:cNvSpPr/>
      </dsp:nvSpPr>
      <dsp:spPr>
        <a:xfrm>
          <a:off x="6463604" y="1230780"/>
          <a:ext cx="5273881" cy="28689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●Verify student roster</a:t>
          </a:r>
        </a:p>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 Distribute student logins to students</a:t>
          </a:r>
        </a:p>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 Provide access codes to students</a:t>
          </a:r>
        </a:p>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 Enter proctor password as needed</a:t>
          </a:r>
        </a:p>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 Monitor student testing status in the MCAS Portal</a:t>
          </a:r>
        </a:p>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 Assist with testing issues as needed</a:t>
          </a:r>
        </a:p>
      </dsp:txBody>
      <dsp:txXfrm>
        <a:off x="6547633" y="1314809"/>
        <a:ext cx="5105823" cy="270088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F6ED4749-19D8-4E36-90F7-E6B45104401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9A48534B-5D3C-4807-A728-1CB2BECA5F7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49EE748-B40B-414E-BAA7-F3C486CFB5C1}" type="datetimeFigureOut">
              <a:rPr lang="zh-CN" altLang="en-US" smtClean="0"/>
              <a:pPr/>
              <a:t>2026/3/4</a:t>
            </a:fld>
            <a:endParaRPr lang="zh-CN" altLang="en-US"/>
          </a:p>
        </p:txBody>
      </p:sp>
      <p:sp>
        <p:nvSpPr>
          <p:cNvPr id="4" name="页脚占位符 3">
            <a:extLst>
              <a:ext uri="{FF2B5EF4-FFF2-40B4-BE49-F238E27FC236}">
                <a16:creationId xmlns:a16="http://schemas.microsoft.com/office/drawing/2014/main" id="{97F99B70-1AD7-4C7C-A906-8B56C25C43B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3320F0F0-CF1A-496E-BED7-9E4922DA6A0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418C9F7-038D-4319-89ED-950335481415}" type="slidenum">
              <a:rPr lang="zh-CN" altLang="en-US" smtClean="0"/>
              <a:pPr/>
              <a:t>‹#›</a:t>
            </a:fld>
            <a:endParaRPr lang="zh-CN" altLang="en-US"/>
          </a:p>
        </p:txBody>
      </p:sp>
    </p:spTree>
    <p:extLst>
      <p:ext uri="{BB962C8B-B14F-4D97-AF65-F5344CB8AC3E}">
        <p14:creationId xmlns:p14="http://schemas.microsoft.com/office/powerpoint/2010/main" val="3949396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7A38425-D63F-4DFC-BD0C-2F1E5D93D1F4}" type="datetimeFigureOut">
              <a:rPr lang="zh-CN" altLang="en-US" smtClean="0"/>
              <a:pPr/>
              <a:t>2026/3/4</a:t>
            </a:fld>
            <a:endParaRPr lang="zh-CN" altLang="en-US"/>
          </a:p>
        </p:txBody>
      </p:sp>
      <p:sp>
        <p:nvSpPr>
          <p:cNvPr id="4" name="幻灯片图像占位符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DCCD5AF-71CD-4C88-AC55-E7BE057B2D3C}" type="slidenum">
              <a:rPr lang="zh-CN" altLang="en-US" smtClean="0"/>
              <a:pPr/>
              <a:t>‹#›</a:t>
            </a:fld>
            <a:endParaRPr lang="zh-CN" altLang="en-US"/>
          </a:p>
        </p:txBody>
      </p:sp>
    </p:spTree>
    <p:extLst>
      <p:ext uri="{BB962C8B-B14F-4D97-AF65-F5344CB8AC3E}">
        <p14:creationId xmlns:p14="http://schemas.microsoft.com/office/powerpoint/2010/main" val="367858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Massachusetts Department of Elementary and Secondary Education</a:t>
            </a:r>
          </a:p>
        </p:txBody>
      </p:sp>
      <p:sp>
        <p:nvSpPr>
          <p:cNvPr id="5" name="Slide Number Placeholder 4"/>
          <p:cNvSpPr>
            <a:spLocks noGrp="1"/>
          </p:cNvSpPr>
          <p:nvPr>
            <p:ph type="sldNum" sz="quarter" idx="5"/>
          </p:nvPr>
        </p:nvSpPr>
        <p:spPr/>
        <p:txBody>
          <a:bodyPr/>
          <a:lstStyle/>
          <a:p>
            <a:fld id="{145724FF-A098-4B60-9000-6891DF0985A5}" type="slidenum">
              <a:rPr lang="en-US" smtClean="0"/>
              <a:pPr/>
              <a:t>1</a:t>
            </a:fld>
            <a:endParaRPr lang="en-US"/>
          </a:p>
        </p:txBody>
      </p:sp>
    </p:spTree>
    <p:extLst>
      <p:ext uri="{BB962C8B-B14F-4D97-AF65-F5344CB8AC3E}">
        <p14:creationId xmlns:p14="http://schemas.microsoft.com/office/powerpoint/2010/main" val="2912037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C60F2-1B5F-B88F-7690-5424F36310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252A4-4725-D9AB-65BC-9B438C4D3B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26F692-B645-069C-5AB2-B6975AC01E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4F8316-BCB0-BE17-164F-9979FFC16E43}"/>
              </a:ext>
            </a:extLst>
          </p:cNvPr>
          <p:cNvSpPr>
            <a:spLocks noGrp="1"/>
          </p:cNvSpPr>
          <p:nvPr>
            <p:ph type="sldNum" sz="quarter" idx="5"/>
          </p:nvPr>
        </p:nvSpPr>
        <p:spPr/>
        <p:txBody>
          <a:bodyPr/>
          <a:lstStyle/>
          <a:p>
            <a:fld id="{ADCCD5AF-71CD-4C88-AC55-E7BE057B2D3C}" type="slidenum">
              <a:rPr lang="zh-CN" altLang="en-US" smtClean="0"/>
              <a:pPr/>
              <a:t>13</a:t>
            </a:fld>
            <a:endParaRPr lang="zh-CN" altLang="en-US"/>
          </a:p>
        </p:txBody>
      </p:sp>
    </p:spTree>
    <p:extLst>
      <p:ext uri="{BB962C8B-B14F-4D97-AF65-F5344CB8AC3E}">
        <p14:creationId xmlns:p14="http://schemas.microsoft.com/office/powerpoint/2010/main" val="1989918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14</a:t>
            </a:fld>
            <a:endParaRPr lang="zh-CN" altLang="en-US"/>
          </a:p>
        </p:txBody>
      </p:sp>
    </p:spTree>
    <p:extLst>
      <p:ext uri="{BB962C8B-B14F-4D97-AF65-F5344CB8AC3E}">
        <p14:creationId xmlns:p14="http://schemas.microsoft.com/office/powerpoint/2010/main" val="2368440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15</a:t>
            </a:fld>
            <a:endParaRPr lang="zh-CN" altLang="en-US"/>
          </a:p>
        </p:txBody>
      </p:sp>
    </p:spTree>
    <p:extLst>
      <p:ext uri="{BB962C8B-B14F-4D97-AF65-F5344CB8AC3E}">
        <p14:creationId xmlns:p14="http://schemas.microsoft.com/office/powerpoint/2010/main" val="3637394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16</a:t>
            </a:fld>
            <a:endParaRPr lang="zh-CN" altLang="en-US"/>
          </a:p>
        </p:txBody>
      </p:sp>
    </p:spTree>
    <p:extLst>
      <p:ext uri="{BB962C8B-B14F-4D97-AF65-F5344CB8AC3E}">
        <p14:creationId xmlns:p14="http://schemas.microsoft.com/office/powerpoint/2010/main" val="1326228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63831-677C-A6BA-970E-7B90FC29B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08498F-3C01-2D11-269B-E29B971708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B54D72-0364-148D-906B-6A195ED1C0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9CB60FE-E042-D4D8-0D7E-FE3B69B6157A}"/>
              </a:ext>
            </a:extLst>
          </p:cNvPr>
          <p:cNvSpPr>
            <a:spLocks noGrp="1"/>
          </p:cNvSpPr>
          <p:nvPr>
            <p:ph type="sldNum" sz="quarter" idx="5"/>
          </p:nvPr>
        </p:nvSpPr>
        <p:spPr/>
        <p:txBody>
          <a:bodyPr/>
          <a:lstStyle/>
          <a:p>
            <a:fld id="{ADCCD5AF-71CD-4C88-AC55-E7BE057B2D3C}" type="slidenum">
              <a:rPr lang="zh-CN" altLang="en-US" smtClean="0"/>
              <a:pPr/>
              <a:t>17</a:t>
            </a:fld>
            <a:endParaRPr lang="zh-CN" altLang="en-US"/>
          </a:p>
        </p:txBody>
      </p:sp>
    </p:spTree>
    <p:extLst>
      <p:ext uri="{BB962C8B-B14F-4D97-AF65-F5344CB8AC3E}">
        <p14:creationId xmlns:p14="http://schemas.microsoft.com/office/powerpoint/2010/main" val="2524454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18</a:t>
            </a:fld>
            <a:endParaRPr lang="zh-CN" altLang="en-US"/>
          </a:p>
        </p:txBody>
      </p:sp>
    </p:spTree>
    <p:extLst>
      <p:ext uri="{BB962C8B-B14F-4D97-AF65-F5344CB8AC3E}">
        <p14:creationId xmlns:p14="http://schemas.microsoft.com/office/powerpoint/2010/main" val="2756596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19</a:t>
            </a:fld>
            <a:endParaRPr lang="zh-CN" altLang="en-US"/>
          </a:p>
        </p:txBody>
      </p:sp>
    </p:spTree>
    <p:extLst>
      <p:ext uri="{BB962C8B-B14F-4D97-AF65-F5344CB8AC3E}">
        <p14:creationId xmlns:p14="http://schemas.microsoft.com/office/powerpoint/2010/main" val="1757228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3ED82-BCD1-1808-2B13-3EC599F04F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2562A-BE31-716D-674F-02DE380167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E73125-DD98-2FDF-E6CE-A29C5E3C04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D13478-7EDA-9D01-025B-87801AE73B81}"/>
              </a:ext>
            </a:extLst>
          </p:cNvPr>
          <p:cNvSpPr>
            <a:spLocks noGrp="1"/>
          </p:cNvSpPr>
          <p:nvPr>
            <p:ph type="sldNum" sz="quarter" idx="5"/>
          </p:nvPr>
        </p:nvSpPr>
        <p:spPr/>
        <p:txBody>
          <a:bodyPr/>
          <a:lstStyle/>
          <a:p>
            <a:fld id="{ADCCD5AF-71CD-4C88-AC55-E7BE057B2D3C}" type="slidenum">
              <a:rPr lang="zh-CN" altLang="en-US" smtClean="0"/>
              <a:pPr/>
              <a:t>20</a:t>
            </a:fld>
            <a:endParaRPr lang="zh-CN" altLang="en-US"/>
          </a:p>
        </p:txBody>
      </p:sp>
    </p:spTree>
    <p:extLst>
      <p:ext uri="{BB962C8B-B14F-4D97-AF65-F5344CB8AC3E}">
        <p14:creationId xmlns:p14="http://schemas.microsoft.com/office/powerpoint/2010/main" val="2054604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43C14-0B66-689F-2E53-FFB9D4C26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9375B-C2F4-1208-2B3B-A78BAC1A01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7F4F3-EB37-781F-37D1-082BA019A5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D99386-DA2A-7488-0EB4-A9CEF045157C}"/>
              </a:ext>
            </a:extLst>
          </p:cNvPr>
          <p:cNvSpPr>
            <a:spLocks noGrp="1"/>
          </p:cNvSpPr>
          <p:nvPr>
            <p:ph type="sldNum" sz="quarter" idx="5"/>
          </p:nvPr>
        </p:nvSpPr>
        <p:spPr/>
        <p:txBody>
          <a:bodyPr/>
          <a:lstStyle/>
          <a:p>
            <a:fld id="{ADCCD5AF-71CD-4C88-AC55-E7BE057B2D3C}" type="slidenum">
              <a:rPr lang="zh-CN" altLang="en-US" smtClean="0"/>
              <a:pPr/>
              <a:t>21</a:t>
            </a:fld>
            <a:endParaRPr lang="zh-CN" altLang="en-US"/>
          </a:p>
        </p:txBody>
      </p:sp>
    </p:spTree>
    <p:extLst>
      <p:ext uri="{BB962C8B-B14F-4D97-AF65-F5344CB8AC3E}">
        <p14:creationId xmlns:p14="http://schemas.microsoft.com/office/powerpoint/2010/main" val="4158835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BF2B0-D014-CE9A-B48B-AAD52FC748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CA01D-0158-C7EB-B3B8-401E8228BF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6ABFB4-01F6-3076-082B-5C619DF3C6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B51B37-6BF3-FB57-54A7-D87DB2F6C43B}"/>
              </a:ext>
            </a:extLst>
          </p:cNvPr>
          <p:cNvSpPr>
            <a:spLocks noGrp="1"/>
          </p:cNvSpPr>
          <p:nvPr>
            <p:ph type="sldNum" sz="quarter" idx="5"/>
          </p:nvPr>
        </p:nvSpPr>
        <p:spPr/>
        <p:txBody>
          <a:bodyPr/>
          <a:lstStyle/>
          <a:p>
            <a:fld id="{ADCCD5AF-71CD-4C88-AC55-E7BE057B2D3C}" type="slidenum">
              <a:rPr lang="zh-CN" altLang="en-US" smtClean="0"/>
              <a:pPr/>
              <a:t>22</a:t>
            </a:fld>
            <a:endParaRPr lang="zh-CN" altLang="en-US"/>
          </a:p>
        </p:txBody>
      </p:sp>
    </p:spTree>
    <p:extLst>
      <p:ext uri="{BB962C8B-B14F-4D97-AF65-F5344CB8AC3E}">
        <p14:creationId xmlns:p14="http://schemas.microsoft.com/office/powerpoint/2010/main" val="3679645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F406DF-9B43-44E9-B3C7-398A43171C4A}" type="slidenum">
              <a:rPr lang="en-US"/>
              <a:pPr fontAlgn="base">
                <a:spcBef>
                  <a:spcPct val="0"/>
                </a:spcBef>
                <a:spcAft>
                  <a:spcPct val="0"/>
                </a:spcAft>
              </a:pPr>
              <a:t>2</a:t>
            </a:fld>
            <a:endParaRPr lang="en-US"/>
          </a:p>
        </p:txBody>
      </p:sp>
      <p:sp>
        <p:nvSpPr>
          <p:cNvPr id="44037"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Massachusetts Department of Elementary and Secondary Education</a:t>
            </a:r>
          </a:p>
        </p:txBody>
      </p:sp>
    </p:spTree>
    <p:extLst>
      <p:ext uri="{BB962C8B-B14F-4D97-AF65-F5344CB8AC3E}">
        <p14:creationId xmlns:p14="http://schemas.microsoft.com/office/powerpoint/2010/main" val="1414611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E0E33-ED84-C85A-1449-6DC19E8214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48FA05-E942-75D6-52C3-2388AF26D5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FEA1B3-46CC-C52E-CFC6-4E40A8F0A58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2F6D07-DCF6-7E0B-62CA-95E124F842C7}"/>
              </a:ext>
            </a:extLst>
          </p:cNvPr>
          <p:cNvSpPr>
            <a:spLocks noGrp="1"/>
          </p:cNvSpPr>
          <p:nvPr>
            <p:ph type="sldNum" sz="quarter" idx="5"/>
          </p:nvPr>
        </p:nvSpPr>
        <p:spPr/>
        <p:txBody>
          <a:bodyPr/>
          <a:lstStyle/>
          <a:p>
            <a:fld id="{ADCCD5AF-71CD-4C88-AC55-E7BE057B2D3C}" type="slidenum">
              <a:rPr lang="zh-CN" altLang="en-US" smtClean="0"/>
              <a:pPr/>
              <a:t>23</a:t>
            </a:fld>
            <a:endParaRPr lang="zh-CN" altLang="en-US"/>
          </a:p>
        </p:txBody>
      </p:sp>
    </p:spTree>
    <p:extLst>
      <p:ext uri="{BB962C8B-B14F-4D97-AF65-F5344CB8AC3E}">
        <p14:creationId xmlns:p14="http://schemas.microsoft.com/office/powerpoint/2010/main" val="369675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9CEED-4D32-6233-9833-FA5F5B5612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4900FC-54E8-3E9F-197A-9F393EBDC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D0958-E7BD-D81D-5BCB-2866859E7A6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D03AC2-1E59-6D95-9FCC-02072600B651}"/>
              </a:ext>
            </a:extLst>
          </p:cNvPr>
          <p:cNvSpPr>
            <a:spLocks noGrp="1"/>
          </p:cNvSpPr>
          <p:nvPr>
            <p:ph type="sldNum" sz="quarter" idx="5"/>
          </p:nvPr>
        </p:nvSpPr>
        <p:spPr/>
        <p:txBody>
          <a:bodyPr/>
          <a:lstStyle/>
          <a:p>
            <a:fld id="{ADCCD5AF-71CD-4C88-AC55-E7BE057B2D3C}" type="slidenum">
              <a:rPr lang="zh-CN" altLang="en-US" smtClean="0"/>
              <a:pPr/>
              <a:t>24</a:t>
            </a:fld>
            <a:endParaRPr lang="zh-CN" altLang="en-US"/>
          </a:p>
        </p:txBody>
      </p:sp>
    </p:spTree>
    <p:extLst>
      <p:ext uri="{BB962C8B-B14F-4D97-AF65-F5344CB8AC3E}">
        <p14:creationId xmlns:p14="http://schemas.microsoft.com/office/powerpoint/2010/main" val="1783835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48EB9-3589-2856-B031-705DCD6538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5A3DB8-7F03-47C7-76F9-B9181CEA6F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9521BC-943E-0B21-E825-707CF184FC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15C89CD-DB6E-8230-1FEF-DDAE6B238F6D}"/>
              </a:ext>
            </a:extLst>
          </p:cNvPr>
          <p:cNvSpPr>
            <a:spLocks noGrp="1"/>
          </p:cNvSpPr>
          <p:nvPr>
            <p:ph type="sldNum" sz="quarter" idx="5"/>
          </p:nvPr>
        </p:nvSpPr>
        <p:spPr/>
        <p:txBody>
          <a:bodyPr/>
          <a:lstStyle/>
          <a:p>
            <a:fld id="{ADCCD5AF-71CD-4C88-AC55-E7BE057B2D3C}" type="slidenum">
              <a:rPr lang="zh-CN" altLang="en-US" smtClean="0"/>
              <a:pPr/>
              <a:t>25</a:t>
            </a:fld>
            <a:endParaRPr lang="zh-CN" altLang="en-US"/>
          </a:p>
        </p:txBody>
      </p:sp>
    </p:spTree>
    <p:extLst>
      <p:ext uri="{BB962C8B-B14F-4D97-AF65-F5344CB8AC3E}">
        <p14:creationId xmlns:p14="http://schemas.microsoft.com/office/powerpoint/2010/main" val="2794096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2BBBC-2855-AF52-B52F-CE69C7614F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B4C00-5087-031D-8B5A-C8D3743280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026C83-F9F5-56CA-1316-076AF11151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947E03-A5F5-F397-6DF1-7ABBEEAA4C40}"/>
              </a:ext>
            </a:extLst>
          </p:cNvPr>
          <p:cNvSpPr>
            <a:spLocks noGrp="1"/>
          </p:cNvSpPr>
          <p:nvPr>
            <p:ph type="sldNum" sz="quarter" idx="5"/>
          </p:nvPr>
        </p:nvSpPr>
        <p:spPr/>
        <p:txBody>
          <a:bodyPr/>
          <a:lstStyle/>
          <a:p>
            <a:fld id="{ADCCD5AF-71CD-4C88-AC55-E7BE057B2D3C}" type="slidenum">
              <a:rPr lang="zh-CN" altLang="en-US" smtClean="0"/>
              <a:pPr/>
              <a:t>26</a:t>
            </a:fld>
            <a:endParaRPr lang="zh-CN" altLang="en-US"/>
          </a:p>
        </p:txBody>
      </p:sp>
    </p:spTree>
    <p:extLst>
      <p:ext uri="{BB962C8B-B14F-4D97-AF65-F5344CB8AC3E}">
        <p14:creationId xmlns:p14="http://schemas.microsoft.com/office/powerpoint/2010/main" val="1648984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FEC14-3C15-89AD-C3F0-820F1DD443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A5645-B350-5681-AD6C-3EC2B7AA8A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FA7A6B-7494-8009-5358-7995134470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45D719-96C9-CF99-753C-8D3605D47021}"/>
              </a:ext>
            </a:extLst>
          </p:cNvPr>
          <p:cNvSpPr>
            <a:spLocks noGrp="1"/>
          </p:cNvSpPr>
          <p:nvPr>
            <p:ph type="sldNum" sz="quarter" idx="5"/>
          </p:nvPr>
        </p:nvSpPr>
        <p:spPr/>
        <p:txBody>
          <a:bodyPr/>
          <a:lstStyle/>
          <a:p>
            <a:fld id="{ADCCD5AF-71CD-4C88-AC55-E7BE057B2D3C}" type="slidenum">
              <a:rPr lang="zh-CN" altLang="en-US" smtClean="0"/>
              <a:pPr/>
              <a:t>28</a:t>
            </a:fld>
            <a:endParaRPr lang="zh-CN" altLang="en-US"/>
          </a:p>
        </p:txBody>
      </p:sp>
    </p:spTree>
    <p:extLst>
      <p:ext uri="{BB962C8B-B14F-4D97-AF65-F5344CB8AC3E}">
        <p14:creationId xmlns:p14="http://schemas.microsoft.com/office/powerpoint/2010/main" val="3851368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5D9DC-496B-0F35-BEB9-815AD6CFB9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6FD6E-19A7-9D49-6D77-B5E65F36BC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462F66-4E9B-436D-5257-8493C02718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10748C-DCF9-606F-B25D-50982F521E3F}"/>
              </a:ext>
            </a:extLst>
          </p:cNvPr>
          <p:cNvSpPr>
            <a:spLocks noGrp="1"/>
          </p:cNvSpPr>
          <p:nvPr>
            <p:ph type="sldNum" sz="quarter" idx="5"/>
          </p:nvPr>
        </p:nvSpPr>
        <p:spPr/>
        <p:txBody>
          <a:bodyPr/>
          <a:lstStyle/>
          <a:p>
            <a:fld id="{ADCCD5AF-71CD-4C88-AC55-E7BE057B2D3C}" type="slidenum">
              <a:rPr lang="zh-CN" altLang="en-US" smtClean="0"/>
              <a:pPr/>
              <a:t>33</a:t>
            </a:fld>
            <a:endParaRPr lang="zh-CN" altLang="en-US"/>
          </a:p>
        </p:txBody>
      </p:sp>
    </p:spTree>
    <p:extLst>
      <p:ext uri="{BB962C8B-B14F-4D97-AF65-F5344CB8AC3E}">
        <p14:creationId xmlns:p14="http://schemas.microsoft.com/office/powerpoint/2010/main" val="2946180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3DAB9-23CF-5A8D-78D1-8669DC713B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8BFA8-B02F-AE4A-593D-88B3E84E8C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3ECFA-CACC-BE42-6C37-3397EB29C9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D6AD66-936E-7113-81F1-352EBAE7ACDF}"/>
              </a:ext>
            </a:extLst>
          </p:cNvPr>
          <p:cNvSpPr>
            <a:spLocks noGrp="1"/>
          </p:cNvSpPr>
          <p:nvPr>
            <p:ph type="sldNum" sz="quarter" idx="5"/>
          </p:nvPr>
        </p:nvSpPr>
        <p:spPr/>
        <p:txBody>
          <a:bodyPr/>
          <a:lstStyle/>
          <a:p>
            <a:fld id="{ADCCD5AF-71CD-4C88-AC55-E7BE057B2D3C}" type="slidenum">
              <a:rPr lang="zh-CN" altLang="en-US" smtClean="0"/>
              <a:pPr/>
              <a:t>34</a:t>
            </a:fld>
            <a:endParaRPr lang="zh-CN" altLang="en-US"/>
          </a:p>
        </p:txBody>
      </p:sp>
    </p:spTree>
    <p:extLst>
      <p:ext uri="{BB962C8B-B14F-4D97-AF65-F5344CB8AC3E}">
        <p14:creationId xmlns:p14="http://schemas.microsoft.com/office/powerpoint/2010/main" val="264367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8B7EC-3187-F6B5-4912-9D470C568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F3B0B9-F3C3-9445-1D35-7B797F5D6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8081EC-00C4-AD43-8BD8-5B4D6188EC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5C58FF-88FD-03AF-F4BE-9E9FAE83F39F}"/>
              </a:ext>
            </a:extLst>
          </p:cNvPr>
          <p:cNvSpPr>
            <a:spLocks noGrp="1"/>
          </p:cNvSpPr>
          <p:nvPr>
            <p:ph type="sldNum" sz="quarter" idx="5"/>
          </p:nvPr>
        </p:nvSpPr>
        <p:spPr/>
        <p:txBody>
          <a:bodyPr/>
          <a:lstStyle/>
          <a:p>
            <a:fld id="{ADCCD5AF-71CD-4C88-AC55-E7BE057B2D3C}" type="slidenum">
              <a:rPr lang="zh-CN" altLang="en-US" smtClean="0"/>
              <a:pPr/>
              <a:t>35</a:t>
            </a:fld>
            <a:endParaRPr lang="zh-CN" altLang="en-US"/>
          </a:p>
        </p:txBody>
      </p:sp>
    </p:spTree>
    <p:extLst>
      <p:ext uri="{BB962C8B-B14F-4D97-AF65-F5344CB8AC3E}">
        <p14:creationId xmlns:p14="http://schemas.microsoft.com/office/powerpoint/2010/main" val="3960450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24945-7185-594D-C7D1-243BD49C50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05C92-3DEE-58DA-57CB-B7B8355EF4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4F0BC2-76A1-7866-D35A-5D0680E3E3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E752D5-C853-F033-4A66-8BB5F9236358}"/>
              </a:ext>
            </a:extLst>
          </p:cNvPr>
          <p:cNvSpPr>
            <a:spLocks noGrp="1"/>
          </p:cNvSpPr>
          <p:nvPr>
            <p:ph type="sldNum" sz="quarter" idx="5"/>
          </p:nvPr>
        </p:nvSpPr>
        <p:spPr/>
        <p:txBody>
          <a:bodyPr/>
          <a:lstStyle/>
          <a:p>
            <a:fld id="{ADCCD5AF-71CD-4C88-AC55-E7BE057B2D3C}" type="slidenum">
              <a:rPr lang="zh-CN" altLang="en-US" smtClean="0"/>
              <a:pPr/>
              <a:t>36</a:t>
            </a:fld>
            <a:endParaRPr lang="zh-CN" altLang="en-US"/>
          </a:p>
        </p:txBody>
      </p:sp>
    </p:spTree>
    <p:extLst>
      <p:ext uri="{BB962C8B-B14F-4D97-AF65-F5344CB8AC3E}">
        <p14:creationId xmlns:p14="http://schemas.microsoft.com/office/powerpoint/2010/main" val="1380920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B9B83-1E9A-8699-8FFE-373C8F3EA7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38CFE2-A572-5B0E-E75F-CF22A037E8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6669B7-BDFF-5F66-E9A9-545EAC36BD3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5BFA84-A9C6-5D3C-B3F5-E2DF759F7068}"/>
              </a:ext>
            </a:extLst>
          </p:cNvPr>
          <p:cNvSpPr>
            <a:spLocks noGrp="1"/>
          </p:cNvSpPr>
          <p:nvPr>
            <p:ph type="sldNum" sz="quarter" idx="5"/>
          </p:nvPr>
        </p:nvSpPr>
        <p:spPr/>
        <p:txBody>
          <a:bodyPr/>
          <a:lstStyle/>
          <a:p>
            <a:fld id="{ADCCD5AF-71CD-4C88-AC55-E7BE057B2D3C}" type="slidenum">
              <a:rPr lang="zh-CN" altLang="en-US" smtClean="0"/>
              <a:pPr/>
              <a:t>37</a:t>
            </a:fld>
            <a:endParaRPr lang="zh-CN" altLang="en-US"/>
          </a:p>
        </p:txBody>
      </p:sp>
    </p:spTree>
    <p:extLst>
      <p:ext uri="{BB962C8B-B14F-4D97-AF65-F5344CB8AC3E}">
        <p14:creationId xmlns:p14="http://schemas.microsoft.com/office/powerpoint/2010/main" val="4293105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3</a:t>
            </a:fld>
            <a:endParaRPr lang="zh-CN" altLang="en-US"/>
          </a:p>
        </p:txBody>
      </p:sp>
    </p:spTree>
    <p:extLst>
      <p:ext uri="{BB962C8B-B14F-4D97-AF65-F5344CB8AC3E}">
        <p14:creationId xmlns:p14="http://schemas.microsoft.com/office/powerpoint/2010/main" val="3192785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B38E6-6392-31C9-101E-354993F2BE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9EB71-DF1E-0FAC-05A8-2134AB7733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850646-3BC2-1842-5BB7-24D3DD35F1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A9E746-1DAA-5671-ADE1-AF18A2CB9061}"/>
              </a:ext>
            </a:extLst>
          </p:cNvPr>
          <p:cNvSpPr>
            <a:spLocks noGrp="1"/>
          </p:cNvSpPr>
          <p:nvPr>
            <p:ph type="sldNum" sz="quarter" idx="5"/>
          </p:nvPr>
        </p:nvSpPr>
        <p:spPr/>
        <p:txBody>
          <a:bodyPr/>
          <a:lstStyle/>
          <a:p>
            <a:fld id="{ADCCD5AF-71CD-4C88-AC55-E7BE057B2D3C}" type="slidenum">
              <a:rPr lang="zh-CN" altLang="en-US" smtClean="0"/>
              <a:pPr/>
              <a:t>38</a:t>
            </a:fld>
            <a:endParaRPr lang="zh-CN" altLang="en-US"/>
          </a:p>
        </p:txBody>
      </p:sp>
    </p:spTree>
    <p:extLst>
      <p:ext uri="{BB962C8B-B14F-4D97-AF65-F5344CB8AC3E}">
        <p14:creationId xmlns:p14="http://schemas.microsoft.com/office/powerpoint/2010/main" val="893072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899A9-8827-9E68-400C-BE8FC0D988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3A6006-860B-3CA5-462C-BF9B3031CE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66DBF7-EC90-4FB5-74EE-BAABA0F047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9B3A7A-6A62-4BA2-2C72-21EFE4EA56D4}"/>
              </a:ext>
            </a:extLst>
          </p:cNvPr>
          <p:cNvSpPr>
            <a:spLocks noGrp="1"/>
          </p:cNvSpPr>
          <p:nvPr>
            <p:ph type="sldNum" sz="quarter" idx="5"/>
          </p:nvPr>
        </p:nvSpPr>
        <p:spPr/>
        <p:txBody>
          <a:bodyPr/>
          <a:lstStyle/>
          <a:p>
            <a:fld id="{ADCCD5AF-71CD-4C88-AC55-E7BE057B2D3C}" type="slidenum">
              <a:rPr lang="zh-CN" altLang="en-US" smtClean="0"/>
              <a:pPr/>
              <a:t>39</a:t>
            </a:fld>
            <a:endParaRPr lang="zh-CN" altLang="en-US"/>
          </a:p>
        </p:txBody>
      </p:sp>
    </p:spTree>
    <p:extLst>
      <p:ext uri="{BB962C8B-B14F-4D97-AF65-F5344CB8AC3E}">
        <p14:creationId xmlns:p14="http://schemas.microsoft.com/office/powerpoint/2010/main" val="9316743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76A53-1A37-D39A-ACC4-7CDD6EEA0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D23E85-A6CA-A622-7816-282D20F98B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B3059A-6EED-AC1B-CC70-DF991DA651C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07F48A-1FB0-334A-871A-B1E5C266DD9B}"/>
              </a:ext>
            </a:extLst>
          </p:cNvPr>
          <p:cNvSpPr>
            <a:spLocks noGrp="1"/>
          </p:cNvSpPr>
          <p:nvPr>
            <p:ph type="sldNum" sz="quarter" idx="5"/>
          </p:nvPr>
        </p:nvSpPr>
        <p:spPr/>
        <p:txBody>
          <a:bodyPr/>
          <a:lstStyle/>
          <a:p>
            <a:fld id="{ADCCD5AF-71CD-4C88-AC55-E7BE057B2D3C}" type="slidenum">
              <a:rPr lang="zh-CN" altLang="en-US" smtClean="0"/>
              <a:pPr/>
              <a:t>40</a:t>
            </a:fld>
            <a:endParaRPr lang="zh-CN" altLang="en-US"/>
          </a:p>
        </p:txBody>
      </p:sp>
    </p:spTree>
    <p:extLst>
      <p:ext uri="{BB962C8B-B14F-4D97-AF65-F5344CB8AC3E}">
        <p14:creationId xmlns:p14="http://schemas.microsoft.com/office/powerpoint/2010/main" val="143022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B41E3-4BCC-195E-FD0A-0FAB17769A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2E1F0C-CD9E-3C4D-2F91-57B570E1D3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6A95BB-870E-F0F5-82D6-8622496A2DE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A0BCC7-E6E8-7F63-0F51-AC7B46A9B304}"/>
              </a:ext>
            </a:extLst>
          </p:cNvPr>
          <p:cNvSpPr>
            <a:spLocks noGrp="1"/>
          </p:cNvSpPr>
          <p:nvPr>
            <p:ph type="sldNum" sz="quarter" idx="5"/>
          </p:nvPr>
        </p:nvSpPr>
        <p:spPr/>
        <p:txBody>
          <a:bodyPr/>
          <a:lstStyle/>
          <a:p>
            <a:fld id="{ADCCD5AF-71CD-4C88-AC55-E7BE057B2D3C}" type="slidenum">
              <a:rPr lang="zh-CN" altLang="en-US" smtClean="0"/>
              <a:pPr/>
              <a:t>43</a:t>
            </a:fld>
            <a:endParaRPr lang="zh-CN" altLang="en-US"/>
          </a:p>
        </p:txBody>
      </p:sp>
    </p:spTree>
    <p:extLst>
      <p:ext uri="{BB962C8B-B14F-4D97-AF65-F5344CB8AC3E}">
        <p14:creationId xmlns:p14="http://schemas.microsoft.com/office/powerpoint/2010/main" val="2728311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F3F3E-0C09-634E-B687-6852DD9333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922F67-54AB-F70E-A6F4-592F1D9A87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A5728E-FB68-DE63-E070-F510896CAA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CF39AEC-63F6-E3B7-D7F0-D1248181CF4F}"/>
              </a:ext>
            </a:extLst>
          </p:cNvPr>
          <p:cNvSpPr>
            <a:spLocks noGrp="1"/>
          </p:cNvSpPr>
          <p:nvPr>
            <p:ph type="sldNum" sz="quarter" idx="5"/>
          </p:nvPr>
        </p:nvSpPr>
        <p:spPr/>
        <p:txBody>
          <a:bodyPr/>
          <a:lstStyle/>
          <a:p>
            <a:fld id="{ADCCD5AF-71CD-4C88-AC55-E7BE057B2D3C}" type="slidenum">
              <a:rPr lang="zh-CN" altLang="en-US" smtClean="0"/>
              <a:pPr/>
              <a:t>44</a:t>
            </a:fld>
            <a:endParaRPr lang="zh-CN" altLang="en-US"/>
          </a:p>
        </p:txBody>
      </p:sp>
    </p:spTree>
    <p:extLst>
      <p:ext uri="{BB962C8B-B14F-4D97-AF65-F5344CB8AC3E}">
        <p14:creationId xmlns:p14="http://schemas.microsoft.com/office/powerpoint/2010/main" val="1825717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18199-2F16-E263-9F2E-D69360EA3B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B522AD-8457-52BE-0580-5F22500DF8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CA57A-8C11-9ED3-B452-952BC0966A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B386E6-C4E6-D222-20A1-1DEE542AEF38}"/>
              </a:ext>
            </a:extLst>
          </p:cNvPr>
          <p:cNvSpPr>
            <a:spLocks noGrp="1"/>
          </p:cNvSpPr>
          <p:nvPr>
            <p:ph type="sldNum" sz="quarter" idx="5"/>
          </p:nvPr>
        </p:nvSpPr>
        <p:spPr/>
        <p:txBody>
          <a:bodyPr/>
          <a:lstStyle/>
          <a:p>
            <a:fld id="{ADCCD5AF-71CD-4C88-AC55-E7BE057B2D3C}" type="slidenum">
              <a:rPr lang="zh-CN" altLang="en-US" smtClean="0"/>
              <a:pPr/>
              <a:t>45</a:t>
            </a:fld>
            <a:endParaRPr lang="zh-CN" altLang="en-US"/>
          </a:p>
        </p:txBody>
      </p:sp>
    </p:spTree>
    <p:extLst>
      <p:ext uri="{BB962C8B-B14F-4D97-AF65-F5344CB8AC3E}">
        <p14:creationId xmlns:p14="http://schemas.microsoft.com/office/powerpoint/2010/main" val="4261353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46F67-141D-A903-05BD-69EB4E3654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DFFAC5-AC14-58C0-41FF-53E3B1BF9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4E6D9-FE81-9019-8CB2-9A0D3EF3F9C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92A320-40FC-8AA2-07F2-E17F4B9D71CB}"/>
              </a:ext>
            </a:extLst>
          </p:cNvPr>
          <p:cNvSpPr>
            <a:spLocks noGrp="1"/>
          </p:cNvSpPr>
          <p:nvPr>
            <p:ph type="sldNum" sz="quarter" idx="5"/>
          </p:nvPr>
        </p:nvSpPr>
        <p:spPr/>
        <p:txBody>
          <a:bodyPr/>
          <a:lstStyle/>
          <a:p>
            <a:fld id="{ADCCD5AF-71CD-4C88-AC55-E7BE057B2D3C}" type="slidenum">
              <a:rPr lang="zh-CN" altLang="en-US" smtClean="0"/>
              <a:pPr/>
              <a:t>46</a:t>
            </a:fld>
            <a:endParaRPr lang="zh-CN" altLang="en-US"/>
          </a:p>
        </p:txBody>
      </p:sp>
    </p:spTree>
    <p:extLst>
      <p:ext uri="{BB962C8B-B14F-4D97-AF65-F5344CB8AC3E}">
        <p14:creationId xmlns:p14="http://schemas.microsoft.com/office/powerpoint/2010/main" val="11119268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25DBB-C5A6-E7CC-FB05-4CD42DE1BB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041A7E-2EC1-414F-34ED-9FE726BCB7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BF256-5D7C-9670-7444-781EB3A5F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20E6B8-EC17-D1F0-EEAD-6F727EC540A4}"/>
              </a:ext>
            </a:extLst>
          </p:cNvPr>
          <p:cNvSpPr>
            <a:spLocks noGrp="1"/>
          </p:cNvSpPr>
          <p:nvPr>
            <p:ph type="sldNum" sz="quarter" idx="5"/>
          </p:nvPr>
        </p:nvSpPr>
        <p:spPr/>
        <p:txBody>
          <a:bodyPr/>
          <a:lstStyle/>
          <a:p>
            <a:fld id="{ADCCD5AF-71CD-4C88-AC55-E7BE057B2D3C}" type="slidenum">
              <a:rPr lang="zh-CN" altLang="en-US" smtClean="0"/>
              <a:pPr/>
              <a:t>47</a:t>
            </a:fld>
            <a:endParaRPr lang="zh-CN" altLang="en-US"/>
          </a:p>
        </p:txBody>
      </p:sp>
    </p:spTree>
    <p:extLst>
      <p:ext uri="{BB962C8B-B14F-4D97-AF65-F5344CB8AC3E}">
        <p14:creationId xmlns:p14="http://schemas.microsoft.com/office/powerpoint/2010/main" val="13301101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ED470-CA69-696E-DBE4-2830613DA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C3CE61-AE73-C668-E9C3-31DC2D6055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D026B3-6C9D-FB90-D2FB-B66647BB4A2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A3A6E78-F4DB-8077-4E7F-1D241F4A9C08}"/>
              </a:ext>
            </a:extLst>
          </p:cNvPr>
          <p:cNvSpPr>
            <a:spLocks noGrp="1"/>
          </p:cNvSpPr>
          <p:nvPr>
            <p:ph type="sldNum" sz="quarter" idx="5"/>
          </p:nvPr>
        </p:nvSpPr>
        <p:spPr/>
        <p:txBody>
          <a:bodyPr/>
          <a:lstStyle/>
          <a:p>
            <a:fld id="{ADCCD5AF-71CD-4C88-AC55-E7BE057B2D3C}" type="slidenum">
              <a:rPr lang="zh-CN" altLang="en-US" smtClean="0"/>
              <a:pPr/>
              <a:t>48</a:t>
            </a:fld>
            <a:endParaRPr lang="zh-CN" altLang="en-US"/>
          </a:p>
        </p:txBody>
      </p:sp>
    </p:spTree>
    <p:extLst>
      <p:ext uri="{BB962C8B-B14F-4D97-AF65-F5344CB8AC3E}">
        <p14:creationId xmlns:p14="http://schemas.microsoft.com/office/powerpoint/2010/main" val="31800340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0020-56F4-0A25-D7DB-15DDF14EAC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7A5C04-50AB-1EED-774D-12BEBA65F7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FBCC52-93AA-E0B7-A951-21F4FDEE9D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02DBA7-0D1F-A67B-DE68-5F7841A82F68}"/>
              </a:ext>
            </a:extLst>
          </p:cNvPr>
          <p:cNvSpPr>
            <a:spLocks noGrp="1"/>
          </p:cNvSpPr>
          <p:nvPr>
            <p:ph type="sldNum" sz="quarter" idx="5"/>
          </p:nvPr>
        </p:nvSpPr>
        <p:spPr/>
        <p:txBody>
          <a:bodyPr/>
          <a:lstStyle/>
          <a:p>
            <a:fld id="{ADCCD5AF-71CD-4C88-AC55-E7BE057B2D3C}" type="slidenum">
              <a:rPr lang="zh-CN" altLang="en-US" smtClean="0"/>
              <a:pPr/>
              <a:t>53</a:t>
            </a:fld>
            <a:endParaRPr lang="zh-CN" altLang="en-US"/>
          </a:p>
        </p:txBody>
      </p:sp>
    </p:spTree>
    <p:extLst>
      <p:ext uri="{BB962C8B-B14F-4D97-AF65-F5344CB8AC3E}">
        <p14:creationId xmlns:p14="http://schemas.microsoft.com/office/powerpoint/2010/main" val="108772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4</a:t>
            </a:fld>
            <a:endParaRPr lang="zh-CN" altLang="en-US"/>
          </a:p>
        </p:txBody>
      </p:sp>
    </p:spTree>
    <p:extLst>
      <p:ext uri="{BB962C8B-B14F-4D97-AF65-F5344CB8AC3E}">
        <p14:creationId xmlns:p14="http://schemas.microsoft.com/office/powerpoint/2010/main" val="30062466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11273-34FC-B767-3791-9B0FE966F8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B615CA-B778-6C49-FE73-B9E60BD25C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D8A6F3-B311-C58E-52AE-E7D838D2AE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C835C1-FB6B-60B7-4305-E90554BC0320}"/>
              </a:ext>
            </a:extLst>
          </p:cNvPr>
          <p:cNvSpPr>
            <a:spLocks noGrp="1"/>
          </p:cNvSpPr>
          <p:nvPr>
            <p:ph type="sldNum" sz="quarter" idx="5"/>
          </p:nvPr>
        </p:nvSpPr>
        <p:spPr/>
        <p:txBody>
          <a:bodyPr/>
          <a:lstStyle/>
          <a:p>
            <a:fld id="{ADCCD5AF-71CD-4C88-AC55-E7BE057B2D3C}" type="slidenum">
              <a:rPr lang="zh-CN" altLang="en-US" smtClean="0"/>
              <a:pPr/>
              <a:t>54</a:t>
            </a:fld>
            <a:endParaRPr lang="zh-CN" altLang="en-US"/>
          </a:p>
        </p:txBody>
      </p:sp>
    </p:spTree>
    <p:extLst>
      <p:ext uri="{BB962C8B-B14F-4D97-AF65-F5344CB8AC3E}">
        <p14:creationId xmlns:p14="http://schemas.microsoft.com/office/powerpoint/2010/main" val="33744239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59A77-81B0-9B51-1912-5A3F49DC6A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FCF769-70BC-DBD5-B598-6C126C065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CBB910-E594-5C77-4AB1-034DC5DE65D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211641-64C9-2381-413A-9FF50A1947EB}"/>
              </a:ext>
            </a:extLst>
          </p:cNvPr>
          <p:cNvSpPr>
            <a:spLocks noGrp="1"/>
          </p:cNvSpPr>
          <p:nvPr>
            <p:ph type="sldNum" sz="quarter" idx="5"/>
          </p:nvPr>
        </p:nvSpPr>
        <p:spPr/>
        <p:txBody>
          <a:bodyPr/>
          <a:lstStyle/>
          <a:p>
            <a:fld id="{ADCCD5AF-71CD-4C88-AC55-E7BE057B2D3C}" type="slidenum">
              <a:rPr lang="zh-CN" altLang="en-US" smtClean="0"/>
              <a:pPr/>
              <a:t>55</a:t>
            </a:fld>
            <a:endParaRPr lang="zh-CN" altLang="en-US"/>
          </a:p>
        </p:txBody>
      </p:sp>
    </p:spTree>
    <p:extLst>
      <p:ext uri="{BB962C8B-B14F-4D97-AF65-F5344CB8AC3E}">
        <p14:creationId xmlns:p14="http://schemas.microsoft.com/office/powerpoint/2010/main" val="8771645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A0B1A-5A44-E31B-DBF6-C655BAA309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766473-E035-418F-E109-81AEEF0367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5AFB86-5F1E-C8F7-BD17-95398E1855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5FDD68-3921-CD5B-84DE-270872040499}"/>
              </a:ext>
            </a:extLst>
          </p:cNvPr>
          <p:cNvSpPr>
            <a:spLocks noGrp="1"/>
          </p:cNvSpPr>
          <p:nvPr>
            <p:ph type="sldNum" sz="quarter" idx="5"/>
          </p:nvPr>
        </p:nvSpPr>
        <p:spPr/>
        <p:txBody>
          <a:bodyPr/>
          <a:lstStyle/>
          <a:p>
            <a:fld id="{ADCCD5AF-71CD-4C88-AC55-E7BE057B2D3C}" type="slidenum">
              <a:rPr lang="zh-CN" altLang="en-US" smtClean="0"/>
              <a:pPr/>
              <a:t>56</a:t>
            </a:fld>
            <a:endParaRPr lang="zh-CN" altLang="en-US"/>
          </a:p>
        </p:txBody>
      </p:sp>
    </p:spTree>
    <p:extLst>
      <p:ext uri="{BB962C8B-B14F-4D97-AF65-F5344CB8AC3E}">
        <p14:creationId xmlns:p14="http://schemas.microsoft.com/office/powerpoint/2010/main" val="11932656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75153-C519-050F-65CB-DC72070FEE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AFA45-4874-A0D8-D3F7-20D969653D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EF3035-DEC8-CFF2-4A20-0C64470DB2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4B2C31-D03E-2C31-EFD9-B3AE0BAB7327}"/>
              </a:ext>
            </a:extLst>
          </p:cNvPr>
          <p:cNvSpPr>
            <a:spLocks noGrp="1"/>
          </p:cNvSpPr>
          <p:nvPr>
            <p:ph type="sldNum" sz="quarter" idx="5"/>
          </p:nvPr>
        </p:nvSpPr>
        <p:spPr/>
        <p:txBody>
          <a:bodyPr/>
          <a:lstStyle/>
          <a:p>
            <a:fld id="{ADCCD5AF-71CD-4C88-AC55-E7BE057B2D3C}" type="slidenum">
              <a:rPr lang="zh-CN" altLang="en-US" smtClean="0"/>
              <a:pPr/>
              <a:t>57</a:t>
            </a:fld>
            <a:endParaRPr lang="zh-CN" altLang="en-US"/>
          </a:p>
        </p:txBody>
      </p:sp>
    </p:spTree>
    <p:extLst>
      <p:ext uri="{BB962C8B-B14F-4D97-AF65-F5344CB8AC3E}">
        <p14:creationId xmlns:p14="http://schemas.microsoft.com/office/powerpoint/2010/main" val="25604657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58</a:t>
            </a:fld>
            <a:endParaRPr lang="zh-CN" altLang="en-US"/>
          </a:p>
        </p:txBody>
      </p:sp>
    </p:spTree>
    <p:extLst>
      <p:ext uri="{BB962C8B-B14F-4D97-AF65-F5344CB8AC3E}">
        <p14:creationId xmlns:p14="http://schemas.microsoft.com/office/powerpoint/2010/main" val="18029910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1D297-1BA3-17F1-0E68-A8958490F3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F2640A-471A-9744-A245-5DFAD86E4C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ABB376-6B4C-15D2-2995-2FC5FDC07CB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1C1939F-A589-C3CB-4772-67F6FF388F71}"/>
              </a:ext>
            </a:extLst>
          </p:cNvPr>
          <p:cNvSpPr>
            <a:spLocks noGrp="1"/>
          </p:cNvSpPr>
          <p:nvPr>
            <p:ph type="sldNum" sz="quarter" idx="5"/>
          </p:nvPr>
        </p:nvSpPr>
        <p:spPr/>
        <p:txBody>
          <a:bodyPr/>
          <a:lstStyle/>
          <a:p>
            <a:fld id="{ADCCD5AF-71CD-4C88-AC55-E7BE057B2D3C}" type="slidenum">
              <a:rPr lang="zh-CN" altLang="en-US" smtClean="0"/>
              <a:pPr/>
              <a:t>59</a:t>
            </a:fld>
            <a:endParaRPr lang="zh-CN" altLang="en-US"/>
          </a:p>
        </p:txBody>
      </p:sp>
    </p:spTree>
    <p:extLst>
      <p:ext uri="{BB962C8B-B14F-4D97-AF65-F5344CB8AC3E}">
        <p14:creationId xmlns:p14="http://schemas.microsoft.com/office/powerpoint/2010/main" val="23806077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74C33-872C-0814-9C1C-45B5B25CF9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9431AE-5BE5-7E7A-F4EA-B4D5C9F47D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8B0060-71E2-3771-9232-D716036CA8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7A99E8-2782-D9AE-57CA-084BF4400E6C}"/>
              </a:ext>
            </a:extLst>
          </p:cNvPr>
          <p:cNvSpPr>
            <a:spLocks noGrp="1"/>
          </p:cNvSpPr>
          <p:nvPr>
            <p:ph type="sldNum" sz="quarter" idx="5"/>
          </p:nvPr>
        </p:nvSpPr>
        <p:spPr/>
        <p:txBody>
          <a:bodyPr/>
          <a:lstStyle/>
          <a:p>
            <a:fld id="{ADCCD5AF-71CD-4C88-AC55-E7BE057B2D3C}" type="slidenum">
              <a:rPr lang="zh-CN" altLang="en-US" smtClean="0"/>
              <a:pPr/>
              <a:t>60</a:t>
            </a:fld>
            <a:endParaRPr lang="zh-CN" altLang="en-US"/>
          </a:p>
        </p:txBody>
      </p:sp>
    </p:spTree>
    <p:extLst>
      <p:ext uri="{BB962C8B-B14F-4D97-AF65-F5344CB8AC3E}">
        <p14:creationId xmlns:p14="http://schemas.microsoft.com/office/powerpoint/2010/main" val="25823792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4B3EA-2BA3-F954-A32B-C3EA95DA63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B538E-28A9-47C0-EBDF-2A7AF719D2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B4ADF-4871-40BA-7BAE-ECF33BFB99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A15ADE-E0E0-BAEA-5FB3-C023DEC3A49E}"/>
              </a:ext>
            </a:extLst>
          </p:cNvPr>
          <p:cNvSpPr>
            <a:spLocks noGrp="1"/>
          </p:cNvSpPr>
          <p:nvPr>
            <p:ph type="sldNum" sz="quarter" idx="5"/>
          </p:nvPr>
        </p:nvSpPr>
        <p:spPr/>
        <p:txBody>
          <a:bodyPr/>
          <a:lstStyle/>
          <a:p>
            <a:fld id="{ADCCD5AF-71CD-4C88-AC55-E7BE057B2D3C}" type="slidenum">
              <a:rPr lang="zh-CN" altLang="en-US" smtClean="0"/>
              <a:pPr/>
              <a:t>61</a:t>
            </a:fld>
            <a:endParaRPr lang="zh-CN" altLang="en-US"/>
          </a:p>
        </p:txBody>
      </p:sp>
    </p:spTree>
    <p:extLst>
      <p:ext uri="{BB962C8B-B14F-4D97-AF65-F5344CB8AC3E}">
        <p14:creationId xmlns:p14="http://schemas.microsoft.com/office/powerpoint/2010/main" val="14611257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C2D6E-756E-19C1-861D-EE9FDF2698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27445E-5D5B-E155-13CA-1A709B987F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D6F382-8F91-2236-3E0E-DC6BF2200E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8FB49B-8DC0-261E-7311-C3ED94EAC4F5}"/>
              </a:ext>
            </a:extLst>
          </p:cNvPr>
          <p:cNvSpPr>
            <a:spLocks noGrp="1"/>
          </p:cNvSpPr>
          <p:nvPr>
            <p:ph type="sldNum" sz="quarter" idx="5"/>
          </p:nvPr>
        </p:nvSpPr>
        <p:spPr/>
        <p:txBody>
          <a:bodyPr/>
          <a:lstStyle/>
          <a:p>
            <a:fld id="{ADCCD5AF-71CD-4C88-AC55-E7BE057B2D3C}" type="slidenum">
              <a:rPr lang="zh-CN" altLang="en-US" smtClean="0"/>
              <a:pPr/>
              <a:t>64</a:t>
            </a:fld>
            <a:endParaRPr lang="zh-CN" altLang="en-US"/>
          </a:p>
        </p:txBody>
      </p:sp>
    </p:spTree>
    <p:extLst>
      <p:ext uri="{BB962C8B-B14F-4D97-AF65-F5344CB8AC3E}">
        <p14:creationId xmlns:p14="http://schemas.microsoft.com/office/powerpoint/2010/main" val="5524384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8B348-C218-0830-DD9C-F43457763C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FD190-7456-40EB-F868-F3DCB352D3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C9E67A-6792-98CD-53B6-F0FF5EECD3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5FE1E3-9B00-7A18-AB15-EF656D6653A0}"/>
              </a:ext>
            </a:extLst>
          </p:cNvPr>
          <p:cNvSpPr>
            <a:spLocks noGrp="1"/>
          </p:cNvSpPr>
          <p:nvPr>
            <p:ph type="sldNum" sz="quarter" idx="5"/>
          </p:nvPr>
        </p:nvSpPr>
        <p:spPr/>
        <p:txBody>
          <a:bodyPr/>
          <a:lstStyle/>
          <a:p>
            <a:fld id="{ADCCD5AF-71CD-4C88-AC55-E7BE057B2D3C}" type="slidenum">
              <a:rPr lang="zh-CN" altLang="en-US" smtClean="0"/>
              <a:pPr/>
              <a:t>65</a:t>
            </a:fld>
            <a:endParaRPr lang="zh-CN" altLang="en-US"/>
          </a:p>
        </p:txBody>
      </p:sp>
    </p:spTree>
    <p:extLst>
      <p:ext uri="{BB962C8B-B14F-4D97-AF65-F5344CB8AC3E}">
        <p14:creationId xmlns:p14="http://schemas.microsoft.com/office/powerpoint/2010/main" val="824887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5</a:t>
            </a:fld>
            <a:endParaRPr lang="zh-CN" altLang="en-US"/>
          </a:p>
        </p:txBody>
      </p:sp>
    </p:spTree>
    <p:extLst>
      <p:ext uri="{BB962C8B-B14F-4D97-AF65-F5344CB8AC3E}">
        <p14:creationId xmlns:p14="http://schemas.microsoft.com/office/powerpoint/2010/main" val="3179476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C01E5-B865-8183-A702-93F22D6AAC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1D42A-C9E3-A681-8405-11578164DD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BA5495-7F2A-57D5-940C-ED73720038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28D0E8-2EF5-09B7-72AC-8DF5DB0CD506}"/>
              </a:ext>
            </a:extLst>
          </p:cNvPr>
          <p:cNvSpPr>
            <a:spLocks noGrp="1"/>
          </p:cNvSpPr>
          <p:nvPr>
            <p:ph type="sldNum" sz="quarter" idx="5"/>
          </p:nvPr>
        </p:nvSpPr>
        <p:spPr/>
        <p:txBody>
          <a:bodyPr/>
          <a:lstStyle/>
          <a:p>
            <a:fld id="{ADCCD5AF-71CD-4C88-AC55-E7BE057B2D3C}" type="slidenum">
              <a:rPr lang="zh-CN" altLang="en-US" smtClean="0"/>
              <a:pPr/>
              <a:t>84</a:t>
            </a:fld>
            <a:endParaRPr lang="zh-CN" altLang="en-US"/>
          </a:p>
        </p:txBody>
      </p:sp>
    </p:spTree>
    <p:extLst>
      <p:ext uri="{BB962C8B-B14F-4D97-AF65-F5344CB8AC3E}">
        <p14:creationId xmlns:p14="http://schemas.microsoft.com/office/powerpoint/2010/main" val="115805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28323-72AC-9DEE-B95A-103B865679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982C3B-14B9-4356-7F3B-6279D45E2B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4676A8-CE50-EF00-9AB3-6387A51740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844887-CFC4-4AD5-1CF1-55A8692451C0}"/>
              </a:ext>
            </a:extLst>
          </p:cNvPr>
          <p:cNvSpPr>
            <a:spLocks noGrp="1"/>
          </p:cNvSpPr>
          <p:nvPr>
            <p:ph type="sldNum" sz="quarter" idx="5"/>
          </p:nvPr>
        </p:nvSpPr>
        <p:spPr/>
        <p:txBody>
          <a:bodyPr/>
          <a:lstStyle/>
          <a:p>
            <a:fld id="{ADCCD5AF-71CD-4C88-AC55-E7BE057B2D3C}" type="slidenum">
              <a:rPr lang="zh-CN" altLang="en-US" smtClean="0"/>
              <a:pPr/>
              <a:t>87</a:t>
            </a:fld>
            <a:endParaRPr lang="zh-CN" altLang="en-US"/>
          </a:p>
        </p:txBody>
      </p:sp>
    </p:spTree>
    <p:extLst>
      <p:ext uri="{BB962C8B-B14F-4D97-AF65-F5344CB8AC3E}">
        <p14:creationId xmlns:p14="http://schemas.microsoft.com/office/powerpoint/2010/main" val="39701397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88</a:t>
            </a:fld>
            <a:endParaRPr lang="zh-CN" altLang="en-US"/>
          </a:p>
        </p:txBody>
      </p:sp>
    </p:spTree>
    <p:extLst>
      <p:ext uri="{BB962C8B-B14F-4D97-AF65-F5344CB8AC3E}">
        <p14:creationId xmlns:p14="http://schemas.microsoft.com/office/powerpoint/2010/main" val="30882648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89</a:t>
            </a:fld>
            <a:endParaRPr lang="zh-CN" altLang="en-US"/>
          </a:p>
        </p:txBody>
      </p:sp>
    </p:spTree>
    <p:extLst>
      <p:ext uri="{BB962C8B-B14F-4D97-AF65-F5344CB8AC3E}">
        <p14:creationId xmlns:p14="http://schemas.microsoft.com/office/powerpoint/2010/main" val="27509755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D3CE6-E5AE-7397-9252-C9B370B8E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B84494-2EB1-788D-1225-A6B295D4C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68D56-EEB6-3FA2-EF88-5643625F72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8FF129-D8DC-6C66-D727-016ECAF22F5A}"/>
              </a:ext>
            </a:extLst>
          </p:cNvPr>
          <p:cNvSpPr>
            <a:spLocks noGrp="1"/>
          </p:cNvSpPr>
          <p:nvPr>
            <p:ph type="sldNum" sz="quarter" idx="5"/>
          </p:nvPr>
        </p:nvSpPr>
        <p:spPr/>
        <p:txBody>
          <a:bodyPr/>
          <a:lstStyle/>
          <a:p>
            <a:fld id="{ADCCD5AF-71CD-4C88-AC55-E7BE057B2D3C}" type="slidenum">
              <a:rPr lang="zh-CN" altLang="en-US" smtClean="0"/>
              <a:pPr/>
              <a:t>90</a:t>
            </a:fld>
            <a:endParaRPr lang="zh-CN" altLang="en-US"/>
          </a:p>
        </p:txBody>
      </p:sp>
    </p:spTree>
    <p:extLst>
      <p:ext uri="{BB962C8B-B14F-4D97-AF65-F5344CB8AC3E}">
        <p14:creationId xmlns:p14="http://schemas.microsoft.com/office/powerpoint/2010/main" val="14460831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91</a:t>
            </a:fld>
            <a:endParaRPr lang="zh-CN" altLang="en-US"/>
          </a:p>
        </p:txBody>
      </p:sp>
    </p:spTree>
    <p:extLst>
      <p:ext uri="{BB962C8B-B14F-4D97-AF65-F5344CB8AC3E}">
        <p14:creationId xmlns:p14="http://schemas.microsoft.com/office/powerpoint/2010/main" val="19499746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92</a:t>
            </a:fld>
            <a:endParaRPr lang="zh-CN" altLang="en-US"/>
          </a:p>
        </p:txBody>
      </p:sp>
    </p:spTree>
    <p:extLst>
      <p:ext uri="{BB962C8B-B14F-4D97-AF65-F5344CB8AC3E}">
        <p14:creationId xmlns:p14="http://schemas.microsoft.com/office/powerpoint/2010/main" val="6856811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45C8B-8A6B-5911-5988-ED9663BC28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F235F7-672E-4176-037F-C9ADC4A65A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01D3F2-E52D-5122-DA4F-E362947EBB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51852D-061E-1704-1BB9-564231202266}"/>
              </a:ext>
            </a:extLst>
          </p:cNvPr>
          <p:cNvSpPr>
            <a:spLocks noGrp="1"/>
          </p:cNvSpPr>
          <p:nvPr>
            <p:ph type="sldNum" sz="quarter" idx="5"/>
          </p:nvPr>
        </p:nvSpPr>
        <p:spPr/>
        <p:txBody>
          <a:bodyPr/>
          <a:lstStyle/>
          <a:p>
            <a:fld id="{ADCCD5AF-71CD-4C88-AC55-E7BE057B2D3C}" type="slidenum">
              <a:rPr lang="zh-CN" altLang="en-US" smtClean="0"/>
              <a:pPr/>
              <a:t>93</a:t>
            </a:fld>
            <a:endParaRPr lang="zh-CN" altLang="en-US"/>
          </a:p>
        </p:txBody>
      </p:sp>
    </p:spTree>
    <p:extLst>
      <p:ext uri="{BB962C8B-B14F-4D97-AF65-F5344CB8AC3E}">
        <p14:creationId xmlns:p14="http://schemas.microsoft.com/office/powerpoint/2010/main" val="4896770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94</a:t>
            </a:fld>
            <a:endParaRPr lang="zh-CN" altLang="en-US"/>
          </a:p>
        </p:txBody>
      </p:sp>
    </p:spTree>
    <p:extLst>
      <p:ext uri="{BB962C8B-B14F-4D97-AF65-F5344CB8AC3E}">
        <p14:creationId xmlns:p14="http://schemas.microsoft.com/office/powerpoint/2010/main" val="4443058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95</a:t>
            </a:fld>
            <a:endParaRPr lang="en-US"/>
          </a:p>
        </p:txBody>
      </p:sp>
    </p:spTree>
    <p:extLst>
      <p:ext uri="{BB962C8B-B14F-4D97-AF65-F5344CB8AC3E}">
        <p14:creationId xmlns:p14="http://schemas.microsoft.com/office/powerpoint/2010/main" val="2482723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6</a:t>
            </a:fld>
            <a:endParaRPr lang="zh-CN" altLang="en-US"/>
          </a:p>
        </p:txBody>
      </p:sp>
    </p:spTree>
    <p:extLst>
      <p:ext uri="{BB962C8B-B14F-4D97-AF65-F5344CB8AC3E}">
        <p14:creationId xmlns:p14="http://schemas.microsoft.com/office/powerpoint/2010/main" val="4186840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7</a:t>
            </a:fld>
            <a:endParaRPr lang="zh-CN" altLang="en-US"/>
          </a:p>
        </p:txBody>
      </p:sp>
    </p:spTree>
    <p:extLst>
      <p:ext uri="{BB962C8B-B14F-4D97-AF65-F5344CB8AC3E}">
        <p14:creationId xmlns:p14="http://schemas.microsoft.com/office/powerpoint/2010/main" val="1657527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8</a:t>
            </a:fld>
            <a:endParaRPr lang="zh-CN" altLang="en-US"/>
          </a:p>
        </p:txBody>
      </p:sp>
    </p:spTree>
    <p:extLst>
      <p:ext uri="{BB962C8B-B14F-4D97-AF65-F5344CB8AC3E}">
        <p14:creationId xmlns:p14="http://schemas.microsoft.com/office/powerpoint/2010/main" val="2067206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12</a:t>
            </a:fld>
            <a:endParaRPr lang="zh-CN" altLang="en-US"/>
          </a:p>
        </p:txBody>
      </p:sp>
    </p:spTree>
    <p:extLst>
      <p:ext uri="{BB962C8B-B14F-4D97-AF65-F5344CB8AC3E}">
        <p14:creationId xmlns:p14="http://schemas.microsoft.com/office/powerpoint/2010/main" val="4970122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634419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971965" dist="50800" dir="5400000" algn="ctr" rotWithShape="0">
              <a:srgbClr val="000000">
                <a:alpha val="30037"/>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489996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C3C95-C45D-6F6C-F3B4-EDA7F22D49A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8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144567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BC82F-33C1-E184-14B2-3E5429080CA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F3F3F3"/>
                </a:solidFill>
              </a:defRPr>
            </a:lvl1pPr>
            <a:lvl2pPr>
              <a:defRPr sz="2800">
                <a:solidFill>
                  <a:srgbClr val="F3F3F3"/>
                </a:solidFill>
              </a:defRPr>
            </a:lvl2pPr>
            <a:lvl3pPr>
              <a:defRPr sz="2400">
                <a:solidFill>
                  <a:srgbClr val="F3F3F3"/>
                </a:solidFill>
              </a:defRPr>
            </a:lvl3pPr>
            <a:lvl4pPr>
              <a:defRPr sz="2000">
                <a:solidFill>
                  <a:srgbClr val="F3F3F3"/>
                </a:solidFill>
              </a:defRPr>
            </a:lvl4pPr>
            <a:lvl5pPr>
              <a:defRPr sz="2000">
                <a:solidFill>
                  <a:srgbClr val="F3F3F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normAutofit/>
          </a:bodyPr>
          <a:lstStyle>
            <a:lvl1pPr marL="0" indent="0">
              <a:buNone/>
              <a:defRPr sz="18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187282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551A6A-4D8B-5122-0AE6-EB1794A9373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1E478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1E4782"/>
                </a:solidFill>
              </a:defRPr>
            </a:lvl1pPr>
            <a:lvl2pPr>
              <a:defRPr sz="2800">
                <a:solidFill>
                  <a:srgbClr val="1E4782"/>
                </a:solidFill>
              </a:defRPr>
            </a:lvl2pPr>
            <a:lvl3pPr>
              <a:defRPr sz="2400">
                <a:solidFill>
                  <a:srgbClr val="1E4782"/>
                </a:solidFill>
              </a:defRPr>
            </a:lvl3pPr>
            <a:lvl4pPr>
              <a:defRPr sz="2000">
                <a:solidFill>
                  <a:srgbClr val="1E4782"/>
                </a:solidFill>
              </a:defRPr>
            </a:lvl4pPr>
            <a:lvl5pPr>
              <a:defRPr sz="2000">
                <a:solidFill>
                  <a:srgbClr val="1E478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normAutofit/>
          </a:bodyPr>
          <a:lstStyle>
            <a:lvl1pPr marL="0" indent="0">
              <a:buNone/>
              <a:defRPr sz="1800">
                <a:solidFill>
                  <a:srgbClr val="1E478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3DDFEF70-0FA1-AE31-1D91-F74EBED2AFC9}"/>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305157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rgbClr val="1E4782"/>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942425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rgbClr val="1E4782"/>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
        <p:nvSpPr>
          <p:cNvPr id="6" name="Chart Placeholder 5">
            <a:extLst>
              <a:ext uri="{FF2B5EF4-FFF2-40B4-BE49-F238E27FC236}">
                <a16:creationId xmlns:a16="http://schemas.microsoft.com/office/drawing/2014/main" id="{1F3FA896-C43D-31E8-81CC-112E026C8772}"/>
              </a:ext>
            </a:extLst>
          </p:cNvPr>
          <p:cNvSpPr>
            <a:spLocks noGrp="1"/>
          </p:cNvSpPr>
          <p:nvPr>
            <p:ph type="chart" sz="quarter" idx="13"/>
          </p:nvPr>
        </p:nvSpPr>
        <p:spPr>
          <a:xfrm>
            <a:off x="0" y="0"/>
            <a:ext cx="7481888" cy="6858000"/>
          </a:xfrm>
        </p:spPr>
        <p:txBody>
          <a:bodyPr/>
          <a:lstStyle/>
          <a:p>
            <a:endParaRPr lang="en-US" dirty="0"/>
          </a:p>
        </p:txBody>
      </p:sp>
    </p:spTree>
    <p:extLst>
      <p:ext uri="{BB962C8B-B14F-4D97-AF65-F5344CB8AC3E}">
        <p14:creationId xmlns:p14="http://schemas.microsoft.com/office/powerpoint/2010/main" val="3090534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normAutofit/>
          </a:bodyPr>
          <a:lstStyle>
            <a:lvl1pPr marL="0" indent="0">
              <a:buNone/>
              <a:defRPr sz="18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1546667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with Ca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8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0F6B8AA-CDAC-6F83-437E-9F75F81B74DF}"/>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3873570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 uri="{C183D7F6-B498-43B3-948B-1728B52AA6E4}">
                <adec:decorative xmlns:adec="http://schemas.microsoft.com/office/drawing/2017/decorative" val="1"/>
              </a:ext>
            </a:extLst>
          </p:cNvPr>
          <p:cNvSpPr>
            <a:spLocks noGrp="1"/>
          </p:cNvSpPr>
          <p:nvPr>
            <p:ph type="body" sz="half" idx="2"/>
          </p:nvPr>
        </p:nvSpPr>
        <p:spPr>
          <a:xfrm>
            <a:off x="7666253" y="3273135"/>
            <a:ext cx="4366420" cy="3101109"/>
          </a:xfrm>
        </p:spPr>
        <p:txBody>
          <a:bodyPr>
            <a:normAutofit/>
          </a:bodyPr>
          <a:lstStyle>
            <a:lvl1pPr marL="0" indent="0">
              <a:buNone/>
              <a:defRPr sz="18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968312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Cap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normAutofit/>
          </a:bodyPr>
          <a:lstStyle>
            <a:lvl1pPr marL="0" indent="0">
              <a:buNone/>
              <a:defRPr sz="18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30A28D6-B250-1721-F3F0-F1B691207974}"/>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277728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1E478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285827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AB681-AC2C-C77A-18CF-DCFBC5F41761}"/>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extBox 1">
            <a:extLst>
              <a:ext uri="{FF2B5EF4-FFF2-40B4-BE49-F238E27FC236}">
                <a16:creationId xmlns:a16="http://schemas.microsoft.com/office/drawing/2014/main" id="{BF0BC1E5-8CCE-BA2E-FCAF-D803E35C5BB4}"/>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2800167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3409636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310442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75CF-B5C5-ED8A-88A0-8AE47B405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90DD9-4BCC-D20C-9CD3-C61570FC11E1}"/>
              </a:ext>
            </a:extLst>
          </p:cNvPr>
          <p:cNvSpPr>
            <a:spLocks noGrp="1"/>
          </p:cNvSpPr>
          <p:nvPr>
            <p:ph sz="half" idx="1"/>
          </p:nvPr>
        </p:nvSpPr>
        <p:spPr>
          <a:xfrm>
            <a:off x="152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6FA598-F2AA-D757-9BAF-844B64AEC9B3}"/>
              </a:ext>
            </a:extLst>
          </p:cNvPr>
          <p:cNvSpPr>
            <a:spLocks noGrp="1"/>
          </p:cNvSpPr>
          <p:nvPr>
            <p:ph sz="half" idx="2"/>
          </p:nvPr>
        </p:nvSpPr>
        <p:spPr>
          <a:xfrm>
            <a:off x="5486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A8255EE-1863-610E-AAE1-EE332FFAC871}"/>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119132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FAF1-FDD2-DEBC-6AA4-EC4CCBD26AC6}"/>
              </a:ext>
            </a:extLst>
          </p:cNvPr>
          <p:cNvSpPr>
            <a:spLocks noGrp="1"/>
          </p:cNvSpPr>
          <p:nvPr>
            <p:ph type="title"/>
          </p:nvPr>
        </p:nvSpPr>
        <p:spPr>
          <a:xfrm>
            <a:off x="19554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3BFBA8-CEF2-8E5D-9095-7FA8144CBA6B}"/>
              </a:ext>
            </a:extLst>
          </p:cNvPr>
          <p:cNvSpPr>
            <a:spLocks noGrp="1"/>
          </p:cNvSpPr>
          <p:nvPr>
            <p:ph type="body" idx="1"/>
          </p:nvPr>
        </p:nvSpPr>
        <p:spPr>
          <a:xfrm>
            <a:off x="19554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5D4F3-A1B5-B917-5F54-AF19B274D4BE}"/>
              </a:ext>
            </a:extLst>
          </p:cNvPr>
          <p:cNvSpPr>
            <a:spLocks noGrp="1"/>
          </p:cNvSpPr>
          <p:nvPr>
            <p:ph sz="half" idx="2"/>
          </p:nvPr>
        </p:nvSpPr>
        <p:spPr>
          <a:xfrm>
            <a:off x="195548" y="2505075"/>
            <a:ext cx="5157787"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E01150-5393-D283-E33B-3609AA2ABA7A}"/>
              </a:ext>
            </a:extLst>
          </p:cNvPr>
          <p:cNvSpPr>
            <a:spLocks noGrp="1"/>
          </p:cNvSpPr>
          <p:nvPr>
            <p:ph type="body" sz="quarter" idx="3"/>
          </p:nvPr>
        </p:nvSpPr>
        <p:spPr>
          <a:xfrm>
            <a:off x="552796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017DC-0538-D4B7-3886-13292A469D67}"/>
              </a:ext>
            </a:extLst>
          </p:cNvPr>
          <p:cNvSpPr>
            <a:spLocks noGrp="1"/>
          </p:cNvSpPr>
          <p:nvPr>
            <p:ph sz="quarter" idx="4"/>
          </p:nvPr>
        </p:nvSpPr>
        <p:spPr>
          <a:xfrm>
            <a:off x="5527960" y="2505075"/>
            <a:ext cx="5183188"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D6DB7D3-E745-25B4-373D-DBC63B595AC0}"/>
              </a:ext>
              <a:ext uri="{C183D7F6-B498-43B3-948B-1728B52AA6E4}">
                <adec:decorative xmlns:adec="http://schemas.microsoft.com/office/drawing/2017/decorative" val="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924466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95598" dist="50800" dir="5400000" algn="ctr" rotWithShape="0">
              <a:srgbClr val="000000">
                <a:alpha val="2955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963614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76969" dir="720000" algn="ctr" rotWithShape="0">
              <a:srgbClr val="000000">
                <a:alpha val="3000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817626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793118" dist="50800" dir="5400000" algn="ctr" rotWithShape="0">
              <a:srgbClr val="000000">
                <a:alpha val="30216"/>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352699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D4DCB4-D71E-80F2-CD14-980FA57C2A14}"/>
              </a:ext>
              <a:ext uri="{C183D7F6-B498-43B3-948B-1728B52AA6E4}">
                <adec:decorative xmlns:adec="http://schemas.microsoft.com/office/drawing/2017/decorative" val="1"/>
              </a:ext>
            </a:extLst>
          </p:cNvPr>
          <p:cNvPicPr>
            <a:picLocks noChangeAspect="1"/>
          </p:cNvPicPr>
          <p:nvPr userDrawn="1"/>
        </p:nvPicPr>
        <p:blipFill>
          <a:blip r:embed="rId22"/>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C3549BF-250F-BA79-3611-D06653B9620F}"/>
              </a:ext>
            </a:extLst>
          </p:cNvPr>
          <p:cNvSpPr>
            <a:spLocks noGrp="1"/>
          </p:cNvSpPr>
          <p:nvPr>
            <p:ph type="title"/>
          </p:nvPr>
        </p:nvSpPr>
        <p:spPr>
          <a:xfrm>
            <a:off x="173180" y="365126"/>
            <a:ext cx="10515600" cy="8610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C57C9-737B-B6D6-1314-78C22CCF953B}"/>
              </a:ext>
            </a:extLst>
          </p:cNvPr>
          <p:cNvSpPr>
            <a:spLocks noGrp="1"/>
          </p:cNvSpPr>
          <p:nvPr>
            <p:ph type="body" idx="1"/>
          </p:nvPr>
        </p:nvSpPr>
        <p:spPr>
          <a:xfrm>
            <a:off x="173180" y="1340427"/>
            <a:ext cx="10515600" cy="4836536"/>
          </a:xfrm>
          <a:prstGeom prst="rect">
            <a:avLst/>
          </a:prstGeom>
        </p:spPr>
        <p:txBody>
          <a:bodyPr vert="horz" lIns="91440" tIns="45720" rIns="91440" bIns="45720" rtlCol="0">
            <a:normAutofit/>
          </a:bodyPr>
          <a:lstStyle/>
          <a:p>
            <a:pPr lvl="0"/>
            <a:r>
              <a:rPr lang="en-US"/>
              <a:t>Click to edit Master text style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779BD77-56B0-2B84-ADB2-A2EE1F0E50C4}"/>
              </a:ext>
              <a:ext uri="{C183D7F6-B498-43B3-948B-1728B52AA6E4}">
                <adec:decorative xmlns:adec="http://schemas.microsoft.com/office/drawing/2017/decorative" val="1"/>
              </a:ext>
            </a:extLst>
          </p:cNvPr>
          <p:cNvSpPr>
            <a:spLocks noGrp="1"/>
          </p:cNvSpPr>
          <p:nvPr>
            <p:ph type="sldNum" sz="quarter" idx="4"/>
          </p:nvPr>
        </p:nvSpPr>
        <p:spPr>
          <a:xfrm>
            <a:off x="9632372" y="6492875"/>
            <a:ext cx="2324099" cy="246495"/>
          </a:xfrm>
          <a:prstGeom prst="rect">
            <a:avLst/>
          </a:prstGeom>
        </p:spPr>
        <p:txBody>
          <a:bodyPr vert="horz" lIns="91440" tIns="45720" rIns="91440" bIns="45720" rtlCol="0" anchor="ctr"/>
          <a:lstStyle>
            <a:lvl1pPr algn="r">
              <a:defRPr sz="1400" b="1" i="0">
                <a:solidFill>
                  <a:srgbClr val="1E4782"/>
                </a:solidFill>
                <a:latin typeface="Arial" panose="020B0604020202020204" pitchFamily="34" charset="0"/>
                <a:cs typeface="Arial" panose="020B0604020202020204" pitchFamily="34" charset="0"/>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41048758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Lst>
  <p:hf hdr="0" ftr="0" dt="0"/>
  <p:txStyles>
    <p:titleStyle>
      <a:lvl1pPr algn="l" defTabSz="914400" rtl="0" eaLnBrk="1" latinLnBrk="0" hangingPunct="1">
        <a:lnSpc>
          <a:spcPct val="90000"/>
        </a:lnSpc>
        <a:spcBef>
          <a:spcPct val="0"/>
        </a:spcBef>
        <a:buNone/>
        <a:defRPr sz="4400" b="1" i="0" kern="1200">
          <a:solidFill>
            <a:srgbClr val="347AB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mcas.onlinehelp.cognia.org/training-modules/" TargetMode="Externa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8" Type="http://schemas.openxmlformats.org/officeDocument/2006/relationships/hyperlink" Target="https://mcas.onlinehelp.cognia.org/training-webinars/"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mcas.cognia.org/"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mcas.cognia.org/"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s://mcas.onlinehelp.cognia.org/portal/" TargetMode="External"/><Relationship Id="rId4" Type="http://schemas.openxmlformats.org/officeDocument/2006/relationships/hyperlink" Target="https://mcas.onlinehelp.cognia.org/training-webinars/"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hyperlink" Target="https://mcas.onlinehelp.cognia.org/training-modules/" TargetMode="External"/><Relationship Id="rId2" Type="http://schemas.openxmlformats.org/officeDocument/2006/relationships/hyperlink" Target="https://mcas.onlinehelp.cognia.org/portal/" TargetMode="External"/><Relationship Id="rId1" Type="http://schemas.openxmlformats.org/officeDocument/2006/relationships/slideLayout" Target="../slideLayouts/slideLayout3.xml"/><Relationship Id="rId4" Type="http://schemas.openxmlformats.org/officeDocument/2006/relationships/hyperlink" Target="https://mcas.onlinehelp.cognia.org/training-webinars/"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mailto:mcas@mass.gov"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hyperlink" Target="https://mcas.onlinehelp.cognia.org/portal/"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hyperlink" Target="https://mcas.onlinehelp.cognia.org/portal/"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https://profiles.doe.mass.edu/"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mcas.onlinehelp.cognia.org/portal/"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mailto:MCASEvents@cognia.org"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mcas.onlinehelp.cognia.org/portal/"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mcas.onlinehelp.cognia.org/portal/"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hyperlink" Target="https://mcas.onlinehelp.cognia.org/training-module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hyperlink" Target="https://www.doe.mass.edu/mcas/cal.html"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hyperlink" Target="https://www.doe.mass.edu/mcas/testadmin/manual/" TargetMode="Externa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hyperlink" Target="https://mcas.onlinehelp.cognia.org/training-webinars/" TargetMode="Externa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s://mcas.onlinehelp.cognia.org/training-modules/" TargetMode="External"/><Relationship Id="rId2" Type="http://schemas.openxmlformats.org/officeDocument/2006/relationships/hyperlink" Target="https://mcas.onlinehelp.cognia.org/portal/" TargetMode="Externa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hyperlink" Target="https://mcas.onlinehelp.cognia.org/portal/"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hyperlink" Target="https://mcas.onlinehelp.cognia.org/portal/" TargetMode="Externa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hyperlink" Target="https://www.doe.mass.edu/mcas/testadmin/manual/PAM.pdf" TargetMode="Externa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hyperlink" Target="https://mcas.onlinehelp.cognia.org/training-modules/" TargetMode="Externa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https://mcas.onlinehelp.cognia.org/"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hyperlink" Target="http://eepurl.com/ghSOhH" TargetMode="External"/><Relationship Id="rId5" Type="http://schemas.openxmlformats.org/officeDocument/2006/relationships/hyperlink" Target="http://www.doe.mass.edu/mcas/updates.html" TargetMode="External"/><Relationship Id="rId4" Type="http://schemas.openxmlformats.org/officeDocument/2006/relationships/hyperlink" Target="https://mcas.onlinehelp.cognia.org/portal/" TargetMode="Externa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3" Type="http://schemas.openxmlformats.org/officeDocument/2006/relationships/hyperlink" Target="https://cognia.zoom.us/webinar/register/WN_IvtATX6IRVK0nllfixfLeg#/registration"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hyperlink" Target="https://cognia.zoom.us/webinar/register/WN_bAg8ht51SN-EZuSC6wkP2Q#/registration" TargetMode="External"/><Relationship Id="rId4" Type="http://schemas.openxmlformats.org/officeDocument/2006/relationships/hyperlink" Target="https://mcas.onlinehelp.cognia.org/portal/"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mailto:mcas@mass.gov"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hyperlink" Target="https://mcas.onlinehelp.cognia.org/"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hyperlink" Target="mailto:mcas@mass.gov" TargetMode="External"/><Relationship Id="rId5" Type="http://schemas.openxmlformats.org/officeDocument/2006/relationships/hyperlink" Target="http://www.doe.mass.edu/mcas" TargetMode="External"/><Relationship Id="rId4" Type="http://schemas.openxmlformats.org/officeDocument/2006/relationships/hyperlink" Target="mailto:mcas@cognia.org"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hyperlink" Target="mailto:mcas@mass.gov" TargetMode="External"/><Relationship Id="rId12" Type="http://schemas.openxmlformats.org/officeDocument/2006/relationships/image" Target="../media/image63.sv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59.svg"/><Relationship Id="rId11" Type="http://schemas.openxmlformats.org/officeDocument/2006/relationships/image" Target="../media/image62.png"/><Relationship Id="rId5" Type="http://schemas.openxmlformats.org/officeDocument/2006/relationships/image" Target="../media/image58.png"/><Relationship Id="rId10" Type="http://schemas.openxmlformats.org/officeDocument/2006/relationships/hyperlink" Target="http://www.doe.mass.edu/mcas" TargetMode="External"/><Relationship Id="rId4" Type="http://schemas.openxmlformats.org/officeDocument/2006/relationships/image" Target="../media/image57.svg"/><Relationship Id="rId9" Type="http://schemas.openxmlformats.org/officeDocument/2006/relationships/image" Target="../media/image6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5900" dirty="0">
                <a:latin typeface="Arial"/>
                <a:cs typeface="Arial"/>
              </a:rPr>
              <a:t>Tasks in the MCAS Portal Before Testing</a:t>
            </a:r>
            <a:endParaRPr lang="en-US" altLang="en-US" sz="5900" dirty="0">
              <a:latin typeface="Arial"/>
              <a:cs typeface="Arial"/>
            </a:endParaRPr>
          </a:p>
        </p:txBody>
      </p:sp>
      <p:sp>
        <p:nvSpPr>
          <p:cNvPr id="3" name="Subtitle 2"/>
          <p:cNvSpPr>
            <a:spLocks noGrp="1"/>
          </p:cNvSpPr>
          <p:nvPr>
            <p:ph type="subTitle" idx="1"/>
          </p:nvPr>
        </p:nvSpPr>
        <p:spPr/>
        <p:txBody>
          <a:bodyPr/>
          <a:lstStyle/>
          <a:p>
            <a:pPr defTabSz="914126"/>
            <a:r>
              <a:rPr lang="en-US" altLang="zh-CN" sz="2799" dirty="0">
                <a:solidFill>
                  <a:schemeClr val="accent4">
                    <a:lumMod val="20000"/>
                    <a:lumOff val="80000"/>
                  </a:schemeClr>
                </a:solidFill>
              </a:rPr>
              <a:t>The Office of Student Assessment Services </a:t>
            </a:r>
          </a:p>
          <a:p>
            <a:pPr defTabSz="914126"/>
            <a:r>
              <a:rPr lang="en-US" altLang="zh-CN" sz="2799" dirty="0">
                <a:solidFill>
                  <a:schemeClr val="accent4">
                    <a:lumMod val="20000"/>
                    <a:lumOff val="80000"/>
                  </a:schemeClr>
                </a:solidFill>
              </a:rPr>
              <a:t>March 4, 2026</a:t>
            </a:r>
            <a:endParaRPr lang="zh-CN" altLang="en-US" sz="2799" dirty="0">
              <a:solidFill>
                <a:schemeClr val="accent4">
                  <a:lumMod val="20000"/>
                  <a:lumOff val="8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272CC-5AAC-413F-B3F8-3C00CE59107D}"/>
              </a:ext>
            </a:extLst>
          </p:cNvPr>
          <p:cNvSpPr>
            <a:spLocks noGrp="1"/>
          </p:cNvSpPr>
          <p:nvPr>
            <p:ph type="title"/>
          </p:nvPr>
        </p:nvSpPr>
        <p:spPr/>
        <p:txBody>
          <a:bodyPr>
            <a:normAutofit fontScale="90000"/>
          </a:bodyPr>
          <a:lstStyle/>
          <a:p>
            <a:r>
              <a:rPr lang="en-US" sz="3600" dirty="0">
                <a:solidFill>
                  <a:schemeClr val="bg1"/>
                </a:solidFill>
                <a:latin typeface="Arial" panose="020B0604020202020204" pitchFamily="34" charset="0"/>
                <a:cs typeface="Arial" panose="020B0604020202020204" pitchFamily="34" charset="0"/>
              </a:rPr>
              <a:t>Timeline of Tasks in the MCAS Portal to Complete </a:t>
            </a:r>
            <a:r>
              <a:rPr lang="en-US" sz="3600" b="1" dirty="0">
                <a:solidFill>
                  <a:schemeClr val="bg1"/>
                </a:solidFill>
                <a:latin typeface="Arial" panose="020B0604020202020204" pitchFamily="34" charset="0"/>
                <a:cs typeface="Arial" panose="020B0604020202020204" pitchFamily="34" charset="0"/>
              </a:rPr>
              <a:t>During and After</a:t>
            </a:r>
            <a:r>
              <a:rPr lang="en-US" sz="3600" dirty="0">
                <a:solidFill>
                  <a:schemeClr val="bg1"/>
                </a:solidFill>
                <a:latin typeface="Arial" panose="020B0604020202020204" pitchFamily="34" charset="0"/>
                <a:cs typeface="Arial" panose="020B0604020202020204" pitchFamily="34" charset="0"/>
              </a:rPr>
              <a:t> Testing for </a:t>
            </a:r>
            <a:r>
              <a:rPr lang="en-US" sz="3600" u="sng" dirty="0">
                <a:solidFill>
                  <a:schemeClr val="bg1"/>
                </a:solidFill>
                <a:latin typeface="Arial" panose="020B0604020202020204" pitchFamily="34" charset="0"/>
                <a:cs typeface="Arial" panose="020B0604020202020204" pitchFamily="34" charset="0"/>
              </a:rPr>
              <a:t>Principals/Test Coordinators</a:t>
            </a:r>
          </a:p>
        </p:txBody>
      </p:sp>
      <p:graphicFrame>
        <p:nvGraphicFramePr>
          <p:cNvPr id="5" name="Content Placeholder 4" descr="Timeline of Tasks in PAN to Complete Before and During Testing for Principals/Test Coordinators">
            <a:extLst>
              <a:ext uri="{FF2B5EF4-FFF2-40B4-BE49-F238E27FC236}">
                <a16:creationId xmlns:a16="http://schemas.microsoft.com/office/drawing/2014/main" id="{7F1E5243-8823-4C5D-9AA0-9BC871A40476}"/>
              </a:ext>
            </a:extLst>
          </p:cNvPr>
          <p:cNvGraphicFramePr>
            <a:graphicFrameLocks noGrp="1"/>
          </p:cNvGraphicFramePr>
          <p:nvPr>
            <p:ph idx="1"/>
            <p:extLst>
              <p:ext uri="{D42A27DB-BD31-4B8C-83A1-F6EECF244321}">
                <p14:modId xmlns:p14="http://schemas.microsoft.com/office/powerpoint/2010/main" val="2791607613"/>
              </p:ext>
            </p:extLst>
          </p:nvPr>
        </p:nvGraphicFramePr>
        <p:xfrm>
          <a:off x="173038" y="1590675"/>
          <a:ext cx="11890375" cy="44148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C67C314E-D6FA-6422-6229-29DC0F4173B8}"/>
              </a:ext>
            </a:extLst>
          </p:cNvPr>
          <p:cNvSpPr>
            <a:spLocks noGrp="1"/>
          </p:cNvSpPr>
          <p:nvPr>
            <p:ph type="sldNum" sz="quarter" idx="12"/>
          </p:nvPr>
        </p:nvSpPr>
        <p:spPr/>
        <p:txBody>
          <a:bodyPr/>
          <a:lstStyle/>
          <a:p>
            <a:fld id="{68A8D22E-6BC5-9E47-900C-2BB94685D9F5}" type="slidenum">
              <a:rPr lang="en-US" smtClean="0"/>
              <a:t>10</a:t>
            </a:fld>
            <a:endParaRPr lang="en-US"/>
          </a:p>
        </p:txBody>
      </p:sp>
    </p:spTree>
    <p:extLst>
      <p:ext uri="{BB962C8B-B14F-4D97-AF65-F5344CB8AC3E}">
        <p14:creationId xmlns:p14="http://schemas.microsoft.com/office/powerpoint/2010/main" val="3324292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272CC-5AAC-413F-B3F8-3C00CE59107D}"/>
              </a:ext>
            </a:extLst>
          </p:cNvPr>
          <p:cNvSpPr>
            <a:spLocks noGrp="1"/>
          </p:cNvSpPr>
          <p:nvPr>
            <p:ph type="title"/>
          </p:nvPr>
        </p:nvSpPr>
        <p:spPr>
          <a:xfrm>
            <a:off x="173038" y="171539"/>
            <a:ext cx="10515600" cy="861002"/>
          </a:xfrm>
        </p:spPr>
        <p:txBody>
          <a:bodyPr>
            <a:normAutofit fontScale="90000"/>
          </a:bodyPr>
          <a:lstStyle/>
          <a:p>
            <a:r>
              <a:rPr lang="en-US" sz="3600" dirty="0">
                <a:solidFill>
                  <a:schemeClr val="bg1"/>
                </a:solidFill>
                <a:latin typeface="Arial" panose="020B0604020202020204" pitchFamily="34" charset="0"/>
                <a:cs typeface="Arial" panose="020B0604020202020204" pitchFamily="34" charset="0"/>
              </a:rPr>
              <a:t>Timeline of Tasks in the MCAS Portal to Complete Before and During Testing for </a:t>
            </a:r>
            <a:r>
              <a:rPr lang="en-US" sz="3600" u="sng" dirty="0">
                <a:solidFill>
                  <a:schemeClr val="bg1"/>
                </a:solidFill>
                <a:latin typeface="Arial" panose="020B0604020202020204" pitchFamily="34" charset="0"/>
                <a:cs typeface="Arial" panose="020B0604020202020204" pitchFamily="34" charset="0"/>
              </a:rPr>
              <a:t>Test Administrators</a:t>
            </a:r>
          </a:p>
        </p:txBody>
      </p:sp>
      <p:graphicFrame>
        <p:nvGraphicFramePr>
          <p:cNvPr id="5" name="Content Placeholder 4" descr="Up to 2 days before testing&#10;1 day before testing&#10;Test Day">
            <a:extLst>
              <a:ext uri="{FF2B5EF4-FFF2-40B4-BE49-F238E27FC236}">
                <a16:creationId xmlns:a16="http://schemas.microsoft.com/office/drawing/2014/main" id="{7F1E5243-8823-4C5D-9AA0-9BC871A40476}"/>
              </a:ext>
            </a:extLst>
          </p:cNvPr>
          <p:cNvGraphicFramePr>
            <a:graphicFrameLocks noGrp="1"/>
          </p:cNvGraphicFramePr>
          <p:nvPr>
            <p:ph idx="1"/>
            <p:extLst>
              <p:ext uri="{D42A27DB-BD31-4B8C-83A1-F6EECF244321}">
                <p14:modId xmlns:p14="http://schemas.microsoft.com/office/powerpoint/2010/main" val="66136999"/>
              </p:ext>
            </p:extLst>
          </p:nvPr>
        </p:nvGraphicFramePr>
        <p:xfrm>
          <a:off x="173038" y="1590675"/>
          <a:ext cx="11890375" cy="44148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C8F2796B-20A3-A15D-F224-FF6AF4D09709}"/>
              </a:ext>
            </a:extLst>
          </p:cNvPr>
          <p:cNvSpPr>
            <a:spLocks noGrp="1"/>
          </p:cNvSpPr>
          <p:nvPr>
            <p:ph type="sldNum" sz="quarter" idx="12"/>
          </p:nvPr>
        </p:nvSpPr>
        <p:spPr/>
        <p:txBody>
          <a:bodyPr/>
          <a:lstStyle/>
          <a:p>
            <a:fld id="{68A8D22E-6BC5-9E47-900C-2BB94685D9F5}" type="slidenum">
              <a:rPr lang="en-US" smtClean="0"/>
              <a:t>11</a:t>
            </a:fld>
            <a:endParaRPr lang="en-US"/>
          </a:p>
        </p:txBody>
      </p:sp>
      <p:sp>
        <p:nvSpPr>
          <p:cNvPr id="4" name="TextBox 3">
            <a:extLst>
              <a:ext uri="{FF2B5EF4-FFF2-40B4-BE49-F238E27FC236}">
                <a16:creationId xmlns:a16="http://schemas.microsoft.com/office/drawing/2014/main" id="{F5242F34-F485-6C1E-5F0E-EC9C8B817462}"/>
              </a:ext>
            </a:extLst>
          </p:cNvPr>
          <p:cNvSpPr txBox="1"/>
          <p:nvPr/>
        </p:nvSpPr>
        <p:spPr>
          <a:xfrm>
            <a:off x="2421746" y="6169709"/>
            <a:ext cx="8513347" cy="646331"/>
          </a:xfrm>
          <a:prstGeom prst="rect">
            <a:avLst/>
          </a:prstGeom>
          <a:noFill/>
          <a:ln>
            <a:solidFill>
              <a:schemeClr val="tx1"/>
            </a:solidFill>
          </a:ln>
        </p:spPr>
        <p:txBody>
          <a:bodyPr wrap="square" rtlCol="0">
            <a:spAutoFit/>
          </a:bodyPr>
          <a:lstStyle/>
          <a:p>
            <a:r>
              <a:rPr lang="en-US">
                <a:latin typeface="Arial" panose="020B0604020202020204" pitchFamily="34" charset="0"/>
                <a:cs typeface="Arial" panose="020B0604020202020204" pitchFamily="34" charset="0"/>
              </a:rPr>
              <a:t>MCAS Portal Overview for Test Administrators module now available on the </a:t>
            </a:r>
            <a:r>
              <a:rPr lang="en-US">
                <a:latin typeface="Arial" panose="020B0604020202020204" pitchFamily="34" charset="0"/>
                <a:cs typeface="Arial" panose="020B0604020202020204" pitchFamily="34" charset="0"/>
                <a:hlinkClick r:id="rId7"/>
              </a:rPr>
              <a:t>Training Modules page </a:t>
            </a:r>
            <a:r>
              <a:rPr lang="en-US">
                <a:latin typeface="Arial" panose="020B0604020202020204" pitchFamily="34" charset="0"/>
                <a:cs typeface="Arial" panose="020B0604020202020204" pitchFamily="34" charset="0"/>
              </a:rPr>
              <a:t>of the MCAS Resource Center.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7283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CE07A-5275-0D22-7AAB-901F2A0E92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3F3257-1AFC-37E6-1A2A-7B09AB818302}"/>
              </a:ext>
            </a:extLst>
          </p:cNvPr>
          <p:cNvSpPr>
            <a:spLocks noGrp="1"/>
          </p:cNvSpPr>
          <p:nvPr>
            <p:ph type="title"/>
          </p:nvPr>
        </p:nvSpPr>
        <p:spPr/>
        <p:txBody>
          <a:bodyPr>
            <a:normAutofit fontScale="90000"/>
          </a:bodyPr>
          <a:lstStyle/>
          <a:p>
            <a:r>
              <a:rPr lang="en-US" sz="3600" dirty="0">
                <a:solidFill>
                  <a:schemeClr val="bg1"/>
                </a:solidFill>
                <a:latin typeface="Arial" panose="020B0604020202020204" pitchFamily="34" charset="0"/>
                <a:cs typeface="Arial" panose="020B0604020202020204" pitchFamily="34" charset="0"/>
              </a:rPr>
              <a:t>Timeline of Tasks to Complete for </a:t>
            </a:r>
            <a:r>
              <a:rPr lang="en-US" sz="3600" u="sng" dirty="0">
                <a:solidFill>
                  <a:schemeClr val="bg1"/>
                </a:solidFill>
                <a:latin typeface="Arial" panose="020B0604020202020204" pitchFamily="34" charset="0"/>
                <a:cs typeface="Arial" panose="020B0604020202020204" pitchFamily="34" charset="0"/>
              </a:rPr>
              <a:t>Technology Coordinators</a:t>
            </a:r>
          </a:p>
        </p:txBody>
      </p:sp>
      <p:graphicFrame>
        <p:nvGraphicFramePr>
          <p:cNvPr id="5" name="Content Placeholder 4" descr="Timeline of Tasks in PAN to Complete Before and During Testing for Principals/Test Coordinators">
            <a:extLst>
              <a:ext uri="{FF2B5EF4-FFF2-40B4-BE49-F238E27FC236}">
                <a16:creationId xmlns:a16="http://schemas.microsoft.com/office/drawing/2014/main" id="{DF4D5A51-21A9-24AB-F78C-B5B3E10A9BD8}"/>
              </a:ext>
            </a:extLst>
          </p:cNvPr>
          <p:cNvGraphicFramePr>
            <a:graphicFrameLocks noGrp="1"/>
          </p:cNvGraphicFramePr>
          <p:nvPr>
            <p:ph idx="1"/>
            <p:extLst>
              <p:ext uri="{D42A27DB-BD31-4B8C-83A1-F6EECF244321}">
                <p14:modId xmlns:p14="http://schemas.microsoft.com/office/powerpoint/2010/main" val="270844473"/>
              </p:ext>
            </p:extLst>
          </p:nvPr>
        </p:nvGraphicFramePr>
        <p:xfrm>
          <a:off x="173038" y="1371600"/>
          <a:ext cx="11890375" cy="4999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F4136D0A-F380-2231-C951-AC43B3637533}"/>
              </a:ext>
            </a:extLst>
          </p:cNvPr>
          <p:cNvSpPr txBox="1"/>
          <p:nvPr/>
        </p:nvSpPr>
        <p:spPr>
          <a:xfrm>
            <a:off x="2350009" y="6268998"/>
            <a:ext cx="8901088" cy="584775"/>
          </a:xfrm>
          <a:prstGeom prst="rect">
            <a:avLst/>
          </a:prstGeom>
          <a:noFill/>
        </p:spPr>
        <p:txBody>
          <a:bodyPr wrap="square" rtlCol="0">
            <a:spAutoFit/>
          </a:bodyPr>
          <a:lstStyle/>
          <a:p>
            <a:r>
              <a:rPr lang="en-US" sz="1600" dirty="0">
                <a:solidFill>
                  <a:srgbClr val="000000"/>
                </a:solidFill>
                <a:latin typeface="Arial" panose="020B0604020202020204" pitchFamily="34" charset="0"/>
                <a:cs typeface="Arial" panose="020B0604020202020204" pitchFamily="34" charset="0"/>
              </a:rPr>
              <a:t>Additional information was shared in the MCAS Tasks for Technology Coordinators training on February 2, available on the </a:t>
            </a:r>
            <a:r>
              <a:rPr lang="en-US" sz="1600" dirty="0">
                <a:solidFill>
                  <a:srgbClr val="000000"/>
                </a:solidFill>
                <a:latin typeface="Arial" panose="020B0604020202020204" pitchFamily="34" charset="0"/>
                <a:cs typeface="Arial" panose="020B0604020202020204" pitchFamily="34" charset="0"/>
                <a:hlinkClick r:id="rId8"/>
              </a:rPr>
              <a:t>MCAS Resource Center</a:t>
            </a:r>
            <a:r>
              <a:rPr lang="en-US" sz="1600" dirty="0">
                <a:solidFill>
                  <a:srgbClr val="000000"/>
                </a:solidFill>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AE30ED21-F192-4653-A6EA-D7E36A5E08C0}"/>
              </a:ext>
            </a:extLst>
          </p:cNvPr>
          <p:cNvSpPr>
            <a:spLocks noGrp="1"/>
          </p:cNvSpPr>
          <p:nvPr>
            <p:ph type="sldNum" sz="quarter" idx="12"/>
          </p:nvPr>
        </p:nvSpPr>
        <p:spPr/>
        <p:txBody>
          <a:bodyPr/>
          <a:lstStyle/>
          <a:p>
            <a:fld id="{68A8D22E-6BC5-9E47-900C-2BB94685D9F5}" type="slidenum">
              <a:rPr lang="en-US" smtClean="0"/>
              <a:t>12</a:t>
            </a:fld>
            <a:endParaRPr lang="en-US"/>
          </a:p>
        </p:txBody>
      </p:sp>
    </p:spTree>
    <p:extLst>
      <p:ext uri="{BB962C8B-B14F-4D97-AF65-F5344CB8AC3E}">
        <p14:creationId xmlns:p14="http://schemas.microsoft.com/office/powerpoint/2010/main" val="3555859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DA50F-46A2-8C28-62D4-6C6EEB43BC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6AACA5-5BDC-4E42-C732-C8D62BCBBD50}"/>
              </a:ext>
            </a:extLst>
          </p:cNvPr>
          <p:cNvSpPr>
            <a:spLocks noGrp="1"/>
          </p:cNvSpPr>
          <p:nvPr>
            <p:ph type="title" idx="4294967295"/>
          </p:nvPr>
        </p:nvSpPr>
        <p:spPr>
          <a:xfrm>
            <a:off x="2837771" y="2882900"/>
            <a:ext cx="8656140" cy="1092200"/>
          </a:xfrm>
        </p:spPr>
        <p:txBody>
          <a:bodyPr>
            <a:normAutofit fontScale="90000"/>
          </a:bodyPr>
          <a:lstStyle/>
          <a:p>
            <a:r>
              <a:rPr lang="en-US" dirty="0">
                <a:solidFill>
                  <a:srgbClr val="000000"/>
                </a:solidFill>
                <a:latin typeface="Arial" panose="020B0604020202020204" pitchFamily="34" charset="0"/>
                <a:cs typeface="Arial" panose="020B0604020202020204" pitchFamily="34" charset="0"/>
              </a:rPr>
              <a:t>2. Updates to Student Registration</a:t>
            </a:r>
          </a:p>
        </p:txBody>
      </p:sp>
      <p:sp>
        <p:nvSpPr>
          <p:cNvPr id="3" name="Slide Number Placeholder 2">
            <a:extLst>
              <a:ext uri="{FF2B5EF4-FFF2-40B4-BE49-F238E27FC236}">
                <a16:creationId xmlns:a16="http://schemas.microsoft.com/office/drawing/2014/main" id="{D4DF1D2E-33D0-B403-86B5-73B4248C4753}"/>
              </a:ext>
            </a:extLst>
          </p:cNvPr>
          <p:cNvSpPr>
            <a:spLocks noGrp="1"/>
          </p:cNvSpPr>
          <p:nvPr>
            <p:ph type="sldNum" sz="quarter" idx="12"/>
          </p:nvPr>
        </p:nvSpPr>
        <p:spPr/>
        <p:txBody>
          <a:bodyPr/>
          <a:lstStyle/>
          <a:p>
            <a:fld id="{68A8D22E-6BC5-9E47-900C-2BB94685D9F5}" type="slidenum">
              <a:rPr lang="en-US" smtClean="0"/>
              <a:pPr/>
              <a:t>13</a:t>
            </a:fld>
            <a:endParaRPr lang="en-US"/>
          </a:p>
        </p:txBody>
      </p:sp>
    </p:spTree>
    <p:extLst>
      <p:ext uri="{BB962C8B-B14F-4D97-AF65-F5344CB8AC3E}">
        <p14:creationId xmlns:p14="http://schemas.microsoft.com/office/powerpoint/2010/main" val="3326158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Manually Updating Student Information</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idx="1"/>
          </p:nvPr>
        </p:nvSpPr>
        <p:spPr>
          <a:xfrm>
            <a:off x="173179" y="1464367"/>
            <a:ext cx="11890665" cy="4861129"/>
          </a:xfrm>
        </p:spPr>
        <p:txBody>
          <a:bodyPr vert="horz" lIns="91440" tIns="45720" rIns="91440" bIns="45720" rtlCol="0" anchor="t">
            <a:normAutofit/>
          </a:bodyPr>
          <a:lstStyle/>
          <a:p>
            <a:pPr>
              <a:spcBef>
                <a:spcPts val="200"/>
              </a:spcBef>
              <a:buClrTx/>
            </a:pPr>
            <a:r>
              <a:rPr lang="en-US" sz="2000" i="1" dirty="0">
                <a:solidFill>
                  <a:srgbClr val="000000"/>
                </a:solidFill>
                <a:latin typeface="Arial"/>
                <a:cs typeface="Arial"/>
              </a:rPr>
              <a:t>Recommended when adding or updating fewer than 10 student records</a:t>
            </a:r>
          </a:p>
          <a:p>
            <a:pPr marL="342900" indent="-342900">
              <a:spcBef>
                <a:spcPts val="200"/>
              </a:spcBef>
              <a:buClr>
                <a:srgbClr val="000000"/>
              </a:buClr>
              <a:buAutoNum type="arabicPeriod"/>
            </a:pPr>
            <a:r>
              <a:rPr lang="en-US" sz="2000" dirty="0">
                <a:solidFill>
                  <a:srgbClr val="000000"/>
                </a:solidFill>
                <a:effectLst/>
                <a:latin typeface="Arial" panose="020B0604020202020204" pitchFamily="34" charset="0"/>
                <a:ea typeface="Aptos" panose="020B0004020202020204" pitchFamily="34" charset="0"/>
                <a:cs typeface="Arial" panose="020B0604020202020204" pitchFamily="34" charset="0"/>
              </a:rPr>
              <a:t>Log in to the </a:t>
            </a:r>
            <a:r>
              <a:rPr lang="en-US" sz="2000" u="sng" dirty="0">
                <a:solidFill>
                  <a:srgbClr val="215E99"/>
                </a:solidFill>
                <a:effectLst/>
                <a:latin typeface="Arial" panose="020B0604020202020204" pitchFamily="34" charset="0"/>
                <a:ea typeface="Aptos" panose="020B0004020202020204" pitchFamily="34" charset="0"/>
                <a:cs typeface="Arial" panose="020B0604020202020204" pitchFamily="34" charset="0"/>
                <a:hlinkClick r:id="rId3"/>
              </a:rPr>
              <a:t>MCAS Portal</a:t>
            </a:r>
            <a:r>
              <a:rPr lang="en-US" sz="2000" dirty="0">
                <a:solidFill>
                  <a:srgbClr val="215E99"/>
                </a:solidFill>
                <a:effectLst/>
                <a:latin typeface="Arial" panose="020B0604020202020204" pitchFamily="34" charset="0"/>
                <a:ea typeface="Aptos" panose="020B0004020202020204" pitchFamily="34" charset="0"/>
                <a:cs typeface="Arial" panose="020B0604020202020204" pitchFamily="34" charset="0"/>
              </a:rPr>
              <a:t> </a:t>
            </a:r>
            <a:r>
              <a:rPr lang="en-US" sz="2000" dirty="0">
                <a:solidFill>
                  <a:srgbClr val="000000"/>
                </a:solidFill>
                <a:effectLst/>
                <a:latin typeface="Arial" panose="020B0604020202020204" pitchFamily="34" charset="0"/>
                <a:ea typeface="Aptos" panose="020B0004020202020204" pitchFamily="34" charset="0"/>
                <a:cs typeface="Arial" panose="020B0604020202020204" pitchFamily="34" charset="0"/>
              </a:rPr>
              <a:t>with your username and password.</a:t>
            </a:r>
          </a:p>
          <a:p>
            <a:pPr marL="342900" indent="-342900">
              <a:spcBef>
                <a:spcPts val="200"/>
              </a:spcBef>
              <a:buClr>
                <a:srgbClr val="000000"/>
              </a:buClr>
              <a:buAutoNum type="arabicPeriod"/>
            </a:pPr>
            <a:r>
              <a:rPr lang="en-US" sz="2000" dirty="0">
                <a:solidFill>
                  <a:srgbClr val="000000"/>
                </a:solidFill>
                <a:latin typeface="Arial"/>
                <a:cs typeface="Arial"/>
              </a:rPr>
              <a:t>Select </a:t>
            </a:r>
            <a:r>
              <a:rPr lang="en-US" sz="2000" b="1" dirty="0">
                <a:solidFill>
                  <a:srgbClr val="000000"/>
                </a:solidFill>
                <a:latin typeface="Arial"/>
                <a:cs typeface="Arial"/>
              </a:rPr>
              <a:t>Administration</a:t>
            </a:r>
            <a:r>
              <a:rPr lang="en-US" sz="2000" dirty="0">
                <a:solidFill>
                  <a:srgbClr val="000000"/>
                </a:solidFill>
                <a:latin typeface="Arial"/>
                <a:cs typeface="Arial"/>
              </a:rPr>
              <a:t>.​</a:t>
            </a:r>
          </a:p>
          <a:p>
            <a:pPr marL="342900" indent="-342900">
              <a:spcBef>
                <a:spcPts val="200"/>
              </a:spcBef>
              <a:buClr>
                <a:srgbClr val="000000"/>
              </a:buClr>
              <a:buAutoNum type="arabicPeriod"/>
            </a:pPr>
            <a:r>
              <a:rPr lang="en-US" sz="2000" dirty="0">
                <a:solidFill>
                  <a:srgbClr val="000000"/>
                </a:solidFill>
                <a:latin typeface="Arial"/>
                <a:cs typeface="Arial"/>
              </a:rPr>
              <a:t>Select </a:t>
            </a:r>
            <a:r>
              <a:rPr lang="en-US" sz="2000" b="1" dirty="0">
                <a:solidFill>
                  <a:srgbClr val="000000"/>
                </a:solidFill>
                <a:latin typeface="Arial"/>
                <a:cs typeface="Arial"/>
              </a:rPr>
              <a:t>Students.</a:t>
            </a:r>
          </a:p>
          <a:p>
            <a:pPr marL="342900" indent="-342900">
              <a:spcBef>
                <a:spcPts val="200"/>
              </a:spcBef>
              <a:buClr>
                <a:srgbClr val="000000"/>
              </a:buClr>
              <a:buAutoNum type="arabicPeriod"/>
            </a:pPr>
            <a:r>
              <a:rPr lang="en-US" sz="2000" dirty="0">
                <a:solidFill>
                  <a:srgbClr val="000000"/>
                </a:solidFill>
                <a:latin typeface="Arial"/>
                <a:cs typeface="Arial"/>
              </a:rPr>
              <a:t>Select the </a:t>
            </a:r>
            <a:r>
              <a:rPr lang="en-US" sz="2000" b="1" dirty="0">
                <a:solidFill>
                  <a:srgbClr val="000000"/>
                </a:solidFill>
                <a:latin typeface="Arial"/>
                <a:cs typeface="Arial"/>
              </a:rPr>
              <a:t>Add Student </a:t>
            </a:r>
            <a:r>
              <a:rPr lang="en-US" sz="2000" dirty="0">
                <a:solidFill>
                  <a:srgbClr val="000000"/>
                </a:solidFill>
                <a:latin typeface="Arial"/>
                <a:cs typeface="Arial"/>
              </a:rPr>
              <a:t>button or locate the student to be edited and select </a:t>
            </a:r>
            <a:r>
              <a:rPr lang="en-US" sz="2000" b="1" dirty="0">
                <a:solidFill>
                  <a:srgbClr val="000000"/>
                </a:solidFill>
                <a:latin typeface="Arial"/>
                <a:cs typeface="Arial"/>
              </a:rPr>
              <a:t>Edit</a:t>
            </a:r>
            <a:r>
              <a:rPr lang="en-US" sz="2000" dirty="0">
                <a:solidFill>
                  <a:srgbClr val="000000"/>
                </a:solidFill>
                <a:latin typeface="Arial"/>
                <a:cs typeface="Arial"/>
              </a:rPr>
              <a:t>.</a:t>
            </a:r>
          </a:p>
          <a:p>
            <a:pPr marL="342900" indent="-342900">
              <a:spcBef>
                <a:spcPts val="200"/>
              </a:spcBef>
              <a:buClr>
                <a:srgbClr val="000000"/>
              </a:buClr>
              <a:buAutoNum type="arabicPeriod"/>
            </a:pPr>
            <a:r>
              <a:rPr lang="en-US" sz="2000" dirty="0">
                <a:solidFill>
                  <a:srgbClr val="000000"/>
                </a:solidFill>
                <a:latin typeface="Arial"/>
                <a:cs typeface="Arial"/>
              </a:rPr>
              <a:t>Add/edit student information as needed. </a:t>
            </a:r>
          </a:p>
          <a:p>
            <a:pPr marL="342900" indent="-342900">
              <a:spcBef>
                <a:spcPts val="200"/>
              </a:spcBef>
              <a:buClr>
                <a:srgbClr val="000000"/>
              </a:buClr>
              <a:buAutoNum type="arabicPeriod"/>
            </a:pPr>
            <a:r>
              <a:rPr lang="en-US" sz="2000" dirty="0">
                <a:solidFill>
                  <a:srgbClr val="000000"/>
                </a:solidFill>
                <a:latin typeface="Arial"/>
                <a:cs typeface="Arial"/>
              </a:rPr>
              <a:t>If the student has accommodations, select the </a:t>
            </a:r>
            <a:r>
              <a:rPr lang="en-US" sz="2000" b="1" dirty="0">
                <a:solidFill>
                  <a:srgbClr val="000000"/>
                </a:solidFill>
                <a:latin typeface="Arial"/>
                <a:cs typeface="Arial"/>
              </a:rPr>
              <a:t>Accommodations</a:t>
            </a:r>
            <a:r>
              <a:rPr lang="en-US" sz="2000" dirty="0">
                <a:solidFill>
                  <a:srgbClr val="000000"/>
                </a:solidFill>
                <a:latin typeface="Arial"/>
                <a:cs typeface="Arial"/>
              </a:rPr>
              <a:t> tab to enter the accommodations by test code. ​Note that students with accommodations for multiple tests will need the accommodations entered for multiple test codes. </a:t>
            </a:r>
            <a:endParaRPr lang="en-US" sz="2000" b="1" dirty="0">
              <a:solidFill>
                <a:srgbClr val="000000"/>
              </a:solidFill>
              <a:latin typeface="Arial"/>
              <a:cs typeface="Arial"/>
            </a:endParaRPr>
          </a:p>
          <a:p>
            <a:pPr marL="342900" indent="-342900">
              <a:spcBef>
                <a:spcPts val="200"/>
              </a:spcBef>
              <a:buClr>
                <a:srgbClr val="000000"/>
              </a:buClr>
              <a:buAutoNum type="arabicPeriod"/>
            </a:pPr>
            <a:r>
              <a:rPr lang="en-US" sz="2000" dirty="0">
                <a:solidFill>
                  <a:srgbClr val="000000"/>
                </a:solidFill>
                <a:latin typeface="Arial"/>
                <a:cs typeface="Arial"/>
              </a:rPr>
              <a:t>Select </a:t>
            </a:r>
            <a:r>
              <a:rPr lang="en-US" sz="2000" b="1" dirty="0">
                <a:solidFill>
                  <a:srgbClr val="000000"/>
                </a:solidFill>
                <a:latin typeface="Arial"/>
                <a:cs typeface="Arial"/>
              </a:rPr>
              <a:t>Save.</a:t>
            </a:r>
          </a:p>
          <a:p>
            <a:pPr>
              <a:spcBef>
                <a:spcPts val="200"/>
              </a:spcBef>
              <a:buClrTx/>
            </a:pPr>
            <a:endParaRPr lang="en-US" sz="2000" b="1" dirty="0">
              <a:solidFill>
                <a:srgbClr val="000000"/>
              </a:solidFill>
              <a:latin typeface="Arial"/>
              <a:cs typeface="Arial"/>
            </a:endParaRPr>
          </a:p>
          <a:p>
            <a:pPr marL="0" indent="0">
              <a:spcBef>
                <a:spcPts val="200"/>
              </a:spcBef>
              <a:buClrTx/>
              <a:buNone/>
            </a:pPr>
            <a:r>
              <a:rPr lang="en-US" sz="2000" b="1" dirty="0">
                <a:solidFill>
                  <a:srgbClr val="000000"/>
                </a:solidFill>
                <a:latin typeface="Arial"/>
                <a:cs typeface="Arial"/>
              </a:rPr>
              <a:t>Note: </a:t>
            </a:r>
          </a:p>
          <a:p>
            <a:pPr marL="457200" indent="-457200">
              <a:spcBef>
                <a:spcPts val="200"/>
              </a:spcBef>
              <a:buClrTx/>
              <a:buFont typeface="Arial" panose="020B0604020202020204" pitchFamily="34" charset="0"/>
              <a:buChar char="•"/>
            </a:pPr>
            <a:r>
              <a:rPr lang="en-US" sz="2000" dirty="0">
                <a:solidFill>
                  <a:srgbClr val="000000"/>
                </a:solidFill>
                <a:latin typeface="Arial"/>
                <a:cs typeface="Arial"/>
              </a:rPr>
              <a:t>The same fields provided through the student registration file may be entered manually. </a:t>
            </a:r>
          </a:p>
          <a:p>
            <a:pPr marL="457200" indent="-457200">
              <a:spcBef>
                <a:spcPts val="200"/>
              </a:spcBef>
              <a:buClrTx/>
              <a:buFont typeface="Arial" panose="020B0604020202020204" pitchFamily="34" charset="0"/>
              <a:buChar char="•"/>
            </a:pPr>
            <a:r>
              <a:rPr lang="en-US" sz="2000" dirty="0">
                <a:solidFill>
                  <a:srgbClr val="000000"/>
                </a:solidFill>
                <a:latin typeface="Arial"/>
                <a:cs typeface="Arial"/>
              </a:rPr>
              <a:t>If schools add or update a student taking PBT after the Student Registration deadline, they may need to place an additional materials order. See Appendix B of the PAM: Procedures for Paper-Based Testing for information.</a:t>
            </a:r>
          </a:p>
        </p:txBody>
      </p:sp>
      <p:sp>
        <p:nvSpPr>
          <p:cNvPr id="4" name="Slide Number Placeholder 3">
            <a:extLst>
              <a:ext uri="{FF2B5EF4-FFF2-40B4-BE49-F238E27FC236}">
                <a16:creationId xmlns:a16="http://schemas.microsoft.com/office/drawing/2014/main" id="{5E6E0572-6785-1FBC-8973-3AF9B2903621}"/>
              </a:ext>
            </a:extLst>
          </p:cNvPr>
          <p:cNvSpPr>
            <a:spLocks noGrp="1"/>
          </p:cNvSpPr>
          <p:nvPr>
            <p:ph type="sldNum" sz="quarter" idx="12"/>
          </p:nvPr>
        </p:nvSpPr>
        <p:spPr/>
        <p:txBody>
          <a:bodyPr/>
          <a:lstStyle/>
          <a:p>
            <a:fld id="{68A8D22E-6BC5-9E47-900C-2BB94685D9F5}" type="slidenum">
              <a:rPr lang="en-US" smtClean="0"/>
              <a:t>14</a:t>
            </a:fld>
            <a:endParaRPr lang="en-US"/>
          </a:p>
        </p:txBody>
      </p:sp>
    </p:spTree>
    <p:extLst>
      <p:ext uri="{BB962C8B-B14F-4D97-AF65-F5344CB8AC3E}">
        <p14:creationId xmlns:p14="http://schemas.microsoft.com/office/powerpoint/2010/main" val="652968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6639D-0674-6CA2-773A-9BB5C389A5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E7FDB0-11FA-EC85-6C5B-CF433E93DA87}"/>
              </a:ext>
            </a:extLst>
          </p:cNvPr>
          <p:cNvSpPr>
            <a:spLocks noGrp="1"/>
          </p:cNvSpPr>
          <p:nvPr>
            <p:ph type="title"/>
          </p:nvPr>
        </p:nvSpPr>
        <p:spPr/>
        <p:txBody>
          <a:bodyPr>
            <a:normAutofit fontScale="90000"/>
          </a:bodyPr>
          <a:lstStyle/>
          <a:p>
            <a:r>
              <a:rPr lang="en-US" sz="4000">
                <a:latin typeface="Arial" panose="020B0604020202020204" pitchFamily="34" charset="0"/>
                <a:cs typeface="Arial" panose="020B0604020202020204" pitchFamily="34" charset="0"/>
              </a:rPr>
              <a:t>Exporting and Reimporting Student Registration Files</a:t>
            </a:r>
          </a:p>
        </p:txBody>
      </p:sp>
      <p:sp>
        <p:nvSpPr>
          <p:cNvPr id="3" name="Text Placeholder 2">
            <a:extLst>
              <a:ext uri="{FF2B5EF4-FFF2-40B4-BE49-F238E27FC236}">
                <a16:creationId xmlns:a16="http://schemas.microsoft.com/office/drawing/2014/main" id="{C3019847-6FBC-A284-5C9D-3723BBB9F5FA}"/>
              </a:ext>
            </a:extLst>
          </p:cNvPr>
          <p:cNvSpPr>
            <a:spLocks noGrp="1"/>
          </p:cNvSpPr>
          <p:nvPr>
            <p:ph idx="1"/>
          </p:nvPr>
        </p:nvSpPr>
        <p:spPr>
          <a:xfrm>
            <a:off x="173179" y="1591253"/>
            <a:ext cx="11890665" cy="4958047"/>
          </a:xfrm>
        </p:spPr>
        <p:txBody>
          <a:bodyPr>
            <a:normAutofit fontScale="77500" lnSpcReduction="20000"/>
          </a:bodyPr>
          <a:lstStyle/>
          <a:p>
            <a:pPr>
              <a:buClr>
                <a:srgbClr val="000000"/>
              </a:buClr>
            </a:pPr>
            <a:r>
              <a:rPr lang="en-US" i="1" dirty="0">
                <a:solidFill>
                  <a:srgbClr val="000000"/>
                </a:solidFill>
                <a:effectLst/>
                <a:latin typeface="Arial" panose="020B0604020202020204" pitchFamily="34" charset="0"/>
                <a:ea typeface="Aptos" panose="020B0004020202020204" pitchFamily="34" charset="0"/>
                <a:cs typeface="Arial" panose="020B0604020202020204" pitchFamily="34" charset="0"/>
              </a:rPr>
              <a:t>Recommended when updating more than 10 student records</a:t>
            </a:r>
          </a:p>
          <a:p>
            <a:pPr marL="342900" indent="-342900">
              <a:buClr>
                <a:srgbClr val="000000"/>
              </a:buClr>
              <a:buAutoNum type="arabicPeriod"/>
            </a:pPr>
            <a:r>
              <a:rPr lang="en-US" dirty="0">
                <a:solidFill>
                  <a:srgbClr val="000000"/>
                </a:solidFill>
                <a:effectLst/>
                <a:latin typeface="Arial" panose="020B0604020202020204" pitchFamily="34" charset="0"/>
                <a:ea typeface="Aptos" panose="020B0004020202020204" pitchFamily="34" charset="0"/>
                <a:cs typeface="Arial" panose="020B0604020202020204" pitchFamily="34" charset="0"/>
              </a:rPr>
              <a:t>Log in to the </a:t>
            </a:r>
            <a:r>
              <a:rPr lang="en-US" u="sng" dirty="0">
                <a:solidFill>
                  <a:srgbClr val="215E99"/>
                </a:solidFill>
                <a:effectLst/>
                <a:latin typeface="Arial" panose="020B0604020202020204" pitchFamily="34" charset="0"/>
                <a:ea typeface="Aptos" panose="020B0004020202020204" pitchFamily="34" charset="0"/>
                <a:cs typeface="Arial" panose="020B0604020202020204" pitchFamily="34" charset="0"/>
                <a:hlinkClick r:id="rId3"/>
              </a:rPr>
              <a:t>MCAS Portal</a:t>
            </a:r>
            <a:r>
              <a:rPr lang="en-US" dirty="0">
                <a:solidFill>
                  <a:srgbClr val="215E99"/>
                </a:solidFill>
                <a:effectLst/>
                <a:latin typeface="Arial" panose="020B0604020202020204" pitchFamily="34" charset="0"/>
                <a:ea typeface="Aptos" panose="020B0004020202020204" pitchFamily="34" charset="0"/>
                <a:cs typeface="Arial" panose="020B0604020202020204" pitchFamily="34" charset="0"/>
              </a:rPr>
              <a:t> </a:t>
            </a:r>
            <a:r>
              <a:rPr lang="en-US" dirty="0">
                <a:solidFill>
                  <a:srgbClr val="000000"/>
                </a:solidFill>
                <a:effectLst/>
                <a:latin typeface="Arial" panose="020B0604020202020204" pitchFamily="34" charset="0"/>
                <a:ea typeface="Aptos" panose="020B0004020202020204" pitchFamily="34" charset="0"/>
                <a:cs typeface="Arial" panose="020B0604020202020204" pitchFamily="34" charset="0"/>
              </a:rPr>
              <a:t>with your username and password.</a:t>
            </a:r>
          </a:p>
          <a:p>
            <a:pPr marL="342900" marR="0" lvl="0" indent="-342900">
              <a:spcBef>
                <a:spcPts val="600"/>
              </a:spcBef>
              <a:buClr>
                <a:srgbClr val="000000"/>
              </a:buClr>
              <a:buSzPct val="100000"/>
              <a:buFont typeface="Times New Roman" panose="02020603050405020304" pitchFamily="18" charset="0"/>
              <a:buAutoNum type="arabicPeriod"/>
            </a:pPr>
            <a:r>
              <a:rPr lang="en-US" dirty="0">
                <a:solidFill>
                  <a:srgbClr val="000000"/>
                </a:solidFill>
                <a:effectLst/>
                <a:latin typeface="Arial" panose="020B0604020202020204" pitchFamily="34" charset="0"/>
                <a:ea typeface="Aptos" panose="020B0004020202020204" pitchFamily="34" charset="0"/>
                <a:cs typeface="Arial" panose="020B0604020202020204" pitchFamily="34" charset="0"/>
              </a:rPr>
              <a:t>On the MCAS Portal homepage, select </a:t>
            </a:r>
            <a:r>
              <a:rPr lang="en-US" b="1" dirty="0">
                <a:solidFill>
                  <a:srgbClr val="000000"/>
                </a:solidFill>
                <a:effectLst/>
                <a:latin typeface="Arial" panose="020B0604020202020204" pitchFamily="34" charset="0"/>
                <a:ea typeface="Aptos" panose="020B0004020202020204" pitchFamily="34" charset="0"/>
                <a:cs typeface="Arial" panose="020B0604020202020204" pitchFamily="34" charset="0"/>
              </a:rPr>
              <a:t>Administration</a:t>
            </a:r>
            <a:r>
              <a:rPr lang="en-US"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p>
          <a:p>
            <a:pPr marL="342900" marR="0" lvl="0" indent="-342900">
              <a:spcBef>
                <a:spcPts val="600"/>
              </a:spcBef>
              <a:buClr>
                <a:srgbClr val="000000"/>
              </a:buClr>
              <a:buSzPct val="100000"/>
              <a:buFont typeface="Times New Roman" panose="02020603050405020304" pitchFamily="18" charset="0"/>
              <a:buAutoNum type="arabicPeriod"/>
            </a:pPr>
            <a:r>
              <a:rPr lang="en-US" dirty="0">
                <a:solidFill>
                  <a:srgbClr val="000000"/>
                </a:solidFill>
                <a:effectLst/>
                <a:latin typeface="Arial" panose="020B0604020202020204" pitchFamily="34" charset="0"/>
                <a:ea typeface="Aptos" panose="020B0004020202020204" pitchFamily="34" charset="0"/>
                <a:cs typeface="Arial" panose="020B0604020202020204" pitchFamily="34" charset="0"/>
              </a:rPr>
              <a:t>Select </a:t>
            </a:r>
            <a:r>
              <a:rPr lang="en-US" b="1" dirty="0">
                <a:solidFill>
                  <a:srgbClr val="000000"/>
                </a:solidFill>
                <a:effectLst/>
                <a:latin typeface="Arial" panose="020B0604020202020204" pitchFamily="34" charset="0"/>
                <a:ea typeface="Aptos" panose="020B0004020202020204" pitchFamily="34" charset="0"/>
                <a:cs typeface="Arial" panose="020B0604020202020204" pitchFamily="34" charset="0"/>
              </a:rPr>
              <a:t>Student Registration</a:t>
            </a:r>
            <a:r>
              <a:rPr lang="en-US" dirty="0">
                <a:solidFill>
                  <a:srgbClr val="000000"/>
                </a:solidFill>
                <a:effectLst/>
                <a:latin typeface="Arial" panose="020B0604020202020204" pitchFamily="34" charset="0"/>
                <a:ea typeface="Aptos" panose="020B0004020202020204" pitchFamily="34" charset="0"/>
                <a:cs typeface="Arial" panose="020B0604020202020204" pitchFamily="34" charset="0"/>
              </a:rPr>
              <a:t> from the top menu bar.</a:t>
            </a:r>
          </a:p>
          <a:p>
            <a:pPr marL="342900" marR="0" lvl="0" indent="-342900">
              <a:spcBef>
                <a:spcPts val="600"/>
              </a:spcBef>
              <a:buClr>
                <a:srgbClr val="000000"/>
              </a:buClr>
              <a:buSzPct val="100000"/>
              <a:buFont typeface="Times New Roman" panose="02020603050405020304" pitchFamily="18" charset="0"/>
              <a:buAutoNum type="arabicPeriod"/>
            </a:pPr>
            <a:r>
              <a:rPr lang="en-US" dirty="0">
                <a:solidFill>
                  <a:srgbClr val="000000"/>
                </a:solidFill>
                <a:effectLst/>
                <a:latin typeface="Arial" panose="020B0604020202020204" pitchFamily="34" charset="0"/>
                <a:ea typeface="Aptos" panose="020B0004020202020204" pitchFamily="34" charset="0"/>
                <a:cs typeface="Arial" panose="020B0604020202020204" pitchFamily="34" charset="0"/>
              </a:rPr>
              <a:t>Select the </a:t>
            </a:r>
            <a:r>
              <a:rPr lang="en-US" b="1" dirty="0">
                <a:solidFill>
                  <a:srgbClr val="000000"/>
                </a:solidFill>
                <a:effectLst/>
                <a:latin typeface="Arial" panose="020B0604020202020204" pitchFamily="34" charset="0"/>
                <a:ea typeface="Aptos" panose="020B0004020202020204" pitchFamily="34" charset="0"/>
                <a:cs typeface="Arial" panose="020B0604020202020204" pitchFamily="34" charset="0"/>
              </a:rPr>
              <a:t>organization</a:t>
            </a:r>
            <a:r>
              <a:rPr lang="en-US" dirty="0">
                <a:solidFill>
                  <a:srgbClr val="000000"/>
                </a:solidFill>
                <a:effectLst/>
                <a:latin typeface="Arial" panose="020B0604020202020204" pitchFamily="34" charset="0"/>
                <a:ea typeface="Aptos" panose="020B0004020202020204" pitchFamily="34" charset="0"/>
                <a:cs typeface="Arial" panose="020B0604020202020204" pitchFamily="34" charset="0"/>
              </a:rPr>
              <a:t> from the organization drop-down. </a:t>
            </a:r>
          </a:p>
          <a:p>
            <a:pPr marL="342900" marR="0" lvl="0" indent="-342900">
              <a:spcBef>
                <a:spcPts val="600"/>
              </a:spcBef>
              <a:buClr>
                <a:srgbClr val="000000"/>
              </a:buClr>
              <a:buSzPct val="100000"/>
              <a:buFont typeface="Times New Roman" panose="02020603050405020304" pitchFamily="18" charset="0"/>
              <a:buAutoNum type="arabicPeriod"/>
            </a:pPr>
            <a:r>
              <a:rPr lang="en-US" dirty="0">
                <a:solidFill>
                  <a:srgbClr val="000000"/>
                </a:solidFill>
                <a:effectLst/>
                <a:latin typeface="Arial" panose="020B0604020202020204" pitchFamily="34" charset="0"/>
                <a:ea typeface="Aptos" panose="020B0004020202020204" pitchFamily="34" charset="0"/>
                <a:cs typeface="Arial" panose="020B0604020202020204" pitchFamily="34" charset="0"/>
              </a:rPr>
              <a:t>Select </a:t>
            </a:r>
            <a:r>
              <a:rPr lang="en-US" b="1" dirty="0">
                <a:solidFill>
                  <a:srgbClr val="000000"/>
                </a:solidFill>
                <a:effectLst/>
                <a:latin typeface="Arial" panose="020B0604020202020204" pitchFamily="34" charset="0"/>
                <a:ea typeface="Aptos" panose="020B0004020202020204" pitchFamily="34" charset="0"/>
                <a:cs typeface="Arial" panose="020B0604020202020204" pitchFamily="34" charset="0"/>
              </a:rPr>
              <a:t>Export Students</a:t>
            </a:r>
            <a:r>
              <a:rPr lang="en-US" dirty="0">
                <a:solidFill>
                  <a:srgbClr val="000000"/>
                </a:solidFill>
                <a:effectLst/>
                <a:latin typeface="Arial" panose="020B0604020202020204" pitchFamily="34" charset="0"/>
                <a:ea typeface="Aptos" panose="020B0004020202020204" pitchFamily="34" charset="0"/>
                <a:cs typeface="Arial" panose="020B0604020202020204" pitchFamily="34" charset="0"/>
              </a:rPr>
              <a:t>. The exported file will be downloaded locally. </a:t>
            </a:r>
          </a:p>
          <a:p>
            <a:pPr marL="342900" marR="0" lvl="0" indent="-342900">
              <a:spcBef>
                <a:spcPts val="600"/>
              </a:spcBef>
              <a:buClr>
                <a:srgbClr val="000000"/>
              </a:buClr>
              <a:buSzPct val="100000"/>
              <a:buFont typeface="Times New Roman" panose="02020603050405020304" pitchFamily="18" charset="0"/>
              <a:buAutoNum type="arabicPeriod"/>
            </a:pPr>
            <a:r>
              <a:rPr lang="en-US" dirty="0">
                <a:solidFill>
                  <a:srgbClr val="000000"/>
                </a:solidFill>
                <a:effectLst/>
                <a:latin typeface="Arial" panose="020B0604020202020204" pitchFamily="34" charset="0"/>
                <a:ea typeface="Aptos" panose="020B0004020202020204" pitchFamily="34" charset="0"/>
                <a:cs typeface="Arial" panose="020B0604020202020204" pitchFamily="34" charset="0"/>
              </a:rPr>
              <a:t>Use the Student Registration Data Definitions File to assist in updating the exported Student Registration file. </a:t>
            </a:r>
          </a:p>
          <a:p>
            <a:pPr marL="342900" marR="0" lvl="0" indent="-342900">
              <a:spcBef>
                <a:spcPts val="600"/>
              </a:spcBef>
              <a:buClr>
                <a:srgbClr val="000000"/>
              </a:buClr>
              <a:buSzPct val="100000"/>
              <a:buFont typeface="Times New Roman" panose="02020603050405020304" pitchFamily="18" charset="0"/>
              <a:buAutoNum type="arabicPeriod"/>
            </a:pPr>
            <a:r>
              <a:rPr lang="en-US" dirty="0">
                <a:solidFill>
                  <a:srgbClr val="000000"/>
                </a:solidFill>
                <a:effectLst/>
                <a:latin typeface="Arial" panose="020B0604020202020204" pitchFamily="34" charset="0"/>
                <a:ea typeface="Aptos" panose="020B0004020202020204" pitchFamily="34" charset="0"/>
                <a:cs typeface="Arial" panose="020B0604020202020204" pitchFamily="34" charset="0"/>
              </a:rPr>
              <a:t>Update the fields in the Student Registration export file that need updating. </a:t>
            </a:r>
          </a:p>
          <a:p>
            <a:pPr marL="342900" indent="-342900">
              <a:buClr>
                <a:srgbClr val="000000"/>
              </a:buClr>
              <a:buAutoNum type="arabicPeriod"/>
            </a:pPr>
            <a:r>
              <a:rPr lang="en-US" dirty="0">
                <a:solidFill>
                  <a:srgbClr val="000000"/>
                </a:solidFill>
                <a:effectLst/>
                <a:latin typeface="Arial" panose="020B0604020202020204" pitchFamily="34" charset="0"/>
                <a:ea typeface="Aptos" panose="020B0004020202020204" pitchFamily="34" charset="0"/>
                <a:cs typeface="Arial" panose="020B0604020202020204" pitchFamily="34" charset="0"/>
              </a:rPr>
              <a:t>Save the file as a .CSV. The file is now ready for import. </a:t>
            </a:r>
          </a:p>
          <a:p>
            <a:pPr marL="342900" indent="-342900">
              <a:buClr>
                <a:srgbClr val="000000"/>
              </a:buClr>
              <a:buAutoNum type="arabicPeriod"/>
            </a:pPr>
            <a:endParaRPr lang="en-US" dirty="0">
              <a:solidFill>
                <a:srgbClr val="000000"/>
              </a:solidFill>
              <a:ea typeface="Aptos" panose="020B0004020202020204" pitchFamily="34" charset="0"/>
            </a:endParaRPr>
          </a:p>
          <a:p>
            <a:pPr marL="0" indent="0">
              <a:spcBef>
                <a:spcPts val="200"/>
              </a:spcBef>
              <a:buClrTx/>
              <a:buNone/>
            </a:pPr>
            <a:r>
              <a:rPr lang="en-US" dirty="0">
                <a:solidFill>
                  <a:srgbClr val="000000"/>
                </a:solidFill>
                <a:latin typeface="Arial"/>
                <a:cs typeface="Arial"/>
              </a:rPr>
              <a:t>Additional information is available as follows. </a:t>
            </a:r>
          </a:p>
          <a:p>
            <a:pPr>
              <a:spcBef>
                <a:spcPts val="200"/>
              </a:spcBef>
            </a:pPr>
            <a:r>
              <a:rPr lang="en-US" dirty="0">
                <a:solidFill>
                  <a:srgbClr val="000000"/>
                </a:solidFill>
                <a:latin typeface="Arial"/>
                <a:cs typeface="Arial"/>
              </a:rPr>
              <a:t>Overview of Student Registration training webinar, located on the </a:t>
            </a:r>
            <a:r>
              <a:rPr lang="en-US" dirty="0">
                <a:solidFill>
                  <a:srgbClr val="000000"/>
                </a:solidFill>
                <a:latin typeface="Arial"/>
                <a:cs typeface="Arial"/>
                <a:hlinkClick r:id="rId4"/>
              </a:rPr>
              <a:t>Training Webinars page</a:t>
            </a:r>
            <a:r>
              <a:rPr lang="en-US" dirty="0">
                <a:solidFill>
                  <a:srgbClr val="000000"/>
                </a:solidFill>
                <a:latin typeface="Arial"/>
                <a:cs typeface="Arial"/>
              </a:rPr>
              <a:t> of the MCAS Resource Center</a:t>
            </a:r>
          </a:p>
          <a:p>
            <a:pPr>
              <a:spcBef>
                <a:spcPts val="200"/>
              </a:spcBef>
            </a:pPr>
            <a:r>
              <a:rPr lang="en-US" dirty="0">
                <a:solidFill>
                  <a:srgbClr val="000000"/>
                </a:solidFill>
                <a:latin typeface="Arial"/>
                <a:cs typeface="Arial"/>
              </a:rPr>
              <a:t>Guide to the MCAS Portal, Part III: Student Registration, located on the </a:t>
            </a:r>
            <a:r>
              <a:rPr lang="en-US" dirty="0">
                <a:solidFill>
                  <a:srgbClr val="000000"/>
                </a:solidFill>
                <a:latin typeface="Arial"/>
                <a:cs typeface="Arial"/>
                <a:hlinkClick r:id="rId5"/>
              </a:rPr>
              <a:t>MCAS Portal page</a:t>
            </a:r>
            <a:r>
              <a:rPr lang="en-US" dirty="0">
                <a:solidFill>
                  <a:srgbClr val="000000"/>
                </a:solidFill>
                <a:latin typeface="Arial"/>
                <a:cs typeface="Arial"/>
              </a:rPr>
              <a:t> of the MCAS Resource Center</a:t>
            </a:r>
          </a:p>
          <a:p>
            <a:pPr marL="0" indent="0">
              <a:buClr>
                <a:srgbClr val="000000"/>
              </a:buClr>
              <a:buNone/>
            </a:pPr>
            <a:endParaRPr lang="en-US"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42890608-03C0-80EE-8437-607BA8C5337D}"/>
              </a:ext>
            </a:extLst>
          </p:cNvPr>
          <p:cNvSpPr>
            <a:spLocks noGrp="1"/>
          </p:cNvSpPr>
          <p:nvPr>
            <p:ph type="sldNum" sz="quarter" idx="12"/>
          </p:nvPr>
        </p:nvSpPr>
        <p:spPr/>
        <p:txBody>
          <a:bodyPr/>
          <a:lstStyle/>
          <a:p>
            <a:fld id="{68A8D22E-6BC5-9E47-900C-2BB94685D9F5}" type="slidenum">
              <a:rPr lang="en-US" smtClean="0"/>
              <a:t>15</a:t>
            </a:fld>
            <a:endParaRPr lang="en-US"/>
          </a:p>
        </p:txBody>
      </p:sp>
    </p:spTree>
    <p:extLst>
      <p:ext uri="{BB962C8B-B14F-4D97-AF65-F5344CB8AC3E}">
        <p14:creationId xmlns:p14="http://schemas.microsoft.com/office/powerpoint/2010/main" val="2868019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B2670-607F-47C8-8FC5-46A68E4B4773}"/>
              </a:ext>
            </a:extLst>
          </p:cNvPr>
          <p:cNvSpPr>
            <a:spLocks noGrp="1"/>
          </p:cNvSpPr>
          <p:nvPr>
            <p:ph type="title"/>
          </p:nvPr>
        </p:nvSpPr>
        <p:spPr/>
        <p:txBody>
          <a:bodyPr/>
          <a:lstStyle/>
          <a:p>
            <a:r>
              <a:rPr lang="en-US" sz="4000" dirty="0">
                <a:solidFill>
                  <a:schemeClr val="bg1"/>
                </a:solidFill>
                <a:latin typeface="Arial" panose="020B0604020202020204" pitchFamily="34" charset="0"/>
                <a:cs typeface="Arial" panose="020B0604020202020204" pitchFamily="34" charset="0"/>
              </a:rPr>
              <a:t>Overview of Enrollment Transfers</a:t>
            </a:r>
          </a:p>
        </p:txBody>
      </p:sp>
      <p:sp>
        <p:nvSpPr>
          <p:cNvPr id="4" name="Content Placeholder 2">
            <a:extLst>
              <a:ext uri="{FF2B5EF4-FFF2-40B4-BE49-F238E27FC236}">
                <a16:creationId xmlns:a16="http://schemas.microsoft.com/office/drawing/2014/main" id="{6D76F83F-BA4E-02C8-FC22-06EE15E8ADB8}"/>
              </a:ext>
            </a:extLst>
          </p:cNvPr>
          <p:cNvSpPr txBox="1">
            <a:spLocks/>
          </p:cNvSpPr>
          <p:nvPr/>
        </p:nvSpPr>
        <p:spPr>
          <a:xfrm>
            <a:off x="173178" y="1731586"/>
            <a:ext cx="11853169" cy="48177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Clr>
                <a:srgbClr val="000000"/>
              </a:buClr>
            </a:pPr>
            <a:r>
              <a:rPr lang="en-US" sz="2800" dirty="0">
                <a:solidFill>
                  <a:srgbClr val="000000"/>
                </a:solidFill>
                <a:latin typeface="Arial" panose="020B0604020202020204" pitchFamily="34" charset="0"/>
                <a:cs typeface="Arial" panose="020B0604020202020204" pitchFamily="34" charset="0"/>
              </a:rPr>
              <a:t>Students are loaded to the MCAS Portal </a:t>
            </a:r>
            <a:r>
              <a:rPr lang="en-US" sz="2800" b="1" dirty="0">
                <a:solidFill>
                  <a:srgbClr val="000000"/>
                </a:solidFill>
                <a:latin typeface="Arial" panose="020B0604020202020204" pitchFamily="34" charset="0"/>
                <a:cs typeface="Arial" panose="020B0604020202020204" pitchFamily="34" charset="0"/>
              </a:rPr>
              <a:t>once per school year, </a:t>
            </a:r>
            <a:r>
              <a:rPr lang="en-US" sz="2800" dirty="0">
                <a:solidFill>
                  <a:srgbClr val="000000"/>
                </a:solidFill>
                <a:latin typeface="Arial" panose="020B0604020202020204" pitchFamily="34" charset="0"/>
                <a:cs typeface="Arial" panose="020B0604020202020204" pitchFamily="34" charset="0"/>
              </a:rPr>
              <a:t>regardless of which administration(s) they are taking. </a:t>
            </a:r>
          </a:p>
          <a:p>
            <a:pPr fontAlgn="base">
              <a:buClr>
                <a:srgbClr val="000000"/>
              </a:buClr>
            </a:pPr>
            <a:r>
              <a:rPr lang="en-US" sz="2800" dirty="0">
                <a:solidFill>
                  <a:srgbClr val="000000"/>
                </a:solidFill>
                <a:latin typeface="Arial" panose="020B0604020202020204" pitchFamily="34" charset="0"/>
                <a:cs typeface="Arial" panose="020B0604020202020204" pitchFamily="34" charset="0"/>
              </a:rPr>
              <a:t>Schools will use the Enrollment Transfer feature in the MCAS Portal for transfer students who need to be registered for testing at their new school, who already exist in the MCAS Portal. </a:t>
            </a:r>
          </a:p>
          <a:p>
            <a:pPr lvl="1" fontAlgn="base">
              <a:buClr>
                <a:srgbClr val="000000"/>
              </a:buClr>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a:buClr>
                <a:srgbClr val="101D35"/>
              </a:buClr>
            </a:pPr>
            <a:endParaRPr lang="en-US" sz="2800" dirty="0">
              <a:solidFill>
                <a:srgbClr val="101D35"/>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6E1B43BA-551D-ECB9-0346-61D04961DEC2}"/>
              </a:ext>
            </a:extLst>
          </p:cNvPr>
          <p:cNvSpPr>
            <a:spLocks noGrp="1"/>
          </p:cNvSpPr>
          <p:nvPr>
            <p:ph type="sldNum" sz="quarter" idx="12"/>
          </p:nvPr>
        </p:nvSpPr>
        <p:spPr/>
        <p:txBody>
          <a:bodyPr/>
          <a:lstStyle/>
          <a:p>
            <a:fld id="{68A8D22E-6BC5-9E47-900C-2BB94685D9F5}" type="slidenum">
              <a:rPr lang="en-US" smtClean="0"/>
              <a:t>16</a:t>
            </a:fld>
            <a:endParaRPr lang="en-US"/>
          </a:p>
        </p:txBody>
      </p:sp>
    </p:spTree>
    <p:extLst>
      <p:ext uri="{BB962C8B-B14F-4D97-AF65-F5344CB8AC3E}">
        <p14:creationId xmlns:p14="http://schemas.microsoft.com/office/powerpoint/2010/main" val="1452059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84A79-EEA7-60C3-F15E-616626F31F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70334F-B2F5-E2CF-028B-96A0995DC053}"/>
              </a:ext>
            </a:extLst>
          </p:cNvPr>
          <p:cNvSpPr>
            <a:spLocks noGrp="1"/>
          </p:cNvSpPr>
          <p:nvPr>
            <p:ph type="title"/>
          </p:nvPr>
        </p:nvSpPr>
        <p:spPr/>
        <p:txBody>
          <a:bodyPr>
            <a:normAutofit fontScale="90000"/>
          </a:bodyPr>
          <a:lstStyle/>
          <a:p>
            <a:r>
              <a:rPr lang="en-US" sz="4000" dirty="0">
                <a:solidFill>
                  <a:schemeClr val="bg1"/>
                </a:solidFill>
                <a:latin typeface="Arial" panose="020B0604020202020204" pitchFamily="34" charset="0"/>
                <a:cs typeface="Arial" panose="020B0604020202020204" pitchFamily="34" charset="0"/>
              </a:rPr>
              <a:t>Overview of Enrollment Transfers (continued)</a:t>
            </a:r>
          </a:p>
        </p:txBody>
      </p:sp>
      <p:sp>
        <p:nvSpPr>
          <p:cNvPr id="4" name="Content Placeholder 2">
            <a:extLst>
              <a:ext uri="{FF2B5EF4-FFF2-40B4-BE49-F238E27FC236}">
                <a16:creationId xmlns:a16="http://schemas.microsoft.com/office/drawing/2014/main" id="{74C353F7-9044-716F-2802-3C32D480F8BB}"/>
              </a:ext>
            </a:extLst>
          </p:cNvPr>
          <p:cNvSpPr txBox="1">
            <a:spLocks/>
          </p:cNvSpPr>
          <p:nvPr/>
        </p:nvSpPr>
        <p:spPr>
          <a:xfrm>
            <a:off x="483279" y="1620094"/>
            <a:ext cx="11225441" cy="473861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Clr>
                <a:srgbClr val="000000"/>
              </a:buClr>
            </a:pPr>
            <a:r>
              <a:rPr lang="en-US" sz="2400" dirty="0">
                <a:solidFill>
                  <a:srgbClr val="000000"/>
                </a:solidFill>
                <a:latin typeface="Arial" panose="020B0604020202020204" pitchFamily="34" charset="0"/>
                <a:cs typeface="Arial" panose="020B0604020202020204" pitchFamily="34" charset="0"/>
              </a:rPr>
              <a:t>Schools will use the Enrollment Transfer page in the Portal as the first step when receiving a new student to determine whether the student exists in the MCAS Portal. </a:t>
            </a:r>
          </a:p>
          <a:p>
            <a:pPr lvl="1" fontAlgn="base">
              <a:buClr>
                <a:srgbClr val="000000"/>
              </a:buClr>
            </a:pPr>
            <a:r>
              <a:rPr lang="en-US" sz="2400" dirty="0">
                <a:solidFill>
                  <a:srgbClr val="000000"/>
                </a:solidFill>
                <a:latin typeface="Arial" panose="020B0604020202020204" pitchFamily="34" charset="0"/>
                <a:cs typeface="Arial" panose="020B0604020202020204" pitchFamily="34" charset="0"/>
              </a:rPr>
              <a:t>This page will tell you whether the student already exists in the MCAS Portal. </a:t>
            </a:r>
          </a:p>
          <a:p>
            <a:pPr fontAlgn="base">
              <a:buClr>
                <a:srgbClr val="000000"/>
              </a:buClr>
            </a:pPr>
            <a:r>
              <a:rPr lang="en-US" sz="2400" dirty="0">
                <a:solidFill>
                  <a:srgbClr val="000000"/>
                </a:solidFill>
                <a:latin typeface="Arial" panose="020B0604020202020204" pitchFamily="34" charset="0"/>
                <a:cs typeface="Arial" panose="020B0604020202020204" pitchFamily="34" charset="0"/>
              </a:rPr>
              <a:t>All school and district test coordinators associated with the </a:t>
            </a:r>
            <a:r>
              <a:rPr lang="en-US" sz="2400" i="1" dirty="0">
                <a:solidFill>
                  <a:srgbClr val="000000"/>
                </a:solidFill>
                <a:latin typeface="Arial" panose="020B0604020202020204" pitchFamily="34" charset="0"/>
                <a:cs typeface="Arial" panose="020B0604020202020204" pitchFamily="34" charset="0"/>
              </a:rPr>
              <a:t>sending school</a:t>
            </a:r>
            <a:r>
              <a:rPr lang="en-US" sz="2400" dirty="0">
                <a:solidFill>
                  <a:srgbClr val="000000"/>
                </a:solidFill>
                <a:latin typeface="Arial" panose="020B0604020202020204" pitchFamily="34" charset="0"/>
                <a:cs typeface="Arial" panose="020B0604020202020204" pitchFamily="34" charset="0"/>
              </a:rPr>
              <a:t> will receive email notifications for pending enrollment transfer requests. </a:t>
            </a:r>
          </a:p>
          <a:p>
            <a:pPr fontAlgn="base">
              <a:buClr>
                <a:srgbClr val="000000"/>
              </a:buClr>
            </a:pPr>
            <a:r>
              <a:rPr lang="en-US" sz="2400" dirty="0">
                <a:solidFill>
                  <a:srgbClr val="000000"/>
                </a:solidFill>
                <a:latin typeface="Arial" panose="020B0604020202020204" pitchFamily="34" charset="0"/>
                <a:cs typeface="Arial" panose="020B0604020202020204" pitchFamily="34" charset="0"/>
              </a:rPr>
              <a:t>Student test sessions do not transfer from one school to another. The sending school will use the Transfer Notes feature to indicate which sessions a student has already completed. </a:t>
            </a:r>
          </a:p>
          <a:p>
            <a:pPr lvl="1" fontAlgn="base">
              <a:buClr>
                <a:srgbClr val="000000"/>
              </a:buClr>
            </a:pPr>
            <a:r>
              <a:rPr lang="en-US" sz="2400" dirty="0">
                <a:solidFill>
                  <a:srgbClr val="000000"/>
                </a:solidFill>
                <a:latin typeface="Arial" panose="020B0604020202020204" pitchFamily="34" charset="0"/>
                <a:cs typeface="Arial" panose="020B0604020202020204" pitchFamily="34" charset="0"/>
              </a:rPr>
              <a:t>The receiving school will use this information to determine which test(s), if any, have already been taken. </a:t>
            </a:r>
          </a:p>
          <a:p>
            <a:pPr fontAlgn="base">
              <a:buClr>
                <a:srgbClr val="000000"/>
              </a:buClr>
            </a:pPr>
            <a:endParaRPr lang="en-US" sz="2000" dirty="0">
              <a:solidFill>
                <a:srgbClr val="000000"/>
              </a:solidFill>
              <a:latin typeface="Arial" panose="020B0604020202020204" pitchFamily="34" charset="0"/>
              <a:cs typeface="Arial" panose="020B0604020202020204" pitchFamily="34" charset="0"/>
            </a:endParaRPr>
          </a:p>
          <a:p>
            <a:pPr lvl="1" fontAlgn="base">
              <a:buClr>
                <a:srgbClr val="000000"/>
              </a:buClr>
              <a:buFont typeface="Arial" panose="020B0604020202020204" pitchFamily="34" charset="0"/>
              <a:buChar char="•"/>
            </a:pPr>
            <a:endParaRPr lang="en-US" sz="2400" dirty="0">
              <a:solidFill>
                <a:srgbClr val="000000"/>
              </a:solidFill>
              <a:latin typeface="Arial" panose="020B0604020202020204" pitchFamily="34" charset="0"/>
              <a:cs typeface="Arial" panose="020B0604020202020204" pitchFamily="34" charset="0"/>
            </a:endParaRPr>
          </a:p>
          <a:p>
            <a:pPr>
              <a:buClr>
                <a:srgbClr val="101D35"/>
              </a:buClr>
            </a:pPr>
            <a:endParaRPr lang="en-US" sz="2800" dirty="0">
              <a:solidFill>
                <a:srgbClr val="101D35"/>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C92EC829-6E9A-02E1-CC20-7115D74D41EF}"/>
              </a:ext>
            </a:extLst>
          </p:cNvPr>
          <p:cNvSpPr>
            <a:spLocks noGrp="1"/>
          </p:cNvSpPr>
          <p:nvPr>
            <p:ph type="sldNum" sz="quarter" idx="12"/>
          </p:nvPr>
        </p:nvSpPr>
        <p:spPr/>
        <p:txBody>
          <a:bodyPr/>
          <a:lstStyle/>
          <a:p>
            <a:fld id="{68A8D22E-6BC5-9E47-900C-2BB94685D9F5}" type="slidenum">
              <a:rPr lang="en-US" smtClean="0"/>
              <a:t>17</a:t>
            </a:fld>
            <a:endParaRPr lang="en-US"/>
          </a:p>
        </p:txBody>
      </p:sp>
    </p:spTree>
    <p:extLst>
      <p:ext uri="{BB962C8B-B14F-4D97-AF65-F5344CB8AC3E}">
        <p14:creationId xmlns:p14="http://schemas.microsoft.com/office/powerpoint/2010/main" val="746750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B2670-607F-47C8-8FC5-46A68E4B4773}"/>
              </a:ext>
            </a:extLst>
          </p:cNvPr>
          <p:cNvSpPr>
            <a:spLocks noGrp="1"/>
          </p:cNvSpPr>
          <p:nvPr>
            <p:ph type="title"/>
          </p:nvPr>
        </p:nvSpPr>
        <p:spPr/>
        <p:txBody>
          <a:bodyPr/>
          <a:lstStyle/>
          <a:p>
            <a:r>
              <a:rPr lang="en-US" sz="4000" dirty="0">
                <a:solidFill>
                  <a:schemeClr val="bg1"/>
                </a:solidFill>
                <a:latin typeface="Arial" panose="020B0604020202020204" pitchFamily="34" charset="0"/>
                <a:cs typeface="Arial" panose="020B0604020202020204" pitchFamily="34" charset="0"/>
              </a:rPr>
              <a:t>Enrollment Transfer Overview</a:t>
            </a:r>
          </a:p>
        </p:txBody>
      </p:sp>
      <p:sp>
        <p:nvSpPr>
          <p:cNvPr id="3" name="Content Placeholder 2">
            <a:extLst>
              <a:ext uri="{FF2B5EF4-FFF2-40B4-BE49-F238E27FC236}">
                <a16:creationId xmlns:a16="http://schemas.microsoft.com/office/drawing/2014/main" id="{ECCFD949-B973-4B9C-828F-745BE07350D4}"/>
              </a:ext>
            </a:extLst>
          </p:cNvPr>
          <p:cNvSpPr>
            <a:spLocks noGrp="1"/>
          </p:cNvSpPr>
          <p:nvPr>
            <p:ph idx="1"/>
          </p:nvPr>
        </p:nvSpPr>
        <p:spPr/>
        <p:txBody>
          <a:bodyPr vert="horz" lIns="91440" tIns="45720" rIns="91440" bIns="45720" rtlCol="0" anchor="t">
            <a:noAutofit/>
          </a:bodyPr>
          <a:lstStyle/>
          <a:p>
            <a:pPr marL="0" indent="-50800" fontAlgn="base">
              <a:buClr>
                <a:srgbClr val="000000"/>
              </a:buClr>
              <a:buNone/>
            </a:pPr>
            <a:endParaRPr lang="en-US" sz="2800" b="0" i="0" dirty="0">
              <a:solidFill>
                <a:srgbClr val="000000"/>
              </a:solidFill>
              <a:effectLst/>
              <a:latin typeface="Arial" panose="020B0604020202020204" pitchFamily="34" charset="0"/>
              <a:cs typeface="Arial" panose="020B0604020202020204" pitchFamily="34" charset="0"/>
            </a:endParaRPr>
          </a:p>
          <a:p>
            <a:pPr>
              <a:buClr>
                <a:srgbClr val="101D35"/>
              </a:buClr>
            </a:pPr>
            <a:endParaRPr lang="en-US" sz="2400" dirty="0">
              <a:solidFill>
                <a:srgbClr val="101D35"/>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1D5EF878-1DB9-390B-A916-0ED11743B416}"/>
              </a:ext>
            </a:extLst>
          </p:cNvPr>
          <p:cNvGraphicFramePr>
            <a:graphicFrameLocks noGrp="1"/>
          </p:cNvGraphicFramePr>
          <p:nvPr>
            <p:extLst>
              <p:ext uri="{D42A27DB-BD31-4B8C-83A1-F6EECF244321}">
                <p14:modId xmlns:p14="http://schemas.microsoft.com/office/powerpoint/2010/main" val="3683018283"/>
              </p:ext>
            </p:extLst>
          </p:nvPr>
        </p:nvGraphicFramePr>
        <p:xfrm>
          <a:off x="818860" y="1517726"/>
          <a:ext cx="9715028" cy="3566160"/>
        </p:xfrm>
        <a:graphic>
          <a:graphicData uri="http://schemas.openxmlformats.org/drawingml/2006/table">
            <a:tbl>
              <a:tblPr firstRow="1" bandRow="1">
                <a:tableStyleId>{5C22544A-7EE6-4342-B048-85BDC9FD1C3A}</a:tableStyleId>
              </a:tblPr>
              <a:tblGrid>
                <a:gridCol w="4857514">
                  <a:extLst>
                    <a:ext uri="{9D8B030D-6E8A-4147-A177-3AD203B41FA5}">
                      <a16:colId xmlns:a16="http://schemas.microsoft.com/office/drawing/2014/main" val="4091545075"/>
                    </a:ext>
                  </a:extLst>
                </a:gridCol>
                <a:gridCol w="4857514">
                  <a:extLst>
                    <a:ext uri="{9D8B030D-6E8A-4147-A177-3AD203B41FA5}">
                      <a16:colId xmlns:a16="http://schemas.microsoft.com/office/drawing/2014/main" val="2126212029"/>
                    </a:ext>
                  </a:extLst>
                </a:gridCol>
              </a:tblGrid>
              <a:tr h="336335">
                <a:tc>
                  <a:txBody>
                    <a:bodyPr/>
                    <a:lstStyle/>
                    <a:p>
                      <a:r>
                        <a:rPr lang="en-US" sz="2400" dirty="0">
                          <a:latin typeface="Arial"/>
                          <a:cs typeface="Arial"/>
                        </a:rPr>
                        <a:t>Tasks to Complete</a:t>
                      </a:r>
                    </a:p>
                  </a:txBody>
                  <a:tcPr/>
                </a:tc>
                <a:tc>
                  <a:txBody>
                    <a:bodyPr/>
                    <a:lstStyle/>
                    <a:p>
                      <a:r>
                        <a:rPr lang="en-US" sz="2400">
                          <a:latin typeface="Arial"/>
                          <a:cs typeface="Arial"/>
                        </a:rPr>
                        <a:t>Who will complete these tasks? </a:t>
                      </a:r>
                    </a:p>
                  </a:txBody>
                  <a:tcPr/>
                </a:tc>
                <a:extLst>
                  <a:ext uri="{0D108BD9-81ED-4DB2-BD59-A6C34878D82A}">
                    <a16:rowId xmlns:a16="http://schemas.microsoft.com/office/drawing/2014/main" val="2645194362"/>
                  </a:ext>
                </a:extLst>
              </a:tr>
              <a:tr h="588587">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i="0">
                          <a:solidFill>
                            <a:srgbClr val="000000"/>
                          </a:solidFill>
                          <a:effectLst/>
                          <a:latin typeface="Arial"/>
                          <a:cs typeface="Arial"/>
                        </a:rPr>
                        <a:t>Request to transfer a student into your school and district.</a:t>
                      </a:r>
                    </a:p>
                  </a:txBody>
                  <a:tcPr/>
                </a:tc>
                <a:tc>
                  <a:txBody>
                    <a:bodyPr/>
                    <a:lstStyle/>
                    <a:p>
                      <a:pPr marL="285750" indent="-285750">
                        <a:buFont typeface="Arial" panose="020B0604020202020204" pitchFamily="34" charset="0"/>
                        <a:buChar char="•"/>
                      </a:pPr>
                      <a:r>
                        <a:rPr lang="en-US" sz="2400" i="0" kern="1200">
                          <a:solidFill>
                            <a:srgbClr val="000000"/>
                          </a:solidFill>
                          <a:effectLst/>
                          <a:latin typeface="Arial"/>
                          <a:ea typeface="+mn-ea"/>
                          <a:cs typeface="Arial"/>
                        </a:rPr>
                        <a:t>STCs and DTCs may request to transfer a student.</a:t>
                      </a:r>
                    </a:p>
                  </a:txBody>
                  <a:tcPr/>
                </a:tc>
                <a:extLst>
                  <a:ext uri="{0D108BD9-81ED-4DB2-BD59-A6C34878D82A}">
                    <a16:rowId xmlns:a16="http://schemas.microsoft.com/office/drawing/2014/main" val="2749395137"/>
                  </a:ext>
                </a:extLst>
              </a:tr>
              <a:tr h="1615083">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i="0" dirty="0">
                          <a:solidFill>
                            <a:srgbClr val="000000"/>
                          </a:solidFill>
                          <a:effectLst/>
                          <a:latin typeface="Arial"/>
                          <a:cs typeface="Arial"/>
                        </a:rPr>
                        <a:t>Approve transfers other schools and districts have requested.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i="0" dirty="0">
                        <a:solidFill>
                          <a:srgbClr val="000000"/>
                        </a:solidFill>
                        <a:effectLst/>
                        <a:latin typeface="Arial"/>
                        <a:cs typeface="Arial"/>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i="0" kern="1200" dirty="0">
                          <a:solidFill>
                            <a:srgbClr val="000000"/>
                          </a:solidFill>
                          <a:effectLst/>
                          <a:latin typeface="Arial"/>
                          <a:ea typeface="+mn-ea"/>
                          <a:cs typeface="Arial"/>
                        </a:rPr>
                        <a:t>STCs and DTCs may approve student transfers.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i="0" kern="1200" dirty="0">
                          <a:solidFill>
                            <a:srgbClr val="000000"/>
                          </a:solidFill>
                          <a:effectLst/>
                          <a:latin typeface="Arial"/>
                          <a:ea typeface="+mn-ea"/>
                          <a:cs typeface="Arial"/>
                        </a:rPr>
                        <a:t>If a student does not currently belong to an organization, the MCAS Service Center will approve student transfers.</a:t>
                      </a:r>
                    </a:p>
                  </a:txBody>
                  <a:tcPr/>
                </a:tc>
                <a:extLst>
                  <a:ext uri="{0D108BD9-81ED-4DB2-BD59-A6C34878D82A}">
                    <a16:rowId xmlns:a16="http://schemas.microsoft.com/office/drawing/2014/main" val="668709718"/>
                  </a:ext>
                </a:extLst>
              </a:tr>
            </a:tbl>
          </a:graphicData>
        </a:graphic>
      </p:graphicFrame>
      <p:sp>
        <p:nvSpPr>
          <p:cNvPr id="6" name="TextBox 5">
            <a:extLst>
              <a:ext uri="{FF2B5EF4-FFF2-40B4-BE49-F238E27FC236}">
                <a16:creationId xmlns:a16="http://schemas.microsoft.com/office/drawing/2014/main" id="{8376E96A-06D6-2017-4477-E3844BF7E7C3}"/>
              </a:ext>
            </a:extLst>
          </p:cNvPr>
          <p:cNvSpPr txBox="1"/>
          <p:nvPr/>
        </p:nvSpPr>
        <p:spPr>
          <a:xfrm>
            <a:off x="818860" y="5131487"/>
            <a:ext cx="10116556" cy="1200329"/>
          </a:xfrm>
          <a:prstGeom prst="rect">
            <a:avLst/>
          </a:prstGeom>
          <a:noFill/>
        </p:spPr>
        <p:txBody>
          <a:bodyPr wrap="square">
            <a:spAutoFit/>
          </a:bodyPr>
          <a:lstStyle/>
          <a:p>
            <a:pPr marL="285750" indent="-285750" fontAlgn="base">
              <a:buClr>
                <a:srgbClr val="000000"/>
              </a:buClr>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When a receiving school requests a student transfer, the DTC and STC users associated with the sending school will receive an email notification. </a:t>
            </a:r>
          </a:p>
        </p:txBody>
      </p:sp>
      <p:sp>
        <p:nvSpPr>
          <p:cNvPr id="4" name="Slide Number Placeholder 3">
            <a:extLst>
              <a:ext uri="{FF2B5EF4-FFF2-40B4-BE49-F238E27FC236}">
                <a16:creationId xmlns:a16="http://schemas.microsoft.com/office/drawing/2014/main" id="{923268B8-870F-3FD7-41DC-EEAAF53255BE}"/>
              </a:ext>
            </a:extLst>
          </p:cNvPr>
          <p:cNvSpPr>
            <a:spLocks noGrp="1"/>
          </p:cNvSpPr>
          <p:nvPr>
            <p:ph type="sldNum" sz="quarter" idx="12"/>
          </p:nvPr>
        </p:nvSpPr>
        <p:spPr/>
        <p:txBody>
          <a:bodyPr/>
          <a:lstStyle/>
          <a:p>
            <a:fld id="{68A8D22E-6BC5-9E47-900C-2BB94685D9F5}" type="slidenum">
              <a:rPr lang="en-US" smtClean="0"/>
              <a:t>18</a:t>
            </a:fld>
            <a:endParaRPr lang="en-US"/>
          </a:p>
        </p:txBody>
      </p:sp>
    </p:spTree>
    <p:extLst>
      <p:ext uri="{BB962C8B-B14F-4D97-AF65-F5344CB8AC3E}">
        <p14:creationId xmlns:p14="http://schemas.microsoft.com/office/powerpoint/2010/main" val="1705387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B2670-607F-47C8-8FC5-46A68E4B4773}"/>
              </a:ext>
            </a:extLst>
          </p:cNvPr>
          <p:cNvSpPr>
            <a:spLocks noGrp="1"/>
          </p:cNvSpPr>
          <p:nvPr>
            <p:ph type="title"/>
          </p:nvPr>
        </p:nvSpPr>
        <p:spPr/>
        <p:txBody>
          <a:bodyPr/>
          <a:lstStyle/>
          <a:p>
            <a:r>
              <a:rPr lang="en-US" sz="4000" dirty="0">
                <a:solidFill>
                  <a:schemeClr val="bg1"/>
                </a:solidFill>
                <a:latin typeface="Arial" panose="020B0604020202020204" pitchFamily="34" charset="0"/>
                <a:cs typeface="Arial" panose="020B0604020202020204" pitchFamily="34" charset="0"/>
              </a:rPr>
              <a:t>Demonstration</a:t>
            </a:r>
          </a:p>
        </p:txBody>
      </p:sp>
      <p:sp>
        <p:nvSpPr>
          <p:cNvPr id="3" name="Content Placeholder 2">
            <a:extLst>
              <a:ext uri="{FF2B5EF4-FFF2-40B4-BE49-F238E27FC236}">
                <a16:creationId xmlns:a16="http://schemas.microsoft.com/office/drawing/2014/main" id="{ECCFD949-B973-4B9C-828F-745BE07350D4}"/>
              </a:ext>
            </a:extLst>
          </p:cNvPr>
          <p:cNvSpPr>
            <a:spLocks noGrp="1"/>
          </p:cNvSpPr>
          <p:nvPr>
            <p:ph idx="1"/>
          </p:nvPr>
        </p:nvSpPr>
        <p:spPr/>
        <p:txBody>
          <a:bodyPr vert="horz" lIns="91440" tIns="45720" rIns="91440" bIns="45720" rtlCol="0" anchor="t">
            <a:noAutofit/>
          </a:bodyPr>
          <a:lstStyle/>
          <a:p>
            <a:pPr algn="l" rtl="0" fontAlgn="base">
              <a:buClr>
                <a:srgbClr val="000000"/>
              </a:buClr>
              <a:buFont typeface="Arial" panose="020B0604020202020204" pitchFamily="34" charset="0"/>
              <a:buChar char="•"/>
            </a:pPr>
            <a:r>
              <a:rPr lang="en-US" i="0" dirty="0">
                <a:solidFill>
                  <a:srgbClr val="000000"/>
                </a:solidFill>
                <a:effectLst/>
                <a:latin typeface="Arial" panose="020B0604020202020204" pitchFamily="34" charset="0"/>
                <a:cs typeface="Arial" panose="020B0604020202020204" pitchFamily="34" charset="0"/>
              </a:rPr>
              <a:t>Transferring students within your district</a:t>
            </a:r>
          </a:p>
          <a:p>
            <a:pPr fontAlgn="base">
              <a:buClr>
                <a:srgbClr val="000000"/>
              </a:buClr>
            </a:pPr>
            <a:r>
              <a:rPr lang="en-US" dirty="0">
                <a:solidFill>
                  <a:srgbClr val="000000"/>
                </a:solidFill>
              </a:rPr>
              <a:t>Transferring students outside your district</a:t>
            </a:r>
          </a:p>
          <a:p>
            <a:pPr lvl="1" fontAlgn="base">
              <a:buClr>
                <a:srgbClr val="000000"/>
              </a:buClr>
            </a:pPr>
            <a:r>
              <a:rPr lang="en-US" dirty="0">
                <a:solidFill>
                  <a:srgbClr val="000000"/>
                </a:solidFill>
              </a:rPr>
              <a:t>Requesting student transfers</a:t>
            </a:r>
          </a:p>
          <a:p>
            <a:pPr lvl="1" fontAlgn="base">
              <a:buClr>
                <a:srgbClr val="000000"/>
              </a:buClr>
            </a:pPr>
            <a:r>
              <a:rPr lang="en-US" dirty="0">
                <a:solidFill>
                  <a:srgbClr val="000000"/>
                </a:solidFill>
              </a:rPr>
              <a:t>Approving student transfer requests</a:t>
            </a:r>
          </a:p>
          <a:p>
            <a:pPr lvl="1" fontAlgn="base">
              <a:buClr>
                <a:srgbClr val="000000"/>
              </a:buClr>
            </a:pPr>
            <a:r>
              <a:rPr lang="en-US" dirty="0">
                <a:solidFill>
                  <a:srgbClr val="000000"/>
                </a:solidFill>
              </a:rPr>
              <a:t>Entering and reviewing transfer notes</a:t>
            </a:r>
          </a:p>
          <a:p>
            <a:pPr algn="l" rtl="0" fontAlgn="base">
              <a:buClr>
                <a:srgbClr val="000000"/>
              </a:buClr>
              <a:buFont typeface="Arial" panose="020B0604020202020204" pitchFamily="34" charset="0"/>
              <a:buChar char="•"/>
            </a:pPr>
            <a:endParaRPr lang="en-US" i="0" dirty="0">
              <a:solidFill>
                <a:srgbClr val="000000"/>
              </a:solidFill>
              <a:effectLst/>
              <a:latin typeface="Arial" panose="020B0604020202020204" pitchFamily="34" charset="0"/>
              <a:cs typeface="Arial" panose="020B0604020202020204" pitchFamily="34" charset="0"/>
            </a:endParaRPr>
          </a:p>
          <a:p>
            <a:pPr marL="457200" lvl="1" indent="0" fontAlgn="base">
              <a:buClr>
                <a:srgbClr val="000000"/>
              </a:buClr>
              <a:buNone/>
            </a:pPr>
            <a:endParaRPr lang="en-US" sz="2400" b="0" i="0" dirty="0">
              <a:solidFill>
                <a:srgbClr val="000000"/>
              </a:solidFill>
              <a:effectLst/>
              <a:latin typeface="Arial" panose="020B0604020202020204" pitchFamily="34" charset="0"/>
              <a:cs typeface="Arial" panose="020B0604020202020204" pitchFamily="34" charset="0"/>
            </a:endParaRPr>
          </a:p>
          <a:p>
            <a:pPr>
              <a:buClr>
                <a:srgbClr val="101D35"/>
              </a:buClr>
            </a:pPr>
            <a:endParaRPr lang="en-US" sz="2400" dirty="0">
              <a:solidFill>
                <a:srgbClr val="101D35"/>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569854B-D22F-BAF4-DE48-2D752FE880A8}"/>
              </a:ext>
            </a:extLst>
          </p:cNvPr>
          <p:cNvSpPr>
            <a:spLocks noGrp="1"/>
          </p:cNvSpPr>
          <p:nvPr>
            <p:ph type="sldNum" sz="quarter" idx="12"/>
          </p:nvPr>
        </p:nvSpPr>
        <p:spPr/>
        <p:txBody>
          <a:bodyPr/>
          <a:lstStyle/>
          <a:p>
            <a:fld id="{68A8D22E-6BC5-9E47-900C-2BB94685D9F5}" type="slidenum">
              <a:rPr lang="en-US" smtClean="0"/>
              <a:t>19</a:t>
            </a:fld>
            <a:endParaRPr lang="en-US"/>
          </a:p>
        </p:txBody>
      </p:sp>
    </p:spTree>
    <p:extLst>
      <p:ext uri="{BB962C8B-B14F-4D97-AF65-F5344CB8AC3E}">
        <p14:creationId xmlns:p14="http://schemas.microsoft.com/office/powerpoint/2010/main" val="1250680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z="4000" dirty="0">
                <a:solidFill>
                  <a:schemeClr val="bg1"/>
                </a:solidFill>
                <a:latin typeface="Arial" panose="020B0604020202020204" pitchFamily="34" charset="0"/>
                <a:cs typeface="Arial" panose="020B0604020202020204" pitchFamily="34" charset="0"/>
              </a:rPr>
              <a:t>Presenters</a:t>
            </a:r>
          </a:p>
        </p:txBody>
      </p:sp>
      <p:sp>
        <p:nvSpPr>
          <p:cNvPr id="7173" name="Content Placeholder 6"/>
          <p:cNvSpPr>
            <a:spLocks noGrp="1"/>
          </p:cNvSpPr>
          <p:nvPr>
            <p:ph idx="1"/>
          </p:nvPr>
        </p:nvSpPr>
        <p:spPr/>
        <p:txBody>
          <a:bodyPr vert="horz" lIns="91440" tIns="45720" rIns="91440" bIns="45720" rtlCol="0" anchor="t">
            <a:noAutofit/>
          </a:bodyPr>
          <a:lstStyle/>
          <a:p>
            <a:pPr marL="0" indent="0">
              <a:buClrTx/>
              <a:buNone/>
            </a:pPr>
            <a:r>
              <a:rPr lang="en-US" sz="2800" dirty="0">
                <a:solidFill>
                  <a:srgbClr val="000000"/>
                </a:solidFill>
                <a:latin typeface="Arial" panose="020B0604020202020204" pitchFamily="34" charset="0"/>
                <a:cs typeface="Arial" panose="020B0604020202020204" pitchFamily="34" charset="0"/>
              </a:rPr>
              <a:t>Jodie Zalk, Manager of Test Administration and Publications</a:t>
            </a:r>
          </a:p>
          <a:p>
            <a:pPr marL="0" indent="0">
              <a:buClrTx/>
              <a:buNone/>
            </a:pPr>
            <a:r>
              <a:rPr lang="en-US" sz="2800" dirty="0">
                <a:solidFill>
                  <a:srgbClr val="000000"/>
                </a:solidFill>
                <a:latin typeface="Arial" panose="020B0604020202020204" pitchFamily="34" charset="0"/>
                <a:cs typeface="Arial" panose="020B0604020202020204" pitchFamily="34" charset="0"/>
              </a:rPr>
              <a:t>Shannon Cullen, MCAS Test Administration Coordinator</a:t>
            </a:r>
          </a:p>
          <a:p>
            <a:pPr marL="0" indent="0">
              <a:buClrTx/>
              <a:buNone/>
            </a:pPr>
            <a:r>
              <a:rPr lang="en-US" dirty="0">
                <a:solidFill>
                  <a:srgbClr val="000000"/>
                </a:solidFill>
              </a:rPr>
              <a:t>Erma Brown, MCAS and ACCESS Test Administration Specialist</a:t>
            </a:r>
            <a:endParaRPr lang="en-US" sz="2800" dirty="0">
              <a:solidFill>
                <a:srgbClr val="000000"/>
              </a:solidFill>
              <a:latin typeface="Arial" panose="020B0604020202020204" pitchFamily="34" charset="0"/>
              <a:cs typeface="Arial" panose="020B0604020202020204" pitchFamily="34" charset="0"/>
            </a:endParaRPr>
          </a:p>
          <a:p>
            <a:pPr marL="0" indent="0">
              <a:buClrTx/>
              <a:buNone/>
            </a:pPr>
            <a:r>
              <a:rPr lang="en-US" sz="2800" dirty="0">
                <a:solidFill>
                  <a:srgbClr val="000000"/>
                </a:solidFill>
                <a:latin typeface="Arial"/>
                <a:cs typeface="Arial"/>
              </a:rPr>
              <a:t>Abbie Currier, eMetric Sr. Project Manager</a:t>
            </a:r>
          </a:p>
        </p:txBody>
      </p:sp>
      <p:sp>
        <p:nvSpPr>
          <p:cNvPr id="2" name="Slide Number Placeholder 1">
            <a:extLst>
              <a:ext uri="{FF2B5EF4-FFF2-40B4-BE49-F238E27FC236}">
                <a16:creationId xmlns:a16="http://schemas.microsoft.com/office/drawing/2014/main" id="{E3314B25-2AEB-D6C8-CC66-4135C28428B6}"/>
              </a:ext>
            </a:extLst>
          </p:cNvPr>
          <p:cNvSpPr>
            <a:spLocks noGrp="1"/>
          </p:cNvSpPr>
          <p:nvPr>
            <p:ph type="sldNum" sz="quarter" idx="12"/>
          </p:nvPr>
        </p:nvSpPr>
        <p:spPr/>
        <p:txBody>
          <a:bodyPr/>
          <a:lstStyle/>
          <a:p>
            <a:fld id="{68A8D22E-6BC5-9E47-900C-2BB94685D9F5}" type="slidenum">
              <a:rPr lang="en-US" smtClean="0"/>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A832B-DF34-AEA1-2751-7AF3ED06AB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8BFB03-1355-91C9-1EE4-1CE76089AC36}"/>
              </a:ext>
            </a:extLst>
          </p:cNvPr>
          <p:cNvSpPr>
            <a:spLocks noGrp="1"/>
          </p:cNvSpPr>
          <p:nvPr>
            <p:ph type="title"/>
          </p:nvPr>
        </p:nvSpPr>
        <p:spPr/>
        <p:txBody>
          <a:bodyPr/>
          <a:lstStyle/>
          <a:p>
            <a:r>
              <a:rPr lang="en-US" sz="4000" dirty="0">
                <a:solidFill>
                  <a:schemeClr val="bg1"/>
                </a:solidFill>
                <a:latin typeface="Arial" panose="020B0604020202020204" pitchFamily="34" charset="0"/>
                <a:cs typeface="Arial" panose="020B0604020202020204" pitchFamily="34" charset="0"/>
              </a:rPr>
              <a:t>Transferring Students </a:t>
            </a:r>
            <a:r>
              <a:rPr lang="en-US" sz="4000" u="sng" dirty="0">
                <a:solidFill>
                  <a:schemeClr val="bg1"/>
                </a:solidFill>
                <a:latin typeface="Arial" panose="020B0604020202020204" pitchFamily="34" charset="0"/>
                <a:cs typeface="Arial" panose="020B0604020202020204" pitchFamily="34" charset="0"/>
              </a:rPr>
              <a:t>within</a:t>
            </a:r>
            <a:r>
              <a:rPr lang="en-US" sz="4000" dirty="0">
                <a:solidFill>
                  <a:schemeClr val="bg1"/>
                </a:solidFill>
                <a:latin typeface="Arial" panose="020B0604020202020204" pitchFamily="34" charset="0"/>
                <a:cs typeface="Arial" panose="020B0604020202020204" pitchFamily="34" charset="0"/>
              </a:rPr>
              <a:t> a District</a:t>
            </a:r>
          </a:p>
        </p:txBody>
      </p:sp>
      <p:sp>
        <p:nvSpPr>
          <p:cNvPr id="3" name="Content Placeholder 2">
            <a:extLst>
              <a:ext uri="{FF2B5EF4-FFF2-40B4-BE49-F238E27FC236}">
                <a16:creationId xmlns:a16="http://schemas.microsoft.com/office/drawing/2014/main" id="{1A933119-044C-163A-24C3-E98B5C0D3EC5}"/>
              </a:ext>
            </a:extLst>
          </p:cNvPr>
          <p:cNvSpPr>
            <a:spLocks noGrp="1"/>
          </p:cNvSpPr>
          <p:nvPr>
            <p:ph idx="1"/>
          </p:nvPr>
        </p:nvSpPr>
        <p:spPr/>
        <p:txBody>
          <a:bodyPr vert="horz" lIns="91440" tIns="45720" rIns="91440" bIns="45720" rtlCol="0" anchor="t">
            <a:noAutofit/>
          </a:bodyPr>
          <a:lstStyle/>
          <a:p>
            <a:pPr marL="0" indent="0">
              <a:buClr>
                <a:srgbClr val="101D35"/>
              </a:buClr>
              <a:buNone/>
            </a:pPr>
            <a:r>
              <a:rPr lang="en-US" sz="2400" i="1" dirty="0">
                <a:solidFill>
                  <a:srgbClr val="000000"/>
                </a:solidFill>
                <a:latin typeface="Arial" panose="020B0604020202020204" pitchFamily="34" charset="0"/>
                <a:cs typeface="Arial" panose="020B0604020202020204" pitchFamily="34" charset="0"/>
              </a:rPr>
              <a:t>These steps can only be completed by a district test coordinator. </a:t>
            </a:r>
          </a:p>
          <a:p>
            <a:pPr marL="457200" indent="-457200">
              <a:buClr>
                <a:srgbClr val="101D35"/>
              </a:buClr>
              <a:buFont typeface="+mj-lt"/>
              <a:buAutoNum type="arabicPeriod"/>
            </a:pPr>
            <a:r>
              <a:rPr lang="en-US" sz="2400" dirty="0">
                <a:solidFill>
                  <a:srgbClr val="000000"/>
                </a:solidFill>
                <a:latin typeface="Arial" panose="020B0604020202020204" pitchFamily="34" charset="0"/>
                <a:cs typeface="Arial" panose="020B0604020202020204" pitchFamily="34" charset="0"/>
              </a:rPr>
              <a:t>Sign in to the MCAS Portal and select </a:t>
            </a:r>
            <a:r>
              <a:rPr lang="en-US" sz="2400" b="1" dirty="0">
                <a:solidFill>
                  <a:srgbClr val="000000"/>
                </a:solidFill>
                <a:latin typeface="Arial" panose="020B0604020202020204" pitchFamily="34" charset="0"/>
                <a:cs typeface="Arial" panose="020B0604020202020204" pitchFamily="34" charset="0"/>
              </a:rPr>
              <a:t>Administration</a:t>
            </a:r>
            <a:r>
              <a:rPr lang="en-US" sz="2400" dirty="0">
                <a:solidFill>
                  <a:srgbClr val="000000"/>
                </a:solidFill>
                <a:latin typeface="Arial" panose="020B0604020202020204" pitchFamily="34" charset="0"/>
                <a:cs typeface="Arial" panose="020B0604020202020204" pitchFamily="34" charset="0"/>
              </a:rPr>
              <a:t>.</a:t>
            </a:r>
          </a:p>
          <a:p>
            <a:pPr marL="457200" indent="-457200">
              <a:buClr>
                <a:srgbClr val="101D35"/>
              </a:buClr>
              <a:buFont typeface="+mj-lt"/>
              <a:buAutoNum type="arabicPeriod"/>
            </a:pPr>
            <a:r>
              <a:rPr lang="en-US" sz="2400" dirty="0">
                <a:solidFill>
                  <a:srgbClr val="000000"/>
                </a:solidFill>
                <a:latin typeface="Arial" panose="020B0604020202020204" pitchFamily="34" charset="0"/>
                <a:cs typeface="Arial" panose="020B0604020202020204" pitchFamily="34" charset="0"/>
              </a:rPr>
              <a:t>Click </a:t>
            </a:r>
            <a:r>
              <a:rPr lang="en-US" sz="2400" b="1" dirty="0">
                <a:solidFill>
                  <a:srgbClr val="000000"/>
                </a:solidFill>
                <a:latin typeface="Arial" panose="020B0604020202020204" pitchFamily="34" charset="0"/>
                <a:cs typeface="Arial" panose="020B0604020202020204" pitchFamily="34" charset="0"/>
              </a:rPr>
              <a:t>Students</a:t>
            </a:r>
            <a:r>
              <a:rPr lang="en-US" sz="2400" dirty="0">
                <a:solidFill>
                  <a:srgbClr val="000000"/>
                </a:solidFill>
                <a:latin typeface="Arial" panose="020B0604020202020204" pitchFamily="34" charset="0"/>
                <a:cs typeface="Arial" panose="020B0604020202020204" pitchFamily="34" charset="0"/>
              </a:rPr>
              <a:t>. </a:t>
            </a:r>
          </a:p>
          <a:p>
            <a:pPr marL="457200" indent="-457200">
              <a:buClr>
                <a:srgbClr val="101D35"/>
              </a:buClr>
              <a:buFont typeface="+mj-lt"/>
              <a:buAutoNum type="arabicPeriod"/>
            </a:pPr>
            <a:r>
              <a:rPr lang="en-US" sz="2400" dirty="0">
                <a:solidFill>
                  <a:srgbClr val="000000"/>
                </a:solidFill>
                <a:latin typeface="Arial" panose="020B0604020202020204" pitchFamily="34" charset="0"/>
                <a:cs typeface="Arial" panose="020B0604020202020204" pitchFamily="34" charset="0"/>
              </a:rPr>
              <a:t>Locate the student you wish to update and click </a:t>
            </a:r>
            <a:r>
              <a:rPr lang="en-US" sz="2400" b="1" dirty="0">
                <a:solidFill>
                  <a:srgbClr val="000000"/>
                </a:solidFill>
                <a:latin typeface="Arial" panose="020B0604020202020204" pitchFamily="34" charset="0"/>
                <a:cs typeface="Arial" panose="020B0604020202020204" pitchFamily="34" charset="0"/>
              </a:rPr>
              <a:t>Enrollment Info</a:t>
            </a:r>
            <a:r>
              <a:rPr lang="en-US" sz="2400" dirty="0">
                <a:solidFill>
                  <a:srgbClr val="000000"/>
                </a:solidFill>
                <a:latin typeface="Arial" panose="020B0604020202020204" pitchFamily="34" charset="0"/>
                <a:cs typeface="Arial" panose="020B0604020202020204" pitchFamily="34" charset="0"/>
              </a:rPr>
              <a:t>.  </a:t>
            </a:r>
          </a:p>
          <a:p>
            <a:pPr marL="457200" indent="-457200">
              <a:buClr>
                <a:srgbClr val="101D35"/>
              </a:buClr>
              <a:buFont typeface="+mj-lt"/>
              <a:buAutoNum type="arabicPeriod"/>
            </a:pPr>
            <a:r>
              <a:rPr lang="en-US" sz="2400" dirty="0">
                <a:solidFill>
                  <a:srgbClr val="000000"/>
                </a:solidFill>
                <a:latin typeface="Arial" panose="020B0604020202020204" pitchFamily="34" charset="0"/>
                <a:cs typeface="Arial" panose="020B0604020202020204" pitchFamily="34" charset="0"/>
              </a:rPr>
              <a:t>Click </a:t>
            </a:r>
            <a:r>
              <a:rPr lang="en-US" sz="2400" b="1" dirty="0">
                <a:solidFill>
                  <a:srgbClr val="000000"/>
                </a:solidFill>
                <a:latin typeface="Arial" panose="020B0604020202020204" pitchFamily="34" charset="0"/>
                <a:cs typeface="Arial" panose="020B0604020202020204" pitchFamily="34" charset="0"/>
              </a:rPr>
              <a:t>Unenroll</a:t>
            </a:r>
            <a:r>
              <a:rPr lang="en-US" sz="2400" dirty="0">
                <a:solidFill>
                  <a:srgbClr val="000000"/>
                </a:solidFill>
                <a:latin typeface="Arial" panose="020B0604020202020204" pitchFamily="34" charset="0"/>
                <a:cs typeface="Arial" panose="020B0604020202020204" pitchFamily="34" charset="0"/>
              </a:rPr>
              <a:t> to unenroll the student from the current school and click </a:t>
            </a:r>
            <a:r>
              <a:rPr lang="en-US" sz="2400" b="1" dirty="0">
                <a:solidFill>
                  <a:srgbClr val="000000"/>
                </a:solidFill>
                <a:latin typeface="Arial" panose="020B0604020202020204" pitchFamily="34" charset="0"/>
                <a:cs typeface="Arial" panose="020B0604020202020204" pitchFamily="34" charset="0"/>
              </a:rPr>
              <a:t>Yes</a:t>
            </a:r>
            <a:r>
              <a:rPr lang="en-US" sz="2400" dirty="0">
                <a:solidFill>
                  <a:srgbClr val="000000"/>
                </a:solidFill>
                <a:latin typeface="Arial" panose="020B0604020202020204" pitchFamily="34" charset="0"/>
                <a:cs typeface="Arial" panose="020B0604020202020204" pitchFamily="34" charset="0"/>
              </a:rPr>
              <a:t> to confirm.</a:t>
            </a:r>
          </a:p>
        </p:txBody>
      </p:sp>
      <p:pic>
        <p:nvPicPr>
          <p:cNvPr id="7" name="Picture 6" descr="A screenshot of a computer&#10;&#10;Description automatically generated">
            <a:extLst>
              <a:ext uri="{FF2B5EF4-FFF2-40B4-BE49-F238E27FC236}">
                <a16:creationId xmlns:a16="http://schemas.microsoft.com/office/drawing/2014/main" id="{63694E21-0006-3E75-E547-BBFE847D5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0093" y="4099672"/>
            <a:ext cx="7772400" cy="1906274"/>
          </a:xfrm>
          <a:prstGeom prst="rect">
            <a:avLst/>
          </a:prstGeom>
        </p:spPr>
      </p:pic>
      <p:sp>
        <p:nvSpPr>
          <p:cNvPr id="4" name="Rectangle 3">
            <a:extLst>
              <a:ext uri="{FF2B5EF4-FFF2-40B4-BE49-F238E27FC236}">
                <a16:creationId xmlns:a16="http://schemas.microsoft.com/office/drawing/2014/main" id="{2C911093-D880-14D8-974C-F1D3CAF4E4B9}"/>
              </a:ext>
            </a:extLst>
          </p:cNvPr>
          <p:cNvSpPr/>
          <p:nvPr/>
        </p:nvSpPr>
        <p:spPr>
          <a:xfrm>
            <a:off x="6118511" y="4851319"/>
            <a:ext cx="830844" cy="20149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9F790859-9BEE-2674-7650-82DC55685303}"/>
              </a:ext>
            </a:extLst>
          </p:cNvPr>
          <p:cNvSpPr>
            <a:spLocks noGrp="1"/>
          </p:cNvSpPr>
          <p:nvPr>
            <p:ph type="sldNum" sz="quarter" idx="12"/>
          </p:nvPr>
        </p:nvSpPr>
        <p:spPr/>
        <p:txBody>
          <a:bodyPr/>
          <a:lstStyle/>
          <a:p>
            <a:fld id="{68A8D22E-6BC5-9E47-900C-2BB94685D9F5}" type="slidenum">
              <a:rPr lang="en-US" smtClean="0"/>
              <a:t>20</a:t>
            </a:fld>
            <a:endParaRPr lang="en-US"/>
          </a:p>
        </p:txBody>
      </p:sp>
    </p:spTree>
    <p:extLst>
      <p:ext uri="{BB962C8B-B14F-4D97-AF65-F5344CB8AC3E}">
        <p14:creationId xmlns:p14="http://schemas.microsoft.com/office/powerpoint/2010/main" val="3739159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D0235-6F1B-0992-CBE7-69BE3654EE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99D4BE-6312-B723-7551-64007E818A60}"/>
              </a:ext>
            </a:extLst>
          </p:cNvPr>
          <p:cNvSpPr>
            <a:spLocks noGrp="1"/>
          </p:cNvSpPr>
          <p:nvPr>
            <p:ph type="title"/>
          </p:nvPr>
        </p:nvSpPr>
        <p:spPr/>
        <p:txBody>
          <a:bodyPr>
            <a:normAutofit fontScale="90000"/>
          </a:bodyPr>
          <a:lstStyle/>
          <a:p>
            <a:r>
              <a:rPr lang="en-US" sz="4000" dirty="0">
                <a:solidFill>
                  <a:schemeClr val="bg1"/>
                </a:solidFill>
                <a:latin typeface="Arial" panose="020B0604020202020204" pitchFamily="34" charset="0"/>
                <a:cs typeface="Arial" panose="020B0604020202020204" pitchFamily="34" charset="0"/>
              </a:rPr>
              <a:t>Transferring Students </a:t>
            </a:r>
            <a:r>
              <a:rPr lang="en-US" sz="4000" u="sng" dirty="0">
                <a:solidFill>
                  <a:schemeClr val="bg1"/>
                </a:solidFill>
                <a:latin typeface="Arial" panose="020B0604020202020204" pitchFamily="34" charset="0"/>
                <a:cs typeface="Arial" panose="020B0604020202020204" pitchFamily="34" charset="0"/>
              </a:rPr>
              <a:t>within</a:t>
            </a:r>
            <a:r>
              <a:rPr lang="en-US" sz="4000" dirty="0">
                <a:solidFill>
                  <a:schemeClr val="bg1"/>
                </a:solidFill>
                <a:latin typeface="Arial" panose="020B0604020202020204" pitchFamily="34" charset="0"/>
                <a:cs typeface="Arial" panose="020B0604020202020204" pitchFamily="34" charset="0"/>
              </a:rPr>
              <a:t> a District (continued)</a:t>
            </a:r>
          </a:p>
        </p:txBody>
      </p:sp>
      <p:sp>
        <p:nvSpPr>
          <p:cNvPr id="3" name="Content Placeholder 2">
            <a:extLst>
              <a:ext uri="{FF2B5EF4-FFF2-40B4-BE49-F238E27FC236}">
                <a16:creationId xmlns:a16="http://schemas.microsoft.com/office/drawing/2014/main" id="{3B8836FF-470B-097B-BE64-5AC9832408BA}"/>
              </a:ext>
            </a:extLst>
          </p:cNvPr>
          <p:cNvSpPr>
            <a:spLocks noGrp="1"/>
          </p:cNvSpPr>
          <p:nvPr>
            <p:ph idx="1"/>
          </p:nvPr>
        </p:nvSpPr>
        <p:spPr/>
        <p:txBody>
          <a:bodyPr vert="horz" lIns="91440" tIns="45720" rIns="91440" bIns="45720" rtlCol="0" anchor="t">
            <a:noAutofit/>
          </a:bodyPr>
          <a:lstStyle/>
          <a:p>
            <a:pPr marL="0" indent="0">
              <a:buClr>
                <a:srgbClr val="101D35"/>
              </a:buClr>
              <a:buNone/>
            </a:pPr>
            <a:r>
              <a:rPr lang="en-US" sz="2400" dirty="0">
                <a:solidFill>
                  <a:srgbClr val="000000"/>
                </a:solidFill>
                <a:latin typeface="Arial" panose="020B0604020202020204" pitchFamily="34" charset="0"/>
                <a:cs typeface="Arial" panose="020B0604020202020204" pitchFamily="34" charset="0"/>
              </a:rPr>
              <a:t>5. Click </a:t>
            </a:r>
            <a:r>
              <a:rPr lang="en-US" sz="2400" b="1" dirty="0">
                <a:solidFill>
                  <a:srgbClr val="000000"/>
                </a:solidFill>
                <a:latin typeface="Arial" panose="020B0604020202020204" pitchFamily="34" charset="0"/>
                <a:cs typeface="Arial" panose="020B0604020202020204" pitchFamily="34" charset="0"/>
              </a:rPr>
              <a:t>Enroll student in a different school</a:t>
            </a:r>
            <a:r>
              <a:rPr lang="en-US" sz="2400" dirty="0">
                <a:solidFill>
                  <a:srgbClr val="000000"/>
                </a:solidFill>
                <a:latin typeface="Arial" panose="020B0604020202020204" pitchFamily="34" charset="0"/>
                <a:cs typeface="Arial" panose="020B0604020202020204" pitchFamily="34" charset="0"/>
              </a:rPr>
              <a:t>.  </a:t>
            </a:r>
          </a:p>
          <a:p>
            <a:pPr marL="0" indent="0">
              <a:buClr>
                <a:srgbClr val="101D35"/>
              </a:buClr>
              <a:buNone/>
            </a:pPr>
            <a:r>
              <a:rPr lang="en-US" sz="2400" dirty="0">
                <a:solidFill>
                  <a:srgbClr val="000000"/>
                </a:solidFill>
                <a:latin typeface="Arial" panose="020B0604020202020204" pitchFamily="34" charset="0"/>
                <a:cs typeface="Arial" panose="020B0604020202020204" pitchFamily="34" charset="0"/>
              </a:rPr>
              <a:t>6. Select the new school from the organization drop-down and click </a:t>
            </a:r>
            <a:r>
              <a:rPr lang="en-US" sz="2400" b="1" dirty="0">
                <a:solidFill>
                  <a:srgbClr val="000000"/>
                </a:solidFill>
                <a:latin typeface="Arial" panose="020B0604020202020204" pitchFamily="34" charset="0"/>
                <a:cs typeface="Arial" panose="020B0604020202020204" pitchFamily="34" charset="0"/>
              </a:rPr>
              <a:t>Enroll Student</a:t>
            </a:r>
            <a:r>
              <a:rPr lang="en-US" sz="2400" dirty="0">
                <a:solidFill>
                  <a:srgbClr val="000000"/>
                </a:solidFill>
                <a:latin typeface="Arial" panose="020B0604020202020204" pitchFamily="34" charset="0"/>
                <a:cs typeface="Arial" panose="020B0604020202020204" pitchFamily="34" charset="0"/>
              </a:rPr>
              <a:t>.</a:t>
            </a:r>
          </a:p>
          <a:p>
            <a:pPr marL="0" indent="0">
              <a:buClr>
                <a:srgbClr val="101D35"/>
              </a:buClr>
              <a:buNone/>
            </a:pPr>
            <a:r>
              <a:rPr lang="en-US" sz="2400" dirty="0">
                <a:solidFill>
                  <a:srgbClr val="000000"/>
                </a:solidFill>
                <a:latin typeface="Arial" panose="020B0604020202020204" pitchFamily="34" charset="0"/>
                <a:cs typeface="Arial" panose="020B0604020202020204" pitchFamily="34" charset="0"/>
              </a:rPr>
              <a:t>7. Ensure the student’s information is correct and click </a:t>
            </a:r>
            <a:r>
              <a:rPr lang="en-US" sz="2400" b="1" dirty="0">
                <a:solidFill>
                  <a:srgbClr val="000000"/>
                </a:solidFill>
                <a:latin typeface="Arial" panose="020B0604020202020204" pitchFamily="34" charset="0"/>
                <a:cs typeface="Arial" panose="020B0604020202020204" pitchFamily="34" charset="0"/>
              </a:rPr>
              <a:t>Save</a:t>
            </a:r>
            <a:r>
              <a:rPr lang="en-US" sz="2400" dirty="0">
                <a:solidFill>
                  <a:srgbClr val="000000"/>
                </a:solidFill>
                <a:latin typeface="Arial" panose="020B0604020202020204" pitchFamily="34" charset="0"/>
                <a:cs typeface="Arial" panose="020B0604020202020204" pitchFamily="34" charset="0"/>
              </a:rPr>
              <a:t>. </a:t>
            </a:r>
          </a:p>
        </p:txBody>
      </p:sp>
      <p:pic>
        <p:nvPicPr>
          <p:cNvPr id="9" name="Picture 8" descr="A screenshot of a computer&#10;&#10;Description automatically generated">
            <a:extLst>
              <a:ext uri="{FF2B5EF4-FFF2-40B4-BE49-F238E27FC236}">
                <a16:creationId xmlns:a16="http://schemas.microsoft.com/office/drawing/2014/main" id="{765BDF31-051F-1E37-2813-DE93AF80BD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392" y="2948350"/>
            <a:ext cx="5127963" cy="3641285"/>
          </a:xfrm>
          <a:prstGeom prst="rect">
            <a:avLst/>
          </a:prstGeom>
        </p:spPr>
      </p:pic>
      <p:sp>
        <p:nvSpPr>
          <p:cNvPr id="4" name="Rectangle 3">
            <a:extLst>
              <a:ext uri="{FF2B5EF4-FFF2-40B4-BE49-F238E27FC236}">
                <a16:creationId xmlns:a16="http://schemas.microsoft.com/office/drawing/2014/main" id="{44A5C05A-20B7-CA91-53E7-EB52C578DBFD}"/>
              </a:ext>
            </a:extLst>
          </p:cNvPr>
          <p:cNvSpPr/>
          <p:nvPr/>
        </p:nvSpPr>
        <p:spPr>
          <a:xfrm>
            <a:off x="4400392" y="5319108"/>
            <a:ext cx="4977595" cy="50107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C133A74-C137-D02A-DFE4-574FADC040C6}"/>
              </a:ext>
            </a:extLst>
          </p:cNvPr>
          <p:cNvSpPr/>
          <p:nvPr/>
        </p:nvSpPr>
        <p:spPr>
          <a:xfrm>
            <a:off x="6889189" y="5991662"/>
            <a:ext cx="1637908" cy="45413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8DD8315-2687-5087-E86B-4E0599771B5D}"/>
              </a:ext>
            </a:extLst>
          </p:cNvPr>
          <p:cNvSpPr txBox="1"/>
          <p:nvPr/>
        </p:nvSpPr>
        <p:spPr>
          <a:xfrm>
            <a:off x="398352" y="3429000"/>
            <a:ext cx="2562131" cy="2031325"/>
          </a:xfrm>
          <a:prstGeom prst="rect">
            <a:avLst/>
          </a:prstGeom>
          <a:noFill/>
          <a:ln>
            <a:solidFill>
              <a:srgbClr val="000000"/>
            </a:solidFill>
          </a:ln>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Note that only District Test Coordinators may transfer students within a district. School test coordinators should contact their DTC for assistance. </a:t>
            </a:r>
          </a:p>
        </p:txBody>
      </p:sp>
      <p:sp>
        <p:nvSpPr>
          <p:cNvPr id="7" name="Slide Number Placeholder 6">
            <a:extLst>
              <a:ext uri="{FF2B5EF4-FFF2-40B4-BE49-F238E27FC236}">
                <a16:creationId xmlns:a16="http://schemas.microsoft.com/office/drawing/2014/main" id="{FAEEA8F4-C06E-E736-6039-B9562CAA2DBC}"/>
              </a:ext>
            </a:extLst>
          </p:cNvPr>
          <p:cNvSpPr>
            <a:spLocks noGrp="1"/>
          </p:cNvSpPr>
          <p:nvPr>
            <p:ph type="sldNum" sz="quarter" idx="12"/>
          </p:nvPr>
        </p:nvSpPr>
        <p:spPr/>
        <p:txBody>
          <a:bodyPr/>
          <a:lstStyle/>
          <a:p>
            <a:fld id="{68A8D22E-6BC5-9E47-900C-2BB94685D9F5}" type="slidenum">
              <a:rPr lang="en-US" smtClean="0"/>
              <a:t>21</a:t>
            </a:fld>
            <a:endParaRPr lang="en-US"/>
          </a:p>
        </p:txBody>
      </p:sp>
    </p:spTree>
    <p:extLst>
      <p:ext uri="{BB962C8B-B14F-4D97-AF65-F5344CB8AC3E}">
        <p14:creationId xmlns:p14="http://schemas.microsoft.com/office/powerpoint/2010/main" val="3904054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8FF01-A0A8-DD65-8901-6BC62ED15E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219F8F-D212-16A8-0C76-6B9265B8AC43}"/>
              </a:ext>
            </a:extLst>
          </p:cNvPr>
          <p:cNvSpPr>
            <a:spLocks noGrp="1"/>
          </p:cNvSpPr>
          <p:nvPr>
            <p:ph type="title"/>
          </p:nvPr>
        </p:nvSpPr>
        <p:spPr/>
        <p:txBody>
          <a:bodyPr>
            <a:normAutofit fontScale="90000"/>
          </a:bodyPr>
          <a:lstStyle/>
          <a:p>
            <a:r>
              <a:rPr lang="en-US" sz="4000" dirty="0">
                <a:solidFill>
                  <a:schemeClr val="bg1"/>
                </a:solidFill>
                <a:latin typeface="Arial" panose="020B0604020202020204" pitchFamily="34" charset="0"/>
                <a:cs typeface="Arial" panose="020B0604020202020204" pitchFamily="34" charset="0"/>
              </a:rPr>
              <a:t>Transferring Students </a:t>
            </a:r>
            <a:r>
              <a:rPr lang="en-US" sz="4000" u="sng" dirty="0">
                <a:solidFill>
                  <a:schemeClr val="bg1"/>
                </a:solidFill>
                <a:latin typeface="Arial" panose="020B0604020202020204" pitchFamily="34" charset="0"/>
                <a:cs typeface="Arial" panose="020B0604020202020204" pitchFamily="34" charset="0"/>
              </a:rPr>
              <a:t>from Outside Your District</a:t>
            </a:r>
            <a:r>
              <a:rPr lang="en-US" sz="4000" dirty="0">
                <a:solidFill>
                  <a:schemeClr val="bg1"/>
                </a:solidFill>
                <a:latin typeface="Arial" panose="020B0604020202020204" pitchFamily="34" charset="0"/>
                <a:cs typeface="Arial" panose="020B0604020202020204" pitchFamily="34" charset="0"/>
              </a:rPr>
              <a:t>: Requesting a Student Enrollment Transfer</a:t>
            </a:r>
          </a:p>
        </p:txBody>
      </p:sp>
      <p:sp>
        <p:nvSpPr>
          <p:cNvPr id="3" name="Content Placeholder 2">
            <a:extLst>
              <a:ext uri="{FF2B5EF4-FFF2-40B4-BE49-F238E27FC236}">
                <a16:creationId xmlns:a16="http://schemas.microsoft.com/office/drawing/2014/main" id="{5F3BCEB7-A595-4973-8A08-B4BCE87F4BA0}"/>
              </a:ext>
            </a:extLst>
          </p:cNvPr>
          <p:cNvSpPr>
            <a:spLocks noGrp="1"/>
          </p:cNvSpPr>
          <p:nvPr>
            <p:ph idx="1"/>
          </p:nvPr>
        </p:nvSpPr>
        <p:spPr/>
        <p:txBody>
          <a:bodyPr vert="horz" lIns="91440" tIns="45720" rIns="91440" bIns="45720" rtlCol="0" anchor="t">
            <a:noAutofit/>
          </a:bodyPr>
          <a:lstStyle/>
          <a:p>
            <a:pPr marL="457200" indent="-457200">
              <a:buClr>
                <a:srgbClr val="101D35"/>
              </a:buClr>
              <a:buFont typeface="+mj-lt"/>
              <a:buAutoNum type="arabicPeriod"/>
            </a:pPr>
            <a:r>
              <a:rPr lang="en-US" sz="2400" dirty="0">
                <a:solidFill>
                  <a:srgbClr val="000000"/>
                </a:solidFill>
                <a:latin typeface="Arial" panose="020B0604020202020204" pitchFamily="34" charset="0"/>
                <a:cs typeface="Arial" panose="020B0604020202020204" pitchFamily="34" charset="0"/>
              </a:rPr>
              <a:t>Sign in to the MCAS Portal and select </a:t>
            </a:r>
            <a:r>
              <a:rPr lang="en-US" sz="2400" b="1" dirty="0">
                <a:solidFill>
                  <a:srgbClr val="000000"/>
                </a:solidFill>
                <a:latin typeface="Arial" panose="020B0604020202020204" pitchFamily="34" charset="0"/>
                <a:cs typeface="Arial" panose="020B0604020202020204" pitchFamily="34" charset="0"/>
              </a:rPr>
              <a:t>Administration</a:t>
            </a:r>
            <a:r>
              <a:rPr lang="en-US" sz="2400" dirty="0">
                <a:solidFill>
                  <a:srgbClr val="000000"/>
                </a:solidFill>
                <a:latin typeface="Arial" panose="020B0604020202020204" pitchFamily="34" charset="0"/>
                <a:cs typeface="Arial" panose="020B0604020202020204" pitchFamily="34" charset="0"/>
              </a:rPr>
              <a:t>.</a:t>
            </a:r>
          </a:p>
          <a:p>
            <a:pPr marL="457200" indent="-457200">
              <a:buClr>
                <a:srgbClr val="101D35"/>
              </a:buClr>
              <a:buFont typeface="+mj-lt"/>
              <a:buAutoNum type="arabicPeriod"/>
            </a:pPr>
            <a:r>
              <a:rPr lang="en-US" sz="2400" dirty="0">
                <a:solidFill>
                  <a:srgbClr val="000000"/>
                </a:solidFill>
                <a:latin typeface="Arial" panose="020B0604020202020204" pitchFamily="34" charset="0"/>
                <a:cs typeface="Arial" panose="020B0604020202020204" pitchFamily="34" charset="0"/>
              </a:rPr>
              <a:t>Select </a:t>
            </a:r>
            <a:r>
              <a:rPr lang="en-US" sz="2400" b="1" dirty="0">
                <a:solidFill>
                  <a:srgbClr val="000000"/>
                </a:solidFill>
                <a:latin typeface="Arial" panose="020B0604020202020204" pitchFamily="34" charset="0"/>
                <a:cs typeface="Arial" panose="020B0604020202020204" pitchFamily="34" charset="0"/>
              </a:rPr>
              <a:t>Enrollment Transfer</a:t>
            </a:r>
            <a:r>
              <a:rPr lang="en-US" sz="2400" dirty="0">
                <a:solidFill>
                  <a:srgbClr val="000000"/>
                </a:solidFill>
                <a:latin typeface="Arial" panose="020B0604020202020204" pitchFamily="34" charset="0"/>
                <a:cs typeface="Arial" panose="020B0604020202020204" pitchFamily="34" charset="0"/>
              </a:rPr>
              <a:t>. </a:t>
            </a:r>
          </a:p>
          <a:p>
            <a:pPr marL="457200" indent="-457200">
              <a:buClr>
                <a:srgbClr val="101D35"/>
              </a:buClr>
              <a:buFont typeface="+mj-lt"/>
              <a:buAutoNum type="arabicPeriod"/>
            </a:pPr>
            <a:r>
              <a:rPr lang="en-US" sz="2400" dirty="0">
                <a:solidFill>
                  <a:srgbClr val="000000"/>
                </a:solidFill>
                <a:latin typeface="Arial" panose="020B0604020202020204" pitchFamily="34" charset="0"/>
                <a:cs typeface="Arial" panose="020B0604020202020204" pitchFamily="34" charset="0"/>
              </a:rPr>
              <a:t>On the Enrollment Transfer page, select </a:t>
            </a:r>
            <a:r>
              <a:rPr lang="en-US" sz="2400" b="1" dirty="0">
                <a:solidFill>
                  <a:srgbClr val="000000"/>
                </a:solidFill>
                <a:latin typeface="Arial" panose="020B0604020202020204" pitchFamily="34" charset="0"/>
                <a:cs typeface="Arial" panose="020B0604020202020204" pitchFamily="34" charset="0"/>
              </a:rPr>
              <a:t>Request Transfer</a:t>
            </a:r>
            <a:r>
              <a:rPr lang="en-US" sz="2400" dirty="0">
                <a:solidFill>
                  <a:srgbClr val="000000"/>
                </a:solidFill>
                <a:latin typeface="Arial" panose="020B0604020202020204" pitchFamily="34" charset="0"/>
                <a:cs typeface="Arial" panose="020B0604020202020204" pitchFamily="34" charset="0"/>
              </a:rPr>
              <a:t>.  </a:t>
            </a:r>
          </a:p>
          <a:p>
            <a:pPr marL="457200" indent="-457200">
              <a:buClr>
                <a:srgbClr val="101D35"/>
              </a:buClr>
              <a:buFont typeface="+mj-lt"/>
              <a:buAutoNum type="arabicPeriod"/>
            </a:pPr>
            <a:r>
              <a:rPr lang="en-US" sz="2400" dirty="0">
                <a:solidFill>
                  <a:srgbClr val="000000"/>
                </a:solidFill>
                <a:latin typeface="Arial" panose="020B0604020202020204" pitchFamily="34" charset="0"/>
                <a:cs typeface="Arial" panose="020B0604020202020204" pitchFamily="34" charset="0"/>
              </a:rPr>
              <a:t>Enter the student’s SASID, last name, and date of birth.</a:t>
            </a:r>
          </a:p>
          <a:p>
            <a:pPr marL="457200" indent="-457200">
              <a:buClr>
                <a:srgbClr val="101D35"/>
              </a:buClr>
              <a:buFont typeface="+mj-lt"/>
              <a:buAutoNum type="arabicPeriod"/>
            </a:pPr>
            <a:r>
              <a:rPr lang="en-US" sz="2400" dirty="0">
                <a:solidFill>
                  <a:srgbClr val="000000"/>
                </a:solidFill>
                <a:latin typeface="Arial" panose="020B0604020202020204" pitchFamily="34" charset="0"/>
                <a:cs typeface="Arial" panose="020B0604020202020204" pitchFamily="34" charset="0"/>
              </a:rPr>
              <a:t>Select </a:t>
            </a:r>
            <a:r>
              <a:rPr lang="en-US" sz="2400" b="1" dirty="0">
                <a:solidFill>
                  <a:srgbClr val="000000"/>
                </a:solidFill>
                <a:latin typeface="Arial" panose="020B0604020202020204" pitchFamily="34" charset="0"/>
                <a:cs typeface="Arial" panose="020B0604020202020204" pitchFamily="34" charset="0"/>
              </a:rPr>
              <a:t>Search</a:t>
            </a:r>
            <a:r>
              <a:rPr lang="en-US" sz="2400" dirty="0">
                <a:solidFill>
                  <a:srgbClr val="000000"/>
                </a:solidFill>
                <a:latin typeface="Arial" panose="020B0604020202020204" pitchFamily="34" charset="0"/>
                <a:cs typeface="Arial" panose="020B0604020202020204" pitchFamily="34" charset="0"/>
              </a:rPr>
              <a:t>.  </a:t>
            </a:r>
          </a:p>
        </p:txBody>
      </p:sp>
      <p:pic>
        <p:nvPicPr>
          <p:cNvPr id="13" name="Picture 12" descr="A screenshot of a computer&#10;&#10;Description automatically generated">
            <a:extLst>
              <a:ext uri="{FF2B5EF4-FFF2-40B4-BE49-F238E27FC236}">
                <a16:creationId xmlns:a16="http://schemas.microsoft.com/office/drawing/2014/main" id="{46AFB849-BB0D-32E9-EC35-897ABA8C7AAA}"/>
              </a:ext>
            </a:extLst>
          </p:cNvPr>
          <p:cNvPicPr>
            <a:picLocks noChangeAspect="1"/>
          </p:cNvPicPr>
          <p:nvPr/>
        </p:nvPicPr>
        <p:blipFill>
          <a:blip r:embed="rId3">
            <a:extLst>
              <a:ext uri="{28A0092B-C50C-407E-A947-70E740481C1C}">
                <a14:useLocalDpi xmlns:a14="http://schemas.microsoft.com/office/drawing/2010/main" val="0"/>
              </a:ext>
            </a:extLst>
          </a:blip>
          <a:srcRect r="46205"/>
          <a:stretch/>
        </p:blipFill>
        <p:spPr>
          <a:xfrm>
            <a:off x="8035866" y="3720007"/>
            <a:ext cx="4181186" cy="2955032"/>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8D40F003-0343-201F-33DC-1E0471687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78" y="4193729"/>
            <a:ext cx="7772400" cy="1812217"/>
          </a:xfrm>
          <a:prstGeom prst="rect">
            <a:avLst/>
          </a:prstGeom>
        </p:spPr>
      </p:pic>
      <p:sp>
        <p:nvSpPr>
          <p:cNvPr id="4" name="Rectangle 3">
            <a:extLst>
              <a:ext uri="{FF2B5EF4-FFF2-40B4-BE49-F238E27FC236}">
                <a16:creationId xmlns:a16="http://schemas.microsoft.com/office/drawing/2014/main" id="{0250F536-0BE9-E042-DA90-CBDB576614E0}"/>
              </a:ext>
            </a:extLst>
          </p:cNvPr>
          <p:cNvSpPr/>
          <p:nvPr/>
        </p:nvSpPr>
        <p:spPr>
          <a:xfrm>
            <a:off x="6500137" y="4651047"/>
            <a:ext cx="1311982" cy="3366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32BD1C-7E1B-851E-6233-D8EA652556AA}"/>
              </a:ext>
            </a:extLst>
          </p:cNvPr>
          <p:cNvSpPr/>
          <p:nvPr/>
        </p:nvSpPr>
        <p:spPr>
          <a:xfrm>
            <a:off x="10126459" y="5738686"/>
            <a:ext cx="889347" cy="33820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3CC661C-626E-62F7-0A70-F8560D70FEA5}"/>
              </a:ext>
            </a:extLst>
          </p:cNvPr>
          <p:cNvSpPr>
            <a:spLocks noGrp="1"/>
          </p:cNvSpPr>
          <p:nvPr>
            <p:ph type="sldNum" sz="quarter" idx="12"/>
          </p:nvPr>
        </p:nvSpPr>
        <p:spPr/>
        <p:txBody>
          <a:bodyPr/>
          <a:lstStyle/>
          <a:p>
            <a:fld id="{68A8D22E-6BC5-9E47-900C-2BB94685D9F5}" type="slidenum">
              <a:rPr lang="en-US" smtClean="0"/>
              <a:t>22</a:t>
            </a:fld>
            <a:endParaRPr lang="en-US"/>
          </a:p>
        </p:txBody>
      </p:sp>
    </p:spTree>
    <p:extLst>
      <p:ext uri="{BB962C8B-B14F-4D97-AF65-F5344CB8AC3E}">
        <p14:creationId xmlns:p14="http://schemas.microsoft.com/office/powerpoint/2010/main" val="1124963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19854-8B8D-4B65-E392-AFEC01304D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29AB2A-C289-868A-0117-D84D43E01A78}"/>
              </a:ext>
            </a:extLst>
          </p:cNvPr>
          <p:cNvSpPr>
            <a:spLocks noGrp="1"/>
          </p:cNvSpPr>
          <p:nvPr>
            <p:ph type="title"/>
          </p:nvPr>
        </p:nvSpPr>
        <p:spPr>
          <a:xfrm>
            <a:off x="173178" y="308699"/>
            <a:ext cx="11348261" cy="861002"/>
          </a:xfrm>
        </p:spPr>
        <p:txBody>
          <a:bodyPr>
            <a:noAutofit/>
          </a:bodyPr>
          <a:lstStyle/>
          <a:p>
            <a:r>
              <a:rPr lang="en-US" sz="3500" dirty="0">
                <a:solidFill>
                  <a:schemeClr val="bg1"/>
                </a:solidFill>
                <a:latin typeface="Arial" panose="020B0604020202020204" pitchFamily="34" charset="0"/>
                <a:cs typeface="Arial" panose="020B0604020202020204" pitchFamily="34" charset="0"/>
              </a:rPr>
              <a:t>Transferring Students </a:t>
            </a:r>
            <a:r>
              <a:rPr lang="en-US" sz="3500" u="sng" dirty="0">
                <a:solidFill>
                  <a:schemeClr val="bg1"/>
                </a:solidFill>
                <a:latin typeface="Arial" panose="020B0604020202020204" pitchFamily="34" charset="0"/>
                <a:cs typeface="Arial" panose="020B0604020202020204" pitchFamily="34" charset="0"/>
              </a:rPr>
              <a:t>from Outside Your District</a:t>
            </a:r>
            <a:r>
              <a:rPr lang="en-US" sz="3500" dirty="0">
                <a:solidFill>
                  <a:schemeClr val="bg1"/>
                </a:solidFill>
                <a:latin typeface="Arial" panose="020B0604020202020204" pitchFamily="34" charset="0"/>
                <a:cs typeface="Arial" panose="020B0604020202020204" pitchFamily="34" charset="0"/>
              </a:rPr>
              <a:t>: Requesting a Student Enrollment Transfer (continued)</a:t>
            </a:r>
          </a:p>
        </p:txBody>
      </p:sp>
      <p:sp>
        <p:nvSpPr>
          <p:cNvPr id="3" name="Content Placeholder 2">
            <a:extLst>
              <a:ext uri="{FF2B5EF4-FFF2-40B4-BE49-F238E27FC236}">
                <a16:creationId xmlns:a16="http://schemas.microsoft.com/office/drawing/2014/main" id="{BDF00472-A9A6-0D70-470D-DA07690D06FD}"/>
              </a:ext>
            </a:extLst>
          </p:cNvPr>
          <p:cNvSpPr>
            <a:spLocks noGrp="1"/>
          </p:cNvSpPr>
          <p:nvPr>
            <p:ph idx="1"/>
          </p:nvPr>
        </p:nvSpPr>
        <p:spPr>
          <a:xfrm>
            <a:off x="173180" y="1591254"/>
            <a:ext cx="4811996" cy="4414692"/>
          </a:xfrm>
        </p:spPr>
        <p:txBody>
          <a:bodyPr vert="horz" lIns="91440" tIns="45720" rIns="91440" bIns="45720" rtlCol="0" anchor="t">
            <a:noAutofit/>
          </a:bodyPr>
          <a:lstStyle/>
          <a:p>
            <a:pPr marL="457200" indent="-457200">
              <a:buClr>
                <a:srgbClr val="101D35"/>
              </a:buClr>
              <a:buFont typeface="+mj-lt"/>
              <a:buAutoNum type="arabicPeriod" startAt="6"/>
            </a:pPr>
            <a:r>
              <a:rPr lang="en-US" sz="2400" dirty="0">
                <a:solidFill>
                  <a:srgbClr val="000000"/>
                </a:solidFill>
                <a:latin typeface="Arial" panose="020B0604020202020204" pitchFamily="34" charset="0"/>
                <a:cs typeface="Arial" panose="020B0604020202020204" pitchFamily="34" charset="0"/>
              </a:rPr>
              <a:t>If the student is found, select the school into which you want to transfer the student.</a:t>
            </a:r>
          </a:p>
          <a:p>
            <a:pPr marL="457200" indent="-457200">
              <a:buClr>
                <a:srgbClr val="101D35"/>
              </a:buClr>
              <a:buFont typeface="+mj-lt"/>
              <a:buAutoNum type="arabicPeriod" startAt="6"/>
            </a:pPr>
            <a:r>
              <a:rPr lang="en-US" sz="2400" dirty="0">
                <a:solidFill>
                  <a:srgbClr val="000000"/>
                </a:solidFill>
                <a:latin typeface="Arial" panose="020B0604020202020204" pitchFamily="34" charset="0"/>
                <a:cs typeface="Arial" panose="020B0604020202020204" pitchFamily="34" charset="0"/>
              </a:rPr>
              <a:t>If this request is during the testing window, use the Notes to ask questions as needed. </a:t>
            </a:r>
          </a:p>
          <a:p>
            <a:pPr marL="457200" indent="-457200">
              <a:buClr>
                <a:srgbClr val="101D35"/>
              </a:buClr>
              <a:buFont typeface="+mj-lt"/>
              <a:buAutoNum type="arabicPeriod" startAt="6"/>
            </a:pPr>
            <a:r>
              <a:rPr lang="en-US" sz="2400" dirty="0">
                <a:solidFill>
                  <a:srgbClr val="000000"/>
                </a:solidFill>
                <a:latin typeface="Arial" panose="020B0604020202020204" pitchFamily="34" charset="0"/>
                <a:cs typeface="Arial" panose="020B0604020202020204" pitchFamily="34" charset="0"/>
              </a:rPr>
              <a:t>Select </a:t>
            </a:r>
            <a:r>
              <a:rPr lang="en-US" sz="2400" b="1" dirty="0">
                <a:solidFill>
                  <a:srgbClr val="000000"/>
                </a:solidFill>
                <a:latin typeface="Arial" panose="020B0604020202020204" pitchFamily="34" charset="0"/>
                <a:cs typeface="Arial" panose="020B0604020202020204" pitchFamily="34" charset="0"/>
              </a:rPr>
              <a:t>Submit Request</a:t>
            </a:r>
            <a:r>
              <a:rPr lang="en-US" sz="2400" dirty="0">
                <a:solidFill>
                  <a:srgbClr val="000000"/>
                </a:solidFill>
                <a:latin typeface="Arial" panose="020B0604020202020204" pitchFamily="34" charset="0"/>
                <a:cs typeface="Arial" panose="020B0604020202020204" pitchFamily="34" charset="0"/>
              </a:rPr>
              <a:t>. </a:t>
            </a:r>
          </a:p>
        </p:txBody>
      </p:sp>
      <p:pic>
        <p:nvPicPr>
          <p:cNvPr id="7" name="Picture 6" descr="Graphical user interface, text, application&#10;&#10;Description automatically generated">
            <a:extLst>
              <a:ext uri="{FF2B5EF4-FFF2-40B4-BE49-F238E27FC236}">
                <a16:creationId xmlns:a16="http://schemas.microsoft.com/office/drawing/2014/main" id="{95E443AB-DA5E-AE0E-5A68-769FA5A94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657" y="1508863"/>
            <a:ext cx="6575439" cy="5181382"/>
          </a:xfrm>
          <a:prstGeom prst="rect">
            <a:avLst/>
          </a:prstGeom>
        </p:spPr>
      </p:pic>
      <p:sp>
        <p:nvSpPr>
          <p:cNvPr id="4" name="Rectangle 3">
            <a:extLst>
              <a:ext uri="{FF2B5EF4-FFF2-40B4-BE49-F238E27FC236}">
                <a16:creationId xmlns:a16="http://schemas.microsoft.com/office/drawing/2014/main" id="{4FDAE753-03F9-95C4-E5B6-AB966882F25D}"/>
              </a:ext>
            </a:extLst>
          </p:cNvPr>
          <p:cNvSpPr/>
          <p:nvPr/>
        </p:nvSpPr>
        <p:spPr>
          <a:xfrm>
            <a:off x="5486657" y="4645040"/>
            <a:ext cx="4958716" cy="5257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6E9599-1F49-0CC9-3314-9211B18BCF0B}"/>
              </a:ext>
            </a:extLst>
          </p:cNvPr>
          <p:cNvSpPr/>
          <p:nvPr/>
        </p:nvSpPr>
        <p:spPr>
          <a:xfrm>
            <a:off x="6651876" y="5170752"/>
            <a:ext cx="3404958" cy="87007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95A7471-ACFA-CAB6-FE5A-9A23898D5975}"/>
              </a:ext>
            </a:extLst>
          </p:cNvPr>
          <p:cNvSpPr/>
          <p:nvPr/>
        </p:nvSpPr>
        <p:spPr>
          <a:xfrm>
            <a:off x="9994502" y="6122554"/>
            <a:ext cx="1227551" cy="33820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05F3FE4-3B2F-D761-7B0C-CDED49A602AA}"/>
              </a:ext>
            </a:extLst>
          </p:cNvPr>
          <p:cNvSpPr>
            <a:spLocks noGrp="1"/>
          </p:cNvSpPr>
          <p:nvPr>
            <p:ph type="sldNum" sz="quarter" idx="12"/>
          </p:nvPr>
        </p:nvSpPr>
        <p:spPr/>
        <p:txBody>
          <a:bodyPr/>
          <a:lstStyle/>
          <a:p>
            <a:fld id="{68A8D22E-6BC5-9E47-900C-2BB94685D9F5}" type="slidenum">
              <a:rPr lang="en-US" smtClean="0"/>
              <a:t>23</a:t>
            </a:fld>
            <a:endParaRPr lang="en-US"/>
          </a:p>
        </p:txBody>
      </p:sp>
    </p:spTree>
    <p:extLst>
      <p:ext uri="{BB962C8B-B14F-4D97-AF65-F5344CB8AC3E}">
        <p14:creationId xmlns:p14="http://schemas.microsoft.com/office/powerpoint/2010/main" val="700505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E37E3-9EB2-9EBC-AE21-D2ED9E6FE5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2AAE3C-7204-645D-1141-6A49B7CDE096}"/>
              </a:ext>
            </a:extLst>
          </p:cNvPr>
          <p:cNvSpPr>
            <a:spLocks noGrp="1"/>
          </p:cNvSpPr>
          <p:nvPr>
            <p:ph type="title"/>
          </p:nvPr>
        </p:nvSpPr>
        <p:spPr>
          <a:xfrm>
            <a:off x="173179" y="165211"/>
            <a:ext cx="11409221" cy="861002"/>
          </a:xfrm>
        </p:spPr>
        <p:txBody>
          <a:bodyPr>
            <a:noAutofit/>
          </a:bodyPr>
          <a:lstStyle/>
          <a:p>
            <a:r>
              <a:rPr lang="en-US" sz="3400" dirty="0">
                <a:solidFill>
                  <a:schemeClr val="bg1"/>
                </a:solidFill>
                <a:latin typeface="Arial" panose="020B0604020202020204" pitchFamily="34" charset="0"/>
                <a:cs typeface="Arial" panose="020B0604020202020204" pitchFamily="34" charset="0"/>
              </a:rPr>
              <a:t>Transferring Students </a:t>
            </a:r>
            <a:r>
              <a:rPr lang="en-US" sz="3400" u="sng" dirty="0">
                <a:solidFill>
                  <a:schemeClr val="bg1"/>
                </a:solidFill>
                <a:latin typeface="Arial" panose="020B0604020202020204" pitchFamily="34" charset="0"/>
                <a:cs typeface="Arial" panose="020B0604020202020204" pitchFamily="34" charset="0"/>
              </a:rPr>
              <a:t>from Outside Your District</a:t>
            </a:r>
            <a:r>
              <a:rPr lang="en-US" sz="3400" dirty="0">
                <a:solidFill>
                  <a:schemeClr val="bg1"/>
                </a:solidFill>
                <a:latin typeface="Arial" panose="020B0604020202020204" pitchFamily="34" charset="0"/>
                <a:cs typeface="Arial" panose="020B0604020202020204" pitchFamily="34" charset="0"/>
              </a:rPr>
              <a:t>: Requesting a Student Enrollment Transfer (cont</a:t>
            </a:r>
            <a:r>
              <a:rPr lang="en-US" sz="3400" dirty="0">
                <a:solidFill>
                  <a:schemeClr val="bg1"/>
                </a:solidFill>
              </a:rPr>
              <a:t>inue</a:t>
            </a:r>
            <a:r>
              <a:rPr lang="en-US" sz="3400" dirty="0">
                <a:solidFill>
                  <a:schemeClr val="bg1"/>
                </a:solidFill>
                <a:latin typeface="Arial" panose="020B0604020202020204" pitchFamily="34" charset="0"/>
                <a:cs typeface="Arial" panose="020B0604020202020204" pitchFamily="34" charset="0"/>
              </a:rPr>
              <a:t>d)</a:t>
            </a:r>
          </a:p>
        </p:txBody>
      </p:sp>
      <p:sp>
        <p:nvSpPr>
          <p:cNvPr id="3" name="Content Placeholder 2">
            <a:extLst>
              <a:ext uri="{FF2B5EF4-FFF2-40B4-BE49-F238E27FC236}">
                <a16:creationId xmlns:a16="http://schemas.microsoft.com/office/drawing/2014/main" id="{AD4DECA0-DB62-4353-81ED-D6D96693CA01}"/>
              </a:ext>
            </a:extLst>
          </p:cNvPr>
          <p:cNvSpPr>
            <a:spLocks noGrp="1"/>
          </p:cNvSpPr>
          <p:nvPr>
            <p:ph idx="1"/>
          </p:nvPr>
        </p:nvSpPr>
        <p:spPr/>
        <p:txBody>
          <a:bodyPr vert="horz" lIns="91440" tIns="45720" rIns="91440" bIns="45720" rtlCol="0" anchor="t">
            <a:noAutofit/>
          </a:bodyPr>
          <a:lstStyle/>
          <a:p>
            <a:pPr>
              <a:buClr>
                <a:srgbClr val="101D35"/>
              </a:buClr>
            </a:pPr>
            <a:r>
              <a:rPr lang="en-US" sz="2400" dirty="0">
                <a:solidFill>
                  <a:srgbClr val="000000"/>
                </a:solidFill>
                <a:latin typeface="Arial" panose="020B0604020202020204" pitchFamily="34" charset="0"/>
                <a:cs typeface="Arial" panose="020B0604020202020204" pitchFamily="34" charset="0"/>
              </a:rPr>
              <a:t>Any student transfers you have initiated will appear on the </a:t>
            </a:r>
            <a:r>
              <a:rPr lang="en-US" sz="2400" b="1" dirty="0">
                <a:solidFill>
                  <a:srgbClr val="000000"/>
                </a:solidFill>
                <a:latin typeface="Arial" panose="020B0604020202020204" pitchFamily="34" charset="0"/>
                <a:cs typeface="Arial" panose="020B0604020202020204" pitchFamily="34" charset="0"/>
              </a:rPr>
              <a:t>Requests</a:t>
            </a:r>
            <a:r>
              <a:rPr lang="en-US" sz="2400" dirty="0">
                <a:solidFill>
                  <a:srgbClr val="000000"/>
                </a:solidFill>
                <a:latin typeface="Arial" panose="020B0604020202020204" pitchFamily="34" charset="0"/>
                <a:cs typeface="Arial" panose="020B0604020202020204" pitchFamily="34" charset="0"/>
              </a:rPr>
              <a:t> tab.</a:t>
            </a:r>
          </a:p>
          <a:p>
            <a:pPr>
              <a:buClr>
                <a:srgbClr val="101D35"/>
              </a:buClr>
            </a:pPr>
            <a:r>
              <a:rPr lang="en-US" sz="2400" dirty="0">
                <a:solidFill>
                  <a:srgbClr val="000000"/>
                </a:solidFill>
                <a:latin typeface="Arial" panose="020B0604020202020204" pitchFamily="34" charset="0"/>
                <a:cs typeface="Arial" panose="020B0604020202020204" pitchFamily="34" charset="0"/>
              </a:rPr>
              <a:t>Select </a:t>
            </a:r>
            <a:r>
              <a:rPr lang="en-US" sz="2400" b="1" dirty="0">
                <a:solidFill>
                  <a:srgbClr val="000000"/>
                </a:solidFill>
                <a:latin typeface="Arial" panose="020B0604020202020204" pitchFamily="34" charset="0"/>
                <a:cs typeface="Arial" panose="020B0604020202020204" pitchFamily="34" charset="0"/>
              </a:rPr>
              <a:t>Cancel </a:t>
            </a:r>
            <a:r>
              <a:rPr lang="en-US" sz="2400" dirty="0">
                <a:solidFill>
                  <a:srgbClr val="000000"/>
                </a:solidFill>
                <a:latin typeface="Arial" panose="020B0604020202020204" pitchFamily="34" charset="0"/>
                <a:cs typeface="Arial" panose="020B0604020202020204" pitchFamily="34" charset="0"/>
              </a:rPr>
              <a:t>to cancel the transfer request.</a:t>
            </a:r>
          </a:p>
        </p:txBody>
      </p:sp>
      <p:pic>
        <p:nvPicPr>
          <p:cNvPr id="10" name="Picture 9" descr="A screenshot of a computer&#10;&#10;Description automatically generated">
            <a:extLst>
              <a:ext uri="{FF2B5EF4-FFF2-40B4-BE49-F238E27FC236}">
                <a16:creationId xmlns:a16="http://schemas.microsoft.com/office/drawing/2014/main" id="{F863499A-3E60-B482-B8F5-9292B2DDE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61" y="2721336"/>
            <a:ext cx="11031701" cy="2665052"/>
          </a:xfrm>
          <a:prstGeom prst="rect">
            <a:avLst/>
          </a:prstGeom>
        </p:spPr>
      </p:pic>
      <p:sp>
        <p:nvSpPr>
          <p:cNvPr id="11" name="Rectangle 10">
            <a:extLst>
              <a:ext uri="{FF2B5EF4-FFF2-40B4-BE49-F238E27FC236}">
                <a16:creationId xmlns:a16="http://schemas.microsoft.com/office/drawing/2014/main" id="{FD22AF43-A3C4-7232-FA20-5EBC5BDF52FE}"/>
              </a:ext>
            </a:extLst>
          </p:cNvPr>
          <p:cNvSpPr/>
          <p:nvPr/>
        </p:nvSpPr>
        <p:spPr>
          <a:xfrm>
            <a:off x="1714500" y="3629025"/>
            <a:ext cx="814388" cy="44291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756CAA1-8873-0103-20EF-39DC8C960461}"/>
              </a:ext>
            </a:extLst>
          </p:cNvPr>
          <p:cNvSpPr/>
          <p:nvPr/>
        </p:nvSpPr>
        <p:spPr>
          <a:xfrm>
            <a:off x="11029950" y="4471988"/>
            <a:ext cx="742950" cy="4714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275CE79-3268-D77E-9B6F-1F05DF8EABD1}"/>
              </a:ext>
            </a:extLst>
          </p:cNvPr>
          <p:cNvSpPr>
            <a:spLocks noGrp="1"/>
          </p:cNvSpPr>
          <p:nvPr>
            <p:ph type="sldNum" sz="quarter" idx="12"/>
          </p:nvPr>
        </p:nvSpPr>
        <p:spPr/>
        <p:txBody>
          <a:bodyPr/>
          <a:lstStyle/>
          <a:p>
            <a:fld id="{68A8D22E-6BC5-9E47-900C-2BB94685D9F5}" type="slidenum">
              <a:rPr lang="en-US" smtClean="0"/>
              <a:t>24</a:t>
            </a:fld>
            <a:endParaRPr lang="en-US"/>
          </a:p>
        </p:txBody>
      </p:sp>
    </p:spTree>
    <p:extLst>
      <p:ext uri="{BB962C8B-B14F-4D97-AF65-F5344CB8AC3E}">
        <p14:creationId xmlns:p14="http://schemas.microsoft.com/office/powerpoint/2010/main" val="3095784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85D82-8C9E-4CBF-1995-21BB57D1CE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596447-1663-66F5-4786-18F503C844C2}"/>
              </a:ext>
            </a:extLst>
          </p:cNvPr>
          <p:cNvSpPr>
            <a:spLocks noGrp="1"/>
          </p:cNvSpPr>
          <p:nvPr>
            <p:ph type="title"/>
          </p:nvPr>
        </p:nvSpPr>
        <p:spPr/>
        <p:txBody>
          <a:bodyPr/>
          <a:lstStyle/>
          <a:p>
            <a:r>
              <a:rPr lang="en-US" sz="4000" dirty="0">
                <a:solidFill>
                  <a:schemeClr val="bg1"/>
                </a:solidFill>
                <a:latin typeface="Arial" panose="020B0604020202020204" pitchFamily="34" charset="0"/>
                <a:cs typeface="Arial" panose="020B0604020202020204" pitchFamily="34" charset="0"/>
              </a:rPr>
              <a:t>Approving a Student Enrollment Transfer</a:t>
            </a:r>
          </a:p>
        </p:txBody>
      </p:sp>
      <p:sp>
        <p:nvSpPr>
          <p:cNvPr id="3" name="Content Placeholder 2">
            <a:extLst>
              <a:ext uri="{FF2B5EF4-FFF2-40B4-BE49-F238E27FC236}">
                <a16:creationId xmlns:a16="http://schemas.microsoft.com/office/drawing/2014/main" id="{EFDED3CE-6384-9A64-BE0A-A585ADBD0AAA}"/>
              </a:ext>
            </a:extLst>
          </p:cNvPr>
          <p:cNvSpPr>
            <a:spLocks noGrp="1"/>
          </p:cNvSpPr>
          <p:nvPr>
            <p:ph idx="1"/>
          </p:nvPr>
        </p:nvSpPr>
        <p:spPr/>
        <p:txBody>
          <a:bodyPr vert="horz" lIns="91440" tIns="45720" rIns="91440" bIns="45720" rtlCol="0" anchor="t">
            <a:noAutofit/>
          </a:bodyPr>
          <a:lstStyle/>
          <a:p>
            <a:pPr marL="457200" indent="-457200">
              <a:buClr>
                <a:srgbClr val="101D35"/>
              </a:buClr>
              <a:buFont typeface="+mj-lt"/>
              <a:buAutoNum type="arabicPeriod"/>
            </a:pPr>
            <a:r>
              <a:rPr lang="en-US" sz="2400" dirty="0">
                <a:solidFill>
                  <a:srgbClr val="000000"/>
                </a:solidFill>
                <a:latin typeface="Arial" panose="020B0604020202020204" pitchFamily="34" charset="0"/>
                <a:cs typeface="Arial" panose="020B0604020202020204" pitchFamily="34" charset="0"/>
              </a:rPr>
              <a:t>Any student transfers waiting for your approval will appear on the </a:t>
            </a:r>
            <a:r>
              <a:rPr lang="en-US" sz="2400" b="1" dirty="0">
                <a:solidFill>
                  <a:srgbClr val="000000"/>
                </a:solidFill>
                <a:latin typeface="Arial" panose="020B0604020202020204" pitchFamily="34" charset="0"/>
                <a:cs typeface="Arial" panose="020B0604020202020204" pitchFamily="34" charset="0"/>
              </a:rPr>
              <a:t>Approvals</a:t>
            </a:r>
            <a:r>
              <a:rPr lang="en-US" sz="2400" dirty="0">
                <a:solidFill>
                  <a:srgbClr val="000000"/>
                </a:solidFill>
                <a:latin typeface="Arial" panose="020B0604020202020204" pitchFamily="34" charset="0"/>
                <a:cs typeface="Arial" panose="020B0604020202020204" pitchFamily="34" charset="0"/>
              </a:rPr>
              <a:t> tab.</a:t>
            </a:r>
          </a:p>
          <a:p>
            <a:pPr marL="457200" indent="-457200">
              <a:buClr>
                <a:srgbClr val="101D35"/>
              </a:buClr>
              <a:buFont typeface="+mj-lt"/>
              <a:buAutoNum type="arabicPeriod"/>
            </a:pPr>
            <a:r>
              <a:rPr lang="en-US" sz="2400" dirty="0">
                <a:solidFill>
                  <a:srgbClr val="000000"/>
                </a:solidFill>
                <a:latin typeface="Arial" panose="020B0604020202020204" pitchFamily="34" charset="0"/>
                <a:cs typeface="Arial" panose="020B0604020202020204" pitchFamily="34" charset="0"/>
              </a:rPr>
              <a:t>DTCs and STCs will be notified of enrollment transfers that need their review via email and on the Administration home page. </a:t>
            </a:r>
          </a:p>
          <a:p>
            <a:pPr marL="457200" indent="-457200">
              <a:buClr>
                <a:srgbClr val="101D35"/>
              </a:buClr>
              <a:buFont typeface="+mj-lt"/>
              <a:buAutoNum type="arabicPeriod"/>
            </a:pPr>
            <a:r>
              <a:rPr lang="en-US" sz="2400" dirty="0">
                <a:solidFill>
                  <a:srgbClr val="000000"/>
                </a:solidFill>
                <a:latin typeface="Arial" panose="020B0604020202020204" pitchFamily="34" charset="0"/>
                <a:cs typeface="Arial" panose="020B0604020202020204" pitchFamily="34" charset="0"/>
              </a:rPr>
              <a:t>Review the request and add transfer notes. Click </a:t>
            </a:r>
            <a:r>
              <a:rPr lang="en-US" sz="2400" b="1" dirty="0">
                <a:solidFill>
                  <a:srgbClr val="000000"/>
                </a:solidFill>
                <a:latin typeface="Arial" panose="020B0604020202020204" pitchFamily="34" charset="0"/>
                <a:cs typeface="Arial" panose="020B0604020202020204" pitchFamily="34" charset="0"/>
              </a:rPr>
              <a:t>Approve</a:t>
            </a:r>
            <a:r>
              <a:rPr lang="en-US" sz="2400" dirty="0">
                <a:solidFill>
                  <a:srgbClr val="000000"/>
                </a:solidFill>
                <a:latin typeface="Arial" panose="020B0604020202020204" pitchFamily="34" charset="0"/>
                <a:cs typeface="Arial" panose="020B0604020202020204" pitchFamily="34" charset="0"/>
              </a:rPr>
              <a:t> to approve the transfer or click </a:t>
            </a:r>
            <a:r>
              <a:rPr lang="en-US" sz="2400" b="1" dirty="0">
                <a:solidFill>
                  <a:srgbClr val="000000"/>
                </a:solidFill>
                <a:latin typeface="Arial" panose="020B0604020202020204" pitchFamily="34" charset="0"/>
                <a:cs typeface="Arial" panose="020B0604020202020204" pitchFamily="34" charset="0"/>
              </a:rPr>
              <a:t>Reject</a:t>
            </a:r>
            <a:r>
              <a:rPr lang="en-US" sz="2400" dirty="0">
                <a:solidFill>
                  <a:srgbClr val="000000"/>
                </a:solidFill>
                <a:latin typeface="Arial" panose="020B0604020202020204" pitchFamily="34" charset="0"/>
                <a:cs typeface="Arial" panose="020B0604020202020204" pitchFamily="34" charset="0"/>
              </a:rPr>
              <a:t> to reject the request. </a:t>
            </a:r>
          </a:p>
        </p:txBody>
      </p:sp>
      <p:pic>
        <p:nvPicPr>
          <p:cNvPr id="9" name="Picture 8" descr="A screenshot of a computer&#10;&#10;Description automatically generated">
            <a:extLst>
              <a:ext uri="{FF2B5EF4-FFF2-40B4-BE49-F238E27FC236}">
                <a16:creationId xmlns:a16="http://schemas.microsoft.com/office/drawing/2014/main" id="{A22A05E0-F32C-CD61-2182-213AD479F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188" y="3636056"/>
            <a:ext cx="10937124" cy="1802996"/>
          </a:xfrm>
          <a:prstGeom prst="rect">
            <a:avLst/>
          </a:prstGeom>
        </p:spPr>
      </p:pic>
      <p:sp>
        <p:nvSpPr>
          <p:cNvPr id="4" name="Rectangle 3">
            <a:extLst>
              <a:ext uri="{FF2B5EF4-FFF2-40B4-BE49-F238E27FC236}">
                <a16:creationId xmlns:a16="http://schemas.microsoft.com/office/drawing/2014/main" id="{FE03EDE5-E4C8-8772-27B5-DF36E4478D66}"/>
              </a:ext>
            </a:extLst>
          </p:cNvPr>
          <p:cNvSpPr/>
          <p:nvPr/>
        </p:nvSpPr>
        <p:spPr>
          <a:xfrm>
            <a:off x="776288" y="3767464"/>
            <a:ext cx="898513" cy="33194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F21AEF-B097-D126-35A5-4D7BF8D289AC}"/>
              </a:ext>
            </a:extLst>
          </p:cNvPr>
          <p:cNvSpPr/>
          <p:nvPr/>
        </p:nvSpPr>
        <p:spPr>
          <a:xfrm>
            <a:off x="10902605" y="4580090"/>
            <a:ext cx="729549" cy="41924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8B4763C-8BF6-6DDD-271D-9C24E950F7F6}"/>
              </a:ext>
            </a:extLst>
          </p:cNvPr>
          <p:cNvSpPr/>
          <p:nvPr/>
        </p:nvSpPr>
        <p:spPr>
          <a:xfrm>
            <a:off x="10160899" y="4580090"/>
            <a:ext cx="729548" cy="41924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application&#10;&#10;Description automatically generated">
            <a:extLst>
              <a:ext uri="{FF2B5EF4-FFF2-40B4-BE49-F238E27FC236}">
                <a16:creationId xmlns:a16="http://schemas.microsoft.com/office/drawing/2014/main" id="{DA4E14C9-45CD-171A-FB7C-0F717910BB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6993" y="5084441"/>
            <a:ext cx="5685624" cy="1602109"/>
          </a:xfrm>
          <a:prstGeom prst="rect">
            <a:avLst/>
          </a:prstGeom>
        </p:spPr>
      </p:pic>
      <p:sp>
        <p:nvSpPr>
          <p:cNvPr id="7" name="Slide Number Placeholder 6">
            <a:extLst>
              <a:ext uri="{FF2B5EF4-FFF2-40B4-BE49-F238E27FC236}">
                <a16:creationId xmlns:a16="http://schemas.microsoft.com/office/drawing/2014/main" id="{454D7354-853D-CFD6-60B4-F9639A8588AE}"/>
              </a:ext>
            </a:extLst>
          </p:cNvPr>
          <p:cNvSpPr>
            <a:spLocks noGrp="1"/>
          </p:cNvSpPr>
          <p:nvPr>
            <p:ph type="sldNum" sz="quarter" idx="12"/>
          </p:nvPr>
        </p:nvSpPr>
        <p:spPr/>
        <p:txBody>
          <a:bodyPr/>
          <a:lstStyle/>
          <a:p>
            <a:fld id="{68A8D22E-6BC5-9E47-900C-2BB94685D9F5}" type="slidenum">
              <a:rPr lang="en-US" smtClean="0"/>
              <a:t>25</a:t>
            </a:fld>
            <a:endParaRPr lang="en-US"/>
          </a:p>
        </p:txBody>
      </p:sp>
    </p:spTree>
    <p:extLst>
      <p:ext uri="{BB962C8B-B14F-4D97-AF65-F5344CB8AC3E}">
        <p14:creationId xmlns:p14="http://schemas.microsoft.com/office/powerpoint/2010/main" val="1688387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955CE-0B6B-8080-6225-5426DB10AF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387275-4515-ED8C-0717-3D53A7F82CE9}"/>
              </a:ext>
            </a:extLst>
          </p:cNvPr>
          <p:cNvSpPr>
            <a:spLocks noGrp="1"/>
          </p:cNvSpPr>
          <p:nvPr>
            <p:ph type="title"/>
          </p:nvPr>
        </p:nvSpPr>
        <p:spPr/>
        <p:txBody>
          <a:bodyPr/>
          <a:lstStyle/>
          <a:p>
            <a:r>
              <a:rPr lang="en-US" sz="4000" dirty="0">
                <a:solidFill>
                  <a:schemeClr val="bg1"/>
                </a:solidFill>
                <a:latin typeface="Arial" panose="020B0604020202020204" pitchFamily="34" charset="0"/>
                <a:cs typeface="Arial" panose="020B0604020202020204" pitchFamily="34" charset="0"/>
              </a:rPr>
              <a:t>View Details </a:t>
            </a:r>
          </a:p>
        </p:txBody>
      </p:sp>
      <p:sp>
        <p:nvSpPr>
          <p:cNvPr id="3" name="Content Placeholder 2">
            <a:extLst>
              <a:ext uri="{FF2B5EF4-FFF2-40B4-BE49-F238E27FC236}">
                <a16:creationId xmlns:a16="http://schemas.microsoft.com/office/drawing/2014/main" id="{E8416E9F-2F71-4090-5E9B-0E87D247F398}"/>
              </a:ext>
            </a:extLst>
          </p:cNvPr>
          <p:cNvSpPr>
            <a:spLocks noGrp="1"/>
          </p:cNvSpPr>
          <p:nvPr>
            <p:ph idx="1"/>
          </p:nvPr>
        </p:nvSpPr>
        <p:spPr/>
        <p:txBody>
          <a:bodyPr vert="horz" lIns="91440" tIns="45720" rIns="91440" bIns="45720" rtlCol="0" anchor="t">
            <a:noAutofit/>
          </a:bodyPr>
          <a:lstStyle/>
          <a:p>
            <a:pPr>
              <a:buClr>
                <a:srgbClr val="101D35"/>
              </a:buClr>
            </a:pPr>
            <a:r>
              <a:rPr lang="en-US" sz="2400" dirty="0">
                <a:solidFill>
                  <a:srgbClr val="000000"/>
                </a:solidFill>
                <a:latin typeface="Arial" panose="020B0604020202020204" pitchFamily="34" charset="0"/>
                <a:cs typeface="Arial" panose="020B0604020202020204" pitchFamily="34" charset="0"/>
              </a:rPr>
              <a:t>Student test sessions </a:t>
            </a:r>
            <a:r>
              <a:rPr lang="en-US" sz="2400" b="1" dirty="0">
                <a:solidFill>
                  <a:srgbClr val="000000"/>
                </a:solidFill>
                <a:latin typeface="Arial" panose="020B0604020202020204" pitchFamily="34" charset="0"/>
                <a:cs typeface="Arial" panose="020B0604020202020204" pitchFamily="34" charset="0"/>
              </a:rPr>
              <a:t>do not move from one school to another </a:t>
            </a:r>
            <a:r>
              <a:rPr lang="en-US" sz="2400" dirty="0">
                <a:solidFill>
                  <a:srgbClr val="000000"/>
                </a:solidFill>
                <a:latin typeface="Arial" panose="020B0604020202020204" pitchFamily="34" charset="0"/>
                <a:cs typeface="Arial" panose="020B0604020202020204" pitchFamily="34" charset="0"/>
              </a:rPr>
              <a:t>in the MCAS Portal. Schools will use the Transfer Notes feature to note any test sessions the student has already completed.  </a:t>
            </a:r>
          </a:p>
          <a:p>
            <a:pPr>
              <a:buClr>
                <a:srgbClr val="101D35"/>
              </a:buClr>
            </a:pPr>
            <a:r>
              <a:rPr lang="en-US" sz="2400" dirty="0">
                <a:solidFill>
                  <a:srgbClr val="000000"/>
                </a:solidFill>
                <a:latin typeface="Arial" panose="020B0604020202020204" pitchFamily="34" charset="0"/>
                <a:cs typeface="Arial" panose="020B0604020202020204" pitchFamily="34" charset="0"/>
              </a:rPr>
              <a:t>Schools can refer to the View Details screen at any time to view the Transfer Notes for an enrollment transfer. </a:t>
            </a:r>
          </a:p>
        </p:txBody>
      </p:sp>
      <p:pic>
        <p:nvPicPr>
          <p:cNvPr id="5" name="Picture 4">
            <a:extLst>
              <a:ext uri="{FF2B5EF4-FFF2-40B4-BE49-F238E27FC236}">
                <a16:creationId xmlns:a16="http://schemas.microsoft.com/office/drawing/2014/main" id="{44AFF2E3-56D9-6552-1244-2D96AB8ED048}"/>
              </a:ext>
            </a:extLst>
          </p:cNvPr>
          <p:cNvPicPr>
            <a:picLocks noChangeAspect="1"/>
          </p:cNvPicPr>
          <p:nvPr/>
        </p:nvPicPr>
        <p:blipFill>
          <a:blip r:embed="rId3">
            <a:extLst>
              <a:ext uri="{28A0092B-C50C-407E-A947-70E740481C1C}">
                <a14:useLocalDpi xmlns:a14="http://schemas.microsoft.com/office/drawing/2010/main" val="0"/>
              </a:ext>
            </a:extLst>
          </a:blip>
          <a:srcRect t="33481"/>
          <a:stretch/>
        </p:blipFill>
        <p:spPr>
          <a:xfrm>
            <a:off x="337524" y="3533600"/>
            <a:ext cx="7772400" cy="1249016"/>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4552ED0E-6D60-1963-F4F7-A80E1770B6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263" y="4579661"/>
            <a:ext cx="5519737" cy="2124891"/>
          </a:xfrm>
          <a:prstGeom prst="rect">
            <a:avLst/>
          </a:prstGeom>
        </p:spPr>
      </p:pic>
      <p:sp>
        <p:nvSpPr>
          <p:cNvPr id="8" name="Rectangle 7">
            <a:extLst>
              <a:ext uri="{FF2B5EF4-FFF2-40B4-BE49-F238E27FC236}">
                <a16:creationId xmlns:a16="http://schemas.microsoft.com/office/drawing/2014/main" id="{BE5BD89C-2909-1695-141D-EE52D088F5C4}"/>
              </a:ext>
            </a:extLst>
          </p:cNvPr>
          <p:cNvSpPr/>
          <p:nvPr/>
        </p:nvSpPr>
        <p:spPr>
          <a:xfrm>
            <a:off x="6909774" y="4158108"/>
            <a:ext cx="571500" cy="30128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C793026-A5F1-3BF9-88A9-C3ED79780E53}"/>
              </a:ext>
            </a:extLst>
          </p:cNvPr>
          <p:cNvSpPr>
            <a:spLocks noGrp="1"/>
          </p:cNvSpPr>
          <p:nvPr>
            <p:ph type="sldNum" sz="quarter" idx="12"/>
          </p:nvPr>
        </p:nvSpPr>
        <p:spPr/>
        <p:txBody>
          <a:bodyPr/>
          <a:lstStyle/>
          <a:p>
            <a:fld id="{68A8D22E-6BC5-9E47-900C-2BB94685D9F5}" type="slidenum">
              <a:rPr lang="en-US" smtClean="0"/>
              <a:t>26</a:t>
            </a:fld>
            <a:endParaRPr lang="en-US"/>
          </a:p>
        </p:txBody>
      </p:sp>
    </p:spTree>
    <p:extLst>
      <p:ext uri="{BB962C8B-B14F-4D97-AF65-F5344CB8AC3E}">
        <p14:creationId xmlns:p14="http://schemas.microsoft.com/office/powerpoint/2010/main" val="182656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A277E-AC06-64C3-EA34-427D2664E1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1A5389-587D-9DAC-F03E-B4668C63AB02}"/>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Resources</a:t>
            </a:r>
          </a:p>
        </p:txBody>
      </p:sp>
      <p:sp>
        <p:nvSpPr>
          <p:cNvPr id="4" name="Slide Number Placeholder 3">
            <a:extLst>
              <a:ext uri="{FF2B5EF4-FFF2-40B4-BE49-F238E27FC236}">
                <a16:creationId xmlns:a16="http://schemas.microsoft.com/office/drawing/2014/main" id="{49E5BE9D-82A8-C70D-C118-DD5C7694D503}"/>
              </a:ext>
            </a:extLst>
          </p:cNvPr>
          <p:cNvSpPr>
            <a:spLocks noGrp="1"/>
          </p:cNvSpPr>
          <p:nvPr>
            <p:ph type="sldNum" sz="quarter" idx="12"/>
          </p:nvPr>
        </p:nvSpPr>
        <p:spPr/>
        <p:txBody>
          <a:bodyPr/>
          <a:lstStyle/>
          <a:p>
            <a:fld id="{68A8D22E-6BC5-9E47-900C-2BB94685D9F5}" type="slidenum">
              <a:rPr lang="en-US" smtClean="0"/>
              <a:t>27</a:t>
            </a:fld>
            <a:endParaRPr lang="en-US"/>
          </a:p>
        </p:txBody>
      </p:sp>
      <p:graphicFrame>
        <p:nvGraphicFramePr>
          <p:cNvPr id="8" name="Table 7">
            <a:extLst>
              <a:ext uri="{FF2B5EF4-FFF2-40B4-BE49-F238E27FC236}">
                <a16:creationId xmlns:a16="http://schemas.microsoft.com/office/drawing/2014/main" id="{15213DBF-3655-EBFE-1A1D-CA52F0966F99}"/>
              </a:ext>
            </a:extLst>
          </p:cNvPr>
          <p:cNvGraphicFramePr>
            <a:graphicFrameLocks noGrp="1"/>
          </p:cNvGraphicFramePr>
          <p:nvPr>
            <p:extLst>
              <p:ext uri="{D42A27DB-BD31-4B8C-83A1-F6EECF244321}">
                <p14:modId xmlns:p14="http://schemas.microsoft.com/office/powerpoint/2010/main" val="2251549187"/>
              </p:ext>
            </p:extLst>
          </p:nvPr>
        </p:nvGraphicFramePr>
        <p:xfrm>
          <a:off x="292345" y="1561287"/>
          <a:ext cx="11899655" cy="4876776"/>
        </p:xfrm>
        <a:graphic>
          <a:graphicData uri="http://schemas.openxmlformats.org/drawingml/2006/table">
            <a:tbl>
              <a:tblPr firstRow="1" bandRow="1">
                <a:tableStyleId>{5940675A-B579-460E-94D1-54222C63F5DA}</a:tableStyleId>
              </a:tblPr>
              <a:tblGrid>
                <a:gridCol w="2715494">
                  <a:extLst>
                    <a:ext uri="{9D8B030D-6E8A-4147-A177-3AD203B41FA5}">
                      <a16:colId xmlns:a16="http://schemas.microsoft.com/office/drawing/2014/main" val="3302193258"/>
                    </a:ext>
                  </a:extLst>
                </a:gridCol>
                <a:gridCol w="9184161">
                  <a:extLst>
                    <a:ext uri="{9D8B030D-6E8A-4147-A177-3AD203B41FA5}">
                      <a16:colId xmlns:a16="http://schemas.microsoft.com/office/drawing/2014/main" val="1213783851"/>
                    </a:ext>
                  </a:extLst>
                </a:gridCol>
              </a:tblGrid>
              <a:tr h="23472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a:solidFill>
                            <a:srgbClr val="000000"/>
                          </a:solidFill>
                          <a:latin typeface="Arial" panose="020B0604020202020204" pitchFamily="34" charset="0"/>
                          <a:cs typeface="Arial" panose="020B0604020202020204" pitchFamily="34" charset="0"/>
                          <a:hlinkClick r:id="rId2"/>
                        </a:rPr>
                        <a:t>MCAS Portal Guides and Guidance Documents</a:t>
                      </a:r>
                      <a:endParaRPr lang="en-US" sz="2300" dirty="0">
                        <a:solidFill>
                          <a:srgbClr val="000000"/>
                        </a:solidFill>
                        <a:latin typeface="Arial" panose="020B0604020202020204" pitchFamily="34" charset="0"/>
                        <a:cs typeface="Arial" panose="020B0604020202020204" pitchFamily="34" charset="0"/>
                      </a:endParaRPr>
                    </a:p>
                    <a:p>
                      <a:endParaRPr lang="en-US" sz="2300" dirty="0">
                        <a:latin typeface="Arial" panose="020B0604020202020204" pitchFamily="34" charset="0"/>
                        <a:cs typeface="Arial" panose="020B0604020202020204" pitchFamily="34" charset="0"/>
                      </a:endParaRPr>
                    </a:p>
                  </a:txBody>
                  <a:tcPr/>
                </a:tc>
                <a:tc>
                  <a:txBody>
                    <a:bodyPr/>
                    <a:lstStyle/>
                    <a:p>
                      <a:pPr marL="0" indent="0">
                        <a:buFont typeface="Arial" panose="020B0604020202020204" pitchFamily="34" charset="0"/>
                        <a:buNone/>
                      </a:pPr>
                      <a:r>
                        <a:rPr lang="en-US" sz="2300" dirty="0">
                          <a:solidFill>
                            <a:srgbClr val="000000"/>
                          </a:solidFill>
                          <a:latin typeface="Arial" panose="020B0604020202020204" pitchFamily="34" charset="0"/>
                          <a:cs typeface="Arial" panose="020B0604020202020204" pitchFamily="34" charset="0"/>
                        </a:rPr>
                        <a:t>Student Registration </a:t>
                      </a:r>
                    </a:p>
                    <a:p>
                      <a:pPr marL="285750" indent="-285750">
                        <a:buFont typeface="Arial" panose="020B0604020202020204" pitchFamily="34" charset="0"/>
                        <a:buChar char="•"/>
                      </a:pPr>
                      <a:r>
                        <a:rPr lang="en-US" sz="2300" dirty="0">
                          <a:solidFill>
                            <a:srgbClr val="000000"/>
                          </a:solidFill>
                          <a:latin typeface="Arial" panose="020B0604020202020204" pitchFamily="34" charset="0"/>
                          <a:cs typeface="Arial" panose="020B0604020202020204" pitchFamily="34" charset="0"/>
                        </a:rPr>
                        <a:t>Guide to the MCAS Portal, Part III: Student Registration</a:t>
                      </a:r>
                    </a:p>
                    <a:p>
                      <a:pPr marL="285750" indent="-285750">
                        <a:buFont typeface="Arial" panose="020B0604020202020204" pitchFamily="34" charset="0"/>
                        <a:buChar char="•"/>
                      </a:pPr>
                      <a:r>
                        <a:rPr lang="en-US" sz="2300" dirty="0">
                          <a:solidFill>
                            <a:srgbClr val="000000"/>
                          </a:solidFill>
                          <a:latin typeface="Arial" panose="020B0604020202020204" pitchFamily="34" charset="0"/>
                          <a:cs typeface="Arial" panose="020B0604020202020204" pitchFamily="34" charset="0"/>
                        </a:rPr>
                        <a:t>Student Registration Data Definitions</a:t>
                      </a:r>
                    </a:p>
                    <a:p>
                      <a:pPr marL="285750" indent="-285750">
                        <a:buFont typeface="Arial" panose="020B0604020202020204" pitchFamily="34" charset="0"/>
                        <a:buChar char="•"/>
                      </a:pPr>
                      <a:r>
                        <a:rPr lang="en-US" sz="2300" dirty="0">
                          <a:solidFill>
                            <a:srgbClr val="000000"/>
                          </a:solidFill>
                          <a:latin typeface="Arial" panose="020B0604020202020204" pitchFamily="34" charset="0"/>
                          <a:cs typeface="Arial" panose="020B0604020202020204" pitchFamily="34" charset="0"/>
                        </a:rPr>
                        <a:t>Student Registration Template</a:t>
                      </a:r>
                    </a:p>
                    <a:p>
                      <a:pPr marL="285750" indent="-285750">
                        <a:buFont typeface="Arial" panose="020B0604020202020204" pitchFamily="34" charset="0"/>
                        <a:buChar char="•"/>
                      </a:pPr>
                      <a:endParaRPr lang="en-US" sz="2300" dirty="0">
                        <a:solidFill>
                          <a:srgbClr val="000000"/>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2300" dirty="0">
                          <a:solidFill>
                            <a:srgbClr val="000000"/>
                          </a:solidFill>
                          <a:latin typeface="Arial" panose="020B0604020202020204" pitchFamily="34" charset="0"/>
                          <a:cs typeface="Arial" panose="020B0604020202020204" pitchFamily="34" charset="0"/>
                        </a:rPr>
                        <a:t>Enrollment Transfers </a:t>
                      </a:r>
                    </a:p>
                    <a:p>
                      <a:pPr marL="285750" indent="-285750">
                        <a:buFont typeface="Arial" panose="020B0604020202020204" pitchFamily="34" charset="0"/>
                        <a:buChar char="•"/>
                      </a:pPr>
                      <a:r>
                        <a:rPr lang="en-US" sz="2300" dirty="0">
                          <a:solidFill>
                            <a:srgbClr val="000000"/>
                          </a:solidFill>
                          <a:latin typeface="Arial" panose="020B0604020202020204" pitchFamily="34" charset="0"/>
                          <a:cs typeface="Arial" panose="020B0604020202020204" pitchFamily="34" charset="0"/>
                        </a:rPr>
                        <a:t>Guide to the MCAS Portal, Part IV: Enrollment Transfers</a:t>
                      </a:r>
                    </a:p>
                  </a:txBody>
                  <a:tcPr/>
                </a:tc>
                <a:extLst>
                  <a:ext uri="{0D108BD9-81ED-4DB2-BD59-A6C34878D82A}">
                    <a16:rowId xmlns:a16="http://schemas.microsoft.com/office/drawing/2014/main" val="3909554266"/>
                  </a:ext>
                </a:extLst>
              </a:tr>
              <a:tr h="10541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a:solidFill>
                            <a:srgbClr val="000000"/>
                          </a:solidFill>
                          <a:latin typeface="Arial" panose="020B0604020202020204" pitchFamily="34" charset="0"/>
                          <a:cs typeface="Arial" panose="020B0604020202020204" pitchFamily="34" charset="0"/>
                          <a:hlinkClick r:id="rId3"/>
                        </a:rPr>
                        <a:t>Training Modules</a:t>
                      </a:r>
                      <a:endParaRPr lang="en-US" sz="2300" dirty="0">
                        <a:solidFill>
                          <a:srgbClr val="000000"/>
                        </a:solidFill>
                        <a:latin typeface="Arial" panose="020B0604020202020204" pitchFamily="34" charset="0"/>
                        <a:cs typeface="Arial" panose="020B0604020202020204" pitchFamily="34" charset="0"/>
                      </a:endParaRPr>
                    </a:p>
                    <a:p>
                      <a:endParaRPr lang="en-US" sz="2300"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US" sz="2300" dirty="0">
                          <a:solidFill>
                            <a:srgbClr val="000000"/>
                          </a:solidFill>
                          <a:latin typeface="Arial" panose="020B0604020202020204" pitchFamily="34" charset="0"/>
                          <a:cs typeface="Arial" panose="020B0604020202020204" pitchFamily="34" charset="0"/>
                        </a:rPr>
                        <a:t>Student Registration for MCAS</a:t>
                      </a:r>
                    </a:p>
                    <a:p>
                      <a:pPr marL="285750" indent="-285750">
                        <a:buFont typeface="Arial" panose="020B0604020202020204" pitchFamily="34" charset="0"/>
                        <a:buChar char="•"/>
                      </a:pPr>
                      <a:r>
                        <a:rPr lang="en-US" sz="2300" dirty="0">
                          <a:solidFill>
                            <a:srgbClr val="000000"/>
                          </a:solidFill>
                          <a:latin typeface="Arial" panose="020B0604020202020204" pitchFamily="34" charset="0"/>
                          <a:cs typeface="Arial" panose="020B0604020202020204" pitchFamily="34" charset="0"/>
                        </a:rPr>
                        <a:t>Transferring Students within a School District</a:t>
                      </a:r>
                    </a:p>
                    <a:p>
                      <a:pPr marL="285750" indent="-285750">
                        <a:buFont typeface="Arial" panose="020B0604020202020204" pitchFamily="34" charset="0"/>
                        <a:buChar char="•"/>
                      </a:pPr>
                      <a:r>
                        <a:rPr lang="en-US" sz="2300" dirty="0">
                          <a:solidFill>
                            <a:srgbClr val="000000"/>
                          </a:solidFill>
                          <a:latin typeface="Arial" panose="020B0604020202020204" pitchFamily="34" charset="0"/>
                          <a:cs typeface="Arial" panose="020B0604020202020204" pitchFamily="34" charset="0"/>
                        </a:rPr>
                        <a:t>Transferring Students Between School Districts</a:t>
                      </a:r>
                    </a:p>
                  </a:txBody>
                  <a:tcPr/>
                </a:tc>
                <a:extLst>
                  <a:ext uri="{0D108BD9-81ED-4DB2-BD59-A6C34878D82A}">
                    <a16:rowId xmlns:a16="http://schemas.microsoft.com/office/drawing/2014/main" val="1117192934"/>
                  </a:ext>
                </a:extLst>
              </a:tr>
              <a:tr h="11886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a:solidFill>
                            <a:srgbClr val="1A4785"/>
                          </a:solidFill>
                          <a:latin typeface="Arial" panose="020B0604020202020204" pitchFamily="34" charset="0"/>
                          <a:cs typeface="Arial" panose="020B0604020202020204" pitchFamily="34" charset="0"/>
                          <a:hlinkClick r:id="rId4"/>
                        </a:rPr>
                        <a:t>Recordings of previous training sessions</a:t>
                      </a:r>
                      <a:endParaRPr lang="en-US" sz="2300" dirty="0">
                        <a:solidFill>
                          <a:srgbClr val="1A4785"/>
                        </a:solidFill>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US" sz="2300" dirty="0">
                          <a:solidFill>
                            <a:srgbClr val="000000"/>
                          </a:solidFill>
                          <a:latin typeface="Arial" panose="020B0604020202020204" pitchFamily="34" charset="0"/>
                          <a:cs typeface="Arial" panose="020B0604020202020204" pitchFamily="34" charset="0"/>
                        </a:rPr>
                        <a:t>Overview of Student Registration Tasks in the Portal: Spring 2026</a:t>
                      </a:r>
                    </a:p>
                    <a:p>
                      <a:pPr marL="285750" indent="-285750">
                        <a:buFont typeface="Arial" panose="020B0604020202020204" pitchFamily="34" charset="0"/>
                        <a:buChar char="•"/>
                      </a:pPr>
                      <a:r>
                        <a:rPr lang="en-US" sz="2300" dirty="0">
                          <a:solidFill>
                            <a:srgbClr val="000000"/>
                          </a:solidFill>
                          <a:latin typeface="Arial" panose="020B0604020202020204" pitchFamily="34" charset="0"/>
                          <a:cs typeface="Arial" panose="020B0604020202020204" pitchFamily="34" charset="0"/>
                        </a:rPr>
                        <a:t>Student Registration Office Hours</a:t>
                      </a:r>
                    </a:p>
                  </a:txBody>
                  <a:tcPr/>
                </a:tc>
                <a:extLst>
                  <a:ext uri="{0D108BD9-81ED-4DB2-BD59-A6C34878D82A}">
                    <a16:rowId xmlns:a16="http://schemas.microsoft.com/office/drawing/2014/main" val="1721280677"/>
                  </a:ext>
                </a:extLst>
              </a:tr>
            </a:tbl>
          </a:graphicData>
        </a:graphic>
      </p:graphicFrame>
    </p:spTree>
    <p:extLst>
      <p:ext uri="{BB962C8B-B14F-4D97-AF65-F5344CB8AC3E}">
        <p14:creationId xmlns:p14="http://schemas.microsoft.com/office/powerpoint/2010/main" val="2361242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313DA-0B9F-C615-16DD-2BBBEBB971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077097-B6AE-F521-F193-2E1A058A7B2E}"/>
              </a:ext>
            </a:extLst>
          </p:cNvPr>
          <p:cNvSpPr>
            <a:spLocks noGrp="1"/>
          </p:cNvSpPr>
          <p:nvPr>
            <p:ph type="title" idx="4294967295"/>
          </p:nvPr>
        </p:nvSpPr>
        <p:spPr>
          <a:xfrm>
            <a:off x="2840756" y="2489610"/>
            <a:ext cx="9085774" cy="1092200"/>
          </a:xfrm>
        </p:spPr>
        <p:txBody>
          <a:bodyPr>
            <a:normAutofit fontScale="90000"/>
          </a:bodyPr>
          <a:lstStyle/>
          <a:p>
            <a:r>
              <a:rPr lang="en-US" dirty="0">
                <a:solidFill>
                  <a:schemeClr val="tx1"/>
                </a:solidFill>
                <a:latin typeface="Arial" panose="020B0604020202020204" pitchFamily="34" charset="0"/>
                <a:cs typeface="Arial" panose="020B0604020202020204" pitchFamily="34" charset="0"/>
              </a:rPr>
              <a:t>3. Creating and Managing Classes </a:t>
            </a:r>
          </a:p>
        </p:txBody>
      </p:sp>
      <p:sp>
        <p:nvSpPr>
          <p:cNvPr id="3" name="Slide Number Placeholder 2">
            <a:extLst>
              <a:ext uri="{FF2B5EF4-FFF2-40B4-BE49-F238E27FC236}">
                <a16:creationId xmlns:a16="http://schemas.microsoft.com/office/drawing/2014/main" id="{95559053-899B-1936-B766-C4F88D598D1A}"/>
              </a:ext>
            </a:extLst>
          </p:cNvPr>
          <p:cNvSpPr>
            <a:spLocks noGrp="1"/>
          </p:cNvSpPr>
          <p:nvPr>
            <p:ph type="sldNum" sz="quarter" idx="12"/>
          </p:nvPr>
        </p:nvSpPr>
        <p:spPr/>
        <p:txBody>
          <a:bodyPr/>
          <a:lstStyle/>
          <a:p>
            <a:fld id="{68A8D22E-6BC5-9E47-900C-2BB94685D9F5}" type="slidenum">
              <a:rPr lang="en-US" smtClean="0"/>
              <a:pPr/>
              <a:t>28</a:t>
            </a:fld>
            <a:endParaRPr lang="en-US"/>
          </a:p>
        </p:txBody>
      </p:sp>
    </p:spTree>
    <p:extLst>
      <p:ext uri="{BB962C8B-B14F-4D97-AF65-F5344CB8AC3E}">
        <p14:creationId xmlns:p14="http://schemas.microsoft.com/office/powerpoint/2010/main" val="461005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8788A-9C01-C4F8-5762-C6D998C3C0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6F632B-AE43-93F7-D57E-F9E3D98C9AFD}"/>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What are classes in the MCAS Portal?</a:t>
            </a:r>
          </a:p>
        </p:txBody>
      </p:sp>
      <p:sp>
        <p:nvSpPr>
          <p:cNvPr id="3" name="Text Placeholder 2">
            <a:extLst>
              <a:ext uri="{FF2B5EF4-FFF2-40B4-BE49-F238E27FC236}">
                <a16:creationId xmlns:a16="http://schemas.microsoft.com/office/drawing/2014/main" id="{7F05B1D4-2DDA-80BA-4FB4-E12C38027BA3}"/>
              </a:ext>
            </a:extLst>
          </p:cNvPr>
          <p:cNvSpPr>
            <a:spLocks noGrp="1"/>
          </p:cNvSpPr>
          <p:nvPr>
            <p:ph idx="1"/>
          </p:nvPr>
        </p:nvSpPr>
        <p:spPr/>
        <p:txBody>
          <a:bodyPr>
            <a:normAutofit fontScale="92500" lnSpcReduction="10000"/>
          </a:bodyPr>
          <a:lstStyle/>
          <a:p>
            <a:pPr marL="457200" lvl="0"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A class is a group of students in the MCAS Portal who will take the same test together. </a:t>
            </a:r>
          </a:p>
          <a:p>
            <a:pPr marL="914400" lvl="1"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Up to 250 students allowed in a class in the MCAS Portal. </a:t>
            </a:r>
          </a:p>
          <a:p>
            <a:pPr marL="457200" lvl="0"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Each class is subject specific. </a:t>
            </a:r>
          </a:p>
          <a:p>
            <a:pPr marL="457200" lvl="0"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For the following accommodations, students are required to be assigned to a separate class specifically designated for that accommodation:</a:t>
            </a:r>
          </a:p>
          <a:p>
            <a:pPr marL="914400" lvl="1"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Human Read Aloud</a:t>
            </a:r>
          </a:p>
          <a:p>
            <a:pPr marL="914400" lvl="1"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Human Signer</a:t>
            </a:r>
          </a:p>
          <a:p>
            <a:pPr marL="914400" lvl="1"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Spanish/English</a:t>
            </a:r>
          </a:p>
          <a:p>
            <a:pPr marL="457200" lvl="0"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Classes can be created during or anytime after student registration. DESE recommends creating classes approximately two weeks before testing to minimize changes needed. </a:t>
            </a:r>
          </a:p>
        </p:txBody>
      </p:sp>
      <p:sp>
        <p:nvSpPr>
          <p:cNvPr id="4" name="Slide Number Placeholder 3">
            <a:extLst>
              <a:ext uri="{FF2B5EF4-FFF2-40B4-BE49-F238E27FC236}">
                <a16:creationId xmlns:a16="http://schemas.microsoft.com/office/drawing/2014/main" id="{383C5E8C-F740-08EC-36B1-72426C8E8F8C}"/>
              </a:ext>
            </a:extLst>
          </p:cNvPr>
          <p:cNvSpPr>
            <a:spLocks noGrp="1"/>
          </p:cNvSpPr>
          <p:nvPr>
            <p:ph type="sldNum" sz="quarter" idx="12"/>
          </p:nvPr>
        </p:nvSpPr>
        <p:spPr/>
        <p:txBody>
          <a:bodyPr/>
          <a:lstStyle/>
          <a:p>
            <a:fld id="{68A8D22E-6BC5-9E47-900C-2BB94685D9F5}" type="slidenum">
              <a:rPr lang="en-US" smtClean="0"/>
              <a:t>29</a:t>
            </a:fld>
            <a:endParaRPr lang="en-US"/>
          </a:p>
        </p:txBody>
      </p:sp>
    </p:spTree>
    <p:extLst>
      <p:ext uri="{BB962C8B-B14F-4D97-AF65-F5344CB8AC3E}">
        <p14:creationId xmlns:p14="http://schemas.microsoft.com/office/powerpoint/2010/main" val="2117414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Logistics for This Session </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idx="1"/>
          </p:nvPr>
        </p:nvSpPr>
        <p:spPr>
          <a:xfrm>
            <a:off x="173179" y="1591254"/>
            <a:ext cx="11890665" cy="4644954"/>
          </a:xfrm>
        </p:spPr>
        <p:txBody>
          <a:bodyPr>
            <a:normAutofit lnSpcReduction="10000"/>
          </a:bodyPr>
          <a:lstStyle/>
          <a:p>
            <a:pPr marL="457200" indent="-457200">
              <a:buClrTx/>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Use the Q&amp;A feature to ask a question.  </a:t>
            </a:r>
          </a:p>
          <a:p>
            <a:pPr marL="800100" lvl="1" indent="-342900">
              <a:buClrTx/>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We will answer some questions aloud at specified times during this training session, and we will email the Q&amp;A afterwards.</a:t>
            </a:r>
          </a:p>
          <a:p>
            <a:pPr marL="800100" lvl="1" indent="-342900">
              <a:buClrTx/>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Use the thumbs-up icon to “upvote” someone else’s question. </a:t>
            </a:r>
          </a:p>
          <a:p>
            <a:pPr marL="800100" lvl="1" indent="-342900">
              <a:buClrTx/>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Email student-specific questions to </a:t>
            </a:r>
            <a:r>
              <a:rPr lang="en-US" dirty="0">
                <a:latin typeface="Arial" panose="020B0604020202020204" pitchFamily="34" charset="0"/>
                <a:cs typeface="Arial" panose="020B0604020202020204" pitchFamily="34" charset="0"/>
                <a:hlinkClick r:id="rId3"/>
              </a:rPr>
              <a:t>mcas@mass.gov</a:t>
            </a:r>
            <a:r>
              <a:rPr lang="en-US" dirty="0">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instead of asking here. </a:t>
            </a:r>
          </a:p>
          <a:p>
            <a:pPr marL="457200" indent="-457200">
              <a:buClrTx/>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Closed captioning has been enabled for participants who need it.</a:t>
            </a:r>
          </a:p>
          <a:p>
            <a:pPr marL="457200" indent="-457200"/>
            <a:r>
              <a:rPr lang="en-US" dirty="0">
                <a:solidFill>
                  <a:srgbClr val="000000"/>
                </a:solidFill>
              </a:rPr>
              <a:t>This session is being interpreted into ASL. Our interpreting team will be onscreen with the presenters.</a:t>
            </a:r>
            <a:endParaRPr lang="en-US" dirty="0">
              <a:solidFill>
                <a:srgbClr val="000000"/>
              </a:solidFill>
              <a:latin typeface="Arial" panose="020B0604020202020204" pitchFamily="34" charset="0"/>
              <a:cs typeface="Arial" panose="020B0604020202020204" pitchFamily="34" charset="0"/>
            </a:endParaRPr>
          </a:p>
          <a:p>
            <a:pPr marL="457200" indent="-457200"/>
            <a:r>
              <a:rPr lang="en-US" dirty="0">
                <a:solidFill>
                  <a:srgbClr val="000000"/>
                </a:solidFill>
              </a:rPr>
              <a:t>Please be advised that DESE does not authorize attendees to record or to use AI transcription tools during the meeting and DESE does not endorse any unauthorized transcripts created by third parties of its meetings. </a:t>
            </a:r>
          </a:p>
        </p:txBody>
      </p:sp>
      <p:sp>
        <p:nvSpPr>
          <p:cNvPr id="5" name="Slide Number Placeholder 4">
            <a:extLst>
              <a:ext uri="{FF2B5EF4-FFF2-40B4-BE49-F238E27FC236}">
                <a16:creationId xmlns:a16="http://schemas.microsoft.com/office/drawing/2014/main" id="{16E6D060-C4E0-AA3C-0A02-4E1DC88D6D81}"/>
              </a:ext>
            </a:extLst>
          </p:cNvPr>
          <p:cNvSpPr>
            <a:spLocks noGrp="1"/>
          </p:cNvSpPr>
          <p:nvPr>
            <p:ph type="sldNum" sz="quarter" idx="12"/>
          </p:nvPr>
        </p:nvSpPr>
        <p:spPr/>
        <p:txBody>
          <a:bodyPr/>
          <a:lstStyle/>
          <a:p>
            <a:fld id="{68A8D22E-6BC5-9E47-900C-2BB94685D9F5}" type="slidenum">
              <a:rPr lang="en-US" smtClean="0"/>
              <a:t>3</a:t>
            </a:fld>
            <a:endParaRPr lang="en-US"/>
          </a:p>
        </p:txBody>
      </p:sp>
    </p:spTree>
    <p:extLst>
      <p:ext uri="{BB962C8B-B14F-4D97-AF65-F5344CB8AC3E}">
        <p14:creationId xmlns:p14="http://schemas.microsoft.com/office/powerpoint/2010/main" val="2754061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AD464-6124-80F8-5941-451C1C14B7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A8C50D-140B-4731-8308-0EE14C4EFC76}"/>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Course and Grade Level Classes</a:t>
            </a:r>
          </a:p>
        </p:txBody>
      </p:sp>
      <p:sp>
        <p:nvSpPr>
          <p:cNvPr id="3" name="Text Placeholder 2">
            <a:extLst>
              <a:ext uri="{FF2B5EF4-FFF2-40B4-BE49-F238E27FC236}">
                <a16:creationId xmlns:a16="http://schemas.microsoft.com/office/drawing/2014/main" id="{844FBF55-4587-630E-EF6F-B33890117D31}"/>
              </a:ext>
            </a:extLst>
          </p:cNvPr>
          <p:cNvSpPr>
            <a:spLocks noGrp="1"/>
          </p:cNvSpPr>
          <p:nvPr>
            <p:ph idx="1"/>
          </p:nvPr>
        </p:nvSpPr>
        <p:spPr>
          <a:xfrm>
            <a:off x="173179" y="1591254"/>
            <a:ext cx="11890665" cy="2554861"/>
          </a:xfrm>
        </p:spPr>
        <p:txBody>
          <a:bodyPr>
            <a:normAutofit fontScale="85000" lnSpcReduction="10000"/>
          </a:bodyPr>
          <a:lstStyle/>
          <a:p>
            <a:pPr marL="457200" lvl="0" indent="-457200">
              <a:buClr>
                <a:srgbClr val="000000"/>
              </a:buClr>
              <a:buFont typeface="Arial" panose="020B0604020202020204" pitchFamily="34" charset="0"/>
              <a:buChar char="•"/>
            </a:pPr>
            <a:r>
              <a:rPr lang="en-US" b="1" dirty="0">
                <a:solidFill>
                  <a:srgbClr val="000000"/>
                </a:solidFill>
                <a:latin typeface="Arial" panose="020B0604020202020204" pitchFamily="34" charset="0"/>
                <a:cs typeface="Arial" panose="020B0604020202020204" pitchFamily="34" charset="0"/>
              </a:rPr>
              <a:t>New for 2026</a:t>
            </a:r>
            <a:r>
              <a:rPr lang="en-US" dirty="0">
                <a:solidFill>
                  <a:srgbClr val="000000"/>
                </a:solidFill>
                <a:latin typeface="Arial" panose="020B0604020202020204" pitchFamily="34" charset="0"/>
                <a:cs typeface="Arial" panose="020B0604020202020204" pitchFamily="34" charset="0"/>
              </a:rPr>
              <a:t>, on the Classes page, there are two tabs for selection: Course Level and Grade Level.</a:t>
            </a:r>
          </a:p>
          <a:p>
            <a:pPr marL="457200" lvl="0"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Grades 3–8 </a:t>
            </a:r>
            <a:r>
              <a:rPr lang="en-US" b="1" dirty="0">
                <a:solidFill>
                  <a:srgbClr val="000000"/>
                </a:solidFill>
              </a:rPr>
              <a:t>must select the Grade Level tab </a:t>
            </a:r>
            <a:r>
              <a:rPr lang="en-US" dirty="0">
                <a:solidFill>
                  <a:srgbClr val="000000"/>
                </a:solidFill>
                <a:latin typeface="Arial" panose="020B0604020202020204" pitchFamily="34" charset="0"/>
                <a:cs typeface="Arial" panose="020B0604020202020204" pitchFamily="34" charset="0"/>
              </a:rPr>
              <a:t>to create and manage grade-level </a:t>
            </a:r>
            <a:r>
              <a:rPr lang="en-US" dirty="0">
                <a:solidFill>
                  <a:srgbClr val="000000"/>
                </a:solidFill>
              </a:rPr>
              <a:t>classes. </a:t>
            </a:r>
            <a:r>
              <a:rPr lang="en-US" dirty="0">
                <a:solidFill>
                  <a:srgbClr val="000000"/>
                </a:solidFill>
                <a:latin typeface="Arial" panose="020B0604020202020204" pitchFamily="34" charset="0"/>
                <a:cs typeface="Arial" panose="020B0604020202020204" pitchFamily="34" charset="0"/>
              </a:rPr>
              <a:t>Only students in that grade can be placed in each grade-level class.</a:t>
            </a:r>
          </a:p>
          <a:p>
            <a:pPr marL="457200" lvl="0"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High schools </a:t>
            </a:r>
            <a:r>
              <a:rPr lang="en-US" b="1" dirty="0">
                <a:solidFill>
                  <a:srgbClr val="000000"/>
                </a:solidFill>
                <a:latin typeface="Arial" panose="020B0604020202020204" pitchFamily="34" charset="0"/>
                <a:cs typeface="Arial" panose="020B0604020202020204" pitchFamily="34" charset="0"/>
              </a:rPr>
              <a:t>must select the Course Level tab </a:t>
            </a:r>
            <a:r>
              <a:rPr lang="en-US" dirty="0">
                <a:solidFill>
                  <a:srgbClr val="000000"/>
                </a:solidFill>
                <a:latin typeface="Arial" panose="020B0604020202020204" pitchFamily="34" charset="0"/>
                <a:cs typeface="Arial" panose="020B0604020202020204" pitchFamily="34" charset="0"/>
              </a:rPr>
              <a:t>to create and manage course-level classes. This allows high school students from any grade to be placed into the same class. </a:t>
            </a:r>
          </a:p>
        </p:txBody>
      </p:sp>
      <p:pic>
        <p:nvPicPr>
          <p:cNvPr id="5" name="Picture 4" descr="A screenshot of a computer&#10;&#10;AI-generated content may be incorrect.">
            <a:extLst>
              <a:ext uri="{FF2B5EF4-FFF2-40B4-BE49-F238E27FC236}">
                <a16:creationId xmlns:a16="http://schemas.microsoft.com/office/drawing/2014/main" id="{085692DC-A51B-87E1-F3DD-5AB642050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8379" y="4005072"/>
            <a:ext cx="8919578" cy="2852928"/>
          </a:xfrm>
          <a:prstGeom prst="rect">
            <a:avLst/>
          </a:prstGeom>
        </p:spPr>
      </p:pic>
      <p:sp>
        <p:nvSpPr>
          <p:cNvPr id="6" name="Rectangle 5">
            <a:extLst>
              <a:ext uri="{FF2B5EF4-FFF2-40B4-BE49-F238E27FC236}">
                <a16:creationId xmlns:a16="http://schemas.microsoft.com/office/drawing/2014/main" id="{FC0B0804-1C85-09CE-FAC5-6A18B7E855B5}"/>
              </a:ext>
            </a:extLst>
          </p:cNvPr>
          <p:cNvSpPr/>
          <p:nvPr/>
        </p:nvSpPr>
        <p:spPr>
          <a:xfrm>
            <a:off x="2040490" y="5567318"/>
            <a:ext cx="1778696" cy="50104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80C6E23-82D1-C030-EA2B-B70CC9BF2F13}"/>
              </a:ext>
            </a:extLst>
          </p:cNvPr>
          <p:cNvSpPr>
            <a:spLocks noGrp="1"/>
          </p:cNvSpPr>
          <p:nvPr>
            <p:ph type="sldNum" sz="quarter" idx="12"/>
          </p:nvPr>
        </p:nvSpPr>
        <p:spPr/>
        <p:txBody>
          <a:bodyPr/>
          <a:lstStyle/>
          <a:p>
            <a:fld id="{68A8D22E-6BC5-9E47-900C-2BB94685D9F5}" type="slidenum">
              <a:rPr lang="en-US" smtClean="0"/>
              <a:t>30</a:t>
            </a:fld>
            <a:endParaRPr lang="en-US"/>
          </a:p>
        </p:txBody>
      </p:sp>
    </p:spTree>
    <p:extLst>
      <p:ext uri="{BB962C8B-B14F-4D97-AF65-F5344CB8AC3E}">
        <p14:creationId xmlns:p14="http://schemas.microsoft.com/office/powerpoint/2010/main" val="609493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39831-935C-8E6F-88C4-B88786CB66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10D4AD-11CA-C577-34A8-C2D038888A39}"/>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Creating Classes</a:t>
            </a:r>
          </a:p>
        </p:txBody>
      </p:sp>
      <p:sp>
        <p:nvSpPr>
          <p:cNvPr id="3" name="Text Placeholder 2">
            <a:extLst>
              <a:ext uri="{FF2B5EF4-FFF2-40B4-BE49-F238E27FC236}">
                <a16:creationId xmlns:a16="http://schemas.microsoft.com/office/drawing/2014/main" id="{2B0DF540-50C8-F53A-7CB5-531BD5E14348}"/>
              </a:ext>
            </a:extLst>
          </p:cNvPr>
          <p:cNvSpPr>
            <a:spLocks noGrp="1"/>
          </p:cNvSpPr>
          <p:nvPr>
            <p:ph idx="1"/>
          </p:nvPr>
        </p:nvSpPr>
        <p:spPr>
          <a:xfrm>
            <a:off x="173179" y="1591253"/>
            <a:ext cx="11890665" cy="4958047"/>
          </a:xfrm>
        </p:spPr>
        <p:txBody>
          <a:bodyPr>
            <a:normAutofit lnSpcReduction="10000"/>
          </a:bodyPr>
          <a:lstStyle/>
          <a:p>
            <a:pPr lvl="0">
              <a:buClr>
                <a:srgbClr val="000000"/>
              </a:buClr>
            </a:pPr>
            <a:r>
              <a:rPr lang="en-US" sz="2000" dirty="0">
                <a:solidFill>
                  <a:srgbClr val="000000"/>
                </a:solidFill>
                <a:latin typeface="Arial" panose="020B0604020202020204" pitchFamily="34" charset="0"/>
                <a:cs typeface="Arial" panose="020B0604020202020204" pitchFamily="34" charset="0"/>
              </a:rPr>
              <a:t>There are three ways to create classes in the MCAS Portal.</a:t>
            </a:r>
          </a:p>
          <a:p>
            <a:pPr marL="0" lvl="0" indent="0">
              <a:buClr>
                <a:srgbClr val="000000"/>
              </a:buClr>
              <a:buNone/>
            </a:pPr>
            <a:endParaRPr lang="en-US" sz="2000" dirty="0">
              <a:solidFill>
                <a:srgbClr val="000000"/>
              </a:solidFill>
              <a:latin typeface="Arial" panose="020B0604020202020204" pitchFamily="34" charset="0"/>
              <a:cs typeface="Arial" panose="020B0604020202020204" pitchFamily="34" charset="0"/>
            </a:endParaRPr>
          </a:p>
          <a:p>
            <a:pPr marL="0" lvl="0" indent="0">
              <a:buClr>
                <a:srgbClr val="000000"/>
              </a:buClr>
              <a:buNone/>
            </a:pPr>
            <a:endParaRPr lang="en-US" sz="2000" dirty="0">
              <a:solidFill>
                <a:srgbClr val="000000"/>
              </a:solidFill>
            </a:endParaRPr>
          </a:p>
          <a:p>
            <a:pPr marL="0" lvl="0" indent="0">
              <a:buClr>
                <a:srgbClr val="000000"/>
              </a:buClr>
              <a:buNone/>
            </a:pPr>
            <a:endParaRPr lang="en-US" sz="2000" dirty="0">
              <a:solidFill>
                <a:srgbClr val="000000"/>
              </a:solidFill>
              <a:latin typeface="Arial" panose="020B0604020202020204" pitchFamily="34" charset="0"/>
              <a:cs typeface="Arial" panose="020B0604020202020204" pitchFamily="34" charset="0"/>
            </a:endParaRPr>
          </a:p>
          <a:p>
            <a:pPr marL="0" lvl="0" indent="0">
              <a:buClr>
                <a:srgbClr val="000000"/>
              </a:buClr>
              <a:buNone/>
            </a:pPr>
            <a:endParaRPr lang="en-US" sz="2000" dirty="0">
              <a:solidFill>
                <a:srgbClr val="000000"/>
              </a:solidFill>
              <a:latin typeface="Arial" panose="020B0604020202020204" pitchFamily="34" charset="0"/>
              <a:cs typeface="Arial" panose="020B0604020202020204" pitchFamily="34" charset="0"/>
            </a:endParaRPr>
          </a:p>
          <a:p>
            <a:pPr marL="0" lvl="0" indent="0">
              <a:buClr>
                <a:srgbClr val="000000"/>
              </a:buClr>
              <a:buNone/>
            </a:pPr>
            <a:endParaRPr lang="en-US" sz="2000" dirty="0">
              <a:solidFill>
                <a:srgbClr val="000000"/>
              </a:solidFill>
            </a:endParaRPr>
          </a:p>
          <a:p>
            <a:pPr marL="0" lvl="0" indent="0">
              <a:buClr>
                <a:srgbClr val="000000"/>
              </a:buClr>
              <a:buNone/>
            </a:pPr>
            <a:endParaRPr lang="en-US" sz="2000" dirty="0">
              <a:solidFill>
                <a:srgbClr val="000000"/>
              </a:solidFill>
              <a:latin typeface="Arial" panose="020B0604020202020204" pitchFamily="34" charset="0"/>
              <a:cs typeface="Arial" panose="020B0604020202020204" pitchFamily="34" charset="0"/>
            </a:endParaRPr>
          </a:p>
          <a:p>
            <a:pPr marL="0" lvl="0" indent="0">
              <a:buClr>
                <a:srgbClr val="000000"/>
              </a:buClr>
              <a:buNone/>
            </a:pPr>
            <a:endParaRPr lang="en-US" sz="2000" dirty="0">
              <a:solidFill>
                <a:srgbClr val="000000"/>
              </a:solidFill>
              <a:latin typeface="Arial" panose="020B0604020202020204" pitchFamily="34" charset="0"/>
              <a:cs typeface="Arial" panose="020B0604020202020204" pitchFamily="34" charset="0"/>
            </a:endParaRPr>
          </a:p>
          <a:p>
            <a:pPr marL="0" lvl="0" indent="0">
              <a:buClr>
                <a:srgbClr val="000000"/>
              </a:buClr>
              <a:buNone/>
            </a:pPr>
            <a:endParaRPr lang="en-US" sz="2000" dirty="0">
              <a:solidFill>
                <a:srgbClr val="000000"/>
              </a:solidFill>
            </a:endParaRPr>
          </a:p>
          <a:p>
            <a:pPr marL="0" lvl="0" indent="0">
              <a:buClr>
                <a:srgbClr val="000000"/>
              </a:buClr>
              <a:buNone/>
            </a:pPr>
            <a:endParaRPr lang="en-US" sz="2000" dirty="0">
              <a:solidFill>
                <a:srgbClr val="000000"/>
              </a:solidFill>
              <a:latin typeface="Arial" panose="020B0604020202020204" pitchFamily="34" charset="0"/>
              <a:cs typeface="Arial" panose="020B0604020202020204" pitchFamily="34" charset="0"/>
            </a:endParaRPr>
          </a:p>
          <a:p>
            <a:pPr lvl="0">
              <a:buClr>
                <a:srgbClr val="000000"/>
              </a:buClr>
            </a:pPr>
            <a:r>
              <a:rPr lang="en-US" sz="2000" dirty="0">
                <a:solidFill>
                  <a:srgbClr val="000000"/>
                </a:solidFill>
                <a:latin typeface="Arial" panose="020B0604020202020204" pitchFamily="34" charset="0"/>
                <a:cs typeface="Arial" panose="020B0604020202020204" pitchFamily="34" charset="0"/>
              </a:rPr>
              <a:t>For additional information on creating, editing, and deleting classes, see the Guide to the MCAS Portal, located on the </a:t>
            </a:r>
            <a:r>
              <a:rPr lang="en-US" sz="2000" dirty="0">
                <a:solidFill>
                  <a:srgbClr val="000000"/>
                </a:solidFill>
                <a:latin typeface="Arial" panose="020B0604020202020204" pitchFamily="34" charset="0"/>
                <a:cs typeface="Arial" panose="020B0604020202020204" pitchFamily="34" charset="0"/>
                <a:hlinkClick r:id="rId2"/>
              </a:rPr>
              <a:t>MCAS Portal page</a:t>
            </a:r>
            <a:r>
              <a:rPr lang="en-US" sz="2000" dirty="0">
                <a:solidFill>
                  <a:srgbClr val="000000"/>
                </a:solidFill>
                <a:latin typeface="Arial" panose="020B0604020202020204" pitchFamily="34" charset="0"/>
                <a:cs typeface="Arial" panose="020B0604020202020204" pitchFamily="34" charset="0"/>
              </a:rPr>
              <a:t> of the MCAS Resource Center. </a:t>
            </a:r>
          </a:p>
          <a:p>
            <a:pPr lvl="1">
              <a:buClr>
                <a:srgbClr val="000000"/>
              </a:buClr>
            </a:pPr>
            <a:r>
              <a:rPr lang="en-US" sz="1800" dirty="0">
                <a:solidFill>
                  <a:srgbClr val="000000"/>
                </a:solidFill>
                <a:latin typeface="Arial" panose="020B0604020202020204" pitchFamily="34" charset="0"/>
                <a:cs typeface="Arial" panose="020B0604020202020204" pitchFamily="34" charset="0"/>
              </a:rPr>
              <a:t>Part V: Creating and Managing Classes for Grades 3–8</a:t>
            </a:r>
            <a:endParaRPr lang="en-US" sz="1800" dirty="0">
              <a:solidFill>
                <a:srgbClr val="000000"/>
              </a:solidFill>
            </a:endParaRPr>
          </a:p>
          <a:p>
            <a:pPr lvl="1">
              <a:buClr>
                <a:srgbClr val="000000"/>
              </a:buClr>
            </a:pPr>
            <a:r>
              <a:rPr lang="en-US" sz="1800" dirty="0">
                <a:solidFill>
                  <a:srgbClr val="000000"/>
                </a:solidFill>
                <a:latin typeface="Arial" panose="020B0604020202020204" pitchFamily="34" charset="0"/>
                <a:cs typeface="Arial" panose="020B0604020202020204" pitchFamily="34" charset="0"/>
              </a:rPr>
              <a:t>Appendix A: Creating and Managing Classes for High School Tests.</a:t>
            </a:r>
            <a:endParaRPr lang="en-US" sz="1400" dirty="0">
              <a:solidFill>
                <a:srgbClr val="000000"/>
              </a:solidFill>
            </a:endParaRPr>
          </a:p>
        </p:txBody>
      </p:sp>
      <p:sp>
        <p:nvSpPr>
          <p:cNvPr id="4" name="Slide Number Placeholder 3">
            <a:extLst>
              <a:ext uri="{FF2B5EF4-FFF2-40B4-BE49-F238E27FC236}">
                <a16:creationId xmlns:a16="http://schemas.microsoft.com/office/drawing/2014/main" id="{46E88EF1-46E8-9F89-0B1F-6A6F851F06FB}"/>
              </a:ext>
            </a:extLst>
          </p:cNvPr>
          <p:cNvSpPr>
            <a:spLocks noGrp="1"/>
          </p:cNvSpPr>
          <p:nvPr>
            <p:ph type="sldNum" sz="quarter" idx="12"/>
          </p:nvPr>
        </p:nvSpPr>
        <p:spPr/>
        <p:txBody>
          <a:bodyPr/>
          <a:lstStyle/>
          <a:p>
            <a:fld id="{68A8D22E-6BC5-9E47-900C-2BB94685D9F5}" type="slidenum">
              <a:rPr lang="en-US" smtClean="0"/>
              <a:t>31</a:t>
            </a:fld>
            <a:endParaRPr lang="en-US"/>
          </a:p>
        </p:txBody>
      </p:sp>
      <p:graphicFrame>
        <p:nvGraphicFramePr>
          <p:cNvPr id="5" name="Table 4">
            <a:extLst>
              <a:ext uri="{FF2B5EF4-FFF2-40B4-BE49-F238E27FC236}">
                <a16:creationId xmlns:a16="http://schemas.microsoft.com/office/drawing/2014/main" id="{63E51137-CFAB-33E2-7CBC-E5B7C6C849E7}"/>
              </a:ext>
            </a:extLst>
          </p:cNvPr>
          <p:cNvGraphicFramePr>
            <a:graphicFrameLocks noGrp="1"/>
          </p:cNvGraphicFramePr>
          <p:nvPr>
            <p:extLst>
              <p:ext uri="{D42A27DB-BD31-4B8C-83A1-F6EECF244321}">
                <p14:modId xmlns:p14="http://schemas.microsoft.com/office/powerpoint/2010/main" val="2246207269"/>
              </p:ext>
            </p:extLst>
          </p:nvPr>
        </p:nvGraphicFramePr>
        <p:xfrm>
          <a:off x="560732" y="1946031"/>
          <a:ext cx="10559552" cy="3258916"/>
        </p:xfrm>
        <a:graphic>
          <a:graphicData uri="http://schemas.openxmlformats.org/drawingml/2006/table">
            <a:tbl>
              <a:tblPr firstRow="1" bandRow="1">
                <a:tableStyleId>{5C22544A-7EE6-4342-B048-85BDC9FD1C3A}</a:tableStyleId>
              </a:tblPr>
              <a:tblGrid>
                <a:gridCol w="5279776">
                  <a:extLst>
                    <a:ext uri="{9D8B030D-6E8A-4147-A177-3AD203B41FA5}">
                      <a16:colId xmlns:a16="http://schemas.microsoft.com/office/drawing/2014/main" val="1035294188"/>
                    </a:ext>
                  </a:extLst>
                </a:gridCol>
                <a:gridCol w="5279776">
                  <a:extLst>
                    <a:ext uri="{9D8B030D-6E8A-4147-A177-3AD203B41FA5}">
                      <a16:colId xmlns:a16="http://schemas.microsoft.com/office/drawing/2014/main" val="3312719341"/>
                    </a:ext>
                  </a:extLst>
                </a:gridCol>
              </a:tblGrid>
              <a:tr h="515716">
                <a:tc>
                  <a:txBody>
                    <a:bodyPr/>
                    <a:lstStyle/>
                    <a:p>
                      <a:r>
                        <a:rPr lang="en-US" dirty="0">
                          <a:latin typeface="Arial" panose="020B0604020202020204" pitchFamily="34" charset="0"/>
                          <a:cs typeface="Arial" panose="020B0604020202020204" pitchFamily="34" charset="0"/>
                        </a:rPr>
                        <a:t>Option to create classes</a:t>
                      </a:r>
                    </a:p>
                  </a:txBody>
                  <a:tcPr/>
                </a:tc>
                <a:tc>
                  <a:txBody>
                    <a:bodyPr/>
                    <a:lstStyle/>
                    <a:p>
                      <a:r>
                        <a:rPr lang="en-US" dirty="0">
                          <a:latin typeface="Arial" panose="020B0604020202020204" pitchFamily="34" charset="0"/>
                          <a:cs typeface="Arial" panose="020B0604020202020204" pitchFamily="34" charset="0"/>
                        </a:rPr>
                        <a:t>When would you use this option?</a:t>
                      </a:r>
                    </a:p>
                  </a:txBody>
                  <a:tcPr/>
                </a:tc>
                <a:extLst>
                  <a:ext uri="{0D108BD9-81ED-4DB2-BD59-A6C34878D82A}">
                    <a16:rowId xmlns:a16="http://schemas.microsoft.com/office/drawing/2014/main" val="223702625"/>
                  </a:ext>
                </a:extLst>
              </a:tr>
              <a:tr h="515716">
                <a:tc>
                  <a:txBody>
                    <a:bodyPr/>
                    <a:lstStyle/>
                    <a:p>
                      <a:r>
                        <a:rPr lang="en-US" b="1" dirty="0">
                          <a:solidFill>
                            <a:srgbClr val="000000"/>
                          </a:solidFill>
                          <a:latin typeface="Arial" panose="020B0604020202020204" pitchFamily="34" charset="0"/>
                          <a:cs typeface="Arial" panose="020B0604020202020204" pitchFamily="34" charset="0"/>
                        </a:rPr>
                        <a:t>Option 1</a:t>
                      </a:r>
                      <a:r>
                        <a:rPr lang="en-US" dirty="0">
                          <a:solidFill>
                            <a:srgbClr val="000000"/>
                          </a:solidFill>
                          <a:latin typeface="Arial" panose="020B0604020202020204" pitchFamily="34" charset="0"/>
                          <a:cs typeface="Arial" panose="020B0604020202020204" pitchFamily="34" charset="0"/>
                        </a:rPr>
                        <a:t>: Manually create classes one at a time in the MCAS Portal user interface</a:t>
                      </a:r>
                    </a:p>
                  </a:txBody>
                  <a:tcPr/>
                </a:tc>
                <a:tc>
                  <a:txBody>
                    <a:bodyPr/>
                    <a:lstStyle/>
                    <a:p>
                      <a:r>
                        <a:rPr lang="en-US" sz="1800" dirty="0">
                          <a:solidFill>
                            <a:srgbClr val="000000"/>
                          </a:solidFill>
                          <a:latin typeface="Arial" panose="020B0604020202020204" pitchFamily="34" charset="0"/>
                          <a:cs typeface="Arial" panose="020B0604020202020204" pitchFamily="34" charset="0"/>
                        </a:rPr>
                        <a:t>Recommended when creating four or fewer classes or when working with a small number of students</a:t>
                      </a:r>
                      <a:endParaRPr lang="en-US" dirty="0">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90993747"/>
                  </a:ext>
                </a:extLst>
              </a:tr>
              <a:tr h="515716">
                <a:tc>
                  <a:txBody>
                    <a:bodyPr/>
                    <a:lstStyle/>
                    <a:p>
                      <a:r>
                        <a:rPr lang="en-US" b="1" dirty="0">
                          <a:solidFill>
                            <a:srgbClr val="000000"/>
                          </a:solidFill>
                          <a:latin typeface="Arial" panose="020B0604020202020204" pitchFamily="34" charset="0"/>
                          <a:cs typeface="Arial" panose="020B0604020202020204" pitchFamily="34" charset="0"/>
                        </a:rPr>
                        <a:t>Option 2</a:t>
                      </a:r>
                      <a:r>
                        <a:rPr lang="en-US" dirty="0">
                          <a:solidFill>
                            <a:srgbClr val="000000"/>
                          </a:solidFill>
                          <a:latin typeface="Arial" panose="020B0604020202020204" pitchFamily="34" charset="0"/>
                          <a:cs typeface="Arial" panose="020B0604020202020204" pitchFamily="34" charset="0"/>
                        </a:rPr>
                        <a:t>: Export the Student Registration file, enter the class names in column K of the file, and reupload the file. </a:t>
                      </a:r>
                    </a:p>
                  </a:txBody>
                  <a:tcPr/>
                </a:tc>
                <a:tc>
                  <a:txBody>
                    <a:bodyPr/>
                    <a:lstStyle/>
                    <a:p>
                      <a:r>
                        <a:rPr lang="en-US" sz="1800" dirty="0">
                          <a:solidFill>
                            <a:srgbClr val="000000"/>
                          </a:solidFill>
                          <a:latin typeface="Arial" panose="020B0604020202020204" pitchFamily="34" charset="0"/>
                          <a:cs typeface="Arial" panose="020B0604020202020204" pitchFamily="34" charset="0"/>
                        </a:rPr>
                        <a:t>Recommended when creating five or more classes or when working with a large number of students</a:t>
                      </a:r>
                      <a:endParaRPr lang="en-US" dirty="0">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70345808"/>
                  </a:ext>
                </a:extLst>
              </a:tr>
              <a:tr h="515716">
                <a:tc>
                  <a:txBody>
                    <a:bodyPr/>
                    <a:lstStyle/>
                    <a:p>
                      <a:r>
                        <a:rPr lang="en-US" b="1" dirty="0">
                          <a:solidFill>
                            <a:srgbClr val="000000"/>
                          </a:solidFill>
                          <a:latin typeface="Arial" panose="020B0604020202020204" pitchFamily="34" charset="0"/>
                          <a:cs typeface="Arial" panose="020B0604020202020204" pitchFamily="34" charset="0"/>
                        </a:rPr>
                        <a:t>Option 3</a:t>
                      </a:r>
                      <a:r>
                        <a:rPr lang="en-US" dirty="0">
                          <a:solidFill>
                            <a:srgbClr val="000000"/>
                          </a:solidFill>
                          <a:latin typeface="Arial" panose="020B0604020202020204" pitchFamily="34" charset="0"/>
                          <a:cs typeface="Arial" panose="020B0604020202020204" pitchFamily="34" charset="0"/>
                        </a:rPr>
                        <a:t>: Create and upload a class upload file. </a:t>
                      </a:r>
                    </a:p>
                  </a:txBody>
                  <a:tcPr/>
                </a:tc>
                <a:tc>
                  <a:txBody>
                    <a:bodyPr/>
                    <a:lstStyle/>
                    <a:p>
                      <a:r>
                        <a:rPr lang="en-US" sz="1800" dirty="0">
                          <a:solidFill>
                            <a:srgbClr val="000000"/>
                          </a:solidFill>
                          <a:latin typeface="Arial" panose="020B0604020202020204" pitchFamily="34" charset="0"/>
                          <a:cs typeface="Arial" panose="020B0604020202020204" pitchFamily="34" charset="0"/>
                        </a:rPr>
                        <a:t>Recommended when creating five or more classes or when working with a large number of students</a:t>
                      </a:r>
                      <a:endParaRPr lang="en-US" dirty="0">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89668534"/>
                  </a:ext>
                </a:extLst>
              </a:tr>
            </a:tbl>
          </a:graphicData>
        </a:graphic>
      </p:graphicFrame>
    </p:spTree>
    <p:extLst>
      <p:ext uri="{BB962C8B-B14F-4D97-AF65-F5344CB8AC3E}">
        <p14:creationId xmlns:p14="http://schemas.microsoft.com/office/powerpoint/2010/main" val="3447828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8BF20-3087-5F37-3F31-8A614786E1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473546-4B53-9D3E-97EB-4F36074D512A}"/>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Class Naming Conventions</a:t>
            </a:r>
          </a:p>
        </p:txBody>
      </p:sp>
      <p:sp>
        <p:nvSpPr>
          <p:cNvPr id="3" name="Text Placeholder 2">
            <a:extLst>
              <a:ext uri="{FF2B5EF4-FFF2-40B4-BE49-F238E27FC236}">
                <a16:creationId xmlns:a16="http://schemas.microsoft.com/office/drawing/2014/main" id="{AE093108-0B31-47AA-68B2-F66F9F0E7841}"/>
              </a:ext>
            </a:extLst>
          </p:cNvPr>
          <p:cNvSpPr>
            <a:spLocks noGrp="1"/>
          </p:cNvSpPr>
          <p:nvPr>
            <p:ph idx="1"/>
          </p:nvPr>
        </p:nvSpPr>
        <p:spPr>
          <a:xfrm>
            <a:off x="173179" y="1517904"/>
            <a:ext cx="11890665" cy="5031397"/>
          </a:xfrm>
        </p:spPr>
        <p:txBody>
          <a:bodyPr>
            <a:normAutofit lnSpcReduction="10000"/>
          </a:bodyPr>
          <a:lstStyle/>
          <a:p>
            <a:pPr lvl="0">
              <a:spcBef>
                <a:spcPts val="200"/>
              </a:spcBef>
              <a:buClr>
                <a:srgbClr val="000000"/>
              </a:buClr>
            </a:pPr>
            <a:r>
              <a:rPr lang="en-US" dirty="0">
                <a:solidFill>
                  <a:srgbClr val="000000"/>
                </a:solidFill>
                <a:latin typeface="Arial" panose="020B0604020202020204" pitchFamily="34" charset="0"/>
                <a:cs typeface="Arial" panose="020B0604020202020204" pitchFamily="34" charset="0"/>
              </a:rPr>
              <a:t>When creating classes, DESE recommends that schools use a naming convention that will help test administrators quickly and easily find the test they are administering. </a:t>
            </a:r>
          </a:p>
          <a:p>
            <a:pPr lvl="0">
              <a:spcBef>
                <a:spcPts val="200"/>
              </a:spcBef>
              <a:buClr>
                <a:srgbClr val="000000"/>
              </a:buClr>
            </a:pPr>
            <a:endParaRPr lang="en-US" sz="1400" dirty="0">
              <a:solidFill>
                <a:srgbClr val="000000"/>
              </a:solidFill>
              <a:latin typeface="Arial" panose="020B0604020202020204" pitchFamily="34" charset="0"/>
              <a:cs typeface="Arial" panose="020B0604020202020204" pitchFamily="34" charset="0"/>
            </a:endParaRPr>
          </a:p>
          <a:p>
            <a:pPr lvl="0">
              <a:spcBef>
                <a:spcPts val="200"/>
              </a:spcBef>
              <a:buClr>
                <a:srgbClr val="000000"/>
              </a:buClr>
            </a:pPr>
            <a:r>
              <a:rPr lang="en-US" dirty="0">
                <a:solidFill>
                  <a:srgbClr val="000000"/>
                </a:solidFill>
                <a:latin typeface="Arial" panose="020B0604020202020204" pitchFamily="34" charset="0"/>
                <a:cs typeface="Arial" panose="020B0604020202020204" pitchFamily="34" charset="0"/>
              </a:rPr>
              <a:t>It is suggested that class names include the following information: </a:t>
            </a:r>
          </a:p>
          <a:p>
            <a:pPr marL="914400" lvl="1" indent="-457200">
              <a:spcBef>
                <a:spcPts val="200"/>
              </a:spcBef>
              <a:buClr>
                <a:srgbClr val="000000"/>
              </a:buClr>
            </a:pPr>
            <a:r>
              <a:rPr lang="en-US" dirty="0">
                <a:solidFill>
                  <a:srgbClr val="000000"/>
                </a:solidFill>
                <a:latin typeface="Arial" panose="020B0604020202020204" pitchFamily="34" charset="0"/>
                <a:cs typeface="Arial" panose="020B0604020202020204" pitchFamily="34" charset="0"/>
              </a:rPr>
              <a:t>test code </a:t>
            </a:r>
          </a:p>
          <a:p>
            <a:pPr marL="1371600" lvl="2" indent="-457200">
              <a:spcBef>
                <a:spcPts val="200"/>
              </a:spcBef>
              <a:buClr>
                <a:srgbClr val="000000"/>
              </a:buClr>
            </a:pPr>
            <a:r>
              <a:rPr lang="en-US" dirty="0">
                <a:solidFill>
                  <a:srgbClr val="000000"/>
                </a:solidFill>
              </a:rPr>
              <a:t>Refer to information on test codes on pages 45 and 46 of the Guide to the MCAS Portal, Part III: Student Registration, located on the </a:t>
            </a:r>
            <a:r>
              <a:rPr lang="en-US" dirty="0">
                <a:solidFill>
                  <a:srgbClr val="000000"/>
                </a:solidFill>
                <a:hlinkClick r:id="rId2"/>
              </a:rPr>
              <a:t>MCAS Portal page</a:t>
            </a:r>
            <a:r>
              <a:rPr lang="en-US" dirty="0">
                <a:solidFill>
                  <a:srgbClr val="000000"/>
                </a:solidFill>
              </a:rPr>
              <a:t> of the MCAS Resource Center.</a:t>
            </a:r>
            <a:endParaRPr lang="en-US" dirty="0">
              <a:solidFill>
                <a:srgbClr val="000000"/>
              </a:solidFill>
              <a:latin typeface="Arial" panose="020B0604020202020204" pitchFamily="34" charset="0"/>
              <a:cs typeface="Arial" panose="020B0604020202020204" pitchFamily="34" charset="0"/>
            </a:endParaRPr>
          </a:p>
          <a:p>
            <a:pPr marL="914400" lvl="1" indent="-457200">
              <a:spcBef>
                <a:spcPts val="200"/>
              </a:spcBef>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test administrator name </a:t>
            </a:r>
          </a:p>
          <a:p>
            <a:pPr marL="914400" lvl="1" indent="-457200">
              <a:spcBef>
                <a:spcPts val="200"/>
              </a:spcBef>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testing location  </a:t>
            </a:r>
          </a:p>
          <a:p>
            <a:pPr lvl="0">
              <a:spcBef>
                <a:spcPts val="200"/>
              </a:spcBef>
              <a:buClr>
                <a:srgbClr val="000000"/>
              </a:buClr>
            </a:pPr>
            <a:endParaRPr lang="en-US" sz="1400" dirty="0">
              <a:solidFill>
                <a:srgbClr val="000000"/>
              </a:solidFill>
              <a:latin typeface="Arial" panose="020B0604020202020204" pitchFamily="34" charset="0"/>
              <a:cs typeface="Arial" panose="020B0604020202020204" pitchFamily="34" charset="0"/>
            </a:endParaRPr>
          </a:p>
          <a:p>
            <a:pPr lvl="0">
              <a:spcBef>
                <a:spcPts val="200"/>
              </a:spcBef>
              <a:buClr>
                <a:srgbClr val="000000"/>
              </a:buClr>
            </a:pPr>
            <a:r>
              <a:rPr lang="en-US" b="1" dirty="0">
                <a:solidFill>
                  <a:srgbClr val="000000"/>
                </a:solidFill>
                <a:latin typeface="Arial" panose="020B0604020202020204" pitchFamily="34" charset="0"/>
                <a:cs typeface="Arial" panose="020B0604020202020204" pitchFamily="34" charset="0"/>
              </a:rPr>
              <a:t>Note</a:t>
            </a:r>
            <a:r>
              <a:rPr lang="en-US" dirty="0">
                <a:solidFill>
                  <a:srgbClr val="000000"/>
                </a:solidFill>
                <a:latin typeface="Arial" panose="020B0604020202020204" pitchFamily="34" charset="0"/>
                <a:cs typeface="Arial" panose="020B0604020202020204" pitchFamily="34" charset="0"/>
              </a:rPr>
              <a:t>: When creating classes through the Student Registration file import, schools are recommended to include only the test administrator name and testing location in the class name field; the MCAS Portal will automatically add the test code to the class name.</a:t>
            </a:r>
            <a:endParaRPr lang="en-US" sz="2400" dirty="0">
              <a:solidFill>
                <a:srgbClr val="000000"/>
              </a:solidFill>
            </a:endParaRPr>
          </a:p>
        </p:txBody>
      </p:sp>
      <p:sp>
        <p:nvSpPr>
          <p:cNvPr id="4" name="Slide Number Placeholder 3">
            <a:extLst>
              <a:ext uri="{FF2B5EF4-FFF2-40B4-BE49-F238E27FC236}">
                <a16:creationId xmlns:a16="http://schemas.microsoft.com/office/drawing/2014/main" id="{8C2BBBE7-2698-5579-E3EA-F74EC618E726}"/>
              </a:ext>
            </a:extLst>
          </p:cNvPr>
          <p:cNvSpPr>
            <a:spLocks noGrp="1"/>
          </p:cNvSpPr>
          <p:nvPr>
            <p:ph type="sldNum" sz="quarter" idx="12"/>
          </p:nvPr>
        </p:nvSpPr>
        <p:spPr/>
        <p:txBody>
          <a:bodyPr/>
          <a:lstStyle/>
          <a:p>
            <a:fld id="{68A8D22E-6BC5-9E47-900C-2BB94685D9F5}" type="slidenum">
              <a:rPr lang="en-US" smtClean="0"/>
              <a:t>32</a:t>
            </a:fld>
            <a:endParaRPr lang="en-US"/>
          </a:p>
        </p:txBody>
      </p:sp>
    </p:spTree>
    <p:extLst>
      <p:ext uri="{BB962C8B-B14F-4D97-AF65-F5344CB8AC3E}">
        <p14:creationId xmlns:p14="http://schemas.microsoft.com/office/powerpoint/2010/main" val="3832625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B397E-5CC5-68C5-3E03-60971E46BA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90F990-996C-C00E-FF9D-A49F512EF6F5}"/>
              </a:ext>
            </a:extLst>
          </p:cNvPr>
          <p:cNvSpPr>
            <a:spLocks noGrp="1"/>
          </p:cNvSpPr>
          <p:nvPr>
            <p:ph type="title"/>
          </p:nvPr>
        </p:nvSpPr>
        <p:spPr/>
        <p:txBody>
          <a:bodyPr/>
          <a:lstStyle/>
          <a:p>
            <a:r>
              <a:rPr lang="en-US" sz="4000" dirty="0">
                <a:solidFill>
                  <a:schemeClr val="bg1"/>
                </a:solidFill>
                <a:latin typeface="Arial" panose="020B0604020202020204" pitchFamily="34" charset="0"/>
                <a:cs typeface="Arial" panose="020B0604020202020204" pitchFamily="34" charset="0"/>
              </a:rPr>
              <a:t>Demonstration</a:t>
            </a:r>
          </a:p>
        </p:txBody>
      </p:sp>
      <p:sp>
        <p:nvSpPr>
          <p:cNvPr id="3" name="Content Placeholder 2">
            <a:extLst>
              <a:ext uri="{FF2B5EF4-FFF2-40B4-BE49-F238E27FC236}">
                <a16:creationId xmlns:a16="http://schemas.microsoft.com/office/drawing/2014/main" id="{AD9704BE-A813-0CAA-3698-4C6EA89C390D}"/>
              </a:ext>
            </a:extLst>
          </p:cNvPr>
          <p:cNvSpPr>
            <a:spLocks noGrp="1"/>
          </p:cNvSpPr>
          <p:nvPr>
            <p:ph idx="1"/>
          </p:nvPr>
        </p:nvSpPr>
        <p:spPr/>
        <p:txBody>
          <a:bodyPr/>
          <a:lstStyle/>
          <a:p>
            <a:pPr algn="l" rtl="0" fontAlgn="base">
              <a:buClr>
                <a:srgbClr val="000000"/>
              </a:buClr>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Course-level vs. grade-level classes</a:t>
            </a:r>
          </a:p>
          <a:p>
            <a:pPr algn="l" rtl="0" fontAlgn="base">
              <a:buClr>
                <a:srgbClr val="000000"/>
              </a:buClr>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Manually creating a class</a:t>
            </a:r>
          </a:p>
          <a:p>
            <a:pPr algn="l" rtl="0" fontAlgn="base">
              <a:buClr>
                <a:srgbClr val="000000"/>
              </a:buClr>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Uploading multiple classes via Class Upload file</a:t>
            </a:r>
          </a:p>
          <a:p>
            <a:pPr algn="l" rtl="0" fontAlgn="base">
              <a:buClr>
                <a:srgbClr val="000000"/>
              </a:buClr>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Uploading multiple classes via Student Registration file</a:t>
            </a:r>
          </a:p>
          <a:p>
            <a:pPr marL="0" indent="0" algn="l" rtl="0" fontAlgn="base">
              <a:buClr>
                <a:srgbClr val="000000"/>
              </a:buClr>
              <a:buNone/>
            </a:pPr>
            <a:endParaRPr lang="en-US" sz="280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152A9D1-4564-68E6-FA4D-8B2B8EC3C7AF}"/>
              </a:ext>
            </a:extLst>
          </p:cNvPr>
          <p:cNvSpPr>
            <a:spLocks noGrp="1"/>
          </p:cNvSpPr>
          <p:nvPr>
            <p:ph type="sldNum" sz="quarter" idx="12"/>
          </p:nvPr>
        </p:nvSpPr>
        <p:spPr/>
        <p:txBody>
          <a:bodyPr/>
          <a:lstStyle/>
          <a:p>
            <a:fld id="{68A8D22E-6BC5-9E47-900C-2BB94685D9F5}" type="slidenum">
              <a:rPr lang="en-US" smtClean="0"/>
              <a:t>33</a:t>
            </a:fld>
            <a:endParaRPr lang="en-US"/>
          </a:p>
        </p:txBody>
      </p:sp>
    </p:spTree>
    <p:extLst>
      <p:ext uri="{BB962C8B-B14F-4D97-AF65-F5344CB8AC3E}">
        <p14:creationId xmlns:p14="http://schemas.microsoft.com/office/powerpoint/2010/main" val="1793763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A0DE3-9119-5FA2-4E21-6771BB41F3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E4013A-0733-2EE2-97A0-5AF9E26E2C1A}"/>
              </a:ext>
            </a:extLst>
          </p:cNvPr>
          <p:cNvSpPr>
            <a:spLocks noGrp="1"/>
          </p:cNvSpPr>
          <p:nvPr>
            <p:ph type="title"/>
          </p:nvPr>
        </p:nvSpPr>
        <p:spPr/>
        <p:txBody>
          <a:bodyPr>
            <a:normAutofit fontScale="90000"/>
          </a:bodyPr>
          <a:lstStyle/>
          <a:p>
            <a:r>
              <a:rPr lang="en-US" sz="4000" dirty="0">
                <a:solidFill>
                  <a:schemeClr val="bg1"/>
                </a:solidFill>
                <a:latin typeface="Arial"/>
                <a:cs typeface="Arial"/>
              </a:rPr>
              <a:t>Manually Create a Class in the MCAS Portal</a:t>
            </a:r>
            <a:endParaRPr lang="en-US" sz="4000"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729CEF6-F4DE-6246-F9F4-9B50342052B8}"/>
              </a:ext>
            </a:extLst>
          </p:cNvPr>
          <p:cNvSpPr>
            <a:spLocks noGrp="1"/>
          </p:cNvSpPr>
          <p:nvPr>
            <p:ph idx="1"/>
          </p:nvPr>
        </p:nvSpPr>
        <p:spPr>
          <a:xfrm>
            <a:off x="362211" y="1517514"/>
            <a:ext cx="5945333" cy="4262871"/>
          </a:xfrm>
        </p:spPr>
        <p:txBody>
          <a:bodyPr vert="horz" lIns="91440" tIns="45720" rIns="91440" bIns="45720" rtlCol="0" anchor="t">
            <a:noAutofit/>
          </a:bodyPr>
          <a:lstStyle/>
          <a:p>
            <a:pPr marL="457200" indent="-457200" fontAlgn="base">
              <a:buClr>
                <a:srgbClr val="000000"/>
              </a:buClr>
              <a:buFont typeface="+mj-lt"/>
              <a:buAutoNum type="arabicPeriod"/>
            </a:pPr>
            <a:r>
              <a:rPr lang="en-US" sz="2300" dirty="0">
                <a:solidFill>
                  <a:srgbClr val="000000"/>
                </a:solidFill>
                <a:latin typeface="Arial"/>
                <a:cs typeface="Segoe UI"/>
              </a:rPr>
              <a:t>Log in to the MCAS Portal.</a:t>
            </a:r>
          </a:p>
          <a:p>
            <a:pPr marL="457200" indent="-457200" fontAlgn="base">
              <a:buClr>
                <a:srgbClr val="000000"/>
              </a:buClr>
              <a:buFont typeface="+mj-lt"/>
              <a:buAutoNum type="arabicPeriod"/>
            </a:pPr>
            <a:r>
              <a:rPr lang="en-US" sz="2300" dirty="0">
                <a:solidFill>
                  <a:srgbClr val="000000"/>
                </a:solidFill>
                <a:latin typeface="Arial"/>
                <a:cs typeface="Segoe UI"/>
              </a:rPr>
              <a:t>Select </a:t>
            </a:r>
            <a:r>
              <a:rPr lang="en-US" sz="2300" b="1" dirty="0">
                <a:solidFill>
                  <a:srgbClr val="000000"/>
                </a:solidFill>
                <a:latin typeface="Arial"/>
                <a:cs typeface="Segoe UI"/>
              </a:rPr>
              <a:t>Administration</a:t>
            </a:r>
            <a:r>
              <a:rPr lang="en-US" sz="2300" dirty="0">
                <a:solidFill>
                  <a:srgbClr val="000000"/>
                </a:solidFill>
                <a:latin typeface="Arial"/>
                <a:cs typeface="Segoe UI"/>
              </a:rPr>
              <a:t>. </a:t>
            </a:r>
          </a:p>
          <a:p>
            <a:pPr marL="457200" indent="-457200" fontAlgn="base">
              <a:buClr>
                <a:srgbClr val="000000"/>
              </a:buClr>
              <a:buFont typeface="+mj-lt"/>
              <a:buAutoNum type="arabicPeriod"/>
            </a:pPr>
            <a:r>
              <a:rPr lang="en-US" sz="2300" dirty="0">
                <a:solidFill>
                  <a:srgbClr val="000000"/>
                </a:solidFill>
                <a:latin typeface="Arial"/>
                <a:cs typeface="Segoe UI"/>
              </a:rPr>
              <a:t>Select </a:t>
            </a:r>
            <a:r>
              <a:rPr lang="en-US" sz="2300" b="1" dirty="0">
                <a:solidFill>
                  <a:srgbClr val="000000"/>
                </a:solidFill>
                <a:latin typeface="Arial"/>
                <a:cs typeface="Segoe UI"/>
              </a:rPr>
              <a:t>Classes</a:t>
            </a:r>
            <a:r>
              <a:rPr lang="en-US" sz="2300" dirty="0">
                <a:solidFill>
                  <a:srgbClr val="000000"/>
                </a:solidFill>
                <a:latin typeface="Arial"/>
                <a:cs typeface="Segoe UI"/>
              </a:rPr>
              <a:t> from the top menu bar. </a:t>
            </a:r>
          </a:p>
          <a:p>
            <a:pPr marL="457200" indent="-457200" fontAlgn="base">
              <a:buClr>
                <a:srgbClr val="000000"/>
              </a:buClr>
              <a:buFont typeface="+mj-lt"/>
              <a:buAutoNum type="arabicPeriod"/>
            </a:pPr>
            <a:r>
              <a:rPr lang="en-US" sz="2300" dirty="0">
                <a:solidFill>
                  <a:srgbClr val="000000"/>
                </a:solidFill>
                <a:latin typeface="Arial"/>
                <a:cs typeface="Segoe UI"/>
              </a:rPr>
              <a:t>Select an </a:t>
            </a:r>
            <a:r>
              <a:rPr lang="en-US" sz="2300" b="1" dirty="0">
                <a:solidFill>
                  <a:srgbClr val="000000"/>
                </a:solidFill>
                <a:latin typeface="Arial"/>
                <a:cs typeface="Segoe UI"/>
              </a:rPr>
              <a:t>organization</a:t>
            </a:r>
            <a:r>
              <a:rPr lang="en-US" sz="2300" dirty="0">
                <a:solidFill>
                  <a:srgbClr val="000000"/>
                </a:solidFill>
                <a:latin typeface="Arial"/>
                <a:cs typeface="Segoe UI"/>
              </a:rPr>
              <a:t> from the organization drop-down list, and then select a </a:t>
            </a:r>
            <a:r>
              <a:rPr lang="en-US" sz="2300" b="1" dirty="0">
                <a:solidFill>
                  <a:srgbClr val="000000"/>
                </a:solidFill>
                <a:latin typeface="Arial"/>
                <a:cs typeface="Segoe UI"/>
              </a:rPr>
              <a:t>subject</a:t>
            </a:r>
            <a:r>
              <a:rPr lang="en-US" sz="2300" dirty="0">
                <a:solidFill>
                  <a:srgbClr val="000000"/>
                </a:solidFill>
                <a:latin typeface="Arial"/>
                <a:cs typeface="Segoe UI"/>
              </a:rPr>
              <a:t> from the subject drop-down list. </a:t>
            </a:r>
          </a:p>
          <a:p>
            <a:pPr marL="457200" indent="-457200" fontAlgn="base">
              <a:buClr>
                <a:srgbClr val="000000"/>
              </a:buClr>
              <a:buFont typeface="+mj-lt"/>
              <a:buAutoNum type="arabicPeriod"/>
            </a:pPr>
            <a:r>
              <a:rPr lang="en-US" sz="2300" dirty="0">
                <a:solidFill>
                  <a:srgbClr val="000000"/>
                </a:solidFill>
                <a:latin typeface="Arial"/>
                <a:cs typeface="Segoe UI"/>
              </a:rPr>
              <a:t>Select either the </a:t>
            </a:r>
            <a:r>
              <a:rPr lang="en-US" sz="2300" b="1" dirty="0">
                <a:solidFill>
                  <a:srgbClr val="000000"/>
                </a:solidFill>
                <a:latin typeface="Arial"/>
                <a:cs typeface="Segoe UI"/>
              </a:rPr>
              <a:t>Course Level</a:t>
            </a:r>
            <a:r>
              <a:rPr lang="en-US" sz="2300" dirty="0">
                <a:solidFill>
                  <a:srgbClr val="000000"/>
                </a:solidFill>
                <a:latin typeface="Arial"/>
                <a:cs typeface="Segoe UI"/>
              </a:rPr>
              <a:t> or </a:t>
            </a:r>
            <a:r>
              <a:rPr lang="en-US" sz="2300" b="1" dirty="0">
                <a:solidFill>
                  <a:srgbClr val="000000"/>
                </a:solidFill>
                <a:latin typeface="Arial"/>
                <a:cs typeface="Segoe UI"/>
              </a:rPr>
              <a:t>Grade Level</a:t>
            </a:r>
            <a:r>
              <a:rPr lang="en-US" sz="2300" dirty="0">
                <a:solidFill>
                  <a:srgbClr val="000000"/>
                </a:solidFill>
                <a:latin typeface="Arial"/>
                <a:cs typeface="Segoe UI"/>
              </a:rPr>
              <a:t> tab.</a:t>
            </a:r>
          </a:p>
          <a:p>
            <a:pPr marL="457200" indent="-457200">
              <a:buClr>
                <a:srgbClr val="000000"/>
              </a:buClr>
              <a:buFont typeface="+mj-lt"/>
              <a:buAutoNum type="arabicPeriod"/>
            </a:pPr>
            <a:r>
              <a:rPr lang="en-US" sz="2300" dirty="0">
                <a:solidFill>
                  <a:srgbClr val="000000"/>
                </a:solidFill>
                <a:latin typeface="Arial"/>
                <a:cs typeface="Segoe UI"/>
              </a:rPr>
              <a:t>Select </a:t>
            </a:r>
            <a:r>
              <a:rPr lang="en-US" sz="2300" b="1" dirty="0">
                <a:solidFill>
                  <a:srgbClr val="000000"/>
                </a:solidFill>
                <a:latin typeface="Arial"/>
                <a:cs typeface="Segoe UI"/>
              </a:rPr>
              <a:t>Create Class</a:t>
            </a:r>
            <a:r>
              <a:rPr lang="en-US" sz="2300" dirty="0">
                <a:solidFill>
                  <a:srgbClr val="000000"/>
                </a:solidFill>
                <a:latin typeface="Arial"/>
                <a:cs typeface="Segoe UI"/>
              </a:rPr>
              <a:t>. </a:t>
            </a:r>
          </a:p>
          <a:p>
            <a:pPr marL="457200" indent="-457200">
              <a:buClr>
                <a:srgbClr val="000000"/>
              </a:buClr>
              <a:buFont typeface="+mj-lt"/>
              <a:buAutoNum type="arabicPeriod"/>
            </a:pPr>
            <a:r>
              <a:rPr lang="en-US" sz="2300" dirty="0">
                <a:solidFill>
                  <a:srgbClr val="000000"/>
                </a:solidFill>
                <a:latin typeface="Arial"/>
                <a:cs typeface="Segoe UI"/>
              </a:rPr>
              <a:t>Type the name of the class in the Class Name field and select a grade or course from the drop-down list.</a:t>
            </a:r>
          </a:p>
          <a:p>
            <a:pPr>
              <a:buClr>
                <a:srgbClr val="000000"/>
              </a:buClr>
            </a:pPr>
            <a:endParaRPr lang="en-US" sz="2800" dirty="0">
              <a:solidFill>
                <a:srgbClr val="000000"/>
              </a:solidFill>
              <a:latin typeface="Arial"/>
              <a:cs typeface="Segoe UI"/>
            </a:endParaRPr>
          </a:p>
        </p:txBody>
      </p:sp>
      <p:pic>
        <p:nvPicPr>
          <p:cNvPr id="4" name="Picture 3">
            <a:extLst>
              <a:ext uri="{FF2B5EF4-FFF2-40B4-BE49-F238E27FC236}">
                <a16:creationId xmlns:a16="http://schemas.microsoft.com/office/drawing/2014/main" id="{494EFDAE-041B-C52C-9EC7-331A9A3C6490}"/>
              </a:ext>
            </a:extLst>
          </p:cNvPr>
          <p:cNvPicPr>
            <a:picLocks noChangeAspect="1"/>
          </p:cNvPicPr>
          <p:nvPr/>
        </p:nvPicPr>
        <p:blipFill>
          <a:blip r:embed="rId3"/>
          <a:stretch>
            <a:fillRect/>
          </a:stretch>
        </p:blipFill>
        <p:spPr>
          <a:xfrm>
            <a:off x="6418570" y="1048352"/>
            <a:ext cx="5773430" cy="1211097"/>
          </a:xfrm>
          <a:prstGeom prst="rect">
            <a:avLst/>
          </a:prstGeom>
        </p:spPr>
      </p:pic>
      <p:pic>
        <p:nvPicPr>
          <p:cNvPr id="5" name="Picture 4">
            <a:extLst>
              <a:ext uri="{FF2B5EF4-FFF2-40B4-BE49-F238E27FC236}">
                <a16:creationId xmlns:a16="http://schemas.microsoft.com/office/drawing/2014/main" id="{FD5D6D58-62BA-92AC-BC1A-FD73A46F77F4}"/>
              </a:ext>
            </a:extLst>
          </p:cNvPr>
          <p:cNvPicPr>
            <a:picLocks noChangeAspect="1"/>
          </p:cNvPicPr>
          <p:nvPr/>
        </p:nvPicPr>
        <p:blipFill>
          <a:blip r:embed="rId4"/>
          <a:stretch>
            <a:fillRect/>
          </a:stretch>
        </p:blipFill>
        <p:spPr>
          <a:xfrm>
            <a:off x="7416563" y="3790950"/>
            <a:ext cx="2524125" cy="609600"/>
          </a:xfrm>
          <a:prstGeom prst="rect">
            <a:avLst/>
          </a:prstGeom>
        </p:spPr>
      </p:pic>
      <p:pic>
        <p:nvPicPr>
          <p:cNvPr id="6" name="Picture 5">
            <a:extLst>
              <a:ext uri="{FF2B5EF4-FFF2-40B4-BE49-F238E27FC236}">
                <a16:creationId xmlns:a16="http://schemas.microsoft.com/office/drawing/2014/main" id="{8182F509-6597-DC0E-F66E-20EF2195EF7C}"/>
              </a:ext>
            </a:extLst>
          </p:cNvPr>
          <p:cNvPicPr>
            <a:picLocks noChangeAspect="1"/>
          </p:cNvPicPr>
          <p:nvPr/>
        </p:nvPicPr>
        <p:blipFill>
          <a:blip r:embed="rId5"/>
          <a:stretch>
            <a:fillRect/>
          </a:stretch>
        </p:blipFill>
        <p:spPr>
          <a:xfrm>
            <a:off x="7077075" y="4400550"/>
            <a:ext cx="5114925" cy="2457450"/>
          </a:xfrm>
          <a:prstGeom prst="rect">
            <a:avLst/>
          </a:prstGeom>
        </p:spPr>
      </p:pic>
      <p:sp>
        <p:nvSpPr>
          <p:cNvPr id="7" name="Rectangle 6">
            <a:extLst>
              <a:ext uri="{FF2B5EF4-FFF2-40B4-BE49-F238E27FC236}">
                <a16:creationId xmlns:a16="http://schemas.microsoft.com/office/drawing/2014/main" id="{B7566411-A0D3-5944-AEDE-A70AD2D386AE}"/>
              </a:ext>
            </a:extLst>
          </p:cNvPr>
          <p:cNvSpPr/>
          <p:nvPr/>
        </p:nvSpPr>
        <p:spPr>
          <a:xfrm>
            <a:off x="6530348" y="1662658"/>
            <a:ext cx="5680657" cy="4474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DDD63CA-0A04-9EF8-E53B-35CA25197583}"/>
              </a:ext>
            </a:extLst>
          </p:cNvPr>
          <p:cNvSpPr/>
          <p:nvPr/>
        </p:nvSpPr>
        <p:spPr>
          <a:xfrm>
            <a:off x="7416563" y="3695309"/>
            <a:ext cx="2524125" cy="70524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up of a sign&#10;&#10;AI-generated content may be incorrect.">
            <a:extLst>
              <a:ext uri="{FF2B5EF4-FFF2-40B4-BE49-F238E27FC236}">
                <a16:creationId xmlns:a16="http://schemas.microsoft.com/office/drawing/2014/main" id="{DF5D14B4-11C5-FECA-6C3C-8708F3DE356D}"/>
              </a:ext>
            </a:extLst>
          </p:cNvPr>
          <p:cNvPicPr>
            <a:picLocks noChangeAspect="1"/>
          </p:cNvPicPr>
          <p:nvPr/>
        </p:nvPicPr>
        <p:blipFill>
          <a:blip r:embed="rId6">
            <a:extLst>
              <a:ext uri="{28A0092B-C50C-407E-A947-70E740481C1C}">
                <a14:useLocalDpi xmlns:a14="http://schemas.microsoft.com/office/drawing/2010/main" val="0"/>
              </a:ext>
            </a:extLst>
          </a:blip>
          <a:srcRect t="61597" r="61151"/>
          <a:stretch>
            <a:fillRect/>
          </a:stretch>
        </p:blipFill>
        <p:spPr>
          <a:xfrm>
            <a:off x="7077075" y="2394338"/>
            <a:ext cx="3019483" cy="861002"/>
          </a:xfrm>
          <a:prstGeom prst="rect">
            <a:avLst/>
          </a:prstGeom>
        </p:spPr>
      </p:pic>
      <p:sp>
        <p:nvSpPr>
          <p:cNvPr id="11" name="Rectangle 10">
            <a:extLst>
              <a:ext uri="{FF2B5EF4-FFF2-40B4-BE49-F238E27FC236}">
                <a16:creationId xmlns:a16="http://schemas.microsoft.com/office/drawing/2014/main" id="{4030F1E2-97CD-9592-BEDF-D1AB35BDA4F4}"/>
              </a:ext>
            </a:extLst>
          </p:cNvPr>
          <p:cNvSpPr/>
          <p:nvPr/>
        </p:nvSpPr>
        <p:spPr>
          <a:xfrm>
            <a:off x="7110412" y="2428289"/>
            <a:ext cx="2830276" cy="82705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94F3DB96-C5CD-117E-99CD-0F44E068E06D}"/>
              </a:ext>
            </a:extLst>
          </p:cNvPr>
          <p:cNvSpPr>
            <a:spLocks noGrp="1"/>
          </p:cNvSpPr>
          <p:nvPr>
            <p:ph type="sldNum" sz="quarter" idx="12"/>
          </p:nvPr>
        </p:nvSpPr>
        <p:spPr/>
        <p:txBody>
          <a:bodyPr/>
          <a:lstStyle/>
          <a:p>
            <a:fld id="{68A8D22E-6BC5-9E47-900C-2BB94685D9F5}" type="slidenum">
              <a:rPr lang="en-US" smtClean="0"/>
              <a:t>34</a:t>
            </a:fld>
            <a:endParaRPr lang="en-US"/>
          </a:p>
        </p:txBody>
      </p:sp>
    </p:spTree>
    <p:extLst>
      <p:ext uri="{BB962C8B-B14F-4D97-AF65-F5344CB8AC3E}">
        <p14:creationId xmlns:p14="http://schemas.microsoft.com/office/powerpoint/2010/main" val="615018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033C4-903C-566E-25EE-82277DFD7E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E2A77D-2590-F94D-E722-0889CE5D57DB}"/>
              </a:ext>
            </a:extLst>
          </p:cNvPr>
          <p:cNvSpPr>
            <a:spLocks noGrp="1"/>
          </p:cNvSpPr>
          <p:nvPr>
            <p:ph type="title"/>
          </p:nvPr>
        </p:nvSpPr>
        <p:spPr/>
        <p:txBody>
          <a:bodyPr>
            <a:normAutofit fontScale="90000"/>
          </a:bodyPr>
          <a:lstStyle/>
          <a:p>
            <a:r>
              <a:rPr lang="en-US" sz="4000" dirty="0">
                <a:solidFill>
                  <a:schemeClr val="bg1"/>
                </a:solidFill>
                <a:latin typeface="Arial"/>
                <a:cs typeface="Arial"/>
              </a:rPr>
              <a:t>Manually Create a Class in the MCAS Portal</a:t>
            </a:r>
            <a:endParaRPr lang="en-US" sz="4000"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02CA23D-C8B8-B688-DF23-2D80488161A1}"/>
              </a:ext>
            </a:extLst>
          </p:cNvPr>
          <p:cNvSpPr>
            <a:spLocks noGrp="1"/>
          </p:cNvSpPr>
          <p:nvPr>
            <p:ph idx="1"/>
          </p:nvPr>
        </p:nvSpPr>
        <p:spPr>
          <a:xfrm>
            <a:off x="173179" y="1591254"/>
            <a:ext cx="5901093" cy="4414692"/>
          </a:xfrm>
        </p:spPr>
        <p:txBody>
          <a:bodyPr vert="horz" lIns="91440" tIns="45720" rIns="91440" bIns="45720" rtlCol="0" anchor="t">
            <a:noAutofit/>
          </a:bodyPr>
          <a:lstStyle/>
          <a:p>
            <a:pPr>
              <a:buClr>
                <a:srgbClr val="000000"/>
              </a:buClr>
            </a:pPr>
            <a:r>
              <a:rPr lang="en-US" sz="2300" dirty="0">
                <a:solidFill>
                  <a:srgbClr val="000000"/>
                </a:solidFill>
                <a:latin typeface="Arial"/>
                <a:cs typeface="Segoe UI"/>
              </a:rPr>
              <a:t>By default, the </a:t>
            </a:r>
            <a:r>
              <a:rPr lang="en-US" sz="2300" b="1" dirty="0">
                <a:solidFill>
                  <a:srgbClr val="000000"/>
                </a:solidFill>
                <a:latin typeface="Arial"/>
                <a:cs typeface="Segoe UI"/>
              </a:rPr>
              <a:t>Show only students that are not assigned to a class checkbox</a:t>
            </a:r>
            <a:r>
              <a:rPr lang="en-US" sz="2300" dirty="0">
                <a:solidFill>
                  <a:srgbClr val="000000"/>
                </a:solidFill>
                <a:latin typeface="Arial"/>
                <a:cs typeface="Segoe UI"/>
              </a:rPr>
              <a:t> is checked. Schools should keep this checkbox checked when assigning students to classes so that students are not mistakenly assigned to multiple classes for the same subject.</a:t>
            </a:r>
            <a:endParaRPr lang="en-US" dirty="0">
              <a:solidFill>
                <a:srgbClr val="000000"/>
              </a:solidFill>
              <a:latin typeface="Arial"/>
            </a:endParaRPr>
          </a:p>
          <a:p>
            <a:pPr>
              <a:buClr>
                <a:srgbClr val="000000"/>
              </a:buClr>
            </a:pPr>
            <a:r>
              <a:rPr lang="en-US" sz="2300" b="1" dirty="0">
                <a:solidFill>
                  <a:srgbClr val="000000"/>
                </a:solidFill>
                <a:latin typeface="Arial"/>
                <a:cs typeface="Segoe UI"/>
              </a:rPr>
              <a:t>Note</a:t>
            </a:r>
            <a:r>
              <a:rPr lang="en-US" sz="2300" dirty="0">
                <a:solidFill>
                  <a:srgbClr val="000000"/>
                </a:solidFill>
                <a:latin typeface="Arial"/>
                <a:cs typeface="Segoe UI"/>
              </a:rPr>
              <a:t>: Students can be added to multiple classes per subject in the Portal. </a:t>
            </a:r>
            <a:r>
              <a:rPr lang="en-US" sz="2300" b="1" dirty="0">
                <a:solidFill>
                  <a:srgbClr val="000000"/>
                </a:solidFill>
                <a:latin typeface="Arial"/>
                <a:cs typeface="Segoe UI"/>
              </a:rPr>
              <a:t>Schools need to check that each student is only assigned to one class per subject area</a:t>
            </a:r>
            <a:r>
              <a:rPr lang="en-US" sz="2300" dirty="0">
                <a:solidFill>
                  <a:srgbClr val="000000"/>
                </a:solidFill>
                <a:latin typeface="Arial"/>
                <a:cs typeface="Segoe UI"/>
              </a:rPr>
              <a:t>.</a:t>
            </a:r>
            <a:r>
              <a:rPr lang="en-US" sz="2400" dirty="0">
                <a:solidFill>
                  <a:srgbClr val="000000"/>
                </a:solidFill>
                <a:latin typeface="Arial"/>
                <a:cs typeface="Segoe UI"/>
              </a:rPr>
              <a:t> </a:t>
            </a:r>
          </a:p>
        </p:txBody>
      </p:sp>
      <p:pic>
        <p:nvPicPr>
          <p:cNvPr id="7" name="Picture 6">
            <a:extLst>
              <a:ext uri="{FF2B5EF4-FFF2-40B4-BE49-F238E27FC236}">
                <a16:creationId xmlns:a16="http://schemas.microsoft.com/office/drawing/2014/main" id="{4A0AF750-E9DA-0B04-4F8B-5B7A85B7B31B}"/>
              </a:ext>
            </a:extLst>
          </p:cNvPr>
          <p:cNvPicPr>
            <a:picLocks noChangeAspect="1"/>
          </p:cNvPicPr>
          <p:nvPr/>
        </p:nvPicPr>
        <p:blipFill>
          <a:blip r:embed="rId3"/>
          <a:stretch>
            <a:fillRect/>
          </a:stretch>
        </p:blipFill>
        <p:spPr>
          <a:xfrm>
            <a:off x="6091097" y="1342670"/>
            <a:ext cx="5901092" cy="3990691"/>
          </a:xfrm>
          <a:prstGeom prst="rect">
            <a:avLst/>
          </a:prstGeom>
        </p:spPr>
      </p:pic>
      <p:sp>
        <p:nvSpPr>
          <p:cNvPr id="8" name="Rectangle 7">
            <a:extLst>
              <a:ext uri="{FF2B5EF4-FFF2-40B4-BE49-F238E27FC236}">
                <a16:creationId xmlns:a16="http://schemas.microsoft.com/office/drawing/2014/main" id="{B39F1C64-C461-8B22-1889-5F79006587AA}"/>
              </a:ext>
            </a:extLst>
          </p:cNvPr>
          <p:cNvSpPr/>
          <p:nvPr/>
        </p:nvSpPr>
        <p:spPr>
          <a:xfrm flipV="1">
            <a:off x="6507804" y="2062263"/>
            <a:ext cx="4124528" cy="41829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823441C-BF85-4EDE-BB8C-2174F91A21FE}"/>
              </a:ext>
            </a:extLst>
          </p:cNvPr>
          <p:cNvSpPr>
            <a:spLocks noGrp="1"/>
          </p:cNvSpPr>
          <p:nvPr>
            <p:ph type="sldNum" sz="quarter" idx="12"/>
          </p:nvPr>
        </p:nvSpPr>
        <p:spPr/>
        <p:txBody>
          <a:bodyPr/>
          <a:lstStyle/>
          <a:p>
            <a:fld id="{68A8D22E-6BC5-9E47-900C-2BB94685D9F5}" type="slidenum">
              <a:rPr lang="en-US" smtClean="0"/>
              <a:t>35</a:t>
            </a:fld>
            <a:endParaRPr lang="en-US"/>
          </a:p>
        </p:txBody>
      </p:sp>
    </p:spTree>
    <p:extLst>
      <p:ext uri="{BB962C8B-B14F-4D97-AF65-F5344CB8AC3E}">
        <p14:creationId xmlns:p14="http://schemas.microsoft.com/office/powerpoint/2010/main" val="2922636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E0478-D9FE-0826-2D33-2A5669BBF5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F1CB7-FB48-99FB-58B1-C6494D3614BE}"/>
              </a:ext>
            </a:extLst>
          </p:cNvPr>
          <p:cNvSpPr>
            <a:spLocks noGrp="1"/>
          </p:cNvSpPr>
          <p:nvPr>
            <p:ph type="title"/>
          </p:nvPr>
        </p:nvSpPr>
        <p:spPr/>
        <p:txBody>
          <a:bodyPr>
            <a:normAutofit fontScale="90000"/>
          </a:bodyPr>
          <a:lstStyle/>
          <a:p>
            <a:r>
              <a:rPr lang="en-US" sz="4000" dirty="0">
                <a:solidFill>
                  <a:schemeClr val="bg1"/>
                </a:solidFill>
                <a:latin typeface="Arial"/>
                <a:cs typeface="Arial"/>
              </a:rPr>
              <a:t>Uploading Multiple Classes via Class Upload file</a:t>
            </a:r>
            <a:endParaRPr lang="en-US" dirty="0">
              <a:solidFill>
                <a:schemeClr val="bg1"/>
              </a:solidFill>
            </a:endParaRPr>
          </a:p>
        </p:txBody>
      </p:sp>
      <p:sp>
        <p:nvSpPr>
          <p:cNvPr id="3" name="Content Placeholder 2">
            <a:extLst>
              <a:ext uri="{FF2B5EF4-FFF2-40B4-BE49-F238E27FC236}">
                <a16:creationId xmlns:a16="http://schemas.microsoft.com/office/drawing/2014/main" id="{394A5DC5-8B83-7003-B8EF-065A5AC76EBA}"/>
              </a:ext>
            </a:extLst>
          </p:cNvPr>
          <p:cNvSpPr>
            <a:spLocks noGrp="1"/>
          </p:cNvSpPr>
          <p:nvPr>
            <p:ph idx="1"/>
          </p:nvPr>
        </p:nvSpPr>
        <p:spPr/>
        <p:txBody>
          <a:bodyPr vert="horz" lIns="91440" tIns="45720" rIns="91440" bIns="45720" rtlCol="0" anchor="t">
            <a:noAutofit/>
          </a:bodyPr>
          <a:lstStyle/>
          <a:p>
            <a:pPr marL="457200" indent="-457200">
              <a:buClr>
                <a:srgbClr val="000000"/>
              </a:buClr>
              <a:buFont typeface="+mj-lt"/>
              <a:buAutoNum type="arabicPeriod"/>
            </a:pPr>
            <a:r>
              <a:rPr lang="en-US" sz="2300" dirty="0">
                <a:solidFill>
                  <a:srgbClr val="000000"/>
                </a:solidFill>
                <a:latin typeface="Arial"/>
                <a:cs typeface="Segoe UI"/>
              </a:rPr>
              <a:t>Log in to the MCAS Portal. </a:t>
            </a:r>
          </a:p>
          <a:p>
            <a:pPr marL="457200" indent="-457200">
              <a:buClr>
                <a:srgbClr val="000000"/>
              </a:buClr>
              <a:buFont typeface="+mj-lt"/>
              <a:buAutoNum type="arabicPeriod"/>
            </a:pPr>
            <a:r>
              <a:rPr lang="en-US" sz="2300" dirty="0">
                <a:solidFill>
                  <a:srgbClr val="000000"/>
                </a:solidFill>
                <a:latin typeface="Arial"/>
                <a:cs typeface="Segoe UI"/>
              </a:rPr>
              <a:t>Select </a:t>
            </a:r>
            <a:r>
              <a:rPr lang="en-US" sz="2300" b="1" dirty="0">
                <a:solidFill>
                  <a:srgbClr val="000000"/>
                </a:solidFill>
                <a:latin typeface="Arial"/>
                <a:cs typeface="Segoe UI"/>
              </a:rPr>
              <a:t>Administration</a:t>
            </a:r>
            <a:r>
              <a:rPr lang="en-US" sz="2300" dirty="0">
                <a:solidFill>
                  <a:srgbClr val="000000"/>
                </a:solidFill>
                <a:latin typeface="Arial"/>
                <a:cs typeface="Segoe UI"/>
              </a:rPr>
              <a:t>.</a:t>
            </a:r>
          </a:p>
          <a:p>
            <a:pPr marL="457200" indent="-457200">
              <a:buClr>
                <a:srgbClr val="000000"/>
              </a:buClr>
              <a:buFont typeface="+mj-lt"/>
              <a:buAutoNum type="arabicPeriod"/>
            </a:pPr>
            <a:r>
              <a:rPr lang="en-US" sz="2300" dirty="0">
                <a:solidFill>
                  <a:srgbClr val="000000"/>
                </a:solidFill>
                <a:latin typeface="Arial"/>
                <a:cs typeface="Segoe UI"/>
              </a:rPr>
              <a:t>Select </a:t>
            </a:r>
            <a:r>
              <a:rPr lang="en-US" sz="2300" b="1" dirty="0">
                <a:solidFill>
                  <a:srgbClr val="000000"/>
                </a:solidFill>
                <a:latin typeface="Arial"/>
                <a:cs typeface="Segoe UI"/>
              </a:rPr>
              <a:t>Classes</a:t>
            </a:r>
            <a:r>
              <a:rPr lang="en-US" sz="2300" dirty="0">
                <a:solidFill>
                  <a:srgbClr val="000000"/>
                </a:solidFill>
                <a:latin typeface="Arial"/>
                <a:cs typeface="Segoe UI"/>
              </a:rPr>
              <a:t>. </a:t>
            </a:r>
          </a:p>
          <a:p>
            <a:pPr marL="457200" indent="-457200">
              <a:buClr>
                <a:srgbClr val="000000"/>
              </a:buClr>
              <a:buFont typeface="+mj-lt"/>
              <a:buAutoNum type="arabicPeriod"/>
            </a:pPr>
            <a:r>
              <a:rPr lang="en-US" sz="2300" dirty="0">
                <a:solidFill>
                  <a:srgbClr val="000000"/>
                </a:solidFill>
                <a:latin typeface="Arial"/>
                <a:cs typeface="Segoe UI"/>
              </a:rPr>
              <a:t>Select a school or district from the organization drop-down menu. If a district is selected, select </a:t>
            </a:r>
            <a:r>
              <a:rPr lang="en-US" sz="2300" b="1" dirty="0">
                <a:solidFill>
                  <a:srgbClr val="000000"/>
                </a:solidFill>
                <a:latin typeface="Arial"/>
                <a:cs typeface="Segoe UI"/>
              </a:rPr>
              <a:t>Upload Classes for District </a:t>
            </a:r>
            <a:r>
              <a:rPr lang="en-US" sz="2300" dirty="0">
                <a:solidFill>
                  <a:srgbClr val="000000"/>
                </a:solidFill>
                <a:latin typeface="Arial"/>
                <a:cs typeface="Segoe UI"/>
              </a:rPr>
              <a:t>for a district-level class upload.</a:t>
            </a:r>
          </a:p>
        </p:txBody>
      </p:sp>
      <p:pic>
        <p:nvPicPr>
          <p:cNvPr id="4" name="Picture 3">
            <a:extLst>
              <a:ext uri="{FF2B5EF4-FFF2-40B4-BE49-F238E27FC236}">
                <a16:creationId xmlns:a16="http://schemas.microsoft.com/office/drawing/2014/main" id="{09981EAE-A509-7F1A-FFCA-B2AEE3691F93}"/>
              </a:ext>
            </a:extLst>
          </p:cNvPr>
          <p:cNvPicPr>
            <a:picLocks noChangeAspect="1"/>
          </p:cNvPicPr>
          <p:nvPr/>
        </p:nvPicPr>
        <p:blipFill>
          <a:blip r:embed="rId3"/>
          <a:stretch>
            <a:fillRect/>
          </a:stretch>
        </p:blipFill>
        <p:spPr>
          <a:xfrm>
            <a:off x="2585230" y="3798600"/>
            <a:ext cx="7021540" cy="2383188"/>
          </a:xfrm>
          <a:prstGeom prst="rect">
            <a:avLst/>
          </a:prstGeom>
        </p:spPr>
      </p:pic>
      <p:sp>
        <p:nvSpPr>
          <p:cNvPr id="5" name="Slide Number Placeholder 4">
            <a:extLst>
              <a:ext uri="{FF2B5EF4-FFF2-40B4-BE49-F238E27FC236}">
                <a16:creationId xmlns:a16="http://schemas.microsoft.com/office/drawing/2014/main" id="{FC948A12-27D0-9A76-1418-D59FDB96DA9E}"/>
              </a:ext>
            </a:extLst>
          </p:cNvPr>
          <p:cNvSpPr>
            <a:spLocks noGrp="1"/>
          </p:cNvSpPr>
          <p:nvPr>
            <p:ph type="sldNum" sz="quarter" idx="12"/>
          </p:nvPr>
        </p:nvSpPr>
        <p:spPr/>
        <p:txBody>
          <a:bodyPr/>
          <a:lstStyle/>
          <a:p>
            <a:fld id="{68A8D22E-6BC5-9E47-900C-2BB94685D9F5}" type="slidenum">
              <a:rPr lang="en-US" smtClean="0"/>
              <a:t>36</a:t>
            </a:fld>
            <a:endParaRPr lang="en-US"/>
          </a:p>
        </p:txBody>
      </p:sp>
    </p:spTree>
    <p:extLst>
      <p:ext uri="{BB962C8B-B14F-4D97-AF65-F5344CB8AC3E}">
        <p14:creationId xmlns:p14="http://schemas.microsoft.com/office/powerpoint/2010/main" val="3295625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6E500-588C-FF89-197B-89B3D9DE239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8145B4-A82F-B5DF-D70C-F61D57306C2A}"/>
              </a:ext>
            </a:extLst>
          </p:cNvPr>
          <p:cNvPicPr>
            <a:picLocks noChangeAspect="1"/>
          </p:cNvPicPr>
          <p:nvPr/>
        </p:nvPicPr>
        <p:blipFill>
          <a:blip r:embed="rId3"/>
          <a:stretch>
            <a:fillRect/>
          </a:stretch>
        </p:blipFill>
        <p:spPr>
          <a:xfrm>
            <a:off x="5909207" y="1508807"/>
            <a:ext cx="5943079" cy="2974374"/>
          </a:xfrm>
          <a:prstGeom prst="rect">
            <a:avLst/>
          </a:prstGeom>
        </p:spPr>
      </p:pic>
      <p:sp>
        <p:nvSpPr>
          <p:cNvPr id="2" name="Title 1">
            <a:extLst>
              <a:ext uri="{FF2B5EF4-FFF2-40B4-BE49-F238E27FC236}">
                <a16:creationId xmlns:a16="http://schemas.microsoft.com/office/drawing/2014/main" id="{48826C57-9FBF-8DE5-CBBF-A25788D4AA3D}"/>
              </a:ext>
            </a:extLst>
          </p:cNvPr>
          <p:cNvSpPr>
            <a:spLocks noGrp="1"/>
          </p:cNvSpPr>
          <p:nvPr>
            <p:ph type="title"/>
          </p:nvPr>
        </p:nvSpPr>
        <p:spPr/>
        <p:txBody>
          <a:bodyPr>
            <a:normAutofit fontScale="90000"/>
          </a:bodyPr>
          <a:lstStyle/>
          <a:p>
            <a:r>
              <a:rPr lang="en-US" sz="4000" dirty="0">
                <a:solidFill>
                  <a:schemeClr val="bg1"/>
                </a:solidFill>
                <a:latin typeface="Arial"/>
                <a:cs typeface="Arial"/>
              </a:rPr>
              <a:t>Uploading Multiple Classes via Class Upload file</a:t>
            </a:r>
            <a:endParaRPr lang="en-US" dirty="0">
              <a:solidFill>
                <a:schemeClr val="bg1"/>
              </a:solidFill>
            </a:endParaRPr>
          </a:p>
        </p:txBody>
      </p:sp>
      <p:sp>
        <p:nvSpPr>
          <p:cNvPr id="3" name="Content Placeholder 2">
            <a:extLst>
              <a:ext uri="{FF2B5EF4-FFF2-40B4-BE49-F238E27FC236}">
                <a16:creationId xmlns:a16="http://schemas.microsoft.com/office/drawing/2014/main" id="{77A0A7DE-0EED-2BE4-5483-BDE567F795A8}"/>
              </a:ext>
            </a:extLst>
          </p:cNvPr>
          <p:cNvSpPr>
            <a:spLocks noGrp="1"/>
          </p:cNvSpPr>
          <p:nvPr>
            <p:ph idx="1"/>
          </p:nvPr>
        </p:nvSpPr>
        <p:spPr>
          <a:xfrm>
            <a:off x="369122" y="1527208"/>
            <a:ext cx="5540085" cy="4414692"/>
          </a:xfrm>
        </p:spPr>
        <p:txBody>
          <a:bodyPr vert="horz" lIns="91440" tIns="45720" rIns="91440" bIns="45720" rtlCol="0" anchor="t">
            <a:noAutofit/>
          </a:bodyPr>
          <a:lstStyle/>
          <a:p>
            <a:pPr marL="457200" indent="-457200">
              <a:buClr>
                <a:srgbClr val="000000"/>
              </a:buClr>
              <a:buFont typeface="+mj-lt"/>
              <a:buAutoNum type="arabicPeriod" startAt="5"/>
            </a:pPr>
            <a:r>
              <a:rPr lang="en-US" sz="2300" dirty="0">
                <a:solidFill>
                  <a:srgbClr val="000000"/>
                </a:solidFill>
                <a:latin typeface="Arial"/>
                <a:cs typeface="Arial"/>
              </a:rPr>
              <a:t>On the Upload Classes page, select</a:t>
            </a:r>
            <a:r>
              <a:rPr lang="en-US" sz="2300" b="1" dirty="0">
                <a:solidFill>
                  <a:srgbClr val="000000"/>
                </a:solidFill>
                <a:latin typeface="Arial"/>
                <a:cs typeface="Arial"/>
              </a:rPr>
              <a:t> Download Template</a:t>
            </a:r>
            <a:r>
              <a:rPr lang="en-US" sz="2300" dirty="0">
                <a:solidFill>
                  <a:srgbClr val="000000"/>
                </a:solidFill>
                <a:latin typeface="Arial"/>
                <a:cs typeface="Arial"/>
              </a:rPr>
              <a:t>. Note that there are two separate templates: one for schools and one for districts.</a:t>
            </a:r>
          </a:p>
          <a:p>
            <a:pPr marL="457200" indent="-457200">
              <a:buClr>
                <a:srgbClr val="000000"/>
              </a:buClr>
              <a:buFont typeface="+mj-lt"/>
              <a:buAutoNum type="arabicPeriod" startAt="5"/>
            </a:pPr>
            <a:r>
              <a:rPr lang="en-US" sz="2300" dirty="0">
                <a:solidFill>
                  <a:srgbClr val="000000"/>
                </a:solidFill>
                <a:latin typeface="Arial"/>
                <a:cs typeface="Segoe UI"/>
              </a:rPr>
              <a:t>Populate the fields in the template using the permitted values as outlined in the Class Data Definitions Info.</a:t>
            </a:r>
          </a:p>
          <a:p>
            <a:pPr lvl="1">
              <a:buClr>
                <a:srgbClr val="000000"/>
              </a:buClr>
              <a:buFont typeface="Arial" panose="020B0604020202020204" pitchFamily="34" charset="0"/>
              <a:buChar char="•"/>
            </a:pPr>
            <a:r>
              <a:rPr lang="en-US" sz="1800" dirty="0">
                <a:solidFill>
                  <a:srgbClr val="000000"/>
                </a:solidFill>
                <a:latin typeface="Arial"/>
                <a:cs typeface="Segoe UI"/>
              </a:rPr>
              <a:t>On the Upload Classes page, select </a:t>
            </a:r>
            <a:r>
              <a:rPr lang="en-US" sz="1800" b="1" dirty="0">
                <a:solidFill>
                  <a:srgbClr val="000000"/>
                </a:solidFill>
                <a:latin typeface="Arial"/>
                <a:cs typeface="Segoe UI"/>
              </a:rPr>
              <a:t>View Class Data Definitions Info </a:t>
            </a:r>
            <a:r>
              <a:rPr lang="en-US" sz="1800" dirty="0">
                <a:solidFill>
                  <a:srgbClr val="000000"/>
                </a:solidFill>
                <a:latin typeface="Arial"/>
                <a:cs typeface="Segoe UI"/>
              </a:rPr>
              <a:t>to view the headers and permitted values for each column in your Class Upload file.</a:t>
            </a:r>
            <a:endParaRPr lang="en-US" sz="1800" dirty="0">
              <a:solidFill>
                <a:srgbClr val="000000"/>
              </a:solidFill>
            </a:endParaRPr>
          </a:p>
          <a:p>
            <a:pPr lvl="1">
              <a:buClr>
                <a:srgbClr val="000000"/>
              </a:buClr>
              <a:buFont typeface="Arial" panose="020B0604020202020204" pitchFamily="34" charset="0"/>
              <a:buChar char="•"/>
            </a:pPr>
            <a:r>
              <a:rPr lang="en-US" sz="1800" dirty="0">
                <a:solidFill>
                  <a:srgbClr val="000000"/>
                </a:solidFill>
                <a:latin typeface="Arial"/>
                <a:cs typeface="Segoe UI"/>
              </a:rPr>
              <a:t>The district template includes an additional column for the school code. The school code can be found on the </a:t>
            </a:r>
            <a:r>
              <a:rPr lang="en-US" sz="1800" dirty="0">
                <a:solidFill>
                  <a:srgbClr val="000000"/>
                </a:solidFill>
                <a:latin typeface="Arial"/>
                <a:cs typeface="Segoe UI"/>
                <a:hlinkClick r:id="rId4"/>
              </a:rPr>
              <a:t>School and District Profiles website</a:t>
            </a:r>
            <a:r>
              <a:rPr lang="en-US" sz="1800" dirty="0">
                <a:solidFill>
                  <a:srgbClr val="000000"/>
                </a:solidFill>
                <a:latin typeface="Arial"/>
                <a:cs typeface="Segoe UI"/>
              </a:rPr>
              <a:t> if needed.  </a:t>
            </a:r>
            <a:endParaRPr lang="en-US" sz="2300" dirty="0">
              <a:solidFill>
                <a:srgbClr val="000000"/>
              </a:solidFill>
              <a:latin typeface="Arial"/>
              <a:cs typeface="Segoe UI"/>
            </a:endParaRPr>
          </a:p>
          <a:p>
            <a:pPr marL="457200" indent="-457200">
              <a:buClr>
                <a:srgbClr val="000000"/>
              </a:buClr>
              <a:buFont typeface="+mj-lt"/>
              <a:buAutoNum type="arabicPeriod" startAt="5"/>
            </a:pPr>
            <a:r>
              <a:rPr lang="en-US" sz="2300" dirty="0">
                <a:solidFill>
                  <a:srgbClr val="000000"/>
                </a:solidFill>
                <a:latin typeface="Arial"/>
                <a:cs typeface="Segoe UI"/>
              </a:rPr>
              <a:t>Save the file in CSV format.</a:t>
            </a:r>
            <a:endParaRPr lang="en-US" sz="1900" dirty="0">
              <a:solidFill>
                <a:srgbClr val="000000"/>
              </a:solidFill>
              <a:latin typeface="Arial"/>
              <a:cs typeface="Segoe UI"/>
            </a:endParaRPr>
          </a:p>
          <a:p>
            <a:pPr marL="457200" indent="-457200">
              <a:buClr>
                <a:srgbClr val="000000"/>
              </a:buClr>
              <a:buFont typeface="+mj-lt"/>
              <a:buAutoNum type="arabicPeriod" startAt="5"/>
            </a:pPr>
            <a:endParaRPr lang="en-US" sz="2300" dirty="0">
              <a:solidFill>
                <a:srgbClr val="000000"/>
              </a:solidFill>
              <a:latin typeface="Arial"/>
              <a:cs typeface="Segoe UI"/>
            </a:endParaRPr>
          </a:p>
        </p:txBody>
      </p:sp>
      <p:sp>
        <p:nvSpPr>
          <p:cNvPr id="6" name="Rectangle 5">
            <a:extLst>
              <a:ext uri="{FF2B5EF4-FFF2-40B4-BE49-F238E27FC236}">
                <a16:creationId xmlns:a16="http://schemas.microsoft.com/office/drawing/2014/main" id="{271E4662-D4B2-055C-3599-86E2C8679700}"/>
              </a:ext>
            </a:extLst>
          </p:cNvPr>
          <p:cNvSpPr/>
          <p:nvPr/>
        </p:nvSpPr>
        <p:spPr>
          <a:xfrm>
            <a:off x="7885919" y="2995994"/>
            <a:ext cx="2299580" cy="4255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E3978B6-183E-CBBF-BB27-7FB42C0064EF}"/>
              </a:ext>
            </a:extLst>
          </p:cNvPr>
          <p:cNvSpPr txBox="1"/>
          <p:nvPr/>
        </p:nvSpPr>
        <p:spPr>
          <a:xfrm>
            <a:off x="6109086" y="4943580"/>
            <a:ext cx="6106562" cy="646331"/>
          </a:xfrm>
          <a:prstGeom prst="rect">
            <a:avLst/>
          </a:prstGeom>
          <a:noFill/>
        </p:spPr>
        <p:txBody>
          <a:bodyPr wrap="square">
            <a:spAutoFit/>
          </a:bodyPr>
          <a:lstStyle/>
          <a:p>
            <a:r>
              <a:rPr lang="en-US" sz="1800" b="1" dirty="0">
                <a:solidFill>
                  <a:srgbClr val="000000"/>
                </a:solidFill>
                <a:latin typeface="Arial"/>
                <a:cs typeface="Segoe UI"/>
              </a:rPr>
              <a:t>Note:</a:t>
            </a:r>
            <a:r>
              <a:rPr lang="en-US" sz="1800" dirty="0">
                <a:solidFill>
                  <a:srgbClr val="000000"/>
                </a:solidFill>
                <a:latin typeface="Arial"/>
                <a:cs typeface="Segoe UI"/>
              </a:rPr>
              <a:t> there is a limit of 10,000 records for each upload file. </a:t>
            </a:r>
            <a:r>
              <a:rPr lang="en-US" sz="1800" dirty="0">
                <a:solidFill>
                  <a:srgbClr val="000000"/>
                </a:solidFill>
                <a:latin typeface="Segoe UI"/>
                <a:cs typeface="Segoe UI"/>
              </a:rPr>
              <a:t> </a:t>
            </a:r>
            <a:endParaRPr lang="en-US" dirty="0">
              <a:solidFill>
                <a:srgbClr val="000000"/>
              </a:solidFill>
            </a:endParaRPr>
          </a:p>
        </p:txBody>
      </p:sp>
      <p:sp>
        <p:nvSpPr>
          <p:cNvPr id="4" name="Slide Number Placeholder 3">
            <a:extLst>
              <a:ext uri="{FF2B5EF4-FFF2-40B4-BE49-F238E27FC236}">
                <a16:creationId xmlns:a16="http://schemas.microsoft.com/office/drawing/2014/main" id="{0BD331E8-1776-709A-6713-BA54B96419BF}"/>
              </a:ext>
            </a:extLst>
          </p:cNvPr>
          <p:cNvSpPr>
            <a:spLocks noGrp="1"/>
          </p:cNvSpPr>
          <p:nvPr>
            <p:ph type="sldNum" sz="quarter" idx="12"/>
          </p:nvPr>
        </p:nvSpPr>
        <p:spPr/>
        <p:txBody>
          <a:bodyPr/>
          <a:lstStyle/>
          <a:p>
            <a:fld id="{68A8D22E-6BC5-9E47-900C-2BB94685D9F5}" type="slidenum">
              <a:rPr lang="en-US" smtClean="0"/>
              <a:t>37</a:t>
            </a:fld>
            <a:endParaRPr lang="en-US"/>
          </a:p>
        </p:txBody>
      </p:sp>
    </p:spTree>
    <p:extLst>
      <p:ext uri="{BB962C8B-B14F-4D97-AF65-F5344CB8AC3E}">
        <p14:creationId xmlns:p14="http://schemas.microsoft.com/office/powerpoint/2010/main" val="2330347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876D4-C302-1861-1D5D-CD732D43B2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CCD7CF-1E76-CE9A-7456-6F0689BA5B42}"/>
              </a:ext>
            </a:extLst>
          </p:cNvPr>
          <p:cNvSpPr>
            <a:spLocks noGrp="1"/>
          </p:cNvSpPr>
          <p:nvPr>
            <p:ph type="title"/>
          </p:nvPr>
        </p:nvSpPr>
        <p:spPr/>
        <p:txBody>
          <a:bodyPr/>
          <a:lstStyle/>
          <a:p>
            <a:r>
              <a:rPr lang="en-US" sz="4000" dirty="0">
                <a:solidFill>
                  <a:schemeClr val="bg1"/>
                </a:solidFill>
                <a:latin typeface="Arial"/>
                <a:cs typeface="Arial"/>
              </a:rPr>
              <a:t>Class Data Definitions Information</a:t>
            </a:r>
            <a:endParaRPr lang="en-US" dirty="0">
              <a:solidFill>
                <a:schemeClr val="bg1"/>
              </a:solidFill>
            </a:endParaRPr>
          </a:p>
        </p:txBody>
      </p:sp>
      <p:sp>
        <p:nvSpPr>
          <p:cNvPr id="3" name="Content Placeholder 2">
            <a:extLst>
              <a:ext uri="{FF2B5EF4-FFF2-40B4-BE49-F238E27FC236}">
                <a16:creationId xmlns:a16="http://schemas.microsoft.com/office/drawing/2014/main" id="{4D33076F-92D0-930B-6BFD-1E39E903FA8E}"/>
              </a:ext>
            </a:extLst>
          </p:cNvPr>
          <p:cNvSpPr>
            <a:spLocks noGrp="1"/>
          </p:cNvSpPr>
          <p:nvPr>
            <p:ph idx="1"/>
          </p:nvPr>
        </p:nvSpPr>
        <p:spPr>
          <a:xfrm>
            <a:off x="100037" y="1570707"/>
            <a:ext cx="11991925" cy="4414692"/>
          </a:xfrm>
        </p:spPr>
        <p:txBody>
          <a:bodyPr vert="horz" lIns="91440" tIns="45720" rIns="91440" bIns="45720" rtlCol="0" anchor="t">
            <a:noAutofit/>
          </a:bodyPr>
          <a:lstStyle/>
          <a:p>
            <a:pPr>
              <a:buClr>
                <a:srgbClr val="000000"/>
              </a:buClr>
            </a:pPr>
            <a:r>
              <a:rPr lang="en-US" sz="2200" b="1" dirty="0">
                <a:solidFill>
                  <a:srgbClr val="000000"/>
                </a:solidFill>
                <a:latin typeface="Arial"/>
                <a:cs typeface="Segoe UI"/>
              </a:rPr>
              <a:t>Class Name: </a:t>
            </a:r>
            <a:r>
              <a:rPr lang="en-US" sz="2200" dirty="0">
                <a:solidFill>
                  <a:srgbClr val="000000"/>
                </a:solidFill>
                <a:latin typeface="Arial"/>
                <a:cs typeface="Segoe UI"/>
              </a:rPr>
              <a:t>Enter a class name. Refer to the Class Naming Conventions in section A1 of the Guide to the MCAS Portal, Part V: Creating and Managing Classes for Grades 3–8 and Appendix A: Creating and Managing Classes for High School Tests on the </a:t>
            </a:r>
            <a:r>
              <a:rPr lang="en-US" sz="2200" dirty="0">
                <a:solidFill>
                  <a:srgbClr val="000000"/>
                </a:solidFill>
                <a:latin typeface="Arial"/>
                <a:cs typeface="Segoe UI"/>
                <a:hlinkClick r:id="rId3"/>
              </a:rPr>
              <a:t>MCAS Portal page </a:t>
            </a:r>
            <a:r>
              <a:rPr lang="en-US" sz="2200" dirty="0">
                <a:solidFill>
                  <a:srgbClr val="000000"/>
                </a:solidFill>
                <a:latin typeface="Arial"/>
                <a:cs typeface="Segoe UI"/>
              </a:rPr>
              <a:t>of the MCAS Resource Center for additional information. </a:t>
            </a:r>
            <a:endParaRPr lang="en-US" sz="2200" dirty="0">
              <a:solidFill>
                <a:srgbClr val="000000"/>
              </a:solidFill>
              <a:latin typeface="Arial"/>
            </a:endParaRPr>
          </a:p>
          <a:p>
            <a:pPr>
              <a:buClr>
                <a:srgbClr val="000000"/>
              </a:buClr>
            </a:pPr>
            <a:r>
              <a:rPr lang="en-US" sz="2200" b="1" dirty="0">
                <a:solidFill>
                  <a:srgbClr val="000000"/>
                </a:solidFill>
                <a:latin typeface="Arial"/>
                <a:cs typeface="Segoe UI"/>
              </a:rPr>
              <a:t>Content Area:</a:t>
            </a:r>
            <a:r>
              <a:rPr lang="en-US" sz="2200" dirty="0">
                <a:solidFill>
                  <a:srgbClr val="000000"/>
                </a:solidFill>
                <a:latin typeface="Arial"/>
                <a:cs typeface="Segoe UI"/>
              </a:rPr>
              <a:t> Enter the content area for the class: Mathematics, ELA, Science, or Civics.  </a:t>
            </a:r>
            <a:endParaRPr lang="en-US" sz="2200" dirty="0">
              <a:solidFill>
                <a:srgbClr val="000000"/>
              </a:solidFill>
              <a:latin typeface="Arial"/>
            </a:endParaRPr>
          </a:p>
          <a:p>
            <a:pPr>
              <a:buClr>
                <a:srgbClr val="000000"/>
              </a:buClr>
            </a:pPr>
            <a:r>
              <a:rPr lang="en-US" sz="2200" b="1" dirty="0" err="1">
                <a:solidFill>
                  <a:srgbClr val="000000"/>
                </a:solidFill>
                <a:latin typeface="Arial"/>
                <a:cs typeface="Segoe UI"/>
              </a:rPr>
              <a:t>ClassType</a:t>
            </a:r>
            <a:r>
              <a:rPr lang="en-US" sz="2200" b="1" dirty="0">
                <a:solidFill>
                  <a:srgbClr val="000000"/>
                </a:solidFill>
                <a:latin typeface="Arial"/>
                <a:cs typeface="Segoe UI"/>
              </a:rPr>
              <a:t>:</a:t>
            </a:r>
            <a:r>
              <a:rPr lang="en-US" sz="2200" dirty="0">
                <a:solidFill>
                  <a:srgbClr val="000000"/>
                </a:solidFill>
                <a:latin typeface="Arial"/>
                <a:cs typeface="Segoe UI"/>
              </a:rPr>
              <a:t> Enter “grade” or “course” for class type.</a:t>
            </a:r>
            <a:endParaRPr lang="en-US" sz="2200" dirty="0">
              <a:solidFill>
                <a:srgbClr val="000000"/>
              </a:solidFill>
              <a:latin typeface="Arial"/>
            </a:endParaRPr>
          </a:p>
          <a:p>
            <a:pPr>
              <a:buClr>
                <a:srgbClr val="000000"/>
              </a:buClr>
            </a:pPr>
            <a:r>
              <a:rPr lang="en-US" sz="2200" b="1" dirty="0">
                <a:solidFill>
                  <a:srgbClr val="000000"/>
                </a:solidFill>
                <a:latin typeface="Arial"/>
                <a:cs typeface="Segoe UI"/>
              </a:rPr>
              <a:t>Grade/Course:</a:t>
            </a:r>
            <a:r>
              <a:rPr lang="en-US" sz="2200" dirty="0">
                <a:solidFill>
                  <a:srgbClr val="000000"/>
                </a:solidFill>
                <a:latin typeface="Arial"/>
                <a:cs typeface="Segoe UI"/>
              </a:rPr>
              <a:t> For grades 3–8: Enter the grade. Leading zeros will be required.</a:t>
            </a:r>
          </a:p>
          <a:p>
            <a:pPr lvl="1">
              <a:buClr>
                <a:srgbClr val="000000"/>
              </a:buClr>
            </a:pPr>
            <a:r>
              <a:rPr lang="en-US" sz="2200" dirty="0">
                <a:solidFill>
                  <a:srgbClr val="000000"/>
                </a:solidFill>
                <a:latin typeface="Arial"/>
                <a:cs typeface="Segoe UI"/>
              </a:rPr>
              <a:t>For high school: Enter the course (Mathematics, ELA, Biology, Introductory Physics)</a:t>
            </a:r>
          </a:p>
          <a:p>
            <a:pPr>
              <a:buClr>
                <a:srgbClr val="000000"/>
              </a:buClr>
            </a:pPr>
            <a:r>
              <a:rPr lang="en-US" sz="2200" b="1" dirty="0">
                <a:solidFill>
                  <a:srgbClr val="000000"/>
                </a:solidFill>
                <a:latin typeface="Arial"/>
                <a:cs typeface="Segoe UI"/>
              </a:rPr>
              <a:t>School Code: </a:t>
            </a:r>
            <a:r>
              <a:rPr lang="en-US" sz="2200" dirty="0">
                <a:solidFill>
                  <a:srgbClr val="000000"/>
                </a:solidFill>
                <a:latin typeface="Arial"/>
                <a:cs typeface="Segoe UI"/>
              </a:rPr>
              <a:t>Only applicable to district-level class uploads. The School Code column will require the format of “district code-school code”. For example, if the district code is 00990000 and the school code is 00999987, the School Code column should be entered as 00990000-00999987. </a:t>
            </a:r>
            <a:endParaRPr lang="en-US" sz="2200" dirty="0">
              <a:solidFill>
                <a:srgbClr val="000000"/>
              </a:solidFill>
              <a:latin typeface="Arial"/>
            </a:endParaRPr>
          </a:p>
          <a:p>
            <a:pPr>
              <a:buClr>
                <a:srgbClr val="000000"/>
              </a:buClr>
            </a:pPr>
            <a:r>
              <a:rPr lang="en-US" sz="2200" b="1" dirty="0">
                <a:solidFill>
                  <a:srgbClr val="000000"/>
                </a:solidFill>
                <a:latin typeface="Arial"/>
                <a:cs typeface="Segoe UI"/>
              </a:rPr>
              <a:t>State Student ID:</a:t>
            </a:r>
            <a:r>
              <a:rPr lang="en-US" sz="2200" dirty="0">
                <a:solidFill>
                  <a:srgbClr val="000000"/>
                </a:solidFill>
                <a:latin typeface="Arial"/>
                <a:cs typeface="Segoe UI"/>
              </a:rPr>
              <a:t> Enter the students’ SASID.</a:t>
            </a:r>
            <a:endParaRPr lang="en-US" sz="2200" dirty="0">
              <a:solidFill>
                <a:srgbClr val="000000"/>
              </a:solidFill>
              <a:latin typeface="Arial"/>
            </a:endParaRPr>
          </a:p>
        </p:txBody>
      </p:sp>
      <p:sp>
        <p:nvSpPr>
          <p:cNvPr id="4" name="Slide Number Placeholder 3">
            <a:extLst>
              <a:ext uri="{FF2B5EF4-FFF2-40B4-BE49-F238E27FC236}">
                <a16:creationId xmlns:a16="http://schemas.microsoft.com/office/drawing/2014/main" id="{D0EEC936-9871-5D25-0BD1-5FFED14D939F}"/>
              </a:ext>
            </a:extLst>
          </p:cNvPr>
          <p:cNvSpPr>
            <a:spLocks noGrp="1"/>
          </p:cNvSpPr>
          <p:nvPr>
            <p:ph type="sldNum" sz="quarter" idx="12"/>
          </p:nvPr>
        </p:nvSpPr>
        <p:spPr/>
        <p:txBody>
          <a:bodyPr/>
          <a:lstStyle/>
          <a:p>
            <a:fld id="{68A8D22E-6BC5-9E47-900C-2BB94685D9F5}" type="slidenum">
              <a:rPr lang="en-US" smtClean="0"/>
              <a:t>38</a:t>
            </a:fld>
            <a:endParaRPr lang="en-US"/>
          </a:p>
        </p:txBody>
      </p:sp>
    </p:spTree>
    <p:extLst>
      <p:ext uri="{BB962C8B-B14F-4D97-AF65-F5344CB8AC3E}">
        <p14:creationId xmlns:p14="http://schemas.microsoft.com/office/powerpoint/2010/main" val="2950652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FAB99-2ECE-24D7-18EE-175A58B9B8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CB275F-7F02-7E55-8A94-564246FA7F6F}"/>
              </a:ext>
            </a:extLst>
          </p:cNvPr>
          <p:cNvSpPr>
            <a:spLocks noGrp="1"/>
          </p:cNvSpPr>
          <p:nvPr>
            <p:ph type="title"/>
          </p:nvPr>
        </p:nvSpPr>
        <p:spPr/>
        <p:txBody>
          <a:bodyPr>
            <a:normAutofit fontScale="90000"/>
          </a:bodyPr>
          <a:lstStyle/>
          <a:p>
            <a:r>
              <a:rPr lang="en-US" sz="4000" dirty="0">
                <a:solidFill>
                  <a:schemeClr val="bg1"/>
                </a:solidFill>
                <a:latin typeface="Arial"/>
                <a:cs typeface="Arial"/>
              </a:rPr>
              <a:t>Uploading Multiple Classes via Class Upload File (continued)</a:t>
            </a:r>
            <a:endParaRPr lang="en-US" dirty="0">
              <a:solidFill>
                <a:schemeClr val="bg1"/>
              </a:solidFill>
            </a:endParaRPr>
          </a:p>
        </p:txBody>
      </p:sp>
      <p:sp>
        <p:nvSpPr>
          <p:cNvPr id="3" name="Content Placeholder 2">
            <a:extLst>
              <a:ext uri="{FF2B5EF4-FFF2-40B4-BE49-F238E27FC236}">
                <a16:creationId xmlns:a16="http://schemas.microsoft.com/office/drawing/2014/main" id="{0DDB6077-7BB6-4DE7-7783-7C7576599C13}"/>
              </a:ext>
            </a:extLst>
          </p:cNvPr>
          <p:cNvSpPr>
            <a:spLocks noGrp="1"/>
          </p:cNvSpPr>
          <p:nvPr>
            <p:ph idx="1"/>
          </p:nvPr>
        </p:nvSpPr>
        <p:spPr>
          <a:xfrm>
            <a:off x="173179" y="1754540"/>
            <a:ext cx="11890665" cy="4414692"/>
          </a:xfrm>
        </p:spPr>
        <p:txBody>
          <a:bodyPr vert="horz" lIns="91440" tIns="45720" rIns="91440" bIns="45720" rtlCol="0" anchor="t">
            <a:noAutofit/>
          </a:bodyPr>
          <a:lstStyle/>
          <a:p>
            <a:pPr marL="457200" indent="-457200">
              <a:buClr>
                <a:srgbClr val="000000"/>
              </a:buClr>
              <a:buFont typeface="+mj-lt"/>
              <a:buAutoNum type="arabicPeriod" startAt="8"/>
            </a:pPr>
            <a:r>
              <a:rPr lang="en-US" sz="2300" dirty="0">
                <a:solidFill>
                  <a:srgbClr val="000000"/>
                </a:solidFill>
                <a:latin typeface="Arial"/>
                <a:cs typeface="Segoe UI"/>
              </a:rPr>
              <a:t>On the Upload Classes page in the MCAS Portal, click </a:t>
            </a:r>
            <a:r>
              <a:rPr lang="en-US" sz="2300" b="1" dirty="0">
                <a:solidFill>
                  <a:srgbClr val="000000"/>
                </a:solidFill>
                <a:latin typeface="Arial"/>
                <a:cs typeface="Segoe UI"/>
              </a:rPr>
              <a:t>Choose File, </a:t>
            </a:r>
            <a:r>
              <a:rPr lang="en-US" sz="2300" dirty="0">
                <a:solidFill>
                  <a:srgbClr val="000000"/>
                </a:solidFill>
                <a:latin typeface="Arial"/>
                <a:cs typeface="Segoe UI"/>
              </a:rPr>
              <a:t>select the .CSV file you saved locally, and then click </a:t>
            </a:r>
            <a:r>
              <a:rPr lang="en-US" sz="2300" b="1" dirty="0">
                <a:solidFill>
                  <a:srgbClr val="000000"/>
                </a:solidFill>
                <a:latin typeface="Arial"/>
                <a:cs typeface="Segoe UI"/>
              </a:rPr>
              <a:t>Upload</a:t>
            </a:r>
            <a:r>
              <a:rPr lang="en-US" sz="2300" dirty="0">
                <a:solidFill>
                  <a:srgbClr val="000000"/>
                </a:solidFill>
                <a:latin typeface="Arial"/>
                <a:cs typeface="Segoe UI"/>
              </a:rPr>
              <a:t>.  </a:t>
            </a:r>
            <a:endParaRPr lang="en-US" dirty="0">
              <a:solidFill>
                <a:srgbClr val="000000"/>
              </a:solidFill>
            </a:endParaRPr>
          </a:p>
          <a:p>
            <a:endParaRPr lang="en-US" sz="2300" dirty="0">
              <a:solidFill>
                <a:srgbClr val="000000"/>
              </a:solidFill>
              <a:latin typeface="Arial"/>
            </a:endParaRPr>
          </a:p>
        </p:txBody>
      </p:sp>
      <p:pic>
        <p:nvPicPr>
          <p:cNvPr id="5" name="Picture 4">
            <a:extLst>
              <a:ext uri="{FF2B5EF4-FFF2-40B4-BE49-F238E27FC236}">
                <a16:creationId xmlns:a16="http://schemas.microsoft.com/office/drawing/2014/main" id="{E1A66DE7-140B-9CB0-E47B-05FF5F6225E8}"/>
              </a:ext>
            </a:extLst>
          </p:cNvPr>
          <p:cNvPicPr>
            <a:picLocks noChangeAspect="1"/>
          </p:cNvPicPr>
          <p:nvPr/>
        </p:nvPicPr>
        <p:blipFill>
          <a:blip r:embed="rId3"/>
          <a:stretch>
            <a:fillRect/>
          </a:stretch>
        </p:blipFill>
        <p:spPr>
          <a:xfrm>
            <a:off x="2586037" y="2850033"/>
            <a:ext cx="7019925" cy="3019425"/>
          </a:xfrm>
          <a:prstGeom prst="rect">
            <a:avLst/>
          </a:prstGeom>
        </p:spPr>
      </p:pic>
      <p:sp>
        <p:nvSpPr>
          <p:cNvPr id="6" name="Rectangle 5">
            <a:extLst>
              <a:ext uri="{FF2B5EF4-FFF2-40B4-BE49-F238E27FC236}">
                <a16:creationId xmlns:a16="http://schemas.microsoft.com/office/drawing/2014/main" id="{D25BF427-86D5-4BEF-5841-779D91E4D409}"/>
              </a:ext>
            </a:extLst>
          </p:cNvPr>
          <p:cNvSpPr/>
          <p:nvPr/>
        </p:nvSpPr>
        <p:spPr>
          <a:xfrm>
            <a:off x="2586037" y="5535847"/>
            <a:ext cx="834081" cy="37070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F8F30DF-A4F3-DC49-F15F-9E48A898DF33}"/>
              </a:ext>
            </a:extLst>
          </p:cNvPr>
          <p:cNvSpPr/>
          <p:nvPr/>
        </p:nvSpPr>
        <p:spPr>
          <a:xfrm>
            <a:off x="2826841" y="4662685"/>
            <a:ext cx="2769972" cy="47367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AB43764-4901-02D6-ECC7-934D938E89B8}"/>
              </a:ext>
            </a:extLst>
          </p:cNvPr>
          <p:cNvSpPr>
            <a:spLocks noGrp="1"/>
          </p:cNvSpPr>
          <p:nvPr>
            <p:ph type="sldNum" sz="quarter" idx="12"/>
          </p:nvPr>
        </p:nvSpPr>
        <p:spPr/>
        <p:txBody>
          <a:bodyPr/>
          <a:lstStyle/>
          <a:p>
            <a:fld id="{68A8D22E-6BC5-9E47-900C-2BB94685D9F5}" type="slidenum">
              <a:rPr lang="en-US" smtClean="0"/>
              <a:t>39</a:t>
            </a:fld>
            <a:endParaRPr lang="en-US"/>
          </a:p>
        </p:txBody>
      </p:sp>
    </p:spTree>
    <p:extLst>
      <p:ext uri="{BB962C8B-B14F-4D97-AF65-F5344CB8AC3E}">
        <p14:creationId xmlns:p14="http://schemas.microsoft.com/office/powerpoint/2010/main" val="3687059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Slides for This Session </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idx="1"/>
          </p:nvPr>
        </p:nvSpPr>
        <p:spPr/>
        <p:txBody>
          <a:bodyPr>
            <a:normAutofit/>
          </a:bodyPr>
          <a:lstStyle/>
          <a:p>
            <a:pPr marL="457200" indent="-457200">
              <a:buClrTx/>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Slides were emailed to participants before this session from </a:t>
            </a:r>
            <a:r>
              <a:rPr lang="en-US" dirty="0">
                <a:solidFill>
                  <a:srgbClr val="101D35"/>
                </a:solidFill>
                <a:latin typeface="Arial" panose="020B0604020202020204" pitchFamily="34" charset="0"/>
                <a:cs typeface="Arial" panose="020B0604020202020204" pitchFamily="34" charset="0"/>
                <a:hlinkClick r:id="rId3"/>
              </a:rPr>
              <a:t>MCASEvents@cognia.org</a:t>
            </a:r>
            <a:r>
              <a:rPr lang="en-US" dirty="0">
                <a:solidFill>
                  <a:srgbClr val="000000"/>
                </a:solidFill>
                <a:latin typeface="Arial" panose="020B0604020202020204" pitchFamily="34" charset="0"/>
                <a:cs typeface="Arial" panose="020B0604020202020204" pitchFamily="34" charset="0"/>
              </a:rPr>
              <a:t>.  </a:t>
            </a:r>
          </a:p>
          <a:p>
            <a:pPr marL="457200" indent="-457200">
              <a:buClrTx/>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Slides are now being posted in the chat.</a:t>
            </a:r>
          </a:p>
          <a:p>
            <a:pPr lvl="2" indent="-457200">
              <a:spcBef>
                <a:spcPts val="1000"/>
              </a:spcBef>
              <a:buClrTx/>
              <a:buFont typeface="Arial" panose="020B0604020202020204" pitchFamily="34" charset="0"/>
              <a:buChar char="•"/>
            </a:pPr>
            <a:r>
              <a:rPr lang="en-US" sz="2600" dirty="0">
                <a:solidFill>
                  <a:srgbClr val="000000"/>
                </a:solidFill>
                <a:latin typeface="Arial" panose="020B0604020202020204" pitchFamily="34" charset="0"/>
                <a:cs typeface="Arial" panose="020B0604020202020204" pitchFamily="34" charset="0"/>
              </a:rPr>
              <a:t>If you cannot access the slides in the chat, ask in the Q&amp;A.</a:t>
            </a:r>
          </a:p>
          <a:p>
            <a:pPr marL="457200" indent="-457200">
              <a:buClrTx/>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After the session, we will send the slides again to participants, and they will be posted in the MCAS Resource Center along with the recording. </a:t>
            </a:r>
          </a:p>
        </p:txBody>
      </p:sp>
      <p:sp>
        <p:nvSpPr>
          <p:cNvPr id="4" name="Slide Number Placeholder 3">
            <a:extLst>
              <a:ext uri="{FF2B5EF4-FFF2-40B4-BE49-F238E27FC236}">
                <a16:creationId xmlns:a16="http://schemas.microsoft.com/office/drawing/2014/main" id="{873EEC50-B820-DD77-C9E8-628FF5B43D05}"/>
              </a:ext>
            </a:extLst>
          </p:cNvPr>
          <p:cNvSpPr>
            <a:spLocks noGrp="1"/>
          </p:cNvSpPr>
          <p:nvPr>
            <p:ph type="sldNum" sz="quarter" idx="12"/>
          </p:nvPr>
        </p:nvSpPr>
        <p:spPr/>
        <p:txBody>
          <a:bodyPr/>
          <a:lstStyle/>
          <a:p>
            <a:fld id="{68A8D22E-6BC5-9E47-900C-2BB94685D9F5}" type="slidenum">
              <a:rPr lang="en-US" smtClean="0"/>
              <a:t>4</a:t>
            </a:fld>
            <a:endParaRPr lang="en-US"/>
          </a:p>
        </p:txBody>
      </p:sp>
    </p:spTree>
    <p:extLst>
      <p:ext uri="{BB962C8B-B14F-4D97-AF65-F5344CB8AC3E}">
        <p14:creationId xmlns:p14="http://schemas.microsoft.com/office/powerpoint/2010/main" val="4011166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5640B-6163-0013-41F3-BD15C903F9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BC87DA-F9D8-FEF7-3940-8B6DF18F14F5}"/>
              </a:ext>
            </a:extLst>
          </p:cNvPr>
          <p:cNvSpPr>
            <a:spLocks noGrp="1"/>
          </p:cNvSpPr>
          <p:nvPr>
            <p:ph type="title"/>
          </p:nvPr>
        </p:nvSpPr>
        <p:spPr/>
        <p:txBody>
          <a:bodyPr>
            <a:normAutofit fontScale="90000"/>
          </a:bodyPr>
          <a:lstStyle/>
          <a:p>
            <a:r>
              <a:rPr lang="en-US" sz="3600" dirty="0">
                <a:solidFill>
                  <a:schemeClr val="bg1"/>
                </a:solidFill>
                <a:latin typeface="Arial"/>
                <a:cs typeface="Arial"/>
              </a:rPr>
              <a:t>Uploading Multiple Classes via Class Upload File (continued)</a:t>
            </a:r>
            <a:endParaRPr lang="en-US" sz="2800" dirty="0">
              <a:solidFill>
                <a:schemeClr val="bg1"/>
              </a:solidFill>
            </a:endParaRPr>
          </a:p>
        </p:txBody>
      </p:sp>
      <p:pic>
        <p:nvPicPr>
          <p:cNvPr id="5" name="Picture 4">
            <a:extLst>
              <a:ext uri="{FF2B5EF4-FFF2-40B4-BE49-F238E27FC236}">
                <a16:creationId xmlns:a16="http://schemas.microsoft.com/office/drawing/2014/main" id="{C37A8DFB-22B4-16DB-09B9-9A444F72103D}"/>
              </a:ext>
            </a:extLst>
          </p:cNvPr>
          <p:cNvPicPr>
            <a:picLocks noChangeAspect="1"/>
          </p:cNvPicPr>
          <p:nvPr/>
        </p:nvPicPr>
        <p:blipFill>
          <a:blip r:embed="rId3"/>
          <a:stretch>
            <a:fillRect/>
          </a:stretch>
        </p:blipFill>
        <p:spPr>
          <a:xfrm>
            <a:off x="6615065" y="925133"/>
            <a:ext cx="5221548" cy="5007733"/>
          </a:xfrm>
          <a:prstGeom prst="rect">
            <a:avLst/>
          </a:prstGeom>
        </p:spPr>
      </p:pic>
      <p:sp>
        <p:nvSpPr>
          <p:cNvPr id="8" name="Content Placeholder 2">
            <a:extLst>
              <a:ext uri="{FF2B5EF4-FFF2-40B4-BE49-F238E27FC236}">
                <a16:creationId xmlns:a16="http://schemas.microsoft.com/office/drawing/2014/main" id="{FEB7AF15-2563-7803-25AE-B2D76EDCAE9B}"/>
              </a:ext>
            </a:extLst>
          </p:cNvPr>
          <p:cNvSpPr txBox="1">
            <a:spLocks/>
          </p:cNvSpPr>
          <p:nvPr/>
        </p:nvSpPr>
        <p:spPr>
          <a:xfrm>
            <a:off x="393147" y="1462782"/>
            <a:ext cx="5996845" cy="487596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300" dirty="0">
                <a:solidFill>
                  <a:srgbClr val="000000"/>
                </a:solidFill>
                <a:latin typeface="Arial"/>
                <a:cs typeface="Segoe UI"/>
              </a:rPr>
              <a:t>After the upload has been processed, you will see the following information on the screen:  </a:t>
            </a:r>
            <a:endParaRPr lang="en-US" dirty="0">
              <a:solidFill>
                <a:srgbClr val="000000"/>
              </a:solidFill>
              <a:latin typeface="Arial"/>
            </a:endParaRPr>
          </a:p>
          <a:p>
            <a:pPr>
              <a:buClr>
                <a:srgbClr val="000000"/>
              </a:buClr>
            </a:pPr>
            <a:r>
              <a:rPr lang="en-US" sz="2300" dirty="0">
                <a:solidFill>
                  <a:srgbClr val="000000"/>
                </a:solidFill>
                <a:latin typeface="Arial"/>
                <a:cs typeface="Segoe UI"/>
              </a:rPr>
              <a:t>A green success message at the top of the page letting you know that your file has been uploaded and processed. </a:t>
            </a:r>
            <a:endParaRPr lang="en-US" dirty="0">
              <a:solidFill>
                <a:srgbClr val="000000"/>
              </a:solidFill>
              <a:latin typeface="Arial"/>
            </a:endParaRPr>
          </a:p>
          <a:p>
            <a:pPr>
              <a:buClr>
                <a:srgbClr val="000000"/>
              </a:buClr>
            </a:pPr>
            <a:r>
              <a:rPr lang="en-US" sz="2300" dirty="0">
                <a:solidFill>
                  <a:srgbClr val="000000"/>
                </a:solidFill>
                <a:latin typeface="Arial"/>
                <a:cs typeface="Segoe UI"/>
              </a:rPr>
              <a:t>Number of students processed successfully </a:t>
            </a:r>
            <a:endParaRPr lang="en-US" dirty="0">
              <a:solidFill>
                <a:srgbClr val="000000"/>
              </a:solidFill>
              <a:latin typeface="Arial"/>
            </a:endParaRPr>
          </a:p>
          <a:p>
            <a:pPr>
              <a:buClr>
                <a:srgbClr val="000000"/>
              </a:buClr>
            </a:pPr>
            <a:r>
              <a:rPr lang="en-US" sz="2300" dirty="0">
                <a:solidFill>
                  <a:srgbClr val="000000"/>
                </a:solidFill>
                <a:latin typeface="Arial"/>
                <a:cs typeface="Segoe UI"/>
              </a:rPr>
              <a:t>Number of duplicate records present in the file </a:t>
            </a:r>
            <a:endParaRPr lang="en-US" dirty="0">
              <a:solidFill>
                <a:srgbClr val="000000"/>
              </a:solidFill>
              <a:latin typeface="Arial"/>
            </a:endParaRPr>
          </a:p>
          <a:p>
            <a:pPr>
              <a:buClr>
                <a:srgbClr val="000000"/>
              </a:buClr>
            </a:pPr>
            <a:r>
              <a:rPr lang="en-US" sz="2300" dirty="0">
                <a:solidFill>
                  <a:srgbClr val="000000"/>
                </a:solidFill>
                <a:latin typeface="Arial"/>
                <a:cs typeface="Segoe UI"/>
              </a:rPr>
              <a:t>Number of error records present in the file </a:t>
            </a:r>
          </a:p>
          <a:p>
            <a:pPr>
              <a:buClr>
                <a:srgbClr val="000000"/>
              </a:buClr>
            </a:pPr>
            <a:r>
              <a:rPr lang="en-US" sz="2300" dirty="0">
                <a:solidFill>
                  <a:srgbClr val="000000"/>
                </a:solidFill>
                <a:latin typeface="Arial"/>
                <a:cs typeface="Segoe UI"/>
              </a:rPr>
              <a:t>A table showing the records in the file. </a:t>
            </a:r>
          </a:p>
          <a:p>
            <a:pPr lvl="1">
              <a:buClr>
                <a:srgbClr val="000000"/>
              </a:buClr>
            </a:pPr>
            <a:r>
              <a:rPr lang="en-US" sz="1900" dirty="0">
                <a:solidFill>
                  <a:srgbClr val="000000"/>
                </a:solidFill>
                <a:latin typeface="Arial"/>
                <a:cs typeface="Segoe UI"/>
              </a:rPr>
              <a:t>Click </a:t>
            </a:r>
            <a:r>
              <a:rPr lang="en-US" sz="1900" b="1" dirty="0">
                <a:solidFill>
                  <a:srgbClr val="000000"/>
                </a:solidFill>
                <a:latin typeface="Arial"/>
                <a:cs typeface="Segoe UI"/>
              </a:rPr>
              <a:t>Download records with errors </a:t>
            </a:r>
            <a:r>
              <a:rPr lang="en-US" sz="1900" dirty="0">
                <a:solidFill>
                  <a:srgbClr val="000000"/>
                </a:solidFill>
                <a:latin typeface="Arial"/>
                <a:cs typeface="Segoe UI"/>
              </a:rPr>
              <a:t>to download a file of the errors found. </a:t>
            </a:r>
          </a:p>
          <a:p>
            <a:pPr>
              <a:buClr>
                <a:srgbClr val="000000"/>
              </a:buClr>
            </a:pPr>
            <a:endParaRPr lang="en-US" dirty="0">
              <a:latin typeface="Arial"/>
            </a:endParaRPr>
          </a:p>
        </p:txBody>
      </p:sp>
      <p:sp>
        <p:nvSpPr>
          <p:cNvPr id="7" name="Rectangle 6">
            <a:extLst>
              <a:ext uri="{FF2B5EF4-FFF2-40B4-BE49-F238E27FC236}">
                <a16:creationId xmlns:a16="http://schemas.microsoft.com/office/drawing/2014/main" id="{E30AF6D5-E10F-92E3-2B25-DBF158AD599F}"/>
              </a:ext>
            </a:extLst>
          </p:cNvPr>
          <p:cNvSpPr/>
          <p:nvPr/>
        </p:nvSpPr>
        <p:spPr>
          <a:xfrm>
            <a:off x="8555525" y="1105817"/>
            <a:ext cx="2951429" cy="71393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6DA21B0-1106-14C9-B1CE-4555A1C2D6B3}"/>
              </a:ext>
            </a:extLst>
          </p:cNvPr>
          <p:cNvSpPr/>
          <p:nvPr/>
        </p:nvSpPr>
        <p:spPr>
          <a:xfrm>
            <a:off x="6806697" y="3196519"/>
            <a:ext cx="2951429" cy="47775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8AEBE4-AA1D-AB0E-24FE-0A20A6FE9341}"/>
              </a:ext>
            </a:extLst>
          </p:cNvPr>
          <p:cNvSpPr/>
          <p:nvPr/>
        </p:nvSpPr>
        <p:spPr>
          <a:xfrm>
            <a:off x="6615065" y="4324324"/>
            <a:ext cx="5045798" cy="71393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4EB441C-C672-6842-64D2-D714DD2727EC}"/>
              </a:ext>
            </a:extLst>
          </p:cNvPr>
          <p:cNvSpPr>
            <a:spLocks noGrp="1"/>
          </p:cNvSpPr>
          <p:nvPr>
            <p:ph type="sldNum" sz="quarter" idx="12"/>
          </p:nvPr>
        </p:nvSpPr>
        <p:spPr/>
        <p:txBody>
          <a:bodyPr/>
          <a:lstStyle/>
          <a:p>
            <a:fld id="{68A8D22E-6BC5-9E47-900C-2BB94685D9F5}" type="slidenum">
              <a:rPr lang="en-US" smtClean="0"/>
              <a:t>40</a:t>
            </a:fld>
            <a:endParaRPr lang="en-US"/>
          </a:p>
        </p:txBody>
      </p:sp>
    </p:spTree>
    <p:extLst>
      <p:ext uri="{BB962C8B-B14F-4D97-AF65-F5344CB8AC3E}">
        <p14:creationId xmlns:p14="http://schemas.microsoft.com/office/powerpoint/2010/main" val="4141815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2D1D7-9D28-055E-5AB0-5913D35721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1951A9-B4D5-8E52-A088-8B096A050DCC}"/>
              </a:ext>
            </a:extLst>
          </p:cNvPr>
          <p:cNvSpPr>
            <a:spLocks noGrp="1"/>
          </p:cNvSpPr>
          <p:nvPr>
            <p:ph type="title"/>
          </p:nvPr>
        </p:nvSpPr>
        <p:spPr>
          <a:xfrm>
            <a:off x="173179" y="185898"/>
            <a:ext cx="10515600" cy="861002"/>
          </a:xfrm>
        </p:spPr>
        <p:txBody>
          <a:bodyPr>
            <a:normAutofit/>
          </a:bodyPr>
          <a:lstStyle/>
          <a:p>
            <a:r>
              <a:rPr lang="en-US" sz="4000" dirty="0">
                <a:latin typeface="Arial"/>
                <a:cs typeface="Arial"/>
              </a:rPr>
              <a:t>Class File Upload: Error Messages</a:t>
            </a:r>
            <a:endParaRPr lang="en-US" sz="40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4DCEA22D-D93B-D62D-4255-CEA92B881F07}"/>
              </a:ext>
            </a:extLst>
          </p:cNvPr>
          <p:cNvSpPr>
            <a:spLocks noGrp="1"/>
          </p:cNvSpPr>
          <p:nvPr>
            <p:ph idx="1"/>
          </p:nvPr>
        </p:nvSpPr>
        <p:spPr/>
        <p:txBody>
          <a:bodyPr vert="horz" lIns="91440" tIns="45720" rIns="91440" bIns="45720" rtlCol="0" anchor="t">
            <a:normAutofit/>
          </a:bodyPr>
          <a:lstStyle/>
          <a:p>
            <a:endParaRPr lang="en-US" sz="3200">
              <a:solidFill>
                <a:srgbClr val="000000"/>
              </a:solidFill>
              <a:latin typeface="Arial"/>
              <a:cs typeface="Arial"/>
            </a:endParaRPr>
          </a:p>
          <a:p>
            <a:pPr lvl="0">
              <a:buClr>
                <a:srgbClr val="000000"/>
              </a:buClr>
            </a:pPr>
            <a:endParaRPr lang="en-US" sz="3200">
              <a:solidFill>
                <a:srgbClr val="000000"/>
              </a:solidFill>
              <a:latin typeface="Arial" panose="020B0604020202020204" pitchFamily="34" charset="0"/>
              <a:cs typeface="Arial" panose="020B0604020202020204" pitchFamily="34" charset="0"/>
            </a:endParaRPr>
          </a:p>
          <a:p>
            <a:pPr lvl="0">
              <a:buClr>
                <a:srgbClr val="000000"/>
              </a:buClr>
            </a:pPr>
            <a:endParaRPr lang="en-US" sz="3200">
              <a:solidFill>
                <a:srgbClr val="000000"/>
              </a:solidFill>
              <a:latin typeface="Arial" panose="020B0604020202020204" pitchFamily="34" charset="0"/>
              <a:cs typeface="Arial" panose="020B0604020202020204" pitchFamily="34" charset="0"/>
            </a:endParaRPr>
          </a:p>
          <a:p>
            <a:pPr lvl="0">
              <a:buClr>
                <a:srgbClr val="000000"/>
              </a:buClr>
            </a:pPr>
            <a:endParaRPr lang="en-US" sz="3200">
              <a:solidFill>
                <a:srgbClr val="000000"/>
              </a:solidFill>
              <a:latin typeface="Arial" panose="020B0604020202020204" pitchFamily="34" charset="0"/>
              <a:cs typeface="Arial" panose="020B0604020202020204" pitchFamily="34" charset="0"/>
            </a:endParaRPr>
          </a:p>
          <a:p>
            <a:pPr lvl="0">
              <a:buClr>
                <a:srgbClr val="000000"/>
              </a:buClr>
            </a:pPr>
            <a:endParaRPr lang="en-US" sz="3200">
              <a:solidFill>
                <a:srgbClr val="000000"/>
              </a:solidFill>
              <a:latin typeface="Arial" panose="020B0604020202020204" pitchFamily="34" charset="0"/>
              <a:cs typeface="Arial" panose="020B0604020202020204" pitchFamily="34" charset="0"/>
            </a:endParaRPr>
          </a:p>
          <a:p>
            <a:pPr lvl="0">
              <a:buClr>
                <a:srgbClr val="000000"/>
              </a:buClr>
            </a:pPr>
            <a:endParaRPr lang="en-US" sz="3200">
              <a:solidFill>
                <a:srgbClr val="000000"/>
              </a:solidFill>
              <a:latin typeface="Arial" panose="020B0604020202020204" pitchFamily="34" charset="0"/>
              <a:cs typeface="Arial" panose="020B0604020202020204" pitchFamily="34" charset="0"/>
            </a:endParaRPr>
          </a:p>
          <a:p>
            <a:pPr lvl="0">
              <a:buClr>
                <a:srgbClr val="000000"/>
              </a:buClr>
            </a:pPr>
            <a:endParaRPr lang="en-US" sz="3200">
              <a:solidFill>
                <a:srgbClr val="000000"/>
              </a:solidFill>
              <a:latin typeface="Arial" panose="020B0604020202020204" pitchFamily="34" charset="0"/>
              <a:cs typeface="Arial" panose="020B0604020202020204" pitchFamily="34" charset="0"/>
            </a:endParaRPr>
          </a:p>
          <a:p>
            <a:pPr lvl="0">
              <a:buClr>
                <a:srgbClr val="000000"/>
              </a:buClr>
            </a:pPr>
            <a:endParaRPr lang="en-US" sz="3200">
              <a:solidFill>
                <a:srgbClr val="000000"/>
              </a:solidFill>
              <a:latin typeface="Arial" panose="020B0604020202020204" pitchFamily="34" charset="0"/>
              <a:cs typeface="Arial" panose="020B0604020202020204" pitchFamily="34" charset="0"/>
            </a:endParaRPr>
          </a:p>
          <a:p>
            <a:pPr lvl="0">
              <a:buClr>
                <a:srgbClr val="000000"/>
              </a:buClr>
            </a:pPr>
            <a:endParaRPr lang="en-US"/>
          </a:p>
        </p:txBody>
      </p:sp>
      <p:graphicFrame>
        <p:nvGraphicFramePr>
          <p:cNvPr id="4" name="Table 3">
            <a:extLst>
              <a:ext uri="{FF2B5EF4-FFF2-40B4-BE49-F238E27FC236}">
                <a16:creationId xmlns:a16="http://schemas.microsoft.com/office/drawing/2014/main" id="{EF142655-A7CC-291B-E624-E748B9AF6432}"/>
              </a:ext>
            </a:extLst>
          </p:cNvPr>
          <p:cNvGraphicFramePr>
            <a:graphicFrameLocks noGrp="1"/>
          </p:cNvGraphicFramePr>
          <p:nvPr>
            <p:extLst>
              <p:ext uri="{D42A27DB-BD31-4B8C-83A1-F6EECF244321}">
                <p14:modId xmlns:p14="http://schemas.microsoft.com/office/powerpoint/2010/main" val="2870413659"/>
              </p:ext>
            </p:extLst>
          </p:nvPr>
        </p:nvGraphicFramePr>
        <p:xfrm>
          <a:off x="293077" y="1492089"/>
          <a:ext cx="11605846" cy="3846741"/>
        </p:xfrm>
        <a:graphic>
          <a:graphicData uri="http://schemas.openxmlformats.org/drawingml/2006/table">
            <a:tbl>
              <a:tblPr firstRow="1" bandRow="1">
                <a:tableStyleId>{5C22544A-7EE6-4342-B048-85BDC9FD1C3A}</a:tableStyleId>
              </a:tblPr>
              <a:tblGrid>
                <a:gridCol w="5294617">
                  <a:extLst>
                    <a:ext uri="{9D8B030D-6E8A-4147-A177-3AD203B41FA5}">
                      <a16:colId xmlns:a16="http://schemas.microsoft.com/office/drawing/2014/main" val="2343696785"/>
                    </a:ext>
                  </a:extLst>
                </a:gridCol>
                <a:gridCol w="6311229">
                  <a:extLst>
                    <a:ext uri="{9D8B030D-6E8A-4147-A177-3AD203B41FA5}">
                      <a16:colId xmlns:a16="http://schemas.microsoft.com/office/drawing/2014/main" val="1320644751"/>
                    </a:ext>
                  </a:extLst>
                </a:gridCol>
              </a:tblGrid>
              <a:tr h="432255">
                <a:tc>
                  <a:txBody>
                    <a:bodyPr/>
                    <a:lstStyle/>
                    <a:p>
                      <a:pPr lvl="0">
                        <a:buNone/>
                      </a:pPr>
                      <a:r>
                        <a:rPr lang="en-US" sz="1800" b="1" u="none" strike="noStrike" noProof="0" dirty="0">
                          <a:latin typeface="Arial" panose="020B0604020202020204" pitchFamily="34" charset="0"/>
                          <a:cs typeface="Arial" panose="020B0604020202020204" pitchFamily="34" charset="0"/>
                        </a:rPr>
                        <a:t>Error</a:t>
                      </a:r>
                      <a:endParaRPr lang="en-US" sz="1800" b="1" dirty="0">
                        <a:latin typeface="Arial" panose="020B0604020202020204" pitchFamily="34" charset="0"/>
                        <a:cs typeface="Arial" panose="020B0604020202020204" pitchFamily="34" charset="0"/>
                      </a:endParaRPr>
                    </a:p>
                  </a:txBody>
                  <a:tcPr/>
                </a:tc>
                <a:tc>
                  <a:txBody>
                    <a:bodyPr/>
                    <a:lstStyle/>
                    <a:p>
                      <a:pPr lvl="0">
                        <a:buNone/>
                      </a:pPr>
                      <a:r>
                        <a:rPr lang="en-US" sz="1800" b="1" u="none" strike="noStrike" noProof="0" dirty="0">
                          <a:latin typeface="Arial" panose="020B0604020202020204" pitchFamily="34" charset="0"/>
                          <a:cs typeface="Arial" panose="020B0604020202020204" pitchFamily="34" charset="0"/>
                        </a:rPr>
                        <a:t>How to Resolve the Error</a:t>
                      </a:r>
                      <a:endParaRPr lang="en-US" sz="18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77304959"/>
                  </a:ext>
                </a:extLst>
              </a:tr>
              <a:tr h="746152">
                <a:tc>
                  <a:txBody>
                    <a:bodyPr/>
                    <a:lstStyle/>
                    <a:p>
                      <a:pPr lvl="0">
                        <a:buNone/>
                      </a:pPr>
                      <a:r>
                        <a:rPr lang="en-US" sz="1600" b="0" u="none" strike="noStrike" noProof="0" dirty="0">
                          <a:solidFill>
                            <a:srgbClr val="000000"/>
                          </a:solidFill>
                          <a:latin typeface="Arial" panose="020B0604020202020204" pitchFamily="34" charset="0"/>
                          <a:cs typeface="Arial" panose="020B0604020202020204" pitchFamily="34" charset="0"/>
                        </a:rPr>
                        <a:t>The uploaded file is not in the expected format. Please download and use the template provided via the Download Template link.</a:t>
                      </a:r>
                      <a:endParaRPr lang="en-US" sz="1600" dirty="0">
                        <a:solidFill>
                          <a:srgbClr val="000000"/>
                        </a:solidFill>
                        <a:latin typeface="Arial" panose="020B0604020202020204" pitchFamily="34" charset="0"/>
                        <a:cs typeface="Arial" panose="020B0604020202020204" pitchFamily="34" charset="0"/>
                      </a:endParaRPr>
                    </a:p>
                  </a:txBody>
                  <a:tcPr/>
                </a:tc>
                <a:tc>
                  <a:txBody>
                    <a:bodyPr/>
                    <a:lstStyle/>
                    <a:p>
                      <a:pPr lvl="0">
                        <a:buNone/>
                      </a:pPr>
                      <a:r>
                        <a:rPr lang="en-US" sz="1600" b="0" u="none" strike="noStrike" noProof="0" dirty="0">
                          <a:solidFill>
                            <a:srgbClr val="000000"/>
                          </a:solidFill>
                          <a:latin typeface="Arial" panose="020B0604020202020204" pitchFamily="34" charset="0"/>
                          <a:cs typeface="Arial" panose="020B0604020202020204" pitchFamily="34" charset="0"/>
                        </a:rPr>
                        <a:t>Verify that the file is in .CSV format, and make sure the headers in the file match the template.</a:t>
                      </a:r>
                      <a:endParaRPr lang="en-US" sz="1600" dirty="0">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71648283"/>
                  </a:ext>
                </a:extLst>
              </a:tr>
              <a:tr h="316482">
                <a:tc>
                  <a:txBody>
                    <a:bodyPr/>
                    <a:lstStyle/>
                    <a:p>
                      <a:r>
                        <a:rPr lang="en-US" sz="1600" dirty="0">
                          <a:solidFill>
                            <a:srgbClr val="000000"/>
                          </a:solidFill>
                          <a:latin typeface="Arial" panose="020B0604020202020204" pitchFamily="34" charset="0"/>
                          <a:cs typeface="Arial" panose="020B0604020202020204" pitchFamily="34" charset="0"/>
                        </a:rPr>
                        <a:t>Could</a:t>
                      </a:r>
                      <a:r>
                        <a:rPr lang="en-US" sz="1600" b="0" u="none" strike="noStrike" noProof="0" dirty="0">
                          <a:solidFill>
                            <a:srgbClr val="000000"/>
                          </a:solidFill>
                          <a:latin typeface="Arial" panose="020B0604020202020204" pitchFamily="34" charset="0"/>
                          <a:cs typeface="Arial" panose="020B0604020202020204" pitchFamily="34" charset="0"/>
                        </a:rPr>
                        <a:t> not find SASID in the given organization</a:t>
                      </a:r>
                      <a:endParaRPr lang="en-US" sz="1600" dirty="0">
                        <a:solidFill>
                          <a:srgbClr val="000000"/>
                        </a:solidFill>
                        <a:latin typeface="Arial" panose="020B0604020202020204" pitchFamily="34" charset="0"/>
                        <a:cs typeface="Arial" panose="020B0604020202020204" pitchFamily="34" charset="0"/>
                      </a:endParaRPr>
                    </a:p>
                  </a:txBody>
                  <a:tcPr/>
                </a:tc>
                <a:tc>
                  <a:txBody>
                    <a:bodyPr/>
                    <a:lstStyle/>
                    <a:p>
                      <a:r>
                        <a:rPr lang="en-US" sz="1600" dirty="0">
                          <a:solidFill>
                            <a:srgbClr val="000000"/>
                          </a:solidFill>
                          <a:latin typeface="Arial" panose="020B0604020202020204" pitchFamily="34" charset="0"/>
                          <a:cs typeface="Arial" panose="020B0604020202020204" pitchFamily="34" charset="0"/>
                        </a:rPr>
                        <a:t>Correct</a:t>
                      </a:r>
                      <a:r>
                        <a:rPr lang="en-US" sz="1600" b="0" u="none" strike="noStrike" noProof="0" dirty="0">
                          <a:solidFill>
                            <a:srgbClr val="000000"/>
                          </a:solidFill>
                          <a:latin typeface="Arial" panose="020B0604020202020204" pitchFamily="34" charset="0"/>
                          <a:cs typeface="Arial" panose="020B0604020202020204" pitchFamily="34" charset="0"/>
                        </a:rPr>
                        <a:t> the student’s SASID in the .CSV file.</a:t>
                      </a:r>
                      <a:endParaRPr lang="en-US" sz="1600" dirty="0">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48846541"/>
                  </a:ext>
                </a:extLst>
              </a:tr>
              <a:tr h="671286">
                <a:tc>
                  <a:txBody>
                    <a:bodyPr/>
                    <a:lstStyle/>
                    <a:p>
                      <a:r>
                        <a:rPr lang="en-US" sz="1600" dirty="0">
                          <a:solidFill>
                            <a:srgbClr val="000000"/>
                          </a:solidFill>
                          <a:latin typeface="Arial" panose="020B0604020202020204" pitchFamily="34" charset="0"/>
                          <a:cs typeface="Arial" panose="020B0604020202020204" pitchFamily="34" charset="0"/>
                        </a:rPr>
                        <a:t>Length</a:t>
                      </a:r>
                      <a:r>
                        <a:rPr lang="en-US" sz="1600" b="0" u="none" strike="noStrike" noProof="0" dirty="0">
                          <a:solidFill>
                            <a:srgbClr val="000000"/>
                          </a:solidFill>
                          <a:latin typeface="Arial" panose="020B0604020202020204" pitchFamily="34" charset="0"/>
                          <a:cs typeface="Arial" panose="020B0604020202020204" pitchFamily="34" charset="0"/>
                        </a:rPr>
                        <a:t> of class name cannot exceed 50 characters </a:t>
                      </a:r>
                      <a:endParaRPr lang="en-US" sz="1600" dirty="0">
                        <a:solidFill>
                          <a:srgbClr val="000000"/>
                        </a:solidFill>
                        <a:latin typeface="Arial" panose="020B0604020202020204" pitchFamily="34" charset="0"/>
                        <a:cs typeface="Arial" panose="020B0604020202020204" pitchFamily="34" charset="0"/>
                      </a:endParaRPr>
                    </a:p>
                  </a:txBody>
                  <a:tcPr/>
                </a:tc>
                <a:tc>
                  <a:txBody>
                    <a:bodyPr/>
                    <a:lstStyle/>
                    <a:p>
                      <a:pPr lvl="0">
                        <a:buNone/>
                      </a:pPr>
                      <a:r>
                        <a:rPr lang="en-US" sz="1600" b="0" u="none" strike="noStrike" noProof="0" dirty="0">
                          <a:solidFill>
                            <a:srgbClr val="000000"/>
                          </a:solidFill>
                          <a:latin typeface="Arial" panose="020B0604020202020204" pitchFamily="34" charset="0"/>
                          <a:cs typeface="Arial" panose="020B0604020202020204" pitchFamily="34" charset="0"/>
                        </a:rPr>
                        <a:t>Update the Class name(s) in the .CSV file to a name with 50 characters or less.</a:t>
                      </a:r>
                      <a:endParaRPr lang="en-US" sz="1600" dirty="0">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10930465"/>
                  </a:ext>
                </a:extLst>
              </a:tr>
              <a:tr h="214484">
                <a:tc>
                  <a:txBody>
                    <a:bodyPr/>
                    <a:lstStyle/>
                    <a:p>
                      <a:pPr lvl="0">
                        <a:buNone/>
                      </a:pPr>
                      <a:r>
                        <a:rPr lang="en-US" sz="1600" b="0" u="none" strike="noStrike" noProof="0" dirty="0">
                          <a:solidFill>
                            <a:srgbClr val="000000"/>
                          </a:solidFill>
                          <a:latin typeface="Arial" panose="020B0604020202020204" pitchFamily="34" charset="0"/>
                          <a:cs typeface="Arial" panose="020B0604020202020204" pitchFamily="34" charset="0"/>
                        </a:rPr>
                        <a:t>Class name is missing</a:t>
                      </a:r>
                      <a:endParaRPr lang="en-US" sz="1600" dirty="0">
                        <a:solidFill>
                          <a:srgbClr val="000000"/>
                        </a:solidFill>
                        <a:latin typeface="Arial" panose="020B0604020202020204" pitchFamily="34" charset="0"/>
                        <a:cs typeface="Arial" panose="020B0604020202020204" pitchFamily="34" charset="0"/>
                      </a:endParaRPr>
                    </a:p>
                  </a:txBody>
                  <a:tcPr/>
                </a:tc>
                <a:tc>
                  <a:txBody>
                    <a:bodyPr/>
                    <a:lstStyle/>
                    <a:p>
                      <a:pPr lvl="0">
                        <a:buNone/>
                      </a:pPr>
                      <a:r>
                        <a:rPr lang="en-US" sz="1600" b="0" u="none" strike="noStrike" noProof="0" dirty="0">
                          <a:solidFill>
                            <a:srgbClr val="000000"/>
                          </a:solidFill>
                          <a:latin typeface="Arial" panose="020B0604020202020204" pitchFamily="34" charset="0"/>
                          <a:cs typeface="Arial" panose="020B0604020202020204" pitchFamily="34" charset="0"/>
                        </a:rPr>
                        <a:t>Add the Class name(s) to the .CSV file.</a:t>
                      </a:r>
                      <a:endParaRPr lang="en-US" sz="1600" dirty="0">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75781244"/>
                  </a:ext>
                </a:extLst>
              </a:tr>
              <a:tr h="214484">
                <a:tc>
                  <a:txBody>
                    <a:bodyPr/>
                    <a:lstStyle/>
                    <a:p>
                      <a:pPr lvl="0">
                        <a:buNone/>
                      </a:pPr>
                      <a:r>
                        <a:rPr lang="en-US" sz="1600" kern="1200" dirty="0">
                          <a:solidFill>
                            <a:schemeClr val="dk1"/>
                          </a:solidFill>
                          <a:effectLst/>
                          <a:latin typeface="Arial" panose="020B0604020202020204" pitchFamily="34" charset="0"/>
                          <a:ea typeface="+mn-ea"/>
                          <a:cs typeface="Arial" panose="020B0604020202020204" pitchFamily="34" charset="0"/>
                        </a:rPr>
                        <a:t>Class name cannot contain a ‘|’ character</a:t>
                      </a:r>
                      <a:r>
                        <a:rPr lang="en-US" sz="1600" dirty="0">
                          <a:effectLst/>
                          <a:latin typeface="Arial" panose="020B0604020202020204" pitchFamily="34" charset="0"/>
                          <a:cs typeface="Arial" panose="020B0604020202020204" pitchFamily="34" charset="0"/>
                        </a:rPr>
                        <a:t> </a:t>
                      </a:r>
                      <a:endParaRPr lang="en-US" sz="1600" dirty="0">
                        <a:solidFill>
                          <a:srgbClr val="000000"/>
                        </a:solidFill>
                        <a:latin typeface="Arial" panose="020B0604020202020204" pitchFamily="34" charset="0"/>
                        <a:cs typeface="Arial" panose="020B0604020202020204" pitchFamily="34" charset="0"/>
                      </a:endParaRPr>
                    </a:p>
                  </a:txBody>
                  <a:tcPr/>
                </a:tc>
                <a:tc>
                  <a:txBody>
                    <a:bodyPr/>
                    <a:lstStyle/>
                    <a:p>
                      <a:pPr lvl="0">
                        <a:buNone/>
                      </a:pPr>
                      <a:r>
                        <a:rPr lang="en-US" sz="1600" kern="1200" dirty="0">
                          <a:solidFill>
                            <a:schemeClr val="dk1"/>
                          </a:solidFill>
                          <a:effectLst/>
                          <a:latin typeface="Arial" panose="020B0604020202020204" pitchFamily="34" charset="0"/>
                          <a:ea typeface="+mn-ea"/>
                          <a:cs typeface="Arial" panose="020B0604020202020204" pitchFamily="34" charset="0"/>
                        </a:rPr>
                        <a:t>Remove the ‘|’ character from the class name. </a:t>
                      </a:r>
                      <a:endParaRPr lang="en-US" sz="1600" dirty="0">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15823395"/>
                  </a:ext>
                </a:extLst>
              </a:tr>
              <a:tr h="537965">
                <a:tc>
                  <a:txBody>
                    <a:bodyPr/>
                    <a:lstStyle/>
                    <a:p>
                      <a:pPr lvl="0">
                        <a:buNone/>
                      </a:pPr>
                      <a:r>
                        <a:rPr lang="en-US" sz="1600" b="0" u="none" strike="noStrike" noProof="0" dirty="0">
                          <a:solidFill>
                            <a:srgbClr val="000000"/>
                          </a:solidFill>
                          <a:latin typeface="Arial" panose="020B0604020202020204" pitchFamily="34" charset="0"/>
                          <a:cs typeface="Arial" panose="020B0604020202020204" pitchFamily="34" charset="0"/>
                        </a:rPr>
                        <a:t>Grade does not exist </a:t>
                      </a:r>
                      <a:r>
                        <a:rPr lang="en-US" sz="1600" b="1" u="none" strike="noStrike" noProof="0" dirty="0">
                          <a:solidFill>
                            <a:srgbClr val="000000"/>
                          </a:solidFill>
                          <a:latin typeface="Arial" panose="020B0604020202020204" pitchFamily="34" charset="0"/>
                          <a:cs typeface="Arial" panose="020B0604020202020204" pitchFamily="34" charset="0"/>
                        </a:rPr>
                        <a:t>or </a:t>
                      </a:r>
                      <a:r>
                        <a:rPr lang="en-US" sz="1600" b="0" u="none" strike="noStrike" noProof="0" dirty="0">
                          <a:solidFill>
                            <a:srgbClr val="000000"/>
                          </a:solidFill>
                          <a:latin typeface="Arial" panose="020B0604020202020204" pitchFamily="34" charset="0"/>
                          <a:cs typeface="Arial" panose="020B0604020202020204" pitchFamily="34" charset="0"/>
                        </a:rPr>
                        <a:t>Invalid Grade</a:t>
                      </a:r>
                      <a:endParaRPr lang="en-US" sz="1600" dirty="0">
                        <a:solidFill>
                          <a:srgbClr val="000000"/>
                        </a:solidFill>
                        <a:latin typeface="Arial" panose="020B0604020202020204" pitchFamily="34" charset="0"/>
                        <a:cs typeface="Arial" panose="020B0604020202020204" pitchFamily="34" charset="0"/>
                      </a:endParaRPr>
                    </a:p>
                  </a:txBody>
                  <a:tcPr/>
                </a:tc>
                <a:tc>
                  <a:txBody>
                    <a:bodyPr/>
                    <a:lstStyle/>
                    <a:p>
                      <a:pPr lvl="0">
                        <a:buNone/>
                      </a:pPr>
                      <a:r>
                        <a:rPr lang="en-US" sz="1600" b="0" u="none" strike="noStrike" noProof="0" dirty="0">
                          <a:solidFill>
                            <a:srgbClr val="000000"/>
                          </a:solidFill>
                          <a:latin typeface="Arial" panose="020B0604020202020204" pitchFamily="34" charset="0"/>
                          <a:cs typeface="Arial" panose="020B0604020202020204" pitchFamily="34" charset="0"/>
                        </a:rPr>
                        <a:t>Correct the Grade to a permitted grade number. (03, 04, 05, 06, 07, 08)</a:t>
                      </a:r>
                      <a:endParaRPr lang="en-US" sz="1600" dirty="0">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5667021"/>
                  </a:ext>
                </a:extLst>
              </a:tr>
              <a:tr h="0">
                <a:tc>
                  <a:txBody>
                    <a:bodyPr/>
                    <a:lstStyle/>
                    <a:p>
                      <a:pPr lvl="0">
                        <a:buNone/>
                      </a:pPr>
                      <a:r>
                        <a:rPr lang="en-US" sz="1600" b="0" u="none" strike="noStrike" noProof="0">
                          <a:solidFill>
                            <a:srgbClr val="000000"/>
                          </a:solidFill>
                          <a:latin typeface="Arial" panose="020B0604020202020204" pitchFamily="34" charset="0"/>
                          <a:cs typeface="Arial" panose="020B0604020202020204" pitchFamily="34" charset="0"/>
                        </a:rPr>
                        <a:t>Grade is missing</a:t>
                      </a:r>
                      <a:endParaRPr lang="en-US" sz="1600">
                        <a:solidFill>
                          <a:srgbClr val="000000"/>
                        </a:solidFill>
                        <a:latin typeface="Arial" panose="020B0604020202020204" pitchFamily="34" charset="0"/>
                        <a:cs typeface="Arial" panose="020B0604020202020204" pitchFamily="34" charset="0"/>
                      </a:endParaRPr>
                    </a:p>
                  </a:txBody>
                  <a:tcPr/>
                </a:tc>
                <a:tc>
                  <a:txBody>
                    <a:bodyPr/>
                    <a:lstStyle/>
                    <a:p>
                      <a:pPr lvl="0">
                        <a:buNone/>
                      </a:pPr>
                      <a:r>
                        <a:rPr lang="en-US" sz="1600" b="0" u="none" strike="noStrike" noProof="0" dirty="0">
                          <a:solidFill>
                            <a:srgbClr val="000000"/>
                          </a:solidFill>
                          <a:latin typeface="Arial" panose="020B0604020202020204" pitchFamily="34" charset="0"/>
                          <a:cs typeface="Arial" panose="020B0604020202020204" pitchFamily="34" charset="0"/>
                        </a:rPr>
                        <a:t>Add a valid Grade.</a:t>
                      </a:r>
                      <a:endParaRPr lang="en-US" sz="1600" dirty="0">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08788053"/>
                  </a:ext>
                </a:extLst>
              </a:tr>
            </a:tbl>
          </a:graphicData>
        </a:graphic>
      </p:graphicFrame>
      <p:sp>
        <p:nvSpPr>
          <p:cNvPr id="5" name="Slide Number Placeholder 4">
            <a:extLst>
              <a:ext uri="{FF2B5EF4-FFF2-40B4-BE49-F238E27FC236}">
                <a16:creationId xmlns:a16="http://schemas.microsoft.com/office/drawing/2014/main" id="{65F0594C-26AC-5D49-EA93-09043499A6CE}"/>
              </a:ext>
            </a:extLst>
          </p:cNvPr>
          <p:cNvSpPr>
            <a:spLocks noGrp="1"/>
          </p:cNvSpPr>
          <p:nvPr>
            <p:ph type="sldNum" sz="quarter" idx="12"/>
          </p:nvPr>
        </p:nvSpPr>
        <p:spPr/>
        <p:txBody>
          <a:bodyPr/>
          <a:lstStyle/>
          <a:p>
            <a:fld id="{68A8D22E-6BC5-9E47-900C-2BB94685D9F5}" type="slidenum">
              <a:rPr lang="en-US" smtClean="0"/>
              <a:t>41</a:t>
            </a:fld>
            <a:endParaRPr lang="en-US"/>
          </a:p>
        </p:txBody>
      </p:sp>
    </p:spTree>
    <p:extLst>
      <p:ext uri="{BB962C8B-B14F-4D97-AF65-F5344CB8AC3E}">
        <p14:creationId xmlns:p14="http://schemas.microsoft.com/office/powerpoint/2010/main" val="3447956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C2311-BD9D-C382-0AB8-1D44992C7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6A32D5-AEA9-F5D1-7194-3AA37FF900D4}"/>
              </a:ext>
            </a:extLst>
          </p:cNvPr>
          <p:cNvSpPr>
            <a:spLocks noGrp="1"/>
          </p:cNvSpPr>
          <p:nvPr>
            <p:ph type="title"/>
          </p:nvPr>
        </p:nvSpPr>
        <p:spPr>
          <a:xfrm>
            <a:off x="173179" y="185898"/>
            <a:ext cx="10515600" cy="861002"/>
          </a:xfrm>
        </p:spPr>
        <p:txBody>
          <a:bodyPr>
            <a:normAutofit fontScale="90000"/>
          </a:bodyPr>
          <a:lstStyle/>
          <a:p>
            <a:r>
              <a:rPr lang="en-US" sz="4000" dirty="0">
                <a:latin typeface="Arial"/>
                <a:cs typeface="Arial"/>
              </a:rPr>
              <a:t>Class File Upload: Error Messages (continued)</a:t>
            </a:r>
            <a:endParaRPr lang="en-US" sz="40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0D41374B-0B9F-D3B8-59B7-ED6D5FA0A4F5}"/>
              </a:ext>
            </a:extLst>
          </p:cNvPr>
          <p:cNvSpPr>
            <a:spLocks noGrp="1"/>
          </p:cNvSpPr>
          <p:nvPr>
            <p:ph idx="1"/>
          </p:nvPr>
        </p:nvSpPr>
        <p:spPr/>
        <p:txBody>
          <a:bodyPr vert="horz" lIns="91440" tIns="45720" rIns="91440" bIns="45720" rtlCol="0" anchor="t">
            <a:normAutofit/>
          </a:bodyPr>
          <a:lstStyle/>
          <a:p>
            <a:endParaRPr lang="en-US" sz="3200">
              <a:solidFill>
                <a:srgbClr val="000000"/>
              </a:solidFill>
              <a:latin typeface="Arial"/>
              <a:cs typeface="Arial"/>
            </a:endParaRPr>
          </a:p>
          <a:p>
            <a:pPr lvl="0">
              <a:buClr>
                <a:srgbClr val="000000"/>
              </a:buClr>
            </a:pPr>
            <a:endParaRPr lang="en-US" sz="3200">
              <a:solidFill>
                <a:srgbClr val="000000"/>
              </a:solidFill>
              <a:latin typeface="Arial" panose="020B0604020202020204" pitchFamily="34" charset="0"/>
              <a:cs typeface="Arial" panose="020B0604020202020204" pitchFamily="34" charset="0"/>
            </a:endParaRPr>
          </a:p>
          <a:p>
            <a:pPr lvl="0">
              <a:buClr>
                <a:srgbClr val="000000"/>
              </a:buClr>
            </a:pPr>
            <a:endParaRPr lang="en-US" sz="3200">
              <a:solidFill>
                <a:srgbClr val="000000"/>
              </a:solidFill>
              <a:latin typeface="Arial" panose="020B0604020202020204" pitchFamily="34" charset="0"/>
              <a:cs typeface="Arial" panose="020B0604020202020204" pitchFamily="34" charset="0"/>
            </a:endParaRPr>
          </a:p>
          <a:p>
            <a:pPr lvl="0">
              <a:buClr>
                <a:srgbClr val="000000"/>
              </a:buClr>
            </a:pPr>
            <a:endParaRPr lang="en-US" sz="3200">
              <a:solidFill>
                <a:srgbClr val="000000"/>
              </a:solidFill>
              <a:latin typeface="Arial" panose="020B0604020202020204" pitchFamily="34" charset="0"/>
              <a:cs typeface="Arial" panose="020B0604020202020204" pitchFamily="34" charset="0"/>
            </a:endParaRPr>
          </a:p>
          <a:p>
            <a:pPr lvl="0">
              <a:buClr>
                <a:srgbClr val="000000"/>
              </a:buClr>
            </a:pPr>
            <a:endParaRPr lang="en-US" sz="3200">
              <a:solidFill>
                <a:srgbClr val="000000"/>
              </a:solidFill>
              <a:latin typeface="Arial" panose="020B0604020202020204" pitchFamily="34" charset="0"/>
              <a:cs typeface="Arial" panose="020B0604020202020204" pitchFamily="34" charset="0"/>
            </a:endParaRPr>
          </a:p>
          <a:p>
            <a:pPr lvl="0">
              <a:buClr>
                <a:srgbClr val="000000"/>
              </a:buClr>
            </a:pPr>
            <a:endParaRPr lang="en-US" sz="3200">
              <a:solidFill>
                <a:srgbClr val="000000"/>
              </a:solidFill>
              <a:latin typeface="Arial" panose="020B0604020202020204" pitchFamily="34" charset="0"/>
              <a:cs typeface="Arial" panose="020B0604020202020204" pitchFamily="34" charset="0"/>
            </a:endParaRPr>
          </a:p>
          <a:p>
            <a:pPr lvl="0">
              <a:buClr>
                <a:srgbClr val="000000"/>
              </a:buClr>
            </a:pPr>
            <a:endParaRPr lang="en-US" sz="3200">
              <a:solidFill>
                <a:srgbClr val="000000"/>
              </a:solidFill>
              <a:latin typeface="Arial" panose="020B0604020202020204" pitchFamily="34" charset="0"/>
              <a:cs typeface="Arial" panose="020B0604020202020204" pitchFamily="34" charset="0"/>
            </a:endParaRPr>
          </a:p>
          <a:p>
            <a:pPr lvl="0">
              <a:buClr>
                <a:srgbClr val="000000"/>
              </a:buClr>
            </a:pPr>
            <a:endParaRPr lang="en-US" sz="3200">
              <a:solidFill>
                <a:srgbClr val="000000"/>
              </a:solidFill>
              <a:latin typeface="Arial" panose="020B0604020202020204" pitchFamily="34" charset="0"/>
              <a:cs typeface="Arial" panose="020B0604020202020204" pitchFamily="34" charset="0"/>
            </a:endParaRPr>
          </a:p>
          <a:p>
            <a:pPr lvl="0">
              <a:buClr>
                <a:srgbClr val="000000"/>
              </a:buClr>
            </a:pPr>
            <a:endParaRPr lang="en-US"/>
          </a:p>
        </p:txBody>
      </p:sp>
      <p:graphicFrame>
        <p:nvGraphicFramePr>
          <p:cNvPr id="4" name="Table 3">
            <a:extLst>
              <a:ext uri="{FF2B5EF4-FFF2-40B4-BE49-F238E27FC236}">
                <a16:creationId xmlns:a16="http://schemas.microsoft.com/office/drawing/2014/main" id="{3B68DA1D-E7A0-F2E3-7840-54DBF8AEA549}"/>
              </a:ext>
            </a:extLst>
          </p:cNvPr>
          <p:cNvGraphicFramePr>
            <a:graphicFrameLocks noGrp="1"/>
          </p:cNvGraphicFramePr>
          <p:nvPr>
            <p:extLst>
              <p:ext uri="{D42A27DB-BD31-4B8C-83A1-F6EECF244321}">
                <p14:modId xmlns:p14="http://schemas.microsoft.com/office/powerpoint/2010/main" val="3926554654"/>
              </p:ext>
            </p:extLst>
          </p:nvPr>
        </p:nvGraphicFramePr>
        <p:xfrm>
          <a:off x="293077" y="1492089"/>
          <a:ext cx="11605846" cy="3850368"/>
        </p:xfrm>
        <a:graphic>
          <a:graphicData uri="http://schemas.openxmlformats.org/drawingml/2006/table">
            <a:tbl>
              <a:tblPr firstRow="1" bandRow="1">
                <a:tableStyleId>{5C22544A-7EE6-4342-B048-85BDC9FD1C3A}</a:tableStyleId>
              </a:tblPr>
              <a:tblGrid>
                <a:gridCol w="5294617">
                  <a:extLst>
                    <a:ext uri="{9D8B030D-6E8A-4147-A177-3AD203B41FA5}">
                      <a16:colId xmlns:a16="http://schemas.microsoft.com/office/drawing/2014/main" val="2343696785"/>
                    </a:ext>
                  </a:extLst>
                </a:gridCol>
                <a:gridCol w="6311229">
                  <a:extLst>
                    <a:ext uri="{9D8B030D-6E8A-4147-A177-3AD203B41FA5}">
                      <a16:colId xmlns:a16="http://schemas.microsoft.com/office/drawing/2014/main" val="1320644751"/>
                    </a:ext>
                  </a:extLst>
                </a:gridCol>
              </a:tblGrid>
              <a:tr h="432255">
                <a:tc>
                  <a:txBody>
                    <a:bodyPr/>
                    <a:lstStyle/>
                    <a:p>
                      <a:pPr lvl="0">
                        <a:buNone/>
                      </a:pPr>
                      <a:r>
                        <a:rPr lang="en-US" sz="1800" b="1" u="none" strike="noStrike" noProof="0">
                          <a:latin typeface="Arial" panose="020B0604020202020204" pitchFamily="34" charset="0"/>
                          <a:cs typeface="Arial" panose="020B0604020202020204" pitchFamily="34" charset="0"/>
                        </a:rPr>
                        <a:t>Error</a:t>
                      </a:r>
                      <a:endParaRPr lang="en-US" sz="1800" b="1">
                        <a:latin typeface="Arial" panose="020B0604020202020204" pitchFamily="34" charset="0"/>
                        <a:cs typeface="Arial" panose="020B0604020202020204" pitchFamily="34" charset="0"/>
                      </a:endParaRPr>
                    </a:p>
                  </a:txBody>
                  <a:tcPr/>
                </a:tc>
                <a:tc>
                  <a:txBody>
                    <a:bodyPr/>
                    <a:lstStyle/>
                    <a:p>
                      <a:pPr lvl="0">
                        <a:buNone/>
                      </a:pPr>
                      <a:r>
                        <a:rPr lang="en-US" sz="1800" b="1" u="none" strike="noStrike" noProof="0">
                          <a:latin typeface="Arial" panose="020B0604020202020204" pitchFamily="34" charset="0"/>
                          <a:cs typeface="Arial" panose="020B0604020202020204" pitchFamily="34" charset="0"/>
                        </a:rPr>
                        <a:t>How to Resolve the Error</a:t>
                      </a:r>
                      <a:endParaRPr lang="en-US" sz="1800" b="1">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77304959"/>
                  </a:ext>
                </a:extLst>
              </a:tr>
              <a:tr h="174171">
                <a:tc>
                  <a:txBody>
                    <a:bodyPr/>
                    <a:lstStyle/>
                    <a:p>
                      <a:pPr lvl="0">
                        <a:buNone/>
                      </a:pPr>
                      <a:r>
                        <a:rPr lang="en-US" sz="1600" b="0" u="none" strike="noStrike" noProof="0">
                          <a:solidFill>
                            <a:srgbClr val="000000"/>
                          </a:solidFill>
                          <a:latin typeface="Arial" panose="020B0604020202020204" pitchFamily="34" charset="0"/>
                          <a:cs typeface="Arial" panose="020B0604020202020204" pitchFamily="34" charset="0"/>
                        </a:rPr>
                        <a:t>Invalid </a:t>
                      </a:r>
                      <a:r>
                        <a:rPr lang="en-US" sz="1600" b="0" u="none" strike="noStrike" noProof="0" err="1">
                          <a:solidFill>
                            <a:srgbClr val="000000"/>
                          </a:solidFill>
                          <a:latin typeface="Arial" panose="020B0604020202020204" pitchFamily="34" charset="0"/>
                          <a:cs typeface="Arial" panose="020B0604020202020204" pitchFamily="34" charset="0"/>
                        </a:rPr>
                        <a:t>ClassType</a:t>
                      </a:r>
                      <a:endParaRPr lang="en-US" sz="1600">
                        <a:solidFill>
                          <a:srgbClr val="000000"/>
                        </a:solidFill>
                        <a:latin typeface="Arial" panose="020B0604020202020204" pitchFamily="34" charset="0"/>
                        <a:cs typeface="Arial" panose="020B0604020202020204" pitchFamily="34" charset="0"/>
                      </a:endParaRPr>
                    </a:p>
                  </a:txBody>
                  <a:tcPr/>
                </a:tc>
                <a:tc>
                  <a:txBody>
                    <a:bodyPr/>
                    <a:lstStyle/>
                    <a:p>
                      <a:pPr lvl="0">
                        <a:buNone/>
                      </a:pPr>
                      <a:r>
                        <a:rPr lang="en-US" sz="1600" b="0" u="none" strike="noStrike" noProof="0">
                          <a:solidFill>
                            <a:srgbClr val="000000"/>
                          </a:solidFill>
                          <a:latin typeface="Arial" panose="020B0604020202020204" pitchFamily="34" charset="0"/>
                          <a:cs typeface="Arial" panose="020B0604020202020204" pitchFamily="34" charset="0"/>
                        </a:rPr>
                        <a:t>Correct the </a:t>
                      </a:r>
                      <a:r>
                        <a:rPr lang="en-US" sz="1600" b="0" u="none" strike="noStrike" noProof="0" err="1">
                          <a:solidFill>
                            <a:srgbClr val="000000"/>
                          </a:solidFill>
                          <a:latin typeface="Arial" panose="020B0604020202020204" pitchFamily="34" charset="0"/>
                          <a:cs typeface="Arial" panose="020B0604020202020204" pitchFamily="34" charset="0"/>
                        </a:rPr>
                        <a:t>ClassType</a:t>
                      </a:r>
                      <a:r>
                        <a:rPr lang="en-US" sz="1600" b="0" u="none" strike="noStrike" noProof="0">
                          <a:solidFill>
                            <a:srgbClr val="000000"/>
                          </a:solidFill>
                          <a:latin typeface="Arial" panose="020B0604020202020204" pitchFamily="34" charset="0"/>
                          <a:cs typeface="Arial" panose="020B0604020202020204" pitchFamily="34" charset="0"/>
                        </a:rPr>
                        <a:t> to grade.</a:t>
                      </a:r>
                      <a:endParaRPr lang="en-US" sz="1600">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08454462"/>
                  </a:ext>
                </a:extLst>
              </a:tr>
              <a:tr h="487821">
                <a:tc>
                  <a:txBody>
                    <a:bodyPr/>
                    <a:lstStyle/>
                    <a:p>
                      <a:pPr lvl="0">
                        <a:buNone/>
                      </a:pPr>
                      <a:r>
                        <a:rPr lang="en-US" sz="1600" b="0" u="none" strike="noStrike" noProof="0">
                          <a:solidFill>
                            <a:srgbClr val="000000"/>
                          </a:solidFill>
                          <a:latin typeface="Arial" panose="020B0604020202020204" pitchFamily="34" charset="0"/>
                          <a:cs typeface="Arial" panose="020B0604020202020204" pitchFamily="34" charset="0"/>
                        </a:rPr>
                        <a:t>Invalid ContentArea</a:t>
                      </a:r>
                      <a:endParaRPr lang="en-US" sz="1600">
                        <a:solidFill>
                          <a:srgbClr val="000000"/>
                        </a:solidFill>
                        <a:latin typeface="Arial" panose="020B0604020202020204" pitchFamily="34" charset="0"/>
                        <a:cs typeface="Arial" panose="020B0604020202020204" pitchFamily="34" charset="0"/>
                      </a:endParaRPr>
                    </a:p>
                  </a:txBody>
                  <a:tcPr/>
                </a:tc>
                <a:tc>
                  <a:txBody>
                    <a:bodyPr/>
                    <a:lstStyle/>
                    <a:p>
                      <a:pPr lvl="0">
                        <a:buNone/>
                      </a:pPr>
                      <a:r>
                        <a:rPr lang="en-US" sz="1600">
                          <a:solidFill>
                            <a:srgbClr val="000000"/>
                          </a:solidFill>
                          <a:latin typeface="Arial" panose="020B0604020202020204" pitchFamily="34" charset="0"/>
                          <a:cs typeface="Arial" panose="020B0604020202020204" pitchFamily="34" charset="0"/>
                        </a:rPr>
                        <a:t>C</a:t>
                      </a:r>
                      <a:r>
                        <a:rPr lang="en-US" sz="1600" b="0" u="none" strike="noStrike" noProof="0" err="1">
                          <a:solidFill>
                            <a:srgbClr val="000000"/>
                          </a:solidFill>
                          <a:latin typeface="Arial" panose="020B0604020202020204" pitchFamily="34" charset="0"/>
                          <a:cs typeface="Arial" panose="020B0604020202020204" pitchFamily="34" charset="0"/>
                        </a:rPr>
                        <a:t>orrect</a:t>
                      </a:r>
                      <a:r>
                        <a:rPr lang="en-US" sz="1600" b="0" u="none" strike="noStrike" noProof="0">
                          <a:solidFill>
                            <a:srgbClr val="000000"/>
                          </a:solidFill>
                          <a:latin typeface="Arial" panose="020B0604020202020204" pitchFamily="34" charset="0"/>
                          <a:cs typeface="Arial" panose="020B0604020202020204" pitchFamily="34" charset="0"/>
                        </a:rPr>
                        <a:t> the </a:t>
                      </a:r>
                      <a:r>
                        <a:rPr lang="en-US" sz="1600" b="0" u="none" strike="noStrike" noProof="0" err="1">
                          <a:solidFill>
                            <a:srgbClr val="000000"/>
                          </a:solidFill>
                          <a:latin typeface="Arial" panose="020B0604020202020204" pitchFamily="34" charset="0"/>
                          <a:cs typeface="Arial" panose="020B0604020202020204" pitchFamily="34" charset="0"/>
                        </a:rPr>
                        <a:t>ContentArea</a:t>
                      </a:r>
                      <a:r>
                        <a:rPr lang="en-US" sz="1600" b="0" u="none" strike="noStrike" noProof="0">
                          <a:solidFill>
                            <a:srgbClr val="000000"/>
                          </a:solidFill>
                          <a:latin typeface="Arial" panose="020B0604020202020204" pitchFamily="34" charset="0"/>
                          <a:cs typeface="Arial" panose="020B0604020202020204" pitchFamily="34" charset="0"/>
                        </a:rPr>
                        <a:t> to a permitted value. Content areas must match the Class Data Definitions exactly.</a:t>
                      </a:r>
                      <a:endParaRPr lang="en-US" sz="1600">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57162372"/>
                  </a:ext>
                </a:extLst>
              </a:tr>
              <a:tr h="478971">
                <a:tc>
                  <a:txBody>
                    <a:bodyPr/>
                    <a:lstStyle/>
                    <a:p>
                      <a:pPr lvl="0">
                        <a:buNone/>
                      </a:pPr>
                      <a:r>
                        <a:rPr lang="en-US" sz="1600" b="0" u="none" strike="noStrike" noProof="0">
                          <a:solidFill>
                            <a:srgbClr val="000000"/>
                          </a:solidFill>
                          <a:latin typeface="Arial" panose="020B0604020202020204" pitchFamily="34" charset="0"/>
                          <a:cs typeface="Arial" panose="020B0604020202020204" pitchFamily="34" charset="0"/>
                        </a:rPr>
                        <a:t>Student grade does not match with class grade</a:t>
                      </a:r>
                      <a:endParaRPr lang="en-US" sz="1600" dirty="0">
                        <a:solidFill>
                          <a:srgbClr val="000000"/>
                        </a:solidFill>
                        <a:latin typeface="Arial" panose="020B0604020202020204" pitchFamily="34" charset="0"/>
                        <a:cs typeface="Arial" panose="020B0604020202020204" pitchFamily="34" charset="0"/>
                      </a:endParaRPr>
                    </a:p>
                  </a:txBody>
                  <a:tcPr/>
                </a:tc>
                <a:tc>
                  <a:txBody>
                    <a:bodyPr/>
                    <a:lstStyle/>
                    <a:p>
                      <a:pPr lvl="0">
                        <a:buNone/>
                      </a:pPr>
                      <a:r>
                        <a:rPr lang="en-US" sz="1600" b="0" u="none" strike="noStrike" noProof="0">
                          <a:solidFill>
                            <a:srgbClr val="000000"/>
                          </a:solidFill>
                          <a:latin typeface="Arial" panose="020B0604020202020204" pitchFamily="34" charset="0"/>
                          <a:cs typeface="Arial" panose="020B0604020202020204" pitchFamily="34" charset="0"/>
                        </a:rPr>
                        <a:t>Verify that the student’s grade matches the grade of the class being created. </a:t>
                      </a:r>
                      <a:endParaRPr lang="en-US" sz="1600">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12233707"/>
                  </a:ext>
                </a:extLst>
              </a:tr>
              <a:tr h="478971">
                <a:tc>
                  <a:txBody>
                    <a:bodyPr/>
                    <a:lstStyle/>
                    <a:p>
                      <a:pPr marL="0" marR="0">
                        <a:buNone/>
                      </a:pPr>
                      <a:r>
                        <a:rPr lang="en-US" sz="1600" b="0">
                          <a:solidFill>
                            <a:srgbClr val="000000"/>
                          </a:solidFill>
                          <a:effectLst/>
                          <a:latin typeface="Arial" panose="020B0604020202020204" pitchFamily="34" charset="0"/>
                          <a:ea typeface="Aptos" panose="020B0004020202020204" pitchFamily="34" charset="0"/>
                          <a:cs typeface="Times New Roman" panose="02020603050405020304" pitchFamily="18" charset="0"/>
                        </a:rPr>
                        <a:t>Course does not exist</a:t>
                      </a:r>
                      <a:endParaRPr lang="en-US" sz="1600" b="0">
                        <a:solidFill>
                          <a:srgbClr val="000000"/>
                        </a:solidFill>
                        <a:effectLst/>
                        <a:latin typeface="Arial Narrow" panose="020B06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indent="0">
                        <a:spcBef>
                          <a:spcPts val="300"/>
                        </a:spcBef>
                        <a:spcAft>
                          <a:spcPts val="300"/>
                        </a:spcAft>
                        <a:buNone/>
                      </a:pPr>
                      <a:r>
                        <a:rPr lang="en-US" sz="1600" b="0">
                          <a:solidFill>
                            <a:srgbClr val="000000"/>
                          </a:solidFill>
                          <a:effectLst/>
                          <a:latin typeface="Arial" panose="020B0604020202020204" pitchFamily="34" charset="0"/>
                          <a:ea typeface="Calibri" panose="020F0502020204030204" pitchFamily="34" charset="0"/>
                          <a:cs typeface="Arial" panose="020B0604020202020204" pitchFamily="34" charset="0"/>
                        </a:rPr>
                        <a:t>Correct the course to a permitted value. </a:t>
                      </a:r>
                      <a:endParaRPr lang="en-US" sz="1600" b="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09883677"/>
                  </a:ext>
                </a:extLst>
              </a:tr>
              <a:tr h="478971">
                <a:tc>
                  <a:txBody>
                    <a:bodyPr/>
                    <a:lstStyle/>
                    <a:p>
                      <a:pPr marL="0" marR="0">
                        <a:buNone/>
                      </a:pPr>
                      <a:r>
                        <a:rPr lang="en-US" sz="1600" b="0" err="1">
                          <a:solidFill>
                            <a:srgbClr val="000000"/>
                          </a:solidFill>
                          <a:effectLst/>
                          <a:latin typeface="Arial" panose="020B0604020202020204" pitchFamily="34" charset="0"/>
                          <a:ea typeface="Aptos" panose="020B0004020202020204" pitchFamily="34" charset="0"/>
                          <a:cs typeface="Times New Roman" panose="02020603050405020304" pitchFamily="18" charset="0"/>
                        </a:rPr>
                        <a:t>CourseCode</a:t>
                      </a:r>
                      <a:r>
                        <a:rPr lang="en-US" sz="1600" b="0">
                          <a:solidFill>
                            <a:srgbClr val="000000"/>
                          </a:solidFill>
                          <a:effectLst/>
                          <a:latin typeface="Arial" panose="020B0604020202020204" pitchFamily="34" charset="0"/>
                          <a:ea typeface="Aptos" panose="020B0004020202020204" pitchFamily="34" charset="0"/>
                          <a:cs typeface="Times New Roman" panose="02020603050405020304" pitchFamily="18" charset="0"/>
                        </a:rPr>
                        <a:t> is missing</a:t>
                      </a:r>
                      <a:endParaRPr lang="en-US" sz="1600" b="0">
                        <a:solidFill>
                          <a:srgbClr val="000000"/>
                        </a:solidFill>
                        <a:effectLst/>
                        <a:latin typeface="Arial Narrow" panose="020B06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228600" marR="0" indent="-228600">
                        <a:spcBef>
                          <a:spcPts val="300"/>
                        </a:spcBef>
                        <a:spcAft>
                          <a:spcPts val="300"/>
                        </a:spcAft>
                        <a:buNone/>
                      </a:pPr>
                      <a:r>
                        <a:rPr lang="en-US" sz="1600" b="0">
                          <a:solidFill>
                            <a:srgbClr val="000000"/>
                          </a:solidFill>
                          <a:effectLst/>
                          <a:latin typeface="Arial" panose="020B0604020202020204" pitchFamily="34" charset="0"/>
                          <a:ea typeface="Calibri" panose="020F0502020204030204" pitchFamily="34" charset="0"/>
                          <a:cs typeface="Arial" panose="020B0604020202020204" pitchFamily="34" charset="0"/>
                        </a:rPr>
                        <a:t>Add a course.</a:t>
                      </a:r>
                      <a:endParaRPr lang="en-US" sz="1600" b="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2113618"/>
                  </a:ext>
                </a:extLst>
              </a:tr>
              <a:tr h="478971">
                <a:tc>
                  <a:txBody>
                    <a:bodyPr/>
                    <a:lstStyle/>
                    <a:p>
                      <a:pPr marL="0" marR="0">
                        <a:buNone/>
                      </a:pPr>
                      <a:r>
                        <a:rPr lang="en-US" sz="1600" b="0">
                          <a:solidFill>
                            <a:srgbClr val="000000"/>
                          </a:solidFill>
                          <a:effectLst/>
                          <a:latin typeface="Arial" panose="020B0604020202020204" pitchFamily="34" charset="0"/>
                          <a:ea typeface="Aptos" panose="020B0004020202020204" pitchFamily="34" charset="0"/>
                          <a:cs typeface="Times New Roman" panose="02020603050405020304" pitchFamily="18" charset="0"/>
                        </a:rPr>
                        <a:t>Course does not belong to subject</a:t>
                      </a:r>
                      <a:endParaRPr lang="en-US" sz="1600" b="0">
                        <a:solidFill>
                          <a:srgbClr val="000000"/>
                        </a:solidFill>
                        <a:effectLst/>
                        <a:latin typeface="Arial Narrow" panose="020B06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buNone/>
                      </a:pPr>
                      <a:r>
                        <a:rPr lang="en-US" sz="1600" b="0">
                          <a:effectLst/>
                          <a:latin typeface="Arial" panose="020B0604020202020204" pitchFamily="34" charset="0"/>
                          <a:ea typeface="Times New Roman" panose="02020603050405020304" pitchFamily="18" charset="0"/>
                          <a:cs typeface="Arial" panose="020B0604020202020204" pitchFamily="34" charset="0"/>
                        </a:rPr>
                        <a:t>Correct the course to a permitted value.</a:t>
                      </a:r>
                      <a:endParaRPr lang="en-US" sz="1600" b="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575989968"/>
                  </a:ext>
                </a:extLst>
              </a:tr>
              <a:tr h="478971">
                <a:tc>
                  <a:txBody>
                    <a:bodyPr/>
                    <a:lstStyle/>
                    <a:p>
                      <a:pPr marL="0" marR="0">
                        <a:buNone/>
                      </a:pPr>
                      <a:r>
                        <a:rPr lang="en-US" sz="1600" b="0">
                          <a:solidFill>
                            <a:srgbClr val="000000"/>
                          </a:solidFill>
                          <a:effectLst/>
                          <a:latin typeface="Arial" panose="020B0604020202020204" pitchFamily="34" charset="0"/>
                          <a:ea typeface="Aptos" panose="020B0004020202020204" pitchFamily="34" charset="0"/>
                          <a:cs typeface="Times New Roman" panose="02020603050405020304" pitchFamily="18" charset="0"/>
                        </a:rPr>
                        <a:t>Invalid Grade/Course</a:t>
                      </a:r>
                      <a:endParaRPr lang="en-US" sz="1600" b="0">
                        <a:solidFill>
                          <a:srgbClr val="000000"/>
                        </a:solidFill>
                        <a:effectLst/>
                        <a:latin typeface="Arial Narrow" panose="020B06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indent="0">
                        <a:spcBef>
                          <a:spcPts val="300"/>
                        </a:spcBef>
                        <a:spcAft>
                          <a:spcPts val="300"/>
                        </a:spcAft>
                        <a:buNone/>
                      </a:pPr>
                      <a:r>
                        <a:rPr lang="en-US" sz="16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Correct the grade or course to a permitted value. For grades 3–8, leading zeros are required.</a:t>
                      </a:r>
                      <a:endParaRPr lang="en-US" sz="16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79218330"/>
                  </a:ext>
                </a:extLst>
              </a:tr>
            </a:tbl>
          </a:graphicData>
        </a:graphic>
      </p:graphicFrame>
      <p:sp>
        <p:nvSpPr>
          <p:cNvPr id="5" name="Slide Number Placeholder 4">
            <a:extLst>
              <a:ext uri="{FF2B5EF4-FFF2-40B4-BE49-F238E27FC236}">
                <a16:creationId xmlns:a16="http://schemas.microsoft.com/office/drawing/2014/main" id="{F180586B-3012-6689-8A79-BE188EC8477B}"/>
              </a:ext>
            </a:extLst>
          </p:cNvPr>
          <p:cNvSpPr>
            <a:spLocks noGrp="1"/>
          </p:cNvSpPr>
          <p:nvPr>
            <p:ph type="sldNum" sz="quarter" idx="12"/>
          </p:nvPr>
        </p:nvSpPr>
        <p:spPr/>
        <p:txBody>
          <a:bodyPr/>
          <a:lstStyle/>
          <a:p>
            <a:fld id="{68A8D22E-6BC5-9E47-900C-2BB94685D9F5}" type="slidenum">
              <a:rPr lang="en-US" smtClean="0"/>
              <a:t>42</a:t>
            </a:fld>
            <a:endParaRPr lang="en-US"/>
          </a:p>
        </p:txBody>
      </p:sp>
    </p:spTree>
    <p:extLst>
      <p:ext uri="{BB962C8B-B14F-4D97-AF65-F5344CB8AC3E}">
        <p14:creationId xmlns:p14="http://schemas.microsoft.com/office/powerpoint/2010/main" val="2106814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36393-9C47-BD62-EED9-20B33EEB0F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CA3596-6481-A80C-4692-083816256F09}"/>
              </a:ext>
            </a:extLst>
          </p:cNvPr>
          <p:cNvSpPr>
            <a:spLocks noGrp="1"/>
          </p:cNvSpPr>
          <p:nvPr>
            <p:ph type="title"/>
          </p:nvPr>
        </p:nvSpPr>
        <p:spPr/>
        <p:txBody>
          <a:bodyPr>
            <a:normAutofit fontScale="90000"/>
          </a:bodyPr>
          <a:lstStyle/>
          <a:p>
            <a:r>
              <a:rPr lang="en-US" sz="4000" dirty="0">
                <a:solidFill>
                  <a:schemeClr val="bg1"/>
                </a:solidFill>
                <a:latin typeface="Arial"/>
                <a:cs typeface="Arial"/>
              </a:rPr>
              <a:t>Uploading Classes via Student Registration Export/Import</a:t>
            </a:r>
            <a:endParaRPr lang="en-US" dirty="0">
              <a:solidFill>
                <a:schemeClr val="bg1"/>
              </a:solidFill>
            </a:endParaRPr>
          </a:p>
        </p:txBody>
      </p:sp>
      <p:sp>
        <p:nvSpPr>
          <p:cNvPr id="3" name="Content Placeholder 2">
            <a:extLst>
              <a:ext uri="{FF2B5EF4-FFF2-40B4-BE49-F238E27FC236}">
                <a16:creationId xmlns:a16="http://schemas.microsoft.com/office/drawing/2014/main" id="{055EA5CB-8227-7CF6-7870-782120936941}"/>
              </a:ext>
            </a:extLst>
          </p:cNvPr>
          <p:cNvSpPr>
            <a:spLocks noGrp="1"/>
          </p:cNvSpPr>
          <p:nvPr>
            <p:ph idx="1"/>
          </p:nvPr>
        </p:nvSpPr>
        <p:spPr/>
        <p:txBody>
          <a:bodyPr vert="horz" lIns="91440" tIns="45720" rIns="91440" bIns="45720" rtlCol="0" anchor="t">
            <a:noAutofit/>
          </a:bodyPr>
          <a:lstStyle/>
          <a:p>
            <a:pPr marL="457200" indent="-457200">
              <a:buClr>
                <a:srgbClr val="000000"/>
              </a:buClr>
              <a:buAutoNum type="arabicPeriod"/>
            </a:pPr>
            <a:r>
              <a:rPr lang="en-US" sz="2400" dirty="0">
                <a:solidFill>
                  <a:srgbClr val="000000"/>
                </a:solidFill>
                <a:latin typeface="Arial"/>
                <a:cs typeface="Segoe UI"/>
              </a:rPr>
              <a:t>Log in to the MCAS Portal with your username and password. </a:t>
            </a:r>
          </a:p>
          <a:p>
            <a:pPr marL="457200" indent="-457200">
              <a:buClr>
                <a:srgbClr val="000000"/>
              </a:buClr>
              <a:buAutoNum type="arabicPeriod"/>
            </a:pPr>
            <a:r>
              <a:rPr lang="en-US" sz="2400" dirty="0">
                <a:solidFill>
                  <a:srgbClr val="000000"/>
                </a:solidFill>
                <a:latin typeface="Arial"/>
                <a:cs typeface="Segoe UI"/>
              </a:rPr>
              <a:t>On the MCAS Portal homepage, select </a:t>
            </a:r>
            <a:r>
              <a:rPr lang="en-US" sz="2400" b="1" dirty="0">
                <a:solidFill>
                  <a:srgbClr val="000000"/>
                </a:solidFill>
                <a:latin typeface="Arial"/>
                <a:cs typeface="Segoe UI"/>
              </a:rPr>
              <a:t>Administration</a:t>
            </a:r>
            <a:r>
              <a:rPr lang="en-US" sz="2400" dirty="0">
                <a:solidFill>
                  <a:srgbClr val="000000"/>
                </a:solidFill>
                <a:latin typeface="Arial"/>
                <a:cs typeface="Segoe UI"/>
              </a:rPr>
              <a:t>. </a:t>
            </a:r>
          </a:p>
          <a:p>
            <a:pPr marL="457200" indent="-457200">
              <a:buClr>
                <a:srgbClr val="000000"/>
              </a:buClr>
              <a:buAutoNum type="arabicPeriod"/>
            </a:pPr>
            <a:r>
              <a:rPr lang="en-US" sz="2400" dirty="0">
                <a:solidFill>
                  <a:srgbClr val="000000"/>
                </a:solidFill>
                <a:latin typeface="Arial"/>
                <a:cs typeface="Segoe UI"/>
              </a:rPr>
              <a:t>Select </a:t>
            </a:r>
            <a:r>
              <a:rPr lang="en-US" sz="2400" b="1" dirty="0">
                <a:solidFill>
                  <a:srgbClr val="000000"/>
                </a:solidFill>
                <a:latin typeface="Arial"/>
                <a:cs typeface="Segoe UI"/>
              </a:rPr>
              <a:t>Student Registration </a:t>
            </a:r>
            <a:r>
              <a:rPr lang="en-US" sz="2400" dirty="0">
                <a:solidFill>
                  <a:srgbClr val="000000"/>
                </a:solidFill>
                <a:latin typeface="Arial"/>
                <a:cs typeface="Segoe UI"/>
              </a:rPr>
              <a:t>from the top menu bar.</a:t>
            </a:r>
          </a:p>
          <a:p>
            <a:pPr marL="457200" indent="-457200">
              <a:buClr>
                <a:srgbClr val="000000"/>
              </a:buClr>
              <a:buAutoNum type="arabicPeriod"/>
            </a:pPr>
            <a:r>
              <a:rPr lang="en-US" sz="2400" dirty="0">
                <a:solidFill>
                  <a:srgbClr val="000000"/>
                </a:solidFill>
                <a:latin typeface="Arial"/>
              </a:rPr>
              <a:t>Select the organization from the organization drop-down. </a:t>
            </a:r>
          </a:p>
          <a:p>
            <a:pPr marL="457200" indent="-457200">
              <a:buClr>
                <a:srgbClr val="000000"/>
              </a:buClr>
              <a:buAutoNum type="arabicPeriod"/>
            </a:pPr>
            <a:r>
              <a:rPr lang="en-US" sz="2400" dirty="0">
                <a:solidFill>
                  <a:srgbClr val="000000"/>
                </a:solidFill>
                <a:latin typeface="Arial"/>
              </a:rPr>
              <a:t>Select </a:t>
            </a:r>
            <a:r>
              <a:rPr lang="en-US" sz="2400" b="1" dirty="0">
                <a:solidFill>
                  <a:srgbClr val="000000"/>
                </a:solidFill>
                <a:latin typeface="Arial"/>
              </a:rPr>
              <a:t>Export Students</a:t>
            </a:r>
            <a:r>
              <a:rPr lang="en-US" sz="2400" dirty="0">
                <a:solidFill>
                  <a:srgbClr val="000000"/>
                </a:solidFill>
                <a:latin typeface="Arial"/>
              </a:rPr>
              <a:t>. The exported file will be downloaded locally. </a:t>
            </a:r>
          </a:p>
          <a:p>
            <a:pPr marL="457200" indent="-457200">
              <a:buClr>
                <a:srgbClr val="000000"/>
              </a:buClr>
              <a:buAutoNum type="arabicPeriod"/>
            </a:pPr>
            <a:r>
              <a:rPr lang="en-US" sz="2400" dirty="0">
                <a:solidFill>
                  <a:srgbClr val="000000"/>
                </a:solidFill>
                <a:latin typeface="Arial"/>
              </a:rPr>
              <a:t>Fill in column K with the class names. </a:t>
            </a:r>
          </a:p>
          <a:p>
            <a:pPr marL="457200" indent="-457200">
              <a:buClr>
                <a:srgbClr val="000000"/>
              </a:buClr>
              <a:buAutoNum type="arabicPeriod"/>
            </a:pPr>
            <a:r>
              <a:rPr lang="en-US" sz="2400" dirty="0">
                <a:solidFill>
                  <a:srgbClr val="000000"/>
                </a:solidFill>
                <a:latin typeface="Arial"/>
              </a:rPr>
              <a:t>Save the file as a .CSV. </a:t>
            </a:r>
          </a:p>
          <a:p>
            <a:pPr marL="457200" indent="-457200">
              <a:buClr>
                <a:srgbClr val="000000"/>
              </a:buClr>
              <a:buAutoNum type="arabicPeriod"/>
            </a:pPr>
            <a:r>
              <a:rPr lang="en-US" sz="2400" dirty="0">
                <a:solidFill>
                  <a:srgbClr val="000000"/>
                </a:solidFill>
                <a:latin typeface="Arial"/>
              </a:rPr>
              <a:t>Follow the instructions in the Guide to the MCAS Portal, Part III: Student Registration, located on the </a:t>
            </a:r>
            <a:r>
              <a:rPr lang="en-US" sz="2400" dirty="0">
                <a:solidFill>
                  <a:srgbClr val="000000"/>
                </a:solidFill>
                <a:latin typeface="Arial"/>
                <a:hlinkClick r:id="rId3"/>
              </a:rPr>
              <a:t>MCAS Portal page</a:t>
            </a:r>
            <a:r>
              <a:rPr lang="en-US" sz="2400" dirty="0">
                <a:solidFill>
                  <a:srgbClr val="000000"/>
                </a:solidFill>
                <a:latin typeface="Arial"/>
              </a:rPr>
              <a:t> of the MCAS Resource Center, to import the updated file. </a:t>
            </a:r>
          </a:p>
        </p:txBody>
      </p:sp>
      <p:sp>
        <p:nvSpPr>
          <p:cNvPr id="4" name="Slide Number Placeholder 3">
            <a:extLst>
              <a:ext uri="{FF2B5EF4-FFF2-40B4-BE49-F238E27FC236}">
                <a16:creationId xmlns:a16="http://schemas.microsoft.com/office/drawing/2014/main" id="{1FD02E7C-B48D-DC7F-5084-AFDCC14D91A1}"/>
              </a:ext>
            </a:extLst>
          </p:cNvPr>
          <p:cNvSpPr>
            <a:spLocks noGrp="1"/>
          </p:cNvSpPr>
          <p:nvPr>
            <p:ph type="sldNum" sz="quarter" idx="12"/>
          </p:nvPr>
        </p:nvSpPr>
        <p:spPr/>
        <p:txBody>
          <a:bodyPr/>
          <a:lstStyle/>
          <a:p>
            <a:fld id="{68A8D22E-6BC5-9E47-900C-2BB94685D9F5}" type="slidenum">
              <a:rPr lang="en-US" smtClean="0"/>
              <a:t>43</a:t>
            </a:fld>
            <a:endParaRPr lang="en-US"/>
          </a:p>
        </p:txBody>
      </p:sp>
    </p:spTree>
    <p:extLst>
      <p:ext uri="{BB962C8B-B14F-4D97-AF65-F5344CB8AC3E}">
        <p14:creationId xmlns:p14="http://schemas.microsoft.com/office/powerpoint/2010/main" val="35439895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08D31-8A7F-8D1D-41F9-C095D4E94E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143A8D-357D-7886-D2E3-2BF188402DA5}"/>
              </a:ext>
            </a:extLst>
          </p:cNvPr>
          <p:cNvSpPr>
            <a:spLocks noGrp="1"/>
          </p:cNvSpPr>
          <p:nvPr>
            <p:ph type="title"/>
          </p:nvPr>
        </p:nvSpPr>
        <p:spPr/>
        <p:txBody>
          <a:bodyPr>
            <a:normAutofit/>
          </a:bodyPr>
          <a:lstStyle/>
          <a:p>
            <a:r>
              <a:rPr lang="en-US" sz="4000" dirty="0">
                <a:solidFill>
                  <a:schemeClr val="bg1"/>
                </a:solidFill>
                <a:latin typeface="Arial"/>
                <a:cs typeface="Arial"/>
              </a:rPr>
              <a:t>Creating Classes FAQs</a:t>
            </a:r>
            <a:endParaRPr lang="en-US" dirty="0">
              <a:solidFill>
                <a:schemeClr val="bg1"/>
              </a:solidFill>
            </a:endParaRPr>
          </a:p>
        </p:txBody>
      </p:sp>
      <p:sp>
        <p:nvSpPr>
          <p:cNvPr id="3" name="Content Placeholder 2">
            <a:extLst>
              <a:ext uri="{FF2B5EF4-FFF2-40B4-BE49-F238E27FC236}">
                <a16:creationId xmlns:a16="http://schemas.microsoft.com/office/drawing/2014/main" id="{46E59BA2-3A5D-CB98-B77E-5400290C1ABA}"/>
              </a:ext>
            </a:extLst>
          </p:cNvPr>
          <p:cNvSpPr>
            <a:spLocks noGrp="1"/>
          </p:cNvSpPr>
          <p:nvPr>
            <p:ph idx="1"/>
          </p:nvPr>
        </p:nvSpPr>
        <p:spPr/>
        <p:txBody>
          <a:bodyPr vert="horz" lIns="91440" tIns="45720" rIns="91440" bIns="45720" rtlCol="0" anchor="t">
            <a:noAutofit/>
          </a:bodyPr>
          <a:lstStyle/>
          <a:p>
            <a:pPr marL="0" indent="0">
              <a:buClr>
                <a:srgbClr val="000000"/>
              </a:buClr>
              <a:buNone/>
            </a:pPr>
            <a:r>
              <a:rPr lang="en-US" sz="2000" b="1" dirty="0">
                <a:solidFill>
                  <a:srgbClr val="000000"/>
                </a:solidFill>
                <a:latin typeface="Arial"/>
              </a:rPr>
              <a:t>Q. Why do I need to wait until two weeks before testing to create classes?</a:t>
            </a:r>
          </a:p>
          <a:p>
            <a:pPr marL="0" indent="0">
              <a:buClr>
                <a:srgbClr val="000000"/>
              </a:buClr>
              <a:buNone/>
            </a:pPr>
            <a:r>
              <a:rPr lang="en-US" sz="2000" b="1" dirty="0">
                <a:solidFill>
                  <a:srgbClr val="000000"/>
                </a:solidFill>
                <a:latin typeface="Arial"/>
              </a:rPr>
              <a:t>A. </a:t>
            </a:r>
            <a:r>
              <a:rPr lang="en-US" sz="2000" dirty="0">
                <a:solidFill>
                  <a:srgbClr val="000000"/>
                </a:solidFill>
                <a:latin typeface="Arial"/>
              </a:rPr>
              <a:t>Test coordinators may create classes at any time during or after Student Registration up until testing. DESE recommends waiting until two weeks before testing to minimize the changes needed to class assignments. </a:t>
            </a:r>
          </a:p>
          <a:p>
            <a:pPr marL="0" indent="0">
              <a:buClr>
                <a:srgbClr val="000000"/>
              </a:buClr>
              <a:buNone/>
            </a:pPr>
            <a:r>
              <a:rPr lang="en-US" sz="2000" b="1" dirty="0">
                <a:solidFill>
                  <a:srgbClr val="000000"/>
                </a:solidFill>
                <a:latin typeface="Arial"/>
              </a:rPr>
              <a:t>Q. Can I create classes via Student Registration export/import now for ELA, and then do another export/import later for Math, STE, and Civics?</a:t>
            </a:r>
          </a:p>
          <a:p>
            <a:pPr marL="0" indent="0">
              <a:buClr>
                <a:srgbClr val="000000"/>
              </a:buClr>
              <a:buNone/>
            </a:pPr>
            <a:r>
              <a:rPr lang="en-US" sz="2000" b="1" dirty="0">
                <a:solidFill>
                  <a:srgbClr val="000000"/>
                </a:solidFill>
                <a:latin typeface="Arial"/>
              </a:rPr>
              <a:t>A. </a:t>
            </a:r>
            <a:r>
              <a:rPr lang="en-US" sz="2000" dirty="0">
                <a:solidFill>
                  <a:srgbClr val="000000"/>
                </a:solidFill>
                <a:latin typeface="Arial"/>
              </a:rPr>
              <a:t>Yes. </a:t>
            </a:r>
          </a:p>
          <a:p>
            <a:pPr marL="0" indent="0">
              <a:buClr>
                <a:srgbClr val="000000"/>
              </a:buClr>
              <a:buNone/>
            </a:pPr>
            <a:r>
              <a:rPr lang="en-US" sz="2000" b="1" dirty="0">
                <a:solidFill>
                  <a:srgbClr val="000000"/>
                </a:solidFill>
                <a:latin typeface="Arial"/>
              </a:rPr>
              <a:t>Q. Do small groups need to be placed in separate classes?</a:t>
            </a:r>
          </a:p>
          <a:p>
            <a:pPr marL="0" indent="0">
              <a:buClr>
                <a:srgbClr val="000000"/>
              </a:buClr>
              <a:buNone/>
            </a:pPr>
            <a:r>
              <a:rPr lang="en-US" sz="2000" b="1" dirty="0">
                <a:solidFill>
                  <a:srgbClr val="000000"/>
                </a:solidFill>
                <a:latin typeface="Arial"/>
              </a:rPr>
              <a:t>A. </a:t>
            </a:r>
            <a:r>
              <a:rPr lang="en-US" sz="2000" dirty="0">
                <a:solidFill>
                  <a:srgbClr val="000000"/>
                </a:solidFill>
                <a:latin typeface="Arial"/>
              </a:rPr>
              <a:t>A class is meant to be a group of students testing in the same place at the same time, so typically each group of students testing in a separate location would be its own class.</a:t>
            </a:r>
          </a:p>
          <a:p>
            <a:pPr marL="0" indent="0">
              <a:buClr>
                <a:srgbClr val="000000"/>
              </a:buClr>
              <a:buNone/>
            </a:pPr>
            <a:r>
              <a:rPr lang="en-US" sz="2000" b="1" dirty="0">
                <a:solidFill>
                  <a:srgbClr val="000000"/>
                </a:solidFill>
                <a:latin typeface="Arial"/>
              </a:rPr>
              <a:t>Q. Can a class name be changed after students have been assigned to the class?</a:t>
            </a:r>
          </a:p>
          <a:p>
            <a:pPr marL="0" indent="0">
              <a:buClr>
                <a:srgbClr val="000000"/>
              </a:buClr>
              <a:buNone/>
            </a:pPr>
            <a:r>
              <a:rPr lang="en-US" sz="2000" b="1" dirty="0">
                <a:solidFill>
                  <a:srgbClr val="000000"/>
                </a:solidFill>
                <a:latin typeface="Arial"/>
              </a:rPr>
              <a:t>A. </a:t>
            </a:r>
            <a:r>
              <a:rPr lang="en-US" sz="2000" dirty="0">
                <a:solidFill>
                  <a:srgbClr val="000000"/>
                </a:solidFill>
                <a:latin typeface="Arial"/>
              </a:rPr>
              <a:t>Yes, after a class has been created, the class name can be updated in the MCAS Portal user interface. Class names cannot be changed through the student registration file upload. </a:t>
            </a:r>
          </a:p>
        </p:txBody>
      </p:sp>
      <p:sp>
        <p:nvSpPr>
          <p:cNvPr id="4" name="Slide Number Placeholder 3">
            <a:extLst>
              <a:ext uri="{FF2B5EF4-FFF2-40B4-BE49-F238E27FC236}">
                <a16:creationId xmlns:a16="http://schemas.microsoft.com/office/drawing/2014/main" id="{3B8A9014-44B4-AB27-E795-4CBA191EAAF5}"/>
              </a:ext>
            </a:extLst>
          </p:cNvPr>
          <p:cNvSpPr>
            <a:spLocks noGrp="1"/>
          </p:cNvSpPr>
          <p:nvPr>
            <p:ph type="sldNum" sz="quarter" idx="12"/>
          </p:nvPr>
        </p:nvSpPr>
        <p:spPr/>
        <p:txBody>
          <a:bodyPr/>
          <a:lstStyle/>
          <a:p>
            <a:fld id="{68A8D22E-6BC5-9E47-900C-2BB94685D9F5}" type="slidenum">
              <a:rPr lang="en-US" smtClean="0"/>
              <a:t>44</a:t>
            </a:fld>
            <a:endParaRPr lang="en-US"/>
          </a:p>
        </p:txBody>
      </p:sp>
    </p:spTree>
    <p:extLst>
      <p:ext uri="{BB962C8B-B14F-4D97-AF65-F5344CB8AC3E}">
        <p14:creationId xmlns:p14="http://schemas.microsoft.com/office/powerpoint/2010/main" val="1734244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CF6B1-0BCE-EB75-BDA0-4D148F5CE4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052E74-1827-1CC6-387C-4F30819E7711}"/>
              </a:ext>
            </a:extLst>
          </p:cNvPr>
          <p:cNvSpPr>
            <a:spLocks noGrp="1"/>
          </p:cNvSpPr>
          <p:nvPr>
            <p:ph type="title"/>
          </p:nvPr>
        </p:nvSpPr>
        <p:spPr/>
        <p:txBody>
          <a:bodyPr>
            <a:normAutofit/>
          </a:bodyPr>
          <a:lstStyle/>
          <a:p>
            <a:r>
              <a:rPr lang="en-US" sz="4000" dirty="0">
                <a:solidFill>
                  <a:schemeClr val="bg1"/>
                </a:solidFill>
                <a:latin typeface="Arial"/>
                <a:cs typeface="Arial"/>
              </a:rPr>
              <a:t>Creating Classes FAQs (continued)</a:t>
            </a:r>
            <a:endParaRPr lang="en-US" dirty="0">
              <a:solidFill>
                <a:schemeClr val="bg1"/>
              </a:solidFill>
            </a:endParaRPr>
          </a:p>
        </p:txBody>
      </p:sp>
      <p:sp>
        <p:nvSpPr>
          <p:cNvPr id="3" name="Content Placeholder 2">
            <a:extLst>
              <a:ext uri="{FF2B5EF4-FFF2-40B4-BE49-F238E27FC236}">
                <a16:creationId xmlns:a16="http://schemas.microsoft.com/office/drawing/2014/main" id="{DDED37EB-2663-26B9-7A88-1063C66275C5}"/>
              </a:ext>
            </a:extLst>
          </p:cNvPr>
          <p:cNvSpPr>
            <a:spLocks noGrp="1"/>
          </p:cNvSpPr>
          <p:nvPr>
            <p:ph idx="1"/>
          </p:nvPr>
        </p:nvSpPr>
        <p:spPr/>
        <p:txBody>
          <a:bodyPr vert="horz" lIns="91440" tIns="45720" rIns="91440" bIns="45720" rtlCol="0" anchor="t">
            <a:noAutofit/>
          </a:bodyPr>
          <a:lstStyle/>
          <a:p>
            <a:pPr marL="0" indent="0">
              <a:buClr>
                <a:srgbClr val="000000"/>
              </a:buClr>
              <a:buNone/>
            </a:pPr>
            <a:r>
              <a:rPr lang="en-US" sz="2000" b="1" dirty="0">
                <a:solidFill>
                  <a:srgbClr val="000000"/>
                </a:solidFill>
                <a:latin typeface="Arial"/>
              </a:rPr>
              <a:t>Q. How do we move students from one class to another?</a:t>
            </a:r>
          </a:p>
          <a:p>
            <a:pPr marL="0" indent="0">
              <a:buClr>
                <a:srgbClr val="000000"/>
              </a:buClr>
              <a:buNone/>
            </a:pPr>
            <a:r>
              <a:rPr lang="en-US" sz="2000" b="1" dirty="0">
                <a:solidFill>
                  <a:srgbClr val="000000"/>
                </a:solidFill>
                <a:latin typeface="Arial"/>
              </a:rPr>
              <a:t>A. </a:t>
            </a:r>
            <a:r>
              <a:rPr lang="en-US" sz="2000" dirty="0">
                <a:solidFill>
                  <a:srgbClr val="000000"/>
                </a:solidFill>
                <a:latin typeface="Arial"/>
              </a:rPr>
              <a:t>This must be done manually in the MCAS Portal user interface, on the Classes page. You would remove the student from one class and then add them to the next class. </a:t>
            </a:r>
          </a:p>
          <a:p>
            <a:pPr marL="0" indent="0">
              <a:buClr>
                <a:srgbClr val="000000"/>
              </a:buClr>
              <a:buNone/>
            </a:pPr>
            <a:r>
              <a:rPr lang="en-US" sz="2000" b="1" dirty="0">
                <a:solidFill>
                  <a:srgbClr val="000000"/>
                </a:solidFill>
                <a:latin typeface="Arial"/>
              </a:rPr>
              <a:t>Q. Can a class have students from different grade levels?</a:t>
            </a:r>
          </a:p>
          <a:p>
            <a:pPr marL="0" indent="0">
              <a:buClr>
                <a:srgbClr val="000000"/>
              </a:buClr>
              <a:buNone/>
            </a:pPr>
            <a:r>
              <a:rPr lang="en-US" sz="2000" b="1" dirty="0">
                <a:solidFill>
                  <a:srgbClr val="000000"/>
                </a:solidFill>
                <a:latin typeface="Arial"/>
              </a:rPr>
              <a:t>A. </a:t>
            </a:r>
            <a:r>
              <a:rPr lang="en-US" sz="2000" dirty="0">
                <a:solidFill>
                  <a:srgbClr val="000000"/>
                </a:solidFill>
                <a:latin typeface="Arial"/>
              </a:rPr>
              <a:t>Only for high school tests. Grades 3–8 classes are grade-level only, and so they are grade-specific.</a:t>
            </a:r>
          </a:p>
        </p:txBody>
      </p:sp>
      <p:sp>
        <p:nvSpPr>
          <p:cNvPr id="4" name="Slide Number Placeholder 3">
            <a:extLst>
              <a:ext uri="{FF2B5EF4-FFF2-40B4-BE49-F238E27FC236}">
                <a16:creationId xmlns:a16="http://schemas.microsoft.com/office/drawing/2014/main" id="{9E44AD1C-E029-1AE1-67B9-D93DDB9E8BC6}"/>
              </a:ext>
            </a:extLst>
          </p:cNvPr>
          <p:cNvSpPr>
            <a:spLocks noGrp="1"/>
          </p:cNvSpPr>
          <p:nvPr>
            <p:ph type="sldNum" sz="quarter" idx="12"/>
          </p:nvPr>
        </p:nvSpPr>
        <p:spPr/>
        <p:txBody>
          <a:bodyPr/>
          <a:lstStyle/>
          <a:p>
            <a:fld id="{68A8D22E-6BC5-9E47-900C-2BB94685D9F5}" type="slidenum">
              <a:rPr lang="en-US" smtClean="0"/>
              <a:t>45</a:t>
            </a:fld>
            <a:endParaRPr lang="en-US"/>
          </a:p>
        </p:txBody>
      </p:sp>
    </p:spTree>
    <p:extLst>
      <p:ext uri="{BB962C8B-B14F-4D97-AF65-F5344CB8AC3E}">
        <p14:creationId xmlns:p14="http://schemas.microsoft.com/office/powerpoint/2010/main" val="3143759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E1068-08FC-4C80-21E1-A2B095BBE4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287C4C-F003-3159-06AC-40A23C8247B6}"/>
              </a:ext>
            </a:extLst>
          </p:cNvPr>
          <p:cNvSpPr>
            <a:spLocks noGrp="1"/>
          </p:cNvSpPr>
          <p:nvPr>
            <p:ph type="title"/>
          </p:nvPr>
        </p:nvSpPr>
        <p:spPr/>
        <p:txBody>
          <a:bodyPr/>
          <a:lstStyle/>
          <a:p>
            <a:r>
              <a:rPr lang="en-US" sz="4000" dirty="0">
                <a:solidFill>
                  <a:schemeClr val="bg1"/>
                </a:solidFill>
                <a:latin typeface="Arial" panose="020B0604020202020204" pitchFamily="34" charset="0"/>
                <a:cs typeface="Arial" panose="020B0604020202020204" pitchFamily="34" charset="0"/>
              </a:rPr>
              <a:t>Resources</a:t>
            </a:r>
          </a:p>
        </p:txBody>
      </p:sp>
      <p:sp>
        <p:nvSpPr>
          <p:cNvPr id="3" name="Content Placeholder 2">
            <a:extLst>
              <a:ext uri="{FF2B5EF4-FFF2-40B4-BE49-F238E27FC236}">
                <a16:creationId xmlns:a16="http://schemas.microsoft.com/office/drawing/2014/main" id="{E12D616B-B406-D005-570A-D0916ED75944}"/>
              </a:ext>
            </a:extLst>
          </p:cNvPr>
          <p:cNvSpPr>
            <a:spLocks noGrp="1"/>
          </p:cNvSpPr>
          <p:nvPr>
            <p:ph idx="1"/>
          </p:nvPr>
        </p:nvSpPr>
        <p:spPr>
          <a:xfrm>
            <a:off x="173179" y="1591254"/>
            <a:ext cx="12018821" cy="4414692"/>
          </a:xfrm>
        </p:spPr>
        <p:txBody>
          <a:bodyPr/>
          <a:lstStyle/>
          <a:p>
            <a:pPr fontAlgn="base">
              <a:buClr>
                <a:srgbClr val="000000"/>
              </a:buClr>
            </a:pPr>
            <a:r>
              <a:rPr lang="en-US" sz="2800" dirty="0">
                <a:solidFill>
                  <a:srgbClr val="000000"/>
                </a:solidFill>
                <a:latin typeface="Arial" panose="020B0604020202020204" pitchFamily="34" charset="0"/>
                <a:cs typeface="Arial" panose="020B0604020202020204" pitchFamily="34" charset="0"/>
                <a:hlinkClick r:id="rId3"/>
              </a:rPr>
              <a:t>MCAS Portal Guides</a:t>
            </a:r>
            <a:endParaRPr lang="en-US" sz="2800" dirty="0">
              <a:solidFill>
                <a:srgbClr val="000000"/>
              </a:solidFill>
              <a:latin typeface="Arial" panose="020B0604020202020204" pitchFamily="34" charset="0"/>
              <a:cs typeface="Arial" panose="020B0604020202020204" pitchFamily="34" charset="0"/>
            </a:endParaRPr>
          </a:p>
          <a:p>
            <a:pPr lvl="1" fontAlgn="base">
              <a:buClr>
                <a:srgbClr val="000000"/>
              </a:buClr>
            </a:pPr>
            <a:r>
              <a:rPr lang="en-US" dirty="0">
                <a:solidFill>
                  <a:srgbClr val="000000"/>
                </a:solidFill>
                <a:latin typeface="Arial" panose="020B0604020202020204" pitchFamily="34" charset="0"/>
                <a:cs typeface="Arial" panose="020B0604020202020204" pitchFamily="34" charset="0"/>
              </a:rPr>
              <a:t>Guide to th</a:t>
            </a:r>
            <a:r>
              <a:rPr lang="en-US" dirty="0">
                <a:solidFill>
                  <a:srgbClr val="000000"/>
                </a:solidFill>
              </a:rPr>
              <a:t>e MCAS Portal, Part V: Creating and Managing Classes for Grades 3–8</a:t>
            </a:r>
          </a:p>
          <a:p>
            <a:pPr lvl="1" fontAlgn="base">
              <a:buClr>
                <a:srgbClr val="000000"/>
              </a:buClr>
            </a:pPr>
            <a:r>
              <a:rPr lang="en-US" dirty="0">
                <a:solidFill>
                  <a:srgbClr val="000000"/>
                </a:solidFill>
                <a:latin typeface="Arial" panose="020B0604020202020204" pitchFamily="34" charset="0"/>
                <a:cs typeface="Arial" panose="020B0604020202020204" pitchFamily="34" charset="0"/>
              </a:rPr>
              <a:t>Guid</a:t>
            </a:r>
            <a:r>
              <a:rPr lang="en-US" dirty="0">
                <a:solidFill>
                  <a:srgbClr val="000000"/>
                </a:solidFill>
              </a:rPr>
              <a:t>e to the MCAS Portal, Appendix A: Creating and Managing Classes for High School Tests</a:t>
            </a:r>
            <a:endParaRPr lang="en-US" dirty="0">
              <a:solidFill>
                <a:srgbClr val="000000"/>
              </a:solidFill>
              <a:latin typeface="Arial" panose="020B0604020202020204" pitchFamily="34" charset="0"/>
              <a:cs typeface="Arial" panose="020B0604020202020204" pitchFamily="34" charset="0"/>
            </a:endParaRPr>
          </a:p>
          <a:p>
            <a:pPr fontAlgn="base">
              <a:buClr>
                <a:srgbClr val="000000"/>
              </a:buClr>
            </a:pPr>
            <a:r>
              <a:rPr lang="en-US" sz="2800" dirty="0">
                <a:solidFill>
                  <a:srgbClr val="000000"/>
                </a:solidFill>
                <a:latin typeface="Arial" panose="020B0604020202020204" pitchFamily="34" charset="0"/>
                <a:cs typeface="Arial" panose="020B0604020202020204" pitchFamily="34" charset="0"/>
                <a:hlinkClick r:id="rId4"/>
              </a:rPr>
              <a:t>Training Modules</a:t>
            </a:r>
            <a:endParaRPr lang="en-US" sz="2800" dirty="0">
              <a:solidFill>
                <a:srgbClr val="000000"/>
              </a:solidFill>
              <a:latin typeface="Arial" panose="020B0604020202020204" pitchFamily="34" charset="0"/>
              <a:cs typeface="Arial" panose="020B0604020202020204" pitchFamily="34" charset="0"/>
            </a:endParaRPr>
          </a:p>
          <a:p>
            <a:pPr lvl="1" fontAlgn="base">
              <a:buClr>
                <a:srgbClr val="000000"/>
              </a:buClr>
            </a:pPr>
            <a:r>
              <a:rPr lang="en-US" dirty="0">
                <a:solidFill>
                  <a:srgbClr val="000000"/>
                </a:solidFill>
              </a:rPr>
              <a:t>Creating Classes for MCAS (</a:t>
            </a:r>
            <a:r>
              <a:rPr lang="en-US" i="1" dirty="0">
                <a:solidFill>
                  <a:srgbClr val="000000"/>
                </a:solidFill>
              </a:rPr>
              <a:t>updated version for 2026 to be available soon</a:t>
            </a:r>
            <a:r>
              <a:rPr lang="en-US" dirty="0">
                <a:solidFill>
                  <a:srgbClr val="000000"/>
                </a:solidFill>
              </a:rPr>
              <a:t>)</a:t>
            </a:r>
            <a:endParaRPr lang="en-US"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E02142D-E9F8-32E8-BE79-36EE6C531A61}"/>
              </a:ext>
            </a:extLst>
          </p:cNvPr>
          <p:cNvSpPr>
            <a:spLocks noGrp="1"/>
          </p:cNvSpPr>
          <p:nvPr>
            <p:ph type="sldNum" sz="quarter" idx="12"/>
          </p:nvPr>
        </p:nvSpPr>
        <p:spPr/>
        <p:txBody>
          <a:bodyPr/>
          <a:lstStyle/>
          <a:p>
            <a:fld id="{68A8D22E-6BC5-9E47-900C-2BB94685D9F5}" type="slidenum">
              <a:rPr lang="en-US" smtClean="0"/>
              <a:t>46</a:t>
            </a:fld>
            <a:endParaRPr lang="en-US"/>
          </a:p>
        </p:txBody>
      </p:sp>
    </p:spTree>
    <p:extLst>
      <p:ext uri="{BB962C8B-B14F-4D97-AF65-F5344CB8AC3E}">
        <p14:creationId xmlns:p14="http://schemas.microsoft.com/office/powerpoint/2010/main" val="1656977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ED9AE-67E4-5AC7-DB4D-5E2D29577AA1}"/>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CDC1541-3252-99A4-3B23-9B5E39DCADAC}"/>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100000"/>
              </a:lnSpc>
              <a:spcBef>
                <a:spcPts val="1000"/>
              </a:spcBef>
              <a:spcAft>
                <a:spcPts val="0"/>
              </a:spcAft>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100000"/>
              </a:lnSpc>
              <a:spcBef>
                <a:spcPts val="500"/>
              </a:spcBef>
              <a:spcAft>
                <a:spcPts val="0"/>
              </a:spcAft>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100000"/>
              </a:lnSpc>
              <a:spcBef>
                <a:spcPts val="500"/>
              </a:spcBef>
              <a:spcAft>
                <a:spcPts val="0"/>
              </a:spcAft>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100000"/>
              </a:lnSpc>
              <a:spcBef>
                <a:spcPts val="500"/>
              </a:spcBef>
              <a:spcAft>
                <a:spcPts val="0"/>
              </a:spcAft>
              <a:buClr>
                <a:srgbClr val="E38526"/>
              </a:buClr>
              <a:buFont typeface="Wingdings" panose="05000000000000000000" pitchFamily="2" charset="2"/>
              <a:buChar char="v"/>
              <a:defRPr sz="20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00000"/>
              </a:lnSpc>
              <a:spcBef>
                <a:spcPts val="1000"/>
              </a:spcBef>
              <a:spcAft>
                <a:spcPts val="0"/>
              </a:spcAft>
              <a:buClr>
                <a:srgbClr val="E38526"/>
              </a:buClr>
              <a:buSzTx/>
              <a:buFont typeface="Arial" panose="020B0604020202020204" pitchFamily="34" charset="0"/>
              <a:buNone/>
              <a:tabLst/>
              <a:defRPr/>
            </a:pPr>
            <a:r>
              <a:rPr kumimoji="0" lang="en-US" sz="5998"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Questions &amp; Answers</a:t>
            </a:r>
          </a:p>
        </p:txBody>
      </p:sp>
      <p:sp>
        <p:nvSpPr>
          <p:cNvPr id="3" name="Content Placeholder 2">
            <a:extLst>
              <a:ext uri="{FF2B5EF4-FFF2-40B4-BE49-F238E27FC236}">
                <a16:creationId xmlns:a16="http://schemas.microsoft.com/office/drawing/2014/main" id="{F7389E2B-F192-5789-CF0B-F435DE515490}"/>
              </a:ext>
            </a:extLst>
          </p:cNvPr>
          <p:cNvSpPr>
            <a:spLocks noGrp="1"/>
          </p:cNvSpPr>
          <p:nvPr>
            <p:ph idx="1"/>
          </p:nvPr>
        </p:nvSpPr>
        <p:spPr>
          <a:xfrm>
            <a:off x="-180914" y="1221654"/>
            <a:ext cx="11890665" cy="4414692"/>
          </a:xfrm>
        </p:spPr>
        <p:txBody>
          <a:bodyPr anchor="ctr"/>
          <a:lstStyle/>
          <a:p>
            <a:pPr algn="ctr">
              <a:buNone/>
            </a:pPr>
            <a:r>
              <a:rPr lang="en-US" sz="4000" dirty="0">
                <a:solidFill>
                  <a:schemeClr val="tx1"/>
                </a:solidFill>
                <a:latin typeface="Arial" panose="020B0604020202020204" pitchFamily="34" charset="0"/>
                <a:cs typeface="Arial" panose="020B0604020202020204" pitchFamily="34" charset="0"/>
              </a:rPr>
              <a:t>Use the “Q&amp;A” feature </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to ask questions. </a:t>
            </a:r>
          </a:p>
        </p:txBody>
      </p:sp>
      <p:grpSp>
        <p:nvGrpSpPr>
          <p:cNvPr id="10" name="Group 9" descr="Image displays Q and A icon">
            <a:extLst>
              <a:ext uri="{FF2B5EF4-FFF2-40B4-BE49-F238E27FC236}">
                <a16:creationId xmlns:a16="http://schemas.microsoft.com/office/drawing/2014/main" id="{8540AD35-5CD2-CE33-3857-F0AB2EF17C8A}"/>
              </a:ext>
              <a:ext uri="{C183D7F6-B498-43B3-948B-1728B52AA6E4}">
                <adec:decorative xmlns:adec="http://schemas.microsoft.com/office/drawing/2017/decorative" val="0"/>
              </a:ext>
            </a:extLst>
          </p:cNvPr>
          <p:cNvGrpSpPr/>
          <p:nvPr/>
        </p:nvGrpSpPr>
        <p:grpSpPr>
          <a:xfrm>
            <a:off x="9306464" y="2288214"/>
            <a:ext cx="1351472" cy="958850"/>
            <a:chOff x="10086680" y="2047821"/>
            <a:chExt cx="1351472" cy="958850"/>
          </a:xfrm>
        </p:grpSpPr>
        <p:pic>
          <p:nvPicPr>
            <p:cNvPr id="11" name="Picture 10">
              <a:extLst>
                <a:ext uri="{FF2B5EF4-FFF2-40B4-BE49-F238E27FC236}">
                  <a16:creationId xmlns:a16="http://schemas.microsoft.com/office/drawing/2014/main" id="{54EC0665-67C1-851F-ED73-19D121C3DAB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998" t="5303" r="69522" b="1165"/>
            <a:stretch/>
          </p:blipFill>
          <p:spPr>
            <a:xfrm>
              <a:off x="10086680" y="2172930"/>
              <a:ext cx="1351472" cy="724061"/>
            </a:xfrm>
            <a:prstGeom prst="rect">
              <a:avLst/>
            </a:prstGeom>
          </p:spPr>
        </p:pic>
        <p:sp>
          <p:nvSpPr>
            <p:cNvPr id="12" name="Oval 11">
              <a:extLst>
                <a:ext uri="{FF2B5EF4-FFF2-40B4-BE49-F238E27FC236}">
                  <a16:creationId xmlns:a16="http://schemas.microsoft.com/office/drawing/2014/main" id="{6C3F4BC5-AECB-E4EF-0149-156B9F36521A}"/>
                </a:ext>
                <a:ext uri="{C183D7F6-B498-43B3-948B-1728B52AA6E4}">
                  <adec:decorative xmlns:adec="http://schemas.microsoft.com/office/drawing/2017/decorative" val="1"/>
                </a:ext>
              </a:extLst>
            </p:cNvPr>
            <p:cNvSpPr/>
            <p:nvPr/>
          </p:nvSpPr>
          <p:spPr>
            <a:xfrm>
              <a:off x="10228483" y="2047821"/>
              <a:ext cx="1003300" cy="958850"/>
            </a:xfrm>
            <a:prstGeom prst="ellipse">
              <a:avLst/>
            </a:prstGeom>
            <a:noFill/>
            <a:ln w="57150">
              <a:solidFill>
                <a:srgbClr val="E38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DCD04B00-ADB2-63A0-14E1-1A3CC7FA50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073" y="3610936"/>
            <a:ext cx="3603678" cy="2186638"/>
          </a:xfrm>
          <a:prstGeom prst="rect">
            <a:avLst/>
          </a:prstGeom>
          <a:ln>
            <a:solidFill>
              <a:schemeClr val="bg1">
                <a:lumMod val="50000"/>
              </a:schemeClr>
            </a:solidFill>
          </a:ln>
        </p:spPr>
      </p:pic>
      <p:sp>
        <p:nvSpPr>
          <p:cNvPr id="2" name="Slide Number Placeholder 1">
            <a:extLst>
              <a:ext uri="{FF2B5EF4-FFF2-40B4-BE49-F238E27FC236}">
                <a16:creationId xmlns:a16="http://schemas.microsoft.com/office/drawing/2014/main" id="{3B729FEF-3E4B-6700-3540-B1865EB4E0C8}"/>
              </a:ext>
            </a:extLst>
          </p:cNvPr>
          <p:cNvSpPr>
            <a:spLocks noGrp="1"/>
          </p:cNvSpPr>
          <p:nvPr>
            <p:ph type="sldNum" sz="quarter" idx="12"/>
          </p:nvPr>
        </p:nvSpPr>
        <p:spPr/>
        <p:txBody>
          <a:bodyPr/>
          <a:lstStyle/>
          <a:p>
            <a:fld id="{68A8D22E-6BC5-9E47-900C-2BB94685D9F5}" type="slidenum">
              <a:rPr lang="en-US" smtClean="0"/>
              <a:t>47</a:t>
            </a:fld>
            <a:endParaRPr lang="en-US"/>
          </a:p>
        </p:txBody>
      </p:sp>
    </p:spTree>
    <p:extLst>
      <p:ext uri="{BB962C8B-B14F-4D97-AF65-F5344CB8AC3E}">
        <p14:creationId xmlns:p14="http://schemas.microsoft.com/office/powerpoint/2010/main" val="39515198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27A21-C375-6B4E-6EE8-110A4C9713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70D486-B44E-0417-E010-12D5A90B0CC1}"/>
              </a:ext>
            </a:extLst>
          </p:cNvPr>
          <p:cNvSpPr>
            <a:spLocks noGrp="1"/>
          </p:cNvSpPr>
          <p:nvPr>
            <p:ph type="title" idx="4294967295"/>
          </p:nvPr>
        </p:nvSpPr>
        <p:spPr>
          <a:xfrm>
            <a:off x="2870427" y="2882900"/>
            <a:ext cx="10872787" cy="1092200"/>
          </a:xfrm>
        </p:spPr>
        <p:txBody>
          <a:bodyPr>
            <a:normAutofit fontScale="90000"/>
          </a:bodyPr>
          <a:lstStyle/>
          <a:p>
            <a:r>
              <a:rPr lang="en-US" dirty="0">
                <a:solidFill>
                  <a:schemeClr val="tx1"/>
                </a:solidFill>
                <a:latin typeface="Arial" panose="020B0604020202020204" pitchFamily="34" charset="0"/>
                <a:cs typeface="Arial" panose="020B0604020202020204" pitchFamily="34" charset="0"/>
              </a:rPr>
              <a:t>4. Scheduling Tests and Printing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Student Logins</a:t>
            </a:r>
          </a:p>
        </p:txBody>
      </p:sp>
      <p:sp>
        <p:nvSpPr>
          <p:cNvPr id="3" name="Slide Number Placeholder 2">
            <a:extLst>
              <a:ext uri="{FF2B5EF4-FFF2-40B4-BE49-F238E27FC236}">
                <a16:creationId xmlns:a16="http://schemas.microsoft.com/office/drawing/2014/main" id="{A3AAC921-6175-976A-EB2C-2B96D2207FFA}"/>
              </a:ext>
            </a:extLst>
          </p:cNvPr>
          <p:cNvSpPr>
            <a:spLocks noGrp="1"/>
          </p:cNvSpPr>
          <p:nvPr>
            <p:ph type="sldNum" sz="quarter" idx="12"/>
          </p:nvPr>
        </p:nvSpPr>
        <p:spPr/>
        <p:txBody>
          <a:bodyPr/>
          <a:lstStyle/>
          <a:p>
            <a:fld id="{68A8D22E-6BC5-9E47-900C-2BB94685D9F5}" type="slidenum">
              <a:rPr lang="en-US" smtClean="0"/>
              <a:pPr/>
              <a:t>48</a:t>
            </a:fld>
            <a:endParaRPr lang="en-US"/>
          </a:p>
        </p:txBody>
      </p:sp>
    </p:spTree>
    <p:extLst>
      <p:ext uri="{BB962C8B-B14F-4D97-AF65-F5344CB8AC3E}">
        <p14:creationId xmlns:p14="http://schemas.microsoft.com/office/powerpoint/2010/main" val="669993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9C527-7817-0CD7-796C-1C51EA30A8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D5F841-F0BD-CE67-F956-6BECD01265B9}"/>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Scheduling Tests</a:t>
            </a:r>
          </a:p>
        </p:txBody>
      </p:sp>
      <p:sp>
        <p:nvSpPr>
          <p:cNvPr id="3" name="Text Placeholder 2">
            <a:extLst>
              <a:ext uri="{FF2B5EF4-FFF2-40B4-BE49-F238E27FC236}">
                <a16:creationId xmlns:a16="http://schemas.microsoft.com/office/drawing/2014/main" id="{15D45823-16C8-9434-01B6-2B1B7F23D020}"/>
              </a:ext>
            </a:extLst>
          </p:cNvPr>
          <p:cNvSpPr>
            <a:spLocks noGrp="1"/>
          </p:cNvSpPr>
          <p:nvPr>
            <p:ph idx="1"/>
          </p:nvPr>
        </p:nvSpPr>
        <p:spPr/>
        <p:txBody>
          <a:bodyPr>
            <a:normAutofit/>
          </a:bodyPr>
          <a:lstStyle/>
          <a:p>
            <a:pPr marL="457200" lvl="0"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Schools will need to “schedule” classes for tests in order to assign test forms and create student logins.</a:t>
            </a:r>
          </a:p>
          <a:p>
            <a:pPr marL="914400" lvl="1" indent="-457200">
              <a:buClr>
                <a:srgbClr val="000000"/>
              </a:buClr>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Student logins cannot be printed until after tests are scheduled. </a:t>
            </a:r>
          </a:p>
          <a:p>
            <a:pPr marL="457200" lvl="0"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Test coordinators will need to schedule tests approximately one week prior to test administration. </a:t>
            </a:r>
          </a:p>
          <a:p>
            <a:pPr marL="457200" lvl="0"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The </a:t>
            </a:r>
            <a:r>
              <a:rPr lang="en-US" dirty="0">
                <a:solidFill>
                  <a:srgbClr val="000000"/>
                </a:solidFill>
                <a:latin typeface="Arial" panose="020B0604020202020204" pitchFamily="34" charset="0"/>
                <a:cs typeface="Arial" panose="020B0604020202020204" pitchFamily="34" charset="0"/>
                <a:hlinkClick r:id="rId2"/>
              </a:rPr>
              <a:t>Statewide Testing Schedule</a:t>
            </a:r>
            <a:r>
              <a:rPr lang="en-US" dirty="0">
                <a:solidFill>
                  <a:srgbClr val="000000"/>
                </a:solidFill>
                <a:latin typeface="Arial" panose="020B0604020202020204" pitchFamily="34" charset="0"/>
                <a:cs typeface="Arial" panose="020B0604020202020204" pitchFamily="34" charset="0"/>
              </a:rPr>
              <a:t> lists the dates that test scheduling should be completed for each administration. </a:t>
            </a:r>
          </a:p>
        </p:txBody>
      </p:sp>
      <p:sp>
        <p:nvSpPr>
          <p:cNvPr id="4" name="Slide Number Placeholder 3">
            <a:extLst>
              <a:ext uri="{FF2B5EF4-FFF2-40B4-BE49-F238E27FC236}">
                <a16:creationId xmlns:a16="http://schemas.microsoft.com/office/drawing/2014/main" id="{4C1DCC12-9E42-2799-3127-FB91A4FBC96D}"/>
              </a:ext>
            </a:extLst>
          </p:cNvPr>
          <p:cNvSpPr>
            <a:spLocks noGrp="1"/>
          </p:cNvSpPr>
          <p:nvPr>
            <p:ph type="sldNum" sz="quarter" idx="12"/>
          </p:nvPr>
        </p:nvSpPr>
        <p:spPr/>
        <p:txBody>
          <a:bodyPr/>
          <a:lstStyle/>
          <a:p>
            <a:fld id="{68A8D22E-6BC5-9E47-900C-2BB94685D9F5}" type="slidenum">
              <a:rPr lang="en-US" smtClean="0"/>
              <a:t>49</a:t>
            </a:fld>
            <a:endParaRPr lang="en-US"/>
          </a:p>
        </p:txBody>
      </p:sp>
    </p:spTree>
    <p:extLst>
      <p:ext uri="{BB962C8B-B14F-4D97-AF65-F5344CB8AC3E}">
        <p14:creationId xmlns:p14="http://schemas.microsoft.com/office/powerpoint/2010/main" val="3123680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Today’s Agenda</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idx="1"/>
          </p:nvPr>
        </p:nvSpPr>
        <p:spPr/>
        <p:txBody>
          <a:bodyPr vert="horz" lIns="91440" tIns="45720" rIns="91440" bIns="45720" rtlCol="0" anchor="t">
            <a:normAutofit fontScale="62500" lnSpcReduction="20000"/>
          </a:bodyPr>
          <a:lstStyle/>
          <a:p>
            <a:pPr marL="514350" indent="-514350">
              <a:buClrTx/>
              <a:buFont typeface="+mj-lt"/>
              <a:buAutoNum type="arabicPeriod"/>
            </a:pPr>
            <a:r>
              <a:rPr lang="en-US" sz="5100" dirty="0">
                <a:solidFill>
                  <a:srgbClr val="000000"/>
                </a:solidFill>
                <a:latin typeface="Arial"/>
                <a:cs typeface="Arial"/>
              </a:rPr>
              <a:t>Timeline of Tasks in the MCAS Portal</a:t>
            </a:r>
          </a:p>
          <a:p>
            <a:pPr marL="514350" indent="-514350">
              <a:buClrTx/>
              <a:buFont typeface="+mj-lt"/>
              <a:buAutoNum type="arabicPeriod"/>
            </a:pPr>
            <a:r>
              <a:rPr lang="en-US" sz="5100" dirty="0">
                <a:solidFill>
                  <a:srgbClr val="000000"/>
                </a:solidFill>
                <a:latin typeface="Arial"/>
                <a:cs typeface="Arial"/>
              </a:rPr>
              <a:t>Updates to Student Registration</a:t>
            </a:r>
          </a:p>
          <a:p>
            <a:pPr marL="514350" indent="-514350">
              <a:buClrTx/>
              <a:buFont typeface="+mj-lt"/>
              <a:buAutoNum type="arabicPeriod"/>
            </a:pPr>
            <a:r>
              <a:rPr lang="en-US" sz="5100" dirty="0">
                <a:solidFill>
                  <a:srgbClr val="000000"/>
                </a:solidFill>
                <a:latin typeface="Arial"/>
                <a:cs typeface="Arial"/>
              </a:rPr>
              <a:t>Creating and Managing Classes</a:t>
            </a:r>
          </a:p>
          <a:p>
            <a:pPr marL="514350" indent="-514350">
              <a:buClrTx/>
              <a:buFont typeface="+mj-lt"/>
              <a:buAutoNum type="arabicPeriod"/>
            </a:pPr>
            <a:r>
              <a:rPr lang="en-US" sz="5100" dirty="0">
                <a:solidFill>
                  <a:srgbClr val="000000"/>
                </a:solidFill>
                <a:latin typeface="Arial"/>
                <a:cs typeface="Arial"/>
              </a:rPr>
              <a:t>Scheduling Tests and Printing Student Logins</a:t>
            </a:r>
          </a:p>
          <a:p>
            <a:pPr marL="514350" indent="-514350">
              <a:buClrTx/>
              <a:buFont typeface="+mj-lt"/>
              <a:buAutoNum type="arabicPeriod"/>
            </a:pPr>
            <a:r>
              <a:rPr lang="en-US" sz="5100" dirty="0">
                <a:solidFill>
                  <a:srgbClr val="000000"/>
                </a:solidFill>
                <a:latin typeface="Arial"/>
                <a:cs typeface="Arial"/>
              </a:rPr>
              <a:t>Materials Management</a:t>
            </a:r>
          </a:p>
          <a:p>
            <a:pPr marL="514350" indent="-514350">
              <a:buClrTx/>
              <a:buFont typeface="+mj-lt"/>
              <a:buAutoNum type="arabicPeriod"/>
            </a:pPr>
            <a:r>
              <a:rPr lang="en-US" sz="5100" dirty="0">
                <a:solidFill>
                  <a:srgbClr val="000000"/>
                </a:solidFill>
                <a:latin typeface="Arial"/>
                <a:cs typeface="Arial"/>
              </a:rPr>
              <a:t>Accessibility and Accommodations</a:t>
            </a:r>
          </a:p>
          <a:p>
            <a:pPr marL="514350" indent="-514350">
              <a:buClrTx/>
              <a:buFont typeface="+mj-lt"/>
              <a:buAutoNum type="arabicPeriod"/>
            </a:pPr>
            <a:r>
              <a:rPr lang="en-US" sz="5100" dirty="0">
                <a:solidFill>
                  <a:srgbClr val="000000"/>
                </a:solidFill>
                <a:latin typeface="Arial"/>
                <a:cs typeface="Arial"/>
              </a:rPr>
              <a:t>Test Administrator Tasks Before Testing</a:t>
            </a:r>
          </a:p>
          <a:p>
            <a:pPr marL="514350" indent="-514350">
              <a:buClrTx/>
              <a:buFont typeface="+mj-lt"/>
              <a:buAutoNum type="arabicPeriod"/>
            </a:pPr>
            <a:r>
              <a:rPr lang="en-US" sz="5100" dirty="0">
                <a:solidFill>
                  <a:srgbClr val="000000"/>
                </a:solidFill>
                <a:latin typeface="Arial"/>
                <a:cs typeface="Arial"/>
              </a:rPr>
              <a:t>Resources and Next Steps</a:t>
            </a:r>
          </a:p>
          <a:p>
            <a:pPr marL="514350" indent="-514350">
              <a:buClrTx/>
              <a:buFont typeface="+mj-lt"/>
              <a:buAutoNum type="arabicPeriod"/>
            </a:pPr>
            <a:r>
              <a:rPr lang="en-US" sz="5100" dirty="0">
                <a:solidFill>
                  <a:srgbClr val="000000"/>
                </a:solidFill>
                <a:latin typeface="Arial"/>
                <a:cs typeface="Arial"/>
              </a:rPr>
              <a:t>Live “Sandbox” Time with Additional Demonstrations</a:t>
            </a:r>
          </a:p>
          <a:p>
            <a:pPr marL="514350" indent="-514350">
              <a:buClrTx/>
              <a:buFont typeface="+mj-lt"/>
              <a:buAutoNum type="arabicPeriod"/>
            </a:pPr>
            <a:endParaRPr lang="en-US" dirty="0">
              <a:solidFill>
                <a:srgbClr val="101D35"/>
              </a:solidFill>
              <a:latin typeface="Arial"/>
              <a:cs typeface="Arial"/>
            </a:endParaRPr>
          </a:p>
          <a:p>
            <a:pPr marL="514350" indent="-514350">
              <a:buClrTx/>
              <a:buFont typeface="+mj-lt"/>
              <a:buAutoNum type="arabicPeriod"/>
            </a:pPr>
            <a:endParaRPr lang="en-US" dirty="0">
              <a:solidFill>
                <a:srgbClr val="101D35"/>
              </a:solidFill>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43F70F93-68FD-ED6B-4D79-B58B7807F182}"/>
              </a:ext>
            </a:extLst>
          </p:cNvPr>
          <p:cNvSpPr>
            <a:spLocks noGrp="1"/>
          </p:cNvSpPr>
          <p:nvPr>
            <p:ph type="sldNum" sz="quarter" idx="12"/>
          </p:nvPr>
        </p:nvSpPr>
        <p:spPr/>
        <p:txBody>
          <a:bodyPr/>
          <a:lstStyle/>
          <a:p>
            <a:fld id="{68A8D22E-6BC5-9E47-900C-2BB94685D9F5}" type="slidenum">
              <a:rPr lang="en-US" smtClean="0"/>
              <a:t>5</a:t>
            </a:fld>
            <a:endParaRPr lang="en-US"/>
          </a:p>
        </p:txBody>
      </p:sp>
    </p:spTree>
    <p:extLst>
      <p:ext uri="{BB962C8B-B14F-4D97-AF65-F5344CB8AC3E}">
        <p14:creationId xmlns:p14="http://schemas.microsoft.com/office/powerpoint/2010/main" val="29386977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6A955-F017-C170-8F04-D9BA657DFE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4D5C8C-26B9-9D54-3164-295737597CC3}"/>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Printing Student Logins</a:t>
            </a:r>
          </a:p>
        </p:txBody>
      </p:sp>
      <p:sp>
        <p:nvSpPr>
          <p:cNvPr id="3" name="Text Placeholder 2">
            <a:extLst>
              <a:ext uri="{FF2B5EF4-FFF2-40B4-BE49-F238E27FC236}">
                <a16:creationId xmlns:a16="http://schemas.microsoft.com/office/drawing/2014/main" id="{496D6C38-2A44-EE28-602E-B367193DD123}"/>
              </a:ext>
            </a:extLst>
          </p:cNvPr>
          <p:cNvSpPr>
            <a:spLocks noGrp="1"/>
          </p:cNvSpPr>
          <p:nvPr>
            <p:ph idx="1"/>
          </p:nvPr>
        </p:nvSpPr>
        <p:spPr/>
        <p:txBody>
          <a:bodyPr>
            <a:normAutofit fontScale="92500" lnSpcReduction="10000"/>
          </a:bodyPr>
          <a:lstStyle/>
          <a:p>
            <a:pPr marL="457200" lvl="0"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Student logins contain the sign-in information that students need to type in to begin each test session. </a:t>
            </a:r>
          </a:p>
          <a:p>
            <a:pPr marL="914400" lvl="1"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Students use the same student login for each subject area test (e.g., Jon Ward has one login for grade 4 ELA sessions 1 and 2, and a different login for grade 4 Mathematics). </a:t>
            </a:r>
          </a:p>
          <a:p>
            <a:pPr marL="457200" lvl="0"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Schools may print student logins up to one week in advance; DESE recommends printing student logins one to two days in advance of testing. </a:t>
            </a:r>
          </a:p>
          <a:p>
            <a:pPr marL="914400" lvl="1"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Student logins are considered secure and must be tracked. </a:t>
            </a:r>
          </a:p>
          <a:p>
            <a:pPr marL="457200" lvl="0"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Note: Test coordinators may also need to create and print test administrator logins for test administrators administering the Human Read-Aloud and Human Signer accommodations. </a:t>
            </a:r>
          </a:p>
          <a:p>
            <a:pPr marL="914400" lvl="1"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See instructions in Appendix C of the </a:t>
            </a:r>
            <a:r>
              <a:rPr lang="en-US" dirty="0">
                <a:solidFill>
                  <a:srgbClr val="000000"/>
                </a:solidFill>
                <a:latin typeface="Arial" panose="020B0604020202020204" pitchFamily="34" charset="0"/>
                <a:cs typeface="Arial" panose="020B0604020202020204" pitchFamily="34" charset="0"/>
                <a:hlinkClick r:id="rId2"/>
              </a:rPr>
              <a:t>PAM</a:t>
            </a:r>
            <a:r>
              <a:rPr lang="en-US" dirty="0">
                <a:solidFill>
                  <a:srgbClr val="000000"/>
                </a:solidFill>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C309D77F-134B-CFCC-6F5A-09FFCFF50C89}"/>
              </a:ext>
            </a:extLst>
          </p:cNvPr>
          <p:cNvSpPr>
            <a:spLocks noGrp="1"/>
          </p:cNvSpPr>
          <p:nvPr>
            <p:ph type="sldNum" sz="quarter" idx="12"/>
          </p:nvPr>
        </p:nvSpPr>
        <p:spPr/>
        <p:txBody>
          <a:bodyPr/>
          <a:lstStyle/>
          <a:p>
            <a:fld id="{68A8D22E-6BC5-9E47-900C-2BB94685D9F5}" type="slidenum">
              <a:rPr lang="en-US" smtClean="0"/>
              <a:t>50</a:t>
            </a:fld>
            <a:endParaRPr lang="en-US"/>
          </a:p>
        </p:txBody>
      </p:sp>
    </p:spTree>
    <p:extLst>
      <p:ext uri="{BB962C8B-B14F-4D97-AF65-F5344CB8AC3E}">
        <p14:creationId xmlns:p14="http://schemas.microsoft.com/office/powerpoint/2010/main" val="1442564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bg1"/>
                </a:solidFill>
                <a:latin typeface="Arial" panose="020B0604020202020204" pitchFamily="34" charset="0"/>
                <a:cs typeface="Arial" panose="020B0604020202020204" pitchFamily="34" charset="0"/>
              </a:rPr>
              <a:t>Student Logins</a:t>
            </a:r>
          </a:p>
        </p:txBody>
      </p:sp>
      <p:sp>
        <p:nvSpPr>
          <p:cNvPr id="3" name="Content Placeholder 2"/>
          <p:cNvSpPr>
            <a:spLocks noGrp="1"/>
          </p:cNvSpPr>
          <p:nvPr>
            <p:ph idx="1"/>
          </p:nvPr>
        </p:nvSpPr>
        <p:spPr/>
        <p:txBody>
          <a:bodyPr/>
          <a:lstStyle/>
          <a:p>
            <a:pPr>
              <a:buClrTx/>
            </a:pPr>
            <a:r>
              <a:rPr lang="en-US" sz="2800" dirty="0">
                <a:solidFill>
                  <a:srgbClr val="000000"/>
                </a:solidFill>
                <a:latin typeface="Arial" panose="020B0604020202020204" pitchFamily="34" charset="0"/>
                <a:cs typeface="Arial" panose="020B0604020202020204" pitchFamily="34" charset="0"/>
              </a:rPr>
              <a:t>Advise your test administrators to check that each student has the correct student login. </a:t>
            </a:r>
          </a:p>
          <a:p>
            <a:pPr>
              <a:buClrTx/>
            </a:pPr>
            <a:r>
              <a:rPr lang="en-US" sz="2800" dirty="0">
                <a:solidFill>
                  <a:srgbClr val="000000"/>
                </a:solidFill>
                <a:latin typeface="Arial" panose="020B0604020202020204" pitchFamily="34" charset="0"/>
                <a:cs typeface="Arial" panose="020B0604020202020204" pitchFamily="34" charset="0"/>
              </a:rPr>
              <a:t>Students should verify their name and date of birth on the student login. </a:t>
            </a:r>
          </a:p>
          <a:p>
            <a:pPr>
              <a:buClrTx/>
            </a:pPr>
            <a:r>
              <a:rPr lang="en-US" sz="2800" dirty="0">
                <a:solidFill>
                  <a:srgbClr val="000000"/>
                </a:solidFill>
                <a:latin typeface="Arial" panose="020B0604020202020204" pitchFamily="34" charset="0"/>
                <a:cs typeface="Arial" panose="020B0604020202020204" pitchFamily="34" charset="0"/>
              </a:rPr>
              <a:t>Students can also verify their name on the Hello screen in the MCAS Student Kiosk. </a:t>
            </a:r>
          </a:p>
        </p:txBody>
      </p:sp>
      <p:pic>
        <p:nvPicPr>
          <p:cNvPr id="4" name="Picture 3">
            <a:extLst>
              <a:ext uri="{FF2B5EF4-FFF2-40B4-BE49-F238E27FC236}">
                <a16:creationId xmlns:a16="http://schemas.microsoft.com/office/drawing/2014/main" id="{70D51B22-ABB4-46F1-3110-5435B2C4F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4031" y="3571960"/>
            <a:ext cx="4793064" cy="3094765"/>
          </a:xfrm>
          <a:prstGeom prst="rect">
            <a:avLst/>
          </a:prstGeom>
        </p:spPr>
      </p:pic>
      <p:sp>
        <p:nvSpPr>
          <p:cNvPr id="5" name="Slide Number Placeholder 4">
            <a:extLst>
              <a:ext uri="{FF2B5EF4-FFF2-40B4-BE49-F238E27FC236}">
                <a16:creationId xmlns:a16="http://schemas.microsoft.com/office/drawing/2014/main" id="{539DFC7C-5E75-F202-5C33-ED0B5A6B85BD}"/>
              </a:ext>
            </a:extLst>
          </p:cNvPr>
          <p:cNvSpPr>
            <a:spLocks noGrp="1"/>
          </p:cNvSpPr>
          <p:nvPr>
            <p:ph type="sldNum" sz="quarter" idx="12"/>
          </p:nvPr>
        </p:nvSpPr>
        <p:spPr/>
        <p:txBody>
          <a:bodyPr/>
          <a:lstStyle/>
          <a:p>
            <a:fld id="{68A8D22E-6BC5-9E47-900C-2BB94685D9F5}" type="slidenum">
              <a:rPr lang="en-US" smtClean="0"/>
              <a:t>51</a:t>
            </a:fld>
            <a:endParaRPr lang="en-US"/>
          </a:p>
        </p:txBody>
      </p:sp>
    </p:spTree>
    <p:extLst>
      <p:ext uri="{BB962C8B-B14F-4D97-AF65-F5344CB8AC3E}">
        <p14:creationId xmlns:p14="http://schemas.microsoft.com/office/powerpoint/2010/main" val="5783413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B1DE2-37E6-5C21-705C-0D95CF7260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BEE03-C393-A67E-5897-D296B0C98B85}"/>
              </a:ext>
            </a:extLst>
          </p:cNvPr>
          <p:cNvSpPr>
            <a:spLocks noGrp="1"/>
          </p:cNvSpPr>
          <p:nvPr>
            <p:ph type="title"/>
          </p:nvPr>
        </p:nvSpPr>
        <p:spPr/>
        <p:txBody>
          <a:bodyPr/>
          <a:lstStyle/>
          <a:p>
            <a:r>
              <a:rPr lang="en-US" sz="4000" dirty="0">
                <a:solidFill>
                  <a:schemeClr val="bg1"/>
                </a:solidFill>
                <a:latin typeface="Arial" panose="020B0604020202020204" pitchFamily="34" charset="0"/>
                <a:cs typeface="Arial" panose="020B0604020202020204" pitchFamily="34" charset="0"/>
              </a:rPr>
              <a:t>Student Summary Pages </a:t>
            </a:r>
          </a:p>
        </p:txBody>
      </p:sp>
      <p:sp>
        <p:nvSpPr>
          <p:cNvPr id="3" name="Content Placeholder 2">
            <a:extLst>
              <a:ext uri="{FF2B5EF4-FFF2-40B4-BE49-F238E27FC236}">
                <a16:creationId xmlns:a16="http://schemas.microsoft.com/office/drawing/2014/main" id="{5E2770CB-44E3-E84E-9613-7C12DD2140E2}"/>
              </a:ext>
            </a:extLst>
          </p:cNvPr>
          <p:cNvSpPr>
            <a:spLocks noGrp="1"/>
          </p:cNvSpPr>
          <p:nvPr>
            <p:ph idx="1"/>
          </p:nvPr>
        </p:nvSpPr>
        <p:spPr/>
        <p:txBody>
          <a:bodyPr/>
          <a:lstStyle/>
          <a:p>
            <a:pPr>
              <a:buClrTx/>
            </a:pPr>
            <a:r>
              <a:rPr lang="en-US" sz="2800" dirty="0">
                <a:solidFill>
                  <a:srgbClr val="000000"/>
                </a:solidFill>
                <a:latin typeface="Arial" panose="020B0604020202020204" pitchFamily="34" charset="0"/>
                <a:cs typeface="Arial" panose="020B0604020202020204" pitchFamily="34" charset="0"/>
              </a:rPr>
              <a:t>When printing student logins as a PDF, the first page of the document will be a student summary page.</a:t>
            </a:r>
            <a:r>
              <a:rPr lang="en-US" sz="2400" dirty="0">
                <a:solidFill>
                  <a:srgbClr val="000000"/>
                </a:solidFill>
                <a:latin typeface="Arial" panose="020B0604020202020204" pitchFamily="34" charset="0"/>
                <a:cs typeface="Arial" panose="020B0604020202020204" pitchFamily="34" charset="0"/>
              </a:rPr>
              <a:t> </a:t>
            </a:r>
          </a:p>
          <a:p>
            <a:pPr lvl="1"/>
            <a:r>
              <a:rPr lang="en-US" sz="2000" dirty="0">
                <a:solidFill>
                  <a:srgbClr val="000000"/>
                </a:solidFill>
              </a:rPr>
              <a:t>Test administrators can use this page to find the access codes and verify the student roster, usernames and passwords, and accommodations. </a:t>
            </a:r>
            <a:endParaRPr lang="en-US" sz="2000" dirty="0">
              <a:solidFill>
                <a:srgbClr val="000000"/>
              </a:solidFill>
              <a:latin typeface="Arial" panose="020B0604020202020204" pitchFamily="34" charset="0"/>
              <a:cs typeface="Arial" panose="020B0604020202020204" pitchFamily="34" charset="0"/>
            </a:endParaRPr>
          </a:p>
        </p:txBody>
      </p:sp>
      <p:pic>
        <p:nvPicPr>
          <p:cNvPr id="5" name="Picture 4" descr="A screenshot of a computer&#10;&#10;AI-generated content may be incorrect.">
            <a:extLst>
              <a:ext uri="{FF2B5EF4-FFF2-40B4-BE49-F238E27FC236}">
                <a16:creationId xmlns:a16="http://schemas.microsoft.com/office/drawing/2014/main" id="{CB7CF46F-D1DD-17F1-4F80-0AD4C4EFB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311" y="3279269"/>
            <a:ext cx="7772400" cy="3578731"/>
          </a:xfrm>
          <a:prstGeom prst="rect">
            <a:avLst/>
          </a:prstGeom>
        </p:spPr>
      </p:pic>
      <p:sp>
        <p:nvSpPr>
          <p:cNvPr id="4" name="Slide Number Placeholder 3">
            <a:extLst>
              <a:ext uri="{FF2B5EF4-FFF2-40B4-BE49-F238E27FC236}">
                <a16:creationId xmlns:a16="http://schemas.microsoft.com/office/drawing/2014/main" id="{6CC13F07-FF8B-3B23-1568-388BA4D73C12}"/>
              </a:ext>
            </a:extLst>
          </p:cNvPr>
          <p:cNvSpPr>
            <a:spLocks noGrp="1"/>
          </p:cNvSpPr>
          <p:nvPr>
            <p:ph type="sldNum" sz="quarter" idx="12"/>
          </p:nvPr>
        </p:nvSpPr>
        <p:spPr/>
        <p:txBody>
          <a:bodyPr/>
          <a:lstStyle/>
          <a:p>
            <a:fld id="{68A8D22E-6BC5-9E47-900C-2BB94685D9F5}" type="slidenum">
              <a:rPr lang="en-US" smtClean="0"/>
              <a:t>52</a:t>
            </a:fld>
            <a:endParaRPr lang="en-US"/>
          </a:p>
        </p:txBody>
      </p:sp>
    </p:spTree>
    <p:extLst>
      <p:ext uri="{BB962C8B-B14F-4D97-AF65-F5344CB8AC3E}">
        <p14:creationId xmlns:p14="http://schemas.microsoft.com/office/powerpoint/2010/main" val="6994541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B16EB-C572-1872-88E4-A386F1C1E9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71B8F3-A32B-B60E-B44C-F5F1495260E1}"/>
              </a:ext>
            </a:extLst>
          </p:cNvPr>
          <p:cNvSpPr>
            <a:spLocks noGrp="1"/>
          </p:cNvSpPr>
          <p:nvPr>
            <p:ph type="title"/>
          </p:nvPr>
        </p:nvSpPr>
        <p:spPr/>
        <p:txBody>
          <a:bodyPr/>
          <a:lstStyle/>
          <a:p>
            <a:r>
              <a:rPr lang="en-US" sz="4000" dirty="0">
                <a:solidFill>
                  <a:schemeClr val="bg1"/>
                </a:solidFill>
                <a:latin typeface="Arial" panose="020B0604020202020204" pitchFamily="34" charset="0"/>
                <a:cs typeface="Arial" panose="020B0604020202020204" pitchFamily="34" charset="0"/>
              </a:rPr>
              <a:t>Demonstration</a:t>
            </a:r>
          </a:p>
        </p:txBody>
      </p:sp>
      <p:sp>
        <p:nvSpPr>
          <p:cNvPr id="3" name="Content Placeholder 2">
            <a:extLst>
              <a:ext uri="{FF2B5EF4-FFF2-40B4-BE49-F238E27FC236}">
                <a16:creationId xmlns:a16="http://schemas.microsoft.com/office/drawing/2014/main" id="{390D3A89-6E50-4374-BF04-924CB7B3BEE3}"/>
              </a:ext>
            </a:extLst>
          </p:cNvPr>
          <p:cNvSpPr>
            <a:spLocks noGrp="1"/>
          </p:cNvSpPr>
          <p:nvPr>
            <p:ph idx="1"/>
          </p:nvPr>
        </p:nvSpPr>
        <p:spPr/>
        <p:txBody>
          <a:bodyPr/>
          <a:lstStyle/>
          <a:p>
            <a:pPr algn="l" rtl="0" fontAlgn="base">
              <a:buClr>
                <a:srgbClr val="000000"/>
              </a:buClr>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Scheduling a test for multiple classes</a:t>
            </a:r>
          </a:p>
          <a:p>
            <a:pPr algn="l" rtl="0" fontAlgn="base">
              <a:buClr>
                <a:srgbClr val="000000"/>
              </a:buClr>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Scheduling a Spanish/English test</a:t>
            </a:r>
          </a:p>
          <a:p>
            <a:pPr algn="l" rtl="0" fontAlgn="base">
              <a:buClr>
                <a:srgbClr val="000000"/>
              </a:buClr>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Printing student logins and summary pages</a:t>
            </a:r>
          </a:p>
          <a:p>
            <a:pPr algn="l" rtl="0" fontAlgn="base">
              <a:buClr>
                <a:srgbClr val="000000"/>
              </a:buClr>
              <a:buFont typeface="Arial" panose="020B0604020202020204" pitchFamily="34" charset="0"/>
              <a:buChar char="•"/>
            </a:pPr>
            <a:r>
              <a:rPr lang="en-US" dirty="0">
                <a:solidFill>
                  <a:srgbClr val="000000"/>
                </a:solidFill>
              </a:rPr>
              <a:t>Printing student logins in bulk</a:t>
            </a:r>
            <a:endParaRPr lang="en-US" sz="2800" dirty="0">
              <a:solidFill>
                <a:srgbClr val="000000"/>
              </a:solidFill>
              <a:latin typeface="Arial" panose="020B0604020202020204" pitchFamily="34" charset="0"/>
              <a:cs typeface="Arial" panose="020B0604020202020204" pitchFamily="34" charset="0"/>
            </a:endParaRPr>
          </a:p>
          <a:p>
            <a:pPr marL="0" indent="0" algn="l" rtl="0" fontAlgn="base">
              <a:buClr>
                <a:srgbClr val="000000"/>
              </a:buClr>
              <a:buNone/>
            </a:pPr>
            <a:endParaRPr lang="en-US" sz="280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3E08DB7-B202-7FC8-B72E-B7C049772A09}"/>
              </a:ext>
            </a:extLst>
          </p:cNvPr>
          <p:cNvSpPr>
            <a:spLocks noGrp="1"/>
          </p:cNvSpPr>
          <p:nvPr>
            <p:ph type="sldNum" sz="quarter" idx="12"/>
          </p:nvPr>
        </p:nvSpPr>
        <p:spPr/>
        <p:txBody>
          <a:bodyPr/>
          <a:lstStyle/>
          <a:p>
            <a:fld id="{68A8D22E-6BC5-9E47-900C-2BB94685D9F5}" type="slidenum">
              <a:rPr lang="en-US" smtClean="0"/>
              <a:t>53</a:t>
            </a:fld>
            <a:endParaRPr lang="en-US"/>
          </a:p>
        </p:txBody>
      </p:sp>
    </p:spTree>
    <p:extLst>
      <p:ext uri="{BB962C8B-B14F-4D97-AF65-F5344CB8AC3E}">
        <p14:creationId xmlns:p14="http://schemas.microsoft.com/office/powerpoint/2010/main" val="20898708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3D257-14F3-A3A5-47B2-6566D0ECB5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89E93C-F13D-A643-D2E1-60DC358AFDAB}"/>
              </a:ext>
            </a:extLst>
          </p:cNvPr>
          <p:cNvSpPr>
            <a:spLocks noGrp="1"/>
          </p:cNvSpPr>
          <p:nvPr>
            <p:ph type="title"/>
          </p:nvPr>
        </p:nvSpPr>
        <p:spPr/>
        <p:txBody>
          <a:bodyPr/>
          <a:lstStyle/>
          <a:p>
            <a:r>
              <a:rPr lang="en-US" sz="4000" dirty="0">
                <a:solidFill>
                  <a:schemeClr val="bg1"/>
                </a:solidFill>
                <a:latin typeface="Arial"/>
                <a:cs typeface="Arial"/>
              </a:rPr>
              <a:t>Scheduling a test for multiple classes</a:t>
            </a:r>
            <a:endParaRPr lang="en-US" dirty="0">
              <a:solidFill>
                <a:schemeClr val="bg1"/>
              </a:solidFill>
            </a:endParaRPr>
          </a:p>
        </p:txBody>
      </p:sp>
      <p:sp>
        <p:nvSpPr>
          <p:cNvPr id="3" name="Content Placeholder 2">
            <a:extLst>
              <a:ext uri="{FF2B5EF4-FFF2-40B4-BE49-F238E27FC236}">
                <a16:creationId xmlns:a16="http://schemas.microsoft.com/office/drawing/2014/main" id="{C93219F3-12CF-82FC-7852-93867625077B}"/>
              </a:ext>
            </a:extLst>
          </p:cNvPr>
          <p:cNvSpPr>
            <a:spLocks noGrp="1"/>
          </p:cNvSpPr>
          <p:nvPr>
            <p:ph idx="1"/>
          </p:nvPr>
        </p:nvSpPr>
        <p:spPr/>
        <p:txBody>
          <a:bodyPr vert="horz" lIns="91440" tIns="45720" rIns="91440" bIns="45720" rtlCol="0" anchor="t">
            <a:noAutofit/>
          </a:bodyPr>
          <a:lstStyle/>
          <a:p>
            <a:pPr marL="514350" indent="-514350" fontAlgn="base">
              <a:buClr>
                <a:srgbClr val="000000"/>
              </a:buClr>
              <a:buAutoNum type="arabicPeriod"/>
            </a:pPr>
            <a:r>
              <a:rPr lang="en-US" sz="2800" dirty="0">
                <a:solidFill>
                  <a:srgbClr val="000000"/>
                </a:solidFill>
                <a:latin typeface="Arial"/>
                <a:cs typeface="Arial"/>
              </a:rPr>
              <a:t>Log in to the MCAS Portal and select </a:t>
            </a:r>
            <a:r>
              <a:rPr lang="en-US" sz="2800" b="1" dirty="0">
                <a:solidFill>
                  <a:srgbClr val="000000"/>
                </a:solidFill>
                <a:latin typeface="Arial"/>
                <a:cs typeface="Arial"/>
              </a:rPr>
              <a:t>Administration</a:t>
            </a:r>
            <a:r>
              <a:rPr lang="en-US" sz="2800" dirty="0">
                <a:solidFill>
                  <a:srgbClr val="000000"/>
                </a:solidFill>
                <a:latin typeface="Arial"/>
                <a:cs typeface="Arial"/>
              </a:rPr>
              <a:t>. </a:t>
            </a:r>
            <a:endParaRPr lang="en-US" sz="2800" dirty="0">
              <a:solidFill>
                <a:srgbClr val="000000"/>
              </a:solidFill>
              <a:latin typeface="Arial" panose="020B0604020202020204" pitchFamily="34" charset="0"/>
              <a:cs typeface="Arial" panose="020B0604020202020204" pitchFamily="34" charset="0"/>
            </a:endParaRPr>
          </a:p>
          <a:p>
            <a:pPr marL="514350" indent="-514350">
              <a:buClr>
                <a:srgbClr val="000000"/>
              </a:buClr>
              <a:buAutoNum type="arabicPeriod"/>
            </a:pPr>
            <a:r>
              <a:rPr lang="en-US" sz="2800" dirty="0">
                <a:solidFill>
                  <a:srgbClr val="000000"/>
                </a:solidFill>
                <a:latin typeface="Arial"/>
                <a:cs typeface="Arial"/>
              </a:rPr>
              <a:t>Select </a:t>
            </a:r>
            <a:r>
              <a:rPr lang="en-US" sz="2800" b="1" dirty="0">
                <a:solidFill>
                  <a:srgbClr val="000000"/>
                </a:solidFill>
                <a:latin typeface="Arial"/>
                <a:cs typeface="Arial"/>
              </a:rPr>
              <a:t>Test Scheduling</a:t>
            </a:r>
            <a:r>
              <a:rPr lang="en-US" sz="2800" dirty="0">
                <a:solidFill>
                  <a:srgbClr val="000000"/>
                </a:solidFill>
                <a:latin typeface="Arial"/>
                <a:cs typeface="Arial"/>
              </a:rPr>
              <a:t>.</a:t>
            </a:r>
            <a:endParaRPr lang="en-US" sz="2800" dirty="0">
              <a:solidFill>
                <a:srgbClr val="000000"/>
              </a:solidFill>
              <a:latin typeface="Arial" panose="020B0604020202020204" pitchFamily="34" charset="0"/>
              <a:cs typeface="Arial" panose="020B0604020202020204" pitchFamily="34" charset="0"/>
            </a:endParaRPr>
          </a:p>
          <a:p>
            <a:pPr marL="514350" indent="-514350">
              <a:buClr>
                <a:srgbClr val="000000"/>
              </a:buClr>
              <a:buAutoNum type="arabicPeriod"/>
            </a:pPr>
            <a:r>
              <a:rPr lang="en-US" sz="2800" dirty="0">
                <a:solidFill>
                  <a:srgbClr val="000000"/>
                </a:solidFill>
                <a:latin typeface="Arial"/>
                <a:cs typeface="Arial"/>
              </a:rPr>
              <a:t>Select the correct school, content area (ELA, mathematics, science, or civics), program (high school or grades 3–8), and test name. </a:t>
            </a:r>
            <a:endParaRPr lang="en-US" sz="2800" dirty="0">
              <a:solidFill>
                <a:srgbClr val="000000"/>
              </a:solidFill>
              <a:latin typeface="Arial" panose="020B0604020202020204" pitchFamily="34" charset="0"/>
              <a:cs typeface="Arial" panose="020B0604020202020204" pitchFamily="34" charset="0"/>
            </a:endParaRPr>
          </a:p>
          <a:p>
            <a:pPr marL="514350" indent="-514350">
              <a:buClr>
                <a:srgbClr val="000000"/>
              </a:buClr>
              <a:buAutoNum type="arabicPeriod"/>
            </a:pPr>
            <a:r>
              <a:rPr lang="en-US" sz="2800" dirty="0">
                <a:solidFill>
                  <a:srgbClr val="000000"/>
                </a:solidFill>
                <a:latin typeface="Arial"/>
                <a:cs typeface="Arial"/>
              </a:rPr>
              <a:t>Select </a:t>
            </a:r>
            <a:r>
              <a:rPr lang="en-US" sz="2800" b="1" dirty="0">
                <a:solidFill>
                  <a:srgbClr val="000000"/>
                </a:solidFill>
                <a:latin typeface="Arial"/>
                <a:cs typeface="Arial"/>
              </a:rPr>
              <a:t>Schedule New Test</a:t>
            </a:r>
            <a:r>
              <a:rPr lang="en-US" sz="2800" dirty="0">
                <a:solidFill>
                  <a:srgbClr val="000000"/>
                </a:solidFill>
                <a:latin typeface="Arial"/>
                <a:cs typeface="Arial"/>
              </a:rPr>
              <a:t>.</a:t>
            </a:r>
            <a:endParaRPr lang="en-US" sz="2800" dirty="0">
              <a:solidFill>
                <a:srgbClr val="000000"/>
              </a:solidFill>
              <a:latin typeface="Arial" panose="020B0604020202020204" pitchFamily="34" charset="0"/>
              <a:cs typeface="Arial" panose="020B0604020202020204" pitchFamily="34" charset="0"/>
            </a:endParaRPr>
          </a:p>
          <a:p>
            <a:pPr marL="514350" indent="-514350">
              <a:buClr>
                <a:srgbClr val="000000"/>
              </a:buClr>
              <a:buAutoNum type="arabicPeriod"/>
            </a:pPr>
            <a:endParaRPr lang="en-US" sz="2800" dirty="0">
              <a:solidFill>
                <a:srgbClr val="000000"/>
              </a:solidFill>
              <a:latin typeface="Arial" panose="020B0604020202020204" pitchFamily="34" charset="0"/>
              <a:cs typeface="Arial" panose="020B0604020202020204" pitchFamily="34" charset="0"/>
            </a:endParaRPr>
          </a:p>
          <a:p>
            <a:pPr marL="514350" indent="-514350" fontAlgn="base">
              <a:buClr>
                <a:srgbClr val="000000"/>
              </a:buClr>
              <a:buAutoNum type="arabicPeriod"/>
            </a:pPr>
            <a:endParaRPr lang="en-US" sz="2800" dirty="0">
              <a:solidFill>
                <a:srgbClr val="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9DBC1A2-8CD1-A151-1CCE-6DCAEB6AE37B}"/>
              </a:ext>
            </a:extLst>
          </p:cNvPr>
          <p:cNvPicPr>
            <a:picLocks noChangeAspect="1"/>
          </p:cNvPicPr>
          <p:nvPr/>
        </p:nvPicPr>
        <p:blipFill>
          <a:blip r:embed="rId3"/>
          <a:stretch>
            <a:fillRect/>
          </a:stretch>
        </p:blipFill>
        <p:spPr>
          <a:xfrm>
            <a:off x="0" y="4000869"/>
            <a:ext cx="12192000" cy="2853831"/>
          </a:xfrm>
          <a:prstGeom prst="rect">
            <a:avLst/>
          </a:prstGeom>
        </p:spPr>
      </p:pic>
      <p:sp>
        <p:nvSpPr>
          <p:cNvPr id="6" name="Rectangle 5">
            <a:extLst>
              <a:ext uri="{FF2B5EF4-FFF2-40B4-BE49-F238E27FC236}">
                <a16:creationId xmlns:a16="http://schemas.microsoft.com/office/drawing/2014/main" id="{AD1D9595-6AE3-F622-4469-37DA4700987B}"/>
              </a:ext>
            </a:extLst>
          </p:cNvPr>
          <p:cNvSpPr/>
          <p:nvPr/>
        </p:nvSpPr>
        <p:spPr>
          <a:xfrm>
            <a:off x="7795846" y="5228492"/>
            <a:ext cx="1723292" cy="58615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D6021532-AB33-277D-818D-BB8F2C9AAE83}"/>
              </a:ext>
            </a:extLst>
          </p:cNvPr>
          <p:cNvSpPr>
            <a:spLocks noGrp="1"/>
          </p:cNvSpPr>
          <p:nvPr>
            <p:ph type="sldNum" sz="quarter" idx="12"/>
          </p:nvPr>
        </p:nvSpPr>
        <p:spPr/>
        <p:txBody>
          <a:bodyPr/>
          <a:lstStyle/>
          <a:p>
            <a:fld id="{68A8D22E-6BC5-9E47-900C-2BB94685D9F5}" type="slidenum">
              <a:rPr lang="en-US" smtClean="0"/>
              <a:t>54</a:t>
            </a:fld>
            <a:endParaRPr lang="en-US"/>
          </a:p>
        </p:txBody>
      </p:sp>
    </p:spTree>
    <p:extLst>
      <p:ext uri="{BB962C8B-B14F-4D97-AF65-F5344CB8AC3E}">
        <p14:creationId xmlns:p14="http://schemas.microsoft.com/office/powerpoint/2010/main" val="14123294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15F68-DAFD-7036-FC3C-EC18131149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43ED35-7AFF-75DD-0092-49E1C12E9C60}"/>
              </a:ext>
            </a:extLst>
          </p:cNvPr>
          <p:cNvSpPr>
            <a:spLocks noGrp="1"/>
          </p:cNvSpPr>
          <p:nvPr>
            <p:ph type="title"/>
          </p:nvPr>
        </p:nvSpPr>
        <p:spPr/>
        <p:txBody>
          <a:bodyPr>
            <a:normAutofit fontScale="90000"/>
          </a:bodyPr>
          <a:lstStyle/>
          <a:p>
            <a:r>
              <a:rPr lang="en-US" sz="4000" dirty="0">
                <a:solidFill>
                  <a:schemeClr val="bg1"/>
                </a:solidFill>
                <a:latin typeface="Arial"/>
                <a:cs typeface="Arial"/>
              </a:rPr>
              <a:t>Scheduling a test for multiple classes (continued)</a:t>
            </a:r>
            <a:endParaRPr lang="en-US" dirty="0">
              <a:solidFill>
                <a:schemeClr val="bg1"/>
              </a:solidFill>
            </a:endParaRPr>
          </a:p>
        </p:txBody>
      </p:sp>
      <p:sp>
        <p:nvSpPr>
          <p:cNvPr id="3" name="Content Placeholder 2">
            <a:extLst>
              <a:ext uri="{FF2B5EF4-FFF2-40B4-BE49-F238E27FC236}">
                <a16:creationId xmlns:a16="http://schemas.microsoft.com/office/drawing/2014/main" id="{D6B22BAD-19D8-323D-8B0A-53C92D5A39FC}"/>
              </a:ext>
            </a:extLst>
          </p:cNvPr>
          <p:cNvSpPr>
            <a:spLocks noGrp="1"/>
          </p:cNvSpPr>
          <p:nvPr>
            <p:ph idx="1"/>
          </p:nvPr>
        </p:nvSpPr>
        <p:spPr>
          <a:xfrm>
            <a:off x="173180" y="1591254"/>
            <a:ext cx="6194964" cy="4414692"/>
          </a:xfrm>
        </p:spPr>
        <p:txBody>
          <a:bodyPr vert="horz" lIns="91440" tIns="45720" rIns="91440" bIns="45720" rtlCol="0" anchor="t">
            <a:noAutofit/>
          </a:bodyPr>
          <a:lstStyle/>
          <a:p>
            <a:pPr marL="0" indent="0" fontAlgn="base">
              <a:buClr>
                <a:srgbClr val="000000"/>
              </a:buClr>
              <a:buNone/>
            </a:pPr>
            <a:r>
              <a:rPr lang="en-US" sz="2800" dirty="0">
                <a:solidFill>
                  <a:srgbClr val="000000"/>
                </a:solidFill>
                <a:latin typeface="Arial"/>
                <a:cs typeface="Arial"/>
              </a:rPr>
              <a:t>5. Select the classes to be scheduled.</a:t>
            </a:r>
            <a:endParaRPr lang="en-US" sz="2800" dirty="0">
              <a:solidFill>
                <a:srgbClr val="000000"/>
              </a:solidFill>
              <a:latin typeface="Arial" panose="020B0604020202020204" pitchFamily="34" charset="0"/>
              <a:cs typeface="Arial" panose="020B0604020202020204" pitchFamily="34" charset="0"/>
            </a:endParaRPr>
          </a:p>
          <a:p>
            <a:pPr marL="0" indent="0">
              <a:buNone/>
            </a:pPr>
            <a:r>
              <a:rPr lang="en-US" sz="2800" dirty="0">
                <a:solidFill>
                  <a:srgbClr val="000000"/>
                </a:solidFill>
                <a:latin typeface="Arial"/>
                <a:cs typeface="Arial"/>
              </a:rPr>
              <a:t>6. Click </a:t>
            </a:r>
            <a:r>
              <a:rPr lang="en-US" sz="2800" b="1" dirty="0">
                <a:solidFill>
                  <a:srgbClr val="000000"/>
                </a:solidFill>
                <a:latin typeface="Arial"/>
                <a:cs typeface="Arial"/>
              </a:rPr>
              <a:t>Schedule</a:t>
            </a:r>
            <a:r>
              <a:rPr lang="en-US" sz="2800" dirty="0">
                <a:solidFill>
                  <a:srgbClr val="000000"/>
                </a:solidFill>
                <a:latin typeface="Arial"/>
                <a:cs typeface="Arial"/>
              </a:rPr>
              <a:t>.</a:t>
            </a:r>
            <a:endParaRPr lang="en-US" sz="2800" dirty="0">
              <a:solidFill>
                <a:srgbClr val="000000"/>
              </a:solidFill>
              <a:latin typeface="Arial" panose="020B0604020202020204" pitchFamily="34" charset="0"/>
              <a:cs typeface="Arial" panose="020B0604020202020204" pitchFamily="34" charset="0"/>
            </a:endParaRPr>
          </a:p>
          <a:p>
            <a:pPr marL="0" indent="0">
              <a:buNone/>
            </a:pPr>
            <a:endParaRPr lang="en-US" sz="2800" dirty="0">
              <a:solidFill>
                <a:srgbClr val="000000"/>
              </a:solidFill>
              <a:latin typeface="Arial" panose="020B0604020202020204" pitchFamily="34" charset="0"/>
              <a:cs typeface="Arial" panose="020B0604020202020204" pitchFamily="34" charset="0"/>
            </a:endParaRPr>
          </a:p>
          <a:p>
            <a:pPr marL="514350" indent="-514350">
              <a:buClr>
                <a:srgbClr val="000000"/>
              </a:buClr>
              <a:buAutoNum type="arabicPeriod"/>
            </a:pPr>
            <a:endParaRPr lang="en-US" sz="2800" dirty="0">
              <a:solidFill>
                <a:srgbClr val="000000"/>
              </a:solidFill>
              <a:latin typeface="Arial" panose="020B0604020202020204" pitchFamily="34" charset="0"/>
              <a:cs typeface="Arial" panose="020B0604020202020204" pitchFamily="34" charset="0"/>
            </a:endParaRPr>
          </a:p>
          <a:p>
            <a:pPr marL="514350" indent="-514350" fontAlgn="base">
              <a:buClr>
                <a:srgbClr val="000000"/>
              </a:buClr>
              <a:buAutoNum type="arabicPeriod"/>
            </a:pPr>
            <a:endParaRPr lang="en-US" sz="2800" dirty="0">
              <a:solidFill>
                <a:srgbClr val="000000"/>
              </a:solidFill>
              <a:latin typeface="Arial" panose="020B0604020202020204" pitchFamily="34" charset="0"/>
              <a:cs typeface="Arial" panose="020B0604020202020204" pitchFamily="34" charset="0"/>
            </a:endParaRPr>
          </a:p>
        </p:txBody>
      </p:sp>
      <p:pic>
        <p:nvPicPr>
          <p:cNvPr id="5" name="Picture 4" descr="A screenshot of a computer&#10;&#10;AI-generated content may be incorrect.">
            <a:extLst>
              <a:ext uri="{FF2B5EF4-FFF2-40B4-BE49-F238E27FC236}">
                <a16:creationId xmlns:a16="http://schemas.microsoft.com/office/drawing/2014/main" id="{86E4AF7E-ADBF-6F01-EB9D-EC7991B9F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8144" y="1333500"/>
            <a:ext cx="5499100" cy="5524500"/>
          </a:xfrm>
          <a:prstGeom prst="rect">
            <a:avLst/>
          </a:prstGeom>
        </p:spPr>
      </p:pic>
      <p:sp>
        <p:nvSpPr>
          <p:cNvPr id="8" name="Rectangle 7">
            <a:extLst>
              <a:ext uri="{FF2B5EF4-FFF2-40B4-BE49-F238E27FC236}">
                <a16:creationId xmlns:a16="http://schemas.microsoft.com/office/drawing/2014/main" id="{48E233AF-A92E-FB86-39A7-A0F9C27B094F}"/>
              </a:ext>
            </a:extLst>
          </p:cNvPr>
          <p:cNvSpPr/>
          <p:nvPr/>
        </p:nvSpPr>
        <p:spPr>
          <a:xfrm>
            <a:off x="6504486" y="6355870"/>
            <a:ext cx="797169" cy="38686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1963348-629B-0386-C143-14D716022A7B}"/>
              </a:ext>
            </a:extLst>
          </p:cNvPr>
          <p:cNvSpPr>
            <a:spLocks noGrp="1"/>
          </p:cNvSpPr>
          <p:nvPr>
            <p:ph type="sldNum" sz="quarter" idx="12"/>
          </p:nvPr>
        </p:nvSpPr>
        <p:spPr/>
        <p:txBody>
          <a:bodyPr/>
          <a:lstStyle/>
          <a:p>
            <a:fld id="{68A8D22E-6BC5-9E47-900C-2BB94685D9F5}" type="slidenum">
              <a:rPr lang="en-US" smtClean="0"/>
              <a:t>55</a:t>
            </a:fld>
            <a:endParaRPr lang="en-US"/>
          </a:p>
        </p:txBody>
      </p:sp>
    </p:spTree>
    <p:extLst>
      <p:ext uri="{BB962C8B-B14F-4D97-AF65-F5344CB8AC3E}">
        <p14:creationId xmlns:p14="http://schemas.microsoft.com/office/powerpoint/2010/main" val="11253395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A67FA-6B7B-2C81-8053-C669172814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079ABC-09FE-6CA9-B83F-D8FF950A2C15}"/>
              </a:ext>
            </a:extLst>
          </p:cNvPr>
          <p:cNvSpPr>
            <a:spLocks noGrp="1"/>
          </p:cNvSpPr>
          <p:nvPr>
            <p:ph type="title"/>
          </p:nvPr>
        </p:nvSpPr>
        <p:spPr/>
        <p:txBody>
          <a:bodyPr/>
          <a:lstStyle/>
          <a:p>
            <a:r>
              <a:rPr lang="en-US" sz="4000" dirty="0">
                <a:solidFill>
                  <a:schemeClr val="bg1"/>
                </a:solidFill>
                <a:latin typeface="Arial"/>
                <a:cs typeface="Arial"/>
              </a:rPr>
              <a:t>Scheduling a Spanish/English test</a:t>
            </a:r>
            <a:endParaRPr lang="en-US" dirty="0">
              <a:solidFill>
                <a:schemeClr val="bg1"/>
              </a:solidFill>
            </a:endParaRPr>
          </a:p>
        </p:txBody>
      </p:sp>
      <p:sp>
        <p:nvSpPr>
          <p:cNvPr id="3" name="Content Placeholder 2">
            <a:extLst>
              <a:ext uri="{FF2B5EF4-FFF2-40B4-BE49-F238E27FC236}">
                <a16:creationId xmlns:a16="http://schemas.microsoft.com/office/drawing/2014/main" id="{86D4E0D3-8BC7-631C-7C3C-1DA25A99027C}"/>
              </a:ext>
            </a:extLst>
          </p:cNvPr>
          <p:cNvSpPr>
            <a:spLocks noGrp="1"/>
          </p:cNvSpPr>
          <p:nvPr>
            <p:ph idx="1"/>
          </p:nvPr>
        </p:nvSpPr>
        <p:spPr>
          <a:xfrm>
            <a:off x="173179" y="1510222"/>
            <a:ext cx="11890665" cy="4414692"/>
          </a:xfrm>
        </p:spPr>
        <p:txBody>
          <a:bodyPr vert="horz" lIns="91440" tIns="45720" rIns="91440" bIns="45720" rtlCol="0" anchor="t">
            <a:noAutofit/>
          </a:bodyPr>
          <a:lstStyle/>
          <a:p>
            <a:pPr marL="514350" indent="-514350" fontAlgn="base">
              <a:buClr>
                <a:srgbClr val="000000"/>
              </a:buClr>
              <a:buAutoNum type="arabicPeriod"/>
            </a:pPr>
            <a:r>
              <a:rPr lang="en-US" sz="2800" dirty="0">
                <a:solidFill>
                  <a:srgbClr val="000000"/>
                </a:solidFill>
                <a:latin typeface="Arial"/>
                <a:cs typeface="Arial"/>
              </a:rPr>
              <a:t>Create a separate class for all students taking a Spanish/English test for that grade and content area.</a:t>
            </a:r>
            <a:endParaRPr lang="en-US" sz="2800" dirty="0">
              <a:solidFill>
                <a:srgbClr val="000000"/>
              </a:solidFill>
              <a:latin typeface="Arial" panose="020B0604020202020204" pitchFamily="34" charset="0"/>
              <a:cs typeface="Arial" panose="020B0604020202020204" pitchFamily="34" charset="0"/>
            </a:endParaRPr>
          </a:p>
          <a:p>
            <a:pPr marL="1085850" lvl="1" indent="-342900">
              <a:buClr>
                <a:srgbClr val="000000"/>
              </a:buClr>
              <a:buFont typeface="Arial" panose="02070309020205020404" pitchFamily="49" charset="0"/>
              <a:buChar char="•"/>
            </a:pPr>
            <a:r>
              <a:rPr lang="en-US" sz="2400" dirty="0">
                <a:solidFill>
                  <a:srgbClr val="000000"/>
                </a:solidFill>
                <a:latin typeface="Arial"/>
                <a:cs typeface="Arial"/>
              </a:rPr>
              <a:t>Include the word “SPANISH” at the beginning of the class name.</a:t>
            </a:r>
            <a:endParaRPr lang="en-US" sz="2400" dirty="0">
              <a:solidFill>
                <a:srgbClr val="000000"/>
              </a:solidFill>
              <a:latin typeface="Arial" panose="020B0604020202020204" pitchFamily="34" charset="0"/>
              <a:cs typeface="Arial" panose="020B0604020202020204" pitchFamily="34" charset="0"/>
            </a:endParaRPr>
          </a:p>
          <a:p>
            <a:pPr marL="514350" indent="-514350">
              <a:buClr>
                <a:srgbClr val="000000"/>
              </a:buClr>
              <a:buAutoNum type="arabicPeriod"/>
            </a:pPr>
            <a:r>
              <a:rPr lang="en-US" sz="2800" dirty="0">
                <a:solidFill>
                  <a:srgbClr val="000000"/>
                </a:solidFill>
                <a:latin typeface="Arial"/>
                <a:cs typeface="Arial"/>
              </a:rPr>
              <a:t>Schedule the Spanish class to take the Spanish/English test. </a:t>
            </a:r>
            <a:endParaRPr lang="en-US" sz="2800" dirty="0">
              <a:solidFill>
                <a:srgbClr val="000000"/>
              </a:solidFill>
              <a:latin typeface="Arial" panose="020B0604020202020204" pitchFamily="34" charset="0"/>
              <a:cs typeface="Arial" panose="020B0604020202020204" pitchFamily="34" charset="0"/>
            </a:endParaRPr>
          </a:p>
          <a:p>
            <a:pPr marL="1085850" lvl="1" indent="-342900">
              <a:buClr>
                <a:srgbClr val="000000"/>
              </a:buClr>
              <a:buFont typeface="Arial" panose="02070309020205020404" pitchFamily="49" charset="0"/>
              <a:buChar char="•"/>
            </a:pPr>
            <a:r>
              <a:rPr lang="en-US" sz="2400" dirty="0">
                <a:solidFill>
                  <a:srgbClr val="000000"/>
                </a:solidFill>
                <a:latin typeface="Arial"/>
                <a:cs typeface="Arial"/>
              </a:rPr>
              <a:t>Ensure the correct class is scheduled for the correct test. </a:t>
            </a:r>
            <a:endParaRPr lang="en-US" sz="2400" dirty="0">
              <a:solidFill>
                <a:srgbClr val="000000"/>
              </a:solidFill>
              <a:latin typeface="Arial" panose="020B0604020202020204" pitchFamily="34" charset="0"/>
              <a:cs typeface="Arial" panose="020B0604020202020204" pitchFamily="34" charset="0"/>
            </a:endParaRPr>
          </a:p>
          <a:p>
            <a:pPr marL="1085850" lvl="1" indent="-342900">
              <a:buClr>
                <a:srgbClr val="000000"/>
              </a:buClr>
              <a:buFont typeface="Arial" panose="02070309020205020404" pitchFamily="49" charset="0"/>
              <a:buChar char="•"/>
            </a:pPr>
            <a:r>
              <a:rPr lang="en-US" sz="2400" dirty="0">
                <a:solidFill>
                  <a:srgbClr val="000000"/>
                </a:solidFill>
                <a:latin typeface="Arial"/>
                <a:cs typeface="Arial"/>
              </a:rPr>
              <a:t>The class name should include the word “SPANISH.”</a:t>
            </a:r>
            <a:endParaRPr lang="en-US" sz="2400" dirty="0">
              <a:solidFill>
                <a:srgbClr val="000000"/>
              </a:solidFill>
              <a:latin typeface="Arial" panose="020B0604020202020204" pitchFamily="34" charset="0"/>
              <a:cs typeface="Arial" panose="020B0604020202020204" pitchFamily="34" charset="0"/>
            </a:endParaRPr>
          </a:p>
          <a:p>
            <a:pPr marL="1085850" lvl="1" indent="-342900">
              <a:buClr>
                <a:srgbClr val="000000"/>
              </a:buClr>
              <a:buFont typeface="Arial" panose="02070309020205020404" pitchFamily="49" charset="0"/>
              <a:buChar char="•"/>
            </a:pPr>
            <a:r>
              <a:rPr lang="en-US" sz="2400" dirty="0">
                <a:solidFill>
                  <a:srgbClr val="000000"/>
                </a:solidFill>
                <a:latin typeface="Arial"/>
                <a:cs typeface="Arial"/>
              </a:rPr>
              <a:t>The test name should include the words “Spanish/English.”</a:t>
            </a:r>
            <a:endParaRPr lang="en-US" sz="2400" dirty="0">
              <a:solidFill>
                <a:srgbClr val="000000"/>
              </a:solidFill>
              <a:latin typeface="Arial" panose="020B0604020202020204" pitchFamily="34" charset="0"/>
              <a:cs typeface="Arial" panose="020B0604020202020204" pitchFamily="34" charset="0"/>
            </a:endParaRPr>
          </a:p>
          <a:p>
            <a:pPr marL="0" indent="0" fontAlgn="base">
              <a:buClr>
                <a:srgbClr val="000000"/>
              </a:buClr>
              <a:buNone/>
            </a:pPr>
            <a:endParaRPr lang="en-US" sz="2800" dirty="0">
              <a:solidFill>
                <a:srgbClr val="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FFC86C7-C3CE-E198-FEED-C2A6C745ECE1}"/>
              </a:ext>
            </a:extLst>
          </p:cNvPr>
          <p:cNvPicPr>
            <a:picLocks noChangeAspect="1"/>
          </p:cNvPicPr>
          <p:nvPr/>
        </p:nvPicPr>
        <p:blipFill>
          <a:blip r:embed="rId3"/>
          <a:stretch>
            <a:fillRect/>
          </a:stretch>
        </p:blipFill>
        <p:spPr>
          <a:xfrm>
            <a:off x="797171" y="4444561"/>
            <a:ext cx="4527621" cy="1827284"/>
          </a:xfrm>
          <a:prstGeom prst="rect">
            <a:avLst/>
          </a:prstGeom>
        </p:spPr>
      </p:pic>
      <p:pic>
        <p:nvPicPr>
          <p:cNvPr id="5" name="Picture 4">
            <a:extLst>
              <a:ext uri="{FF2B5EF4-FFF2-40B4-BE49-F238E27FC236}">
                <a16:creationId xmlns:a16="http://schemas.microsoft.com/office/drawing/2014/main" id="{FB7EBEC6-0260-8A41-7FDB-7DE6E37D08CC}"/>
              </a:ext>
            </a:extLst>
          </p:cNvPr>
          <p:cNvPicPr>
            <a:picLocks noChangeAspect="1"/>
          </p:cNvPicPr>
          <p:nvPr/>
        </p:nvPicPr>
        <p:blipFill>
          <a:blip r:embed="rId4"/>
          <a:stretch>
            <a:fillRect/>
          </a:stretch>
        </p:blipFill>
        <p:spPr>
          <a:xfrm>
            <a:off x="6097832" y="4580426"/>
            <a:ext cx="5986829" cy="1096841"/>
          </a:xfrm>
          <a:prstGeom prst="rect">
            <a:avLst/>
          </a:prstGeom>
        </p:spPr>
      </p:pic>
      <p:sp>
        <p:nvSpPr>
          <p:cNvPr id="6" name="Rectangle 5">
            <a:extLst>
              <a:ext uri="{FF2B5EF4-FFF2-40B4-BE49-F238E27FC236}">
                <a16:creationId xmlns:a16="http://schemas.microsoft.com/office/drawing/2014/main" id="{4B1BC8CB-ADB7-EFE6-F57E-9BE88A554723}"/>
              </a:ext>
            </a:extLst>
          </p:cNvPr>
          <p:cNvSpPr/>
          <p:nvPr/>
        </p:nvSpPr>
        <p:spPr>
          <a:xfrm>
            <a:off x="797171" y="6041571"/>
            <a:ext cx="2203936" cy="2302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B9294C1-7FE7-602E-95A6-30C8F18DD7CE}"/>
              </a:ext>
            </a:extLst>
          </p:cNvPr>
          <p:cNvSpPr/>
          <p:nvPr/>
        </p:nvSpPr>
        <p:spPr>
          <a:xfrm>
            <a:off x="9097106" y="4888521"/>
            <a:ext cx="2297723" cy="3282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BF080E8F-EDF5-85F8-0E95-0CA4CE2398E8}"/>
              </a:ext>
            </a:extLst>
          </p:cNvPr>
          <p:cNvSpPr>
            <a:spLocks noGrp="1"/>
          </p:cNvSpPr>
          <p:nvPr>
            <p:ph type="sldNum" sz="quarter" idx="12"/>
          </p:nvPr>
        </p:nvSpPr>
        <p:spPr/>
        <p:txBody>
          <a:bodyPr/>
          <a:lstStyle/>
          <a:p>
            <a:fld id="{68A8D22E-6BC5-9E47-900C-2BB94685D9F5}" type="slidenum">
              <a:rPr lang="en-US" smtClean="0"/>
              <a:t>56</a:t>
            </a:fld>
            <a:endParaRPr lang="en-US"/>
          </a:p>
        </p:txBody>
      </p:sp>
      <p:sp>
        <p:nvSpPr>
          <p:cNvPr id="9" name="TextBox 8">
            <a:extLst>
              <a:ext uri="{FF2B5EF4-FFF2-40B4-BE49-F238E27FC236}">
                <a16:creationId xmlns:a16="http://schemas.microsoft.com/office/drawing/2014/main" id="{2C011343-C651-DFCE-DE34-88A7760A9624}"/>
              </a:ext>
            </a:extLst>
          </p:cNvPr>
          <p:cNvSpPr txBox="1"/>
          <p:nvPr/>
        </p:nvSpPr>
        <p:spPr>
          <a:xfrm>
            <a:off x="5670619" y="5784728"/>
            <a:ext cx="5874937"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Refer to the recording of the Overview of the Spanish/English MCAS Tests training webinar on the </a:t>
            </a:r>
            <a:r>
              <a:rPr lang="en-US" dirty="0">
                <a:latin typeface="Arial" panose="020B0604020202020204" pitchFamily="34" charset="0"/>
                <a:cs typeface="Arial" panose="020B0604020202020204" pitchFamily="34" charset="0"/>
                <a:hlinkClick r:id="rId5"/>
              </a:rPr>
              <a:t>Training Webinars page</a:t>
            </a:r>
            <a:r>
              <a:rPr lang="en-US" dirty="0">
                <a:latin typeface="Arial" panose="020B0604020202020204" pitchFamily="34" charset="0"/>
                <a:cs typeface="Arial" panose="020B0604020202020204" pitchFamily="34" charset="0"/>
              </a:rPr>
              <a:t> of the MCAS Resource Center. </a:t>
            </a:r>
          </a:p>
        </p:txBody>
      </p:sp>
    </p:spTree>
    <p:extLst>
      <p:ext uri="{BB962C8B-B14F-4D97-AF65-F5344CB8AC3E}">
        <p14:creationId xmlns:p14="http://schemas.microsoft.com/office/powerpoint/2010/main" val="34321913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4F88E-E138-14E4-AFC9-F78850B8C7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33E378-C4CF-19A3-83D0-5CA1E314CC16}"/>
              </a:ext>
            </a:extLst>
          </p:cNvPr>
          <p:cNvSpPr>
            <a:spLocks noGrp="1"/>
          </p:cNvSpPr>
          <p:nvPr>
            <p:ph type="title"/>
          </p:nvPr>
        </p:nvSpPr>
        <p:spPr/>
        <p:txBody>
          <a:bodyPr>
            <a:normAutofit/>
          </a:bodyPr>
          <a:lstStyle/>
          <a:p>
            <a:r>
              <a:rPr lang="en-US" sz="4000" dirty="0">
                <a:solidFill>
                  <a:schemeClr val="bg1"/>
                </a:solidFill>
                <a:latin typeface="Arial"/>
                <a:cs typeface="Arial"/>
              </a:rPr>
              <a:t>Printing Student Logins by Class</a:t>
            </a:r>
            <a:endParaRPr lang="en-US" dirty="0">
              <a:solidFill>
                <a:schemeClr val="bg1"/>
              </a:solidFill>
            </a:endParaRPr>
          </a:p>
        </p:txBody>
      </p:sp>
      <p:sp>
        <p:nvSpPr>
          <p:cNvPr id="3" name="Content Placeholder 2">
            <a:extLst>
              <a:ext uri="{FF2B5EF4-FFF2-40B4-BE49-F238E27FC236}">
                <a16:creationId xmlns:a16="http://schemas.microsoft.com/office/drawing/2014/main" id="{715FC326-A187-6F77-28B3-A754748E303A}"/>
              </a:ext>
            </a:extLst>
          </p:cNvPr>
          <p:cNvSpPr>
            <a:spLocks noGrp="1"/>
          </p:cNvSpPr>
          <p:nvPr>
            <p:ph idx="1"/>
          </p:nvPr>
        </p:nvSpPr>
        <p:spPr/>
        <p:txBody>
          <a:bodyPr vert="horz" lIns="91440" tIns="45720" rIns="91440" bIns="45720" rtlCol="0" anchor="t">
            <a:noAutofit/>
          </a:bodyPr>
          <a:lstStyle/>
          <a:p>
            <a:pPr marL="457200" indent="-457200" fontAlgn="base">
              <a:buClr>
                <a:srgbClr val="000000"/>
              </a:buClr>
              <a:buAutoNum type="arabicPeriod"/>
            </a:pPr>
            <a:r>
              <a:rPr lang="en-US" sz="2300" dirty="0">
                <a:solidFill>
                  <a:srgbClr val="000000"/>
                </a:solidFill>
                <a:latin typeface="Arial" panose="020B0604020202020204" pitchFamily="34" charset="0"/>
                <a:cs typeface="Arial" panose="020B0604020202020204" pitchFamily="34" charset="0"/>
              </a:rPr>
              <a:t>Log in to the MCAS Portal and select </a:t>
            </a:r>
            <a:r>
              <a:rPr lang="en-US" sz="2300" b="1" dirty="0">
                <a:solidFill>
                  <a:srgbClr val="000000"/>
                </a:solidFill>
                <a:latin typeface="Arial" panose="020B0604020202020204" pitchFamily="34" charset="0"/>
                <a:cs typeface="Arial" panose="020B0604020202020204" pitchFamily="34" charset="0"/>
              </a:rPr>
              <a:t>Administration</a:t>
            </a:r>
            <a:r>
              <a:rPr lang="en-US" sz="2300" dirty="0">
                <a:solidFill>
                  <a:srgbClr val="000000"/>
                </a:solidFill>
                <a:latin typeface="Arial" panose="020B0604020202020204" pitchFamily="34" charset="0"/>
                <a:cs typeface="Arial" panose="020B0604020202020204" pitchFamily="34" charset="0"/>
              </a:rPr>
              <a:t>. </a:t>
            </a:r>
          </a:p>
          <a:p>
            <a:pPr marL="457200" indent="-457200">
              <a:buClr>
                <a:srgbClr val="000000"/>
              </a:buClr>
              <a:buAutoNum type="arabicPeriod"/>
            </a:pPr>
            <a:r>
              <a:rPr lang="en-US" sz="2300" dirty="0">
                <a:solidFill>
                  <a:srgbClr val="000000"/>
                </a:solidFill>
                <a:latin typeface="Arial" panose="020B0604020202020204" pitchFamily="34" charset="0"/>
                <a:cs typeface="Arial" panose="020B0604020202020204" pitchFamily="34" charset="0"/>
              </a:rPr>
              <a:t>Select </a:t>
            </a:r>
            <a:r>
              <a:rPr lang="en-US" sz="2300" b="1" dirty="0">
                <a:solidFill>
                  <a:srgbClr val="000000"/>
                </a:solidFill>
                <a:latin typeface="Arial" panose="020B0604020202020204" pitchFamily="34" charset="0"/>
                <a:cs typeface="Arial" panose="020B0604020202020204" pitchFamily="34" charset="0"/>
              </a:rPr>
              <a:t>Test Scheduling</a:t>
            </a:r>
            <a:r>
              <a:rPr lang="en-US" sz="2300" dirty="0">
                <a:solidFill>
                  <a:srgbClr val="000000"/>
                </a:solidFill>
                <a:latin typeface="Arial" panose="020B0604020202020204" pitchFamily="34" charset="0"/>
                <a:cs typeface="Arial" panose="020B0604020202020204" pitchFamily="34" charset="0"/>
              </a:rPr>
              <a:t>.</a:t>
            </a:r>
          </a:p>
          <a:p>
            <a:pPr marL="457200" indent="-457200">
              <a:buClr>
                <a:srgbClr val="000000"/>
              </a:buClr>
              <a:buAutoNum type="arabicPeriod"/>
            </a:pPr>
            <a:r>
              <a:rPr lang="en-US" sz="2300" dirty="0">
                <a:solidFill>
                  <a:srgbClr val="000000"/>
                </a:solidFill>
                <a:latin typeface="Arial" panose="020B0604020202020204" pitchFamily="34" charset="0"/>
                <a:cs typeface="Arial" panose="020B0604020202020204" pitchFamily="34" charset="0"/>
              </a:rPr>
              <a:t>Select the correct school, content area (ELA, mathematics, science, or civics), program (high school or grades 3–8), and test name. </a:t>
            </a:r>
          </a:p>
          <a:p>
            <a:pPr marL="457200" indent="-457200">
              <a:buClr>
                <a:srgbClr val="000000"/>
              </a:buClr>
              <a:buAutoNum type="arabicPeriod"/>
            </a:pPr>
            <a:r>
              <a:rPr lang="en-US" sz="2300" dirty="0">
                <a:solidFill>
                  <a:srgbClr val="000000"/>
                </a:solidFill>
                <a:latin typeface="Arial"/>
                <a:cs typeface="Arial"/>
              </a:rPr>
              <a:t>Select </a:t>
            </a:r>
            <a:r>
              <a:rPr lang="en-US" sz="2300" b="1" dirty="0">
                <a:solidFill>
                  <a:srgbClr val="000000"/>
                </a:solidFill>
                <a:latin typeface="Arial"/>
                <a:cs typeface="Arial"/>
              </a:rPr>
              <a:t>View Details/Student Logins</a:t>
            </a:r>
            <a:r>
              <a:rPr lang="en-US" sz="2300" dirty="0">
                <a:solidFill>
                  <a:srgbClr val="000000"/>
                </a:solidFill>
                <a:latin typeface="Arial"/>
                <a:cs typeface="Arial"/>
              </a:rPr>
              <a:t>.</a:t>
            </a:r>
            <a:endParaRPr lang="en-US" dirty="0">
              <a:solidFill>
                <a:srgbClr val="000000"/>
              </a:solidFill>
              <a:latin typeface="Arial"/>
              <a:cs typeface="Arial"/>
            </a:endParaRPr>
          </a:p>
          <a:p>
            <a:pPr marL="514350" indent="-514350" algn="l" rtl="0" fontAlgn="base">
              <a:buClr>
                <a:srgbClr val="000000"/>
              </a:buClr>
              <a:buAutoNum type="arabicPeriod"/>
            </a:pPr>
            <a:endParaRPr lang="en-US" sz="2800" dirty="0">
              <a:solidFill>
                <a:srgbClr val="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95D1784-7074-42B8-3B17-1FF007A2E945}"/>
              </a:ext>
            </a:extLst>
          </p:cNvPr>
          <p:cNvPicPr>
            <a:picLocks noChangeAspect="1"/>
          </p:cNvPicPr>
          <p:nvPr/>
        </p:nvPicPr>
        <p:blipFill>
          <a:blip r:embed="rId3"/>
          <a:stretch>
            <a:fillRect/>
          </a:stretch>
        </p:blipFill>
        <p:spPr>
          <a:xfrm>
            <a:off x="1439008" y="3697284"/>
            <a:ext cx="9313984" cy="2852017"/>
          </a:xfrm>
          <a:prstGeom prst="rect">
            <a:avLst/>
          </a:prstGeom>
        </p:spPr>
      </p:pic>
      <p:sp>
        <p:nvSpPr>
          <p:cNvPr id="5" name="Rectangle 4">
            <a:extLst>
              <a:ext uri="{FF2B5EF4-FFF2-40B4-BE49-F238E27FC236}">
                <a16:creationId xmlns:a16="http://schemas.microsoft.com/office/drawing/2014/main" id="{63B3AF5A-4219-55EF-A60D-7D7E85AFEA1D}"/>
              </a:ext>
            </a:extLst>
          </p:cNvPr>
          <p:cNvSpPr/>
          <p:nvPr/>
        </p:nvSpPr>
        <p:spPr>
          <a:xfrm>
            <a:off x="9190892" y="5617029"/>
            <a:ext cx="1497888" cy="24409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68390B6-21F9-710B-CD0F-6618D10B740A}"/>
              </a:ext>
            </a:extLst>
          </p:cNvPr>
          <p:cNvSpPr>
            <a:spLocks noGrp="1"/>
          </p:cNvSpPr>
          <p:nvPr>
            <p:ph type="sldNum" sz="quarter" idx="12"/>
          </p:nvPr>
        </p:nvSpPr>
        <p:spPr/>
        <p:txBody>
          <a:bodyPr/>
          <a:lstStyle/>
          <a:p>
            <a:fld id="{68A8D22E-6BC5-9E47-900C-2BB94685D9F5}" type="slidenum">
              <a:rPr lang="en-US" smtClean="0"/>
              <a:t>57</a:t>
            </a:fld>
            <a:endParaRPr lang="en-US"/>
          </a:p>
        </p:txBody>
      </p:sp>
    </p:spTree>
    <p:extLst>
      <p:ext uri="{BB962C8B-B14F-4D97-AF65-F5344CB8AC3E}">
        <p14:creationId xmlns:p14="http://schemas.microsoft.com/office/powerpoint/2010/main" val="16414822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748E8-55D1-628A-F8F9-2A4498BC98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086B56-DE12-95FA-9DC5-9FFA7BAE245A}"/>
              </a:ext>
            </a:extLst>
          </p:cNvPr>
          <p:cNvSpPr>
            <a:spLocks noGrp="1"/>
          </p:cNvSpPr>
          <p:nvPr>
            <p:ph type="title"/>
          </p:nvPr>
        </p:nvSpPr>
        <p:spPr/>
        <p:txBody>
          <a:bodyPr>
            <a:normAutofit fontScale="90000"/>
          </a:bodyPr>
          <a:lstStyle/>
          <a:p>
            <a:r>
              <a:rPr lang="en-US" sz="4000" dirty="0">
                <a:latin typeface="Arial" panose="020B0604020202020204" pitchFamily="34" charset="0"/>
                <a:cs typeface="Arial" panose="020B0604020202020204" pitchFamily="34" charset="0"/>
              </a:rPr>
              <a:t>Printing Student Logins by Class (continued)</a:t>
            </a:r>
          </a:p>
        </p:txBody>
      </p:sp>
      <p:sp>
        <p:nvSpPr>
          <p:cNvPr id="3" name="Text Placeholder 2">
            <a:extLst>
              <a:ext uri="{FF2B5EF4-FFF2-40B4-BE49-F238E27FC236}">
                <a16:creationId xmlns:a16="http://schemas.microsoft.com/office/drawing/2014/main" id="{054520F1-A31B-4716-2A9E-79C99DA930DE}"/>
              </a:ext>
            </a:extLst>
          </p:cNvPr>
          <p:cNvSpPr>
            <a:spLocks noGrp="1"/>
          </p:cNvSpPr>
          <p:nvPr>
            <p:ph idx="1"/>
          </p:nvPr>
        </p:nvSpPr>
        <p:spPr/>
        <p:txBody>
          <a:bodyPr vert="horz" lIns="91440" tIns="45720" rIns="91440" bIns="45720" rtlCol="0" anchor="t">
            <a:normAutofit/>
          </a:bodyPr>
          <a:lstStyle/>
          <a:p>
            <a:pPr marL="514350" indent="-514350">
              <a:buClr>
                <a:srgbClr val="000000"/>
              </a:buClr>
              <a:buFont typeface="+mj-lt"/>
              <a:buAutoNum type="arabicPeriod" startAt="5"/>
            </a:pPr>
            <a:r>
              <a:rPr lang="en-US" sz="3200" dirty="0">
                <a:solidFill>
                  <a:srgbClr val="000000"/>
                </a:solidFill>
                <a:latin typeface="Arial"/>
                <a:cs typeface="Arial"/>
              </a:rPr>
              <a:t>Select the student logins to print or select the checkmark in the column heading to select all students.</a:t>
            </a:r>
            <a:endParaRPr lang="en-US" dirty="0">
              <a:solidFill>
                <a:srgbClr val="000000"/>
              </a:solidFill>
              <a:latin typeface="Arial"/>
              <a:cs typeface="Arial"/>
            </a:endParaRPr>
          </a:p>
          <a:p>
            <a:pPr marL="514350" indent="-514350">
              <a:buFont typeface="+mj-lt"/>
              <a:buAutoNum type="arabicPeriod" startAt="5"/>
            </a:pPr>
            <a:r>
              <a:rPr lang="en-US" sz="3200" dirty="0">
                <a:solidFill>
                  <a:srgbClr val="000000"/>
                </a:solidFill>
                <a:latin typeface="Arial"/>
                <a:cs typeface="Arial"/>
              </a:rPr>
              <a:t>Select </a:t>
            </a:r>
            <a:r>
              <a:rPr lang="en-US" sz="3200" b="1" dirty="0">
                <a:solidFill>
                  <a:srgbClr val="000000"/>
                </a:solidFill>
                <a:latin typeface="Arial"/>
                <a:cs typeface="Arial"/>
              </a:rPr>
              <a:t>Export Logins for Selected Students</a:t>
            </a:r>
            <a:r>
              <a:rPr lang="en-US" sz="3200" dirty="0">
                <a:solidFill>
                  <a:srgbClr val="000000"/>
                </a:solidFill>
                <a:latin typeface="Arial"/>
                <a:cs typeface="Arial"/>
              </a:rPr>
              <a:t>.</a:t>
            </a:r>
          </a:p>
          <a:p>
            <a:pPr marL="514350" indent="-514350">
              <a:buFont typeface="+mj-lt"/>
              <a:buAutoNum type="arabicPeriod" startAt="5"/>
            </a:pPr>
            <a:r>
              <a:rPr lang="en-US" sz="3200" dirty="0">
                <a:solidFill>
                  <a:srgbClr val="000000"/>
                </a:solidFill>
                <a:latin typeface="Arial"/>
                <a:cs typeface="Arial"/>
              </a:rPr>
              <a:t>Select either a PDF or CSV file. </a:t>
            </a:r>
          </a:p>
          <a:p>
            <a:pPr marL="457200" indent="-457200">
              <a:buClr>
                <a:srgbClr val="000000"/>
              </a:buClr>
              <a:buChar char="•"/>
            </a:pPr>
            <a:r>
              <a:rPr lang="en-US" dirty="0">
                <a:solidFill>
                  <a:srgbClr val="000000"/>
                </a:solidFill>
                <a:latin typeface="Arial"/>
                <a:cs typeface="Arial"/>
              </a:rPr>
              <a:t>When selecting PDF, select 1, 8, or 27 student logins per page.</a:t>
            </a:r>
          </a:p>
          <a:p>
            <a:endParaRPr lang="en-US" sz="3200" dirty="0">
              <a:solidFill>
                <a:srgbClr val="000000"/>
              </a:solidFill>
              <a:latin typeface="Arial"/>
              <a:cs typeface="Arial"/>
            </a:endParaRPr>
          </a:p>
          <a:p>
            <a:endParaRPr lang="en-US" sz="3200" dirty="0">
              <a:solidFill>
                <a:srgbClr val="000000"/>
              </a:solidFill>
              <a:latin typeface="Arial"/>
              <a:cs typeface="Arial"/>
            </a:endParaRPr>
          </a:p>
          <a:p>
            <a:endParaRPr lang="en-US" sz="3200" dirty="0">
              <a:solidFill>
                <a:srgbClr val="000000"/>
              </a:solidFill>
              <a:latin typeface="Arial"/>
              <a:cs typeface="Arial"/>
            </a:endParaRPr>
          </a:p>
        </p:txBody>
      </p:sp>
      <p:pic>
        <p:nvPicPr>
          <p:cNvPr id="7" name="Picture 6" descr="A screenshot of a computer&#10;&#10;AI-generated content may be incorrect.">
            <a:extLst>
              <a:ext uri="{FF2B5EF4-FFF2-40B4-BE49-F238E27FC236}">
                <a16:creationId xmlns:a16="http://schemas.microsoft.com/office/drawing/2014/main" id="{3457CF44-5A01-4167-0490-CEBE2FD0248F}"/>
              </a:ext>
            </a:extLst>
          </p:cNvPr>
          <p:cNvPicPr>
            <a:picLocks noChangeAspect="1"/>
          </p:cNvPicPr>
          <p:nvPr/>
        </p:nvPicPr>
        <p:blipFill>
          <a:blip r:embed="rId3">
            <a:extLst>
              <a:ext uri="{28A0092B-C50C-407E-A947-70E740481C1C}">
                <a14:useLocalDpi xmlns:a14="http://schemas.microsoft.com/office/drawing/2010/main" val="0"/>
              </a:ext>
            </a:extLst>
          </a:blip>
          <a:srcRect t="65912"/>
          <a:stretch/>
        </p:blipFill>
        <p:spPr>
          <a:xfrm>
            <a:off x="216858" y="4447156"/>
            <a:ext cx="11653632" cy="1968500"/>
          </a:xfrm>
          <a:prstGeom prst="rect">
            <a:avLst/>
          </a:prstGeom>
        </p:spPr>
      </p:pic>
      <p:sp>
        <p:nvSpPr>
          <p:cNvPr id="8" name="Rectangle 7">
            <a:extLst>
              <a:ext uri="{FF2B5EF4-FFF2-40B4-BE49-F238E27FC236}">
                <a16:creationId xmlns:a16="http://schemas.microsoft.com/office/drawing/2014/main" id="{2538582C-370E-4DED-AD88-B445BA18AE96}"/>
              </a:ext>
            </a:extLst>
          </p:cNvPr>
          <p:cNvSpPr/>
          <p:nvPr/>
        </p:nvSpPr>
        <p:spPr>
          <a:xfrm>
            <a:off x="472536" y="4988623"/>
            <a:ext cx="342900" cy="14270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57F2FDF-1051-DEC9-11DC-7F1CC7BE171D}"/>
              </a:ext>
            </a:extLst>
          </p:cNvPr>
          <p:cNvSpPr/>
          <p:nvPr/>
        </p:nvSpPr>
        <p:spPr>
          <a:xfrm>
            <a:off x="1844136" y="4649756"/>
            <a:ext cx="1879600" cy="33886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679628E-82EE-280A-BADA-539786EF08CE}"/>
              </a:ext>
            </a:extLst>
          </p:cNvPr>
          <p:cNvSpPr>
            <a:spLocks noGrp="1"/>
          </p:cNvSpPr>
          <p:nvPr>
            <p:ph type="sldNum" sz="quarter" idx="12"/>
          </p:nvPr>
        </p:nvSpPr>
        <p:spPr/>
        <p:txBody>
          <a:bodyPr/>
          <a:lstStyle/>
          <a:p>
            <a:fld id="{68A8D22E-6BC5-9E47-900C-2BB94685D9F5}" type="slidenum">
              <a:rPr lang="en-US" smtClean="0"/>
              <a:t>58</a:t>
            </a:fld>
            <a:endParaRPr lang="en-US"/>
          </a:p>
        </p:txBody>
      </p:sp>
    </p:spTree>
    <p:extLst>
      <p:ext uri="{BB962C8B-B14F-4D97-AF65-F5344CB8AC3E}">
        <p14:creationId xmlns:p14="http://schemas.microsoft.com/office/powerpoint/2010/main" val="10738146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EFB17-C468-2C28-E1D1-EE1E932E72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3907C9-8330-DD46-F485-4C891FE7255C}"/>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Printing Student Logins in Bulk</a:t>
            </a:r>
          </a:p>
        </p:txBody>
      </p:sp>
      <p:sp>
        <p:nvSpPr>
          <p:cNvPr id="3" name="Text Placeholder 2">
            <a:extLst>
              <a:ext uri="{FF2B5EF4-FFF2-40B4-BE49-F238E27FC236}">
                <a16:creationId xmlns:a16="http://schemas.microsoft.com/office/drawing/2014/main" id="{16BA0542-A1DF-F889-86AE-06A179A8BF67}"/>
              </a:ext>
            </a:extLst>
          </p:cNvPr>
          <p:cNvSpPr>
            <a:spLocks noGrp="1"/>
          </p:cNvSpPr>
          <p:nvPr>
            <p:ph idx="1"/>
          </p:nvPr>
        </p:nvSpPr>
        <p:spPr/>
        <p:txBody>
          <a:bodyPr vert="horz" lIns="91440" tIns="45720" rIns="91440" bIns="45720" rtlCol="0" anchor="t">
            <a:normAutofit fontScale="92500" lnSpcReduction="10000"/>
          </a:bodyPr>
          <a:lstStyle/>
          <a:p>
            <a:pPr fontAlgn="base"/>
            <a:r>
              <a:rPr lang="en-US" b="1" dirty="0">
                <a:solidFill>
                  <a:srgbClr val="000000"/>
                </a:solidFill>
              </a:rPr>
              <a:t>New for 2025–26</a:t>
            </a:r>
            <a:r>
              <a:rPr lang="en-US" dirty="0">
                <a:solidFill>
                  <a:srgbClr val="000000"/>
                </a:solidFill>
              </a:rPr>
              <a:t>: Student logins can be exported in bulk on the Test Scheduling page as a PDF or .CSV in two ways: </a:t>
            </a:r>
          </a:p>
          <a:p>
            <a:pPr lvl="1" fontAlgn="base"/>
            <a:r>
              <a:rPr lang="en-US" dirty="0">
                <a:solidFill>
                  <a:srgbClr val="000000"/>
                </a:solidFill>
              </a:rPr>
              <a:t>for a selected school and test (e.g., all grade 5 Math).  </a:t>
            </a:r>
          </a:p>
          <a:p>
            <a:pPr lvl="1" fontAlgn="base"/>
            <a:r>
              <a:rPr lang="en-US" dirty="0">
                <a:solidFill>
                  <a:srgbClr val="000000"/>
                </a:solidFill>
              </a:rPr>
              <a:t>for all tests scheduled within a selected subject for the selected school (e.g., all Mathematics tests for the whole school). </a:t>
            </a:r>
          </a:p>
          <a:p>
            <a:pPr fontAlgn="base"/>
            <a:r>
              <a:rPr lang="en-US" dirty="0">
                <a:solidFill>
                  <a:srgbClr val="000000"/>
                </a:solidFill>
              </a:rPr>
              <a:t>When exporting logins in PDF format, all student logins will be included in a single file, with a summary page break separating each class. The logins will be organized alphanumerically by class name, and then alphabetically by student last name.  </a:t>
            </a:r>
          </a:p>
          <a:p>
            <a:pPr fontAlgn="base"/>
            <a:r>
              <a:rPr lang="en-US" dirty="0">
                <a:solidFill>
                  <a:srgbClr val="000000"/>
                </a:solidFill>
              </a:rPr>
              <a:t>When exporting in .CSV format, all session logins will also be combined into one file, with the class name inserted between each class to indicate the separation. </a:t>
            </a:r>
          </a:p>
          <a:p>
            <a:endParaRPr lang="en-US" sz="3200" dirty="0">
              <a:solidFill>
                <a:schemeClr val="tx1"/>
              </a:solidFill>
              <a:latin typeface="Arial"/>
              <a:cs typeface="Arial"/>
            </a:endParaRPr>
          </a:p>
          <a:p>
            <a:endParaRPr lang="en-US" sz="3200" dirty="0">
              <a:solidFill>
                <a:srgbClr val="000000"/>
              </a:solidFill>
              <a:latin typeface="Arial"/>
              <a:cs typeface="Arial"/>
            </a:endParaRPr>
          </a:p>
          <a:p>
            <a:endParaRPr lang="en-US" sz="3200" dirty="0">
              <a:solidFill>
                <a:srgbClr val="000000"/>
              </a:solidFill>
              <a:latin typeface="Arial"/>
              <a:cs typeface="Arial"/>
            </a:endParaRPr>
          </a:p>
        </p:txBody>
      </p:sp>
      <p:sp>
        <p:nvSpPr>
          <p:cNvPr id="4" name="Slide Number Placeholder 3">
            <a:extLst>
              <a:ext uri="{FF2B5EF4-FFF2-40B4-BE49-F238E27FC236}">
                <a16:creationId xmlns:a16="http://schemas.microsoft.com/office/drawing/2014/main" id="{E466DF8E-1C81-D36D-0D5E-8EFD5215DC51}"/>
              </a:ext>
            </a:extLst>
          </p:cNvPr>
          <p:cNvSpPr>
            <a:spLocks noGrp="1"/>
          </p:cNvSpPr>
          <p:nvPr>
            <p:ph type="sldNum" sz="quarter" idx="12"/>
          </p:nvPr>
        </p:nvSpPr>
        <p:spPr/>
        <p:txBody>
          <a:bodyPr/>
          <a:lstStyle/>
          <a:p>
            <a:fld id="{68A8D22E-6BC5-9E47-900C-2BB94685D9F5}" type="slidenum">
              <a:rPr lang="en-US" smtClean="0"/>
              <a:t>59</a:t>
            </a:fld>
            <a:endParaRPr lang="en-US"/>
          </a:p>
        </p:txBody>
      </p:sp>
    </p:spTree>
    <p:extLst>
      <p:ext uri="{BB962C8B-B14F-4D97-AF65-F5344CB8AC3E}">
        <p14:creationId xmlns:p14="http://schemas.microsoft.com/office/powerpoint/2010/main" val="2550808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7C98B-8840-45A0-A256-C940A58852A0}"/>
              </a:ext>
            </a:extLst>
          </p:cNvPr>
          <p:cNvSpPr>
            <a:spLocks noGrp="1"/>
          </p:cNvSpPr>
          <p:nvPr>
            <p:ph type="title"/>
          </p:nvPr>
        </p:nvSpPr>
        <p:spPr/>
        <p:txBody>
          <a:bodyPr/>
          <a:lstStyle/>
          <a:p>
            <a:r>
              <a:rPr lang="en-US"/>
              <a:t>Poll Question</a:t>
            </a:r>
            <a:r>
              <a:rPr lang="en-US" sz="200"/>
              <a:t>—3</a:t>
            </a:r>
          </a:p>
        </p:txBody>
      </p:sp>
      <p:sp>
        <p:nvSpPr>
          <p:cNvPr id="3" name="Content Placeholder 2">
            <a:extLst>
              <a:ext uri="{FF2B5EF4-FFF2-40B4-BE49-F238E27FC236}">
                <a16:creationId xmlns:a16="http://schemas.microsoft.com/office/drawing/2014/main" id="{EA8BECCA-2104-4569-9EFA-4A4475A36802}"/>
              </a:ext>
            </a:extLst>
          </p:cNvPr>
          <p:cNvSpPr>
            <a:spLocks noGrp="1"/>
          </p:cNvSpPr>
          <p:nvPr>
            <p:ph idx="1"/>
          </p:nvPr>
        </p:nvSpPr>
        <p:spPr/>
        <p:txBody>
          <a:bodyPr>
            <a:normAutofit/>
          </a:bodyPr>
          <a:lstStyle/>
          <a:p>
            <a:pPr marL="0" indent="0">
              <a:buNone/>
            </a:pPr>
            <a:r>
              <a:rPr lang="en-US" sz="3200" b="1" dirty="0"/>
              <a:t>What is your role? (Check all that apply.)</a:t>
            </a:r>
          </a:p>
          <a:p>
            <a:endParaRPr lang="en-US" dirty="0"/>
          </a:p>
          <a:p>
            <a:pPr marL="1022350" lvl="1" indent="-514350">
              <a:buAutoNum type="alphaUcPeriod"/>
            </a:pPr>
            <a:r>
              <a:rPr lang="en-US" sz="2800" dirty="0"/>
              <a:t>District test coordinator</a:t>
            </a:r>
          </a:p>
          <a:p>
            <a:pPr marL="1022350" lvl="1" indent="-514350">
              <a:buAutoNum type="alphaUcPeriod"/>
            </a:pPr>
            <a:r>
              <a:rPr lang="en-US" sz="2800" dirty="0"/>
              <a:t>School test coordinator</a:t>
            </a:r>
          </a:p>
          <a:p>
            <a:pPr marL="1022350" lvl="1" indent="-514350">
              <a:buAutoNum type="alphaUcPeriod"/>
            </a:pPr>
            <a:r>
              <a:rPr lang="en-US" sz="2800" dirty="0"/>
              <a:t>Principal</a:t>
            </a:r>
          </a:p>
          <a:p>
            <a:pPr marL="1022350" lvl="1" indent="-514350">
              <a:buAutoNum type="alphaUcPeriod"/>
            </a:pPr>
            <a:r>
              <a:rPr lang="en-US" sz="2800" dirty="0"/>
              <a:t>School counselor</a:t>
            </a:r>
          </a:p>
          <a:p>
            <a:pPr marL="1022350" lvl="1" indent="-514350">
              <a:buFont typeface="Arial" panose="020B0604020202020204" pitchFamily="34" charset="0"/>
              <a:buAutoNum type="alphaUcPeriod"/>
            </a:pPr>
            <a:r>
              <a:rPr lang="en-US" sz="2800" dirty="0"/>
              <a:t>Technology staff </a:t>
            </a:r>
          </a:p>
          <a:p>
            <a:pPr marL="1022350" lvl="1" indent="-514350">
              <a:buAutoNum type="alphaUcPeriod"/>
            </a:pPr>
            <a:r>
              <a:rPr lang="en-US" sz="2800" dirty="0"/>
              <a:t>Other district staff</a:t>
            </a:r>
          </a:p>
          <a:p>
            <a:pPr marL="1022350" lvl="1" indent="-514350">
              <a:buAutoNum type="alphaUcPeriod"/>
            </a:pPr>
            <a:r>
              <a:rPr lang="en-US" sz="2800" dirty="0"/>
              <a:t>Other school staff</a:t>
            </a:r>
          </a:p>
          <a:p>
            <a:pPr marL="1022350" lvl="1" indent="-514350">
              <a:buAutoNum type="alphaUcPeriod"/>
            </a:pPr>
            <a:endParaRPr lang="en-US" sz="3200" dirty="0"/>
          </a:p>
        </p:txBody>
      </p:sp>
      <p:sp>
        <p:nvSpPr>
          <p:cNvPr id="4" name="Slide Number Placeholder 3">
            <a:extLst>
              <a:ext uri="{FF2B5EF4-FFF2-40B4-BE49-F238E27FC236}">
                <a16:creationId xmlns:a16="http://schemas.microsoft.com/office/drawing/2014/main" id="{99E553C6-3EC0-3C0A-4CC3-AAC6A17DE1E9}"/>
              </a:ext>
            </a:extLst>
          </p:cNvPr>
          <p:cNvSpPr>
            <a:spLocks noGrp="1"/>
          </p:cNvSpPr>
          <p:nvPr>
            <p:ph type="sldNum" sz="quarter" idx="12"/>
          </p:nvPr>
        </p:nvSpPr>
        <p:spPr/>
        <p:txBody>
          <a:bodyPr/>
          <a:lstStyle/>
          <a:p>
            <a:fld id="{68A8D22E-6BC5-9E47-900C-2BB94685D9F5}" type="slidenum">
              <a:rPr lang="en-US" smtClean="0"/>
              <a:pPr/>
              <a:t>6</a:t>
            </a:fld>
            <a:endParaRPr lang="en-US"/>
          </a:p>
        </p:txBody>
      </p:sp>
    </p:spTree>
    <p:extLst>
      <p:ext uri="{BB962C8B-B14F-4D97-AF65-F5344CB8AC3E}">
        <p14:creationId xmlns:p14="http://schemas.microsoft.com/office/powerpoint/2010/main" val="17116977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68CB5-DA35-1C5F-75F7-525C721905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1708E4-7053-F926-6438-674098DE5909}"/>
              </a:ext>
            </a:extLst>
          </p:cNvPr>
          <p:cNvSpPr>
            <a:spLocks noGrp="1"/>
          </p:cNvSpPr>
          <p:nvPr>
            <p:ph type="title"/>
          </p:nvPr>
        </p:nvSpPr>
        <p:spPr/>
        <p:txBody>
          <a:bodyPr>
            <a:normAutofit fontScale="90000"/>
          </a:bodyPr>
          <a:lstStyle/>
          <a:p>
            <a:r>
              <a:rPr lang="en-US" sz="4000" dirty="0">
                <a:latin typeface="Arial" panose="020B0604020202020204" pitchFamily="34" charset="0"/>
                <a:cs typeface="Arial" panose="020B0604020202020204" pitchFamily="34" charset="0"/>
              </a:rPr>
              <a:t>Printing Student Logins in Bulk (continued)</a:t>
            </a:r>
          </a:p>
        </p:txBody>
      </p:sp>
      <p:sp>
        <p:nvSpPr>
          <p:cNvPr id="3" name="Text Placeholder 2">
            <a:extLst>
              <a:ext uri="{FF2B5EF4-FFF2-40B4-BE49-F238E27FC236}">
                <a16:creationId xmlns:a16="http://schemas.microsoft.com/office/drawing/2014/main" id="{860BED17-E0C0-8756-07A6-704F9FCE3574}"/>
              </a:ext>
            </a:extLst>
          </p:cNvPr>
          <p:cNvSpPr>
            <a:spLocks noGrp="1"/>
          </p:cNvSpPr>
          <p:nvPr>
            <p:ph idx="1"/>
          </p:nvPr>
        </p:nvSpPr>
        <p:spPr>
          <a:xfrm>
            <a:off x="173180" y="1591253"/>
            <a:ext cx="11814228" cy="2548947"/>
          </a:xfrm>
        </p:spPr>
        <p:txBody>
          <a:bodyPr vert="horz" lIns="91440" tIns="45720" rIns="91440" bIns="45720" rtlCol="0" anchor="t">
            <a:normAutofit fontScale="70000" lnSpcReduction="20000"/>
          </a:bodyPr>
          <a:lstStyle/>
          <a:p>
            <a:pPr marL="0" indent="0" fontAlgn="base">
              <a:buNone/>
            </a:pPr>
            <a:r>
              <a:rPr lang="en-US" dirty="0">
                <a:solidFill>
                  <a:srgbClr val="000000"/>
                </a:solidFill>
              </a:rPr>
              <a:t>To export student logins in bulk as a PDF/.CSV for a scheduled test, follow the steps below: </a:t>
            </a:r>
          </a:p>
          <a:p>
            <a:pPr marL="514350" indent="-514350" fontAlgn="base">
              <a:buFont typeface="+mj-lt"/>
              <a:buAutoNum type="arabicPeriod"/>
            </a:pPr>
            <a:r>
              <a:rPr lang="en-US" dirty="0">
                <a:solidFill>
                  <a:srgbClr val="000000"/>
                </a:solidFill>
              </a:rPr>
              <a:t>On the Test Scheduling page, select the organization from the </a:t>
            </a:r>
            <a:r>
              <a:rPr lang="en-US" b="1" dirty="0">
                <a:solidFill>
                  <a:srgbClr val="000000"/>
                </a:solidFill>
              </a:rPr>
              <a:t>Organization</a:t>
            </a:r>
            <a:r>
              <a:rPr lang="en-US" dirty="0">
                <a:solidFill>
                  <a:srgbClr val="000000"/>
                </a:solidFill>
              </a:rPr>
              <a:t> drop-down menu. </a:t>
            </a:r>
          </a:p>
          <a:p>
            <a:pPr marL="514350" indent="-514350" fontAlgn="base">
              <a:buFont typeface="+mj-lt"/>
              <a:buAutoNum type="arabicPeriod"/>
            </a:pPr>
            <a:r>
              <a:rPr lang="en-US" dirty="0">
                <a:solidFill>
                  <a:srgbClr val="000000"/>
                </a:solidFill>
              </a:rPr>
              <a:t>Select the program from the </a:t>
            </a:r>
            <a:r>
              <a:rPr lang="en-US" b="1" dirty="0">
                <a:solidFill>
                  <a:srgbClr val="000000"/>
                </a:solidFill>
              </a:rPr>
              <a:t>Program</a:t>
            </a:r>
            <a:r>
              <a:rPr lang="en-US" dirty="0">
                <a:solidFill>
                  <a:srgbClr val="000000"/>
                </a:solidFill>
              </a:rPr>
              <a:t> drop-down menu (MCAS Grades 3–8 or MCAS High School). </a:t>
            </a:r>
          </a:p>
          <a:p>
            <a:pPr marL="514350" indent="-514350" fontAlgn="base">
              <a:buFont typeface="+mj-lt"/>
              <a:buAutoNum type="arabicPeriod"/>
            </a:pPr>
            <a:r>
              <a:rPr lang="en-US" dirty="0">
                <a:solidFill>
                  <a:srgbClr val="000000"/>
                </a:solidFill>
              </a:rPr>
              <a:t>Select the subject from the </a:t>
            </a:r>
            <a:r>
              <a:rPr lang="en-US" b="1" dirty="0">
                <a:solidFill>
                  <a:srgbClr val="000000"/>
                </a:solidFill>
              </a:rPr>
              <a:t>Subject</a:t>
            </a:r>
            <a:r>
              <a:rPr lang="en-US" dirty="0">
                <a:solidFill>
                  <a:srgbClr val="000000"/>
                </a:solidFill>
              </a:rPr>
              <a:t> drop-down menu. </a:t>
            </a:r>
          </a:p>
          <a:p>
            <a:pPr marL="514350" indent="-514350" fontAlgn="base">
              <a:buFont typeface="+mj-lt"/>
              <a:buAutoNum type="arabicPeriod"/>
            </a:pPr>
            <a:r>
              <a:rPr lang="en-US" dirty="0">
                <a:solidFill>
                  <a:srgbClr val="000000"/>
                </a:solidFill>
              </a:rPr>
              <a:t>If printing for a selected test, select a test from the </a:t>
            </a:r>
            <a:r>
              <a:rPr lang="en-US" b="1" dirty="0">
                <a:solidFill>
                  <a:srgbClr val="000000"/>
                </a:solidFill>
              </a:rPr>
              <a:t>Test</a:t>
            </a:r>
            <a:r>
              <a:rPr lang="en-US" dirty="0">
                <a:solidFill>
                  <a:srgbClr val="000000"/>
                </a:solidFill>
              </a:rPr>
              <a:t> drop-down menu. If printing for a content area, skip to step 5.</a:t>
            </a:r>
          </a:p>
          <a:p>
            <a:pPr marL="514350" indent="-514350" fontAlgn="base">
              <a:buFont typeface="+mj-lt"/>
              <a:buAutoNum type="arabicPeriod"/>
            </a:pPr>
            <a:r>
              <a:rPr lang="en-US" dirty="0">
                <a:solidFill>
                  <a:srgbClr val="000000"/>
                </a:solidFill>
              </a:rPr>
              <a:t>Then select </a:t>
            </a:r>
            <a:r>
              <a:rPr lang="en-US" b="1" dirty="0">
                <a:solidFill>
                  <a:srgbClr val="000000"/>
                </a:solidFill>
              </a:rPr>
              <a:t>Exports</a:t>
            </a:r>
            <a:r>
              <a:rPr lang="en-US" dirty="0">
                <a:solidFill>
                  <a:srgbClr val="000000"/>
                </a:solidFill>
              </a:rPr>
              <a:t> to expand the exports menu. </a:t>
            </a:r>
          </a:p>
          <a:p>
            <a:pPr marL="514350" indent="-514350" fontAlgn="base">
              <a:buFont typeface="+mj-lt"/>
              <a:buAutoNum type="arabicPeriod"/>
            </a:pPr>
            <a:endParaRPr lang="en-US" dirty="0">
              <a:solidFill>
                <a:schemeClr val="tx1"/>
              </a:solidFill>
            </a:endParaRPr>
          </a:p>
          <a:p>
            <a:endParaRPr lang="en-US" sz="3200" dirty="0">
              <a:solidFill>
                <a:schemeClr val="tx1"/>
              </a:solidFill>
              <a:latin typeface="Arial"/>
              <a:cs typeface="Arial"/>
            </a:endParaRPr>
          </a:p>
          <a:p>
            <a:endParaRPr lang="en-US" sz="3200" dirty="0">
              <a:solidFill>
                <a:srgbClr val="000000"/>
              </a:solidFill>
              <a:latin typeface="Arial"/>
              <a:cs typeface="Arial"/>
            </a:endParaRPr>
          </a:p>
          <a:p>
            <a:endParaRPr lang="en-US" sz="3200" dirty="0">
              <a:solidFill>
                <a:srgbClr val="000000"/>
              </a:solidFill>
              <a:latin typeface="Arial"/>
              <a:cs typeface="Arial"/>
            </a:endParaRPr>
          </a:p>
        </p:txBody>
      </p:sp>
      <p:pic>
        <p:nvPicPr>
          <p:cNvPr id="2050" name="Picture 2">
            <a:extLst>
              <a:ext uri="{FF2B5EF4-FFF2-40B4-BE49-F238E27FC236}">
                <a16:creationId xmlns:a16="http://schemas.microsoft.com/office/drawing/2014/main" id="{50559AE6-6324-E0AB-4676-EC30A5719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750" y="4140200"/>
            <a:ext cx="7924800" cy="27178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85E7B36-B7FF-7BA0-4AD6-4ED926904BFC}"/>
              </a:ext>
            </a:extLst>
          </p:cNvPr>
          <p:cNvSpPr>
            <a:spLocks noGrp="1"/>
          </p:cNvSpPr>
          <p:nvPr>
            <p:ph type="sldNum" sz="quarter" idx="12"/>
          </p:nvPr>
        </p:nvSpPr>
        <p:spPr/>
        <p:txBody>
          <a:bodyPr/>
          <a:lstStyle/>
          <a:p>
            <a:fld id="{68A8D22E-6BC5-9E47-900C-2BB94685D9F5}" type="slidenum">
              <a:rPr lang="en-US" smtClean="0"/>
              <a:t>60</a:t>
            </a:fld>
            <a:endParaRPr lang="en-US"/>
          </a:p>
        </p:txBody>
      </p:sp>
    </p:spTree>
    <p:extLst>
      <p:ext uri="{BB962C8B-B14F-4D97-AF65-F5344CB8AC3E}">
        <p14:creationId xmlns:p14="http://schemas.microsoft.com/office/powerpoint/2010/main" val="20429893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397AD-0EC0-08E0-52C2-0358FCD905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CD0F35-EE49-2CC6-5AF8-EAFB50A5415F}"/>
              </a:ext>
            </a:extLst>
          </p:cNvPr>
          <p:cNvSpPr>
            <a:spLocks noGrp="1"/>
          </p:cNvSpPr>
          <p:nvPr>
            <p:ph type="title"/>
          </p:nvPr>
        </p:nvSpPr>
        <p:spPr/>
        <p:txBody>
          <a:bodyPr>
            <a:normAutofit fontScale="90000"/>
          </a:bodyPr>
          <a:lstStyle/>
          <a:p>
            <a:r>
              <a:rPr lang="en-US" sz="4000" dirty="0">
                <a:latin typeface="Arial" panose="020B0604020202020204" pitchFamily="34" charset="0"/>
                <a:cs typeface="Arial" panose="020B0604020202020204" pitchFamily="34" charset="0"/>
              </a:rPr>
              <a:t>Printing Student Logins in Bulk (continued)</a:t>
            </a:r>
          </a:p>
        </p:txBody>
      </p:sp>
      <p:sp>
        <p:nvSpPr>
          <p:cNvPr id="3" name="Text Placeholder 2">
            <a:extLst>
              <a:ext uri="{FF2B5EF4-FFF2-40B4-BE49-F238E27FC236}">
                <a16:creationId xmlns:a16="http://schemas.microsoft.com/office/drawing/2014/main" id="{91D01FC9-216C-1472-F27B-436704095B13}"/>
              </a:ext>
            </a:extLst>
          </p:cNvPr>
          <p:cNvSpPr>
            <a:spLocks noGrp="1"/>
          </p:cNvSpPr>
          <p:nvPr>
            <p:ph idx="1"/>
          </p:nvPr>
        </p:nvSpPr>
        <p:spPr>
          <a:xfrm>
            <a:off x="173180" y="1591253"/>
            <a:ext cx="6966656" cy="4958047"/>
          </a:xfrm>
        </p:spPr>
        <p:txBody>
          <a:bodyPr vert="horz" lIns="91440" tIns="45720" rIns="91440" bIns="45720" rtlCol="0" anchor="t">
            <a:normAutofit fontScale="85000" lnSpcReduction="20000"/>
          </a:bodyPr>
          <a:lstStyle/>
          <a:p>
            <a:pPr marL="514350" indent="-514350" fontAlgn="base">
              <a:buFont typeface="+mj-lt"/>
              <a:buAutoNum type="arabicPeriod" startAt="6"/>
            </a:pPr>
            <a:r>
              <a:rPr lang="en-US" dirty="0">
                <a:solidFill>
                  <a:srgbClr val="000000"/>
                </a:solidFill>
              </a:rPr>
              <a:t>If printing for a selected test, select </a:t>
            </a:r>
            <a:r>
              <a:rPr lang="en-US" b="1" dirty="0">
                <a:solidFill>
                  <a:srgbClr val="000000"/>
                </a:solidFill>
              </a:rPr>
              <a:t>Export Logins</a:t>
            </a:r>
            <a:r>
              <a:rPr lang="en-US" dirty="0">
                <a:solidFill>
                  <a:srgbClr val="000000"/>
                </a:solidFill>
              </a:rPr>
              <a:t>. If printing for a content area, select </a:t>
            </a:r>
            <a:r>
              <a:rPr lang="en-US" b="1" dirty="0">
                <a:solidFill>
                  <a:srgbClr val="000000"/>
                </a:solidFill>
              </a:rPr>
              <a:t>Export Logins for All Tests</a:t>
            </a:r>
            <a:r>
              <a:rPr lang="en-US" dirty="0">
                <a:solidFill>
                  <a:srgbClr val="000000"/>
                </a:solidFill>
              </a:rPr>
              <a:t>.</a:t>
            </a:r>
          </a:p>
          <a:p>
            <a:pPr marL="514350" indent="-514350" fontAlgn="base">
              <a:buFont typeface="+mj-lt"/>
              <a:buAutoNum type="arabicPeriod" startAt="6"/>
            </a:pPr>
            <a:r>
              <a:rPr lang="en-US" dirty="0">
                <a:solidFill>
                  <a:srgbClr val="000000"/>
                </a:solidFill>
              </a:rPr>
              <a:t>A pop-up will be shown with the option of choosing PDF or CSV. Select </a:t>
            </a:r>
            <a:r>
              <a:rPr lang="en-US" b="1" dirty="0">
                <a:solidFill>
                  <a:srgbClr val="000000"/>
                </a:solidFill>
              </a:rPr>
              <a:t>PDF </a:t>
            </a:r>
            <a:r>
              <a:rPr lang="en-US" dirty="0">
                <a:solidFill>
                  <a:srgbClr val="000000"/>
                </a:solidFill>
              </a:rPr>
              <a:t>or</a:t>
            </a:r>
            <a:r>
              <a:rPr lang="en-US" b="1" dirty="0">
                <a:solidFill>
                  <a:srgbClr val="000000"/>
                </a:solidFill>
              </a:rPr>
              <a:t> CSV</a:t>
            </a:r>
            <a:r>
              <a:rPr lang="en-US" dirty="0">
                <a:solidFill>
                  <a:srgbClr val="000000"/>
                </a:solidFill>
              </a:rPr>
              <a:t>.</a:t>
            </a:r>
          </a:p>
          <a:p>
            <a:pPr marL="514350" indent="-514350" fontAlgn="base">
              <a:buFont typeface="+mj-lt"/>
              <a:buAutoNum type="arabicPeriod" startAt="6"/>
            </a:pPr>
            <a:r>
              <a:rPr lang="en-US" dirty="0">
                <a:solidFill>
                  <a:srgbClr val="000000"/>
                </a:solidFill>
              </a:rPr>
              <a:t>Select the number of student logins to be printed per page (1, 8, or 27 logins per page) if PDF was selected, and then click </a:t>
            </a:r>
            <a:r>
              <a:rPr lang="en-US" b="1" dirty="0">
                <a:solidFill>
                  <a:srgbClr val="000000"/>
                </a:solidFill>
              </a:rPr>
              <a:t>Export</a:t>
            </a:r>
            <a:r>
              <a:rPr lang="en-US" dirty="0">
                <a:solidFill>
                  <a:srgbClr val="000000"/>
                </a:solidFill>
              </a:rPr>
              <a:t>.  </a:t>
            </a:r>
          </a:p>
          <a:p>
            <a:pPr marL="514350" indent="-514350" fontAlgn="base">
              <a:buFont typeface="+mj-lt"/>
              <a:buAutoNum type="arabicPeriod" startAt="6"/>
            </a:pPr>
            <a:r>
              <a:rPr lang="en-US" dirty="0">
                <a:solidFill>
                  <a:srgbClr val="000000"/>
                </a:solidFill>
              </a:rPr>
              <a:t>A pop-up message will appear to notify the user that the results are available in Downloads and will contain a clickable link to access Downloads.</a:t>
            </a:r>
          </a:p>
          <a:p>
            <a:pPr marL="514350" indent="-514350" fontAlgn="base">
              <a:buFont typeface="+mj-lt"/>
              <a:buAutoNum type="arabicPeriod" startAt="6"/>
            </a:pPr>
            <a:r>
              <a:rPr lang="en-US" dirty="0">
                <a:solidFill>
                  <a:srgbClr val="000000"/>
                </a:solidFill>
              </a:rPr>
              <a:t>To download the login export, navigate to the </a:t>
            </a:r>
            <a:r>
              <a:rPr lang="en-US" b="1" dirty="0">
                <a:solidFill>
                  <a:srgbClr val="000000"/>
                </a:solidFill>
              </a:rPr>
              <a:t>Downloads</a:t>
            </a:r>
            <a:r>
              <a:rPr lang="en-US" dirty="0">
                <a:solidFill>
                  <a:srgbClr val="000000"/>
                </a:solidFill>
              </a:rPr>
              <a:t> section from the MCAS Portal homepage to access the file.    </a:t>
            </a:r>
          </a:p>
          <a:p>
            <a:endParaRPr lang="en-US" sz="3200" dirty="0">
              <a:solidFill>
                <a:schemeClr val="tx1"/>
              </a:solidFill>
              <a:latin typeface="Arial"/>
              <a:cs typeface="Arial"/>
            </a:endParaRPr>
          </a:p>
          <a:p>
            <a:endParaRPr lang="en-US" sz="3200" dirty="0">
              <a:solidFill>
                <a:srgbClr val="000000"/>
              </a:solidFill>
              <a:latin typeface="Arial"/>
              <a:cs typeface="Arial"/>
            </a:endParaRPr>
          </a:p>
          <a:p>
            <a:endParaRPr lang="en-US" sz="3200" dirty="0">
              <a:solidFill>
                <a:srgbClr val="000000"/>
              </a:solidFill>
              <a:latin typeface="Arial"/>
              <a:cs typeface="Arial"/>
            </a:endParaRPr>
          </a:p>
        </p:txBody>
      </p:sp>
      <p:pic>
        <p:nvPicPr>
          <p:cNvPr id="3076" name="Picture 4">
            <a:extLst>
              <a:ext uri="{FF2B5EF4-FFF2-40B4-BE49-F238E27FC236}">
                <a16:creationId xmlns:a16="http://schemas.microsoft.com/office/drawing/2014/main" id="{E33E0D60-F7BB-395E-C02F-A531DA1DD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3340" y="2697882"/>
            <a:ext cx="3636463" cy="222058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2DB6CF80-D8EE-C01D-8ED3-527EA93482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7803" y="4918467"/>
            <a:ext cx="4572000" cy="10795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F1106B3-52FD-4357-8E91-B3553AF48DAF}"/>
              </a:ext>
            </a:extLst>
          </p:cNvPr>
          <p:cNvSpPr>
            <a:spLocks noGrp="1"/>
          </p:cNvSpPr>
          <p:nvPr>
            <p:ph type="sldNum" sz="quarter" idx="12"/>
          </p:nvPr>
        </p:nvSpPr>
        <p:spPr/>
        <p:txBody>
          <a:bodyPr/>
          <a:lstStyle/>
          <a:p>
            <a:fld id="{68A8D22E-6BC5-9E47-900C-2BB94685D9F5}" type="slidenum">
              <a:rPr lang="en-US" smtClean="0"/>
              <a:t>61</a:t>
            </a:fld>
            <a:endParaRPr lang="en-US"/>
          </a:p>
        </p:txBody>
      </p:sp>
      <p:pic>
        <p:nvPicPr>
          <p:cNvPr id="6" name="Picture 5" descr="A screenshot of a login box&#10;&#10;AI-generated content may be incorrect.">
            <a:extLst>
              <a:ext uri="{FF2B5EF4-FFF2-40B4-BE49-F238E27FC236}">
                <a16:creationId xmlns:a16="http://schemas.microsoft.com/office/drawing/2014/main" id="{3EE2273F-0C6D-2CF9-8764-098C6CC52A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3803" y="1193186"/>
            <a:ext cx="2314917" cy="1504696"/>
          </a:xfrm>
          <a:prstGeom prst="rect">
            <a:avLst/>
          </a:prstGeom>
        </p:spPr>
      </p:pic>
    </p:spTree>
    <p:extLst>
      <p:ext uri="{BB962C8B-B14F-4D97-AF65-F5344CB8AC3E}">
        <p14:creationId xmlns:p14="http://schemas.microsoft.com/office/powerpoint/2010/main" val="7140458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84455-F402-1E2E-EF5F-A8D7F0D5B1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FC42CE-468D-93E7-759E-9A2223D06982}"/>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Scheduling Tests &amp; Printing Logins FAQs</a:t>
            </a:r>
          </a:p>
        </p:txBody>
      </p:sp>
      <p:sp>
        <p:nvSpPr>
          <p:cNvPr id="3" name="Text Placeholder 2">
            <a:extLst>
              <a:ext uri="{FF2B5EF4-FFF2-40B4-BE49-F238E27FC236}">
                <a16:creationId xmlns:a16="http://schemas.microsoft.com/office/drawing/2014/main" id="{AC831DAA-7D3E-02EE-D824-AD1E8F36EEB2}"/>
              </a:ext>
            </a:extLst>
          </p:cNvPr>
          <p:cNvSpPr>
            <a:spLocks noGrp="1"/>
          </p:cNvSpPr>
          <p:nvPr>
            <p:ph idx="1"/>
          </p:nvPr>
        </p:nvSpPr>
        <p:spPr/>
        <p:txBody>
          <a:bodyPr>
            <a:normAutofit/>
          </a:bodyPr>
          <a:lstStyle/>
          <a:p>
            <a:pPr marL="0" lvl="0" indent="0">
              <a:buClr>
                <a:srgbClr val="000000"/>
              </a:buClr>
              <a:buNone/>
            </a:pPr>
            <a:r>
              <a:rPr lang="en-US" b="1" dirty="0">
                <a:solidFill>
                  <a:srgbClr val="000000"/>
                </a:solidFill>
              </a:rPr>
              <a:t>Q. If accommodations change after tests are scheduled and logins are printed, do we need to reschedule the test and reprint the student’s login?</a:t>
            </a:r>
          </a:p>
          <a:p>
            <a:pPr marL="0" lvl="0" indent="0">
              <a:buClr>
                <a:srgbClr val="000000"/>
              </a:buClr>
              <a:buNone/>
            </a:pPr>
            <a:r>
              <a:rPr lang="en-US" b="1" dirty="0">
                <a:solidFill>
                  <a:srgbClr val="000000"/>
                </a:solidFill>
              </a:rPr>
              <a:t>A. </a:t>
            </a:r>
            <a:r>
              <a:rPr lang="en-US" dirty="0">
                <a:solidFill>
                  <a:srgbClr val="000000"/>
                </a:solidFill>
              </a:rPr>
              <a:t>If a student has a form-dependent accommodation that is updated, a new login will need to be printed. </a:t>
            </a:r>
          </a:p>
          <a:p>
            <a:pPr marL="0" lvl="0" indent="0">
              <a:buClr>
                <a:srgbClr val="000000"/>
              </a:buClr>
              <a:buNone/>
            </a:pPr>
            <a:r>
              <a:rPr lang="en-US" b="1" dirty="0">
                <a:solidFill>
                  <a:srgbClr val="000000"/>
                </a:solidFill>
                <a:latin typeface="Arial" panose="020B0604020202020204" pitchFamily="34" charset="0"/>
                <a:cs typeface="Arial" panose="020B0604020202020204" pitchFamily="34" charset="0"/>
              </a:rPr>
              <a:t>Q. Do tests need to be scheduled before I can print student logins?</a:t>
            </a:r>
          </a:p>
          <a:p>
            <a:pPr marL="0" lvl="0" indent="0">
              <a:buClr>
                <a:srgbClr val="000000"/>
              </a:buClr>
              <a:buNone/>
            </a:pPr>
            <a:r>
              <a:rPr lang="en-US" b="1" dirty="0">
                <a:solidFill>
                  <a:srgbClr val="000000"/>
                </a:solidFill>
              </a:rPr>
              <a:t>A. </a:t>
            </a:r>
            <a:r>
              <a:rPr lang="en-US" dirty="0">
                <a:solidFill>
                  <a:srgbClr val="000000"/>
                </a:solidFill>
              </a:rPr>
              <a:t>Yes. </a:t>
            </a:r>
          </a:p>
          <a:p>
            <a:pPr marL="0" lvl="0" indent="0">
              <a:buClr>
                <a:srgbClr val="000000"/>
              </a:buClr>
              <a:buNone/>
            </a:pPr>
            <a:endParaRPr lang="en-US"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0C0E9E1-2DCB-AF55-9716-C8FB0227D9FE}"/>
              </a:ext>
            </a:extLst>
          </p:cNvPr>
          <p:cNvSpPr>
            <a:spLocks noGrp="1"/>
          </p:cNvSpPr>
          <p:nvPr>
            <p:ph type="sldNum" sz="quarter" idx="12"/>
          </p:nvPr>
        </p:nvSpPr>
        <p:spPr/>
        <p:txBody>
          <a:bodyPr/>
          <a:lstStyle/>
          <a:p>
            <a:fld id="{68A8D22E-6BC5-9E47-900C-2BB94685D9F5}" type="slidenum">
              <a:rPr lang="en-US" smtClean="0"/>
              <a:t>62</a:t>
            </a:fld>
            <a:endParaRPr lang="en-US"/>
          </a:p>
        </p:txBody>
      </p:sp>
    </p:spTree>
    <p:extLst>
      <p:ext uri="{BB962C8B-B14F-4D97-AF65-F5344CB8AC3E}">
        <p14:creationId xmlns:p14="http://schemas.microsoft.com/office/powerpoint/2010/main" val="15810305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DA3A1-3AD2-48F4-F293-92DEB5C975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C6768-363F-EDA8-088A-593BAEA805AC}"/>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Resources</a:t>
            </a:r>
          </a:p>
        </p:txBody>
      </p:sp>
      <p:sp>
        <p:nvSpPr>
          <p:cNvPr id="3" name="Text Placeholder 2">
            <a:extLst>
              <a:ext uri="{FF2B5EF4-FFF2-40B4-BE49-F238E27FC236}">
                <a16:creationId xmlns:a16="http://schemas.microsoft.com/office/drawing/2014/main" id="{A730C231-DE34-B635-2F6E-86681C3F4DE9}"/>
              </a:ext>
            </a:extLst>
          </p:cNvPr>
          <p:cNvSpPr>
            <a:spLocks noGrp="1"/>
          </p:cNvSpPr>
          <p:nvPr>
            <p:ph idx="1"/>
          </p:nvPr>
        </p:nvSpPr>
        <p:spPr/>
        <p:txBody>
          <a:bodyPr>
            <a:normAutofit/>
          </a:bodyPr>
          <a:lstStyle/>
          <a:p>
            <a:pPr marL="457200" lvl="0"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hlinkClick r:id="rId2"/>
              </a:rPr>
              <a:t>MCAS Portal Guides</a:t>
            </a:r>
            <a:endParaRPr lang="en-US" dirty="0">
              <a:solidFill>
                <a:srgbClr val="000000"/>
              </a:solidFill>
              <a:latin typeface="Arial" panose="020B0604020202020204" pitchFamily="34" charset="0"/>
              <a:cs typeface="Arial" panose="020B0604020202020204" pitchFamily="34" charset="0"/>
            </a:endParaRPr>
          </a:p>
          <a:p>
            <a:pPr marL="914400" lvl="1" indent="-457200">
              <a:buClr>
                <a:srgbClr val="000000"/>
              </a:buClr>
            </a:pPr>
            <a:r>
              <a:rPr lang="en-US" dirty="0">
                <a:solidFill>
                  <a:srgbClr val="000000"/>
                </a:solidFill>
                <a:latin typeface="Arial" panose="020B0604020202020204" pitchFamily="34" charset="0"/>
                <a:cs typeface="Arial" panose="020B0604020202020204" pitchFamily="34" charset="0"/>
              </a:rPr>
              <a:t>Guide to the MCAS Portal, Part VI: Scheduling Tests, Printing Student Logins, and Other Tasks in the Test Scheduling Page</a:t>
            </a:r>
          </a:p>
          <a:p>
            <a:pPr marL="457200" lvl="0"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hlinkClick r:id="rId3"/>
              </a:rPr>
              <a:t>Training Module</a:t>
            </a:r>
            <a:r>
              <a:rPr lang="en-US" dirty="0">
                <a:solidFill>
                  <a:srgbClr val="000000"/>
                </a:solidFill>
                <a:latin typeface="Arial" panose="020B0604020202020204" pitchFamily="34" charset="0"/>
                <a:cs typeface="Arial" panose="020B0604020202020204" pitchFamily="34" charset="0"/>
              </a:rPr>
              <a:t>:</a:t>
            </a:r>
          </a:p>
          <a:p>
            <a:pPr marL="914400" lvl="1" indent="-457200">
              <a:buClr>
                <a:srgbClr val="000000"/>
              </a:buClr>
            </a:pPr>
            <a:r>
              <a:rPr lang="en-US" dirty="0">
                <a:solidFill>
                  <a:srgbClr val="000000"/>
                </a:solidFill>
              </a:rPr>
              <a:t>Scheduling Tests</a:t>
            </a:r>
          </a:p>
          <a:p>
            <a:pPr marL="914400" lvl="1" indent="-457200">
              <a:buClr>
                <a:srgbClr val="000000"/>
              </a:buClr>
            </a:pPr>
            <a:r>
              <a:rPr lang="en-US" dirty="0">
                <a:solidFill>
                  <a:srgbClr val="000000"/>
                </a:solidFill>
              </a:rPr>
              <a:t>Exporting and Printing Student Logins</a:t>
            </a:r>
            <a:endParaRPr lang="en-US"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C9DC58C-FF94-ABA1-1107-67BBEF61F6CC}"/>
              </a:ext>
            </a:extLst>
          </p:cNvPr>
          <p:cNvSpPr>
            <a:spLocks noGrp="1"/>
          </p:cNvSpPr>
          <p:nvPr>
            <p:ph type="sldNum" sz="quarter" idx="12"/>
          </p:nvPr>
        </p:nvSpPr>
        <p:spPr/>
        <p:txBody>
          <a:bodyPr/>
          <a:lstStyle/>
          <a:p>
            <a:fld id="{68A8D22E-6BC5-9E47-900C-2BB94685D9F5}" type="slidenum">
              <a:rPr lang="en-US" smtClean="0"/>
              <a:t>63</a:t>
            </a:fld>
            <a:endParaRPr lang="en-US"/>
          </a:p>
        </p:txBody>
      </p:sp>
    </p:spTree>
    <p:extLst>
      <p:ext uri="{BB962C8B-B14F-4D97-AF65-F5344CB8AC3E}">
        <p14:creationId xmlns:p14="http://schemas.microsoft.com/office/powerpoint/2010/main" val="16621033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40D2A-B764-ADC7-9E55-4249382F1F7B}"/>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CB573CB-E48F-95EE-1D49-3F4BDA08FDC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100000"/>
              </a:lnSpc>
              <a:spcBef>
                <a:spcPts val="1000"/>
              </a:spcBef>
              <a:spcAft>
                <a:spcPts val="0"/>
              </a:spcAft>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100000"/>
              </a:lnSpc>
              <a:spcBef>
                <a:spcPts val="500"/>
              </a:spcBef>
              <a:spcAft>
                <a:spcPts val="0"/>
              </a:spcAft>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100000"/>
              </a:lnSpc>
              <a:spcBef>
                <a:spcPts val="500"/>
              </a:spcBef>
              <a:spcAft>
                <a:spcPts val="0"/>
              </a:spcAft>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100000"/>
              </a:lnSpc>
              <a:spcBef>
                <a:spcPts val="500"/>
              </a:spcBef>
              <a:spcAft>
                <a:spcPts val="0"/>
              </a:spcAft>
              <a:buClr>
                <a:srgbClr val="E38526"/>
              </a:buClr>
              <a:buFont typeface="Wingdings" panose="05000000000000000000" pitchFamily="2" charset="2"/>
              <a:buChar char="v"/>
              <a:defRPr sz="20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00000"/>
              </a:lnSpc>
              <a:spcBef>
                <a:spcPts val="1000"/>
              </a:spcBef>
              <a:spcAft>
                <a:spcPts val="0"/>
              </a:spcAft>
              <a:buClr>
                <a:srgbClr val="E38526"/>
              </a:buClr>
              <a:buSzTx/>
              <a:buFont typeface="Arial" panose="020B0604020202020204" pitchFamily="34" charset="0"/>
              <a:buNone/>
              <a:tabLst/>
              <a:defRPr/>
            </a:pPr>
            <a:r>
              <a:rPr kumimoji="0" lang="en-US" sz="5998"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Questions &amp; Answers</a:t>
            </a:r>
          </a:p>
        </p:txBody>
      </p:sp>
      <p:sp>
        <p:nvSpPr>
          <p:cNvPr id="3" name="Content Placeholder 2">
            <a:extLst>
              <a:ext uri="{FF2B5EF4-FFF2-40B4-BE49-F238E27FC236}">
                <a16:creationId xmlns:a16="http://schemas.microsoft.com/office/drawing/2014/main" id="{FFBA8CD6-79E5-84DE-3DE7-4CB0175FD41B}"/>
              </a:ext>
            </a:extLst>
          </p:cNvPr>
          <p:cNvSpPr>
            <a:spLocks noGrp="1"/>
          </p:cNvSpPr>
          <p:nvPr>
            <p:ph idx="1"/>
          </p:nvPr>
        </p:nvSpPr>
        <p:spPr>
          <a:xfrm>
            <a:off x="-180914" y="1221654"/>
            <a:ext cx="11890665" cy="4414692"/>
          </a:xfrm>
        </p:spPr>
        <p:txBody>
          <a:bodyPr anchor="ctr"/>
          <a:lstStyle/>
          <a:p>
            <a:pPr algn="ctr">
              <a:buNone/>
            </a:pPr>
            <a:r>
              <a:rPr lang="en-US" sz="4000" dirty="0">
                <a:solidFill>
                  <a:srgbClr val="000000"/>
                </a:solidFill>
                <a:latin typeface="Arial" panose="020B0604020202020204" pitchFamily="34" charset="0"/>
                <a:cs typeface="Arial" panose="020B0604020202020204" pitchFamily="34" charset="0"/>
              </a:rPr>
              <a:t>Use the “Q&amp;A” feature </a:t>
            </a:r>
            <a:br>
              <a:rPr lang="en-US" sz="4000" dirty="0">
                <a:solidFill>
                  <a:srgbClr val="000000"/>
                </a:solidFill>
                <a:latin typeface="Arial" panose="020B0604020202020204" pitchFamily="34" charset="0"/>
                <a:cs typeface="Arial" panose="020B0604020202020204" pitchFamily="34" charset="0"/>
              </a:rPr>
            </a:br>
            <a:r>
              <a:rPr lang="en-US" sz="4000" dirty="0">
                <a:solidFill>
                  <a:srgbClr val="000000"/>
                </a:solidFill>
                <a:latin typeface="Arial" panose="020B0604020202020204" pitchFamily="34" charset="0"/>
                <a:cs typeface="Arial" panose="020B0604020202020204" pitchFamily="34" charset="0"/>
              </a:rPr>
              <a:t>to ask questions. </a:t>
            </a:r>
          </a:p>
        </p:txBody>
      </p:sp>
      <p:grpSp>
        <p:nvGrpSpPr>
          <p:cNvPr id="10" name="Group 9" descr="Image displays Q and A icon">
            <a:extLst>
              <a:ext uri="{FF2B5EF4-FFF2-40B4-BE49-F238E27FC236}">
                <a16:creationId xmlns:a16="http://schemas.microsoft.com/office/drawing/2014/main" id="{F40DCA68-C67A-45F9-AB6F-565885B8D005}"/>
              </a:ext>
              <a:ext uri="{C183D7F6-B498-43B3-948B-1728B52AA6E4}">
                <adec:decorative xmlns:adec="http://schemas.microsoft.com/office/drawing/2017/decorative" val="0"/>
              </a:ext>
            </a:extLst>
          </p:cNvPr>
          <p:cNvGrpSpPr/>
          <p:nvPr/>
        </p:nvGrpSpPr>
        <p:grpSpPr>
          <a:xfrm>
            <a:off x="9306464" y="2288214"/>
            <a:ext cx="1351472" cy="958850"/>
            <a:chOff x="10086680" y="2047821"/>
            <a:chExt cx="1351472" cy="958850"/>
          </a:xfrm>
        </p:grpSpPr>
        <p:pic>
          <p:nvPicPr>
            <p:cNvPr id="11" name="Picture 10">
              <a:extLst>
                <a:ext uri="{FF2B5EF4-FFF2-40B4-BE49-F238E27FC236}">
                  <a16:creationId xmlns:a16="http://schemas.microsoft.com/office/drawing/2014/main" id="{F6B94A2F-2823-8A11-DFD4-2B60AC7B5A8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998" t="5303" r="69522" b="1165"/>
            <a:stretch/>
          </p:blipFill>
          <p:spPr>
            <a:xfrm>
              <a:off x="10086680" y="2172930"/>
              <a:ext cx="1351472" cy="724061"/>
            </a:xfrm>
            <a:prstGeom prst="rect">
              <a:avLst/>
            </a:prstGeom>
          </p:spPr>
        </p:pic>
        <p:sp>
          <p:nvSpPr>
            <p:cNvPr id="12" name="Oval 11">
              <a:extLst>
                <a:ext uri="{FF2B5EF4-FFF2-40B4-BE49-F238E27FC236}">
                  <a16:creationId xmlns:a16="http://schemas.microsoft.com/office/drawing/2014/main" id="{6EA8DD12-7584-CA32-B201-FD8AE7398451}"/>
                </a:ext>
                <a:ext uri="{C183D7F6-B498-43B3-948B-1728B52AA6E4}">
                  <adec:decorative xmlns:adec="http://schemas.microsoft.com/office/drawing/2017/decorative" val="1"/>
                </a:ext>
              </a:extLst>
            </p:cNvPr>
            <p:cNvSpPr/>
            <p:nvPr/>
          </p:nvSpPr>
          <p:spPr>
            <a:xfrm>
              <a:off x="10228483" y="2047821"/>
              <a:ext cx="1003300" cy="958850"/>
            </a:xfrm>
            <a:prstGeom prst="ellipse">
              <a:avLst/>
            </a:prstGeom>
            <a:noFill/>
            <a:ln w="57150">
              <a:solidFill>
                <a:srgbClr val="E38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DBAC4790-17F8-864B-E25D-1A67ECD8796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073" y="3610936"/>
            <a:ext cx="3603678" cy="2186638"/>
          </a:xfrm>
          <a:prstGeom prst="rect">
            <a:avLst/>
          </a:prstGeom>
          <a:ln>
            <a:solidFill>
              <a:schemeClr val="bg1">
                <a:lumMod val="50000"/>
              </a:schemeClr>
            </a:solidFill>
          </a:ln>
        </p:spPr>
      </p:pic>
      <p:sp>
        <p:nvSpPr>
          <p:cNvPr id="2" name="Slide Number Placeholder 1">
            <a:extLst>
              <a:ext uri="{FF2B5EF4-FFF2-40B4-BE49-F238E27FC236}">
                <a16:creationId xmlns:a16="http://schemas.microsoft.com/office/drawing/2014/main" id="{5C80FF73-BD4A-AC75-9492-AE7BB668171C}"/>
              </a:ext>
            </a:extLst>
          </p:cNvPr>
          <p:cNvSpPr>
            <a:spLocks noGrp="1"/>
          </p:cNvSpPr>
          <p:nvPr>
            <p:ph type="sldNum" sz="quarter" idx="12"/>
          </p:nvPr>
        </p:nvSpPr>
        <p:spPr/>
        <p:txBody>
          <a:bodyPr/>
          <a:lstStyle/>
          <a:p>
            <a:fld id="{68A8D22E-6BC5-9E47-900C-2BB94685D9F5}" type="slidenum">
              <a:rPr lang="en-US" smtClean="0"/>
              <a:t>64</a:t>
            </a:fld>
            <a:endParaRPr lang="en-US"/>
          </a:p>
        </p:txBody>
      </p:sp>
    </p:spTree>
    <p:extLst>
      <p:ext uri="{BB962C8B-B14F-4D97-AF65-F5344CB8AC3E}">
        <p14:creationId xmlns:p14="http://schemas.microsoft.com/office/powerpoint/2010/main" val="24653162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05A34-B031-4574-15DF-00B8B38089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298B31-A47F-6E06-2216-F04ABA8007BC}"/>
              </a:ext>
            </a:extLst>
          </p:cNvPr>
          <p:cNvSpPr>
            <a:spLocks noGrp="1"/>
          </p:cNvSpPr>
          <p:nvPr>
            <p:ph type="title" idx="4294967295"/>
          </p:nvPr>
        </p:nvSpPr>
        <p:spPr>
          <a:xfrm>
            <a:off x="2935742" y="2882900"/>
            <a:ext cx="10872787" cy="1092200"/>
          </a:xfrm>
        </p:spPr>
        <p:txBody>
          <a:bodyPr>
            <a:normAutofit/>
          </a:bodyPr>
          <a:lstStyle/>
          <a:p>
            <a:r>
              <a:rPr lang="en-US" dirty="0">
                <a:solidFill>
                  <a:srgbClr val="000000"/>
                </a:solidFill>
                <a:latin typeface="Arial" panose="020B0604020202020204" pitchFamily="34" charset="0"/>
                <a:cs typeface="Arial" panose="020B0604020202020204" pitchFamily="34" charset="0"/>
              </a:rPr>
              <a:t>5. Materials Management</a:t>
            </a:r>
          </a:p>
        </p:txBody>
      </p:sp>
      <p:sp>
        <p:nvSpPr>
          <p:cNvPr id="3" name="Slide Number Placeholder 2">
            <a:extLst>
              <a:ext uri="{FF2B5EF4-FFF2-40B4-BE49-F238E27FC236}">
                <a16:creationId xmlns:a16="http://schemas.microsoft.com/office/drawing/2014/main" id="{8C182DDE-ADEB-364C-36AF-4C71E36FD166}"/>
              </a:ext>
            </a:extLst>
          </p:cNvPr>
          <p:cNvSpPr>
            <a:spLocks noGrp="1"/>
          </p:cNvSpPr>
          <p:nvPr>
            <p:ph type="sldNum" sz="quarter" idx="12"/>
          </p:nvPr>
        </p:nvSpPr>
        <p:spPr/>
        <p:txBody>
          <a:bodyPr/>
          <a:lstStyle/>
          <a:p>
            <a:fld id="{68A8D22E-6BC5-9E47-900C-2BB94685D9F5}" type="slidenum">
              <a:rPr lang="en-US" smtClean="0"/>
              <a:pPr/>
              <a:t>65</a:t>
            </a:fld>
            <a:endParaRPr lang="en-US"/>
          </a:p>
        </p:txBody>
      </p:sp>
    </p:spTree>
    <p:extLst>
      <p:ext uri="{BB962C8B-B14F-4D97-AF65-F5344CB8AC3E}">
        <p14:creationId xmlns:p14="http://schemas.microsoft.com/office/powerpoint/2010/main" val="3499061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9E6B6-B1A3-4F7F-AB48-ACA8686829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3D3B82-DB9F-454D-B660-3993C5256452}"/>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Materials Management</a:t>
            </a:r>
          </a:p>
        </p:txBody>
      </p:sp>
      <p:sp>
        <p:nvSpPr>
          <p:cNvPr id="3" name="Text Placeholder 2">
            <a:extLst>
              <a:ext uri="{FF2B5EF4-FFF2-40B4-BE49-F238E27FC236}">
                <a16:creationId xmlns:a16="http://schemas.microsoft.com/office/drawing/2014/main" id="{CE47E96D-76B4-DFD9-34BC-88F3D2069275}"/>
              </a:ext>
            </a:extLst>
          </p:cNvPr>
          <p:cNvSpPr>
            <a:spLocks noGrp="1"/>
          </p:cNvSpPr>
          <p:nvPr>
            <p:ph idx="1"/>
          </p:nvPr>
        </p:nvSpPr>
        <p:spPr/>
        <p:txBody>
          <a:bodyPr>
            <a:normAutofit/>
          </a:bodyPr>
          <a:lstStyle/>
          <a:p>
            <a:pPr marL="342900" indent="-342900">
              <a:buClrTx/>
              <a:buFont typeface="Arial" panose="020B0604020202020204" pitchFamily="34" charset="0"/>
              <a:buChar char="•"/>
            </a:pPr>
            <a:r>
              <a:rPr lang="en-US" sz="2400" dirty="0">
                <a:solidFill>
                  <a:srgbClr val="000000"/>
                </a:solidFill>
              </a:rPr>
              <a:t>T</a:t>
            </a:r>
            <a:r>
              <a:rPr lang="en-US" sz="2400" dirty="0">
                <a:solidFill>
                  <a:srgbClr val="000000"/>
                </a:solidFill>
                <a:latin typeface="Arial" panose="020B0604020202020204" pitchFamily="34" charset="0"/>
                <a:cs typeface="Arial" panose="020B0604020202020204" pitchFamily="34" charset="0"/>
              </a:rPr>
              <a:t>he Materials Management page in the MCAS Portal provides a view of shipments of materials being delivered to schools. Schools will be able to see materials shipments listed on this page once they are shipped. </a:t>
            </a:r>
          </a:p>
          <a:p>
            <a:pPr marL="342900" indent="-342900">
              <a:buClrTx/>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This is an optional feature that schools may find useful to track shipments.</a:t>
            </a:r>
          </a:p>
          <a:p>
            <a:pPr marL="342900" indent="-342900">
              <a:buClrTx/>
              <a:buFont typeface="Arial" panose="020B0604020202020204" pitchFamily="34" charset="0"/>
              <a:buChar char="•"/>
            </a:pPr>
            <a:endParaRPr lang="en-US" sz="2400" dirty="0">
              <a:solidFill>
                <a:srgbClr val="000000"/>
              </a:solidFill>
              <a:latin typeface="Arial" panose="020B0604020202020204" pitchFamily="34" charset="0"/>
              <a:cs typeface="Arial" panose="020B0604020202020204" pitchFamily="34" charset="0"/>
            </a:endParaRPr>
          </a:p>
          <a:p>
            <a:pPr marL="342900" indent="-342900">
              <a:buClrTx/>
              <a:buFont typeface="Arial" panose="020B0604020202020204" pitchFamily="34" charset="0"/>
              <a:buChar char="•"/>
            </a:pPr>
            <a:endParaRPr lang="en-US" sz="2200" dirty="0">
              <a:solidFill>
                <a:srgbClr val="000000"/>
              </a:solidFill>
              <a:latin typeface="Arial" panose="020B0604020202020204" pitchFamily="34" charset="0"/>
              <a:cs typeface="Arial" panose="020B0604020202020204" pitchFamily="34" charset="0"/>
            </a:endParaRPr>
          </a:p>
        </p:txBody>
      </p:sp>
      <p:pic>
        <p:nvPicPr>
          <p:cNvPr id="5" name="Picture 4" descr="A screenshot of a computer&#10;&#10;AI-generated content may be incorrect.">
            <a:extLst>
              <a:ext uri="{FF2B5EF4-FFF2-40B4-BE49-F238E27FC236}">
                <a16:creationId xmlns:a16="http://schemas.microsoft.com/office/drawing/2014/main" id="{0EAA690C-E310-3744-4B5E-98D57FC09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502" y="3109935"/>
            <a:ext cx="11104996" cy="3192892"/>
          </a:xfrm>
          <a:prstGeom prst="rect">
            <a:avLst/>
          </a:prstGeom>
        </p:spPr>
      </p:pic>
      <p:sp>
        <p:nvSpPr>
          <p:cNvPr id="4" name="Slide Number Placeholder 3">
            <a:extLst>
              <a:ext uri="{FF2B5EF4-FFF2-40B4-BE49-F238E27FC236}">
                <a16:creationId xmlns:a16="http://schemas.microsoft.com/office/drawing/2014/main" id="{A55266CB-E047-4EBF-69E6-0C379B5EC0DE}"/>
              </a:ext>
            </a:extLst>
          </p:cNvPr>
          <p:cNvSpPr>
            <a:spLocks noGrp="1"/>
          </p:cNvSpPr>
          <p:nvPr>
            <p:ph type="sldNum" sz="quarter" idx="12"/>
          </p:nvPr>
        </p:nvSpPr>
        <p:spPr/>
        <p:txBody>
          <a:bodyPr/>
          <a:lstStyle/>
          <a:p>
            <a:fld id="{68A8D22E-6BC5-9E47-900C-2BB94685D9F5}" type="slidenum">
              <a:rPr lang="en-US" smtClean="0"/>
              <a:t>66</a:t>
            </a:fld>
            <a:endParaRPr lang="en-US"/>
          </a:p>
        </p:txBody>
      </p:sp>
    </p:spTree>
    <p:extLst>
      <p:ext uri="{BB962C8B-B14F-4D97-AF65-F5344CB8AC3E}">
        <p14:creationId xmlns:p14="http://schemas.microsoft.com/office/powerpoint/2010/main" val="17310710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AE9C9-C747-AFAD-7D85-E978D9FCE3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9926F8-1258-2A17-9F70-C6BF7613715E}"/>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Materials Management</a:t>
            </a:r>
          </a:p>
        </p:txBody>
      </p:sp>
      <p:sp>
        <p:nvSpPr>
          <p:cNvPr id="3" name="Text Placeholder 2">
            <a:extLst>
              <a:ext uri="{FF2B5EF4-FFF2-40B4-BE49-F238E27FC236}">
                <a16:creationId xmlns:a16="http://schemas.microsoft.com/office/drawing/2014/main" id="{72220DCF-8F2B-31F2-11C2-434C051A7278}"/>
              </a:ext>
            </a:extLst>
          </p:cNvPr>
          <p:cNvSpPr>
            <a:spLocks noGrp="1"/>
          </p:cNvSpPr>
          <p:nvPr>
            <p:ph idx="1"/>
          </p:nvPr>
        </p:nvSpPr>
        <p:spPr>
          <a:xfrm>
            <a:off x="173179" y="1591253"/>
            <a:ext cx="11890665" cy="4901621"/>
          </a:xfrm>
        </p:spPr>
        <p:txBody>
          <a:bodyPr>
            <a:normAutofit fontScale="92500" lnSpcReduction="10000"/>
          </a:bodyPr>
          <a:lstStyle/>
          <a:p>
            <a:pPr marL="342900" indent="-342900">
              <a:buClrTx/>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Select the </a:t>
            </a:r>
            <a:r>
              <a:rPr lang="en-US" sz="2400" b="1" dirty="0">
                <a:solidFill>
                  <a:srgbClr val="000000"/>
                </a:solidFill>
                <a:latin typeface="Arial" panose="020B0604020202020204" pitchFamily="34" charset="0"/>
                <a:cs typeface="Arial" panose="020B0604020202020204" pitchFamily="34" charset="0"/>
              </a:rPr>
              <a:t>Order Additional Materials </a:t>
            </a:r>
            <a:r>
              <a:rPr lang="en-US" sz="2400" dirty="0">
                <a:solidFill>
                  <a:srgbClr val="000000"/>
                </a:solidFill>
                <a:latin typeface="Arial" panose="020B0604020202020204" pitchFamily="34" charset="0"/>
                <a:cs typeface="Arial" panose="020B0604020202020204" pitchFamily="34" charset="0"/>
              </a:rPr>
              <a:t>or </a:t>
            </a:r>
            <a:r>
              <a:rPr lang="en-US" sz="2400" b="1" dirty="0">
                <a:solidFill>
                  <a:srgbClr val="000000"/>
                </a:solidFill>
                <a:latin typeface="Arial" panose="020B0604020202020204" pitchFamily="34" charset="0"/>
                <a:cs typeface="Arial" panose="020B0604020202020204" pitchFamily="34" charset="0"/>
              </a:rPr>
              <a:t>UPS Pick Up Request </a:t>
            </a:r>
            <a:r>
              <a:rPr lang="en-US" sz="2400" dirty="0">
                <a:solidFill>
                  <a:srgbClr val="000000"/>
                </a:solidFill>
                <a:latin typeface="Arial" panose="020B0604020202020204" pitchFamily="34" charset="0"/>
                <a:cs typeface="Arial" panose="020B0604020202020204" pitchFamily="34" charset="0"/>
              </a:rPr>
              <a:t>buttons to navigate to the MCAS Service Center to complete these tasks. </a:t>
            </a:r>
          </a:p>
          <a:p>
            <a:pPr marL="800100" lvl="1" indent="-342900">
              <a:buClrTx/>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Schools may also continue to navigate to the MCAS Service Center website directly to complete these tasks as in previous years.  </a:t>
            </a:r>
          </a:p>
          <a:p>
            <a:pPr marL="342900" indent="-342900">
              <a:buClrTx/>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Select </a:t>
            </a:r>
            <a:r>
              <a:rPr lang="en-US" sz="2400" b="1" dirty="0">
                <a:solidFill>
                  <a:srgbClr val="000000"/>
                </a:solidFill>
                <a:latin typeface="Arial" panose="020B0604020202020204" pitchFamily="34" charset="0"/>
                <a:cs typeface="Arial" panose="020B0604020202020204" pitchFamily="34" charset="0"/>
              </a:rPr>
              <a:t>View Details </a:t>
            </a:r>
            <a:r>
              <a:rPr lang="en-US" sz="2400" dirty="0">
                <a:solidFill>
                  <a:srgbClr val="000000"/>
                </a:solidFill>
                <a:latin typeface="Arial" panose="020B0604020202020204" pitchFamily="34" charset="0"/>
                <a:cs typeface="Arial" panose="020B0604020202020204" pitchFamily="34" charset="0"/>
              </a:rPr>
              <a:t>to view the Shipment Details page for each shipment. The Shipment Details table displays the following information about your order: </a:t>
            </a:r>
          </a:p>
          <a:p>
            <a:pPr marL="800100" lvl="1" indent="-342900">
              <a:buClrTx/>
              <a:buFont typeface="Arial" panose="020B0604020202020204" pitchFamily="34" charset="0"/>
              <a:buChar char="•"/>
            </a:pPr>
            <a:r>
              <a:rPr lang="en-US" b="1" dirty="0">
                <a:solidFill>
                  <a:srgbClr val="000000"/>
                </a:solidFill>
                <a:latin typeface="Arial" panose="020B0604020202020204" pitchFamily="34" charset="0"/>
                <a:cs typeface="Arial" panose="020B0604020202020204" pitchFamily="34" charset="0"/>
              </a:rPr>
              <a:t>Box ID Number</a:t>
            </a:r>
            <a:r>
              <a:rPr lang="en-US" dirty="0">
                <a:solidFill>
                  <a:srgbClr val="000000"/>
                </a:solidFill>
                <a:latin typeface="Arial" panose="020B0604020202020204" pitchFamily="34" charset="0"/>
                <a:cs typeface="Arial" panose="020B0604020202020204" pitchFamily="34" charset="0"/>
              </a:rPr>
              <a:t>: the ID number of the individual boxes in the order. The Box ID Number, also known as the MP Ship Code, will be needed to place an additional materials order. </a:t>
            </a:r>
          </a:p>
          <a:p>
            <a:pPr marL="800100" lvl="1" indent="-342900">
              <a:buClrTx/>
              <a:buFont typeface="Arial" panose="020B0604020202020204" pitchFamily="34" charset="0"/>
              <a:buChar char="•"/>
            </a:pPr>
            <a:r>
              <a:rPr lang="en-US" b="1" dirty="0">
                <a:solidFill>
                  <a:srgbClr val="000000"/>
                </a:solidFill>
                <a:latin typeface="Arial" panose="020B0604020202020204" pitchFamily="34" charset="0"/>
                <a:cs typeface="Arial" panose="020B0604020202020204" pitchFamily="34" charset="0"/>
              </a:rPr>
              <a:t>Shipped Date</a:t>
            </a:r>
            <a:r>
              <a:rPr lang="en-US" dirty="0">
                <a:solidFill>
                  <a:srgbClr val="000000"/>
                </a:solidFill>
                <a:latin typeface="Arial" panose="020B0604020202020204" pitchFamily="34" charset="0"/>
                <a:cs typeface="Arial" panose="020B0604020202020204" pitchFamily="34" charset="0"/>
              </a:rPr>
              <a:t>: date when the order was shipped </a:t>
            </a:r>
          </a:p>
          <a:p>
            <a:pPr marL="800100" lvl="1" indent="-342900">
              <a:buClrTx/>
              <a:buFont typeface="Arial" panose="020B0604020202020204" pitchFamily="34" charset="0"/>
              <a:buChar char="•"/>
            </a:pPr>
            <a:r>
              <a:rPr lang="en-US" b="1" dirty="0">
                <a:solidFill>
                  <a:srgbClr val="000000"/>
                </a:solidFill>
                <a:latin typeface="Arial" panose="020B0604020202020204" pitchFamily="34" charset="0"/>
                <a:cs typeface="Arial" panose="020B0604020202020204" pitchFamily="34" charset="0"/>
              </a:rPr>
              <a:t>Last Updated</a:t>
            </a:r>
            <a:r>
              <a:rPr lang="en-US" dirty="0">
                <a:solidFill>
                  <a:srgbClr val="000000"/>
                </a:solidFill>
                <a:latin typeface="Arial" panose="020B0604020202020204" pitchFamily="34" charset="0"/>
                <a:cs typeface="Arial" panose="020B0604020202020204" pitchFamily="34" charset="0"/>
              </a:rPr>
              <a:t>: the date and time when the shipment information was last updated by UPS.  </a:t>
            </a:r>
          </a:p>
          <a:p>
            <a:pPr marL="800100" lvl="1" indent="-342900">
              <a:buClrTx/>
              <a:buFont typeface="Arial" panose="020B0604020202020204" pitchFamily="34" charset="0"/>
              <a:buChar char="•"/>
            </a:pPr>
            <a:r>
              <a:rPr lang="en-US" b="1" dirty="0">
                <a:solidFill>
                  <a:srgbClr val="000000"/>
                </a:solidFill>
                <a:latin typeface="Arial" panose="020B0604020202020204" pitchFamily="34" charset="0"/>
                <a:cs typeface="Arial" panose="020B0604020202020204" pitchFamily="34" charset="0"/>
              </a:rPr>
              <a:t>Item Code, Quantity, and Description</a:t>
            </a:r>
            <a:r>
              <a:rPr lang="en-US" dirty="0">
                <a:solidFill>
                  <a:srgbClr val="000000"/>
                </a:solidFill>
                <a:latin typeface="Arial" panose="020B0604020202020204" pitchFamily="34" charset="0"/>
                <a:cs typeface="Arial" panose="020B0604020202020204" pitchFamily="34" charset="0"/>
              </a:rPr>
              <a:t>: information about the contents of each box in your order. Note the Item Code will not be used by schools. </a:t>
            </a:r>
          </a:p>
          <a:p>
            <a:pPr marL="800100" lvl="1" indent="-342900">
              <a:buClrTx/>
              <a:buFont typeface="Arial" panose="020B0604020202020204" pitchFamily="34" charset="0"/>
              <a:buChar char="•"/>
            </a:pPr>
            <a:r>
              <a:rPr lang="en-US" b="1" dirty="0">
                <a:solidFill>
                  <a:srgbClr val="000000"/>
                </a:solidFill>
                <a:latin typeface="Arial" panose="020B0604020202020204" pitchFamily="34" charset="0"/>
                <a:cs typeface="Arial" panose="020B0604020202020204" pitchFamily="34" charset="0"/>
              </a:rPr>
              <a:t>UPS Tracking</a:t>
            </a:r>
            <a:r>
              <a:rPr lang="en-US" dirty="0">
                <a:solidFill>
                  <a:srgbClr val="000000"/>
                </a:solidFill>
                <a:latin typeface="Arial" panose="020B0604020202020204" pitchFamily="34" charset="0"/>
                <a:cs typeface="Arial" panose="020B0604020202020204" pitchFamily="34" charset="0"/>
              </a:rPr>
              <a:t>: the UPS tracking number, with a link to the UPS tracking website </a:t>
            </a:r>
          </a:p>
          <a:p>
            <a:pPr marL="342900" indent="-342900">
              <a:buClrTx/>
              <a:buFont typeface="Arial" panose="020B0604020202020204" pitchFamily="34" charset="0"/>
              <a:buChar char="•"/>
            </a:pPr>
            <a:endParaRPr lang="en-US" sz="220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9071B38-F1A0-461E-D413-F89CE4063455}"/>
              </a:ext>
            </a:extLst>
          </p:cNvPr>
          <p:cNvSpPr>
            <a:spLocks noGrp="1"/>
          </p:cNvSpPr>
          <p:nvPr>
            <p:ph type="sldNum" sz="quarter" idx="12"/>
          </p:nvPr>
        </p:nvSpPr>
        <p:spPr/>
        <p:txBody>
          <a:bodyPr/>
          <a:lstStyle/>
          <a:p>
            <a:fld id="{68A8D22E-6BC5-9E47-900C-2BB94685D9F5}" type="slidenum">
              <a:rPr lang="en-US" smtClean="0"/>
              <a:t>67</a:t>
            </a:fld>
            <a:endParaRPr lang="en-US"/>
          </a:p>
        </p:txBody>
      </p:sp>
    </p:spTree>
    <p:extLst>
      <p:ext uri="{BB962C8B-B14F-4D97-AF65-F5344CB8AC3E}">
        <p14:creationId xmlns:p14="http://schemas.microsoft.com/office/powerpoint/2010/main" val="16056447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18B69-4E9C-30DD-BCB4-EB55B29354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6B8DA7-4EA7-09CC-E9ED-8C360D7CFF4D}"/>
              </a:ext>
            </a:extLst>
          </p:cNvPr>
          <p:cNvSpPr>
            <a:spLocks noGrp="1"/>
          </p:cNvSpPr>
          <p:nvPr>
            <p:ph type="title"/>
          </p:nvPr>
        </p:nvSpPr>
        <p:spPr/>
        <p:txBody>
          <a:bodyPr>
            <a:normAutofit fontScale="90000"/>
          </a:bodyPr>
          <a:lstStyle/>
          <a:p>
            <a:r>
              <a:rPr lang="en-US" sz="4000">
                <a:latin typeface="Arial" panose="020B0604020202020204" pitchFamily="34" charset="0"/>
                <a:cs typeface="Arial" panose="020B0604020202020204" pitchFamily="34" charset="0"/>
              </a:rPr>
              <a:t>Navigating the Materials Management Page</a:t>
            </a:r>
            <a:endParaRPr lang="en-US">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95931FDC-5E93-71DE-2498-F39A1F26F9C2}"/>
              </a:ext>
            </a:extLst>
          </p:cNvPr>
          <p:cNvSpPr>
            <a:spLocks noGrp="1"/>
          </p:cNvSpPr>
          <p:nvPr>
            <p:ph idx="1"/>
          </p:nvPr>
        </p:nvSpPr>
        <p:spPr/>
        <p:txBody>
          <a:bodyPr vert="horz" lIns="91440" tIns="45720" rIns="91440" bIns="45720" rtlCol="0" anchor="t">
            <a:normAutofit/>
          </a:bodyPr>
          <a:lstStyle/>
          <a:p>
            <a:pPr>
              <a:buClrTx/>
            </a:pPr>
            <a:r>
              <a:rPr lang="en-US" sz="2300" b="1" dirty="0">
                <a:solidFill>
                  <a:srgbClr val="000000"/>
                </a:solidFill>
                <a:latin typeface="Arial"/>
                <a:cs typeface="Segoe UI"/>
              </a:rPr>
              <a:t>To access the Materials Management page, follow the steps below: </a:t>
            </a:r>
            <a:endParaRPr lang="en-US" sz="2300" b="1" dirty="0">
              <a:solidFill>
                <a:srgbClr val="000000"/>
              </a:solidFill>
              <a:latin typeface="Arial"/>
            </a:endParaRPr>
          </a:p>
          <a:p>
            <a:pPr>
              <a:buClrTx/>
            </a:pPr>
            <a:r>
              <a:rPr lang="en-US" sz="2300" dirty="0">
                <a:solidFill>
                  <a:srgbClr val="000000"/>
                </a:solidFill>
                <a:latin typeface="Arial"/>
                <a:cs typeface="Segoe UI"/>
              </a:rPr>
              <a:t>1. Log in to the MCAS Portal with your username and password. </a:t>
            </a:r>
            <a:endParaRPr lang="en-US" sz="2300" dirty="0">
              <a:solidFill>
                <a:srgbClr val="000000"/>
              </a:solidFill>
              <a:latin typeface="Arial"/>
            </a:endParaRPr>
          </a:p>
          <a:p>
            <a:pPr>
              <a:buClrTx/>
            </a:pPr>
            <a:r>
              <a:rPr lang="en-US" sz="2300" dirty="0">
                <a:solidFill>
                  <a:srgbClr val="000000"/>
                </a:solidFill>
                <a:latin typeface="Arial"/>
                <a:cs typeface="Segoe UI"/>
              </a:rPr>
              <a:t>2. On the MCAS Portal homepage, select </a:t>
            </a:r>
            <a:r>
              <a:rPr lang="en-US" sz="2300" b="1" dirty="0">
                <a:solidFill>
                  <a:srgbClr val="000000"/>
                </a:solidFill>
                <a:latin typeface="Arial"/>
                <a:cs typeface="Segoe UI"/>
              </a:rPr>
              <a:t>Administration</a:t>
            </a:r>
            <a:r>
              <a:rPr lang="en-US" sz="2300" dirty="0">
                <a:solidFill>
                  <a:srgbClr val="000000"/>
                </a:solidFill>
                <a:latin typeface="Arial"/>
                <a:cs typeface="Segoe UI"/>
              </a:rPr>
              <a:t>. </a:t>
            </a:r>
          </a:p>
          <a:p>
            <a:r>
              <a:rPr lang="en-US" sz="2300" dirty="0">
                <a:solidFill>
                  <a:srgbClr val="000000"/>
                </a:solidFill>
                <a:latin typeface="Arial"/>
                <a:cs typeface="Segoe UI"/>
              </a:rPr>
              <a:t>3. Select </a:t>
            </a:r>
            <a:r>
              <a:rPr lang="en-US" sz="2300" b="1" dirty="0">
                <a:solidFill>
                  <a:srgbClr val="000000"/>
                </a:solidFill>
                <a:latin typeface="Arial"/>
                <a:cs typeface="Segoe UI"/>
              </a:rPr>
              <a:t>Materials Management </a:t>
            </a:r>
            <a:r>
              <a:rPr lang="en-US" sz="2300" dirty="0">
                <a:solidFill>
                  <a:srgbClr val="000000"/>
                </a:solidFill>
                <a:latin typeface="Arial"/>
                <a:cs typeface="Segoe UI"/>
              </a:rPr>
              <a:t>from the top menu bar. </a:t>
            </a:r>
          </a:p>
        </p:txBody>
      </p:sp>
      <p:pic>
        <p:nvPicPr>
          <p:cNvPr id="4" name="Picture 3">
            <a:extLst>
              <a:ext uri="{FF2B5EF4-FFF2-40B4-BE49-F238E27FC236}">
                <a16:creationId xmlns:a16="http://schemas.microsoft.com/office/drawing/2014/main" id="{17A87890-810B-38BD-D91A-4616097D0FC6}"/>
              </a:ext>
            </a:extLst>
          </p:cNvPr>
          <p:cNvPicPr>
            <a:picLocks noChangeAspect="1"/>
          </p:cNvPicPr>
          <p:nvPr/>
        </p:nvPicPr>
        <p:blipFill>
          <a:blip r:embed="rId2"/>
          <a:stretch>
            <a:fillRect/>
          </a:stretch>
        </p:blipFill>
        <p:spPr>
          <a:xfrm>
            <a:off x="864968" y="3392353"/>
            <a:ext cx="5894614" cy="3035146"/>
          </a:xfrm>
          <a:prstGeom prst="rect">
            <a:avLst/>
          </a:prstGeom>
        </p:spPr>
      </p:pic>
      <p:pic>
        <p:nvPicPr>
          <p:cNvPr id="5" name="Picture 4">
            <a:extLst>
              <a:ext uri="{FF2B5EF4-FFF2-40B4-BE49-F238E27FC236}">
                <a16:creationId xmlns:a16="http://schemas.microsoft.com/office/drawing/2014/main" id="{6D71052F-AF03-891B-FC30-9023B727D94C}"/>
              </a:ext>
            </a:extLst>
          </p:cNvPr>
          <p:cNvPicPr>
            <a:picLocks noChangeAspect="1"/>
          </p:cNvPicPr>
          <p:nvPr/>
        </p:nvPicPr>
        <p:blipFill>
          <a:blip r:embed="rId3"/>
          <a:stretch>
            <a:fillRect/>
          </a:stretch>
        </p:blipFill>
        <p:spPr>
          <a:xfrm>
            <a:off x="7451371" y="5545015"/>
            <a:ext cx="4567450" cy="460931"/>
          </a:xfrm>
          <a:prstGeom prst="rect">
            <a:avLst/>
          </a:prstGeom>
        </p:spPr>
      </p:pic>
      <p:sp>
        <p:nvSpPr>
          <p:cNvPr id="6" name="Slide Number Placeholder 5">
            <a:extLst>
              <a:ext uri="{FF2B5EF4-FFF2-40B4-BE49-F238E27FC236}">
                <a16:creationId xmlns:a16="http://schemas.microsoft.com/office/drawing/2014/main" id="{08803737-D5A9-2130-22FD-BF8FB4D33143}"/>
              </a:ext>
            </a:extLst>
          </p:cNvPr>
          <p:cNvSpPr>
            <a:spLocks noGrp="1"/>
          </p:cNvSpPr>
          <p:nvPr>
            <p:ph type="sldNum" sz="quarter" idx="12"/>
          </p:nvPr>
        </p:nvSpPr>
        <p:spPr/>
        <p:txBody>
          <a:bodyPr/>
          <a:lstStyle/>
          <a:p>
            <a:fld id="{68A8D22E-6BC5-9E47-900C-2BB94685D9F5}" type="slidenum">
              <a:rPr lang="en-US" smtClean="0"/>
              <a:t>68</a:t>
            </a:fld>
            <a:endParaRPr lang="en-US"/>
          </a:p>
        </p:txBody>
      </p:sp>
    </p:spTree>
    <p:extLst>
      <p:ext uri="{BB962C8B-B14F-4D97-AF65-F5344CB8AC3E}">
        <p14:creationId xmlns:p14="http://schemas.microsoft.com/office/powerpoint/2010/main" val="7922896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59938-6A5E-EB05-F287-1F29ED6A5B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94920D-A817-4CCB-F67B-82A608F5F6BD}"/>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Resources </a:t>
            </a:r>
            <a:endParaRPr lang="en-US">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4CF234C6-9581-44ED-DACA-8715DF47B395}"/>
              </a:ext>
            </a:extLst>
          </p:cNvPr>
          <p:cNvSpPr>
            <a:spLocks noGrp="1"/>
          </p:cNvSpPr>
          <p:nvPr>
            <p:ph idx="1"/>
          </p:nvPr>
        </p:nvSpPr>
        <p:spPr/>
        <p:txBody>
          <a:bodyPr vert="horz" lIns="91440" tIns="45720" rIns="91440" bIns="45720" rtlCol="0" anchor="t">
            <a:normAutofit/>
          </a:bodyPr>
          <a:lstStyle/>
          <a:p>
            <a:pPr>
              <a:buClrTx/>
            </a:pPr>
            <a:r>
              <a:rPr lang="en-US" b="0" i="0" u="none" strike="noStrike" dirty="0">
                <a:solidFill>
                  <a:srgbClr val="000000"/>
                </a:solidFill>
                <a:effectLst/>
                <a:latin typeface="Arial" panose="020B0604020202020204" pitchFamily="34" charset="0"/>
                <a:hlinkClick r:id="rId2"/>
              </a:rPr>
              <a:t>MCAS Portal Guides</a:t>
            </a:r>
            <a:endParaRPr lang="en-US" b="0" i="0" u="none" strike="noStrike" dirty="0">
              <a:solidFill>
                <a:srgbClr val="000000"/>
              </a:solidFill>
              <a:effectLst/>
              <a:latin typeface="Arial" panose="020B0604020202020204" pitchFamily="34" charset="0"/>
            </a:endParaRPr>
          </a:p>
          <a:p>
            <a:pPr lvl="1"/>
            <a:r>
              <a:rPr lang="en-US" b="0" i="0" u="none" strike="noStrike" dirty="0">
                <a:solidFill>
                  <a:srgbClr val="000000"/>
                </a:solidFill>
                <a:effectLst/>
                <a:latin typeface="Arial" panose="020B0604020202020204" pitchFamily="34" charset="0"/>
              </a:rPr>
              <a:t>Guide to the MCAS Portal, Part VII: Materials Management</a:t>
            </a:r>
            <a:endParaRPr lang="en-US" sz="3200" dirty="0">
              <a:solidFill>
                <a:srgbClr val="000000"/>
              </a:solidFill>
              <a:latin typeface="Arial"/>
              <a:cs typeface="Segoe UI"/>
            </a:endParaRPr>
          </a:p>
        </p:txBody>
      </p:sp>
      <p:sp>
        <p:nvSpPr>
          <p:cNvPr id="4" name="Slide Number Placeholder 3">
            <a:extLst>
              <a:ext uri="{FF2B5EF4-FFF2-40B4-BE49-F238E27FC236}">
                <a16:creationId xmlns:a16="http://schemas.microsoft.com/office/drawing/2014/main" id="{F63795AE-6B52-C2E3-9BE5-D482861A9177}"/>
              </a:ext>
            </a:extLst>
          </p:cNvPr>
          <p:cNvSpPr>
            <a:spLocks noGrp="1"/>
          </p:cNvSpPr>
          <p:nvPr>
            <p:ph type="sldNum" sz="quarter" idx="12"/>
          </p:nvPr>
        </p:nvSpPr>
        <p:spPr/>
        <p:txBody>
          <a:bodyPr/>
          <a:lstStyle/>
          <a:p>
            <a:fld id="{68A8D22E-6BC5-9E47-900C-2BB94685D9F5}" type="slidenum">
              <a:rPr lang="en-US" smtClean="0"/>
              <a:t>69</a:t>
            </a:fld>
            <a:endParaRPr lang="en-US"/>
          </a:p>
        </p:txBody>
      </p:sp>
    </p:spTree>
    <p:extLst>
      <p:ext uri="{BB962C8B-B14F-4D97-AF65-F5344CB8AC3E}">
        <p14:creationId xmlns:p14="http://schemas.microsoft.com/office/powerpoint/2010/main" val="4237628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7C98B-8840-45A0-A256-C940A58852A0}"/>
              </a:ext>
            </a:extLst>
          </p:cNvPr>
          <p:cNvSpPr>
            <a:spLocks noGrp="1"/>
          </p:cNvSpPr>
          <p:nvPr>
            <p:ph type="title"/>
          </p:nvPr>
        </p:nvSpPr>
        <p:spPr/>
        <p:txBody>
          <a:bodyPr/>
          <a:lstStyle/>
          <a:p>
            <a:r>
              <a:rPr lang="en-US"/>
              <a:t>Poll Question</a:t>
            </a:r>
            <a:r>
              <a:rPr lang="en-US" sz="200"/>
              <a:t>—3</a:t>
            </a:r>
          </a:p>
        </p:txBody>
      </p:sp>
      <p:sp>
        <p:nvSpPr>
          <p:cNvPr id="3" name="Content Placeholder 2">
            <a:extLst>
              <a:ext uri="{FF2B5EF4-FFF2-40B4-BE49-F238E27FC236}">
                <a16:creationId xmlns:a16="http://schemas.microsoft.com/office/drawing/2014/main" id="{EA8BECCA-2104-4569-9EFA-4A4475A36802}"/>
              </a:ext>
            </a:extLst>
          </p:cNvPr>
          <p:cNvSpPr>
            <a:spLocks noGrp="1"/>
          </p:cNvSpPr>
          <p:nvPr>
            <p:ph idx="1"/>
          </p:nvPr>
        </p:nvSpPr>
        <p:spPr/>
        <p:txBody>
          <a:bodyPr>
            <a:normAutofit/>
          </a:bodyPr>
          <a:lstStyle/>
          <a:p>
            <a:pPr marL="0" indent="0">
              <a:buNone/>
            </a:pPr>
            <a:r>
              <a:rPr lang="en-US" sz="3200" b="1"/>
              <a:t>How many years have you coordinated MCAS test administration?</a:t>
            </a:r>
            <a:endParaRPr lang="en-US"/>
          </a:p>
          <a:p>
            <a:pPr marL="1022350" lvl="1" indent="-514350">
              <a:buAutoNum type="alphaUcPeriod"/>
            </a:pPr>
            <a:r>
              <a:rPr lang="en-US" sz="2800"/>
              <a:t>0–This is my first year.</a:t>
            </a:r>
          </a:p>
          <a:p>
            <a:pPr marL="1022350" lvl="1" indent="-514350">
              <a:buAutoNum type="alphaUcPeriod"/>
            </a:pPr>
            <a:r>
              <a:rPr lang="en-US" sz="2800"/>
              <a:t>1 year</a:t>
            </a:r>
          </a:p>
          <a:p>
            <a:pPr marL="1022350" lvl="1" indent="-514350">
              <a:buAutoNum type="alphaUcPeriod"/>
            </a:pPr>
            <a:r>
              <a:rPr lang="en-US" sz="2800"/>
              <a:t>2–3 years</a:t>
            </a:r>
          </a:p>
          <a:p>
            <a:pPr marL="1022350" lvl="1" indent="-514350">
              <a:buAutoNum type="alphaUcPeriod"/>
            </a:pPr>
            <a:r>
              <a:rPr lang="en-US" sz="2800"/>
              <a:t>4–5 years</a:t>
            </a:r>
          </a:p>
          <a:p>
            <a:pPr marL="1022350" lvl="1" indent="-514350">
              <a:buFont typeface="Arial" panose="020B0604020202020204" pitchFamily="34" charset="0"/>
              <a:buAutoNum type="alphaUcPeriod"/>
            </a:pPr>
            <a:r>
              <a:rPr lang="en-US" sz="2800"/>
              <a:t>6+ years</a:t>
            </a:r>
          </a:p>
          <a:p>
            <a:pPr marL="1022350" lvl="1" indent="-514350">
              <a:buAutoNum type="alphaUcPeriod"/>
            </a:pPr>
            <a:endParaRPr lang="en-US" sz="3200"/>
          </a:p>
        </p:txBody>
      </p:sp>
      <p:sp>
        <p:nvSpPr>
          <p:cNvPr id="4" name="Slide Number Placeholder 3">
            <a:extLst>
              <a:ext uri="{FF2B5EF4-FFF2-40B4-BE49-F238E27FC236}">
                <a16:creationId xmlns:a16="http://schemas.microsoft.com/office/drawing/2014/main" id="{72349AFA-FB83-722A-1292-09CE246B459C}"/>
              </a:ext>
            </a:extLst>
          </p:cNvPr>
          <p:cNvSpPr>
            <a:spLocks noGrp="1"/>
          </p:cNvSpPr>
          <p:nvPr>
            <p:ph type="sldNum" sz="quarter" idx="12"/>
          </p:nvPr>
        </p:nvSpPr>
        <p:spPr/>
        <p:txBody>
          <a:bodyPr/>
          <a:lstStyle/>
          <a:p>
            <a:fld id="{68A8D22E-6BC5-9E47-900C-2BB94685D9F5}" type="slidenum">
              <a:rPr lang="en-US" smtClean="0"/>
              <a:pPr/>
              <a:t>7</a:t>
            </a:fld>
            <a:endParaRPr lang="en-US"/>
          </a:p>
        </p:txBody>
      </p:sp>
    </p:spTree>
    <p:extLst>
      <p:ext uri="{BB962C8B-B14F-4D97-AF65-F5344CB8AC3E}">
        <p14:creationId xmlns:p14="http://schemas.microsoft.com/office/powerpoint/2010/main" val="32169285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5052-0EA0-2950-9C7D-EF204FCBC554}"/>
              </a:ext>
            </a:extLst>
          </p:cNvPr>
          <p:cNvSpPr>
            <a:spLocks noGrp="1"/>
          </p:cNvSpPr>
          <p:nvPr>
            <p:ph type="title" idx="4294967295"/>
          </p:nvPr>
        </p:nvSpPr>
        <p:spPr>
          <a:xfrm>
            <a:off x="2952071" y="2882900"/>
            <a:ext cx="8155812" cy="1092200"/>
          </a:xfrm>
        </p:spPr>
        <p:txBody>
          <a:bodyPr>
            <a:normAutofit fontScale="90000"/>
          </a:bodyPr>
          <a:lstStyle/>
          <a:p>
            <a:r>
              <a:rPr lang="en-US" dirty="0">
                <a:solidFill>
                  <a:srgbClr val="000000"/>
                </a:solidFill>
                <a:latin typeface="Arial" panose="020B0604020202020204" pitchFamily="34" charset="0"/>
                <a:cs typeface="Arial" panose="020B0604020202020204" pitchFamily="34" charset="0"/>
              </a:rPr>
              <a:t>6. Accessibility and </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Accommodations</a:t>
            </a:r>
          </a:p>
        </p:txBody>
      </p:sp>
      <p:sp>
        <p:nvSpPr>
          <p:cNvPr id="3" name="Slide Number Placeholder 2">
            <a:extLst>
              <a:ext uri="{FF2B5EF4-FFF2-40B4-BE49-F238E27FC236}">
                <a16:creationId xmlns:a16="http://schemas.microsoft.com/office/drawing/2014/main" id="{BDE912F9-1D37-C9F9-9555-1EEEA54FD7BA}"/>
              </a:ext>
            </a:extLst>
          </p:cNvPr>
          <p:cNvSpPr>
            <a:spLocks noGrp="1"/>
          </p:cNvSpPr>
          <p:nvPr>
            <p:ph type="sldNum" sz="quarter" idx="12"/>
          </p:nvPr>
        </p:nvSpPr>
        <p:spPr/>
        <p:txBody>
          <a:bodyPr/>
          <a:lstStyle/>
          <a:p>
            <a:fld id="{68A8D22E-6BC5-9E47-900C-2BB94685D9F5}" type="slidenum">
              <a:rPr lang="en-US" smtClean="0"/>
              <a:pPr/>
              <a:t>70</a:t>
            </a:fld>
            <a:endParaRPr lang="en-US"/>
          </a:p>
        </p:txBody>
      </p:sp>
    </p:spTree>
    <p:extLst>
      <p:ext uri="{BB962C8B-B14F-4D97-AF65-F5344CB8AC3E}">
        <p14:creationId xmlns:p14="http://schemas.microsoft.com/office/powerpoint/2010/main" val="39932842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B5C51-5C6A-64BC-291A-9255812A77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093FD0-0B82-F02B-C828-396A105304F6}"/>
              </a:ext>
            </a:extLst>
          </p:cNvPr>
          <p:cNvSpPr>
            <a:spLocks noGrp="1"/>
          </p:cNvSpPr>
          <p:nvPr>
            <p:ph type="title"/>
          </p:nvPr>
        </p:nvSpPr>
        <p:spPr/>
        <p:txBody>
          <a:bodyPr>
            <a:noAutofit/>
          </a:bodyPr>
          <a:lstStyle/>
          <a:p>
            <a:r>
              <a:rPr lang="en-US" sz="4400">
                <a:latin typeface="Arial" panose="020B0604020202020204" pitchFamily="34" charset="0"/>
                <a:cs typeface="Arial" panose="020B0604020202020204" pitchFamily="34" charset="0"/>
              </a:rPr>
              <a:t>Verifying Accommodations</a:t>
            </a:r>
          </a:p>
        </p:txBody>
      </p:sp>
      <p:sp>
        <p:nvSpPr>
          <p:cNvPr id="3" name="Text Placeholder 2">
            <a:extLst>
              <a:ext uri="{FF2B5EF4-FFF2-40B4-BE49-F238E27FC236}">
                <a16:creationId xmlns:a16="http://schemas.microsoft.com/office/drawing/2014/main" id="{0D3F08AD-BAFD-D860-735E-87D36D45C433}"/>
              </a:ext>
            </a:extLst>
          </p:cNvPr>
          <p:cNvSpPr>
            <a:spLocks noGrp="1"/>
          </p:cNvSpPr>
          <p:nvPr>
            <p:ph idx="1"/>
          </p:nvPr>
        </p:nvSpPr>
        <p:spPr/>
        <p:txBody>
          <a:bodyPr vert="horz" lIns="91440" tIns="45720" rIns="91440" bIns="45720" rtlCol="0" anchor="t">
            <a:normAutofit/>
          </a:bodyPr>
          <a:lstStyle/>
          <a:p>
            <a:pPr marL="457200" indent="-457200">
              <a:buClr>
                <a:srgbClr val="000000"/>
              </a:buClr>
              <a:buFont typeface="Arial" panose="020B0604020202020204" pitchFamily="34" charset="0"/>
              <a:buChar char="•"/>
            </a:pPr>
            <a:r>
              <a:rPr lang="en-US" dirty="0">
                <a:solidFill>
                  <a:srgbClr val="000000"/>
                </a:solidFill>
                <a:latin typeface="Arial"/>
                <a:cs typeface="Arial"/>
              </a:rPr>
              <a:t>Test coordinators should review accommodations approximately two weeks prior to testing to ensure that they have been assigned correctly. </a:t>
            </a:r>
          </a:p>
          <a:p>
            <a:pPr marL="457200" indent="-457200">
              <a:buClr>
                <a:srgbClr val="000000"/>
              </a:buClr>
              <a:buFont typeface="Arial" panose="020B0604020202020204" pitchFamily="34" charset="0"/>
              <a:buChar char="•"/>
            </a:pPr>
            <a:r>
              <a:rPr lang="en-US" dirty="0">
                <a:solidFill>
                  <a:srgbClr val="000000"/>
                </a:solidFill>
                <a:latin typeface="Arial"/>
                <a:cs typeface="Arial"/>
              </a:rPr>
              <a:t>Accommodations can be verified in five ways:</a:t>
            </a:r>
          </a:p>
          <a:p>
            <a:pPr marL="800100" lvl="1" indent="-342900">
              <a:buClr>
                <a:srgbClr val="000000"/>
              </a:buClr>
            </a:pPr>
            <a:r>
              <a:rPr lang="en-US" b="1" dirty="0">
                <a:solidFill>
                  <a:srgbClr val="000000"/>
                </a:solidFill>
                <a:latin typeface="Arial"/>
                <a:cs typeface="Arial"/>
              </a:rPr>
              <a:t>New for 2026</a:t>
            </a:r>
            <a:r>
              <a:rPr lang="en-US" dirty="0">
                <a:solidFill>
                  <a:srgbClr val="000000"/>
                </a:solidFill>
                <a:latin typeface="Arial"/>
                <a:cs typeface="Arial"/>
              </a:rPr>
              <a:t>: Through an Accommodations export. </a:t>
            </a:r>
          </a:p>
          <a:p>
            <a:pPr marL="800100" lvl="1" indent="-342900">
              <a:buClr>
                <a:srgbClr val="000000"/>
              </a:buClr>
              <a:buFont typeface="Arial" panose="020B0604020202020204" pitchFamily="34" charset="0"/>
              <a:buChar char="•"/>
            </a:pPr>
            <a:r>
              <a:rPr lang="en-US" sz="2400" dirty="0">
                <a:solidFill>
                  <a:srgbClr val="000000"/>
                </a:solidFill>
                <a:latin typeface="Arial"/>
                <a:cs typeface="Arial"/>
              </a:rPr>
              <a:t>On the </a:t>
            </a:r>
            <a:r>
              <a:rPr lang="en-US" sz="2400" b="1" dirty="0">
                <a:solidFill>
                  <a:srgbClr val="000000"/>
                </a:solidFill>
                <a:latin typeface="Arial"/>
                <a:cs typeface="Arial"/>
              </a:rPr>
              <a:t>Edit Student </a:t>
            </a:r>
            <a:r>
              <a:rPr lang="en-US" sz="2400" dirty="0">
                <a:solidFill>
                  <a:srgbClr val="000000"/>
                </a:solidFill>
                <a:latin typeface="Arial"/>
                <a:cs typeface="Arial"/>
              </a:rPr>
              <a:t>page in the MCAS Portal. </a:t>
            </a:r>
          </a:p>
          <a:p>
            <a:pPr marL="800100" lvl="1" indent="-342900">
              <a:buClr>
                <a:srgbClr val="000000"/>
              </a:buClr>
              <a:buFont typeface="Arial" panose="020B0604020202020204" pitchFamily="34" charset="0"/>
              <a:buChar char="•"/>
            </a:pPr>
            <a:r>
              <a:rPr lang="en-US" sz="2400" dirty="0">
                <a:solidFill>
                  <a:srgbClr val="000000"/>
                </a:solidFill>
                <a:latin typeface="Arial"/>
                <a:cs typeface="Arial"/>
              </a:rPr>
              <a:t>Through a Student Registration export. </a:t>
            </a:r>
          </a:p>
          <a:p>
            <a:pPr marL="800100" lvl="1" indent="-342900">
              <a:buClr>
                <a:srgbClr val="000000"/>
              </a:buClr>
              <a:buFont typeface="Arial" panose="020B0604020202020204" pitchFamily="34" charset="0"/>
              <a:buChar char="•"/>
            </a:pPr>
            <a:r>
              <a:rPr lang="en-US" sz="2400" dirty="0">
                <a:solidFill>
                  <a:srgbClr val="000000"/>
                </a:solidFill>
                <a:latin typeface="Arial"/>
                <a:cs typeface="Arial"/>
              </a:rPr>
              <a:t>On the summary page that is printed with student logins. </a:t>
            </a:r>
          </a:p>
          <a:p>
            <a:pPr marL="800100" lvl="1" indent="-342900">
              <a:buClr>
                <a:srgbClr val="000000"/>
              </a:buClr>
              <a:buFont typeface="Arial" panose="020B0604020202020204" pitchFamily="34" charset="0"/>
              <a:buChar char="•"/>
            </a:pPr>
            <a:r>
              <a:rPr lang="en-US" sz="2400" dirty="0">
                <a:solidFill>
                  <a:srgbClr val="000000"/>
                </a:solidFill>
                <a:latin typeface="Arial"/>
                <a:cs typeface="Arial"/>
              </a:rPr>
              <a:t>Form-dependent accommodations, </a:t>
            </a:r>
            <a:r>
              <a:rPr lang="en-US" dirty="0">
                <a:solidFill>
                  <a:srgbClr val="000000"/>
                </a:solidFill>
                <a:latin typeface="Arial"/>
                <a:cs typeface="Arial"/>
              </a:rPr>
              <a:t>i.e., </a:t>
            </a:r>
            <a:r>
              <a:rPr lang="en-US" sz="2400" dirty="0">
                <a:solidFill>
                  <a:srgbClr val="000000"/>
                </a:solidFill>
                <a:latin typeface="Arial"/>
                <a:cs typeface="Arial"/>
              </a:rPr>
              <a:t>Spanish/English, Screen Reader, Compatible Assistive Technology, ASL, Human Read-Aloud, and Human Signer, can be confirmed on the </a:t>
            </a:r>
            <a:r>
              <a:rPr lang="en-US" sz="2400" b="1" dirty="0">
                <a:solidFill>
                  <a:srgbClr val="000000"/>
                </a:solidFill>
                <a:latin typeface="Arial"/>
                <a:cs typeface="Arial"/>
              </a:rPr>
              <a:t>View Details/Student Logins </a:t>
            </a:r>
            <a:r>
              <a:rPr lang="en-US" sz="2400" dirty="0">
                <a:solidFill>
                  <a:srgbClr val="000000"/>
                </a:solidFill>
                <a:latin typeface="Arial"/>
                <a:cs typeface="Arial"/>
              </a:rPr>
              <a:t>page in the MCAS Portal. </a:t>
            </a:r>
          </a:p>
          <a:p>
            <a:endParaRPr lang="en-US" sz="3200" dirty="0"/>
          </a:p>
        </p:txBody>
      </p:sp>
      <p:sp>
        <p:nvSpPr>
          <p:cNvPr id="4" name="Slide Number Placeholder 3">
            <a:extLst>
              <a:ext uri="{FF2B5EF4-FFF2-40B4-BE49-F238E27FC236}">
                <a16:creationId xmlns:a16="http://schemas.microsoft.com/office/drawing/2014/main" id="{1293791A-D448-CCC7-48EC-89B7939CCF37}"/>
              </a:ext>
            </a:extLst>
          </p:cNvPr>
          <p:cNvSpPr>
            <a:spLocks noGrp="1"/>
          </p:cNvSpPr>
          <p:nvPr>
            <p:ph type="sldNum" sz="quarter" idx="12"/>
          </p:nvPr>
        </p:nvSpPr>
        <p:spPr/>
        <p:txBody>
          <a:bodyPr/>
          <a:lstStyle/>
          <a:p>
            <a:fld id="{68A8D22E-6BC5-9E47-900C-2BB94685D9F5}" type="slidenum">
              <a:rPr lang="en-US" smtClean="0"/>
              <a:t>71</a:t>
            </a:fld>
            <a:endParaRPr lang="en-US"/>
          </a:p>
        </p:txBody>
      </p:sp>
    </p:spTree>
    <p:extLst>
      <p:ext uri="{BB962C8B-B14F-4D97-AF65-F5344CB8AC3E}">
        <p14:creationId xmlns:p14="http://schemas.microsoft.com/office/powerpoint/2010/main" val="31113738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AC7CA-6F5F-689F-7AB8-331CF1D476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F5E2E9-1D7B-245E-4C29-96E050A860E6}"/>
              </a:ext>
            </a:extLst>
          </p:cNvPr>
          <p:cNvSpPr>
            <a:spLocks noGrp="1"/>
          </p:cNvSpPr>
          <p:nvPr>
            <p:ph type="title"/>
          </p:nvPr>
        </p:nvSpPr>
        <p:spPr/>
        <p:txBody>
          <a:bodyPr>
            <a:noAutofit/>
          </a:bodyPr>
          <a:lstStyle/>
          <a:p>
            <a:r>
              <a:rPr lang="en-US" sz="4400" dirty="0">
                <a:latin typeface="Arial" panose="020B0604020202020204" pitchFamily="34" charset="0"/>
                <a:cs typeface="Arial" panose="020B0604020202020204" pitchFamily="34" charset="0"/>
              </a:rPr>
              <a:t>Demonstration</a:t>
            </a:r>
          </a:p>
        </p:txBody>
      </p:sp>
      <p:sp>
        <p:nvSpPr>
          <p:cNvPr id="3" name="Text Placeholder 2">
            <a:extLst>
              <a:ext uri="{FF2B5EF4-FFF2-40B4-BE49-F238E27FC236}">
                <a16:creationId xmlns:a16="http://schemas.microsoft.com/office/drawing/2014/main" id="{D5D57C0A-9A1F-5F6E-42A7-909FAE65CAF7}"/>
              </a:ext>
            </a:extLst>
          </p:cNvPr>
          <p:cNvSpPr>
            <a:spLocks noGrp="1"/>
          </p:cNvSpPr>
          <p:nvPr>
            <p:ph idx="1"/>
          </p:nvPr>
        </p:nvSpPr>
        <p:spPr/>
        <p:txBody>
          <a:bodyPr>
            <a:normAutofit/>
          </a:bodyPr>
          <a:lstStyle/>
          <a:p>
            <a:pPr marL="457200"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Verifying accommodations</a:t>
            </a:r>
          </a:p>
          <a:p>
            <a:endParaRPr lang="en-US" sz="3200" dirty="0"/>
          </a:p>
        </p:txBody>
      </p:sp>
      <p:sp>
        <p:nvSpPr>
          <p:cNvPr id="4" name="Slide Number Placeholder 3">
            <a:extLst>
              <a:ext uri="{FF2B5EF4-FFF2-40B4-BE49-F238E27FC236}">
                <a16:creationId xmlns:a16="http://schemas.microsoft.com/office/drawing/2014/main" id="{6DA1417A-34B8-DDFC-9460-38BBE5F5D3A4}"/>
              </a:ext>
            </a:extLst>
          </p:cNvPr>
          <p:cNvSpPr>
            <a:spLocks noGrp="1"/>
          </p:cNvSpPr>
          <p:nvPr>
            <p:ph type="sldNum" sz="quarter" idx="12"/>
          </p:nvPr>
        </p:nvSpPr>
        <p:spPr/>
        <p:txBody>
          <a:bodyPr/>
          <a:lstStyle/>
          <a:p>
            <a:fld id="{68A8D22E-6BC5-9E47-900C-2BB94685D9F5}" type="slidenum">
              <a:rPr lang="en-US" smtClean="0"/>
              <a:t>72</a:t>
            </a:fld>
            <a:endParaRPr lang="en-US"/>
          </a:p>
        </p:txBody>
      </p:sp>
    </p:spTree>
    <p:extLst>
      <p:ext uri="{BB962C8B-B14F-4D97-AF65-F5344CB8AC3E}">
        <p14:creationId xmlns:p14="http://schemas.microsoft.com/office/powerpoint/2010/main" val="42438128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57E6C-D0B7-5472-A88A-1F2C08FC9E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433E54-6CDC-2DFE-5453-EDBEB01FD8E2}"/>
              </a:ext>
            </a:extLst>
          </p:cNvPr>
          <p:cNvSpPr>
            <a:spLocks noGrp="1"/>
          </p:cNvSpPr>
          <p:nvPr>
            <p:ph type="title"/>
          </p:nvPr>
        </p:nvSpPr>
        <p:spPr/>
        <p:txBody>
          <a:bodyPr>
            <a:noAutofit/>
          </a:bodyPr>
          <a:lstStyle/>
          <a:p>
            <a:r>
              <a:rPr lang="en-US" sz="4400">
                <a:latin typeface="Arial"/>
                <a:cs typeface="Arial"/>
              </a:rPr>
              <a:t>Verifying Form-Dependent Accommodations</a:t>
            </a:r>
            <a:endParaRPr lang="en-US" sz="440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73712A20-4013-3A65-1387-B91737DBB8E2}"/>
              </a:ext>
            </a:extLst>
          </p:cNvPr>
          <p:cNvSpPr>
            <a:spLocks noGrp="1"/>
          </p:cNvSpPr>
          <p:nvPr>
            <p:ph idx="1"/>
          </p:nvPr>
        </p:nvSpPr>
        <p:spPr/>
        <p:txBody>
          <a:bodyPr vert="horz" lIns="91440" tIns="45720" rIns="91440" bIns="45720" rtlCol="0" anchor="t">
            <a:normAutofit/>
          </a:bodyPr>
          <a:lstStyle/>
          <a:p>
            <a:pPr marL="457200" indent="-457200">
              <a:buClr>
                <a:srgbClr val="000000"/>
              </a:buClr>
              <a:buAutoNum type="arabicPeriod"/>
            </a:pPr>
            <a:r>
              <a:rPr lang="en-US" sz="2000" dirty="0">
                <a:solidFill>
                  <a:srgbClr val="000000"/>
                </a:solidFill>
                <a:latin typeface="Arial"/>
                <a:cs typeface="Arial"/>
              </a:rPr>
              <a:t>Log in to the MCAS Portal and select </a:t>
            </a:r>
            <a:r>
              <a:rPr lang="en-US" sz="2000" b="1" dirty="0">
                <a:solidFill>
                  <a:srgbClr val="000000"/>
                </a:solidFill>
                <a:latin typeface="Arial"/>
                <a:cs typeface="Arial"/>
              </a:rPr>
              <a:t>Administration</a:t>
            </a:r>
            <a:r>
              <a:rPr lang="en-US" sz="2000" dirty="0">
                <a:solidFill>
                  <a:srgbClr val="000000"/>
                </a:solidFill>
                <a:latin typeface="Arial"/>
                <a:cs typeface="Arial"/>
              </a:rPr>
              <a:t>. </a:t>
            </a:r>
            <a:endParaRPr lang="en-US" sz="2000" dirty="0">
              <a:solidFill>
                <a:srgbClr val="000000"/>
              </a:solidFill>
              <a:latin typeface="Arial" panose="020B0604020202020204" pitchFamily="34" charset="0"/>
              <a:cs typeface="Arial" panose="020B0604020202020204" pitchFamily="34" charset="0"/>
            </a:endParaRPr>
          </a:p>
          <a:p>
            <a:pPr marL="457200" indent="-457200">
              <a:buClr>
                <a:srgbClr val="000000"/>
              </a:buClr>
              <a:buAutoNum type="arabicPeriod"/>
            </a:pPr>
            <a:r>
              <a:rPr lang="en-US" sz="2000" dirty="0">
                <a:solidFill>
                  <a:srgbClr val="000000"/>
                </a:solidFill>
                <a:latin typeface="Arial"/>
                <a:cs typeface="Arial"/>
              </a:rPr>
              <a:t>Select </a:t>
            </a:r>
            <a:r>
              <a:rPr lang="en-US" sz="2000" b="1" dirty="0">
                <a:solidFill>
                  <a:srgbClr val="000000"/>
                </a:solidFill>
                <a:latin typeface="Arial"/>
                <a:cs typeface="Arial"/>
              </a:rPr>
              <a:t>Test Scheduling</a:t>
            </a:r>
            <a:r>
              <a:rPr lang="en-US" sz="2000" dirty="0">
                <a:solidFill>
                  <a:srgbClr val="000000"/>
                </a:solidFill>
                <a:latin typeface="Arial"/>
                <a:cs typeface="Arial"/>
              </a:rPr>
              <a:t>.</a:t>
            </a:r>
          </a:p>
          <a:p>
            <a:pPr marL="457200" indent="-457200">
              <a:buClr>
                <a:srgbClr val="000000"/>
              </a:buClr>
              <a:buAutoNum type="arabicPeriod"/>
            </a:pPr>
            <a:r>
              <a:rPr lang="en-US" sz="2000" dirty="0">
                <a:solidFill>
                  <a:srgbClr val="000000"/>
                </a:solidFill>
                <a:latin typeface="Arial"/>
                <a:cs typeface="Arial"/>
              </a:rPr>
              <a:t>Select the correct school, content area (ELA, mathematics, science, or civics), program (high school or grades 3–8), and test name. </a:t>
            </a:r>
          </a:p>
          <a:p>
            <a:pPr marL="457200" indent="-457200">
              <a:buClr>
                <a:srgbClr val="000000"/>
              </a:buClr>
              <a:buAutoNum type="arabicPeriod"/>
            </a:pPr>
            <a:r>
              <a:rPr lang="en-US" sz="2000" dirty="0">
                <a:solidFill>
                  <a:srgbClr val="000000"/>
                </a:solidFill>
                <a:latin typeface="Arial"/>
                <a:cs typeface="Arial"/>
              </a:rPr>
              <a:t>Select </a:t>
            </a:r>
            <a:r>
              <a:rPr lang="en-US" sz="2000" b="1" dirty="0">
                <a:solidFill>
                  <a:srgbClr val="000000"/>
                </a:solidFill>
                <a:latin typeface="Arial"/>
                <a:cs typeface="Arial"/>
              </a:rPr>
              <a:t>View Details/Student Logins</a:t>
            </a:r>
            <a:r>
              <a:rPr lang="en-US" sz="2000" dirty="0">
                <a:solidFill>
                  <a:srgbClr val="000000"/>
                </a:solidFill>
                <a:latin typeface="Arial"/>
                <a:cs typeface="Arial"/>
              </a:rPr>
              <a:t>.</a:t>
            </a:r>
            <a:endParaRPr lang="en-US" sz="2000" dirty="0">
              <a:solidFill>
                <a:srgbClr val="000000"/>
              </a:solidFill>
            </a:endParaRPr>
          </a:p>
          <a:p>
            <a:endParaRPr lang="en-US" dirty="0"/>
          </a:p>
        </p:txBody>
      </p:sp>
      <p:pic>
        <p:nvPicPr>
          <p:cNvPr id="7" name="Picture 6">
            <a:extLst>
              <a:ext uri="{FF2B5EF4-FFF2-40B4-BE49-F238E27FC236}">
                <a16:creationId xmlns:a16="http://schemas.microsoft.com/office/drawing/2014/main" id="{7962839A-A332-F435-6BE9-D15ACAC39FF6}"/>
              </a:ext>
            </a:extLst>
          </p:cNvPr>
          <p:cNvPicPr>
            <a:picLocks noChangeAspect="1"/>
          </p:cNvPicPr>
          <p:nvPr/>
        </p:nvPicPr>
        <p:blipFill>
          <a:blip r:embed="rId2"/>
          <a:stretch>
            <a:fillRect/>
          </a:stretch>
        </p:blipFill>
        <p:spPr>
          <a:xfrm>
            <a:off x="961161" y="3404643"/>
            <a:ext cx="10269678" cy="3144658"/>
          </a:xfrm>
          <a:prstGeom prst="rect">
            <a:avLst/>
          </a:prstGeom>
        </p:spPr>
      </p:pic>
      <p:sp>
        <p:nvSpPr>
          <p:cNvPr id="5" name="Rectangle 4">
            <a:extLst>
              <a:ext uri="{FF2B5EF4-FFF2-40B4-BE49-F238E27FC236}">
                <a16:creationId xmlns:a16="http://schemas.microsoft.com/office/drawing/2014/main" id="{ECBE9C76-4D6D-DE62-D33D-D65A7B7CE4BA}"/>
              </a:ext>
            </a:extLst>
          </p:cNvPr>
          <p:cNvSpPr/>
          <p:nvPr/>
        </p:nvSpPr>
        <p:spPr>
          <a:xfrm>
            <a:off x="9355427" y="5529383"/>
            <a:ext cx="1875412" cy="33941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F7CCB40-939F-7A75-2B97-263D4FCB935D}"/>
              </a:ext>
            </a:extLst>
          </p:cNvPr>
          <p:cNvSpPr>
            <a:spLocks noGrp="1"/>
          </p:cNvSpPr>
          <p:nvPr>
            <p:ph type="sldNum" sz="quarter" idx="12"/>
          </p:nvPr>
        </p:nvSpPr>
        <p:spPr/>
        <p:txBody>
          <a:bodyPr/>
          <a:lstStyle/>
          <a:p>
            <a:fld id="{68A8D22E-6BC5-9E47-900C-2BB94685D9F5}" type="slidenum">
              <a:rPr lang="en-US" smtClean="0"/>
              <a:t>73</a:t>
            </a:fld>
            <a:endParaRPr lang="en-US"/>
          </a:p>
        </p:txBody>
      </p:sp>
    </p:spTree>
    <p:extLst>
      <p:ext uri="{BB962C8B-B14F-4D97-AF65-F5344CB8AC3E}">
        <p14:creationId xmlns:p14="http://schemas.microsoft.com/office/powerpoint/2010/main" val="33477529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F61A6-3C58-2AA5-1B7D-2D3C30C694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477FBF-6E4D-E10A-7340-E68F509379C7}"/>
              </a:ext>
            </a:extLst>
          </p:cNvPr>
          <p:cNvSpPr>
            <a:spLocks noGrp="1"/>
          </p:cNvSpPr>
          <p:nvPr>
            <p:ph type="title"/>
          </p:nvPr>
        </p:nvSpPr>
        <p:spPr/>
        <p:txBody>
          <a:bodyPr>
            <a:noAutofit/>
          </a:bodyPr>
          <a:lstStyle/>
          <a:p>
            <a:r>
              <a:rPr lang="en-US" sz="4000" dirty="0">
                <a:latin typeface="Arial"/>
                <a:cs typeface="Arial"/>
              </a:rPr>
              <a:t>Verifying Form-Dependent Accommodations (continued)</a:t>
            </a:r>
            <a:endParaRPr lang="en-US" sz="40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BBBD4266-5906-80B9-2D06-884FA6854B28}"/>
              </a:ext>
            </a:extLst>
          </p:cNvPr>
          <p:cNvSpPr>
            <a:spLocks noGrp="1"/>
          </p:cNvSpPr>
          <p:nvPr>
            <p:ph idx="1"/>
          </p:nvPr>
        </p:nvSpPr>
        <p:spPr/>
        <p:txBody>
          <a:bodyPr vert="horz" lIns="91440" tIns="45720" rIns="91440" bIns="45720" rtlCol="0" anchor="t">
            <a:normAutofit/>
          </a:bodyPr>
          <a:lstStyle/>
          <a:p>
            <a:pPr marL="0" indent="0">
              <a:buNone/>
            </a:pPr>
            <a:r>
              <a:rPr lang="en-US" sz="2400" dirty="0">
                <a:solidFill>
                  <a:srgbClr val="000000"/>
                </a:solidFill>
                <a:latin typeface="Arial"/>
                <a:cs typeface="Arial"/>
              </a:rPr>
              <a:t>5. Review the "Form Name" column and ensure the form-dependent accommodations are indicated in the form name (i.e., human read aloud, human signer, screen reader, ASL, compatible assistive technology, Spanish/English). </a:t>
            </a:r>
            <a:endParaRPr lang="en-US" sz="2400" dirty="0">
              <a:solidFill>
                <a:srgbClr val="000000"/>
              </a:solidFill>
              <a:latin typeface="Arial" panose="020B0604020202020204" pitchFamily="34" charset="0"/>
              <a:cs typeface="Arial" panose="020B0604020202020204" pitchFamily="34" charset="0"/>
            </a:endParaRPr>
          </a:p>
          <a:p>
            <a:endParaRPr lang="en-US" dirty="0"/>
          </a:p>
        </p:txBody>
      </p:sp>
      <p:pic>
        <p:nvPicPr>
          <p:cNvPr id="8" name="Picture 7" descr="A screenshot of a computer&#10;&#10;AI-generated content may be incorrect.">
            <a:extLst>
              <a:ext uri="{FF2B5EF4-FFF2-40B4-BE49-F238E27FC236}">
                <a16:creationId xmlns:a16="http://schemas.microsoft.com/office/drawing/2014/main" id="{18DC4427-1B1B-2FB6-AEC9-381A81965F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4961" y="2624445"/>
            <a:ext cx="6007100" cy="4064000"/>
          </a:xfrm>
          <a:prstGeom prst="rect">
            <a:avLst/>
          </a:prstGeom>
        </p:spPr>
      </p:pic>
      <p:sp>
        <p:nvSpPr>
          <p:cNvPr id="5" name="Rectangle 4">
            <a:extLst>
              <a:ext uri="{FF2B5EF4-FFF2-40B4-BE49-F238E27FC236}">
                <a16:creationId xmlns:a16="http://schemas.microsoft.com/office/drawing/2014/main" id="{BCD4D36F-0E97-80A5-81AA-F8014DD4F2D4}"/>
              </a:ext>
            </a:extLst>
          </p:cNvPr>
          <p:cNvSpPr/>
          <p:nvPr/>
        </p:nvSpPr>
        <p:spPr>
          <a:xfrm>
            <a:off x="7181561" y="3099126"/>
            <a:ext cx="1879905" cy="344045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B3EA84E-2808-4708-2A43-1412A6FD3F50}"/>
              </a:ext>
            </a:extLst>
          </p:cNvPr>
          <p:cNvSpPr>
            <a:spLocks noGrp="1"/>
          </p:cNvSpPr>
          <p:nvPr>
            <p:ph type="sldNum" sz="quarter" idx="12"/>
          </p:nvPr>
        </p:nvSpPr>
        <p:spPr/>
        <p:txBody>
          <a:bodyPr/>
          <a:lstStyle/>
          <a:p>
            <a:fld id="{68A8D22E-6BC5-9E47-900C-2BB94685D9F5}" type="slidenum">
              <a:rPr lang="en-US" smtClean="0"/>
              <a:t>74</a:t>
            </a:fld>
            <a:endParaRPr lang="en-US"/>
          </a:p>
        </p:txBody>
      </p:sp>
    </p:spTree>
    <p:extLst>
      <p:ext uri="{BB962C8B-B14F-4D97-AF65-F5344CB8AC3E}">
        <p14:creationId xmlns:p14="http://schemas.microsoft.com/office/powerpoint/2010/main" val="39545335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31B92-15BA-4B76-4C8F-DA9BBD7475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F2E39F-5B2A-A802-4279-BB045133076E}"/>
              </a:ext>
            </a:extLst>
          </p:cNvPr>
          <p:cNvSpPr>
            <a:spLocks noGrp="1"/>
          </p:cNvSpPr>
          <p:nvPr>
            <p:ph type="title"/>
          </p:nvPr>
        </p:nvSpPr>
        <p:spPr/>
        <p:txBody>
          <a:bodyPr>
            <a:noAutofit/>
          </a:bodyPr>
          <a:lstStyle/>
          <a:p>
            <a:r>
              <a:rPr lang="en-US" sz="4400">
                <a:latin typeface="Arial"/>
                <a:cs typeface="Arial"/>
              </a:rPr>
              <a:t>Verifying Accommodations: Single Student</a:t>
            </a:r>
            <a:endParaRPr lang="en-US" sz="440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14B21B3E-28A6-E8F8-57B8-26ACFE768C8C}"/>
              </a:ext>
            </a:extLst>
          </p:cNvPr>
          <p:cNvSpPr>
            <a:spLocks noGrp="1"/>
          </p:cNvSpPr>
          <p:nvPr>
            <p:ph idx="1"/>
          </p:nvPr>
        </p:nvSpPr>
        <p:spPr/>
        <p:txBody>
          <a:bodyPr vert="horz" lIns="91440" tIns="45720" rIns="91440" bIns="45720" rtlCol="0" anchor="t">
            <a:normAutofit/>
          </a:bodyPr>
          <a:lstStyle/>
          <a:p>
            <a:pPr marL="514350" indent="-514350">
              <a:buClr>
                <a:srgbClr val="000000"/>
              </a:buClr>
              <a:buAutoNum type="arabicPeriod"/>
            </a:pPr>
            <a:r>
              <a:rPr lang="en-US" sz="2400" dirty="0">
                <a:solidFill>
                  <a:srgbClr val="000000"/>
                </a:solidFill>
                <a:latin typeface="Arial"/>
                <a:cs typeface="Arial"/>
              </a:rPr>
              <a:t>Log in to the MCAS Portal and select </a:t>
            </a:r>
            <a:r>
              <a:rPr lang="en-US" sz="2400" b="1" dirty="0">
                <a:solidFill>
                  <a:srgbClr val="000000"/>
                </a:solidFill>
                <a:latin typeface="Arial"/>
                <a:cs typeface="Arial"/>
              </a:rPr>
              <a:t>Administration</a:t>
            </a:r>
            <a:r>
              <a:rPr lang="en-US" sz="2400" dirty="0">
                <a:solidFill>
                  <a:srgbClr val="000000"/>
                </a:solidFill>
                <a:latin typeface="Arial"/>
                <a:cs typeface="Arial"/>
              </a:rPr>
              <a:t>.</a:t>
            </a:r>
            <a:endParaRPr lang="en-US" sz="2400" dirty="0">
              <a:solidFill>
                <a:srgbClr val="000000"/>
              </a:solidFill>
              <a:latin typeface="Arial" panose="020B0604020202020204" pitchFamily="34" charset="0"/>
              <a:cs typeface="Arial" panose="020B0604020202020204" pitchFamily="34" charset="0"/>
            </a:endParaRPr>
          </a:p>
          <a:p>
            <a:pPr marL="514350" indent="-514350">
              <a:buClr>
                <a:srgbClr val="000000"/>
              </a:buClr>
              <a:buAutoNum type="arabicPeriod"/>
            </a:pPr>
            <a:r>
              <a:rPr lang="en-US" sz="2400" dirty="0">
                <a:solidFill>
                  <a:srgbClr val="000000"/>
                </a:solidFill>
                <a:latin typeface="Arial"/>
                <a:cs typeface="Arial"/>
              </a:rPr>
              <a:t>Select</a:t>
            </a:r>
            <a:r>
              <a:rPr lang="en-US" sz="2400" b="1" dirty="0">
                <a:solidFill>
                  <a:srgbClr val="000000"/>
                </a:solidFill>
                <a:latin typeface="Arial"/>
                <a:cs typeface="Arial"/>
              </a:rPr>
              <a:t> Students.</a:t>
            </a:r>
          </a:p>
          <a:p>
            <a:pPr marL="457200" indent="-457200">
              <a:buClr>
                <a:srgbClr val="000000"/>
              </a:buClr>
              <a:buAutoNum type="arabicPeriod"/>
            </a:pPr>
            <a:r>
              <a:rPr lang="en-US" sz="2400" dirty="0">
                <a:solidFill>
                  <a:srgbClr val="000000"/>
                </a:solidFill>
                <a:latin typeface="Arial"/>
                <a:cs typeface="Arial"/>
              </a:rPr>
              <a:t>Locate the student you wish to review and click </a:t>
            </a:r>
            <a:r>
              <a:rPr lang="en-US" sz="2400" b="1" dirty="0">
                <a:solidFill>
                  <a:srgbClr val="000000"/>
                </a:solidFill>
                <a:latin typeface="Arial"/>
                <a:cs typeface="Arial"/>
              </a:rPr>
              <a:t>Edit</a:t>
            </a:r>
            <a:r>
              <a:rPr lang="en-US" sz="2400" dirty="0">
                <a:solidFill>
                  <a:srgbClr val="000000"/>
                </a:solidFill>
                <a:latin typeface="Arial"/>
                <a:cs typeface="Arial"/>
              </a:rPr>
              <a:t>.</a:t>
            </a:r>
          </a:p>
          <a:p>
            <a:pPr marL="457200" indent="-457200">
              <a:buClr>
                <a:srgbClr val="000000"/>
              </a:buClr>
              <a:buAutoNum type="arabicPeriod"/>
            </a:pPr>
            <a:r>
              <a:rPr lang="en-US" sz="2400" dirty="0">
                <a:solidFill>
                  <a:srgbClr val="000000"/>
                </a:solidFill>
                <a:latin typeface="Arial"/>
                <a:cs typeface="Arial"/>
              </a:rPr>
              <a:t>Select the </a:t>
            </a:r>
            <a:r>
              <a:rPr lang="en-US" sz="2400" b="1" dirty="0">
                <a:solidFill>
                  <a:srgbClr val="000000"/>
                </a:solidFill>
                <a:latin typeface="Arial"/>
                <a:cs typeface="Arial"/>
              </a:rPr>
              <a:t>Accommodations </a:t>
            </a:r>
            <a:r>
              <a:rPr lang="en-US" sz="2400" dirty="0">
                <a:solidFill>
                  <a:srgbClr val="000000"/>
                </a:solidFill>
                <a:latin typeface="Arial"/>
                <a:cs typeface="Arial"/>
              </a:rPr>
              <a:t>tab.</a:t>
            </a:r>
          </a:p>
          <a:p>
            <a:pPr marL="457200" indent="-457200">
              <a:buClr>
                <a:srgbClr val="000000"/>
              </a:buClr>
              <a:buAutoNum type="arabicPeriod"/>
            </a:pPr>
            <a:r>
              <a:rPr lang="en-US" sz="2400" dirty="0">
                <a:solidFill>
                  <a:srgbClr val="000000"/>
                </a:solidFill>
                <a:latin typeface="Arial"/>
                <a:cs typeface="Arial"/>
              </a:rPr>
              <a:t>Review and edit the accommodations as necessary.</a:t>
            </a:r>
          </a:p>
          <a:p>
            <a:pPr marL="457200" indent="-457200">
              <a:buClr>
                <a:srgbClr val="000000"/>
              </a:buClr>
              <a:buAutoNum type="arabicPeriod"/>
            </a:pPr>
            <a:r>
              <a:rPr lang="en-US" sz="2400" dirty="0">
                <a:solidFill>
                  <a:srgbClr val="000000"/>
                </a:solidFill>
                <a:latin typeface="Arial"/>
                <a:cs typeface="Arial"/>
              </a:rPr>
              <a:t>Select </a:t>
            </a:r>
            <a:r>
              <a:rPr lang="en-US" sz="2400" b="1" dirty="0">
                <a:solidFill>
                  <a:srgbClr val="000000"/>
                </a:solidFill>
                <a:latin typeface="Arial"/>
                <a:cs typeface="Arial"/>
              </a:rPr>
              <a:t>Save</a:t>
            </a:r>
            <a:r>
              <a:rPr lang="en-US" sz="2400" dirty="0">
                <a:solidFill>
                  <a:srgbClr val="000000"/>
                </a:solidFill>
                <a:latin typeface="Arial"/>
                <a:cs typeface="Arial"/>
              </a:rPr>
              <a:t>.</a:t>
            </a:r>
          </a:p>
          <a:p>
            <a:endParaRPr lang="en-US" dirty="0"/>
          </a:p>
        </p:txBody>
      </p:sp>
      <p:pic>
        <p:nvPicPr>
          <p:cNvPr id="4" name="Picture 3">
            <a:extLst>
              <a:ext uri="{FF2B5EF4-FFF2-40B4-BE49-F238E27FC236}">
                <a16:creationId xmlns:a16="http://schemas.microsoft.com/office/drawing/2014/main" id="{BC07F263-4F29-73FA-34E1-CEE385FDF615}"/>
              </a:ext>
            </a:extLst>
          </p:cNvPr>
          <p:cNvPicPr>
            <a:picLocks noChangeAspect="1"/>
          </p:cNvPicPr>
          <p:nvPr/>
        </p:nvPicPr>
        <p:blipFill>
          <a:blip r:embed="rId2"/>
          <a:stretch>
            <a:fillRect/>
          </a:stretch>
        </p:blipFill>
        <p:spPr>
          <a:xfrm>
            <a:off x="1278" y="3951917"/>
            <a:ext cx="12192000" cy="2907252"/>
          </a:xfrm>
          <a:prstGeom prst="rect">
            <a:avLst/>
          </a:prstGeom>
        </p:spPr>
      </p:pic>
      <p:sp>
        <p:nvSpPr>
          <p:cNvPr id="5" name="Rectangle 4">
            <a:extLst>
              <a:ext uri="{FF2B5EF4-FFF2-40B4-BE49-F238E27FC236}">
                <a16:creationId xmlns:a16="http://schemas.microsoft.com/office/drawing/2014/main" id="{C75940F7-E9ED-DC68-C3E5-A572755B67E3}"/>
              </a:ext>
            </a:extLst>
          </p:cNvPr>
          <p:cNvSpPr/>
          <p:nvPr/>
        </p:nvSpPr>
        <p:spPr>
          <a:xfrm>
            <a:off x="11417160" y="5904522"/>
            <a:ext cx="562428" cy="36285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D5F2E0B-8653-039F-3B3B-15B271DA53B2}"/>
              </a:ext>
            </a:extLst>
          </p:cNvPr>
          <p:cNvSpPr>
            <a:spLocks noGrp="1"/>
          </p:cNvSpPr>
          <p:nvPr>
            <p:ph type="sldNum" sz="quarter" idx="12"/>
          </p:nvPr>
        </p:nvSpPr>
        <p:spPr/>
        <p:txBody>
          <a:bodyPr/>
          <a:lstStyle/>
          <a:p>
            <a:fld id="{68A8D22E-6BC5-9E47-900C-2BB94685D9F5}" type="slidenum">
              <a:rPr lang="en-US" smtClean="0"/>
              <a:t>75</a:t>
            </a:fld>
            <a:endParaRPr lang="en-US"/>
          </a:p>
        </p:txBody>
      </p:sp>
    </p:spTree>
    <p:extLst>
      <p:ext uri="{BB962C8B-B14F-4D97-AF65-F5344CB8AC3E}">
        <p14:creationId xmlns:p14="http://schemas.microsoft.com/office/powerpoint/2010/main" val="14344531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9C247-34FD-F127-2269-BECC687EC9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D9EBC8-66F2-368F-9427-C55F7777E93F}"/>
              </a:ext>
            </a:extLst>
          </p:cNvPr>
          <p:cNvSpPr>
            <a:spLocks noGrp="1"/>
          </p:cNvSpPr>
          <p:nvPr>
            <p:ph type="title"/>
          </p:nvPr>
        </p:nvSpPr>
        <p:spPr/>
        <p:txBody>
          <a:bodyPr>
            <a:noAutofit/>
          </a:bodyPr>
          <a:lstStyle/>
          <a:p>
            <a:r>
              <a:rPr lang="en-US" sz="4000">
                <a:latin typeface="Arial"/>
                <a:cs typeface="Arial"/>
              </a:rPr>
              <a:t>Verifying Accommodations: Student Registration Export</a:t>
            </a:r>
            <a:endParaRPr lang="en-US" sz="400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335EC71-5C54-B9E2-01F7-9ADF1DFB4D64}"/>
              </a:ext>
            </a:extLst>
          </p:cNvPr>
          <p:cNvSpPr>
            <a:spLocks noGrp="1"/>
          </p:cNvSpPr>
          <p:nvPr>
            <p:ph idx="1"/>
          </p:nvPr>
        </p:nvSpPr>
        <p:spPr/>
        <p:txBody>
          <a:bodyPr vert="horz" lIns="91440" tIns="45720" rIns="91440" bIns="45720" rtlCol="0" anchor="t">
            <a:normAutofit/>
          </a:bodyPr>
          <a:lstStyle/>
          <a:p>
            <a:pPr marL="514350" indent="-514350">
              <a:buClr>
                <a:srgbClr val="000000"/>
              </a:buClr>
              <a:buAutoNum type="arabicPeriod"/>
            </a:pPr>
            <a:r>
              <a:rPr lang="en-US" sz="2400" dirty="0">
                <a:solidFill>
                  <a:srgbClr val="000000"/>
                </a:solidFill>
                <a:latin typeface="Arial"/>
                <a:cs typeface="Arial"/>
              </a:rPr>
              <a:t>Log in to the MCAS Portal and select </a:t>
            </a:r>
            <a:r>
              <a:rPr lang="en-US" sz="2400" b="1" dirty="0">
                <a:solidFill>
                  <a:srgbClr val="000000"/>
                </a:solidFill>
                <a:latin typeface="Arial"/>
                <a:cs typeface="Arial"/>
              </a:rPr>
              <a:t>Administration</a:t>
            </a:r>
            <a:r>
              <a:rPr lang="en-US" sz="2400" dirty="0">
                <a:solidFill>
                  <a:srgbClr val="000000"/>
                </a:solidFill>
                <a:latin typeface="Arial"/>
                <a:cs typeface="Arial"/>
              </a:rPr>
              <a:t>.</a:t>
            </a:r>
            <a:endParaRPr lang="en-US" sz="2400" dirty="0">
              <a:solidFill>
                <a:srgbClr val="000000"/>
              </a:solidFill>
              <a:latin typeface="Arial" panose="020B0604020202020204" pitchFamily="34" charset="0"/>
              <a:cs typeface="Arial" panose="020B0604020202020204" pitchFamily="34" charset="0"/>
            </a:endParaRPr>
          </a:p>
          <a:p>
            <a:pPr marL="514350" indent="-514350">
              <a:buClr>
                <a:srgbClr val="000000"/>
              </a:buClr>
              <a:buAutoNum type="arabicPeriod"/>
            </a:pPr>
            <a:r>
              <a:rPr lang="en-US" sz="2400" dirty="0">
                <a:solidFill>
                  <a:srgbClr val="000000"/>
                </a:solidFill>
                <a:latin typeface="Arial"/>
                <a:cs typeface="Arial"/>
              </a:rPr>
              <a:t>Select </a:t>
            </a:r>
            <a:r>
              <a:rPr lang="en-US" sz="2400" b="1" dirty="0">
                <a:solidFill>
                  <a:srgbClr val="000000"/>
                </a:solidFill>
                <a:latin typeface="Arial"/>
                <a:cs typeface="Arial"/>
              </a:rPr>
              <a:t>Student Registration.</a:t>
            </a:r>
            <a:endParaRPr lang="en-US" sz="2400" dirty="0">
              <a:solidFill>
                <a:srgbClr val="000000"/>
              </a:solidFill>
              <a:latin typeface="Arial" panose="020B0604020202020204" pitchFamily="34" charset="0"/>
              <a:cs typeface="Arial" panose="020B0604020202020204" pitchFamily="34" charset="0"/>
            </a:endParaRPr>
          </a:p>
          <a:p>
            <a:pPr marL="457200" indent="-457200">
              <a:buClr>
                <a:srgbClr val="000000"/>
              </a:buClr>
              <a:buAutoNum type="arabicPeriod"/>
            </a:pPr>
            <a:r>
              <a:rPr lang="en-US" sz="2400" dirty="0">
                <a:solidFill>
                  <a:srgbClr val="000000"/>
                </a:solidFill>
                <a:latin typeface="Arial"/>
                <a:cs typeface="Arial"/>
              </a:rPr>
              <a:t>Select the correct school or district. </a:t>
            </a:r>
          </a:p>
          <a:p>
            <a:pPr marL="457200" indent="-457200">
              <a:buClr>
                <a:srgbClr val="000000"/>
              </a:buClr>
              <a:buAutoNum type="arabicPeriod"/>
            </a:pPr>
            <a:r>
              <a:rPr lang="en-US" sz="2400" dirty="0">
                <a:solidFill>
                  <a:srgbClr val="000000"/>
                </a:solidFill>
                <a:latin typeface="Arial"/>
                <a:cs typeface="Arial"/>
              </a:rPr>
              <a:t>Select </a:t>
            </a:r>
            <a:r>
              <a:rPr lang="en-US" sz="2400" b="1" dirty="0">
                <a:solidFill>
                  <a:srgbClr val="000000"/>
                </a:solidFill>
                <a:latin typeface="Arial"/>
                <a:cs typeface="Arial"/>
              </a:rPr>
              <a:t>Export Students</a:t>
            </a:r>
            <a:r>
              <a:rPr lang="en-US" sz="2400" dirty="0">
                <a:solidFill>
                  <a:srgbClr val="000000"/>
                </a:solidFill>
                <a:latin typeface="Arial"/>
                <a:cs typeface="Arial"/>
              </a:rPr>
              <a:t>.</a:t>
            </a:r>
          </a:p>
          <a:p>
            <a:pPr marL="457200" indent="-457200">
              <a:buClr>
                <a:srgbClr val="000000"/>
              </a:buClr>
              <a:buAutoNum type="arabicPeriod"/>
            </a:pPr>
            <a:r>
              <a:rPr lang="en-US" sz="2400" dirty="0">
                <a:solidFill>
                  <a:srgbClr val="000000"/>
                </a:solidFill>
                <a:latin typeface="Arial"/>
                <a:cs typeface="Arial"/>
              </a:rPr>
              <a:t>Review the accommodations for each student in the export.</a:t>
            </a:r>
          </a:p>
          <a:p>
            <a:pPr marL="457200" indent="-457200">
              <a:buClr>
                <a:srgbClr val="000000"/>
              </a:buClr>
              <a:buAutoNum type="arabicPeriod"/>
            </a:pPr>
            <a:endParaRPr lang="en-US" sz="2400" dirty="0">
              <a:solidFill>
                <a:srgbClr val="000000"/>
              </a:solidFill>
              <a:latin typeface="Arial"/>
              <a:cs typeface="Arial"/>
            </a:endParaRPr>
          </a:p>
          <a:p>
            <a:endParaRPr lang="en-US" dirty="0"/>
          </a:p>
        </p:txBody>
      </p:sp>
      <p:grpSp>
        <p:nvGrpSpPr>
          <p:cNvPr id="4" name="Group 3">
            <a:extLst>
              <a:ext uri="{FF2B5EF4-FFF2-40B4-BE49-F238E27FC236}">
                <a16:creationId xmlns:a16="http://schemas.microsoft.com/office/drawing/2014/main" id="{867DA0FE-C779-2CA3-8D47-C0D7C8436628}"/>
              </a:ext>
            </a:extLst>
          </p:cNvPr>
          <p:cNvGrpSpPr/>
          <p:nvPr/>
        </p:nvGrpSpPr>
        <p:grpSpPr>
          <a:xfrm>
            <a:off x="3091441" y="3809421"/>
            <a:ext cx="7153275" cy="2914650"/>
            <a:chOff x="2097331" y="3724275"/>
            <a:chExt cx="7153275" cy="2914650"/>
          </a:xfrm>
        </p:grpSpPr>
        <p:pic>
          <p:nvPicPr>
            <p:cNvPr id="6" name="Picture 5">
              <a:extLst>
                <a:ext uri="{FF2B5EF4-FFF2-40B4-BE49-F238E27FC236}">
                  <a16:creationId xmlns:a16="http://schemas.microsoft.com/office/drawing/2014/main" id="{6E9F3A51-91FC-E4CE-5B3D-4332544E6115}"/>
                </a:ext>
              </a:extLst>
            </p:cNvPr>
            <p:cNvPicPr>
              <a:picLocks noChangeAspect="1"/>
            </p:cNvPicPr>
            <p:nvPr/>
          </p:nvPicPr>
          <p:blipFill>
            <a:blip r:embed="rId2"/>
            <a:stretch>
              <a:fillRect/>
            </a:stretch>
          </p:blipFill>
          <p:spPr>
            <a:xfrm>
              <a:off x="2097331" y="3724275"/>
              <a:ext cx="7153275" cy="2914650"/>
            </a:xfrm>
            <a:prstGeom prst="rect">
              <a:avLst/>
            </a:prstGeom>
          </p:spPr>
        </p:pic>
        <p:sp>
          <p:nvSpPr>
            <p:cNvPr id="7" name="Rectangle 6">
              <a:extLst>
                <a:ext uri="{FF2B5EF4-FFF2-40B4-BE49-F238E27FC236}">
                  <a16:creationId xmlns:a16="http://schemas.microsoft.com/office/drawing/2014/main" id="{32B004D3-F658-57F9-7C5D-B6100748FB1D}"/>
                </a:ext>
              </a:extLst>
            </p:cNvPr>
            <p:cNvSpPr/>
            <p:nvPr/>
          </p:nvSpPr>
          <p:spPr>
            <a:xfrm>
              <a:off x="6822830" y="4396153"/>
              <a:ext cx="1524000" cy="4806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4">
            <a:extLst>
              <a:ext uri="{FF2B5EF4-FFF2-40B4-BE49-F238E27FC236}">
                <a16:creationId xmlns:a16="http://schemas.microsoft.com/office/drawing/2014/main" id="{9D68B22E-7BC3-6D7F-4F57-60D601739357}"/>
              </a:ext>
            </a:extLst>
          </p:cNvPr>
          <p:cNvSpPr>
            <a:spLocks noGrp="1"/>
          </p:cNvSpPr>
          <p:nvPr>
            <p:ph type="sldNum" sz="quarter" idx="12"/>
          </p:nvPr>
        </p:nvSpPr>
        <p:spPr/>
        <p:txBody>
          <a:bodyPr/>
          <a:lstStyle/>
          <a:p>
            <a:fld id="{68A8D22E-6BC5-9E47-900C-2BB94685D9F5}" type="slidenum">
              <a:rPr lang="en-US" smtClean="0"/>
              <a:t>76</a:t>
            </a:fld>
            <a:endParaRPr lang="en-US"/>
          </a:p>
        </p:txBody>
      </p:sp>
    </p:spTree>
    <p:extLst>
      <p:ext uri="{BB962C8B-B14F-4D97-AF65-F5344CB8AC3E}">
        <p14:creationId xmlns:p14="http://schemas.microsoft.com/office/powerpoint/2010/main" val="22525499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CBB15-98D7-FFEC-D1CB-E2B6297389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DFF267-3AED-3C65-CDC4-349441149ED2}"/>
              </a:ext>
            </a:extLst>
          </p:cNvPr>
          <p:cNvSpPr>
            <a:spLocks noGrp="1"/>
          </p:cNvSpPr>
          <p:nvPr>
            <p:ph type="title"/>
          </p:nvPr>
        </p:nvSpPr>
        <p:spPr/>
        <p:txBody>
          <a:bodyPr>
            <a:noAutofit/>
          </a:bodyPr>
          <a:lstStyle/>
          <a:p>
            <a:r>
              <a:rPr lang="en-US" sz="4000" dirty="0">
                <a:latin typeface="Arial"/>
                <a:cs typeface="Arial"/>
              </a:rPr>
              <a:t>Verifying Accommodations: Accommodations Export</a:t>
            </a:r>
            <a:endParaRPr lang="en-US" sz="40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4250DE3D-C117-FE68-9A67-43077C8BD546}"/>
              </a:ext>
            </a:extLst>
          </p:cNvPr>
          <p:cNvSpPr>
            <a:spLocks noGrp="1"/>
          </p:cNvSpPr>
          <p:nvPr>
            <p:ph idx="1"/>
          </p:nvPr>
        </p:nvSpPr>
        <p:spPr/>
        <p:txBody>
          <a:bodyPr vert="horz" lIns="91440" tIns="45720" rIns="91440" bIns="45720" rtlCol="0" anchor="t">
            <a:normAutofit/>
          </a:bodyPr>
          <a:lstStyle/>
          <a:p>
            <a:pPr marL="514350" indent="-514350">
              <a:buClr>
                <a:srgbClr val="000000"/>
              </a:buClr>
              <a:buAutoNum type="arabicPeriod"/>
            </a:pPr>
            <a:r>
              <a:rPr lang="en-US" sz="2400" dirty="0">
                <a:solidFill>
                  <a:srgbClr val="000000"/>
                </a:solidFill>
                <a:latin typeface="Arial"/>
                <a:cs typeface="Arial"/>
              </a:rPr>
              <a:t>Log in to the MCAS Portal and select </a:t>
            </a:r>
            <a:r>
              <a:rPr lang="en-US" sz="2400" b="1" dirty="0">
                <a:solidFill>
                  <a:srgbClr val="000000"/>
                </a:solidFill>
                <a:latin typeface="Arial"/>
                <a:cs typeface="Arial"/>
              </a:rPr>
              <a:t>Administration</a:t>
            </a:r>
            <a:r>
              <a:rPr lang="en-US" sz="2400" dirty="0">
                <a:solidFill>
                  <a:srgbClr val="000000"/>
                </a:solidFill>
                <a:latin typeface="Arial"/>
                <a:cs typeface="Arial"/>
              </a:rPr>
              <a:t>.</a:t>
            </a:r>
            <a:endParaRPr lang="en-US" sz="2400" dirty="0">
              <a:solidFill>
                <a:srgbClr val="000000"/>
              </a:solidFill>
            </a:endParaRPr>
          </a:p>
          <a:p>
            <a:pPr marL="514350" indent="-514350">
              <a:buClr>
                <a:srgbClr val="000000"/>
              </a:buClr>
              <a:buAutoNum type="arabicPeriod"/>
            </a:pPr>
            <a:r>
              <a:rPr lang="en-US" sz="2400" dirty="0">
                <a:solidFill>
                  <a:srgbClr val="000000"/>
                </a:solidFill>
                <a:latin typeface="Arial"/>
                <a:cs typeface="Arial"/>
              </a:rPr>
              <a:t>Select</a:t>
            </a:r>
            <a:r>
              <a:rPr lang="en-US" sz="2400" b="1" dirty="0">
                <a:solidFill>
                  <a:srgbClr val="000000"/>
                </a:solidFill>
                <a:latin typeface="Arial"/>
                <a:cs typeface="Arial"/>
              </a:rPr>
              <a:t> Students.</a:t>
            </a:r>
          </a:p>
          <a:p>
            <a:pPr marL="457200" indent="-457200">
              <a:buClr>
                <a:srgbClr val="000000"/>
              </a:buClr>
              <a:buAutoNum type="arabicPeriod"/>
            </a:pPr>
            <a:r>
              <a:rPr lang="en-US" sz="2400" dirty="0">
                <a:solidFill>
                  <a:srgbClr val="000000"/>
                </a:solidFill>
                <a:latin typeface="Arial"/>
                <a:cs typeface="Arial"/>
              </a:rPr>
              <a:t>Select </a:t>
            </a:r>
            <a:r>
              <a:rPr lang="en-US" sz="2400" b="1" dirty="0">
                <a:solidFill>
                  <a:srgbClr val="000000"/>
                </a:solidFill>
                <a:latin typeface="Arial"/>
                <a:cs typeface="Arial"/>
              </a:rPr>
              <a:t>Exports</a:t>
            </a:r>
            <a:r>
              <a:rPr lang="en-US" sz="2400" dirty="0">
                <a:solidFill>
                  <a:srgbClr val="000000"/>
                </a:solidFill>
                <a:latin typeface="Arial"/>
                <a:cs typeface="Arial"/>
              </a:rPr>
              <a:t> and click </a:t>
            </a:r>
            <a:r>
              <a:rPr lang="en-US" sz="2400" b="1" dirty="0">
                <a:solidFill>
                  <a:srgbClr val="000000"/>
                </a:solidFill>
                <a:latin typeface="Arial"/>
                <a:cs typeface="Arial"/>
              </a:rPr>
              <a:t>Export Accommodations</a:t>
            </a:r>
            <a:r>
              <a:rPr lang="en-US" sz="2400" dirty="0">
                <a:solidFill>
                  <a:srgbClr val="000000"/>
                </a:solidFill>
                <a:latin typeface="Arial"/>
                <a:cs typeface="Arial"/>
              </a:rPr>
              <a:t>.</a:t>
            </a:r>
          </a:p>
          <a:p>
            <a:pPr marL="457200" indent="-457200">
              <a:buClr>
                <a:srgbClr val="000000"/>
              </a:buClr>
              <a:buFont typeface="Arial" panose="020B0604020202020204" pitchFamily="34" charset="0"/>
              <a:buAutoNum type="arabicPeriod"/>
            </a:pPr>
            <a:r>
              <a:rPr lang="en-US" sz="2400" dirty="0">
                <a:solidFill>
                  <a:srgbClr val="000000"/>
                </a:solidFill>
                <a:latin typeface="Arial"/>
                <a:cs typeface="Arial"/>
              </a:rPr>
              <a:t>Review the accommodations for each student in the export.</a:t>
            </a:r>
          </a:p>
          <a:p>
            <a:pPr marL="457200" indent="-457200">
              <a:buClr>
                <a:srgbClr val="000000"/>
              </a:buClr>
              <a:buAutoNum type="arabicPeriod"/>
            </a:pPr>
            <a:endParaRPr lang="en-US" sz="2400" dirty="0">
              <a:solidFill>
                <a:srgbClr val="000000"/>
              </a:solidFill>
              <a:latin typeface="Arial"/>
              <a:cs typeface="Arial"/>
            </a:endParaRPr>
          </a:p>
          <a:p>
            <a:pPr marL="457200" indent="-457200">
              <a:buClr>
                <a:srgbClr val="000000"/>
              </a:buClr>
              <a:buAutoNum type="arabicPeriod"/>
            </a:pPr>
            <a:endParaRPr lang="en-US" sz="2400" dirty="0">
              <a:solidFill>
                <a:srgbClr val="000000"/>
              </a:solidFill>
              <a:latin typeface="Arial"/>
              <a:cs typeface="Arial"/>
            </a:endParaRPr>
          </a:p>
          <a:p>
            <a:pPr marL="457200" indent="-457200">
              <a:buClr>
                <a:srgbClr val="000000"/>
              </a:buClr>
              <a:buAutoNum type="arabicPeriod"/>
            </a:pPr>
            <a:endParaRPr lang="en-US" sz="2400" dirty="0">
              <a:solidFill>
                <a:srgbClr val="000000"/>
              </a:solidFill>
              <a:latin typeface="Arial"/>
              <a:cs typeface="Arial"/>
            </a:endParaRPr>
          </a:p>
          <a:p>
            <a:endParaRPr lang="en-US" dirty="0"/>
          </a:p>
        </p:txBody>
      </p:sp>
      <p:pic>
        <p:nvPicPr>
          <p:cNvPr id="5" name="Picture 4">
            <a:extLst>
              <a:ext uri="{FF2B5EF4-FFF2-40B4-BE49-F238E27FC236}">
                <a16:creationId xmlns:a16="http://schemas.microsoft.com/office/drawing/2014/main" id="{E0BE2D22-CBC0-C46C-AE54-B4803A559550}"/>
              </a:ext>
            </a:extLst>
          </p:cNvPr>
          <p:cNvPicPr>
            <a:picLocks noChangeAspect="1"/>
          </p:cNvPicPr>
          <p:nvPr/>
        </p:nvPicPr>
        <p:blipFill>
          <a:blip r:embed="rId2"/>
          <a:stretch>
            <a:fillRect/>
          </a:stretch>
        </p:blipFill>
        <p:spPr>
          <a:xfrm>
            <a:off x="0" y="3512052"/>
            <a:ext cx="12192000" cy="2907252"/>
          </a:xfrm>
          <a:prstGeom prst="rect">
            <a:avLst/>
          </a:prstGeom>
        </p:spPr>
      </p:pic>
      <p:sp>
        <p:nvSpPr>
          <p:cNvPr id="8" name="Rectangle 7">
            <a:extLst>
              <a:ext uri="{FF2B5EF4-FFF2-40B4-BE49-F238E27FC236}">
                <a16:creationId xmlns:a16="http://schemas.microsoft.com/office/drawing/2014/main" id="{E9819362-67D2-9015-6120-5C1876ABE6EF}"/>
              </a:ext>
            </a:extLst>
          </p:cNvPr>
          <p:cNvSpPr/>
          <p:nvPr/>
        </p:nvSpPr>
        <p:spPr>
          <a:xfrm>
            <a:off x="11398685" y="4762797"/>
            <a:ext cx="793315" cy="3507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up of a text&#10;&#10;AI-generated content may be incorrect.">
            <a:extLst>
              <a:ext uri="{FF2B5EF4-FFF2-40B4-BE49-F238E27FC236}">
                <a16:creationId xmlns:a16="http://schemas.microsoft.com/office/drawing/2014/main" id="{4E547A01-0784-633D-0778-F634A9EB3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979" y="5680104"/>
            <a:ext cx="2956215" cy="1077499"/>
          </a:xfrm>
          <a:prstGeom prst="rect">
            <a:avLst/>
          </a:prstGeom>
          <a:ln w="28575">
            <a:solidFill>
              <a:srgbClr val="FF0000"/>
            </a:solidFill>
          </a:ln>
        </p:spPr>
      </p:pic>
      <p:cxnSp>
        <p:nvCxnSpPr>
          <p:cNvPr id="12" name="Straight Connector 11">
            <a:extLst>
              <a:ext uri="{FF2B5EF4-FFF2-40B4-BE49-F238E27FC236}">
                <a16:creationId xmlns:a16="http://schemas.microsoft.com/office/drawing/2014/main" id="{265219B9-87F5-3156-E499-2EEB79779F44}"/>
              </a:ext>
            </a:extLst>
          </p:cNvPr>
          <p:cNvCxnSpPr/>
          <p:nvPr/>
        </p:nvCxnSpPr>
        <p:spPr>
          <a:xfrm flipH="1">
            <a:off x="11032282" y="5113526"/>
            <a:ext cx="349491" cy="6571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5859659F-DC38-54E9-A7FF-DD83D37BBC47}"/>
              </a:ext>
            </a:extLst>
          </p:cNvPr>
          <p:cNvSpPr>
            <a:spLocks noGrp="1"/>
          </p:cNvSpPr>
          <p:nvPr>
            <p:ph type="sldNum" sz="quarter" idx="12"/>
          </p:nvPr>
        </p:nvSpPr>
        <p:spPr/>
        <p:txBody>
          <a:bodyPr/>
          <a:lstStyle/>
          <a:p>
            <a:fld id="{68A8D22E-6BC5-9E47-900C-2BB94685D9F5}" type="slidenum">
              <a:rPr lang="en-US" smtClean="0"/>
              <a:t>77</a:t>
            </a:fld>
            <a:endParaRPr lang="en-US"/>
          </a:p>
        </p:txBody>
      </p:sp>
    </p:spTree>
    <p:extLst>
      <p:ext uri="{BB962C8B-B14F-4D97-AF65-F5344CB8AC3E}">
        <p14:creationId xmlns:p14="http://schemas.microsoft.com/office/powerpoint/2010/main" val="22857114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55E3E-5B1B-C7CD-D3E9-ACEF14BF1C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FF2123-FCF9-83FD-0C67-81C8F2C2345A}"/>
              </a:ext>
            </a:extLst>
          </p:cNvPr>
          <p:cNvSpPr>
            <a:spLocks noGrp="1"/>
          </p:cNvSpPr>
          <p:nvPr>
            <p:ph type="title"/>
          </p:nvPr>
        </p:nvSpPr>
        <p:spPr/>
        <p:txBody>
          <a:bodyPr>
            <a:noAutofit/>
          </a:bodyPr>
          <a:lstStyle/>
          <a:p>
            <a:r>
              <a:rPr lang="en-US" sz="4400">
                <a:latin typeface="Arial"/>
                <a:cs typeface="Arial"/>
              </a:rPr>
              <a:t>Verifying Accommodations: Summary Sheet</a:t>
            </a:r>
            <a:endParaRPr lang="en-US" sz="440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4D3CBFEA-16C0-5F35-DA88-7CE2790FAEB3}"/>
              </a:ext>
            </a:extLst>
          </p:cNvPr>
          <p:cNvSpPr>
            <a:spLocks noGrp="1"/>
          </p:cNvSpPr>
          <p:nvPr>
            <p:ph idx="1"/>
          </p:nvPr>
        </p:nvSpPr>
        <p:spPr/>
        <p:txBody>
          <a:bodyPr vert="horz" lIns="91440" tIns="45720" rIns="91440" bIns="45720" rtlCol="0" anchor="t">
            <a:normAutofit/>
          </a:bodyPr>
          <a:lstStyle/>
          <a:p>
            <a:pPr marL="514350" indent="-514350">
              <a:buClr>
                <a:srgbClr val="000000"/>
              </a:buClr>
              <a:buChar char="•"/>
            </a:pPr>
            <a:r>
              <a:rPr lang="en-US" sz="2400" dirty="0">
                <a:solidFill>
                  <a:srgbClr val="000000"/>
                </a:solidFill>
                <a:latin typeface="Arial"/>
                <a:cs typeface="Arial"/>
              </a:rPr>
              <a:t>Follow the steps in slides 57–61 to print student logins.</a:t>
            </a:r>
            <a:endParaRPr lang="en-US" sz="2400" dirty="0">
              <a:solidFill>
                <a:srgbClr val="000000"/>
              </a:solidFill>
              <a:latin typeface="Arial" panose="020B0604020202020204" pitchFamily="34" charset="0"/>
              <a:cs typeface="Arial" panose="020B0604020202020204" pitchFamily="34" charset="0"/>
            </a:endParaRPr>
          </a:p>
          <a:p>
            <a:pPr marL="0" indent="0">
              <a:buClr>
                <a:srgbClr val="000000"/>
              </a:buClr>
              <a:buNone/>
            </a:pPr>
            <a:r>
              <a:rPr lang="en-US" sz="2400" b="1" dirty="0">
                <a:solidFill>
                  <a:srgbClr val="000000"/>
                </a:solidFill>
                <a:latin typeface="Arial"/>
                <a:cs typeface="Arial"/>
              </a:rPr>
              <a:t>Note</a:t>
            </a:r>
            <a:r>
              <a:rPr lang="en-US" sz="2400" dirty="0">
                <a:solidFill>
                  <a:srgbClr val="000000"/>
                </a:solidFill>
                <a:latin typeface="Arial"/>
                <a:cs typeface="Arial"/>
              </a:rPr>
              <a:t>: Be sure to print the student logins as a PDF. The first page of the PDF will be a summary page that lists students’ accommodations. </a:t>
            </a:r>
          </a:p>
          <a:p>
            <a:pPr marL="457200" indent="-457200">
              <a:buClr>
                <a:srgbClr val="000000"/>
              </a:buClr>
              <a:buAutoNum type="arabicPeriod"/>
            </a:pPr>
            <a:endParaRPr lang="en-US" sz="2400" dirty="0">
              <a:solidFill>
                <a:srgbClr val="000000"/>
              </a:solidFill>
              <a:latin typeface="Arial"/>
              <a:cs typeface="Arial"/>
            </a:endParaRPr>
          </a:p>
          <a:p>
            <a:endParaRPr lang="en-US" dirty="0"/>
          </a:p>
        </p:txBody>
      </p:sp>
      <p:pic>
        <p:nvPicPr>
          <p:cNvPr id="4" name="Picture 3">
            <a:extLst>
              <a:ext uri="{FF2B5EF4-FFF2-40B4-BE49-F238E27FC236}">
                <a16:creationId xmlns:a16="http://schemas.microsoft.com/office/drawing/2014/main" id="{F736BDE1-B10D-1881-68A7-361474E930F6}"/>
              </a:ext>
            </a:extLst>
          </p:cNvPr>
          <p:cNvPicPr>
            <a:picLocks noChangeAspect="1"/>
          </p:cNvPicPr>
          <p:nvPr/>
        </p:nvPicPr>
        <p:blipFill>
          <a:blip r:embed="rId2"/>
          <a:stretch>
            <a:fillRect/>
          </a:stretch>
        </p:blipFill>
        <p:spPr>
          <a:xfrm>
            <a:off x="238492" y="2794855"/>
            <a:ext cx="11715017" cy="1842721"/>
          </a:xfrm>
          <a:prstGeom prst="rect">
            <a:avLst/>
          </a:prstGeom>
        </p:spPr>
      </p:pic>
      <p:sp>
        <p:nvSpPr>
          <p:cNvPr id="5" name="Rectangle 4">
            <a:extLst>
              <a:ext uri="{FF2B5EF4-FFF2-40B4-BE49-F238E27FC236}">
                <a16:creationId xmlns:a16="http://schemas.microsoft.com/office/drawing/2014/main" id="{043081A7-676D-C342-26F8-8B4430E26D88}"/>
              </a:ext>
            </a:extLst>
          </p:cNvPr>
          <p:cNvSpPr/>
          <p:nvPr/>
        </p:nvSpPr>
        <p:spPr>
          <a:xfrm>
            <a:off x="9941168" y="3985846"/>
            <a:ext cx="1887415" cy="57443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6585011F-D40A-8E25-C6C8-1FE2CDEF25E3}"/>
              </a:ext>
            </a:extLst>
          </p:cNvPr>
          <p:cNvSpPr>
            <a:spLocks noGrp="1"/>
          </p:cNvSpPr>
          <p:nvPr>
            <p:ph type="sldNum" sz="quarter" idx="12"/>
          </p:nvPr>
        </p:nvSpPr>
        <p:spPr/>
        <p:txBody>
          <a:bodyPr/>
          <a:lstStyle/>
          <a:p>
            <a:fld id="{68A8D22E-6BC5-9E47-900C-2BB94685D9F5}" type="slidenum">
              <a:rPr lang="en-US" smtClean="0"/>
              <a:t>78</a:t>
            </a:fld>
            <a:endParaRPr lang="en-US"/>
          </a:p>
        </p:txBody>
      </p:sp>
    </p:spTree>
    <p:extLst>
      <p:ext uri="{BB962C8B-B14F-4D97-AF65-F5344CB8AC3E}">
        <p14:creationId xmlns:p14="http://schemas.microsoft.com/office/powerpoint/2010/main" val="17635822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7E307-87B1-92A9-90A6-35FDC4761B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E6CA93-3BA5-4024-D5F7-D0306E941A4D}"/>
              </a:ext>
            </a:extLst>
          </p:cNvPr>
          <p:cNvSpPr>
            <a:spLocks noGrp="1"/>
          </p:cNvSpPr>
          <p:nvPr>
            <p:ph type="title"/>
          </p:nvPr>
        </p:nvSpPr>
        <p:spPr/>
        <p:txBody>
          <a:bodyPr>
            <a:noAutofit/>
          </a:bodyPr>
          <a:lstStyle/>
          <a:p>
            <a:r>
              <a:rPr lang="en-US" sz="4400">
                <a:latin typeface="Arial" panose="020B0604020202020204" pitchFamily="34" charset="0"/>
                <a:cs typeface="Arial" panose="020B0604020202020204" pitchFamily="34" charset="0"/>
              </a:rPr>
              <a:t>Test Administrator Logins</a:t>
            </a:r>
          </a:p>
        </p:txBody>
      </p:sp>
      <p:sp>
        <p:nvSpPr>
          <p:cNvPr id="3" name="Text Placeholder 2">
            <a:extLst>
              <a:ext uri="{FF2B5EF4-FFF2-40B4-BE49-F238E27FC236}">
                <a16:creationId xmlns:a16="http://schemas.microsoft.com/office/drawing/2014/main" id="{F7076F59-3225-D095-BA77-E61920F0A223}"/>
              </a:ext>
            </a:extLst>
          </p:cNvPr>
          <p:cNvSpPr>
            <a:spLocks noGrp="1"/>
          </p:cNvSpPr>
          <p:nvPr>
            <p:ph idx="1"/>
          </p:nvPr>
        </p:nvSpPr>
        <p:spPr/>
        <p:txBody>
          <a:bodyPr>
            <a:normAutofit/>
          </a:bodyPr>
          <a:lstStyle/>
          <a:p>
            <a:pPr marL="457200"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For the human read aloud and human signer accommodations for computer-based testing, schools may choose to have test administrators read the test over the student’s shoulder, or create test administrator logins so that test administrators can log in to their own test on their own device in order to read aloud.</a:t>
            </a:r>
          </a:p>
          <a:p>
            <a:pPr marL="457200" indent="-457200">
              <a:buClr>
                <a:srgbClr val="000000"/>
              </a:buClr>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There are two options for creating a test administrator login in the MCAS Portal. </a:t>
            </a:r>
          </a:p>
          <a:p>
            <a:pPr marL="914400" lvl="1" indent="-457200">
              <a:buClr>
                <a:srgbClr val="000000"/>
              </a:buClr>
              <a:buFont typeface="Arial" panose="020B0604020202020204" pitchFamily="34" charset="0"/>
              <a:buChar char="•"/>
            </a:pPr>
            <a:r>
              <a:rPr lang="en-US" sz="2400" b="1" dirty="0">
                <a:solidFill>
                  <a:srgbClr val="000000"/>
                </a:solidFill>
                <a:latin typeface="Arial" panose="020B0604020202020204" pitchFamily="34" charset="0"/>
                <a:cs typeface="Arial" panose="020B0604020202020204" pitchFamily="34" charset="0"/>
              </a:rPr>
              <a:t>Option 1</a:t>
            </a:r>
            <a:r>
              <a:rPr lang="en-US" sz="2400" dirty="0">
                <a:solidFill>
                  <a:srgbClr val="000000"/>
                </a:solidFill>
                <a:latin typeface="Arial" panose="020B0604020202020204" pitchFamily="34" charset="0"/>
                <a:cs typeface="Arial" panose="020B0604020202020204" pitchFamily="34" charset="0"/>
              </a:rPr>
              <a:t>: Manually add a student to the MCAS Portal on the Students page using the field definitions outlined on the next slide. </a:t>
            </a:r>
          </a:p>
          <a:p>
            <a:pPr marL="914400" lvl="1" indent="-457200">
              <a:buClr>
                <a:srgbClr val="000000"/>
              </a:buClr>
              <a:buFont typeface="Arial" panose="020B0604020202020204" pitchFamily="34" charset="0"/>
              <a:buChar char="•"/>
            </a:pPr>
            <a:r>
              <a:rPr lang="en-US" sz="2400" b="1" dirty="0">
                <a:solidFill>
                  <a:srgbClr val="000000"/>
                </a:solidFill>
                <a:latin typeface="Arial" panose="020B0604020202020204" pitchFamily="34" charset="0"/>
                <a:cs typeface="Arial" panose="020B0604020202020204" pitchFamily="34" charset="0"/>
              </a:rPr>
              <a:t>Option 2</a:t>
            </a:r>
            <a:r>
              <a:rPr lang="en-US" sz="2400" dirty="0">
                <a:solidFill>
                  <a:srgbClr val="000000"/>
                </a:solidFill>
                <a:latin typeface="Arial" panose="020B0604020202020204" pitchFamily="34" charset="0"/>
                <a:cs typeface="Arial" panose="020B0604020202020204" pitchFamily="34" charset="0"/>
              </a:rPr>
              <a:t>: Add the test administrator login as a student during the Student Registration file upload. </a:t>
            </a:r>
          </a:p>
        </p:txBody>
      </p:sp>
      <p:sp>
        <p:nvSpPr>
          <p:cNvPr id="4" name="Slide Number Placeholder 3">
            <a:extLst>
              <a:ext uri="{FF2B5EF4-FFF2-40B4-BE49-F238E27FC236}">
                <a16:creationId xmlns:a16="http://schemas.microsoft.com/office/drawing/2014/main" id="{7EB38961-B65D-09D2-6956-299178ABFACF}"/>
              </a:ext>
            </a:extLst>
          </p:cNvPr>
          <p:cNvSpPr>
            <a:spLocks noGrp="1"/>
          </p:cNvSpPr>
          <p:nvPr>
            <p:ph type="sldNum" sz="quarter" idx="12"/>
          </p:nvPr>
        </p:nvSpPr>
        <p:spPr/>
        <p:txBody>
          <a:bodyPr/>
          <a:lstStyle/>
          <a:p>
            <a:fld id="{68A8D22E-6BC5-9E47-900C-2BB94685D9F5}" type="slidenum">
              <a:rPr lang="en-US" smtClean="0"/>
              <a:t>79</a:t>
            </a:fld>
            <a:endParaRPr lang="en-US"/>
          </a:p>
        </p:txBody>
      </p:sp>
    </p:spTree>
    <p:extLst>
      <p:ext uri="{BB962C8B-B14F-4D97-AF65-F5344CB8AC3E}">
        <p14:creationId xmlns:p14="http://schemas.microsoft.com/office/powerpoint/2010/main" val="2039963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5052-0EA0-2950-9C7D-EF204FCBC554}"/>
              </a:ext>
            </a:extLst>
          </p:cNvPr>
          <p:cNvSpPr>
            <a:spLocks noGrp="1"/>
          </p:cNvSpPr>
          <p:nvPr>
            <p:ph type="title" idx="4294967295"/>
          </p:nvPr>
        </p:nvSpPr>
        <p:spPr>
          <a:xfrm>
            <a:off x="3001056" y="2882900"/>
            <a:ext cx="10872787" cy="1092200"/>
          </a:xfrm>
        </p:spPr>
        <p:txBody>
          <a:bodyPr>
            <a:normAutofit fontScale="90000"/>
          </a:bodyPr>
          <a:lstStyle/>
          <a:p>
            <a:r>
              <a:rPr lang="en-US" dirty="0">
                <a:solidFill>
                  <a:srgbClr val="000000"/>
                </a:solidFill>
                <a:latin typeface="Arial" panose="020B0604020202020204" pitchFamily="34" charset="0"/>
                <a:cs typeface="Arial" panose="020B0604020202020204" pitchFamily="34" charset="0"/>
              </a:rPr>
              <a:t>1. Timeline of Tasks in the </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MCAS Portal</a:t>
            </a:r>
          </a:p>
        </p:txBody>
      </p:sp>
      <p:sp>
        <p:nvSpPr>
          <p:cNvPr id="3" name="Slide Number Placeholder 2">
            <a:extLst>
              <a:ext uri="{FF2B5EF4-FFF2-40B4-BE49-F238E27FC236}">
                <a16:creationId xmlns:a16="http://schemas.microsoft.com/office/drawing/2014/main" id="{CC6C96B6-B792-CCFF-2880-C82E136ADE7C}"/>
              </a:ext>
            </a:extLst>
          </p:cNvPr>
          <p:cNvSpPr>
            <a:spLocks noGrp="1"/>
          </p:cNvSpPr>
          <p:nvPr>
            <p:ph type="sldNum" sz="quarter" idx="12"/>
          </p:nvPr>
        </p:nvSpPr>
        <p:spPr/>
        <p:txBody>
          <a:bodyPr/>
          <a:lstStyle/>
          <a:p>
            <a:fld id="{68A8D22E-6BC5-9E47-900C-2BB94685D9F5}" type="slidenum">
              <a:rPr lang="en-US" smtClean="0"/>
              <a:pPr/>
              <a:t>8</a:t>
            </a:fld>
            <a:endParaRPr lang="en-US"/>
          </a:p>
        </p:txBody>
      </p:sp>
    </p:spTree>
    <p:extLst>
      <p:ext uri="{BB962C8B-B14F-4D97-AF65-F5344CB8AC3E}">
        <p14:creationId xmlns:p14="http://schemas.microsoft.com/office/powerpoint/2010/main" val="3023932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C97B3-5943-F984-6FFC-79C2FD739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D50D1-07C5-16D2-CCE5-4EB7ED0E0498}"/>
              </a:ext>
            </a:extLst>
          </p:cNvPr>
          <p:cNvSpPr>
            <a:spLocks noGrp="1"/>
          </p:cNvSpPr>
          <p:nvPr>
            <p:ph type="title"/>
          </p:nvPr>
        </p:nvSpPr>
        <p:spPr>
          <a:xfrm>
            <a:off x="173179" y="122854"/>
            <a:ext cx="10515600" cy="861002"/>
          </a:xfrm>
        </p:spPr>
        <p:txBody>
          <a:bodyPr>
            <a:noAutofit/>
          </a:bodyPr>
          <a:lstStyle/>
          <a:p>
            <a:r>
              <a:rPr lang="en-US" sz="4400" dirty="0">
                <a:latin typeface="Arial" panose="020B0604020202020204" pitchFamily="34" charset="0"/>
                <a:cs typeface="Arial" panose="020B0604020202020204" pitchFamily="34" charset="0"/>
              </a:rPr>
              <a:t>Test Administrator Logins</a:t>
            </a:r>
          </a:p>
        </p:txBody>
      </p:sp>
      <p:sp>
        <p:nvSpPr>
          <p:cNvPr id="3" name="Content Placeholder 2">
            <a:extLst>
              <a:ext uri="{FF2B5EF4-FFF2-40B4-BE49-F238E27FC236}">
                <a16:creationId xmlns:a16="http://schemas.microsoft.com/office/drawing/2014/main" id="{16A0E3E3-47EC-E4A2-7E3A-1688BB1E180E}"/>
              </a:ext>
            </a:extLst>
          </p:cNvPr>
          <p:cNvSpPr>
            <a:spLocks noGrp="1"/>
          </p:cNvSpPr>
          <p:nvPr>
            <p:ph idx="1"/>
          </p:nvPr>
        </p:nvSpPr>
        <p:spPr/>
        <p:txBody>
          <a:bodyPr/>
          <a:lstStyle/>
          <a:p>
            <a:endParaRPr lang="en-US"/>
          </a:p>
        </p:txBody>
      </p:sp>
      <p:graphicFrame>
        <p:nvGraphicFramePr>
          <p:cNvPr id="4" name="Table 3">
            <a:extLst>
              <a:ext uri="{FF2B5EF4-FFF2-40B4-BE49-F238E27FC236}">
                <a16:creationId xmlns:a16="http://schemas.microsoft.com/office/drawing/2014/main" id="{CF0FA36F-4300-64B0-4536-4A0040E9D057}"/>
              </a:ext>
            </a:extLst>
          </p:cNvPr>
          <p:cNvGraphicFramePr>
            <a:graphicFrameLocks noGrp="1"/>
          </p:cNvGraphicFramePr>
          <p:nvPr>
            <p:extLst>
              <p:ext uri="{D42A27DB-BD31-4B8C-83A1-F6EECF244321}">
                <p14:modId xmlns:p14="http://schemas.microsoft.com/office/powerpoint/2010/main" val="1720495586"/>
              </p:ext>
            </p:extLst>
          </p:nvPr>
        </p:nvGraphicFramePr>
        <p:xfrm>
          <a:off x="128156" y="852054"/>
          <a:ext cx="11656088" cy="6053136"/>
        </p:xfrm>
        <a:graphic>
          <a:graphicData uri="http://schemas.openxmlformats.org/drawingml/2006/table">
            <a:tbl>
              <a:tblPr firstRow="1" bandRow="1">
                <a:tableStyleId>{5C22544A-7EE6-4342-B048-85BDC9FD1C3A}</a:tableStyleId>
              </a:tblPr>
              <a:tblGrid>
                <a:gridCol w="1256044">
                  <a:extLst>
                    <a:ext uri="{9D8B030D-6E8A-4147-A177-3AD203B41FA5}">
                      <a16:colId xmlns:a16="http://schemas.microsoft.com/office/drawing/2014/main" val="3418320978"/>
                    </a:ext>
                  </a:extLst>
                </a:gridCol>
                <a:gridCol w="3019017">
                  <a:extLst>
                    <a:ext uri="{9D8B030D-6E8A-4147-A177-3AD203B41FA5}">
                      <a16:colId xmlns:a16="http://schemas.microsoft.com/office/drawing/2014/main" val="1397342801"/>
                    </a:ext>
                  </a:extLst>
                </a:gridCol>
                <a:gridCol w="7381027">
                  <a:extLst>
                    <a:ext uri="{9D8B030D-6E8A-4147-A177-3AD203B41FA5}">
                      <a16:colId xmlns:a16="http://schemas.microsoft.com/office/drawing/2014/main" val="2916867166"/>
                    </a:ext>
                  </a:extLst>
                </a:gridCol>
              </a:tblGrid>
              <a:tr h="502792">
                <a:tc>
                  <a:txBody>
                    <a:bodyPr/>
                    <a:lstStyle/>
                    <a:p>
                      <a:r>
                        <a:rPr lang="en-US" sz="1400">
                          <a:latin typeface="Arial" panose="020B0604020202020204" pitchFamily="34" charset="0"/>
                          <a:cs typeface="Arial" panose="020B0604020202020204" pitchFamily="34" charset="0"/>
                        </a:rPr>
                        <a:t>Column of Student Registration File</a:t>
                      </a:r>
                    </a:p>
                  </a:txBody>
                  <a:tcPr/>
                </a:tc>
                <a:tc>
                  <a:txBody>
                    <a:bodyPr/>
                    <a:lstStyle/>
                    <a:p>
                      <a:r>
                        <a:rPr lang="en-US" sz="1400">
                          <a:latin typeface="Arial" panose="020B0604020202020204" pitchFamily="34" charset="0"/>
                          <a:cs typeface="Arial" panose="020B0604020202020204" pitchFamily="34" charset="0"/>
                        </a:rPr>
                        <a:t>Field Name</a:t>
                      </a:r>
                    </a:p>
                  </a:txBody>
                  <a:tcPr/>
                </a:tc>
                <a:tc>
                  <a:txBody>
                    <a:bodyPr/>
                    <a:lstStyle/>
                    <a:p>
                      <a:r>
                        <a:rPr lang="en-US" sz="1400" dirty="0">
                          <a:latin typeface="Arial" panose="020B0604020202020204" pitchFamily="34" charset="0"/>
                          <a:cs typeface="Arial" panose="020B0604020202020204" pitchFamily="34" charset="0"/>
                        </a:rPr>
                        <a:t>Field notes</a:t>
                      </a:r>
                    </a:p>
                  </a:txBody>
                  <a:tcPr/>
                </a:tc>
                <a:extLst>
                  <a:ext uri="{0D108BD9-81ED-4DB2-BD59-A6C34878D82A}">
                    <a16:rowId xmlns:a16="http://schemas.microsoft.com/office/drawing/2014/main" val="3917994375"/>
                  </a:ext>
                </a:extLst>
              </a:tr>
              <a:tr h="336788">
                <a:tc>
                  <a:txBody>
                    <a:bodyPr/>
                    <a:lstStyle/>
                    <a:p>
                      <a:r>
                        <a:rPr lang="en-US" sz="1600">
                          <a:solidFill>
                            <a:srgbClr val="000000"/>
                          </a:solidFill>
                          <a:latin typeface="Arial" panose="020B0604020202020204" pitchFamily="34" charset="0"/>
                          <a:cs typeface="Arial" panose="020B0604020202020204" pitchFamily="34" charset="0"/>
                        </a:rPr>
                        <a:t>A</a:t>
                      </a:r>
                    </a:p>
                  </a:txBody>
                  <a:tcPr/>
                </a:tc>
                <a:tc>
                  <a:txBody>
                    <a:bodyPr/>
                    <a:lstStyle/>
                    <a:p>
                      <a:r>
                        <a:rPr lang="en-US" sz="1600">
                          <a:solidFill>
                            <a:srgbClr val="000000"/>
                          </a:solidFill>
                          <a:latin typeface="Arial" panose="020B0604020202020204" pitchFamily="34" charset="0"/>
                          <a:cs typeface="Arial" panose="020B0604020202020204" pitchFamily="34" charset="0"/>
                        </a:rPr>
                        <a:t>District code</a:t>
                      </a:r>
                    </a:p>
                  </a:txBody>
                  <a:tcPr/>
                </a:tc>
                <a:tc>
                  <a:txBody>
                    <a:bodyPr/>
                    <a:lstStyle/>
                    <a:p>
                      <a:r>
                        <a:rPr lang="en-US" sz="1600" dirty="0">
                          <a:solidFill>
                            <a:srgbClr val="000000"/>
                          </a:solidFill>
                          <a:latin typeface="Arial" panose="020B0604020202020204" pitchFamily="34" charset="0"/>
                          <a:cs typeface="Arial" panose="020B0604020202020204" pitchFamily="34" charset="0"/>
                        </a:rPr>
                        <a:t>The testing district </a:t>
                      </a:r>
                    </a:p>
                  </a:txBody>
                  <a:tcPr/>
                </a:tc>
                <a:extLst>
                  <a:ext uri="{0D108BD9-81ED-4DB2-BD59-A6C34878D82A}">
                    <a16:rowId xmlns:a16="http://schemas.microsoft.com/office/drawing/2014/main" val="834403337"/>
                  </a:ext>
                </a:extLst>
              </a:tr>
              <a:tr h="336788">
                <a:tc>
                  <a:txBody>
                    <a:bodyPr/>
                    <a:lstStyle/>
                    <a:p>
                      <a:r>
                        <a:rPr lang="en-US" sz="1600" dirty="0">
                          <a:solidFill>
                            <a:srgbClr val="000000"/>
                          </a:solidFill>
                          <a:latin typeface="Arial" panose="020B0604020202020204" pitchFamily="34" charset="0"/>
                          <a:cs typeface="Arial" panose="020B0604020202020204" pitchFamily="34" charset="0"/>
                        </a:rPr>
                        <a:t>B</a:t>
                      </a:r>
                    </a:p>
                  </a:txBody>
                  <a:tcPr/>
                </a:tc>
                <a:tc>
                  <a:txBody>
                    <a:bodyPr/>
                    <a:lstStyle/>
                    <a:p>
                      <a:r>
                        <a:rPr lang="en-US" sz="1600" dirty="0">
                          <a:solidFill>
                            <a:srgbClr val="000000"/>
                          </a:solidFill>
                          <a:latin typeface="Arial" panose="020B0604020202020204" pitchFamily="34" charset="0"/>
                          <a:cs typeface="Arial" panose="020B0604020202020204" pitchFamily="34" charset="0"/>
                        </a:rPr>
                        <a:t>School code</a:t>
                      </a:r>
                    </a:p>
                  </a:txBody>
                  <a:tcPr/>
                </a:tc>
                <a:tc>
                  <a:txBody>
                    <a:bodyPr/>
                    <a:lstStyle/>
                    <a:p>
                      <a:r>
                        <a:rPr lang="en-US" sz="1600" dirty="0">
                          <a:solidFill>
                            <a:srgbClr val="000000"/>
                          </a:solidFill>
                          <a:latin typeface="Arial" panose="020B0604020202020204" pitchFamily="34" charset="0"/>
                          <a:cs typeface="Arial" panose="020B0604020202020204" pitchFamily="34" charset="0"/>
                        </a:rPr>
                        <a:t>The testing school</a:t>
                      </a:r>
                    </a:p>
                  </a:txBody>
                  <a:tcPr/>
                </a:tc>
                <a:extLst>
                  <a:ext uri="{0D108BD9-81ED-4DB2-BD59-A6C34878D82A}">
                    <a16:rowId xmlns:a16="http://schemas.microsoft.com/office/drawing/2014/main" val="3631542755"/>
                  </a:ext>
                </a:extLst>
              </a:tr>
              <a:tr h="336788">
                <a:tc>
                  <a:txBody>
                    <a:bodyPr/>
                    <a:lstStyle/>
                    <a:p>
                      <a:r>
                        <a:rPr lang="en-US" sz="1600">
                          <a:solidFill>
                            <a:srgbClr val="000000"/>
                          </a:solidFill>
                          <a:latin typeface="Arial" panose="020B0604020202020204" pitchFamily="34" charset="0"/>
                          <a:cs typeface="Arial" panose="020B0604020202020204" pitchFamily="34" charset="0"/>
                        </a:rPr>
                        <a:t>C</a:t>
                      </a:r>
                    </a:p>
                  </a:txBody>
                  <a:tcPr/>
                </a:tc>
                <a:tc>
                  <a:txBody>
                    <a:bodyPr/>
                    <a:lstStyle/>
                    <a:p>
                      <a:r>
                        <a:rPr lang="en-US" sz="1600" dirty="0">
                          <a:solidFill>
                            <a:srgbClr val="000000"/>
                          </a:solidFill>
                          <a:latin typeface="Arial" panose="020B0604020202020204" pitchFamily="34" charset="0"/>
                          <a:cs typeface="Arial" panose="020B0604020202020204" pitchFamily="34" charset="0"/>
                        </a:rPr>
                        <a:t>SASID</a:t>
                      </a:r>
                    </a:p>
                  </a:txBody>
                  <a:tcPr/>
                </a:tc>
                <a:tc>
                  <a:txBody>
                    <a:bodyPr/>
                    <a:lstStyle/>
                    <a:p>
                      <a:r>
                        <a:rPr lang="en-US" sz="1600" dirty="0">
                          <a:solidFill>
                            <a:srgbClr val="000000"/>
                          </a:solidFill>
                          <a:latin typeface="Arial" panose="020B0604020202020204" pitchFamily="34" charset="0"/>
                          <a:cs typeface="Arial" panose="020B0604020202020204" pitchFamily="34" charset="0"/>
                        </a:rPr>
                        <a:t>Begin with your 8-digit school code. Add “01”, “02”, etc. to the end of your school code for each test administrator login needed. Example: For a school whose code is 77665555, their test administrator login SASIDs would be 7766555501, 7766555502, 7766555503, etc. </a:t>
                      </a:r>
                    </a:p>
                  </a:txBody>
                  <a:tcPr/>
                </a:tc>
                <a:extLst>
                  <a:ext uri="{0D108BD9-81ED-4DB2-BD59-A6C34878D82A}">
                    <a16:rowId xmlns:a16="http://schemas.microsoft.com/office/drawing/2014/main" val="59704541"/>
                  </a:ext>
                </a:extLst>
              </a:tr>
              <a:tr h="336788">
                <a:tc>
                  <a:txBody>
                    <a:bodyPr/>
                    <a:lstStyle/>
                    <a:p>
                      <a:r>
                        <a:rPr lang="en-US" sz="1600" dirty="0">
                          <a:solidFill>
                            <a:srgbClr val="000000"/>
                          </a:solidFill>
                          <a:latin typeface="Arial" panose="020B0604020202020204" pitchFamily="34" charset="0"/>
                          <a:cs typeface="Arial" panose="020B0604020202020204" pitchFamily="34" charset="0"/>
                        </a:rPr>
                        <a:t>D</a:t>
                      </a:r>
                    </a:p>
                  </a:txBody>
                  <a:tcPr/>
                </a:tc>
                <a:tc>
                  <a:txBody>
                    <a:bodyPr/>
                    <a:lstStyle/>
                    <a:p>
                      <a:r>
                        <a:rPr lang="en-US" sz="1600" dirty="0">
                          <a:solidFill>
                            <a:srgbClr val="000000"/>
                          </a:solidFill>
                          <a:latin typeface="Arial" panose="020B0604020202020204" pitchFamily="34" charset="0"/>
                          <a:cs typeface="Arial" panose="020B0604020202020204" pitchFamily="34" charset="0"/>
                        </a:rPr>
                        <a:t>Student grade </a:t>
                      </a:r>
                    </a:p>
                  </a:txBody>
                  <a:tcPr/>
                </a:tc>
                <a:tc>
                  <a:txBody>
                    <a:bodyPr/>
                    <a:lstStyle/>
                    <a:p>
                      <a:r>
                        <a:rPr lang="en-US" sz="1600" dirty="0">
                          <a:solidFill>
                            <a:srgbClr val="000000"/>
                          </a:solidFill>
                          <a:latin typeface="Arial" panose="020B0604020202020204" pitchFamily="34" charset="0"/>
                          <a:cs typeface="Arial" panose="020B0604020202020204" pitchFamily="34" charset="0"/>
                        </a:rPr>
                        <a:t>The grade level for the test that is being administered </a:t>
                      </a:r>
                    </a:p>
                  </a:txBody>
                  <a:tcPr/>
                </a:tc>
                <a:extLst>
                  <a:ext uri="{0D108BD9-81ED-4DB2-BD59-A6C34878D82A}">
                    <a16:rowId xmlns:a16="http://schemas.microsoft.com/office/drawing/2014/main" val="590160653"/>
                  </a:ext>
                </a:extLst>
              </a:tr>
              <a:tr h="336788">
                <a:tc>
                  <a:txBody>
                    <a:bodyPr/>
                    <a:lstStyle/>
                    <a:p>
                      <a:r>
                        <a:rPr lang="en-US" sz="1600">
                          <a:solidFill>
                            <a:srgbClr val="000000"/>
                          </a:solidFill>
                          <a:latin typeface="Arial" panose="020B0604020202020204" pitchFamily="34" charset="0"/>
                          <a:cs typeface="Arial" panose="020B0604020202020204" pitchFamily="34" charset="0"/>
                        </a:rPr>
                        <a:t>E</a:t>
                      </a:r>
                    </a:p>
                  </a:txBody>
                  <a:tcPr/>
                </a:tc>
                <a:tc>
                  <a:txBody>
                    <a:bodyPr/>
                    <a:lstStyle/>
                    <a:p>
                      <a:r>
                        <a:rPr lang="en-US" sz="1600">
                          <a:solidFill>
                            <a:srgbClr val="000000"/>
                          </a:solidFill>
                          <a:latin typeface="Arial" panose="020B0604020202020204" pitchFamily="34" charset="0"/>
                          <a:cs typeface="Arial" panose="020B0604020202020204" pitchFamily="34" charset="0"/>
                        </a:rPr>
                        <a:t>Last name </a:t>
                      </a:r>
                    </a:p>
                  </a:txBody>
                  <a:tcPr/>
                </a:tc>
                <a:tc>
                  <a:txBody>
                    <a:bodyPr/>
                    <a:lstStyle/>
                    <a:p>
                      <a:r>
                        <a:rPr lang="en-US" sz="1600" dirty="0">
                          <a:solidFill>
                            <a:srgbClr val="000000"/>
                          </a:solidFill>
                          <a:latin typeface="Arial" panose="020B0604020202020204" pitchFamily="34" charset="0"/>
                          <a:cs typeface="Arial" panose="020B0604020202020204" pitchFamily="34" charset="0"/>
                        </a:rPr>
                        <a:t>Enter in “TA LOGIN” </a:t>
                      </a:r>
                    </a:p>
                  </a:txBody>
                  <a:tcPr/>
                </a:tc>
                <a:extLst>
                  <a:ext uri="{0D108BD9-81ED-4DB2-BD59-A6C34878D82A}">
                    <a16:rowId xmlns:a16="http://schemas.microsoft.com/office/drawing/2014/main" val="3291345778"/>
                  </a:ext>
                </a:extLst>
              </a:tr>
              <a:tr h="336788">
                <a:tc>
                  <a:txBody>
                    <a:bodyPr/>
                    <a:lstStyle/>
                    <a:p>
                      <a:r>
                        <a:rPr lang="en-US" sz="1600" dirty="0">
                          <a:solidFill>
                            <a:srgbClr val="000000"/>
                          </a:solidFill>
                          <a:latin typeface="Arial" panose="020B0604020202020204" pitchFamily="34" charset="0"/>
                          <a:cs typeface="Arial" panose="020B0604020202020204" pitchFamily="34" charset="0"/>
                        </a:rPr>
                        <a:t>F</a:t>
                      </a:r>
                    </a:p>
                  </a:txBody>
                  <a:tcPr/>
                </a:tc>
                <a:tc>
                  <a:txBody>
                    <a:bodyPr/>
                    <a:lstStyle/>
                    <a:p>
                      <a:r>
                        <a:rPr lang="en-US" sz="1600" dirty="0">
                          <a:solidFill>
                            <a:srgbClr val="000000"/>
                          </a:solidFill>
                          <a:latin typeface="Arial" panose="020B0604020202020204" pitchFamily="34" charset="0"/>
                          <a:cs typeface="Arial" panose="020B0604020202020204" pitchFamily="34" charset="0"/>
                        </a:rPr>
                        <a:t>First name </a:t>
                      </a:r>
                    </a:p>
                  </a:txBody>
                  <a:tcPr/>
                </a:tc>
                <a:tc>
                  <a:txBody>
                    <a:bodyPr/>
                    <a:lstStyle/>
                    <a:p>
                      <a:r>
                        <a:rPr lang="en-US" sz="1600" dirty="0">
                          <a:solidFill>
                            <a:srgbClr val="000000"/>
                          </a:solidFill>
                          <a:latin typeface="Arial" panose="020B0604020202020204" pitchFamily="34" charset="0"/>
                          <a:cs typeface="Arial" panose="020B0604020202020204" pitchFamily="34" charset="0"/>
                        </a:rPr>
                        <a:t>The test administrator’s first name</a:t>
                      </a:r>
                    </a:p>
                  </a:txBody>
                  <a:tcPr/>
                </a:tc>
                <a:extLst>
                  <a:ext uri="{0D108BD9-81ED-4DB2-BD59-A6C34878D82A}">
                    <a16:rowId xmlns:a16="http://schemas.microsoft.com/office/drawing/2014/main" val="468565131"/>
                  </a:ext>
                </a:extLst>
              </a:tr>
              <a:tr h="336788">
                <a:tc>
                  <a:txBody>
                    <a:bodyPr/>
                    <a:lstStyle/>
                    <a:p>
                      <a:r>
                        <a:rPr lang="en-US" sz="1600">
                          <a:solidFill>
                            <a:srgbClr val="000000"/>
                          </a:solidFill>
                          <a:latin typeface="Arial" panose="020B0604020202020204" pitchFamily="34" charset="0"/>
                          <a:cs typeface="Arial" panose="020B0604020202020204" pitchFamily="34" charset="0"/>
                        </a:rPr>
                        <a:t>I</a:t>
                      </a:r>
                    </a:p>
                  </a:txBody>
                  <a:tcPr/>
                </a:tc>
                <a:tc>
                  <a:txBody>
                    <a:bodyPr/>
                    <a:lstStyle/>
                    <a:p>
                      <a:r>
                        <a:rPr lang="en-US" sz="1600">
                          <a:solidFill>
                            <a:srgbClr val="000000"/>
                          </a:solidFill>
                          <a:latin typeface="Arial" panose="020B0604020202020204" pitchFamily="34" charset="0"/>
                          <a:cs typeface="Arial" panose="020B0604020202020204" pitchFamily="34" charset="0"/>
                        </a:rPr>
                        <a:t>Date of birth </a:t>
                      </a:r>
                    </a:p>
                  </a:txBody>
                  <a:tcPr/>
                </a:tc>
                <a:tc>
                  <a:txBody>
                    <a:bodyPr/>
                    <a:lstStyle/>
                    <a:p>
                      <a:r>
                        <a:rPr lang="en-US" sz="1600" dirty="0">
                          <a:solidFill>
                            <a:srgbClr val="000000"/>
                          </a:solidFill>
                          <a:latin typeface="Arial" panose="020B0604020202020204" pitchFamily="34" charset="0"/>
                          <a:cs typeface="Arial" panose="020B0604020202020204" pitchFamily="34" charset="0"/>
                        </a:rPr>
                        <a:t>Enter in “01/01/1900” </a:t>
                      </a:r>
                    </a:p>
                  </a:txBody>
                  <a:tcPr/>
                </a:tc>
                <a:extLst>
                  <a:ext uri="{0D108BD9-81ED-4DB2-BD59-A6C34878D82A}">
                    <a16:rowId xmlns:a16="http://schemas.microsoft.com/office/drawing/2014/main" val="895147211"/>
                  </a:ext>
                </a:extLst>
              </a:tr>
              <a:tr h="336788">
                <a:tc>
                  <a:txBody>
                    <a:bodyPr/>
                    <a:lstStyle/>
                    <a:p>
                      <a:r>
                        <a:rPr lang="en-US" sz="1600" dirty="0">
                          <a:solidFill>
                            <a:srgbClr val="000000"/>
                          </a:solidFill>
                          <a:latin typeface="Arial" panose="020B0604020202020204" pitchFamily="34" charset="0"/>
                          <a:cs typeface="Arial" panose="020B0604020202020204" pitchFamily="34" charset="0"/>
                        </a:rPr>
                        <a:t>J</a:t>
                      </a:r>
                    </a:p>
                  </a:txBody>
                  <a:tcPr/>
                </a:tc>
                <a:tc>
                  <a:txBody>
                    <a:bodyPr/>
                    <a:lstStyle/>
                    <a:p>
                      <a:r>
                        <a:rPr lang="en-US" sz="1600" dirty="0">
                          <a:solidFill>
                            <a:srgbClr val="000000"/>
                          </a:solidFill>
                          <a:latin typeface="Arial" panose="020B0604020202020204" pitchFamily="34" charset="0"/>
                          <a:cs typeface="Arial" panose="020B0604020202020204" pitchFamily="34" charset="0"/>
                        </a:rPr>
                        <a:t>Test code </a:t>
                      </a:r>
                    </a:p>
                  </a:txBody>
                  <a:tcPr/>
                </a:tc>
                <a:tc>
                  <a:txBody>
                    <a:bodyPr/>
                    <a:lstStyle/>
                    <a:p>
                      <a:r>
                        <a:rPr lang="en-US" sz="1600" dirty="0">
                          <a:solidFill>
                            <a:srgbClr val="000000"/>
                          </a:solidFill>
                          <a:latin typeface="Arial" panose="020B0604020202020204" pitchFamily="34" charset="0"/>
                          <a:cs typeface="Arial" panose="020B0604020202020204" pitchFamily="34" charset="0"/>
                        </a:rPr>
                        <a:t>The test code for the test that is being administered </a:t>
                      </a:r>
                    </a:p>
                  </a:txBody>
                  <a:tcPr/>
                </a:tc>
                <a:extLst>
                  <a:ext uri="{0D108BD9-81ED-4DB2-BD59-A6C34878D82A}">
                    <a16:rowId xmlns:a16="http://schemas.microsoft.com/office/drawing/2014/main" val="3684205792"/>
                  </a:ext>
                </a:extLst>
              </a:tr>
              <a:tr h="336788">
                <a:tc>
                  <a:txBody>
                    <a:bodyPr/>
                    <a:lstStyle/>
                    <a:p>
                      <a:r>
                        <a:rPr lang="en-US" sz="1600">
                          <a:solidFill>
                            <a:srgbClr val="000000"/>
                          </a:solidFill>
                          <a:latin typeface="Arial" panose="020B0604020202020204" pitchFamily="34" charset="0"/>
                          <a:cs typeface="Arial" panose="020B0604020202020204" pitchFamily="34" charset="0"/>
                        </a:rPr>
                        <a:t>L</a:t>
                      </a:r>
                    </a:p>
                  </a:txBody>
                  <a:tcPr/>
                </a:tc>
                <a:tc>
                  <a:txBody>
                    <a:bodyPr/>
                    <a:lstStyle/>
                    <a:p>
                      <a:r>
                        <a:rPr lang="en-US" sz="1600" dirty="0">
                          <a:solidFill>
                            <a:srgbClr val="000000"/>
                          </a:solidFill>
                          <a:latin typeface="Arial" panose="020B0604020202020204" pitchFamily="34" charset="0"/>
                          <a:cs typeface="Arial" panose="020B0604020202020204" pitchFamily="34" charset="0"/>
                        </a:rPr>
                        <a:t>Test format </a:t>
                      </a:r>
                    </a:p>
                  </a:txBody>
                  <a:tcPr/>
                </a:tc>
                <a:tc>
                  <a:txBody>
                    <a:bodyPr/>
                    <a:lstStyle/>
                    <a:p>
                      <a:r>
                        <a:rPr lang="en-US" sz="1600" dirty="0">
                          <a:solidFill>
                            <a:srgbClr val="000000"/>
                          </a:solidFill>
                          <a:latin typeface="Arial" panose="020B0604020202020204" pitchFamily="34" charset="0"/>
                          <a:cs typeface="Arial" panose="020B0604020202020204" pitchFamily="34" charset="0"/>
                        </a:rPr>
                        <a:t>“O”</a:t>
                      </a:r>
                    </a:p>
                  </a:txBody>
                  <a:tcPr/>
                </a:tc>
                <a:extLst>
                  <a:ext uri="{0D108BD9-81ED-4DB2-BD59-A6C34878D82A}">
                    <a16:rowId xmlns:a16="http://schemas.microsoft.com/office/drawing/2014/main" val="4151704085"/>
                  </a:ext>
                </a:extLst>
              </a:tr>
              <a:tr h="336788">
                <a:tc>
                  <a:txBody>
                    <a:bodyPr/>
                    <a:lstStyle/>
                    <a:p>
                      <a:r>
                        <a:rPr lang="en-US" sz="1600" dirty="0">
                          <a:solidFill>
                            <a:srgbClr val="000000"/>
                          </a:solidFill>
                          <a:latin typeface="Arial" panose="020B0604020202020204" pitchFamily="34" charset="0"/>
                          <a:cs typeface="Arial" panose="020B0604020202020204" pitchFamily="34" charset="0"/>
                        </a:rPr>
                        <a:t>T</a:t>
                      </a:r>
                    </a:p>
                  </a:txBody>
                  <a:tcPr/>
                </a:tc>
                <a:tc>
                  <a:txBody>
                    <a:bodyPr/>
                    <a:lstStyle/>
                    <a:p>
                      <a:r>
                        <a:rPr lang="en-US" sz="1600" dirty="0">
                          <a:solidFill>
                            <a:srgbClr val="000000"/>
                          </a:solidFill>
                          <a:latin typeface="Arial" panose="020B0604020202020204" pitchFamily="34" charset="0"/>
                          <a:cs typeface="Arial" panose="020B0604020202020204" pitchFamily="34" charset="0"/>
                        </a:rPr>
                        <a:t>Human Read Aloud Standard </a:t>
                      </a:r>
                    </a:p>
                  </a:txBody>
                  <a:tcPr/>
                </a:tc>
                <a:tc>
                  <a:txBody>
                    <a:bodyPr/>
                    <a:lstStyle/>
                    <a:p>
                      <a:r>
                        <a:rPr lang="en-US" sz="1600" dirty="0">
                          <a:solidFill>
                            <a:srgbClr val="000000"/>
                          </a:solidFill>
                          <a:latin typeface="Arial" panose="020B0604020202020204" pitchFamily="34" charset="0"/>
                          <a:cs typeface="Arial" panose="020B0604020202020204" pitchFamily="34" charset="0"/>
                        </a:rPr>
                        <a:t>“Y” if administering Math, STE, or Civics </a:t>
                      </a:r>
                    </a:p>
                  </a:txBody>
                  <a:tcPr/>
                </a:tc>
                <a:extLst>
                  <a:ext uri="{0D108BD9-81ED-4DB2-BD59-A6C34878D82A}">
                    <a16:rowId xmlns:a16="http://schemas.microsoft.com/office/drawing/2014/main" val="3753760958"/>
                  </a:ext>
                </a:extLst>
              </a:tr>
              <a:tr h="336788">
                <a:tc>
                  <a:txBody>
                    <a:bodyPr/>
                    <a:lstStyle/>
                    <a:p>
                      <a:r>
                        <a:rPr lang="en-US" sz="1600" dirty="0">
                          <a:solidFill>
                            <a:srgbClr val="000000"/>
                          </a:solidFill>
                          <a:latin typeface="Arial" panose="020B0604020202020204" pitchFamily="34" charset="0"/>
                          <a:cs typeface="Arial" panose="020B0604020202020204" pitchFamily="34" charset="0"/>
                        </a:rPr>
                        <a:t>Z</a:t>
                      </a:r>
                    </a:p>
                  </a:txBody>
                  <a:tcPr/>
                </a:tc>
                <a:tc>
                  <a:txBody>
                    <a:bodyPr/>
                    <a:lstStyle/>
                    <a:p>
                      <a:r>
                        <a:rPr lang="en-US" sz="1600" dirty="0">
                          <a:solidFill>
                            <a:srgbClr val="000000"/>
                          </a:solidFill>
                          <a:latin typeface="Arial" panose="020B0604020202020204" pitchFamily="34" charset="0"/>
                          <a:cs typeface="Arial" panose="020B0604020202020204" pitchFamily="34" charset="0"/>
                        </a:rPr>
                        <a:t>Human Read Aloud Special </a:t>
                      </a:r>
                    </a:p>
                  </a:txBody>
                  <a:tcPr/>
                </a:tc>
                <a:tc>
                  <a:txBody>
                    <a:bodyPr/>
                    <a:lstStyle/>
                    <a:p>
                      <a:r>
                        <a:rPr lang="en-US" sz="1600" dirty="0">
                          <a:solidFill>
                            <a:srgbClr val="000000"/>
                          </a:solidFill>
                          <a:latin typeface="Arial" panose="020B0604020202020204" pitchFamily="34" charset="0"/>
                          <a:cs typeface="Arial" panose="020B0604020202020204" pitchFamily="34" charset="0"/>
                        </a:rPr>
                        <a:t>“Y” if administering ELA</a:t>
                      </a:r>
                    </a:p>
                  </a:txBody>
                  <a:tcPr/>
                </a:tc>
                <a:extLst>
                  <a:ext uri="{0D108BD9-81ED-4DB2-BD59-A6C34878D82A}">
                    <a16:rowId xmlns:a16="http://schemas.microsoft.com/office/drawing/2014/main" val="391827324"/>
                  </a:ext>
                </a:extLst>
              </a:tr>
              <a:tr h="336788">
                <a:tc>
                  <a:txBody>
                    <a:bodyPr/>
                    <a:lstStyle/>
                    <a:p>
                      <a:r>
                        <a:rPr lang="en-US" sz="1600" dirty="0">
                          <a:solidFill>
                            <a:srgbClr val="000000"/>
                          </a:solidFill>
                          <a:latin typeface="Arial" panose="020B0604020202020204" pitchFamily="34" charset="0"/>
                          <a:cs typeface="Arial" panose="020B0604020202020204" pitchFamily="34" charset="0"/>
                        </a:rPr>
                        <a:t>U</a:t>
                      </a:r>
                    </a:p>
                  </a:txBody>
                  <a:tcPr/>
                </a:tc>
                <a:tc>
                  <a:txBody>
                    <a:bodyPr/>
                    <a:lstStyle/>
                    <a:p>
                      <a:r>
                        <a:rPr lang="en-US" sz="1600" dirty="0">
                          <a:solidFill>
                            <a:srgbClr val="000000"/>
                          </a:solidFill>
                          <a:latin typeface="Arial" panose="020B0604020202020204" pitchFamily="34" charset="0"/>
                          <a:cs typeface="Arial" panose="020B0604020202020204" pitchFamily="34" charset="0"/>
                        </a:rPr>
                        <a:t>Human Signer Standard </a:t>
                      </a:r>
                    </a:p>
                  </a:txBody>
                  <a:tcPr/>
                </a:tc>
                <a:tc>
                  <a:txBody>
                    <a:bodyPr/>
                    <a:lstStyle/>
                    <a:p>
                      <a:r>
                        <a:rPr lang="en-US" sz="1600" dirty="0">
                          <a:solidFill>
                            <a:srgbClr val="000000"/>
                          </a:solidFill>
                          <a:latin typeface="Arial" panose="020B0604020202020204" pitchFamily="34" charset="0"/>
                          <a:cs typeface="Arial" panose="020B0604020202020204" pitchFamily="34" charset="0"/>
                        </a:rPr>
                        <a:t>“Y” if administering Math, STE, or Civics</a:t>
                      </a:r>
                    </a:p>
                  </a:txBody>
                  <a:tcPr/>
                </a:tc>
                <a:extLst>
                  <a:ext uri="{0D108BD9-81ED-4DB2-BD59-A6C34878D82A}">
                    <a16:rowId xmlns:a16="http://schemas.microsoft.com/office/drawing/2014/main" val="753567200"/>
                  </a:ext>
                </a:extLst>
              </a:tr>
              <a:tr h="336788">
                <a:tc>
                  <a:txBody>
                    <a:bodyPr/>
                    <a:lstStyle/>
                    <a:p>
                      <a:r>
                        <a:rPr lang="en-US" sz="1600" dirty="0">
                          <a:solidFill>
                            <a:srgbClr val="000000"/>
                          </a:solidFill>
                          <a:latin typeface="Arial" panose="020B0604020202020204" pitchFamily="34" charset="0"/>
                          <a:cs typeface="Arial" panose="020B0604020202020204" pitchFamily="34" charset="0"/>
                        </a:rPr>
                        <a:t>AA</a:t>
                      </a:r>
                    </a:p>
                  </a:txBody>
                  <a:tcPr/>
                </a:tc>
                <a:tc>
                  <a:txBody>
                    <a:bodyPr/>
                    <a:lstStyle/>
                    <a:p>
                      <a:r>
                        <a:rPr lang="en-US" sz="1600" dirty="0">
                          <a:solidFill>
                            <a:srgbClr val="000000"/>
                          </a:solidFill>
                          <a:latin typeface="Arial" panose="020B0604020202020204" pitchFamily="34" charset="0"/>
                          <a:cs typeface="Arial" panose="020B0604020202020204" pitchFamily="34" charset="0"/>
                        </a:rPr>
                        <a:t>Human Signer Special </a:t>
                      </a:r>
                    </a:p>
                  </a:txBody>
                  <a:tcPr/>
                </a:tc>
                <a:tc>
                  <a:txBody>
                    <a:bodyPr/>
                    <a:lstStyle/>
                    <a:p>
                      <a:r>
                        <a:rPr lang="en-US" sz="1600" dirty="0">
                          <a:solidFill>
                            <a:srgbClr val="000000"/>
                          </a:solidFill>
                          <a:latin typeface="Arial" panose="020B0604020202020204" pitchFamily="34" charset="0"/>
                          <a:cs typeface="Arial" panose="020B0604020202020204" pitchFamily="34" charset="0"/>
                        </a:rPr>
                        <a:t>“Y” if administering ELA </a:t>
                      </a:r>
                    </a:p>
                  </a:txBody>
                  <a:tcPr/>
                </a:tc>
                <a:extLst>
                  <a:ext uri="{0D108BD9-81ED-4DB2-BD59-A6C34878D82A}">
                    <a16:rowId xmlns:a16="http://schemas.microsoft.com/office/drawing/2014/main" val="2510186005"/>
                  </a:ext>
                </a:extLst>
              </a:tr>
            </a:tbl>
          </a:graphicData>
        </a:graphic>
      </p:graphicFrame>
      <p:sp>
        <p:nvSpPr>
          <p:cNvPr id="5" name="Slide Number Placeholder 4">
            <a:extLst>
              <a:ext uri="{FF2B5EF4-FFF2-40B4-BE49-F238E27FC236}">
                <a16:creationId xmlns:a16="http://schemas.microsoft.com/office/drawing/2014/main" id="{B631A9E3-ED64-F86C-4F07-6F51F66DC102}"/>
              </a:ext>
            </a:extLst>
          </p:cNvPr>
          <p:cNvSpPr>
            <a:spLocks noGrp="1"/>
          </p:cNvSpPr>
          <p:nvPr>
            <p:ph type="sldNum" sz="quarter" idx="12"/>
          </p:nvPr>
        </p:nvSpPr>
        <p:spPr/>
        <p:txBody>
          <a:bodyPr/>
          <a:lstStyle/>
          <a:p>
            <a:fld id="{68A8D22E-6BC5-9E47-900C-2BB94685D9F5}" type="slidenum">
              <a:rPr lang="en-US" smtClean="0"/>
              <a:t>80</a:t>
            </a:fld>
            <a:endParaRPr lang="en-US"/>
          </a:p>
        </p:txBody>
      </p:sp>
    </p:spTree>
    <p:extLst>
      <p:ext uri="{BB962C8B-B14F-4D97-AF65-F5344CB8AC3E}">
        <p14:creationId xmlns:p14="http://schemas.microsoft.com/office/powerpoint/2010/main" val="13243224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AB73E-0FFC-093D-1D10-CEAAD9E722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B4659E-B229-6D85-D453-2D50DEAE913B}"/>
              </a:ext>
            </a:extLst>
          </p:cNvPr>
          <p:cNvSpPr>
            <a:spLocks noGrp="1"/>
          </p:cNvSpPr>
          <p:nvPr>
            <p:ph type="title"/>
          </p:nvPr>
        </p:nvSpPr>
        <p:spPr/>
        <p:txBody>
          <a:bodyPr>
            <a:noAutofit/>
          </a:bodyPr>
          <a:lstStyle/>
          <a:p>
            <a:r>
              <a:rPr lang="en-US" sz="4400">
                <a:latin typeface="Arial" panose="020B0604020202020204" pitchFamily="34" charset="0"/>
                <a:cs typeface="Arial" panose="020B0604020202020204" pitchFamily="34" charset="0"/>
              </a:rPr>
              <a:t>Test Administrator Logins</a:t>
            </a:r>
          </a:p>
        </p:txBody>
      </p:sp>
      <p:sp>
        <p:nvSpPr>
          <p:cNvPr id="3" name="Text Placeholder 2">
            <a:extLst>
              <a:ext uri="{FF2B5EF4-FFF2-40B4-BE49-F238E27FC236}">
                <a16:creationId xmlns:a16="http://schemas.microsoft.com/office/drawing/2014/main" id="{E32A1F30-70D8-1EBB-116D-B4C523B317B5}"/>
              </a:ext>
            </a:extLst>
          </p:cNvPr>
          <p:cNvSpPr>
            <a:spLocks noGrp="1"/>
          </p:cNvSpPr>
          <p:nvPr>
            <p:ph idx="1"/>
          </p:nvPr>
        </p:nvSpPr>
        <p:spPr/>
        <p:txBody>
          <a:bodyPr>
            <a:normAutofit/>
          </a:bodyPr>
          <a:lstStyle/>
          <a:p>
            <a:pPr marL="0" indent="0">
              <a:buNone/>
            </a:pPr>
            <a:r>
              <a:rPr lang="en-US" sz="3200" dirty="0">
                <a:solidFill>
                  <a:srgbClr val="000000"/>
                </a:solidFill>
                <a:latin typeface="Arial" panose="020B0604020202020204" pitchFamily="34" charset="0"/>
                <a:cs typeface="Arial" panose="020B0604020202020204" pitchFamily="34" charset="0"/>
              </a:rPr>
              <a:t>Once the test administrator logins have been added to the MCAS Portal, create a class for the students requiring a human read aloud or human signer accommodation for that content area. </a:t>
            </a:r>
          </a:p>
          <a:p>
            <a:pPr marL="514350" indent="-514350">
              <a:buClr>
                <a:srgbClr val="000000"/>
              </a:buClr>
              <a:buFont typeface="+mj-lt"/>
              <a:buAutoNum type="arabicPeriod"/>
            </a:pPr>
            <a:r>
              <a:rPr lang="en-US" sz="3200" dirty="0">
                <a:solidFill>
                  <a:srgbClr val="000000"/>
                </a:solidFill>
                <a:latin typeface="Arial" panose="020B0604020202020204" pitchFamily="34" charset="0"/>
                <a:cs typeface="Arial" panose="020B0604020202020204" pitchFamily="34" charset="0"/>
              </a:rPr>
              <a:t>Add the appropriate student(s) to the class. </a:t>
            </a:r>
          </a:p>
          <a:p>
            <a:pPr marL="514350" indent="-514350">
              <a:buClr>
                <a:srgbClr val="000000"/>
              </a:buClr>
              <a:buFont typeface="+mj-lt"/>
              <a:buAutoNum type="arabicPeriod"/>
            </a:pPr>
            <a:r>
              <a:rPr lang="en-US" sz="3200" dirty="0">
                <a:solidFill>
                  <a:srgbClr val="000000"/>
                </a:solidFill>
                <a:latin typeface="Arial" panose="020B0604020202020204" pitchFamily="34" charset="0"/>
                <a:cs typeface="Arial" panose="020B0604020202020204" pitchFamily="34" charset="0"/>
              </a:rPr>
              <a:t>Add the test administrator login to the class. </a:t>
            </a:r>
          </a:p>
          <a:p>
            <a:pPr marL="514350" indent="-514350">
              <a:buClr>
                <a:srgbClr val="000000"/>
              </a:buClr>
              <a:buFont typeface="+mj-lt"/>
              <a:buAutoNum type="arabicPeriod"/>
            </a:pPr>
            <a:r>
              <a:rPr lang="en-US" sz="3200" dirty="0">
                <a:solidFill>
                  <a:srgbClr val="000000"/>
                </a:solidFill>
                <a:latin typeface="Arial" panose="020B0604020202020204" pitchFamily="34" charset="0"/>
                <a:cs typeface="Arial" panose="020B0604020202020204" pitchFamily="34" charset="0"/>
              </a:rPr>
              <a:t>Save the class. </a:t>
            </a:r>
          </a:p>
          <a:p>
            <a:pPr marL="514350" indent="-514350">
              <a:buClr>
                <a:srgbClr val="000000"/>
              </a:buClr>
              <a:buFont typeface="+mj-lt"/>
              <a:buAutoNum type="arabicPeriod"/>
            </a:pPr>
            <a:r>
              <a:rPr lang="en-US" sz="3200" dirty="0">
                <a:solidFill>
                  <a:srgbClr val="000000"/>
                </a:solidFill>
                <a:latin typeface="Arial" panose="020B0604020202020204" pitchFamily="34" charset="0"/>
                <a:cs typeface="Arial" panose="020B0604020202020204" pitchFamily="34" charset="0"/>
              </a:rPr>
              <a:t>Schedule the class to take the appropriate test. </a:t>
            </a:r>
            <a:endParaRPr lang="en-US" sz="3200" dirty="0">
              <a:solidFill>
                <a:srgbClr val="000000"/>
              </a:solidFill>
            </a:endParaRPr>
          </a:p>
        </p:txBody>
      </p:sp>
      <p:sp>
        <p:nvSpPr>
          <p:cNvPr id="4" name="Slide Number Placeholder 3">
            <a:extLst>
              <a:ext uri="{FF2B5EF4-FFF2-40B4-BE49-F238E27FC236}">
                <a16:creationId xmlns:a16="http://schemas.microsoft.com/office/drawing/2014/main" id="{6B8D4D4A-9499-B4E6-479C-0E0AB15343A6}"/>
              </a:ext>
            </a:extLst>
          </p:cNvPr>
          <p:cNvSpPr>
            <a:spLocks noGrp="1"/>
          </p:cNvSpPr>
          <p:nvPr>
            <p:ph type="sldNum" sz="quarter" idx="12"/>
          </p:nvPr>
        </p:nvSpPr>
        <p:spPr/>
        <p:txBody>
          <a:bodyPr/>
          <a:lstStyle/>
          <a:p>
            <a:fld id="{68A8D22E-6BC5-9E47-900C-2BB94685D9F5}" type="slidenum">
              <a:rPr lang="en-US" smtClean="0"/>
              <a:t>81</a:t>
            </a:fld>
            <a:endParaRPr lang="en-US"/>
          </a:p>
        </p:txBody>
      </p:sp>
    </p:spTree>
    <p:extLst>
      <p:ext uri="{BB962C8B-B14F-4D97-AF65-F5344CB8AC3E}">
        <p14:creationId xmlns:p14="http://schemas.microsoft.com/office/powerpoint/2010/main" val="39280904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0E3D5-2EA6-6AFE-B6E3-3C410276D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0127D5-2FA4-C7CE-7AB6-C371070F35DC}"/>
              </a:ext>
            </a:extLst>
          </p:cNvPr>
          <p:cNvSpPr>
            <a:spLocks noGrp="1"/>
          </p:cNvSpPr>
          <p:nvPr>
            <p:ph type="title"/>
          </p:nvPr>
        </p:nvSpPr>
        <p:spPr/>
        <p:txBody>
          <a:bodyPr>
            <a:noAutofit/>
          </a:bodyPr>
          <a:lstStyle/>
          <a:p>
            <a:r>
              <a:rPr lang="en-US" sz="4400">
                <a:latin typeface="Arial" panose="020B0604020202020204" pitchFamily="34" charset="0"/>
                <a:cs typeface="Arial" panose="020B0604020202020204" pitchFamily="34" charset="0"/>
              </a:rPr>
              <a:t>Test Administrator Logins – After Testing</a:t>
            </a:r>
          </a:p>
        </p:txBody>
      </p:sp>
      <p:sp>
        <p:nvSpPr>
          <p:cNvPr id="3" name="Text Placeholder 2">
            <a:extLst>
              <a:ext uri="{FF2B5EF4-FFF2-40B4-BE49-F238E27FC236}">
                <a16:creationId xmlns:a16="http://schemas.microsoft.com/office/drawing/2014/main" id="{BC2F033A-AF63-F7BF-D7A5-757503B680B0}"/>
              </a:ext>
            </a:extLst>
          </p:cNvPr>
          <p:cNvSpPr>
            <a:spLocks noGrp="1"/>
          </p:cNvSpPr>
          <p:nvPr>
            <p:ph idx="1"/>
          </p:nvPr>
        </p:nvSpPr>
        <p:spPr/>
        <p:txBody>
          <a:bodyPr>
            <a:normAutofit/>
          </a:bodyPr>
          <a:lstStyle/>
          <a:p>
            <a:pPr marL="457200" indent="-457200">
              <a:buClr>
                <a:srgbClr val="000000"/>
              </a:buClr>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Once testing is complete, all test administrator login tests should be voided. </a:t>
            </a:r>
          </a:p>
          <a:p>
            <a:pPr marL="457200" indent="-457200">
              <a:buClr>
                <a:srgbClr val="000000"/>
              </a:buClr>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Refer to the Guide to the MCAS Portal, Part VI: Scheduling Tests, Printing Student Logins, and Other Tasks on the Test Scheduling Page, located on the </a:t>
            </a:r>
            <a:r>
              <a:rPr lang="en-US" sz="3200" dirty="0">
                <a:solidFill>
                  <a:srgbClr val="000000"/>
                </a:solidFill>
                <a:latin typeface="Arial" panose="020B0604020202020204" pitchFamily="34" charset="0"/>
                <a:cs typeface="Arial" panose="020B0604020202020204" pitchFamily="34" charset="0"/>
                <a:hlinkClick r:id="rId2"/>
              </a:rPr>
              <a:t>MCAS Portal page</a:t>
            </a:r>
            <a:r>
              <a:rPr lang="en-US" sz="3200" dirty="0">
                <a:solidFill>
                  <a:srgbClr val="000000"/>
                </a:solidFill>
                <a:latin typeface="Arial" panose="020B0604020202020204" pitchFamily="34" charset="0"/>
                <a:cs typeface="Arial" panose="020B0604020202020204" pitchFamily="34" charset="0"/>
              </a:rPr>
              <a:t> of the MCAS Resource Center, </a:t>
            </a:r>
            <a:r>
              <a:rPr lang="en-US" sz="3200" b="0" i="0" u="none" strike="noStrike" dirty="0">
                <a:solidFill>
                  <a:srgbClr val="000000"/>
                </a:solidFill>
                <a:effectLst/>
                <a:latin typeface="Arial" panose="020B0604020202020204" pitchFamily="34" charset="0"/>
                <a:cs typeface="Arial" panose="020B0604020202020204" pitchFamily="34" charset="0"/>
              </a:rPr>
              <a:t>for instructions on voiding a test. </a:t>
            </a:r>
            <a:endParaRPr lang="en-US" sz="3200" dirty="0">
              <a:solidFill>
                <a:srgbClr val="000000"/>
              </a:solidFill>
              <a:latin typeface="Arial" panose="020B0604020202020204" pitchFamily="34" charset="0"/>
              <a:cs typeface="Arial" panose="020B0604020202020204" pitchFamily="34" charset="0"/>
            </a:endParaRPr>
          </a:p>
          <a:p>
            <a:endParaRPr lang="en-US" sz="3200" dirty="0"/>
          </a:p>
        </p:txBody>
      </p:sp>
      <p:sp>
        <p:nvSpPr>
          <p:cNvPr id="4" name="Slide Number Placeholder 3">
            <a:extLst>
              <a:ext uri="{FF2B5EF4-FFF2-40B4-BE49-F238E27FC236}">
                <a16:creationId xmlns:a16="http://schemas.microsoft.com/office/drawing/2014/main" id="{4926B2FD-EFA0-6DDB-C95A-68A5EFF55BDF}"/>
              </a:ext>
            </a:extLst>
          </p:cNvPr>
          <p:cNvSpPr>
            <a:spLocks noGrp="1"/>
          </p:cNvSpPr>
          <p:nvPr>
            <p:ph type="sldNum" sz="quarter" idx="12"/>
          </p:nvPr>
        </p:nvSpPr>
        <p:spPr/>
        <p:txBody>
          <a:bodyPr/>
          <a:lstStyle/>
          <a:p>
            <a:fld id="{68A8D22E-6BC5-9E47-900C-2BB94685D9F5}" type="slidenum">
              <a:rPr lang="en-US" smtClean="0"/>
              <a:t>82</a:t>
            </a:fld>
            <a:endParaRPr lang="en-US"/>
          </a:p>
        </p:txBody>
      </p:sp>
    </p:spTree>
    <p:extLst>
      <p:ext uri="{BB962C8B-B14F-4D97-AF65-F5344CB8AC3E}">
        <p14:creationId xmlns:p14="http://schemas.microsoft.com/office/powerpoint/2010/main" val="11592111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65B72-F9F7-D3C3-3F2A-B9219A14A5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F0722D-B3B2-DE8E-347C-CA4AEA0C4E77}"/>
              </a:ext>
            </a:extLst>
          </p:cNvPr>
          <p:cNvSpPr>
            <a:spLocks noGrp="1"/>
          </p:cNvSpPr>
          <p:nvPr>
            <p:ph type="title"/>
          </p:nvPr>
        </p:nvSpPr>
        <p:spPr/>
        <p:txBody>
          <a:bodyPr>
            <a:noAutofit/>
          </a:bodyPr>
          <a:lstStyle/>
          <a:p>
            <a:r>
              <a:rPr lang="en-US" sz="4400">
                <a:latin typeface="Arial" panose="020B0604020202020204" pitchFamily="34" charset="0"/>
                <a:cs typeface="Arial" panose="020B0604020202020204" pitchFamily="34" charset="0"/>
              </a:rPr>
              <a:t>Resources</a:t>
            </a:r>
          </a:p>
        </p:txBody>
      </p:sp>
      <p:sp>
        <p:nvSpPr>
          <p:cNvPr id="3" name="Text Placeholder 2">
            <a:extLst>
              <a:ext uri="{FF2B5EF4-FFF2-40B4-BE49-F238E27FC236}">
                <a16:creationId xmlns:a16="http://schemas.microsoft.com/office/drawing/2014/main" id="{5167AB96-4730-573D-88FF-1BCA785D4BDC}"/>
              </a:ext>
            </a:extLst>
          </p:cNvPr>
          <p:cNvSpPr>
            <a:spLocks noGrp="1"/>
          </p:cNvSpPr>
          <p:nvPr>
            <p:ph idx="1"/>
          </p:nvPr>
        </p:nvSpPr>
        <p:spPr/>
        <p:txBody>
          <a:bodyPr>
            <a:normAutofit/>
          </a:bodyPr>
          <a:lstStyle/>
          <a:p>
            <a:pPr>
              <a:buClr>
                <a:srgbClr val="000000"/>
              </a:buClr>
            </a:pPr>
            <a:r>
              <a:rPr lang="en-US" dirty="0">
                <a:solidFill>
                  <a:srgbClr val="000000"/>
                </a:solidFill>
                <a:latin typeface="Arial" panose="020B0604020202020204" pitchFamily="34" charset="0"/>
                <a:cs typeface="Arial" panose="020B0604020202020204" pitchFamily="34" charset="0"/>
                <a:hlinkClick r:id="rId2"/>
              </a:rPr>
              <a:t>Principal’s Administration Manual</a:t>
            </a:r>
            <a:endParaRPr lang="en-US" dirty="0">
              <a:solidFill>
                <a:srgbClr val="000000"/>
              </a:solidFill>
              <a:latin typeface="Arial" panose="020B0604020202020204" pitchFamily="34" charset="0"/>
              <a:cs typeface="Arial" panose="020B0604020202020204" pitchFamily="34" charset="0"/>
            </a:endParaRPr>
          </a:p>
          <a:p>
            <a:pPr marL="457200" indent="-457200">
              <a:buClr>
                <a:srgbClr val="000000"/>
              </a:buClr>
            </a:pPr>
            <a:r>
              <a:rPr lang="en-US" dirty="0">
                <a:solidFill>
                  <a:srgbClr val="000000"/>
                </a:solidFill>
                <a:latin typeface="Arial" panose="020B0604020202020204" pitchFamily="34" charset="0"/>
                <a:cs typeface="Arial" panose="020B0604020202020204" pitchFamily="34" charset="0"/>
              </a:rPr>
              <a:t>Verifying accommodations: pages 47</a:t>
            </a:r>
            <a:r>
              <a:rPr lang="en-US" dirty="0">
                <a:solidFill>
                  <a:srgbClr val="000000"/>
                </a:solidFill>
              </a:rPr>
              <a:t>–</a:t>
            </a:r>
            <a:r>
              <a:rPr lang="en-US" dirty="0">
                <a:solidFill>
                  <a:srgbClr val="000000"/>
                </a:solidFill>
                <a:latin typeface="Arial" panose="020B0604020202020204" pitchFamily="34" charset="0"/>
                <a:cs typeface="Arial" panose="020B0604020202020204" pitchFamily="34" charset="0"/>
              </a:rPr>
              <a:t>48</a:t>
            </a:r>
          </a:p>
          <a:p>
            <a:pPr marL="457200" indent="-457200">
              <a:buClr>
                <a:srgbClr val="000000"/>
              </a:buClr>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Test administrator logins: pages 115–116</a:t>
            </a:r>
          </a:p>
        </p:txBody>
      </p:sp>
      <p:sp>
        <p:nvSpPr>
          <p:cNvPr id="4" name="Slide Number Placeholder 3">
            <a:extLst>
              <a:ext uri="{FF2B5EF4-FFF2-40B4-BE49-F238E27FC236}">
                <a16:creationId xmlns:a16="http://schemas.microsoft.com/office/drawing/2014/main" id="{A22AB79F-D38B-3CAB-ADD6-D71B3DC1B277}"/>
              </a:ext>
            </a:extLst>
          </p:cNvPr>
          <p:cNvSpPr>
            <a:spLocks noGrp="1"/>
          </p:cNvSpPr>
          <p:nvPr>
            <p:ph type="sldNum" sz="quarter" idx="12"/>
          </p:nvPr>
        </p:nvSpPr>
        <p:spPr/>
        <p:txBody>
          <a:bodyPr/>
          <a:lstStyle/>
          <a:p>
            <a:fld id="{68A8D22E-6BC5-9E47-900C-2BB94685D9F5}" type="slidenum">
              <a:rPr lang="en-US" smtClean="0"/>
              <a:t>83</a:t>
            </a:fld>
            <a:endParaRPr lang="en-US"/>
          </a:p>
        </p:txBody>
      </p:sp>
    </p:spTree>
    <p:extLst>
      <p:ext uri="{BB962C8B-B14F-4D97-AF65-F5344CB8AC3E}">
        <p14:creationId xmlns:p14="http://schemas.microsoft.com/office/powerpoint/2010/main" val="37726268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F0F5A-5DD6-50EE-3B93-FD7994AD7F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C6C797-C5FC-BDA0-6B38-D3AABAA2D1EF}"/>
              </a:ext>
            </a:extLst>
          </p:cNvPr>
          <p:cNvSpPr>
            <a:spLocks noGrp="1"/>
          </p:cNvSpPr>
          <p:nvPr>
            <p:ph type="title" idx="4294967295"/>
          </p:nvPr>
        </p:nvSpPr>
        <p:spPr>
          <a:xfrm>
            <a:off x="2952070" y="2882900"/>
            <a:ext cx="10872787" cy="1092200"/>
          </a:xfrm>
        </p:spPr>
        <p:txBody>
          <a:bodyPr>
            <a:normAutofit fontScale="90000"/>
          </a:bodyPr>
          <a:lstStyle/>
          <a:p>
            <a:r>
              <a:rPr lang="en-US" dirty="0">
                <a:solidFill>
                  <a:srgbClr val="000000"/>
                </a:solidFill>
                <a:latin typeface="Arial" panose="020B0604020202020204" pitchFamily="34" charset="0"/>
                <a:cs typeface="Arial" panose="020B0604020202020204" pitchFamily="34" charset="0"/>
              </a:rPr>
              <a:t>7. Test Administrator Tasks </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Before Testing</a:t>
            </a:r>
          </a:p>
        </p:txBody>
      </p:sp>
      <p:sp>
        <p:nvSpPr>
          <p:cNvPr id="3" name="Slide Number Placeholder 2">
            <a:extLst>
              <a:ext uri="{FF2B5EF4-FFF2-40B4-BE49-F238E27FC236}">
                <a16:creationId xmlns:a16="http://schemas.microsoft.com/office/drawing/2014/main" id="{EC50C565-95E3-40B1-0B48-E4D22DB7791C}"/>
              </a:ext>
            </a:extLst>
          </p:cNvPr>
          <p:cNvSpPr>
            <a:spLocks noGrp="1"/>
          </p:cNvSpPr>
          <p:nvPr>
            <p:ph type="sldNum" sz="quarter" idx="12"/>
          </p:nvPr>
        </p:nvSpPr>
        <p:spPr/>
        <p:txBody>
          <a:bodyPr/>
          <a:lstStyle/>
          <a:p>
            <a:fld id="{68A8D22E-6BC5-9E47-900C-2BB94685D9F5}" type="slidenum">
              <a:rPr lang="en-US" smtClean="0"/>
              <a:pPr/>
              <a:t>84</a:t>
            </a:fld>
            <a:endParaRPr lang="en-US"/>
          </a:p>
        </p:txBody>
      </p:sp>
    </p:spTree>
    <p:extLst>
      <p:ext uri="{BB962C8B-B14F-4D97-AF65-F5344CB8AC3E}">
        <p14:creationId xmlns:p14="http://schemas.microsoft.com/office/powerpoint/2010/main" val="27263912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36435-F9E6-CC3A-C866-1996FFF27D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79FBE1-0AD5-52E5-F745-344E70F80B50}"/>
              </a:ext>
            </a:extLst>
          </p:cNvPr>
          <p:cNvSpPr>
            <a:spLocks noGrp="1"/>
          </p:cNvSpPr>
          <p:nvPr>
            <p:ph type="title"/>
          </p:nvPr>
        </p:nvSpPr>
        <p:spPr>
          <a:xfrm>
            <a:off x="173038" y="118630"/>
            <a:ext cx="10515600" cy="861002"/>
          </a:xfrm>
        </p:spPr>
        <p:txBody>
          <a:bodyPr>
            <a:normAutofit fontScale="90000"/>
          </a:bodyPr>
          <a:lstStyle/>
          <a:p>
            <a:r>
              <a:rPr lang="en-US" sz="3600" dirty="0">
                <a:solidFill>
                  <a:schemeClr val="bg1"/>
                </a:solidFill>
                <a:latin typeface="Arial" panose="020B0604020202020204" pitchFamily="34" charset="0"/>
                <a:cs typeface="Arial" panose="020B0604020202020204" pitchFamily="34" charset="0"/>
              </a:rPr>
              <a:t>Timeline of Tasks in the MCAS Portal to Complete Before and During Testing for </a:t>
            </a:r>
            <a:r>
              <a:rPr lang="en-US" sz="3600" u="sng" dirty="0">
                <a:solidFill>
                  <a:schemeClr val="bg1"/>
                </a:solidFill>
                <a:latin typeface="Arial" panose="020B0604020202020204" pitchFamily="34" charset="0"/>
                <a:cs typeface="Arial" panose="020B0604020202020204" pitchFamily="34" charset="0"/>
              </a:rPr>
              <a:t>Test Administrators</a:t>
            </a:r>
          </a:p>
        </p:txBody>
      </p:sp>
      <p:graphicFrame>
        <p:nvGraphicFramePr>
          <p:cNvPr id="5" name="Content Placeholder 4" descr="Up to 2 days before testing&#10;1 day before testing&#10;Test Day">
            <a:extLst>
              <a:ext uri="{FF2B5EF4-FFF2-40B4-BE49-F238E27FC236}">
                <a16:creationId xmlns:a16="http://schemas.microsoft.com/office/drawing/2014/main" id="{A9EF22FE-1434-9CFA-B6D4-520D1406563B}"/>
              </a:ext>
            </a:extLst>
          </p:cNvPr>
          <p:cNvGraphicFramePr>
            <a:graphicFrameLocks noGrp="1"/>
          </p:cNvGraphicFramePr>
          <p:nvPr>
            <p:ph idx="1"/>
            <p:extLst>
              <p:ext uri="{D42A27DB-BD31-4B8C-83A1-F6EECF244321}">
                <p14:modId xmlns:p14="http://schemas.microsoft.com/office/powerpoint/2010/main" val="3306630987"/>
              </p:ext>
            </p:extLst>
          </p:nvPr>
        </p:nvGraphicFramePr>
        <p:xfrm>
          <a:off x="173038" y="1590675"/>
          <a:ext cx="11890375" cy="44148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0189B601-E281-C62D-0005-7CA72B07DB23}"/>
              </a:ext>
            </a:extLst>
          </p:cNvPr>
          <p:cNvSpPr>
            <a:spLocks noGrp="1"/>
          </p:cNvSpPr>
          <p:nvPr>
            <p:ph type="sldNum" sz="quarter" idx="12"/>
          </p:nvPr>
        </p:nvSpPr>
        <p:spPr/>
        <p:txBody>
          <a:bodyPr/>
          <a:lstStyle/>
          <a:p>
            <a:fld id="{68A8D22E-6BC5-9E47-900C-2BB94685D9F5}" type="slidenum">
              <a:rPr lang="en-US" smtClean="0"/>
              <a:t>85</a:t>
            </a:fld>
            <a:endParaRPr lang="en-US"/>
          </a:p>
        </p:txBody>
      </p:sp>
      <p:sp>
        <p:nvSpPr>
          <p:cNvPr id="4" name="TextBox 3">
            <a:extLst>
              <a:ext uri="{FF2B5EF4-FFF2-40B4-BE49-F238E27FC236}">
                <a16:creationId xmlns:a16="http://schemas.microsoft.com/office/drawing/2014/main" id="{29948623-3DE2-81E2-35B9-E1D4FC428AAE}"/>
              </a:ext>
            </a:extLst>
          </p:cNvPr>
          <p:cNvSpPr txBox="1"/>
          <p:nvPr/>
        </p:nvSpPr>
        <p:spPr>
          <a:xfrm>
            <a:off x="2431173" y="6093039"/>
            <a:ext cx="8513347" cy="646331"/>
          </a:xfrm>
          <a:prstGeom prst="rect">
            <a:avLst/>
          </a:prstGeom>
          <a:noFill/>
          <a:ln>
            <a:solidFill>
              <a:schemeClr val="tx1"/>
            </a:solidFill>
          </a:ln>
        </p:spPr>
        <p:txBody>
          <a:bodyPr wrap="square" rtlCol="0">
            <a:spAutoFit/>
          </a:bodyPr>
          <a:lstStyle/>
          <a:p>
            <a:r>
              <a:rPr lang="en-US">
                <a:latin typeface="Arial" panose="020B0604020202020204" pitchFamily="34" charset="0"/>
                <a:cs typeface="Arial" panose="020B0604020202020204" pitchFamily="34" charset="0"/>
              </a:rPr>
              <a:t>MCAS Portal Overview for Test Administrators module now available on the </a:t>
            </a:r>
            <a:r>
              <a:rPr lang="en-US">
                <a:latin typeface="Arial" panose="020B0604020202020204" pitchFamily="34" charset="0"/>
                <a:cs typeface="Arial" panose="020B0604020202020204" pitchFamily="34" charset="0"/>
                <a:hlinkClick r:id="rId7"/>
              </a:rPr>
              <a:t>Training Modules page </a:t>
            </a:r>
            <a:r>
              <a:rPr lang="en-US">
                <a:latin typeface="Arial" panose="020B0604020202020204" pitchFamily="34" charset="0"/>
                <a:cs typeface="Arial" panose="020B0604020202020204" pitchFamily="34" charset="0"/>
              </a:rPr>
              <a:t>of the MCAS Resource Center.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1934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D3DBC-2518-0E32-A4BB-4F1E153849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AAD82E-F58D-5B4C-6995-AA8B6B293CE0}"/>
              </a:ext>
            </a:extLst>
          </p:cNvPr>
          <p:cNvSpPr>
            <a:spLocks noGrp="1"/>
          </p:cNvSpPr>
          <p:nvPr>
            <p:ph type="title"/>
          </p:nvPr>
        </p:nvSpPr>
        <p:spPr/>
        <p:txBody>
          <a:bodyPr>
            <a:noAutofit/>
          </a:bodyPr>
          <a:lstStyle/>
          <a:p>
            <a:r>
              <a:rPr lang="en-US" sz="4400">
                <a:latin typeface="Arial" panose="020B0604020202020204" pitchFamily="34" charset="0"/>
                <a:cs typeface="Arial" panose="020B0604020202020204" pitchFamily="34" charset="0"/>
              </a:rPr>
              <a:t>Verifying Accommodations</a:t>
            </a:r>
          </a:p>
        </p:txBody>
      </p:sp>
      <p:sp>
        <p:nvSpPr>
          <p:cNvPr id="3" name="Text Placeholder 2">
            <a:extLst>
              <a:ext uri="{FF2B5EF4-FFF2-40B4-BE49-F238E27FC236}">
                <a16:creationId xmlns:a16="http://schemas.microsoft.com/office/drawing/2014/main" id="{93B5F7BF-CF1A-24CD-6E0E-6E0DDCDD5275}"/>
              </a:ext>
            </a:extLst>
          </p:cNvPr>
          <p:cNvSpPr>
            <a:spLocks noGrp="1"/>
          </p:cNvSpPr>
          <p:nvPr>
            <p:ph idx="1"/>
          </p:nvPr>
        </p:nvSpPr>
        <p:spPr/>
        <p:txBody>
          <a:bodyPr vert="horz" lIns="91440" tIns="45720" rIns="91440" bIns="45720" rtlCol="0" anchor="t">
            <a:normAutofit/>
          </a:bodyPr>
          <a:lstStyle/>
          <a:p>
            <a:pPr marL="457200" indent="-457200">
              <a:buClr>
                <a:srgbClr val="000000"/>
              </a:buClr>
              <a:buFont typeface="Arial" panose="020B0604020202020204" pitchFamily="34" charset="0"/>
              <a:buChar char="•"/>
            </a:pPr>
            <a:r>
              <a:rPr lang="en-US" dirty="0">
                <a:solidFill>
                  <a:srgbClr val="000000"/>
                </a:solidFill>
                <a:latin typeface="Arial"/>
                <a:cs typeface="Arial"/>
              </a:rPr>
              <a:t>Test administrators should review accommodations prior to testing to ensure that they have been assigned correctly. </a:t>
            </a:r>
          </a:p>
          <a:p>
            <a:pPr marL="457200" indent="-457200">
              <a:buClr>
                <a:srgbClr val="000000"/>
              </a:buClr>
              <a:buFont typeface="Arial" panose="020B0604020202020204" pitchFamily="34" charset="0"/>
              <a:buChar char="•"/>
            </a:pPr>
            <a:r>
              <a:rPr lang="en-US" dirty="0">
                <a:solidFill>
                  <a:srgbClr val="000000"/>
                </a:solidFill>
                <a:latin typeface="Arial"/>
                <a:cs typeface="Arial"/>
              </a:rPr>
              <a:t>Test administrators can verify form-dependent accommodations on the </a:t>
            </a:r>
            <a:r>
              <a:rPr lang="en-US" b="1" dirty="0">
                <a:solidFill>
                  <a:srgbClr val="000000"/>
                </a:solidFill>
                <a:latin typeface="Arial"/>
                <a:cs typeface="Arial"/>
              </a:rPr>
              <a:t>View Details/Student Logins </a:t>
            </a:r>
            <a:r>
              <a:rPr lang="en-US" dirty="0">
                <a:solidFill>
                  <a:srgbClr val="000000"/>
                </a:solidFill>
                <a:latin typeface="Arial"/>
                <a:cs typeface="Arial"/>
              </a:rPr>
              <a:t>page. </a:t>
            </a:r>
          </a:p>
          <a:p>
            <a:pPr marL="457200" indent="-457200">
              <a:buClr>
                <a:srgbClr val="000000"/>
              </a:buClr>
              <a:buFont typeface="Arial" panose="020B0604020202020204" pitchFamily="34" charset="0"/>
              <a:buChar char="•"/>
            </a:pPr>
            <a:r>
              <a:rPr lang="en-US" dirty="0">
                <a:solidFill>
                  <a:srgbClr val="000000"/>
                </a:solidFill>
                <a:latin typeface="Arial"/>
                <a:cs typeface="Arial"/>
              </a:rPr>
              <a:t>Test administrators can verify other accommodations on the student summary page (the first page of the PDF of exported student logins). </a:t>
            </a:r>
          </a:p>
          <a:p>
            <a:endParaRPr lang="en-US" sz="3200" dirty="0"/>
          </a:p>
        </p:txBody>
      </p:sp>
      <p:sp>
        <p:nvSpPr>
          <p:cNvPr id="4" name="Slide Number Placeholder 3">
            <a:extLst>
              <a:ext uri="{FF2B5EF4-FFF2-40B4-BE49-F238E27FC236}">
                <a16:creationId xmlns:a16="http://schemas.microsoft.com/office/drawing/2014/main" id="{04EA6A53-A573-E7AF-4456-6ED7EB6D157B}"/>
              </a:ext>
            </a:extLst>
          </p:cNvPr>
          <p:cNvSpPr>
            <a:spLocks noGrp="1"/>
          </p:cNvSpPr>
          <p:nvPr>
            <p:ph type="sldNum" sz="quarter" idx="12"/>
          </p:nvPr>
        </p:nvSpPr>
        <p:spPr/>
        <p:txBody>
          <a:bodyPr/>
          <a:lstStyle/>
          <a:p>
            <a:fld id="{68A8D22E-6BC5-9E47-900C-2BB94685D9F5}" type="slidenum">
              <a:rPr lang="en-US" smtClean="0"/>
              <a:t>86</a:t>
            </a:fld>
            <a:endParaRPr lang="en-US"/>
          </a:p>
        </p:txBody>
      </p:sp>
    </p:spTree>
    <p:extLst>
      <p:ext uri="{BB962C8B-B14F-4D97-AF65-F5344CB8AC3E}">
        <p14:creationId xmlns:p14="http://schemas.microsoft.com/office/powerpoint/2010/main" val="3195723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B2C5F-23AD-3ACD-4D77-714EFDDD9F56}"/>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983ABDE-E910-AB46-A61F-7A6C8E0CA9D4}"/>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100000"/>
              </a:lnSpc>
              <a:spcBef>
                <a:spcPts val="1000"/>
              </a:spcBef>
              <a:spcAft>
                <a:spcPts val="0"/>
              </a:spcAft>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100000"/>
              </a:lnSpc>
              <a:spcBef>
                <a:spcPts val="500"/>
              </a:spcBef>
              <a:spcAft>
                <a:spcPts val="0"/>
              </a:spcAft>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100000"/>
              </a:lnSpc>
              <a:spcBef>
                <a:spcPts val="500"/>
              </a:spcBef>
              <a:spcAft>
                <a:spcPts val="0"/>
              </a:spcAft>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100000"/>
              </a:lnSpc>
              <a:spcBef>
                <a:spcPts val="500"/>
              </a:spcBef>
              <a:spcAft>
                <a:spcPts val="0"/>
              </a:spcAft>
              <a:buClr>
                <a:srgbClr val="E38526"/>
              </a:buClr>
              <a:buFont typeface="Wingdings" panose="05000000000000000000" pitchFamily="2" charset="2"/>
              <a:buChar char="v"/>
              <a:defRPr sz="20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00000"/>
              </a:lnSpc>
              <a:spcBef>
                <a:spcPts val="1000"/>
              </a:spcBef>
              <a:spcAft>
                <a:spcPts val="0"/>
              </a:spcAft>
              <a:buClr>
                <a:srgbClr val="E38526"/>
              </a:buClr>
              <a:buSzTx/>
              <a:buFont typeface="Arial" panose="020B0604020202020204" pitchFamily="34" charset="0"/>
              <a:buNone/>
              <a:tabLst/>
              <a:defRPr/>
            </a:pPr>
            <a:r>
              <a:rPr kumimoji="0" lang="en-US" sz="5998"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Questions &amp; Answers</a:t>
            </a:r>
          </a:p>
        </p:txBody>
      </p:sp>
      <p:sp>
        <p:nvSpPr>
          <p:cNvPr id="3" name="Content Placeholder 2">
            <a:extLst>
              <a:ext uri="{FF2B5EF4-FFF2-40B4-BE49-F238E27FC236}">
                <a16:creationId xmlns:a16="http://schemas.microsoft.com/office/drawing/2014/main" id="{AA94959C-263A-FE12-428B-76CE3D8A5F9E}"/>
              </a:ext>
            </a:extLst>
          </p:cNvPr>
          <p:cNvSpPr>
            <a:spLocks noGrp="1"/>
          </p:cNvSpPr>
          <p:nvPr>
            <p:ph idx="1"/>
          </p:nvPr>
        </p:nvSpPr>
        <p:spPr>
          <a:xfrm>
            <a:off x="482249" y="1060426"/>
            <a:ext cx="10762694" cy="4414692"/>
          </a:xfrm>
        </p:spPr>
        <p:txBody>
          <a:bodyPr anchor="ctr"/>
          <a:lstStyle/>
          <a:p>
            <a:pPr algn="ctr">
              <a:buNone/>
            </a:pPr>
            <a:r>
              <a:rPr lang="en-US" sz="4000" dirty="0">
                <a:solidFill>
                  <a:srgbClr val="000000"/>
                </a:solidFill>
                <a:latin typeface="Arial" panose="020B0604020202020204" pitchFamily="34" charset="0"/>
                <a:cs typeface="Arial" panose="020B0604020202020204" pitchFamily="34" charset="0"/>
              </a:rPr>
              <a:t>Use the “Q&amp;A” feature </a:t>
            </a:r>
            <a:br>
              <a:rPr lang="en-US" sz="4000" dirty="0">
                <a:solidFill>
                  <a:srgbClr val="000000"/>
                </a:solidFill>
                <a:latin typeface="Arial" panose="020B0604020202020204" pitchFamily="34" charset="0"/>
                <a:cs typeface="Arial" panose="020B0604020202020204" pitchFamily="34" charset="0"/>
              </a:rPr>
            </a:br>
            <a:r>
              <a:rPr lang="en-US" sz="4000" dirty="0">
                <a:solidFill>
                  <a:srgbClr val="000000"/>
                </a:solidFill>
                <a:latin typeface="Arial" panose="020B0604020202020204" pitchFamily="34" charset="0"/>
                <a:cs typeface="Arial" panose="020B0604020202020204" pitchFamily="34" charset="0"/>
              </a:rPr>
              <a:t>to ask questions. </a:t>
            </a:r>
          </a:p>
        </p:txBody>
      </p:sp>
      <p:grpSp>
        <p:nvGrpSpPr>
          <p:cNvPr id="10" name="Group 9" descr="Image displays Q and A icon">
            <a:extLst>
              <a:ext uri="{FF2B5EF4-FFF2-40B4-BE49-F238E27FC236}">
                <a16:creationId xmlns:a16="http://schemas.microsoft.com/office/drawing/2014/main" id="{41B0A5C0-9F7F-28BC-F434-39989BAE263B}"/>
              </a:ext>
              <a:ext uri="{C183D7F6-B498-43B3-948B-1728B52AA6E4}">
                <adec:decorative xmlns:adec="http://schemas.microsoft.com/office/drawing/2017/decorative" val="0"/>
              </a:ext>
            </a:extLst>
          </p:cNvPr>
          <p:cNvGrpSpPr/>
          <p:nvPr/>
        </p:nvGrpSpPr>
        <p:grpSpPr>
          <a:xfrm>
            <a:off x="9306464" y="2288214"/>
            <a:ext cx="1351472" cy="958850"/>
            <a:chOff x="10086680" y="2047821"/>
            <a:chExt cx="1351472" cy="958850"/>
          </a:xfrm>
        </p:grpSpPr>
        <p:pic>
          <p:nvPicPr>
            <p:cNvPr id="11" name="Picture 10">
              <a:extLst>
                <a:ext uri="{FF2B5EF4-FFF2-40B4-BE49-F238E27FC236}">
                  <a16:creationId xmlns:a16="http://schemas.microsoft.com/office/drawing/2014/main" id="{0635461E-86B0-EEED-BD2C-93ABF7FA934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998" t="5303" r="69522" b="1165"/>
            <a:stretch/>
          </p:blipFill>
          <p:spPr>
            <a:xfrm>
              <a:off x="10086680" y="2172930"/>
              <a:ext cx="1351472" cy="724061"/>
            </a:xfrm>
            <a:prstGeom prst="rect">
              <a:avLst/>
            </a:prstGeom>
          </p:spPr>
        </p:pic>
        <p:sp>
          <p:nvSpPr>
            <p:cNvPr id="12" name="Oval 11">
              <a:extLst>
                <a:ext uri="{FF2B5EF4-FFF2-40B4-BE49-F238E27FC236}">
                  <a16:creationId xmlns:a16="http://schemas.microsoft.com/office/drawing/2014/main" id="{FC1553A3-44CC-24FD-991D-CDFCA58525E8}"/>
                </a:ext>
                <a:ext uri="{C183D7F6-B498-43B3-948B-1728B52AA6E4}">
                  <adec:decorative xmlns:adec="http://schemas.microsoft.com/office/drawing/2017/decorative" val="1"/>
                </a:ext>
              </a:extLst>
            </p:cNvPr>
            <p:cNvSpPr/>
            <p:nvPr/>
          </p:nvSpPr>
          <p:spPr>
            <a:xfrm>
              <a:off x="10228483" y="2047821"/>
              <a:ext cx="1003300" cy="958850"/>
            </a:xfrm>
            <a:prstGeom prst="ellipse">
              <a:avLst/>
            </a:prstGeom>
            <a:noFill/>
            <a:ln w="57150">
              <a:solidFill>
                <a:srgbClr val="E38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E8B5A2C9-0523-7747-5230-8938B6F8216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073" y="3610936"/>
            <a:ext cx="3603678" cy="2186638"/>
          </a:xfrm>
          <a:prstGeom prst="rect">
            <a:avLst/>
          </a:prstGeom>
          <a:ln>
            <a:solidFill>
              <a:schemeClr val="bg1">
                <a:lumMod val="50000"/>
              </a:schemeClr>
            </a:solidFill>
          </a:ln>
        </p:spPr>
      </p:pic>
      <p:sp>
        <p:nvSpPr>
          <p:cNvPr id="2" name="Slide Number Placeholder 1">
            <a:extLst>
              <a:ext uri="{FF2B5EF4-FFF2-40B4-BE49-F238E27FC236}">
                <a16:creationId xmlns:a16="http://schemas.microsoft.com/office/drawing/2014/main" id="{7FA09FA6-B4A3-BD28-ACD8-59EE68192486}"/>
              </a:ext>
            </a:extLst>
          </p:cNvPr>
          <p:cNvSpPr>
            <a:spLocks noGrp="1"/>
          </p:cNvSpPr>
          <p:nvPr>
            <p:ph type="sldNum" sz="quarter" idx="12"/>
          </p:nvPr>
        </p:nvSpPr>
        <p:spPr/>
        <p:txBody>
          <a:bodyPr/>
          <a:lstStyle/>
          <a:p>
            <a:fld id="{68A8D22E-6BC5-9E47-900C-2BB94685D9F5}" type="slidenum">
              <a:rPr lang="en-US" smtClean="0"/>
              <a:t>87</a:t>
            </a:fld>
            <a:endParaRPr lang="en-US"/>
          </a:p>
        </p:txBody>
      </p:sp>
    </p:spTree>
    <p:extLst>
      <p:ext uri="{BB962C8B-B14F-4D97-AF65-F5344CB8AC3E}">
        <p14:creationId xmlns:p14="http://schemas.microsoft.com/office/powerpoint/2010/main" val="27397171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5052-0EA0-2950-9C7D-EF204FCBC554}"/>
              </a:ext>
            </a:extLst>
          </p:cNvPr>
          <p:cNvSpPr>
            <a:spLocks noGrp="1"/>
          </p:cNvSpPr>
          <p:nvPr>
            <p:ph type="title" idx="4294967295"/>
          </p:nvPr>
        </p:nvSpPr>
        <p:spPr>
          <a:xfrm>
            <a:off x="3033713" y="2882900"/>
            <a:ext cx="10872787" cy="1092200"/>
          </a:xfrm>
        </p:spPr>
        <p:txBody>
          <a:bodyPr>
            <a:normAutofit fontScale="90000"/>
          </a:bodyPr>
          <a:lstStyle/>
          <a:p>
            <a:r>
              <a:rPr lang="en-US" dirty="0">
                <a:solidFill>
                  <a:srgbClr val="000000"/>
                </a:solidFill>
                <a:latin typeface="Arial" panose="020B0604020202020204" pitchFamily="34" charset="0"/>
                <a:cs typeface="Arial" panose="020B0604020202020204" pitchFamily="34" charset="0"/>
              </a:rPr>
              <a:t>8. Resources, Support, and</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Next Steps</a:t>
            </a:r>
          </a:p>
        </p:txBody>
      </p:sp>
      <p:sp>
        <p:nvSpPr>
          <p:cNvPr id="3" name="Slide Number Placeholder 2">
            <a:extLst>
              <a:ext uri="{FF2B5EF4-FFF2-40B4-BE49-F238E27FC236}">
                <a16:creationId xmlns:a16="http://schemas.microsoft.com/office/drawing/2014/main" id="{43C87B0B-C34E-BD50-03F3-E49CA9669E02}"/>
              </a:ext>
            </a:extLst>
          </p:cNvPr>
          <p:cNvSpPr>
            <a:spLocks noGrp="1"/>
          </p:cNvSpPr>
          <p:nvPr>
            <p:ph type="sldNum" sz="quarter" idx="12"/>
          </p:nvPr>
        </p:nvSpPr>
        <p:spPr/>
        <p:txBody>
          <a:bodyPr/>
          <a:lstStyle/>
          <a:p>
            <a:fld id="{68A8D22E-6BC5-9E47-900C-2BB94685D9F5}" type="slidenum">
              <a:rPr lang="en-US" smtClean="0"/>
              <a:pPr/>
              <a:t>88</a:t>
            </a:fld>
            <a:endParaRPr lang="en-US"/>
          </a:p>
        </p:txBody>
      </p:sp>
    </p:spTree>
    <p:extLst>
      <p:ext uri="{BB962C8B-B14F-4D97-AF65-F5344CB8AC3E}">
        <p14:creationId xmlns:p14="http://schemas.microsoft.com/office/powerpoint/2010/main" val="23956068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966B0-67AC-4CB2-BBC2-A8595DA2C47C}"/>
              </a:ext>
            </a:extLst>
          </p:cNvPr>
          <p:cNvSpPr>
            <a:spLocks noGrp="1"/>
          </p:cNvSpPr>
          <p:nvPr>
            <p:ph type="title"/>
          </p:nvPr>
        </p:nvSpPr>
        <p:spPr/>
        <p:txBody>
          <a:bodyPr>
            <a:normAutofit/>
          </a:bodyPr>
          <a:lstStyle/>
          <a:p>
            <a:r>
              <a:rPr lang="en-US" sz="4400" dirty="0">
                <a:solidFill>
                  <a:schemeClr val="bg1"/>
                </a:solidFill>
                <a:cs typeface="Segoe UI" pitchFamily="34" charset="0"/>
              </a:rPr>
              <a:t>Additional Resources</a:t>
            </a:r>
          </a:p>
        </p:txBody>
      </p:sp>
      <p:graphicFrame>
        <p:nvGraphicFramePr>
          <p:cNvPr id="6" name="Content Placeholder 5">
            <a:extLst>
              <a:ext uri="{FF2B5EF4-FFF2-40B4-BE49-F238E27FC236}">
                <a16:creationId xmlns:a16="http://schemas.microsoft.com/office/drawing/2014/main" id="{542CEC8D-B89A-4DB6-818C-8F3A9CC6214F}"/>
              </a:ext>
            </a:extLst>
          </p:cNvPr>
          <p:cNvGraphicFramePr>
            <a:graphicFrameLocks noGrp="1"/>
          </p:cNvGraphicFramePr>
          <p:nvPr>
            <p:ph idx="1"/>
            <p:extLst>
              <p:ext uri="{D42A27DB-BD31-4B8C-83A1-F6EECF244321}">
                <p14:modId xmlns:p14="http://schemas.microsoft.com/office/powerpoint/2010/main" val="3349492384"/>
              </p:ext>
            </p:extLst>
          </p:nvPr>
        </p:nvGraphicFramePr>
        <p:xfrm>
          <a:off x="173038" y="1590675"/>
          <a:ext cx="11890374" cy="5015172"/>
        </p:xfrm>
        <a:graphic>
          <a:graphicData uri="http://schemas.openxmlformats.org/drawingml/2006/table">
            <a:tbl>
              <a:tblPr firstRow="1" bandRow="1">
                <a:tableStyleId>{69012ECD-51FC-41F1-AA8D-1B2483CD663E}</a:tableStyleId>
              </a:tblPr>
              <a:tblGrid>
                <a:gridCol w="5709374">
                  <a:extLst>
                    <a:ext uri="{9D8B030D-6E8A-4147-A177-3AD203B41FA5}">
                      <a16:colId xmlns:a16="http://schemas.microsoft.com/office/drawing/2014/main" val="693765042"/>
                    </a:ext>
                  </a:extLst>
                </a:gridCol>
                <a:gridCol w="6181000">
                  <a:extLst>
                    <a:ext uri="{9D8B030D-6E8A-4147-A177-3AD203B41FA5}">
                      <a16:colId xmlns:a16="http://schemas.microsoft.com/office/drawing/2014/main" val="4077489660"/>
                    </a:ext>
                  </a:extLst>
                </a:gridCol>
              </a:tblGrid>
              <a:tr h="385113">
                <a:tc>
                  <a:txBody>
                    <a:bodyPr/>
                    <a:lstStyle/>
                    <a:p>
                      <a:pPr marL="0" algn="l" defTabSz="914126" rtl="0" eaLnBrk="1" latinLnBrk="0" hangingPunct="1"/>
                      <a:r>
                        <a:rPr lang="en-US" sz="2000" b="1" kern="1200" dirty="0">
                          <a:solidFill>
                            <a:schemeClr val="lt1"/>
                          </a:solidFill>
                          <a:latin typeface="Arial" panose="020B0604020202020204" pitchFamily="34" charset="0"/>
                          <a:cs typeface="Arial" panose="020B0604020202020204" pitchFamily="34" charset="0"/>
                        </a:rPr>
                        <a:t>Resource</a:t>
                      </a:r>
                      <a:endParaRPr lang="en-US" sz="2000" b="1" kern="1200" dirty="0">
                        <a:solidFill>
                          <a:schemeClr val="lt1"/>
                        </a:solidFill>
                        <a:latin typeface="Arial" panose="020B0604020202020204" pitchFamily="34" charset="0"/>
                        <a:ea typeface="+mn-ea"/>
                        <a:cs typeface="Arial" panose="020B0604020202020204" pitchFamily="34" charset="0"/>
                      </a:endParaRPr>
                    </a:p>
                  </a:txBody>
                  <a:tcPr/>
                </a:tc>
                <a:tc>
                  <a:txBody>
                    <a:bodyPr/>
                    <a:lstStyle/>
                    <a:p>
                      <a:pPr marL="0" algn="l" defTabSz="914126" rtl="0" eaLnBrk="1" latinLnBrk="0" hangingPunct="1"/>
                      <a:r>
                        <a:rPr lang="en-US" sz="2000" b="1" kern="1200" dirty="0">
                          <a:solidFill>
                            <a:schemeClr val="lt1"/>
                          </a:solidFill>
                          <a:latin typeface="Arial" panose="020B0604020202020204" pitchFamily="34" charset="0"/>
                          <a:cs typeface="Arial" panose="020B0604020202020204" pitchFamily="34" charset="0"/>
                        </a:rPr>
                        <a:t>Location</a:t>
                      </a:r>
                      <a:endParaRPr lang="en-US" sz="2000" b="1" kern="1200" dirty="0">
                        <a:solidFill>
                          <a:schemeClr val="lt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087652330"/>
                  </a:ext>
                </a:extLst>
              </a:tr>
              <a:tr h="444361">
                <a:tc>
                  <a:txBody>
                    <a:bodyPr/>
                    <a:lstStyle/>
                    <a:p>
                      <a:pPr marL="0" algn="l" defTabSz="914126" rtl="0" eaLnBrk="1" latinLnBrk="0" hangingPunct="1"/>
                      <a:r>
                        <a:rPr lang="en-US" sz="1800" kern="1200" dirty="0">
                          <a:solidFill>
                            <a:schemeClr val="dk1"/>
                          </a:solidFill>
                          <a:latin typeface="Arial" panose="020B0604020202020204" pitchFamily="34" charset="0"/>
                          <a:cs typeface="Arial" panose="020B0604020202020204" pitchFamily="34" charset="0"/>
                        </a:rPr>
                        <a:t>MCAS Resource Center </a:t>
                      </a:r>
                      <a:endParaRPr lang="en-US" sz="1800"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r>
                        <a:rPr lang="en-US" sz="1800" dirty="0">
                          <a:latin typeface="Arial" panose="020B0604020202020204" pitchFamily="34" charset="0"/>
                          <a:cs typeface="Arial" panose="020B0604020202020204" pitchFamily="34" charset="0"/>
                          <a:hlinkClick r:id="rId3"/>
                        </a:rPr>
                        <a:t>mcas.onlinehelp.cognia.org </a:t>
                      </a:r>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00032679"/>
                  </a:ext>
                </a:extLst>
              </a:tr>
              <a:tr h="444361">
                <a:tc>
                  <a:txBody>
                    <a:bodyPr/>
                    <a:lstStyle/>
                    <a:p>
                      <a:pPr marL="0" algn="l" defTabSz="914126" rtl="0" eaLnBrk="1" latinLnBrk="0" hangingPunct="1"/>
                      <a:r>
                        <a:rPr lang="en-US" sz="1800" kern="1200" dirty="0">
                          <a:solidFill>
                            <a:schemeClr val="dk1"/>
                          </a:solidFill>
                          <a:latin typeface="Arial" panose="020B0604020202020204" pitchFamily="34" charset="0"/>
                          <a:cs typeface="Arial" panose="020B0604020202020204" pitchFamily="34" charset="0"/>
                        </a:rPr>
                        <a:t>Guide to the MCAS Portal</a:t>
                      </a:r>
                    </a:p>
                    <a:p>
                      <a:pPr marL="342900" indent="-342900" algn="l" defTabSz="914126" rtl="0" eaLnBrk="1" latinLnBrk="0" hangingPunct="1">
                        <a:buFont typeface="Arial" panose="020B0604020202020204" pitchFamily="34" charset="0"/>
                        <a:buChar char="•"/>
                      </a:pPr>
                      <a:r>
                        <a:rPr lang="en-US" sz="1800" kern="1200" dirty="0">
                          <a:solidFill>
                            <a:schemeClr val="dk1"/>
                          </a:solidFill>
                          <a:latin typeface="Arial" panose="020B0604020202020204" pitchFamily="34" charset="0"/>
                          <a:cs typeface="Arial" panose="020B0604020202020204" pitchFamily="34" charset="0"/>
                        </a:rPr>
                        <a:t>Part III: Student Registration</a:t>
                      </a:r>
                    </a:p>
                    <a:p>
                      <a:pPr marL="342900" indent="-342900" algn="l" defTabSz="914126" rtl="0" eaLnBrk="1" latinLnBrk="0" hangingPunct="1">
                        <a:buFont typeface="Arial" panose="020B0604020202020204" pitchFamily="34" charset="0"/>
                        <a:buChar char="•"/>
                      </a:pPr>
                      <a:r>
                        <a:rPr lang="en-US" sz="1800" kern="1200" dirty="0">
                          <a:solidFill>
                            <a:schemeClr val="dk1"/>
                          </a:solidFill>
                          <a:latin typeface="Arial" panose="020B0604020202020204" pitchFamily="34" charset="0"/>
                          <a:cs typeface="Arial" panose="020B0604020202020204" pitchFamily="34" charset="0"/>
                        </a:rPr>
                        <a:t>Part IV: Enrollment Transfers</a:t>
                      </a:r>
                    </a:p>
                    <a:p>
                      <a:pPr marL="342900" indent="-342900" algn="l" defTabSz="914126" rtl="0" eaLnBrk="1" latinLnBrk="0" hangingPunct="1">
                        <a:buFont typeface="Arial" panose="020B0604020202020204" pitchFamily="34" charset="0"/>
                        <a:buChar char="•"/>
                      </a:pPr>
                      <a:r>
                        <a:rPr lang="en-US" sz="1800" kern="1200" dirty="0">
                          <a:solidFill>
                            <a:schemeClr val="dk1"/>
                          </a:solidFill>
                          <a:latin typeface="Arial" panose="020B0604020202020204" pitchFamily="34" charset="0"/>
                          <a:cs typeface="Arial" panose="020B0604020202020204" pitchFamily="34" charset="0"/>
                        </a:rPr>
                        <a:t>Part V: Creating and Managing Classes for Grades 3–8 </a:t>
                      </a:r>
                    </a:p>
                    <a:p>
                      <a:pPr marL="342900" indent="-342900" algn="l" defTabSz="914126" rtl="0" eaLnBrk="1" latinLnBrk="0" hangingPunct="1">
                        <a:buFont typeface="Arial" panose="020B0604020202020204" pitchFamily="34" charset="0"/>
                        <a:buChar char="•"/>
                      </a:pPr>
                      <a:r>
                        <a:rPr lang="en-US" sz="1800" kern="1200" dirty="0">
                          <a:solidFill>
                            <a:schemeClr val="dk1"/>
                          </a:solidFill>
                          <a:latin typeface="Arial" panose="020B0604020202020204" pitchFamily="34" charset="0"/>
                          <a:cs typeface="Arial" panose="020B0604020202020204" pitchFamily="34" charset="0"/>
                        </a:rPr>
                        <a:t>Part VI: Scheduling Tests, Printing Student Logins, and Other Tasks on the Test Scheduling Page</a:t>
                      </a:r>
                    </a:p>
                    <a:p>
                      <a:pPr marL="342900" indent="-342900" algn="l" defTabSz="914126" rtl="0" eaLnBrk="1" latinLnBrk="0" hangingPunct="1">
                        <a:buFont typeface="Arial" panose="020B0604020202020204" pitchFamily="34" charset="0"/>
                        <a:buChar char="•"/>
                      </a:pPr>
                      <a:r>
                        <a:rPr lang="en-US" sz="1800" kern="1200" dirty="0">
                          <a:solidFill>
                            <a:schemeClr val="dk1"/>
                          </a:solidFill>
                          <a:latin typeface="Arial" panose="020B0604020202020204" pitchFamily="34" charset="0"/>
                          <a:cs typeface="Arial" panose="020B0604020202020204" pitchFamily="34" charset="0"/>
                        </a:rPr>
                        <a:t>Part VII: Materials Management</a:t>
                      </a:r>
                    </a:p>
                    <a:p>
                      <a:pPr marL="342900" indent="-342900" algn="l" defTabSz="914126" rtl="0" eaLnBrk="1" latinLnBrk="0" hangingPunct="1">
                        <a:buFont typeface="Arial" panose="020B0604020202020204" pitchFamily="34" charset="0"/>
                        <a:buChar char="•"/>
                      </a:pPr>
                      <a:r>
                        <a:rPr lang="en-US" sz="1800" kern="1200" dirty="0">
                          <a:solidFill>
                            <a:schemeClr val="dk1"/>
                          </a:solidFill>
                          <a:latin typeface="Arial" panose="020B0604020202020204" pitchFamily="34" charset="0"/>
                          <a:cs typeface="Arial" panose="020B0604020202020204" pitchFamily="34" charset="0"/>
                        </a:rPr>
                        <a:t>Appendix A: Creating and Managing Classes for High School Tests</a:t>
                      </a:r>
                    </a:p>
                    <a:p>
                      <a:pPr marL="0" algn="l" defTabSz="914126" rtl="0" eaLnBrk="1" latinLnBrk="0" hangingPunct="1"/>
                      <a:endParaRPr lang="en-US" sz="1600"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r>
                        <a:rPr lang="en-US" sz="1800" dirty="0">
                          <a:latin typeface="Arial" panose="020B0604020202020204" pitchFamily="34" charset="0"/>
                          <a:cs typeface="Arial" panose="020B0604020202020204" pitchFamily="34" charset="0"/>
                          <a:hlinkClick r:id="rId4"/>
                        </a:rPr>
                        <a:t>https://mcas.onlinehelp.cognia.org/portal/</a:t>
                      </a:r>
                      <a:r>
                        <a:rPr lang="en-US" sz="1800" dirty="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2405862612"/>
                  </a:ext>
                </a:extLst>
              </a:tr>
              <a:tr h="1096091">
                <a:tc>
                  <a:txBody>
                    <a:bodyPr/>
                    <a:lstStyle/>
                    <a:p>
                      <a:pPr marL="0" algn="l" defTabSz="914126" rtl="0" eaLnBrk="1" latinLnBrk="0" hangingPunct="1"/>
                      <a:r>
                        <a:rPr lang="en-US" sz="1800" kern="1200" dirty="0">
                          <a:solidFill>
                            <a:schemeClr val="dk1"/>
                          </a:solidFill>
                          <a:latin typeface="Arial" panose="020B0604020202020204" pitchFamily="34" charset="0"/>
                          <a:cs typeface="Arial" panose="020B0604020202020204" pitchFamily="34" charset="0"/>
                        </a:rPr>
                        <a:t>Student Assessment Updates </a:t>
                      </a:r>
                      <a:br>
                        <a:rPr lang="en-US" sz="1800" kern="1200" dirty="0">
                          <a:solidFill>
                            <a:schemeClr val="dk1"/>
                          </a:solidFill>
                          <a:latin typeface="Arial" panose="020B0604020202020204" pitchFamily="34" charset="0"/>
                          <a:cs typeface="Arial" panose="020B0604020202020204" pitchFamily="34" charset="0"/>
                        </a:rPr>
                      </a:br>
                      <a:r>
                        <a:rPr lang="en-US" sz="1600" kern="1200" dirty="0">
                          <a:solidFill>
                            <a:schemeClr val="dk1"/>
                          </a:solidFill>
                          <a:latin typeface="Arial" panose="020B0604020202020204" pitchFamily="34" charset="0"/>
                          <a:cs typeface="Arial" panose="020B0604020202020204" pitchFamily="34" charset="0"/>
                        </a:rPr>
                        <a:t>(Biweekly email with important updates about the MCAS program)</a:t>
                      </a:r>
                      <a:endParaRPr lang="en-US" sz="1600"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hlinkClick r:id="rId5"/>
                        </a:rPr>
                        <a:t>www.doe.mass.edu/mcas/updates.html</a:t>
                      </a:r>
                      <a:endParaRPr lang="en-US" sz="1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If you do not already receive this email, subscribe using this link: </a:t>
                      </a:r>
                      <a:r>
                        <a:rPr lang="en-US" sz="1600" dirty="0">
                          <a:latin typeface="Arial" panose="020B0604020202020204" pitchFamily="34" charset="0"/>
                          <a:cs typeface="Arial" panose="020B0604020202020204" pitchFamily="34" charset="0"/>
                          <a:hlinkClick r:id="rId6"/>
                        </a:rPr>
                        <a:t>http://eepurl.com/ghSOhH</a:t>
                      </a:r>
                      <a:r>
                        <a:rPr lang="en-US" sz="1600" dirty="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2961812291"/>
                  </a:ext>
                </a:extLst>
              </a:tr>
            </a:tbl>
          </a:graphicData>
        </a:graphic>
      </p:graphicFrame>
      <p:sp>
        <p:nvSpPr>
          <p:cNvPr id="3" name="Slide Number Placeholder 2">
            <a:extLst>
              <a:ext uri="{FF2B5EF4-FFF2-40B4-BE49-F238E27FC236}">
                <a16:creationId xmlns:a16="http://schemas.microsoft.com/office/drawing/2014/main" id="{2D51175B-30CE-1E4B-47A9-6B56C289B6C7}"/>
              </a:ext>
            </a:extLst>
          </p:cNvPr>
          <p:cNvSpPr>
            <a:spLocks noGrp="1"/>
          </p:cNvSpPr>
          <p:nvPr>
            <p:ph type="sldNum" sz="quarter" idx="12"/>
          </p:nvPr>
        </p:nvSpPr>
        <p:spPr/>
        <p:txBody>
          <a:bodyPr/>
          <a:lstStyle/>
          <a:p>
            <a:fld id="{68A8D22E-6BC5-9E47-900C-2BB94685D9F5}" type="slidenum">
              <a:rPr lang="en-US" smtClean="0"/>
              <a:t>89</a:t>
            </a:fld>
            <a:endParaRPr lang="en-US"/>
          </a:p>
        </p:txBody>
      </p:sp>
    </p:spTree>
    <p:extLst>
      <p:ext uri="{BB962C8B-B14F-4D97-AF65-F5344CB8AC3E}">
        <p14:creationId xmlns:p14="http://schemas.microsoft.com/office/powerpoint/2010/main" val="2329932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272CC-5AAC-413F-B3F8-3C00CE59107D}"/>
              </a:ext>
            </a:extLst>
          </p:cNvPr>
          <p:cNvSpPr>
            <a:spLocks noGrp="1"/>
          </p:cNvSpPr>
          <p:nvPr>
            <p:ph type="title"/>
          </p:nvPr>
        </p:nvSpPr>
        <p:spPr>
          <a:xfrm>
            <a:off x="173038" y="189827"/>
            <a:ext cx="10515600" cy="861002"/>
          </a:xfrm>
        </p:spPr>
        <p:txBody>
          <a:bodyPr>
            <a:normAutofit fontScale="90000"/>
          </a:bodyPr>
          <a:lstStyle/>
          <a:p>
            <a:r>
              <a:rPr lang="en-US" sz="3600" dirty="0">
                <a:solidFill>
                  <a:schemeClr val="bg1"/>
                </a:solidFill>
                <a:latin typeface="Arial" panose="020B0604020202020204" pitchFamily="34" charset="0"/>
                <a:cs typeface="Arial" panose="020B0604020202020204" pitchFamily="34" charset="0"/>
              </a:rPr>
              <a:t>Timeline of Tasks in the MCAS Portal to Complete </a:t>
            </a:r>
            <a:r>
              <a:rPr lang="en-US" sz="3600" b="1" dirty="0">
                <a:solidFill>
                  <a:schemeClr val="bg1"/>
                </a:solidFill>
                <a:latin typeface="Arial" panose="020B0604020202020204" pitchFamily="34" charset="0"/>
                <a:cs typeface="Arial" panose="020B0604020202020204" pitchFamily="34" charset="0"/>
              </a:rPr>
              <a:t>Before</a:t>
            </a:r>
            <a:r>
              <a:rPr lang="en-US" sz="3600" dirty="0">
                <a:solidFill>
                  <a:schemeClr val="bg1"/>
                </a:solidFill>
                <a:latin typeface="Arial" panose="020B0604020202020204" pitchFamily="34" charset="0"/>
                <a:cs typeface="Arial" panose="020B0604020202020204" pitchFamily="34" charset="0"/>
              </a:rPr>
              <a:t> Testing for </a:t>
            </a:r>
            <a:r>
              <a:rPr lang="en-US" sz="3600" u="sng" dirty="0">
                <a:solidFill>
                  <a:schemeClr val="bg1"/>
                </a:solidFill>
                <a:latin typeface="Arial" panose="020B0604020202020204" pitchFamily="34" charset="0"/>
                <a:cs typeface="Arial" panose="020B0604020202020204" pitchFamily="34" charset="0"/>
              </a:rPr>
              <a:t>Principals/Test Coordinators</a:t>
            </a:r>
          </a:p>
        </p:txBody>
      </p:sp>
      <p:graphicFrame>
        <p:nvGraphicFramePr>
          <p:cNvPr id="5" name="Content Placeholder 4" descr="Timeline of Tasks in PAN to Complete Before and During Testing for Principals/Test Coordinators">
            <a:extLst>
              <a:ext uri="{FF2B5EF4-FFF2-40B4-BE49-F238E27FC236}">
                <a16:creationId xmlns:a16="http://schemas.microsoft.com/office/drawing/2014/main" id="{7F1E5243-8823-4C5D-9AA0-9BC871A40476}"/>
              </a:ext>
            </a:extLst>
          </p:cNvPr>
          <p:cNvGraphicFramePr>
            <a:graphicFrameLocks noGrp="1"/>
          </p:cNvGraphicFramePr>
          <p:nvPr>
            <p:ph idx="1"/>
            <p:extLst>
              <p:ext uri="{D42A27DB-BD31-4B8C-83A1-F6EECF244321}">
                <p14:modId xmlns:p14="http://schemas.microsoft.com/office/powerpoint/2010/main" val="931312606"/>
              </p:ext>
            </p:extLst>
          </p:nvPr>
        </p:nvGraphicFramePr>
        <p:xfrm>
          <a:off x="173038" y="1590675"/>
          <a:ext cx="11890375" cy="4790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44F03159-D52E-D21B-F1DC-252E914BED03}"/>
              </a:ext>
            </a:extLst>
          </p:cNvPr>
          <p:cNvSpPr>
            <a:spLocks noGrp="1"/>
          </p:cNvSpPr>
          <p:nvPr>
            <p:ph type="sldNum" sz="quarter" idx="12"/>
          </p:nvPr>
        </p:nvSpPr>
        <p:spPr/>
        <p:txBody>
          <a:bodyPr/>
          <a:lstStyle/>
          <a:p>
            <a:fld id="{68A8D22E-6BC5-9E47-900C-2BB94685D9F5}" type="slidenum">
              <a:rPr lang="en-US" smtClean="0"/>
              <a:t>9</a:t>
            </a:fld>
            <a:endParaRPr lang="en-US"/>
          </a:p>
        </p:txBody>
      </p:sp>
    </p:spTree>
    <p:extLst>
      <p:ext uri="{BB962C8B-B14F-4D97-AF65-F5344CB8AC3E}">
        <p14:creationId xmlns:p14="http://schemas.microsoft.com/office/powerpoint/2010/main" val="17165809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2B40E-04C7-D1FF-9866-AC29CC3311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DA46F1-0305-6A98-64E6-EE93376B48E3}"/>
              </a:ext>
            </a:extLst>
          </p:cNvPr>
          <p:cNvSpPr>
            <a:spLocks noGrp="1"/>
          </p:cNvSpPr>
          <p:nvPr>
            <p:ph type="title"/>
          </p:nvPr>
        </p:nvSpPr>
        <p:spPr/>
        <p:txBody>
          <a:bodyPr>
            <a:noAutofit/>
          </a:bodyPr>
          <a:lstStyle/>
          <a:p>
            <a:r>
              <a:rPr lang="en-US" sz="2800" b="1" dirty="0">
                <a:solidFill>
                  <a:schemeClr val="bg1"/>
                </a:solidFill>
                <a:latin typeface="Arial" panose="020B0604020202020204" pitchFamily="34" charset="0"/>
                <a:cs typeface="Arial" panose="020B0604020202020204" pitchFamily="34" charset="0"/>
              </a:rPr>
              <a:t>Upcoming </a:t>
            </a:r>
            <a:r>
              <a:rPr lang="en-US" sz="2800" dirty="0">
                <a:solidFill>
                  <a:schemeClr val="bg1"/>
                </a:solidFill>
              </a:rPr>
              <a:t>Training Webinars</a:t>
            </a:r>
            <a:endParaRPr lang="en-US" sz="2800" b="1" u="sng" dirty="0">
              <a:solidFill>
                <a:schemeClr val="bg1"/>
              </a:solidFill>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5325F11B-0A36-9C59-D646-7D9DDCBEA2AC}"/>
              </a:ext>
            </a:extLst>
          </p:cNvPr>
          <p:cNvGraphicFramePr>
            <a:graphicFrameLocks noGrp="1"/>
          </p:cNvGraphicFramePr>
          <p:nvPr>
            <p:ph idx="1"/>
            <p:extLst>
              <p:ext uri="{D42A27DB-BD31-4B8C-83A1-F6EECF244321}">
                <p14:modId xmlns:p14="http://schemas.microsoft.com/office/powerpoint/2010/main" val="1521853101"/>
              </p:ext>
            </p:extLst>
          </p:nvPr>
        </p:nvGraphicFramePr>
        <p:xfrm>
          <a:off x="173038" y="1590675"/>
          <a:ext cx="11890373" cy="3978863"/>
        </p:xfrm>
        <a:graphic>
          <a:graphicData uri="http://schemas.openxmlformats.org/drawingml/2006/table">
            <a:tbl>
              <a:tblPr firstRow="1" bandRow="1">
                <a:tableStyleId>{69012ECD-51FC-41F1-AA8D-1B2483CD663E}</a:tableStyleId>
              </a:tblPr>
              <a:tblGrid>
                <a:gridCol w="3016025">
                  <a:extLst>
                    <a:ext uri="{9D8B030D-6E8A-4147-A177-3AD203B41FA5}">
                      <a16:colId xmlns:a16="http://schemas.microsoft.com/office/drawing/2014/main" val="3017796956"/>
                    </a:ext>
                  </a:extLst>
                </a:gridCol>
                <a:gridCol w="3523971">
                  <a:extLst>
                    <a:ext uri="{9D8B030D-6E8A-4147-A177-3AD203B41FA5}">
                      <a16:colId xmlns:a16="http://schemas.microsoft.com/office/drawing/2014/main" val="3730490493"/>
                    </a:ext>
                  </a:extLst>
                </a:gridCol>
                <a:gridCol w="5350377">
                  <a:extLst>
                    <a:ext uri="{9D8B030D-6E8A-4147-A177-3AD203B41FA5}">
                      <a16:colId xmlns:a16="http://schemas.microsoft.com/office/drawing/2014/main" val="1534402281"/>
                    </a:ext>
                  </a:extLst>
                </a:gridCol>
              </a:tblGrid>
              <a:tr h="0">
                <a:tc>
                  <a:txBody>
                    <a:bodyPr/>
                    <a:lstStyle/>
                    <a:p>
                      <a:r>
                        <a:rPr lang="en-US" sz="2800" dirty="0">
                          <a:latin typeface="Arial" panose="020B0604020202020204" pitchFamily="34" charset="0"/>
                          <a:cs typeface="Arial" panose="020B0604020202020204" pitchFamily="34" charset="0"/>
                        </a:rPr>
                        <a:t>Session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Date and Registration Link</a:t>
                      </a:r>
                    </a:p>
                  </a:txBody>
                  <a:tcPr/>
                </a:tc>
                <a:tc>
                  <a:txBody>
                    <a:bodyPr/>
                    <a:lstStyle/>
                    <a:p>
                      <a:r>
                        <a:rPr lang="en-US" sz="2800" b="1" kern="1200" dirty="0">
                          <a:solidFill>
                            <a:schemeClr val="lt1"/>
                          </a:solidFill>
                          <a:effectLst/>
                          <a:latin typeface="Arial" panose="020B0604020202020204" pitchFamily="34" charset="0"/>
                          <a:cs typeface="Arial" panose="020B0604020202020204" pitchFamily="34" charset="0"/>
                        </a:rPr>
                        <a:t>Recommended </a:t>
                      </a:r>
                      <a:br>
                        <a:rPr lang="en-US" sz="2800" b="1" kern="1200" dirty="0">
                          <a:solidFill>
                            <a:schemeClr val="lt1"/>
                          </a:solidFill>
                          <a:effectLst/>
                          <a:latin typeface="Arial" panose="020B0604020202020204" pitchFamily="34" charset="0"/>
                          <a:cs typeface="Arial" panose="020B0604020202020204" pitchFamily="34" charset="0"/>
                        </a:rPr>
                      </a:br>
                      <a:r>
                        <a:rPr lang="en-US" sz="2800" b="1" kern="1200" dirty="0">
                          <a:solidFill>
                            <a:schemeClr val="lt1"/>
                          </a:solidFill>
                          <a:effectLst/>
                          <a:latin typeface="Arial" panose="020B0604020202020204" pitchFamily="34" charset="0"/>
                          <a:cs typeface="Arial" panose="020B0604020202020204" pitchFamily="34" charset="0"/>
                        </a:rPr>
                        <a:t>Read-Ahead Materials</a:t>
                      </a: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39821798"/>
                  </a:ext>
                </a:extLst>
              </a:tr>
              <a:tr h="1845263">
                <a:tc>
                  <a:txBody>
                    <a:bodyPr/>
                    <a:lstStyle/>
                    <a:p>
                      <a:pPr fontAlgn="t"/>
                      <a:r>
                        <a:rPr lang="en-US" sz="2400" b="1" dirty="0">
                          <a:effectLst/>
                          <a:latin typeface="Arial" panose="020B0604020202020204" pitchFamily="34" charset="0"/>
                          <a:cs typeface="Arial" panose="020B0604020202020204" pitchFamily="34" charset="0"/>
                        </a:rPr>
                        <a:t>Tasks in the MCAS Portal During and After Testing</a:t>
                      </a:r>
                    </a:p>
                  </a:txBody>
                  <a:tcPr/>
                </a:tc>
                <a:tc>
                  <a:txBody>
                    <a:bodyPr/>
                    <a:lstStyle/>
                    <a:p>
                      <a:pPr fontAlgn="t"/>
                      <a:r>
                        <a:rPr lang="en-US" sz="2400" u="none" strike="noStrike" dirty="0">
                          <a:solidFill>
                            <a:srgbClr val="0060C7"/>
                          </a:solidFill>
                          <a:effectLst/>
                          <a:latin typeface="Arial" panose="020B0604020202020204" pitchFamily="34" charset="0"/>
                          <a:cs typeface="Arial" panose="020B0604020202020204" pitchFamily="34" charset="0"/>
                          <a:hlinkClick r:id="rId3"/>
                        </a:rPr>
                        <a:t>Thursday, March 12 at 9:30–11:00 a.m.</a:t>
                      </a:r>
                      <a:endParaRPr lang="en-US" sz="2400" dirty="0">
                        <a:effectLst/>
                        <a:latin typeface="Arial" panose="020B0604020202020204" pitchFamily="34" charset="0"/>
                        <a:cs typeface="Arial" panose="020B0604020202020204" pitchFamily="34" charset="0"/>
                      </a:endParaRPr>
                    </a:p>
                  </a:txBody>
                  <a:tcPr/>
                </a:tc>
                <a:tc>
                  <a:txBody>
                    <a:bodyPr/>
                    <a:lstStyle/>
                    <a:p>
                      <a:pPr marL="0" indent="0" fontAlgn="t">
                        <a:buFont typeface="Arial" panose="020B0604020202020204" pitchFamily="34" charset="0"/>
                        <a:buNone/>
                      </a:pPr>
                      <a:r>
                        <a:rPr lang="en-US" sz="2400" u="none" strike="noStrike" dirty="0">
                          <a:solidFill>
                            <a:srgbClr val="000000"/>
                          </a:solidFill>
                          <a:effectLst/>
                          <a:latin typeface="Arial" panose="020B0604020202020204" pitchFamily="34" charset="0"/>
                          <a:cs typeface="Arial" panose="020B0604020202020204" pitchFamily="34" charset="0"/>
                        </a:rPr>
                        <a:t>Guide to the MCAS Portal, located on the </a:t>
                      </a:r>
                      <a:r>
                        <a:rPr lang="en-US" sz="2400" u="none" strike="noStrike" dirty="0">
                          <a:solidFill>
                            <a:srgbClr val="0060C7"/>
                          </a:solidFill>
                          <a:effectLst/>
                          <a:latin typeface="Arial" panose="020B0604020202020204" pitchFamily="34" charset="0"/>
                          <a:cs typeface="Arial" panose="020B0604020202020204" pitchFamily="34" charset="0"/>
                          <a:hlinkClick r:id="rId4"/>
                        </a:rPr>
                        <a:t>MCAS Portal page</a:t>
                      </a:r>
                      <a:r>
                        <a:rPr lang="en-US" sz="2400" u="none" strike="noStrike" dirty="0">
                          <a:solidFill>
                            <a:srgbClr val="0060C7"/>
                          </a:solidFill>
                          <a:effectLst/>
                          <a:latin typeface="Arial" panose="020B0604020202020204" pitchFamily="34" charset="0"/>
                          <a:cs typeface="Arial" panose="020B0604020202020204" pitchFamily="34" charset="0"/>
                        </a:rPr>
                        <a:t> </a:t>
                      </a:r>
                      <a:r>
                        <a:rPr lang="en-US" sz="2400" u="none" strike="noStrike" dirty="0">
                          <a:solidFill>
                            <a:srgbClr val="000000"/>
                          </a:solidFill>
                          <a:effectLst/>
                          <a:latin typeface="Arial" panose="020B0604020202020204" pitchFamily="34" charset="0"/>
                          <a:cs typeface="Arial" panose="020B0604020202020204" pitchFamily="34" charset="0"/>
                        </a:rPr>
                        <a:t>of the MCAS Resource Center</a:t>
                      </a:r>
                      <a:endParaRPr lang="en-US" sz="2400" dirty="0">
                        <a:solidFill>
                          <a:srgbClr val="000000"/>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97405076"/>
                  </a:ext>
                </a:extLst>
              </a:tr>
              <a:tr h="1074108">
                <a:tc>
                  <a:txBody>
                    <a:bodyPr/>
                    <a:lstStyle/>
                    <a:p>
                      <a:pPr fontAlgn="t"/>
                      <a:r>
                        <a:rPr lang="en-US" sz="2400" b="1" dirty="0">
                          <a:effectLst/>
                          <a:latin typeface="Arial" panose="020B0604020202020204" pitchFamily="34" charset="0"/>
                          <a:cs typeface="Arial" panose="020B0604020202020204" pitchFamily="34" charset="0"/>
                        </a:rPr>
                        <a:t>Office Hours: MCAS Portal Tasks</a:t>
                      </a:r>
                    </a:p>
                  </a:txBody>
                  <a:tcPr/>
                </a:tc>
                <a:tc>
                  <a:txBody>
                    <a:bodyPr/>
                    <a:lstStyle/>
                    <a:p>
                      <a:pPr fontAlgn="t"/>
                      <a:r>
                        <a:rPr lang="en-US" sz="2400" u="none" strike="noStrike" dirty="0">
                          <a:solidFill>
                            <a:srgbClr val="0060C7"/>
                          </a:solidFill>
                          <a:effectLst/>
                          <a:latin typeface="Arial" panose="020B0604020202020204" pitchFamily="34" charset="0"/>
                          <a:cs typeface="Arial" panose="020B0604020202020204" pitchFamily="34" charset="0"/>
                          <a:hlinkClick r:id="rId5"/>
                        </a:rPr>
                        <a:t>Thursday, March 19 at 9:30–10:30 a.m.</a:t>
                      </a:r>
                      <a:endParaRPr lang="en-US" sz="2400" dirty="0">
                        <a:effectLst/>
                        <a:latin typeface="Arial" panose="020B0604020202020204" pitchFamily="34" charset="0"/>
                        <a:cs typeface="Arial" panose="020B0604020202020204" pitchFamily="34" charset="0"/>
                      </a:endParaRPr>
                    </a:p>
                  </a:txBody>
                  <a:tcPr/>
                </a:tc>
                <a:tc>
                  <a:txBody>
                    <a:bodyPr/>
                    <a:lstStyle/>
                    <a:p>
                      <a:pPr marL="0" indent="0" fontAlgn="t">
                        <a:buFont typeface="Arial" panose="020B0604020202020204" pitchFamily="34" charset="0"/>
                        <a:buNone/>
                      </a:pPr>
                      <a:r>
                        <a:rPr lang="en-US" sz="2400" u="none" strike="noStrike" dirty="0">
                          <a:solidFill>
                            <a:srgbClr val="000000"/>
                          </a:solidFill>
                          <a:effectLst/>
                          <a:latin typeface="Arial" panose="020B0604020202020204" pitchFamily="34" charset="0"/>
                          <a:cs typeface="Arial" panose="020B0604020202020204" pitchFamily="34" charset="0"/>
                        </a:rPr>
                        <a:t>Guide to the MCAS Portal, located on the </a:t>
                      </a:r>
                      <a:r>
                        <a:rPr lang="en-US" sz="2400" u="none" strike="noStrike" dirty="0">
                          <a:solidFill>
                            <a:srgbClr val="0060C7"/>
                          </a:solidFill>
                          <a:effectLst/>
                          <a:latin typeface="Arial" panose="020B0604020202020204" pitchFamily="34" charset="0"/>
                          <a:cs typeface="Arial" panose="020B0604020202020204" pitchFamily="34" charset="0"/>
                          <a:hlinkClick r:id="rId4"/>
                        </a:rPr>
                        <a:t>MCAS Portal page</a:t>
                      </a:r>
                      <a:r>
                        <a:rPr lang="en-US" sz="2400" u="none" strike="noStrike" dirty="0">
                          <a:solidFill>
                            <a:srgbClr val="0060C7"/>
                          </a:solidFill>
                          <a:effectLst/>
                          <a:latin typeface="Arial" panose="020B0604020202020204" pitchFamily="34" charset="0"/>
                          <a:cs typeface="Arial" panose="020B0604020202020204" pitchFamily="34" charset="0"/>
                        </a:rPr>
                        <a:t> </a:t>
                      </a:r>
                      <a:r>
                        <a:rPr lang="en-US" sz="2400" u="none" strike="noStrike" dirty="0">
                          <a:solidFill>
                            <a:srgbClr val="000000"/>
                          </a:solidFill>
                          <a:effectLst/>
                          <a:latin typeface="Arial" panose="020B0604020202020204" pitchFamily="34" charset="0"/>
                          <a:cs typeface="Arial" panose="020B0604020202020204" pitchFamily="34" charset="0"/>
                        </a:rPr>
                        <a:t>of the MCAS Resource Center</a:t>
                      </a:r>
                      <a:endParaRPr lang="en-US" sz="2400" dirty="0">
                        <a:solidFill>
                          <a:srgbClr val="000000"/>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35092227"/>
                  </a:ext>
                </a:extLst>
              </a:tr>
            </a:tbl>
          </a:graphicData>
        </a:graphic>
      </p:graphicFrame>
      <p:sp>
        <p:nvSpPr>
          <p:cNvPr id="3" name="Slide Number Placeholder 2">
            <a:extLst>
              <a:ext uri="{FF2B5EF4-FFF2-40B4-BE49-F238E27FC236}">
                <a16:creationId xmlns:a16="http://schemas.microsoft.com/office/drawing/2014/main" id="{2AD1AC29-03D8-826E-9F29-B26E7238684E}"/>
              </a:ext>
            </a:extLst>
          </p:cNvPr>
          <p:cNvSpPr>
            <a:spLocks noGrp="1"/>
          </p:cNvSpPr>
          <p:nvPr>
            <p:ph type="sldNum" sz="quarter" idx="12"/>
          </p:nvPr>
        </p:nvSpPr>
        <p:spPr/>
        <p:txBody>
          <a:bodyPr/>
          <a:lstStyle/>
          <a:p>
            <a:fld id="{68A8D22E-6BC5-9E47-900C-2BB94685D9F5}" type="slidenum">
              <a:rPr lang="en-US" smtClean="0"/>
              <a:t>90</a:t>
            </a:fld>
            <a:endParaRPr lang="en-US"/>
          </a:p>
        </p:txBody>
      </p:sp>
    </p:spTree>
    <p:extLst>
      <p:ext uri="{BB962C8B-B14F-4D97-AF65-F5344CB8AC3E}">
        <p14:creationId xmlns:p14="http://schemas.microsoft.com/office/powerpoint/2010/main" val="37842632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4283EA-ECA5-7074-092B-27E9667CC1F0}"/>
              </a:ext>
            </a:extLst>
          </p:cNvPr>
          <p:cNvSpPr>
            <a:spLocks noGrp="1"/>
          </p:cNvSpPr>
          <p:nvPr>
            <p:ph type="title"/>
          </p:nvPr>
        </p:nvSpPr>
        <p:spPr/>
        <p:txBody>
          <a:bodyPr>
            <a:normAutofit/>
          </a:bodyPr>
          <a:lstStyle/>
          <a:p>
            <a:r>
              <a:rPr lang="en-US" altLang="en-US" sz="3999" dirty="0">
                <a:solidFill>
                  <a:schemeClr val="bg1"/>
                </a:solidFill>
              </a:rPr>
              <a:t>Next Steps</a:t>
            </a:r>
            <a:endParaRPr lang="en-US" sz="3999" dirty="0">
              <a:solidFill>
                <a:schemeClr val="bg1"/>
              </a:solidFill>
            </a:endParaRPr>
          </a:p>
        </p:txBody>
      </p:sp>
      <p:sp>
        <p:nvSpPr>
          <p:cNvPr id="2" name="Content Placeholder 1">
            <a:extLst>
              <a:ext uri="{FF2B5EF4-FFF2-40B4-BE49-F238E27FC236}">
                <a16:creationId xmlns:a16="http://schemas.microsoft.com/office/drawing/2014/main" id="{8BF5F1AD-90A5-FAA2-2AA6-3367618F17F4}"/>
              </a:ext>
            </a:extLst>
          </p:cNvPr>
          <p:cNvSpPr>
            <a:spLocks noGrp="1"/>
          </p:cNvSpPr>
          <p:nvPr>
            <p:ph idx="1"/>
          </p:nvPr>
        </p:nvSpPr>
        <p:spPr/>
        <p:txBody>
          <a:bodyPr/>
          <a:lstStyle/>
          <a:p>
            <a:pPr>
              <a:buClr>
                <a:srgbClr val="010203"/>
              </a:buClr>
            </a:pPr>
            <a:r>
              <a:rPr lang="en-US" altLang="en-US" b="1" dirty="0">
                <a:solidFill>
                  <a:schemeClr val="tx1"/>
                </a:solidFill>
                <a:latin typeface="Arial" panose="020B0604020202020204" pitchFamily="34" charset="0"/>
                <a:cs typeface="Arial" panose="020B0604020202020204" pitchFamily="34" charset="0"/>
              </a:rPr>
              <a:t>Today: </a:t>
            </a:r>
            <a:r>
              <a:rPr lang="en-US" altLang="en-US" dirty="0">
                <a:solidFill>
                  <a:schemeClr val="tx1"/>
                </a:solidFill>
                <a:latin typeface="Arial" panose="020B0604020202020204" pitchFamily="34" charset="0"/>
                <a:cs typeface="Arial" panose="020B0604020202020204" pitchFamily="34" charset="0"/>
              </a:rPr>
              <a:t>Complete the evaluation form.</a:t>
            </a:r>
          </a:p>
          <a:p>
            <a:pPr lvl="1">
              <a:buClr>
                <a:srgbClr val="010203"/>
              </a:buClr>
              <a:buFont typeface="Arial" panose="020B0604020202020204" pitchFamily="34" charset="0"/>
              <a:buChar char="•"/>
            </a:pPr>
            <a:r>
              <a:rPr lang="en-US" altLang="en-US" dirty="0">
                <a:solidFill>
                  <a:schemeClr val="tx1"/>
                </a:solidFill>
                <a:latin typeface="Arial" panose="020B0604020202020204" pitchFamily="34" charset="0"/>
                <a:cs typeface="Arial" panose="020B0604020202020204" pitchFamily="34" charset="0"/>
              </a:rPr>
              <a:t>Responses are associated with the name and email address used to log in.</a:t>
            </a:r>
          </a:p>
          <a:p>
            <a:pPr lvl="1">
              <a:buClr>
                <a:srgbClr val="010203"/>
              </a:buClr>
              <a:buFont typeface="Arial" panose="020B0604020202020204" pitchFamily="34" charset="0"/>
              <a:buChar char="•"/>
            </a:pPr>
            <a:r>
              <a:rPr lang="en-US" altLang="en-US" dirty="0">
                <a:solidFill>
                  <a:schemeClr val="tx1"/>
                </a:solidFill>
                <a:latin typeface="Arial" panose="020B0604020202020204" pitchFamily="34" charset="0"/>
                <a:cs typeface="Arial" panose="020B0604020202020204" pitchFamily="34" charset="0"/>
              </a:rPr>
              <a:t>Email your input to </a:t>
            </a:r>
            <a:r>
              <a:rPr lang="en-US" altLang="en-US" dirty="0">
                <a:hlinkClick r:id="rId3"/>
              </a:rPr>
              <a:t>mcas@mass.gov</a:t>
            </a:r>
            <a:r>
              <a:rPr lang="en-US" altLang="en-US" dirty="0"/>
              <a:t> </a:t>
            </a:r>
            <a:r>
              <a:rPr lang="en-US" altLang="en-US" dirty="0">
                <a:solidFill>
                  <a:schemeClr val="tx1"/>
                </a:solidFill>
                <a:latin typeface="Arial" panose="020B0604020202020204" pitchFamily="34" charset="0"/>
                <a:cs typeface="Arial" panose="020B0604020202020204" pitchFamily="34" charset="0"/>
              </a:rPr>
              <a:t>if you have problems accessing or completing the form.</a:t>
            </a:r>
          </a:p>
          <a:p>
            <a:pPr>
              <a:buClr>
                <a:srgbClr val="010203"/>
              </a:buClr>
            </a:pPr>
            <a:r>
              <a:rPr lang="en-US" altLang="en-US" b="1" dirty="0">
                <a:solidFill>
                  <a:schemeClr val="tx1"/>
                </a:solidFill>
                <a:latin typeface="Arial" panose="020B0604020202020204" pitchFamily="34" charset="0"/>
                <a:cs typeface="Arial" panose="020B0604020202020204" pitchFamily="34" charset="0"/>
              </a:rPr>
              <a:t>Within one week: </a:t>
            </a:r>
          </a:p>
          <a:p>
            <a:pPr lvl="1">
              <a:buClr>
                <a:srgbClr val="010203"/>
              </a:buClr>
              <a:buFont typeface="Arial" panose="020B0604020202020204" pitchFamily="34" charset="0"/>
              <a:buChar char="•"/>
            </a:pPr>
            <a:r>
              <a:rPr lang="en-US" altLang="en-US" dirty="0">
                <a:solidFill>
                  <a:schemeClr val="tx1"/>
                </a:solidFill>
                <a:latin typeface="Arial" panose="020B0604020202020204" pitchFamily="34" charset="0"/>
                <a:cs typeface="Arial" panose="020B0604020202020204" pitchFamily="34" charset="0"/>
              </a:rPr>
              <a:t>Receive an email with the Q&amp;A from this session</a:t>
            </a:r>
          </a:p>
          <a:p>
            <a:pPr lvl="1">
              <a:buClr>
                <a:srgbClr val="010203"/>
              </a:buClr>
              <a:buFont typeface="Arial" panose="020B0604020202020204" pitchFamily="34" charset="0"/>
              <a:buChar char="•"/>
            </a:pPr>
            <a:r>
              <a:rPr lang="en-US" altLang="en-US" dirty="0">
                <a:solidFill>
                  <a:schemeClr val="tx1"/>
                </a:solidFill>
                <a:latin typeface="Arial" panose="020B0604020202020204" pitchFamily="34" charset="0"/>
                <a:cs typeface="Arial" panose="020B0604020202020204" pitchFamily="34" charset="0"/>
              </a:rPr>
              <a:t>Recording will be available </a:t>
            </a:r>
          </a:p>
        </p:txBody>
      </p:sp>
      <p:sp>
        <p:nvSpPr>
          <p:cNvPr id="4" name="Slide Number Placeholder 3">
            <a:extLst>
              <a:ext uri="{FF2B5EF4-FFF2-40B4-BE49-F238E27FC236}">
                <a16:creationId xmlns:a16="http://schemas.microsoft.com/office/drawing/2014/main" id="{EF2340D4-2E74-E2D5-87BE-08FD2127AAB7}"/>
              </a:ext>
            </a:extLst>
          </p:cNvPr>
          <p:cNvSpPr>
            <a:spLocks noGrp="1"/>
          </p:cNvSpPr>
          <p:nvPr>
            <p:ph type="sldNum" sz="quarter" idx="12"/>
          </p:nvPr>
        </p:nvSpPr>
        <p:spPr/>
        <p:txBody>
          <a:bodyPr/>
          <a:lstStyle/>
          <a:p>
            <a:fld id="{68A8D22E-6BC5-9E47-900C-2BB94685D9F5}" type="slidenum">
              <a:rPr lang="en-US" smtClean="0"/>
              <a:t>91</a:t>
            </a:fld>
            <a:endParaRPr lang="en-US"/>
          </a:p>
        </p:txBody>
      </p:sp>
    </p:spTree>
    <p:extLst>
      <p:ext uri="{BB962C8B-B14F-4D97-AF65-F5344CB8AC3E}">
        <p14:creationId xmlns:p14="http://schemas.microsoft.com/office/powerpoint/2010/main" val="948623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A972CD-2840-6F6F-1B06-D0E024C1B816}"/>
              </a:ext>
            </a:extLst>
          </p:cNvPr>
          <p:cNvSpPr>
            <a:spLocks noGrp="1"/>
          </p:cNvSpPr>
          <p:nvPr>
            <p:ph type="title"/>
          </p:nvPr>
        </p:nvSpPr>
        <p:spPr/>
        <p:txBody>
          <a:bodyPr/>
          <a:lstStyle/>
          <a:p>
            <a:r>
              <a:rPr lang="en-US" sz="4000" dirty="0">
                <a:solidFill>
                  <a:schemeClr val="bg1"/>
                </a:solidFill>
              </a:rPr>
              <a:t>Email and Phone Support </a:t>
            </a:r>
          </a:p>
        </p:txBody>
      </p:sp>
      <p:sp>
        <p:nvSpPr>
          <p:cNvPr id="3" name="Content Placeholder 2">
            <a:extLst>
              <a:ext uri="{FF2B5EF4-FFF2-40B4-BE49-F238E27FC236}">
                <a16:creationId xmlns:a16="http://schemas.microsoft.com/office/drawing/2014/main" id="{10F3C2F1-C065-1C59-D812-2C29FFD6A6D3}"/>
              </a:ext>
            </a:extLst>
          </p:cNvPr>
          <p:cNvSpPr>
            <a:spLocks noGrp="1"/>
          </p:cNvSpPr>
          <p:nvPr>
            <p:ph idx="1"/>
          </p:nvPr>
        </p:nvSpPr>
        <p:spPr>
          <a:xfrm>
            <a:off x="58880" y="2178337"/>
            <a:ext cx="6492734" cy="4414692"/>
          </a:xfrm>
        </p:spPr>
        <p:txBody>
          <a:bodyPr>
            <a:normAutofit/>
          </a:bodyPr>
          <a:lstStyle/>
          <a:p>
            <a:pPr>
              <a:buClr>
                <a:srgbClr val="010203"/>
              </a:buClr>
            </a:pPr>
            <a:r>
              <a:rPr lang="en-US" dirty="0">
                <a:solidFill>
                  <a:schemeClr val="tx1"/>
                </a:solidFill>
                <a:latin typeface="Arial" panose="020B0604020202020204" pitchFamily="34" charset="0"/>
                <a:cs typeface="Arial" panose="020B0604020202020204" pitchFamily="34" charset="0"/>
              </a:rPr>
              <a:t>Questions on logistics and technology</a:t>
            </a:r>
            <a:br>
              <a:rPr lang="en-US" dirty="0">
                <a:latin typeface="Arial" panose="020B0604020202020204" pitchFamily="34" charset="0"/>
                <a:cs typeface="Arial" panose="020B0604020202020204" pitchFamily="34" charset="0"/>
              </a:rPr>
            </a:br>
            <a:endParaRPr lang="en-US" sz="1200" dirty="0"/>
          </a:p>
          <a:p>
            <a:pPr marL="852589" lvl="1" indent="-457200">
              <a:buClr>
                <a:srgbClr val="010203"/>
              </a:buClr>
            </a:pPr>
            <a:r>
              <a:rPr lang="en-US" b="1" dirty="0">
                <a:solidFill>
                  <a:schemeClr val="tx1"/>
                </a:solidFill>
                <a:latin typeface="Arial" panose="020B0604020202020204" pitchFamily="34" charset="0"/>
                <a:cs typeface="Arial" panose="020B0604020202020204" pitchFamily="34" charset="0"/>
              </a:rPr>
              <a:t>Web: </a:t>
            </a:r>
            <a:r>
              <a:rPr lang="en-US" dirty="0">
                <a:latin typeface="Arial" panose="020B0604020202020204" pitchFamily="34" charset="0"/>
                <a:cs typeface="Arial" panose="020B0604020202020204" pitchFamily="34" charset="0"/>
                <a:hlinkClick r:id="rId3"/>
              </a:rPr>
              <a:t>https://mcas.onlinehelp.cognia.org/</a:t>
            </a:r>
            <a:r>
              <a:rPr lang="en-US" dirty="0">
                <a:latin typeface="Arial" panose="020B0604020202020204" pitchFamily="34" charset="0"/>
                <a:cs typeface="Arial" panose="020B0604020202020204" pitchFamily="34" charset="0"/>
              </a:rPr>
              <a:t> </a:t>
            </a:r>
          </a:p>
          <a:p>
            <a:pPr marL="852589" lvl="1" indent="-457200">
              <a:buClr>
                <a:srgbClr val="010203"/>
              </a:buClr>
            </a:pPr>
            <a:r>
              <a:rPr lang="en-US" b="1" dirty="0">
                <a:solidFill>
                  <a:schemeClr val="tx1"/>
                </a:solidFill>
                <a:latin typeface="Arial" panose="020B0604020202020204" pitchFamily="34" charset="0"/>
                <a:cs typeface="Arial" panose="020B0604020202020204" pitchFamily="34" charset="0"/>
              </a:rPr>
              <a:t>Email: </a:t>
            </a:r>
            <a:r>
              <a:rPr lang="en-US" sz="2299" dirty="0">
                <a:hlinkClick r:id="rId4"/>
              </a:rPr>
              <a:t>mcas@cognia.org</a:t>
            </a:r>
            <a:endParaRPr lang="en-US" sz="2299" dirty="0"/>
          </a:p>
          <a:p>
            <a:pPr marL="852589" lvl="1" indent="-457200">
              <a:buClr>
                <a:srgbClr val="010203"/>
              </a:buClr>
            </a:pPr>
            <a:r>
              <a:rPr lang="en-US" b="1" dirty="0">
                <a:solidFill>
                  <a:schemeClr val="tx1"/>
                </a:solidFill>
                <a:latin typeface="Arial" panose="020B0604020202020204" pitchFamily="34" charset="0"/>
                <a:cs typeface="Arial" panose="020B0604020202020204" pitchFamily="34" charset="0"/>
              </a:rPr>
              <a:t>Phone: </a:t>
            </a:r>
            <a:r>
              <a:rPr lang="en-US" dirty="0">
                <a:solidFill>
                  <a:schemeClr val="tx1"/>
                </a:solidFill>
                <a:latin typeface="Arial" panose="020B0604020202020204" pitchFamily="34" charset="0"/>
                <a:cs typeface="Arial" panose="020B0604020202020204" pitchFamily="34" charset="0"/>
              </a:rPr>
              <a:t>800-737-5103</a:t>
            </a:r>
          </a:p>
          <a:p>
            <a:pPr marL="852589" lvl="1" indent="-457200">
              <a:buClr>
                <a:srgbClr val="010203"/>
              </a:buClr>
            </a:pPr>
            <a:r>
              <a:rPr lang="en-US" b="1" dirty="0">
                <a:solidFill>
                  <a:schemeClr val="tx1"/>
                </a:solidFill>
              </a:rPr>
              <a:t>TTY: </a:t>
            </a:r>
            <a:r>
              <a:rPr lang="en-US" dirty="0">
                <a:solidFill>
                  <a:schemeClr val="tx1"/>
                </a:solidFill>
              </a:rPr>
              <a:t>888-222-1671</a:t>
            </a:r>
          </a:p>
          <a:p>
            <a:pPr marL="852589" lvl="1" indent="-457200">
              <a:buClr>
                <a:srgbClr val="010203"/>
              </a:buClr>
            </a:pPr>
            <a:r>
              <a:rPr lang="en-US" b="0" i="0" dirty="0">
                <a:solidFill>
                  <a:srgbClr val="000000"/>
                </a:solidFill>
                <a:effectLst/>
                <a:latin typeface="Helvetica" panose="020B0604020202020204" pitchFamily="34" charset="0"/>
              </a:rPr>
              <a:t>Live chat is available at the link on the bottom of the page at the </a:t>
            </a:r>
            <a:r>
              <a:rPr lang="en-US" b="0" i="0" u="sng" dirty="0">
                <a:solidFill>
                  <a:srgbClr val="337AB7"/>
                </a:solidFill>
                <a:effectLst/>
                <a:latin typeface="Helvetica" panose="020B0604020202020204" pitchFamily="34" charset="0"/>
                <a:hlinkClick r:id="rId3"/>
              </a:rPr>
              <a:t>MCAS Resource Center</a:t>
            </a:r>
            <a:endParaRPr lang="en-US" dirty="0"/>
          </a:p>
          <a:p>
            <a:endParaRPr lang="en-US" dirty="0"/>
          </a:p>
        </p:txBody>
      </p:sp>
      <p:sp>
        <p:nvSpPr>
          <p:cNvPr id="2" name="Text Placeholder 1">
            <a:extLst>
              <a:ext uri="{FF2B5EF4-FFF2-40B4-BE49-F238E27FC236}">
                <a16:creationId xmlns:a16="http://schemas.microsoft.com/office/drawing/2014/main" id="{1C6A7017-17C6-F511-1D48-8093C62BB9FA}"/>
              </a:ext>
            </a:extLst>
          </p:cNvPr>
          <p:cNvSpPr>
            <a:spLocks noGrp="1"/>
          </p:cNvSpPr>
          <p:nvPr>
            <p:ph type="body" idx="4294967295"/>
          </p:nvPr>
        </p:nvSpPr>
        <p:spPr>
          <a:xfrm>
            <a:off x="0" y="1458913"/>
            <a:ext cx="5157788" cy="676275"/>
          </a:xfrm>
        </p:spPr>
        <p:txBody>
          <a:bodyPr/>
          <a:lstStyle/>
          <a:p>
            <a:pPr marL="0" indent="0">
              <a:buNone/>
            </a:pPr>
            <a:r>
              <a:rPr lang="en-US" b="1" dirty="0">
                <a:solidFill>
                  <a:schemeClr val="tx1"/>
                </a:solidFill>
                <a:latin typeface="Arial" panose="020B0604020202020204" pitchFamily="34" charset="0"/>
                <a:cs typeface="Arial" panose="020B0604020202020204" pitchFamily="34" charset="0"/>
              </a:rPr>
              <a:t>MCAS Service Center </a:t>
            </a:r>
          </a:p>
        </p:txBody>
      </p:sp>
      <p:sp>
        <p:nvSpPr>
          <p:cNvPr id="4" name="Text Placeholder 3">
            <a:extLst>
              <a:ext uri="{FF2B5EF4-FFF2-40B4-BE49-F238E27FC236}">
                <a16:creationId xmlns:a16="http://schemas.microsoft.com/office/drawing/2014/main" id="{4FAEE545-508E-BBC8-B75B-D911AD48B8DB}"/>
              </a:ext>
            </a:extLst>
          </p:cNvPr>
          <p:cNvSpPr>
            <a:spLocks noGrp="1"/>
          </p:cNvSpPr>
          <p:nvPr>
            <p:ph type="body" sz="quarter" idx="4294967295"/>
          </p:nvPr>
        </p:nvSpPr>
        <p:spPr>
          <a:xfrm>
            <a:off x="6551614" y="1335881"/>
            <a:ext cx="5640387" cy="676275"/>
          </a:xfrm>
        </p:spPr>
        <p:txBody>
          <a:bodyPr>
            <a:noAutofit/>
          </a:bodyPr>
          <a:lstStyle/>
          <a:p>
            <a:pPr marL="0" indent="0">
              <a:buNone/>
            </a:pPr>
            <a:r>
              <a:rPr lang="en-US" b="1" dirty="0">
                <a:solidFill>
                  <a:schemeClr val="tx1"/>
                </a:solidFill>
                <a:latin typeface="Arial" panose="020B0604020202020204" pitchFamily="34" charset="0"/>
                <a:cs typeface="Arial" panose="020B0604020202020204" pitchFamily="34" charset="0"/>
              </a:rPr>
              <a:t>DESE Student Assessment Services</a:t>
            </a:r>
          </a:p>
        </p:txBody>
      </p:sp>
      <p:sp>
        <p:nvSpPr>
          <p:cNvPr id="5" name="Content Placeholder 4">
            <a:extLst>
              <a:ext uri="{FF2B5EF4-FFF2-40B4-BE49-F238E27FC236}">
                <a16:creationId xmlns:a16="http://schemas.microsoft.com/office/drawing/2014/main" id="{60287B2E-8978-C144-AD68-11C997FF9006}"/>
              </a:ext>
            </a:extLst>
          </p:cNvPr>
          <p:cNvSpPr>
            <a:spLocks noGrp="1"/>
          </p:cNvSpPr>
          <p:nvPr>
            <p:ph sz="quarter" idx="4294967295"/>
          </p:nvPr>
        </p:nvSpPr>
        <p:spPr>
          <a:xfrm>
            <a:off x="6934200" y="2135188"/>
            <a:ext cx="5257800" cy="3509962"/>
          </a:xfrm>
        </p:spPr>
        <p:txBody>
          <a:bodyPr/>
          <a:lstStyle/>
          <a:p>
            <a:pPr>
              <a:buClr>
                <a:srgbClr val="010203"/>
              </a:buClr>
            </a:pPr>
            <a:r>
              <a:rPr lang="en-US" dirty="0">
                <a:solidFill>
                  <a:schemeClr val="tx1"/>
                </a:solidFill>
                <a:latin typeface="Arial" panose="020B0604020202020204" pitchFamily="34" charset="0"/>
                <a:cs typeface="Arial" panose="020B0604020202020204" pitchFamily="34" charset="0"/>
              </a:rPr>
              <a:t>Policy questions (e.g., student participation, accommodations)</a:t>
            </a:r>
            <a:br>
              <a:rPr lang="en-US" dirty="0">
                <a:solidFill>
                  <a:schemeClr val="tx1"/>
                </a:solidFill>
                <a:latin typeface="Arial" panose="020B0604020202020204" pitchFamily="34" charset="0"/>
                <a:cs typeface="Arial" panose="020B0604020202020204" pitchFamily="34" charset="0"/>
              </a:rPr>
            </a:br>
            <a:endParaRPr lang="en-US" sz="1200" dirty="0">
              <a:solidFill>
                <a:schemeClr val="tx1"/>
              </a:solidFill>
            </a:endParaRPr>
          </a:p>
          <a:p>
            <a:pPr marL="852589" lvl="1" indent="-457200">
              <a:buClr>
                <a:srgbClr val="010203"/>
              </a:buClr>
            </a:pPr>
            <a:r>
              <a:rPr lang="en-US" b="1" dirty="0">
                <a:solidFill>
                  <a:schemeClr val="tx1"/>
                </a:solidFill>
                <a:latin typeface="Arial" panose="020B0604020202020204" pitchFamily="34" charset="0"/>
                <a:cs typeface="Arial" panose="020B0604020202020204" pitchFamily="34" charset="0"/>
              </a:rPr>
              <a:t>Web: </a:t>
            </a:r>
            <a:r>
              <a:rPr lang="en-US" dirty="0">
                <a:latin typeface="Arial" panose="020B0604020202020204" pitchFamily="34" charset="0"/>
                <a:cs typeface="Arial" panose="020B0604020202020204" pitchFamily="34" charset="0"/>
                <a:hlinkClick r:id="rId5"/>
              </a:rPr>
              <a:t>www.doe.mass.edu/mcas</a:t>
            </a:r>
            <a:r>
              <a:rPr lang="en-US" dirty="0">
                <a:latin typeface="Arial" panose="020B0604020202020204" pitchFamily="34" charset="0"/>
                <a:cs typeface="Arial" panose="020B0604020202020204" pitchFamily="34" charset="0"/>
              </a:rPr>
              <a:t> </a:t>
            </a:r>
            <a:endParaRPr lang="en-US" sz="2199" dirty="0"/>
          </a:p>
          <a:p>
            <a:pPr marL="852589" lvl="1" indent="-457200">
              <a:buClr>
                <a:srgbClr val="010203"/>
              </a:buClr>
            </a:pPr>
            <a:r>
              <a:rPr lang="en-US" b="1" dirty="0">
                <a:solidFill>
                  <a:schemeClr val="tx1"/>
                </a:solidFill>
                <a:latin typeface="Arial" panose="020B0604020202020204" pitchFamily="34" charset="0"/>
                <a:cs typeface="Arial" panose="020B0604020202020204" pitchFamily="34" charset="0"/>
              </a:rPr>
              <a:t>Email: </a:t>
            </a:r>
            <a:r>
              <a:rPr lang="en-US" dirty="0">
                <a:latin typeface="Arial" panose="020B0604020202020204" pitchFamily="34" charset="0"/>
                <a:cs typeface="Arial" panose="020B0604020202020204" pitchFamily="34" charset="0"/>
                <a:hlinkClick r:id="rId6"/>
              </a:rPr>
              <a:t>mcas@mass.gov</a:t>
            </a:r>
            <a:r>
              <a:rPr lang="en-US" dirty="0">
                <a:latin typeface="Arial" panose="020B0604020202020204" pitchFamily="34" charset="0"/>
                <a:cs typeface="Arial" panose="020B0604020202020204" pitchFamily="34" charset="0"/>
              </a:rPr>
              <a:t> </a:t>
            </a:r>
          </a:p>
          <a:p>
            <a:pPr marL="852589" lvl="1" indent="-457200">
              <a:buClr>
                <a:srgbClr val="010203"/>
              </a:buClr>
            </a:pPr>
            <a:r>
              <a:rPr lang="en-US" b="1" dirty="0">
                <a:solidFill>
                  <a:schemeClr val="tx1"/>
                </a:solidFill>
                <a:latin typeface="Arial" panose="020B0604020202020204" pitchFamily="34" charset="0"/>
                <a:cs typeface="Arial" panose="020B0604020202020204" pitchFamily="34" charset="0"/>
              </a:rPr>
              <a:t>Phone: </a:t>
            </a:r>
            <a:r>
              <a:rPr lang="en-US" dirty="0">
                <a:solidFill>
                  <a:schemeClr val="tx1"/>
                </a:solidFill>
                <a:latin typeface="Arial" panose="020B0604020202020204" pitchFamily="34" charset="0"/>
                <a:cs typeface="Arial" panose="020B0604020202020204" pitchFamily="34" charset="0"/>
              </a:rPr>
              <a:t>781-338-3625</a:t>
            </a:r>
          </a:p>
          <a:p>
            <a:pPr marL="852589" lvl="1" indent="-457200">
              <a:buClr>
                <a:srgbClr val="010203"/>
              </a:buClr>
            </a:pPr>
            <a:r>
              <a:rPr lang="en-US" b="1" dirty="0">
                <a:solidFill>
                  <a:schemeClr val="tx1"/>
                </a:solidFill>
              </a:rPr>
              <a:t>TTY: </a:t>
            </a:r>
            <a:r>
              <a:rPr lang="en-US" dirty="0">
                <a:solidFill>
                  <a:schemeClr val="tx1"/>
                </a:solidFill>
              </a:rPr>
              <a:t>800-439-2370</a:t>
            </a:r>
            <a:endParaRPr lang="en-US" dirty="0">
              <a:solidFill>
                <a:schemeClr val="tx1"/>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A573C170-AEF2-D565-6916-E8BDC2971818}"/>
              </a:ext>
            </a:extLst>
          </p:cNvPr>
          <p:cNvSpPr>
            <a:spLocks noGrp="1"/>
          </p:cNvSpPr>
          <p:nvPr>
            <p:ph type="sldNum" sz="quarter" idx="12"/>
          </p:nvPr>
        </p:nvSpPr>
        <p:spPr/>
        <p:txBody>
          <a:bodyPr/>
          <a:lstStyle/>
          <a:p>
            <a:fld id="{68A8D22E-6BC5-9E47-900C-2BB94685D9F5}" type="slidenum">
              <a:rPr lang="en-US" smtClean="0"/>
              <a:t>92</a:t>
            </a:fld>
            <a:endParaRPr lang="en-US"/>
          </a:p>
        </p:txBody>
      </p:sp>
    </p:spTree>
    <p:extLst>
      <p:ext uri="{BB962C8B-B14F-4D97-AF65-F5344CB8AC3E}">
        <p14:creationId xmlns:p14="http://schemas.microsoft.com/office/powerpoint/2010/main" val="39447138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72ACE-B5B4-371D-717F-AE5B549427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F3AC71-58B5-700A-FEE8-F4335F012F77}"/>
              </a:ext>
            </a:extLst>
          </p:cNvPr>
          <p:cNvSpPr>
            <a:spLocks noGrp="1"/>
          </p:cNvSpPr>
          <p:nvPr>
            <p:ph type="title" idx="4294967295"/>
          </p:nvPr>
        </p:nvSpPr>
        <p:spPr>
          <a:xfrm>
            <a:off x="3001056" y="2768600"/>
            <a:ext cx="10872787" cy="1092200"/>
          </a:xfrm>
        </p:spPr>
        <p:txBody>
          <a:bodyPr>
            <a:normAutofit/>
          </a:bodyPr>
          <a:lstStyle/>
          <a:p>
            <a:r>
              <a:rPr lang="en-US" dirty="0">
                <a:solidFill>
                  <a:schemeClr val="tx1"/>
                </a:solidFill>
                <a:latin typeface="Arial" panose="020B0604020202020204" pitchFamily="34" charset="0"/>
                <a:cs typeface="Arial" panose="020B0604020202020204" pitchFamily="34" charset="0"/>
              </a:rPr>
              <a:t>9. Live “Sandbox Time”</a:t>
            </a:r>
          </a:p>
        </p:txBody>
      </p:sp>
      <p:sp>
        <p:nvSpPr>
          <p:cNvPr id="3" name="Slide Number Placeholder 2">
            <a:extLst>
              <a:ext uri="{FF2B5EF4-FFF2-40B4-BE49-F238E27FC236}">
                <a16:creationId xmlns:a16="http://schemas.microsoft.com/office/drawing/2014/main" id="{25BA759D-4221-D934-0AF7-A5CD6368834B}"/>
              </a:ext>
            </a:extLst>
          </p:cNvPr>
          <p:cNvSpPr>
            <a:spLocks noGrp="1"/>
          </p:cNvSpPr>
          <p:nvPr>
            <p:ph type="sldNum" sz="quarter" idx="12"/>
          </p:nvPr>
        </p:nvSpPr>
        <p:spPr/>
        <p:txBody>
          <a:bodyPr/>
          <a:lstStyle/>
          <a:p>
            <a:fld id="{68A8D22E-6BC5-9E47-900C-2BB94685D9F5}" type="slidenum">
              <a:rPr lang="en-US" smtClean="0"/>
              <a:pPr/>
              <a:t>93</a:t>
            </a:fld>
            <a:endParaRPr lang="en-US"/>
          </a:p>
        </p:txBody>
      </p:sp>
    </p:spTree>
    <p:extLst>
      <p:ext uri="{BB962C8B-B14F-4D97-AF65-F5344CB8AC3E}">
        <p14:creationId xmlns:p14="http://schemas.microsoft.com/office/powerpoint/2010/main" val="25499723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7C98B-8840-45A0-A256-C940A58852A0}"/>
              </a:ext>
            </a:extLst>
          </p:cNvPr>
          <p:cNvSpPr>
            <a:spLocks noGrp="1"/>
          </p:cNvSpPr>
          <p:nvPr>
            <p:ph type="title"/>
          </p:nvPr>
        </p:nvSpPr>
        <p:spPr/>
        <p:txBody>
          <a:bodyPr/>
          <a:lstStyle/>
          <a:p>
            <a:r>
              <a:rPr lang="en-US"/>
              <a:t>Poll Question</a:t>
            </a:r>
            <a:r>
              <a:rPr lang="en-US" sz="200"/>
              <a:t>—</a:t>
            </a:r>
          </a:p>
        </p:txBody>
      </p:sp>
      <p:sp>
        <p:nvSpPr>
          <p:cNvPr id="3" name="Content Placeholder 2">
            <a:extLst>
              <a:ext uri="{FF2B5EF4-FFF2-40B4-BE49-F238E27FC236}">
                <a16:creationId xmlns:a16="http://schemas.microsoft.com/office/drawing/2014/main" id="{EA8BECCA-2104-4569-9EFA-4A4475A36802}"/>
              </a:ext>
            </a:extLst>
          </p:cNvPr>
          <p:cNvSpPr>
            <a:spLocks noGrp="1"/>
          </p:cNvSpPr>
          <p:nvPr>
            <p:ph idx="1"/>
          </p:nvPr>
        </p:nvSpPr>
        <p:spPr>
          <a:xfrm>
            <a:off x="173179" y="1591253"/>
            <a:ext cx="11890665" cy="4686883"/>
          </a:xfrm>
        </p:spPr>
        <p:txBody>
          <a:bodyPr>
            <a:normAutofit fontScale="85000" lnSpcReduction="20000"/>
          </a:bodyPr>
          <a:lstStyle/>
          <a:p>
            <a:pPr marL="0" indent="0">
              <a:buNone/>
            </a:pPr>
            <a:r>
              <a:rPr lang="en-US" sz="3200" b="1" dirty="0"/>
              <a:t>Which demonstrations would you like to see again?</a:t>
            </a:r>
          </a:p>
          <a:p>
            <a:pPr marL="514350" lvl="0" indent="-514350">
              <a:buFont typeface="+mj-lt"/>
              <a:buAutoNum type="alphaUcPeriod"/>
            </a:pPr>
            <a:r>
              <a:rPr lang="en-US" dirty="0"/>
              <a:t>Transferring students within your district</a:t>
            </a:r>
          </a:p>
          <a:p>
            <a:pPr marL="514350" lvl="0" indent="-514350">
              <a:buFont typeface="+mj-lt"/>
              <a:buAutoNum type="alphaUcPeriod"/>
            </a:pPr>
            <a:r>
              <a:rPr lang="en-US" dirty="0"/>
              <a:t>Transferring students between districts</a:t>
            </a:r>
          </a:p>
          <a:p>
            <a:pPr marL="514350" lvl="0" indent="-514350">
              <a:buFont typeface="+mj-lt"/>
              <a:buAutoNum type="alphaUcPeriod"/>
            </a:pPr>
            <a:r>
              <a:rPr lang="en-US" dirty="0"/>
              <a:t>Manually creating a class</a:t>
            </a:r>
          </a:p>
          <a:p>
            <a:pPr marL="514350" lvl="0" indent="-514350">
              <a:buFont typeface="+mj-lt"/>
              <a:buAutoNum type="alphaUcPeriod"/>
            </a:pPr>
            <a:r>
              <a:rPr lang="en-US" dirty="0"/>
              <a:t>Uploading multiple classes via Class Upload file</a:t>
            </a:r>
          </a:p>
          <a:p>
            <a:pPr marL="514350" lvl="0" indent="-514350">
              <a:buFont typeface="+mj-lt"/>
              <a:buAutoNum type="alphaUcPeriod"/>
            </a:pPr>
            <a:r>
              <a:rPr lang="en-US" dirty="0"/>
              <a:t>Uploading multiple classes via Student Registration file</a:t>
            </a:r>
          </a:p>
          <a:p>
            <a:pPr marL="514350" lvl="0" indent="-514350">
              <a:buFont typeface="+mj-lt"/>
              <a:buAutoNum type="alphaUcPeriod"/>
            </a:pPr>
            <a:r>
              <a:rPr lang="en-US" dirty="0"/>
              <a:t>Scheduling a test for multiple classes</a:t>
            </a:r>
          </a:p>
          <a:p>
            <a:pPr marL="514350" lvl="0" indent="-514350">
              <a:buFont typeface="+mj-lt"/>
              <a:buAutoNum type="alphaUcPeriod"/>
            </a:pPr>
            <a:r>
              <a:rPr lang="en-US" dirty="0"/>
              <a:t>Scheduling a Spanish/English test</a:t>
            </a:r>
          </a:p>
          <a:p>
            <a:pPr marL="514350" lvl="0" indent="-514350">
              <a:buFont typeface="+mj-lt"/>
              <a:buAutoNum type="alphaUcPeriod"/>
            </a:pPr>
            <a:r>
              <a:rPr lang="en-US" dirty="0"/>
              <a:t>Printing student logins and summary pages</a:t>
            </a:r>
          </a:p>
          <a:p>
            <a:pPr marL="514350" lvl="0" indent="-514350">
              <a:buFont typeface="+mj-lt"/>
              <a:buAutoNum type="alphaUcPeriod"/>
            </a:pPr>
            <a:r>
              <a:rPr lang="en-US" dirty="0"/>
              <a:t>Printing student logins in bulk</a:t>
            </a:r>
          </a:p>
          <a:p>
            <a:pPr marL="514350" lvl="0" indent="-514350">
              <a:buFont typeface="+mj-lt"/>
              <a:buAutoNum type="alphaUcPeriod"/>
            </a:pPr>
            <a:r>
              <a:rPr lang="en-US" dirty="0"/>
              <a:t>Verifying accommodations</a:t>
            </a:r>
          </a:p>
          <a:p>
            <a:pPr marL="514350" lvl="0" indent="-514350">
              <a:buFont typeface="+mj-lt"/>
              <a:buAutoNum type="alphaUcPeriod"/>
            </a:pPr>
            <a:r>
              <a:rPr lang="en-US" dirty="0"/>
              <a:t>Creating test administrator logins</a:t>
            </a:r>
          </a:p>
          <a:p>
            <a:pPr algn="l" rtl="0" fontAlgn="base">
              <a:buClr>
                <a:srgbClr val="000000"/>
              </a:buClr>
              <a:buFont typeface="Arial" panose="020B0604020202020204" pitchFamily="34" charset="0"/>
              <a:buChar char="•"/>
            </a:pPr>
            <a:endParaRPr lang="en-US" sz="3200" dirty="0">
              <a:solidFill>
                <a:srgbClr val="000000"/>
              </a:solidFill>
              <a:latin typeface="Arial" panose="020B0604020202020204" pitchFamily="34" charset="0"/>
              <a:cs typeface="Arial" panose="020B0604020202020204" pitchFamily="34" charset="0"/>
            </a:endParaRPr>
          </a:p>
          <a:p>
            <a:pPr algn="l" rtl="0" fontAlgn="base">
              <a:buClr>
                <a:srgbClr val="000000"/>
              </a:buClr>
              <a:buFont typeface="Arial" panose="020B0604020202020204" pitchFamily="34" charset="0"/>
              <a:buChar char="•"/>
            </a:pPr>
            <a:endParaRPr lang="en-US" sz="3200" dirty="0">
              <a:solidFill>
                <a:srgbClr val="000000"/>
              </a:solidFill>
              <a:latin typeface="Arial" panose="020B0604020202020204" pitchFamily="34" charset="0"/>
              <a:cs typeface="Arial" panose="020B0604020202020204" pitchFamily="34" charset="0"/>
            </a:endParaRPr>
          </a:p>
          <a:p>
            <a:endParaRPr lang="en-US" sz="3200" dirty="0"/>
          </a:p>
          <a:p>
            <a:pPr marL="1022350" lvl="1" indent="-514350">
              <a:buAutoNum type="alphaUcPeriod"/>
            </a:pPr>
            <a:endParaRPr lang="en-US" sz="3200" dirty="0"/>
          </a:p>
        </p:txBody>
      </p:sp>
      <p:sp>
        <p:nvSpPr>
          <p:cNvPr id="4" name="Slide Number Placeholder 3">
            <a:extLst>
              <a:ext uri="{FF2B5EF4-FFF2-40B4-BE49-F238E27FC236}">
                <a16:creationId xmlns:a16="http://schemas.microsoft.com/office/drawing/2014/main" id="{76C39DA6-6F93-2FBC-7376-11A884E4F4C1}"/>
              </a:ext>
            </a:extLst>
          </p:cNvPr>
          <p:cNvSpPr>
            <a:spLocks noGrp="1"/>
          </p:cNvSpPr>
          <p:nvPr>
            <p:ph type="sldNum" sz="quarter" idx="12"/>
          </p:nvPr>
        </p:nvSpPr>
        <p:spPr/>
        <p:txBody>
          <a:bodyPr/>
          <a:lstStyle/>
          <a:p>
            <a:fld id="{68A8D22E-6BC5-9E47-900C-2BB94685D9F5}" type="slidenum">
              <a:rPr lang="en-US" smtClean="0"/>
              <a:pPr/>
              <a:t>94</a:t>
            </a:fld>
            <a:endParaRPr lang="en-US"/>
          </a:p>
        </p:txBody>
      </p:sp>
    </p:spTree>
    <p:extLst>
      <p:ext uri="{BB962C8B-B14F-4D97-AF65-F5344CB8AC3E}">
        <p14:creationId xmlns:p14="http://schemas.microsoft.com/office/powerpoint/2010/main" val="5183641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06ECE3-F650-4378-934E-EE8C413AE02A}"/>
              </a:ext>
            </a:extLst>
          </p:cNvPr>
          <p:cNvSpPr>
            <a:spLocks noGrp="1"/>
          </p:cNvSpPr>
          <p:nvPr>
            <p:ph type="title"/>
          </p:nvPr>
        </p:nvSpPr>
        <p:spPr/>
        <p:txBody>
          <a:bodyPr>
            <a:normAutofit/>
          </a:bodyPr>
          <a:lstStyle/>
          <a:p>
            <a:pPr algn="ctr"/>
            <a:r>
              <a:rPr lang="en-US" sz="5398" b="1"/>
              <a:t>THANK YOU</a:t>
            </a:r>
          </a:p>
        </p:txBody>
      </p:sp>
      <p:sp>
        <p:nvSpPr>
          <p:cNvPr id="4" name="Content Placeholder 3">
            <a:extLst>
              <a:ext uri="{FF2B5EF4-FFF2-40B4-BE49-F238E27FC236}">
                <a16:creationId xmlns:a16="http://schemas.microsoft.com/office/drawing/2014/main" id="{BB05403D-EB84-F262-5DC1-3A180DBB294D}"/>
              </a:ext>
            </a:extLst>
          </p:cNvPr>
          <p:cNvSpPr>
            <a:spLocks noGrp="1"/>
          </p:cNvSpPr>
          <p:nvPr>
            <p:ph idx="1"/>
          </p:nvPr>
        </p:nvSpPr>
        <p:spPr/>
        <p:txBody>
          <a:bodyPr/>
          <a:lstStyle/>
          <a:p>
            <a:endParaRPr lang="en-US"/>
          </a:p>
        </p:txBody>
      </p:sp>
      <p:sp>
        <p:nvSpPr>
          <p:cNvPr id="2" name="文本框 10">
            <a:extLst>
              <a:ext uri="{FF2B5EF4-FFF2-40B4-BE49-F238E27FC236}">
                <a16:creationId xmlns:a16="http://schemas.microsoft.com/office/drawing/2014/main" id="{65AC4342-977A-FE94-C667-6CC1EC805FF2}"/>
              </a:ext>
            </a:extLst>
          </p:cNvPr>
          <p:cNvSpPr txBox="1">
            <a:spLocks noChangeArrowheads="1"/>
          </p:cNvSpPr>
          <p:nvPr/>
        </p:nvSpPr>
        <p:spPr bwMode="auto">
          <a:xfrm>
            <a:off x="1671144" y="1977119"/>
            <a:ext cx="8975835" cy="399981"/>
          </a:xfrm>
          <a:prstGeom prst="rect">
            <a:avLst/>
          </a:prstGeom>
          <a:noFill/>
          <a:ln w="9525">
            <a:noFill/>
            <a:miter lim="800000"/>
            <a:headEnd/>
            <a:tailEnd/>
          </a:ln>
        </p:spPr>
        <p:txBody>
          <a:bodyPr wrap="square">
            <a:spAutoFit/>
          </a:bodyPr>
          <a:lstStyle/>
          <a:p>
            <a:pPr algn="ctr" eaLnBrk="1" hangingPunct="1"/>
            <a:r>
              <a:rPr lang="en-US" altLang="zh-CN" sz="1999" b="1">
                <a:latin typeface="Arial" panose="020B0604020202020204" pitchFamily="34" charset="0"/>
                <a:ea typeface="Segoe SemiBold"/>
                <a:cs typeface="Arial" panose="020B0604020202020204" pitchFamily="34" charset="0"/>
              </a:rPr>
              <a:t>The Office of Student Assessment Services </a:t>
            </a:r>
            <a:endParaRPr lang="zh-CN" altLang="en-US" sz="1999" b="1">
              <a:latin typeface="Arial" panose="020B0604020202020204" pitchFamily="34" charset="0"/>
              <a:ea typeface="Segoe SemiBold"/>
              <a:cs typeface="Arial" panose="020B0604020202020204" pitchFamily="34" charset="0"/>
            </a:endParaRPr>
          </a:p>
        </p:txBody>
      </p:sp>
      <p:pic>
        <p:nvPicPr>
          <p:cNvPr id="11" name="Graphic 10" descr="phone icon">
            <a:extLst>
              <a:ext uri="{FF2B5EF4-FFF2-40B4-BE49-F238E27FC236}">
                <a16:creationId xmlns:a16="http://schemas.microsoft.com/office/drawing/2014/main" id="{50CF37C7-7697-49B2-8F01-E2F7AB7B28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1040" y="2971920"/>
            <a:ext cx="457081" cy="457081"/>
          </a:xfrm>
          <a:prstGeom prst="rect">
            <a:avLst/>
          </a:prstGeom>
        </p:spPr>
      </p:pic>
      <p:sp>
        <p:nvSpPr>
          <p:cNvPr id="8" name="TextBox 7">
            <a:extLst>
              <a:ext uri="{FF2B5EF4-FFF2-40B4-BE49-F238E27FC236}">
                <a16:creationId xmlns:a16="http://schemas.microsoft.com/office/drawing/2014/main" id="{D52364A7-580D-AE8D-F784-8563D39CE920}"/>
              </a:ext>
            </a:extLst>
          </p:cNvPr>
          <p:cNvSpPr txBox="1"/>
          <p:nvPr/>
        </p:nvSpPr>
        <p:spPr>
          <a:xfrm>
            <a:off x="1918121" y="3009630"/>
            <a:ext cx="2376759" cy="400006"/>
          </a:xfrm>
          <a:prstGeom prst="rect">
            <a:avLst/>
          </a:prstGeom>
          <a:noFill/>
        </p:spPr>
        <p:txBody>
          <a:bodyPr wrap="square" rtlCol="0">
            <a:spAutoFit/>
          </a:bodyPr>
          <a:lstStyle/>
          <a:p>
            <a:r>
              <a:rPr lang="en-US" sz="1999">
                <a:latin typeface="Arial" panose="020B0604020202020204" pitchFamily="34" charset="0"/>
                <a:cs typeface="Arial" panose="020B0604020202020204" pitchFamily="34" charset="0"/>
              </a:rPr>
              <a:t>781-338-3625</a:t>
            </a:r>
          </a:p>
        </p:txBody>
      </p:sp>
      <p:pic>
        <p:nvPicPr>
          <p:cNvPr id="12" name="Graphic 11" descr="Email icon">
            <a:extLst>
              <a:ext uri="{FF2B5EF4-FFF2-40B4-BE49-F238E27FC236}">
                <a16:creationId xmlns:a16="http://schemas.microsoft.com/office/drawing/2014/main" id="{A09C4642-67BC-4D06-A3AD-DFA1158F15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50601" y="2874680"/>
            <a:ext cx="540693" cy="540693"/>
          </a:xfrm>
          <a:prstGeom prst="rect">
            <a:avLst/>
          </a:prstGeom>
        </p:spPr>
      </p:pic>
      <p:sp>
        <p:nvSpPr>
          <p:cNvPr id="9" name="TextBox 8">
            <a:extLst>
              <a:ext uri="{FF2B5EF4-FFF2-40B4-BE49-F238E27FC236}">
                <a16:creationId xmlns:a16="http://schemas.microsoft.com/office/drawing/2014/main" id="{D7D507E8-7DBC-71DC-71C9-20BC9E38067A}"/>
              </a:ext>
            </a:extLst>
          </p:cNvPr>
          <p:cNvSpPr txBox="1"/>
          <p:nvPr/>
        </p:nvSpPr>
        <p:spPr>
          <a:xfrm>
            <a:off x="7387870" y="2971919"/>
            <a:ext cx="2999939" cy="400006"/>
          </a:xfrm>
          <a:prstGeom prst="rect">
            <a:avLst/>
          </a:prstGeom>
          <a:noFill/>
        </p:spPr>
        <p:txBody>
          <a:bodyPr wrap="square" rtlCol="0">
            <a:spAutoFit/>
          </a:bodyPr>
          <a:lstStyle/>
          <a:p>
            <a:r>
              <a:rPr lang="en-US" sz="1999">
                <a:latin typeface="Arial" panose="020B0604020202020204" pitchFamily="34" charset="0"/>
                <a:cs typeface="Arial" panose="020B0604020202020204" pitchFamily="34" charset="0"/>
                <a:hlinkClick r:id="rId7"/>
              </a:rPr>
              <a:t>mcas@mass.gov</a:t>
            </a:r>
            <a:r>
              <a:rPr lang="en-US" sz="1999">
                <a:latin typeface="Arial" panose="020B0604020202020204" pitchFamily="34" charset="0"/>
                <a:cs typeface="Arial" panose="020B0604020202020204" pitchFamily="34" charset="0"/>
              </a:rPr>
              <a:t> </a:t>
            </a:r>
          </a:p>
        </p:txBody>
      </p:sp>
      <p:pic>
        <p:nvPicPr>
          <p:cNvPr id="70" name="Graphic 69" descr="internet icon">
            <a:extLst>
              <a:ext uri="{FF2B5EF4-FFF2-40B4-BE49-F238E27FC236}">
                <a16:creationId xmlns:a16="http://schemas.microsoft.com/office/drawing/2014/main" id="{A0F0B6FE-BDBA-4605-BD46-20A654F1A4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17215" y="3658951"/>
            <a:ext cx="544731" cy="544731"/>
          </a:xfrm>
          <a:prstGeom prst="rect">
            <a:avLst/>
          </a:prstGeom>
        </p:spPr>
      </p:pic>
      <p:sp>
        <p:nvSpPr>
          <p:cNvPr id="10" name="TextBox 9">
            <a:extLst>
              <a:ext uri="{FF2B5EF4-FFF2-40B4-BE49-F238E27FC236}">
                <a16:creationId xmlns:a16="http://schemas.microsoft.com/office/drawing/2014/main" id="{7BE3C942-6A76-228B-CC15-6292752AB424}"/>
              </a:ext>
            </a:extLst>
          </p:cNvPr>
          <p:cNvSpPr txBox="1"/>
          <p:nvPr/>
        </p:nvSpPr>
        <p:spPr>
          <a:xfrm>
            <a:off x="1961946" y="3742135"/>
            <a:ext cx="5085429" cy="400006"/>
          </a:xfrm>
          <a:prstGeom prst="rect">
            <a:avLst/>
          </a:prstGeom>
          <a:noFill/>
        </p:spPr>
        <p:txBody>
          <a:bodyPr wrap="square" rtlCol="0">
            <a:spAutoFit/>
          </a:bodyPr>
          <a:lstStyle/>
          <a:p>
            <a:r>
              <a:rPr lang="en-US" sz="1999">
                <a:latin typeface="Arial" panose="020B0604020202020204" pitchFamily="34" charset="0"/>
                <a:cs typeface="Arial" panose="020B0604020202020204" pitchFamily="34" charset="0"/>
                <a:hlinkClick r:id="rId10"/>
              </a:rPr>
              <a:t>www.doe.mass.edu/mcas</a:t>
            </a:r>
            <a:r>
              <a:rPr lang="en-US" sz="1999">
                <a:latin typeface="Arial" panose="020B0604020202020204" pitchFamily="34" charset="0"/>
                <a:cs typeface="Arial" panose="020B0604020202020204" pitchFamily="34" charset="0"/>
              </a:rPr>
              <a:t>  </a:t>
            </a:r>
          </a:p>
        </p:txBody>
      </p:sp>
      <p:pic>
        <p:nvPicPr>
          <p:cNvPr id="15" name="Graphic 14" descr="mailing address icon">
            <a:extLst>
              <a:ext uri="{FF2B5EF4-FFF2-40B4-BE49-F238E27FC236}">
                <a16:creationId xmlns:a16="http://schemas.microsoft.com/office/drawing/2014/main" id="{52358C72-268A-4136-8497-230A4AC0E8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37090" y="3628500"/>
            <a:ext cx="544732" cy="544732"/>
          </a:xfrm>
          <a:prstGeom prst="rect">
            <a:avLst/>
          </a:prstGeom>
        </p:spPr>
      </p:pic>
      <p:sp>
        <p:nvSpPr>
          <p:cNvPr id="14" name="TextBox 13">
            <a:extLst>
              <a:ext uri="{FF2B5EF4-FFF2-40B4-BE49-F238E27FC236}">
                <a16:creationId xmlns:a16="http://schemas.microsoft.com/office/drawing/2014/main" id="{82763777-05D3-0160-67F6-BC78C18C3576}"/>
              </a:ext>
            </a:extLst>
          </p:cNvPr>
          <p:cNvSpPr txBox="1"/>
          <p:nvPr/>
        </p:nvSpPr>
        <p:spPr>
          <a:xfrm>
            <a:off x="7183853" y="3731311"/>
            <a:ext cx="6092407" cy="400006"/>
          </a:xfrm>
          <a:prstGeom prst="rect">
            <a:avLst/>
          </a:prstGeom>
          <a:noFill/>
        </p:spPr>
        <p:txBody>
          <a:bodyPr wrap="square">
            <a:spAutoFit/>
          </a:bodyPr>
          <a:lstStyle/>
          <a:p>
            <a:r>
              <a:rPr lang="en-US" sz="1999">
                <a:latin typeface="Arial" panose="020B0604020202020204" pitchFamily="34" charset="0"/>
                <a:cs typeface="Arial" panose="020B0604020202020204" pitchFamily="34" charset="0"/>
              </a:rPr>
              <a:t>135 </a:t>
            </a:r>
            <a:r>
              <a:rPr lang="en-US" sz="1999" err="1">
                <a:latin typeface="Arial" panose="020B0604020202020204" pitchFamily="34" charset="0"/>
                <a:cs typeface="Arial" panose="020B0604020202020204" pitchFamily="34" charset="0"/>
              </a:rPr>
              <a:t>Santilli</a:t>
            </a:r>
            <a:r>
              <a:rPr lang="en-US" sz="1999">
                <a:latin typeface="Arial" panose="020B0604020202020204" pitchFamily="34" charset="0"/>
                <a:cs typeface="Arial" panose="020B0604020202020204" pitchFamily="34" charset="0"/>
              </a:rPr>
              <a:t> Highway, Everett, MA 02149</a:t>
            </a:r>
          </a:p>
        </p:txBody>
      </p:sp>
      <p:sp>
        <p:nvSpPr>
          <p:cNvPr id="5" name="Slide Number Placeholder 4">
            <a:extLst>
              <a:ext uri="{FF2B5EF4-FFF2-40B4-BE49-F238E27FC236}">
                <a16:creationId xmlns:a16="http://schemas.microsoft.com/office/drawing/2014/main" id="{1FDD8021-F813-C2FF-A00B-49C6790C45FC}"/>
              </a:ext>
            </a:extLst>
          </p:cNvPr>
          <p:cNvSpPr>
            <a:spLocks noGrp="1"/>
          </p:cNvSpPr>
          <p:nvPr>
            <p:ph type="sldNum" sz="quarter" idx="12"/>
          </p:nvPr>
        </p:nvSpPr>
        <p:spPr/>
        <p:txBody>
          <a:bodyPr/>
          <a:lstStyle/>
          <a:p>
            <a:fld id="{68A8D22E-6BC5-9E47-900C-2BB94685D9F5}" type="slidenum">
              <a:rPr lang="en-US" smtClean="0"/>
              <a:t>95</a:t>
            </a:fld>
            <a:endParaRPr lang="en-US"/>
          </a:p>
        </p:txBody>
      </p:sp>
    </p:spTree>
    <p:extLst>
      <p:ext uri="{BB962C8B-B14F-4D97-AF65-F5344CB8AC3E}">
        <p14:creationId xmlns:p14="http://schemas.microsoft.com/office/powerpoint/2010/main" val="197619149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32492CAC103A49A985C1EA3C99F8E6" ma:contentTypeVersion="16" ma:contentTypeDescription="Create a new document." ma:contentTypeScope="" ma:versionID="a4585b3be1a0b34945bbe6cf91827c63">
  <xsd:schema xmlns:xsd="http://www.w3.org/2001/XMLSchema" xmlns:xs="http://www.w3.org/2001/XMLSchema" xmlns:p="http://schemas.microsoft.com/office/2006/metadata/properties" xmlns:ns2="e77133ba-eec1-4d51-86ef-7b6d23495175" xmlns:ns3="049449a1-970d-4061-91c8-87f7c4621d9d" targetNamespace="http://schemas.microsoft.com/office/2006/metadata/properties" ma:root="true" ma:fieldsID="40f1babd7193703bf5992a9e6e7ade7c" ns2:_="" ns3:_="">
    <xsd:import namespace="e77133ba-eec1-4d51-86ef-7b6d23495175"/>
    <xsd:import namespace="049449a1-970d-4061-91c8-87f7c4621d9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SearchProperties"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7133ba-eec1-4d51-86ef-7b6d234951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9449a1-970d-4061-91c8-87f7c4621d9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844dd94a-ad39-4ee4-bc43-d261aca497bd}" ma:internalName="TaxCatchAll" ma:showField="CatchAllData" ma:web="049449a1-970d-4061-91c8-87f7c4621d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49449a1-970d-4061-91c8-87f7c4621d9d">
      <UserInfo>
        <DisplayName>Zalk, Jodie (DESE)</DisplayName>
        <AccountId>18</AccountId>
        <AccountType/>
      </UserInfo>
      <UserInfo>
        <DisplayName>Cullen, Shannon (DESE)</DisplayName>
        <AccountId>17</AccountId>
        <AccountType/>
      </UserInfo>
      <UserInfo>
        <DisplayName>Kelley, R. Scott (DESE)</DisplayName>
        <AccountId>23</AccountId>
        <AccountType/>
      </UserInfo>
      <UserInfo>
        <DisplayName>Jennifer Kash</DisplayName>
        <AccountId>87</AccountId>
        <AccountType/>
      </UserInfo>
      <UserInfo>
        <DisplayName>Pelychaty, Robert (DESE)</DisplayName>
        <AccountId>38</AccountId>
        <AccountType/>
      </UserInfo>
    </SharedWithUsers>
    <lcf76f155ced4ddcb4097134ff3c332f xmlns="e77133ba-eec1-4d51-86ef-7b6d23495175">
      <Terms xmlns="http://schemas.microsoft.com/office/infopath/2007/PartnerControls"/>
    </lcf76f155ced4ddcb4097134ff3c332f>
    <TaxCatchAll xmlns="049449a1-970d-4061-91c8-87f7c4621d9d" xsi:nil="true"/>
  </documentManagement>
</p:properties>
</file>

<file path=customXml/itemProps1.xml><?xml version="1.0" encoding="utf-8"?>
<ds:datastoreItem xmlns:ds="http://schemas.openxmlformats.org/officeDocument/2006/customXml" ds:itemID="{CE33D07C-4155-43D0-8D58-B731613261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7133ba-eec1-4d51-86ef-7b6d23495175"/>
    <ds:schemaRef ds:uri="049449a1-970d-4061-91c8-87f7c4621d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70C1E0-D73F-4393-AF8B-EC030DBF27CE}">
  <ds:schemaRefs>
    <ds:schemaRef ds:uri="http://schemas.microsoft.com/sharepoint/v3/contenttype/forms"/>
  </ds:schemaRefs>
</ds:datastoreItem>
</file>

<file path=customXml/itemProps3.xml><?xml version="1.0" encoding="utf-8"?>
<ds:datastoreItem xmlns:ds="http://schemas.openxmlformats.org/officeDocument/2006/customXml" ds:itemID="{9EAF0FD2-44B7-49AE-A44E-FF3F2848CDD7}">
  <ds:schemaRefs>
    <ds:schemaRef ds:uri="http://purl.org/dc/terms/"/>
    <ds:schemaRef ds:uri="http://schemas.microsoft.com/office/2006/documentManagement/types"/>
    <ds:schemaRef ds:uri="http://schemas.openxmlformats.org/package/2006/metadata/core-properties"/>
    <ds:schemaRef ds:uri="http://www.w3.org/XML/1998/namespace"/>
    <ds:schemaRef ds:uri="http://purl.org/dc/elements/1.1/"/>
    <ds:schemaRef ds:uri="e77133ba-eec1-4d51-86ef-7b6d23495175"/>
    <ds:schemaRef ds:uri="http://purl.org/dc/dcmitype/"/>
    <ds:schemaRef ds:uri="http://schemas.microsoft.com/office/2006/metadata/properties"/>
    <ds:schemaRef ds:uri="http://schemas.microsoft.com/office/infopath/2007/PartnerControls"/>
    <ds:schemaRef ds:uri="049449a1-970d-4061-91c8-87f7c4621d9d"/>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ESE PowerPoint Template 2017</Template>
  <TotalTime>6019</TotalTime>
  <Words>6895</Words>
  <Application>Microsoft Office PowerPoint</Application>
  <PresentationFormat>Widescreen</PresentationFormat>
  <Paragraphs>827</Paragraphs>
  <Slides>95</Slides>
  <Notes>59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95</vt:i4>
      </vt:variant>
    </vt:vector>
  </HeadingPairs>
  <TitlesOfParts>
    <vt:vector size="103" baseType="lpstr">
      <vt:lpstr>等线</vt:lpstr>
      <vt:lpstr>Aptos</vt:lpstr>
      <vt:lpstr>Arial</vt:lpstr>
      <vt:lpstr>Arial Narrow</vt:lpstr>
      <vt:lpstr>Helvetica</vt:lpstr>
      <vt:lpstr>Segoe UI</vt:lpstr>
      <vt:lpstr>Times New Roman</vt:lpstr>
      <vt:lpstr>1_Office Theme</vt:lpstr>
      <vt:lpstr>Tasks in the MCAS Portal Before Testing</vt:lpstr>
      <vt:lpstr>Presenters</vt:lpstr>
      <vt:lpstr>Logistics for This Session </vt:lpstr>
      <vt:lpstr>Slides for This Session </vt:lpstr>
      <vt:lpstr>Today’s Agenda</vt:lpstr>
      <vt:lpstr>Poll Question—3</vt:lpstr>
      <vt:lpstr>Poll Question—3</vt:lpstr>
      <vt:lpstr>1. Timeline of Tasks in the  MCAS Portal</vt:lpstr>
      <vt:lpstr>Timeline of Tasks in the MCAS Portal to Complete Before Testing for Principals/Test Coordinators</vt:lpstr>
      <vt:lpstr>Timeline of Tasks in the MCAS Portal to Complete During and After Testing for Principals/Test Coordinators</vt:lpstr>
      <vt:lpstr>Timeline of Tasks in the MCAS Portal to Complete Before and During Testing for Test Administrators</vt:lpstr>
      <vt:lpstr>Timeline of Tasks to Complete for Technology Coordinators</vt:lpstr>
      <vt:lpstr>2. Updates to Student Registration</vt:lpstr>
      <vt:lpstr>Manually Updating Student Information</vt:lpstr>
      <vt:lpstr>Exporting and Reimporting Student Registration Files</vt:lpstr>
      <vt:lpstr>Overview of Enrollment Transfers</vt:lpstr>
      <vt:lpstr>Overview of Enrollment Transfers (continued)</vt:lpstr>
      <vt:lpstr>Enrollment Transfer Overview</vt:lpstr>
      <vt:lpstr>Demonstration</vt:lpstr>
      <vt:lpstr>Transferring Students within a District</vt:lpstr>
      <vt:lpstr>Transferring Students within a District (continued)</vt:lpstr>
      <vt:lpstr>Transferring Students from Outside Your District: Requesting a Student Enrollment Transfer</vt:lpstr>
      <vt:lpstr>Transferring Students from Outside Your District: Requesting a Student Enrollment Transfer (continued)</vt:lpstr>
      <vt:lpstr>Transferring Students from Outside Your District: Requesting a Student Enrollment Transfer (continued)</vt:lpstr>
      <vt:lpstr>Approving a Student Enrollment Transfer</vt:lpstr>
      <vt:lpstr>View Details </vt:lpstr>
      <vt:lpstr>Resources</vt:lpstr>
      <vt:lpstr>3. Creating and Managing Classes </vt:lpstr>
      <vt:lpstr>What are classes in the MCAS Portal?</vt:lpstr>
      <vt:lpstr>Course and Grade Level Classes</vt:lpstr>
      <vt:lpstr>Creating Classes</vt:lpstr>
      <vt:lpstr>Class Naming Conventions</vt:lpstr>
      <vt:lpstr>Demonstration</vt:lpstr>
      <vt:lpstr>Manually Create a Class in the MCAS Portal</vt:lpstr>
      <vt:lpstr>Manually Create a Class in the MCAS Portal</vt:lpstr>
      <vt:lpstr>Uploading Multiple Classes via Class Upload file</vt:lpstr>
      <vt:lpstr>Uploading Multiple Classes via Class Upload file</vt:lpstr>
      <vt:lpstr>Class Data Definitions Information</vt:lpstr>
      <vt:lpstr>Uploading Multiple Classes via Class Upload File (continued)</vt:lpstr>
      <vt:lpstr>Uploading Multiple Classes via Class Upload File (continued)</vt:lpstr>
      <vt:lpstr>Class File Upload: Error Messages</vt:lpstr>
      <vt:lpstr>Class File Upload: Error Messages (continued)</vt:lpstr>
      <vt:lpstr>Uploading Classes via Student Registration Export/Import</vt:lpstr>
      <vt:lpstr>Creating Classes FAQs</vt:lpstr>
      <vt:lpstr>Creating Classes FAQs (continued)</vt:lpstr>
      <vt:lpstr>Resources</vt:lpstr>
      <vt:lpstr>Questions &amp; Answers</vt:lpstr>
      <vt:lpstr>4. Scheduling Tests and Printing  Student Logins</vt:lpstr>
      <vt:lpstr>Scheduling Tests</vt:lpstr>
      <vt:lpstr>Printing Student Logins</vt:lpstr>
      <vt:lpstr>Student Logins</vt:lpstr>
      <vt:lpstr>Student Summary Pages </vt:lpstr>
      <vt:lpstr>Demonstration</vt:lpstr>
      <vt:lpstr>Scheduling a test for multiple classes</vt:lpstr>
      <vt:lpstr>Scheduling a test for multiple classes (continued)</vt:lpstr>
      <vt:lpstr>Scheduling a Spanish/English test</vt:lpstr>
      <vt:lpstr>Printing Student Logins by Class</vt:lpstr>
      <vt:lpstr>Printing Student Logins by Class (continued)</vt:lpstr>
      <vt:lpstr>Printing Student Logins in Bulk</vt:lpstr>
      <vt:lpstr>Printing Student Logins in Bulk (continued)</vt:lpstr>
      <vt:lpstr>Printing Student Logins in Bulk (continued)</vt:lpstr>
      <vt:lpstr>Scheduling Tests &amp; Printing Logins FAQs</vt:lpstr>
      <vt:lpstr>Resources</vt:lpstr>
      <vt:lpstr>Questions &amp; Answers</vt:lpstr>
      <vt:lpstr>5. Materials Management</vt:lpstr>
      <vt:lpstr>Materials Management</vt:lpstr>
      <vt:lpstr>Materials Management</vt:lpstr>
      <vt:lpstr>Navigating the Materials Management Page</vt:lpstr>
      <vt:lpstr>Resources </vt:lpstr>
      <vt:lpstr>6. Accessibility and  Accommodations</vt:lpstr>
      <vt:lpstr>Verifying Accommodations</vt:lpstr>
      <vt:lpstr>Demonstration</vt:lpstr>
      <vt:lpstr>Verifying Form-Dependent Accommodations</vt:lpstr>
      <vt:lpstr>Verifying Form-Dependent Accommodations (continued)</vt:lpstr>
      <vt:lpstr>Verifying Accommodations: Single Student</vt:lpstr>
      <vt:lpstr>Verifying Accommodations: Student Registration Export</vt:lpstr>
      <vt:lpstr>Verifying Accommodations: Accommodations Export</vt:lpstr>
      <vt:lpstr>Verifying Accommodations: Summary Sheet</vt:lpstr>
      <vt:lpstr>Test Administrator Logins</vt:lpstr>
      <vt:lpstr>Test Administrator Logins</vt:lpstr>
      <vt:lpstr>Test Administrator Logins</vt:lpstr>
      <vt:lpstr>Test Administrator Logins – After Testing</vt:lpstr>
      <vt:lpstr>Resources</vt:lpstr>
      <vt:lpstr>7. Test Administrator Tasks  Before Testing</vt:lpstr>
      <vt:lpstr>Timeline of Tasks in the MCAS Portal to Complete Before and During Testing for Test Administrators</vt:lpstr>
      <vt:lpstr>Verifying Accommodations</vt:lpstr>
      <vt:lpstr>Questions &amp; Answers</vt:lpstr>
      <vt:lpstr>8. Resources, Support, and Next Steps</vt:lpstr>
      <vt:lpstr>Additional Resources</vt:lpstr>
      <vt:lpstr>Upcoming Training Webinars</vt:lpstr>
      <vt:lpstr>Next Steps</vt:lpstr>
      <vt:lpstr>Email and Phone Support </vt:lpstr>
      <vt:lpstr>9. Live “Sandbox Time”</vt:lpstr>
      <vt:lpstr>Poll Question—</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Cullen, Shannon (DESE)</cp:lastModifiedBy>
  <cp:revision>12</cp:revision>
  <cp:lastPrinted>2020-01-24T16:15:48Z</cp:lastPrinted>
  <dcterms:created xsi:type="dcterms:W3CDTF">2018-01-22T18:15:09Z</dcterms:created>
  <dcterms:modified xsi:type="dcterms:W3CDTF">2026-03-04T16:03:53Z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ile Status">
    <vt:lpwstr>Draft</vt:lpwstr>
  </property>
  <property fmtid="{D5CDD505-2E9C-101B-9397-08002B2CF9AE}" pid="3" name="Archive">
    <vt:bool>false</vt:bool>
  </property>
  <property fmtid="{D5CDD505-2E9C-101B-9397-08002B2CF9AE}" pid="4" name="SharedWithUsers">
    <vt:lpwstr>18;#Zalk, Jodie (DESE)</vt:lpwstr>
  </property>
  <property fmtid="{D5CDD505-2E9C-101B-9397-08002B2CF9AE}" pid="5" name="Category0">
    <vt:lpwstr>To be assigned</vt:lpwstr>
  </property>
  <property fmtid="{D5CDD505-2E9C-101B-9397-08002B2CF9AE}" pid="6" name="Approval Record">
    <vt:bool>false</vt:bool>
  </property>
  <property fmtid="{D5CDD505-2E9C-101B-9397-08002B2CF9AE}" pid="7" name="Admin Year">
    <vt:lpwstr>2020</vt:lpwstr>
  </property>
  <property fmtid="{D5CDD505-2E9C-101B-9397-08002B2CF9AE}" pid="8" name="MediaServiceImageTags">
    <vt:lpwstr/>
  </property>
  <property fmtid="{D5CDD505-2E9C-101B-9397-08002B2CF9AE}" pid="9" name="MSIP_Label_09530f54-9721-46db-bbe4-0dd4cd6e1126_Enabled">
    <vt:lpwstr>true</vt:lpwstr>
  </property>
  <property fmtid="{D5CDD505-2E9C-101B-9397-08002B2CF9AE}" pid="10" name="MSIP_Label_09530f54-9721-46db-bbe4-0dd4cd6e1126_SetDate">
    <vt:lpwstr>2024-10-22T16:39:02Z</vt:lpwstr>
  </property>
  <property fmtid="{D5CDD505-2E9C-101B-9397-08002B2CF9AE}" pid="11" name="MSIP_Label_09530f54-9721-46db-bbe4-0dd4cd6e1126_Method">
    <vt:lpwstr>Standard</vt:lpwstr>
  </property>
  <property fmtid="{D5CDD505-2E9C-101B-9397-08002B2CF9AE}" pid="12" name="MSIP_Label_09530f54-9721-46db-bbe4-0dd4cd6e1126_Name">
    <vt:lpwstr>General</vt:lpwstr>
  </property>
  <property fmtid="{D5CDD505-2E9C-101B-9397-08002B2CF9AE}" pid="13" name="MSIP_Label_09530f54-9721-46db-bbe4-0dd4cd6e1126_SiteId">
    <vt:lpwstr>22230e31-3d9d-47b1-8794-50b0e2d7bd02</vt:lpwstr>
  </property>
  <property fmtid="{D5CDD505-2E9C-101B-9397-08002B2CF9AE}" pid="14" name="MSIP_Label_09530f54-9721-46db-bbe4-0dd4cd6e1126_ActionId">
    <vt:lpwstr>29e52121-f53f-4d45-a91e-224cb8ec555d</vt:lpwstr>
  </property>
  <property fmtid="{D5CDD505-2E9C-101B-9397-08002B2CF9AE}" pid="15" name="MSIP_Label_09530f54-9721-46db-bbe4-0dd4cd6e1126_ContentBits">
    <vt:lpwstr>2</vt:lpwstr>
  </property>
  <property fmtid="{D5CDD505-2E9C-101B-9397-08002B2CF9AE}" pid="16" name="ClassificationContentMarkingFooterLocations">
    <vt:lpwstr>ESE PowerPoint Template 2017:8\Office Theme:4</vt:lpwstr>
  </property>
  <property fmtid="{D5CDD505-2E9C-101B-9397-08002B2CF9AE}" pid="17" name="ClassificationContentMarkingFooterText">
    <vt:lpwstr>Copyright - eMetric LLC</vt:lpwstr>
  </property>
  <property fmtid="{D5CDD505-2E9C-101B-9397-08002B2CF9AE}" pid="18" name="ContentTypeId">
    <vt:lpwstr>0x0101001632492CAC103A49A985C1EA3C99F8E6</vt:lpwstr>
  </property>
</Properties>
</file>