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 id="2147483670" r:id="rId5"/>
  </p:sldMasterIdLst>
  <p:notesMasterIdLst>
    <p:notesMasterId r:id="rId30"/>
  </p:notesMasterIdLst>
  <p:handoutMasterIdLst>
    <p:handoutMasterId r:id="rId31"/>
  </p:handoutMasterIdLst>
  <p:sldIdLst>
    <p:sldId id="280" r:id="rId6"/>
    <p:sldId id="359" r:id="rId7"/>
    <p:sldId id="1184" r:id="rId8"/>
    <p:sldId id="1274" r:id="rId9"/>
    <p:sldId id="1171" r:id="rId10"/>
    <p:sldId id="1451" r:id="rId11"/>
    <p:sldId id="1072" r:id="rId12"/>
    <p:sldId id="1316" r:id="rId13"/>
    <p:sldId id="1318" r:id="rId14"/>
    <p:sldId id="1317" r:id="rId15"/>
    <p:sldId id="1452" r:id="rId16"/>
    <p:sldId id="1524" r:id="rId17"/>
    <p:sldId id="1456" r:id="rId18"/>
    <p:sldId id="1526" r:id="rId19"/>
    <p:sldId id="1450" r:id="rId20"/>
    <p:sldId id="1519" r:id="rId21"/>
    <p:sldId id="1442" r:id="rId22"/>
    <p:sldId id="1525" r:id="rId23"/>
    <p:sldId id="1455" r:id="rId24"/>
    <p:sldId id="1315" r:id="rId25"/>
    <p:sldId id="1453" r:id="rId26"/>
    <p:sldId id="1298" r:id="rId27"/>
    <p:sldId id="311" r:id="rId28"/>
    <p:sldId id="1454" r:id="rId29"/>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47B6"/>
    <a:srgbClr val="0563C1"/>
    <a:srgbClr val="0000FF"/>
    <a:srgbClr val="101D35"/>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0D91B-3045-49C3-A0EF-385E8B02FDFC}" v="89" dt="2026-03-18T16:08:02.478"/>
    <p1510:client id="{5B41D548-4B80-479E-BAA5-B67A9E3873C4}" v="9" dt="2026-03-18T16:06:46.769"/>
    <p1510:client id="{77E31B8F-4AB7-5D4E-A1A5-D9300B726399}" v="2" dt="2026-03-17T20:57:05.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0542" autoAdjust="0"/>
  </p:normalViewPr>
  <p:slideViewPr>
    <p:cSldViewPr snapToGrid="0">
      <p:cViewPr varScale="1">
        <p:scale>
          <a:sx n="96" d="100"/>
          <a:sy n="96" d="100"/>
        </p:scale>
        <p:origin x="1254" y="84"/>
      </p:cViewPr>
      <p:guideLst>
        <p:guide orient="horz" pos="2160"/>
        <p:guide pos="3840"/>
      </p:guideLst>
    </p:cSldViewPr>
  </p:slideViewPr>
  <p:outlineViewPr>
    <p:cViewPr>
      <p:scale>
        <a:sx n="33" d="100"/>
        <a:sy n="33" d="100"/>
      </p:scale>
      <p:origin x="0" y="-1745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2026/3/18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2026/3/18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676DB-8846-7E3A-A5A1-0283C720E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73968-5928-FB64-DA0F-C404BFBE6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2938B-15EA-B2F4-C559-445F9E769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C96F5-4429-B375-097D-AAC39CB23963}"/>
              </a:ext>
            </a:extLst>
          </p:cNvPr>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32286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7E37-A572-BC5C-FBDF-108E38CF8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71A586-AC4D-E0C1-0753-4FE6FEDA6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F2F5D-BB24-E98C-BAD3-217FBF9CFE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F1385F-50A7-23C1-9DA8-08D5EA8A9F4D}"/>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64899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60BE6-A1A9-2FD9-8C4E-107AE20B0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E3180-8B6A-43C9-AE2A-211048931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3AD3F-6FAB-C69B-AD4B-D7D12F92F9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81FC66-9390-874D-1B8F-C01D3232BE2D}"/>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12408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0A16F-CF1C-89D8-0FC0-4E5ADB240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4834E-4368-4DC6-BA4B-72A486644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FCE45-FDC1-EA7A-9152-7B7E7ED120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EDC578-3441-6341-F525-5C79D46858F7}"/>
              </a:ext>
            </a:extLst>
          </p:cNvPr>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528768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0D787-FC7D-FAD8-6C12-0F16D5FFE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8EB61-C1DE-3792-5E9F-7947F71CD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9083B-8A39-694F-E9E4-6DE1014A51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513ED0-6A69-8803-5892-F3E1F721B40A}"/>
              </a:ext>
            </a:extLst>
          </p:cNvPr>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11004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8357-AFB4-18F2-184A-CF62FC589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47D4F-99D4-30C1-A403-5967FB3C9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C24E8-0A58-DFA0-2E46-B17606129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F7D801-BE0C-AB9A-DC96-644AD39B71C7}"/>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417471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DBAE6-F153-6D62-C598-B5210CD75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A719E-DED6-FDDC-278E-BA0F343CD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C3DA9-EFDB-E786-CFF7-C2B8649A1D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7376A-6E07-5EF3-2E19-DB0AFB2B3B0D}"/>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23890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B8FE23F0-45B9-4130-9361-256F0D871673}"/>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02251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1735597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76717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196249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921736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77950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32238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08670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29353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293815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4" name="Picture 3">
            <a:extLst>
              <a:ext uri="{FF2B5EF4-FFF2-40B4-BE49-F238E27FC236}">
                <a16:creationId xmlns:a16="http://schemas.microsoft.com/office/drawing/2014/main" id="{63226EC7-76D4-B68C-C1D5-FD7555A1FB97}"/>
              </a:ext>
            </a:extLst>
          </p:cNvPr>
          <p:cNvPicPr>
            <a:picLocks noChangeAspect="1"/>
          </p:cNvPicPr>
          <p:nvPr userDrawn="1"/>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12659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431922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85019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17873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78605"/>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a:extLst>
              <a:ext uri="{FF2B5EF4-FFF2-40B4-BE49-F238E27FC236}">
                <a16:creationId xmlns:a16="http://schemas.microsoft.com/office/drawing/2014/main" id="{A9C02484-58A6-CD79-BDFF-E6F7339885F3}"/>
              </a:ext>
            </a:extLst>
          </p:cNvPr>
          <p:cNvPicPr>
            <a:picLocks noChangeAspect="1"/>
          </p:cNvPicPr>
          <p:nvPr userDrawn="1"/>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4" name="Picture 3">
            <a:extLst>
              <a:ext uri="{FF2B5EF4-FFF2-40B4-BE49-F238E27FC236}">
                <a16:creationId xmlns:a16="http://schemas.microsoft.com/office/drawing/2014/main" id="{CAA0E868-CBE3-2A09-6857-FDAAEC6ABAC1}"/>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5135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29600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32532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33115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293627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6.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4688356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7" Type="http://schemas.openxmlformats.org/officeDocument/2006/relationships/hyperlink" Target="http://eepurl.com/ghSOhH"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doe.mass.edu/mcas/updates.html" TargetMode="External"/><Relationship Id="rId5" Type="http://schemas.openxmlformats.org/officeDocument/2006/relationships/hyperlink" Target="https://www.doe.mass.edu/mcas/accessibility/default.html" TargetMode="External"/><Relationship Id="rId4" Type="http://schemas.openxmlformats.org/officeDocument/2006/relationships/hyperlink" Target="https://www.doe.mass.edu/mcas/cal.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mcas.onlinehelp.cognia.org/training-webinar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doe.mass.edu/mcas/testadmin/student-kiosk-portal-updates.doc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mcas.onlinehelp.cognia.org/porta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doe.mass.edu/mcas/cal.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mcas@mass.gov" TargetMode="External"/><Relationship Id="rId7" Type="http://schemas.openxmlformats.org/officeDocument/2006/relationships/image" Target="../media/image24.svg"/><Relationship Id="rId2" Type="http://schemas.openxmlformats.org/officeDocument/2006/relationships/image" Target="../media/image21.sv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hyperlink" Target="http://www.doe.mass.edu/mcas" TargetMode="Externa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mcas.onlinehelp.cognia.org/training-webinars/" TargetMode="External"/><Relationship Id="rId5" Type="http://schemas.openxmlformats.org/officeDocument/2006/relationships/hyperlink" Target="https://mcas.onlinehelp.cognia.org/training-modules/" TargetMode="External"/><Relationship Id="rId4" Type="http://schemas.openxmlformats.org/officeDocument/2006/relationships/hyperlink" Target="https://mcas.onlinehelp.cognia.org/port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mcas/testadmin/training/slides.pptx"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mcas.onlinehelp.cognia.org/training-modu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mcas.onlinehelp.cognia.org/training-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1500762"/>
            <a:ext cx="8631677" cy="1928238"/>
          </a:xfrm>
        </p:spPr>
        <p:txBody>
          <a:bodyPr>
            <a:noAutofit/>
          </a:bodyPr>
          <a:lstStyle/>
          <a:p>
            <a:r>
              <a:rPr lang="en-US" sz="5900" b="1" dirty="0">
                <a:latin typeface="Arial"/>
                <a:cs typeface="Arial"/>
              </a:rPr>
              <a:t>MCAS Portal Tasks:</a:t>
            </a:r>
            <a:br>
              <a:rPr lang="en-US" sz="5900" b="1" dirty="0">
                <a:latin typeface="Arial"/>
                <a:cs typeface="Arial"/>
              </a:rPr>
            </a:br>
            <a:r>
              <a:rPr lang="en-US" sz="5900" b="1" dirty="0">
                <a:latin typeface="Arial"/>
                <a:cs typeface="Arial"/>
              </a:rPr>
              <a:t>Office Hours</a:t>
            </a:r>
            <a:endParaRPr lang="en-US" altLang="en-US" sz="5900" b="1" dirty="0">
              <a:latin typeface="Arial"/>
              <a:cs typeface="Arial"/>
            </a:endParaRPr>
          </a:p>
        </p:txBody>
      </p:sp>
      <p:sp>
        <p:nvSpPr>
          <p:cNvPr id="3" name="Subtitle 2"/>
          <p:cNvSpPr>
            <a:spLocks noGrp="1"/>
          </p:cNvSpPr>
          <p:nvPr>
            <p:ph type="subTitle" idx="1"/>
          </p:nvPr>
        </p:nvSpPr>
        <p:spPr>
          <a:xfrm>
            <a:off x="505838" y="4497953"/>
            <a:ext cx="7538936" cy="1391055"/>
          </a:xfrm>
        </p:spPr>
        <p:txBody>
          <a:bodyPr/>
          <a:lstStyle/>
          <a:p>
            <a:pPr defTabSz="914126"/>
            <a:r>
              <a:rPr lang="en-US" altLang="zh-CN" sz="2799" dirty="0">
                <a:solidFill>
                  <a:schemeClr val="bg1"/>
                </a:solidFill>
                <a:latin typeface="Arial" panose="020B0604020202020204" pitchFamily="34" charset="0"/>
                <a:cs typeface="Arial" panose="020B0604020202020204" pitchFamily="34" charset="0"/>
              </a:rPr>
              <a:t>The Office of Student Assessment Services</a:t>
            </a:r>
          </a:p>
          <a:p>
            <a:pPr defTabSz="914126"/>
            <a:r>
              <a:rPr lang="en-US" altLang="zh-CN" sz="2799" dirty="0">
                <a:solidFill>
                  <a:schemeClr val="bg1"/>
                </a:solidFill>
                <a:latin typeface="Arial" panose="020B0604020202020204" pitchFamily="34" charset="0"/>
                <a:cs typeface="Arial" panose="020B0604020202020204" pitchFamily="34" charset="0"/>
              </a:rPr>
              <a:t>March 19</a:t>
            </a:r>
            <a:r>
              <a:rPr lang="en-US" altLang="zh-CN" sz="2799">
                <a:solidFill>
                  <a:schemeClr val="bg1"/>
                </a:solidFill>
                <a:latin typeface="Arial" panose="020B0604020202020204" pitchFamily="34" charset="0"/>
                <a:cs typeface="Arial" panose="020B0604020202020204" pitchFamily="34" charset="0"/>
              </a:rPr>
              <a:t>, 2026</a:t>
            </a:r>
            <a:endParaRPr lang="en-US" altLang="zh-CN" sz="2799"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A7A1-AE08-07FD-52A3-61125DF2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22898-DAD1-3F32-2A3E-67663239028E}"/>
              </a:ext>
            </a:extLst>
          </p:cNvPr>
          <p:cNvSpPr>
            <a:spLocks noGrp="1"/>
          </p:cNvSpPr>
          <p:nvPr>
            <p:ph type="title"/>
          </p:nvPr>
        </p:nvSpPr>
        <p:spPr>
          <a:xfrm>
            <a:off x="173178" y="308699"/>
            <a:ext cx="11470181" cy="861002"/>
          </a:xfrm>
        </p:spPr>
        <p:txBody>
          <a:bodyPr>
            <a:normAutofit fontScale="90000"/>
          </a:bodyPr>
          <a:lstStyle/>
          <a:p>
            <a:r>
              <a:rPr lang="en-US" sz="4400" b="1" dirty="0">
                <a:cs typeface="Segoe UI" pitchFamily="34" charset="0"/>
              </a:rPr>
              <a:t>Additional Resources on the DESE Website</a:t>
            </a:r>
          </a:p>
        </p:txBody>
      </p:sp>
      <p:graphicFrame>
        <p:nvGraphicFramePr>
          <p:cNvPr id="6" name="Content Placeholder 5">
            <a:extLst>
              <a:ext uri="{FF2B5EF4-FFF2-40B4-BE49-F238E27FC236}">
                <a16:creationId xmlns:a16="http://schemas.microsoft.com/office/drawing/2014/main" id="{3CA6AF7D-00E6-4FB0-AA35-F13BD7F68B13}"/>
              </a:ext>
            </a:extLst>
          </p:cNvPr>
          <p:cNvGraphicFramePr>
            <a:graphicFrameLocks noGrp="1"/>
          </p:cNvGraphicFramePr>
          <p:nvPr>
            <p:ph idx="1"/>
            <p:extLst>
              <p:ext uri="{D42A27DB-BD31-4B8C-83A1-F6EECF244321}">
                <p14:modId xmlns:p14="http://schemas.microsoft.com/office/powerpoint/2010/main" val="3435562202"/>
              </p:ext>
            </p:extLst>
          </p:nvPr>
        </p:nvGraphicFramePr>
        <p:xfrm>
          <a:off x="173038" y="1590675"/>
          <a:ext cx="11890374" cy="4182810"/>
        </p:xfrm>
        <a:graphic>
          <a:graphicData uri="http://schemas.openxmlformats.org/drawingml/2006/table">
            <a:tbl>
              <a:tblPr firstRow="1" bandRow="1">
                <a:tableStyleId>{5940675A-B579-460E-94D1-54222C63F5DA}</a:tableStyleId>
              </a:tblPr>
              <a:tblGrid>
                <a:gridCol w="7173912">
                  <a:extLst>
                    <a:ext uri="{9D8B030D-6E8A-4147-A177-3AD203B41FA5}">
                      <a16:colId xmlns:a16="http://schemas.microsoft.com/office/drawing/2014/main" val="693765042"/>
                    </a:ext>
                  </a:extLst>
                </a:gridCol>
                <a:gridCol w="4716462">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Resource</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Location</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cs typeface="Arial" panose="020B0604020202020204" pitchFamily="34" charset="0"/>
                        </a:rPr>
                        <a:t>Test Administration Resources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cs typeface="Arial" panose="020B0604020202020204" pitchFamily="34" charset="0"/>
                        </a:rPr>
                        <a:t>Manuals</a:t>
                      </a:r>
                    </a:p>
                    <a:p>
                      <a:pPr marL="342900" indent="-342900" algn="l" defTabSz="914126" rtl="0" eaLnBrk="1" latinLnBrk="0" hangingPunct="1">
                        <a:buFont typeface="Arial" panose="020B0604020202020204" pitchFamily="34" charset="0"/>
                        <a:buChar char="•"/>
                      </a:pPr>
                      <a:r>
                        <a:rPr lang="en-US" sz="2000" kern="1200" dirty="0">
                          <a:solidFill>
                            <a:schemeClr val="dk1"/>
                          </a:solidFill>
                          <a:latin typeface="Arial" panose="020B0604020202020204" pitchFamily="34" charset="0"/>
                          <a:cs typeface="Arial" panose="020B0604020202020204" pitchFamily="34" charset="0"/>
                        </a:rPr>
                        <a:t>Sample materials</a:t>
                      </a:r>
                      <a:endParaRPr lang="en-US"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hlinkClick r:id="rId3"/>
                        </a:rPr>
                        <a:t>www.doe.mass.edu/mcas/testadmin/</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cs typeface="Arial" panose="020B0604020202020204" pitchFamily="34" charset="0"/>
                        </a:rPr>
                        <a:t>Statewide Testing Schedule</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hlinkClick r:id="rId4"/>
                        </a:rPr>
                        <a:t>www.doe.mass.edu/mcas/cal.html</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549645531"/>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cs typeface="Arial" panose="020B0604020202020204" pitchFamily="34" charset="0"/>
                        </a:rPr>
                        <a:t>Accessibility and Accommodations Manual</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hlinkClick r:id="rId5"/>
                        </a:rPr>
                        <a:t>www.doe.mass.edu/mcas/accessibility/default.html</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482634065"/>
                  </a:ext>
                </a:extLst>
              </a:tr>
              <a:tr h="1055968">
                <a:tc>
                  <a:txBody>
                    <a:bodyPr/>
                    <a:lstStyle/>
                    <a:p>
                      <a:pPr marL="0" algn="l" defTabSz="914126" rtl="0" eaLnBrk="1" latinLnBrk="0" hangingPunct="1"/>
                      <a:r>
                        <a:rPr lang="en-US" sz="2400" kern="1200" dirty="0">
                          <a:solidFill>
                            <a:schemeClr val="dk1"/>
                          </a:solidFill>
                          <a:latin typeface="Arial" panose="020B0604020202020204" pitchFamily="34" charset="0"/>
                          <a:cs typeface="Arial" panose="020B0604020202020204" pitchFamily="34" charset="0"/>
                        </a:rPr>
                        <a:t>Student Assessment Updates </a:t>
                      </a:r>
                      <a:br>
                        <a:rPr lang="en-US" sz="2400" kern="1200" dirty="0">
                          <a:solidFill>
                            <a:schemeClr val="dk1"/>
                          </a:solidFill>
                          <a:latin typeface="Arial" panose="020B0604020202020204" pitchFamily="34" charset="0"/>
                          <a:cs typeface="Arial" panose="020B0604020202020204" pitchFamily="34" charset="0"/>
                        </a:rPr>
                      </a:br>
                      <a:r>
                        <a:rPr lang="en-US" sz="1800" kern="1200" dirty="0">
                          <a:solidFill>
                            <a:schemeClr val="dk1"/>
                          </a:solidFill>
                          <a:latin typeface="Arial" panose="020B0604020202020204" pitchFamily="34" charset="0"/>
                          <a:cs typeface="Arial" panose="020B0604020202020204" pitchFamily="34" charset="0"/>
                        </a:rPr>
                        <a:t>(Biweekly email with important updates about the MCAS program)</a:t>
                      </a:r>
                      <a:endParaRPr lang="en-US" sz="20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hlinkClick r:id="rId6"/>
                        </a:rPr>
                        <a:t>www.doe.mass.edu/mcas/updates.html</a:t>
                      </a:r>
                      <a:endParaRPr lang="en-US" sz="2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If you do not already receive this email, subscribe using this link: </a:t>
                      </a:r>
                      <a:r>
                        <a:rPr lang="en-US" sz="1800" dirty="0">
                          <a:latin typeface="Arial" panose="020B0604020202020204" pitchFamily="34" charset="0"/>
                          <a:cs typeface="Arial" panose="020B0604020202020204" pitchFamily="34" charset="0"/>
                          <a:hlinkClick r:id="rId7"/>
                        </a:rPr>
                        <a:t>http://eepurl.com/ghSOhH</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7D9ADF3B-2FC2-92F7-5EE5-50B9C853A9C4}"/>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2046307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idx="4294967295"/>
          </p:nvPr>
        </p:nvSpPr>
        <p:spPr>
          <a:xfrm>
            <a:off x="3492500" y="2246312"/>
            <a:ext cx="7842250" cy="2365375"/>
          </a:xfrm>
        </p:spPr>
        <p:txBody>
          <a:bodyPr>
            <a:normAutofit/>
          </a:bodyPr>
          <a:lstStyle/>
          <a:p>
            <a:r>
              <a:rPr lang="en-US" b="1" dirty="0">
                <a:solidFill>
                  <a:srgbClr val="000000"/>
                </a:solidFill>
                <a:latin typeface="Arial" panose="020B0604020202020204" pitchFamily="34" charset="0"/>
                <a:cs typeface="Arial" panose="020B0604020202020204" pitchFamily="34" charset="0"/>
              </a:rPr>
              <a:t>2. Frequently Asked Questions</a:t>
            </a:r>
            <a:br>
              <a:rPr lang="zh-CN" altLang="en-US" sz="6000" b="1" dirty="0">
                <a:solidFill>
                  <a:srgbClr val="000000"/>
                </a:solidFill>
              </a:rPr>
            </a:br>
            <a:endParaRPr lang="en-US" b="1" dirty="0">
              <a:solidFill>
                <a:srgbClr val="0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C9387C4-DCA4-DC58-1568-4DC1A47BA719}"/>
              </a:ext>
            </a:extLst>
          </p:cNvPr>
          <p:cNvSpPr>
            <a:spLocks noGrp="1"/>
          </p:cNvSpPr>
          <p:nvPr>
            <p:ph type="sldNum" sz="quarter" idx="12"/>
          </p:nvPr>
        </p:nvSpPr>
        <p:spPr/>
        <p:txBody>
          <a:bodyPr/>
          <a:lstStyle/>
          <a:p>
            <a:fld id="{68A8D22E-6BC5-9E47-900C-2BB94685D9F5}" type="slidenum">
              <a:rPr lang="en-US" smtClean="0"/>
              <a:pPr/>
              <a:t>11</a:t>
            </a:fld>
            <a:endParaRPr lang="en-US"/>
          </a:p>
        </p:txBody>
      </p:sp>
    </p:spTree>
    <p:extLst>
      <p:ext uri="{BB962C8B-B14F-4D97-AF65-F5344CB8AC3E}">
        <p14:creationId xmlns:p14="http://schemas.microsoft.com/office/powerpoint/2010/main" val="181839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E30C2-06C4-5790-65BE-657A53297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9D600-35FC-8892-1BA2-293EE9583A60}"/>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New for 2025–26 </a:t>
            </a:r>
          </a:p>
        </p:txBody>
      </p:sp>
      <p:sp>
        <p:nvSpPr>
          <p:cNvPr id="3" name="Content Placeholder 2">
            <a:extLst>
              <a:ext uri="{FF2B5EF4-FFF2-40B4-BE49-F238E27FC236}">
                <a16:creationId xmlns:a16="http://schemas.microsoft.com/office/drawing/2014/main" id="{E8AB2B8D-ABE1-A7B1-24A0-96D03F87920E}"/>
              </a:ext>
            </a:extLst>
          </p:cNvPr>
          <p:cNvSpPr>
            <a:spLocks noGrp="1"/>
          </p:cNvSpPr>
          <p:nvPr>
            <p:ph idx="1"/>
          </p:nvPr>
        </p:nvSpPr>
        <p:spPr>
          <a:xfrm>
            <a:off x="150667" y="1468005"/>
            <a:ext cx="11890665" cy="5148117"/>
          </a:xfrm>
        </p:spPr>
        <p:txBody>
          <a:bodyPr>
            <a:noAutofit/>
          </a:bodyPr>
          <a:lstStyle/>
          <a:p>
            <a:pPr fontAlgn="base">
              <a:buClr>
                <a:srgbClr val="000000"/>
              </a:buClr>
            </a:pPr>
            <a:r>
              <a:rPr lang="en-US" sz="2100" dirty="0">
                <a:solidFill>
                  <a:srgbClr val="000000"/>
                </a:solidFill>
                <a:latin typeface="Arial" panose="020B0604020202020204" pitchFamily="34" charset="0"/>
                <a:cs typeface="Arial" panose="020B0604020202020204" pitchFamily="34" charset="0"/>
              </a:rPr>
              <a:t>Progress view is available </a:t>
            </a:r>
            <a:r>
              <a:rPr lang="en-US" sz="2100" dirty="0">
                <a:solidFill>
                  <a:srgbClr val="000000"/>
                </a:solidFill>
              </a:rPr>
              <a:t>on the Test Scheduling page to monitor student progress during testing.</a:t>
            </a:r>
          </a:p>
          <a:p>
            <a:pPr fontAlgn="base">
              <a:buClr>
                <a:srgbClr val="000000"/>
              </a:buClr>
            </a:pPr>
            <a:r>
              <a:rPr lang="en-US" sz="2100" dirty="0">
                <a:solidFill>
                  <a:srgbClr val="000000"/>
                </a:solidFill>
              </a:rPr>
              <a:t>Session access codes are now referred to as access codes. </a:t>
            </a:r>
          </a:p>
          <a:p>
            <a:pPr fontAlgn="base">
              <a:buClr>
                <a:srgbClr val="000000"/>
              </a:buClr>
            </a:pPr>
            <a:r>
              <a:rPr lang="en-US" sz="2100" dirty="0">
                <a:solidFill>
                  <a:srgbClr val="000000"/>
                </a:solidFill>
              </a:rPr>
              <a:t>Schools can now print student logins in bulk. </a:t>
            </a:r>
          </a:p>
          <a:p>
            <a:pPr fontAlgn="base">
              <a:buClr>
                <a:srgbClr val="000000"/>
              </a:buClr>
            </a:pPr>
            <a:r>
              <a:rPr lang="en-US" sz="2100" dirty="0">
                <a:solidFill>
                  <a:srgbClr val="000000"/>
                </a:solidFill>
              </a:rPr>
              <a:t>Schools may export a new Export Accommodations report to review accommodations prior to testing.</a:t>
            </a:r>
          </a:p>
          <a:p>
            <a:pPr fontAlgn="base">
              <a:buClr>
                <a:srgbClr val="000000"/>
              </a:buClr>
            </a:pPr>
            <a:r>
              <a:rPr lang="en-US" sz="2100" dirty="0">
                <a:solidFill>
                  <a:srgbClr val="000000"/>
                </a:solidFill>
              </a:rPr>
              <a:t>Only test coordinators and technology coordinators are able to add test report codes and session report codes to student tests.  </a:t>
            </a:r>
          </a:p>
          <a:p>
            <a:pPr fontAlgn="base">
              <a:buClr>
                <a:srgbClr val="000000"/>
              </a:buClr>
            </a:pPr>
            <a:r>
              <a:rPr lang="en-US" sz="2100" dirty="0">
                <a:solidFill>
                  <a:srgbClr val="000000"/>
                </a:solidFill>
                <a:latin typeface="Arial" panose="020B0604020202020204" pitchFamily="34" charset="0"/>
                <a:cs typeface="Arial" panose="020B0604020202020204" pitchFamily="34" charset="0"/>
              </a:rPr>
              <a:t>Course-level and grade-level classes: Grades 3–8 students </a:t>
            </a:r>
            <a:r>
              <a:rPr lang="en-US" sz="2100" b="1" dirty="0">
                <a:solidFill>
                  <a:srgbClr val="000000"/>
                </a:solidFill>
                <a:latin typeface="Arial" panose="020B0604020202020204" pitchFamily="34" charset="0"/>
                <a:cs typeface="Arial" panose="020B0604020202020204" pitchFamily="34" charset="0"/>
              </a:rPr>
              <a:t>must be assigned to grade-level classes </a:t>
            </a:r>
            <a:r>
              <a:rPr lang="en-US" sz="2100" dirty="0">
                <a:solidFill>
                  <a:srgbClr val="000000"/>
                </a:solidFill>
                <a:latin typeface="Arial" panose="020B0604020202020204" pitchFamily="34" charset="0"/>
                <a:cs typeface="Arial" panose="020B0604020202020204" pitchFamily="34" charset="0"/>
              </a:rPr>
              <a:t>and high school students </a:t>
            </a:r>
            <a:r>
              <a:rPr lang="en-US" sz="2100" b="1" dirty="0">
                <a:solidFill>
                  <a:srgbClr val="000000"/>
                </a:solidFill>
                <a:latin typeface="Arial" panose="020B0604020202020204" pitchFamily="34" charset="0"/>
                <a:cs typeface="Arial" panose="020B0604020202020204" pitchFamily="34" charset="0"/>
              </a:rPr>
              <a:t>must be assigned to cours</a:t>
            </a:r>
            <a:r>
              <a:rPr lang="en-US" sz="2100" b="1" dirty="0">
                <a:solidFill>
                  <a:srgbClr val="000000"/>
                </a:solidFill>
              </a:rPr>
              <a:t>e-level classes</a:t>
            </a:r>
            <a:r>
              <a:rPr lang="en-US" sz="2100" dirty="0">
                <a:solidFill>
                  <a:srgbClr val="000000"/>
                </a:solidFill>
              </a:rPr>
              <a:t>. </a:t>
            </a:r>
          </a:p>
          <a:p>
            <a:pPr lvl="1" fontAlgn="base">
              <a:buClr>
                <a:srgbClr val="000000"/>
              </a:buClr>
            </a:pPr>
            <a:r>
              <a:rPr lang="en-US" sz="2100" dirty="0">
                <a:solidFill>
                  <a:srgbClr val="000000"/>
                </a:solidFill>
              </a:rPr>
              <a:t>Additional information was covered in the March 4 Tasks in the MCAS Portal Before Testing training webinar, available on the </a:t>
            </a:r>
            <a:r>
              <a:rPr lang="en-US" sz="2100" dirty="0">
                <a:solidFill>
                  <a:srgbClr val="000000"/>
                </a:solidFill>
                <a:hlinkClick r:id="rId3"/>
              </a:rPr>
              <a:t>Training Webinars page</a:t>
            </a:r>
            <a:r>
              <a:rPr lang="en-US" sz="2100" dirty="0">
                <a:solidFill>
                  <a:srgbClr val="000000"/>
                </a:solidFill>
              </a:rPr>
              <a:t> of the MCAS Resource Center. </a:t>
            </a:r>
          </a:p>
          <a:p>
            <a:pPr fontAlgn="base">
              <a:buClr>
                <a:srgbClr val="000000"/>
              </a:buClr>
            </a:pPr>
            <a:r>
              <a:rPr lang="en-US" sz="2100" dirty="0">
                <a:solidFill>
                  <a:srgbClr val="000000"/>
                </a:solidFill>
              </a:rPr>
              <a:t>Refer to the </a:t>
            </a:r>
            <a:r>
              <a:rPr lang="en-US" sz="2100" u="sng" dirty="0">
                <a:hlinkClick r:id="rId4"/>
              </a:rPr>
              <a:t>Updates to the MCAS Student Kiosk and MCAS Portal for 2025–26</a:t>
            </a:r>
            <a:r>
              <a:rPr lang="en-US" sz="2100" dirty="0"/>
              <a:t> </a:t>
            </a:r>
            <a:r>
              <a:rPr lang="en-US" sz="2100" dirty="0">
                <a:solidFill>
                  <a:schemeClr val="tx1"/>
                </a:solidFill>
              </a:rPr>
              <a:t>for additional information. </a:t>
            </a:r>
          </a:p>
        </p:txBody>
      </p:sp>
      <p:sp>
        <p:nvSpPr>
          <p:cNvPr id="4" name="Slide Number Placeholder 3">
            <a:extLst>
              <a:ext uri="{FF2B5EF4-FFF2-40B4-BE49-F238E27FC236}">
                <a16:creationId xmlns:a16="http://schemas.microsoft.com/office/drawing/2014/main" id="{8E39A23D-BC3F-712D-CABA-B3F765D73366}"/>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156374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CFE27-30B3-41C7-B353-B2AB75F70E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90971E-A762-A548-5B8E-DA75403BCAC1}"/>
              </a:ext>
            </a:extLst>
          </p:cNvPr>
          <p:cNvSpPr>
            <a:spLocks noGrp="1"/>
          </p:cNvSpPr>
          <p:nvPr>
            <p:ph type="title"/>
          </p:nvPr>
        </p:nvSpPr>
        <p:spPr/>
        <p:txBody>
          <a:bodyPr>
            <a:normAutofit/>
          </a:bodyPr>
          <a:lstStyle/>
          <a:p>
            <a:r>
              <a:rPr lang="en-US" altLang="en-US" sz="3999" b="1" dirty="0"/>
              <a:t>Practice Tests in the MCAS Training Site </a:t>
            </a:r>
            <a:endParaRPr lang="en-US" sz="3999" b="1" dirty="0"/>
          </a:p>
        </p:txBody>
      </p:sp>
      <p:sp>
        <p:nvSpPr>
          <p:cNvPr id="8" name="TextBox 7">
            <a:extLst>
              <a:ext uri="{FF2B5EF4-FFF2-40B4-BE49-F238E27FC236}">
                <a16:creationId xmlns:a16="http://schemas.microsoft.com/office/drawing/2014/main" id="{660BED38-71E9-1F7C-991B-2FCD97D58088}"/>
              </a:ext>
            </a:extLst>
          </p:cNvPr>
          <p:cNvSpPr txBox="1"/>
          <p:nvPr/>
        </p:nvSpPr>
        <p:spPr>
          <a:xfrm>
            <a:off x="895983" y="1379938"/>
            <a:ext cx="10224932" cy="1015663"/>
          </a:xfrm>
          <a:prstGeom prst="rect">
            <a:avLst/>
          </a:prstGeom>
          <a:noFill/>
        </p:spPr>
        <p:txBody>
          <a:bodyPr wrap="square" rtlCol="0">
            <a:spAutoFit/>
          </a:bodyPr>
          <a:lstStyle/>
          <a:p>
            <a:r>
              <a:rPr lang="en-US" sz="2000" dirty="0">
                <a:solidFill>
                  <a:srgbClr val="000000"/>
                </a:solidFill>
                <a:latin typeface="Arial" panose="020B0604020202020204" pitchFamily="34" charset="0"/>
                <a:cs typeface="Arial" panose="020B0604020202020204" pitchFamily="34" charset="0"/>
              </a:rPr>
              <a:t>Schools may choose to conduct a practice test through the MCAS Training Site to give students and staff an opportunity to prepare for MCAS computer-based testing by simulating test day processes and procedures. </a:t>
            </a:r>
          </a:p>
        </p:txBody>
      </p:sp>
      <p:graphicFrame>
        <p:nvGraphicFramePr>
          <p:cNvPr id="4" name="Table 3">
            <a:extLst>
              <a:ext uri="{FF2B5EF4-FFF2-40B4-BE49-F238E27FC236}">
                <a16:creationId xmlns:a16="http://schemas.microsoft.com/office/drawing/2014/main" id="{B3483D00-AAB0-DB83-FB0D-30859ED11EE0}"/>
              </a:ext>
            </a:extLst>
          </p:cNvPr>
          <p:cNvGraphicFramePr>
            <a:graphicFrameLocks noGrp="1"/>
          </p:cNvGraphicFramePr>
          <p:nvPr>
            <p:extLst>
              <p:ext uri="{D42A27DB-BD31-4B8C-83A1-F6EECF244321}">
                <p14:modId xmlns:p14="http://schemas.microsoft.com/office/powerpoint/2010/main" val="2568641348"/>
              </p:ext>
            </p:extLst>
          </p:nvPr>
        </p:nvGraphicFramePr>
        <p:xfrm>
          <a:off x="609600" y="2449142"/>
          <a:ext cx="10972800" cy="3332071"/>
        </p:xfrm>
        <a:graphic>
          <a:graphicData uri="http://schemas.openxmlformats.org/drawingml/2006/table">
            <a:tbl>
              <a:tblPr firstRow="1" firstCol="1" bandRow="1">
                <a:tableStyleId>{5940675A-B579-460E-94D1-54222C63F5DA}</a:tableStyleId>
              </a:tblPr>
              <a:tblGrid>
                <a:gridCol w="5391855">
                  <a:extLst>
                    <a:ext uri="{9D8B030D-6E8A-4147-A177-3AD203B41FA5}">
                      <a16:colId xmlns:a16="http://schemas.microsoft.com/office/drawing/2014/main" val="2897009210"/>
                    </a:ext>
                  </a:extLst>
                </a:gridCol>
                <a:gridCol w="5580945">
                  <a:extLst>
                    <a:ext uri="{9D8B030D-6E8A-4147-A177-3AD203B41FA5}">
                      <a16:colId xmlns:a16="http://schemas.microsoft.com/office/drawing/2014/main" val="508594310"/>
                    </a:ext>
                  </a:extLst>
                </a:gridCol>
              </a:tblGrid>
              <a:tr h="426537">
                <a:tc>
                  <a:txBody>
                    <a:bodyPr/>
                    <a:lstStyle/>
                    <a:p>
                      <a:pPr marL="0" marR="0">
                        <a:lnSpc>
                          <a:spcPct val="107000"/>
                        </a:lnSpc>
                        <a:buNone/>
                      </a:pPr>
                      <a:r>
                        <a:rPr lang="en-US" sz="2000" b="1" kern="100" dirty="0">
                          <a:solidFill>
                            <a:srgbClr val="000000"/>
                          </a:solidFill>
                          <a:effectLst/>
                          <a:latin typeface="Arial" panose="020B0604020202020204" pitchFamily="34" charset="0"/>
                          <a:cs typeface="Arial" panose="020B0604020202020204" pitchFamily="34" charset="0"/>
                        </a:rPr>
                        <a:t>Example Test on Training Site</a:t>
                      </a:r>
                      <a:endParaRPr lang="en-US" sz="20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07000"/>
                        </a:lnSpc>
                        <a:buNone/>
                      </a:pPr>
                      <a:r>
                        <a:rPr lang="en-US" sz="2000" b="1" kern="100">
                          <a:solidFill>
                            <a:srgbClr val="000000"/>
                          </a:solidFill>
                          <a:effectLst/>
                          <a:latin typeface="Arial" panose="020B0604020202020204" pitchFamily="34" charset="0"/>
                          <a:cs typeface="Arial" panose="020B0604020202020204" pitchFamily="34" charset="0"/>
                        </a:rPr>
                        <a:t>Embedded Accommodations</a:t>
                      </a:r>
                      <a:endParaRPr lang="en-US" sz="2000" b="1"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762745050"/>
                  </a:ext>
                </a:extLst>
              </a:tr>
              <a:tr h="359572">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2026 Grade 8 Math Practice Test_Training Site</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none</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29956297"/>
                  </a:ext>
                </a:extLst>
              </a:tr>
              <a:tr h="415506">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2026 Grade 3 Math Practice Test </a:t>
                      </a:r>
                      <a:r>
                        <a:rPr lang="en-US" sz="2000" b="1" kern="100">
                          <a:solidFill>
                            <a:srgbClr val="000000"/>
                          </a:solidFill>
                          <a:effectLst/>
                          <a:latin typeface="Arial" panose="020B0604020202020204" pitchFamily="34" charset="0"/>
                          <a:cs typeface="Arial" panose="020B0604020202020204" pitchFamily="34" charset="0"/>
                        </a:rPr>
                        <a:t>Accommodated</a:t>
                      </a:r>
                      <a:r>
                        <a:rPr lang="en-US" sz="2000" kern="100">
                          <a:solidFill>
                            <a:srgbClr val="000000"/>
                          </a:solidFill>
                          <a:effectLst/>
                          <a:latin typeface="Arial" panose="020B0604020202020204" pitchFamily="34" charset="0"/>
                          <a:cs typeface="Arial" panose="020B0604020202020204" pitchFamily="34" charset="0"/>
                        </a:rPr>
                        <a:t>_TS</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Accommodated practice test: Text-to-speech, Speech-to-text, Word prediction, Mouse Pointer</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01745321"/>
                  </a:ext>
                </a:extLst>
              </a:tr>
              <a:tr h="399525">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2026 Grade 5 Math Practice Test </a:t>
                      </a:r>
                      <a:r>
                        <a:rPr lang="en-US" sz="2000" b="1" kern="100">
                          <a:solidFill>
                            <a:srgbClr val="000000"/>
                          </a:solidFill>
                          <a:effectLst/>
                          <a:latin typeface="Arial" panose="020B0604020202020204" pitchFamily="34" charset="0"/>
                          <a:cs typeface="Arial" panose="020B0604020202020204" pitchFamily="34" charset="0"/>
                        </a:rPr>
                        <a:t>SR</a:t>
                      </a:r>
                      <a:r>
                        <a:rPr lang="en-US" sz="2000" kern="100">
                          <a:solidFill>
                            <a:srgbClr val="000000"/>
                          </a:solidFill>
                          <a:effectLst/>
                          <a:latin typeface="Arial" panose="020B0604020202020204" pitchFamily="34" charset="0"/>
                          <a:cs typeface="Arial" panose="020B0604020202020204" pitchFamily="34" charset="0"/>
                        </a:rPr>
                        <a:t>_Training Site</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Screen reader practice test: Compatible Assistive Technology, Screen Reader  </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05802984"/>
                  </a:ext>
                </a:extLst>
              </a:tr>
              <a:tr h="199762">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HS Biology Practice Test </a:t>
                      </a:r>
                      <a:r>
                        <a:rPr lang="en-US" sz="2000" b="1" kern="100">
                          <a:solidFill>
                            <a:srgbClr val="000000"/>
                          </a:solidFill>
                          <a:effectLst/>
                          <a:latin typeface="Arial" panose="020B0604020202020204" pitchFamily="34" charset="0"/>
                          <a:cs typeface="Arial" panose="020B0604020202020204" pitchFamily="34" charset="0"/>
                        </a:rPr>
                        <a:t>ASL</a:t>
                      </a:r>
                      <a:r>
                        <a:rPr lang="en-US" sz="2000" kern="100">
                          <a:solidFill>
                            <a:srgbClr val="000000"/>
                          </a:solidFill>
                          <a:effectLst/>
                          <a:latin typeface="Arial" panose="020B0604020202020204" pitchFamily="34" charset="0"/>
                          <a:cs typeface="Arial" panose="020B0604020202020204" pitchFamily="34" charset="0"/>
                        </a:rPr>
                        <a:t>_Training Site   </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buNone/>
                      </a:pPr>
                      <a:r>
                        <a:rPr lang="en-US" sz="2000" kern="100">
                          <a:solidFill>
                            <a:srgbClr val="000000"/>
                          </a:solidFill>
                          <a:effectLst/>
                          <a:latin typeface="Arial" panose="020B0604020202020204" pitchFamily="34" charset="0"/>
                          <a:cs typeface="Arial" panose="020B0604020202020204" pitchFamily="34" charset="0"/>
                        </a:rPr>
                        <a:t>ASL</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77684275"/>
                  </a:ext>
                </a:extLst>
              </a:tr>
              <a:tr h="717322">
                <a:tc>
                  <a:txBody>
                    <a:bodyPr/>
                    <a:lstStyle/>
                    <a:p>
                      <a:pPr marL="0" marR="0">
                        <a:lnSpc>
                          <a:spcPct val="107000"/>
                        </a:lnSpc>
                        <a:buNone/>
                      </a:pPr>
                      <a:r>
                        <a:rPr lang="en-US" sz="2000" b="1" kern="100">
                          <a:solidFill>
                            <a:srgbClr val="000000"/>
                          </a:solidFill>
                          <a:effectLst/>
                          <a:latin typeface="Arial" panose="020B0604020202020204" pitchFamily="34" charset="0"/>
                          <a:cs typeface="Arial" panose="020B0604020202020204" pitchFamily="34" charset="0"/>
                        </a:rPr>
                        <a:t>Spanish/English </a:t>
                      </a:r>
                      <a:r>
                        <a:rPr lang="en-US" sz="2000" kern="100">
                          <a:solidFill>
                            <a:srgbClr val="000000"/>
                          </a:solidFill>
                          <a:effectLst/>
                          <a:latin typeface="Arial" panose="020B0604020202020204" pitchFamily="34" charset="0"/>
                          <a:cs typeface="Arial" panose="020B0604020202020204" pitchFamily="34" charset="0"/>
                        </a:rPr>
                        <a:t>Grade 8 Math Practice Test_Training Site  </a:t>
                      </a:r>
                      <a:endParaRPr lang="en-US" sz="20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nSpc>
                          <a:spcPct val="107000"/>
                        </a:lnSpc>
                        <a:buNone/>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Spanish/English</a:t>
                      </a:r>
                    </a:p>
                  </a:txBody>
                  <a:tcPr marL="68580" marR="68580" marT="0" marB="0"/>
                </a:tc>
                <a:extLst>
                  <a:ext uri="{0D108BD9-81ED-4DB2-BD59-A6C34878D82A}">
                    <a16:rowId xmlns:a16="http://schemas.microsoft.com/office/drawing/2014/main" val="1791360985"/>
                  </a:ext>
                </a:extLst>
              </a:tr>
            </a:tbl>
          </a:graphicData>
        </a:graphic>
      </p:graphicFrame>
      <p:sp>
        <p:nvSpPr>
          <p:cNvPr id="7" name="TextBox 6">
            <a:extLst>
              <a:ext uri="{FF2B5EF4-FFF2-40B4-BE49-F238E27FC236}">
                <a16:creationId xmlns:a16="http://schemas.microsoft.com/office/drawing/2014/main" id="{9E240E2C-DD4C-1F66-713F-59A783B0DEAA}"/>
              </a:ext>
            </a:extLst>
          </p:cNvPr>
          <p:cNvSpPr txBox="1"/>
          <p:nvPr/>
        </p:nvSpPr>
        <p:spPr>
          <a:xfrm>
            <a:off x="2906767" y="5991450"/>
            <a:ext cx="6203365" cy="369332"/>
          </a:xfrm>
          <a:prstGeom prst="rect">
            <a:avLst/>
          </a:prstGeom>
          <a:noFill/>
          <a:ln>
            <a:solidFill>
              <a:schemeClr val="tx1"/>
            </a:solidFill>
          </a:ln>
        </p:spPr>
        <p:txBody>
          <a:bodyPr wrap="none" rtlCol="0">
            <a:spAutoFit/>
          </a:bodyPr>
          <a:lstStyle/>
          <a:p>
            <a:r>
              <a:rPr lang="en-US" b="1" dirty="0">
                <a:latin typeface="Arial" panose="020B0604020202020204" pitchFamily="34" charset="0"/>
                <a:cs typeface="Arial" panose="020B0604020202020204" pitchFamily="34" charset="0"/>
              </a:rPr>
              <a:t>Note</a:t>
            </a:r>
            <a:r>
              <a:rPr lang="en-US" dirty="0">
                <a:latin typeface="Arial" panose="020B0604020202020204" pitchFamily="34" charset="0"/>
                <a:cs typeface="Arial" panose="020B0604020202020204" pitchFamily="34" charset="0"/>
              </a:rPr>
              <a:t>: In some cases “Training Site” is abbreviated as “TS”.</a:t>
            </a:r>
          </a:p>
        </p:txBody>
      </p:sp>
      <p:sp>
        <p:nvSpPr>
          <p:cNvPr id="10" name="Slide Number Placeholder 9">
            <a:extLst>
              <a:ext uri="{FF2B5EF4-FFF2-40B4-BE49-F238E27FC236}">
                <a16:creationId xmlns:a16="http://schemas.microsoft.com/office/drawing/2014/main" id="{C86CD526-8197-2F03-CD48-AFAD8E24050F}"/>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13192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AB65C-0913-88F8-4AFE-10E9C60A9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51E9B-1E26-BF6B-8DD4-3220E7606E8C}"/>
              </a:ext>
            </a:extLst>
          </p:cNvPr>
          <p:cNvSpPr>
            <a:spLocks noGrp="1"/>
          </p:cNvSpPr>
          <p:nvPr>
            <p:ph type="title"/>
          </p:nvPr>
        </p:nvSpPr>
        <p:spPr/>
        <p:txBody>
          <a:bodyPr>
            <a:normAutofit fontScale="90000"/>
          </a:bodyPr>
          <a:lstStyle/>
          <a:p>
            <a:r>
              <a:rPr lang="en-US" sz="4000" dirty="0"/>
              <a:t>How do I ensure leading zeros are not dropped in the student registration file?</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8B7B808-72D2-2F11-7A5F-74DED3255948}"/>
              </a:ext>
            </a:extLst>
          </p:cNvPr>
          <p:cNvSpPr>
            <a:spLocks noGrp="1"/>
          </p:cNvSpPr>
          <p:nvPr>
            <p:ph idx="1"/>
          </p:nvPr>
        </p:nvSpPr>
        <p:spPr/>
        <p:txBody>
          <a:bodyPr>
            <a:normAutofit/>
          </a:bodyPr>
          <a:lstStyle/>
          <a:p>
            <a:pPr marL="0" lvl="0" indent="0">
              <a:buClr>
                <a:srgbClr val="000000"/>
              </a:buClr>
              <a:buNone/>
            </a:pPr>
            <a:r>
              <a:rPr lang="en-US" dirty="0">
                <a:solidFill>
                  <a:srgbClr val="000000"/>
                </a:solidFill>
              </a:rPr>
              <a:t>If using Excel to create your file, convert all the cells in the file text format to ensure leading zeros will not be dropped when populating the columns and rows by following the directions below: </a:t>
            </a:r>
          </a:p>
          <a:p>
            <a:pPr marL="514350" lvl="0" indent="-514350">
              <a:buClr>
                <a:srgbClr val="000000"/>
              </a:buClr>
              <a:buFont typeface="+mj-lt"/>
              <a:buAutoNum type="arabicPeriod"/>
            </a:pPr>
            <a:r>
              <a:rPr lang="en-US" dirty="0">
                <a:solidFill>
                  <a:srgbClr val="000000"/>
                </a:solidFill>
              </a:rPr>
              <a:t>Highlight the entire sheet by clicking on the arrow in the upper left corner of the spreadsheet between the columns and rows. </a:t>
            </a:r>
          </a:p>
          <a:p>
            <a:pPr marL="514350" lvl="0" indent="-514350">
              <a:buClr>
                <a:srgbClr val="000000"/>
              </a:buClr>
              <a:buFont typeface="+mj-lt"/>
              <a:buAutoNum type="arabicPeriod"/>
            </a:pPr>
            <a:r>
              <a:rPr lang="en-US" dirty="0">
                <a:solidFill>
                  <a:srgbClr val="000000"/>
                </a:solidFill>
              </a:rPr>
              <a:t>Right click and select </a:t>
            </a:r>
            <a:r>
              <a:rPr lang="en-US" b="1" dirty="0">
                <a:solidFill>
                  <a:srgbClr val="000000"/>
                </a:solidFill>
              </a:rPr>
              <a:t>Format Cells</a:t>
            </a:r>
            <a:r>
              <a:rPr lang="en-US" dirty="0">
                <a:solidFill>
                  <a:srgbClr val="000000"/>
                </a:solidFill>
              </a:rPr>
              <a:t>. </a:t>
            </a:r>
          </a:p>
          <a:p>
            <a:pPr marL="514350" lvl="0" indent="-514350">
              <a:buClr>
                <a:srgbClr val="000000"/>
              </a:buClr>
              <a:buFont typeface="+mj-lt"/>
              <a:buAutoNum type="arabicPeriod"/>
            </a:pPr>
            <a:r>
              <a:rPr lang="en-US" dirty="0">
                <a:solidFill>
                  <a:srgbClr val="000000"/>
                </a:solidFill>
              </a:rPr>
              <a:t>Select the </a:t>
            </a:r>
            <a:r>
              <a:rPr lang="en-US" b="1" dirty="0">
                <a:solidFill>
                  <a:srgbClr val="000000"/>
                </a:solidFill>
              </a:rPr>
              <a:t>Text</a:t>
            </a:r>
            <a:r>
              <a:rPr lang="en-US" dirty="0">
                <a:solidFill>
                  <a:srgbClr val="000000"/>
                </a:solidFill>
              </a:rPr>
              <a:t> option from the Category selector in the Format Cells popup window. </a:t>
            </a:r>
          </a:p>
          <a:p>
            <a:pPr marL="514350" lvl="0" indent="-514350">
              <a:buClr>
                <a:srgbClr val="000000"/>
              </a:buClr>
              <a:buFont typeface="+mj-lt"/>
              <a:buAutoNum type="arabicPeriod"/>
            </a:pPr>
            <a:r>
              <a:rPr lang="en-US" dirty="0">
                <a:solidFill>
                  <a:srgbClr val="000000"/>
                </a:solidFill>
              </a:rPr>
              <a:t>Click </a:t>
            </a:r>
            <a:r>
              <a:rPr lang="en-US" b="1" dirty="0">
                <a:solidFill>
                  <a:srgbClr val="000000"/>
                </a:solidFill>
              </a:rPr>
              <a:t>OK</a:t>
            </a:r>
            <a:r>
              <a:rPr lang="en-US" dirty="0">
                <a:solidFill>
                  <a:srgbClr val="000000"/>
                </a:solidFill>
              </a:rPr>
              <a:t>.</a:t>
            </a:r>
            <a:endParaRPr lang="en-US"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ECAABCD-39F2-DD12-2CF9-6C79150D35F6}"/>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71768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8788A-9C01-C4F8-5762-C6D998C3C0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F632B-AE43-93F7-D57E-F9E3D98C9AFD}"/>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What ar</a:t>
            </a:r>
            <a:r>
              <a:rPr lang="en-US" sz="4000" dirty="0"/>
              <a:t>e classes in the MCAS Portal?</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F05B1D4-2DDA-80BA-4FB4-E12C38027BA3}"/>
              </a:ext>
            </a:extLst>
          </p:cNvPr>
          <p:cNvSpPr>
            <a:spLocks noGrp="1"/>
          </p:cNvSpPr>
          <p:nvPr>
            <p:ph idx="1"/>
          </p:nvPr>
        </p:nvSpPr>
        <p:spPr/>
        <p:txBody>
          <a:bodyPr>
            <a:normAutofit fontScale="92500" lnSpcReduction="10000"/>
          </a:bodyPr>
          <a:lstStyle/>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 </a:t>
            </a:r>
            <a:r>
              <a:rPr lang="en-US">
                <a:solidFill>
                  <a:srgbClr val="000000"/>
                </a:solidFill>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class</a:t>
            </a:r>
            <a:r>
              <a:rPr lang="en-US">
                <a:solidFill>
                  <a:srgbClr val="000000"/>
                </a:solidFill>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 is a group of students in the MCAS Portal who will take the same test together. </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Up to 250 students allowed in a class in the MCAS Portal. </a:t>
            </a:r>
          </a:p>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Each class is subject specific. </a:t>
            </a:r>
          </a:p>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For the following accommodations, students are required to be assigned to a separate class specifically designated for that accommodation:</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Human Read Aloud</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Human Signer</a:t>
            </a:r>
          </a:p>
          <a:p>
            <a:pPr marL="914400" lvl="1"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Spanish/English</a:t>
            </a:r>
          </a:p>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Classes can be created during or anytime after student registration. DESE recommends creating classes approximately two weeks before testing to minimize changes needed. </a:t>
            </a:r>
          </a:p>
        </p:txBody>
      </p:sp>
      <p:sp>
        <p:nvSpPr>
          <p:cNvPr id="4" name="Slide Number Placeholder 3">
            <a:extLst>
              <a:ext uri="{FF2B5EF4-FFF2-40B4-BE49-F238E27FC236}">
                <a16:creationId xmlns:a16="http://schemas.microsoft.com/office/drawing/2014/main" id="{383C5E8C-F740-08EC-36B1-72426C8E8F8C}"/>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211741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39831-935C-8E6F-88C4-B88786CB6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0D4AD-11CA-C577-34A8-C2D038888A39}"/>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How do I create classe</a:t>
            </a:r>
            <a:r>
              <a:rPr lang="en-US" sz="4000" dirty="0"/>
              <a:t>s?</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B0DF540-50C8-F53A-7CB5-531BD5E14348}"/>
              </a:ext>
            </a:extLst>
          </p:cNvPr>
          <p:cNvSpPr>
            <a:spLocks noGrp="1"/>
          </p:cNvSpPr>
          <p:nvPr>
            <p:ph idx="1"/>
          </p:nvPr>
        </p:nvSpPr>
        <p:spPr>
          <a:xfrm>
            <a:off x="173179" y="1591253"/>
            <a:ext cx="11890665" cy="4958047"/>
          </a:xfrm>
        </p:spPr>
        <p:txBody>
          <a:bodyPr>
            <a:normAutofit lnSpcReduction="10000"/>
          </a:bodyPr>
          <a:lstStyle/>
          <a:p>
            <a:pPr lvl="0">
              <a:buClr>
                <a:srgbClr val="000000"/>
              </a:buClr>
            </a:pPr>
            <a:r>
              <a:rPr lang="en-US" sz="2000" dirty="0">
                <a:solidFill>
                  <a:srgbClr val="000000"/>
                </a:solidFill>
                <a:latin typeface="Arial" panose="020B0604020202020204" pitchFamily="34" charset="0"/>
                <a:cs typeface="Arial" panose="020B0604020202020204" pitchFamily="34" charset="0"/>
              </a:rPr>
              <a:t>There are three ways to create classes in the MCAS Portal.</a:t>
            </a:r>
          </a:p>
          <a:p>
            <a:pPr marL="0" lvl="0" indent="0">
              <a:buClr>
                <a:srgbClr val="000000"/>
              </a:buClr>
              <a:buNone/>
            </a:pPr>
            <a:endParaRPr lang="en-US" sz="2000" dirty="0">
              <a:solidFill>
                <a:srgbClr val="000000"/>
              </a:solidFill>
              <a:latin typeface="Arial" panose="020B0604020202020204" pitchFamily="34" charset="0"/>
              <a:cs typeface="Arial" panose="020B0604020202020204" pitchFamily="34" charset="0"/>
            </a:endParaRPr>
          </a:p>
          <a:p>
            <a:pPr marL="0" lvl="0" indent="0">
              <a:buClr>
                <a:srgbClr val="000000"/>
              </a:buClr>
              <a:buNone/>
            </a:pPr>
            <a:endParaRPr lang="en-US" sz="2000" dirty="0">
              <a:solidFill>
                <a:srgbClr val="000000"/>
              </a:solidFill>
            </a:endParaRPr>
          </a:p>
          <a:p>
            <a:pPr marL="0" lvl="0" indent="0">
              <a:buClr>
                <a:srgbClr val="000000"/>
              </a:buClr>
              <a:buNone/>
            </a:pPr>
            <a:endParaRPr lang="en-US" sz="2000" dirty="0">
              <a:solidFill>
                <a:srgbClr val="000000"/>
              </a:solidFill>
              <a:latin typeface="Arial" panose="020B0604020202020204" pitchFamily="34" charset="0"/>
              <a:cs typeface="Arial" panose="020B0604020202020204" pitchFamily="34" charset="0"/>
            </a:endParaRPr>
          </a:p>
          <a:p>
            <a:pPr marL="0" lvl="0" indent="0">
              <a:buClr>
                <a:srgbClr val="000000"/>
              </a:buClr>
              <a:buNone/>
            </a:pPr>
            <a:endParaRPr lang="en-US" sz="2000" dirty="0">
              <a:solidFill>
                <a:srgbClr val="000000"/>
              </a:solidFill>
              <a:latin typeface="Arial" panose="020B0604020202020204" pitchFamily="34" charset="0"/>
              <a:cs typeface="Arial" panose="020B0604020202020204" pitchFamily="34" charset="0"/>
            </a:endParaRPr>
          </a:p>
          <a:p>
            <a:pPr marL="0" lvl="0" indent="0">
              <a:buClr>
                <a:srgbClr val="000000"/>
              </a:buClr>
              <a:buNone/>
            </a:pPr>
            <a:endParaRPr lang="en-US" sz="2000" dirty="0">
              <a:solidFill>
                <a:srgbClr val="000000"/>
              </a:solidFill>
            </a:endParaRPr>
          </a:p>
          <a:p>
            <a:pPr marL="0" lvl="0" indent="0">
              <a:buClr>
                <a:srgbClr val="000000"/>
              </a:buClr>
              <a:buNone/>
            </a:pPr>
            <a:endParaRPr lang="en-US" sz="2000" dirty="0">
              <a:solidFill>
                <a:srgbClr val="000000"/>
              </a:solidFill>
              <a:latin typeface="Arial" panose="020B0604020202020204" pitchFamily="34" charset="0"/>
              <a:cs typeface="Arial" panose="020B0604020202020204" pitchFamily="34" charset="0"/>
            </a:endParaRPr>
          </a:p>
          <a:p>
            <a:pPr marL="0" lvl="0" indent="0">
              <a:buClr>
                <a:srgbClr val="000000"/>
              </a:buClr>
              <a:buNone/>
            </a:pPr>
            <a:endParaRPr lang="en-US" sz="2000" dirty="0">
              <a:solidFill>
                <a:srgbClr val="000000"/>
              </a:solidFill>
              <a:latin typeface="Arial" panose="020B0604020202020204" pitchFamily="34" charset="0"/>
              <a:cs typeface="Arial" panose="020B0604020202020204" pitchFamily="34" charset="0"/>
            </a:endParaRPr>
          </a:p>
          <a:p>
            <a:pPr marL="0" lvl="0" indent="0">
              <a:buClr>
                <a:srgbClr val="000000"/>
              </a:buClr>
              <a:buNone/>
            </a:pPr>
            <a:endParaRPr lang="en-US" sz="2000" dirty="0">
              <a:solidFill>
                <a:srgbClr val="000000"/>
              </a:solidFill>
            </a:endParaRPr>
          </a:p>
          <a:p>
            <a:pPr marL="0" lvl="0" indent="0">
              <a:buClr>
                <a:srgbClr val="000000"/>
              </a:buClr>
              <a:buNone/>
            </a:pPr>
            <a:endParaRPr lang="en-US" sz="2000" dirty="0">
              <a:solidFill>
                <a:srgbClr val="000000"/>
              </a:solidFill>
              <a:latin typeface="Arial" panose="020B0604020202020204" pitchFamily="34" charset="0"/>
              <a:cs typeface="Arial" panose="020B0604020202020204" pitchFamily="34" charset="0"/>
            </a:endParaRPr>
          </a:p>
          <a:p>
            <a:pPr lvl="0">
              <a:buClr>
                <a:srgbClr val="000000"/>
              </a:buClr>
            </a:pPr>
            <a:r>
              <a:rPr lang="en-US" sz="2000" dirty="0">
                <a:solidFill>
                  <a:srgbClr val="000000"/>
                </a:solidFill>
                <a:latin typeface="Arial" panose="020B0604020202020204" pitchFamily="34" charset="0"/>
                <a:cs typeface="Arial" panose="020B0604020202020204" pitchFamily="34" charset="0"/>
              </a:rPr>
              <a:t>For additional information on creating, editing, and deleting classes, see the Guide to the MCAS Portal, located on the </a:t>
            </a:r>
            <a:r>
              <a:rPr lang="en-US" sz="2000" dirty="0">
                <a:solidFill>
                  <a:srgbClr val="000000"/>
                </a:solidFill>
                <a:latin typeface="Arial" panose="020B0604020202020204" pitchFamily="34" charset="0"/>
                <a:cs typeface="Arial" panose="020B0604020202020204" pitchFamily="34" charset="0"/>
                <a:hlinkClick r:id="rId2"/>
              </a:rPr>
              <a:t>MCAS Portal page</a:t>
            </a:r>
            <a:r>
              <a:rPr lang="en-US" sz="2000" dirty="0">
                <a:solidFill>
                  <a:srgbClr val="000000"/>
                </a:solidFill>
                <a:latin typeface="Arial" panose="020B0604020202020204" pitchFamily="34" charset="0"/>
                <a:cs typeface="Arial" panose="020B0604020202020204" pitchFamily="34" charset="0"/>
              </a:rPr>
              <a:t> of the MCAS Resource Center. </a:t>
            </a:r>
          </a:p>
          <a:p>
            <a:pPr lvl="1">
              <a:buClr>
                <a:srgbClr val="000000"/>
              </a:buClr>
            </a:pPr>
            <a:r>
              <a:rPr lang="en-US" sz="1800" dirty="0">
                <a:solidFill>
                  <a:srgbClr val="000000"/>
                </a:solidFill>
                <a:latin typeface="Arial" panose="020B0604020202020204" pitchFamily="34" charset="0"/>
                <a:cs typeface="Arial" panose="020B0604020202020204" pitchFamily="34" charset="0"/>
              </a:rPr>
              <a:t>Part V: Creating and Managing Classes for Grades 3–8</a:t>
            </a:r>
            <a:endParaRPr lang="en-US" sz="1800" dirty="0">
              <a:solidFill>
                <a:srgbClr val="000000"/>
              </a:solidFill>
            </a:endParaRPr>
          </a:p>
          <a:p>
            <a:pPr lvl="1">
              <a:buClr>
                <a:srgbClr val="000000"/>
              </a:buClr>
            </a:pPr>
            <a:r>
              <a:rPr lang="en-US" sz="1800" dirty="0">
                <a:solidFill>
                  <a:srgbClr val="000000"/>
                </a:solidFill>
                <a:latin typeface="Arial" panose="020B0604020202020204" pitchFamily="34" charset="0"/>
                <a:cs typeface="Arial" panose="020B0604020202020204" pitchFamily="34" charset="0"/>
              </a:rPr>
              <a:t>Appendix A: Creating and Managing Classes for High School Tests</a:t>
            </a:r>
            <a:endParaRPr lang="en-US" sz="1400" dirty="0">
              <a:solidFill>
                <a:srgbClr val="000000"/>
              </a:solidFill>
            </a:endParaRPr>
          </a:p>
        </p:txBody>
      </p:sp>
      <p:graphicFrame>
        <p:nvGraphicFramePr>
          <p:cNvPr id="5" name="Table 4">
            <a:extLst>
              <a:ext uri="{FF2B5EF4-FFF2-40B4-BE49-F238E27FC236}">
                <a16:creationId xmlns:a16="http://schemas.microsoft.com/office/drawing/2014/main" id="{63E51137-CFAB-33E2-7CBC-E5B7C6C849E7}"/>
              </a:ext>
            </a:extLst>
          </p:cNvPr>
          <p:cNvGraphicFramePr>
            <a:graphicFrameLocks noGrp="1"/>
          </p:cNvGraphicFramePr>
          <p:nvPr>
            <p:extLst>
              <p:ext uri="{D42A27DB-BD31-4B8C-83A1-F6EECF244321}">
                <p14:modId xmlns:p14="http://schemas.microsoft.com/office/powerpoint/2010/main" val="4050719480"/>
              </p:ext>
            </p:extLst>
          </p:nvPr>
        </p:nvGraphicFramePr>
        <p:xfrm>
          <a:off x="560732" y="1946031"/>
          <a:ext cx="10559552" cy="3258916"/>
        </p:xfrm>
        <a:graphic>
          <a:graphicData uri="http://schemas.openxmlformats.org/drawingml/2006/table">
            <a:tbl>
              <a:tblPr firstRow="1" bandRow="1">
                <a:tableStyleId>{5C22544A-7EE6-4342-B048-85BDC9FD1C3A}</a:tableStyleId>
              </a:tblPr>
              <a:tblGrid>
                <a:gridCol w="5279776">
                  <a:extLst>
                    <a:ext uri="{9D8B030D-6E8A-4147-A177-3AD203B41FA5}">
                      <a16:colId xmlns:a16="http://schemas.microsoft.com/office/drawing/2014/main" val="1035294188"/>
                    </a:ext>
                  </a:extLst>
                </a:gridCol>
                <a:gridCol w="5279776">
                  <a:extLst>
                    <a:ext uri="{9D8B030D-6E8A-4147-A177-3AD203B41FA5}">
                      <a16:colId xmlns:a16="http://schemas.microsoft.com/office/drawing/2014/main" val="3312719341"/>
                    </a:ext>
                  </a:extLst>
                </a:gridCol>
              </a:tblGrid>
              <a:tr h="515716">
                <a:tc>
                  <a:txBody>
                    <a:bodyPr/>
                    <a:lstStyle/>
                    <a:p>
                      <a:r>
                        <a:rPr lang="en-US" dirty="0">
                          <a:latin typeface="Arial" panose="020B0604020202020204" pitchFamily="34" charset="0"/>
                          <a:cs typeface="Arial" panose="020B0604020202020204" pitchFamily="34" charset="0"/>
                        </a:rPr>
                        <a:t>Option to create classes</a:t>
                      </a:r>
                    </a:p>
                  </a:txBody>
                  <a:tcPr/>
                </a:tc>
                <a:tc>
                  <a:txBody>
                    <a:bodyPr/>
                    <a:lstStyle/>
                    <a:p>
                      <a:r>
                        <a:rPr lang="en-US" dirty="0">
                          <a:latin typeface="Arial" panose="020B0604020202020204" pitchFamily="34" charset="0"/>
                          <a:cs typeface="Arial" panose="020B0604020202020204" pitchFamily="34" charset="0"/>
                        </a:rPr>
                        <a:t>When would you use this option?</a:t>
                      </a:r>
                    </a:p>
                  </a:txBody>
                  <a:tcPr/>
                </a:tc>
                <a:extLst>
                  <a:ext uri="{0D108BD9-81ED-4DB2-BD59-A6C34878D82A}">
                    <a16:rowId xmlns:a16="http://schemas.microsoft.com/office/drawing/2014/main" val="223702625"/>
                  </a:ext>
                </a:extLst>
              </a:tr>
              <a:tr h="515716">
                <a:tc>
                  <a:txBody>
                    <a:bodyPr/>
                    <a:lstStyle/>
                    <a:p>
                      <a:r>
                        <a:rPr lang="en-US" b="1" dirty="0">
                          <a:solidFill>
                            <a:srgbClr val="000000"/>
                          </a:solidFill>
                          <a:latin typeface="Arial" panose="020B0604020202020204" pitchFamily="34" charset="0"/>
                          <a:cs typeface="Arial" panose="020B0604020202020204" pitchFamily="34" charset="0"/>
                        </a:rPr>
                        <a:t>Option 1</a:t>
                      </a:r>
                      <a:r>
                        <a:rPr lang="en-US" dirty="0">
                          <a:solidFill>
                            <a:srgbClr val="000000"/>
                          </a:solidFill>
                          <a:latin typeface="Arial" panose="020B0604020202020204" pitchFamily="34" charset="0"/>
                          <a:cs typeface="Arial" panose="020B0604020202020204" pitchFamily="34" charset="0"/>
                        </a:rPr>
                        <a:t>: Manually create classes one at a time in the MCAS Portal user interface</a:t>
                      </a:r>
                    </a:p>
                  </a:txBody>
                  <a:tcPr/>
                </a:tc>
                <a:tc>
                  <a:txBody>
                    <a:bodyPr/>
                    <a:lstStyle/>
                    <a:p>
                      <a:r>
                        <a:rPr lang="en-US" sz="1800" dirty="0">
                          <a:solidFill>
                            <a:srgbClr val="000000"/>
                          </a:solidFill>
                          <a:latin typeface="Arial" panose="020B0604020202020204" pitchFamily="34" charset="0"/>
                          <a:cs typeface="Arial" panose="020B0604020202020204" pitchFamily="34" charset="0"/>
                        </a:rPr>
                        <a:t>Recommended when creating four or fewer classes or when working with a small number of students</a:t>
                      </a:r>
                      <a:endParaRPr lang="en-US"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0993747"/>
                  </a:ext>
                </a:extLst>
              </a:tr>
              <a:tr h="515716">
                <a:tc>
                  <a:txBody>
                    <a:bodyPr/>
                    <a:lstStyle/>
                    <a:p>
                      <a:r>
                        <a:rPr lang="en-US" b="1" dirty="0">
                          <a:solidFill>
                            <a:srgbClr val="000000"/>
                          </a:solidFill>
                          <a:latin typeface="Arial" panose="020B0604020202020204" pitchFamily="34" charset="0"/>
                          <a:cs typeface="Arial" panose="020B0604020202020204" pitchFamily="34" charset="0"/>
                        </a:rPr>
                        <a:t>Option 2</a:t>
                      </a:r>
                      <a:r>
                        <a:rPr lang="en-US" dirty="0">
                          <a:solidFill>
                            <a:srgbClr val="000000"/>
                          </a:solidFill>
                          <a:latin typeface="Arial" panose="020B0604020202020204" pitchFamily="34" charset="0"/>
                          <a:cs typeface="Arial" panose="020B0604020202020204" pitchFamily="34" charset="0"/>
                        </a:rPr>
                        <a:t>: Export the Student Registration file, enter the class names in column K of the file, and reupload the file. </a:t>
                      </a:r>
                    </a:p>
                  </a:txBody>
                  <a:tcPr/>
                </a:tc>
                <a:tc>
                  <a:txBody>
                    <a:bodyPr/>
                    <a:lstStyle/>
                    <a:p>
                      <a:r>
                        <a:rPr lang="en-US" sz="1800" dirty="0">
                          <a:solidFill>
                            <a:srgbClr val="000000"/>
                          </a:solidFill>
                          <a:latin typeface="Arial" panose="020B0604020202020204" pitchFamily="34" charset="0"/>
                          <a:cs typeface="Arial" panose="020B0604020202020204" pitchFamily="34" charset="0"/>
                        </a:rPr>
                        <a:t>Recommended when creating five or more classes or when working with a large number of students</a:t>
                      </a:r>
                      <a:endParaRPr lang="en-US"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70345808"/>
                  </a:ext>
                </a:extLst>
              </a:tr>
              <a:tr h="515716">
                <a:tc>
                  <a:txBody>
                    <a:bodyPr/>
                    <a:lstStyle/>
                    <a:p>
                      <a:r>
                        <a:rPr lang="en-US" b="1" dirty="0">
                          <a:solidFill>
                            <a:srgbClr val="000000"/>
                          </a:solidFill>
                          <a:latin typeface="Arial" panose="020B0604020202020204" pitchFamily="34" charset="0"/>
                          <a:cs typeface="Arial" panose="020B0604020202020204" pitchFamily="34" charset="0"/>
                        </a:rPr>
                        <a:t>Option 3</a:t>
                      </a:r>
                      <a:r>
                        <a:rPr lang="en-US" dirty="0">
                          <a:solidFill>
                            <a:srgbClr val="000000"/>
                          </a:solidFill>
                          <a:latin typeface="Arial" panose="020B0604020202020204" pitchFamily="34" charset="0"/>
                          <a:cs typeface="Arial" panose="020B0604020202020204" pitchFamily="34" charset="0"/>
                        </a:rPr>
                        <a:t>: Create and upload a class upload file. </a:t>
                      </a:r>
                    </a:p>
                  </a:txBody>
                  <a:tcPr/>
                </a:tc>
                <a:tc>
                  <a:txBody>
                    <a:bodyPr/>
                    <a:lstStyle/>
                    <a:p>
                      <a:r>
                        <a:rPr lang="en-US" sz="1800" dirty="0">
                          <a:solidFill>
                            <a:srgbClr val="000000"/>
                          </a:solidFill>
                          <a:latin typeface="Arial" panose="020B0604020202020204" pitchFamily="34" charset="0"/>
                          <a:cs typeface="Arial" panose="020B0604020202020204" pitchFamily="34" charset="0"/>
                        </a:rPr>
                        <a:t>Recommended when creating five or more classes or when working with a large number of students</a:t>
                      </a:r>
                      <a:endParaRPr lang="en-US"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9668534"/>
                  </a:ext>
                </a:extLst>
              </a:tr>
            </a:tbl>
          </a:graphicData>
        </a:graphic>
      </p:graphicFrame>
      <p:sp>
        <p:nvSpPr>
          <p:cNvPr id="4" name="Slide Number Placeholder 3">
            <a:extLst>
              <a:ext uri="{FF2B5EF4-FFF2-40B4-BE49-F238E27FC236}">
                <a16:creationId xmlns:a16="http://schemas.microsoft.com/office/drawing/2014/main" id="{46E88EF1-46E8-9F89-0B1F-6A6F851F06FB}"/>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344782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9C527-7817-0CD7-796C-1C51EA30A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5F841-F0BD-CE67-F956-6BECD01265B9}"/>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When can I schedule tests?</a:t>
            </a:r>
          </a:p>
        </p:txBody>
      </p:sp>
      <p:sp>
        <p:nvSpPr>
          <p:cNvPr id="3" name="Text Placeholder 2">
            <a:extLst>
              <a:ext uri="{FF2B5EF4-FFF2-40B4-BE49-F238E27FC236}">
                <a16:creationId xmlns:a16="http://schemas.microsoft.com/office/drawing/2014/main" id="{15D45823-16C8-9434-01B6-2B1B7F23D020}"/>
              </a:ext>
            </a:extLst>
          </p:cNvPr>
          <p:cNvSpPr>
            <a:spLocks noGrp="1"/>
          </p:cNvSpPr>
          <p:nvPr>
            <p:ph idx="1"/>
          </p:nvPr>
        </p:nvSpPr>
        <p:spPr/>
        <p:txBody>
          <a:bodyPr>
            <a:normAutofit/>
          </a:bodyPr>
          <a:lstStyle/>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Schools will need to “schedule” classes for tests in order to assign test forms and create student logins.</a:t>
            </a:r>
          </a:p>
          <a:p>
            <a:pPr marL="914400" lvl="1" indent="-457200">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Student logins cannot be printed until after tests are scheduled. </a:t>
            </a:r>
          </a:p>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Test coordinators will need to schedule tests approximately one week prior to test administration. </a:t>
            </a:r>
          </a:p>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The </a:t>
            </a:r>
            <a:r>
              <a:rPr lang="en-US" dirty="0">
                <a:solidFill>
                  <a:srgbClr val="000000"/>
                </a:solidFill>
                <a:latin typeface="Arial" panose="020B0604020202020204" pitchFamily="34" charset="0"/>
                <a:cs typeface="Arial" panose="020B0604020202020204" pitchFamily="34" charset="0"/>
                <a:hlinkClick r:id="rId2"/>
              </a:rPr>
              <a:t>Statewide Testing Schedule</a:t>
            </a:r>
            <a:r>
              <a:rPr lang="en-US" dirty="0">
                <a:solidFill>
                  <a:srgbClr val="000000"/>
                </a:solidFill>
                <a:latin typeface="Arial" panose="020B0604020202020204" pitchFamily="34" charset="0"/>
                <a:cs typeface="Arial" panose="020B0604020202020204" pitchFamily="34" charset="0"/>
              </a:rPr>
              <a:t> lists the dates that test scheduling should be completed for each administration. </a:t>
            </a:r>
          </a:p>
        </p:txBody>
      </p:sp>
      <p:sp>
        <p:nvSpPr>
          <p:cNvPr id="4" name="Slide Number Placeholder 3">
            <a:extLst>
              <a:ext uri="{FF2B5EF4-FFF2-40B4-BE49-F238E27FC236}">
                <a16:creationId xmlns:a16="http://schemas.microsoft.com/office/drawing/2014/main" id="{4C1DCC12-9E42-2799-3127-FB91A4FBC96D}"/>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312368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61C04-0292-7F98-2811-8692F913F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A5ECA-D91D-93A4-55C8-9E0716CB3AD2}"/>
              </a:ext>
            </a:extLst>
          </p:cNvPr>
          <p:cNvSpPr>
            <a:spLocks noGrp="1"/>
          </p:cNvSpPr>
          <p:nvPr>
            <p:ph type="title"/>
          </p:nvPr>
        </p:nvSpPr>
        <p:spPr/>
        <p:txBody>
          <a:bodyPr>
            <a:normAutofit fontScale="90000"/>
          </a:bodyPr>
          <a:lstStyle/>
          <a:p>
            <a:r>
              <a:rPr lang="en-US" sz="4000" dirty="0"/>
              <a:t>Should we redo Site Readiness if we update student devices?</a:t>
            </a:r>
            <a:endParaRPr lang="en-US"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7EBF295-A4B6-8B37-D5EE-67F0F7E6B0F9}"/>
              </a:ext>
            </a:extLst>
          </p:cNvPr>
          <p:cNvSpPr>
            <a:spLocks noGrp="1"/>
          </p:cNvSpPr>
          <p:nvPr>
            <p:ph idx="1"/>
          </p:nvPr>
        </p:nvSpPr>
        <p:spPr/>
        <p:txBody>
          <a:bodyPr>
            <a:normAutofit/>
          </a:bodyPr>
          <a:lstStyle/>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Site readiness is a task completed by technology coordinators to confirm that the school’s technology has been set up correctly and that testing devices meet the minimum requirements and have been properly configured. </a:t>
            </a:r>
          </a:p>
          <a:p>
            <a:pPr marL="457200" lvl="0" indent="-457200">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If technology is updated after conducting site readiness, technology coordinators should conduct site readiness again. </a:t>
            </a:r>
          </a:p>
        </p:txBody>
      </p:sp>
      <p:sp>
        <p:nvSpPr>
          <p:cNvPr id="4" name="Slide Number Placeholder 3">
            <a:extLst>
              <a:ext uri="{FF2B5EF4-FFF2-40B4-BE49-F238E27FC236}">
                <a16:creationId xmlns:a16="http://schemas.microsoft.com/office/drawing/2014/main" id="{322881A8-6AD3-1F85-0691-AEF01F4E66E7}"/>
              </a:ext>
            </a:extLst>
          </p:cNvPr>
          <p:cNvSpPr>
            <a:spLocks noGrp="1"/>
          </p:cNvSpPr>
          <p:nvPr>
            <p:ph type="sldNum" sz="quarter" idx="12"/>
          </p:nvPr>
        </p:nvSpPr>
        <p:spPr/>
        <p:txBody>
          <a:bodyPr/>
          <a:lstStyle/>
          <a:p>
            <a:fld id="{68A8D22E-6BC5-9E47-900C-2BB94685D9F5}" type="slidenum">
              <a:rPr lang="en-US" smtClean="0"/>
              <a:t>18</a:t>
            </a:fld>
            <a:endParaRPr lang="en-US"/>
          </a:p>
        </p:txBody>
      </p:sp>
    </p:spTree>
    <p:extLst>
      <p:ext uri="{BB962C8B-B14F-4D97-AF65-F5344CB8AC3E}">
        <p14:creationId xmlns:p14="http://schemas.microsoft.com/office/powerpoint/2010/main" val="322801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06140-FE8D-A9B3-E8DC-CA9B5F462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22420-9078-59BD-A61A-AEEB82F64A9A}"/>
              </a:ext>
            </a:extLst>
          </p:cNvPr>
          <p:cNvSpPr>
            <a:spLocks noGrp="1"/>
          </p:cNvSpPr>
          <p:nvPr>
            <p:ph type="title" idx="4294967295"/>
          </p:nvPr>
        </p:nvSpPr>
        <p:spPr>
          <a:xfrm>
            <a:off x="4349750" y="2336800"/>
            <a:ext cx="7842250" cy="2365375"/>
          </a:xfrm>
        </p:spPr>
        <p:txBody>
          <a:bodyPr>
            <a:normAutofit/>
          </a:bodyPr>
          <a:lstStyle/>
          <a:p>
            <a:r>
              <a:rPr lang="en-US" b="1" dirty="0">
                <a:solidFill>
                  <a:schemeClr val="tx1"/>
                </a:solidFill>
                <a:latin typeface="Arial" panose="020B0604020202020204" pitchFamily="34" charset="0"/>
                <a:cs typeface="Arial" panose="020B0604020202020204" pitchFamily="34" charset="0"/>
              </a:rPr>
              <a:t>3. Q&amp;A and Additional Demonstrations </a:t>
            </a:r>
            <a:br>
              <a:rPr lang="zh-CN" altLang="en-US" sz="6000" b="1" dirty="0">
                <a:solidFill>
                  <a:schemeClr val="tx1"/>
                </a:solidFill>
              </a:rPr>
            </a:br>
            <a:endParaRPr lang="en-US" b="1"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13CD5FC-463E-481D-66F6-E8EC2D5CB481}"/>
              </a:ext>
            </a:extLst>
          </p:cNvPr>
          <p:cNvSpPr>
            <a:spLocks noGrp="1"/>
          </p:cNvSpPr>
          <p:nvPr>
            <p:ph type="sldNum" sz="quarter" idx="12"/>
          </p:nvPr>
        </p:nvSpPr>
        <p:spPr/>
        <p:txBody>
          <a:bodyPr/>
          <a:lstStyle/>
          <a:p>
            <a:fld id="{68A8D22E-6BC5-9E47-900C-2BB94685D9F5}" type="slidenum">
              <a:rPr lang="en-US" smtClean="0"/>
              <a:pPr/>
              <a:t>19</a:t>
            </a:fld>
            <a:endParaRPr lang="en-US"/>
          </a:p>
        </p:txBody>
      </p:sp>
    </p:spTree>
    <p:extLst>
      <p:ext uri="{BB962C8B-B14F-4D97-AF65-F5344CB8AC3E}">
        <p14:creationId xmlns:p14="http://schemas.microsoft.com/office/powerpoint/2010/main" val="193101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b="1" dirty="0">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1"/>
          </p:nvPr>
        </p:nvSpPr>
        <p:spPr/>
        <p:txBody>
          <a:bodyPr vert="horz" lIns="91440" tIns="45720" rIns="91440" bIns="45720" rtlCol="0" anchor="t">
            <a:noAutofit/>
          </a:bodyPr>
          <a:lstStyle/>
          <a:p>
            <a:pPr marL="0" indent="0">
              <a:buClrTx/>
              <a:buNone/>
            </a:pPr>
            <a:r>
              <a:rPr lang="en-US" sz="2800" dirty="0">
                <a:solidFill>
                  <a:srgbClr val="000000"/>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dirty="0">
                <a:solidFill>
                  <a:srgbClr val="000000"/>
                </a:solidFill>
                <a:latin typeface="Arial"/>
                <a:cs typeface="Arial"/>
              </a:rPr>
              <a:t>Abbie Currier, </a:t>
            </a:r>
            <a:r>
              <a:rPr lang="en-US" sz="2800">
                <a:solidFill>
                  <a:srgbClr val="000000"/>
                </a:solidFill>
                <a:latin typeface="Arial"/>
                <a:cs typeface="Arial"/>
              </a:rPr>
              <a:t>eMetric</a:t>
            </a:r>
            <a:r>
              <a:rPr lang="en-US" sz="2800" dirty="0">
                <a:solidFill>
                  <a:srgbClr val="000000"/>
                </a:solidFill>
                <a:latin typeface="Arial"/>
                <a:cs typeface="Arial"/>
              </a:rPr>
              <a:t> Sr. Project Manager</a:t>
            </a:r>
          </a:p>
          <a:p>
            <a:pPr marL="0" indent="0">
              <a:buClrTx/>
              <a:buNone/>
            </a:pPr>
            <a:r>
              <a:rPr lang="en-US" sz="2800" dirty="0">
                <a:solidFill>
                  <a:srgbClr val="000000"/>
                </a:solidFill>
                <a:latin typeface="Arial"/>
                <a:cs typeface="Arial"/>
              </a:rPr>
              <a:t>Sharon Mathieu, MCAS Test Administration Specialist </a:t>
            </a:r>
          </a:p>
        </p:txBody>
      </p:sp>
      <p:sp>
        <p:nvSpPr>
          <p:cNvPr id="2" name="Slide Number Placeholder 1">
            <a:extLst>
              <a:ext uri="{FF2B5EF4-FFF2-40B4-BE49-F238E27FC236}">
                <a16:creationId xmlns:a16="http://schemas.microsoft.com/office/drawing/2014/main" id="{817EBCA5-7247-0FF8-F539-25C9336FA680}"/>
              </a:ext>
            </a:extLst>
          </p:cNvPr>
          <p:cNvSpPr>
            <a:spLocks noGrp="1"/>
          </p:cNvSpPr>
          <p:nvPr>
            <p:ph type="sldNum" sz="quarter" idx="12"/>
          </p:nvPr>
        </p:nvSpPr>
        <p:spPr/>
        <p:txBody>
          <a:bodyPr/>
          <a:lstStyle/>
          <a:p>
            <a:fld id="{68A8D22E-6BC5-9E47-900C-2BB94685D9F5}"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1731020" y="1382882"/>
            <a:ext cx="8926916" cy="4414692"/>
          </a:xfrm>
        </p:spPr>
        <p:txBody>
          <a:bodyPr anchor="ctr"/>
          <a:lstStyle/>
          <a:p>
            <a:pPr algn="ctr">
              <a:buNone/>
            </a:pPr>
            <a:r>
              <a:rPr lang="en-US" sz="4000" dirty="0">
                <a:solidFill>
                  <a:srgbClr val="000000"/>
                </a:solidFill>
                <a:latin typeface="Arial" panose="020B0604020202020204" pitchFamily="34" charset="0"/>
                <a:cs typeface="Arial" panose="020B0604020202020204" pitchFamily="34" charset="0"/>
              </a:rPr>
              <a:t>Use the “Q&amp;A” feature </a:t>
            </a:r>
            <a:br>
              <a:rPr lang="en-US" sz="4000" dirty="0">
                <a:solidFill>
                  <a:srgbClr val="000000"/>
                </a:solidFill>
                <a:latin typeface="Arial" panose="020B0604020202020204" pitchFamily="34" charset="0"/>
                <a:cs typeface="Arial" panose="020B0604020202020204" pitchFamily="34" charset="0"/>
              </a:rPr>
            </a:br>
            <a:r>
              <a:rPr lang="en-US" sz="4000" dirty="0">
                <a:solidFill>
                  <a:srgbClr val="000000"/>
                </a:solidFill>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792872"/>
            <a:ext cx="3603678" cy="2186638"/>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0A2A047F-025C-BAA3-D147-5BDB695C1B2C}"/>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268988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idx="4294967295"/>
          </p:nvPr>
        </p:nvSpPr>
        <p:spPr>
          <a:xfrm>
            <a:off x="3109913" y="2882106"/>
            <a:ext cx="8605837" cy="1093787"/>
          </a:xfrm>
        </p:spPr>
        <p:txBody>
          <a:bodyPr>
            <a:noAutofit/>
          </a:bodyPr>
          <a:lstStyle/>
          <a:p>
            <a:r>
              <a:rPr lang="en-US" sz="5000" b="1" dirty="0">
                <a:solidFill>
                  <a:schemeClr val="tx1"/>
                </a:solidFill>
                <a:latin typeface="Arial" panose="020B0604020202020204" pitchFamily="34" charset="0"/>
                <a:cs typeface="Arial" panose="020B0604020202020204" pitchFamily="34" charset="0"/>
              </a:rPr>
              <a:t>4. Support and Next Steps</a:t>
            </a:r>
            <a:br>
              <a:rPr lang="zh-CN" altLang="en-US" sz="5000" b="1" dirty="0">
                <a:solidFill>
                  <a:schemeClr val="tx1"/>
                </a:solidFill>
              </a:rPr>
            </a:br>
            <a:endParaRPr lang="en-US" sz="5000" b="1"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37E80C6-5BF0-E26C-D528-92180C542FFA}"/>
              </a:ext>
            </a:extLst>
          </p:cNvPr>
          <p:cNvSpPr>
            <a:spLocks noGrp="1"/>
          </p:cNvSpPr>
          <p:nvPr>
            <p:ph type="sldNum" sz="quarter" idx="12"/>
          </p:nvPr>
        </p:nvSpPr>
        <p:spPr/>
        <p:txBody>
          <a:bodyPr/>
          <a:lstStyle/>
          <a:p>
            <a:fld id="{68A8D22E-6BC5-9E47-900C-2BB94685D9F5}" type="slidenum">
              <a:rPr lang="en-US" smtClean="0"/>
              <a:pPr/>
              <a:t>21</a:t>
            </a:fld>
            <a:endParaRPr lang="en-US"/>
          </a:p>
        </p:txBody>
      </p:sp>
    </p:spTree>
    <p:extLst>
      <p:ext uri="{BB962C8B-B14F-4D97-AF65-F5344CB8AC3E}">
        <p14:creationId xmlns:p14="http://schemas.microsoft.com/office/powerpoint/2010/main" val="161066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3999" b="1" dirty="0"/>
              <a:t>Next Steps</a:t>
            </a:r>
            <a:endParaRPr lang="en-US" sz="3999" b="1" dirty="0"/>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lstStyle/>
          <a:p>
            <a:pPr>
              <a:buClr>
                <a:srgbClr val="010203"/>
              </a:buClr>
            </a:pPr>
            <a:r>
              <a:rPr lang="en-US" altLang="en-US" b="1">
                <a:solidFill>
                  <a:schemeClr val="tx1"/>
                </a:solidFill>
                <a:latin typeface="Arial" panose="020B0604020202020204" pitchFamily="34" charset="0"/>
                <a:cs typeface="Arial" panose="020B0604020202020204" pitchFamily="34" charset="0"/>
              </a:rPr>
              <a:t>Today: </a:t>
            </a:r>
            <a:r>
              <a:rPr lang="en-US" altLang="en-US">
                <a:solidFill>
                  <a:schemeClr val="tx1"/>
                </a:solidFill>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Email your input to </a:t>
            </a:r>
            <a:r>
              <a:rPr lang="en-US" altLang="en-US" dirty="0">
                <a:hlinkClick r:id="rId3"/>
              </a:rPr>
              <a:t>mcas@mass.gov</a:t>
            </a:r>
            <a:r>
              <a:rPr lang="en-US" altLang="en-US" dirty="0"/>
              <a:t> </a:t>
            </a:r>
            <a:r>
              <a:rPr lang="en-US" altLang="en-US">
                <a:solidFill>
                  <a:schemeClr val="tx1"/>
                </a:solidFill>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solidFill>
                  <a:schemeClr val="tx1"/>
                </a:solidFill>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Recording will be available </a:t>
            </a:r>
          </a:p>
        </p:txBody>
      </p:sp>
      <p:sp>
        <p:nvSpPr>
          <p:cNvPr id="4" name="Slide Number Placeholder 3">
            <a:extLst>
              <a:ext uri="{FF2B5EF4-FFF2-40B4-BE49-F238E27FC236}">
                <a16:creationId xmlns:a16="http://schemas.microsoft.com/office/drawing/2014/main" id="{36342802-2BA0-45A7-9056-B8108720691C}"/>
              </a:ext>
            </a:extLst>
          </p:cNvPr>
          <p:cNvSpPr>
            <a:spLocks noGrp="1"/>
          </p:cNvSpPr>
          <p:nvPr>
            <p:ph type="sldNum" sz="quarter" idx="12"/>
          </p:nvPr>
        </p:nvSpPr>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9486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b="1" dirty="0"/>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411957" y="1595437"/>
            <a:ext cx="5157788" cy="676275"/>
          </a:xfrm>
        </p:spPr>
        <p:txBody>
          <a:bodyPr/>
          <a:lstStyle/>
          <a:p>
            <a:pPr marL="0" indent="0">
              <a:buNone/>
            </a:pPr>
            <a:r>
              <a:rPr lang="en-US" b="1" dirty="0">
                <a:solidFill>
                  <a:srgbClr val="000000"/>
                </a:solidFill>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235529" y="2234767"/>
            <a:ext cx="5981700" cy="4414692"/>
          </a:xfrm>
        </p:spPr>
        <p:txBody>
          <a:bodyPr>
            <a:normAutofit/>
          </a:bodyPr>
          <a:lstStyle/>
          <a:p>
            <a:pPr>
              <a:buClr>
                <a:srgbClr val="010203"/>
              </a:buClr>
            </a:pPr>
            <a:r>
              <a:rPr lang="en-US" dirty="0">
                <a:solidFill>
                  <a:srgbClr val="000000"/>
                </a:solidFill>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Phone: </a:t>
            </a:r>
            <a:r>
              <a:rPr lang="en-US" dirty="0">
                <a:solidFill>
                  <a:srgbClr val="000000"/>
                </a:solidFill>
                <a:latin typeface="Arial" panose="020B0604020202020204" pitchFamily="34" charset="0"/>
                <a:cs typeface="Arial" panose="020B0604020202020204" pitchFamily="34" charset="0"/>
              </a:rPr>
              <a:t>800-737-5103</a:t>
            </a:r>
          </a:p>
          <a:p>
            <a:pPr marL="852589" lvl="1" indent="-457200">
              <a:buClr>
                <a:srgbClr val="010203"/>
              </a:buClr>
            </a:pPr>
            <a:r>
              <a:rPr lang="en-US" b="1" dirty="0">
                <a:solidFill>
                  <a:srgbClr val="000000"/>
                </a:solidFill>
              </a:rPr>
              <a:t>TTY: </a:t>
            </a:r>
            <a:r>
              <a:rPr lang="en-US" dirty="0">
                <a:solidFill>
                  <a:srgbClr val="000000"/>
                </a:solidFill>
              </a:rPr>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1613" y="1595438"/>
            <a:ext cx="5640387" cy="676275"/>
          </a:xfrm>
        </p:spPr>
        <p:txBody>
          <a:bodyPr>
            <a:noAutofit/>
          </a:bodyPr>
          <a:lstStyle/>
          <a:p>
            <a:pPr marL="0" indent="0">
              <a:buNone/>
            </a:pPr>
            <a:r>
              <a:rPr lang="en-US" b="1" dirty="0">
                <a:solidFill>
                  <a:srgbClr val="000000"/>
                </a:solidFill>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934200" y="2516188"/>
            <a:ext cx="5257800" cy="3509962"/>
          </a:xfrm>
        </p:spPr>
        <p:txBody>
          <a:bodyPr/>
          <a:lstStyle/>
          <a:p>
            <a:pPr>
              <a:buClr>
                <a:srgbClr val="010203"/>
              </a:buClr>
            </a:pPr>
            <a:r>
              <a:rPr lang="en-US" dirty="0">
                <a:solidFill>
                  <a:srgbClr val="000000"/>
                </a:solidFill>
                <a:latin typeface="Arial" panose="020B0604020202020204" pitchFamily="34" charset="0"/>
                <a:cs typeface="Arial" panose="020B0604020202020204" pitchFamily="34" charset="0"/>
              </a:rPr>
              <a:t>Policy questions (e.g., student participation, accommodations)</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Phone: </a:t>
            </a:r>
            <a:r>
              <a:rPr lang="en-US" dirty="0">
                <a:solidFill>
                  <a:srgbClr val="000000"/>
                </a:solidFill>
                <a:latin typeface="Arial" panose="020B0604020202020204" pitchFamily="34" charset="0"/>
                <a:cs typeface="Arial" panose="020B0604020202020204" pitchFamily="34" charset="0"/>
              </a:rPr>
              <a:t>781-338-3625</a:t>
            </a:r>
          </a:p>
          <a:p>
            <a:pPr marL="852589" lvl="1" indent="-457200">
              <a:buClr>
                <a:srgbClr val="010203"/>
              </a:buClr>
            </a:pPr>
            <a:r>
              <a:rPr lang="en-US" b="1" dirty="0">
                <a:solidFill>
                  <a:srgbClr val="000000"/>
                </a:solidFill>
              </a:rPr>
              <a:t>TTY: </a:t>
            </a:r>
            <a:r>
              <a:rPr lang="en-US" dirty="0">
                <a:solidFill>
                  <a:srgbClr val="000000"/>
                </a:solidFill>
              </a:rPr>
              <a:t>800-439-2370</a:t>
            </a:r>
            <a:endParaRPr lang="en-US" dirty="0">
              <a:solidFill>
                <a:srgbClr val="000000"/>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212FC223-24AA-55EF-4D97-124E6008E5FB}"/>
              </a:ext>
            </a:extLst>
          </p:cNvPr>
          <p:cNvSpPr>
            <a:spLocks noGrp="1"/>
          </p:cNvSpPr>
          <p:nvPr>
            <p:ph type="sldNum" sz="quarter" idx="12"/>
          </p:nvPr>
        </p:nvSpPr>
        <p:spPr/>
        <p:txBody>
          <a:bodyPr/>
          <a:lstStyle/>
          <a:p>
            <a:fld id="{68A8D22E-6BC5-9E47-900C-2BB94685D9F5}" type="slidenum">
              <a:rPr lang="en-US" smtClean="0"/>
              <a:t>23</a:t>
            </a:fld>
            <a:endParaRPr lang="en-US"/>
          </a:p>
        </p:txBody>
      </p:sp>
    </p:spTree>
    <p:extLst>
      <p:ext uri="{BB962C8B-B14F-4D97-AF65-F5344CB8AC3E}">
        <p14:creationId xmlns:p14="http://schemas.microsoft.com/office/powerpoint/2010/main" val="394471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4DEEBE6-8725-2A2E-3508-7305498C29BF}"/>
              </a:ext>
            </a:extLst>
          </p:cNvPr>
          <p:cNvSpPr txBox="1">
            <a:spLocks noGrp="1"/>
          </p:cNvSpPr>
          <p:nvPr>
            <p:ph type="title" idx="4294967295"/>
          </p:nvPr>
        </p:nvSpPr>
        <p:spPr>
          <a:xfrm>
            <a:off x="1160060" y="122829"/>
            <a:ext cx="8124398" cy="1092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398"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THANK YOU</a:t>
            </a:r>
          </a:p>
        </p:txBody>
      </p:sp>
      <p:grpSp>
        <p:nvGrpSpPr>
          <p:cNvPr id="3" name="Group 2" descr="The Office of Student Assessment Services contact information. &#10;Phone: 781-338-3625&#10;Email: mcas@mass.gov&#10;Website: www.doe.mass.edu/mcas&#10;Address: 135 Santilli Highway, Everett, MA 02149">
            <a:extLst>
              <a:ext uri="{FF2B5EF4-FFF2-40B4-BE49-F238E27FC236}">
                <a16:creationId xmlns:a16="http://schemas.microsoft.com/office/drawing/2014/main" id="{788E667D-96AF-B7AB-AD14-1BACE13B73D5}"/>
              </a:ext>
            </a:extLst>
          </p:cNvPr>
          <p:cNvGrpSpPr/>
          <p:nvPr/>
        </p:nvGrpSpPr>
        <p:grpSpPr>
          <a:xfrm>
            <a:off x="762123" y="2284882"/>
            <a:ext cx="11002248" cy="2288236"/>
            <a:chOff x="1417215" y="1977119"/>
            <a:chExt cx="11859045" cy="2288236"/>
          </a:xfrm>
        </p:grpSpPr>
        <p:sp>
          <p:nvSpPr>
            <p:cNvPr id="4" name="文本框 10">
              <a:extLst>
                <a:ext uri="{FF2B5EF4-FFF2-40B4-BE49-F238E27FC236}">
                  <a16:creationId xmlns:a16="http://schemas.microsoft.com/office/drawing/2014/main" id="{CCF94DFA-6B98-4457-9515-43F8069ACE58}"/>
                </a:ext>
              </a:extLst>
            </p:cNvPr>
            <p:cNvSpPr txBox="1">
              <a:spLocks noChangeArrowheads="1"/>
            </p:cNvSpPr>
            <p:nvPr/>
          </p:nvSpPr>
          <p:spPr bwMode="auto">
            <a:xfrm>
              <a:off x="1671144" y="1977119"/>
              <a:ext cx="10707770" cy="584775"/>
            </a:xfrm>
            <a:prstGeom prst="rect">
              <a:avLst/>
            </a:prstGeom>
            <a:noFill/>
            <a:ln w="9525">
              <a:noFill/>
              <a:miter lim="800000"/>
              <a:headEnd/>
              <a:tailEnd/>
            </a:ln>
          </p:spPr>
          <p:txBody>
            <a:bodyPr wrap="square">
              <a:spAutoFit/>
            </a:bodyPr>
            <a:lstStyle/>
            <a:p>
              <a:pPr algn="ctr" eaLnBrk="1" hangingPunct="1"/>
              <a:r>
                <a:rPr lang="en-US" altLang="zh-CN" sz="3200" b="1" dirty="0">
                  <a:latin typeface="Arial" panose="020B0604020202020204" pitchFamily="34" charset="0"/>
                  <a:ea typeface="Segoe SemiBold"/>
                  <a:cs typeface="Arial" panose="020B0604020202020204" pitchFamily="34" charset="0"/>
                </a:rPr>
                <a:t>The Office of Student Assessment Services </a:t>
              </a:r>
              <a:endParaRPr lang="zh-CN" altLang="en-US" sz="3200" b="1" dirty="0">
                <a:latin typeface="Arial" panose="020B0604020202020204" pitchFamily="34" charset="0"/>
                <a:ea typeface="Segoe SemiBold"/>
                <a:cs typeface="Arial" panose="020B0604020202020204" pitchFamily="34" charset="0"/>
              </a:endParaRPr>
            </a:p>
          </p:txBody>
        </p:sp>
        <p:pic>
          <p:nvPicPr>
            <p:cNvPr id="5" name="Graphic 4" descr="phone icon">
              <a:extLst>
                <a:ext uri="{FF2B5EF4-FFF2-40B4-BE49-F238E27FC236}">
                  <a16:creationId xmlns:a16="http://schemas.microsoft.com/office/drawing/2014/main" id="{0997D0BE-5D9C-DC11-DADC-EC011C630E3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61040" y="2971920"/>
              <a:ext cx="457081" cy="457081"/>
            </a:xfrm>
            <a:prstGeom prst="rect">
              <a:avLst/>
            </a:prstGeom>
          </p:spPr>
        </p:pic>
        <p:sp>
          <p:nvSpPr>
            <p:cNvPr id="6" name="TextBox 5">
              <a:extLst>
                <a:ext uri="{FF2B5EF4-FFF2-40B4-BE49-F238E27FC236}">
                  <a16:creationId xmlns:a16="http://schemas.microsoft.com/office/drawing/2014/main" id="{64371B6C-C2B6-A497-3AE8-75A61D1E6D8D}"/>
                </a:ext>
              </a:extLst>
            </p:cNvPr>
            <p:cNvSpPr txBox="1"/>
            <p:nvPr/>
          </p:nvSpPr>
          <p:spPr>
            <a:xfrm>
              <a:off x="1918121" y="3009630"/>
              <a:ext cx="3911179"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781-338-3625</a:t>
              </a:r>
            </a:p>
          </p:txBody>
        </p:sp>
        <p:sp>
          <p:nvSpPr>
            <p:cNvPr id="7" name="TextBox 6">
              <a:extLst>
                <a:ext uri="{FF2B5EF4-FFF2-40B4-BE49-F238E27FC236}">
                  <a16:creationId xmlns:a16="http://schemas.microsoft.com/office/drawing/2014/main" id="{BAFAFCA4-4447-2F2D-1B8C-DDD5217E2FDA}"/>
                </a:ext>
              </a:extLst>
            </p:cNvPr>
            <p:cNvSpPr txBox="1"/>
            <p:nvPr/>
          </p:nvSpPr>
          <p:spPr>
            <a:xfrm>
              <a:off x="7387870" y="2910364"/>
              <a:ext cx="406427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hlinkClick r:id="rId3"/>
                </a:rPr>
                <a:t>mcas@mass.gov</a:t>
              </a:r>
              <a:r>
                <a:rPr lang="en-US" sz="2800" dirty="0">
                  <a:latin typeface="Arial" panose="020B0604020202020204" pitchFamily="34" charset="0"/>
                  <a:cs typeface="Arial" panose="020B0604020202020204" pitchFamily="34" charset="0"/>
                </a:rPr>
                <a:t> </a:t>
              </a:r>
            </a:p>
          </p:txBody>
        </p:sp>
        <p:pic>
          <p:nvPicPr>
            <p:cNvPr id="8" name="Graphic 7" descr="internet icon">
              <a:extLst>
                <a:ext uri="{FF2B5EF4-FFF2-40B4-BE49-F238E27FC236}">
                  <a16:creationId xmlns:a16="http://schemas.microsoft.com/office/drawing/2014/main" id="{4D289E35-F2C2-9CB2-7ABA-9E999FBA0FB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17215" y="3658951"/>
              <a:ext cx="544731" cy="544731"/>
            </a:xfrm>
            <a:prstGeom prst="rect">
              <a:avLst/>
            </a:prstGeom>
          </p:spPr>
        </p:pic>
        <p:sp>
          <p:nvSpPr>
            <p:cNvPr id="9" name="TextBox 8">
              <a:extLst>
                <a:ext uri="{FF2B5EF4-FFF2-40B4-BE49-F238E27FC236}">
                  <a16:creationId xmlns:a16="http://schemas.microsoft.com/office/drawing/2014/main" id="{4883B074-37F7-9FDB-F16D-6280F6A90DD4}"/>
                </a:ext>
              </a:extLst>
            </p:cNvPr>
            <p:cNvSpPr txBox="1"/>
            <p:nvPr/>
          </p:nvSpPr>
          <p:spPr>
            <a:xfrm>
              <a:off x="1961946" y="3742135"/>
              <a:ext cx="508542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hlinkClick r:id="rId5"/>
                </a:rPr>
                <a:t>www.doe.mass.edu/mcas</a:t>
              </a:r>
              <a:r>
                <a:rPr lang="en-US" sz="2800" dirty="0">
                  <a:latin typeface="Arial" panose="020B0604020202020204" pitchFamily="34" charset="0"/>
                  <a:cs typeface="Arial" panose="020B0604020202020204" pitchFamily="34" charset="0"/>
                </a:rPr>
                <a:t>  </a:t>
              </a:r>
            </a:p>
          </p:txBody>
        </p:sp>
        <p:pic>
          <p:nvPicPr>
            <p:cNvPr id="10" name="Graphic 9" descr="mailing address icon">
              <a:extLst>
                <a:ext uri="{FF2B5EF4-FFF2-40B4-BE49-F238E27FC236}">
                  <a16:creationId xmlns:a16="http://schemas.microsoft.com/office/drawing/2014/main" id="{FC299270-5622-352B-3EE4-E64ADF2755B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37090" y="3628500"/>
              <a:ext cx="544732" cy="544732"/>
            </a:xfrm>
            <a:prstGeom prst="rect">
              <a:avLst/>
            </a:prstGeom>
          </p:spPr>
        </p:pic>
        <p:sp>
          <p:nvSpPr>
            <p:cNvPr id="11" name="TextBox 10">
              <a:extLst>
                <a:ext uri="{FF2B5EF4-FFF2-40B4-BE49-F238E27FC236}">
                  <a16:creationId xmlns:a16="http://schemas.microsoft.com/office/drawing/2014/main" id="{A7FBDD6A-EE48-D304-AF79-73CEF14865EA}"/>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grpSp>
      <p:pic>
        <p:nvPicPr>
          <p:cNvPr id="12" name="Graphic 11" descr="Email icon">
            <a:extLst>
              <a:ext uri="{FF2B5EF4-FFF2-40B4-BE49-F238E27FC236}">
                <a16:creationId xmlns:a16="http://schemas.microsoft.com/office/drawing/2014/main" id="{0A4DF479-EF98-7559-2B44-A3D50EF51BF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694434" y="3158653"/>
            <a:ext cx="540693" cy="540693"/>
          </a:xfrm>
          <a:prstGeom prst="rect">
            <a:avLst/>
          </a:prstGeom>
        </p:spPr>
      </p:pic>
      <p:sp>
        <p:nvSpPr>
          <p:cNvPr id="15" name="Slide Number Placeholder 14">
            <a:extLst>
              <a:ext uri="{FF2B5EF4-FFF2-40B4-BE49-F238E27FC236}">
                <a16:creationId xmlns:a16="http://schemas.microsoft.com/office/drawing/2014/main" id="{799BF4FE-CDBB-E089-3675-16742CAB3AB6}"/>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184369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dirty="0">
                <a:solidFill>
                  <a:schemeClr val="bg1"/>
                </a:solidFill>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fontScale="92500" lnSpcReduction="20000"/>
          </a:bodyPr>
          <a:lstStyle/>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Email student-specific questions to </a:t>
            </a:r>
            <a:r>
              <a:rPr lang="en-US" sz="2400" dirty="0">
                <a:latin typeface="Arial" panose="020B0604020202020204" pitchFamily="34" charset="0"/>
                <a:cs typeface="Arial" panose="020B0604020202020204" pitchFamily="34" charset="0"/>
                <a:hlinkClick r:id="rId3"/>
              </a:rPr>
              <a:t>mcas@mass.gov</a:t>
            </a:r>
            <a:r>
              <a:rPr lang="en-US" sz="2400" dirty="0">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000000"/>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Closed captioning has been enabled for participants who need it.</a:t>
            </a:r>
          </a:p>
          <a:p>
            <a:pPr marL="457200" indent="-457200">
              <a:buClrTx/>
              <a:buFont typeface="Arial" panose="020B0604020202020204" pitchFamily="34" charset="0"/>
              <a:buChar char="•"/>
            </a:pPr>
            <a:r>
              <a:rPr lang="en-US" b="0" i="0" u="none" strike="noStrike" dirty="0">
                <a:solidFill>
                  <a:srgbClr val="000000"/>
                </a:solidFill>
                <a:effectLst/>
                <a:latin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r>
              <a:rPr lang="en-US" dirty="0">
                <a:solidFill>
                  <a:srgbClr val="000000"/>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2BD07DBD-9166-63E3-B6F6-106CF1FBA02B}"/>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32734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dirty="0">
                <a:solidFill>
                  <a:schemeClr val="bg1"/>
                </a:solidFill>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3"/>
              </a:rPr>
              <a:t>MCASEvents@cognia.org</a:t>
            </a:r>
            <a:r>
              <a:rPr lang="en-US" dirty="0">
                <a:solidFill>
                  <a:srgbClr val="000000"/>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
        <p:nvSpPr>
          <p:cNvPr id="4" name="Slide Number Placeholder 3">
            <a:extLst>
              <a:ext uri="{FF2B5EF4-FFF2-40B4-BE49-F238E27FC236}">
                <a16:creationId xmlns:a16="http://schemas.microsoft.com/office/drawing/2014/main" id="{DBDFA513-964E-5311-7F44-1E3368E27617}"/>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b="1" dirty="0">
                <a:solidFill>
                  <a:schemeClr val="bg1"/>
                </a:solidFill>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Font typeface="+mj-lt"/>
              <a:buAutoNum type="arabicPeriod"/>
            </a:pPr>
            <a:r>
              <a:rPr lang="en-US" dirty="0">
                <a:solidFill>
                  <a:srgbClr val="000000"/>
                </a:solidFill>
                <a:latin typeface="Arial"/>
                <a:cs typeface="Arial"/>
              </a:rPr>
              <a:t>Resources</a:t>
            </a:r>
          </a:p>
          <a:p>
            <a:pPr marL="514350" indent="-514350">
              <a:buClrTx/>
              <a:buFont typeface="+mj-lt"/>
              <a:buAutoNum type="arabicPeriod"/>
            </a:pPr>
            <a:r>
              <a:rPr lang="en-US" dirty="0">
                <a:solidFill>
                  <a:srgbClr val="000000"/>
                </a:solidFill>
                <a:latin typeface="Arial"/>
                <a:cs typeface="Arial"/>
              </a:rPr>
              <a:t>Frequently Asked Questions</a:t>
            </a:r>
          </a:p>
          <a:p>
            <a:pPr marL="514350" indent="-514350">
              <a:buClrTx/>
              <a:buFont typeface="+mj-lt"/>
              <a:buAutoNum type="arabicPeriod"/>
            </a:pPr>
            <a:r>
              <a:rPr lang="en-US" dirty="0">
                <a:solidFill>
                  <a:srgbClr val="000000"/>
                </a:solidFill>
                <a:latin typeface="Arial"/>
                <a:cs typeface="Arial"/>
              </a:rPr>
              <a:t>Q&amp;A and Additional Demonstrations</a:t>
            </a:r>
          </a:p>
          <a:p>
            <a:pPr marL="514350" indent="-514350">
              <a:buClrTx/>
              <a:buFont typeface="+mj-lt"/>
              <a:buAutoNum type="arabicPeriod"/>
            </a:pPr>
            <a:r>
              <a:rPr lang="en-US" dirty="0">
                <a:solidFill>
                  <a:srgbClr val="000000"/>
                </a:solidFill>
                <a:latin typeface="Arial"/>
                <a:cs typeface="Arial"/>
              </a:rPr>
              <a:t>Support and Next Steps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CBA1173-0EB7-8D25-B2A6-B2024012B0DE}"/>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91F3-79B4-07E6-DA8F-62416B50C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EBD18-67AD-76E8-44F2-29A247A48861}"/>
              </a:ext>
            </a:extLst>
          </p:cNvPr>
          <p:cNvSpPr>
            <a:spLocks noGrp="1"/>
          </p:cNvSpPr>
          <p:nvPr>
            <p:ph type="title" idx="4294967295"/>
          </p:nvPr>
        </p:nvSpPr>
        <p:spPr>
          <a:xfrm>
            <a:off x="3009900" y="2500313"/>
            <a:ext cx="5603875" cy="1093787"/>
          </a:xfrm>
        </p:spPr>
        <p:txBody>
          <a:bodyPr>
            <a:normAutofit fontScale="90000"/>
          </a:bodyPr>
          <a:lstStyle/>
          <a:p>
            <a:r>
              <a:rPr lang="en-US" b="1" dirty="0">
                <a:solidFill>
                  <a:srgbClr val="000000"/>
                </a:solidFill>
                <a:latin typeface="Arial" panose="020B0604020202020204" pitchFamily="34" charset="0"/>
                <a:cs typeface="Arial" panose="020B0604020202020204" pitchFamily="34" charset="0"/>
              </a:rPr>
              <a:t>1. Resources</a:t>
            </a:r>
            <a:br>
              <a:rPr lang="zh-CN" altLang="en-US" sz="6000" b="1" dirty="0">
                <a:solidFill>
                  <a:srgbClr val="000000"/>
                </a:solidFill>
              </a:rPr>
            </a:br>
            <a:endParaRPr lang="en-US" b="1" dirty="0">
              <a:solidFill>
                <a:srgbClr val="000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B4C8C0C-9092-BC67-F1C9-544F80BC4A6F}"/>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335119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Resources on Using the MCAS Portal</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355752729"/>
              </p:ext>
            </p:extLst>
          </p:nvPr>
        </p:nvGraphicFramePr>
        <p:xfrm>
          <a:off x="173038" y="1590675"/>
          <a:ext cx="11890374" cy="4147056"/>
        </p:xfrm>
        <a:graphic>
          <a:graphicData uri="http://schemas.openxmlformats.org/drawingml/2006/table">
            <a:tbl>
              <a:tblPr firstRow="1" bandRow="1">
                <a:tableStyleId>{5940675A-B579-460E-94D1-54222C63F5DA}</a:tableStyleId>
              </a:tblPr>
              <a:tblGrid>
                <a:gridCol w="6936825">
                  <a:extLst>
                    <a:ext uri="{9D8B030D-6E8A-4147-A177-3AD203B41FA5}">
                      <a16:colId xmlns:a16="http://schemas.microsoft.com/office/drawing/2014/main" val="693765042"/>
                    </a:ext>
                  </a:extLst>
                </a:gridCol>
                <a:gridCol w="4953549">
                  <a:extLst>
                    <a:ext uri="{9D8B030D-6E8A-4147-A177-3AD203B41FA5}">
                      <a16:colId xmlns:a16="http://schemas.microsoft.com/office/drawing/2014/main" val="4077489660"/>
                    </a:ext>
                  </a:extLst>
                </a:gridCol>
              </a:tblGrid>
              <a:tr h="310300">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Resource</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Location</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310300">
                <a:tc>
                  <a:txBody>
                    <a:bodyPr/>
                    <a:lstStyle/>
                    <a:p>
                      <a:pPr marL="0" algn="l" defTabSz="914126" rtl="0" eaLnBrk="1" latinLnBrk="0" hangingPunct="1"/>
                      <a:r>
                        <a:rPr lang="en-US" sz="2400" kern="1200" dirty="0">
                          <a:solidFill>
                            <a:schemeClr val="dk1"/>
                          </a:solidFill>
                          <a:latin typeface="Arial" panose="020B0604020202020204" pitchFamily="34" charset="0"/>
                          <a:cs typeface="Arial" panose="020B0604020202020204" pitchFamily="34" charset="0"/>
                        </a:rPr>
                        <a:t>MCAS Resource Center </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3"/>
                        </a:rPr>
                        <a:t>mcas.onlinehelp.cognia.org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839088">
                <a:tc>
                  <a:txBody>
                    <a:bodyPr/>
                    <a:lstStyle/>
                    <a:p>
                      <a:pPr marL="0" algn="l" defTabSz="914126" rtl="0" eaLnBrk="1" latinLnBrk="0" hangingPunct="1"/>
                      <a:r>
                        <a:rPr lang="en-US" sz="2400" kern="1200" dirty="0">
                          <a:solidFill>
                            <a:schemeClr val="dk1"/>
                          </a:solidFill>
                          <a:latin typeface="Arial" panose="020B0604020202020204" pitchFamily="34" charset="0"/>
                          <a:cs typeface="Arial" panose="020B0604020202020204" pitchFamily="34" charset="0"/>
                        </a:rPr>
                        <a:t>MCAS Portal User Guides</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cs typeface="Arial" panose="020B0604020202020204" pitchFamily="34" charset="0"/>
                        </a:rPr>
                        <a:t>Guide to the MCAS Portal</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rPr>
                        <a:t>Guide to Conducting a Practice Test through the MCAS Training Site </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https://mcas.onlinehelp.cognia.org/portal/</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839088">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MCAS Portal Modules</a:t>
                      </a:r>
                    </a:p>
                  </a:txBody>
                  <a:tcPr/>
                </a:tc>
                <a:tc>
                  <a:txBody>
                    <a:bodyPr/>
                    <a:lstStyle/>
                    <a:p>
                      <a:r>
                        <a:rPr lang="en-US" sz="1800" dirty="0">
                          <a:latin typeface="Arial" panose="020B0604020202020204" pitchFamily="34" charset="0"/>
                          <a:cs typeface="Arial" panose="020B0604020202020204" pitchFamily="34" charset="0"/>
                          <a:hlinkClick r:id="rId5"/>
                        </a:rPr>
                        <a:t>https://mcas.onlinehelp.cognia.org/training-modules/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181741189"/>
                  </a:ext>
                </a:extLst>
              </a:tr>
              <a:tr h="839088">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ea typeface="+mn-ea"/>
                          <a:cs typeface="Arial" panose="020B0604020202020204" pitchFamily="34" charset="0"/>
                        </a:rPr>
                        <a:t>Recordings of previous training sessions</a:t>
                      </a:r>
                    </a:p>
                  </a:txBody>
                  <a:tcPr/>
                </a:tc>
                <a:tc>
                  <a:txBody>
                    <a:bodyPr/>
                    <a:lstStyle/>
                    <a:p>
                      <a:r>
                        <a:rPr lang="en-US" sz="1800" dirty="0">
                          <a:latin typeface="Arial" panose="020B0604020202020204" pitchFamily="34" charset="0"/>
                          <a:cs typeface="Arial" panose="020B0604020202020204" pitchFamily="34" charset="0"/>
                          <a:hlinkClick r:id="rId6"/>
                        </a:rPr>
                        <a:t>https://mcas.onlinehelp.cognia.org/training-webinars/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350656677"/>
                  </a:ext>
                </a:extLst>
              </a:tr>
            </a:tbl>
          </a:graphicData>
        </a:graphic>
      </p:graphicFrame>
      <p:sp>
        <p:nvSpPr>
          <p:cNvPr id="3" name="Slide Number Placeholder 2">
            <a:extLst>
              <a:ext uri="{FF2B5EF4-FFF2-40B4-BE49-F238E27FC236}">
                <a16:creationId xmlns:a16="http://schemas.microsoft.com/office/drawing/2014/main" id="{2FAA592B-3C75-C5D8-FEAD-D12F857ACE04}"/>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232993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4B21E-6BC7-FF69-1978-A6B9807A33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9DDF4-379D-A8BF-27D7-D5AF1BBE3A10}"/>
              </a:ext>
            </a:extLst>
          </p:cNvPr>
          <p:cNvSpPr>
            <a:spLocks noGrp="1"/>
          </p:cNvSpPr>
          <p:nvPr>
            <p:ph type="title"/>
          </p:nvPr>
        </p:nvSpPr>
        <p:spPr/>
        <p:txBody>
          <a:bodyPr>
            <a:normAutofit/>
          </a:bodyPr>
          <a:lstStyle/>
          <a:p>
            <a:r>
              <a:rPr lang="en-US" sz="4400" b="1" dirty="0">
                <a:cs typeface="Segoe UI" pitchFamily="34" charset="0"/>
              </a:rPr>
              <a:t>Resources for Test Administrators</a:t>
            </a:r>
          </a:p>
        </p:txBody>
      </p:sp>
      <p:graphicFrame>
        <p:nvGraphicFramePr>
          <p:cNvPr id="6" name="Content Placeholder 5">
            <a:extLst>
              <a:ext uri="{FF2B5EF4-FFF2-40B4-BE49-F238E27FC236}">
                <a16:creationId xmlns:a16="http://schemas.microsoft.com/office/drawing/2014/main" id="{18B485E5-12F5-0F41-B32B-A256CFA99C78}"/>
              </a:ext>
            </a:extLst>
          </p:cNvPr>
          <p:cNvGraphicFramePr>
            <a:graphicFrameLocks noGrp="1"/>
          </p:cNvGraphicFramePr>
          <p:nvPr>
            <p:ph idx="1"/>
            <p:extLst>
              <p:ext uri="{D42A27DB-BD31-4B8C-83A1-F6EECF244321}">
                <p14:modId xmlns:p14="http://schemas.microsoft.com/office/powerpoint/2010/main" val="3429502086"/>
              </p:ext>
            </p:extLst>
          </p:nvPr>
        </p:nvGraphicFramePr>
        <p:xfrm>
          <a:off x="173038" y="1590675"/>
          <a:ext cx="11890374" cy="2103120"/>
        </p:xfrm>
        <a:graphic>
          <a:graphicData uri="http://schemas.openxmlformats.org/drawingml/2006/table">
            <a:tbl>
              <a:tblPr firstRow="1" bandRow="1">
                <a:tableStyleId>{5940675A-B579-460E-94D1-54222C63F5DA}</a:tableStyleId>
              </a:tblPr>
              <a:tblGrid>
                <a:gridCol w="6471602">
                  <a:extLst>
                    <a:ext uri="{9D8B030D-6E8A-4147-A177-3AD203B41FA5}">
                      <a16:colId xmlns:a16="http://schemas.microsoft.com/office/drawing/2014/main" val="693765042"/>
                    </a:ext>
                  </a:extLst>
                </a:gridCol>
                <a:gridCol w="5418772">
                  <a:extLst>
                    <a:ext uri="{9D8B030D-6E8A-4147-A177-3AD203B41FA5}">
                      <a16:colId xmlns:a16="http://schemas.microsoft.com/office/drawing/2014/main" val="4077489660"/>
                    </a:ext>
                  </a:extLst>
                </a:gridCol>
              </a:tblGrid>
              <a:tr h="292024">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Resource</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Location</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cs typeface="Arial" panose="020B0604020202020204" pitchFamily="34" charset="0"/>
                        </a:rPr>
                        <a:t>Slide template for training test administrators</a:t>
                      </a:r>
                    </a:p>
                    <a:p>
                      <a:pPr marL="0" indent="0" algn="l" defTabSz="914126" rtl="0" eaLnBrk="1" latinLnBrk="0" hangingPunct="1">
                        <a:buFont typeface="Arial" panose="020B0604020202020204" pitchFamily="34" charset="0"/>
                        <a:buNone/>
                      </a:pP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3"/>
                        </a:rPr>
                        <a:t>https://www.doe.mass.edu/mcas/testadmin/training/slides.pptx</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5479919"/>
                  </a:ext>
                </a:extLst>
              </a:tr>
              <a:tr h="616650">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cs typeface="Arial" panose="020B0604020202020204" pitchFamily="34" charset="0"/>
                        </a:rPr>
                        <a:t>Overview of the MCAS Portal for Test Administrators module</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https://mcas.onlinehelp.cognia.org/training-modules/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4177622211"/>
                  </a:ext>
                </a:extLst>
              </a:tr>
            </a:tbl>
          </a:graphicData>
        </a:graphic>
      </p:graphicFrame>
      <p:sp>
        <p:nvSpPr>
          <p:cNvPr id="3" name="Slide Number Placeholder 2">
            <a:extLst>
              <a:ext uri="{FF2B5EF4-FFF2-40B4-BE49-F238E27FC236}">
                <a16:creationId xmlns:a16="http://schemas.microsoft.com/office/drawing/2014/main" id="{CED5570B-C35D-A8F9-AFCD-46B8050E3AC8}"/>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406367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EA35-0C3E-C283-AAE5-B387BF0BF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04ED1-D3ED-1335-1EF6-D27DB9EC5730}"/>
              </a:ext>
            </a:extLst>
          </p:cNvPr>
          <p:cNvSpPr>
            <a:spLocks noGrp="1"/>
          </p:cNvSpPr>
          <p:nvPr>
            <p:ph type="title"/>
          </p:nvPr>
        </p:nvSpPr>
        <p:spPr/>
        <p:txBody>
          <a:bodyPr>
            <a:normAutofit/>
          </a:bodyPr>
          <a:lstStyle/>
          <a:p>
            <a:r>
              <a:rPr lang="en-US" sz="4400" b="1" dirty="0">
                <a:cs typeface="Segoe UI" pitchFamily="34" charset="0"/>
              </a:rPr>
              <a:t>Technology Resources</a:t>
            </a:r>
          </a:p>
        </p:txBody>
      </p:sp>
      <p:graphicFrame>
        <p:nvGraphicFramePr>
          <p:cNvPr id="6" name="Content Placeholder 5">
            <a:extLst>
              <a:ext uri="{FF2B5EF4-FFF2-40B4-BE49-F238E27FC236}">
                <a16:creationId xmlns:a16="http://schemas.microsoft.com/office/drawing/2014/main" id="{13673324-7BC8-0B00-6574-7E50D89C8AAA}"/>
              </a:ext>
            </a:extLst>
          </p:cNvPr>
          <p:cNvGraphicFramePr>
            <a:graphicFrameLocks noGrp="1"/>
          </p:cNvGraphicFramePr>
          <p:nvPr>
            <p:ph idx="1"/>
            <p:extLst>
              <p:ext uri="{D42A27DB-BD31-4B8C-83A1-F6EECF244321}">
                <p14:modId xmlns:p14="http://schemas.microsoft.com/office/powerpoint/2010/main" val="1329773364"/>
              </p:ext>
            </p:extLst>
          </p:nvPr>
        </p:nvGraphicFramePr>
        <p:xfrm>
          <a:off x="173038" y="1590675"/>
          <a:ext cx="11890374" cy="3917771"/>
        </p:xfrm>
        <a:graphic>
          <a:graphicData uri="http://schemas.openxmlformats.org/drawingml/2006/table">
            <a:tbl>
              <a:tblPr firstRow="1" bandRow="1">
                <a:tableStyleId>{5940675A-B579-460E-94D1-54222C63F5DA}</a:tableStyleId>
              </a:tblPr>
              <a:tblGrid>
                <a:gridCol w="6780926">
                  <a:extLst>
                    <a:ext uri="{9D8B030D-6E8A-4147-A177-3AD203B41FA5}">
                      <a16:colId xmlns:a16="http://schemas.microsoft.com/office/drawing/2014/main" val="693765042"/>
                    </a:ext>
                  </a:extLst>
                </a:gridCol>
                <a:gridCol w="5109448">
                  <a:extLst>
                    <a:ext uri="{9D8B030D-6E8A-4147-A177-3AD203B41FA5}">
                      <a16:colId xmlns:a16="http://schemas.microsoft.com/office/drawing/2014/main" val="4077489660"/>
                    </a:ext>
                  </a:extLst>
                </a:gridCol>
              </a:tblGrid>
              <a:tr h="381735">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Resource</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400" b="1" kern="1200" dirty="0">
                          <a:solidFill>
                            <a:schemeClr val="tx1"/>
                          </a:solidFill>
                          <a:latin typeface="Arial" panose="020B0604020202020204" pitchFamily="34" charset="0"/>
                          <a:cs typeface="Arial" panose="020B0604020202020204" pitchFamily="34" charset="0"/>
                        </a:rPr>
                        <a:t>Location</a:t>
                      </a:r>
                      <a:endParaRPr lang="en-US" sz="24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1174571">
                <a:tc>
                  <a:txBody>
                    <a:bodyPr/>
                    <a:lstStyle/>
                    <a:p>
                      <a:pPr marL="0" algn="l" defTabSz="914126" rtl="0" eaLnBrk="1" latinLnBrk="0" hangingPunct="1"/>
                      <a:r>
                        <a:rPr lang="en-US" sz="2400" kern="1200" dirty="0">
                          <a:solidFill>
                            <a:schemeClr val="dk1"/>
                          </a:solidFill>
                          <a:latin typeface="Arial" panose="020B0604020202020204" pitchFamily="34" charset="0"/>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cs typeface="Arial" panose="020B0604020202020204" pitchFamily="34" charset="0"/>
                        </a:rPr>
                        <a:t>MCAS Student Kiosk Technology Guide</a:t>
                      </a:r>
                      <a:endParaRPr lang="en-US" sz="2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hlinkClick r:id="rId3"/>
                        </a:rPr>
                        <a:t>https://mcas.onlinehelp.cognia.org/</a:t>
                      </a:r>
                      <a:br>
                        <a:rPr lang="en-US" sz="2000" dirty="0">
                          <a:latin typeface="Arial" panose="020B0604020202020204" pitchFamily="34" charset="0"/>
                          <a:cs typeface="Arial" panose="020B0604020202020204" pitchFamily="34" charset="0"/>
                          <a:hlinkClick r:id="rId3"/>
                        </a:rPr>
                      </a:br>
                      <a:r>
                        <a:rPr lang="en-US" sz="2000" dirty="0">
                          <a:latin typeface="Arial" panose="020B0604020202020204" pitchFamily="34" charset="0"/>
                          <a:cs typeface="Arial" panose="020B0604020202020204" pitchFamily="34" charset="0"/>
                          <a:hlinkClick r:id="rId3"/>
                        </a:rPr>
                        <a:t>technology-setup/</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174571">
                <a:tc>
                  <a:txBody>
                    <a:bodyPr/>
                    <a:lstStyle/>
                    <a:p>
                      <a:pPr marL="0" indent="0" algn="l" defTabSz="914126" rtl="0" eaLnBrk="1" latinLnBrk="0" hangingPunct="1">
                        <a:buFont typeface="Arial" panose="020B0604020202020204" pitchFamily="34" charset="0"/>
                        <a:buNone/>
                      </a:pPr>
                      <a:r>
                        <a:rPr lang="en-US" sz="2400" kern="1200" dirty="0">
                          <a:solidFill>
                            <a:schemeClr val="dk1"/>
                          </a:solidFill>
                          <a:latin typeface="Arial" panose="020B0604020202020204" pitchFamily="34" charset="0"/>
                          <a:cs typeface="Arial" panose="020B0604020202020204" pitchFamily="34" charset="0"/>
                        </a:rPr>
                        <a:t>Previously recorded webinars</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cs typeface="Arial" panose="020B0604020202020204" pitchFamily="34" charset="0"/>
                        </a:rPr>
                        <a:t>MCAS Technology Coordinator Training</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rPr>
                        <a:t>ChromeOS Kiosk Installation for Technology Coordinators</a:t>
                      </a:r>
                    </a:p>
                    <a:p>
                      <a:pPr marL="342900" indent="-342900" algn="l" defTabSz="914126" rtl="0" eaLnBrk="1" latinLnBrk="0" hangingPunct="1">
                        <a:buFont typeface="Arial" panose="020B0604020202020204" pitchFamily="34" charset="0"/>
                        <a:buChar char="•"/>
                      </a:pPr>
                      <a:r>
                        <a:rPr lang="en-US" sz="2400" kern="1200" dirty="0">
                          <a:solidFill>
                            <a:schemeClr val="dk1"/>
                          </a:solidFill>
                          <a:latin typeface="Arial" panose="020B0604020202020204" pitchFamily="34" charset="0"/>
                          <a:ea typeface="+mn-ea"/>
                          <a:cs typeface="Arial" panose="020B0604020202020204" pitchFamily="34" charset="0"/>
                        </a:rPr>
                        <a:t>Overview of MCAS Administration Tasks for Technology Coordinators</a:t>
                      </a:r>
                    </a:p>
                  </a:txBody>
                  <a:tcPr/>
                </a:tc>
                <a:tc>
                  <a:txBody>
                    <a:bodyPr/>
                    <a:lstStyle/>
                    <a:p>
                      <a:r>
                        <a:rPr lang="en-US" sz="2000" dirty="0">
                          <a:latin typeface="Arial" panose="020B0604020202020204" pitchFamily="34" charset="0"/>
                          <a:cs typeface="Arial" panose="020B0604020202020204" pitchFamily="34" charset="0"/>
                          <a:hlinkClick r:id="rId4"/>
                        </a:rPr>
                        <a:t>https://mcas.onlinehelp.cognia.org/training-webinars/</a:t>
                      </a:r>
                      <a:r>
                        <a:rPr lang="en-US" sz="2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76295014"/>
                  </a:ext>
                </a:extLst>
              </a:tr>
            </a:tbl>
          </a:graphicData>
        </a:graphic>
      </p:graphicFrame>
      <p:sp>
        <p:nvSpPr>
          <p:cNvPr id="3" name="Slide Number Placeholder 2">
            <a:extLst>
              <a:ext uri="{FF2B5EF4-FFF2-40B4-BE49-F238E27FC236}">
                <a16:creationId xmlns:a16="http://schemas.microsoft.com/office/drawing/2014/main" id="{9C3A045B-A248-1F0E-E20D-2CD15296037D}"/>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362465620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AF0FD2-44B7-49AE-A44E-FF3F2848CDD7}">
  <ds:schemaRefs>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049449a1-970d-4061-91c8-87f7c4621d9d"/>
    <ds:schemaRef ds:uri="e77133ba-eec1-4d51-86ef-7b6d23495175"/>
  </ds:schemaRefs>
</ds:datastoreItem>
</file>

<file path=customXml/itemProps2.xml><?xml version="1.0" encoding="utf-8"?>
<ds:datastoreItem xmlns:ds="http://schemas.openxmlformats.org/officeDocument/2006/customXml" ds:itemID="{8A95E910-9C62-4FB2-8672-1ECD99147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7133ba-eec1-4d51-86ef-7b6d23495175"/>
    <ds:schemaRef ds:uri="049449a1-970d-4061-91c8-87f7c4621d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70C1E0-D73F-4393-AF8B-EC030DBF27C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12170</TotalTime>
  <Words>1679</Words>
  <Application>Microsoft Office PowerPoint</Application>
  <PresentationFormat>Widescreen</PresentationFormat>
  <Paragraphs>216</Paragraphs>
  <Slides>24</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等线</vt:lpstr>
      <vt:lpstr>Arial</vt:lpstr>
      <vt:lpstr>Calibri</vt:lpstr>
      <vt:lpstr>Courier New</vt:lpstr>
      <vt:lpstr>Helvetica</vt:lpstr>
      <vt:lpstr>Segoe UI</vt:lpstr>
      <vt:lpstr>Segoe UI Semibold</vt:lpstr>
      <vt:lpstr>Wingdings</vt:lpstr>
      <vt:lpstr>ESE PowerPoint Template 2017</vt:lpstr>
      <vt:lpstr>Office Theme</vt:lpstr>
      <vt:lpstr>MCAS Portal Tasks: Office Hours</vt:lpstr>
      <vt:lpstr>Presenters</vt:lpstr>
      <vt:lpstr>Logistics for This Session </vt:lpstr>
      <vt:lpstr>Slides for This Session </vt:lpstr>
      <vt:lpstr>Today’s Agenda</vt:lpstr>
      <vt:lpstr>1. Resources </vt:lpstr>
      <vt:lpstr>Resources on Using the MCAS Portal</vt:lpstr>
      <vt:lpstr>Resources for Test Administrators</vt:lpstr>
      <vt:lpstr>Technology Resources</vt:lpstr>
      <vt:lpstr>Additional Resources on the DESE Website</vt:lpstr>
      <vt:lpstr>2. Frequently Asked Questions </vt:lpstr>
      <vt:lpstr>New for 2025–26 </vt:lpstr>
      <vt:lpstr>Practice Tests in the MCAS Training Site </vt:lpstr>
      <vt:lpstr>How do I ensure leading zeros are not dropped in the student registration file?</vt:lpstr>
      <vt:lpstr>What are classes in the MCAS Portal?</vt:lpstr>
      <vt:lpstr>How do I create classes?</vt:lpstr>
      <vt:lpstr>When can I schedule tests?</vt:lpstr>
      <vt:lpstr>Should we redo Site Readiness if we update student devices?</vt:lpstr>
      <vt:lpstr>3. Q&amp;A and Additional Demonstrations  </vt:lpstr>
      <vt:lpstr>Questions &amp; Answers</vt:lpstr>
      <vt:lpstr>4. Support and Next Steps </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Mathieu, Sharon (DESE)</dc:creator>
  <cp:lastModifiedBy>Brittany Cole</cp:lastModifiedBy>
  <cp:revision>25</cp:revision>
  <cp:lastPrinted>2020-01-24T16:15:48Z</cp:lastPrinted>
  <dcterms:created xsi:type="dcterms:W3CDTF">2018-01-22T18:15:09Z</dcterms:created>
  <dcterms:modified xsi:type="dcterms:W3CDTF">2026-03-18T17:18:05Z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