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06"/>
  </p:notesMasterIdLst>
  <p:handoutMasterIdLst>
    <p:handoutMasterId r:id="rId107"/>
  </p:handoutMasterIdLst>
  <p:sldIdLst>
    <p:sldId id="262" r:id="rId5"/>
    <p:sldId id="264" r:id="rId6"/>
    <p:sldId id="1448" r:id="rId7"/>
    <p:sldId id="1206" r:id="rId8"/>
    <p:sldId id="267" r:id="rId9"/>
    <p:sldId id="278" r:id="rId10"/>
    <p:sldId id="266" r:id="rId11"/>
    <p:sldId id="1338" r:id="rId12"/>
    <p:sldId id="1175" r:id="rId13"/>
    <p:sldId id="1465" r:id="rId14"/>
    <p:sldId id="1233" r:id="rId15"/>
    <p:sldId id="268" r:id="rId16"/>
    <p:sldId id="269" r:id="rId17"/>
    <p:sldId id="270" r:id="rId18"/>
    <p:sldId id="1174" r:id="rId19"/>
    <p:sldId id="1451" r:id="rId20"/>
    <p:sldId id="1342" r:id="rId21"/>
    <p:sldId id="1270" r:id="rId22"/>
    <p:sldId id="1229" r:id="rId23"/>
    <p:sldId id="276" r:id="rId24"/>
    <p:sldId id="279" r:id="rId25"/>
    <p:sldId id="1343" r:id="rId26"/>
    <p:sldId id="1452" r:id="rId27"/>
    <p:sldId id="1453" r:id="rId28"/>
    <p:sldId id="1271" r:id="rId29"/>
    <p:sldId id="1231" r:id="rId30"/>
    <p:sldId id="1269" r:id="rId31"/>
    <p:sldId id="1235" r:id="rId32"/>
    <p:sldId id="1236" r:id="rId33"/>
    <p:sldId id="1237" r:id="rId34"/>
    <p:sldId id="1238" r:id="rId35"/>
    <p:sldId id="1239" r:id="rId36"/>
    <p:sldId id="1240" r:id="rId37"/>
    <p:sldId id="1336" r:id="rId38"/>
    <p:sldId id="1333" r:id="rId39"/>
    <p:sldId id="1334" r:id="rId40"/>
    <p:sldId id="307" r:id="rId41"/>
    <p:sldId id="1457" r:id="rId42"/>
    <p:sldId id="1273" r:id="rId43"/>
    <p:sldId id="1461" r:id="rId44"/>
    <p:sldId id="1242" r:id="rId45"/>
    <p:sldId id="1462" r:id="rId46"/>
    <p:sldId id="1335" r:id="rId47"/>
    <p:sldId id="293" r:id="rId48"/>
    <p:sldId id="1328" r:id="rId49"/>
    <p:sldId id="1152" r:id="rId50"/>
    <p:sldId id="1243" r:id="rId51"/>
    <p:sldId id="296" r:id="rId52"/>
    <p:sldId id="1340" r:id="rId53"/>
    <p:sldId id="1245" r:id="rId54"/>
    <p:sldId id="329" r:id="rId55"/>
    <p:sldId id="330" r:id="rId56"/>
    <p:sldId id="298" r:id="rId57"/>
    <p:sldId id="331" r:id="rId58"/>
    <p:sldId id="299" r:id="rId59"/>
    <p:sldId id="300" r:id="rId60"/>
    <p:sldId id="1265" r:id="rId61"/>
    <p:sldId id="302" r:id="rId62"/>
    <p:sldId id="303" r:id="rId63"/>
    <p:sldId id="304" r:id="rId64"/>
    <p:sldId id="333" r:id="rId65"/>
    <p:sldId id="305" r:id="rId66"/>
    <p:sldId id="1466" r:id="rId67"/>
    <p:sldId id="1266" r:id="rId68"/>
    <p:sldId id="332" r:id="rId69"/>
    <p:sldId id="334" r:id="rId70"/>
    <p:sldId id="335" r:id="rId71"/>
    <p:sldId id="336" r:id="rId72"/>
    <p:sldId id="337" r:id="rId73"/>
    <p:sldId id="338" r:id="rId74"/>
    <p:sldId id="371" r:id="rId75"/>
    <p:sldId id="1267" r:id="rId76"/>
    <p:sldId id="1463" r:id="rId77"/>
    <p:sldId id="327" r:id="rId78"/>
    <p:sldId id="373" r:id="rId79"/>
    <p:sldId id="1177" r:id="rId80"/>
    <p:sldId id="342" r:id="rId81"/>
    <p:sldId id="344" r:id="rId82"/>
    <p:sldId id="347" r:id="rId83"/>
    <p:sldId id="1150" r:id="rId84"/>
    <p:sldId id="1458" r:id="rId85"/>
    <p:sldId id="1464" r:id="rId86"/>
    <p:sldId id="258" r:id="rId87"/>
    <p:sldId id="1460" r:id="rId88"/>
    <p:sldId id="259" r:id="rId89"/>
    <p:sldId id="1459" r:id="rId90"/>
    <p:sldId id="1157" r:id="rId91"/>
    <p:sldId id="348" r:id="rId92"/>
    <p:sldId id="1442" r:id="rId93"/>
    <p:sldId id="1454" r:id="rId94"/>
    <p:sldId id="1251" r:id="rId95"/>
    <p:sldId id="311" r:id="rId96"/>
    <p:sldId id="1165" r:id="rId97"/>
    <p:sldId id="1275" r:id="rId98"/>
    <p:sldId id="354" r:id="rId99"/>
    <p:sldId id="355" r:id="rId100"/>
    <p:sldId id="356" r:id="rId101"/>
    <p:sldId id="357" r:id="rId102"/>
    <p:sldId id="358" r:id="rId103"/>
    <p:sldId id="359" r:id="rId104"/>
    <p:sldId id="1156" r:id="rId10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065B60-68B2-033C-0531-4C24429BD042}" name="Cullen, Shannon (DESE)" initials="CS(" userId="S::Shannon.Cullen@mass.gov::6b1ad6a8-5818-44b3-9274-ccefbf22d13d" providerId="AD"/>
  <p188:author id="{2DDAB86A-D521-A4F8-DC3C-FF0AD3E217C3}" name="Zalk, Jodie (DESE)" initials="ZJ(" userId="S::Jodie.L.Zalk@mass.gov::e1452584-4588-4fe8-8e76-c634323654f0" providerId="AD"/>
  <p188:author id="{D2B726C1-6B67-7C9B-17B0-EF1B90BE53D0}" name="Pelychaty, Robert (DESE)" initials="P(" userId="S::robert.pelychaty@mass.gov::4b7f82dc-9b90-4364-a63e-8be2ecd61eb5" providerId="AD"/>
  <p188:author id="{8E0784C7-A4CA-7647-B0A9-222665956AEB}" name="Ragsdale, David (DESE)" initials="RD" userId="S::david.ragsdale@mass.gov::587e51b7-b7d7-43e1-8411-df89860897aa" providerId="AD"/>
  <p188:author id="{A2AB63E1-59F4-2BBC-B07B-799A89196A5C}" name="David Ragsdale" initials="DR" userId="S::David.Ragsdale@mass.gov::587e51b7-b7d7-43e1-8411-df89860897aa" providerId="AD"/>
  <p188:author id="{D7C264F7-7DD7-2006-D813-B710073AC89F}" name="Pelychaty, Robert (DESE)" initials="" userId="S::Robert.Pelychaty@mass.gov::4b7f82dc-9b90-4364-a63e-8be2ecd61eb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ullen, Shannon (DESE)" initials="CS(" lastIdx="14" clrIdx="0">
    <p:extLst>
      <p:ext uri="{19B8F6BF-5375-455C-9EA6-DF929625EA0E}">
        <p15:presenceInfo xmlns:p15="http://schemas.microsoft.com/office/powerpoint/2012/main" userId="S::Shannon.Cullen@mass.gov::6b1ad6a8-5818-44b3-9274-ccefbf22d13d" providerId="AD"/>
      </p:ext>
    </p:extLst>
  </p:cmAuthor>
  <p:cmAuthor id="2" name="Zalk, Jodie (DESE)" initials="ZJ(" lastIdx="8" clrIdx="1">
    <p:extLst>
      <p:ext uri="{19B8F6BF-5375-455C-9EA6-DF929625EA0E}">
        <p15:presenceInfo xmlns:p15="http://schemas.microsoft.com/office/powerpoint/2012/main" userId="S::Jodie.L.Zalk@mass.gov::e1452584-4588-4fe8-8e76-c634323654f0" providerId="AD"/>
      </p:ext>
    </p:extLst>
  </p:cmAuthor>
  <p:cmAuthor id="3" name="Ragsdale, David (DESE)" initials="RD(" lastIdx="1" clrIdx="2">
    <p:extLst>
      <p:ext uri="{19B8F6BF-5375-455C-9EA6-DF929625EA0E}">
        <p15:presenceInfo xmlns:p15="http://schemas.microsoft.com/office/powerpoint/2012/main" userId="S::David.Ragsdale@mass.gov::587e51b7-b7d7-43e1-8411-df89860897aa" providerId="AD"/>
      </p:ext>
    </p:extLst>
  </p:cmAuthor>
  <p:cmAuthor id="4" name="Pelychaty, Robert (DESE)" initials="P(" lastIdx="2" clrIdx="3">
    <p:extLst>
      <p:ext uri="{19B8F6BF-5375-455C-9EA6-DF929625EA0E}">
        <p15:presenceInfo xmlns:p15="http://schemas.microsoft.com/office/powerpoint/2012/main" userId="S::robert.pelychaty@mass.gov::4b7f82dc-9b90-4364-a63e-8be2ecd61e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647B6"/>
    <a:srgbClr val="8397E7"/>
    <a:srgbClr val="CFD6EB"/>
    <a:srgbClr val="AFCBFD"/>
    <a:srgbClr val="93A9FF"/>
    <a:srgbClr val="86A9E2"/>
    <a:srgbClr val="4948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sorterViewPr>
    <p:cViewPr>
      <p:scale>
        <a:sx n="100" d="100"/>
        <a:sy n="100" d="100"/>
      </p:scale>
      <p:origin x="0" y="-18936"/>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ableStyles" Target="tableStyles.xml"/><Relationship Id="rId16" Type="http://schemas.openxmlformats.org/officeDocument/2006/relationships/slide" Target="slides/slide12.xml"/><Relationship Id="rId107" Type="http://schemas.openxmlformats.org/officeDocument/2006/relationships/handoutMaster" Target="handoutMasters/handoutMaster1.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microsoft.com/office/2016/11/relationships/changesInfo" Target="changesInfos/changesInfo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commentAuthors" Target="commentAuthor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notesMaster" Target="notesMasters/notesMaster1.xml"/><Relationship Id="rId114"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presProps" Target="pres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llen, Shannon (DESE)" userId="6b1ad6a8-5818-44b3-9274-ccefbf22d13d" providerId="ADAL" clId="{13249EF0-3D39-4FB8-87B7-C88DDD73C044}"/>
    <pc:docChg chg="modSld sldOrd">
      <pc:chgData name="Cullen, Shannon (DESE)" userId="6b1ad6a8-5818-44b3-9274-ccefbf22d13d" providerId="ADAL" clId="{13249EF0-3D39-4FB8-87B7-C88DDD73C044}" dt="2026-01-28T19:37:38.049" v="3"/>
      <pc:docMkLst>
        <pc:docMk/>
      </pc:docMkLst>
      <pc:sldChg chg="ord">
        <pc:chgData name="Cullen, Shannon (DESE)" userId="6b1ad6a8-5818-44b3-9274-ccefbf22d13d" providerId="ADAL" clId="{13249EF0-3D39-4FB8-87B7-C88DDD73C044}" dt="2026-01-28T19:37:38.049" v="3"/>
        <pc:sldMkLst>
          <pc:docMk/>
          <pc:sldMk cId="3944713847" sldId="311"/>
        </pc:sldMkLst>
      </pc:sldChg>
      <pc:sldChg chg="ord">
        <pc:chgData name="Cullen, Shannon (DESE)" userId="6b1ad6a8-5818-44b3-9274-ccefbf22d13d" providerId="ADAL" clId="{13249EF0-3D39-4FB8-87B7-C88DDD73C044}" dt="2026-01-28T19:37:35.307" v="1"/>
        <pc:sldMkLst>
          <pc:docMk/>
          <pc:sldMk cId="2044819808" sldId="1251"/>
        </pc:sldMkLst>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http://www.doe.mass.edu/mcas/updates.html"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www.doe.mass.edu/mcas/updates.html"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EFB3B8-40CA-439F-97EE-B05FDFEE2F03}"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B563D6A7-BF5B-42F2-8E0D-F50297828F40}">
      <dgm:prSet phldrT="[Text]" custT="1"/>
      <dgm:spPr/>
      <dgm:t>
        <a:bodyPr/>
        <a:lstStyle/>
        <a:p>
          <a:r>
            <a:rPr lang="en-US" sz="2000" b="1">
              <a:latin typeface="Arial" panose="020B0604020202020204" pitchFamily="34" charset="0"/>
              <a:cs typeface="Arial" panose="020B0604020202020204" pitchFamily="34" charset="0"/>
            </a:rPr>
            <a:t>Beginning in Fall 2025</a:t>
          </a:r>
        </a:p>
      </dgm:t>
      <dgm:extLst>
        <a:ext uri="{E40237B7-FDA0-4F09-8148-C483321AD2D9}">
          <dgm14:cNvPr xmlns:dgm14="http://schemas.microsoft.com/office/drawing/2010/diagram" id="0" name="">
            <a:extLst>
              <a:ext uri="{C183D7F6-B498-43B3-948B-1728B52AA6E4}">
                <adec:decorative xmlns:adec="http://schemas.microsoft.com/office/drawing/2017/decorative" val="0"/>
              </a:ext>
            </a:extLst>
          </dgm14:cNvPr>
        </a:ext>
      </dgm:extLst>
    </dgm:pt>
    <dgm:pt modelId="{9543EFFA-E497-407B-A174-155F1F9F6BDD}" type="parTrans" cxnId="{76B9229A-7334-4576-8A99-F2067161207F}">
      <dgm:prSet/>
      <dgm:spPr/>
      <dgm:t>
        <a:bodyPr/>
        <a:lstStyle/>
        <a:p>
          <a:endParaRPr lang="en-US"/>
        </a:p>
      </dgm:t>
    </dgm:pt>
    <dgm:pt modelId="{F78F0CA0-1A34-474D-A37B-3B51E725DAC5}" type="sibTrans" cxnId="{76B9229A-7334-4576-8A99-F2067161207F}">
      <dgm:prSet/>
      <dgm:spPr/>
      <dgm:t>
        <a:bodyPr/>
        <a:lstStyle/>
        <a:p>
          <a:endParaRPr lang="en-US"/>
        </a:p>
      </dgm:t>
    </dgm:pt>
    <dgm:pt modelId="{64E37092-3093-4051-BAF6-3308FB1B586D}">
      <dgm:prSet phldrT="[Text]" custT="1"/>
      <dgm:spPr/>
      <dgm:t>
        <a:bodyPr/>
        <a:lstStyle/>
        <a:p>
          <a:r>
            <a:rPr lang="en-US" sz="1800">
              <a:latin typeface="Arial" panose="020B0604020202020204" pitchFamily="34" charset="0"/>
              <a:cs typeface="Arial" panose="020B0604020202020204" pitchFamily="34" charset="0"/>
            </a:rPr>
            <a:t>(Ongoing) Read biweekly </a:t>
          </a:r>
          <a:r>
            <a:rPr lang="en-US" sz="1800">
              <a:latin typeface="Arial" panose="020B0604020202020204" pitchFamily="34" charset="0"/>
              <a:cs typeface="Arial" panose="020B0604020202020204" pitchFamily="34" charset="0"/>
              <a:hlinkClick xmlns:r="http://schemas.openxmlformats.org/officeDocument/2006/relationships" r:id="rId1"/>
            </a:rPr>
            <a:t>Student Assessment Updates</a:t>
          </a:r>
          <a:r>
            <a:rPr lang="en-US" sz="1800">
              <a:latin typeface="Arial" panose="020B0604020202020204" pitchFamily="34" charset="0"/>
              <a:cs typeface="Arial" panose="020B0604020202020204" pitchFamily="34" charset="0"/>
            </a:rPr>
            <a:t>. </a:t>
          </a:r>
        </a:p>
      </dgm:t>
    </dgm:pt>
    <dgm:pt modelId="{D1950554-12A3-4217-BEAF-5164ED47A080}" type="parTrans" cxnId="{10BF0AE0-745F-4242-A2AD-75CED21C5C82}">
      <dgm:prSet/>
      <dgm:spPr/>
      <dgm:t>
        <a:bodyPr/>
        <a:lstStyle/>
        <a:p>
          <a:endParaRPr lang="en-US"/>
        </a:p>
      </dgm:t>
    </dgm:pt>
    <dgm:pt modelId="{65C99F1C-EFBB-476B-A037-9685F04CEB5C}" type="sibTrans" cxnId="{10BF0AE0-745F-4242-A2AD-75CED21C5C82}">
      <dgm:prSet/>
      <dgm:spPr/>
      <dgm:t>
        <a:bodyPr/>
        <a:lstStyle/>
        <a:p>
          <a:endParaRPr lang="en-US"/>
        </a:p>
      </dgm:t>
    </dgm:pt>
    <dgm:pt modelId="{BF2085B9-47C4-4660-864C-0F1FC5334300}">
      <dgm:prSet phldrT="[Text]" custT="1"/>
      <dgm:spPr/>
      <dgm:t>
        <a:bodyPr/>
        <a:lstStyle/>
        <a:p>
          <a:r>
            <a:rPr lang="en-US" sz="2000" b="1">
              <a:latin typeface="Arial" panose="020B0604020202020204" pitchFamily="34" charset="0"/>
              <a:cs typeface="Arial" panose="020B0604020202020204" pitchFamily="34" charset="0"/>
            </a:rPr>
            <a:t>At least 2 months before testing</a:t>
          </a:r>
        </a:p>
      </dgm:t>
    </dgm:pt>
    <dgm:pt modelId="{140B26C8-3E94-472D-AA9A-5E95997C7D92}" type="parTrans" cxnId="{CA6C730E-CFC3-456D-9106-1B3EF78FFD2E}">
      <dgm:prSet/>
      <dgm:spPr/>
      <dgm:t>
        <a:bodyPr/>
        <a:lstStyle/>
        <a:p>
          <a:endParaRPr lang="en-US"/>
        </a:p>
      </dgm:t>
    </dgm:pt>
    <dgm:pt modelId="{FB8AE374-EFE9-4EAD-8EBA-9C2B58EAF7CA}" type="sibTrans" cxnId="{CA6C730E-CFC3-456D-9106-1B3EF78FFD2E}">
      <dgm:prSet/>
      <dgm:spPr/>
      <dgm:t>
        <a:bodyPr/>
        <a:lstStyle/>
        <a:p>
          <a:endParaRPr lang="en-US"/>
        </a:p>
      </dgm:t>
    </dgm:pt>
    <dgm:pt modelId="{5D005010-2DAC-43A2-A2C4-7D8C5B7122A1}">
      <dgm:prSet phldrT="[Text]" custT="1"/>
      <dgm:spPr/>
      <dgm:t>
        <a:bodyPr/>
        <a:lstStyle/>
        <a:p>
          <a:r>
            <a:rPr lang="en-US" sz="1800">
              <a:latin typeface="Arial" panose="020B0604020202020204" pitchFamily="34" charset="0"/>
              <a:cs typeface="Arial" panose="020B0604020202020204" pitchFamily="34" charset="0"/>
            </a:rPr>
            <a:t>Update user accounts in</a:t>
          </a:r>
          <a:br>
            <a:rPr lang="en-US" sz="1800">
              <a:latin typeface="Arial" panose="020B0604020202020204" pitchFamily="34" charset="0"/>
              <a:cs typeface="Arial" panose="020B0604020202020204" pitchFamily="34" charset="0"/>
            </a:rPr>
          </a:br>
          <a:r>
            <a:rPr lang="en-US" sz="1800">
              <a:latin typeface="Arial" panose="020B0604020202020204" pitchFamily="34" charset="0"/>
              <a:cs typeface="Arial" panose="020B0604020202020204" pitchFamily="34" charset="0"/>
            </a:rPr>
            <a:t>the MCAS Portal and create additional accounts.</a:t>
          </a:r>
        </a:p>
      </dgm:t>
    </dgm:pt>
    <dgm:pt modelId="{56ED169B-04F6-4E8F-BBA7-201D9782F31A}" type="parTrans" cxnId="{994AD29F-9DFA-46F5-A955-831E1C593FBB}">
      <dgm:prSet/>
      <dgm:spPr/>
      <dgm:t>
        <a:bodyPr/>
        <a:lstStyle/>
        <a:p>
          <a:endParaRPr lang="en-US"/>
        </a:p>
      </dgm:t>
    </dgm:pt>
    <dgm:pt modelId="{FEDD5DCA-303A-49EA-AB09-C10B6FA9A8C7}" type="sibTrans" cxnId="{994AD29F-9DFA-46F5-A955-831E1C593FBB}">
      <dgm:prSet/>
      <dgm:spPr/>
      <dgm:t>
        <a:bodyPr/>
        <a:lstStyle/>
        <a:p>
          <a:endParaRPr lang="en-US"/>
        </a:p>
      </dgm:t>
    </dgm:pt>
    <dgm:pt modelId="{2A706D3E-FD1A-43CE-B285-996786F7EB3F}">
      <dgm:prSet phldrT="[Text]" custT="1"/>
      <dgm:spPr/>
      <dgm:t>
        <a:bodyPr/>
        <a:lstStyle/>
        <a:p>
          <a:endParaRPr lang="en-US" sz="1800"/>
        </a:p>
      </dgm:t>
    </dgm:pt>
    <dgm:pt modelId="{03FCA16E-24B6-4799-9CC4-A21378F33BC8}" type="parTrans" cxnId="{0E0D30A1-AF19-4F98-A04A-2012CF7B496E}">
      <dgm:prSet/>
      <dgm:spPr/>
      <dgm:t>
        <a:bodyPr/>
        <a:lstStyle/>
        <a:p>
          <a:endParaRPr lang="en-US"/>
        </a:p>
      </dgm:t>
    </dgm:pt>
    <dgm:pt modelId="{BFFC436D-E1AB-4513-94FA-F18D0028C08B}" type="sibTrans" cxnId="{0E0D30A1-AF19-4F98-A04A-2012CF7B496E}">
      <dgm:prSet/>
      <dgm:spPr/>
      <dgm:t>
        <a:bodyPr/>
        <a:lstStyle/>
        <a:p>
          <a:endParaRPr lang="en-US"/>
        </a:p>
      </dgm:t>
    </dgm:pt>
    <dgm:pt modelId="{467B61B1-B403-45B1-85A0-6F1A2273CE72}">
      <dgm:prSet phldrT="[Text]" custT="1"/>
      <dgm:spPr/>
      <dgm:t>
        <a:bodyPr/>
        <a:lstStyle/>
        <a:p>
          <a:r>
            <a:rPr lang="en-US" sz="2000" b="1">
              <a:latin typeface="Arial" panose="020B0604020202020204" pitchFamily="34" charset="0"/>
              <a:cs typeface="Arial" panose="020B0604020202020204" pitchFamily="34" charset="0"/>
            </a:rPr>
            <a:t>At least 2 weeks before testing</a:t>
          </a:r>
        </a:p>
      </dgm:t>
    </dgm:pt>
    <dgm:pt modelId="{DB340A8C-B1C5-425F-AFA4-B9434C27852C}" type="parTrans" cxnId="{8799259D-B400-4038-9C13-32CD22B0E82A}">
      <dgm:prSet/>
      <dgm:spPr/>
      <dgm:t>
        <a:bodyPr/>
        <a:lstStyle/>
        <a:p>
          <a:endParaRPr lang="en-US"/>
        </a:p>
      </dgm:t>
    </dgm:pt>
    <dgm:pt modelId="{5291E6EF-F7BB-49C8-AD0E-935F84B224A6}" type="sibTrans" cxnId="{8799259D-B400-4038-9C13-32CD22B0E82A}">
      <dgm:prSet/>
      <dgm:spPr/>
      <dgm:t>
        <a:bodyPr/>
        <a:lstStyle/>
        <a:p>
          <a:endParaRPr lang="en-US"/>
        </a:p>
      </dgm:t>
    </dgm:pt>
    <dgm:pt modelId="{913FF2A6-F1CA-471D-880A-ABD231C55285}">
      <dgm:prSet phldrT="[Text]" custT="1"/>
      <dgm:spPr/>
      <dgm:t>
        <a:bodyPr/>
        <a:lstStyle/>
        <a:p>
          <a:endParaRPr lang="en-US" sz="1900">
            <a:latin typeface="Arial" panose="020B0604020202020204" pitchFamily="34" charset="0"/>
            <a:cs typeface="Arial" panose="020B0604020202020204" pitchFamily="34" charset="0"/>
          </a:endParaRPr>
        </a:p>
      </dgm:t>
    </dgm:pt>
    <dgm:pt modelId="{FD5CAE00-679C-43B4-9F7B-549174BE23DC}" type="parTrans" cxnId="{1B20B1D6-C113-4A68-9AE3-033A4CB0CFAE}">
      <dgm:prSet/>
      <dgm:spPr/>
      <dgm:t>
        <a:bodyPr/>
        <a:lstStyle/>
        <a:p>
          <a:endParaRPr lang="en-US"/>
        </a:p>
      </dgm:t>
    </dgm:pt>
    <dgm:pt modelId="{8904E1F9-A2DB-4B0D-B510-E1F0D9EE642A}" type="sibTrans" cxnId="{1B20B1D6-C113-4A68-9AE3-033A4CB0CFAE}">
      <dgm:prSet/>
      <dgm:spPr/>
      <dgm:t>
        <a:bodyPr/>
        <a:lstStyle/>
        <a:p>
          <a:endParaRPr lang="en-US"/>
        </a:p>
      </dgm:t>
    </dgm:pt>
    <dgm:pt modelId="{A91A490C-C832-4D26-8ADD-3F51C3582A9D}">
      <dgm:prSet phldrT="[Text]" custT="1"/>
      <dgm:spPr/>
      <dgm:t>
        <a:bodyPr/>
        <a:lstStyle/>
        <a:p>
          <a:r>
            <a:rPr lang="en-US" sz="1800">
              <a:latin typeface="Arial" panose="020B0604020202020204" pitchFamily="34" charset="0"/>
              <a:cs typeface="Arial" panose="020B0604020202020204" pitchFamily="34" charset="0"/>
            </a:rPr>
            <a:t>Become familiar with CBT components.</a:t>
          </a:r>
        </a:p>
      </dgm:t>
    </dgm:pt>
    <dgm:pt modelId="{E130EEF9-11D3-4E79-BB06-E8192F6CB55C}" type="parTrans" cxnId="{83F2875C-1F98-424A-9000-90343DD1B39E}">
      <dgm:prSet/>
      <dgm:spPr/>
      <dgm:t>
        <a:bodyPr/>
        <a:lstStyle/>
        <a:p>
          <a:endParaRPr lang="en-US"/>
        </a:p>
      </dgm:t>
    </dgm:pt>
    <dgm:pt modelId="{39662942-AE67-4313-9AF4-5942DA1800AA}" type="sibTrans" cxnId="{83F2875C-1F98-424A-9000-90343DD1B39E}">
      <dgm:prSet/>
      <dgm:spPr/>
      <dgm:t>
        <a:bodyPr/>
        <a:lstStyle/>
        <a:p>
          <a:endParaRPr lang="en-US"/>
        </a:p>
      </dgm:t>
    </dgm:pt>
    <dgm:pt modelId="{27567DE6-4207-4E67-8EB8-408A036E262F}">
      <dgm:prSet phldrT="[Text]" custT="1"/>
      <dgm:spPr/>
      <dgm:t>
        <a:bodyPr/>
        <a:lstStyle/>
        <a:p>
          <a:r>
            <a:rPr lang="en-US" sz="1800">
              <a:latin typeface="Arial" panose="020B0604020202020204" pitchFamily="34" charset="0"/>
              <a:cs typeface="Arial" panose="020B0604020202020204" pitchFamily="34" charset="0"/>
            </a:rPr>
            <a:t>Identify the school test administration team. </a:t>
          </a:r>
        </a:p>
      </dgm:t>
    </dgm:pt>
    <dgm:pt modelId="{4131F353-28B7-4438-880A-3BC6E44BE890}" type="parTrans" cxnId="{A60ED018-4494-444B-8F43-0AFC6FB060A4}">
      <dgm:prSet/>
      <dgm:spPr/>
      <dgm:t>
        <a:bodyPr/>
        <a:lstStyle/>
        <a:p>
          <a:endParaRPr lang="en-US"/>
        </a:p>
      </dgm:t>
    </dgm:pt>
    <dgm:pt modelId="{5175206C-5323-4514-B9BA-8DDE7A4C5627}" type="sibTrans" cxnId="{A60ED018-4494-444B-8F43-0AFC6FB060A4}">
      <dgm:prSet/>
      <dgm:spPr/>
      <dgm:t>
        <a:bodyPr/>
        <a:lstStyle/>
        <a:p>
          <a:endParaRPr lang="en-US"/>
        </a:p>
      </dgm:t>
    </dgm:pt>
    <dgm:pt modelId="{2F3AFA7D-71C4-4325-99EF-BE9A3CB7908C}">
      <dgm:prSet phldrT="[Text]" custT="1"/>
      <dgm:spPr/>
      <dgm:t>
        <a:bodyPr/>
        <a:lstStyle/>
        <a:p>
          <a:r>
            <a:rPr lang="en-US" sz="1800">
              <a:latin typeface="Arial" panose="020B0604020202020204" pitchFamily="34" charset="0"/>
              <a:cs typeface="Arial" panose="020B0604020202020204" pitchFamily="34" charset="0"/>
            </a:rPr>
            <a:t>Update contact info with DESE. </a:t>
          </a:r>
          <a:endParaRPr lang="en-US" sz="1800"/>
        </a:p>
      </dgm:t>
    </dgm:pt>
    <dgm:pt modelId="{A41273CC-5790-4ABA-B003-371AF39F379C}" type="parTrans" cxnId="{A4E0DCEB-530F-4B89-A4AD-E73709719EE1}">
      <dgm:prSet/>
      <dgm:spPr/>
      <dgm:t>
        <a:bodyPr/>
        <a:lstStyle/>
        <a:p>
          <a:endParaRPr lang="en-US"/>
        </a:p>
      </dgm:t>
    </dgm:pt>
    <dgm:pt modelId="{9811DB09-5848-4444-8E71-848D8068DA2C}" type="sibTrans" cxnId="{A4E0DCEB-530F-4B89-A4AD-E73709719EE1}">
      <dgm:prSet/>
      <dgm:spPr/>
      <dgm:t>
        <a:bodyPr/>
        <a:lstStyle/>
        <a:p>
          <a:endParaRPr lang="en-US"/>
        </a:p>
      </dgm:t>
    </dgm:pt>
    <dgm:pt modelId="{4C58E632-C350-4FEC-99FB-84711EDDAAE0}">
      <dgm:prSet phldrT="[Text]" custT="1"/>
      <dgm:spPr/>
      <dgm:t>
        <a:bodyPr/>
        <a:lstStyle/>
        <a:p>
          <a:r>
            <a:rPr lang="en-US" sz="1800">
              <a:latin typeface="Arial" panose="020B0604020202020204" pitchFamily="34" charset="0"/>
              <a:cs typeface="Arial" panose="020B0604020202020204" pitchFamily="34" charset="0"/>
            </a:rPr>
            <a:t>View online modules and participate in training sessions. </a:t>
          </a:r>
        </a:p>
      </dgm:t>
    </dgm:pt>
    <dgm:pt modelId="{1397321B-556E-48CD-9A4F-0FE901AA3948}" type="parTrans" cxnId="{CD74F704-7CC4-4CF3-B1D1-C59328437E14}">
      <dgm:prSet/>
      <dgm:spPr/>
      <dgm:t>
        <a:bodyPr/>
        <a:lstStyle/>
        <a:p>
          <a:endParaRPr lang="en-US"/>
        </a:p>
      </dgm:t>
    </dgm:pt>
    <dgm:pt modelId="{8FE24576-988F-447F-8829-C2E86AF24DC6}" type="sibTrans" cxnId="{CD74F704-7CC4-4CF3-B1D1-C59328437E14}">
      <dgm:prSet/>
      <dgm:spPr/>
      <dgm:t>
        <a:bodyPr/>
        <a:lstStyle/>
        <a:p>
          <a:endParaRPr lang="en-US"/>
        </a:p>
      </dgm:t>
    </dgm:pt>
    <dgm:pt modelId="{C2FAFE15-4789-4413-8EB6-5133DE2AC43E}">
      <dgm:prSet phldrT="[Text]" custT="1"/>
      <dgm:spPr/>
      <dgm:t>
        <a:bodyPr/>
        <a:lstStyle/>
        <a:p>
          <a:r>
            <a:rPr lang="en-US" sz="1800">
              <a:latin typeface="Arial" panose="020B0604020202020204" pitchFamily="34" charset="0"/>
              <a:cs typeface="Arial" panose="020B0604020202020204" pitchFamily="34" charset="0"/>
            </a:rPr>
            <a:t>Meet with the technology coordinator, who will review the tech specs and prepare the school’s technology, including Site Readiness. </a:t>
          </a:r>
        </a:p>
      </dgm:t>
    </dgm:pt>
    <dgm:pt modelId="{142B3949-BC5A-4E14-841E-15FBD6DFE38A}" type="parTrans" cxnId="{E67ECE6C-B1E9-4A39-BCE6-F79E5BBED515}">
      <dgm:prSet/>
      <dgm:spPr/>
      <dgm:t>
        <a:bodyPr/>
        <a:lstStyle/>
        <a:p>
          <a:endParaRPr lang="en-US"/>
        </a:p>
      </dgm:t>
    </dgm:pt>
    <dgm:pt modelId="{5F41EFCF-5935-44AB-80A6-3008C6E35840}" type="sibTrans" cxnId="{E67ECE6C-B1E9-4A39-BCE6-F79E5BBED515}">
      <dgm:prSet/>
      <dgm:spPr/>
      <dgm:t>
        <a:bodyPr/>
        <a:lstStyle/>
        <a:p>
          <a:endParaRPr lang="en-US"/>
        </a:p>
      </dgm:t>
    </dgm:pt>
    <dgm:pt modelId="{4160F64E-ED74-48F2-A917-463153BC52F1}">
      <dgm:prSet phldrT="[Text]" custT="1"/>
      <dgm:spPr/>
      <dgm:t>
        <a:bodyPr/>
        <a:lstStyle/>
        <a:p>
          <a:r>
            <a:rPr lang="en-US" sz="1900">
              <a:latin typeface="Arial" panose="020B0604020202020204" pitchFamily="34" charset="0"/>
              <a:cs typeface="Arial" panose="020B0604020202020204" pitchFamily="34" charset="0"/>
            </a:rPr>
            <a:t>Review instructions in the </a:t>
          </a:r>
          <a:r>
            <a:rPr lang="en-US" sz="1900" i="1">
              <a:latin typeface="Arial" panose="020B0604020202020204" pitchFamily="34" charset="0"/>
              <a:cs typeface="Arial" panose="020B0604020202020204" pitchFamily="34" charset="0"/>
            </a:rPr>
            <a:t>Principal’s Administration Manual</a:t>
          </a:r>
          <a:r>
            <a:rPr lang="en-US" sz="1900">
              <a:latin typeface="Arial" panose="020B0604020202020204" pitchFamily="34" charset="0"/>
              <a:cs typeface="Arial" panose="020B0604020202020204" pitchFamily="34" charset="0"/>
            </a:rPr>
            <a:t>.</a:t>
          </a:r>
        </a:p>
      </dgm:t>
    </dgm:pt>
    <dgm:pt modelId="{FBD39573-8F69-4919-BBCE-EEE9CCA54555}" type="parTrans" cxnId="{C8F1D7D7-D9B1-4445-AACF-05D8D6D46DB5}">
      <dgm:prSet/>
      <dgm:spPr/>
      <dgm:t>
        <a:bodyPr/>
        <a:lstStyle/>
        <a:p>
          <a:endParaRPr lang="en-US"/>
        </a:p>
      </dgm:t>
    </dgm:pt>
    <dgm:pt modelId="{5873A193-30B5-46DE-84D9-8816CE9D8B0F}" type="sibTrans" cxnId="{C8F1D7D7-D9B1-4445-AACF-05D8D6D46DB5}">
      <dgm:prSet/>
      <dgm:spPr/>
      <dgm:t>
        <a:bodyPr/>
        <a:lstStyle/>
        <a:p>
          <a:endParaRPr lang="en-US"/>
        </a:p>
      </dgm:t>
    </dgm:pt>
    <dgm:pt modelId="{85622042-E6FE-4248-BC33-DF8C1E3F8D08}">
      <dgm:prSet phldrT="[Text]" custT="1"/>
      <dgm:spPr/>
      <dgm:t>
        <a:bodyPr/>
        <a:lstStyle/>
        <a:p>
          <a:r>
            <a:rPr lang="en-US" sz="1900">
              <a:latin typeface="Arial" panose="020B0604020202020204" pitchFamily="34" charset="0"/>
              <a:cs typeface="Arial" panose="020B0604020202020204" pitchFamily="34" charset="0"/>
            </a:rPr>
            <a:t>Prepare devices and materials. </a:t>
          </a:r>
        </a:p>
      </dgm:t>
    </dgm:pt>
    <dgm:pt modelId="{F7D30B57-6767-442E-8703-282DE3C924F0}" type="parTrans" cxnId="{D5227E64-5C1A-4D10-B902-875A754037AD}">
      <dgm:prSet/>
      <dgm:spPr/>
      <dgm:t>
        <a:bodyPr/>
        <a:lstStyle/>
        <a:p>
          <a:endParaRPr lang="en-US"/>
        </a:p>
      </dgm:t>
    </dgm:pt>
    <dgm:pt modelId="{5FD27B3B-C4E1-4D52-91AF-684879DB08B7}" type="sibTrans" cxnId="{D5227E64-5C1A-4D10-B902-875A754037AD}">
      <dgm:prSet/>
      <dgm:spPr/>
      <dgm:t>
        <a:bodyPr/>
        <a:lstStyle/>
        <a:p>
          <a:endParaRPr lang="en-US"/>
        </a:p>
      </dgm:t>
    </dgm:pt>
    <dgm:pt modelId="{A43D8045-12AB-439C-8C19-720BC038E6B9}">
      <dgm:prSet phldrT="[Text]" custT="1"/>
      <dgm:spPr/>
      <dgm:t>
        <a:bodyPr/>
        <a:lstStyle/>
        <a:p>
          <a:r>
            <a:rPr lang="en-US" sz="1600">
              <a:latin typeface="Arial" panose="020B0604020202020204" pitchFamily="34" charset="0"/>
              <a:cs typeface="Arial" panose="020B0604020202020204" pitchFamily="34" charset="0"/>
            </a:rPr>
            <a:t>Delivered to schools 2 weeks before spring ELA, and one week before each fall/winter administration. Available online beforehand. </a:t>
          </a:r>
        </a:p>
      </dgm:t>
    </dgm:pt>
    <dgm:pt modelId="{DB955D16-F21C-4409-B87A-C171A78C7EC5}" type="parTrans" cxnId="{93770F65-79E3-4691-A9D2-824130747E06}">
      <dgm:prSet/>
      <dgm:spPr/>
      <dgm:t>
        <a:bodyPr/>
        <a:lstStyle/>
        <a:p>
          <a:endParaRPr lang="en-US"/>
        </a:p>
      </dgm:t>
    </dgm:pt>
    <dgm:pt modelId="{361C4F64-F485-45A2-B8D1-82C6C61FE55A}" type="sibTrans" cxnId="{93770F65-79E3-4691-A9D2-824130747E06}">
      <dgm:prSet/>
      <dgm:spPr/>
      <dgm:t>
        <a:bodyPr/>
        <a:lstStyle/>
        <a:p>
          <a:endParaRPr lang="en-US"/>
        </a:p>
      </dgm:t>
    </dgm:pt>
    <dgm:pt modelId="{F23F2978-95CF-42BC-8BF9-16049D5C42FB}">
      <dgm:prSet phldrT="[Text]" custT="1"/>
      <dgm:spPr/>
      <dgm:t>
        <a:bodyPr/>
        <a:lstStyle/>
        <a:p>
          <a:r>
            <a:rPr lang="en-US" sz="1900">
              <a:latin typeface="Arial" panose="020B0604020202020204" pitchFamily="34" charset="0"/>
              <a:cs typeface="Arial" panose="020B0604020202020204" pitchFamily="34" charset="0"/>
            </a:rPr>
            <a:t>Train test administrators in protocols and security requirements.</a:t>
          </a:r>
        </a:p>
      </dgm:t>
    </dgm:pt>
    <dgm:pt modelId="{40542B84-8659-44D4-8D30-ABAE80F42769}" type="parTrans" cxnId="{286C86CE-1815-429D-9E39-2D13EBD649A6}">
      <dgm:prSet/>
      <dgm:spPr/>
      <dgm:t>
        <a:bodyPr/>
        <a:lstStyle/>
        <a:p>
          <a:endParaRPr lang="en-US"/>
        </a:p>
      </dgm:t>
    </dgm:pt>
    <dgm:pt modelId="{B680044E-9348-4579-B8E1-496EFAE87F84}" type="sibTrans" cxnId="{286C86CE-1815-429D-9E39-2D13EBD649A6}">
      <dgm:prSet/>
      <dgm:spPr/>
      <dgm:t>
        <a:bodyPr/>
        <a:lstStyle/>
        <a:p>
          <a:endParaRPr lang="en-US"/>
        </a:p>
      </dgm:t>
    </dgm:pt>
    <dgm:pt modelId="{C6E8B992-48F6-47B1-B6BD-E4CC3A820115}">
      <dgm:prSet phldrT="[Text]" custT="1"/>
      <dgm:spPr/>
      <dgm:t>
        <a:bodyPr/>
        <a:lstStyle/>
        <a:p>
          <a:r>
            <a:rPr lang="en-US" sz="1800">
              <a:latin typeface="Arial" panose="020B0604020202020204" pitchFamily="34" charset="0"/>
              <a:cs typeface="Arial" panose="020B0604020202020204" pitchFamily="34" charset="0"/>
            </a:rPr>
            <a:t>Establish a communication plan with the test administration team.</a:t>
          </a:r>
        </a:p>
      </dgm:t>
    </dgm:pt>
    <dgm:pt modelId="{4F47417B-B3D7-4492-9595-0BEFACFBC49C}" type="parTrans" cxnId="{17B0153C-16FC-4EF6-85DB-AB405144ED20}">
      <dgm:prSet/>
      <dgm:spPr/>
      <dgm:t>
        <a:bodyPr/>
        <a:lstStyle/>
        <a:p>
          <a:endParaRPr lang="en-US"/>
        </a:p>
      </dgm:t>
    </dgm:pt>
    <dgm:pt modelId="{CBCCC88F-E87E-4177-B197-837A22F0BA45}" type="sibTrans" cxnId="{17B0153C-16FC-4EF6-85DB-AB405144ED20}">
      <dgm:prSet/>
      <dgm:spPr/>
      <dgm:t>
        <a:bodyPr/>
        <a:lstStyle/>
        <a:p>
          <a:endParaRPr lang="en-US"/>
        </a:p>
      </dgm:t>
    </dgm:pt>
    <dgm:pt modelId="{02EC23F3-3FCD-4B9C-9293-1C414A2A08EA}">
      <dgm:prSet phldrT="[Text]" custT="1"/>
      <dgm:spPr/>
      <dgm:t>
        <a:bodyPr/>
        <a:lstStyle/>
        <a:p>
          <a:r>
            <a:rPr lang="en-US" sz="1800">
              <a:latin typeface="Arial" panose="020B0604020202020204" pitchFamily="34" charset="0"/>
              <a:cs typeface="Arial" panose="020B0604020202020204" pitchFamily="34" charset="0"/>
            </a:rPr>
            <a:t>Complete Student Registration.</a:t>
          </a:r>
        </a:p>
      </dgm:t>
    </dgm:pt>
    <dgm:pt modelId="{7F81CDD4-DC8D-4BA4-84FC-7CB0D42AF46A}" type="sibTrans" cxnId="{B1F09813-24E5-4CCE-8CBE-52A8F2C7BA86}">
      <dgm:prSet/>
      <dgm:spPr/>
      <dgm:t>
        <a:bodyPr/>
        <a:lstStyle/>
        <a:p>
          <a:endParaRPr lang="en-US"/>
        </a:p>
      </dgm:t>
    </dgm:pt>
    <dgm:pt modelId="{A019A22C-B0F5-43F5-BF65-47F0A7C86E08}" type="parTrans" cxnId="{B1F09813-24E5-4CCE-8CBE-52A8F2C7BA86}">
      <dgm:prSet/>
      <dgm:spPr/>
      <dgm:t>
        <a:bodyPr/>
        <a:lstStyle/>
        <a:p>
          <a:endParaRPr lang="en-US"/>
        </a:p>
      </dgm:t>
    </dgm:pt>
    <dgm:pt modelId="{F0E9E313-28C5-48AD-AA32-F69447F92B9C}">
      <dgm:prSet phldrT="[Text]" custT="1"/>
      <dgm:spPr/>
      <dgm:t>
        <a:bodyPr/>
        <a:lstStyle/>
        <a:p>
          <a:r>
            <a:rPr lang="en-US" sz="1800">
              <a:latin typeface="Arial" panose="020B0604020202020204" pitchFamily="34" charset="0"/>
              <a:cs typeface="Arial" panose="020B0604020202020204" pitchFamily="34" charset="0"/>
            </a:rPr>
            <a:t>Begin planning for accessibility features and accommodations.</a:t>
          </a:r>
        </a:p>
        <a:p>
          <a:endParaRPr lang="en-US" sz="1000"/>
        </a:p>
      </dgm:t>
    </dgm:pt>
    <dgm:pt modelId="{DC728210-10CE-46E3-9BA8-00B45A79823D}" type="parTrans" cxnId="{C2EB6E14-86DD-4ACF-A8AB-837C4FBFD28D}">
      <dgm:prSet/>
      <dgm:spPr/>
      <dgm:t>
        <a:bodyPr/>
        <a:lstStyle/>
        <a:p>
          <a:endParaRPr lang="en-US"/>
        </a:p>
      </dgm:t>
    </dgm:pt>
    <dgm:pt modelId="{A9498F37-1BEC-4B61-BD05-206D52FCF712}" type="sibTrans" cxnId="{C2EB6E14-86DD-4ACF-A8AB-837C4FBFD28D}">
      <dgm:prSet/>
      <dgm:spPr/>
      <dgm:t>
        <a:bodyPr/>
        <a:lstStyle/>
        <a:p>
          <a:endParaRPr lang="en-US"/>
        </a:p>
      </dgm:t>
    </dgm:pt>
    <dgm:pt modelId="{1B74BA39-3CDF-44AA-949A-8782891C3C49}">
      <dgm:prSet phldrT="[Text]" custT="1"/>
      <dgm:spPr/>
      <dgm:t>
        <a:bodyPr/>
        <a:lstStyle/>
        <a:p>
          <a:r>
            <a:rPr lang="en-US" sz="1800">
              <a:latin typeface="Arial" panose="020B0604020202020204" pitchFamily="34" charset="0"/>
              <a:cs typeface="Arial" panose="020B0604020202020204" pitchFamily="34" charset="0"/>
            </a:rPr>
            <a:t>Administer the student tutorial and practice tests. </a:t>
          </a:r>
        </a:p>
      </dgm:t>
    </dgm:pt>
    <dgm:pt modelId="{7AEB355B-9CD2-4217-BD76-620E3D307CCA}" type="parTrans" cxnId="{91E9085A-CDF1-4CF2-B668-D1E257448304}">
      <dgm:prSet/>
      <dgm:spPr/>
      <dgm:t>
        <a:bodyPr/>
        <a:lstStyle/>
        <a:p>
          <a:endParaRPr lang="en-US"/>
        </a:p>
      </dgm:t>
    </dgm:pt>
    <dgm:pt modelId="{6693B828-0A94-4992-A5C8-11E3E18D78B1}" type="sibTrans" cxnId="{91E9085A-CDF1-4CF2-B668-D1E257448304}">
      <dgm:prSet/>
      <dgm:spPr/>
      <dgm:t>
        <a:bodyPr/>
        <a:lstStyle/>
        <a:p>
          <a:endParaRPr lang="en-US"/>
        </a:p>
      </dgm:t>
    </dgm:pt>
    <dgm:pt modelId="{958B6679-B398-4D1A-B906-88FAEE1FEB10}" type="pres">
      <dgm:prSet presAssocID="{5AEFB3B8-40CA-439F-97EE-B05FDFEE2F03}" presName="Name0" presStyleCnt="0">
        <dgm:presLayoutVars>
          <dgm:dir/>
          <dgm:animLvl val="lvl"/>
          <dgm:resizeHandles val="exact"/>
        </dgm:presLayoutVars>
      </dgm:prSet>
      <dgm:spPr/>
    </dgm:pt>
    <dgm:pt modelId="{D67EDBD3-D1FF-46D7-9EB6-AE00D0893187}" type="pres">
      <dgm:prSet presAssocID="{B563D6A7-BF5B-42F2-8E0D-F50297828F40}" presName="composite" presStyleCnt="0"/>
      <dgm:spPr/>
    </dgm:pt>
    <dgm:pt modelId="{53F4DCE6-15AC-44EE-A5D8-90D150D39878}" type="pres">
      <dgm:prSet presAssocID="{B563D6A7-BF5B-42F2-8E0D-F50297828F40}" presName="parTx" presStyleLbl="node1" presStyleIdx="0" presStyleCnt="3">
        <dgm:presLayoutVars>
          <dgm:chMax val="0"/>
          <dgm:chPref val="0"/>
          <dgm:bulletEnabled val="1"/>
        </dgm:presLayoutVars>
      </dgm:prSet>
      <dgm:spPr/>
    </dgm:pt>
    <dgm:pt modelId="{2F947E7E-99A1-4809-B4E9-414BFD82EEED}" type="pres">
      <dgm:prSet presAssocID="{B563D6A7-BF5B-42F2-8E0D-F50297828F40}" presName="desTx" presStyleLbl="revTx" presStyleIdx="0" presStyleCnt="3" custLinFactNeighborX="13919" custLinFactNeighborY="-2604">
        <dgm:presLayoutVars>
          <dgm:bulletEnabled val="1"/>
        </dgm:presLayoutVars>
      </dgm:prSet>
      <dgm:spPr/>
    </dgm:pt>
    <dgm:pt modelId="{71B26A8D-578B-4460-9C59-53D445EAF5D7}" type="pres">
      <dgm:prSet presAssocID="{F78F0CA0-1A34-474D-A37B-3B51E725DAC5}" presName="space" presStyleCnt="0"/>
      <dgm:spPr/>
    </dgm:pt>
    <dgm:pt modelId="{D9156FB7-D98E-4733-9DBA-7E8141D35FB6}" type="pres">
      <dgm:prSet presAssocID="{BF2085B9-47C4-4660-864C-0F1FC5334300}" presName="composite" presStyleCnt="0"/>
      <dgm:spPr/>
    </dgm:pt>
    <dgm:pt modelId="{36272020-30B9-46BD-A11E-37844C5F7F47}" type="pres">
      <dgm:prSet presAssocID="{BF2085B9-47C4-4660-864C-0F1FC5334300}" presName="parTx" presStyleLbl="node1" presStyleIdx="1" presStyleCnt="3" custLinFactNeighborX="3013">
        <dgm:presLayoutVars>
          <dgm:chMax val="0"/>
          <dgm:chPref val="0"/>
          <dgm:bulletEnabled val="1"/>
        </dgm:presLayoutVars>
      </dgm:prSet>
      <dgm:spPr/>
    </dgm:pt>
    <dgm:pt modelId="{BD790CA9-82E9-43B2-B3BC-92100C838574}" type="pres">
      <dgm:prSet presAssocID="{BF2085B9-47C4-4660-864C-0F1FC5334300}" presName="desTx" presStyleLbl="revTx" presStyleIdx="1" presStyleCnt="3" custLinFactNeighborX="11607">
        <dgm:presLayoutVars>
          <dgm:bulletEnabled val="1"/>
        </dgm:presLayoutVars>
      </dgm:prSet>
      <dgm:spPr/>
    </dgm:pt>
    <dgm:pt modelId="{3DB4DEE5-A480-4070-AB52-42A9078C1025}" type="pres">
      <dgm:prSet presAssocID="{FB8AE374-EFE9-4EAD-8EBA-9C2B58EAF7CA}" presName="space" presStyleCnt="0"/>
      <dgm:spPr/>
    </dgm:pt>
    <dgm:pt modelId="{AAF9B5F7-3FEE-48D8-93D8-85CB9522E680}" type="pres">
      <dgm:prSet presAssocID="{467B61B1-B403-45B1-85A0-6F1A2273CE72}" presName="composite" presStyleCnt="0"/>
      <dgm:spPr/>
    </dgm:pt>
    <dgm:pt modelId="{D63279A0-8DF8-4A48-A849-5FA77A8A2F7D}" type="pres">
      <dgm:prSet presAssocID="{467B61B1-B403-45B1-85A0-6F1A2273CE72}" presName="parTx" presStyleLbl="node1" presStyleIdx="2" presStyleCnt="3" custLinFactNeighborX="-92" custLinFactNeighborY="78">
        <dgm:presLayoutVars>
          <dgm:chMax val="0"/>
          <dgm:chPref val="0"/>
          <dgm:bulletEnabled val="1"/>
        </dgm:presLayoutVars>
      </dgm:prSet>
      <dgm:spPr/>
    </dgm:pt>
    <dgm:pt modelId="{B8F400DF-502C-4015-802A-4967AA4DFF1E}" type="pres">
      <dgm:prSet presAssocID="{467B61B1-B403-45B1-85A0-6F1A2273CE72}" presName="desTx" presStyleLbl="revTx" presStyleIdx="2" presStyleCnt="3" custScaleX="121475" custLinFactNeighborX="13382" custLinFactNeighborY="-4951">
        <dgm:presLayoutVars>
          <dgm:bulletEnabled val="1"/>
        </dgm:presLayoutVars>
      </dgm:prSet>
      <dgm:spPr/>
    </dgm:pt>
  </dgm:ptLst>
  <dgm:cxnLst>
    <dgm:cxn modelId="{05595C02-35B7-4D75-A6E0-B29BEFFA036E}" type="presOf" srcId="{A91A490C-C832-4D26-8ADD-3F51C3582A9D}" destId="{2F947E7E-99A1-4809-B4E9-414BFD82EEED}" srcOrd="0" destOrd="1" presId="urn:microsoft.com/office/officeart/2005/8/layout/chevron1"/>
    <dgm:cxn modelId="{CD74F704-7CC4-4CF3-B1D1-C59328437E14}" srcId="{BF2085B9-47C4-4660-864C-0F1FC5334300}" destId="{4C58E632-C350-4FEC-99FB-84711EDDAAE0}" srcOrd="1" destOrd="0" parTransId="{1397321B-556E-48CD-9A4F-0FE901AA3948}" sibTransId="{8FE24576-988F-447F-8829-C2E86AF24DC6}"/>
    <dgm:cxn modelId="{A0E7160A-3ACB-41D7-901E-BDC1808FD115}" type="presOf" srcId="{BF2085B9-47C4-4660-864C-0F1FC5334300}" destId="{36272020-30B9-46BD-A11E-37844C5F7F47}" srcOrd="0" destOrd="0" presId="urn:microsoft.com/office/officeart/2005/8/layout/chevron1"/>
    <dgm:cxn modelId="{E6E09D0B-100A-4315-B9E0-D1168473AE1C}" type="presOf" srcId="{2F3AFA7D-71C4-4325-99EF-BE9A3CB7908C}" destId="{2F947E7E-99A1-4809-B4E9-414BFD82EEED}" srcOrd="0" destOrd="4" presId="urn:microsoft.com/office/officeart/2005/8/layout/chevron1"/>
    <dgm:cxn modelId="{CA6C730E-CFC3-456D-9106-1B3EF78FFD2E}" srcId="{5AEFB3B8-40CA-439F-97EE-B05FDFEE2F03}" destId="{BF2085B9-47C4-4660-864C-0F1FC5334300}" srcOrd="1" destOrd="0" parTransId="{140B26C8-3E94-472D-AA9A-5E95997C7D92}" sibTransId="{FB8AE374-EFE9-4EAD-8EBA-9C2B58EAF7CA}"/>
    <dgm:cxn modelId="{B1F09813-24E5-4CCE-8CBE-52A8F2C7BA86}" srcId="{BF2085B9-47C4-4660-864C-0F1FC5334300}" destId="{02EC23F3-3FCD-4B9C-9293-1C414A2A08EA}" srcOrd="3" destOrd="0" parTransId="{A019A22C-B0F5-43F5-BF65-47F0A7C86E08}" sibTransId="{7F81CDD4-DC8D-4BA4-84FC-7CB0D42AF46A}"/>
    <dgm:cxn modelId="{C2EB6E14-86DD-4ACF-A8AB-837C4FBFD28D}" srcId="{B563D6A7-BF5B-42F2-8E0D-F50297828F40}" destId="{F0E9E313-28C5-48AD-AA32-F69447F92B9C}" srcOrd="5" destOrd="0" parTransId="{DC728210-10CE-46E3-9BA8-00B45A79823D}" sibTransId="{A9498F37-1BEC-4B61-BD05-206D52FCF712}"/>
    <dgm:cxn modelId="{A60ED018-4494-444B-8F43-0AFC6FB060A4}" srcId="{B563D6A7-BF5B-42F2-8E0D-F50297828F40}" destId="{27567DE6-4207-4E67-8EB8-408A036E262F}" srcOrd="2" destOrd="0" parTransId="{4131F353-28B7-4438-880A-3BC6E44BE890}" sibTransId="{5175206C-5323-4514-B9BA-8DDE7A4C5627}"/>
    <dgm:cxn modelId="{E4BCA121-C25A-4627-996B-BE4AE32C404B}" type="presOf" srcId="{913FF2A6-F1CA-471D-880A-ABD231C55285}" destId="{B8F400DF-502C-4015-802A-4967AA4DFF1E}" srcOrd="0" destOrd="0" presId="urn:microsoft.com/office/officeart/2005/8/layout/chevron1"/>
    <dgm:cxn modelId="{D6F39629-1030-4BB0-ABF2-B88B9E81F6B5}" type="presOf" srcId="{F23F2978-95CF-42BC-8BF9-16049D5C42FB}" destId="{B8F400DF-502C-4015-802A-4967AA4DFF1E}" srcOrd="0" destOrd="1" presId="urn:microsoft.com/office/officeart/2005/8/layout/chevron1"/>
    <dgm:cxn modelId="{17B0153C-16FC-4EF6-85DB-AB405144ED20}" srcId="{B563D6A7-BF5B-42F2-8E0D-F50297828F40}" destId="{C6E8B992-48F6-47B1-B6BD-E4CC3A820115}" srcOrd="3" destOrd="0" parTransId="{4F47417B-B3D7-4492-9595-0BEFACFBC49C}" sibTransId="{CBCCC88F-E87E-4177-B197-837A22F0BA45}"/>
    <dgm:cxn modelId="{B0EF375C-F0E6-483F-AE99-15B0FDE94574}" type="presOf" srcId="{C6E8B992-48F6-47B1-B6BD-E4CC3A820115}" destId="{2F947E7E-99A1-4809-B4E9-414BFD82EEED}" srcOrd="0" destOrd="3" presId="urn:microsoft.com/office/officeart/2005/8/layout/chevron1"/>
    <dgm:cxn modelId="{83F2875C-1F98-424A-9000-90343DD1B39E}" srcId="{B563D6A7-BF5B-42F2-8E0D-F50297828F40}" destId="{A91A490C-C832-4D26-8ADD-3F51C3582A9D}" srcOrd="1" destOrd="0" parTransId="{E130EEF9-11D3-4E79-BB06-E8192F6CB55C}" sibTransId="{39662942-AE67-4313-9AF4-5942DA1800AA}"/>
    <dgm:cxn modelId="{D5227E64-5C1A-4D10-B902-875A754037AD}" srcId="{467B61B1-B403-45B1-85A0-6F1A2273CE72}" destId="{85622042-E6FE-4248-BC33-DF8C1E3F8D08}" srcOrd="2" destOrd="0" parTransId="{F7D30B57-6767-442E-8703-282DE3C924F0}" sibTransId="{5FD27B3B-C4E1-4D52-91AF-684879DB08B7}"/>
    <dgm:cxn modelId="{6A948A64-0A60-4A77-B6FA-48A596DA8095}" type="presOf" srcId="{02EC23F3-3FCD-4B9C-9293-1C414A2A08EA}" destId="{BD790CA9-82E9-43B2-B3BC-92100C838574}" srcOrd="0" destOrd="3" presId="urn:microsoft.com/office/officeart/2005/8/layout/chevron1"/>
    <dgm:cxn modelId="{93770F65-79E3-4691-A9D2-824130747E06}" srcId="{4160F64E-ED74-48F2-A917-463153BC52F1}" destId="{A43D8045-12AB-439C-8C19-720BC038E6B9}" srcOrd="0" destOrd="0" parTransId="{DB955D16-F21C-4409-B87A-C171A78C7EC5}" sibTransId="{361C4F64-F485-45A2-B8D1-82C6C61FE55A}"/>
    <dgm:cxn modelId="{5797446C-795F-4D46-9CDB-2BE6541A1C93}" type="presOf" srcId="{2A706D3E-FD1A-43CE-B285-996786F7EB3F}" destId="{BD790CA9-82E9-43B2-B3BC-92100C838574}" srcOrd="0" destOrd="5" presId="urn:microsoft.com/office/officeart/2005/8/layout/chevron1"/>
    <dgm:cxn modelId="{5119534C-A1D1-443F-A49F-F82F7286A49C}" type="presOf" srcId="{F0E9E313-28C5-48AD-AA32-F69447F92B9C}" destId="{2F947E7E-99A1-4809-B4E9-414BFD82EEED}" srcOrd="0" destOrd="5" presId="urn:microsoft.com/office/officeart/2005/8/layout/chevron1"/>
    <dgm:cxn modelId="{E67ECE6C-B1E9-4A39-BCE6-F79E5BBED515}" srcId="{BF2085B9-47C4-4660-864C-0F1FC5334300}" destId="{C2FAFE15-4789-4413-8EB6-5133DE2AC43E}" srcOrd="2" destOrd="0" parTransId="{142B3949-BC5A-4E14-841E-15FBD6DFE38A}" sibTransId="{5F41EFCF-5935-44AB-80A6-3008C6E35840}"/>
    <dgm:cxn modelId="{60329653-554E-4431-9439-5E0BFF8B9F45}" type="presOf" srcId="{C2FAFE15-4789-4413-8EB6-5133DE2AC43E}" destId="{BD790CA9-82E9-43B2-B3BC-92100C838574}" srcOrd="0" destOrd="2" presId="urn:microsoft.com/office/officeart/2005/8/layout/chevron1"/>
    <dgm:cxn modelId="{722BFE75-933B-41EC-B78F-CAAB879729F3}" type="presOf" srcId="{5AEFB3B8-40CA-439F-97EE-B05FDFEE2F03}" destId="{958B6679-B398-4D1A-B906-88FAEE1FEB10}" srcOrd="0" destOrd="0" presId="urn:microsoft.com/office/officeart/2005/8/layout/chevron1"/>
    <dgm:cxn modelId="{91E9085A-CDF1-4CF2-B668-D1E257448304}" srcId="{BF2085B9-47C4-4660-864C-0F1FC5334300}" destId="{1B74BA39-3CDF-44AA-949A-8782891C3C49}" srcOrd="4" destOrd="0" parTransId="{7AEB355B-9CD2-4217-BD76-620E3D307CCA}" sibTransId="{6693B828-0A94-4992-A5C8-11E3E18D78B1}"/>
    <dgm:cxn modelId="{9D4D4589-167B-4B8F-8991-437A16320C92}" type="presOf" srcId="{A43D8045-12AB-439C-8C19-720BC038E6B9}" destId="{B8F400DF-502C-4015-802A-4967AA4DFF1E}" srcOrd="0" destOrd="4" presId="urn:microsoft.com/office/officeart/2005/8/layout/chevron1"/>
    <dgm:cxn modelId="{76B9229A-7334-4576-8A99-F2067161207F}" srcId="{5AEFB3B8-40CA-439F-97EE-B05FDFEE2F03}" destId="{B563D6A7-BF5B-42F2-8E0D-F50297828F40}" srcOrd="0" destOrd="0" parTransId="{9543EFFA-E497-407B-A174-155F1F9F6BDD}" sibTransId="{F78F0CA0-1A34-474D-A37B-3B51E725DAC5}"/>
    <dgm:cxn modelId="{0CD4EF9A-0049-43AB-8256-620383B38B6F}" type="presOf" srcId="{64E37092-3093-4051-BAF6-3308FB1B586D}" destId="{2F947E7E-99A1-4809-B4E9-414BFD82EEED}" srcOrd="0" destOrd="0" presId="urn:microsoft.com/office/officeart/2005/8/layout/chevron1"/>
    <dgm:cxn modelId="{8799259D-B400-4038-9C13-32CD22B0E82A}" srcId="{5AEFB3B8-40CA-439F-97EE-B05FDFEE2F03}" destId="{467B61B1-B403-45B1-85A0-6F1A2273CE72}" srcOrd="2" destOrd="0" parTransId="{DB340A8C-B1C5-425F-AFA4-B9434C27852C}" sibTransId="{5291E6EF-F7BB-49C8-AD0E-935F84B224A6}"/>
    <dgm:cxn modelId="{FF823D9F-CE37-4280-BDC1-B1609A79E394}" type="presOf" srcId="{B563D6A7-BF5B-42F2-8E0D-F50297828F40}" destId="{53F4DCE6-15AC-44EE-A5D8-90D150D39878}" srcOrd="0" destOrd="0" presId="urn:microsoft.com/office/officeart/2005/8/layout/chevron1"/>
    <dgm:cxn modelId="{994AD29F-9DFA-46F5-A955-831E1C593FBB}" srcId="{BF2085B9-47C4-4660-864C-0F1FC5334300}" destId="{5D005010-2DAC-43A2-A2C4-7D8C5B7122A1}" srcOrd="0" destOrd="0" parTransId="{56ED169B-04F6-4E8F-BBA7-201D9782F31A}" sibTransId="{FEDD5DCA-303A-49EA-AB09-C10B6FA9A8C7}"/>
    <dgm:cxn modelId="{0E0D30A1-AF19-4F98-A04A-2012CF7B496E}" srcId="{BF2085B9-47C4-4660-864C-0F1FC5334300}" destId="{2A706D3E-FD1A-43CE-B285-996786F7EB3F}" srcOrd="5" destOrd="0" parTransId="{03FCA16E-24B6-4799-9CC4-A21378F33BC8}" sibTransId="{BFFC436D-E1AB-4513-94FA-F18D0028C08B}"/>
    <dgm:cxn modelId="{D38599A3-4C9B-4CC3-B2BC-0BA96A15832F}" type="presOf" srcId="{467B61B1-B403-45B1-85A0-6F1A2273CE72}" destId="{D63279A0-8DF8-4A48-A849-5FA77A8A2F7D}" srcOrd="0" destOrd="0" presId="urn:microsoft.com/office/officeart/2005/8/layout/chevron1"/>
    <dgm:cxn modelId="{966048C1-0FCB-453A-ADEC-F1C3C36C768D}" type="presOf" srcId="{85622042-E6FE-4248-BC33-DF8C1E3F8D08}" destId="{B8F400DF-502C-4015-802A-4967AA4DFF1E}" srcOrd="0" destOrd="2" presId="urn:microsoft.com/office/officeart/2005/8/layout/chevron1"/>
    <dgm:cxn modelId="{F62ADECD-20F9-467F-9367-1C0053125B79}" type="presOf" srcId="{27567DE6-4207-4E67-8EB8-408A036E262F}" destId="{2F947E7E-99A1-4809-B4E9-414BFD82EEED}" srcOrd="0" destOrd="2" presId="urn:microsoft.com/office/officeart/2005/8/layout/chevron1"/>
    <dgm:cxn modelId="{286C86CE-1815-429D-9E39-2D13EBD649A6}" srcId="{467B61B1-B403-45B1-85A0-6F1A2273CE72}" destId="{F23F2978-95CF-42BC-8BF9-16049D5C42FB}" srcOrd="1" destOrd="0" parTransId="{40542B84-8659-44D4-8D30-ABAE80F42769}" sibTransId="{B680044E-9348-4579-B8E1-496EFAE87F84}"/>
    <dgm:cxn modelId="{291F2AD1-C35A-4D59-BFF1-8EFA9AF5F215}" type="presOf" srcId="{5D005010-2DAC-43A2-A2C4-7D8C5B7122A1}" destId="{BD790CA9-82E9-43B2-B3BC-92100C838574}" srcOrd="0" destOrd="0" presId="urn:microsoft.com/office/officeart/2005/8/layout/chevron1"/>
    <dgm:cxn modelId="{510E24D6-D200-4D58-B5C0-2E1614760D07}" type="presOf" srcId="{4C58E632-C350-4FEC-99FB-84711EDDAAE0}" destId="{BD790CA9-82E9-43B2-B3BC-92100C838574}" srcOrd="0" destOrd="1" presId="urn:microsoft.com/office/officeart/2005/8/layout/chevron1"/>
    <dgm:cxn modelId="{1B20B1D6-C113-4A68-9AE3-033A4CB0CFAE}" srcId="{467B61B1-B403-45B1-85A0-6F1A2273CE72}" destId="{913FF2A6-F1CA-471D-880A-ABD231C55285}" srcOrd="0" destOrd="0" parTransId="{FD5CAE00-679C-43B4-9F7B-549174BE23DC}" sibTransId="{8904E1F9-A2DB-4B0D-B510-E1F0D9EE642A}"/>
    <dgm:cxn modelId="{C8F1D7D7-D9B1-4445-AACF-05D8D6D46DB5}" srcId="{467B61B1-B403-45B1-85A0-6F1A2273CE72}" destId="{4160F64E-ED74-48F2-A917-463153BC52F1}" srcOrd="3" destOrd="0" parTransId="{FBD39573-8F69-4919-BBCE-EEE9CCA54555}" sibTransId="{5873A193-30B5-46DE-84D9-8816CE9D8B0F}"/>
    <dgm:cxn modelId="{10BF0AE0-745F-4242-A2AD-75CED21C5C82}" srcId="{B563D6A7-BF5B-42F2-8E0D-F50297828F40}" destId="{64E37092-3093-4051-BAF6-3308FB1B586D}" srcOrd="0" destOrd="0" parTransId="{D1950554-12A3-4217-BEAF-5164ED47A080}" sibTransId="{65C99F1C-EFBB-476B-A037-9685F04CEB5C}"/>
    <dgm:cxn modelId="{45F76AE0-079D-40E8-9BB2-EBE9365E3FBA}" type="presOf" srcId="{4160F64E-ED74-48F2-A917-463153BC52F1}" destId="{B8F400DF-502C-4015-802A-4967AA4DFF1E}" srcOrd="0" destOrd="3" presId="urn:microsoft.com/office/officeart/2005/8/layout/chevron1"/>
    <dgm:cxn modelId="{A4E0DCEB-530F-4B89-A4AD-E73709719EE1}" srcId="{B563D6A7-BF5B-42F2-8E0D-F50297828F40}" destId="{2F3AFA7D-71C4-4325-99EF-BE9A3CB7908C}" srcOrd="4" destOrd="0" parTransId="{A41273CC-5790-4ABA-B003-371AF39F379C}" sibTransId="{9811DB09-5848-4444-8E71-848D8068DA2C}"/>
    <dgm:cxn modelId="{25063BF5-97B9-4F21-855A-50E998AA82AB}" type="presOf" srcId="{1B74BA39-3CDF-44AA-949A-8782891C3C49}" destId="{BD790CA9-82E9-43B2-B3BC-92100C838574}" srcOrd="0" destOrd="4" presId="urn:microsoft.com/office/officeart/2005/8/layout/chevron1"/>
    <dgm:cxn modelId="{03CFE9EA-8E7B-4909-B831-376C1620C64A}" type="presParOf" srcId="{958B6679-B398-4D1A-B906-88FAEE1FEB10}" destId="{D67EDBD3-D1FF-46D7-9EB6-AE00D0893187}" srcOrd="0" destOrd="0" presId="urn:microsoft.com/office/officeart/2005/8/layout/chevron1"/>
    <dgm:cxn modelId="{2C4E21D8-881E-448B-991E-7EFA82FA0E5A}" type="presParOf" srcId="{D67EDBD3-D1FF-46D7-9EB6-AE00D0893187}" destId="{53F4DCE6-15AC-44EE-A5D8-90D150D39878}" srcOrd="0" destOrd="0" presId="urn:microsoft.com/office/officeart/2005/8/layout/chevron1"/>
    <dgm:cxn modelId="{57BCA562-EC6C-49D5-9B47-0561C7F947FD}" type="presParOf" srcId="{D67EDBD3-D1FF-46D7-9EB6-AE00D0893187}" destId="{2F947E7E-99A1-4809-B4E9-414BFD82EEED}" srcOrd="1" destOrd="0" presId="urn:microsoft.com/office/officeart/2005/8/layout/chevron1"/>
    <dgm:cxn modelId="{C0A90B6E-BE7E-4BAC-BC5D-6BF8E1F9C963}" type="presParOf" srcId="{958B6679-B398-4D1A-B906-88FAEE1FEB10}" destId="{71B26A8D-578B-4460-9C59-53D445EAF5D7}" srcOrd="1" destOrd="0" presId="urn:microsoft.com/office/officeart/2005/8/layout/chevron1"/>
    <dgm:cxn modelId="{2EF10442-B4A8-4833-905C-C5EA0B83E15C}" type="presParOf" srcId="{958B6679-B398-4D1A-B906-88FAEE1FEB10}" destId="{D9156FB7-D98E-4733-9DBA-7E8141D35FB6}" srcOrd="2" destOrd="0" presId="urn:microsoft.com/office/officeart/2005/8/layout/chevron1"/>
    <dgm:cxn modelId="{53463730-0306-4BBA-BE79-FF46FD1E74C2}" type="presParOf" srcId="{D9156FB7-D98E-4733-9DBA-7E8141D35FB6}" destId="{36272020-30B9-46BD-A11E-37844C5F7F47}" srcOrd="0" destOrd="0" presId="urn:microsoft.com/office/officeart/2005/8/layout/chevron1"/>
    <dgm:cxn modelId="{71B3273D-6163-4A3F-BAC8-157BC3F421EA}" type="presParOf" srcId="{D9156FB7-D98E-4733-9DBA-7E8141D35FB6}" destId="{BD790CA9-82E9-43B2-B3BC-92100C838574}" srcOrd="1" destOrd="0" presId="urn:microsoft.com/office/officeart/2005/8/layout/chevron1"/>
    <dgm:cxn modelId="{5112A802-E55F-428C-94BE-96B8A7F90F64}" type="presParOf" srcId="{958B6679-B398-4D1A-B906-88FAEE1FEB10}" destId="{3DB4DEE5-A480-4070-AB52-42A9078C1025}" srcOrd="3" destOrd="0" presId="urn:microsoft.com/office/officeart/2005/8/layout/chevron1"/>
    <dgm:cxn modelId="{18F006D3-8A19-4DF7-8D26-968BD6E529CC}" type="presParOf" srcId="{958B6679-B398-4D1A-B906-88FAEE1FEB10}" destId="{AAF9B5F7-3FEE-48D8-93D8-85CB9522E680}" srcOrd="4" destOrd="0" presId="urn:microsoft.com/office/officeart/2005/8/layout/chevron1"/>
    <dgm:cxn modelId="{1896759C-9CE5-4138-9AD0-1FFFCD553CB1}" type="presParOf" srcId="{AAF9B5F7-3FEE-48D8-93D8-85CB9522E680}" destId="{D63279A0-8DF8-4A48-A849-5FA77A8A2F7D}" srcOrd="0" destOrd="0" presId="urn:microsoft.com/office/officeart/2005/8/layout/chevron1"/>
    <dgm:cxn modelId="{151E3F20-149C-4275-A087-9811F53EB689}" type="presParOf" srcId="{AAF9B5F7-3FEE-48D8-93D8-85CB9522E680}" destId="{B8F400DF-502C-4015-802A-4967AA4DFF1E}"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47E8AA-9F29-453C-A686-337EFE2F5410}"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5ADE4732-C80A-40FA-BB1B-1D5EBC7EFB6C}">
      <dgm:prSet phldrT="[Text]" custT="1"/>
      <dgm:spPr/>
      <dgm:t>
        <a:bodyPr/>
        <a:lstStyle/>
        <a:p>
          <a:r>
            <a:rPr lang="en-US" sz="1600" b="1" kern="1200">
              <a:latin typeface="Arial" panose="020B0604020202020204" pitchFamily="34" charset="0"/>
              <a:cs typeface="Arial" panose="020B0604020202020204" pitchFamily="34" charset="0"/>
            </a:rPr>
            <a:t>Fall 2025</a:t>
          </a:r>
        </a:p>
        <a:p>
          <a:r>
            <a:rPr lang="en-US" sz="1600" kern="1200">
              <a:latin typeface="Arial" panose="020B0604020202020204" pitchFamily="34" charset="0"/>
              <a:ea typeface="+mn-ea"/>
              <a:cs typeface="Arial" panose="020B0604020202020204" pitchFamily="34" charset="0"/>
            </a:rPr>
            <a:t>●Create/update MCAS Portal user accounts</a:t>
          </a:r>
        </a:p>
        <a:p>
          <a:r>
            <a:rPr lang="en-US" sz="1600" kern="1200">
              <a:latin typeface="Arial" panose="020B0604020202020204" pitchFamily="34" charset="0"/>
              <a:ea typeface="+mn-ea"/>
              <a:cs typeface="Arial" panose="020B0604020202020204" pitchFamily="34" charset="0"/>
            </a:rPr>
            <a:t>●</a:t>
          </a:r>
          <a:r>
            <a:rPr lang="en-US" sz="1600" kern="1200">
              <a:latin typeface="Arial" panose="020B0604020202020204" pitchFamily="34" charset="0"/>
              <a:cs typeface="Arial" panose="020B0604020202020204" pitchFamily="34" charset="0"/>
            </a:rPr>
            <a:t>Download the updated MCAS Student Kiosk to student devices and conduct Site Readiness (tech. coordinators)</a:t>
          </a:r>
        </a:p>
      </dgm:t>
    </dgm:pt>
    <dgm:pt modelId="{532285F1-D02A-49A6-9F62-5427B8722255}" type="parTrans" cxnId="{59FC21B2-E8DB-48C7-B1EA-2D70372A4417}">
      <dgm:prSet/>
      <dgm:spPr/>
      <dgm:t>
        <a:bodyPr/>
        <a:lstStyle/>
        <a:p>
          <a:endParaRPr lang="en-US"/>
        </a:p>
      </dgm:t>
    </dgm:pt>
    <dgm:pt modelId="{8F4CF3F7-B928-4333-AE67-FB8CAE293400}" type="sibTrans" cxnId="{59FC21B2-E8DB-48C7-B1EA-2D70372A4417}">
      <dgm:prSet/>
      <dgm:spPr/>
      <dgm:t>
        <a:bodyPr/>
        <a:lstStyle/>
        <a:p>
          <a:endParaRPr lang="en-US"/>
        </a:p>
      </dgm:t>
    </dgm:pt>
    <dgm:pt modelId="{C8BE4F26-6ED1-440C-BA85-26238D877F89}">
      <dgm:prSet phldrT="[Text]"/>
      <dgm:spPr/>
      <dgm:t>
        <a:bodyPr/>
        <a:lstStyle/>
        <a:p>
          <a:r>
            <a:rPr lang="en-US" b="1">
              <a:latin typeface="Arial" panose="020B0604020202020204" pitchFamily="34" charset="0"/>
              <a:cs typeface="Arial" panose="020B0604020202020204" pitchFamily="34" charset="0"/>
            </a:rPr>
            <a:t>Approx. 2 months before testing</a:t>
          </a:r>
        </a:p>
        <a:p>
          <a:r>
            <a:rPr lang="en-US">
              <a:latin typeface="Arial" panose="020B0604020202020204" pitchFamily="34" charset="0"/>
              <a:cs typeface="Arial" panose="020B0604020202020204" pitchFamily="34" charset="0"/>
            </a:rPr>
            <a:t>Submit Student Registration</a:t>
          </a:r>
        </a:p>
      </dgm:t>
    </dgm:pt>
    <dgm:pt modelId="{909B645F-984F-4AFE-A270-44E7F15BB7A3}" type="parTrans" cxnId="{BEFBA239-A95C-4FCE-8501-F3CC4F351D5E}">
      <dgm:prSet/>
      <dgm:spPr/>
      <dgm:t>
        <a:bodyPr/>
        <a:lstStyle/>
        <a:p>
          <a:endParaRPr lang="en-US"/>
        </a:p>
      </dgm:t>
    </dgm:pt>
    <dgm:pt modelId="{D1A9FFAA-0951-43E9-B4BC-2A9FD5B89EE0}" type="sibTrans" cxnId="{BEFBA239-A95C-4FCE-8501-F3CC4F351D5E}">
      <dgm:prSet/>
      <dgm:spPr/>
      <dgm:t>
        <a:bodyPr/>
        <a:lstStyle/>
        <a:p>
          <a:endParaRPr lang="en-US"/>
        </a:p>
      </dgm:t>
    </dgm:pt>
    <dgm:pt modelId="{080FBEA3-B9A5-46FC-8AA3-F2EBF5644D79}">
      <dgm:prSet phldrT="[Text]"/>
      <dgm:spPr/>
      <dgm:t>
        <a:bodyPr/>
        <a:lstStyle/>
        <a:p>
          <a:r>
            <a:rPr lang="en-US" b="1">
              <a:latin typeface="Arial" panose="020B0604020202020204" pitchFamily="34" charset="0"/>
              <a:cs typeface="Arial" panose="020B0604020202020204" pitchFamily="34" charset="0"/>
            </a:rPr>
            <a:t>Approx. 2 weeks before testing</a:t>
          </a:r>
        </a:p>
        <a:p>
          <a:r>
            <a:rPr lang="en-US">
              <a:latin typeface="Arial" panose="020B0604020202020204" pitchFamily="34" charset="0"/>
              <a:ea typeface="+mn-ea"/>
              <a:cs typeface="Arial" panose="020B0604020202020204" pitchFamily="34" charset="0"/>
            </a:rPr>
            <a:t>●</a:t>
          </a:r>
          <a:r>
            <a:rPr lang="en-US">
              <a:latin typeface="Arial" panose="020B0604020202020204" pitchFamily="34" charset="0"/>
              <a:cs typeface="Arial" panose="020B0604020202020204" pitchFamily="34" charset="0"/>
            </a:rPr>
            <a:t>Create classes in the MCAS Portal</a:t>
          </a:r>
        </a:p>
        <a:p>
          <a:r>
            <a:rPr lang="en-US">
              <a:latin typeface="Arial" panose="020B0604020202020204" pitchFamily="34" charset="0"/>
              <a:ea typeface="+mn-ea"/>
              <a:cs typeface="Arial" panose="020B0604020202020204" pitchFamily="34" charset="0"/>
            </a:rPr>
            <a:t>●</a:t>
          </a:r>
          <a:r>
            <a:rPr lang="en-US">
              <a:latin typeface="Arial" panose="020B0604020202020204" pitchFamily="34" charset="0"/>
              <a:cs typeface="Arial" panose="020B0604020202020204" pitchFamily="34" charset="0"/>
            </a:rPr>
            <a:t>Verify accommodations</a:t>
          </a:r>
        </a:p>
      </dgm:t>
    </dgm:pt>
    <dgm:pt modelId="{D7E2A537-799E-4E5E-B729-6FC54E124B22}" type="parTrans" cxnId="{38A4AB93-ACED-49F5-9DBE-070CECFBC0FB}">
      <dgm:prSet/>
      <dgm:spPr/>
      <dgm:t>
        <a:bodyPr/>
        <a:lstStyle/>
        <a:p>
          <a:endParaRPr lang="en-US"/>
        </a:p>
      </dgm:t>
    </dgm:pt>
    <dgm:pt modelId="{07DF89AF-473E-41CD-8382-10E5422FF766}" type="sibTrans" cxnId="{38A4AB93-ACED-49F5-9DBE-070CECFBC0FB}">
      <dgm:prSet/>
      <dgm:spPr/>
      <dgm:t>
        <a:bodyPr/>
        <a:lstStyle/>
        <a:p>
          <a:endParaRPr lang="en-US"/>
        </a:p>
      </dgm:t>
    </dgm:pt>
    <dgm:pt modelId="{FE8039B3-2418-46A2-909E-DFB34B4A28A6}">
      <dgm:prSet phldrT="[Text]"/>
      <dgm:spPr/>
      <dgm:t>
        <a:bodyPr/>
        <a:lstStyle/>
        <a:p>
          <a:r>
            <a:rPr lang="en-US" b="1">
              <a:latin typeface="Arial" panose="020B0604020202020204" pitchFamily="34" charset="0"/>
              <a:cs typeface="Arial" panose="020B0604020202020204" pitchFamily="34" charset="0"/>
            </a:rPr>
            <a:t>One week before testing</a:t>
          </a:r>
        </a:p>
        <a:p>
          <a:r>
            <a:rPr lang="en-US">
              <a:latin typeface="Arial" panose="020B0604020202020204" pitchFamily="34" charset="0"/>
              <a:cs typeface="Arial" panose="020B0604020202020204" pitchFamily="34" charset="0"/>
            </a:rPr>
            <a:t>Schedule classes to tests</a:t>
          </a:r>
        </a:p>
      </dgm:t>
    </dgm:pt>
    <dgm:pt modelId="{5DD9EDE4-551C-49AC-BDA4-0A1360304BAE}" type="parTrans" cxnId="{CF35FE7E-8E9E-422D-803E-B92FA1A7E1D3}">
      <dgm:prSet/>
      <dgm:spPr/>
      <dgm:t>
        <a:bodyPr/>
        <a:lstStyle/>
        <a:p>
          <a:endParaRPr lang="en-US"/>
        </a:p>
      </dgm:t>
    </dgm:pt>
    <dgm:pt modelId="{897066D9-84BB-498B-BB25-5EDFAADC7924}" type="sibTrans" cxnId="{CF35FE7E-8E9E-422D-803E-B92FA1A7E1D3}">
      <dgm:prSet/>
      <dgm:spPr/>
      <dgm:t>
        <a:bodyPr/>
        <a:lstStyle/>
        <a:p>
          <a:endParaRPr lang="en-US"/>
        </a:p>
      </dgm:t>
    </dgm:pt>
    <dgm:pt modelId="{52BD7463-C058-4B2D-8090-93412FDA9178}">
      <dgm:prSet phldrT="[Text]"/>
      <dgm:spPr/>
      <dgm:t>
        <a:bodyPr/>
        <a:lstStyle/>
        <a:p>
          <a:r>
            <a:rPr lang="en-US" b="1">
              <a:latin typeface="Arial" panose="020B0604020202020204" pitchFamily="34" charset="0"/>
              <a:cs typeface="Arial" panose="020B0604020202020204" pitchFamily="34" charset="0"/>
            </a:rPr>
            <a:t>Up to one week before testing</a:t>
          </a:r>
        </a:p>
        <a:p>
          <a:r>
            <a:rPr lang="en-US">
              <a:latin typeface="Arial" panose="020B0604020202020204" pitchFamily="34" charset="0"/>
              <a:cs typeface="Arial" panose="020B0604020202020204" pitchFamily="34" charset="0"/>
            </a:rPr>
            <a:t>Print student logins (DESE recommends 1–2 days)</a:t>
          </a:r>
        </a:p>
      </dgm:t>
    </dgm:pt>
    <dgm:pt modelId="{2DD2DAF4-CE74-4C49-8F02-7BE1FB64EA7A}" type="parTrans" cxnId="{D51ADA51-1B80-4B3A-BB71-EA49E822A66A}">
      <dgm:prSet/>
      <dgm:spPr/>
      <dgm:t>
        <a:bodyPr/>
        <a:lstStyle/>
        <a:p>
          <a:endParaRPr lang="en-US"/>
        </a:p>
      </dgm:t>
    </dgm:pt>
    <dgm:pt modelId="{760E0983-4809-43D0-B1EE-16259B849C78}" type="sibTrans" cxnId="{D51ADA51-1B80-4B3A-BB71-EA49E822A66A}">
      <dgm:prSet/>
      <dgm:spPr/>
      <dgm:t>
        <a:bodyPr/>
        <a:lstStyle/>
        <a:p>
          <a:endParaRPr lang="en-US"/>
        </a:p>
      </dgm:t>
    </dgm:pt>
    <dgm:pt modelId="{E44DE27B-45EE-4DF8-8644-53653CCF6E15}" type="pres">
      <dgm:prSet presAssocID="{7F47E8AA-9F29-453C-A686-337EFE2F5410}" presName="CompostProcess" presStyleCnt="0">
        <dgm:presLayoutVars>
          <dgm:dir/>
          <dgm:resizeHandles val="exact"/>
        </dgm:presLayoutVars>
      </dgm:prSet>
      <dgm:spPr/>
    </dgm:pt>
    <dgm:pt modelId="{420E43EE-BA85-43BC-B683-37D16D3D65FB}" type="pres">
      <dgm:prSet presAssocID="{7F47E8AA-9F29-453C-A686-337EFE2F5410}" presName="arrow" presStyleLbl="bgShp" presStyleIdx="0" presStyleCnt="1" custScaleX="117647"/>
      <dgm:spPr/>
    </dgm:pt>
    <dgm:pt modelId="{8940D74B-2108-47B3-8678-A0B0A9F54FBB}" type="pres">
      <dgm:prSet presAssocID="{7F47E8AA-9F29-453C-A686-337EFE2F5410}" presName="linearProcess" presStyleCnt="0"/>
      <dgm:spPr/>
    </dgm:pt>
    <dgm:pt modelId="{1C3A0BF6-8329-413C-BF8B-4BEE875DDC03}" type="pres">
      <dgm:prSet presAssocID="{5ADE4732-C80A-40FA-BB1B-1D5EBC7EFB6C}" presName="textNode" presStyleLbl="node1" presStyleIdx="0" presStyleCnt="5" custScaleX="69862" custScaleY="115149">
        <dgm:presLayoutVars>
          <dgm:bulletEnabled val="1"/>
        </dgm:presLayoutVars>
      </dgm:prSet>
      <dgm:spPr/>
    </dgm:pt>
    <dgm:pt modelId="{6ED25E07-06FE-4C34-A0A5-38A619AB291D}" type="pres">
      <dgm:prSet presAssocID="{8F4CF3F7-B928-4333-AE67-FB8CAE293400}" presName="sibTrans" presStyleCnt="0"/>
      <dgm:spPr/>
    </dgm:pt>
    <dgm:pt modelId="{B8CE6D0D-EBE2-498A-A82B-A5145F716405}" type="pres">
      <dgm:prSet presAssocID="{C8BE4F26-6ED1-440C-BA85-26238D877F89}" presName="textNode" presStyleLbl="node1" presStyleIdx="1" presStyleCnt="5" custScaleX="71080" custScaleY="119527">
        <dgm:presLayoutVars>
          <dgm:bulletEnabled val="1"/>
        </dgm:presLayoutVars>
      </dgm:prSet>
      <dgm:spPr/>
    </dgm:pt>
    <dgm:pt modelId="{F3AF793A-C5B8-48D4-8DE1-71A0F0E2F228}" type="pres">
      <dgm:prSet presAssocID="{D1A9FFAA-0951-43E9-B4BC-2A9FD5B89EE0}" presName="sibTrans" presStyleCnt="0"/>
      <dgm:spPr/>
    </dgm:pt>
    <dgm:pt modelId="{D44784A7-7CD0-4EA2-9B14-3BD9B1DDB0C4}" type="pres">
      <dgm:prSet presAssocID="{080FBEA3-B9A5-46FC-8AA3-F2EBF5644D79}" presName="textNode" presStyleLbl="node1" presStyleIdx="2" presStyleCnt="5" custScaleX="70154" custScaleY="116900">
        <dgm:presLayoutVars>
          <dgm:bulletEnabled val="1"/>
        </dgm:presLayoutVars>
      </dgm:prSet>
      <dgm:spPr/>
    </dgm:pt>
    <dgm:pt modelId="{55DC4FAB-56EA-49B7-9B83-D4D8CCC92543}" type="pres">
      <dgm:prSet presAssocID="{07DF89AF-473E-41CD-8382-10E5422FF766}" presName="sibTrans" presStyleCnt="0"/>
      <dgm:spPr/>
    </dgm:pt>
    <dgm:pt modelId="{381483F6-6062-4B47-A410-F822BC528599}" type="pres">
      <dgm:prSet presAssocID="{FE8039B3-2418-46A2-909E-DFB34B4A28A6}" presName="textNode" presStyleLbl="node1" presStyleIdx="3" presStyleCnt="5" custScaleX="57640" custScaleY="116025">
        <dgm:presLayoutVars>
          <dgm:bulletEnabled val="1"/>
        </dgm:presLayoutVars>
      </dgm:prSet>
      <dgm:spPr/>
    </dgm:pt>
    <dgm:pt modelId="{1B5B5A09-E47B-4675-8C64-5E340092C682}" type="pres">
      <dgm:prSet presAssocID="{897066D9-84BB-498B-BB25-5EDFAADC7924}" presName="sibTrans" presStyleCnt="0"/>
      <dgm:spPr/>
    </dgm:pt>
    <dgm:pt modelId="{48592BF1-5599-46CD-9A7F-E7705F362CBF}" type="pres">
      <dgm:prSet presAssocID="{52BD7463-C058-4B2D-8090-93412FDA9178}" presName="textNode" presStyleLbl="node1" presStyleIdx="4" presStyleCnt="5" custScaleX="48215" custScaleY="115784" custLinFactNeighborX="28039" custLinFactNeighborY="-996">
        <dgm:presLayoutVars>
          <dgm:bulletEnabled val="1"/>
        </dgm:presLayoutVars>
      </dgm:prSet>
      <dgm:spPr/>
    </dgm:pt>
  </dgm:ptLst>
  <dgm:cxnLst>
    <dgm:cxn modelId="{0D24FB00-C705-4B27-A3C8-AD36A80FE39C}" type="presOf" srcId="{7F47E8AA-9F29-453C-A686-337EFE2F5410}" destId="{E44DE27B-45EE-4DF8-8644-53653CCF6E15}" srcOrd="0" destOrd="0" presId="urn:microsoft.com/office/officeart/2005/8/layout/hProcess9"/>
    <dgm:cxn modelId="{1C2F1309-54DF-487B-9E3D-DD7FCFCB58DD}" type="presOf" srcId="{5ADE4732-C80A-40FA-BB1B-1D5EBC7EFB6C}" destId="{1C3A0BF6-8329-413C-BF8B-4BEE875DDC03}" srcOrd="0" destOrd="0" presId="urn:microsoft.com/office/officeart/2005/8/layout/hProcess9"/>
    <dgm:cxn modelId="{BEFBA239-A95C-4FCE-8501-F3CC4F351D5E}" srcId="{7F47E8AA-9F29-453C-A686-337EFE2F5410}" destId="{C8BE4F26-6ED1-440C-BA85-26238D877F89}" srcOrd="1" destOrd="0" parTransId="{909B645F-984F-4AFE-A270-44E7F15BB7A3}" sibTransId="{D1A9FFAA-0951-43E9-B4BC-2A9FD5B89EE0}"/>
    <dgm:cxn modelId="{907A473B-3A1B-413F-8EC8-34CF556236C2}" type="presOf" srcId="{FE8039B3-2418-46A2-909E-DFB34B4A28A6}" destId="{381483F6-6062-4B47-A410-F822BC528599}" srcOrd="0" destOrd="0" presId="urn:microsoft.com/office/officeart/2005/8/layout/hProcess9"/>
    <dgm:cxn modelId="{4885115B-CD94-456F-97E9-4E68D4358E80}" type="presOf" srcId="{C8BE4F26-6ED1-440C-BA85-26238D877F89}" destId="{B8CE6D0D-EBE2-498A-A82B-A5145F716405}" srcOrd="0" destOrd="0" presId="urn:microsoft.com/office/officeart/2005/8/layout/hProcess9"/>
    <dgm:cxn modelId="{A1BAD563-BE32-44A7-B7A0-45CBFA807124}" type="presOf" srcId="{080FBEA3-B9A5-46FC-8AA3-F2EBF5644D79}" destId="{D44784A7-7CD0-4EA2-9B14-3BD9B1DDB0C4}" srcOrd="0" destOrd="0" presId="urn:microsoft.com/office/officeart/2005/8/layout/hProcess9"/>
    <dgm:cxn modelId="{D51ADA51-1B80-4B3A-BB71-EA49E822A66A}" srcId="{7F47E8AA-9F29-453C-A686-337EFE2F5410}" destId="{52BD7463-C058-4B2D-8090-93412FDA9178}" srcOrd="4" destOrd="0" parTransId="{2DD2DAF4-CE74-4C49-8F02-7BE1FB64EA7A}" sibTransId="{760E0983-4809-43D0-B1EE-16259B849C78}"/>
    <dgm:cxn modelId="{CF35FE7E-8E9E-422D-803E-B92FA1A7E1D3}" srcId="{7F47E8AA-9F29-453C-A686-337EFE2F5410}" destId="{FE8039B3-2418-46A2-909E-DFB34B4A28A6}" srcOrd="3" destOrd="0" parTransId="{5DD9EDE4-551C-49AC-BDA4-0A1360304BAE}" sibTransId="{897066D9-84BB-498B-BB25-5EDFAADC7924}"/>
    <dgm:cxn modelId="{38A4AB93-ACED-49F5-9DBE-070CECFBC0FB}" srcId="{7F47E8AA-9F29-453C-A686-337EFE2F5410}" destId="{080FBEA3-B9A5-46FC-8AA3-F2EBF5644D79}" srcOrd="2" destOrd="0" parTransId="{D7E2A537-799E-4E5E-B729-6FC54E124B22}" sibTransId="{07DF89AF-473E-41CD-8382-10E5422FF766}"/>
    <dgm:cxn modelId="{59FC21B2-E8DB-48C7-B1EA-2D70372A4417}" srcId="{7F47E8AA-9F29-453C-A686-337EFE2F5410}" destId="{5ADE4732-C80A-40FA-BB1B-1D5EBC7EFB6C}" srcOrd="0" destOrd="0" parTransId="{532285F1-D02A-49A6-9F62-5427B8722255}" sibTransId="{8F4CF3F7-B928-4333-AE67-FB8CAE293400}"/>
    <dgm:cxn modelId="{AE20ECC4-9805-4CA3-A53D-DDBD7569C9A9}" type="presOf" srcId="{52BD7463-C058-4B2D-8090-93412FDA9178}" destId="{48592BF1-5599-46CD-9A7F-E7705F362CBF}" srcOrd="0" destOrd="0" presId="urn:microsoft.com/office/officeart/2005/8/layout/hProcess9"/>
    <dgm:cxn modelId="{4C5339E9-3F0C-468D-B406-9CB3ACCE9378}" type="presParOf" srcId="{E44DE27B-45EE-4DF8-8644-53653CCF6E15}" destId="{420E43EE-BA85-43BC-B683-37D16D3D65FB}" srcOrd="0" destOrd="0" presId="urn:microsoft.com/office/officeart/2005/8/layout/hProcess9"/>
    <dgm:cxn modelId="{A8BC5D0C-8E44-46C9-8448-101537CB2F32}" type="presParOf" srcId="{E44DE27B-45EE-4DF8-8644-53653CCF6E15}" destId="{8940D74B-2108-47B3-8678-A0B0A9F54FBB}" srcOrd="1" destOrd="0" presId="urn:microsoft.com/office/officeart/2005/8/layout/hProcess9"/>
    <dgm:cxn modelId="{B581F98E-6F43-4F49-BA4F-7C8C09AAF10B}" type="presParOf" srcId="{8940D74B-2108-47B3-8678-A0B0A9F54FBB}" destId="{1C3A0BF6-8329-413C-BF8B-4BEE875DDC03}" srcOrd="0" destOrd="0" presId="urn:microsoft.com/office/officeart/2005/8/layout/hProcess9"/>
    <dgm:cxn modelId="{2DCE06D5-67DD-47F8-8BB6-5DFB4998CA4E}" type="presParOf" srcId="{8940D74B-2108-47B3-8678-A0B0A9F54FBB}" destId="{6ED25E07-06FE-4C34-A0A5-38A619AB291D}" srcOrd="1" destOrd="0" presId="urn:microsoft.com/office/officeart/2005/8/layout/hProcess9"/>
    <dgm:cxn modelId="{61285F3C-03F3-47AD-B54C-2B19A6FFA06F}" type="presParOf" srcId="{8940D74B-2108-47B3-8678-A0B0A9F54FBB}" destId="{B8CE6D0D-EBE2-498A-A82B-A5145F716405}" srcOrd="2" destOrd="0" presId="urn:microsoft.com/office/officeart/2005/8/layout/hProcess9"/>
    <dgm:cxn modelId="{AEEC39F0-65D8-4951-B0CB-E4ECEAA122EC}" type="presParOf" srcId="{8940D74B-2108-47B3-8678-A0B0A9F54FBB}" destId="{F3AF793A-C5B8-48D4-8DE1-71A0F0E2F228}" srcOrd="3" destOrd="0" presId="urn:microsoft.com/office/officeart/2005/8/layout/hProcess9"/>
    <dgm:cxn modelId="{81C1E7F6-C30A-4C6B-95A4-FD3017A2E49F}" type="presParOf" srcId="{8940D74B-2108-47B3-8678-A0B0A9F54FBB}" destId="{D44784A7-7CD0-4EA2-9B14-3BD9B1DDB0C4}" srcOrd="4" destOrd="0" presId="urn:microsoft.com/office/officeart/2005/8/layout/hProcess9"/>
    <dgm:cxn modelId="{604439D9-C0BD-4CF3-80CF-7305219E0C4F}" type="presParOf" srcId="{8940D74B-2108-47B3-8678-A0B0A9F54FBB}" destId="{55DC4FAB-56EA-49B7-9B83-D4D8CCC92543}" srcOrd="5" destOrd="0" presId="urn:microsoft.com/office/officeart/2005/8/layout/hProcess9"/>
    <dgm:cxn modelId="{8D0F73E1-1AF9-4D75-8DE6-002C1598B88F}" type="presParOf" srcId="{8940D74B-2108-47B3-8678-A0B0A9F54FBB}" destId="{381483F6-6062-4B47-A410-F822BC528599}" srcOrd="6" destOrd="0" presId="urn:microsoft.com/office/officeart/2005/8/layout/hProcess9"/>
    <dgm:cxn modelId="{2AD9C6E7-7767-4E95-BBE8-10EE764F3CDC}" type="presParOf" srcId="{8940D74B-2108-47B3-8678-A0B0A9F54FBB}" destId="{1B5B5A09-E47B-4675-8C64-5E340092C682}" srcOrd="7" destOrd="0" presId="urn:microsoft.com/office/officeart/2005/8/layout/hProcess9"/>
    <dgm:cxn modelId="{1C77290D-92B7-4B0F-A7E3-E35EDECA871F}" type="presParOf" srcId="{8940D74B-2108-47B3-8678-A0B0A9F54FBB}" destId="{48592BF1-5599-46CD-9A7F-E7705F362CBF}"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47E8AA-9F29-453C-A686-337EFE2F5410}" type="doc">
      <dgm:prSet loTypeId="urn:microsoft.com/office/officeart/2005/8/layout/hProcess9" loCatId="process" qsTypeId="urn:microsoft.com/office/officeart/2005/8/quickstyle/simple1" qsCatId="simple" csTypeId="urn:microsoft.com/office/officeart/2005/8/colors/accent1_2" csCatId="accent1" phldr="1"/>
      <dgm:spPr/>
    </dgm:pt>
    <dgm:pt modelId="{5ADE4732-C80A-40FA-BB1B-1D5EBC7EFB6C}">
      <dgm:prSet phldrT="[Text]"/>
      <dgm:spPr/>
      <dgm:t>
        <a:bodyPr/>
        <a:lstStyle/>
        <a:p>
          <a:r>
            <a:rPr lang="en-US" b="1">
              <a:latin typeface="Arial" panose="020B0604020202020204" pitchFamily="34" charset="0"/>
              <a:cs typeface="Arial" panose="020B0604020202020204" pitchFamily="34" charset="0"/>
            </a:rPr>
            <a:t>During Testing</a:t>
          </a:r>
        </a:p>
        <a:p>
          <a:r>
            <a:rPr lang="en-US">
              <a:latin typeface="Arial" panose="020B0604020202020204" pitchFamily="34" charset="0"/>
              <a:ea typeface="+mn-ea"/>
              <a:cs typeface="Arial" panose="020B0604020202020204" pitchFamily="34" charset="0"/>
            </a:rPr>
            <a:t>●</a:t>
          </a:r>
          <a:r>
            <a:rPr lang="en-US">
              <a:latin typeface="Arial" panose="020B0604020202020204" pitchFamily="34" charset="0"/>
              <a:cs typeface="Arial" panose="020B0604020202020204" pitchFamily="34" charset="0"/>
            </a:rPr>
            <a:t>Resolve incorrect accommodations and other issues</a:t>
          </a:r>
        </a:p>
        <a:p>
          <a:r>
            <a:rPr lang="en-US">
              <a:latin typeface="Arial" panose="020B0604020202020204" pitchFamily="34" charset="0"/>
              <a:ea typeface="+mn-ea"/>
              <a:cs typeface="Arial" panose="020B0604020202020204" pitchFamily="34" charset="0"/>
            </a:rPr>
            <a:t>●</a:t>
          </a:r>
          <a:r>
            <a:rPr lang="en-US">
              <a:latin typeface="Arial" panose="020B0604020202020204" pitchFamily="34" charset="0"/>
              <a:cs typeface="Arial" panose="020B0604020202020204" pitchFamily="34" charset="0"/>
            </a:rPr>
            <a:t>Manage makeup testing</a:t>
          </a:r>
        </a:p>
        <a:p>
          <a:r>
            <a:rPr lang="en-US">
              <a:latin typeface="Arial" panose="020B0604020202020204" pitchFamily="34" charset="0"/>
              <a:ea typeface="+mn-ea"/>
              <a:cs typeface="Arial" panose="020B0604020202020204" pitchFamily="34" charset="0"/>
            </a:rPr>
            <a:t>●</a:t>
          </a:r>
          <a:r>
            <a:rPr lang="en-US">
              <a:latin typeface="Arial" panose="020B0604020202020204" pitchFamily="34" charset="0"/>
              <a:cs typeface="Arial" panose="020B0604020202020204" pitchFamily="34" charset="0"/>
            </a:rPr>
            <a:t>Void tests as needed</a:t>
          </a:r>
        </a:p>
      </dgm:t>
    </dgm:pt>
    <dgm:pt modelId="{532285F1-D02A-49A6-9F62-5427B8722255}" type="parTrans" cxnId="{59FC21B2-E8DB-48C7-B1EA-2D70372A4417}">
      <dgm:prSet/>
      <dgm:spPr/>
      <dgm:t>
        <a:bodyPr/>
        <a:lstStyle/>
        <a:p>
          <a:endParaRPr lang="en-US"/>
        </a:p>
      </dgm:t>
    </dgm:pt>
    <dgm:pt modelId="{8F4CF3F7-B928-4333-AE67-FB8CAE293400}" type="sibTrans" cxnId="{59FC21B2-E8DB-48C7-B1EA-2D70372A4417}">
      <dgm:prSet/>
      <dgm:spPr/>
      <dgm:t>
        <a:bodyPr/>
        <a:lstStyle/>
        <a:p>
          <a:endParaRPr lang="en-US"/>
        </a:p>
      </dgm:t>
    </dgm:pt>
    <dgm:pt modelId="{C8BE4F26-6ED1-440C-BA85-26238D877F89}">
      <dgm:prSet phldrT="[Text]"/>
      <dgm:spPr/>
      <dgm:t>
        <a:bodyPr/>
        <a:lstStyle/>
        <a:p>
          <a:r>
            <a:rPr lang="en-US" b="1">
              <a:latin typeface="Arial" panose="020B0604020202020204" pitchFamily="34" charset="0"/>
              <a:cs typeface="Arial" panose="020B0604020202020204" pitchFamily="34" charset="0"/>
            </a:rPr>
            <a:t>After Testing</a:t>
          </a:r>
        </a:p>
        <a:p>
          <a:r>
            <a:rPr lang="en-US">
              <a:latin typeface="Arial" panose="020B0604020202020204" pitchFamily="34" charset="0"/>
              <a:ea typeface="+mn-ea"/>
              <a:cs typeface="Arial" panose="020B0604020202020204" pitchFamily="34" charset="0"/>
            </a:rPr>
            <a:t>●</a:t>
          </a:r>
          <a:r>
            <a:rPr lang="en-US">
              <a:latin typeface="Arial" panose="020B0604020202020204" pitchFamily="34" charset="0"/>
              <a:cs typeface="Arial" panose="020B0604020202020204" pitchFamily="34" charset="0"/>
            </a:rPr>
            <a:t>Fill in not tested codes</a:t>
          </a:r>
        </a:p>
        <a:p>
          <a:r>
            <a:rPr lang="en-US">
              <a:latin typeface="Arial" panose="020B0604020202020204" pitchFamily="34" charset="0"/>
              <a:ea typeface="+mn-ea"/>
              <a:cs typeface="Arial" panose="020B0604020202020204" pitchFamily="34" charset="0"/>
            </a:rPr>
            <a:t>●</a:t>
          </a:r>
          <a:r>
            <a:rPr lang="en-US">
              <a:latin typeface="Arial" panose="020B0604020202020204" pitchFamily="34" charset="0"/>
              <a:cs typeface="Arial" panose="020B0604020202020204" pitchFamily="34" charset="0"/>
            </a:rPr>
            <a:t>Void tests as needed</a:t>
          </a:r>
        </a:p>
      </dgm:t>
    </dgm:pt>
    <dgm:pt modelId="{909B645F-984F-4AFE-A270-44E7F15BB7A3}" type="parTrans" cxnId="{BEFBA239-A95C-4FCE-8501-F3CC4F351D5E}">
      <dgm:prSet/>
      <dgm:spPr/>
      <dgm:t>
        <a:bodyPr/>
        <a:lstStyle/>
        <a:p>
          <a:endParaRPr lang="en-US"/>
        </a:p>
      </dgm:t>
    </dgm:pt>
    <dgm:pt modelId="{D1A9FFAA-0951-43E9-B4BC-2A9FD5B89EE0}" type="sibTrans" cxnId="{BEFBA239-A95C-4FCE-8501-F3CC4F351D5E}">
      <dgm:prSet/>
      <dgm:spPr/>
      <dgm:t>
        <a:bodyPr/>
        <a:lstStyle/>
        <a:p>
          <a:endParaRPr lang="en-US"/>
        </a:p>
      </dgm:t>
    </dgm:pt>
    <dgm:pt modelId="{E44DE27B-45EE-4DF8-8644-53653CCF6E15}" type="pres">
      <dgm:prSet presAssocID="{7F47E8AA-9F29-453C-A686-337EFE2F5410}" presName="CompostProcess" presStyleCnt="0">
        <dgm:presLayoutVars>
          <dgm:dir/>
          <dgm:resizeHandles val="exact"/>
        </dgm:presLayoutVars>
      </dgm:prSet>
      <dgm:spPr/>
    </dgm:pt>
    <dgm:pt modelId="{420E43EE-BA85-43BC-B683-37D16D3D65FB}" type="pres">
      <dgm:prSet presAssocID="{7F47E8AA-9F29-453C-A686-337EFE2F5410}" presName="arrow" presStyleLbl="bgShp" presStyleIdx="0" presStyleCnt="1" custLinFactNeighborX="733" custLinFactNeighborY="1518"/>
      <dgm:spPr/>
    </dgm:pt>
    <dgm:pt modelId="{8940D74B-2108-47B3-8678-A0B0A9F54FBB}" type="pres">
      <dgm:prSet presAssocID="{7F47E8AA-9F29-453C-A686-337EFE2F5410}" presName="linearProcess" presStyleCnt="0"/>
      <dgm:spPr/>
    </dgm:pt>
    <dgm:pt modelId="{1C3A0BF6-8329-413C-BF8B-4BEE875DDC03}" type="pres">
      <dgm:prSet presAssocID="{5ADE4732-C80A-40FA-BB1B-1D5EBC7EFB6C}" presName="textNode" presStyleLbl="node1" presStyleIdx="0" presStyleCnt="2">
        <dgm:presLayoutVars>
          <dgm:bulletEnabled val="1"/>
        </dgm:presLayoutVars>
      </dgm:prSet>
      <dgm:spPr/>
    </dgm:pt>
    <dgm:pt modelId="{6ED25E07-06FE-4C34-A0A5-38A619AB291D}" type="pres">
      <dgm:prSet presAssocID="{8F4CF3F7-B928-4333-AE67-FB8CAE293400}" presName="sibTrans" presStyleCnt="0"/>
      <dgm:spPr/>
    </dgm:pt>
    <dgm:pt modelId="{B8CE6D0D-EBE2-498A-A82B-A5145F716405}" type="pres">
      <dgm:prSet presAssocID="{C8BE4F26-6ED1-440C-BA85-26238D877F89}" presName="textNode" presStyleLbl="node1" presStyleIdx="1" presStyleCnt="2">
        <dgm:presLayoutVars>
          <dgm:bulletEnabled val="1"/>
        </dgm:presLayoutVars>
      </dgm:prSet>
      <dgm:spPr/>
    </dgm:pt>
  </dgm:ptLst>
  <dgm:cxnLst>
    <dgm:cxn modelId="{0D24FB00-C705-4B27-A3C8-AD36A80FE39C}" type="presOf" srcId="{7F47E8AA-9F29-453C-A686-337EFE2F5410}" destId="{E44DE27B-45EE-4DF8-8644-53653CCF6E15}" srcOrd="0" destOrd="0" presId="urn:microsoft.com/office/officeart/2005/8/layout/hProcess9"/>
    <dgm:cxn modelId="{1C2F1309-54DF-487B-9E3D-DD7FCFCB58DD}" type="presOf" srcId="{5ADE4732-C80A-40FA-BB1B-1D5EBC7EFB6C}" destId="{1C3A0BF6-8329-413C-BF8B-4BEE875DDC03}" srcOrd="0" destOrd="0" presId="urn:microsoft.com/office/officeart/2005/8/layout/hProcess9"/>
    <dgm:cxn modelId="{BEFBA239-A95C-4FCE-8501-F3CC4F351D5E}" srcId="{7F47E8AA-9F29-453C-A686-337EFE2F5410}" destId="{C8BE4F26-6ED1-440C-BA85-26238D877F89}" srcOrd="1" destOrd="0" parTransId="{909B645F-984F-4AFE-A270-44E7F15BB7A3}" sibTransId="{D1A9FFAA-0951-43E9-B4BC-2A9FD5B89EE0}"/>
    <dgm:cxn modelId="{4885115B-CD94-456F-97E9-4E68D4358E80}" type="presOf" srcId="{C8BE4F26-6ED1-440C-BA85-26238D877F89}" destId="{B8CE6D0D-EBE2-498A-A82B-A5145F716405}" srcOrd="0" destOrd="0" presId="urn:microsoft.com/office/officeart/2005/8/layout/hProcess9"/>
    <dgm:cxn modelId="{59FC21B2-E8DB-48C7-B1EA-2D70372A4417}" srcId="{7F47E8AA-9F29-453C-A686-337EFE2F5410}" destId="{5ADE4732-C80A-40FA-BB1B-1D5EBC7EFB6C}" srcOrd="0" destOrd="0" parTransId="{532285F1-D02A-49A6-9F62-5427B8722255}" sibTransId="{8F4CF3F7-B928-4333-AE67-FB8CAE293400}"/>
    <dgm:cxn modelId="{4C5339E9-3F0C-468D-B406-9CB3ACCE9378}" type="presParOf" srcId="{E44DE27B-45EE-4DF8-8644-53653CCF6E15}" destId="{420E43EE-BA85-43BC-B683-37D16D3D65FB}" srcOrd="0" destOrd="0" presId="urn:microsoft.com/office/officeart/2005/8/layout/hProcess9"/>
    <dgm:cxn modelId="{A8BC5D0C-8E44-46C9-8448-101537CB2F32}" type="presParOf" srcId="{E44DE27B-45EE-4DF8-8644-53653CCF6E15}" destId="{8940D74B-2108-47B3-8678-A0B0A9F54FBB}" srcOrd="1" destOrd="0" presId="urn:microsoft.com/office/officeart/2005/8/layout/hProcess9"/>
    <dgm:cxn modelId="{B581F98E-6F43-4F49-BA4F-7C8C09AAF10B}" type="presParOf" srcId="{8940D74B-2108-47B3-8678-A0B0A9F54FBB}" destId="{1C3A0BF6-8329-413C-BF8B-4BEE875DDC03}" srcOrd="0" destOrd="0" presId="urn:microsoft.com/office/officeart/2005/8/layout/hProcess9"/>
    <dgm:cxn modelId="{2DCE06D5-67DD-47F8-8BB6-5DFB4998CA4E}" type="presParOf" srcId="{8940D74B-2108-47B3-8678-A0B0A9F54FBB}" destId="{6ED25E07-06FE-4C34-A0A5-38A619AB291D}" srcOrd="1" destOrd="0" presId="urn:microsoft.com/office/officeart/2005/8/layout/hProcess9"/>
    <dgm:cxn modelId="{61285F3C-03F3-47AD-B54C-2B19A6FFA06F}" type="presParOf" srcId="{8940D74B-2108-47B3-8678-A0B0A9F54FBB}" destId="{B8CE6D0D-EBE2-498A-A82B-A5145F716405}"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47E8AA-9F29-453C-A686-337EFE2F5410}"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5ADE4732-C80A-40FA-BB1B-1D5EBC7EFB6C}">
      <dgm:prSet phldrT="[Text]"/>
      <dgm:spPr/>
      <dgm:t>
        <a:bodyPr/>
        <a:lstStyle/>
        <a:p>
          <a:r>
            <a:rPr lang="en-US" b="1">
              <a:latin typeface="Arial" panose="020B0604020202020204" pitchFamily="34" charset="0"/>
              <a:cs typeface="Arial" panose="020B0604020202020204" pitchFamily="34" charset="0"/>
            </a:rPr>
            <a:t>Approx. 3 weeks before testing</a:t>
          </a:r>
        </a:p>
        <a:p>
          <a:r>
            <a:rPr lang="en-US">
              <a:latin typeface="Arial" panose="020B0604020202020204" pitchFamily="34" charset="0"/>
              <a:cs typeface="Arial" panose="020B0604020202020204" pitchFamily="34" charset="0"/>
            </a:rPr>
            <a:t>Verify access to MCAS Portal account</a:t>
          </a:r>
        </a:p>
      </dgm:t>
    </dgm:pt>
    <dgm:pt modelId="{532285F1-D02A-49A6-9F62-5427B8722255}" type="parTrans" cxnId="{59FC21B2-E8DB-48C7-B1EA-2D70372A4417}">
      <dgm:prSet/>
      <dgm:spPr/>
      <dgm:t>
        <a:bodyPr/>
        <a:lstStyle/>
        <a:p>
          <a:endParaRPr lang="en-US"/>
        </a:p>
      </dgm:t>
    </dgm:pt>
    <dgm:pt modelId="{8F4CF3F7-B928-4333-AE67-FB8CAE293400}" type="sibTrans" cxnId="{59FC21B2-E8DB-48C7-B1EA-2D70372A4417}">
      <dgm:prSet/>
      <dgm:spPr/>
      <dgm:t>
        <a:bodyPr/>
        <a:lstStyle/>
        <a:p>
          <a:endParaRPr lang="en-US"/>
        </a:p>
      </dgm:t>
    </dgm:pt>
    <dgm:pt modelId="{C8BE4F26-6ED1-440C-BA85-26238D877F89}">
      <dgm:prSet phldrT="[Text]"/>
      <dgm:spPr/>
      <dgm:t>
        <a:bodyPr/>
        <a:lstStyle/>
        <a:p>
          <a:r>
            <a:rPr lang="en-US" b="1" dirty="0">
              <a:latin typeface="Arial" panose="020B0604020202020204" pitchFamily="34" charset="0"/>
              <a:cs typeface="Arial" panose="020B0604020202020204" pitchFamily="34" charset="0"/>
            </a:rPr>
            <a:t>Up to 2 days before testing</a:t>
          </a:r>
        </a:p>
        <a:p>
          <a:r>
            <a:rPr lang="en-US" b="0" dirty="0">
              <a:latin typeface="Arial" panose="020B0604020202020204" pitchFamily="34" charset="0"/>
              <a:cs typeface="Arial" panose="020B0604020202020204" pitchFamily="34" charset="0"/>
            </a:rPr>
            <a:t>Verify that students have the correct form-dependent accommodations in the MCAS Portal (slide 45)</a:t>
          </a:r>
        </a:p>
      </dgm:t>
    </dgm:pt>
    <dgm:pt modelId="{909B645F-984F-4AFE-A270-44E7F15BB7A3}" type="parTrans" cxnId="{BEFBA239-A95C-4FCE-8501-F3CC4F351D5E}">
      <dgm:prSet/>
      <dgm:spPr/>
      <dgm:t>
        <a:bodyPr/>
        <a:lstStyle/>
        <a:p>
          <a:endParaRPr lang="en-US"/>
        </a:p>
      </dgm:t>
    </dgm:pt>
    <dgm:pt modelId="{D1A9FFAA-0951-43E9-B4BC-2A9FD5B89EE0}" type="sibTrans" cxnId="{BEFBA239-A95C-4FCE-8501-F3CC4F351D5E}">
      <dgm:prSet/>
      <dgm:spPr/>
      <dgm:t>
        <a:bodyPr/>
        <a:lstStyle/>
        <a:p>
          <a:endParaRPr lang="en-US"/>
        </a:p>
      </dgm:t>
    </dgm:pt>
    <dgm:pt modelId="{080FBEA3-B9A5-46FC-8AA3-F2EBF5644D79}">
      <dgm:prSet phldrT="[Text]"/>
      <dgm:spPr/>
      <dgm:t>
        <a:bodyPr/>
        <a:lstStyle/>
        <a:p>
          <a:r>
            <a:rPr lang="en-US" b="1">
              <a:latin typeface="Arial" panose="020B0604020202020204" pitchFamily="34" charset="0"/>
              <a:cs typeface="Arial" panose="020B0604020202020204" pitchFamily="34" charset="0"/>
            </a:rPr>
            <a:t>Before students arrive</a:t>
          </a:r>
        </a:p>
        <a:p>
          <a:r>
            <a:rPr lang="en-US" b="0">
              <a:latin typeface="Arial" panose="020B0604020202020204" pitchFamily="34" charset="0"/>
              <a:cs typeface="Arial" panose="020B0604020202020204" pitchFamily="34" charset="0"/>
            </a:rPr>
            <a:t>●</a:t>
          </a:r>
          <a:r>
            <a:rPr lang="en-US">
              <a:latin typeface="Arial" panose="020B0604020202020204" pitchFamily="34" charset="0"/>
              <a:cs typeface="Arial" panose="020B0604020202020204" pitchFamily="34" charset="0"/>
            </a:rPr>
            <a:t>Verify student roster </a:t>
          </a:r>
        </a:p>
        <a:p>
          <a:r>
            <a:rPr lang="en-US" b="0">
              <a:latin typeface="Arial" panose="020B0604020202020204" pitchFamily="34" charset="0"/>
              <a:cs typeface="Arial" panose="020B0604020202020204" pitchFamily="34" charset="0"/>
            </a:rPr>
            <a:t>●</a:t>
          </a:r>
          <a:r>
            <a:rPr lang="en-US">
              <a:latin typeface="Arial" panose="020B0604020202020204" pitchFamily="34" charset="0"/>
              <a:cs typeface="Arial" panose="020B0604020202020204" pitchFamily="34" charset="0"/>
            </a:rPr>
            <a:t>Verify accommodations on student summary page</a:t>
          </a:r>
        </a:p>
      </dgm:t>
    </dgm:pt>
    <dgm:pt modelId="{D7E2A537-799E-4E5E-B729-6FC54E124B22}" type="parTrans" cxnId="{38A4AB93-ACED-49F5-9DBE-070CECFBC0FB}">
      <dgm:prSet/>
      <dgm:spPr/>
      <dgm:t>
        <a:bodyPr/>
        <a:lstStyle/>
        <a:p>
          <a:endParaRPr lang="en-US"/>
        </a:p>
      </dgm:t>
    </dgm:pt>
    <dgm:pt modelId="{07DF89AF-473E-41CD-8382-10E5422FF766}" type="sibTrans" cxnId="{38A4AB93-ACED-49F5-9DBE-070CECFBC0FB}">
      <dgm:prSet/>
      <dgm:spPr/>
      <dgm:t>
        <a:bodyPr/>
        <a:lstStyle/>
        <a:p>
          <a:endParaRPr lang="en-US"/>
        </a:p>
      </dgm:t>
    </dgm:pt>
    <dgm:pt modelId="{FE8039B3-2418-46A2-909E-DFB34B4A28A6}">
      <dgm:prSet phldrT="[Text]"/>
      <dgm:spPr/>
      <dgm:t>
        <a:bodyPr/>
        <a:lstStyle/>
        <a:p>
          <a:r>
            <a:rPr lang="en-US" b="1">
              <a:latin typeface="Arial" panose="020B0604020202020204" pitchFamily="34" charset="0"/>
              <a:cs typeface="Arial" panose="020B0604020202020204" pitchFamily="34" charset="0"/>
            </a:rPr>
            <a:t>During testing</a:t>
          </a:r>
        </a:p>
        <a:p>
          <a:r>
            <a:rPr lang="en-US" b="0">
              <a:latin typeface="Arial" panose="020B0604020202020204" pitchFamily="34" charset="0"/>
              <a:cs typeface="Arial" panose="020B0604020202020204" pitchFamily="34" charset="0"/>
            </a:rPr>
            <a:t>●Distribute student logins</a:t>
          </a:r>
        </a:p>
        <a:p>
          <a:r>
            <a:rPr lang="en-US" b="0">
              <a:latin typeface="Arial" panose="020B0604020202020204" pitchFamily="34" charset="0"/>
              <a:cs typeface="Arial" panose="020B0604020202020204" pitchFamily="34" charset="0"/>
            </a:rPr>
            <a:t>●Monitor student testing status in the MCAS Portal </a:t>
          </a:r>
        </a:p>
        <a:p>
          <a:r>
            <a:rPr lang="en-US" b="0">
              <a:latin typeface="Arial" panose="020B0604020202020204" pitchFamily="34" charset="0"/>
              <a:cs typeface="Arial" panose="020B0604020202020204" pitchFamily="34" charset="0"/>
            </a:rPr>
            <a:t>●Enter proctor password as needed</a:t>
          </a:r>
        </a:p>
      </dgm:t>
    </dgm:pt>
    <dgm:pt modelId="{5DD9EDE4-551C-49AC-BDA4-0A1360304BAE}" type="parTrans" cxnId="{CF35FE7E-8E9E-422D-803E-B92FA1A7E1D3}">
      <dgm:prSet/>
      <dgm:spPr/>
      <dgm:t>
        <a:bodyPr/>
        <a:lstStyle/>
        <a:p>
          <a:endParaRPr lang="en-US"/>
        </a:p>
      </dgm:t>
    </dgm:pt>
    <dgm:pt modelId="{897066D9-84BB-498B-BB25-5EDFAADC7924}" type="sibTrans" cxnId="{CF35FE7E-8E9E-422D-803E-B92FA1A7E1D3}">
      <dgm:prSet/>
      <dgm:spPr/>
      <dgm:t>
        <a:bodyPr/>
        <a:lstStyle/>
        <a:p>
          <a:endParaRPr lang="en-US"/>
        </a:p>
      </dgm:t>
    </dgm:pt>
    <dgm:pt modelId="{E44DE27B-45EE-4DF8-8644-53653CCF6E15}" type="pres">
      <dgm:prSet presAssocID="{7F47E8AA-9F29-453C-A686-337EFE2F5410}" presName="CompostProcess" presStyleCnt="0">
        <dgm:presLayoutVars>
          <dgm:dir/>
          <dgm:resizeHandles val="exact"/>
        </dgm:presLayoutVars>
      </dgm:prSet>
      <dgm:spPr/>
    </dgm:pt>
    <dgm:pt modelId="{420E43EE-BA85-43BC-B683-37D16D3D65FB}" type="pres">
      <dgm:prSet presAssocID="{7F47E8AA-9F29-453C-A686-337EFE2F5410}" presName="arrow" presStyleLbl="bgShp" presStyleIdx="0" presStyleCnt="1"/>
      <dgm:spPr/>
    </dgm:pt>
    <dgm:pt modelId="{8940D74B-2108-47B3-8678-A0B0A9F54FBB}" type="pres">
      <dgm:prSet presAssocID="{7F47E8AA-9F29-453C-A686-337EFE2F5410}" presName="linearProcess" presStyleCnt="0"/>
      <dgm:spPr/>
    </dgm:pt>
    <dgm:pt modelId="{1C3A0BF6-8329-413C-BF8B-4BEE875DDC03}" type="pres">
      <dgm:prSet presAssocID="{5ADE4732-C80A-40FA-BB1B-1D5EBC7EFB6C}" presName="textNode" presStyleLbl="node1" presStyleIdx="0" presStyleCnt="4">
        <dgm:presLayoutVars>
          <dgm:bulletEnabled val="1"/>
        </dgm:presLayoutVars>
      </dgm:prSet>
      <dgm:spPr/>
    </dgm:pt>
    <dgm:pt modelId="{6ED25E07-06FE-4C34-A0A5-38A619AB291D}" type="pres">
      <dgm:prSet presAssocID="{8F4CF3F7-B928-4333-AE67-FB8CAE293400}" presName="sibTrans" presStyleCnt="0"/>
      <dgm:spPr/>
    </dgm:pt>
    <dgm:pt modelId="{B8CE6D0D-EBE2-498A-A82B-A5145F716405}" type="pres">
      <dgm:prSet presAssocID="{C8BE4F26-6ED1-440C-BA85-26238D877F89}" presName="textNode" presStyleLbl="node1" presStyleIdx="1" presStyleCnt="4">
        <dgm:presLayoutVars>
          <dgm:bulletEnabled val="1"/>
        </dgm:presLayoutVars>
      </dgm:prSet>
      <dgm:spPr/>
    </dgm:pt>
    <dgm:pt modelId="{F3AF793A-C5B8-48D4-8DE1-71A0F0E2F228}" type="pres">
      <dgm:prSet presAssocID="{D1A9FFAA-0951-43E9-B4BC-2A9FD5B89EE0}" presName="sibTrans" presStyleCnt="0"/>
      <dgm:spPr/>
    </dgm:pt>
    <dgm:pt modelId="{D44784A7-7CD0-4EA2-9B14-3BD9B1DDB0C4}" type="pres">
      <dgm:prSet presAssocID="{080FBEA3-B9A5-46FC-8AA3-F2EBF5644D79}" presName="textNode" presStyleLbl="node1" presStyleIdx="2" presStyleCnt="4">
        <dgm:presLayoutVars>
          <dgm:bulletEnabled val="1"/>
        </dgm:presLayoutVars>
      </dgm:prSet>
      <dgm:spPr/>
    </dgm:pt>
    <dgm:pt modelId="{55DC4FAB-56EA-49B7-9B83-D4D8CCC92543}" type="pres">
      <dgm:prSet presAssocID="{07DF89AF-473E-41CD-8382-10E5422FF766}" presName="sibTrans" presStyleCnt="0"/>
      <dgm:spPr/>
    </dgm:pt>
    <dgm:pt modelId="{381483F6-6062-4B47-A410-F822BC528599}" type="pres">
      <dgm:prSet presAssocID="{FE8039B3-2418-46A2-909E-DFB34B4A28A6}" presName="textNode" presStyleLbl="node1" presStyleIdx="3" presStyleCnt="4">
        <dgm:presLayoutVars>
          <dgm:bulletEnabled val="1"/>
        </dgm:presLayoutVars>
      </dgm:prSet>
      <dgm:spPr/>
    </dgm:pt>
  </dgm:ptLst>
  <dgm:cxnLst>
    <dgm:cxn modelId="{0D24FB00-C705-4B27-A3C8-AD36A80FE39C}" type="presOf" srcId="{7F47E8AA-9F29-453C-A686-337EFE2F5410}" destId="{E44DE27B-45EE-4DF8-8644-53653CCF6E15}" srcOrd="0" destOrd="0" presId="urn:microsoft.com/office/officeart/2005/8/layout/hProcess9"/>
    <dgm:cxn modelId="{1C2F1309-54DF-487B-9E3D-DD7FCFCB58DD}" type="presOf" srcId="{5ADE4732-C80A-40FA-BB1B-1D5EBC7EFB6C}" destId="{1C3A0BF6-8329-413C-BF8B-4BEE875DDC03}" srcOrd="0" destOrd="0" presId="urn:microsoft.com/office/officeart/2005/8/layout/hProcess9"/>
    <dgm:cxn modelId="{BEFBA239-A95C-4FCE-8501-F3CC4F351D5E}" srcId="{7F47E8AA-9F29-453C-A686-337EFE2F5410}" destId="{C8BE4F26-6ED1-440C-BA85-26238D877F89}" srcOrd="1" destOrd="0" parTransId="{909B645F-984F-4AFE-A270-44E7F15BB7A3}" sibTransId="{D1A9FFAA-0951-43E9-B4BC-2A9FD5B89EE0}"/>
    <dgm:cxn modelId="{907A473B-3A1B-413F-8EC8-34CF556236C2}" type="presOf" srcId="{FE8039B3-2418-46A2-909E-DFB34B4A28A6}" destId="{381483F6-6062-4B47-A410-F822BC528599}" srcOrd="0" destOrd="0" presId="urn:microsoft.com/office/officeart/2005/8/layout/hProcess9"/>
    <dgm:cxn modelId="{4885115B-CD94-456F-97E9-4E68D4358E80}" type="presOf" srcId="{C8BE4F26-6ED1-440C-BA85-26238D877F89}" destId="{B8CE6D0D-EBE2-498A-A82B-A5145F716405}" srcOrd="0" destOrd="0" presId="urn:microsoft.com/office/officeart/2005/8/layout/hProcess9"/>
    <dgm:cxn modelId="{A1BAD563-BE32-44A7-B7A0-45CBFA807124}" type="presOf" srcId="{080FBEA3-B9A5-46FC-8AA3-F2EBF5644D79}" destId="{D44784A7-7CD0-4EA2-9B14-3BD9B1DDB0C4}" srcOrd="0" destOrd="0" presId="urn:microsoft.com/office/officeart/2005/8/layout/hProcess9"/>
    <dgm:cxn modelId="{CF35FE7E-8E9E-422D-803E-B92FA1A7E1D3}" srcId="{7F47E8AA-9F29-453C-A686-337EFE2F5410}" destId="{FE8039B3-2418-46A2-909E-DFB34B4A28A6}" srcOrd="3" destOrd="0" parTransId="{5DD9EDE4-551C-49AC-BDA4-0A1360304BAE}" sibTransId="{897066D9-84BB-498B-BB25-5EDFAADC7924}"/>
    <dgm:cxn modelId="{38A4AB93-ACED-49F5-9DBE-070CECFBC0FB}" srcId="{7F47E8AA-9F29-453C-A686-337EFE2F5410}" destId="{080FBEA3-B9A5-46FC-8AA3-F2EBF5644D79}" srcOrd="2" destOrd="0" parTransId="{D7E2A537-799E-4E5E-B729-6FC54E124B22}" sibTransId="{07DF89AF-473E-41CD-8382-10E5422FF766}"/>
    <dgm:cxn modelId="{59FC21B2-E8DB-48C7-B1EA-2D70372A4417}" srcId="{7F47E8AA-9F29-453C-A686-337EFE2F5410}" destId="{5ADE4732-C80A-40FA-BB1B-1D5EBC7EFB6C}" srcOrd="0" destOrd="0" parTransId="{532285F1-D02A-49A6-9F62-5427B8722255}" sibTransId="{8F4CF3F7-B928-4333-AE67-FB8CAE293400}"/>
    <dgm:cxn modelId="{4C5339E9-3F0C-468D-B406-9CB3ACCE9378}" type="presParOf" srcId="{E44DE27B-45EE-4DF8-8644-53653CCF6E15}" destId="{420E43EE-BA85-43BC-B683-37D16D3D65FB}" srcOrd="0" destOrd="0" presId="urn:microsoft.com/office/officeart/2005/8/layout/hProcess9"/>
    <dgm:cxn modelId="{A8BC5D0C-8E44-46C9-8448-101537CB2F32}" type="presParOf" srcId="{E44DE27B-45EE-4DF8-8644-53653CCF6E15}" destId="{8940D74B-2108-47B3-8678-A0B0A9F54FBB}" srcOrd="1" destOrd="0" presId="urn:microsoft.com/office/officeart/2005/8/layout/hProcess9"/>
    <dgm:cxn modelId="{B581F98E-6F43-4F49-BA4F-7C8C09AAF10B}" type="presParOf" srcId="{8940D74B-2108-47B3-8678-A0B0A9F54FBB}" destId="{1C3A0BF6-8329-413C-BF8B-4BEE875DDC03}" srcOrd="0" destOrd="0" presId="urn:microsoft.com/office/officeart/2005/8/layout/hProcess9"/>
    <dgm:cxn modelId="{2DCE06D5-67DD-47F8-8BB6-5DFB4998CA4E}" type="presParOf" srcId="{8940D74B-2108-47B3-8678-A0B0A9F54FBB}" destId="{6ED25E07-06FE-4C34-A0A5-38A619AB291D}" srcOrd="1" destOrd="0" presId="urn:microsoft.com/office/officeart/2005/8/layout/hProcess9"/>
    <dgm:cxn modelId="{61285F3C-03F3-47AD-B54C-2B19A6FFA06F}" type="presParOf" srcId="{8940D74B-2108-47B3-8678-A0B0A9F54FBB}" destId="{B8CE6D0D-EBE2-498A-A82B-A5145F716405}" srcOrd="2" destOrd="0" presId="urn:microsoft.com/office/officeart/2005/8/layout/hProcess9"/>
    <dgm:cxn modelId="{AEEC39F0-65D8-4951-B0CB-E4ECEAA122EC}" type="presParOf" srcId="{8940D74B-2108-47B3-8678-A0B0A9F54FBB}" destId="{F3AF793A-C5B8-48D4-8DE1-71A0F0E2F228}" srcOrd="3" destOrd="0" presId="urn:microsoft.com/office/officeart/2005/8/layout/hProcess9"/>
    <dgm:cxn modelId="{81C1E7F6-C30A-4C6B-95A4-FD3017A2E49F}" type="presParOf" srcId="{8940D74B-2108-47B3-8678-A0B0A9F54FBB}" destId="{D44784A7-7CD0-4EA2-9B14-3BD9B1DDB0C4}" srcOrd="4" destOrd="0" presId="urn:microsoft.com/office/officeart/2005/8/layout/hProcess9"/>
    <dgm:cxn modelId="{604439D9-C0BD-4CF3-80CF-7305219E0C4F}" type="presParOf" srcId="{8940D74B-2108-47B3-8678-A0B0A9F54FBB}" destId="{55DC4FAB-56EA-49B7-9B83-D4D8CCC92543}" srcOrd="5" destOrd="0" presId="urn:microsoft.com/office/officeart/2005/8/layout/hProcess9"/>
    <dgm:cxn modelId="{8D0F73E1-1AF9-4D75-8DE6-002C1598B88F}" type="presParOf" srcId="{8940D74B-2108-47B3-8678-A0B0A9F54FBB}" destId="{381483F6-6062-4B47-A410-F822BC528599}"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4DCE6-15AC-44EE-A5D8-90D150D39878}">
      <dsp:nvSpPr>
        <dsp:cNvPr id="0" name=""/>
        <dsp:cNvSpPr/>
      </dsp:nvSpPr>
      <dsp:spPr>
        <a:xfrm>
          <a:off x="1026" y="26431"/>
          <a:ext cx="3788870" cy="1242000"/>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Beginning in Fall 2025</a:t>
          </a:r>
        </a:p>
      </dsp:txBody>
      <dsp:txXfrm>
        <a:off x="622026" y="26431"/>
        <a:ext cx="2546870" cy="1242000"/>
      </dsp:txXfrm>
    </dsp:sp>
    <dsp:sp modelId="{2F947E7E-99A1-4809-B4E9-414BFD82EEED}">
      <dsp:nvSpPr>
        <dsp:cNvPr id="0" name=""/>
        <dsp:cNvSpPr/>
      </dsp:nvSpPr>
      <dsp:spPr>
        <a:xfrm>
          <a:off x="422925" y="1318571"/>
          <a:ext cx="3031096" cy="4036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kern="1200">
              <a:latin typeface="Arial" panose="020B0604020202020204" pitchFamily="34" charset="0"/>
              <a:cs typeface="Arial" panose="020B0604020202020204" pitchFamily="34" charset="0"/>
            </a:rPr>
            <a:t>(Ongoing) Read biweekly </a:t>
          </a:r>
          <a:r>
            <a:rPr lang="en-US" sz="1800" kern="1200">
              <a:latin typeface="Arial" panose="020B0604020202020204" pitchFamily="34" charset="0"/>
              <a:cs typeface="Arial" panose="020B0604020202020204" pitchFamily="34" charset="0"/>
              <a:hlinkClick xmlns:r="http://schemas.openxmlformats.org/officeDocument/2006/relationships" r:id="rId1"/>
            </a:rPr>
            <a:t>Student Assessment Updates</a:t>
          </a:r>
          <a:r>
            <a:rPr lang="en-US" sz="1800" kern="1200">
              <a:latin typeface="Arial" panose="020B0604020202020204" pitchFamily="34" charset="0"/>
              <a:cs typeface="Arial" panose="020B0604020202020204" pitchFamily="34" charset="0"/>
            </a:rPr>
            <a:t>. </a:t>
          </a:r>
        </a:p>
        <a:p>
          <a:pPr marL="171450" lvl="1" indent="-171450" algn="l" defTabSz="800100">
            <a:lnSpc>
              <a:spcPct val="90000"/>
            </a:lnSpc>
            <a:spcBef>
              <a:spcPct val="0"/>
            </a:spcBef>
            <a:spcAft>
              <a:spcPct val="15000"/>
            </a:spcAft>
            <a:buChar char="•"/>
          </a:pPr>
          <a:r>
            <a:rPr lang="en-US" sz="1800" kern="1200">
              <a:latin typeface="Arial" panose="020B0604020202020204" pitchFamily="34" charset="0"/>
              <a:cs typeface="Arial" panose="020B0604020202020204" pitchFamily="34" charset="0"/>
            </a:rPr>
            <a:t>Become familiar with CBT components.</a:t>
          </a:r>
        </a:p>
        <a:p>
          <a:pPr marL="171450" lvl="1" indent="-171450" algn="l" defTabSz="800100">
            <a:lnSpc>
              <a:spcPct val="90000"/>
            </a:lnSpc>
            <a:spcBef>
              <a:spcPct val="0"/>
            </a:spcBef>
            <a:spcAft>
              <a:spcPct val="15000"/>
            </a:spcAft>
            <a:buChar char="•"/>
          </a:pPr>
          <a:r>
            <a:rPr lang="en-US" sz="1800" kern="1200">
              <a:latin typeface="Arial" panose="020B0604020202020204" pitchFamily="34" charset="0"/>
              <a:cs typeface="Arial" panose="020B0604020202020204" pitchFamily="34" charset="0"/>
            </a:rPr>
            <a:t>Identify the school test administration team. </a:t>
          </a:r>
        </a:p>
        <a:p>
          <a:pPr marL="171450" lvl="1" indent="-171450" algn="l" defTabSz="800100">
            <a:lnSpc>
              <a:spcPct val="90000"/>
            </a:lnSpc>
            <a:spcBef>
              <a:spcPct val="0"/>
            </a:spcBef>
            <a:spcAft>
              <a:spcPct val="15000"/>
            </a:spcAft>
            <a:buChar char="•"/>
          </a:pPr>
          <a:r>
            <a:rPr lang="en-US" sz="1800" kern="1200">
              <a:latin typeface="Arial" panose="020B0604020202020204" pitchFamily="34" charset="0"/>
              <a:cs typeface="Arial" panose="020B0604020202020204" pitchFamily="34" charset="0"/>
            </a:rPr>
            <a:t>Establish a communication plan with the test administration team.</a:t>
          </a:r>
        </a:p>
        <a:p>
          <a:pPr marL="171450" lvl="1" indent="-171450" algn="l" defTabSz="800100">
            <a:lnSpc>
              <a:spcPct val="90000"/>
            </a:lnSpc>
            <a:spcBef>
              <a:spcPct val="0"/>
            </a:spcBef>
            <a:spcAft>
              <a:spcPct val="15000"/>
            </a:spcAft>
            <a:buChar char="•"/>
          </a:pPr>
          <a:r>
            <a:rPr lang="en-US" sz="1800" kern="1200">
              <a:latin typeface="Arial" panose="020B0604020202020204" pitchFamily="34" charset="0"/>
              <a:cs typeface="Arial" panose="020B0604020202020204" pitchFamily="34" charset="0"/>
            </a:rPr>
            <a:t>Update contact info with DESE. </a:t>
          </a:r>
          <a:endParaRPr lang="en-US" sz="1800" kern="1200"/>
        </a:p>
        <a:p>
          <a:pPr marL="171450" lvl="1" indent="-171450" algn="l" defTabSz="800100">
            <a:lnSpc>
              <a:spcPct val="90000"/>
            </a:lnSpc>
            <a:spcBef>
              <a:spcPct val="0"/>
            </a:spcBef>
            <a:spcAft>
              <a:spcPct val="15000"/>
            </a:spcAft>
            <a:buChar char="•"/>
          </a:pPr>
          <a:r>
            <a:rPr lang="en-US" sz="1800" kern="1200">
              <a:latin typeface="Arial" panose="020B0604020202020204" pitchFamily="34" charset="0"/>
              <a:cs typeface="Arial" panose="020B0604020202020204" pitchFamily="34" charset="0"/>
            </a:rPr>
            <a:t>Begin planning for accessibility features and accommodations.</a:t>
          </a:r>
        </a:p>
        <a:p>
          <a:pPr marL="171450" lvl="1" indent="-171450" algn="l" defTabSz="800100">
            <a:lnSpc>
              <a:spcPct val="90000"/>
            </a:lnSpc>
            <a:spcBef>
              <a:spcPct val="0"/>
            </a:spcBef>
            <a:spcAft>
              <a:spcPct val="15000"/>
            </a:spcAft>
            <a:buChar char="•"/>
          </a:pPr>
          <a:endParaRPr lang="en-US" sz="1000" kern="1200"/>
        </a:p>
      </dsp:txBody>
      <dsp:txXfrm>
        <a:off x="422925" y="1318571"/>
        <a:ext cx="3031096" cy="4036500"/>
      </dsp:txXfrm>
    </dsp:sp>
    <dsp:sp modelId="{36272020-30B9-46BD-A11E-37844C5F7F47}">
      <dsp:nvSpPr>
        <dsp:cNvPr id="0" name=""/>
        <dsp:cNvSpPr/>
      </dsp:nvSpPr>
      <dsp:spPr>
        <a:xfrm>
          <a:off x="3688056" y="26431"/>
          <a:ext cx="3788870" cy="1242000"/>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At least 2 months before testing</a:t>
          </a:r>
        </a:p>
      </dsp:txBody>
      <dsp:txXfrm>
        <a:off x="4309056" y="26431"/>
        <a:ext cx="2546870" cy="1242000"/>
      </dsp:txXfrm>
    </dsp:sp>
    <dsp:sp modelId="{BD790CA9-82E9-43B2-B3BC-92100C838574}">
      <dsp:nvSpPr>
        <dsp:cNvPr id="0" name=""/>
        <dsp:cNvSpPr/>
      </dsp:nvSpPr>
      <dsp:spPr>
        <a:xfrm>
          <a:off x="3925716" y="1423681"/>
          <a:ext cx="3031096" cy="4036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kern="1200">
              <a:latin typeface="Arial" panose="020B0604020202020204" pitchFamily="34" charset="0"/>
              <a:cs typeface="Arial" panose="020B0604020202020204" pitchFamily="34" charset="0"/>
            </a:rPr>
            <a:t>Update user accounts in</a:t>
          </a:r>
          <a:br>
            <a:rPr lang="en-US" sz="1800" kern="1200">
              <a:latin typeface="Arial" panose="020B0604020202020204" pitchFamily="34" charset="0"/>
              <a:cs typeface="Arial" panose="020B0604020202020204" pitchFamily="34" charset="0"/>
            </a:rPr>
          </a:br>
          <a:r>
            <a:rPr lang="en-US" sz="1800" kern="1200">
              <a:latin typeface="Arial" panose="020B0604020202020204" pitchFamily="34" charset="0"/>
              <a:cs typeface="Arial" panose="020B0604020202020204" pitchFamily="34" charset="0"/>
            </a:rPr>
            <a:t>the MCAS Portal and create additional accounts.</a:t>
          </a:r>
        </a:p>
        <a:p>
          <a:pPr marL="171450" lvl="1" indent="-171450" algn="l" defTabSz="800100">
            <a:lnSpc>
              <a:spcPct val="90000"/>
            </a:lnSpc>
            <a:spcBef>
              <a:spcPct val="0"/>
            </a:spcBef>
            <a:spcAft>
              <a:spcPct val="15000"/>
            </a:spcAft>
            <a:buChar char="•"/>
          </a:pPr>
          <a:r>
            <a:rPr lang="en-US" sz="1800" kern="1200">
              <a:latin typeface="Arial" panose="020B0604020202020204" pitchFamily="34" charset="0"/>
              <a:cs typeface="Arial" panose="020B0604020202020204" pitchFamily="34" charset="0"/>
            </a:rPr>
            <a:t>View online modules and participate in training sessions. </a:t>
          </a:r>
        </a:p>
        <a:p>
          <a:pPr marL="171450" lvl="1" indent="-171450" algn="l" defTabSz="800100">
            <a:lnSpc>
              <a:spcPct val="90000"/>
            </a:lnSpc>
            <a:spcBef>
              <a:spcPct val="0"/>
            </a:spcBef>
            <a:spcAft>
              <a:spcPct val="15000"/>
            </a:spcAft>
            <a:buChar char="•"/>
          </a:pPr>
          <a:r>
            <a:rPr lang="en-US" sz="1800" kern="1200">
              <a:latin typeface="Arial" panose="020B0604020202020204" pitchFamily="34" charset="0"/>
              <a:cs typeface="Arial" panose="020B0604020202020204" pitchFamily="34" charset="0"/>
            </a:rPr>
            <a:t>Meet with the technology coordinator, who will review the tech specs and prepare the school’s technology, including Site Readiness. </a:t>
          </a:r>
        </a:p>
        <a:p>
          <a:pPr marL="171450" lvl="1" indent="-171450" algn="l" defTabSz="800100">
            <a:lnSpc>
              <a:spcPct val="90000"/>
            </a:lnSpc>
            <a:spcBef>
              <a:spcPct val="0"/>
            </a:spcBef>
            <a:spcAft>
              <a:spcPct val="15000"/>
            </a:spcAft>
            <a:buChar char="•"/>
          </a:pPr>
          <a:r>
            <a:rPr lang="en-US" sz="1800" kern="1200">
              <a:latin typeface="Arial" panose="020B0604020202020204" pitchFamily="34" charset="0"/>
              <a:cs typeface="Arial" panose="020B0604020202020204" pitchFamily="34" charset="0"/>
            </a:rPr>
            <a:t>Complete Student Registration.</a:t>
          </a:r>
        </a:p>
        <a:p>
          <a:pPr marL="171450" lvl="1" indent="-171450" algn="l" defTabSz="800100">
            <a:lnSpc>
              <a:spcPct val="90000"/>
            </a:lnSpc>
            <a:spcBef>
              <a:spcPct val="0"/>
            </a:spcBef>
            <a:spcAft>
              <a:spcPct val="15000"/>
            </a:spcAft>
            <a:buChar char="•"/>
          </a:pPr>
          <a:r>
            <a:rPr lang="en-US" sz="1800" kern="1200">
              <a:latin typeface="Arial" panose="020B0604020202020204" pitchFamily="34" charset="0"/>
              <a:cs typeface="Arial" panose="020B0604020202020204" pitchFamily="34" charset="0"/>
            </a:rPr>
            <a:t>Administer the student tutorial and practice tests. </a:t>
          </a:r>
        </a:p>
        <a:p>
          <a:pPr marL="171450" lvl="1" indent="-171450" algn="l" defTabSz="800100">
            <a:lnSpc>
              <a:spcPct val="90000"/>
            </a:lnSpc>
            <a:spcBef>
              <a:spcPct val="0"/>
            </a:spcBef>
            <a:spcAft>
              <a:spcPct val="15000"/>
            </a:spcAft>
            <a:buChar char="•"/>
          </a:pPr>
          <a:endParaRPr lang="en-US" sz="1800" kern="1200"/>
        </a:p>
      </dsp:txBody>
      <dsp:txXfrm>
        <a:off x="3925716" y="1423681"/>
        <a:ext cx="3031096" cy="4036500"/>
      </dsp:txXfrm>
    </dsp:sp>
    <dsp:sp modelId="{D63279A0-8DF8-4A48-A849-5FA77A8A2F7D}">
      <dsp:nvSpPr>
        <dsp:cNvPr id="0" name=""/>
        <dsp:cNvSpPr/>
      </dsp:nvSpPr>
      <dsp:spPr>
        <a:xfrm>
          <a:off x="7468746" y="27400"/>
          <a:ext cx="3788870" cy="1242000"/>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At least 2 weeks before testing</a:t>
          </a:r>
        </a:p>
      </dsp:txBody>
      <dsp:txXfrm>
        <a:off x="8089746" y="27400"/>
        <a:ext cx="2546870" cy="1242000"/>
      </dsp:txXfrm>
    </dsp:sp>
    <dsp:sp modelId="{B8F400DF-502C-4015-802A-4967AA4DFF1E}">
      <dsp:nvSpPr>
        <dsp:cNvPr id="0" name=""/>
        <dsp:cNvSpPr/>
      </dsp:nvSpPr>
      <dsp:spPr>
        <a:xfrm>
          <a:off x="7552389" y="1223834"/>
          <a:ext cx="3682024" cy="4036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44550">
            <a:lnSpc>
              <a:spcPct val="90000"/>
            </a:lnSpc>
            <a:spcBef>
              <a:spcPct val="0"/>
            </a:spcBef>
            <a:spcAft>
              <a:spcPct val="15000"/>
            </a:spcAft>
            <a:buChar char="•"/>
          </a:pPr>
          <a:endParaRPr lang="en-US" sz="1900" kern="1200">
            <a:latin typeface="Arial" panose="020B0604020202020204" pitchFamily="34" charset="0"/>
            <a:cs typeface="Arial" panose="020B0604020202020204" pitchFamily="34" charset="0"/>
          </a:endParaRPr>
        </a:p>
        <a:p>
          <a:pPr marL="171450" lvl="1" indent="-171450" algn="l" defTabSz="844550">
            <a:lnSpc>
              <a:spcPct val="90000"/>
            </a:lnSpc>
            <a:spcBef>
              <a:spcPct val="0"/>
            </a:spcBef>
            <a:spcAft>
              <a:spcPct val="15000"/>
            </a:spcAft>
            <a:buChar char="•"/>
          </a:pPr>
          <a:r>
            <a:rPr lang="en-US" sz="1900" kern="1200">
              <a:latin typeface="Arial" panose="020B0604020202020204" pitchFamily="34" charset="0"/>
              <a:cs typeface="Arial" panose="020B0604020202020204" pitchFamily="34" charset="0"/>
            </a:rPr>
            <a:t>Train test administrators in protocols and security requirements.</a:t>
          </a:r>
        </a:p>
        <a:p>
          <a:pPr marL="171450" lvl="1" indent="-171450" algn="l" defTabSz="844550">
            <a:lnSpc>
              <a:spcPct val="90000"/>
            </a:lnSpc>
            <a:spcBef>
              <a:spcPct val="0"/>
            </a:spcBef>
            <a:spcAft>
              <a:spcPct val="15000"/>
            </a:spcAft>
            <a:buChar char="•"/>
          </a:pPr>
          <a:r>
            <a:rPr lang="en-US" sz="1900" kern="1200">
              <a:latin typeface="Arial" panose="020B0604020202020204" pitchFamily="34" charset="0"/>
              <a:cs typeface="Arial" panose="020B0604020202020204" pitchFamily="34" charset="0"/>
            </a:rPr>
            <a:t>Prepare devices and materials. </a:t>
          </a:r>
        </a:p>
        <a:p>
          <a:pPr marL="171450" lvl="1" indent="-171450" algn="l" defTabSz="844550">
            <a:lnSpc>
              <a:spcPct val="90000"/>
            </a:lnSpc>
            <a:spcBef>
              <a:spcPct val="0"/>
            </a:spcBef>
            <a:spcAft>
              <a:spcPct val="15000"/>
            </a:spcAft>
            <a:buChar char="•"/>
          </a:pPr>
          <a:r>
            <a:rPr lang="en-US" sz="1900" kern="1200">
              <a:latin typeface="Arial" panose="020B0604020202020204" pitchFamily="34" charset="0"/>
              <a:cs typeface="Arial" panose="020B0604020202020204" pitchFamily="34" charset="0"/>
            </a:rPr>
            <a:t>Review instructions in the </a:t>
          </a:r>
          <a:r>
            <a:rPr lang="en-US" sz="1900" i="1" kern="1200">
              <a:latin typeface="Arial" panose="020B0604020202020204" pitchFamily="34" charset="0"/>
              <a:cs typeface="Arial" panose="020B0604020202020204" pitchFamily="34" charset="0"/>
            </a:rPr>
            <a:t>Principal’s Administration Manual</a:t>
          </a:r>
          <a:r>
            <a:rPr lang="en-US" sz="1900" kern="1200">
              <a:latin typeface="Arial" panose="020B0604020202020204" pitchFamily="34" charset="0"/>
              <a:cs typeface="Arial" panose="020B0604020202020204" pitchFamily="34" charset="0"/>
            </a:rPr>
            <a:t>.</a:t>
          </a:r>
        </a:p>
        <a:p>
          <a:pPr marL="342900" lvl="2" indent="-171450" algn="l" defTabSz="711200">
            <a:lnSpc>
              <a:spcPct val="90000"/>
            </a:lnSpc>
            <a:spcBef>
              <a:spcPct val="0"/>
            </a:spcBef>
            <a:spcAft>
              <a:spcPct val="15000"/>
            </a:spcAft>
            <a:buChar char="•"/>
          </a:pPr>
          <a:r>
            <a:rPr lang="en-US" sz="1600" kern="1200">
              <a:latin typeface="Arial" panose="020B0604020202020204" pitchFamily="34" charset="0"/>
              <a:cs typeface="Arial" panose="020B0604020202020204" pitchFamily="34" charset="0"/>
            </a:rPr>
            <a:t>Delivered to schools 2 weeks before spring ELA, and one week before each fall/winter administration. Available online beforehand. </a:t>
          </a:r>
        </a:p>
      </dsp:txBody>
      <dsp:txXfrm>
        <a:off x="7552389" y="1223834"/>
        <a:ext cx="3682024" cy="4036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E43EE-BA85-43BC-B683-37D16D3D65FB}">
      <dsp:nvSpPr>
        <dsp:cNvPr id="0" name=""/>
        <dsp:cNvSpPr/>
      </dsp:nvSpPr>
      <dsp:spPr>
        <a:xfrm>
          <a:off x="3" y="0"/>
          <a:ext cx="12079698" cy="549602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3A0BF6-8329-413C-BF8B-4BEE875DDC03}">
      <dsp:nvSpPr>
        <dsp:cNvPr id="0" name=""/>
        <dsp:cNvSpPr/>
      </dsp:nvSpPr>
      <dsp:spPr>
        <a:xfrm>
          <a:off x="4352" y="1482288"/>
          <a:ext cx="2504540" cy="253144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latin typeface="Arial" panose="020B0604020202020204" pitchFamily="34" charset="0"/>
              <a:cs typeface="Arial" panose="020B0604020202020204" pitchFamily="34" charset="0"/>
            </a:rPr>
            <a:t>Fall 2025</a:t>
          </a:r>
        </a:p>
        <a:p>
          <a:pPr marL="0" lvl="0" indent="0" algn="ctr" defTabSz="711200">
            <a:lnSpc>
              <a:spcPct val="90000"/>
            </a:lnSpc>
            <a:spcBef>
              <a:spcPct val="0"/>
            </a:spcBef>
            <a:spcAft>
              <a:spcPct val="35000"/>
            </a:spcAft>
            <a:buNone/>
          </a:pPr>
          <a:r>
            <a:rPr lang="en-US" sz="1600" kern="1200">
              <a:latin typeface="Arial" panose="020B0604020202020204" pitchFamily="34" charset="0"/>
              <a:ea typeface="+mn-ea"/>
              <a:cs typeface="Arial" panose="020B0604020202020204" pitchFamily="34" charset="0"/>
            </a:rPr>
            <a:t>●Create/update MCAS Portal user accounts</a:t>
          </a:r>
        </a:p>
        <a:p>
          <a:pPr marL="0" lvl="0" indent="0" algn="ctr" defTabSz="711200">
            <a:lnSpc>
              <a:spcPct val="90000"/>
            </a:lnSpc>
            <a:spcBef>
              <a:spcPct val="0"/>
            </a:spcBef>
            <a:spcAft>
              <a:spcPct val="35000"/>
            </a:spcAft>
            <a:buNone/>
          </a:pPr>
          <a:r>
            <a:rPr lang="en-US" sz="1600" kern="1200">
              <a:latin typeface="Arial" panose="020B0604020202020204" pitchFamily="34" charset="0"/>
              <a:ea typeface="+mn-ea"/>
              <a:cs typeface="Arial" panose="020B0604020202020204" pitchFamily="34" charset="0"/>
            </a:rPr>
            <a:t>●</a:t>
          </a:r>
          <a:r>
            <a:rPr lang="en-US" sz="1600" kern="1200">
              <a:latin typeface="Arial" panose="020B0604020202020204" pitchFamily="34" charset="0"/>
              <a:cs typeface="Arial" panose="020B0604020202020204" pitchFamily="34" charset="0"/>
            </a:rPr>
            <a:t>Download the updated MCAS Student Kiosk to student devices and conduct Site Readiness (tech. coordinators)</a:t>
          </a:r>
        </a:p>
      </dsp:txBody>
      <dsp:txXfrm>
        <a:off x="126614" y="1604550"/>
        <a:ext cx="2260016" cy="2286923"/>
      </dsp:txXfrm>
    </dsp:sp>
    <dsp:sp modelId="{B8CE6D0D-EBE2-498A-A82B-A5145F716405}">
      <dsp:nvSpPr>
        <dsp:cNvPr id="0" name=""/>
        <dsp:cNvSpPr/>
      </dsp:nvSpPr>
      <dsp:spPr>
        <a:xfrm>
          <a:off x="2685983" y="1434165"/>
          <a:ext cx="2548205" cy="262769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Approx. 2 months before testing</a:t>
          </a:r>
        </a:p>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Submit Student Registration</a:t>
          </a:r>
        </a:p>
      </dsp:txBody>
      <dsp:txXfrm>
        <a:off x="2810376" y="1558558"/>
        <a:ext cx="2299419" cy="2378907"/>
      </dsp:txXfrm>
    </dsp:sp>
    <dsp:sp modelId="{D44784A7-7CD0-4EA2-9B14-3BD9B1DDB0C4}">
      <dsp:nvSpPr>
        <dsp:cNvPr id="0" name=""/>
        <dsp:cNvSpPr/>
      </dsp:nvSpPr>
      <dsp:spPr>
        <a:xfrm>
          <a:off x="5411279" y="1463041"/>
          <a:ext cx="2515008" cy="256994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Approx. 2 weeks before testing</a:t>
          </a:r>
        </a:p>
        <a:p>
          <a:pPr marL="0" lvl="0" indent="0" algn="ctr" defTabSz="800100">
            <a:lnSpc>
              <a:spcPct val="90000"/>
            </a:lnSpc>
            <a:spcBef>
              <a:spcPct val="0"/>
            </a:spcBef>
            <a:spcAft>
              <a:spcPct val="35000"/>
            </a:spcAft>
            <a:buNone/>
          </a:pPr>
          <a:r>
            <a:rPr lang="en-US" sz="1800" kern="1200">
              <a:latin typeface="Arial" panose="020B0604020202020204" pitchFamily="34" charset="0"/>
              <a:ea typeface="+mn-ea"/>
              <a:cs typeface="Arial" panose="020B0604020202020204" pitchFamily="34" charset="0"/>
            </a:rPr>
            <a:t>●</a:t>
          </a:r>
          <a:r>
            <a:rPr lang="en-US" sz="1800" kern="1200">
              <a:latin typeface="Arial" panose="020B0604020202020204" pitchFamily="34" charset="0"/>
              <a:cs typeface="Arial" panose="020B0604020202020204" pitchFamily="34" charset="0"/>
            </a:rPr>
            <a:t>Create classes in the MCAS Portal</a:t>
          </a:r>
        </a:p>
        <a:p>
          <a:pPr marL="0" lvl="0" indent="0" algn="ctr" defTabSz="800100">
            <a:lnSpc>
              <a:spcPct val="90000"/>
            </a:lnSpc>
            <a:spcBef>
              <a:spcPct val="0"/>
            </a:spcBef>
            <a:spcAft>
              <a:spcPct val="35000"/>
            </a:spcAft>
            <a:buNone/>
          </a:pPr>
          <a:r>
            <a:rPr lang="en-US" sz="1800" kern="1200">
              <a:latin typeface="Arial" panose="020B0604020202020204" pitchFamily="34" charset="0"/>
              <a:ea typeface="+mn-ea"/>
              <a:cs typeface="Arial" panose="020B0604020202020204" pitchFamily="34" charset="0"/>
            </a:rPr>
            <a:t>●</a:t>
          </a:r>
          <a:r>
            <a:rPr lang="en-US" sz="1800" kern="1200">
              <a:latin typeface="Arial" panose="020B0604020202020204" pitchFamily="34" charset="0"/>
              <a:cs typeface="Arial" panose="020B0604020202020204" pitchFamily="34" charset="0"/>
            </a:rPr>
            <a:t>Verify accommodations</a:t>
          </a:r>
        </a:p>
      </dsp:txBody>
      <dsp:txXfrm>
        <a:off x="5534052" y="1585814"/>
        <a:ext cx="2269462" cy="2324395"/>
      </dsp:txXfrm>
    </dsp:sp>
    <dsp:sp modelId="{381483F6-6062-4B47-A410-F822BC528599}">
      <dsp:nvSpPr>
        <dsp:cNvPr id="0" name=""/>
        <dsp:cNvSpPr/>
      </dsp:nvSpPr>
      <dsp:spPr>
        <a:xfrm>
          <a:off x="8103378" y="1472659"/>
          <a:ext cx="2066384" cy="255070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One week before testing</a:t>
          </a:r>
        </a:p>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Schedule classes to tests</a:t>
          </a:r>
        </a:p>
      </dsp:txBody>
      <dsp:txXfrm>
        <a:off x="8204251" y="1573532"/>
        <a:ext cx="1864638" cy="2348959"/>
      </dsp:txXfrm>
    </dsp:sp>
    <dsp:sp modelId="{48592BF1-5599-46CD-9A7F-E7705F362CBF}">
      <dsp:nvSpPr>
        <dsp:cNvPr id="0" name=""/>
        <dsp:cNvSpPr/>
      </dsp:nvSpPr>
      <dsp:spPr>
        <a:xfrm>
          <a:off x="10351205" y="1453412"/>
          <a:ext cx="1728499" cy="254540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Up to one week before testing</a:t>
          </a:r>
        </a:p>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Print student logins (DESE recommends 1–2 days)</a:t>
          </a:r>
        </a:p>
      </dsp:txBody>
      <dsp:txXfrm>
        <a:off x="10435583" y="1537790"/>
        <a:ext cx="1559743" cy="23766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E43EE-BA85-43BC-B683-37D16D3D65FB}">
      <dsp:nvSpPr>
        <dsp:cNvPr id="0" name=""/>
        <dsp:cNvSpPr/>
      </dsp:nvSpPr>
      <dsp:spPr>
        <a:xfrm>
          <a:off x="944276" y="0"/>
          <a:ext cx="9880952" cy="477141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3A0BF6-8329-413C-BF8B-4BEE875DDC03}">
      <dsp:nvSpPr>
        <dsp:cNvPr id="0" name=""/>
        <dsp:cNvSpPr/>
      </dsp:nvSpPr>
      <dsp:spPr>
        <a:xfrm>
          <a:off x="1674590" y="1431425"/>
          <a:ext cx="3995973" cy="190856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latin typeface="Arial" panose="020B0604020202020204" pitchFamily="34" charset="0"/>
              <a:cs typeface="Arial" panose="020B0604020202020204" pitchFamily="34" charset="0"/>
            </a:rPr>
            <a:t>During Testing</a:t>
          </a:r>
        </a:p>
        <a:p>
          <a:pPr marL="0" lvl="0" indent="0" algn="ctr" defTabSz="844550">
            <a:lnSpc>
              <a:spcPct val="90000"/>
            </a:lnSpc>
            <a:spcBef>
              <a:spcPct val="0"/>
            </a:spcBef>
            <a:spcAft>
              <a:spcPct val="35000"/>
            </a:spcAft>
            <a:buNone/>
          </a:pPr>
          <a:r>
            <a:rPr lang="en-US" sz="1900" kern="1200">
              <a:latin typeface="Arial" panose="020B0604020202020204" pitchFamily="34" charset="0"/>
              <a:ea typeface="+mn-ea"/>
              <a:cs typeface="Arial" panose="020B0604020202020204" pitchFamily="34" charset="0"/>
            </a:rPr>
            <a:t>●</a:t>
          </a:r>
          <a:r>
            <a:rPr lang="en-US" sz="1900" kern="1200">
              <a:latin typeface="Arial" panose="020B0604020202020204" pitchFamily="34" charset="0"/>
              <a:cs typeface="Arial" panose="020B0604020202020204" pitchFamily="34" charset="0"/>
            </a:rPr>
            <a:t>Resolve incorrect accommodations and other issues</a:t>
          </a:r>
        </a:p>
        <a:p>
          <a:pPr marL="0" lvl="0" indent="0" algn="ctr" defTabSz="844550">
            <a:lnSpc>
              <a:spcPct val="90000"/>
            </a:lnSpc>
            <a:spcBef>
              <a:spcPct val="0"/>
            </a:spcBef>
            <a:spcAft>
              <a:spcPct val="35000"/>
            </a:spcAft>
            <a:buNone/>
          </a:pPr>
          <a:r>
            <a:rPr lang="en-US" sz="1900" kern="1200">
              <a:latin typeface="Arial" panose="020B0604020202020204" pitchFamily="34" charset="0"/>
              <a:ea typeface="+mn-ea"/>
              <a:cs typeface="Arial" panose="020B0604020202020204" pitchFamily="34" charset="0"/>
            </a:rPr>
            <a:t>●</a:t>
          </a:r>
          <a:r>
            <a:rPr lang="en-US" sz="1900" kern="1200">
              <a:latin typeface="Arial" panose="020B0604020202020204" pitchFamily="34" charset="0"/>
              <a:cs typeface="Arial" panose="020B0604020202020204" pitchFamily="34" charset="0"/>
            </a:rPr>
            <a:t>Manage makeup testing</a:t>
          </a:r>
        </a:p>
        <a:p>
          <a:pPr marL="0" lvl="0" indent="0" algn="ctr" defTabSz="844550">
            <a:lnSpc>
              <a:spcPct val="90000"/>
            </a:lnSpc>
            <a:spcBef>
              <a:spcPct val="0"/>
            </a:spcBef>
            <a:spcAft>
              <a:spcPct val="35000"/>
            </a:spcAft>
            <a:buNone/>
          </a:pPr>
          <a:r>
            <a:rPr lang="en-US" sz="1900" kern="1200">
              <a:latin typeface="Arial" panose="020B0604020202020204" pitchFamily="34" charset="0"/>
              <a:ea typeface="+mn-ea"/>
              <a:cs typeface="Arial" panose="020B0604020202020204" pitchFamily="34" charset="0"/>
            </a:rPr>
            <a:t>●</a:t>
          </a:r>
          <a:r>
            <a:rPr lang="en-US" sz="1900" kern="1200">
              <a:latin typeface="Arial" panose="020B0604020202020204" pitchFamily="34" charset="0"/>
              <a:cs typeface="Arial" panose="020B0604020202020204" pitchFamily="34" charset="0"/>
            </a:rPr>
            <a:t>Void tests as needed</a:t>
          </a:r>
        </a:p>
      </dsp:txBody>
      <dsp:txXfrm>
        <a:off x="1767759" y="1524594"/>
        <a:ext cx="3809635" cy="1722229"/>
      </dsp:txXfrm>
    </dsp:sp>
    <dsp:sp modelId="{B8CE6D0D-EBE2-498A-A82B-A5145F716405}">
      <dsp:nvSpPr>
        <dsp:cNvPr id="0" name=""/>
        <dsp:cNvSpPr/>
      </dsp:nvSpPr>
      <dsp:spPr>
        <a:xfrm>
          <a:off x="5954085" y="1431425"/>
          <a:ext cx="3995973" cy="190856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latin typeface="Arial" panose="020B0604020202020204" pitchFamily="34" charset="0"/>
              <a:cs typeface="Arial" panose="020B0604020202020204" pitchFamily="34" charset="0"/>
            </a:rPr>
            <a:t>After Testing</a:t>
          </a:r>
        </a:p>
        <a:p>
          <a:pPr marL="0" lvl="0" indent="0" algn="ctr" defTabSz="844550">
            <a:lnSpc>
              <a:spcPct val="90000"/>
            </a:lnSpc>
            <a:spcBef>
              <a:spcPct val="0"/>
            </a:spcBef>
            <a:spcAft>
              <a:spcPct val="35000"/>
            </a:spcAft>
            <a:buNone/>
          </a:pPr>
          <a:r>
            <a:rPr lang="en-US" sz="1900" kern="1200">
              <a:latin typeface="Arial" panose="020B0604020202020204" pitchFamily="34" charset="0"/>
              <a:ea typeface="+mn-ea"/>
              <a:cs typeface="Arial" panose="020B0604020202020204" pitchFamily="34" charset="0"/>
            </a:rPr>
            <a:t>●</a:t>
          </a:r>
          <a:r>
            <a:rPr lang="en-US" sz="1900" kern="1200">
              <a:latin typeface="Arial" panose="020B0604020202020204" pitchFamily="34" charset="0"/>
              <a:cs typeface="Arial" panose="020B0604020202020204" pitchFamily="34" charset="0"/>
            </a:rPr>
            <a:t>Fill in not tested codes</a:t>
          </a:r>
        </a:p>
        <a:p>
          <a:pPr marL="0" lvl="0" indent="0" algn="ctr" defTabSz="844550">
            <a:lnSpc>
              <a:spcPct val="90000"/>
            </a:lnSpc>
            <a:spcBef>
              <a:spcPct val="0"/>
            </a:spcBef>
            <a:spcAft>
              <a:spcPct val="35000"/>
            </a:spcAft>
            <a:buNone/>
          </a:pPr>
          <a:r>
            <a:rPr lang="en-US" sz="1900" kern="1200">
              <a:latin typeface="Arial" panose="020B0604020202020204" pitchFamily="34" charset="0"/>
              <a:ea typeface="+mn-ea"/>
              <a:cs typeface="Arial" panose="020B0604020202020204" pitchFamily="34" charset="0"/>
            </a:rPr>
            <a:t>●</a:t>
          </a:r>
          <a:r>
            <a:rPr lang="en-US" sz="1900" kern="1200">
              <a:latin typeface="Arial" panose="020B0604020202020204" pitchFamily="34" charset="0"/>
              <a:cs typeface="Arial" panose="020B0604020202020204" pitchFamily="34" charset="0"/>
            </a:rPr>
            <a:t>Void tests as needed</a:t>
          </a:r>
        </a:p>
      </dsp:txBody>
      <dsp:txXfrm>
        <a:off x="6047254" y="1524594"/>
        <a:ext cx="3809635" cy="17222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E43EE-BA85-43BC-B683-37D16D3D65FB}">
      <dsp:nvSpPr>
        <dsp:cNvPr id="0" name=""/>
        <dsp:cNvSpPr/>
      </dsp:nvSpPr>
      <dsp:spPr>
        <a:xfrm>
          <a:off x="871848" y="0"/>
          <a:ext cx="9880952" cy="477141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3A0BF6-8329-413C-BF8B-4BEE875DDC03}">
      <dsp:nvSpPr>
        <dsp:cNvPr id="0" name=""/>
        <dsp:cNvSpPr/>
      </dsp:nvSpPr>
      <dsp:spPr>
        <a:xfrm>
          <a:off x="5818" y="1431425"/>
          <a:ext cx="2798316" cy="190856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latin typeface="Arial" panose="020B0604020202020204" pitchFamily="34" charset="0"/>
              <a:cs typeface="Arial" panose="020B0604020202020204" pitchFamily="34" charset="0"/>
            </a:rPr>
            <a:t>Approx. 3 weeks before testing</a:t>
          </a:r>
        </a:p>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Verify access to MCAS Portal account</a:t>
          </a:r>
        </a:p>
      </dsp:txBody>
      <dsp:txXfrm>
        <a:off x="98987" y="1524594"/>
        <a:ext cx="2611978" cy="1722229"/>
      </dsp:txXfrm>
    </dsp:sp>
    <dsp:sp modelId="{B8CE6D0D-EBE2-498A-A82B-A5145F716405}">
      <dsp:nvSpPr>
        <dsp:cNvPr id="0" name=""/>
        <dsp:cNvSpPr/>
      </dsp:nvSpPr>
      <dsp:spPr>
        <a:xfrm>
          <a:off x="2944050" y="1431425"/>
          <a:ext cx="2798316" cy="190856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Up to 2 days before testing</a:t>
          </a:r>
        </a:p>
        <a:p>
          <a:pPr marL="0" lvl="0" indent="0" algn="ctr" defTabSz="711200">
            <a:lnSpc>
              <a:spcPct val="90000"/>
            </a:lnSpc>
            <a:spcBef>
              <a:spcPct val="0"/>
            </a:spcBef>
            <a:spcAft>
              <a:spcPct val="35000"/>
            </a:spcAft>
            <a:buNone/>
          </a:pPr>
          <a:r>
            <a:rPr lang="en-US" sz="1600" b="0" kern="1200" dirty="0">
              <a:latin typeface="Arial" panose="020B0604020202020204" pitchFamily="34" charset="0"/>
              <a:cs typeface="Arial" panose="020B0604020202020204" pitchFamily="34" charset="0"/>
            </a:rPr>
            <a:t>Verify that students have the correct form-dependent accommodations in the MCAS Portal (slide 45)</a:t>
          </a:r>
        </a:p>
      </dsp:txBody>
      <dsp:txXfrm>
        <a:off x="3037219" y="1524594"/>
        <a:ext cx="2611978" cy="1722229"/>
      </dsp:txXfrm>
    </dsp:sp>
    <dsp:sp modelId="{D44784A7-7CD0-4EA2-9B14-3BD9B1DDB0C4}">
      <dsp:nvSpPr>
        <dsp:cNvPr id="0" name=""/>
        <dsp:cNvSpPr/>
      </dsp:nvSpPr>
      <dsp:spPr>
        <a:xfrm>
          <a:off x="5882282" y="1431425"/>
          <a:ext cx="2798316" cy="190856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latin typeface="Arial" panose="020B0604020202020204" pitchFamily="34" charset="0"/>
              <a:cs typeface="Arial" panose="020B0604020202020204" pitchFamily="34" charset="0"/>
            </a:rPr>
            <a:t>Before students arrive</a:t>
          </a:r>
        </a:p>
        <a:p>
          <a:pPr marL="0" lvl="0" indent="0" algn="ctr" defTabSz="711200">
            <a:lnSpc>
              <a:spcPct val="90000"/>
            </a:lnSpc>
            <a:spcBef>
              <a:spcPct val="0"/>
            </a:spcBef>
            <a:spcAft>
              <a:spcPct val="35000"/>
            </a:spcAft>
            <a:buNone/>
          </a:pPr>
          <a:r>
            <a:rPr lang="en-US" sz="1600" b="0" kern="1200">
              <a:latin typeface="Arial" panose="020B0604020202020204" pitchFamily="34" charset="0"/>
              <a:cs typeface="Arial" panose="020B0604020202020204" pitchFamily="34" charset="0"/>
            </a:rPr>
            <a:t>●</a:t>
          </a:r>
          <a:r>
            <a:rPr lang="en-US" sz="1600" kern="1200">
              <a:latin typeface="Arial" panose="020B0604020202020204" pitchFamily="34" charset="0"/>
              <a:cs typeface="Arial" panose="020B0604020202020204" pitchFamily="34" charset="0"/>
            </a:rPr>
            <a:t>Verify student roster </a:t>
          </a:r>
        </a:p>
        <a:p>
          <a:pPr marL="0" lvl="0" indent="0" algn="ctr" defTabSz="711200">
            <a:lnSpc>
              <a:spcPct val="90000"/>
            </a:lnSpc>
            <a:spcBef>
              <a:spcPct val="0"/>
            </a:spcBef>
            <a:spcAft>
              <a:spcPct val="35000"/>
            </a:spcAft>
            <a:buNone/>
          </a:pPr>
          <a:r>
            <a:rPr lang="en-US" sz="1600" b="0" kern="1200">
              <a:latin typeface="Arial" panose="020B0604020202020204" pitchFamily="34" charset="0"/>
              <a:cs typeface="Arial" panose="020B0604020202020204" pitchFamily="34" charset="0"/>
            </a:rPr>
            <a:t>●</a:t>
          </a:r>
          <a:r>
            <a:rPr lang="en-US" sz="1600" kern="1200">
              <a:latin typeface="Arial" panose="020B0604020202020204" pitchFamily="34" charset="0"/>
              <a:cs typeface="Arial" panose="020B0604020202020204" pitchFamily="34" charset="0"/>
            </a:rPr>
            <a:t>Verify accommodations on student summary page</a:t>
          </a:r>
        </a:p>
      </dsp:txBody>
      <dsp:txXfrm>
        <a:off x="5975451" y="1524594"/>
        <a:ext cx="2611978" cy="1722229"/>
      </dsp:txXfrm>
    </dsp:sp>
    <dsp:sp modelId="{381483F6-6062-4B47-A410-F822BC528599}">
      <dsp:nvSpPr>
        <dsp:cNvPr id="0" name=""/>
        <dsp:cNvSpPr/>
      </dsp:nvSpPr>
      <dsp:spPr>
        <a:xfrm>
          <a:off x="8820515" y="1431425"/>
          <a:ext cx="2798316" cy="190856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latin typeface="Arial" panose="020B0604020202020204" pitchFamily="34" charset="0"/>
              <a:cs typeface="Arial" panose="020B0604020202020204" pitchFamily="34" charset="0"/>
            </a:rPr>
            <a:t>During testing</a:t>
          </a:r>
        </a:p>
        <a:p>
          <a:pPr marL="0" lvl="0" indent="0" algn="ctr" defTabSz="711200">
            <a:lnSpc>
              <a:spcPct val="90000"/>
            </a:lnSpc>
            <a:spcBef>
              <a:spcPct val="0"/>
            </a:spcBef>
            <a:spcAft>
              <a:spcPct val="35000"/>
            </a:spcAft>
            <a:buNone/>
          </a:pPr>
          <a:r>
            <a:rPr lang="en-US" sz="1600" b="0" kern="1200">
              <a:latin typeface="Arial" panose="020B0604020202020204" pitchFamily="34" charset="0"/>
              <a:cs typeface="Arial" panose="020B0604020202020204" pitchFamily="34" charset="0"/>
            </a:rPr>
            <a:t>●Distribute student logins</a:t>
          </a:r>
        </a:p>
        <a:p>
          <a:pPr marL="0" lvl="0" indent="0" algn="ctr" defTabSz="711200">
            <a:lnSpc>
              <a:spcPct val="90000"/>
            </a:lnSpc>
            <a:spcBef>
              <a:spcPct val="0"/>
            </a:spcBef>
            <a:spcAft>
              <a:spcPct val="35000"/>
            </a:spcAft>
            <a:buNone/>
          </a:pPr>
          <a:r>
            <a:rPr lang="en-US" sz="1600" b="0" kern="1200">
              <a:latin typeface="Arial" panose="020B0604020202020204" pitchFamily="34" charset="0"/>
              <a:cs typeface="Arial" panose="020B0604020202020204" pitchFamily="34" charset="0"/>
            </a:rPr>
            <a:t>●Monitor student testing status in the MCAS Portal </a:t>
          </a:r>
        </a:p>
        <a:p>
          <a:pPr marL="0" lvl="0" indent="0" algn="ctr" defTabSz="711200">
            <a:lnSpc>
              <a:spcPct val="90000"/>
            </a:lnSpc>
            <a:spcBef>
              <a:spcPct val="0"/>
            </a:spcBef>
            <a:spcAft>
              <a:spcPct val="35000"/>
            </a:spcAft>
            <a:buNone/>
          </a:pPr>
          <a:r>
            <a:rPr lang="en-US" sz="1600" b="0" kern="1200">
              <a:latin typeface="Arial" panose="020B0604020202020204" pitchFamily="34" charset="0"/>
              <a:cs typeface="Arial" panose="020B0604020202020204" pitchFamily="34" charset="0"/>
            </a:rPr>
            <a:t>●Enter proctor password as needed</a:t>
          </a:r>
        </a:p>
      </dsp:txBody>
      <dsp:txXfrm>
        <a:off x="8913684" y="1524594"/>
        <a:ext cx="2611978" cy="172222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211163C-EE2E-7546-90F8-CF22AAE91DD9}" type="datetimeFigureOut">
              <a:rPr lang="en-US" smtClean="0"/>
              <a:t>1/29/2026</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A251491-C050-C142-BE35-A9B9D73644B3}" type="datetimeFigureOut">
              <a:rPr lang="en-US" smtClean="0"/>
              <a:t>1/29/2026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rofiles.doe.mass.edu/accountability/report/district.aspx?linkid=30&amp;orgcode=03480000&amp;orgtypecode=5&amp;" TargetMode="External"/><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rofiles.doe.mass.edu/accountability/report/district.aspx?linkid=30&amp;orgcode=03480000&amp;orgtypecode=5&amp;" TargetMode="External"/><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rofiles.doe.mass.edu/accountability/report/district.aspx?linkid=30&amp;orgcode=03480000&amp;orgtypecode=5&amp;" TargetMode="External"/><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rofiles.doe.mass.edu/accountability/report/district.aspx?linkid=30&amp;orgcode=03480000&amp;orgtypecode=5&amp;" TargetMode="External"/><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rofiles.doe.mass.edu/accountability/report/district.aspx?linkid=30&amp;orgcode=03480000&amp;orgtypecode=5&amp;" TargetMode="External"/><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3192785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b98eb8b3e4_2_153: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g3b98eb8b3e4_2_153: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Source: </a:t>
            </a:r>
            <a:r>
              <a:rPr lang="en-US" u="sng">
                <a:solidFill>
                  <a:schemeClr val="hlink"/>
                </a:solidFill>
                <a:hlinkClick r:id="rId3"/>
              </a:rPr>
              <a:t>DESE School and District Profiles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a:extLst>
            <a:ext uri="{FF2B5EF4-FFF2-40B4-BE49-F238E27FC236}">
              <a16:creationId xmlns:a16="http://schemas.microsoft.com/office/drawing/2014/main" id="{ADD20908-3E47-0CAE-BFBC-7FC6238A89B8}"/>
            </a:ext>
          </a:extLst>
        </p:cNvPr>
        <p:cNvGrpSpPr/>
        <p:nvPr/>
      </p:nvGrpSpPr>
      <p:grpSpPr>
        <a:xfrm>
          <a:off x="0" y="0"/>
          <a:ext cx="0" cy="0"/>
          <a:chOff x="0" y="0"/>
          <a:chExt cx="0" cy="0"/>
        </a:xfrm>
      </p:grpSpPr>
      <p:sp>
        <p:nvSpPr>
          <p:cNvPr id="216" name="Google Shape;216;g3b98eb8b3e4_2_153:notes">
            <a:extLst>
              <a:ext uri="{FF2B5EF4-FFF2-40B4-BE49-F238E27FC236}">
                <a16:creationId xmlns:a16="http://schemas.microsoft.com/office/drawing/2014/main" id="{5A48F8AB-3BBF-6EAB-8EB8-A0B8EFA3B4C7}"/>
              </a:ext>
            </a:extLst>
          </p:cNvPr>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g3b98eb8b3e4_2_153:notes">
            <a:extLst>
              <a:ext uri="{FF2B5EF4-FFF2-40B4-BE49-F238E27FC236}">
                <a16:creationId xmlns:a16="http://schemas.microsoft.com/office/drawing/2014/main" id="{C0FCACF5-F84D-D070-D6DA-843771B3548A}"/>
              </a:ext>
            </a:extLst>
          </p:cNvPr>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Source: </a:t>
            </a:r>
            <a:r>
              <a:rPr lang="en-US" u="sng">
                <a:solidFill>
                  <a:schemeClr val="hlink"/>
                </a:solidFill>
                <a:hlinkClick r:id="rId3"/>
              </a:rPr>
              <a:t>DESE School and District Profiles</a:t>
            </a:r>
            <a:endParaRPr/>
          </a:p>
        </p:txBody>
      </p:sp>
    </p:spTree>
    <p:extLst>
      <p:ext uri="{BB962C8B-B14F-4D97-AF65-F5344CB8AC3E}">
        <p14:creationId xmlns:p14="http://schemas.microsoft.com/office/powerpoint/2010/main" val="2091286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D3CE6-E5AE-7397-9252-C9B370B8EA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B84494-2EB1-788D-1225-A6B295D4CA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B68D56-EEB6-3FA2-EF88-5643625F72E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78FF129-D8DC-6C66-D727-016ECAF22F5A}"/>
              </a:ext>
            </a:extLst>
          </p:cNvPr>
          <p:cNvSpPr>
            <a:spLocks noGrp="1"/>
          </p:cNvSpPr>
          <p:nvPr>
            <p:ph type="sldNum" sz="quarter" idx="5"/>
          </p:nvPr>
        </p:nvSpPr>
        <p:spPr/>
        <p:txBody>
          <a:bodyPr/>
          <a:lstStyle/>
          <a:p>
            <a:fld id="{ADCCD5AF-71CD-4C88-AC55-E7BE057B2D3C}" type="slidenum">
              <a:rPr lang="zh-CN" altLang="en-US" smtClean="0"/>
              <a:pPr/>
              <a:t>89</a:t>
            </a:fld>
            <a:endParaRPr lang="zh-CN" altLang="en-US"/>
          </a:p>
        </p:txBody>
      </p:sp>
    </p:spTree>
    <p:extLst>
      <p:ext uri="{BB962C8B-B14F-4D97-AF65-F5344CB8AC3E}">
        <p14:creationId xmlns:p14="http://schemas.microsoft.com/office/powerpoint/2010/main" val="2975404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21761-58BA-C4C7-DA5C-D2040EC79B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17ACC6-894D-4A68-9F12-DE670C0BFB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548AB6-8EC6-740C-09D4-EDBCED01587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DF63899-4871-15C1-8369-7D45AC744063}"/>
              </a:ext>
            </a:extLst>
          </p:cNvPr>
          <p:cNvSpPr>
            <a:spLocks noGrp="1"/>
          </p:cNvSpPr>
          <p:nvPr>
            <p:ph type="sldNum" sz="quarter" idx="5"/>
          </p:nvPr>
        </p:nvSpPr>
        <p:spPr/>
        <p:txBody>
          <a:bodyPr/>
          <a:lstStyle/>
          <a:p>
            <a:fld id="{ADCCD5AF-71CD-4C88-AC55-E7BE057B2D3C}" type="slidenum">
              <a:rPr lang="zh-CN" altLang="en-US" smtClean="0"/>
              <a:pPr/>
              <a:t>90</a:t>
            </a:fld>
            <a:endParaRPr lang="zh-CN" altLang="en-US"/>
          </a:p>
        </p:txBody>
      </p:sp>
    </p:spTree>
    <p:extLst>
      <p:ext uri="{BB962C8B-B14F-4D97-AF65-F5344CB8AC3E}">
        <p14:creationId xmlns:p14="http://schemas.microsoft.com/office/powerpoint/2010/main" val="1514581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92</a:t>
            </a:fld>
            <a:endParaRPr lang="zh-CN" altLang="en-US"/>
          </a:p>
        </p:txBody>
      </p:sp>
    </p:spTree>
    <p:extLst>
      <p:ext uri="{BB962C8B-B14F-4D97-AF65-F5344CB8AC3E}">
        <p14:creationId xmlns:p14="http://schemas.microsoft.com/office/powerpoint/2010/main" val="685681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101</a:t>
            </a:fld>
            <a:endParaRPr lang="en-US"/>
          </a:p>
        </p:txBody>
      </p:sp>
    </p:spTree>
    <p:extLst>
      <p:ext uri="{BB962C8B-B14F-4D97-AF65-F5344CB8AC3E}">
        <p14:creationId xmlns:p14="http://schemas.microsoft.com/office/powerpoint/2010/main" val="2482723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805B9-015F-C9B8-B62E-D708CFD49C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05C951-9C43-9A18-DD4B-5033E09328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F207BE-8666-4E66-2717-1E53FE7268D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BC34B7C-87B1-BDE7-D16D-526A262404F4}"/>
              </a:ext>
            </a:extLst>
          </p:cNvPr>
          <p:cNvSpPr>
            <a:spLocks noGrp="1"/>
          </p:cNvSpPr>
          <p:nvPr>
            <p:ph type="sldNum" sz="quarter" idx="5"/>
          </p:nvPr>
        </p:nvSpPr>
        <p:spPr/>
        <p:txBody>
          <a:bodyPr/>
          <a:lstStyle/>
          <a:p>
            <a:fld id="{825FC15E-7FD1-034A-9729-2C6FA6821FBB}" type="slidenum">
              <a:rPr lang="en-US" smtClean="0"/>
              <a:t>38</a:t>
            </a:fld>
            <a:endParaRPr lang="en-US"/>
          </a:p>
        </p:txBody>
      </p:sp>
    </p:spTree>
    <p:extLst>
      <p:ext uri="{BB962C8B-B14F-4D97-AF65-F5344CB8AC3E}">
        <p14:creationId xmlns:p14="http://schemas.microsoft.com/office/powerpoint/2010/main" val="330537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41</a:t>
            </a:fld>
            <a:endParaRPr lang="en-US"/>
          </a:p>
        </p:txBody>
      </p:sp>
    </p:spTree>
    <p:extLst>
      <p:ext uri="{BB962C8B-B14F-4D97-AF65-F5344CB8AC3E}">
        <p14:creationId xmlns:p14="http://schemas.microsoft.com/office/powerpoint/2010/main" val="503272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57EC0-9EB4-0FA5-E57C-F2551626EA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8CC6F3-A12D-187D-2D07-33ADAC7932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17233E-C30B-A896-99E9-399B09EACAE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27558CF-A03A-FD41-62E2-BE0854E3FFD0}"/>
              </a:ext>
            </a:extLst>
          </p:cNvPr>
          <p:cNvSpPr>
            <a:spLocks noGrp="1"/>
          </p:cNvSpPr>
          <p:nvPr>
            <p:ph type="sldNum" sz="quarter" idx="5"/>
          </p:nvPr>
        </p:nvSpPr>
        <p:spPr/>
        <p:txBody>
          <a:bodyPr/>
          <a:lstStyle/>
          <a:p>
            <a:fld id="{825FC15E-7FD1-034A-9729-2C6FA6821FBB}" type="slidenum">
              <a:rPr lang="en-US" smtClean="0"/>
              <a:t>42</a:t>
            </a:fld>
            <a:endParaRPr lang="en-US"/>
          </a:p>
        </p:txBody>
      </p:sp>
    </p:spTree>
    <p:extLst>
      <p:ext uri="{BB962C8B-B14F-4D97-AF65-F5344CB8AC3E}">
        <p14:creationId xmlns:p14="http://schemas.microsoft.com/office/powerpoint/2010/main" val="889167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45</a:t>
            </a:fld>
            <a:endParaRPr lang="zh-CN" altLang="en-US"/>
          </a:p>
        </p:txBody>
      </p:sp>
    </p:spTree>
    <p:extLst>
      <p:ext uri="{BB962C8B-B14F-4D97-AF65-F5344CB8AC3E}">
        <p14:creationId xmlns:p14="http://schemas.microsoft.com/office/powerpoint/2010/main" val="488306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52</a:t>
            </a:fld>
            <a:endParaRPr lang="en-US"/>
          </a:p>
        </p:txBody>
      </p:sp>
    </p:spTree>
    <p:extLst>
      <p:ext uri="{BB962C8B-B14F-4D97-AF65-F5344CB8AC3E}">
        <p14:creationId xmlns:p14="http://schemas.microsoft.com/office/powerpoint/2010/main" val="1108505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a:extLst>
            <a:ext uri="{FF2B5EF4-FFF2-40B4-BE49-F238E27FC236}">
              <a16:creationId xmlns:a16="http://schemas.microsoft.com/office/drawing/2014/main" id="{94A9A606-1F54-20FD-A82E-F34222B1D83D}"/>
            </a:ext>
          </a:extLst>
        </p:cNvPr>
        <p:cNvGrpSpPr/>
        <p:nvPr/>
      </p:nvGrpSpPr>
      <p:grpSpPr>
        <a:xfrm>
          <a:off x="0" y="0"/>
          <a:ext cx="0" cy="0"/>
          <a:chOff x="0" y="0"/>
          <a:chExt cx="0" cy="0"/>
        </a:xfrm>
      </p:grpSpPr>
      <p:sp>
        <p:nvSpPr>
          <p:cNvPr id="200" name="Google Shape;200;p5:notes">
            <a:extLst>
              <a:ext uri="{FF2B5EF4-FFF2-40B4-BE49-F238E27FC236}">
                <a16:creationId xmlns:a16="http://schemas.microsoft.com/office/drawing/2014/main" id="{6911E215-B976-B973-A679-5E7F0F48BDFB}"/>
              </a:ext>
            </a:extLst>
          </p:cNvPr>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p5:notes">
            <a:extLst>
              <a:ext uri="{FF2B5EF4-FFF2-40B4-BE49-F238E27FC236}">
                <a16:creationId xmlns:a16="http://schemas.microsoft.com/office/drawing/2014/main" id="{ED1C1E98-77C1-0865-A2ED-D1A0FCEFC45C}"/>
              </a:ext>
            </a:extLst>
          </p:cNvPr>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Source: </a:t>
            </a:r>
            <a:r>
              <a:rPr lang="en-US" u="sng">
                <a:solidFill>
                  <a:schemeClr val="hlink"/>
                </a:solidFill>
                <a:hlinkClick r:id="rId3"/>
              </a:rPr>
              <a:t>DESE School and District Profiles</a:t>
            </a:r>
            <a:endParaRPr/>
          </a:p>
        </p:txBody>
      </p:sp>
    </p:spTree>
    <p:extLst>
      <p:ext uri="{BB962C8B-B14F-4D97-AF65-F5344CB8AC3E}">
        <p14:creationId xmlns:p14="http://schemas.microsoft.com/office/powerpoint/2010/main" val="1795847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b98eb8b3e4_2_147: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3b98eb8b3e4_2_147: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Source: </a:t>
            </a:r>
            <a:r>
              <a:rPr lang="en-US" u="sng">
                <a:solidFill>
                  <a:schemeClr val="hlink"/>
                </a:solidFill>
                <a:hlinkClick r:id="rId3"/>
              </a:rPr>
              <a:t>DESE School and District Profiles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a:extLst>
            <a:ext uri="{FF2B5EF4-FFF2-40B4-BE49-F238E27FC236}">
              <a16:creationId xmlns:a16="http://schemas.microsoft.com/office/drawing/2014/main" id="{A47CC963-11DE-315A-802D-AAD78BAC138C}"/>
            </a:ext>
          </a:extLst>
        </p:cNvPr>
        <p:cNvGrpSpPr/>
        <p:nvPr/>
      </p:nvGrpSpPr>
      <p:grpSpPr>
        <a:xfrm>
          <a:off x="0" y="0"/>
          <a:ext cx="0" cy="0"/>
          <a:chOff x="0" y="0"/>
          <a:chExt cx="0" cy="0"/>
        </a:xfrm>
      </p:grpSpPr>
      <p:sp>
        <p:nvSpPr>
          <p:cNvPr id="207" name="Google Shape;207;g3b98eb8b3e4_2_147:notes">
            <a:extLst>
              <a:ext uri="{FF2B5EF4-FFF2-40B4-BE49-F238E27FC236}">
                <a16:creationId xmlns:a16="http://schemas.microsoft.com/office/drawing/2014/main" id="{CC502051-6EDE-9F0F-2836-BF6CEEFE8C42}"/>
              </a:ext>
            </a:extLst>
          </p:cNvPr>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3b98eb8b3e4_2_147:notes">
            <a:extLst>
              <a:ext uri="{FF2B5EF4-FFF2-40B4-BE49-F238E27FC236}">
                <a16:creationId xmlns:a16="http://schemas.microsoft.com/office/drawing/2014/main" id="{51FEC36C-8C6E-D501-08EE-516008119086}"/>
              </a:ext>
            </a:extLst>
          </p:cNvPr>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Source: </a:t>
            </a:r>
            <a:r>
              <a:rPr lang="en-US" u="sng">
                <a:solidFill>
                  <a:schemeClr val="hlink"/>
                </a:solidFill>
                <a:hlinkClick r:id="rId3"/>
              </a:rPr>
              <a:t>DESE School and District Profiles</a:t>
            </a:r>
            <a:endParaRPr/>
          </a:p>
        </p:txBody>
      </p:sp>
    </p:spTree>
    <p:extLst>
      <p:ext uri="{BB962C8B-B14F-4D97-AF65-F5344CB8AC3E}">
        <p14:creationId xmlns:p14="http://schemas.microsoft.com/office/powerpoint/2010/main" val="2748230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1C12EC-2D98-F919-775B-ABB3C3BE6A2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5E8125-6C10-B68E-7EEC-29F87A03ED17}"/>
              </a:ext>
            </a:extLst>
          </p:cNvPr>
          <p:cNvSpPr>
            <a:spLocks noGrp="1"/>
          </p:cNvSpPr>
          <p:nvPr>
            <p:ph type="ctrTitle"/>
          </p:nvPr>
        </p:nvSpPr>
        <p:spPr>
          <a:xfrm>
            <a:off x="342900" y="1377519"/>
            <a:ext cx="10079182" cy="2560638"/>
          </a:xfrm>
        </p:spPr>
        <p:txBody>
          <a:bodyPr anchor="b">
            <a:normAutofit/>
          </a:bodyPr>
          <a:lstStyle>
            <a:lvl1pPr algn="l">
              <a:defRPr sz="8000" spc="-15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2A40F4C-9107-5A14-480E-3D44D062E317}"/>
              </a:ext>
            </a:extLst>
          </p:cNvPr>
          <p:cNvSpPr>
            <a:spLocks noGrp="1"/>
          </p:cNvSpPr>
          <p:nvPr>
            <p:ph type="subTitle" idx="1"/>
          </p:nvPr>
        </p:nvSpPr>
        <p:spPr>
          <a:xfrm>
            <a:off x="342900" y="3938157"/>
            <a:ext cx="10079182" cy="1558636"/>
          </a:xfrm>
        </p:spPr>
        <p:txBody>
          <a:bodyPr/>
          <a:lstStyle>
            <a:lvl1pPr marL="0" indent="0" algn="l">
              <a:buNone/>
              <a:defRPr sz="2400">
                <a:solidFill>
                  <a:srgbClr val="B5DFF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91B62B64-39B8-E038-D8C3-7C98BA27DF68}"/>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2768622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971965" dist="50800" dir="5400000" algn="ctr" rotWithShape="0">
              <a:srgbClr val="000000">
                <a:alpha val="30037"/>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2895180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E0C3C95-C45D-6F6C-F3B4-EDA7F22D49A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002060"/>
                </a:solidFill>
              </a:defRPr>
            </a:lvl1pPr>
            <a:lvl2pPr>
              <a:defRPr sz="2800">
                <a:solidFill>
                  <a:srgbClr val="002060"/>
                </a:solidFill>
              </a:defRPr>
            </a:lvl2pPr>
            <a:lvl3pPr>
              <a:defRPr sz="2400">
                <a:solidFill>
                  <a:srgbClr val="002060"/>
                </a:solidFill>
              </a:defRPr>
            </a:lvl3pPr>
            <a:lvl4pPr>
              <a:defRPr sz="2000">
                <a:solidFill>
                  <a:srgbClr val="002060"/>
                </a:solidFill>
              </a:defRPr>
            </a:lvl4pPr>
            <a:lvl5pPr>
              <a:defRPr sz="2000">
                <a:solidFill>
                  <a:srgbClr val="00206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8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2678398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FBC82F-33C1-E184-14B2-3E5429080CA0}"/>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F3F3F3"/>
                </a:solidFill>
              </a:defRPr>
            </a:lvl1pPr>
            <a:lvl2pPr>
              <a:defRPr sz="2800">
                <a:solidFill>
                  <a:srgbClr val="F3F3F3"/>
                </a:solidFill>
              </a:defRPr>
            </a:lvl2pPr>
            <a:lvl3pPr>
              <a:defRPr sz="2400">
                <a:solidFill>
                  <a:srgbClr val="F3F3F3"/>
                </a:solidFill>
              </a:defRPr>
            </a:lvl3pPr>
            <a:lvl4pPr>
              <a:defRPr sz="2000">
                <a:solidFill>
                  <a:srgbClr val="F3F3F3"/>
                </a:solidFill>
              </a:defRPr>
            </a:lvl4pPr>
            <a:lvl5pPr>
              <a:defRPr sz="2000">
                <a:solidFill>
                  <a:srgbClr val="F3F3F3"/>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normAutofit/>
          </a:bodyPr>
          <a:lstStyle>
            <a:lvl1pPr marL="0" indent="0">
              <a:buNone/>
              <a:defRPr sz="18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617437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551A6A-4D8B-5122-0AE6-EB1794A93738}"/>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1E478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1E4782"/>
                </a:solidFill>
              </a:defRPr>
            </a:lvl1pPr>
            <a:lvl2pPr>
              <a:defRPr sz="2800">
                <a:solidFill>
                  <a:srgbClr val="1E4782"/>
                </a:solidFill>
              </a:defRPr>
            </a:lvl2pPr>
            <a:lvl3pPr>
              <a:defRPr sz="2400">
                <a:solidFill>
                  <a:srgbClr val="1E4782"/>
                </a:solidFill>
              </a:defRPr>
            </a:lvl3pPr>
            <a:lvl4pPr>
              <a:defRPr sz="2000">
                <a:solidFill>
                  <a:srgbClr val="1E4782"/>
                </a:solidFill>
              </a:defRPr>
            </a:lvl4pPr>
            <a:lvl5pPr>
              <a:defRPr sz="2000">
                <a:solidFill>
                  <a:srgbClr val="1E478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normAutofit/>
          </a:bodyPr>
          <a:lstStyle>
            <a:lvl1pPr marL="0" indent="0">
              <a:buNone/>
              <a:defRPr sz="1800">
                <a:solidFill>
                  <a:srgbClr val="1E478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601700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rgbClr val="1E4782"/>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1457780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rgbClr val="1E478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
        <p:nvSpPr>
          <p:cNvPr id="6" name="Chart Placeholder 5">
            <a:extLst>
              <a:ext uri="{FF2B5EF4-FFF2-40B4-BE49-F238E27FC236}">
                <a16:creationId xmlns:a16="http://schemas.microsoft.com/office/drawing/2014/main" id="{1F3FA896-C43D-31E8-81CC-112E026C8772}"/>
              </a:ext>
            </a:extLst>
          </p:cNvPr>
          <p:cNvSpPr>
            <a:spLocks noGrp="1"/>
          </p:cNvSpPr>
          <p:nvPr>
            <p:ph type="chart" sz="quarter" idx="13"/>
          </p:nvPr>
        </p:nvSpPr>
        <p:spPr>
          <a:xfrm>
            <a:off x="0" y="0"/>
            <a:ext cx="7481888" cy="6858000"/>
          </a:xfrm>
        </p:spPr>
        <p:txBody>
          <a:bodyPr/>
          <a:lstStyle/>
          <a:p>
            <a:endParaRPr lang="en-US"/>
          </a:p>
        </p:txBody>
      </p:sp>
    </p:spTree>
    <p:extLst>
      <p:ext uri="{BB962C8B-B14F-4D97-AF65-F5344CB8AC3E}">
        <p14:creationId xmlns:p14="http://schemas.microsoft.com/office/powerpoint/2010/main" val="758969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384199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with Caption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8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0F6B8AA-CDAC-6F83-437E-9F75F81B74DF}"/>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40719070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 uri="{C183D7F6-B498-43B3-948B-1728B52AA6E4}">
                <adec:decorative xmlns:adec="http://schemas.microsoft.com/office/drawing/2017/decorative" val="1"/>
              </a:ext>
            </a:extLst>
          </p:cNvPr>
          <p:cNvSpPr>
            <a:spLocks noGrp="1"/>
          </p:cNvSpPr>
          <p:nvPr>
            <p:ph type="body" sz="half" idx="2"/>
          </p:nvPr>
        </p:nvSpPr>
        <p:spPr>
          <a:xfrm>
            <a:off x="7666253" y="3273135"/>
            <a:ext cx="4366420" cy="3101109"/>
          </a:xfrm>
        </p:spPr>
        <p:txBody>
          <a:bodyPr>
            <a:normAutofit/>
          </a:bodyPr>
          <a:lstStyle>
            <a:lvl1pPr marL="0" indent="0">
              <a:buNone/>
              <a:defRPr sz="18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2866266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with Caption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30A28D6-B250-1721-F3F0-F1B691207974}"/>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3938857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1E478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6094125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p:cSld name="One Column">
    <p:spTree>
      <p:nvGrpSpPr>
        <p:cNvPr id="1" name="Shape 76"/>
        <p:cNvGrpSpPr/>
        <p:nvPr/>
      </p:nvGrpSpPr>
      <p:grpSpPr>
        <a:xfrm>
          <a:off x="0" y="0"/>
          <a:ext cx="0" cy="0"/>
          <a:chOff x="0" y="0"/>
          <a:chExt cx="0" cy="0"/>
        </a:xfrm>
      </p:grpSpPr>
      <p:sp>
        <p:nvSpPr>
          <p:cNvPr id="77" name="Google Shape;77;p14"/>
          <p:cNvSpPr/>
          <p:nvPr/>
        </p:nvSpPr>
        <p:spPr>
          <a:xfrm>
            <a:off x="-345233" y="272333"/>
            <a:ext cx="6736000" cy="956400"/>
          </a:xfrm>
          <a:prstGeom prst="parallelogram">
            <a:avLst>
              <a:gd name="adj" fmla="val 25000"/>
            </a:avLst>
          </a:prstGeom>
          <a:solidFill>
            <a:srgbClr val="722671"/>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Cabin"/>
              <a:ea typeface="Cabin"/>
              <a:cs typeface="Cabin"/>
              <a:sym typeface="Cabin"/>
            </a:endParaRPr>
          </a:p>
        </p:txBody>
      </p:sp>
      <p:sp>
        <p:nvSpPr>
          <p:cNvPr id="78" name="Google Shape;78;p14"/>
          <p:cNvSpPr/>
          <p:nvPr/>
        </p:nvSpPr>
        <p:spPr>
          <a:xfrm>
            <a:off x="-446833" y="272333"/>
            <a:ext cx="6736000" cy="956400"/>
          </a:xfrm>
          <a:prstGeom prst="parallelogram">
            <a:avLst>
              <a:gd name="adj" fmla="val 25000"/>
            </a:avLst>
          </a:prstGeom>
          <a:solidFill>
            <a:srgbClr val="0A7CA2"/>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Cabin"/>
              <a:ea typeface="Cabin"/>
              <a:cs typeface="Cabin"/>
              <a:sym typeface="Cabin"/>
            </a:endParaRPr>
          </a:p>
        </p:txBody>
      </p:sp>
      <p:sp>
        <p:nvSpPr>
          <p:cNvPr id="79" name="Google Shape;79;p14"/>
          <p:cNvSpPr txBox="1">
            <a:spLocks noGrp="1"/>
          </p:cNvSpPr>
          <p:nvPr>
            <p:ph type="body" idx="1"/>
          </p:nvPr>
        </p:nvSpPr>
        <p:spPr>
          <a:xfrm>
            <a:off x="415600" y="1484100"/>
            <a:ext cx="11360800" cy="48108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80" name="Google Shape;80;p14"/>
          <p:cNvSpPr txBox="1">
            <a:spLocks noGrp="1"/>
          </p:cNvSpPr>
          <p:nvPr>
            <p:ph type="title"/>
          </p:nvPr>
        </p:nvSpPr>
        <p:spPr>
          <a:xfrm>
            <a:off x="340900" y="368733"/>
            <a:ext cx="56940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600"/>
              <a:buFont typeface="Cabin"/>
              <a:buNone/>
              <a:defRPr sz="3467">
                <a:solidFill>
                  <a:schemeClr val="lt1"/>
                </a:solidFill>
                <a:latin typeface="Cabin"/>
                <a:ea typeface="Cabin"/>
                <a:cs typeface="Cabin"/>
                <a:sym typeface="Cabin"/>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570576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348500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424655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975CF-B5C5-ED8A-88A0-8AE47B405E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C90DD9-4BCC-D20C-9CD3-C61570FC11E1}"/>
              </a:ext>
            </a:extLst>
          </p:cNvPr>
          <p:cNvSpPr>
            <a:spLocks noGrp="1"/>
          </p:cNvSpPr>
          <p:nvPr>
            <p:ph sz="half" idx="1"/>
          </p:nvPr>
        </p:nvSpPr>
        <p:spPr>
          <a:xfrm>
            <a:off x="152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6FA598-F2AA-D757-9BAF-844B64AEC9B3}"/>
              </a:ext>
            </a:extLst>
          </p:cNvPr>
          <p:cNvSpPr>
            <a:spLocks noGrp="1"/>
          </p:cNvSpPr>
          <p:nvPr>
            <p:ph sz="half" idx="2"/>
          </p:nvPr>
        </p:nvSpPr>
        <p:spPr>
          <a:xfrm>
            <a:off x="5486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6A8255EE-1863-610E-AAE1-EE332FFAC871}"/>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86707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0FAF1-FDD2-DEBC-6AA4-EC4CCBD26AC6}"/>
              </a:ext>
            </a:extLst>
          </p:cNvPr>
          <p:cNvSpPr>
            <a:spLocks noGrp="1"/>
          </p:cNvSpPr>
          <p:nvPr>
            <p:ph type="title"/>
          </p:nvPr>
        </p:nvSpPr>
        <p:spPr>
          <a:xfrm>
            <a:off x="19554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3BFBA8-CEF2-8E5D-9095-7FA8144CBA6B}"/>
              </a:ext>
            </a:extLst>
          </p:cNvPr>
          <p:cNvSpPr>
            <a:spLocks noGrp="1"/>
          </p:cNvSpPr>
          <p:nvPr>
            <p:ph type="body" idx="1"/>
          </p:nvPr>
        </p:nvSpPr>
        <p:spPr>
          <a:xfrm>
            <a:off x="19554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25D4F3-A1B5-B917-5F54-AF19B274D4BE}"/>
              </a:ext>
            </a:extLst>
          </p:cNvPr>
          <p:cNvSpPr>
            <a:spLocks noGrp="1"/>
          </p:cNvSpPr>
          <p:nvPr>
            <p:ph sz="half" idx="2"/>
          </p:nvPr>
        </p:nvSpPr>
        <p:spPr>
          <a:xfrm>
            <a:off x="195548" y="2505075"/>
            <a:ext cx="5157787"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E01150-5393-D283-E33B-3609AA2ABA7A}"/>
              </a:ext>
            </a:extLst>
          </p:cNvPr>
          <p:cNvSpPr>
            <a:spLocks noGrp="1"/>
          </p:cNvSpPr>
          <p:nvPr>
            <p:ph type="body" sz="quarter" idx="3"/>
          </p:nvPr>
        </p:nvSpPr>
        <p:spPr>
          <a:xfrm>
            <a:off x="552796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6017DC-0538-D4B7-3886-13292A469D67}"/>
              </a:ext>
            </a:extLst>
          </p:cNvPr>
          <p:cNvSpPr>
            <a:spLocks noGrp="1"/>
          </p:cNvSpPr>
          <p:nvPr>
            <p:ph sz="quarter" idx="4"/>
          </p:nvPr>
        </p:nvSpPr>
        <p:spPr>
          <a:xfrm>
            <a:off x="5527960" y="2505075"/>
            <a:ext cx="5183188"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7D6DB7D3-E745-25B4-373D-DBC63B595AC0}"/>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4223361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95598" dist="50800" dir="5400000" algn="ctr" rotWithShape="0">
              <a:srgbClr val="000000">
                <a:alpha val="2955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4127203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76969" dir="720000" algn="ctr" rotWithShape="0">
              <a:srgbClr val="000000">
                <a:alpha val="3000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2566142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793118" dist="50800" dir="5400000" algn="ctr" rotWithShape="0">
              <a:srgbClr val="000000">
                <a:alpha val="30216"/>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2984545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1D4DCB4-D71E-80F2-CD14-980FA57C2A14}"/>
              </a:ext>
              <a:ext uri="{C183D7F6-B498-43B3-948B-1728B52AA6E4}">
                <adec:decorative xmlns:adec="http://schemas.microsoft.com/office/drawing/2017/decorative" val="1"/>
              </a:ext>
            </a:extLst>
          </p:cNvPr>
          <p:cNvPicPr>
            <a:picLocks noChangeAspect="1"/>
          </p:cNvPicPr>
          <p:nvPr userDrawn="1"/>
        </p:nvPicPr>
        <p:blipFill>
          <a:blip r:embed="rId22"/>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2C3549BF-250F-BA79-3611-D06653B9620F}"/>
              </a:ext>
            </a:extLst>
          </p:cNvPr>
          <p:cNvSpPr>
            <a:spLocks noGrp="1"/>
          </p:cNvSpPr>
          <p:nvPr>
            <p:ph type="title"/>
          </p:nvPr>
        </p:nvSpPr>
        <p:spPr>
          <a:xfrm>
            <a:off x="173180" y="365126"/>
            <a:ext cx="10515600" cy="8610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DC57C9-737B-B6D6-1314-78C22CCF953B}"/>
              </a:ext>
            </a:extLst>
          </p:cNvPr>
          <p:cNvSpPr>
            <a:spLocks noGrp="1"/>
          </p:cNvSpPr>
          <p:nvPr>
            <p:ph type="body" idx="1"/>
          </p:nvPr>
        </p:nvSpPr>
        <p:spPr>
          <a:xfrm>
            <a:off x="173180" y="1340427"/>
            <a:ext cx="10515600" cy="4836536"/>
          </a:xfrm>
          <a:prstGeom prst="rect">
            <a:avLst/>
          </a:prstGeom>
        </p:spPr>
        <p:txBody>
          <a:bodyPr vert="horz" lIns="91440" tIns="45720" rIns="91440" bIns="45720" rtlCol="0">
            <a:normAutofit/>
          </a:bodyPr>
          <a:lstStyle/>
          <a:p>
            <a:pPr lvl="0"/>
            <a:r>
              <a:rPr lang="en-US"/>
              <a:t>Click to edit Master text style</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779BD77-56B0-2B84-ADB2-A2EE1F0E50C4}"/>
              </a:ext>
              <a:ext uri="{C183D7F6-B498-43B3-948B-1728B52AA6E4}">
                <adec:decorative xmlns:adec="http://schemas.microsoft.com/office/drawing/2017/decorative" val="1"/>
              </a:ext>
            </a:extLst>
          </p:cNvPr>
          <p:cNvSpPr>
            <a:spLocks noGrp="1"/>
          </p:cNvSpPr>
          <p:nvPr>
            <p:ph type="sldNum" sz="quarter" idx="4"/>
          </p:nvPr>
        </p:nvSpPr>
        <p:spPr>
          <a:xfrm>
            <a:off x="9632372" y="6492875"/>
            <a:ext cx="2324099" cy="246495"/>
          </a:xfrm>
          <a:prstGeom prst="rect">
            <a:avLst/>
          </a:prstGeom>
        </p:spPr>
        <p:txBody>
          <a:bodyPr vert="horz" lIns="91440" tIns="45720" rIns="91440" bIns="45720" rtlCol="0" anchor="ctr"/>
          <a:lstStyle>
            <a:lvl1pPr algn="r">
              <a:defRPr sz="1400" b="1" i="0">
                <a:solidFill>
                  <a:srgbClr val="1E4782"/>
                </a:solidFill>
                <a:latin typeface="Arial" panose="020B0604020202020204" pitchFamily="34" charset="0"/>
                <a:cs typeface="Arial" panose="020B0604020202020204" pitchFamily="34" charset="0"/>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8105046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1" r:id="rId20"/>
  </p:sldLayoutIdLst>
  <p:hf hdr="0" ftr="0" dt="0"/>
  <p:txStyles>
    <p:titleStyle>
      <a:lvl1pPr algn="l" defTabSz="914400" rtl="0" eaLnBrk="1" latinLnBrk="0" hangingPunct="1">
        <a:lnSpc>
          <a:spcPct val="90000"/>
        </a:lnSpc>
        <a:spcBef>
          <a:spcPct val="0"/>
        </a:spcBef>
        <a:buNone/>
        <a:defRPr sz="4400" b="1" i="0" kern="1200">
          <a:solidFill>
            <a:srgbClr val="347AB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1E478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1E478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1E478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openxmlformats.org/officeDocument/2006/relationships/hyperlink" Target="http://www.doe.mass.edu/mcas" TargetMode="External"/><Relationship Id="rId12" Type="http://schemas.openxmlformats.org/officeDocument/2006/relationships/image" Target="../media/image41.sv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7.svg"/><Relationship Id="rId11" Type="http://schemas.openxmlformats.org/officeDocument/2006/relationships/image" Target="../media/image40.png"/><Relationship Id="rId5" Type="http://schemas.openxmlformats.org/officeDocument/2006/relationships/image" Target="../media/image36.png"/><Relationship Id="rId10" Type="http://schemas.openxmlformats.org/officeDocument/2006/relationships/hyperlink" Target="mailto:mcas@mass.gov" TargetMode="External"/><Relationship Id="rId4" Type="http://schemas.openxmlformats.org/officeDocument/2006/relationships/image" Target="../media/image35.svg"/><Relationship Id="rId9" Type="http://schemas.openxmlformats.org/officeDocument/2006/relationships/image" Target="../media/image39.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doe.mass.edu/mcas"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doe.mass.edu/mcas/testadmin/pre-admin-guide.pdf" TargetMode="External"/><Relationship Id="rId2" Type="http://schemas.openxmlformats.org/officeDocument/2006/relationships/hyperlink" Target="http://www.doe.mass.edu/mcas/testadmin" TargetMode="External"/><Relationship Id="rId1" Type="http://schemas.openxmlformats.org/officeDocument/2006/relationships/slideLayout" Target="../slideLayouts/slideLayout3.xml"/><Relationship Id="rId5" Type="http://schemas.openxmlformats.org/officeDocument/2006/relationships/hyperlink" Target="https://www.doe.mass.edu/mcas/highschool.html" TargetMode="External"/><Relationship Id="rId4" Type="http://schemas.openxmlformats.org/officeDocument/2006/relationships/hyperlink" Target="https://www.doe.mass.edu/mcas/testadmin/manua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mcas.onlinehelp.cognia.org/"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mcas.onlinehelp.cognia.org/portal/" TargetMode="External"/><Relationship Id="rId2" Type="http://schemas.openxmlformats.org/officeDocument/2006/relationships/hyperlink" Target="https://mcas.onlinehelp.cognia.org/" TargetMode="External"/><Relationship Id="rId1" Type="http://schemas.openxmlformats.org/officeDocument/2006/relationships/slideLayout" Target="../slideLayouts/slideLayout3.xml"/><Relationship Id="rId6" Type="http://schemas.openxmlformats.org/officeDocument/2006/relationships/hyperlink" Target="https://mcas.onlinehelp.cognia.org/practice/" TargetMode="External"/><Relationship Id="rId5" Type="http://schemas.openxmlformats.org/officeDocument/2006/relationships/hyperlink" Target="https://mcas.onlinehelp.cognia.org/training/" TargetMode="External"/><Relationship Id="rId4" Type="http://schemas.openxmlformats.org/officeDocument/2006/relationships/hyperlink" Target="https://mcas.onlinehelp.cognia.org/technology-setup/"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hyperlink" Target="https://mcas.onlinehelp.cognia.org/wp-content/uploads/sites/30/2026/01/Part-II-MCAS-Portal-User-Management.pdf"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doe.mass.edu/mcas/testadmin" TargetMode="External"/><Relationship Id="rId2" Type="http://schemas.openxmlformats.org/officeDocument/2006/relationships/hyperlink" Target="https://www.doe.mass.edu/mcas/highschool.html" TargetMode="External"/><Relationship Id="rId1" Type="http://schemas.openxmlformats.org/officeDocument/2006/relationships/slideLayout" Target="../slideLayouts/slideLayout3.xml"/><Relationship Id="rId4" Type="http://schemas.openxmlformats.org/officeDocument/2006/relationships/hyperlink" Target="https://www.doe.mass.edu/mcas/testadmin/biology-physic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mcas.onlinehelp.cognia.org/training-webinars/" TargetMode="External"/><Relationship Id="rId2" Type="http://schemas.openxmlformats.org/officeDocument/2006/relationships/hyperlink" Target="https://profiles.doe.mass.edu/search/search.aspx?leftNavID=11239"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http://www.doe.mass.edu/mcas/cal.html"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hyperlink" Target="http://www.doe.mass.edu/mcas/cal.html"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mailto:mcas@mass.gov"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www.doe.mass.edu/mcas/cal.html"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ww.doe.mass.edu/mcas/student/default.html" TargetMode="External"/><Relationship Id="rId2" Type="http://schemas.openxmlformats.org/officeDocument/2006/relationships/hyperlink" Target="https://mcas.cognia.org/item-catalog/" TargetMode="Externa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hyperlink" Target="http://www.doe.mass.edu/mcas/parent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mcas.onlinehelp.cognia.org/wp-content/uploads/sites/30/2025/10/Updated-for-2025%E2%80%9326-ChromeOS-Application-Installation.pdf" TargetMode="External"/><Relationship Id="rId2" Type="http://schemas.openxmlformats.org/officeDocument/2006/relationships/hyperlink" Target="https://mcas.onlinehelp.cognia.org/technology-setup/" TargetMode="External"/><Relationship Id="rId1" Type="http://schemas.openxmlformats.org/officeDocument/2006/relationships/slideLayout" Target="../slideLayouts/slideLayout3.xml"/><Relationship Id="rId4" Type="http://schemas.openxmlformats.org/officeDocument/2006/relationships/hyperlink" Target="https://mcas.onlinehelp.cognia.org/training-webinars/"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mailto:MCASEvents@cognia.org"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hyperlink" Target="https://www.doe.mass.edu/mcas/testadmin/devicecalculator.xlsx" TargetMode="Externa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s://mcas.onlinehelp.cognia.org/portal/"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hyperlink" Target="https://www.doe.mass.edu/mcas/updates.html" TargetMode="Externa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s://gateway.edu.state.ma.us/" TargetMode="External"/><Relationship Id="rId2" Type="http://schemas.openxmlformats.org/officeDocument/2006/relationships/hyperlink" Target="http://www.mcasservicecenter.com/" TargetMode="External"/><Relationship Id="rId1" Type="http://schemas.openxmlformats.org/officeDocument/2006/relationships/slideLayout" Target="../slideLayouts/slideLayout3.xml"/><Relationship Id="rId6" Type="http://schemas.openxmlformats.org/officeDocument/2006/relationships/hyperlink" Target="mailto:mcas@cognia.org" TargetMode="External"/><Relationship Id="rId5" Type="http://schemas.openxmlformats.org/officeDocument/2006/relationships/hyperlink" Target="mailto:mcas@mass.gov" TargetMode="External"/><Relationship Id="rId4" Type="http://schemas.openxmlformats.org/officeDocument/2006/relationships/hyperlink" Target="https://us14.campaign-archive.com/?u=d8f37d1a90dacd97f207f0b4a&amp;id=813a31f00f"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s://mcas.onlinehelp.cognia.org/wp-content/uploads/sites/30/2024/12/MCAS-Student-Registration-Data-Definitions_2025-2026_Final.xlsx" TargetMode="External"/><Relationship Id="rId3" Type="http://schemas.openxmlformats.org/officeDocument/2006/relationships/hyperlink" Target="https://mcas.onlinehelp.cognia.org/training-webinars/" TargetMode="External"/><Relationship Id="rId7" Type="http://schemas.openxmlformats.org/officeDocument/2006/relationships/hyperlink" Target="https://mcas.onlinehelp.cognia.org/wp-content/uploads/sites/30/2026/01/Part-IV-Enrollment-Transfers.pdf" TargetMode="External"/><Relationship Id="rId2" Type="http://schemas.openxmlformats.org/officeDocument/2006/relationships/hyperlink" Target="https://mcas.onlinehelp.cognia.org/wp-content/uploads/sites/30/2024/10/Guide-to-the-MCAS-Portal_FINAL.pdf" TargetMode="External"/><Relationship Id="rId1" Type="http://schemas.openxmlformats.org/officeDocument/2006/relationships/slideLayout" Target="../slideLayouts/slideLayout3.xml"/><Relationship Id="rId6" Type="http://schemas.openxmlformats.org/officeDocument/2006/relationships/hyperlink" Target="https://mcas.onlinehelp.cognia.org/wp-content/uploads/sites/30/2026/01/Part-III-Student-Registration.pdf" TargetMode="External"/><Relationship Id="rId11" Type="http://schemas.openxmlformats.org/officeDocument/2006/relationships/hyperlink" Target="https://mcas.onlinehelp.cognia.org/training-modules/" TargetMode="External"/><Relationship Id="rId5" Type="http://schemas.openxmlformats.org/officeDocument/2006/relationships/hyperlink" Target="https://mcas.onlinehelp.cognia.org/wp-content/uploads/sites/30/2025/01/MCAS-Student-Registration-Guide_Final_Updated-1-21.pdf" TargetMode="External"/><Relationship Id="rId10" Type="http://schemas.openxmlformats.org/officeDocument/2006/relationships/hyperlink" Target="https://mcas.onlinehelp.cognia.org/wp-content/uploads/sites/30/2026/01/Part-VI-Scheduling-Tests-Printing-Student-Logins-and-Other-Tasks-on-the-Test-Scheduling-Page.pdf" TargetMode="External"/><Relationship Id="rId4" Type="http://schemas.openxmlformats.org/officeDocument/2006/relationships/hyperlink" Target="https://www.doe.mass.edu/mcas/training.html" TargetMode="External"/><Relationship Id="rId9" Type="http://schemas.openxmlformats.org/officeDocument/2006/relationships/hyperlink" Target="https://mcas.onlinehelp.cognia.org/wp-content/uploads/sites/30/2025/08/StudentRegistration_Upload_Template_Final.zi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hyperlink" Target="https://www.doe.mass.edu/mcas/testadmin/forms/nondisclosure-ack-form.pdf" TargetMode="Externa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hyperlink" Target="https://www.doe.mass.edu/mcas/testadmin/forms/" TargetMode="Externa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hyperlink" Target="https://www.doe.mass.edu/mcas/testadmin/forms/prohibited-materials-sign.pdf" TargetMode="Externa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xml"/><Relationship Id="rId5" Type="http://schemas.openxmlformats.org/officeDocument/2006/relationships/hyperlink" Target="https://images.squarespace-cdn.com/content/v1/64e4ceeeb7f5fd21cba8b71c/c3f87ae6-4ea0-4804-8a69-b25e13edf86a/Yondr+Pouch+Green.jpg" TargetMode="External"/><Relationship Id="rId4" Type="http://schemas.openxmlformats.org/officeDocument/2006/relationships/image" Target="../media/image2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hyperlink" Target="http://www.doe.mass.edu/mcas/testadmin" TargetMode="Externa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hyperlink" Target="https://www.doe.mass.edu/mcas/testadmin/forms/nondisclosure-ack-form.pdf" TargetMode="External"/><Relationship Id="rId2" Type="http://schemas.openxmlformats.org/officeDocument/2006/relationships/hyperlink" Target="https://www.doe.mass.edu/mcas/testadmin/retest/forms/training-confirm.docx" TargetMode="Externa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hyperlink" Target="https://www.doe.mass.edu/mcas/testadmin/forms/stu-responsibility-letter.docx" TargetMode="External"/><Relationship Id="rId2" Type="http://schemas.openxmlformats.org/officeDocument/2006/relationships/hyperlink" Target="https://www.doe.mass.edu/mcas/testadmin/forms/stu-responsibility-form.docx" TargetMode="Externa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hyperlink" Target="https://www.doe.mass.edu/mcas/accessibility/unique-accommodation.html" TargetMode="External"/><Relationship Id="rId2" Type="http://schemas.openxmlformats.org/officeDocument/2006/relationships/hyperlink" Target="https://www.doe.mass.edu/mcas/accessibility/default.html" TargetMode="External"/><Relationship Id="rId1" Type="http://schemas.openxmlformats.org/officeDocument/2006/relationships/slideLayout" Target="../slideLayouts/slideLayout3.xml"/><Relationship Id="rId5" Type="http://schemas.openxmlformats.org/officeDocument/2006/relationships/hyperlink" Target="https://mcas.onlinehelp.cognia.org/" TargetMode="External"/><Relationship Id="rId4" Type="http://schemas.openxmlformats.org/officeDocument/2006/relationships/hyperlink" Target="https://mcas.onlinehelp.cognia.org/wp-content/uploads/sites/30/2026/01/Part-III-Student-Registration.pdf"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s://www.doe.mass.edu/mcas/accessibility/spanish-2025.html" TargetMode="External"/><Relationship Id="rId2" Type="http://schemas.openxmlformats.org/officeDocument/2006/relationships/hyperlink" Target="https://www.doe.mass.edu/mcas/accessibility/default.html" TargetMode="Externa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mcas-training.cognia.org/" TargetMode="External"/><Relationship Id="rId2" Type="http://schemas.openxmlformats.org/officeDocument/2006/relationships/hyperlink" Target="https://mcas.cognia.org/" TargetMode="Externa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28.png"/></Relationships>
</file>

<file path=ppt/slides/_rels/slide8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8.png"/></Relationships>
</file>

<file path=ppt/slides/_rels/slide8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33.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hyperlink" Target="http://www.doe.mass.edu/mcas/tdd/math.html?section=testdesign" TargetMode="External"/><Relationship Id="rId2" Type="http://schemas.openxmlformats.org/officeDocument/2006/relationships/hyperlink" Target="http://www.doe.mass.edu/mcas/tdd/ela.html?section=testdesign" TargetMode="External"/><Relationship Id="rId1" Type="http://schemas.openxmlformats.org/officeDocument/2006/relationships/slideLayout" Target="../slideLayouts/slideLayout3.xml"/><Relationship Id="rId6" Type="http://schemas.openxmlformats.org/officeDocument/2006/relationships/hyperlink" Target="https://us14.campaign-archive.com/?u=d8f37d1a90dacd97f207f0b4a&amp;id=398fcb9f83" TargetMode="External"/><Relationship Id="rId5" Type="http://schemas.openxmlformats.org/officeDocument/2006/relationships/hyperlink" Target="https://www.doe.mass.edu/mcas/tdd/hss.html" TargetMode="External"/><Relationship Id="rId4" Type="http://schemas.openxmlformats.org/officeDocument/2006/relationships/hyperlink" Target="http://www.doe.mass.edu/mcas/tdd/sci.html?section=testdesign"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s://www.doe.mass.edu/mcas/training.html"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www.doe.mass.edu/mcas/accessibility/default.html" TargetMode="External"/><Relationship Id="rId4" Type="http://schemas.openxmlformats.org/officeDocument/2006/relationships/hyperlink" Target="https://mcas.onlinehelp.cognia.org/technology-setup/"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hyperlink" Target="https://www.doe.mass.edu/mcas/training.html"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mcas.onlinehelp.cognia.org/portal/" TargetMode="External"/></Relationships>
</file>

<file path=ppt/slides/_rels/slide91.xml.rels><?xml version="1.0" encoding="UTF-8" standalone="yes"?>
<Relationships xmlns="http://schemas.openxmlformats.org/package/2006/relationships"><Relationship Id="rId2" Type="http://schemas.openxmlformats.org/officeDocument/2006/relationships/hyperlink" Target="mailto:mcas@mass.gov" TargetMode="Externa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hyperlink" Target="https://mcas.onlinehelp.cognia.org/"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mailto:mcas@mass.gov" TargetMode="External"/><Relationship Id="rId5" Type="http://schemas.openxmlformats.org/officeDocument/2006/relationships/hyperlink" Target="http://www.doe.mass.edu/mcas" TargetMode="External"/><Relationship Id="rId4" Type="http://schemas.openxmlformats.org/officeDocument/2006/relationships/hyperlink" Target="mailto:mcas@cognia.org" TargetMode="Externa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hyperlink" Target="http://www.mcasservicecenter.com/" TargetMode="Externa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hyperlink" Target="https://mcas.onlinehelp.cognia.org/practice/" TargetMode="External"/><Relationship Id="rId2" Type="http://schemas.openxmlformats.org/officeDocument/2006/relationships/hyperlink" Target="http://www.doe.mass.edu/mcas/release.html" TargetMode="Externa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p:txBody>
          <a:bodyPr>
            <a:normAutofit fontScale="90000"/>
          </a:bodyPr>
          <a:lstStyle/>
          <a:p>
            <a:r>
              <a:rPr kumimoji="0" lang="en-US" altLang="en-US" sz="6600" i="0" u="none" strike="noStrike" kern="1200" cap="none" spc="0" normalizeH="0" baseline="0" noProof="0">
                <a:ln>
                  <a:noFill/>
                </a:ln>
                <a:solidFill>
                  <a:prstClr val="white"/>
                </a:solidFill>
                <a:effectLst/>
                <a:uLnTx/>
                <a:uFillTx/>
                <a:ea typeface="+mn-ea"/>
              </a:rPr>
              <a:t>MCAS Test Administration and Security Protocols </a:t>
            </a:r>
            <a:br>
              <a:rPr kumimoji="0" lang="en-US" altLang="en-US" sz="6600" i="0" u="none" strike="noStrike" kern="1200" cap="none" spc="0" normalizeH="0" baseline="0" noProof="0">
                <a:ln>
                  <a:noFill/>
                </a:ln>
                <a:solidFill>
                  <a:prstClr val="white"/>
                </a:solidFill>
                <a:effectLst/>
                <a:uLnTx/>
                <a:uFillTx/>
                <a:ea typeface="+mn-ea"/>
              </a:rPr>
            </a:br>
            <a:r>
              <a:rPr kumimoji="0" lang="en-US" altLang="en-US" sz="6600" u="none" strike="noStrike" kern="1200" cap="none" spc="0" normalizeH="0" baseline="0" noProof="0">
                <a:ln>
                  <a:noFill/>
                </a:ln>
                <a:solidFill>
                  <a:prstClr val="white"/>
                </a:solidFill>
                <a:effectLst/>
                <a:uLnTx/>
                <a:uFillTx/>
                <a:ea typeface="+mn-ea"/>
              </a:rPr>
              <a:t>for New Staff </a:t>
            </a:r>
            <a:endParaRPr lang="en-US"/>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p:txBody>
          <a:bodyPr/>
          <a:lstStyle/>
          <a:p>
            <a:r>
              <a:rPr lang="en-US" altLang="zh-CN"/>
              <a:t>The Office of Student Assessment Services </a:t>
            </a:r>
          </a:p>
          <a:p>
            <a:r>
              <a:rPr lang="en-US" altLang="zh-CN"/>
              <a:t>January 29, 2026</a:t>
            </a:r>
            <a:endParaRPr lang="zh-CN" altLang="en-US"/>
          </a:p>
          <a:p>
            <a:endParaRPr lang="en-US"/>
          </a:p>
        </p:txBody>
      </p:sp>
    </p:spTree>
    <p:extLst>
      <p:ext uri="{BB962C8B-B14F-4D97-AF65-F5344CB8AC3E}">
        <p14:creationId xmlns:p14="http://schemas.microsoft.com/office/powerpoint/2010/main" val="2097076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12BA9-C008-70F5-6A67-78FEC9CB62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1A76BF-F997-B4D1-5440-D559DA1478FE}"/>
              </a:ext>
            </a:extLst>
          </p:cNvPr>
          <p:cNvSpPr>
            <a:spLocks noGrp="1"/>
          </p:cNvSpPr>
          <p:nvPr>
            <p:ph type="title"/>
          </p:nvPr>
        </p:nvSpPr>
        <p:spPr/>
        <p:txBody>
          <a:bodyPr>
            <a:noAutofit/>
          </a:bodyPr>
          <a:lstStyle/>
          <a:p>
            <a:r>
              <a:rPr lang="en-US" sz="4800"/>
              <a:t>Commonly Used Terminology </a:t>
            </a:r>
          </a:p>
        </p:txBody>
      </p:sp>
      <p:sp>
        <p:nvSpPr>
          <p:cNvPr id="3" name="Text Placeholder 2">
            <a:extLst>
              <a:ext uri="{FF2B5EF4-FFF2-40B4-BE49-F238E27FC236}">
                <a16:creationId xmlns:a16="http://schemas.microsoft.com/office/drawing/2014/main" id="{2D774BEF-BEFF-F7DC-ED97-02F664AC7D16}"/>
              </a:ext>
            </a:extLst>
          </p:cNvPr>
          <p:cNvSpPr>
            <a:spLocks noGrp="1"/>
          </p:cNvSpPr>
          <p:nvPr>
            <p:ph idx="1"/>
          </p:nvPr>
        </p:nvSpPr>
        <p:spPr/>
        <p:txBody>
          <a:bodyPr>
            <a:normAutofit fontScale="62500" lnSpcReduction="20000"/>
          </a:bodyPr>
          <a:lstStyle/>
          <a:p>
            <a:pPr marL="571500" indent="-571500">
              <a:lnSpc>
                <a:spcPct val="120000"/>
              </a:lnSpc>
              <a:buFont typeface="Arial" panose="020B0604020202020204" pitchFamily="34" charset="0"/>
              <a:buChar char="•"/>
            </a:pPr>
            <a:r>
              <a:rPr lang="en-US" sz="3400" b="1">
                <a:solidFill>
                  <a:schemeClr val="tx1"/>
                </a:solidFill>
              </a:rPr>
              <a:t>Form-Dependent Accommodation: </a:t>
            </a:r>
            <a:r>
              <a:rPr lang="en-US" sz="3400">
                <a:solidFill>
                  <a:schemeClr val="tx1"/>
                </a:solidFill>
              </a:rPr>
              <a:t>A subset of accommodations that are particularly important to assign correctly before a student begins testing, including ASL, Compatible Assistive Technology, Human Read-Aloud, Human Signer, Screen Reader, and Spanish/English for CBT, and Large Print, Braille, and Spanish/English for PBT.</a:t>
            </a:r>
          </a:p>
          <a:p>
            <a:pPr marL="0" indent="0">
              <a:lnSpc>
                <a:spcPct val="120000"/>
              </a:lnSpc>
              <a:buNone/>
            </a:pPr>
            <a:endParaRPr lang="en-US" sz="3400">
              <a:solidFill>
                <a:schemeClr val="tx1"/>
              </a:solidFill>
            </a:endParaRPr>
          </a:p>
          <a:p>
            <a:pPr marL="0" indent="0">
              <a:lnSpc>
                <a:spcPct val="120000"/>
              </a:lnSpc>
              <a:buNone/>
            </a:pPr>
            <a:r>
              <a:rPr lang="en-US" sz="3400" b="1">
                <a:solidFill>
                  <a:schemeClr val="tx1"/>
                </a:solidFill>
              </a:rPr>
              <a:t>MCAS Portal Terminology</a:t>
            </a:r>
          </a:p>
          <a:p>
            <a:pPr marL="571500" indent="-571500">
              <a:lnSpc>
                <a:spcPct val="120000"/>
              </a:lnSpc>
              <a:buFont typeface="Arial" panose="020B0604020202020204" pitchFamily="34" charset="0"/>
              <a:buChar char="•"/>
            </a:pPr>
            <a:r>
              <a:rPr lang="en-US" sz="3400" b="1">
                <a:solidFill>
                  <a:schemeClr val="tx1"/>
                </a:solidFill>
              </a:rPr>
              <a:t>Class: </a:t>
            </a:r>
            <a:r>
              <a:rPr lang="en-US" sz="3400">
                <a:solidFill>
                  <a:schemeClr val="tx1"/>
                </a:solidFill>
              </a:rPr>
              <a:t>A group of students in the MCAS Portal taking the same test at the same time in the same place. Schools group students into “classes” in the MCAS Portal before testing. </a:t>
            </a:r>
          </a:p>
          <a:p>
            <a:pPr marL="571500" indent="-571500">
              <a:lnSpc>
                <a:spcPct val="120000"/>
              </a:lnSpc>
            </a:pPr>
            <a:r>
              <a:rPr lang="en-US" sz="3400" b="1">
                <a:solidFill>
                  <a:schemeClr val="tx1"/>
                </a:solidFill>
              </a:rPr>
              <a:t>Proctor password: </a:t>
            </a:r>
            <a:r>
              <a:rPr lang="en-US" sz="3400">
                <a:solidFill>
                  <a:srgbClr val="000000"/>
                </a:solidFill>
              </a:rPr>
              <a:t>A proctor password is an additional security measure that is required in certain situations. The proctor password is available on the MCAS Portal Administration home page. </a:t>
            </a:r>
            <a:endParaRPr lang="en-US" sz="3400" b="1">
              <a:solidFill>
                <a:srgbClr val="000000"/>
              </a:solidFill>
            </a:endParaRPr>
          </a:p>
          <a:p>
            <a:pPr marL="571500" indent="-571500">
              <a:buFont typeface="Arial" panose="020B0604020202020204" pitchFamily="34" charset="0"/>
              <a:buChar char="•"/>
            </a:pPr>
            <a:endParaRPr lang="en-US" sz="3400">
              <a:solidFill>
                <a:schemeClr val="tx1"/>
              </a:solidFill>
            </a:endParaRPr>
          </a:p>
        </p:txBody>
      </p:sp>
      <p:sp>
        <p:nvSpPr>
          <p:cNvPr id="4" name="Slide Number Placeholder 3">
            <a:extLst>
              <a:ext uri="{FF2B5EF4-FFF2-40B4-BE49-F238E27FC236}">
                <a16:creationId xmlns:a16="http://schemas.microsoft.com/office/drawing/2014/main" id="{C0154D87-F4BE-3197-4A7B-9945559BF8E5}"/>
              </a:ext>
            </a:extLst>
          </p:cNvPr>
          <p:cNvSpPr>
            <a:spLocks noGrp="1"/>
          </p:cNvSpPr>
          <p:nvPr>
            <p:ph type="sldNum" sz="quarter" idx="12"/>
          </p:nvPr>
        </p:nvSpPr>
        <p:spPr/>
        <p:txBody>
          <a:bodyPr/>
          <a:lstStyle/>
          <a:p>
            <a:fld id="{68A8D22E-6BC5-9E47-900C-2BB94685D9F5}" type="slidenum">
              <a:rPr lang="en-US" smtClean="0"/>
              <a:t>10</a:t>
            </a:fld>
            <a:endParaRPr lang="en-US"/>
          </a:p>
        </p:txBody>
      </p:sp>
    </p:spTree>
    <p:extLst>
      <p:ext uri="{BB962C8B-B14F-4D97-AF65-F5344CB8AC3E}">
        <p14:creationId xmlns:p14="http://schemas.microsoft.com/office/powerpoint/2010/main" val="414996521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a:bodyPr>
          <a:lstStyle/>
          <a:p>
            <a:r>
              <a:rPr lang="en-US"/>
              <a:t>The Return Shipment</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p:txBody>
          <a:bodyPr>
            <a:normAutofit fontScale="77500" lnSpcReduction="20000"/>
          </a:bodyPr>
          <a:lstStyle/>
          <a:p>
            <a:pPr marL="457200" indent="-457200">
              <a:buFont typeface="Arial" panose="020B0604020202020204" pitchFamily="34" charset="0"/>
              <a:buChar char="•"/>
            </a:pPr>
            <a:r>
              <a:rPr lang="en-US" sz="3300">
                <a:solidFill>
                  <a:schemeClr val="tx1"/>
                </a:solidFill>
              </a:rPr>
              <a:t>Complete the Materials Summary and retain it for school files. </a:t>
            </a:r>
          </a:p>
          <a:p>
            <a:pPr marL="914400" lvl="1" indent="-457200">
              <a:buFont typeface="Arial" panose="020B0604020202020204" pitchFamily="34" charset="0"/>
              <a:buChar char="•"/>
            </a:pPr>
            <a:r>
              <a:rPr lang="en-US" sz="2800">
                <a:solidFill>
                  <a:schemeClr val="tx1"/>
                </a:solidFill>
              </a:rPr>
              <a:t>Reconcile quantities of secure materials received vs. returned.</a:t>
            </a:r>
          </a:p>
          <a:p>
            <a:pPr marL="457200" indent="-457200">
              <a:buFont typeface="Arial" panose="020B0604020202020204" pitchFamily="34" charset="0"/>
              <a:buChar char="•"/>
            </a:pPr>
            <a:r>
              <a:rPr lang="en-US" sz="3300">
                <a:solidFill>
                  <a:schemeClr val="tx1"/>
                </a:solidFill>
              </a:rPr>
              <a:t>Maintain security of materials while preparing for pickup.</a:t>
            </a:r>
          </a:p>
          <a:p>
            <a:pPr marL="914400" lvl="1" indent="-457200">
              <a:buFont typeface="Arial" panose="020B0604020202020204" pitchFamily="34" charset="0"/>
              <a:buChar char="•"/>
            </a:pPr>
            <a:r>
              <a:rPr lang="en-US" sz="2800">
                <a:solidFill>
                  <a:schemeClr val="tx1"/>
                </a:solidFill>
              </a:rPr>
              <a:t>Use correct UPS labels.</a:t>
            </a:r>
          </a:p>
          <a:p>
            <a:pPr marL="914400" lvl="1" indent="-457200">
              <a:buFont typeface="Arial" panose="020B0604020202020204" pitchFamily="34" charset="0"/>
              <a:buChar char="•"/>
            </a:pPr>
            <a:r>
              <a:rPr lang="en-US" sz="2800">
                <a:solidFill>
                  <a:schemeClr val="tx1"/>
                </a:solidFill>
              </a:rPr>
              <a:t>Do not take materials to UPS or remove from building.</a:t>
            </a:r>
          </a:p>
          <a:p>
            <a:pPr marL="914400" lvl="1" indent="-457200">
              <a:buFont typeface="Arial" panose="020B0604020202020204" pitchFamily="34" charset="0"/>
              <a:buChar char="•"/>
            </a:pPr>
            <a:r>
              <a:rPr lang="en-US" sz="2800">
                <a:solidFill>
                  <a:schemeClr val="tx1"/>
                </a:solidFill>
              </a:rPr>
              <a:t>Do not leave materials unattended.</a:t>
            </a:r>
          </a:p>
          <a:p>
            <a:pPr marL="457200" indent="-457200">
              <a:buFont typeface="Arial" panose="020B0604020202020204" pitchFamily="34" charset="0"/>
              <a:buChar char="•"/>
            </a:pPr>
            <a:r>
              <a:rPr lang="en-US" sz="3300">
                <a:solidFill>
                  <a:schemeClr val="tx1"/>
                </a:solidFill>
              </a:rPr>
              <a:t>Prescheduled automatic pickups</a:t>
            </a:r>
          </a:p>
          <a:p>
            <a:pPr marL="914400" lvl="1" indent="-457200">
              <a:buFont typeface="Arial" panose="020B0604020202020204" pitchFamily="34" charset="0"/>
              <a:buChar char="•"/>
            </a:pPr>
            <a:r>
              <a:rPr lang="en-US" sz="2800">
                <a:solidFill>
                  <a:schemeClr val="tx1"/>
                </a:solidFill>
              </a:rPr>
              <a:t>A UPS driver will automatically come to the school on the pickup deadline date for each administration. Schedule earlier pickup if ready.</a:t>
            </a:r>
          </a:p>
          <a:p>
            <a:pPr marL="1371600" lvl="2" indent="-457200">
              <a:buFont typeface="Arial" panose="020B0604020202020204" pitchFamily="34" charset="0"/>
              <a:buChar char="•"/>
            </a:pPr>
            <a:r>
              <a:rPr lang="en-US" sz="2800">
                <a:solidFill>
                  <a:schemeClr val="tx1"/>
                </a:solidFill>
              </a:rPr>
              <a:t>Grades 3–8 ELA: </a:t>
            </a:r>
            <a:r>
              <a:rPr lang="en-US" sz="2800" b="1">
                <a:solidFill>
                  <a:schemeClr val="tx1"/>
                </a:solidFill>
              </a:rPr>
              <a:t>April 28</a:t>
            </a:r>
            <a:r>
              <a:rPr lang="en-US" sz="2800">
                <a:solidFill>
                  <a:schemeClr val="tx1"/>
                </a:solidFill>
              </a:rPr>
              <a:t>; Grades 3–8 Math/STE: </a:t>
            </a:r>
            <a:r>
              <a:rPr lang="en-US" sz="2800" b="1">
                <a:solidFill>
                  <a:schemeClr val="tx1"/>
                </a:solidFill>
              </a:rPr>
              <a:t>May 27; </a:t>
            </a:r>
            <a:r>
              <a:rPr lang="en-US" sz="2800">
                <a:solidFill>
                  <a:schemeClr val="tx1"/>
                </a:solidFill>
              </a:rPr>
              <a:t>Grade 8 Civics: </a:t>
            </a:r>
            <a:r>
              <a:rPr lang="en-US" sz="2800" b="1">
                <a:solidFill>
                  <a:schemeClr val="tx1"/>
                </a:solidFill>
              </a:rPr>
              <a:t>June 9</a:t>
            </a:r>
          </a:p>
          <a:p>
            <a:pPr marL="1371600" lvl="2" indent="-457200">
              <a:buFont typeface="Arial" panose="020B0604020202020204" pitchFamily="34" charset="0"/>
              <a:buChar char="•"/>
            </a:pPr>
            <a:r>
              <a:rPr lang="en-US" sz="2800">
                <a:solidFill>
                  <a:schemeClr val="tx1"/>
                </a:solidFill>
              </a:rPr>
              <a:t>Grade 10 ELA: </a:t>
            </a:r>
            <a:r>
              <a:rPr lang="en-US" sz="2800" b="1">
                <a:solidFill>
                  <a:schemeClr val="tx1"/>
                </a:solidFill>
              </a:rPr>
              <a:t>April 7</a:t>
            </a:r>
          </a:p>
          <a:p>
            <a:pPr marL="1371600" lvl="2" indent="-457200">
              <a:buFont typeface="Arial" panose="020B0604020202020204" pitchFamily="34" charset="0"/>
              <a:buChar char="•"/>
            </a:pPr>
            <a:r>
              <a:rPr lang="en-US" sz="2800">
                <a:solidFill>
                  <a:schemeClr val="tx1"/>
                </a:solidFill>
              </a:rPr>
              <a:t>Grade 10 Mathematics: </a:t>
            </a:r>
            <a:r>
              <a:rPr lang="en-US" sz="2800" b="1">
                <a:solidFill>
                  <a:schemeClr val="tx1"/>
                </a:solidFill>
              </a:rPr>
              <a:t>May 29 </a:t>
            </a:r>
          </a:p>
          <a:p>
            <a:pPr marL="1371600" lvl="2" indent="-457200">
              <a:buFont typeface="Arial" panose="020B0604020202020204" pitchFamily="34" charset="0"/>
              <a:buChar char="•"/>
            </a:pPr>
            <a:r>
              <a:rPr lang="en-US" sz="2800">
                <a:solidFill>
                  <a:schemeClr val="tx1"/>
                </a:solidFill>
              </a:rPr>
              <a:t>High School Science: </a:t>
            </a:r>
            <a:r>
              <a:rPr lang="en-US" sz="2800" b="1">
                <a:solidFill>
                  <a:schemeClr val="tx1"/>
                </a:solidFill>
              </a:rPr>
              <a:t>June 11</a:t>
            </a:r>
            <a:endParaRPr lang="en-US" sz="2300" b="1">
              <a:solidFill>
                <a:schemeClr val="tx1"/>
              </a:solidFill>
            </a:endParaRPr>
          </a:p>
        </p:txBody>
      </p:sp>
      <p:sp>
        <p:nvSpPr>
          <p:cNvPr id="4" name="Slide Number Placeholder 3">
            <a:extLst>
              <a:ext uri="{FF2B5EF4-FFF2-40B4-BE49-F238E27FC236}">
                <a16:creationId xmlns:a16="http://schemas.microsoft.com/office/drawing/2014/main" id="{6CEC410C-4FDC-755D-7B32-A0D0EC2B3CDF}"/>
              </a:ext>
            </a:extLst>
          </p:cNvPr>
          <p:cNvSpPr>
            <a:spLocks noGrp="1"/>
          </p:cNvSpPr>
          <p:nvPr>
            <p:ph type="sldNum" sz="quarter" idx="12"/>
          </p:nvPr>
        </p:nvSpPr>
        <p:spPr/>
        <p:txBody>
          <a:bodyPr/>
          <a:lstStyle/>
          <a:p>
            <a:fld id="{68A8D22E-6BC5-9E47-900C-2BB94685D9F5}" type="slidenum">
              <a:rPr lang="en-US" smtClean="0"/>
              <a:t>100</a:t>
            </a:fld>
            <a:endParaRPr lang="en-US"/>
          </a:p>
        </p:txBody>
      </p:sp>
    </p:spTree>
    <p:extLst>
      <p:ext uri="{BB962C8B-B14F-4D97-AF65-F5344CB8AC3E}">
        <p14:creationId xmlns:p14="http://schemas.microsoft.com/office/powerpoint/2010/main" val="314435318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06ECE3-F650-4378-934E-EE8C413AE02A}"/>
              </a:ext>
            </a:extLst>
          </p:cNvPr>
          <p:cNvSpPr>
            <a:spLocks noGrp="1"/>
          </p:cNvSpPr>
          <p:nvPr>
            <p:ph type="title"/>
          </p:nvPr>
        </p:nvSpPr>
        <p:spPr/>
        <p:txBody>
          <a:bodyPr>
            <a:normAutofit/>
          </a:bodyPr>
          <a:lstStyle/>
          <a:p>
            <a:pPr algn="ctr"/>
            <a:r>
              <a:rPr lang="en-US" sz="5400" b="1"/>
              <a:t>THANK YOU</a:t>
            </a:r>
          </a:p>
        </p:txBody>
      </p:sp>
      <p:sp>
        <p:nvSpPr>
          <p:cNvPr id="4" name="Content Placeholder 3">
            <a:extLst>
              <a:ext uri="{FF2B5EF4-FFF2-40B4-BE49-F238E27FC236}">
                <a16:creationId xmlns:a16="http://schemas.microsoft.com/office/drawing/2014/main" id="{F7AFC964-584E-EC10-537C-BB5165565C14}"/>
              </a:ext>
            </a:extLst>
          </p:cNvPr>
          <p:cNvSpPr>
            <a:spLocks noGrp="1"/>
          </p:cNvSpPr>
          <p:nvPr>
            <p:ph idx="1"/>
          </p:nvPr>
        </p:nvSpPr>
        <p:spPr/>
        <p:txBody>
          <a:bodyPr/>
          <a:lstStyle/>
          <a:p>
            <a:endParaRPr lang="en-US"/>
          </a:p>
        </p:txBody>
      </p:sp>
      <p:sp>
        <p:nvSpPr>
          <p:cNvPr id="2" name="文本框 10">
            <a:extLst>
              <a:ext uri="{FF2B5EF4-FFF2-40B4-BE49-F238E27FC236}">
                <a16:creationId xmlns:a16="http://schemas.microsoft.com/office/drawing/2014/main" id="{65AC4342-977A-FE94-C667-6CC1EC805FF2}"/>
              </a:ext>
            </a:extLst>
          </p:cNvPr>
          <p:cNvSpPr txBox="1">
            <a:spLocks noChangeArrowheads="1"/>
          </p:cNvSpPr>
          <p:nvPr/>
        </p:nvSpPr>
        <p:spPr bwMode="auto">
          <a:xfrm>
            <a:off x="-147145" y="1976741"/>
            <a:ext cx="12192000" cy="400050"/>
          </a:xfrm>
          <a:prstGeom prst="rect">
            <a:avLst/>
          </a:prstGeom>
          <a:noFill/>
          <a:ln w="9525">
            <a:noFill/>
            <a:miter lim="800000"/>
            <a:headEnd/>
            <a:tailEnd/>
          </a:ln>
        </p:spPr>
        <p:txBody>
          <a:bodyPr>
            <a:spAutoFit/>
          </a:bodyPr>
          <a:lstStyle/>
          <a:p>
            <a:pPr algn="ctr" eaLnBrk="1" hangingPunct="1"/>
            <a:r>
              <a:rPr lang="en-US" altLang="zh-CN" sz="2000" b="1">
                <a:latin typeface="Arial" panose="020B0604020202020204" pitchFamily="34" charset="0"/>
                <a:ea typeface="Segoe SemiBold"/>
                <a:cs typeface="Arial" panose="020B0604020202020204" pitchFamily="34" charset="0"/>
              </a:rPr>
              <a:t>The Office of Student Assessment Services </a:t>
            </a:r>
            <a:endParaRPr lang="zh-CN" altLang="en-US" sz="2000" b="1">
              <a:latin typeface="Arial" panose="020B0604020202020204" pitchFamily="34" charset="0"/>
              <a:ea typeface="Segoe SemiBold"/>
              <a:cs typeface="Arial" panose="020B0604020202020204" pitchFamily="34" charset="0"/>
            </a:endParaRPr>
          </a:p>
        </p:txBody>
      </p:sp>
      <p:pic>
        <p:nvPicPr>
          <p:cNvPr id="11" name="Graphic 10" descr="Receiver with solid fill">
            <a:extLst>
              <a:ext uri="{FF2B5EF4-FFF2-40B4-BE49-F238E27FC236}">
                <a16:creationId xmlns:a16="http://schemas.microsoft.com/office/drawing/2014/main" id="{50CF37C7-7697-49B2-8F01-E2F7AB7B28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59832" y="2971800"/>
            <a:ext cx="457200" cy="457200"/>
          </a:xfrm>
          <a:prstGeom prst="rect">
            <a:avLst/>
          </a:prstGeom>
        </p:spPr>
      </p:pic>
      <p:sp>
        <p:nvSpPr>
          <p:cNvPr id="8" name="TextBox 7">
            <a:extLst>
              <a:ext uri="{FF2B5EF4-FFF2-40B4-BE49-F238E27FC236}">
                <a16:creationId xmlns:a16="http://schemas.microsoft.com/office/drawing/2014/main" id="{D52364A7-580D-AE8D-F784-8563D39CE920}"/>
              </a:ext>
            </a:extLst>
          </p:cNvPr>
          <p:cNvSpPr txBox="1"/>
          <p:nvPr/>
        </p:nvSpPr>
        <p:spPr>
          <a:xfrm>
            <a:off x="1917032" y="3009521"/>
            <a:ext cx="2377378" cy="400110"/>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rPr>
              <a:t>781-338-3625</a:t>
            </a:r>
          </a:p>
        </p:txBody>
      </p:sp>
      <p:pic>
        <p:nvPicPr>
          <p:cNvPr id="70" name="Graphic 69" descr="Work from home Wi-Fi with solid fill">
            <a:extLst>
              <a:ext uri="{FF2B5EF4-FFF2-40B4-BE49-F238E27FC236}">
                <a16:creationId xmlns:a16="http://schemas.microsoft.com/office/drawing/2014/main" id="{A0F0B6FE-BDBA-4605-BD46-20A654F1A4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15995" y="3659009"/>
            <a:ext cx="544873" cy="544873"/>
          </a:xfrm>
          <a:prstGeom prst="rect">
            <a:avLst/>
          </a:prstGeom>
        </p:spPr>
      </p:pic>
      <p:sp>
        <p:nvSpPr>
          <p:cNvPr id="10" name="TextBox 9">
            <a:extLst>
              <a:ext uri="{FF2B5EF4-FFF2-40B4-BE49-F238E27FC236}">
                <a16:creationId xmlns:a16="http://schemas.microsoft.com/office/drawing/2014/main" id="{7BE3C942-6A76-228B-CC15-6292752AB424}"/>
              </a:ext>
            </a:extLst>
          </p:cNvPr>
          <p:cNvSpPr txBox="1"/>
          <p:nvPr/>
        </p:nvSpPr>
        <p:spPr>
          <a:xfrm>
            <a:off x="1960868" y="3742217"/>
            <a:ext cx="5086754" cy="400110"/>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hlinkClick r:id="rId7"/>
              </a:rPr>
              <a:t>www.doe.mass.edu/mcas</a:t>
            </a:r>
            <a:r>
              <a:rPr lang="en-US" sz="2000">
                <a:latin typeface="Arial" panose="020B0604020202020204" pitchFamily="34" charset="0"/>
                <a:cs typeface="Arial" panose="020B0604020202020204" pitchFamily="34" charset="0"/>
              </a:rPr>
              <a:t>  </a:t>
            </a:r>
          </a:p>
        </p:txBody>
      </p:sp>
      <p:pic>
        <p:nvPicPr>
          <p:cNvPr id="12" name="Graphic 11" descr="Email with solid fill">
            <a:extLst>
              <a:ext uri="{FF2B5EF4-FFF2-40B4-BE49-F238E27FC236}">
                <a16:creationId xmlns:a16="http://schemas.microsoft.com/office/drawing/2014/main" id="{A09C4642-67BC-4D06-A3AD-DFA1158F15E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50796" y="2874535"/>
            <a:ext cx="540834" cy="540834"/>
          </a:xfrm>
          <a:prstGeom prst="rect">
            <a:avLst/>
          </a:prstGeom>
        </p:spPr>
      </p:pic>
      <p:sp>
        <p:nvSpPr>
          <p:cNvPr id="9" name="TextBox 8">
            <a:extLst>
              <a:ext uri="{FF2B5EF4-FFF2-40B4-BE49-F238E27FC236}">
                <a16:creationId xmlns:a16="http://schemas.microsoft.com/office/drawing/2014/main" id="{D7D507E8-7DBC-71DC-71C9-20BC9E38067A}"/>
              </a:ext>
            </a:extLst>
          </p:cNvPr>
          <p:cNvSpPr txBox="1"/>
          <p:nvPr/>
        </p:nvSpPr>
        <p:spPr>
          <a:xfrm>
            <a:off x="7388206" y="2971800"/>
            <a:ext cx="3000720" cy="400110"/>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hlinkClick r:id="rId10"/>
              </a:rPr>
              <a:t>mcas@mass.gov</a:t>
            </a:r>
            <a:r>
              <a:rPr lang="en-US" sz="2000">
                <a:latin typeface="Arial" panose="020B0604020202020204" pitchFamily="34" charset="0"/>
                <a:cs typeface="Arial" panose="020B0604020202020204" pitchFamily="34" charset="0"/>
              </a:rPr>
              <a:t> </a:t>
            </a:r>
          </a:p>
        </p:txBody>
      </p:sp>
      <p:pic>
        <p:nvPicPr>
          <p:cNvPr id="15" name="Graphic 14" descr="Building outline">
            <a:extLst>
              <a:ext uri="{FF2B5EF4-FFF2-40B4-BE49-F238E27FC236}">
                <a16:creationId xmlns:a16="http://schemas.microsoft.com/office/drawing/2014/main" id="{52358C72-268A-4136-8497-230A4AC0E8B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837283" y="3628552"/>
            <a:ext cx="544874" cy="544874"/>
          </a:xfrm>
          <a:prstGeom prst="rect">
            <a:avLst/>
          </a:prstGeom>
        </p:spPr>
      </p:pic>
      <p:sp>
        <p:nvSpPr>
          <p:cNvPr id="14" name="TextBox 13">
            <a:extLst>
              <a:ext uri="{FF2B5EF4-FFF2-40B4-BE49-F238E27FC236}">
                <a16:creationId xmlns:a16="http://schemas.microsoft.com/office/drawing/2014/main" id="{82763777-05D3-0160-67F6-BC78C18C3576}"/>
              </a:ext>
            </a:extLst>
          </p:cNvPr>
          <p:cNvSpPr txBox="1"/>
          <p:nvPr/>
        </p:nvSpPr>
        <p:spPr>
          <a:xfrm>
            <a:off x="7184135" y="3731390"/>
            <a:ext cx="6093994" cy="400110"/>
          </a:xfrm>
          <a:prstGeom prst="rect">
            <a:avLst/>
          </a:prstGeom>
          <a:noFill/>
        </p:spPr>
        <p:txBody>
          <a:bodyPr wrap="square">
            <a:spAutoFit/>
          </a:bodyPr>
          <a:lstStyle/>
          <a:p>
            <a:r>
              <a:rPr lang="en-US" sz="1999">
                <a:latin typeface="Arial" panose="020B0604020202020204" pitchFamily="34" charset="0"/>
                <a:cs typeface="Arial" panose="020B0604020202020204" pitchFamily="34" charset="0"/>
              </a:rPr>
              <a:t>135 Santilli Highway, Everett, MA 02149</a:t>
            </a:r>
          </a:p>
        </p:txBody>
      </p:sp>
      <p:sp>
        <p:nvSpPr>
          <p:cNvPr id="5" name="Slide Number Placeholder 4">
            <a:extLst>
              <a:ext uri="{FF2B5EF4-FFF2-40B4-BE49-F238E27FC236}">
                <a16:creationId xmlns:a16="http://schemas.microsoft.com/office/drawing/2014/main" id="{3FAAC22E-4C94-B02F-0EE7-232D1A5243FD}"/>
              </a:ext>
            </a:extLst>
          </p:cNvPr>
          <p:cNvSpPr>
            <a:spLocks noGrp="1"/>
          </p:cNvSpPr>
          <p:nvPr>
            <p:ph type="sldNum" sz="quarter" idx="12"/>
          </p:nvPr>
        </p:nvSpPr>
        <p:spPr/>
        <p:txBody>
          <a:bodyPr/>
          <a:lstStyle/>
          <a:p>
            <a:fld id="{68A8D22E-6BC5-9E47-900C-2BB94685D9F5}" type="slidenum">
              <a:rPr lang="en-US" smtClean="0"/>
              <a:t>101</a:t>
            </a:fld>
            <a:endParaRPr lang="en-US"/>
          </a:p>
        </p:txBody>
      </p:sp>
    </p:spTree>
    <p:extLst>
      <p:ext uri="{BB962C8B-B14F-4D97-AF65-F5344CB8AC3E}">
        <p14:creationId xmlns:p14="http://schemas.microsoft.com/office/powerpoint/2010/main" val="3824124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173179" y="225610"/>
            <a:ext cx="11436435" cy="861002"/>
          </a:xfrm>
        </p:spPr>
        <p:txBody>
          <a:bodyPr>
            <a:noAutofit/>
          </a:bodyPr>
          <a:lstStyle/>
          <a:p>
            <a:r>
              <a:rPr lang="en-US" sz="4400"/>
              <a:t>Delivery Dates for Manuals and Materials for Paper-Based Testing (PBT)</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p:txBody>
          <a:bodyPr>
            <a:normAutofit/>
          </a:bodyPr>
          <a:lstStyle/>
          <a:p>
            <a:pPr marL="457200" indent="-457200">
              <a:buFont typeface="Arial" panose="020B0604020202020204" pitchFamily="34" charset="0"/>
              <a:buChar char="•"/>
            </a:pPr>
            <a:r>
              <a:rPr lang="en-US" sz="3200">
                <a:solidFill>
                  <a:schemeClr val="tx1"/>
                </a:solidFill>
              </a:rPr>
              <a:t>Grades 3–8: </a:t>
            </a:r>
          </a:p>
          <a:p>
            <a:pPr marL="914400" lvl="1" indent="-457200">
              <a:buFont typeface="Arial" panose="020B0604020202020204" pitchFamily="34" charset="0"/>
              <a:buChar char="•"/>
            </a:pPr>
            <a:r>
              <a:rPr lang="en-US" sz="2800" b="1">
                <a:solidFill>
                  <a:schemeClr val="tx1"/>
                </a:solidFill>
              </a:rPr>
              <a:t>March 9: </a:t>
            </a:r>
            <a:r>
              <a:rPr lang="en-US" sz="2800">
                <a:solidFill>
                  <a:schemeClr val="tx1"/>
                </a:solidFill>
              </a:rPr>
              <a:t>Receive all manuals, and ELA PBT materials</a:t>
            </a:r>
          </a:p>
          <a:p>
            <a:pPr marL="914400" lvl="1" indent="-457200">
              <a:buFont typeface="Arial" panose="020B0604020202020204" pitchFamily="34" charset="0"/>
              <a:buChar char="•"/>
            </a:pPr>
            <a:r>
              <a:rPr lang="en-US" sz="2800" b="1">
                <a:solidFill>
                  <a:schemeClr val="tx1"/>
                </a:solidFill>
              </a:rPr>
              <a:t>April 13: </a:t>
            </a:r>
            <a:r>
              <a:rPr lang="en-US" sz="2800">
                <a:solidFill>
                  <a:schemeClr val="tx1"/>
                </a:solidFill>
              </a:rPr>
              <a:t>Receive Math/STE/Civics PBT materials </a:t>
            </a:r>
          </a:p>
          <a:p>
            <a:pPr marL="457200" indent="-457200">
              <a:buFont typeface="Arial" panose="020B0604020202020204" pitchFamily="34" charset="0"/>
              <a:buChar char="•"/>
            </a:pPr>
            <a:r>
              <a:rPr lang="en-US" sz="3200">
                <a:solidFill>
                  <a:schemeClr val="tx1"/>
                </a:solidFill>
              </a:rPr>
              <a:t>Grade 10: </a:t>
            </a:r>
          </a:p>
          <a:p>
            <a:pPr marL="914400" lvl="1" indent="-457200">
              <a:buFont typeface="Arial" panose="020B0604020202020204" pitchFamily="34" charset="0"/>
              <a:buChar char="•"/>
            </a:pPr>
            <a:r>
              <a:rPr lang="en-US" sz="2800" b="1">
                <a:solidFill>
                  <a:schemeClr val="tx1"/>
                </a:solidFill>
              </a:rPr>
              <a:t>March 10: </a:t>
            </a:r>
            <a:r>
              <a:rPr lang="en-US" sz="2800">
                <a:solidFill>
                  <a:schemeClr val="tx1"/>
                </a:solidFill>
              </a:rPr>
              <a:t>Receive manuals for ELA and Math, and ELA PBT materials</a:t>
            </a:r>
          </a:p>
          <a:p>
            <a:pPr marL="914400" lvl="1" indent="-457200">
              <a:buFont typeface="Arial" panose="020B0604020202020204" pitchFamily="34" charset="0"/>
              <a:buChar char="•"/>
            </a:pPr>
            <a:r>
              <a:rPr lang="en-US" sz="2800" b="1">
                <a:solidFill>
                  <a:schemeClr val="tx1"/>
                </a:solidFill>
              </a:rPr>
              <a:t>May 5: </a:t>
            </a:r>
            <a:r>
              <a:rPr lang="en-US" sz="2800">
                <a:solidFill>
                  <a:schemeClr val="tx1"/>
                </a:solidFill>
              </a:rPr>
              <a:t>Receive Math PBT materials </a:t>
            </a:r>
          </a:p>
          <a:p>
            <a:pPr marL="457200" indent="-457200">
              <a:buFont typeface="Arial" panose="020B0604020202020204" pitchFamily="34" charset="0"/>
              <a:buChar char="•"/>
            </a:pPr>
            <a:r>
              <a:rPr lang="en-US" sz="3200">
                <a:solidFill>
                  <a:schemeClr val="tx1"/>
                </a:solidFill>
              </a:rPr>
              <a:t>High School Science: </a:t>
            </a:r>
          </a:p>
          <a:p>
            <a:pPr marL="914400" lvl="1" indent="-457200">
              <a:buFont typeface="Arial" panose="020B0604020202020204" pitchFamily="34" charset="0"/>
              <a:buChar char="•"/>
            </a:pPr>
            <a:r>
              <a:rPr lang="en-US" sz="2800" b="1">
                <a:solidFill>
                  <a:schemeClr val="tx1"/>
                </a:solidFill>
              </a:rPr>
              <a:t>May 19: </a:t>
            </a:r>
            <a:r>
              <a:rPr lang="en-US" sz="2800">
                <a:solidFill>
                  <a:schemeClr val="tx1"/>
                </a:solidFill>
              </a:rPr>
              <a:t>Receive manuals and PBT materials </a:t>
            </a:r>
          </a:p>
        </p:txBody>
      </p:sp>
      <p:sp>
        <p:nvSpPr>
          <p:cNvPr id="4" name="Slide Number Placeholder 3">
            <a:extLst>
              <a:ext uri="{FF2B5EF4-FFF2-40B4-BE49-F238E27FC236}">
                <a16:creationId xmlns:a16="http://schemas.microsoft.com/office/drawing/2014/main" id="{C9B8DE9C-49A4-2584-6DDD-476D6E620FBA}"/>
              </a:ext>
            </a:extLst>
          </p:cNvPr>
          <p:cNvSpPr>
            <a:spLocks noGrp="1"/>
          </p:cNvSpPr>
          <p:nvPr>
            <p:ph type="sldNum" sz="quarter" idx="12"/>
          </p:nvPr>
        </p:nvSpPr>
        <p:spPr/>
        <p:txBody>
          <a:bodyPr/>
          <a:lstStyle/>
          <a:p>
            <a:fld id="{68A8D22E-6BC5-9E47-900C-2BB94685D9F5}" type="slidenum">
              <a:rPr lang="en-US" smtClean="0"/>
              <a:t>11</a:t>
            </a:fld>
            <a:endParaRPr lang="en-US"/>
          </a:p>
        </p:txBody>
      </p:sp>
    </p:spTree>
    <p:extLst>
      <p:ext uri="{BB962C8B-B14F-4D97-AF65-F5344CB8AC3E}">
        <p14:creationId xmlns:p14="http://schemas.microsoft.com/office/powerpoint/2010/main" val="2439759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a:bodyPr>
          <a:lstStyle/>
          <a:p>
            <a:r>
              <a:rPr lang="en-US" sz="4000">
                <a:solidFill>
                  <a:schemeClr val="bg1"/>
                </a:solidFill>
                <a:hlinkClick r:id="rId2">
                  <a:extLst>
                    <a:ext uri="{A12FA001-AC4F-418D-AE19-62706E023703}">
                      <ahyp:hlinkClr xmlns:ahyp="http://schemas.microsoft.com/office/drawing/2018/hyperlinkcolor" val="tx"/>
                    </a:ext>
                  </a:extLst>
                </a:hlinkClick>
              </a:rPr>
              <a:t>MCAS Page</a:t>
            </a:r>
            <a:r>
              <a:rPr lang="en-US" sz="4000">
                <a:solidFill>
                  <a:schemeClr val="bg1"/>
                </a:solidFill>
              </a:rPr>
              <a:t> </a:t>
            </a:r>
            <a:r>
              <a:rPr lang="en-US" sz="4000"/>
              <a:t>on the DESE Website</a:t>
            </a:r>
          </a:p>
        </p:txBody>
      </p:sp>
      <p:pic>
        <p:nvPicPr>
          <p:cNvPr id="6" name="Picture 5" descr="Graphical user interface, text, application, email&#10;&#10;AI-generated content may be incorrect.">
            <a:extLst>
              <a:ext uri="{FF2B5EF4-FFF2-40B4-BE49-F238E27FC236}">
                <a16:creationId xmlns:a16="http://schemas.microsoft.com/office/drawing/2014/main" id="{E3A9C590-927A-C1C2-EA7C-DB4BA4A78304}"/>
              </a:ext>
            </a:extLst>
          </p:cNvPr>
          <p:cNvPicPr>
            <a:picLocks noChangeAspect="1"/>
          </p:cNvPicPr>
          <p:nvPr/>
        </p:nvPicPr>
        <p:blipFill>
          <a:blip r:embed="rId3"/>
          <a:stretch>
            <a:fillRect/>
          </a:stretch>
        </p:blipFill>
        <p:spPr>
          <a:xfrm>
            <a:off x="173180" y="1565639"/>
            <a:ext cx="10951560" cy="5204893"/>
          </a:xfrm>
          <a:prstGeom prst="rect">
            <a:avLst/>
          </a:prstGeom>
        </p:spPr>
      </p:pic>
      <p:sp>
        <p:nvSpPr>
          <p:cNvPr id="9" name="Rectangle 8">
            <a:extLst>
              <a:ext uri="{FF2B5EF4-FFF2-40B4-BE49-F238E27FC236}">
                <a16:creationId xmlns:a16="http://schemas.microsoft.com/office/drawing/2014/main" id="{D6E275C8-01C3-04AD-6D89-B1CF12EFF523}"/>
              </a:ext>
            </a:extLst>
          </p:cNvPr>
          <p:cNvSpPr/>
          <p:nvPr/>
        </p:nvSpPr>
        <p:spPr>
          <a:xfrm>
            <a:off x="173180" y="3020291"/>
            <a:ext cx="2595959" cy="383193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FF160454-0693-1B9A-434F-5CFF241FAF2B}"/>
              </a:ext>
            </a:extLst>
          </p:cNvPr>
          <p:cNvSpPr>
            <a:spLocks noGrp="1"/>
          </p:cNvSpPr>
          <p:nvPr>
            <p:ph type="sldNum" sz="quarter" idx="12"/>
          </p:nvPr>
        </p:nvSpPr>
        <p:spPr/>
        <p:txBody>
          <a:bodyPr/>
          <a:lstStyle/>
          <a:p>
            <a:fld id="{68A8D22E-6BC5-9E47-900C-2BB94685D9F5}" type="slidenum">
              <a:rPr lang="en-US" smtClean="0"/>
              <a:t>12</a:t>
            </a:fld>
            <a:endParaRPr lang="en-US"/>
          </a:p>
        </p:txBody>
      </p:sp>
      <p:sp>
        <p:nvSpPr>
          <p:cNvPr id="4" name="Rectangle 3">
            <a:extLst>
              <a:ext uri="{FF2B5EF4-FFF2-40B4-BE49-F238E27FC236}">
                <a16:creationId xmlns:a16="http://schemas.microsoft.com/office/drawing/2014/main" id="{1F6014AA-0878-7239-AE74-7623AD55FD6E}"/>
              </a:ext>
            </a:extLst>
          </p:cNvPr>
          <p:cNvSpPr/>
          <p:nvPr/>
        </p:nvSpPr>
        <p:spPr>
          <a:xfrm>
            <a:off x="173179" y="4000500"/>
            <a:ext cx="2598596" cy="27622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9891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Autofit/>
          </a:bodyPr>
          <a:lstStyle/>
          <a:p>
            <a:r>
              <a:rPr lang="en-US" altLang="en-US" sz="3600">
                <a:solidFill>
                  <a:schemeClr val="bg1"/>
                </a:solidFill>
                <a:hlinkClick r:id="rId2">
                  <a:extLst>
                    <a:ext uri="{A12FA001-AC4F-418D-AE19-62706E023703}">
                      <ahyp:hlinkClr xmlns:ahyp="http://schemas.microsoft.com/office/drawing/2018/hyperlinkcolor" val="tx"/>
                    </a:ext>
                  </a:extLst>
                </a:hlinkClick>
              </a:rPr>
              <a:t>Spring 2026 MCAS Test Administration Resources</a:t>
            </a:r>
            <a:r>
              <a:rPr lang="en-US" altLang="en-US" sz="3600">
                <a:solidFill>
                  <a:schemeClr val="bg1"/>
                </a:solidFill>
              </a:rPr>
              <a:t> </a:t>
            </a:r>
            <a:r>
              <a:rPr lang="en-US" altLang="en-US" sz="3600"/>
              <a:t>for Grades 3</a:t>
            </a:r>
            <a:r>
              <a:rPr lang="en-US" sz="3600" b="0" i="0" u="none" strike="noStrike" baseline="0"/>
              <a:t>–</a:t>
            </a:r>
            <a:r>
              <a:rPr lang="en-US" altLang="en-US" sz="3600"/>
              <a:t>8 and High School</a:t>
            </a:r>
            <a:endParaRPr lang="en-US" sz="3200"/>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p:txBody>
          <a:bodyPr>
            <a:normAutofit lnSpcReduction="10000"/>
          </a:bodyPr>
          <a:lstStyle/>
          <a:p>
            <a:pPr marL="457200" indent="-457200">
              <a:buClr>
                <a:srgbClr val="000000"/>
              </a:buClr>
            </a:pPr>
            <a:r>
              <a:rPr lang="en-US" sz="3200" u="sng" dirty="0">
                <a:hlinkClick r:id="rId3"/>
              </a:rPr>
              <a:t>MCAS Pre-Administration Guide 2025–26</a:t>
            </a:r>
            <a:endParaRPr lang="en-US" sz="3200" dirty="0"/>
          </a:p>
          <a:p>
            <a:pPr marL="457200" indent="-457200">
              <a:buClr>
                <a:srgbClr val="000000"/>
              </a:buClr>
              <a:buFont typeface="Arial" panose="020B0604020202020204" pitchFamily="34" charset="0"/>
              <a:buChar char="•"/>
            </a:pPr>
            <a:r>
              <a:rPr lang="en-US" sz="3200" dirty="0">
                <a:solidFill>
                  <a:schemeClr val="tx1"/>
                </a:solidFill>
              </a:rPr>
              <a:t>Test Administration Manuals</a:t>
            </a:r>
          </a:p>
          <a:p>
            <a:pPr marL="914400" lvl="1" indent="-457200">
              <a:buClr>
                <a:srgbClr val="000000"/>
              </a:buClr>
              <a:buFont typeface="Arial" panose="020B0604020202020204" pitchFamily="34" charset="0"/>
              <a:buChar char="•"/>
            </a:pPr>
            <a:r>
              <a:rPr lang="en-US" sz="2800" dirty="0">
                <a:solidFill>
                  <a:schemeClr val="tx1"/>
                </a:solidFill>
              </a:rPr>
              <a:t>Principal’s Administration Manual (PAM) and Test Administrator’s Manuals (TAMs) </a:t>
            </a:r>
            <a:r>
              <a:rPr lang="en-US" sz="2800" dirty="0">
                <a:solidFill>
                  <a:schemeClr val="tx1"/>
                </a:solidFill>
                <a:hlinkClick r:id="rId4"/>
              </a:rPr>
              <a:t>available now</a:t>
            </a:r>
            <a:endParaRPr lang="en-US" sz="2800" dirty="0">
              <a:solidFill>
                <a:schemeClr val="tx1"/>
              </a:solidFill>
            </a:endParaRPr>
          </a:p>
          <a:p>
            <a:pPr marL="914400" lvl="1" indent="-457200">
              <a:buClr>
                <a:srgbClr val="000000"/>
              </a:buClr>
              <a:buFont typeface="Arial" panose="020B0604020202020204" pitchFamily="34" charset="0"/>
              <a:buChar char="•"/>
            </a:pPr>
            <a:r>
              <a:rPr lang="en-US" sz="2800" dirty="0">
                <a:solidFill>
                  <a:schemeClr val="tx1"/>
                </a:solidFill>
              </a:rPr>
              <a:t>Spanish/English scripts to be available soon</a:t>
            </a:r>
          </a:p>
          <a:p>
            <a:pPr marL="457200" indent="-457200">
              <a:buClr>
                <a:srgbClr val="000000"/>
              </a:buClr>
              <a:buFont typeface="Arial" panose="020B0604020202020204" pitchFamily="34" charset="0"/>
              <a:buChar char="•"/>
            </a:pPr>
            <a:r>
              <a:rPr lang="en-US" sz="3200" dirty="0">
                <a:solidFill>
                  <a:schemeClr val="tx1"/>
                </a:solidFill>
              </a:rPr>
              <a:t>Test Administration Sample Forms and Materials</a:t>
            </a:r>
          </a:p>
          <a:p>
            <a:pPr marL="457200" indent="-457200">
              <a:buClr>
                <a:srgbClr val="000000"/>
              </a:buClr>
              <a:buFont typeface="Arial" panose="020B0604020202020204" pitchFamily="34" charset="0"/>
              <a:buChar char="•"/>
            </a:pPr>
            <a:r>
              <a:rPr lang="en-US" sz="3200" dirty="0">
                <a:solidFill>
                  <a:schemeClr val="tx1"/>
                </a:solidFill>
              </a:rPr>
              <a:t>Additional Policies/Resources</a:t>
            </a:r>
          </a:p>
          <a:p>
            <a:pPr marL="457200" indent="-457200">
              <a:buClr>
                <a:srgbClr val="000000"/>
              </a:buClr>
              <a:buFont typeface="Arial" panose="020B0604020202020204" pitchFamily="34" charset="0"/>
              <a:buChar char="•"/>
            </a:pPr>
            <a:r>
              <a:rPr lang="en-US" sz="3200" dirty="0">
                <a:solidFill>
                  <a:schemeClr val="tx1"/>
                </a:solidFill>
              </a:rPr>
              <a:t>Technology-Related Resources for Computer-Based Testing</a:t>
            </a:r>
          </a:p>
          <a:p>
            <a:pPr marL="457200" indent="-457200">
              <a:buClr>
                <a:srgbClr val="000000"/>
              </a:buClr>
              <a:buFont typeface="Arial" panose="020B0604020202020204" pitchFamily="34" charset="0"/>
              <a:buChar char="•"/>
            </a:pPr>
            <a:r>
              <a:rPr lang="en-US" sz="3200" dirty="0">
                <a:hlinkClick r:id="rId5"/>
              </a:rPr>
              <a:t>High School Participation Guidelines</a:t>
            </a:r>
            <a:endParaRPr lang="en-US" sz="3200" dirty="0"/>
          </a:p>
          <a:p>
            <a:pPr marL="457200" indent="-457200">
              <a:buFont typeface="Arial" panose="020B0604020202020204" pitchFamily="34" charset="0"/>
              <a:buChar char="•"/>
            </a:pPr>
            <a:endParaRPr lang="en-US" sz="3200" dirty="0"/>
          </a:p>
        </p:txBody>
      </p:sp>
      <p:sp>
        <p:nvSpPr>
          <p:cNvPr id="4" name="Slide Number Placeholder 3">
            <a:extLst>
              <a:ext uri="{FF2B5EF4-FFF2-40B4-BE49-F238E27FC236}">
                <a16:creationId xmlns:a16="http://schemas.microsoft.com/office/drawing/2014/main" id="{2D38655D-A5C4-4400-F5A4-C321725F9A30}"/>
              </a:ext>
            </a:extLst>
          </p:cNvPr>
          <p:cNvSpPr>
            <a:spLocks noGrp="1"/>
          </p:cNvSpPr>
          <p:nvPr>
            <p:ph type="sldNum" sz="quarter" idx="12"/>
          </p:nvPr>
        </p:nvSpPr>
        <p:spPr/>
        <p:txBody>
          <a:bodyPr/>
          <a:lstStyle/>
          <a:p>
            <a:fld id="{68A8D22E-6BC5-9E47-900C-2BB94685D9F5}" type="slidenum">
              <a:rPr lang="en-US" smtClean="0"/>
              <a:t>13</a:t>
            </a:fld>
            <a:endParaRPr lang="en-US"/>
          </a:p>
        </p:txBody>
      </p:sp>
    </p:spTree>
    <p:extLst>
      <p:ext uri="{BB962C8B-B14F-4D97-AF65-F5344CB8AC3E}">
        <p14:creationId xmlns:p14="http://schemas.microsoft.com/office/powerpoint/2010/main" val="486972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Autofit/>
          </a:bodyPr>
          <a:lstStyle/>
          <a:p>
            <a:r>
              <a:rPr lang="en-US" sz="3800">
                <a:solidFill>
                  <a:schemeClr val="bg1"/>
                </a:solidFill>
                <a:hlinkClick r:id="rId2">
                  <a:extLst>
                    <a:ext uri="{A12FA001-AC4F-418D-AE19-62706E023703}">
                      <ahyp:hlinkClr xmlns:ahyp="http://schemas.microsoft.com/office/drawing/2018/hyperlinkcolor" val="tx"/>
                    </a:ext>
                  </a:extLst>
                </a:hlinkClick>
              </a:rPr>
              <a:t>MCAS Resource Center</a:t>
            </a:r>
            <a:endParaRPr lang="en-US" sz="3800">
              <a:solidFill>
                <a:schemeClr val="bg1"/>
              </a:solidFill>
            </a:endParaRPr>
          </a:p>
        </p:txBody>
      </p:sp>
      <p:pic>
        <p:nvPicPr>
          <p:cNvPr id="6" name="Picture 5" descr="Graphical user interface, text, application&#10;&#10;AI-generated content may be incorrect.">
            <a:extLst>
              <a:ext uri="{FF2B5EF4-FFF2-40B4-BE49-F238E27FC236}">
                <a16:creationId xmlns:a16="http://schemas.microsoft.com/office/drawing/2014/main" id="{4D688FF3-8004-66F0-C1A4-317B534B29C4}"/>
              </a:ext>
            </a:extLst>
          </p:cNvPr>
          <p:cNvPicPr>
            <a:picLocks noChangeAspect="1"/>
          </p:cNvPicPr>
          <p:nvPr/>
        </p:nvPicPr>
        <p:blipFill>
          <a:blip r:embed="rId3"/>
          <a:stretch>
            <a:fillRect/>
          </a:stretch>
        </p:blipFill>
        <p:spPr>
          <a:xfrm>
            <a:off x="2459197" y="1169701"/>
            <a:ext cx="7505395" cy="5688299"/>
          </a:xfrm>
          <a:prstGeom prst="rect">
            <a:avLst/>
          </a:prstGeom>
        </p:spPr>
      </p:pic>
      <p:sp>
        <p:nvSpPr>
          <p:cNvPr id="5" name="Rectangle 4">
            <a:extLst>
              <a:ext uri="{FF2B5EF4-FFF2-40B4-BE49-F238E27FC236}">
                <a16:creationId xmlns:a16="http://schemas.microsoft.com/office/drawing/2014/main" id="{D0D553EF-02A7-0474-1BAD-B1BF83FFB22A}"/>
              </a:ext>
            </a:extLst>
          </p:cNvPr>
          <p:cNvSpPr/>
          <p:nvPr/>
        </p:nvSpPr>
        <p:spPr>
          <a:xfrm>
            <a:off x="2227408" y="1045576"/>
            <a:ext cx="7899086" cy="617854"/>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5B620D7F-8356-0429-E319-B98093894DD6}"/>
              </a:ext>
            </a:extLst>
          </p:cNvPr>
          <p:cNvSpPr>
            <a:spLocks noGrp="1"/>
          </p:cNvSpPr>
          <p:nvPr>
            <p:ph type="sldNum" sz="quarter" idx="12"/>
          </p:nvPr>
        </p:nvSpPr>
        <p:spPr/>
        <p:txBody>
          <a:bodyPr/>
          <a:lstStyle/>
          <a:p>
            <a:fld id="{68A8D22E-6BC5-9E47-900C-2BB94685D9F5}" type="slidenum">
              <a:rPr lang="en-US" smtClean="0"/>
              <a:t>14</a:t>
            </a:fld>
            <a:endParaRPr lang="en-US"/>
          </a:p>
        </p:txBody>
      </p:sp>
      <p:sp>
        <p:nvSpPr>
          <p:cNvPr id="4" name="Rectangle 3">
            <a:extLst>
              <a:ext uri="{FF2B5EF4-FFF2-40B4-BE49-F238E27FC236}">
                <a16:creationId xmlns:a16="http://schemas.microsoft.com/office/drawing/2014/main" id="{40879F0D-C036-5A1F-8ABD-C1923125FB7C}"/>
              </a:ext>
            </a:extLst>
          </p:cNvPr>
          <p:cNvSpPr/>
          <p:nvPr/>
        </p:nvSpPr>
        <p:spPr>
          <a:xfrm>
            <a:off x="2459197" y="1752600"/>
            <a:ext cx="2198528" cy="75247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5967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Autofit/>
          </a:bodyPr>
          <a:lstStyle/>
          <a:p>
            <a:r>
              <a:rPr lang="en-US" sz="4200">
                <a:solidFill>
                  <a:schemeClr val="bg1"/>
                </a:solidFill>
                <a:hlinkClick r:id="rId2">
                  <a:extLst>
                    <a:ext uri="{A12FA001-AC4F-418D-AE19-62706E023703}">
                      <ahyp:hlinkClr xmlns:ahyp="http://schemas.microsoft.com/office/drawing/2018/hyperlinkcolor" val="tx"/>
                    </a:ext>
                  </a:extLst>
                </a:hlinkClick>
              </a:rPr>
              <a:t>MCAS Resource Center</a:t>
            </a:r>
            <a:endParaRPr lang="en-US" sz="4200">
              <a:solidFill>
                <a:schemeClr val="bg1"/>
              </a:solidFill>
            </a:endParaRP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a:xfrm>
            <a:off x="173180" y="1591253"/>
            <a:ext cx="11743204" cy="4751181"/>
          </a:xfrm>
        </p:spPr>
        <p:txBody>
          <a:bodyPr>
            <a:normAutofit/>
          </a:bodyPr>
          <a:lstStyle/>
          <a:p>
            <a:pPr marL="571500" indent="-571500">
              <a:buFont typeface="Arial" panose="020B0604020202020204" pitchFamily="34" charset="0"/>
              <a:buChar char="•"/>
            </a:pPr>
            <a:r>
              <a:rPr lang="en-US" dirty="0">
                <a:hlinkClick r:id="rId3"/>
              </a:rPr>
              <a:t>MCAS Portal page</a:t>
            </a:r>
            <a:endParaRPr lang="en-US" dirty="0"/>
          </a:p>
          <a:p>
            <a:pPr marL="1028700" lvl="1" indent="-571500">
              <a:buFont typeface="Arial" panose="020B0604020202020204" pitchFamily="34" charset="0"/>
              <a:buChar char="•"/>
            </a:pPr>
            <a:r>
              <a:rPr lang="en-US" dirty="0">
                <a:solidFill>
                  <a:schemeClr val="tx1"/>
                </a:solidFill>
              </a:rPr>
              <a:t>Live links to the MCAS Portal and MCAS Training Site</a:t>
            </a:r>
          </a:p>
          <a:p>
            <a:pPr marL="1028700" lvl="1" indent="-571500">
              <a:buFont typeface="Arial" panose="020B0604020202020204" pitchFamily="34" charset="0"/>
              <a:buChar char="•"/>
            </a:pPr>
            <a:r>
              <a:rPr lang="en-US" dirty="0">
                <a:solidFill>
                  <a:schemeClr val="tx1"/>
                </a:solidFill>
              </a:rPr>
              <a:t>Guide to the MCAS Portal and excerpts</a:t>
            </a:r>
          </a:p>
          <a:p>
            <a:pPr marL="571500" indent="-571500">
              <a:buFont typeface="Arial" panose="020B0604020202020204" pitchFamily="34" charset="0"/>
              <a:buChar char="•"/>
            </a:pPr>
            <a:r>
              <a:rPr lang="en-US" dirty="0">
                <a:solidFill>
                  <a:schemeClr val="tx1"/>
                </a:solidFill>
                <a:hlinkClick r:id="rId4"/>
              </a:rPr>
              <a:t>Technology Setup page</a:t>
            </a:r>
            <a:r>
              <a:rPr lang="en-US" dirty="0">
                <a:solidFill>
                  <a:schemeClr val="tx1"/>
                </a:solidFill>
              </a:rPr>
              <a:t> </a:t>
            </a:r>
          </a:p>
          <a:p>
            <a:pPr marL="1028700" lvl="1" indent="-571500">
              <a:buFont typeface="Arial" panose="020B0604020202020204" pitchFamily="34" charset="0"/>
              <a:buChar char="•"/>
            </a:pPr>
            <a:r>
              <a:rPr lang="en-US" dirty="0">
                <a:solidFill>
                  <a:schemeClr val="tx1"/>
                </a:solidFill>
              </a:rPr>
              <a:t>Download links for the MCAS Student Kiosk</a:t>
            </a:r>
          </a:p>
          <a:p>
            <a:pPr marL="1028700" lvl="1" indent="-571500">
              <a:buFont typeface="Arial" panose="020B0604020202020204" pitchFamily="34" charset="0"/>
              <a:buChar char="•"/>
            </a:pPr>
            <a:r>
              <a:rPr lang="en-US" dirty="0">
                <a:solidFill>
                  <a:schemeClr val="tx1"/>
                </a:solidFill>
              </a:rPr>
              <a:t>MCAS Student Kiosk Technology Guide and excerpts</a:t>
            </a:r>
          </a:p>
          <a:p>
            <a:pPr marL="571500" indent="-571500">
              <a:buFont typeface="Arial" panose="020B0604020202020204" pitchFamily="34" charset="0"/>
              <a:buChar char="•"/>
            </a:pPr>
            <a:r>
              <a:rPr lang="en-US" dirty="0">
                <a:solidFill>
                  <a:schemeClr val="tx1"/>
                </a:solidFill>
                <a:hlinkClick r:id="rId5"/>
              </a:rPr>
              <a:t>Training page</a:t>
            </a:r>
            <a:r>
              <a:rPr lang="en-US" dirty="0">
                <a:solidFill>
                  <a:schemeClr val="tx1"/>
                </a:solidFill>
              </a:rPr>
              <a:t> </a:t>
            </a:r>
          </a:p>
          <a:p>
            <a:pPr marL="1028700" lvl="1" indent="-571500">
              <a:buFont typeface="Arial" panose="020B0604020202020204" pitchFamily="34" charset="0"/>
              <a:buChar char="•"/>
            </a:pPr>
            <a:r>
              <a:rPr lang="en-US" dirty="0">
                <a:solidFill>
                  <a:schemeClr val="tx1"/>
                </a:solidFill>
              </a:rPr>
              <a:t>Contains links to previously recorded webinars and accompanying slides and training modules</a:t>
            </a:r>
          </a:p>
          <a:p>
            <a:pPr marL="571500" indent="-571500">
              <a:buFont typeface="Arial" panose="020B0604020202020204" pitchFamily="34" charset="0"/>
              <a:buChar char="•"/>
            </a:pPr>
            <a:r>
              <a:rPr lang="en-US" dirty="0">
                <a:solidFill>
                  <a:schemeClr val="tx1"/>
                </a:solidFill>
                <a:hlinkClick r:id="rId6"/>
              </a:rPr>
              <a:t>Practice Tests page</a:t>
            </a:r>
            <a:endParaRPr lang="en-US" dirty="0">
              <a:solidFill>
                <a:schemeClr val="tx1"/>
              </a:solidFill>
            </a:endParaRPr>
          </a:p>
          <a:p>
            <a:pPr marL="1028700" lvl="1" indent="-571500">
              <a:buFont typeface="Arial" panose="020B0604020202020204" pitchFamily="34" charset="0"/>
              <a:buChar char="•"/>
            </a:pPr>
            <a:r>
              <a:rPr lang="en-US" dirty="0">
                <a:solidFill>
                  <a:schemeClr val="tx1"/>
                </a:solidFill>
              </a:rPr>
              <a:t>CBT and PBT practice tests, tutorial, and other resources </a:t>
            </a:r>
          </a:p>
        </p:txBody>
      </p:sp>
      <p:sp>
        <p:nvSpPr>
          <p:cNvPr id="4" name="Slide Number Placeholder 3">
            <a:extLst>
              <a:ext uri="{FF2B5EF4-FFF2-40B4-BE49-F238E27FC236}">
                <a16:creationId xmlns:a16="http://schemas.microsoft.com/office/drawing/2014/main" id="{DAE2B825-D5C8-C3FD-A496-67AEE4893255}"/>
              </a:ext>
            </a:extLst>
          </p:cNvPr>
          <p:cNvSpPr>
            <a:spLocks noGrp="1"/>
          </p:cNvSpPr>
          <p:nvPr>
            <p:ph type="sldNum" sz="quarter" idx="12"/>
          </p:nvPr>
        </p:nvSpPr>
        <p:spPr/>
        <p:txBody>
          <a:bodyPr/>
          <a:lstStyle/>
          <a:p>
            <a:fld id="{68A8D22E-6BC5-9E47-900C-2BB94685D9F5}" type="slidenum">
              <a:rPr lang="en-US" smtClean="0"/>
              <a:t>15</a:t>
            </a:fld>
            <a:endParaRPr lang="en-US"/>
          </a:p>
        </p:txBody>
      </p:sp>
    </p:spTree>
    <p:extLst>
      <p:ext uri="{BB962C8B-B14F-4D97-AF65-F5344CB8AC3E}">
        <p14:creationId xmlns:p14="http://schemas.microsoft.com/office/powerpoint/2010/main" val="2206207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3F3AF-0CCA-9A7F-4AAD-2330C9B117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F28FB0-7DA1-66F4-DD7F-137592408F45}"/>
              </a:ext>
            </a:extLst>
          </p:cNvPr>
          <p:cNvSpPr>
            <a:spLocks noGrp="1"/>
          </p:cNvSpPr>
          <p:nvPr>
            <p:ph type="title"/>
          </p:nvPr>
        </p:nvSpPr>
        <p:spPr/>
        <p:txBody>
          <a:bodyPr>
            <a:noAutofit/>
          </a:bodyPr>
          <a:lstStyle/>
          <a:p>
            <a:r>
              <a:rPr lang="en-US" sz="3600"/>
              <a:t>Orientation to the </a:t>
            </a:r>
            <a:r>
              <a:rPr lang="en-US" sz="3600" i="1"/>
              <a:t>Principal’s Administration Manual </a:t>
            </a:r>
            <a:r>
              <a:rPr lang="en-US" sz="3600"/>
              <a:t>(PAM) </a:t>
            </a:r>
          </a:p>
        </p:txBody>
      </p:sp>
      <p:graphicFrame>
        <p:nvGraphicFramePr>
          <p:cNvPr id="4" name="Content Placeholder 3">
            <a:extLst>
              <a:ext uri="{FF2B5EF4-FFF2-40B4-BE49-F238E27FC236}">
                <a16:creationId xmlns:a16="http://schemas.microsoft.com/office/drawing/2014/main" id="{ECE41993-0F75-28B7-B513-603832DAC75B}"/>
              </a:ext>
            </a:extLst>
          </p:cNvPr>
          <p:cNvGraphicFramePr>
            <a:graphicFrameLocks noGrp="1"/>
          </p:cNvGraphicFramePr>
          <p:nvPr>
            <p:ph idx="1"/>
            <p:extLst>
              <p:ext uri="{D42A27DB-BD31-4B8C-83A1-F6EECF244321}">
                <p14:modId xmlns:p14="http://schemas.microsoft.com/office/powerpoint/2010/main" val="4126443349"/>
              </p:ext>
            </p:extLst>
          </p:nvPr>
        </p:nvGraphicFramePr>
        <p:xfrm>
          <a:off x="4770859" y="905513"/>
          <a:ext cx="7219038" cy="5726625"/>
        </p:xfrm>
        <a:graphic>
          <a:graphicData uri="http://schemas.openxmlformats.org/drawingml/2006/table">
            <a:tbl>
              <a:tblPr bandRow="1">
                <a:tableStyleId>{5C22544A-7EE6-4342-B048-85BDC9FD1C3A}</a:tableStyleId>
              </a:tblPr>
              <a:tblGrid>
                <a:gridCol w="1741252">
                  <a:extLst>
                    <a:ext uri="{9D8B030D-6E8A-4147-A177-3AD203B41FA5}">
                      <a16:colId xmlns:a16="http://schemas.microsoft.com/office/drawing/2014/main" val="2268170870"/>
                    </a:ext>
                  </a:extLst>
                </a:gridCol>
                <a:gridCol w="4260714">
                  <a:extLst>
                    <a:ext uri="{9D8B030D-6E8A-4147-A177-3AD203B41FA5}">
                      <a16:colId xmlns:a16="http://schemas.microsoft.com/office/drawing/2014/main" val="3752030411"/>
                    </a:ext>
                  </a:extLst>
                </a:gridCol>
                <a:gridCol w="1217072">
                  <a:extLst>
                    <a:ext uri="{9D8B030D-6E8A-4147-A177-3AD203B41FA5}">
                      <a16:colId xmlns:a16="http://schemas.microsoft.com/office/drawing/2014/main" val="178530878"/>
                    </a:ext>
                  </a:extLst>
                </a:gridCol>
              </a:tblGrid>
              <a:tr h="871534">
                <a:tc>
                  <a:txBody>
                    <a:bodyPr/>
                    <a:lstStyle/>
                    <a:p>
                      <a:pPr marL="285750" lvl="0" indent="-285750" algn="l" defTabSz="914400" rtl="0" eaLnBrk="1" latinLnBrk="0" hangingPunct="1">
                        <a:lnSpc>
                          <a:spcPct val="100000"/>
                        </a:lnSpc>
                        <a:buClr>
                          <a:schemeClr val="tx1"/>
                        </a:buClr>
                        <a:defRPr/>
                      </a:pPr>
                      <a:r>
                        <a:rPr lang="en-US" sz="1900" b="1" kern="1200">
                          <a:solidFill>
                            <a:srgbClr val="000000"/>
                          </a:solidFill>
                          <a:latin typeface="Arial"/>
                          <a:ea typeface="+mn-ea"/>
                          <a:cs typeface="Arial"/>
                        </a:rPr>
                        <a:t>Front matter</a:t>
                      </a:r>
                    </a:p>
                  </a:txBody>
                  <a:tcPr/>
                </a:tc>
                <a:tc>
                  <a:txBody>
                    <a:bodyPr/>
                    <a:lstStyle/>
                    <a:p>
                      <a:pPr marL="0" lvl="0" indent="0">
                        <a:lnSpc>
                          <a:spcPct val="100000"/>
                        </a:lnSpc>
                        <a:buClr>
                          <a:srgbClr val="000000"/>
                        </a:buClr>
                        <a:buFont typeface="Arial" panose="020B0604020202020204" pitchFamily="34" charset="0"/>
                        <a:buNone/>
                        <a:defRPr/>
                      </a:pPr>
                      <a:r>
                        <a:rPr lang="en-US" sz="1800">
                          <a:solidFill>
                            <a:srgbClr val="000000"/>
                          </a:solidFill>
                          <a:latin typeface="Arial"/>
                          <a:cs typeface="Arial"/>
                        </a:rPr>
                        <a:t>purpose of the PAM, contact information and information on online accounts, testing schedule, updates</a:t>
                      </a:r>
                    </a:p>
                  </a:txBody>
                  <a:tcPr/>
                </a:tc>
                <a:tc>
                  <a:txBody>
                    <a:bodyPr/>
                    <a:lstStyle/>
                    <a:p>
                      <a:endParaRPr lang="en-US"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85273988"/>
                  </a:ext>
                </a:extLst>
              </a:tr>
              <a:tr h="348613">
                <a:tc>
                  <a:txBody>
                    <a:bodyPr/>
                    <a:lstStyle/>
                    <a:p>
                      <a:pPr marL="285750" lvl="0" indent="-285750">
                        <a:lnSpc>
                          <a:spcPct val="100000"/>
                        </a:lnSpc>
                        <a:buClr>
                          <a:schemeClr val="tx1"/>
                        </a:buClr>
                        <a:defRPr/>
                      </a:pPr>
                      <a:r>
                        <a:rPr lang="en-US" sz="1900" b="1">
                          <a:solidFill>
                            <a:srgbClr val="000000"/>
                          </a:solidFill>
                          <a:latin typeface="Arial"/>
                          <a:cs typeface="Arial"/>
                        </a:rPr>
                        <a:t>Part I</a:t>
                      </a:r>
                      <a:endParaRPr lang="en-US" sz="1900">
                        <a:solidFill>
                          <a:srgbClr val="000000"/>
                        </a:solidFill>
                        <a:latin typeface="Arial"/>
                        <a:cs typeface="Arial"/>
                      </a:endParaRPr>
                    </a:p>
                  </a:txBody>
                  <a:tcPr/>
                </a:tc>
                <a:tc>
                  <a:txBody>
                    <a:bodyPr/>
                    <a:lstStyle/>
                    <a:p>
                      <a:r>
                        <a:rPr lang="en-US" sz="1800">
                          <a:solidFill>
                            <a:srgbClr val="000000"/>
                          </a:solidFill>
                          <a:latin typeface="Arial"/>
                          <a:cs typeface="Arial"/>
                        </a:rPr>
                        <a:t>MCAS Test Security Requirements </a:t>
                      </a:r>
                      <a:endParaRPr lang="en-US" sz="1800">
                        <a:latin typeface="Arial"/>
                        <a:cs typeface="Arial"/>
                      </a:endParaRPr>
                    </a:p>
                  </a:txBody>
                  <a:tcPr/>
                </a:tc>
                <a:tc>
                  <a:txBody>
                    <a:bodyPr/>
                    <a:lstStyle/>
                    <a:p>
                      <a:r>
                        <a:rPr lang="en-US" sz="1800">
                          <a:solidFill>
                            <a:srgbClr val="000000"/>
                          </a:solidFill>
                          <a:latin typeface="Arial"/>
                          <a:cs typeface="Arial"/>
                        </a:rPr>
                        <a:t>page 1</a:t>
                      </a:r>
                      <a:endParaRPr lang="en-US" sz="1800">
                        <a:latin typeface="Arial"/>
                        <a:cs typeface="Arial"/>
                      </a:endParaRPr>
                    </a:p>
                  </a:txBody>
                  <a:tcPr/>
                </a:tc>
                <a:extLst>
                  <a:ext uri="{0D108BD9-81ED-4DB2-BD59-A6C34878D82A}">
                    <a16:rowId xmlns:a16="http://schemas.microsoft.com/office/drawing/2014/main" val="561094922"/>
                  </a:ext>
                </a:extLst>
              </a:tr>
              <a:tr h="348613">
                <a:tc>
                  <a:txBody>
                    <a:bodyPr/>
                    <a:lstStyle/>
                    <a:p>
                      <a:pPr marL="285750" marR="0" lvl="0" indent="-285750" algn="l" defTabSz="914400" rtl="0" eaLnBrk="1" fontAlgn="auto" latinLnBrk="0" hangingPunct="1">
                        <a:lnSpc>
                          <a:spcPct val="100000"/>
                        </a:lnSpc>
                        <a:spcBef>
                          <a:spcPts val="0"/>
                        </a:spcBef>
                        <a:spcAft>
                          <a:spcPts val="0"/>
                        </a:spcAft>
                        <a:buClr>
                          <a:schemeClr val="tx1"/>
                        </a:buClr>
                        <a:buSzTx/>
                        <a:buFontTx/>
                        <a:buNone/>
                        <a:tabLst/>
                        <a:defRPr/>
                      </a:pPr>
                      <a:r>
                        <a:rPr lang="en-US" sz="1900" b="1">
                          <a:solidFill>
                            <a:srgbClr val="000000"/>
                          </a:solidFill>
                          <a:latin typeface="Arial"/>
                          <a:cs typeface="Arial"/>
                        </a:rPr>
                        <a:t>Part II</a:t>
                      </a:r>
                      <a:endParaRPr lang="en-US" sz="1900">
                        <a:solidFill>
                          <a:srgbClr val="000000"/>
                        </a:solidFill>
                        <a:latin typeface="Arial"/>
                        <a:cs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latin typeface="Arial"/>
                          <a:cs typeface="Arial"/>
                        </a:rPr>
                        <a:t>Student Participation </a:t>
                      </a:r>
                    </a:p>
                  </a:txBody>
                  <a:tcPr/>
                </a:tc>
                <a:tc>
                  <a:txBody>
                    <a:bodyPr/>
                    <a:lstStyle/>
                    <a:p>
                      <a:r>
                        <a:rPr lang="en-US" sz="1800">
                          <a:solidFill>
                            <a:srgbClr val="000000"/>
                          </a:solidFill>
                          <a:latin typeface="Arial"/>
                          <a:cs typeface="Arial"/>
                        </a:rPr>
                        <a:t>page 11</a:t>
                      </a:r>
                      <a:endParaRPr lang="en-US" sz="1800">
                        <a:latin typeface="Arial"/>
                        <a:cs typeface="Arial"/>
                      </a:endParaRPr>
                    </a:p>
                  </a:txBody>
                  <a:tcPr/>
                </a:tc>
                <a:extLst>
                  <a:ext uri="{0D108BD9-81ED-4DB2-BD59-A6C34878D82A}">
                    <a16:rowId xmlns:a16="http://schemas.microsoft.com/office/drawing/2014/main" val="3398359602"/>
                  </a:ext>
                </a:extLst>
              </a:tr>
              <a:tr h="348613">
                <a:tc>
                  <a:txBody>
                    <a:bodyPr/>
                    <a:lstStyle/>
                    <a:p>
                      <a:pPr marL="285750" lvl="0" indent="-285750">
                        <a:lnSpc>
                          <a:spcPct val="100000"/>
                        </a:lnSpc>
                        <a:buClr>
                          <a:schemeClr val="tx1"/>
                        </a:buClr>
                        <a:defRPr/>
                      </a:pPr>
                      <a:r>
                        <a:rPr lang="en-US" sz="1900" b="1">
                          <a:solidFill>
                            <a:srgbClr val="000000"/>
                          </a:solidFill>
                          <a:latin typeface="Arial"/>
                          <a:cs typeface="Arial"/>
                        </a:rPr>
                        <a:t>Page III</a:t>
                      </a:r>
                      <a:endParaRPr lang="en-US" sz="1900">
                        <a:solidFill>
                          <a:srgbClr val="000000"/>
                        </a:solidFill>
                        <a:latin typeface="Arial"/>
                        <a:cs typeface="Arial"/>
                      </a:endParaRPr>
                    </a:p>
                  </a:txBody>
                  <a:tcPr/>
                </a:tc>
                <a:tc>
                  <a:txBody>
                    <a:bodyPr/>
                    <a:lstStyle/>
                    <a:p>
                      <a:r>
                        <a:rPr lang="en-US" sz="1800">
                          <a:solidFill>
                            <a:srgbClr val="000000"/>
                          </a:solidFill>
                          <a:latin typeface="Arial"/>
                          <a:cs typeface="Arial"/>
                        </a:rPr>
                        <a:t>MCAS Test Administration Protocols </a:t>
                      </a:r>
                      <a:endParaRPr lang="en-US" sz="1800">
                        <a:latin typeface="Arial"/>
                        <a:cs typeface="Arial"/>
                      </a:endParaRPr>
                    </a:p>
                  </a:txBody>
                  <a:tcPr/>
                </a:tc>
                <a:tc>
                  <a:txBody>
                    <a:bodyPr/>
                    <a:lstStyle/>
                    <a:p>
                      <a:r>
                        <a:rPr lang="en-US" sz="1800">
                          <a:solidFill>
                            <a:srgbClr val="000000"/>
                          </a:solidFill>
                          <a:latin typeface="Arial"/>
                          <a:cs typeface="Arial"/>
                        </a:rPr>
                        <a:t>page 15</a:t>
                      </a:r>
                      <a:endParaRPr lang="en-US" sz="1800">
                        <a:latin typeface="Arial"/>
                        <a:cs typeface="Arial"/>
                      </a:endParaRPr>
                    </a:p>
                  </a:txBody>
                  <a:tcPr/>
                </a:tc>
                <a:extLst>
                  <a:ext uri="{0D108BD9-81ED-4DB2-BD59-A6C34878D82A}">
                    <a16:rowId xmlns:a16="http://schemas.microsoft.com/office/drawing/2014/main" val="4108732004"/>
                  </a:ext>
                </a:extLst>
              </a:tr>
              <a:tr h="871534">
                <a:tc>
                  <a:txBody>
                    <a:bodyPr/>
                    <a:lstStyle/>
                    <a:p>
                      <a:pPr marL="285750" lvl="0" indent="-285750">
                        <a:lnSpc>
                          <a:spcPct val="100000"/>
                        </a:lnSpc>
                        <a:buClr>
                          <a:schemeClr val="tx1"/>
                        </a:buClr>
                        <a:defRPr/>
                      </a:pPr>
                      <a:r>
                        <a:rPr lang="en-US" sz="1900" b="1">
                          <a:solidFill>
                            <a:srgbClr val="000000"/>
                          </a:solidFill>
                          <a:latin typeface="Arial"/>
                          <a:cs typeface="Arial"/>
                        </a:rPr>
                        <a:t>Part IV</a:t>
                      </a:r>
                      <a:endParaRPr lang="en-US" sz="1900">
                        <a:latin typeface="Arial"/>
                        <a:cs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latin typeface="Arial"/>
                          <a:cs typeface="Arial"/>
                        </a:rPr>
                        <a:t>Tasks to Complete for Test Administration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solidFill>
                            <a:srgbClr val="000000"/>
                          </a:solidFill>
                          <a:latin typeface="Arial"/>
                          <a:cs typeface="Arial"/>
                        </a:rPr>
                        <a:t>Checklist of tasks</a:t>
                      </a:r>
                      <a:endParaRPr lang="en-US" sz="1800" b="0">
                        <a:latin typeface="Arial"/>
                        <a:cs typeface="Arial"/>
                      </a:endParaRPr>
                    </a:p>
                  </a:txBody>
                  <a:tcPr/>
                </a:tc>
                <a:tc>
                  <a:txBody>
                    <a:bodyPr/>
                    <a:lstStyle/>
                    <a:p>
                      <a:r>
                        <a:rPr lang="en-US" sz="1800">
                          <a:solidFill>
                            <a:srgbClr val="000000"/>
                          </a:solidFill>
                          <a:latin typeface="Arial"/>
                          <a:cs typeface="Arial"/>
                        </a:rPr>
                        <a:t>page 37</a:t>
                      </a:r>
                    </a:p>
                    <a:p>
                      <a:endParaRPr lang="en-US" sz="1200">
                        <a:solidFill>
                          <a:srgbClr val="000000"/>
                        </a:solidFill>
                        <a:latin typeface="Arial" panose="020B0604020202020204" pitchFamily="34" charset="0"/>
                        <a:cs typeface="Arial" panose="020B0604020202020204" pitchFamily="34" charset="0"/>
                      </a:endParaRPr>
                    </a:p>
                    <a:p>
                      <a:endParaRPr lang="en-US" sz="120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latin typeface="Arial"/>
                          <a:cs typeface="Arial"/>
                        </a:rPr>
                        <a:t>page 38</a:t>
                      </a:r>
                    </a:p>
                  </a:txBody>
                  <a:tcPr/>
                </a:tc>
                <a:extLst>
                  <a:ext uri="{0D108BD9-81ED-4DB2-BD59-A6C34878D82A}">
                    <a16:rowId xmlns:a16="http://schemas.microsoft.com/office/drawing/2014/main" val="3628458302"/>
                  </a:ext>
                </a:extLst>
              </a:tr>
              <a:tr h="6100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1">
                          <a:solidFill>
                            <a:srgbClr val="000000"/>
                          </a:solidFill>
                          <a:latin typeface="Arial"/>
                          <a:cs typeface="Arial"/>
                        </a:rPr>
                        <a:t>Appendix A</a:t>
                      </a:r>
                      <a:endParaRPr lang="en-US" sz="1900">
                        <a:solidFill>
                          <a:srgbClr val="000000"/>
                        </a:solidFill>
                        <a:latin typeface="Arial"/>
                        <a:cs typeface="Arial"/>
                      </a:endParaRPr>
                    </a:p>
                  </a:txBody>
                  <a:tcPr/>
                </a:tc>
                <a:tc>
                  <a:txBody>
                    <a:bodyPr/>
                    <a:lstStyle/>
                    <a:p>
                      <a:r>
                        <a:rPr lang="en-US" sz="1800">
                          <a:solidFill>
                            <a:srgbClr val="000000"/>
                          </a:solidFill>
                          <a:latin typeface="Arial"/>
                          <a:cs typeface="Arial"/>
                        </a:rPr>
                        <a:t>Tasks and Guidance for Technology Coordinators</a:t>
                      </a:r>
                      <a:endParaRPr lang="en-US" sz="1800">
                        <a:latin typeface="Arial"/>
                        <a:cs typeface="Arial"/>
                      </a:endParaRPr>
                    </a:p>
                  </a:txBody>
                  <a:tcPr/>
                </a:tc>
                <a:tc>
                  <a:txBody>
                    <a:bodyPr/>
                    <a:lstStyle/>
                    <a:p>
                      <a:r>
                        <a:rPr lang="en-US" sz="1800">
                          <a:solidFill>
                            <a:srgbClr val="000000"/>
                          </a:solidFill>
                          <a:latin typeface="Arial"/>
                          <a:cs typeface="Arial"/>
                        </a:rPr>
                        <a:t>page 55</a:t>
                      </a:r>
                      <a:endParaRPr lang="en-US"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8649261"/>
                  </a:ext>
                </a:extLst>
              </a:tr>
              <a:tr h="3486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1">
                          <a:solidFill>
                            <a:srgbClr val="000000"/>
                          </a:solidFill>
                          <a:latin typeface="Arial"/>
                          <a:cs typeface="Arial"/>
                        </a:rPr>
                        <a:t>Appendix B</a:t>
                      </a:r>
                      <a:endParaRPr lang="en-US" sz="1900">
                        <a:solidFill>
                          <a:srgbClr val="000000"/>
                        </a:solidFill>
                        <a:latin typeface="Arial"/>
                        <a:cs typeface="Arial"/>
                      </a:endParaRPr>
                    </a:p>
                  </a:txBody>
                  <a:tcPr/>
                </a:tc>
                <a:tc>
                  <a:txBody>
                    <a:bodyPr/>
                    <a:lstStyle/>
                    <a:p>
                      <a:r>
                        <a:rPr lang="en-US" sz="1800">
                          <a:solidFill>
                            <a:srgbClr val="000000"/>
                          </a:solidFill>
                          <a:latin typeface="Arial"/>
                          <a:cs typeface="Arial"/>
                        </a:rPr>
                        <a:t>Procedures for Paper-Based testing </a:t>
                      </a:r>
                      <a:endParaRPr lang="en-US" sz="1800">
                        <a:latin typeface="Arial"/>
                        <a:cs typeface="Arial"/>
                      </a:endParaRPr>
                    </a:p>
                  </a:txBody>
                  <a:tcPr/>
                </a:tc>
                <a:tc>
                  <a:txBody>
                    <a:bodyPr/>
                    <a:lstStyle/>
                    <a:p>
                      <a:r>
                        <a:rPr lang="en-US" sz="1800">
                          <a:solidFill>
                            <a:srgbClr val="000000"/>
                          </a:solidFill>
                          <a:latin typeface="Arial"/>
                          <a:cs typeface="Arial"/>
                        </a:rPr>
                        <a:t>page 73</a:t>
                      </a:r>
                      <a:endParaRPr lang="en-US"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54447843"/>
                  </a:ext>
                </a:extLst>
              </a:tr>
              <a:tr h="348613">
                <a:tc>
                  <a:txBody>
                    <a:bodyPr/>
                    <a:lstStyle/>
                    <a:p>
                      <a:r>
                        <a:rPr lang="en-US" sz="1900" b="1">
                          <a:solidFill>
                            <a:srgbClr val="000000"/>
                          </a:solidFill>
                          <a:latin typeface="Arial"/>
                          <a:cs typeface="Arial"/>
                        </a:rPr>
                        <a:t>Appendix C</a:t>
                      </a:r>
                      <a:endParaRPr lang="en-US" sz="1900">
                        <a:latin typeface="Arial"/>
                        <a:cs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latin typeface="Arial"/>
                          <a:cs typeface="Arial"/>
                        </a:rPr>
                        <a:t>Accessibility and Accommodations </a:t>
                      </a:r>
                    </a:p>
                  </a:txBody>
                  <a:tcPr/>
                </a:tc>
                <a:tc>
                  <a:txBody>
                    <a:bodyPr/>
                    <a:lstStyle/>
                    <a:p>
                      <a:r>
                        <a:rPr lang="en-US" sz="1800">
                          <a:solidFill>
                            <a:srgbClr val="000000"/>
                          </a:solidFill>
                          <a:latin typeface="Arial"/>
                          <a:cs typeface="Arial"/>
                        </a:rPr>
                        <a:t>page 93</a:t>
                      </a:r>
                      <a:endParaRPr lang="en-US"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2109440"/>
                  </a:ext>
                </a:extLst>
              </a:tr>
              <a:tr h="610074">
                <a:tc>
                  <a:txBody>
                    <a:bodyPr/>
                    <a:lstStyle/>
                    <a:p>
                      <a:pPr marL="285750" lvl="0" indent="-285750" algn="l" defTabSz="914400" rtl="0" eaLnBrk="1" latinLnBrk="0" hangingPunct="1">
                        <a:lnSpc>
                          <a:spcPct val="100000"/>
                        </a:lnSpc>
                        <a:buClr>
                          <a:schemeClr val="tx1"/>
                        </a:buClr>
                        <a:defRPr/>
                      </a:pPr>
                      <a:r>
                        <a:rPr lang="en-US" sz="1900" b="1" kern="1200">
                          <a:solidFill>
                            <a:srgbClr val="000000"/>
                          </a:solidFill>
                          <a:latin typeface="Arial"/>
                          <a:ea typeface="+mn-ea"/>
                          <a:cs typeface="Arial"/>
                        </a:rPr>
                        <a:t>Appendix 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a:solidFill>
                            <a:srgbClr val="000000"/>
                          </a:solidFill>
                          <a:latin typeface="Arial"/>
                          <a:ea typeface="+mn-ea"/>
                          <a:cs typeface="Arial"/>
                        </a:rPr>
                        <a:t>Procedures Related to Student Information and Guidance on Reporting </a:t>
                      </a:r>
                    </a:p>
                  </a:txBody>
                  <a:tcPr/>
                </a:tc>
                <a:tc>
                  <a:txBody>
                    <a:bodyPr/>
                    <a:lstStyle/>
                    <a:p>
                      <a:pPr marL="285750" lvl="0" indent="-285750" algn="l" defTabSz="914400" rtl="0" eaLnBrk="1" latinLnBrk="0" hangingPunct="1">
                        <a:lnSpc>
                          <a:spcPct val="100000"/>
                        </a:lnSpc>
                        <a:buClr>
                          <a:schemeClr val="tx1"/>
                        </a:buClr>
                        <a:defRPr/>
                      </a:pPr>
                      <a:r>
                        <a:rPr lang="en-US" sz="1800" b="0" kern="1200">
                          <a:solidFill>
                            <a:srgbClr val="000000"/>
                          </a:solidFill>
                          <a:latin typeface="Arial"/>
                          <a:ea typeface="+mn-ea"/>
                          <a:cs typeface="Arial"/>
                        </a:rPr>
                        <a:t>page 129</a:t>
                      </a:r>
                      <a:endParaRPr lang="en-US" sz="1800" b="0" kern="1200">
                        <a:solidFill>
                          <a:srgbClr val="000000"/>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593807121"/>
                  </a:ext>
                </a:extLst>
              </a:tr>
              <a:tr h="529785">
                <a:tc>
                  <a:txBody>
                    <a:bodyPr/>
                    <a:lstStyle/>
                    <a:p>
                      <a:pPr marL="285750" lvl="0" indent="-285750" algn="l" defTabSz="914400" rtl="0" eaLnBrk="1" latinLnBrk="0" hangingPunct="1">
                        <a:lnSpc>
                          <a:spcPct val="100000"/>
                        </a:lnSpc>
                        <a:buClr>
                          <a:schemeClr val="tx1"/>
                        </a:buClr>
                        <a:defRPr/>
                      </a:pPr>
                      <a:r>
                        <a:rPr lang="en-US" sz="1900" b="1" kern="1200">
                          <a:solidFill>
                            <a:srgbClr val="000000"/>
                          </a:solidFill>
                          <a:latin typeface="Arial"/>
                          <a:ea typeface="+mn-ea"/>
                          <a:cs typeface="Arial"/>
                        </a:rPr>
                        <a:t>Appendix E </a:t>
                      </a:r>
                    </a:p>
                  </a:txBody>
                  <a:tcPr/>
                </a:tc>
                <a:tc>
                  <a:txBody>
                    <a:bodyPr/>
                    <a:lstStyle/>
                    <a:p>
                      <a:pPr marL="285750" marR="0" lvl="0" indent="-285750" algn="l" defTabSz="914400" rtl="0" eaLnBrk="1" fontAlgn="auto" latinLnBrk="0" hangingPunct="1">
                        <a:lnSpc>
                          <a:spcPct val="100000"/>
                        </a:lnSpc>
                        <a:spcBef>
                          <a:spcPts val="0"/>
                        </a:spcBef>
                        <a:spcAft>
                          <a:spcPts val="0"/>
                        </a:spcAft>
                        <a:buClr>
                          <a:schemeClr val="tx1"/>
                        </a:buClr>
                        <a:buSzTx/>
                        <a:buFontTx/>
                        <a:buNone/>
                        <a:tabLst/>
                        <a:defRPr/>
                      </a:pPr>
                      <a:r>
                        <a:rPr lang="en-US" sz="1800" b="0" kern="1200">
                          <a:solidFill>
                            <a:srgbClr val="000000"/>
                          </a:solidFill>
                          <a:latin typeface="Arial"/>
                          <a:ea typeface="+mn-ea"/>
                          <a:cs typeface="Arial"/>
                        </a:rPr>
                        <a:t>Selected Forms </a:t>
                      </a:r>
                    </a:p>
                  </a:txBody>
                  <a:tcPr/>
                </a:tc>
                <a:tc>
                  <a:txBody>
                    <a:bodyPr/>
                    <a:lstStyle/>
                    <a:p>
                      <a:pPr marL="285750" marR="0" lvl="0" indent="-285750" algn="l" defTabSz="914400" rtl="0" eaLnBrk="1" fontAlgn="auto" latinLnBrk="0" hangingPunct="1">
                        <a:lnSpc>
                          <a:spcPct val="100000"/>
                        </a:lnSpc>
                        <a:spcBef>
                          <a:spcPts val="0"/>
                        </a:spcBef>
                        <a:spcAft>
                          <a:spcPts val="0"/>
                        </a:spcAft>
                        <a:buClr>
                          <a:schemeClr val="tx1"/>
                        </a:buClr>
                        <a:buSzTx/>
                        <a:buFontTx/>
                        <a:buNone/>
                        <a:tabLst/>
                        <a:defRPr/>
                      </a:pPr>
                      <a:r>
                        <a:rPr lang="en-US" sz="1800" b="0" kern="1200">
                          <a:solidFill>
                            <a:srgbClr val="000000"/>
                          </a:solidFill>
                          <a:latin typeface="Arial"/>
                          <a:ea typeface="+mn-ea"/>
                          <a:cs typeface="Arial"/>
                        </a:rPr>
                        <a:t>page 137</a:t>
                      </a:r>
                    </a:p>
                  </a:txBody>
                  <a:tcPr/>
                </a:tc>
                <a:extLst>
                  <a:ext uri="{0D108BD9-81ED-4DB2-BD59-A6C34878D82A}">
                    <a16:rowId xmlns:a16="http://schemas.microsoft.com/office/drawing/2014/main" val="2726481013"/>
                  </a:ext>
                </a:extLst>
              </a:tr>
            </a:tbl>
          </a:graphicData>
        </a:graphic>
      </p:graphicFrame>
      <p:grpSp>
        <p:nvGrpSpPr>
          <p:cNvPr id="10" name="Group 9">
            <a:extLst>
              <a:ext uri="{FF2B5EF4-FFF2-40B4-BE49-F238E27FC236}">
                <a16:creationId xmlns:a16="http://schemas.microsoft.com/office/drawing/2014/main" id="{24B48C56-A6AD-6AF7-25E8-828ED336C8D1}"/>
              </a:ext>
            </a:extLst>
          </p:cNvPr>
          <p:cNvGrpSpPr/>
          <p:nvPr/>
        </p:nvGrpSpPr>
        <p:grpSpPr>
          <a:xfrm>
            <a:off x="359923" y="1702340"/>
            <a:ext cx="4408865" cy="2178912"/>
            <a:chOff x="1245140" y="1877438"/>
            <a:chExt cx="4408865" cy="2178912"/>
          </a:xfrm>
        </p:grpSpPr>
        <p:grpSp>
          <p:nvGrpSpPr>
            <p:cNvPr id="8" name="Group 7">
              <a:extLst>
                <a:ext uri="{FF2B5EF4-FFF2-40B4-BE49-F238E27FC236}">
                  <a16:creationId xmlns:a16="http://schemas.microsoft.com/office/drawing/2014/main" id="{D36F3D5F-08BA-D2C5-EAF2-7ACFFF50B33C}"/>
                </a:ext>
              </a:extLst>
            </p:cNvPr>
            <p:cNvGrpSpPr/>
            <p:nvPr/>
          </p:nvGrpSpPr>
          <p:grpSpPr>
            <a:xfrm>
              <a:off x="1245140" y="2567997"/>
              <a:ext cx="4408865" cy="1488353"/>
              <a:chOff x="1306657" y="1483383"/>
              <a:chExt cx="4408865" cy="1488353"/>
            </a:xfrm>
          </p:grpSpPr>
          <p:pic>
            <p:nvPicPr>
              <p:cNvPr id="5" name="Picture 4">
                <a:extLst>
                  <a:ext uri="{FF2B5EF4-FFF2-40B4-BE49-F238E27FC236}">
                    <a16:creationId xmlns:a16="http://schemas.microsoft.com/office/drawing/2014/main" id="{31FDA5E4-52CB-D337-95B9-1FA69C4761D6}"/>
                  </a:ext>
                </a:extLst>
              </p:cNvPr>
              <p:cNvPicPr>
                <a:picLocks noChangeAspect="1"/>
              </p:cNvPicPr>
              <p:nvPr/>
            </p:nvPicPr>
            <p:blipFill>
              <a:blip r:embed="rId2"/>
              <a:stretch>
                <a:fillRect/>
              </a:stretch>
            </p:blipFill>
            <p:spPr>
              <a:xfrm>
                <a:off x="1306657" y="1483383"/>
                <a:ext cx="4387850" cy="1066800"/>
              </a:xfrm>
              <a:prstGeom prst="rect">
                <a:avLst/>
              </a:prstGeom>
            </p:spPr>
          </p:pic>
          <p:pic>
            <p:nvPicPr>
              <p:cNvPr id="7" name="Picture 6">
                <a:extLst>
                  <a:ext uri="{FF2B5EF4-FFF2-40B4-BE49-F238E27FC236}">
                    <a16:creationId xmlns:a16="http://schemas.microsoft.com/office/drawing/2014/main" id="{A2FF7943-DB4F-791E-C19A-914C765102B5}"/>
                  </a:ext>
                </a:extLst>
              </p:cNvPr>
              <p:cNvPicPr>
                <a:picLocks noChangeAspect="1"/>
              </p:cNvPicPr>
              <p:nvPr/>
            </p:nvPicPr>
            <p:blipFill>
              <a:blip r:embed="rId3"/>
              <a:stretch>
                <a:fillRect/>
              </a:stretch>
            </p:blipFill>
            <p:spPr>
              <a:xfrm>
                <a:off x="1306657" y="2482332"/>
                <a:ext cx="4408865" cy="489404"/>
              </a:xfrm>
              <a:prstGeom prst="rect">
                <a:avLst/>
              </a:prstGeom>
            </p:spPr>
          </p:pic>
        </p:grpSp>
        <p:sp>
          <p:nvSpPr>
            <p:cNvPr id="9" name="TextBox 8">
              <a:extLst>
                <a:ext uri="{FF2B5EF4-FFF2-40B4-BE49-F238E27FC236}">
                  <a16:creationId xmlns:a16="http://schemas.microsoft.com/office/drawing/2014/main" id="{12328FCF-5060-676F-44C6-28ECD7189F4C}"/>
                </a:ext>
              </a:extLst>
            </p:cNvPr>
            <p:cNvSpPr txBox="1"/>
            <p:nvPr/>
          </p:nvSpPr>
          <p:spPr>
            <a:xfrm>
              <a:off x="1245140" y="1877438"/>
              <a:ext cx="2704290" cy="369332"/>
            </a:xfrm>
            <a:prstGeom prst="rect">
              <a:avLst/>
            </a:prstGeom>
            <a:noFill/>
          </p:spPr>
          <p:txBody>
            <a:bodyPr wrap="square" rtlCol="0">
              <a:spAutoFit/>
            </a:bodyPr>
            <a:lstStyle/>
            <a:p>
              <a:pPr marL="285750" lvl="0" indent="-285750">
                <a:lnSpc>
                  <a:spcPct val="100000"/>
                </a:lnSpc>
                <a:buClr>
                  <a:schemeClr val="tx1"/>
                </a:buClr>
                <a:defRPr/>
              </a:pPr>
              <a:r>
                <a:rPr lang="en-US" b="1">
                  <a:solidFill>
                    <a:srgbClr val="000000"/>
                  </a:solidFill>
                  <a:latin typeface="Arial"/>
                  <a:cs typeface="Arial"/>
                </a:rPr>
                <a:t>Icons:</a:t>
              </a:r>
            </a:p>
          </p:txBody>
        </p:sp>
      </p:grpSp>
      <p:sp>
        <p:nvSpPr>
          <p:cNvPr id="3" name="Slide Number Placeholder 2">
            <a:extLst>
              <a:ext uri="{FF2B5EF4-FFF2-40B4-BE49-F238E27FC236}">
                <a16:creationId xmlns:a16="http://schemas.microsoft.com/office/drawing/2014/main" id="{22121F2B-7D87-430B-5A53-98C12641F34D}"/>
              </a:ext>
            </a:extLst>
          </p:cNvPr>
          <p:cNvSpPr>
            <a:spLocks noGrp="1"/>
          </p:cNvSpPr>
          <p:nvPr>
            <p:ph type="sldNum" sz="quarter" idx="12"/>
          </p:nvPr>
        </p:nvSpPr>
        <p:spPr/>
        <p:txBody>
          <a:bodyPr/>
          <a:lstStyle/>
          <a:p>
            <a:fld id="{68A8D22E-6BC5-9E47-900C-2BB94685D9F5}" type="slidenum">
              <a:rPr lang="en-US" smtClean="0"/>
              <a:t>16</a:t>
            </a:fld>
            <a:endParaRPr lang="en-US"/>
          </a:p>
        </p:txBody>
      </p:sp>
    </p:spTree>
    <p:extLst>
      <p:ext uri="{BB962C8B-B14F-4D97-AF65-F5344CB8AC3E}">
        <p14:creationId xmlns:p14="http://schemas.microsoft.com/office/powerpoint/2010/main" val="2161395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29286-918D-8D74-5E7D-858BA9ED54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D3BE9A-A287-0D3B-C5E4-951C180B4D3E}"/>
              </a:ext>
            </a:extLst>
          </p:cNvPr>
          <p:cNvSpPr>
            <a:spLocks noGrp="1"/>
          </p:cNvSpPr>
          <p:nvPr>
            <p:ph type="title" idx="4294967295"/>
          </p:nvPr>
        </p:nvSpPr>
        <p:spPr>
          <a:xfrm>
            <a:off x="2841171" y="2882900"/>
            <a:ext cx="8735786" cy="1092200"/>
          </a:xfrm>
        </p:spPr>
        <p:txBody>
          <a:bodyPr>
            <a:normAutofit/>
          </a:bodyPr>
          <a:lstStyle/>
          <a:p>
            <a:pPr defTabSz="796925"/>
            <a:r>
              <a:rPr lang="en-US">
                <a:solidFill>
                  <a:schemeClr val="tx1"/>
                </a:solidFill>
              </a:rPr>
              <a:t>2. Test Administration Protocols</a:t>
            </a:r>
          </a:p>
        </p:txBody>
      </p:sp>
      <p:sp>
        <p:nvSpPr>
          <p:cNvPr id="3" name="Slide Number Placeholder 2">
            <a:extLst>
              <a:ext uri="{FF2B5EF4-FFF2-40B4-BE49-F238E27FC236}">
                <a16:creationId xmlns:a16="http://schemas.microsoft.com/office/drawing/2014/main" id="{CC25BD54-4D62-6EB3-7556-7607C59947F6}"/>
              </a:ext>
            </a:extLst>
          </p:cNvPr>
          <p:cNvSpPr>
            <a:spLocks noGrp="1"/>
          </p:cNvSpPr>
          <p:nvPr>
            <p:ph type="sldNum" sz="quarter" idx="12"/>
          </p:nvPr>
        </p:nvSpPr>
        <p:spPr/>
        <p:txBody>
          <a:bodyPr/>
          <a:lstStyle/>
          <a:p>
            <a:fld id="{68A8D22E-6BC5-9E47-900C-2BB94685D9F5}" type="slidenum">
              <a:rPr lang="en-US" smtClean="0"/>
              <a:pPr/>
              <a:t>17</a:t>
            </a:fld>
            <a:endParaRPr lang="en-US"/>
          </a:p>
        </p:txBody>
      </p:sp>
    </p:spTree>
    <p:extLst>
      <p:ext uri="{BB962C8B-B14F-4D97-AF65-F5344CB8AC3E}">
        <p14:creationId xmlns:p14="http://schemas.microsoft.com/office/powerpoint/2010/main" val="2681580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3BF32F-1118-40CB-B0BC-BEA3B8CC67A5}"/>
              </a:ext>
            </a:extLst>
          </p:cNvPr>
          <p:cNvSpPr txBox="1">
            <a:spLocks noGrp="1"/>
          </p:cNvSpPr>
          <p:nvPr>
            <p:ph type="title"/>
          </p:nvPr>
        </p:nvSpPr>
        <p:spPr>
          <a:xfrm>
            <a:off x="173179" y="-70682"/>
            <a:ext cx="10515600"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General Timeline for MCAS CBT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Pre-Administration Tasks</a:t>
            </a:r>
          </a:p>
        </p:txBody>
      </p:sp>
      <p:graphicFrame>
        <p:nvGraphicFramePr>
          <p:cNvPr id="2" name="Diagram 1" descr="timeline">
            <a:extLst>
              <a:ext uri="{FF2B5EF4-FFF2-40B4-BE49-F238E27FC236}">
                <a16:creationId xmlns:a16="http://schemas.microsoft.com/office/drawing/2014/main" id="{F84F7193-F66D-454D-BA25-6EE5E9D067AF}"/>
              </a:ext>
            </a:extLst>
          </p:cNvPr>
          <p:cNvGraphicFramePr/>
          <p:nvPr>
            <p:extLst>
              <p:ext uri="{D42A27DB-BD31-4B8C-83A1-F6EECF244321}">
                <p14:modId xmlns:p14="http://schemas.microsoft.com/office/powerpoint/2010/main" val="2154751793"/>
              </p:ext>
            </p:extLst>
          </p:nvPr>
        </p:nvGraphicFramePr>
        <p:xfrm>
          <a:off x="464935" y="1252757"/>
          <a:ext cx="11262130" cy="5486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53B1530A-1B4C-EE89-4B9D-A747DB87E61D}"/>
              </a:ext>
            </a:extLst>
          </p:cNvPr>
          <p:cNvSpPr>
            <a:spLocks noGrp="1"/>
          </p:cNvSpPr>
          <p:nvPr>
            <p:ph type="sldNum" sz="quarter" idx="12"/>
          </p:nvPr>
        </p:nvSpPr>
        <p:spPr/>
        <p:txBody>
          <a:bodyPr/>
          <a:lstStyle/>
          <a:p>
            <a:fld id="{68A8D22E-6BC5-9E47-900C-2BB94685D9F5}" type="slidenum">
              <a:rPr lang="en-US" smtClean="0"/>
              <a:t>18</a:t>
            </a:fld>
            <a:endParaRPr lang="en-US"/>
          </a:p>
        </p:txBody>
      </p:sp>
    </p:spTree>
    <p:extLst>
      <p:ext uri="{BB962C8B-B14F-4D97-AF65-F5344CB8AC3E}">
        <p14:creationId xmlns:p14="http://schemas.microsoft.com/office/powerpoint/2010/main" val="1053206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Autofit/>
          </a:bodyPr>
          <a:lstStyle/>
          <a:p>
            <a:r>
              <a:rPr lang="en-US" sz="4800"/>
              <a:t>Identify Your Test Administration Team</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p:txBody>
          <a:bodyPr>
            <a:normAutofit fontScale="92500" lnSpcReduction="20000"/>
          </a:bodyPr>
          <a:lstStyle/>
          <a:p>
            <a:pPr marL="457200" indent="-457200">
              <a:buFont typeface="Arial" panose="020B0604020202020204" pitchFamily="34" charset="0"/>
              <a:buChar char="•"/>
            </a:pPr>
            <a:r>
              <a:rPr lang="en-US" sz="4000">
                <a:solidFill>
                  <a:schemeClr val="tx1"/>
                </a:solidFill>
              </a:rPr>
              <a:t>Meet with the technology coordinator and begin technology preparations. </a:t>
            </a:r>
          </a:p>
          <a:p>
            <a:pPr marL="457200" indent="-457200">
              <a:buFont typeface="Arial" panose="020B0604020202020204" pitchFamily="34" charset="0"/>
              <a:buChar char="•"/>
            </a:pPr>
            <a:r>
              <a:rPr lang="en-US" sz="4000">
                <a:solidFill>
                  <a:schemeClr val="tx1"/>
                </a:solidFill>
              </a:rPr>
              <a:t>Consider assignments for test administrators.</a:t>
            </a:r>
          </a:p>
          <a:p>
            <a:pPr marL="457200" indent="-457200">
              <a:buFont typeface="Arial" panose="020B0604020202020204" pitchFamily="34" charset="0"/>
              <a:buChar char="•"/>
            </a:pPr>
            <a:r>
              <a:rPr lang="en-US" sz="4000">
                <a:solidFill>
                  <a:schemeClr val="tx1"/>
                </a:solidFill>
              </a:rPr>
              <a:t>Develop your communication plan for technology and administration. </a:t>
            </a:r>
          </a:p>
          <a:p>
            <a:pPr marL="457200" indent="-457200">
              <a:buFont typeface="Arial" panose="020B0604020202020204" pitchFamily="34" charset="0"/>
              <a:buChar char="•"/>
            </a:pPr>
            <a:r>
              <a:rPr lang="en-US" sz="4000">
                <a:solidFill>
                  <a:schemeClr val="tx1"/>
                </a:solidFill>
              </a:rPr>
              <a:t>Update contact information with DESE and in the MCAS Portal as needed.</a:t>
            </a:r>
          </a:p>
          <a:p>
            <a:pPr marL="914400" lvl="1" indent="-457200">
              <a:buFont typeface="Arial" panose="020B0604020202020204" pitchFamily="34" charset="0"/>
              <a:buChar char="•"/>
            </a:pPr>
            <a:r>
              <a:rPr lang="en-US" sz="3500">
                <a:solidFill>
                  <a:schemeClr val="tx1"/>
                </a:solidFill>
              </a:rPr>
              <a:t>See the Guide to the MCAS Portal, </a:t>
            </a:r>
            <a:r>
              <a:rPr lang="en-US" sz="3500">
                <a:solidFill>
                  <a:schemeClr val="tx1"/>
                </a:solidFill>
                <a:hlinkClick r:id="rId2"/>
              </a:rPr>
              <a:t>Part II: MCAS Portal User Management</a:t>
            </a:r>
            <a:r>
              <a:rPr lang="en-US" sz="3500">
                <a:solidFill>
                  <a:schemeClr val="tx1"/>
                </a:solidFill>
              </a:rPr>
              <a:t> for guidance on updating MCAS Portal accounts.</a:t>
            </a:r>
          </a:p>
          <a:p>
            <a:pPr marL="457200" indent="-457200">
              <a:buFont typeface="Arial" panose="020B0604020202020204" pitchFamily="34" charset="0"/>
              <a:buChar char="•"/>
            </a:pPr>
            <a:endParaRPr lang="en-US" sz="4000"/>
          </a:p>
        </p:txBody>
      </p:sp>
      <p:sp>
        <p:nvSpPr>
          <p:cNvPr id="4" name="Slide Number Placeholder 3">
            <a:extLst>
              <a:ext uri="{FF2B5EF4-FFF2-40B4-BE49-F238E27FC236}">
                <a16:creationId xmlns:a16="http://schemas.microsoft.com/office/drawing/2014/main" id="{FEF226CE-37FB-5AF5-5B28-61DE7E649D59}"/>
              </a:ext>
            </a:extLst>
          </p:cNvPr>
          <p:cNvSpPr>
            <a:spLocks noGrp="1"/>
          </p:cNvSpPr>
          <p:nvPr>
            <p:ph type="sldNum" sz="quarter" idx="12"/>
          </p:nvPr>
        </p:nvSpPr>
        <p:spPr/>
        <p:txBody>
          <a:bodyPr/>
          <a:lstStyle/>
          <a:p>
            <a:fld id="{68A8D22E-6BC5-9E47-900C-2BB94685D9F5}" type="slidenum">
              <a:rPr lang="en-US" smtClean="0"/>
              <a:t>19</a:t>
            </a:fld>
            <a:endParaRPr lang="en-US"/>
          </a:p>
        </p:txBody>
      </p:sp>
    </p:spTree>
    <p:extLst>
      <p:ext uri="{BB962C8B-B14F-4D97-AF65-F5344CB8AC3E}">
        <p14:creationId xmlns:p14="http://schemas.microsoft.com/office/powerpoint/2010/main" val="4074317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a:bodyPr>
          <a:lstStyle/>
          <a:p>
            <a:r>
              <a:rPr lang="en-US"/>
              <a:t>Presenters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p:txBody>
          <a:bodyPr>
            <a:normAutofit/>
          </a:bodyPr>
          <a:lstStyle/>
          <a:p>
            <a:pPr marL="457200" indent="-457200">
              <a:buFont typeface="Arial" panose="020B0604020202020204" pitchFamily="34" charset="0"/>
              <a:buChar char="•"/>
            </a:pPr>
            <a:r>
              <a:rPr lang="en-US" sz="2900" dirty="0">
                <a:solidFill>
                  <a:schemeClr val="tx1"/>
                </a:solidFill>
              </a:rPr>
              <a:t>Shannon Cullen, Test Administration Coordinator</a:t>
            </a:r>
          </a:p>
          <a:p>
            <a:pPr marL="457200" indent="-457200">
              <a:buFont typeface="Arial" panose="020B0604020202020204" pitchFamily="34" charset="0"/>
              <a:buChar char="•"/>
            </a:pPr>
            <a:r>
              <a:rPr lang="en-US" sz="2900" dirty="0">
                <a:solidFill>
                  <a:schemeClr val="tx1"/>
                </a:solidFill>
              </a:rPr>
              <a:t>Robert Pelychaty, Manager of Inclusive Assessment</a:t>
            </a:r>
          </a:p>
          <a:p>
            <a:pPr marL="457200" indent="-457200">
              <a:buFont typeface="Arial" panose="020B0604020202020204" pitchFamily="34" charset="0"/>
              <a:buChar char="•"/>
            </a:pPr>
            <a:r>
              <a:rPr lang="en-US" sz="2900" dirty="0">
                <a:solidFill>
                  <a:schemeClr val="tx1"/>
                </a:solidFill>
              </a:rPr>
              <a:t>David Ragsdale, Test Security Specialist </a:t>
            </a:r>
          </a:p>
          <a:p>
            <a:pPr marL="457200" indent="-457200">
              <a:buFont typeface="Arial" panose="020B0604020202020204" pitchFamily="34" charset="0"/>
              <a:buChar char="•"/>
            </a:pPr>
            <a:r>
              <a:rPr lang="en-US" sz="2900" dirty="0">
                <a:solidFill>
                  <a:schemeClr val="tx1"/>
                </a:solidFill>
              </a:rPr>
              <a:t>Jodie Zalk, Manager of Test Administration and Publications</a:t>
            </a:r>
          </a:p>
          <a:p>
            <a:pPr marL="457200" indent="-457200">
              <a:buFont typeface="Arial" panose="020B0604020202020204" pitchFamily="34" charset="0"/>
              <a:buChar char="•"/>
            </a:pPr>
            <a:r>
              <a:rPr lang="en-US" sz="2900" dirty="0">
                <a:solidFill>
                  <a:schemeClr val="tx1"/>
                </a:solidFill>
              </a:rPr>
              <a:t>Marco Andrade, Director of Research and Accountability at Worcester Public Schools</a:t>
            </a:r>
          </a:p>
        </p:txBody>
      </p:sp>
      <p:sp>
        <p:nvSpPr>
          <p:cNvPr id="4" name="Slide Number Placeholder 3">
            <a:extLst>
              <a:ext uri="{FF2B5EF4-FFF2-40B4-BE49-F238E27FC236}">
                <a16:creationId xmlns:a16="http://schemas.microsoft.com/office/drawing/2014/main" id="{F0F7124A-97D3-DA46-B176-ACE75C7D5BD5}"/>
              </a:ext>
            </a:extLst>
          </p:cNvPr>
          <p:cNvSpPr>
            <a:spLocks noGrp="1"/>
          </p:cNvSpPr>
          <p:nvPr>
            <p:ph type="sldNum" sz="quarter" idx="12"/>
          </p:nvPr>
        </p:nvSpPr>
        <p:spPr/>
        <p:txBody>
          <a:bodyPr/>
          <a:lstStyle/>
          <a:p>
            <a:fld id="{68A8D22E-6BC5-9E47-900C-2BB94685D9F5}" type="slidenum">
              <a:rPr lang="en-US" smtClean="0"/>
              <a:t>2</a:t>
            </a:fld>
            <a:endParaRPr lang="en-US"/>
          </a:p>
        </p:txBody>
      </p:sp>
    </p:spTree>
    <p:extLst>
      <p:ext uri="{BB962C8B-B14F-4D97-AF65-F5344CB8AC3E}">
        <p14:creationId xmlns:p14="http://schemas.microsoft.com/office/powerpoint/2010/main" val="673807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Autofit/>
          </a:bodyPr>
          <a:lstStyle/>
          <a:p>
            <a:r>
              <a:rPr lang="en-US" sz="4000"/>
              <a:t>Identify “Who,” “Where,” and “When” (Late Winter/Early Spring)</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a:xfrm>
            <a:off x="173179" y="1591253"/>
            <a:ext cx="11890665" cy="4901621"/>
          </a:xfrm>
        </p:spPr>
        <p:txBody>
          <a:bodyPr>
            <a:normAutofit fontScale="92500" lnSpcReduction="20000"/>
          </a:bodyPr>
          <a:lstStyle/>
          <a:p>
            <a:pPr marL="457200" indent="-457200">
              <a:buFont typeface="Arial" panose="020B0604020202020204" pitchFamily="34" charset="0"/>
              <a:buChar char="•"/>
            </a:pPr>
            <a:r>
              <a:rPr lang="en-US" sz="3200" dirty="0">
                <a:solidFill>
                  <a:schemeClr val="tx1"/>
                </a:solidFill>
              </a:rPr>
              <a:t>Particularly for high schools, identify all students participating in each grade’s tests.</a:t>
            </a:r>
          </a:p>
          <a:p>
            <a:pPr marL="914400" lvl="1" indent="-457200">
              <a:buFont typeface="Arial" panose="020B0604020202020204" pitchFamily="34" charset="0"/>
              <a:buChar char="•"/>
            </a:pPr>
            <a:r>
              <a:rPr lang="en-US" sz="2400" dirty="0">
                <a:solidFill>
                  <a:schemeClr val="tx1"/>
                </a:solidFill>
                <a:hlinkClick r:id="rId2"/>
              </a:rPr>
              <a:t>High school participation guidelines</a:t>
            </a:r>
            <a:r>
              <a:rPr lang="en-US" sz="2400" dirty="0">
                <a:solidFill>
                  <a:schemeClr val="tx1"/>
                </a:solidFill>
              </a:rPr>
              <a:t> available </a:t>
            </a:r>
          </a:p>
          <a:p>
            <a:pPr marL="457200" indent="-457200">
              <a:buFont typeface="Arial" panose="020B0604020202020204" pitchFamily="34" charset="0"/>
              <a:buChar char="•"/>
            </a:pPr>
            <a:r>
              <a:rPr lang="en-US" sz="3200" dirty="0">
                <a:solidFill>
                  <a:schemeClr val="tx1"/>
                </a:solidFill>
              </a:rPr>
              <a:t>Assign accessibility features and accommodations.</a:t>
            </a:r>
          </a:p>
          <a:p>
            <a:pPr marL="914400" lvl="1" indent="-457200">
              <a:buFont typeface="Arial" panose="020B0604020202020204" pitchFamily="34" charset="0"/>
              <a:buChar char="•"/>
            </a:pPr>
            <a:r>
              <a:rPr lang="en-US" sz="2400" dirty="0">
                <a:solidFill>
                  <a:schemeClr val="tx1"/>
                </a:solidFill>
              </a:rPr>
              <a:t>Plan for where accommodations will be administered (e.g., students with a one-to-one administration). </a:t>
            </a:r>
          </a:p>
          <a:p>
            <a:pPr marL="914400" lvl="1" indent="-457200">
              <a:buFont typeface="Arial" panose="020B0604020202020204" pitchFamily="34" charset="0"/>
              <a:buChar char="•"/>
            </a:pPr>
            <a:r>
              <a:rPr lang="en-US" sz="2400" dirty="0">
                <a:solidFill>
                  <a:schemeClr val="tx1"/>
                </a:solidFill>
              </a:rPr>
              <a:t>Determine which staff members will administer accommodations requiring the Nondisclosure Acknowledgment form. </a:t>
            </a:r>
          </a:p>
          <a:p>
            <a:pPr marL="457200" indent="-457200">
              <a:buFont typeface="Arial" panose="020B0604020202020204" pitchFamily="34" charset="0"/>
              <a:buChar char="•"/>
            </a:pPr>
            <a:r>
              <a:rPr lang="en-US" sz="3200" dirty="0">
                <a:solidFill>
                  <a:schemeClr val="tx1"/>
                </a:solidFill>
              </a:rPr>
              <a:t>Establish testing locations and develop staffing plans. </a:t>
            </a:r>
          </a:p>
          <a:p>
            <a:pPr marL="914400" lvl="1" indent="-457200">
              <a:buFont typeface="Arial" panose="020B0604020202020204" pitchFamily="34" charset="0"/>
              <a:buChar char="•"/>
            </a:pPr>
            <a:r>
              <a:rPr lang="en-US" sz="2400" dirty="0">
                <a:solidFill>
                  <a:schemeClr val="tx1"/>
                </a:solidFill>
              </a:rPr>
              <a:t>Prepare list of test administrators and students for school records, and assign/update user roles in the MCAS Portal (details on upcoming slide).</a:t>
            </a:r>
          </a:p>
          <a:p>
            <a:pPr marL="914400" lvl="1" indent="-457200">
              <a:buFont typeface="Arial" panose="020B0604020202020204" pitchFamily="34" charset="0"/>
              <a:buChar char="•"/>
            </a:pPr>
            <a:r>
              <a:rPr lang="en-US" sz="2400" dirty="0">
                <a:solidFill>
                  <a:schemeClr val="tx1"/>
                </a:solidFill>
              </a:rPr>
              <a:t>Begin training plans for test administrators and staff.</a:t>
            </a:r>
          </a:p>
          <a:p>
            <a:pPr marL="914400" lvl="1" indent="-457200">
              <a:buFont typeface="Arial" panose="020B0604020202020204" pitchFamily="34" charset="0"/>
              <a:buChar char="•"/>
            </a:pPr>
            <a:r>
              <a:rPr lang="en-US" sz="2400" dirty="0">
                <a:solidFill>
                  <a:schemeClr val="tx1"/>
                </a:solidFill>
              </a:rPr>
              <a:t>Plan for secure testing environments. </a:t>
            </a:r>
          </a:p>
          <a:p>
            <a:pPr marL="914400" lvl="1" indent="-457200">
              <a:buFont typeface="Arial" panose="020B0604020202020204" pitchFamily="34" charset="0"/>
              <a:buChar char="•"/>
            </a:pPr>
            <a:r>
              <a:rPr lang="en-US" sz="2400" dirty="0">
                <a:solidFill>
                  <a:schemeClr val="tx1"/>
                </a:solidFill>
                <a:hlinkClick r:id="rId3"/>
              </a:rPr>
              <a:t>Slide template</a:t>
            </a:r>
            <a:r>
              <a:rPr lang="en-US" sz="2400" dirty="0">
                <a:solidFill>
                  <a:schemeClr val="tx1"/>
                </a:solidFill>
              </a:rPr>
              <a:t> for training test administrators to be updated </a:t>
            </a:r>
            <a:r>
              <a:rPr lang="en-US" dirty="0">
                <a:solidFill>
                  <a:schemeClr val="tx1"/>
                </a:solidFill>
              </a:rPr>
              <a:t>in</a:t>
            </a:r>
            <a:r>
              <a:rPr lang="en-US" sz="2400" dirty="0">
                <a:solidFill>
                  <a:schemeClr val="tx1"/>
                </a:solidFill>
              </a:rPr>
              <a:t> early Feb.; template for </a:t>
            </a:r>
            <a:r>
              <a:rPr lang="en-US" sz="2400" dirty="0">
                <a:solidFill>
                  <a:schemeClr val="tx1"/>
                </a:solidFill>
                <a:hlinkClick r:id="rId4"/>
              </a:rPr>
              <a:t>February Science</a:t>
            </a:r>
            <a:r>
              <a:rPr lang="en-US" sz="2400" dirty="0">
                <a:solidFill>
                  <a:schemeClr val="tx1"/>
                </a:solidFill>
              </a:rPr>
              <a:t> available </a:t>
            </a:r>
          </a:p>
        </p:txBody>
      </p:sp>
      <p:sp>
        <p:nvSpPr>
          <p:cNvPr id="4" name="Slide Number Placeholder 3">
            <a:extLst>
              <a:ext uri="{FF2B5EF4-FFF2-40B4-BE49-F238E27FC236}">
                <a16:creationId xmlns:a16="http://schemas.microsoft.com/office/drawing/2014/main" id="{386E3111-63C5-20FE-6894-2248E1BB30E0}"/>
              </a:ext>
            </a:extLst>
          </p:cNvPr>
          <p:cNvSpPr>
            <a:spLocks noGrp="1"/>
          </p:cNvSpPr>
          <p:nvPr>
            <p:ph type="sldNum" sz="quarter" idx="12"/>
          </p:nvPr>
        </p:nvSpPr>
        <p:spPr/>
        <p:txBody>
          <a:bodyPr/>
          <a:lstStyle/>
          <a:p>
            <a:fld id="{68A8D22E-6BC5-9E47-900C-2BB94685D9F5}" type="slidenum">
              <a:rPr lang="en-US" smtClean="0"/>
              <a:t>20</a:t>
            </a:fld>
            <a:endParaRPr lang="en-US"/>
          </a:p>
        </p:txBody>
      </p:sp>
    </p:spTree>
    <p:extLst>
      <p:ext uri="{BB962C8B-B14F-4D97-AF65-F5344CB8AC3E}">
        <p14:creationId xmlns:p14="http://schemas.microsoft.com/office/powerpoint/2010/main" val="86047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Autofit/>
          </a:bodyPr>
          <a:lstStyle/>
          <a:p>
            <a:r>
              <a:rPr lang="en-US" sz="4000"/>
              <a:t>Scheduling Considerations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p:txBody>
          <a:bodyPr vert="horz" lIns="91440" tIns="45720" rIns="91440" bIns="45720" rtlCol="0" anchor="t">
            <a:noAutofit/>
          </a:bodyPr>
          <a:lstStyle/>
          <a:p>
            <a:pPr marL="457200" indent="-457200">
              <a:buFont typeface="Arial" panose="020B0604020202020204" pitchFamily="34" charset="0"/>
              <a:buChar char="•"/>
            </a:pPr>
            <a:r>
              <a:rPr lang="en-US" sz="2600">
                <a:solidFill>
                  <a:schemeClr val="tx1"/>
                </a:solidFill>
                <a:latin typeface="Arial"/>
                <a:cs typeface="Arial"/>
              </a:rPr>
              <a:t>The MCAS Student Kiosk will be available between 7:00 a.m. and 4:00 p.m., Monday–Friday, except the week of April school vacation; request special access to test outside these hours (see PAM page 24). </a:t>
            </a:r>
          </a:p>
          <a:p>
            <a:pPr marL="457200" indent="-457200">
              <a:buFont typeface="Arial" panose="020B0604020202020204" pitchFamily="34" charset="0"/>
              <a:buChar char="•"/>
            </a:pPr>
            <a:r>
              <a:rPr lang="en-US" sz="2600">
                <a:solidFill>
                  <a:schemeClr val="tx1"/>
                </a:solidFill>
                <a:latin typeface="Arial"/>
                <a:cs typeface="Arial"/>
              </a:rPr>
              <a:t>Grades 4 and 10 Math, and grades 5 and 8 STE: </a:t>
            </a:r>
          </a:p>
          <a:p>
            <a:pPr marL="914400" lvl="1" indent="-457200">
              <a:buFont typeface="Arial" panose="020B0604020202020204" pitchFamily="34" charset="0"/>
              <a:buChar char="•"/>
            </a:pPr>
            <a:r>
              <a:rPr lang="en-US" sz="2200">
                <a:solidFill>
                  <a:schemeClr val="tx1"/>
                </a:solidFill>
                <a:latin typeface="Arial"/>
                <a:cs typeface="Arial"/>
              </a:rPr>
              <a:t>Decide whether to administer the optional questionnaire directly after Session 2 or another time.</a:t>
            </a:r>
          </a:p>
          <a:p>
            <a:pPr marL="457200" indent="-457200">
              <a:buFont typeface="Arial" panose="020B0604020202020204" pitchFamily="34" charset="0"/>
              <a:buChar char="•"/>
            </a:pPr>
            <a:r>
              <a:rPr lang="en-US" sz="2600">
                <a:solidFill>
                  <a:schemeClr val="tx1"/>
                </a:solidFill>
                <a:latin typeface="Arial"/>
                <a:cs typeface="Arial"/>
              </a:rPr>
              <a:t>Plan logistics related to scheduling. </a:t>
            </a:r>
          </a:p>
          <a:p>
            <a:pPr marL="914400" lvl="1" indent="-457200">
              <a:buFont typeface="Arial" panose="020B0604020202020204" pitchFamily="34" charset="0"/>
              <a:buChar char="•"/>
            </a:pPr>
            <a:r>
              <a:rPr lang="en-US" sz="2200">
                <a:solidFill>
                  <a:schemeClr val="tx1"/>
                </a:solidFill>
                <a:latin typeface="Arial"/>
                <a:cs typeface="Arial"/>
              </a:rPr>
              <a:t>One break per session, around 3–5 minutes, at test administrator’s discretion.</a:t>
            </a:r>
          </a:p>
          <a:p>
            <a:pPr marL="914400" lvl="1" indent="-457200">
              <a:buFont typeface="Arial" panose="020B0604020202020204" pitchFamily="34" charset="0"/>
              <a:buChar char="•"/>
            </a:pPr>
            <a:r>
              <a:rPr lang="en-US" sz="2200">
                <a:solidFill>
                  <a:schemeClr val="tx1"/>
                </a:solidFill>
                <a:latin typeface="Arial"/>
                <a:cs typeface="Arial"/>
              </a:rPr>
              <a:t>Make plans for students who finish early and students who need extra time, including students who work through lunch; consider using dismissal waves.</a:t>
            </a:r>
          </a:p>
        </p:txBody>
      </p:sp>
      <p:sp>
        <p:nvSpPr>
          <p:cNvPr id="4" name="Slide Number Placeholder 3">
            <a:extLst>
              <a:ext uri="{FF2B5EF4-FFF2-40B4-BE49-F238E27FC236}">
                <a16:creationId xmlns:a16="http://schemas.microsoft.com/office/drawing/2014/main" id="{DBBB5559-0526-4DD0-65D1-72C3A480ADDA}"/>
              </a:ext>
            </a:extLst>
          </p:cNvPr>
          <p:cNvSpPr>
            <a:spLocks noGrp="1"/>
          </p:cNvSpPr>
          <p:nvPr>
            <p:ph type="sldNum" sz="quarter" idx="12"/>
          </p:nvPr>
        </p:nvSpPr>
        <p:spPr/>
        <p:txBody>
          <a:bodyPr/>
          <a:lstStyle/>
          <a:p>
            <a:fld id="{68A8D22E-6BC5-9E47-900C-2BB94685D9F5}" type="slidenum">
              <a:rPr lang="en-US" smtClean="0"/>
              <a:t>21</a:t>
            </a:fld>
            <a:endParaRPr lang="en-US"/>
          </a:p>
        </p:txBody>
      </p:sp>
    </p:spTree>
    <p:extLst>
      <p:ext uri="{BB962C8B-B14F-4D97-AF65-F5344CB8AC3E}">
        <p14:creationId xmlns:p14="http://schemas.microsoft.com/office/powerpoint/2010/main" val="4127452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2A028-DBB2-0D59-C432-CD0BA2ED47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9F7FA7-E534-F6CB-D82F-8213656D4947}"/>
              </a:ext>
            </a:extLst>
          </p:cNvPr>
          <p:cNvSpPr>
            <a:spLocks noGrp="1"/>
          </p:cNvSpPr>
          <p:nvPr>
            <p:ph type="title"/>
          </p:nvPr>
        </p:nvSpPr>
        <p:spPr/>
        <p:txBody>
          <a:bodyPr>
            <a:noAutofit/>
          </a:bodyPr>
          <a:lstStyle/>
          <a:p>
            <a:r>
              <a:rPr lang="en-US" sz="4000"/>
              <a:t>Scheduling Considerations (cont’d)</a:t>
            </a:r>
          </a:p>
        </p:txBody>
      </p:sp>
      <p:sp>
        <p:nvSpPr>
          <p:cNvPr id="3" name="Text Placeholder 2">
            <a:extLst>
              <a:ext uri="{FF2B5EF4-FFF2-40B4-BE49-F238E27FC236}">
                <a16:creationId xmlns:a16="http://schemas.microsoft.com/office/drawing/2014/main" id="{43B454B4-E69F-C0D2-AE0F-4E44EF3D1D89}"/>
              </a:ext>
            </a:extLst>
          </p:cNvPr>
          <p:cNvSpPr>
            <a:spLocks noGrp="1"/>
          </p:cNvSpPr>
          <p:nvPr>
            <p:ph idx="1"/>
          </p:nvPr>
        </p:nvSpPr>
        <p:spPr>
          <a:xfrm>
            <a:off x="173179" y="1467429"/>
            <a:ext cx="11890665" cy="5025446"/>
          </a:xfrm>
        </p:spPr>
        <p:txBody>
          <a:bodyPr vert="horz" lIns="91440" tIns="45720" rIns="91440" bIns="45720" rtlCol="0" anchor="t">
            <a:noAutofit/>
          </a:bodyPr>
          <a:lstStyle/>
          <a:p>
            <a:pPr marL="457200" indent="-457200">
              <a:buFont typeface="Arial" panose="020B0604020202020204" pitchFamily="34" charset="0"/>
              <a:buChar char="•"/>
            </a:pPr>
            <a:r>
              <a:rPr lang="en-US">
                <a:solidFill>
                  <a:schemeClr val="tx1"/>
                </a:solidFill>
                <a:latin typeface="Arial"/>
                <a:cs typeface="Arial"/>
              </a:rPr>
              <a:t>If needed for efficiency, you can group together students in different grades taking the same subject-area test for make-up testing, as long as the TAM script matches.</a:t>
            </a:r>
          </a:p>
          <a:p>
            <a:pPr marL="914400" lvl="1" indent="-457200">
              <a:buFont typeface="Arial" panose="020B0604020202020204" pitchFamily="34" charset="0"/>
              <a:buChar char="•"/>
            </a:pPr>
            <a:r>
              <a:rPr lang="en-US" b="1">
                <a:solidFill>
                  <a:schemeClr val="tx1"/>
                </a:solidFill>
                <a:latin typeface="Arial"/>
                <a:cs typeface="Arial"/>
              </a:rPr>
              <a:t>ELA: </a:t>
            </a:r>
            <a:r>
              <a:rPr lang="en-US">
                <a:solidFill>
                  <a:schemeClr val="tx1"/>
                </a:solidFill>
                <a:latin typeface="Arial"/>
                <a:cs typeface="Arial"/>
              </a:rPr>
              <a:t>Grades 3–8</a:t>
            </a:r>
          </a:p>
          <a:p>
            <a:pPr marL="914400" lvl="1" indent="-457200">
              <a:buFont typeface="Arial" panose="020B0604020202020204" pitchFamily="34" charset="0"/>
              <a:buChar char="•"/>
            </a:pPr>
            <a:r>
              <a:rPr lang="en-US" b="1">
                <a:solidFill>
                  <a:schemeClr val="tx1"/>
                </a:solidFill>
                <a:latin typeface="Arial"/>
                <a:cs typeface="Arial"/>
              </a:rPr>
              <a:t>Math:</a:t>
            </a:r>
            <a:r>
              <a:rPr lang="en-US">
                <a:solidFill>
                  <a:schemeClr val="tx1"/>
                </a:solidFill>
                <a:latin typeface="Arial"/>
                <a:cs typeface="Arial"/>
              </a:rPr>
              <a:t> Grades 3 and 4, grades 5 and 6, grades 7 and 8</a:t>
            </a:r>
          </a:p>
          <a:p>
            <a:pPr marL="914400" lvl="1" indent="-457200">
              <a:buFont typeface="Arial" panose="020B0604020202020204" pitchFamily="34" charset="0"/>
              <a:buChar char="•"/>
            </a:pPr>
            <a:r>
              <a:rPr lang="en-US" b="1">
                <a:solidFill>
                  <a:schemeClr val="tx1"/>
                </a:solidFill>
                <a:latin typeface="Arial"/>
                <a:cs typeface="Arial"/>
              </a:rPr>
              <a:t>STE: </a:t>
            </a:r>
            <a:r>
              <a:rPr lang="en-US">
                <a:solidFill>
                  <a:schemeClr val="tx1"/>
                </a:solidFill>
                <a:latin typeface="Arial"/>
                <a:cs typeface="Arial"/>
              </a:rPr>
              <a:t>Grades 5 and 8</a:t>
            </a:r>
          </a:p>
          <a:p>
            <a:pPr marL="457200" indent="-457200">
              <a:buFont typeface="Arial" panose="020B0604020202020204" pitchFamily="34" charset="0"/>
              <a:buChar char="•"/>
            </a:pPr>
            <a:r>
              <a:rPr lang="en-US">
                <a:solidFill>
                  <a:schemeClr val="tx1"/>
                </a:solidFill>
                <a:latin typeface="Arial"/>
                <a:cs typeface="Arial"/>
              </a:rPr>
              <a:t>Do not group together students doing CBT and any students doing PBT.</a:t>
            </a:r>
          </a:p>
        </p:txBody>
      </p:sp>
      <p:sp>
        <p:nvSpPr>
          <p:cNvPr id="4" name="Slide Number Placeholder 3">
            <a:extLst>
              <a:ext uri="{FF2B5EF4-FFF2-40B4-BE49-F238E27FC236}">
                <a16:creationId xmlns:a16="http://schemas.microsoft.com/office/drawing/2014/main" id="{315638DA-9C9E-A677-A044-650795A3E0C7}"/>
              </a:ext>
            </a:extLst>
          </p:cNvPr>
          <p:cNvSpPr>
            <a:spLocks noGrp="1"/>
          </p:cNvSpPr>
          <p:nvPr>
            <p:ph type="sldNum" sz="quarter" idx="12"/>
          </p:nvPr>
        </p:nvSpPr>
        <p:spPr/>
        <p:txBody>
          <a:bodyPr/>
          <a:lstStyle/>
          <a:p>
            <a:fld id="{68A8D22E-6BC5-9E47-900C-2BB94685D9F5}" type="slidenum">
              <a:rPr lang="en-US" smtClean="0"/>
              <a:t>22</a:t>
            </a:fld>
            <a:endParaRPr lang="en-US"/>
          </a:p>
        </p:txBody>
      </p:sp>
    </p:spTree>
    <p:extLst>
      <p:ext uri="{BB962C8B-B14F-4D97-AF65-F5344CB8AC3E}">
        <p14:creationId xmlns:p14="http://schemas.microsoft.com/office/powerpoint/2010/main" val="2899740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DB7EB-0616-5CBB-EE62-91E06E339A4A}"/>
              </a:ext>
            </a:extLst>
          </p:cNvPr>
          <p:cNvSpPr>
            <a:spLocks noGrp="1"/>
          </p:cNvSpPr>
          <p:nvPr>
            <p:ph type="title"/>
          </p:nvPr>
        </p:nvSpPr>
        <p:spPr/>
        <p:txBody>
          <a:bodyPr/>
          <a:lstStyle/>
          <a:p>
            <a:r>
              <a:rPr lang="en-US"/>
              <a:t>Scheduling Considerations (cont’d)</a:t>
            </a:r>
          </a:p>
        </p:txBody>
      </p:sp>
      <p:sp>
        <p:nvSpPr>
          <p:cNvPr id="3" name="Content Placeholder 2">
            <a:extLst>
              <a:ext uri="{FF2B5EF4-FFF2-40B4-BE49-F238E27FC236}">
                <a16:creationId xmlns:a16="http://schemas.microsoft.com/office/drawing/2014/main" id="{284F164B-DB1F-D051-DD1C-318A95EF38EF}"/>
              </a:ext>
            </a:extLst>
          </p:cNvPr>
          <p:cNvSpPr>
            <a:spLocks noGrp="1"/>
          </p:cNvSpPr>
          <p:nvPr>
            <p:ph idx="1"/>
          </p:nvPr>
        </p:nvSpPr>
        <p:spPr/>
        <p:txBody>
          <a:bodyPr/>
          <a:lstStyle/>
          <a:p>
            <a:r>
              <a:rPr lang="en-US">
                <a:solidFill>
                  <a:schemeClr val="tx1"/>
                </a:solidFill>
                <a:latin typeface="Arial"/>
                <a:cs typeface="Arial"/>
              </a:rPr>
              <a:t>Note that in the MCAS Portal, classes are grade and subject-specific for grades 3–8. </a:t>
            </a:r>
            <a:r>
              <a:rPr lang="en-US" b="1">
                <a:solidFill>
                  <a:schemeClr val="tx1"/>
                </a:solidFill>
                <a:latin typeface="Arial"/>
                <a:cs typeface="Arial"/>
              </a:rPr>
              <a:t>New for 2026</a:t>
            </a:r>
            <a:r>
              <a:rPr lang="en-US">
                <a:solidFill>
                  <a:schemeClr val="tx1"/>
                </a:solidFill>
                <a:latin typeface="Arial"/>
                <a:cs typeface="Arial"/>
              </a:rPr>
              <a:t>, high school classes are subject-specific; students from multiple grade levels taking the same test can be placed in the same class. </a:t>
            </a:r>
          </a:p>
          <a:p>
            <a:endParaRPr lang="en-US"/>
          </a:p>
        </p:txBody>
      </p:sp>
      <p:sp>
        <p:nvSpPr>
          <p:cNvPr id="4" name="Slide Number Placeholder 3">
            <a:extLst>
              <a:ext uri="{FF2B5EF4-FFF2-40B4-BE49-F238E27FC236}">
                <a16:creationId xmlns:a16="http://schemas.microsoft.com/office/drawing/2014/main" id="{5B93EB16-FC8B-6DE3-F07E-4367E0B35B48}"/>
              </a:ext>
            </a:extLst>
          </p:cNvPr>
          <p:cNvSpPr>
            <a:spLocks noGrp="1"/>
          </p:cNvSpPr>
          <p:nvPr>
            <p:ph type="sldNum" sz="quarter" idx="12"/>
          </p:nvPr>
        </p:nvSpPr>
        <p:spPr/>
        <p:txBody>
          <a:bodyPr/>
          <a:lstStyle/>
          <a:p>
            <a:fld id="{68A8D22E-6BC5-9E47-900C-2BB94685D9F5}" type="slidenum">
              <a:rPr lang="en-US" smtClean="0"/>
              <a:t>23</a:t>
            </a:fld>
            <a:endParaRPr lang="en-US"/>
          </a:p>
        </p:txBody>
      </p:sp>
      <p:pic>
        <p:nvPicPr>
          <p:cNvPr id="6" name="Picture 5" descr="Graphical user interface, text, application&#10;&#10;AI-generated content may be incorrect.">
            <a:extLst>
              <a:ext uri="{FF2B5EF4-FFF2-40B4-BE49-F238E27FC236}">
                <a16:creationId xmlns:a16="http://schemas.microsoft.com/office/drawing/2014/main" id="{BD3D76C9-F642-495A-1D67-F1FF89E098C3}"/>
              </a:ext>
            </a:extLst>
          </p:cNvPr>
          <p:cNvPicPr>
            <a:picLocks noChangeAspect="1"/>
          </p:cNvPicPr>
          <p:nvPr/>
        </p:nvPicPr>
        <p:blipFill>
          <a:blip r:embed="rId2"/>
          <a:stretch>
            <a:fillRect/>
          </a:stretch>
        </p:blipFill>
        <p:spPr>
          <a:xfrm>
            <a:off x="22511" y="3198451"/>
            <a:ext cx="12192000" cy="3147148"/>
          </a:xfrm>
          <a:prstGeom prst="rect">
            <a:avLst/>
          </a:prstGeom>
        </p:spPr>
      </p:pic>
    </p:spTree>
    <p:extLst>
      <p:ext uri="{BB962C8B-B14F-4D97-AF65-F5344CB8AC3E}">
        <p14:creationId xmlns:p14="http://schemas.microsoft.com/office/powerpoint/2010/main" val="4231958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8EFF5-BF97-AC91-2926-89FA05A3F3E1}"/>
              </a:ext>
            </a:extLst>
          </p:cNvPr>
          <p:cNvSpPr>
            <a:spLocks noGrp="1"/>
          </p:cNvSpPr>
          <p:nvPr>
            <p:ph type="title"/>
          </p:nvPr>
        </p:nvSpPr>
        <p:spPr/>
        <p:txBody>
          <a:bodyPr>
            <a:normAutofit fontScale="90000"/>
          </a:bodyPr>
          <a:lstStyle/>
          <a:p>
            <a:r>
              <a:rPr lang="en-US"/>
              <a:t>Scheduling Considerations for Spanish/English Tests</a:t>
            </a:r>
          </a:p>
        </p:txBody>
      </p:sp>
      <p:sp>
        <p:nvSpPr>
          <p:cNvPr id="3" name="Content Placeholder 2">
            <a:extLst>
              <a:ext uri="{FF2B5EF4-FFF2-40B4-BE49-F238E27FC236}">
                <a16:creationId xmlns:a16="http://schemas.microsoft.com/office/drawing/2014/main" id="{1FD8C4FB-D412-C0F6-8DE1-8E9BB66E806D}"/>
              </a:ext>
            </a:extLst>
          </p:cNvPr>
          <p:cNvSpPr>
            <a:spLocks noGrp="1"/>
          </p:cNvSpPr>
          <p:nvPr>
            <p:ph idx="1"/>
          </p:nvPr>
        </p:nvSpPr>
        <p:spPr/>
        <p:txBody>
          <a:bodyPr/>
          <a:lstStyle/>
          <a:p>
            <a:r>
              <a:rPr lang="en-US">
                <a:solidFill>
                  <a:schemeClr val="tx1"/>
                </a:solidFill>
              </a:rPr>
              <a:t>As staffing permits, DESE recommends separate testing locations for students taking a Spanish/English and students taking an English test. Why? </a:t>
            </a:r>
          </a:p>
          <a:p>
            <a:pPr lvl="1"/>
            <a:r>
              <a:rPr lang="en-US">
                <a:solidFill>
                  <a:schemeClr val="tx1"/>
                </a:solidFill>
              </a:rPr>
              <a:t>If both groups of students will test at the same time, both scripts must be read to all students (this will extend the time needed for testing). </a:t>
            </a:r>
          </a:p>
          <a:p>
            <a:pPr lvl="1"/>
            <a:r>
              <a:rPr lang="en-US">
                <a:solidFill>
                  <a:schemeClr val="tx1"/>
                </a:solidFill>
              </a:rPr>
              <a:t>Test administrators will also need to manage two separate “classes” and access codes in the MCAS Portal (students taking the Spanish/English tests must be assigned to a separate class). </a:t>
            </a:r>
          </a:p>
          <a:p>
            <a:endParaRPr lang="en-US"/>
          </a:p>
        </p:txBody>
      </p:sp>
      <p:sp>
        <p:nvSpPr>
          <p:cNvPr id="4" name="Slide Number Placeholder 3">
            <a:extLst>
              <a:ext uri="{FF2B5EF4-FFF2-40B4-BE49-F238E27FC236}">
                <a16:creationId xmlns:a16="http://schemas.microsoft.com/office/drawing/2014/main" id="{3FCA1DEC-FE0E-22D9-AE30-B74F227E4309}"/>
              </a:ext>
            </a:extLst>
          </p:cNvPr>
          <p:cNvSpPr>
            <a:spLocks noGrp="1"/>
          </p:cNvSpPr>
          <p:nvPr>
            <p:ph type="sldNum" sz="quarter" idx="12"/>
          </p:nvPr>
        </p:nvSpPr>
        <p:spPr/>
        <p:txBody>
          <a:bodyPr/>
          <a:lstStyle/>
          <a:p>
            <a:fld id="{68A8D22E-6BC5-9E47-900C-2BB94685D9F5}" type="slidenum">
              <a:rPr lang="en-US" smtClean="0"/>
              <a:t>24</a:t>
            </a:fld>
            <a:endParaRPr lang="en-US"/>
          </a:p>
        </p:txBody>
      </p:sp>
    </p:spTree>
    <p:extLst>
      <p:ext uri="{BB962C8B-B14F-4D97-AF65-F5344CB8AC3E}">
        <p14:creationId xmlns:p14="http://schemas.microsoft.com/office/powerpoint/2010/main" val="1850386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a:bodyPr>
          <a:lstStyle/>
          <a:p>
            <a:r>
              <a:rPr lang="en-US"/>
              <a:t>Update Student Information</a:t>
            </a:r>
          </a:p>
        </p:txBody>
      </p:sp>
      <p:grpSp>
        <p:nvGrpSpPr>
          <p:cNvPr id="9" name="Group 8">
            <a:extLst>
              <a:ext uri="{FF2B5EF4-FFF2-40B4-BE49-F238E27FC236}">
                <a16:creationId xmlns:a16="http://schemas.microsoft.com/office/drawing/2014/main" id="{F80927E9-623B-0D4B-A1C8-1A755F9FA014}"/>
              </a:ext>
            </a:extLst>
          </p:cNvPr>
          <p:cNvGrpSpPr/>
          <p:nvPr/>
        </p:nvGrpSpPr>
        <p:grpSpPr>
          <a:xfrm>
            <a:off x="356421" y="1567489"/>
            <a:ext cx="5739579" cy="4652170"/>
            <a:chOff x="333376" y="1336505"/>
            <a:chExt cx="5739579" cy="4652170"/>
          </a:xfrm>
        </p:grpSpPr>
        <p:sp>
          <p:nvSpPr>
            <p:cNvPr id="4" name="Text Placeholder 3">
              <a:extLst>
                <a:ext uri="{FF2B5EF4-FFF2-40B4-BE49-F238E27FC236}">
                  <a16:creationId xmlns:a16="http://schemas.microsoft.com/office/drawing/2014/main" id="{B491E3CB-6D2B-BA73-4F4C-0B80A6A3C966}"/>
                </a:ext>
              </a:extLst>
            </p:cNvPr>
            <p:cNvSpPr txBox="1">
              <a:spLocks/>
            </p:cNvSpPr>
            <p:nvPr/>
          </p:nvSpPr>
          <p:spPr>
            <a:xfrm>
              <a:off x="435429" y="1336505"/>
              <a:ext cx="5452057" cy="776702"/>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a:solidFill>
                    <a:schemeClr val="tx1"/>
                  </a:solidFill>
                </a:rPr>
                <a:t>In </a:t>
              </a:r>
              <a:r>
                <a:rPr lang="en-US" b="1">
                  <a:solidFill>
                    <a:schemeClr val="tx1"/>
                  </a:solidFill>
                </a:rPr>
                <a:t>SIMS </a:t>
              </a:r>
              <a:r>
                <a:rPr lang="en-US">
                  <a:solidFill>
                    <a:schemeClr val="tx1"/>
                  </a:solidFill>
                </a:rPr>
                <a:t>(DESE Student Information Management System)</a:t>
              </a:r>
            </a:p>
          </p:txBody>
        </p:sp>
        <p:sp>
          <p:nvSpPr>
            <p:cNvPr id="5" name="Content Placeholder 2">
              <a:extLst>
                <a:ext uri="{FF2B5EF4-FFF2-40B4-BE49-F238E27FC236}">
                  <a16:creationId xmlns:a16="http://schemas.microsoft.com/office/drawing/2014/main" id="{3469FB77-70D0-DEAB-55E9-8BA57BBBCC99}"/>
                </a:ext>
              </a:extLst>
            </p:cNvPr>
            <p:cNvSpPr txBox="1">
              <a:spLocks/>
            </p:cNvSpPr>
            <p:nvPr/>
          </p:nvSpPr>
          <p:spPr>
            <a:xfrm>
              <a:off x="333376" y="2189408"/>
              <a:ext cx="5739579" cy="37992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sz="2400">
                  <a:solidFill>
                    <a:schemeClr val="tx1"/>
                  </a:solidFill>
                </a:rPr>
                <a:t>Go to the </a:t>
              </a:r>
              <a:r>
                <a:rPr lang="en-US" sz="2400">
                  <a:solidFill>
                    <a:schemeClr val="tx1"/>
                  </a:solidFill>
                  <a:hlinkClick r:id="rId2"/>
                </a:rPr>
                <a:t>People Search pag</a:t>
              </a:r>
              <a:r>
                <a:rPr lang="en-US" sz="2400">
                  <a:hlinkClick r:id="rId2"/>
                </a:rPr>
                <a:t>e</a:t>
              </a:r>
              <a:r>
                <a:rPr lang="en-US" sz="2400"/>
                <a:t> on the Profiles website</a:t>
              </a:r>
              <a:r>
                <a:rPr lang="en-US" sz="2400">
                  <a:solidFill>
                    <a:schemeClr val="tx1"/>
                  </a:solidFill>
                </a:rPr>
                <a:t>, select </a:t>
              </a:r>
              <a:r>
                <a:rPr lang="en-US" sz="2400" b="1">
                  <a:solidFill>
                    <a:schemeClr val="tx1"/>
                  </a:solidFill>
                </a:rPr>
                <a:t>SIMS</a:t>
              </a:r>
              <a:r>
                <a:rPr lang="en-US" sz="2400">
                  <a:solidFill>
                    <a:schemeClr val="tx1"/>
                  </a:solidFill>
                </a:rPr>
                <a:t> </a:t>
              </a:r>
              <a:r>
                <a:rPr lang="en-US" sz="2400" b="1">
                  <a:solidFill>
                    <a:schemeClr val="tx1"/>
                  </a:solidFill>
                </a:rPr>
                <a:t>Contact</a:t>
              </a:r>
              <a:r>
                <a:rPr lang="en-US" sz="2400">
                  <a:solidFill>
                    <a:schemeClr val="tx1"/>
                  </a:solidFill>
                </a:rPr>
                <a:t> from the Function menu, and click </a:t>
              </a:r>
              <a:r>
                <a:rPr lang="en-US" sz="2400" b="1">
                  <a:solidFill>
                    <a:schemeClr val="tx1"/>
                  </a:solidFill>
                </a:rPr>
                <a:t>Get</a:t>
              </a:r>
              <a:r>
                <a:rPr lang="en-US" sz="2400">
                  <a:solidFill>
                    <a:schemeClr val="tx1"/>
                  </a:solidFill>
                </a:rPr>
                <a:t> </a:t>
              </a:r>
              <a:r>
                <a:rPr lang="en-US" sz="2400" b="1">
                  <a:solidFill>
                    <a:schemeClr val="tx1"/>
                  </a:solidFill>
                </a:rPr>
                <a:t>Results</a:t>
              </a:r>
            </a:p>
            <a:p>
              <a:pPr marL="457200" indent="-457200"/>
              <a:r>
                <a:rPr lang="en-US" sz="2400">
                  <a:solidFill>
                    <a:schemeClr val="tx1"/>
                  </a:solidFill>
                </a:rPr>
                <a:t>Data source: School Interoperability Framework (SIF) for Student Registration for districts that use SIF (October SIMS for non-SIF districts) </a:t>
              </a:r>
            </a:p>
          </p:txBody>
        </p:sp>
      </p:grpSp>
      <p:grpSp>
        <p:nvGrpSpPr>
          <p:cNvPr id="10" name="Group 9">
            <a:extLst>
              <a:ext uri="{FF2B5EF4-FFF2-40B4-BE49-F238E27FC236}">
                <a16:creationId xmlns:a16="http://schemas.microsoft.com/office/drawing/2014/main" id="{F7D7028A-6D3B-044C-3483-DC028F26258D}"/>
              </a:ext>
            </a:extLst>
          </p:cNvPr>
          <p:cNvGrpSpPr/>
          <p:nvPr/>
        </p:nvGrpSpPr>
        <p:grpSpPr>
          <a:xfrm>
            <a:off x="6304513" y="1554086"/>
            <a:ext cx="5740634" cy="4665573"/>
            <a:chOff x="6313714" y="1336505"/>
            <a:chExt cx="5740634" cy="4665573"/>
          </a:xfrm>
        </p:grpSpPr>
        <p:sp>
          <p:nvSpPr>
            <p:cNvPr id="6" name="Text Placeholder 4">
              <a:extLst>
                <a:ext uri="{FF2B5EF4-FFF2-40B4-BE49-F238E27FC236}">
                  <a16:creationId xmlns:a16="http://schemas.microsoft.com/office/drawing/2014/main" id="{91CA295E-5038-132D-5C65-4C74B50C471C}"/>
                </a:ext>
              </a:extLst>
            </p:cNvPr>
            <p:cNvSpPr txBox="1">
              <a:spLocks/>
            </p:cNvSpPr>
            <p:nvPr/>
          </p:nvSpPr>
          <p:spPr>
            <a:xfrm>
              <a:off x="6313714" y="1336505"/>
              <a:ext cx="5740634" cy="7767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chemeClr val="tx1"/>
                  </a:solidFill>
                </a:rPr>
                <a:t>In </a:t>
              </a:r>
              <a:r>
                <a:rPr lang="en-US" sz="2400"/>
                <a:t>the </a:t>
              </a:r>
              <a:r>
                <a:rPr lang="en-US" sz="2400" b="1"/>
                <a:t>MCAS Portal</a:t>
              </a:r>
              <a:endParaRPr lang="en-US" sz="2400" b="1">
                <a:solidFill>
                  <a:schemeClr val="tx1"/>
                </a:solidFill>
              </a:endParaRPr>
            </a:p>
          </p:txBody>
        </p:sp>
        <p:sp>
          <p:nvSpPr>
            <p:cNvPr id="7" name="Content Placeholder 6">
              <a:extLst>
                <a:ext uri="{FF2B5EF4-FFF2-40B4-BE49-F238E27FC236}">
                  <a16:creationId xmlns:a16="http://schemas.microsoft.com/office/drawing/2014/main" id="{1BAC5144-CA57-49C3-6011-A08DF146A465}"/>
                </a:ext>
              </a:extLst>
            </p:cNvPr>
            <p:cNvSpPr txBox="1">
              <a:spLocks/>
            </p:cNvSpPr>
            <p:nvPr/>
          </p:nvSpPr>
          <p:spPr>
            <a:xfrm>
              <a:off x="6335685" y="2202811"/>
              <a:ext cx="5452057" cy="37992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sz="2400">
                  <a:solidFill>
                    <a:schemeClr val="tx1"/>
                  </a:solidFill>
                </a:rPr>
                <a:t>Pre-administration Student Registration deadlines for PBT test materials and CBT/PBT manuals are as follows: </a:t>
              </a:r>
              <a:r>
                <a:rPr lang="en-US" sz="2400" b="1">
                  <a:solidFill>
                    <a:schemeClr val="tx1"/>
                  </a:solidFill>
                </a:rPr>
                <a:t> </a:t>
              </a:r>
            </a:p>
            <a:p>
              <a:pPr marL="914400" lvl="1" indent="-457200">
                <a:buFont typeface="Arial" panose="020B0604020202020204" pitchFamily="34" charset="0"/>
                <a:buChar char="•"/>
              </a:pPr>
              <a:r>
                <a:rPr lang="en-US" sz="2000" b="1"/>
                <a:t>January 30</a:t>
              </a:r>
              <a:r>
                <a:rPr lang="en-US" sz="2000" b="1">
                  <a:solidFill>
                    <a:schemeClr val="tx1"/>
                  </a:solidFill>
                </a:rPr>
                <a:t> </a:t>
              </a:r>
              <a:r>
                <a:rPr lang="en-US" sz="2000">
                  <a:solidFill>
                    <a:schemeClr val="tx1"/>
                  </a:solidFill>
                </a:rPr>
                <a:t>for grades 3–8</a:t>
              </a:r>
            </a:p>
            <a:p>
              <a:pPr marL="914400" lvl="1" indent="-457200">
                <a:buFont typeface="Arial" panose="020B0604020202020204" pitchFamily="34" charset="0"/>
                <a:buChar char="•"/>
              </a:pPr>
              <a:r>
                <a:rPr lang="en-US" sz="2000" b="1">
                  <a:solidFill>
                    <a:schemeClr val="tx1"/>
                  </a:solidFill>
                </a:rPr>
                <a:t>February 6</a:t>
              </a:r>
              <a:r>
                <a:rPr lang="en-US" sz="2000">
                  <a:solidFill>
                    <a:schemeClr val="tx1"/>
                  </a:solidFill>
                </a:rPr>
                <a:t> for grade 10 ELA and Mathematics </a:t>
              </a:r>
            </a:p>
            <a:p>
              <a:pPr marL="914400" lvl="1" indent="-457200">
                <a:buFont typeface="Arial" panose="020B0604020202020204" pitchFamily="34" charset="0"/>
                <a:buChar char="•"/>
              </a:pPr>
              <a:r>
                <a:rPr lang="en-US" sz="2000" b="1">
                  <a:solidFill>
                    <a:schemeClr val="tx1"/>
                  </a:solidFill>
                </a:rPr>
                <a:t>April 28 </a:t>
              </a:r>
              <a:r>
                <a:rPr lang="en-US" sz="2000">
                  <a:solidFill>
                    <a:schemeClr val="tx1"/>
                  </a:solidFill>
                </a:rPr>
                <a:t>for High school Science</a:t>
              </a:r>
            </a:p>
            <a:p>
              <a:pPr marL="457200" lvl="1" indent="0">
                <a:buNone/>
              </a:pPr>
              <a:endParaRPr lang="en-US" sz="2000"/>
            </a:p>
            <a:p>
              <a:pPr marL="457200" lvl="1" indent="0">
                <a:buNone/>
              </a:pPr>
              <a:r>
                <a:rPr lang="en-US">
                  <a:hlinkClick r:id="rId3"/>
                </a:rPr>
                <a:t>January 15 Overview of Student Registration Webinar</a:t>
              </a:r>
              <a:endParaRPr lang="en-US"/>
            </a:p>
          </p:txBody>
        </p:sp>
      </p:grpSp>
      <p:cxnSp>
        <p:nvCxnSpPr>
          <p:cNvPr id="8" name="Straight Connector 7">
            <a:extLst>
              <a:ext uri="{FF2B5EF4-FFF2-40B4-BE49-F238E27FC236}">
                <a16:creationId xmlns:a16="http://schemas.microsoft.com/office/drawing/2014/main" id="{A1C18C7F-6709-3DCB-D0FE-EF867892A463}"/>
              </a:ext>
            </a:extLst>
          </p:cNvPr>
          <p:cNvCxnSpPr/>
          <p:nvPr/>
        </p:nvCxnSpPr>
        <p:spPr>
          <a:xfrm>
            <a:off x="6119044" y="1445342"/>
            <a:ext cx="0" cy="4896464"/>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6DFBCA02-A441-35CE-38E5-7314EE1E829E}"/>
              </a:ext>
            </a:extLst>
          </p:cNvPr>
          <p:cNvSpPr>
            <a:spLocks noGrp="1"/>
          </p:cNvSpPr>
          <p:nvPr>
            <p:ph type="sldNum" sz="quarter" idx="12"/>
          </p:nvPr>
        </p:nvSpPr>
        <p:spPr/>
        <p:txBody>
          <a:bodyPr/>
          <a:lstStyle/>
          <a:p>
            <a:fld id="{68A8D22E-6BC5-9E47-900C-2BB94685D9F5}" type="slidenum">
              <a:rPr lang="en-US" smtClean="0"/>
              <a:t>25</a:t>
            </a:fld>
            <a:endParaRPr lang="en-US"/>
          </a:p>
        </p:txBody>
      </p:sp>
    </p:spTree>
    <p:extLst>
      <p:ext uri="{BB962C8B-B14F-4D97-AF65-F5344CB8AC3E}">
        <p14:creationId xmlns:p14="http://schemas.microsoft.com/office/powerpoint/2010/main" val="264060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15629C-1B12-075F-0A9F-8F9225874A53}"/>
              </a:ext>
            </a:extLst>
          </p:cNvPr>
          <p:cNvSpPr>
            <a:spLocks noGrp="1"/>
          </p:cNvSpPr>
          <p:nvPr>
            <p:ph type="title"/>
          </p:nvPr>
        </p:nvSpPr>
        <p:spPr/>
        <p:txBody>
          <a:bodyPr/>
          <a:lstStyle/>
          <a:p>
            <a:r>
              <a:rPr lang="en-US" dirty="0"/>
              <a:t>Poll Question</a:t>
            </a:r>
          </a:p>
        </p:txBody>
      </p:sp>
      <p:sp>
        <p:nvSpPr>
          <p:cNvPr id="2" name="Content Placeholder 1">
            <a:extLst>
              <a:ext uri="{FF2B5EF4-FFF2-40B4-BE49-F238E27FC236}">
                <a16:creationId xmlns:a16="http://schemas.microsoft.com/office/drawing/2014/main" id="{18F99E53-96A3-6884-0027-D2A048D90A8B}"/>
              </a:ext>
            </a:extLst>
          </p:cNvPr>
          <p:cNvSpPr>
            <a:spLocks noGrp="1"/>
          </p:cNvSpPr>
          <p:nvPr>
            <p:ph idx="1"/>
          </p:nvPr>
        </p:nvSpPr>
        <p:spPr/>
        <p:txBody>
          <a:bodyPr>
            <a:normAutofit lnSpcReduction="10000"/>
          </a:bodyPr>
          <a:lstStyle/>
          <a:p>
            <a:pPr marL="0" indent="0">
              <a:buNone/>
            </a:pPr>
            <a:r>
              <a:rPr lang="en-US" sz="4000" b="1"/>
              <a:t>Where do you work?</a:t>
            </a:r>
          </a:p>
          <a:p>
            <a:endParaRPr lang="en-US" sz="2800"/>
          </a:p>
          <a:p>
            <a:pPr marL="1022350" lvl="1" indent="-514350">
              <a:buFont typeface="+mj-lt"/>
              <a:buAutoNum type="alphaUcPeriod"/>
            </a:pPr>
            <a:r>
              <a:rPr lang="en-US" sz="3600"/>
              <a:t> At an elementary school</a:t>
            </a:r>
          </a:p>
          <a:p>
            <a:pPr marL="1022350" lvl="1" indent="-514350">
              <a:buFont typeface="+mj-lt"/>
              <a:buAutoNum type="alphaUcPeriod"/>
            </a:pPr>
            <a:r>
              <a:rPr lang="en-US" sz="3600"/>
              <a:t> At a middle school</a:t>
            </a:r>
          </a:p>
          <a:p>
            <a:pPr marL="1022350" lvl="1" indent="-514350">
              <a:buFont typeface="+mj-lt"/>
              <a:buAutoNum type="alphaUcPeriod"/>
            </a:pPr>
            <a:r>
              <a:rPr lang="en-US" sz="3600"/>
              <a:t> At a combined middle/high school</a:t>
            </a:r>
          </a:p>
          <a:p>
            <a:pPr marL="1022350" lvl="1" indent="-514350">
              <a:buFont typeface="+mj-lt"/>
              <a:buAutoNum type="alphaUcPeriod"/>
            </a:pPr>
            <a:r>
              <a:rPr lang="en-US" sz="3600"/>
              <a:t> At a high school</a:t>
            </a:r>
          </a:p>
          <a:p>
            <a:pPr marL="1022350" lvl="1" indent="-514350">
              <a:buFont typeface="+mj-lt"/>
              <a:buAutoNum type="alphaUcPeriod"/>
            </a:pPr>
            <a:r>
              <a:rPr lang="en-US" sz="3600"/>
              <a:t> At a district office</a:t>
            </a:r>
          </a:p>
          <a:p>
            <a:pPr marL="1022350" lvl="1" indent="-514350">
              <a:buFont typeface="+mj-lt"/>
              <a:buAutoNum type="alphaUcPeriod"/>
            </a:pPr>
            <a:r>
              <a:rPr lang="en-US" sz="3600"/>
              <a:t> Other </a:t>
            </a:r>
          </a:p>
          <a:p>
            <a:endParaRPr lang="en-US"/>
          </a:p>
        </p:txBody>
      </p:sp>
      <p:sp>
        <p:nvSpPr>
          <p:cNvPr id="4" name="Slide Number Placeholder 3">
            <a:extLst>
              <a:ext uri="{FF2B5EF4-FFF2-40B4-BE49-F238E27FC236}">
                <a16:creationId xmlns:a16="http://schemas.microsoft.com/office/drawing/2014/main" id="{EE1C0FDD-1E9A-EF7F-373A-B2C0D8783C19}"/>
              </a:ext>
            </a:extLst>
          </p:cNvPr>
          <p:cNvSpPr>
            <a:spLocks noGrp="1"/>
          </p:cNvSpPr>
          <p:nvPr>
            <p:ph type="sldNum" sz="quarter" idx="12"/>
          </p:nvPr>
        </p:nvSpPr>
        <p:spPr/>
        <p:txBody>
          <a:bodyPr/>
          <a:lstStyle/>
          <a:p>
            <a:fld id="{68A8D22E-6BC5-9E47-900C-2BB94685D9F5}" type="slidenum">
              <a:rPr lang="en-US" smtClean="0"/>
              <a:pPr/>
              <a:t>26</a:t>
            </a:fld>
            <a:endParaRPr lang="en-US"/>
          </a:p>
        </p:txBody>
      </p:sp>
    </p:spTree>
    <p:extLst>
      <p:ext uri="{BB962C8B-B14F-4D97-AF65-F5344CB8AC3E}">
        <p14:creationId xmlns:p14="http://schemas.microsoft.com/office/powerpoint/2010/main" val="2451683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fontScale="90000"/>
          </a:bodyPr>
          <a:lstStyle/>
          <a:p>
            <a:r>
              <a:rPr lang="en-US" sz="4800"/>
              <a:t>2026 Grades 3–8 </a:t>
            </a:r>
            <a:r>
              <a:rPr lang="en-US" sz="4800">
                <a:solidFill>
                  <a:schemeClr val="bg1"/>
                </a:solidFill>
                <a:hlinkClick r:id="rId2">
                  <a:extLst>
                    <a:ext uri="{A12FA001-AC4F-418D-AE19-62706E023703}">
                      <ahyp:hlinkClr xmlns:ahyp="http://schemas.microsoft.com/office/drawing/2018/hyperlinkcolor" val="tx"/>
                    </a:ext>
                  </a:extLst>
                </a:hlinkClick>
              </a:rPr>
              <a:t>Administration Schedule </a:t>
            </a:r>
            <a:endParaRPr lang="en-US" sz="4800">
              <a:solidFill>
                <a:schemeClr val="bg1"/>
              </a:solidFill>
            </a:endParaRPr>
          </a:p>
        </p:txBody>
      </p:sp>
      <p:graphicFrame>
        <p:nvGraphicFramePr>
          <p:cNvPr id="4" name="Content Placeholder 4">
            <a:extLst>
              <a:ext uri="{FF2B5EF4-FFF2-40B4-BE49-F238E27FC236}">
                <a16:creationId xmlns:a16="http://schemas.microsoft.com/office/drawing/2014/main" id="{69E31291-6143-E800-3F9E-0A24E09428EC}"/>
              </a:ext>
            </a:extLst>
          </p:cNvPr>
          <p:cNvGraphicFramePr>
            <a:graphicFrameLocks noGrp="1"/>
          </p:cNvGraphicFramePr>
          <p:nvPr>
            <p:ph idx="1"/>
            <p:extLst>
              <p:ext uri="{D42A27DB-BD31-4B8C-83A1-F6EECF244321}">
                <p14:modId xmlns:p14="http://schemas.microsoft.com/office/powerpoint/2010/main" val="1920670193"/>
              </p:ext>
            </p:extLst>
          </p:nvPr>
        </p:nvGraphicFramePr>
        <p:xfrm>
          <a:off x="173179" y="1495425"/>
          <a:ext cx="11890374" cy="3089952"/>
        </p:xfrm>
        <a:graphic>
          <a:graphicData uri="http://schemas.openxmlformats.org/drawingml/2006/table">
            <a:tbl>
              <a:tblPr firstRow="1">
                <a:tableStyleId>{2D5ABB26-0587-4C30-8999-92F81FD0307C}</a:tableStyleId>
              </a:tblPr>
              <a:tblGrid>
                <a:gridCol w="6802558">
                  <a:extLst>
                    <a:ext uri="{9D8B030D-6E8A-4147-A177-3AD203B41FA5}">
                      <a16:colId xmlns:a16="http://schemas.microsoft.com/office/drawing/2014/main" val="528703818"/>
                    </a:ext>
                  </a:extLst>
                </a:gridCol>
                <a:gridCol w="5087816">
                  <a:extLst>
                    <a:ext uri="{9D8B030D-6E8A-4147-A177-3AD203B41FA5}">
                      <a16:colId xmlns:a16="http://schemas.microsoft.com/office/drawing/2014/main" val="1488220293"/>
                    </a:ext>
                  </a:extLst>
                </a:gridCol>
              </a:tblGrid>
              <a:tr h="1408596">
                <a:tc>
                  <a:txBody>
                    <a:bodyPr/>
                    <a:lstStyle/>
                    <a:p>
                      <a:pPr marL="0" marR="0">
                        <a:spcBef>
                          <a:spcPts val="0"/>
                        </a:spcBef>
                        <a:spcAft>
                          <a:spcPts val="0"/>
                        </a:spcAft>
                      </a:pPr>
                      <a:r>
                        <a:rPr lang="en-US" sz="2800" b="0" kern="1200">
                          <a:solidFill>
                            <a:schemeClr val="dk1"/>
                          </a:solidFill>
                          <a:latin typeface="Arial" panose="020B0604020202020204" pitchFamily="34" charset="0"/>
                          <a:cs typeface="Arial" panose="020B0604020202020204" pitchFamily="34" charset="0"/>
                        </a:rPr>
                        <a:t>ELA testing window</a:t>
                      </a:r>
                      <a:endParaRPr lang="en-US" sz="2800" b="0" kern="1200">
                        <a:solidFill>
                          <a:schemeClr val="dk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800" b="1" kern="1200">
                          <a:solidFill>
                            <a:schemeClr val="dk1"/>
                          </a:solidFill>
                          <a:latin typeface="Arial" panose="020B0604020202020204" pitchFamily="34" charset="0"/>
                          <a:cs typeface="Arial" panose="020B0604020202020204" pitchFamily="34" charset="0"/>
                        </a:rPr>
                        <a:t>March 23–April 17</a:t>
                      </a:r>
                    </a:p>
                    <a:p>
                      <a:pPr marL="0" marR="0">
                        <a:spcBef>
                          <a:spcPts val="0"/>
                        </a:spcBef>
                        <a:spcAft>
                          <a:spcPts val="0"/>
                        </a:spcAft>
                      </a:pPr>
                      <a:r>
                        <a:rPr lang="en-US" sz="2200" b="0" kern="1200">
                          <a:solidFill>
                            <a:schemeClr val="dk1"/>
                          </a:solidFill>
                          <a:latin typeface="Arial" panose="020B0604020202020204" pitchFamily="34" charset="0"/>
                          <a:cs typeface="Arial" panose="020B0604020202020204" pitchFamily="34" charset="0"/>
                        </a:rPr>
                        <a:t>(Note that ELA will be administered earlier than Mathematics and STE.)</a:t>
                      </a:r>
                      <a:endParaRPr lang="en-US" sz="2200" b="0" kern="1200">
                        <a:solidFill>
                          <a:schemeClr val="dk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87625"/>
                  </a:ext>
                </a:extLst>
              </a:tr>
              <a:tr h="560452">
                <a:tc>
                  <a:txBody>
                    <a:bodyPr/>
                    <a:lstStyle/>
                    <a:p>
                      <a:pPr marL="0" marR="0">
                        <a:spcBef>
                          <a:spcPts val="0"/>
                        </a:spcBef>
                        <a:spcAft>
                          <a:spcPts val="0"/>
                        </a:spcAft>
                      </a:pPr>
                      <a:r>
                        <a:rPr lang="en-US" sz="2800" kern="1200">
                          <a:solidFill>
                            <a:schemeClr val="dk1"/>
                          </a:solidFill>
                          <a:latin typeface="Arial" panose="020B0604020202020204" pitchFamily="34" charset="0"/>
                          <a:cs typeface="Arial" panose="020B0604020202020204" pitchFamily="34" charset="0"/>
                        </a:rPr>
                        <a:t>Mathematics testing window </a:t>
                      </a:r>
                      <a:endParaRPr lang="en-US" sz="2800" kern="1200">
                        <a:solidFill>
                          <a:schemeClr val="dk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800" b="1" kern="1200">
                          <a:solidFill>
                            <a:schemeClr val="dk1"/>
                          </a:solidFill>
                          <a:latin typeface="Arial" panose="020B0604020202020204" pitchFamily="34" charset="0"/>
                          <a:cs typeface="Arial" panose="020B0604020202020204" pitchFamily="34" charset="0"/>
                        </a:rPr>
                        <a:t>April 27–May 22</a:t>
                      </a:r>
                      <a:endParaRPr lang="en-US" sz="2800" b="1" kern="1200">
                        <a:solidFill>
                          <a:schemeClr val="dk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4144363"/>
                  </a:ext>
                </a:extLst>
              </a:tr>
              <a:tr h="560452">
                <a:tc>
                  <a:txBody>
                    <a:bodyPr/>
                    <a:lstStyle/>
                    <a:p>
                      <a:pPr marL="0" marR="0">
                        <a:spcBef>
                          <a:spcPts val="0"/>
                        </a:spcBef>
                        <a:spcAft>
                          <a:spcPts val="0"/>
                        </a:spcAft>
                      </a:pPr>
                      <a:r>
                        <a:rPr lang="en-US" sz="2800" kern="1200">
                          <a:solidFill>
                            <a:schemeClr val="dk1"/>
                          </a:solidFill>
                          <a:latin typeface="Arial" panose="020B0604020202020204" pitchFamily="34" charset="0"/>
                          <a:cs typeface="Arial" panose="020B0604020202020204" pitchFamily="34" charset="0"/>
                        </a:rPr>
                        <a:t>STE testing window (grades 5 and 8)</a:t>
                      </a:r>
                      <a:endParaRPr lang="en-US" sz="2800" kern="1200">
                        <a:solidFill>
                          <a:schemeClr val="dk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800" b="1" kern="1200">
                          <a:solidFill>
                            <a:schemeClr val="dk1"/>
                          </a:solidFill>
                          <a:latin typeface="Arial" panose="020B0604020202020204" pitchFamily="34" charset="0"/>
                          <a:cs typeface="Arial" panose="020B0604020202020204" pitchFamily="34" charset="0"/>
                        </a:rPr>
                        <a:t>April 27–May 22</a:t>
                      </a:r>
                      <a:endParaRPr lang="en-US" sz="2800" b="1" kern="1200">
                        <a:solidFill>
                          <a:schemeClr val="dk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5992345"/>
                  </a:ext>
                </a:extLst>
              </a:tr>
              <a:tr h="560452">
                <a:tc>
                  <a:txBody>
                    <a:bodyPr/>
                    <a:lstStyle/>
                    <a:p>
                      <a:pPr marL="0" marR="0">
                        <a:spcBef>
                          <a:spcPts val="0"/>
                        </a:spcBef>
                        <a:spcAft>
                          <a:spcPts val="0"/>
                        </a:spcAft>
                      </a:pPr>
                      <a:r>
                        <a:rPr lang="en-US" sz="2800" kern="1200">
                          <a:solidFill>
                            <a:schemeClr val="dk1"/>
                          </a:solidFill>
                          <a:latin typeface="Arial" panose="020B0604020202020204" pitchFamily="34" charset="0"/>
                          <a:cs typeface="Arial" panose="020B0604020202020204" pitchFamily="34" charset="0"/>
                        </a:rPr>
                        <a:t>Civics testing window (grade 8)</a:t>
                      </a:r>
                      <a:endParaRPr lang="en-US" sz="2800" kern="1200">
                        <a:solidFill>
                          <a:schemeClr val="dk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800" b="1" kern="1200">
                          <a:solidFill>
                            <a:schemeClr val="dk1"/>
                          </a:solidFill>
                          <a:latin typeface="Arial" panose="020B0604020202020204" pitchFamily="34" charset="0"/>
                          <a:cs typeface="Arial" panose="020B0604020202020204" pitchFamily="34" charset="0"/>
                        </a:rPr>
                        <a:t>April 27–June 5 </a:t>
                      </a:r>
                      <a:endParaRPr lang="en-US" sz="2800" b="1" kern="1200">
                        <a:solidFill>
                          <a:schemeClr val="dk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0681292"/>
                  </a:ext>
                </a:extLst>
              </a:tr>
            </a:tbl>
          </a:graphicData>
        </a:graphic>
      </p:graphicFrame>
      <p:sp>
        <p:nvSpPr>
          <p:cNvPr id="3" name="Text Placeholder 2">
            <a:extLst>
              <a:ext uri="{FF2B5EF4-FFF2-40B4-BE49-F238E27FC236}">
                <a16:creationId xmlns:a16="http://schemas.microsoft.com/office/drawing/2014/main" id="{016D24D2-B23A-7E18-05C3-1A77A0F61E79}"/>
              </a:ext>
            </a:extLst>
          </p:cNvPr>
          <p:cNvSpPr>
            <a:spLocks noGrp="1"/>
          </p:cNvSpPr>
          <p:nvPr>
            <p:ph type="body" idx="4294967295"/>
          </p:nvPr>
        </p:nvSpPr>
        <p:spPr>
          <a:xfrm>
            <a:off x="0" y="4667250"/>
            <a:ext cx="9413875" cy="1808163"/>
          </a:xfrm>
        </p:spPr>
        <p:txBody>
          <a:bodyPr>
            <a:normAutofit fontScale="70000" lnSpcReduction="20000"/>
          </a:bodyPr>
          <a:lstStyle/>
          <a:p>
            <a:pPr marL="342900" indent="-342900">
              <a:buFont typeface="Arial" panose="020B0604020202020204" pitchFamily="34" charset="0"/>
              <a:buChar char="•"/>
            </a:pPr>
            <a:r>
              <a:rPr lang="en-US">
                <a:solidFill>
                  <a:schemeClr val="tx1"/>
                </a:solidFill>
              </a:rPr>
              <a:t>These testing windows include </a:t>
            </a:r>
            <a:r>
              <a:rPr lang="en-US" b="1" i="1">
                <a:solidFill>
                  <a:schemeClr val="tx1"/>
                </a:solidFill>
              </a:rPr>
              <a:t>all</a:t>
            </a:r>
            <a:r>
              <a:rPr lang="en-US">
                <a:solidFill>
                  <a:schemeClr val="tx1"/>
                </a:solidFill>
              </a:rPr>
              <a:t> make-up testing. </a:t>
            </a:r>
          </a:p>
          <a:p>
            <a:pPr marL="342900" indent="-342900">
              <a:buFont typeface="Arial" panose="020B0604020202020204" pitchFamily="34" charset="0"/>
              <a:buChar char="•"/>
            </a:pPr>
            <a:r>
              <a:rPr lang="en-US">
                <a:solidFill>
                  <a:schemeClr val="tx1"/>
                </a:solidFill>
              </a:rPr>
              <a:t>The sequence for administering tests should be as follows, </a:t>
            </a:r>
            <a:r>
              <a:rPr lang="en-US" b="1" i="1">
                <a:solidFill>
                  <a:schemeClr val="tx1"/>
                </a:solidFill>
              </a:rPr>
              <a:t>when possible</a:t>
            </a:r>
          </a:p>
          <a:p>
            <a:pPr marL="800100" lvl="1" indent="-342900">
              <a:buFont typeface="Arial" panose="020B0604020202020204" pitchFamily="34" charset="0"/>
              <a:buChar char="•"/>
            </a:pPr>
            <a:r>
              <a:rPr lang="en-US" sz="2600" i="1">
                <a:solidFill>
                  <a:schemeClr val="tx1"/>
                </a:solidFill>
              </a:rPr>
              <a:t>first</a:t>
            </a:r>
            <a:r>
              <a:rPr lang="en-US" sz="2600">
                <a:solidFill>
                  <a:schemeClr val="tx1"/>
                </a:solidFill>
              </a:rPr>
              <a:t> ELA</a:t>
            </a:r>
          </a:p>
          <a:p>
            <a:pPr marL="800100" lvl="1" indent="-342900">
              <a:buFont typeface="Arial" panose="020B0604020202020204" pitchFamily="34" charset="0"/>
              <a:buChar char="•"/>
            </a:pPr>
            <a:r>
              <a:rPr lang="en-US" sz="2600" i="1">
                <a:solidFill>
                  <a:schemeClr val="tx1"/>
                </a:solidFill>
              </a:rPr>
              <a:t>followed by </a:t>
            </a:r>
            <a:r>
              <a:rPr lang="en-US" sz="2600">
                <a:solidFill>
                  <a:schemeClr val="tx1"/>
                </a:solidFill>
              </a:rPr>
              <a:t>Mathematics</a:t>
            </a:r>
          </a:p>
          <a:p>
            <a:pPr marL="800100" lvl="1" indent="-342900">
              <a:buFont typeface="Arial" panose="020B0604020202020204" pitchFamily="34" charset="0"/>
              <a:buChar char="•"/>
            </a:pPr>
            <a:r>
              <a:rPr lang="en-US" sz="2600" i="1">
                <a:solidFill>
                  <a:schemeClr val="tx1"/>
                </a:solidFill>
              </a:rPr>
              <a:t>followed by </a:t>
            </a:r>
            <a:r>
              <a:rPr lang="en-US" sz="2600">
                <a:solidFill>
                  <a:schemeClr val="tx1"/>
                </a:solidFill>
              </a:rPr>
              <a:t>STE</a:t>
            </a:r>
          </a:p>
          <a:p>
            <a:pPr marL="800100" lvl="1" indent="-342900">
              <a:buFont typeface="Arial" panose="020B0604020202020204" pitchFamily="34" charset="0"/>
              <a:buChar char="•"/>
            </a:pPr>
            <a:r>
              <a:rPr lang="en-US" sz="2600">
                <a:solidFill>
                  <a:schemeClr val="tx1"/>
                </a:solidFill>
              </a:rPr>
              <a:t>Civics can be administered at any time between April 27 and June 5.</a:t>
            </a:r>
          </a:p>
        </p:txBody>
      </p:sp>
      <p:sp>
        <p:nvSpPr>
          <p:cNvPr id="5" name="Slide Number Placeholder 4">
            <a:extLst>
              <a:ext uri="{FF2B5EF4-FFF2-40B4-BE49-F238E27FC236}">
                <a16:creationId xmlns:a16="http://schemas.microsoft.com/office/drawing/2014/main" id="{CAA750A1-9664-F25E-926D-E2FADA3638E4}"/>
              </a:ext>
            </a:extLst>
          </p:cNvPr>
          <p:cNvSpPr>
            <a:spLocks noGrp="1"/>
          </p:cNvSpPr>
          <p:nvPr>
            <p:ph type="sldNum" sz="quarter" idx="12"/>
          </p:nvPr>
        </p:nvSpPr>
        <p:spPr/>
        <p:txBody>
          <a:bodyPr/>
          <a:lstStyle/>
          <a:p>
            <a:fld id="{68A8D22E-6BC5-9E47-900C-2BB94685D9F5}" type="slidenum">
              <a:rPr lang="en-US" smtClean="0"/>
              <a:t>27</a:t>
            </a:fld>
            <a:endParaRPr lang="en-US"/>
          </a:p>
        </p:txBody>
      </p:sp>
    </p:spTree>
    <p:extLst>
      <p:ext uri="{BB962C8B-B14F-4D97-AF65-F5344CB8AC3E}">
        <p14:creationId xmlns:p14="http://schemas.microsoft.com/office/powerpoint/2010/main" val="2981521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173179" y="308699"/>
            <a:ext cx="11152046" cy="861002"/>
          </a:xfrm>
        </p:spPr>
        <p:txBody>
          <a:bodyPr>
            <a:noAutofit/>
          </a:bodyPr>
          <a:lstStyle/>
          <a:p>
            <a:r>
              <a:rPr lang="en-US" sz="4000"/>
              <a:t>Recommended Testing Times for Grades 3–8 </a:t>
            </a:r>
          </a:p>
        </p:txBody>
      </p:sp>
      <p:graphicFrame>
        <p:nvGraphicFramePr>
          <p:cNvPr id="4" name="Table 14">
            <a:extLst>
              <a:ext uri="{FF2B5EF4-FFF2-40B4-BE49-F238E27FC236}">
                <a16:creationId xmlns:a16="http://schemas.microsoft.com/office/drawing/2014/main" id="{B1EA8FE3-1805-38C8-4B09-96C7AFBE42E0}"/>
              </a:ext>
            </a:extLst>
          </p:cNvPr>
          <p:cNvGraphicFramePr>
            <a:graphicFrameLocks noGrp="1"/>
          </p:cNvGraphicFramePr>
          <p:nvPr>
            <p:ph idx="1"/>
            <p:extLst>
              <p:ext uri="{D42A27DB-BD31-4B8C-83A1-F6EECF244321}">
                <p14:modId xmlns:p14="http://schemas.microsoft.com/office/powerpoint/2010/main" val="1487370443"/>
              </p:ext>
            </p:extLst>
          </p:nvPr>
        </p:nvGraphicFramePr>
        <p:xfrm>
          <a:off x="150813" y="1520876"/>
          <a:ext cx="11890374" cy="3026804"/>
        </p:xfrm>
        <a:graphic>
          <a:graphicData uri="http://schemas.openxmlformats.org/drawingml/2006/table">
            <a:tbl>
              <a:tblPr firstRow="1" bandRow="1">
                <a:tableStyleId>{5C22544A-7EE6-4342-B048-85BDC9FD1C3A}</a:tableStyleId>
              </a:tblPr>
              <a:tblGrid>
                <a:gridCol w="4454720">
                  <a:extLst>
                    <a:ext uri="{9D8B030D-6E8A-4147-A177-3AD203B41FA5}">
                      <a16:colId xmlns:a16="http://schemas.microsoft.com/office/drawing/2014/main" val="1570459846"/>
                    </a:ext>
                  </a:extLst>
                </a:gridCol>
                <a:gridCol w="7435654">
                  <a:extLst>
                    <a:ext uri="{9D8B030D-6E8A-4147-A177-3AD203B41FA5}">
                      <a16:colId xmlns:a16="http://schemas.microsoft.com/office/drawing/2014/main" val="1865590529"/>
                    </a:ext>
                  </a:extLst>
                </a:gridCol>
              </a:tblGrid>
              <a:tr h="851274">
                <a:tc>
                  <a:txBody>
                    <a:bodyPr/>
                    <a:lstStyle/>
                    <a:p>
                      <a:pPr marL="0" marR="0" algn="l" defTabSz="914400" rtl="0" eaLnBrk="1" latinLnBrk="0" hangingPunct="1">
                        <a:lnSpc>
                          <a:spcPct val="115000"/>
                        </a:lnSpc>
                        <a:spcBef>
                          <a:spcPts val="0"/>
                        </a:spcBef>
                        <a:spcAft>
                          <a:spcPts val="0"/>
                        </a:spcAft>
                      </a:pPr>
                      <a:r>
                        <a:rPr lang="en-US" sz="2600" kern="1200">
                          <a:solidFill>
                            <a:schemeClr val="bg1"/>
                          </a:solidFill>
                          <a:latin typeface="Arial" panose="020B0604020202020204" pitchFamily="34" charset="0"/>
                          <a:cs typeface="Arial" panose="020B0604020202020204" pitchFamily="34" charset="0"/>
                        </a:rPr>
                        <a:t>MCAS Subject Area Test for Grades 3–8</a:t>
                      </a:r>
                      <a:endParaRPr lang="en-US" sz="2600" kern="1200">
                        <a:solidFill>
                          <a:schemeClr val="bg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2600" kern="1200">
                          <a:solidFill>
                            <a:schemeClr val="bg1"/>
                          </a:solidFill>
                          <a:latin typeface="Arial" panose="020B0604020202020204" pitchFamily="34" charset="0"/>
                          <a:cs typeface="Arial" panose="020B0604020202020204" pitchFamily="34" charset="0"/>
                        </a:rPr>
                        <a:t>Recommended Testing Times for Spring 2026 </a:t>
                      </a:r>
                      <a:br>
                        <a:rPr lang="en-US" sz="2600" kern="1200">
                          <a:solidFill>
                            <a:schemeClr val="bg1"/>
                          </a:solidFill>
                          <a:latin typeface="Arial" panose="020B0604020202020204" pitchFamily="34" charset="0"/>
                          <a:cs typeface="Arial" panose="020B0604020202020204" pitchFamily="34" charset="0"/>
                        </a:rPr>
                      </a:br>
                      <a:r>
                        <a:rPr lang="en-US" sz="2600" kern="1200">
                          <a:solidFill>
                            <a:schemeClr val="bg1"/>
                          </a:solidFill>
                          <a:latin typeface="Arial" panose="020B0604020202020204" pitchFamily="34" charset="0"/>
                          <a:cs typeface="Arial" panose="020B0604020202020204" pitchFamily="34" charset="0"/>
                        </a:rPr>
                        <a:t>(2 sessions per test)</a:t>
                      </a:r>
                      <a:endParaRPr lang="en-US" sz="2600" kern="1200">
                        <a:solidFill>
                          <a:schemeClr val="bg1"/>
                        </a:solidFill>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3660190228"/>
                  </a:ext>
                </a:extLst>
              </a:tr>
              <a:tr h="427190">
                <a:tc>
                  <a:txBody>
                    <a:bodyPr/>
                    <a:lstStyle/>
                    <a:p>
                      <a:pPr marL="0" marR="0" algn="l" defTabSz="914400" rtl="0" eaLnBrk="1" latinLnBrk="0" hangingPunct="1">
                        <a:lnSpc>
                          <a:spcPct val="115000"/>
                        </a:lnSpc>
                        <a:spcBef>
                          <a:spcPts val="0"/>
                        </a:spcBef>
                        <a:spcAft>
                          <a:spcPts val="0"/>
                        </a:spcAft>
                      </a:pPr>
                      <a:r>
                        <a:rPr lang="en-US" sz="2600" kern="1200">
                          <a:solidFill>
                            <a:schemeClr val="dk1"/>
                          </a:solidFill>
                          <a:latin typeface="Arial" panose="020B0604020202020204" pitchFamily="34" charset="0"/>
                          <a:cs typeface="Arial" panose="020B0604020202020204" pitchFamily="34" charset="0"/>
                        </a:rPr>
                        <a:t>ELA</a:t>
                      </a:r>
                      <a:endParaRPr lang="en-US" sz="2600" kern="120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2600" kern="1200">
                          <a:solidFill>
                            <a:schemeClr val="dk1"/>
                          </a:solidFill>
                          <a:latin typeface="Arial" panose="020B0604020202020204" pitchFamily="34" charset="0"/>
                          <a:cs typeface="Arial" panose="020B0604020202020204" pitchFamily="34" charset="0"/>
                        </a:rPr>
                        <a:t>2 to 2½ hours per session</a:t>
                      </a:r>
                      <a:endParaRPr lang="en-US" sz="2600" kern="1200">
                        <a:solidFill>
                          <a:schemeClr val="dk1"/>
                        </a:solidFill>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336394460"/>
                  </a:ext>
                </a:extLst>
              </a:tr>
              <a:tr h="427190">
                <a:tc>
                  <a:txBody>
                    <a:bodyPr/>
                    <a:lstStyle/>
                    <a:p>
                      <a:pPr marL="0" marR="0" algn="l" defTabSz="914400" rtl="0" eaLnBrk="1" latinLnBrk="0" hangingPunct="1">
                        <a:lnSpc>
                          <a:spcPct val="115000"/>
                        </a:lnSpc>
                        <a:spcBef>
                          <a:spcPts val="0"/>
                        </a:spcBef>
                        <a:spcAft>
                          <a:spcPts val="0"/>
                        </a:spcAft>
                      </a:pPr>
                      <a:r>
                        <a:rPr lang="en-US" sz="2600" kern="1200">
                          <a:solidFill>
                            <a:schemeClr val="dk1"/>
                          </a:solidFill>
                          <a:latin typeface="Arial" panose="020B0604020202020204" pitchFamily="34" charset="0"/>
                          <a:cs typeface="Arial" panose="020B0604020202020204" pitchFamily="34" charset="0"/>
                        </a:rPr>
                        <a:t>Mathematics</a:t>
                      </a:r>
                      <a:endParaRPr lang="en-US" sz="2600" kern="120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2600" kern="1200">
                          <a:solidFill>
                            <a:schemeClr val="dk1"/>
                          </a:solidFill>
                          <a:latin typeface="Arial" panose="020B0604020202020204" pitchFamily="34" charset="0"/>
                          <a:cs typeface="Arial" panose="020B0604020202020204" pitchFamily="34" charset="0"/>
                        </a:rPr>
                        <a:t>1½ hours per session</a:t>
                      </a:r>
                      <a:endParaRPr lang="en-US" sz="2600" kern="1200">
                        <a:solidFill>
                          <a:schemeClr val="dk1"/>
                        </a:solidFill>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2321756982"/>
                  </a:ext>
                </a:extLst>
              </a:tr>
              <a:tr h="427190">
                <a:tc>
                  <a:txBody>
                    <a:bodyPr/>
                    <a:lstStyle/>
                    <a:p>
                      <a:pPr marL="0" marR="0" algn="l" defTabSz="914400" rtl="0" eaLnBrk="1" latinLnBrk="0" hangingPunct="1">
                        <a:lnSpc>
                          <a:spcPct val="115000"/>
                        </a:lnSpc>
                        <a:spcBef>
                          <a:spcPts val="0"/>
                        </a:spcBef>
                        <a:spcAft>
                          <a:spcPts val="0"/>
                        </a:spcAft>
                      </a:pPr>
                      <a:r>
                        <a:rPr lang="en-US" sz="2600" kern="1200">
                          <a:solidFill>
                            <a:schemeClr val="dk1"/>
                          </a:solidFill>
                          <a:latin typeface="Arial" panose="020B0604020202020204" pitchFamily="34" charset="0"/>
                          <a:cs typeface="Arial" panose="020B0604020202020204" pitchFamily="34" charset="0"/>
                        </a:rPr>
                        <a:t>Grades 5 and 8 STE </a:t>
                      </a:r>
                      <a:endParaRPr lang="en-US" sz="2600" kern="120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2600" kern="1200">
                          <a:solidFill>
                            <a:schemeClr val="dk1"/>
                          </a:solidFill>
                          <a:latin typeface="Arial" panose="020B0604020202020204" pitchFamily="34" charset="0"/>
                          <a:cs typeface="Arial" panose="020B0604020202020204" pitchFamily="34" charset="0"/>
                        </a:rPr>
                        <a:t>1 to 1½ hours per session</a:t>
                      </a:r>
                      <a:endParaRPr lang="en-US" sz="2600" kern="1200">
                        <a:solidFill>
                          <a:schemeClr val="dk1"/>
                        </a:solidFill>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1997843192"/>
                  </a:ext>
                </a:extLst>
              </a:tr>
              <a:tr h="427190">
                <a:tc>
                  <a:txBody>
                    <a:bodyPr/>
                    <a:lstStyle/>
                    <a:p>
                      <a:pPr marL="0" marR="0" algn="l" defTabSz="914400" rtl="0" eaLnBrk="1" latinLnBrk="0" hangingPunct="1">
                        <a:lnSpc>
                          <a:spcPct val="115000"/>
                        </a:lnSpc>
                        <a:spcBef>
                          <a:spcPts val="0"/>
                        </a:spcBef>
                        <a:spcAft>
                          <a:spcPts val="0"/>
                        </a:spcAft>
                      </a:pPr>
                      <a:r>
                        <a:rPr lang="en-US" sz="2600" kern="1200">
                          <a:solidFill>
                            <a:schemeClr val="dk1"/>
                          </a:solidFill>
                          <a:latin typeface="Arial" panose="020B0604020202020204" pitchFamily="34" charset="0"/>
                          <a:cs typeface="Arial" panose="020B0604020202020204" pitchFamily="34" charset="0"/>
                        </a:rPr>
                        <a:t>Grade 8 Civics</a:t>
                      </a:r>
                      <a:endParaRPr lang="en-US" sz="2600" kern="120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2600" kern="1200">
                          <a:solidFill>
                            <a:schemeClr val="dk1"/>
                          </a:solidFill>
                          <a:latin typeface="Arial" panose="020B0604020202020204" pitchFamily="34" charset="0"/>
                          <a:cs typeface="Arial" panose="020B0604020202020204" pitchFamily="34" charset="0"/>
                        </a:rPr>
                        <a:t>State-level performance task: 1 hour</a:t>
                      </a:r>
                    </a:p>
                    <a:p>
                      <a:pPr marL="0" marR="0" algn="l" defTabSz="914400" rtl="0" eaLnBrk="1" latinLnBrk="0" hangingPunct="1">
                        <a:lnSpc>
                          <a:spcPct val="115000"/>
                        </a:lnSpc>
                        <a:spcBef>
                          <a:spcPts val="0"/>
                        </a:spcBef>
                        <a:spcAft>
                          <a:spcPts val="0"/>
                        </a:spcAft>
                      </a:pPr>
                      <a:r>
                        <a:rPr lang="en-US" sz="2600" kern="1200">
                          <a:solidFill>
                            <a:schemeClr val="dk1"/>
                          </a:solidFill>
                          <a:latin typeface="Arial" panose="020B0604020202020204" pitchFamily="34" charset="0"/>
                          <a:cs typeface="Arial" panose="020B0604020202020204" pitchFamily="34" charset="0"/>
                        </a:rPr>
                        <a:t>End-of-course (EOC) test: 1 hour</a:t>
                      </a:r>
                      <a:endParaRPr lang="en-US" sz="2600" kern="1200">
                        <a:solidFill>
                          <a:schemeClr val="dk1"/>
                        </a:solidFill>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2014025292"/>
                  </a:ext>
                </a:extLst>
              </a:tr>
            </a:tbl>
          </a:graphicData>
        </a:graphic>
      </p:graphicFrame>
      <p:sp>
        <p:nvSpPr>
          <p:cNvPr id="3" name="Text Placeholder 2">
            <a:extLst>
              <a:ext uri="{FF2B5EF4-FFF2-40B4-BE49-F238E27FC236}">
                <a16:creationId xmlns:a16="http://schemas.microsoft.com/office/drawing/2014/main" id="{016D24D2-B23A-7E18-05C3-1A77A0F61E79}"/>
              </a:ext>
            </a:extLst>
          </p:cNvPr>
          <p:cNvSpPr>
            <a:spLocks noGrp="1"/>
          </p:cNvSpPr>
          <p:nvPr>
            <p:ph type="body" idx="4294967295"/>
          </p:nvPr>
        </p:nvSpPr>
        <p:spPr>
          <a:xfrm>
            <a:off x="150813" y="4987347"/>
            <a:ext cx="11890374" cy="1121623"/>
          </a:xfrm>
        </p:spPr>
        <p:txBody>
          <a:bodyPr>
            <a:normAutofit/>
          </a:bodyPr>
          <a:lstStyle/>
          <a:p>
            <a:r>
              <a:rPr lang="en-US" sz="2200">
                <a:solidFill>
                  <a:schemeClr val="tx1"/>
                </a:solidFill>
              </a:rPr>
              <a:t>Each test session must be administered simultaneously to all students taking that particular test in your school except for students who receive DF10 (Specific Time of Day) or DF3 (Frequent Breaks). See Part III, section C, of the PAM for scheduling guidance. </a:t>
            </a:r>
          </a:p>
          <a:p>
            <a:endParaRPr lang="en-US" sz="3200"/>
          </a:p>
        </p:txBody>
      </p:sp>
      <p:sp>
        <p:nvSpPr>
          <p:cNvPr id="5" name="Slide Number Placeholder 4">
            <a:extLst>
              <a:ext uri="{FF2B5EF4-FFF2-40B4-BE49-F238E27FC236}">
                <a16:creationId xmlns:a16="http://schemas.microsoft.com/office/drawing/2014/main" id="{D2E2CAB1-3CEB-51F7-100C-51F14F91DE1A}"/>
              </a:ext>
            </a:extLst>
          </p:cNvPr>
          <p:cNvSpPr>
            <a:spLocks noGrp="1"/>
          </p:cNvSpPr>
          <p:nvPr>
            <p:ph type="sldNum" sz="quarter" idx="12"/>
          </p:nvPr>
        </p:nvSpPr>
        <p:spPr/>
        <p:txBody>
          <a:bodyPr/>
          <a:lstStyle/>
          <a:p>
            <a:fld id="{68A8D22E-6BC5-9E47-900C-2BB94685D9F5}" type="slidenum">
              <a:rPr lang="en-US" smtClean="0"/>
              <a:t>28</a:t>
            </a:fld>
            <a:endParaRPr lang="en-US"/>
          </a:p>
        </p:txBody>
      </p:sp>
    </p:spTree>
    <p:extLst>
      <p:ext uri="{BB962C8B-B14F-4D97-AF65-F5344CB8AC3E}">
        <p14:creationId xmlns:p14="http://schemas.microsoft.com/office/powerpoint/2010/main" val="4053315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Autofit/>
          </a:bodyPr>
          <a:lstStyle/>
          <a:p>
            <a:r>
              <a:rPr lang="en-US" sz="3800"/>
              <a:t>2026 Grade 10 </a:t>
            </a:r>
            <a:r>
              <a:rPr lang="en-US" sz="3800">
                <a:solidFill>
                  <a:schemeClr val="bg1"/>
                </a:solidFill>
                <a:hlinkClick r:id="rId2">
                  <a:extLst>
                    <a:ext uri="{A12FA001-AC4F-418D-AE19-62706E023703}">
                      <ahyp:hlinkClr xmlns:ahyp="http://schemas.microsoft.com/office/drawing/2018/hyperlinkcolor" val="tx"/>
                    </a:ext>
                  </a:extLst>
                </a:hlinkClick>
              </a:rPr>
              <a:t>Administration Schedule </a:t>
            </a:r>
            <a:endParaRPr lang="en-US" sz="3800">
              <a:solidFill>
                <a:schemeClr val="bg1"/>
              </a:solidFill>
            </a:endParaRPr>
          </a:p>
        </p:txBody>
      </p:sp>
      <p:sp>
        <p:nvSpPr>
          <p:cNvPr id="3" name="TextBox 2">
            <a:extLst>
              <a:ext uri="{FF2B5EF4-FFF2-40B4-BE49-F238E27FC236}">
                <a16:creationId xmlns:a16="http://schemas.microsoft.com/office/drawing/2014/main" id="{90DBBB33-9D30-8066-1F68-F28FF6DE8650}"/>
              </a:ext>
            </a:extLst>
          </p:cNvPr>
          <p:cNvSpPr txBox="1"/>
          <p:nvPr/>
        </p:nvSpPr>
        <p:spPr>
          <a:xfrm>
            <a:off x="513255" y="5594880"/>
            <a:ext cx="11151637" cy="707886"/>
          </a:xfrm>
          <a:prstGeom prst="rect">
            <a:avLst/>
          </a:prstGeom>
          <a:solidFill>
            <a:schemeClr val="bg1"/>
          </a:solidFill>
        </p:spPr>
        <p:txBody>
          <a:bodyPr wrap="square" rtlCol="0">
            <a:spAutoFit/>
          </a:bodyPr>
          <a:lstStyle/>
          <a:p>
            <a:r>
              <a:rPr lang="en-US" sz="2000" b="1">
                <a:solidFill>
                  <a:srgbClr val="000000"/>
                </a:solidFill>
                <a:effectLst/>
                <a:latin typeface="Arial" panose="020B0604020202020204" pitchFamily="34" charset="0"/>
                <a:ea typeface="Calibri" panose="020F0502020204030204" pitchFamily="34" charset="0"/>
                <a:cs typeface="Arial" panose="020B0604020202020204" pitchFamily="34" charset="0"/>
              </a:rPr>
              <a:t>New for 2025–26: </a:t>
            </a:r>
            <a:r>
              <a:rPr lang="en-US" sz="2000">
                <a:latin typeface="Arial" panose="020B0604020202020204" pitchFamily="34" charset="0"/>
                <a:cs typeface="Arial" panose="020B0604020202020204" pitchFamily="34" charset="0"/>
              </a:rPr>
              <a:t>High school tests now have testing windows and DESE is providing recommended dates instead of prescribed dates.</a:t>
            </a:r>
            <a:endParaRPr lang="en-US">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13574684-06E0-720D-DB0A-CD0CF455F9C7}"/>
              </a:ext>
            </a:extLst>
          </p:cNvPr>
          <p:cNvGraphicFramePr>
            <a:graphicFrameLocks noGrp="1"/>
          </p:cNvGraphicFramePr>
          <p:nvPr>
            <p:extLst>
              <p:ext uri="{D42A27DB-BD31-4B8C-83A1-F6EECF244321}">
                <p14:modId xmlns:p14="http://schemas.microsoft.com/office/powerpoint/2010/main" val="1885637899"/>
              </p:ext>
            </p:extLst>
          </p:nvPr>
        </p:nvGraphicFramePr>
        <p:xfrm>
          <a:off x="1789906" y="1477518"/>
          <a:ext cx="8612188" cy="3902964"/>
        </p:xfrm>
        <a:graphic>
          <a:graphicData uri="http://schemas.openxmlformats.org/drawingml/2006/table">
            <a:tbl>
              <a:tblPr firstRow="1" firstCol="1" bandRow="1">
                <a:tableStyleId>{5940675A-B579-460E-94D1-54222C63F5DA}</a:tableStyleId>
              </a:tblPr>
              <a:tblGrid>
                <a:gridCol w="5315608">
                  <a:extLst>
                    <a:ext uri="{9D8B030D-6E8A-4147-A177-3AD203B41FA5}">
                      <a16:colId xmlns:a16="http://schemas.microsoft.com/office/drawing/2014/main" val="3399468693"/>
                    </a:ext>
                  </a:extLst>
                </a:gridCol>
                <a:gridCol w="3296580">
                  <a:extLst>
                    <a:ext uri="{9D8B030D-6E8A-4147-A177-3AD203B41FA5}">
                      <a16:colId xmlns:a16="http://schemas.microsoft.com/office/drawing/2014/main" val="1678136519"/>
                    </a:ext>
                  </a:extLst>
                </a:gridCol>
              </a:tblGrid>
              <a:tr h="1329389">
                <a:tc>
                  <a:txBody>
                    <a:bodyPr/>
                    <a:lstStyle/>
                    <a:p>
                      <a:pPr marL="0" marR="0">
                        <a:lnSpc>
                          <a:spcPct val="115000"/>
                        </a:lnSpc>
                        <a:spcAft>
                          <a:spcPts val="800"/>
                        </a:spcAft>
                        <a:buNone/>
                      </a:pPr>
                      <a:r>
                        <a:rPr lang="en-US" sz="2400" b="1" kern="100">
                          <a:effectLst/>
                          <a:latin typeface="Arial" panose="020B0604020202020204" pitchFamily="34" charset="0"/>
                          <a:cs typeface="Arial" panose="020B0604020202020204" pitchFamily="34" charset="0"/>
                        </a:rPr>
                        <a:t>ELA Testing Window</a:t>
                      </a:r>
                    </a:p>
                    <a:p>
                      <a:pPr marL="0" marR="0">
                        <a:lnSpc>
                          <a:spcPct val="115000"/>
                        </a:lnSpc>
                        <a:spcAft>
                          <a:spcPts val="800"/>
                        </a:spcAft>
                        <a:buNone/>
                      </a:pPr>
                      <a:r>
                        <a:rPr lang="en-US" sz="2400" i="1" kern="100">
                          <a:effectLst/>
                          <a:latin typeface="Arial" panose="020B0604020202020204" pitchFamily="34" charset="0"/>
                          <a:cs typeface="Arial" panose="020B0604020202020204" pitchFamily="34" charset="0"/>
                        </a:rPr>
                        <a:t>Recommended dates: </a:t>
                      </a:r>
                    </a:p>
                    <a:p>
                      <a:pPr marL="342900" marR="0" lvl="0" indent="-342900" algn="just">
                        <a:lnSpc>
                          <a:spcPct val="115000"/>
                        </a:lnSpc>
                        <a:spcAft>
                          <a:spcPts val="800"/>
                        </a:spcAft>
                        <a:buFont typeface="Symbol" panose="05050102010706020507" pitchFamily="18" charset="2"/>
                        <a:buChar char=""/>
                      </a:pPr>
                      <a:r>
                        <a:rPr lang="en-US" sz="2400" kern="100">
                          <a:effectLst/>
                          <a:latin typeface="Arial" panose="020B0604020202020204" pitchFamily="34" charset="0"/>
                          <a:cs typeface="Arial" panose="020B0604020202020204" pitchFamily="34" charset="0"/>
                        </a:rPr>
                        <a:t>ELA Session 1</a:t>
                      </a:r>
                    </a:p>
                    <a:p>
                      <a:pPr marL="342900" marR="0" lvl="0" indent="-342900" algn="just">
                        <a:lnSpc>
                          <a:spcPct val="115000"/>
                        </a:lnSpc>
                        <a:spcAft>
                          <a:spcPts val="800"/>
                        </a:spcAft>
                        <a:buFont typeface="Symbol" panose="05050102010706020507" pitchFamily="18" charset="2"/>
                        <a:buChar char=""/>
                      </a:pPr>
                      <a:r>
                        <a:rPr lang="en-US" sz="2400" kern="100">
                          <a:effectLst/>
                          <a:latin typeface="Arial" panose="020B0604020202020204" pitchFamily="34" charset="0"/>
                          <a:cs typeface="Arial" panose="020B0604020202020204" pitchFamily="34" charset="0"/>
                        </a:rPr>
                        <a:t>ELA Session 2</a:t>
                      </a:r>
                      <a:endParaRPr lang="en-US" sz="24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bg1"/>
                    </a:solidFill>
                  </a:tcPr>
                </a:tc>
                <a:tc>
                  <a:txBody>
                    <a:bodyPr/>
                    <a:lstStyle/>
                    <a:p>
                      <a:pPr marL="0" marR="0">
                        <a:lnSpc>
                          <a:spcPct val="115000"/>
                        </a:lnSpc>
                        <a:spcAft>
                          <a:spcPts val="800"/>
                        </a:spcAft>
                        <a:buNone/>
                      </a:pPr>
                      <a:r>
                        <a:rPr lang="en-US" sz="2400" b="1" kern="100">
                          <a:effectLst/>
                          <a:latin typeface="Arial" panose="020B0604020202020204" pitchFamily="34" charset="0"/>
                          <a:cs typeface="Arial" panose="020B0604020202020204" pitchFamily="34" charset="0"/>
                        </a:rPr>
                        <a:t>March 24–April 2</a:t>
                      </a:r>
                    </a:p>
                    <a:p>
                      <a:pPr marL="0" marR="0">
                        <a:lnSpc>
                          <a:spcPct val="115000"/>
                        </a:lnSpc>
                        <a:spcAft>
                          <a:spcPts val="800"/>
                        </a:spcAft>
                        <a:buNone/>
                      </a:pPr>
                      <a:endParaRPr lang="en-US" sz="2400" kern="100">
                        <a:effectLst/>
                        <a:latin typeface="Arial" panose="020B0604020202020204" pitchFamily="34" charset="0"/>
                        <a:cs typeface="Arial" panose="020B0604020202020204" pitchFamily="34" charset="0"/>
                      </a:endParaRPr>
                    </a:p>
                    <a:p>
                      <a:pPr marL="0" marR="0">
                        <a:lnSpc>
                          <a:spcPct val="115000"/>
                        </a:lnSpc>
                        <a:spcAft>
                          <a:spcPts val="800"/>
                        </a:spcAft>
                        <a:buNone/>
                      </a:pPr>
                      <a:r>
                        <a:rPr lang="en-US" sz="2400" kern="100">
                          <a:effectLst/>
                          <a:latin typeface="Arial" panose="020B0604020202020204" pitchFamily="34" charset="0"/>
                          <a:cs typeface="Arial" panose="020B0604020202020204" pitchFamily="34" charset="0"/>
                        </a:rPr>
                        <a:t>March 24</a:t>
                      </a:r>
                    </a:p>
                    <a:p>
                      <a:pPr marL="0" marR="0">
                        <a:lnSpc>
                          <a:spcPct val="115000"/>
                        </a:lnSpc>
                        <a:spcAft>
                          <a:spcPts val="800"/>
                        </a:spcAft>
                        <a:buNone/>
                      </a:pPr>
                      <a:r>
                        <a:rPr lang="en-US" sz="2400" kern="100">
                          <a:effectLst/>
                          <a:latin typeface="Arial" panose="020B0604020202020204" pitchFamily="34" charset="0"/>
                          <a:ea typeface="Aptos" panose="020B0004020202020204" pitchFamily="34" charset="0"/>
                          <a:cs typeface="Arial" panose="020B0604020202020204" pitchFamily="34" charset="0"/>
                        </a:rPr>
                        <a:t>March 25</a:t>
                      </a:r>
                    </a:p>
                  </a:txBody>
                  <a:tcPr marL="68580" marR="68580" marT="0" marB="0">
                    <a:solidFill>
                      <a:schemeClr val="bg1"/>
                    </a:solidFill>
                  </a:tcPr>
                </a:tc>
                <a:extLst>
                  <a:ext uri="{0D108BD9-81ED-4DB2-BD59-A6C34878D82A}">
                    <a16:rowId xmlns:a16="http://schemas.microsoft.com/office/drawing/2014/main" val="9884744"/>
                  </a:ext>
                </a:extLst>
              </a:tr>
              <a:tr h="1329389">
                <a:tc>
                  <a:txBody>
                    <a:bodyPr/>
                    <a:lstStyle/>
                    <a:p>
                      <a:pPr marL="0" marR="0">
                        <a:lnSpc>
                          <a:spcPct val="115000"/>
                        </a:lnSpc>
                        <a:spcAft>
                          <a:spcPts val="800"/>
                        </a:spcAft>
                        <a:buNone/>
                      </a:pPr>
                      <a:r>
                        <a:rPr lang="en-US" sz="2400" b="1" kern="100">
                          <a:effectLst/>
                          <a:latin typeface="Arial" panose="020B0604020202020204" pitchFamily="34" charset="0"/>
                          <a:cs typeface="Arial" panose="020B0604020202020204" pitchFamily="34" charset="0"/>
                        </a:rPr>
                        <a:t>Mathematics Testing Window </a:t>
                      </a:r>
                    </a:p>
                    <a:p>
                      <a:pPr marL="0" marR="0">
                        <a:lnSpc>
                          <a:spcPct val="115000"/>
                        </a:lnSpc>
                        <a:spcAft>
                          <a:spcPts val="800"/>
                        </a:spcAft>
                        <a:buNone/>
                      </a:pPr>
                      <a:r>
                        <a:rPr lang="en-US" sz="2400" i="1" kern="100">
                          <a:effectLst/>
                          <a:latin typeface="Arial" panose="020B0604020202020204" pitchFamily="34" charset="0"/>
                          <a:cs typeface="Arial" panose="020B0604020202020204" pitchFamily="34" charset="0"/>
                        </a:rPr>
                        <a:t>Recommended dates:</a:t>
                      </a:r>
                    </a:p>
                    <a:p>
                      <a:pPr marL="342900" marR="0" lvl="0" indent="-342900">
                        <a:lnSpc>
                          <a:spcPct val="115000"/>
                        </a:lnSpc>
                        <a:spcAft>
                          <a:spcPts val="800"/>
                        </a:spcAft>
                        <a:buFont typeface="Symbol" panose="05050102010706020507" pitchFamily="18" charset="2"/>
                        <a:buChar char=""/>
                      </a:pPr>
                      <a:r>
                        <a:rPr lang="en-US" sz="2400" kern="100">
                          <a:effectLst/>
                          <a:latin typeface="Arial" panose="020B0604020202020204" pitchFamily="34" charset="0"/>
                          <a:cs typeface="Arial" panose="020B0604020202020204" pitchFamily="34" charset="0"/>
                        </a:rPr>
                        <a:t>Mathematics Session 1</a:t>
                      </a:r>
                    </a:p>
                    <a:p>
                      <a:pPr marL="342900" marR="0" lvl="0" indent="-342900">
                        <a:lnSpc>
                          <a:spcPct val="115000"/>
                        </a:lnSpc>
                        <a:spcAft>
                          <a:spcPts val="800"/>
                        </a:spcAft>
                        <a:buFont typeface="Symbol" panose="05050102010706020507" pitchFamily="18" charset="2"/>
                        <a:buChar char=""/>
                      </a:pPr>
                      <a:r>
                        <a:rPr lang="en-US" sz="2400" kern="100">
                          <a:effectLst/>
                          <a:latin typeface="Arial" panose="020B0604020202020204" pitchFamily="34" charset="0"/>
                          <a:cs typeface="Arial" panose="020B0604020202020204" pitchFamily="34" charset="0"/>
                        </a:rPr>
                        <a:t>Mathematics Session 2</a:t>
                      </a:r>
                      <a:endParaRPr lang="en-US" sz="24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bg1"/>
                    </a:solidFill>
                  </a:tcPr>
                </a:tc>
                <a:tc>
                  <a:txBody>
                    <a:bodyPr/>
                    <a:lstStyle/>
                    <a:p>
                      <a:pPr marL="0" marR="0">
                        <a:lnSpc>
                          <a:spcPct val="115000"/>
                        </a:lnSpc>
                        <a:spcAft>
                          <a:spcPts val="800"/>
                        </a:spcAft>
                        <a:buNone/>
                      </a:pPr>
                      <a:r>
                        <a:rPr lang="en-US" sz="2400" b="1" kern="100">
                          <a:effectLst/>
                          <a:latin typeface="Arial" panose="020B0604020202020204" pitchFamily="34" charset="0"/>
                          <a:cs typeface="Arial" panose="020B0604020202020204" pitchFamily="34" charset="0"/>
                        </a:rPr>
                        <a:t>May 19–27 </a:t>
                      </a:r>
                    </a:p>
                    <a:p>
                      <a:pPr marL="0" marR="0">
                        <a:lnSpc>
                          <a:spcPct val="115000"/>
                        </a:lnSpc>
                        <a:spcAft>
                          <a:spcPts val="800"/>
                        </a:spcAft>
                        <a:buNone/>
                      </a:pPr>
                      <a:endParaRPr lang="en-US" sz="2400" b="1" kern="100">
                        <a:effectLst/>
                        <a:latin typeface="Arial" panose="020B0604020202020204" pitchFamily="34" charset="0"/>
                        <a:cs typeface="Arial" panose="020B0604020202020204" pitchFamily="34" charset="0"/>
                      </a:endParaRPr>
                    </a:p>
                    <a:p>
                      <a:pPr marL="0" marR="0">
                        <a:lnSpc>
                          <a:spcPct val="115000"/>
                        </a:lnSpc>
                        <a:spcAft>
                          <a:spcPts val="800"/>
                        </a:spcAft>
                        <a:buNone/>
                      </a:pPr>
                      <a:r>
                        <a:rPr lang="en-US" sz="2400" kern="100">
                          <a:effectLst/>
                          <a:latin typeface="Arial" panose="020B0604020202020204" pitchFamily="34" charset="0"/>
                          <a:cs typeface="Arial" panose="020B0604020202020204" pitchFamily="34" charset="0"/>
                        </a:rPr>
                        <a:t>May 19</a:t>
                      </a:r>
                    </a:p>
                    <a:p>
                      <a:pPr marL="0" marR="0">
                        <a:lnSpc>
                          <a:spcPct val="115000"/>
                        </a:lnSpc>
                        <a:spcAft>
                          <a:spcPts val="800"/>
                        </a:spcAft>
                        <a:buNone/>
                      </a:pPr>
                      <a:r>
                        <a:rPr lang="en-US" sz="2400" kern="100">
                          <a:effectLst/>
                          <a:latin typeface="Arial" panose="020B0604020202020204" pitchFamily="34" charset="0"/>
                          <a:ea typeface="Aptos" panose="020B0004020202020204" pitchFamily="34" charset="0"/>
                          <a:cs typeface="Arial" panose="020B0604020202020204" pitchFamily="34" charset="0"/>
                        </a:rPr>
                        <a:t>May 20</a:t>
                      </a:r>
                    </a:p>
                  </a:txBody>
                  <a:tcPr marL="68580" marR="68580" marT="0" marB="0">
                    <a:solidFill>
                      <a:schemeClr val="bg1"/>
                    </a:solidFill>
                  </a:tcPr>
                </a:tc>
                <a:extLst>
                  <a:ext uri="{0D108BD9-81ED-4DB2-BD59-A6C34878D82A}">
                    <a16:rowId xmlns:a16="http://schemas.microsoft.com/office/drawing/2014/main" val="3356536653"/>
                  </a:ext>
                </a:extLst>
              </a:tr>
            </a:tbl>
          </a:graphicData>
        </a:graphic>
      </p:graphicFrame>
      <p:sp>
        <p:nvSpPr>
          <p:cNvPr id="5" name="Slide Number Placeholder 4">
            <a:extLst>
              <a:ext uri="{FF2B5EF4-FFF2-40B4-BE49-F238E27FC236}">
                <a16:creationId xmlns:a16="http://schemas.microsoft.com/office/drawing/2014/main" id="{6A5C78C3-6591-4FE9-632F-8969216F2EB3}"/>
              </a:ext>
            </a:extLst>
          </p:cNvPr>
          <p:cNvSpPr>
            <a:spLocks noGrp="1"/>
          </p:cNvSpPr>
          <p:nvPr>
            <p:ph type="sldNum" sz="quarter" idx="12"/>
          </p:nvPr>
        </p:nvSpPr>
        <p:spPr/>
        <p:txBody>
          <a:bodyPr/>
          <a:lstStyle/>
          <a:p>
            <a:fld id="{68A8D22E-6BC5-9E47-900C-2BB94685D9F5}" type="slidenum">
              <a:rPr lang="en-US" smtClean="0"/>
              <a:t>29</a:t>
            </a:fld>
            <a:endParaRPr lang="en-US"/>
          </a:p>
        </p:txBody>
      </p:sp>
    </p:spTree>
    <p:extLst>
      <p:ext uri="{BB962C8B-B14F-4D97-AF65-F5344CB8AC3E}">
        <p14:creationId xmlns:p14="http://schemas.microsoft.com/office/powerpoint/2010/main" val="2253617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a:bodyPr>
          <a:lstStyle/>
          <a:p>
            <a:r>
              <a:rPr lang="en-US" sz="4000">
                <a:latin typeface="Arial" panose="020B0604020202020204" pitchFamily="34" charset="0"/>
                <a:cs typeface="Arial" panose="020B0604020202020204" pitchFamily="34" charset="0"/>
              </a:rPr>
              <a:t>Logistics for This Session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a:xfrm>
            <a:off x="173179" y="1591254"/>
            <a:ext cx="11890665" cy="4644954"/>
          </a:xfrm>
        </p:spPr>
        <p:txBody>
          <a:bodyPr>
            <a:normAutofit lnSpcReduction="10000"/>
          </a:bodyPr>
          <a:lstStyle/>
          <a:p>
            <a:pPr marL="457200" indent="-457200">
              <a:buClrTx/>
              <a:buFont typeface="Arial" panose="020B0604020202020204" pitchFamily="34" charset="0"/>
              <a:buChar char="•"/>
            </a:pPr>
            <a:r>
              <a:rPr lang="en-US">
                <a:solidFill>
                  <a:schemeClr val="tx1"/>
                </a:solidFill>
                <a:latin typeface="Arial" panose="020B0604020202020204" pitchFamily="34" charset="0"/>
                <a:cs typeface="Arial" panose="020B0604020202020204" pitchFamily="34" charset="0"/>
              </a:rPr>
              <a:t>Use the Q&amp;A feature to ask a question.  </a:t>
            </a:r>
          </a:p>
          <a:p>
            <a:pPr marL="800100" lvl="1" indent="-342900">
              <a:buClrTx/>
              <a:buFont typeface="Arial" panose="020B0604020202020204" pitchFamily="34" charset="0"/>
              <a:buChar char="•"/>
            </a:pPr>
            <a:r>
              <a:rPr lang="en-US">
                <a:solidFill>
                  <a:schemeClr val="tx1"/>
                </a:solidFill>
                <a:latin typeface="Arial" panose="020B0604020202020204" pitchFamily="34" charset="0"/>
                <a:cs typeface="Arial" panose="020B0604020202020204" pitchFamily="34" charset="0"/>
              </a:rPr>
              <a:t>We will answer some questions aloud at specified times during this training session, and we will email the Q&amp;A afterwards.</a:t>
            </a:r>
          </a:p>
          <a:p>
            <a:pPr marL="800100" lvl="1" indent="-342900">
              <a:buClrTx/>
              <a:buFont typeface="Arial" panose="020B0604020202020204" pitchFamily="34" charset="0"/>
              <a:buChar char="•"/>
            </a:pPr>
            <a:r>
              <a:rPr lang="en-US">
                <a:solidFill>
                  <a:schemeClr val="tx1"/>
                </a:solidFill>
                <a:latin typeface="Arial" panose="020B0604020202020204" pitchFamily="34" charset="0"/>
                <a:cs typeface="Arial" panose="020B0604020202020204" pitchFamily="34" charset="0"/>
              </a:rPr>
              <a:t>Use the thumbs-up icon to “upvote” someone else’s question. </a:t>
            </a:r>
          </a:p>
          <a:p>
            <a:pPr marL="800100" lvl="1" indent="-342900">
              <a:buClrTx/>
              <a:buFont typeface="Arial" panose="020B0604020202020204" pitchFamily="34" charset="0"/>
              <a:buChar char="•"/>
            </a:pPr>
            <a:r>
              <a:rPr lang="en-US">
                <a:solidFill>
                  <a:schemeClr val="tx1"/>
                </a:solidFill>
                <a:latin typeface="Arial" panose="020B0604020202020204" pitchFamily="34" charset="0"/>
                <a:cs typeface="Arial" panose="020B0604020202020204" pitchFamily="34" charset="0"/>
              </a:rPr>
              <a:t>Email student-specific questions to </a:t>
            </a:r>
            <a:r>
              <a:rPr lang="en-US">
                <a:latin typeface="Arial" panose="020B0604020202020204" pitchFamily="34" charset="0"/>
                <a:cs typeface="Arial" panose="020B0604020202020204" pitchFamily="34" charset="0"/>
                <a:hlinkClick r:id="rId3"/>
              </a:rPr>
              <a:t>mcas@mass.gov</a:t>
            </a:r>
            <a:r>
              <a:rPr lang="en-US">
                <a:latin typeface="Arial" panose="020B0604020202020204" pitchFamily="34" charset="0"/>
                <a:cs typeface="Arial" panose="020B0604020202020204" pitchFamily="34" charset="0"/>
              </a:rPr>
              <a:t> </a:t>
            </a:r>
            <a:r>
              <a:rPr lang="en-US">
                <a:solidFill>
                  <a:schemeClr val="tx1"/>
                </a:solidFill>
                <a:latin typeface="Arial" panose="020B0604020202020204" pitchFamily="34" charset="0"/>
                <a:cs typeface="Arial" panose="020B0604020202020204" pitchFamily="34" charset="0"/>
              </a:rPr>
              <a:t>instead of asking here. </a:t>
            </a:r>
          </a:p>
          <a:p>
            <a:pPr marL="457200" indent="-457200">
              <a:buClrTx/>
              <a:buFont typeface="Arial" panose="020B0604020202020204" pitchFamily="34" charset="0"/>
              <a:buChar char="•"/>
            </a:pPr>
            <a:r>
              <a:rPr lang="en-US">
                <a:solidFill>
                  <a:schemeClr val="tx1"/>
                </a:solidFill>
                <a:latin typeface="Arial" panose="020B0604020202020204" pitchFamily="34" charset="0"/>
                <a:cs typeface="Arial" panose="020B0604020202020204" pitchFamily="34" charset="0"/>
              </a:rPr>
              <a:t>Closed captioning has been enabled for participants who need it.</a:t>
            </a:r>
          </a:p>
          <a:p>
            <a:pPr marL="457200" indent="-457200"/>
            <a:r>
              <a:rPr lang="en-US">
                <a:solidFill>
                  <a:schemeClr val="tx1"/>
                </a:solidFill>
              </a:rPr>
              <a:t>This session is being interpreted into ASL. Our interpreting team will be onscreen with the presenters.</a:t>
            </a:r>
            <a:endParaRPr lang="en-US">
              <a:solidFill>
                <a:schemeClr val="tx1"/>
              </a:solidFill>
              <a:latin typeface="Arial" panose="020B0604020202020204" pitchFamily="34" charset="0"/>
              <a:cs typeface="Arial" panose="020B0604020202020204" pitchFamily="34" charset="0"/>
            </a:endParaRPr>
          </a:p>
          <a:p>
            <a:pPr marL="457200" indent="-457200"/>
            <a:r>
              <a:rPr lang="en-US">
                <a:solidFill>
                  <a:srgbClr val="000000"/>
                </a:solidFill>
              </a:rPr>
              <a:t>Please be advised that DESE does not authorize attendees to record or to use AI transcription tools during the meeting and DESE does not endorse any unauthorized transcripts created by third parties of its meetings. </a:t>
            </a:r>
          </a:p>
        </p:txBody>
      </p:sp>
      <p:sp>
        <p:nvSpPr>
          <p:cNvPr id="4" name="Slide Number Placeholder 3">
            <a:extLst>
              <a:ext uri="{FF2B5EF4-FFF2-40B4-BE49-F238E27FC236}">
                <a16:creationId xmlns:a16="http://schemas.microsoft.com/office/drawing/2014/main" id="{D7463F05-91C0-59F4-A3AB-9511780EEAA1}"/>
              </a:ext>
            </a:extLst>
          </p:cNvPr>
          <p:cNvSpPr>
            <a:spLocks noGrp="1"/>
          </p:cNvSpPr>
          <p:nvPr>
            <p:ph type="sldNum" sz="quarter" idx="12"/>
          </p:nvPr>
        </p:nvSpPr>
        <p:spPr/>
        <p:txBody>
          <a:bodyPr/>
          <a:lstStyle/>
          <a:p>
            <a:fld id="{68A8D22E-6BC5-9E47-900C-2BB94685D9F5}" type="slidenum">
              <a:rPr lang="en-US" smtClean="0">
                <a:solidFill>
                  <a:srgbClr val="000000"/>
                </a:solidFill>
              </a:rPr>
              <a:t>3</a:t>
            </a:fld>
            <a:endParaRPr lang="en-US">
              <a:solidFill>
                <a:srgbClr val="000000"/>
              </a:solidFill>
            </a:endParaRPr>
          </a:p>
        </p:txBody>
      </p:sp>
    </p:spTree>
    <p:extLst>
      <p:ext uri="{BB962C8B-B14F-4D97-AF65-F5344CB8AC3E}">
        <p14:creationId xmlns:p14="http://schemas.microsoft.com/office/powerpoint/2010/main" val="3273459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Autofit/>
          </a:bodyPr>
          <a:lstStyle/>
          <a:p>
            <a:r>
              <a:rPr lang="en-US" sz="3800"/>
              <a:t>2026 High School Science </a:t>
            </a:r>
            <a:br>
              <a:rPr lang="en-US" sz="3800"/>
            </a:br>
            <a:r>
              <a:rPr lang="en-US" sz="3800">
                <a:solidFill>
                  <a:schemeClr val="bg1"/>
                </a:solidFill>
                <a:hlinkClick r:id="rId2">
                  <a:extLst>
                    <a:ext uri="{A12FA001-AC4F-418D-AE19-62706E023703}">
                      <ahyp:hlinkClr xmlns:ahyp="http://schemas.microsoft.com/office/drawing/2018/hyperlinkcolor" val="tx"/>
                    </a:ext>
                  </a:extLst>
                </a:hlinkClick>
              </a:rPr>
              <a:t>Administration Schedule </a:t>
            </a:r>
            <a:endParaRPr lang="en-US" sz="3800">
              <a:solidFill>
                <a:schemeClr val="bg1"/>
              </a:solidFill>
            </a:endParaRPr>
          </a:p>
        </p:txBody>
      </p:sp>
      <p:sp>
        <p:nvSpPr>
          <p:cNvPr id="3" name="TextBox 2">
            <a:extLst>
              <a:ext uri="{FF2B5EF4-FFF2-40B4-BE49-F238E27FC236}">
                <a16:creationId xmlns:a16="http://schemas.microsoft.com/office/drawing/2014/main" id="{90DBBB33-9D30-8066-1F68-F28FF6DE8650}"/>
              </a:ext>
            </a:extLst>
          </p:cNvPr>
          <p:cNvSpPr txBox="1"/>
          <p:nvPr/>
        </p:nvSpPr>
        <p:spPr>
          <a:xfrm>
            <a:off x="520181" y="5120721"/>
            <a:ext cx="11151637" cy="707886"/>
          </a:xfrm>
          <a:prstGeom prst="rect">
            <a:avLst/>
          </a:prstGeom>
          <a:solidFill>
            <a:schemeClr val="bg1"/>
          </a:solidFill>
        </p:spPr>
        <p:txBody>
          <a:bodyPr wrap="square" rtlCol="0">
            <a:spAutoFit/>
          </a:bodyPr>
          <a:lstStyle/>
          <a:p>
            <a:pPr lvl="0"/>
            <a:r>
              <a:rPr lang="en-US" sz="2000" b="1">
                <a:latin typeface="Arial" panose="020B0604020202020204" pitchFamily="34" charset="0"/>
                <a:cs typeface="Arial" panose="020B0604020202020204" pitchFamily="34" charset="0"/>
              </a:rPr>
              <a:t>New for 2025–26</a:t>
            </a:r>
            <a:r>
              <a:rPr lang="en-US" sz="2000">
                <a:latin typeface="Arial" panose="020B0604020202020204" pitchFamily="34" charset="0"/>
                <a:cs typeface="Arial" panose="020B0604020202020204" pitchFamily="34" charset="0"/>
              </a:rPr>
              <a:t>: High school tests now have testing windows and DESE is providing recommended dates instead of prescribed dates.</a:t>
            </a:r>
          </a:p>
        </p:txBody>
      </p:sp>
      <p:graphicFrame>
        <p:nvGraphicFramePr>
          <p:cNvPr id="5" name="Table 4">
            <a:extLst>
              <a:ext uri="{FF2B5EF4-FFF2-40B4-BE49-F238E27FC236}">
                <a16:creationId xmlns:a16="http://schemas.microsoft.com/office/drawing/2014/main" id="{5AD96565-758C-F986-2E99-5FB4F9A11E11}"/>
              </a:ext>
            </a:extLst>
          </p:cNvPr>
          <p:cNvGraphicFramePr>
            <a:graphicFrameLocks noGrp="1"/>
          </p:cNvGraphicFramePr>
          <p:nvPr>
            <p:extLst>
              <p:ext uri="{D42A27DB-BD31-4B8C-83A1-F6EECF244321}">
                <p14:modId xmlns:p14="http://schemas.microsoft.com/office/powerpoint/2010/main" val="3928810805"/>
              </p:ext>
            </p:extLst>
          </p:nvPr>
        </p:nvGraphicFramePr>
        <p:xfrm>
          <a:off x="508000" y="2010878"/>
          <a:ext cx="9938327" cy="2405634"/>
        </p:xfrm>
        <a:graphic>
          <a:graphicData uri="http://schemas.openxmlformats.org/drawingml/2006/table">
            <a:tbl>
              <a:tblPr firstRow="1" firstCol="1" bandRow="1">
                <a:tableStyleId>{5940675A-B579-460E-94D1-54222C63F5DA}</a:tableStyleId>
              </a:tblPr>
              <a:tblGrid>
                <a:gridCol w="6129709">
                  <a:extLst>
                    <a:ext uri="{9D8B030D-6E8A-4147-A177-3AD203B41FA5}">
                      <a16:colId xmlns:a16="http://schemas.microsoft.com/office/drawing/2014/main" val="2885071538"/>
                    </a:ext>
                  </a:extLst>
                </a:gridCol>
                <a:gridCol w="3808618">
                  <a:extLst>
                    <a:ext uri="{9D8B030D-6E8A-4147-A177-3AD203B41FA5}">
                      <a16:colId xmlns:a16="http://schemas.microsoft.com/office/drawing/2014/main" val="411051769"/>
                    </a:ext>
                  </a:extLst>
                </a:gridCol>
              </a:tblGrid>
              <a:tr h="0">
                <a:tc>
                  <a:txBody>
                    <a:bodyPr/>
                    <a:lstStyle/>
                    <a:p>
                      <a:pPr marL="0" marR="0">
                        <a:lnSpc>
                          <a:spcPct val="150000"/>
                        </a:lnSpc>
                        <a:spcAft>
                          <a:spcPts val="0"/>
                        </a:spcAft>
                        <a:buNone/>
                      </a:pPr>
                      <a:r>
                        <a:rPr lang="en-US" sz="2600" b="1" kern="100">
                          <a:effectLst/>
                          <a:latin typeface="Arial" panose="020B0604020202020204" pitchFamily="34" charset="0"/>
                          <a:cs typeface="Arial" panose="020B0604020202020204" pitchFamily="34" charset="0"/>
                        </a:rPr>
                        <a:t>High School Science Testing Window</a:t>
                      </a:r>
                    </a:p>
                    <a:p>
                      <a:pPr marL="0" marR="0">
                        <a:lnSpc>
                          <a:spcPct val="150000"/>
                        </a:lnSpc>
                        <a:spcAft>
                          <a:spcPts val="0"/>
                        </a:spcAft>
                        <a:buNone/>
                      </a:pPr>
                      <a:r>
                        <a:rPr lang="en-US" sz="2600" b="0" i="1" kern="100">
                          <a:effectLst/>
                          <a:latin typeface="Arial" panose="020B0604020202020204" pitchFamily="34" charset="0"/>
                          <a:cs typeface="Arial" panose="020B0604020202020204" pitchFamily="34" charset="0"/>
                        </a:rPr>
                        <a:t>Recommended dates: </a:t>
                      </a:r>
                    </a:p>
                    <a:p>
                      <a:pPr marL="342900" marR="0" lvl="0" indent="-342900">
                        <a:lnSpc>
                          <a:spcPct val="150000"/>
                        </a:lnSpc>
                        <a:buFont typeface="Symbol" panose="05050102010706020507" pitchFamily="18" charset="2"/>
                        <a:buChar char=""/>
                      </a:pPr>
                      <a:r>
                        <a:rPr lang="en-US" sz="2600" b="0" kern="100">
                          <a:effectLst/>
                          <a:latin typeface="Arial" panose="020B0604020202020204" pitchFamily="34" charset="0"/>
                          <a:cs typeface="Arial" panose="020B0604020202020204" pitchFamily="34" charset="0"/>
                        </a:rPr>
                        <a:t>High School Science Session 1</a:t>
                      </a:r>
                    </a:p>
                    <a:p>
                      <a:pPr marL="342900" marR="0" lvl="0" indent="-342900" algn="just">
                        <a:lnSpc>
                          <a:spcPct val="150000"/>
                        </a:lnSpc>
                        <a:spcAft>
                          <a:spcPts val="800"/>
                        </a:spcAft>
                        <a:buFont typeface="Symbol" panose="05050102010706020507" pitchFamily="18" charset="2"/>
                        <a:buChar char=""/>
                      </a:pPr>
                      <a:r>
                        <a:rPr lang="en-US" sz="2600" b="0" kern="100">
                          <a:effectLst/>
                          <a:latin typeface="Arial" panose="020B0604020202020204" pitchFamily="34" charset="0"/>
                          <a:cs typeface="Arial" panose="020B0604020202020204" pitchFamily="34" charset="0"/>
                        </a:rPr>
                        <a:t>High School Science Session 2</a:t>
                      </a:r>
                      <a:endParaRPr lang="en-US" sz="2600" b="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bg1"/>
                    </a:solidFill>
                  </a:tcPr>
                </a:tc>
                <a:tc>
                  <a:txBody>
                    <a:bodyPr/>
                    <a:lstStyle/>
                    <a:p>
                      <a:pPr marL="0" marR="0">
                        <a:lnSpc>
                          <a:spcPct val="150000"/>
                        </a:lnSpc>
                        <a:spcAft>
                          <a:spcPts val="800"/>
                        </a:spcAft>
                        <a:buNone/>
                      </a:pPr>
                      <a:r>
                        <a:rPr lang="en-US" sz="2600" b="1" kern="100">
                          <a:effectLst/>
                          <a:latin typeface="Arial" panose="020B0604020202020204" pitchFamily="34" charset="0"/>
                          <a:cs typeface="Arial" panose="020B0604020202020204" pitchFamily="34" charset="0"/>
                        </a:rPr>
                        <a:t>June 2–10 </a:t>
                      </a:r>
                    </a:p>
                    <a:p>
                      <a:pPr marL="0" marR="0">
                        <a:lnSpc>
                          <a:spcPct val="150000"/>
                        </a:lnSpc>
                        <a:buNone/>
                      </a:pPr>
                      <a:r>
                        <a:rPr lang="en-US" sz="2600" b="0" kern="100">
                          <a:effectLst/>
                          <a:latin typeface="Arial" panose="020B0604020202020204" pitchFamily="34" charset="0"/>
                          <a:cs typeface="Arial" panose="020B0604020202020204" pitchFamily="34" charset="0"/>
                        </a:rPr>
                        <a:t> </a:t>
                      </a:r>
                    </a:p>
                    <a:p>
                      <a:pPr marL="0" marR="0">
                        <a:lnSpc>
                          <a:spcPct val="150000"/>
                        </a:lnSpc>
                        <a:buNone/>
                      </a:pPr>
                      <a:r>
                        <a:rPr lang="en-US" sz="2600" b="0" kern="100">
                          <a:effectLst/>
                          <a:latin typeface="Arial" panose="020B0604020202020204" pitchFamily="34" charset="0"/>
                          <a:cs typeface="Arial" panose="020B0604020202020204" pitchFamily="34" charset="0"/>
                        </a:rPr>
                        <a:t>June 2</a:t>
                      </a:r>
                    </a:p>
                    <a:p>
                      <a:pPr marL="0" marR="0">
                        <a:lnSpc>
                          <a:spcPct val="150000"/>
                        </a:lnSpc>
                        <a:spcAft>
                          <a:spcPts val="800"/>
                        </a:spcAft>
                        <a:buNone/>
                      </a:pPr>
                      <a:r>
                        <a:rPr lang="en-US" sz="2600" b="0" kern="100">
                          <a:effectLst/>
                          <a:latin typeface="Arial" panose="020B0604020202020204" pitchFamily="34" charset="0"/>
                          <a:cs typeface="Arial" panose="020B0604020202020204" pitchFamily="34" charset="0"/>
                        </a:rPr>
                        <a:t>June 3</a:t>
                      </a:r>
                      <a:endParaRPr lang="en-US" sz="2600" b="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2768934"/>
                  </a:ext>
                </a:extLst>
              </a:tr>
            </a:tbl>
          </a:graphicData>
        </a:graphic>
      </p:graphicFrame>
      <p:sp>
        <p:nvSpPr>
          <p:cNvPr id="4" name="Slide Number Placeholder 3">
            <a:extLst>
              <a:ext uri="{FF2B5EF4-FFF2-40B4-BE49-F238E27FC236}">
                <a16:creationId xmlns:a16="http://schemas.microsoft.com/office/drawing/2014/main" id="{C44B195D-46F6-C460-C688-85E88FA26742}"/>
              </a:ext>
            </a:extLst>
          </p:cNvPr>
          <p:cNvSpPr>
            <a:spLocks noGrp="1"/>
          </p:cNvSpPr>
          <p:nvPr>
            <p:ph type="sldNum" sz="quarter" idx="12"/>
          </p:nvPr>
        </p:nvSpPr>
        <p:spPr/>
        <p:txBody>
          <a:bodyPr/>
          <a:lstStyle/>
          <a:p>
            <a:fld id="{68A8D22E-6BC5-9E47-900C-2BB94685D9F5}" type="slidenum">
              <a:rPr lang="en-US" smtClean="0"/>
              <a:t>30</a:t>
            </a:fld>
            <a:endParaRPr lang="en-US"/>
          </a:p>
        </p:txBody>
      </p:sp>
    </p:spTree>
    <p:extLst>
      <p:ext uri="{BB962C8B-B14F-4D97-AF65-F5344CB8AC3E}">
        <p14:creationId xmlns:p14="http://schemas.microsoft.com/office/powerpoint/2010/main" val="16560795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Autofit/>
          </a:bodyPr>
          <a:lstStyle/>
          <a:p>
            <a:r>
              <a:rPr lang="en-US" sz="3800"/>
              <a:t>Recommended Testing Times for High Schools</a:t>
            </a:r>
          </a:p>
        </p:txBody>
      </p:sp>
      <p:graphicFrame>
        <p:nvGraphicFramePr>
          <p:cNvPr id="4" name="Table 14">
            <a:extLst>
              <a:ext uri="{FF2B5EF4-FFF2-40B4-BE49-F238E27FC236}">
                <a16:creationId xmlns:a16="http://schemas.microsoft.com/office/drawing/2014/main" id="{1A8FD418-FD43-DECC-6D63-AAFED159C234}"/>
              </a:ext>
            </a:extLst>
          </p:cNvPr>
          <p:cNvGraphicFramePr>
            <a:graphicFrameLocks/>
          </p:cNvGraphicFramePr>
          <p:nvPr>
            <p:extLst>
              <p:ext uri="{D42A27DB-BD31-4B8C-83A1-F6EECF244321}">
                <p14:modId xmlns:p14="http://schemas.microsoft.com/office/powerpoint/2010/main" val="1280942206"/>
              </p:ext>
            </p:extLst>
          </p:nvPr>
        </p:nvGraphicFramePr>
        <p:xfrm>
          <a:off x="531230" y="1873026"/>
          <a:ext cx="11174561" cy="3111947"/>
        </p:xfrm>
        <a:graphic>
          <a:graphicData uri="http://schemas.openxmlformats.org/drawingml/2006/table">
            <a:tbl>
              <a:tblPr firstRow="1" bandRow="1">
                <a:tableStyleId>{5C22544A-7EE6-4342-B048-85BDC9FD1C3A}</a:tableStyleId>
              </a:tblPr>
              <a:tblGrid>
                <a:gridCol w="5292492">
                  <a:extLst>
                    <a:ext uri="{9D8B030D-6E8A-4147-A177-3AD203B41FA5}">
                      <a16:colId xmlns:a16="http://schemas.microsoft.com/office/drawing/2014/main" val="1570459846"/>
                    </a:ext>
                  </a:extLst>
                </a:gridCol>
                <a:gridCol w="5882069">
                  <a:extLst>
                    <a:ext uri="{9D8B030D-6E8A-4147-A177-3AD203B41FA5}">
                      <a16:colId xmlns:a16="http://schemas.microsoft.com/office/drawing/2014/main" val="1865590529"/>
                    </a:ext>
                  </a:extLst>
                </a:gridCol>
              </a:tblGrid>
              <a:tr h="558763">
                <a:tc>
                  <a:txBody>
                    <a:bodyPr/>
                    <a:lstStyle/>
                    <a:p>
                      <a:pPr marL="0" marR="0" algn="l" defTabSz="914400" rtl="0" eaLnBrk="1" latinLnBrk="0" hangingPunct="1">
                        <a:lnSpc>
                          <a:spcPct val="115000"/>
                        </a:lnSpc>
                        <a:spcBef>
                          <a:spcPts val="0"/>
                        </a:spcBef>
                        <a:spcAft>
                          <a:spcPts val="0"/>
                        </a:spcAft>
                      </a:pPr>
                      <a:r>
                        <a:rPr lang="en-US" sz="2400" kern="1200">
                          <a:solidFill>
                            <a:schemeClr val="bg1"/>
                          </a:solidFill>
                          <a:latin typeface="Arial" panose="020B0604020202020204" pitchFamily="34" charset="0"/>
                          <a:cs typeface="Arial" panose="020B0604020202020204" pitchFamily="34" charset="0"/>
                        </a:rPr>
                        <a:t>MCAS Subject Area Test for High School</a:t>
                      </a:r>
                      <a:endParaRPr lang="en-US" sz="2400" kern="1200">
                        <a:solidFill>
                          <a:schemeClr val="bg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2400" kern="1200">
                          <a:solidFill>
                            <a:schemeClr val="bg1"/>
                          </a:solidFill>
                          <a:latin typeface="Arial" panose="020B0604020202020204" pitchFamily="34" charset="0"/>
                          <a:cs typeface="Arial" panose="020B0604020202020204" pitchFamily="34" charset="0"/>
                        </a:rPr>
                        <a:t>Recommended Testing Times for Spring 2026 </a:t>
                      </a:r>
                      <a:br>
                        <a:rPr lang="en-US" sz="2400" kern="1200">
                          <a:solidFill>
                            <a:schemeClr val="bg1"/>
                          </a:solidFill>
                          <a:latin typeface="Arial" panose="020B0604020202020204" pitchFamily="34" charset="0"/>
                          <a:cs typeface="Arial" panose="020B0604020202020204" pitchFamily="34" charset="0"/>
                        </a:rPr>
                      </a:br>
                      <a:r>
                        <a:rPr lang="en-US" sz="2400" kern="1200">
                          <a:solidFill>
                            <a:schemeClr val="bg1"/>
                          </a:solidFill>
                          <a:latin typeface="Arial" panose="020B0604020202020204" pitchFamily="34" charset="0"/>
                          <a:cs typeface="Arial" panose="020B0604020202020204" pitchFamily="34" charset="0"/>
                        </a:rPr>
                        <a:t>(2 sessions per test)</a:t>
                      </a:r>
                      <a:endParaRPr lang="en-US" sz="2400" kern="1200">
                        <a:solidFill>
                          <a:schemeClr val="bg1"/>
                        </a:solidFill>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3660190228"/>
                  </a:ext>
                </a:extLst>
              </a:tr>
              <a:tr h="670452">
                <a:tc>
                  <a:txBody>
                    <a:bodyPr/>
                    <a:lstStyle/>
                    <a:p>
                      <a:pPr marL="0" marR="0">
                        <a:lnSpc>
                          <a:spcPct val="115000"/>
                        </a:lnSpc>
                        <a:spcBef>
                          <a:spcPts val="0"/>
                        </a:spcBef>
                        <a:spcAft>
                          <a:spcPts val="0"/>
                        </a:spcAft>
                      </a:pPr>
                      <a:r>
                        <a:rPr lang="en-US" sz="2800" kern="1200">
                          <a:solidFill>
                            <a:schemeClr val="dk1"/>
                          </a:solidFill>
                          <a:latin typeface="Arial" panose="020B0604020202020204" pitchFamily="34" charset="0"/>
                          <a:cs typeface="Arial" panose="020B0604020202020204" pitchFamily="34" charset="0"/>
                        </a:rPr>
                        <a:t>Grade 10 ELA </a:t>
                      </a:r>
                      <a:endParaRPr lang="en-US" sz="2800" kern="120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2800" kern="1200">
                          <a:solidFill>
                            <a:schemeClr val="dk1"/>
                          </a:solidFill>
                          <a:latin typeface="Arial" panose="020B0604020202020204" pitchFamily="34" charset="0"/>
                          <a:cs typeface="Arial" panose="020B0604020202020204" pitchFamily="34" charset="0"/>
                        </a:rPr>
                        <a:t>Session 1: 2½ hours </a:t>
                      </a:r>
                    </a:p>
                    <a:p>
                      <a:pPr marL="0" marR="0">
                        <a:lnSpc>
                          <a:spcPct val="115000"/>
                        </a:lnSpc>
                        <a:spcBef>
                          <a:spcPts val="0"/>
                        </a:spcBef>
                        <a:spcAft>
                          <a:spcPts val="0"/>
                        </a:spcAft>
                      </a:pPr>
                      <a:r>
                        <a:rPr lang="en-US" sz="2800" kern="1200">
                          <a:solidFill>
                            <a:schemeClr val="dk1"/>
                          </a:solidFill>
                          <a:latin typeface="Arial" panose="020B0604020202020204" pitchFamily="34" charset="0"/>
                          <a:cs typeface="Arial" panose="020B0604020202020204" pitchFamily="34" charset="0"/>
                        </a:rPr>
                        <a:t>Session 2: 1½ to 2 hours</a:t>
                      </a:r>
                      <a:endParaRPr lang="en-US" sz="2800" kern="1200">
                        <a:solidFill>
                          <a:schemeClr val="dk1"/>
                        </a:solidFill>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1997843192"/>
                  </a:ext>
                </a:extLst>
              </a:tr>
              <a:tr h="320320">
                <a:tc>
                  <a:txBody>
                    <a:bodyPr/>
                    <a:lstStyle/>
                    <a:p>
                      <a:pPr marL="0" marR="0">
                        <a:lnSpc>
                          <a:spcPct val="115000"/>
                        </a:lnSpc>
                        <a:spcBef>
                          <a:spcPts val="0"/>
                        </a:spcBef>
                        <a:spcAft>
                          <a:spcPts val="0"/>
                        </a:spcAft>
                      </a:pPr>
                      <a:r>
                        <a:rPr lang="en-US" sz="2800" kern="1200">
                          <a:solidFill>
                            <a:schemeClr val="dk1"/>
                          </a:solidFill>
                          <a:latin typeface="Arial" panose="020B0604020202020204" pitchFamily="34" charset="0"/>
                          <a:cs typeface="Arial" panose="020B0604020202020204" pitchFamily="34" charset="0"/>
                        </a:rPr>
                        <a:t>Grade 10 Mathematics </a:t>
                      </a:r>
                      <a:endParaRPr lang="en-US" sz="2800" kern="120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2800" kern="1200">
                          <a:solidFill>
                            <a:schemeClr val="dk1"/>
                          </a:solidFill>
                          <a:latin typeface="Arial" panose="020B0604020202020204" pitchFamily="34" charset="0"/>
                          <a:cs typeface="Arial" panose="020B0604020202020204" pitchFamily="34" charset="0"/>
                        </a:rPr>
                        <a:t>1½ to 2 hours per session</a:t>
                      </a:r>
                      <a:endParaRPr lang="en-US" sz="2800" kern="1200">
                        <a:solidFill>
                          <a:schemeClr val="dk1"/>
                        </a:solidFill>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3186431034"/>
                  </a:ext>
                </a:extLst>
              </a:tr>
              <a:tr h="497143">
                <a:tc>
                  <a:txBody>
                    <a:bodyPr/>
                    <a:lstStyle/>
                    <a:p>
                      <a:pPr marL="0" marR="0">
                        <a:lnSpc>
                          <a:spcPct val="115000"/>
                        </a:lnSpc>
                        <a:spcBef>
                          <a:spcPts val="0"/>
                        </a:spcBef>
                        <a:spcAft>
                          <a:spcPts val="0"/>
                        </a:spcAft>
                      </a:pPr>
                      <a:r>
                        <a:rPr lang="en-US" sz="2800" kern="1200">
                          <a:solidFill>
                            <a:schemeClr val="dk1"/>
                          </a:solidFill>
                          <a:latin typeface="Arial" panose="020B0604020202020204" pitchFamily="34" charset="0"/>
                          <a:cs typeface="Arial" panose="020B0604020202020204" pitchFamily="34" charset="0"/>
                        </a:rPr>
                        <a:t>High School Science </a:t>
                      </a:r>
                      <a:endParaRPr lang="en-US" sz="2400" kern="120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2800" kern="1200">
                          <a:solidFill>
                            <a:schemeClr val="dk1"/>
                          </a:solidFill>
                          <a:latin typeface="Arial" panose="020B0604020202020204" pitchFamily="34" charset="0"/>
                          <a:cs typeface="Arial" panose="020B0604020202020204" pitchFamily="34" charset="0"/>
                        </a:rPr>
                        <a:t>1½ hours per session</a:t>
                      </a:r>
                      <a:endParaRPr lang="en-US" sz="2800" kern="1200">
                        <a:solidFill>
                          <a:schemeClr val="dk1"/>
                        </a:solidFill>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1065329235"/>
                  </a:ext>
                </a:extLst>
              </a:tr>
            </a:tbl>
          </a:graphicData>
        </a:graphic>
      </p:graphicFrame>
      <p:sp>
        <p:nvSpPr>
          <p:cNvPr id="3" name="Slide Number Placeholder 2">
            <a:extLst>
              <a:ext uri="{FF2B5EF4-FFF2-40B4-BE49-F238E27FC236}">
                <a16:creationId xmlns:a16="http://schemas.microsoft.com/office/drawing/2014/main" id="{B40CB32B-FE60-BA60-B100-99ADA807D048}"/>
              </a:ext>
            </a:extLst>
          </p:cNvPr>
          <p:cNvSpPr>
            <a:spLocks noGrp="1"/>
          </p:cNvSpPr>
          <p:nvPr>
            <p:ph type="sldNum" sz="quarter" idx="12"/>
          </p:nvPr>
        </p:nvSpPr>
        <p:spPr/>
        <p:txBody>
          <a:bodyPr/>
          <a:lstStyle/>
          <a:p>
            <a:fld id="{68A8D22E-6BC5-9E47-900C-2BB94685D9F5}" type="slidenum">
              <a:rPr lang="en-US" smtClean="0"/>
              <a:t>31</a:t>
            </a:fld>
            <a:endParaRPr lang="en-US"/>
          </a:p>
        </p:txBody>
      </p:sp>
    </p:spTree>
    <p:extLst>
      <p:ext uri="{BB962C8B-B14F-4D97-AF65-F5344CB8AC3E}">
        <p14:creationId xmlns:p14="http://schemas.microsoft.com/office/powerpoint/2010/main" val="4857374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fontScale="90000"/>
          </a:bodyPr>
          <a:lstStyle/>
          <a:p>
            <a:r>
              <a:rPr lang="en-US" sz="4400"/>
              <a:t>Preparing Students and Families for CBT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a:xfrm>
            <a:off x="4310743" y="1591254"/>
            <a:ext cx="7753101" cy="4414692"/>
          </a:xfrm>
        </p:spPr>
        <p:txBody>
          <a:bodyPr>
            <a:normAutofit fontScale="85000" lnSpcReduction="20000"/>
          </a:bodyPr>
          <a:lstStyle/>
          <a:p>
            <a:pPr marL="457200" indent="-457200">
              <a:buFont typeface="Arial" panose="020B0604020202020204" pitchFamily="34" charset="0"/>
              <a:buChar char="•"/>
            </a:pPr>
            <a:r>
              <a:rPr lang="en-US">
                <a:solidFill>
                  <a:schemeClr val="tx1"/>
                </a:solidFill>
              </a:rPr>
              <a:t>Student tutorial</a:t>
            </a:r>
            <a:endParaRPr lang="en-US" i="1">
              <a:solidFill>
                <a:schemeClr val="tx1"/>
              </a:solidFill>
            </a:endParaRPr>
          </a:p>
          <a:p>
            <a:pPr marL="914400" lvl="1" indent="-457200">
              <a:buFont typeface="Arial" panose="020B0604020202020204" pitchFamily="34" charset="0"/>
              <a:buChar char="•"/>
            </a:pPr>
            <a:r>
              <a:rPr lang="en-US" sz="2400">
                <a:solidFill>
                  <a:schemeClr val="tx1"/>
                </a:solidFill>
              </a:rPr>
              <a:t>Demonstration of the navigation, tools, and features for CBT</a:t>
            </a:r>
          </a:p>
          <a:p>
            <a:pPr marL="914400" lvl="1" indent="-457200">
              <a:buFont typeface="Arial" panose="020B0604020202020204" pitchFamily="34" charset="0"/>
              <a:buChar char="•"/>
            </a:pPr>
            <a:r>
              <a:rPr lang="en-US" sz="2400">
                <a:solidFill>
                  <a:schemeClr val="tx1"/>
                </a:solidFill>
              </a:rPr>
              <a:t>Students complete it independently (no audio)</a:t>
            </a:r>
          </a:p>
          <a:p>
            <a:pPr marL="457200" indent="-457200">
              <a:buFont typeface="Arial" panose="020B0604020202020204" pitchFamily="34" charset="0"/>
              <a:buChar char="•"/>
            </a:pPr>
            <a:r>
              <a:rPr lang="en-US">
                <a:solidFill>
                  <a:schemeClr val="tx1"/>
                </a:solidFill>
              </a:rPr>
              <a:t>Practice tests</a:t>
            </a:r>
          </a:p>
          <a:p>
            <a:pPr marL="914400" lvl="1" indent="-457200">
              <a:buFont typeface="Arial" panose="020B0604020202020204" pitchFamily="34" charset="0"/>
              <a:buChar char="•"/>
            </a:pPr>
            <a:r>
              <a:rPr lang="en-US" sz="2400">
                <a:solidFill>
                  <a:schemeClr val="tx1"/>
                </a:solidFill>
              </a:rPr>
              <a:t>Simulation of the tools and features for CBT</a:t>
            </a:r>
          </a:p>
          <a:p>
            <a:pPr marL="914400" lvl="1" indent="-457200">
              <a:buFont typeface="Arial" panose="020B0604020202020204" pitchFamily="34" charset="0"/>
              <a:buChar char="•"/>
            </a:pPr>
            <a:r>
              <a:rPr lang="en-US" sz="2400">
                <a:solidFill>
                  <a:schemeClr val="tx1"/>
                </a:solidFill>
              </a:rPr>
              <a:t>Include accessibility features and accommodated test forms</a:t>
            </a:r>
          </a:p>
          <a:p>
            <a:pPr marL="914400" lvl="1" indent="-457200">
              <a:buFont typeface="Arial" panose="020B0604020202020204" pitchFamily="34" charset="0"/>
              <a:buChar char="•"/>
            </a:pPr>
            <a:r>
              <a:rPr lang="en-US" sz="2400">
                <a:solidFill>
                  <a:schemeClr val="tx1"/>
                </a:solidFill>
              </a:rPr>
              <a:t>Equation editor guides and reference sheets for Math and STE</a:t>
            </a:r>
          </a:p>
          <a:p>
            <a:pPr marL="457200" indent="-457200">
              <a:buFont typeface="Arial" panose="020B0604020202020204" pitchFamily="34" charset="0"/>
              <a:buChar char="•"/>
            </a:pPr>
            <a:r>
              <a:rPr lang="en-US" sz="2400">
                <a:hlinkClick r:id="rId2"/>
              </a:rPr>
              <a:t>MCAS Item Library </a:t>
            </a:r>
            <a:r>
              <a:rPr lang="en-US" sz="2400">
                <a:solidFill>
                  <a:schemeClr val="tx1"/>
                </a:solidFill>
              </a:rPr>
              <a:t>(previously released items)</a:t>
            </a:r>
          </a:p>
          <a:p>
            <a:pPr marL="457200" indent="-457200">
              <a:buFont typeface="Arial" panose="020B0604020202020204" pitchFamily="34" charset="0"/>
              <a:buChar char="•"/>
            </a:pPr>
            <a:r>
              <a:rPr lang="en-US" sz="2400">
                <a:hlinkClick r:id="rId3"/>
              </a:rPr>
              <a:t>Sample student work</a:t>
            </a:r>
            <a:r>
              <a:rPr lang="en-US" sz="2400"/>
              <a:t> </a:t>
            </a:r>
            <a:r>
              <a:rPr lang="en-US" sz="2400">
                <a:solidFill>
                  <a:schemeClr val="tx1"/>
                </a:solidFill>
              </a:rPr>
              <a:t>from previous MCAS tests</a:t>
            </a:r>
          </a:p>
          <a:p>
            <a:pPr marL="457200" indent="-457200">
              <a:buFont typeface="Arial" panose="020B0604020202020204" pitchFamily="34" charset="0"/>
              <a:buChar char="•"/>
            </a:pPr>
            <a:r>
              <a:rPr lang="en-US" sz="2400">
                <a:hlinkClick r:id="rId4"/>
              </a:rPr>
              <a:t>Resources for parents/guardians</a:t>
            </a:r>
            <a:endParaRPr lang="en-US" sz="2400"/>
          </a:p>
          <a:p>
            <a:pPr marL="457200" indent="-457200">
              <a:buFont typeface="Arial" panose="020B0604020202020204" pitchFamily="34" charset="0"/>
              <a:buChar char="•"/>
            </a:pPr>
            <a:r>
              <a:rPr lang="en-US" sz="2400">
                <a:solidFill>
                  <a:schemeClr val="tx1"/>
                </a:solidFill>
              </a:rPr>
              <a:t>Topics in the PAM for students and parents/guardians; newsletter or meetings (pages 32–35)</a:t>
            </a:r>
          </a:p>
        </p:txBody>
      </p:sp>
      <p:sp>
        <p:nvSpPr>
          <p:cNvPr id="5" name="Slide Number Placeholder 4">
            <a:extLst>
              <a:ext uri="{FF2B5EF4-FFF2-40B4-BE49-F238E27FC236}">
                <a16:creationId xmlns:a16="http://schemas.microsoft.com/office/drawing/2014/main" id="{3A4D8D96-7FFB-DB0C-E42D-4B589BF86255}"/>
              </a:ext>
            </a:extLst>
          </p:cNvPr>
          <p:cNvSpPr>
            <a:spLocks noGrp="1"/>
          </p:cNvSpPr>
          <p:nvPr>
            <p:ph type="sldNum" sz="quarter" idx="12"/>
          </p:nvPr>
        </p:nvSpPr>
        <p:spPr/>
        <p:txBody>
          <a:bodyPr/>
          <a:lstStyle/>
          <a:p>
            <a:fld id="{68A8D22E-6BC5-9E47-900C-2BB94685D9F5}" type="slidenum">
              <a:rPr lang="en-US" smtClean="0"/>
              <a:t>32</a:t>
            </a:fld>
            <a:endParaRPr lang="en-US"/>
          </a:p>
        </p:txBody>
      </p:sp>
      <p:pic>
        <p:nvPicPr>
          <p:cNvPr id="7" name="Picture 6" descr="Diagram&#10;&#10;AI-generated content may be incorrect.">
            <a:extLst>
              <a:ext uri="{FF2B5EF4-FFF2-40B4-BE49-F238E27FC236}">
                <a16:creationId xmlns:a16="http://schemas.microsoft.com/office/drawing/2014/main" id="{CA4E339A-FEE3-5A95-B374-3FE01E1D2E22}"/>
              </a:ext>
            </a:extLst>
          </p:cNvPr>
          <p:cNvPicPr>
            <a:picLocks noChangeAspect="1"/>
          </p:cNvPicPr>
          <p:nvPr/>
        </p:nvPicPr>
        <p:blipFill>
          <a:blip r:embed="rId5"/>
          <a:stretch>
            <a:fillRect/>
          </a:stretch>
        </p:blipFill>
        <p:spPr>
          <a:xfrm>
            <a:off x="173178" y="1566403"/>
            <a:ext cx="3936706" cy="5172967"/>
          </a:xfrm>
          <a:prstGeom prst="rect">
            <a:avLst/>
          </a:prstGeom>
        </p:spPr>
      </p:pic>
    </p:spTree>
    <p:extLst>
      <p:ext uri="{BB962C8B-B14F-4D97-AF65-F5344CB8AC3E}">
        <p14:creationId xmlns:p14="http://schemas.microsoft.com/office/powerpoint/2010/main" val="19874523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Autofit/>
          </a:bodyPr>
          <a:lstStyle/>
          <a:p>
            <a:r>
              <a:rPr lang="en-US" sz="3400"/>
              <a:t>Prepare Materials that Your School Will Provide to Students</a:t>
            </a:r>
          </a:p>
        </p:txBody>
      </p:sp>
      <p:sp>
        <p:nvSpPr>
          <p:cNvPr id="6" name="TextBox 5">
            <a:extLst>
              <a:ext uri="{FF2B5EF4-FFF2-40B4-BE49-F238E27FC236}">
                <a16:creationId xmlns:a16="http://schemas.microsoft.com/office/drawing/2014/main" id="{70123C0F-0DAC-C41C-A2EF-1F450FA0EA2C}"/>
              </a:ext>
            </a:extLst>
          </p:cNvPr>
          <p:cNvSpPr txBox="1"/>
          <p:nvPr/>
        </p:nvSpPr>
        <p:spPr>
          <a:xfrm>
            <a:off x="675813" y="5545559"/>
            <a:ext cx="10261311" cy="830997"/>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For the list of materials that are required or permitted for testing, and materials prohibited from testing, refer to the PAM beginning on page 17.</a:t>
            </a:r>
          </a:p>
        </p:txBody>
      </p:sp>
      <p:pic>
        <p:nvPicPr>
          <p:cNvPr id="4" name="Picture 3">
            <a:extLst>
              <a:ext uri="{FF2B5EF4-FFF2-40B4-BE49-F238E27FC236}">
                <a16:creationId xmlns:a16="http://schemas.microsoft.com/office/drawing/2014/main" id="{72A0F66D-386F-B919-F968-5A75D85E0F94}"/>
              </a:ext>
            </a:extLst>
          </p:cNvPr>
          <p:cNvPicPr>
            <a:picLocks noChangeAspect="1"/>
          </p:cNvPicPr>
          <p:nvPr/>
        </p:nvPicPr>
        <p:blipFill>
          <a:blip r:embed="rId2"/>
          <a:stretch>
            <a:fillRect/>
          </a:stretch>
        </p:blipFill>
        <p:spPr>
          <a:xfrm>
            <a:off x="850186" y="1548142"/>
            <a:ext cx="4505721" cy="3954884"/>
          </a:xfrm>
          <a:prstGeom prst="rect">
            <a:avLst/>
          </a:prstGeom>
        </p:spPr>
      </p:pic>
      <p:pic>
        <p:nvPicPr>
          <p:cNvPr id="8" name="Picture 7">
            <a:extLst>
              <a:ext uri="{FF2B5EF4-FFF2-40B4-BE49-F238E27FC236}">
                <a16:creationId xmlns:a16="http://schemas.microsoft.com/office/drawing/2014/main" id="{BD284041-DE78-D4A9-904C-298081689954}"/>
              </a:ext>
            </a:extLst>
          </p:cNvPr>
          <p:cNvPicPr>
            <a:picLocks noChangeAspect="1"/>
          </p:cNvPicPr>
          <p:nvPr/>
        </p:nvPicPr>
        <p:blipFill>
          <a:blip r:embed="rId3"/>
          <a:stretch>
            <a:fillRect/>
          </a:stretch>
        </p:blipFill>
        <p:spPr>
          <a:xfrm>
            <a:off x="6304403" y="1783408"/>
            <a:ext cx="4425073" cy="3148444"/>
          </a:xfrm>
          <a:prstGeom prst="rect">
            <a:avLst/>
          </a:prstGeom>
        </p:spPr>
      </p:pic>
      <p:sp>
        <p:nvSpPr>
          <p:cNvPr id="3" name="Slide Number Placeholder 2">
            <a:extLst>
              <a:ext uri="{FF2B5EF4-FFF2-40B4-BE49-F238E27FC236}">
                <a16:creationId xmlns:a16="http://schemas.microsoft.com/office/drawing/2014/main" id="{129DC219-61B1-3B1C-BF00-6ADB2BAE4F71}"/>
              </a:ext>
            </a:extLst>
          </p:cNvPr>
          <p:cNvSpPr>
            <a:spLocks noGrp="1"/>
          </p:cNvSpPr>
          <p:nvPr>
            <p:ph type="sldNum" sz="quarter" idx="12"/>
          </p:nvPr>
        </p:nvSpPr>
        <p:spPr/>
        <p:txBody>
          <a:bodyPr/>
          <a:lstStyle/>
          <a:p>
            <a:fld id="{68A8D22E-6BC5-9E47-900C-2BB94685D9F5}" type="slidenum">
              <a:rPr lang="en-US" smtClean="0"/>
              <a:t>33</a:t>
            </a:fld>
            <a:endParaRPr lang="en-US"/>
          </a:p>
        </p:txBody>
      </p:sp>
    </p:spTree>
    <p:extLst>
      <p:ext uri="{BB962C8B-B14F-4D97-AF65-F5344CB8AC3E}">
        <p14:creationId xmlns:p14="http://schemas.microsoft.com/office/powerpoint/2010/main" val="9012575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AE6BA-64DD-6C0F-5F81-D4B0F4ADC5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21BCA1-8AB2-8F6F-2778-AFD657B23704}"/>
              </a:ext>
            </a:extLst>
          </p:cNvPr>
          <p:cNvSpPr>
            <a:spLocks noGrp="1"/>
          </p:cNvSpPr>
          <p:nvPr>
            <p:ph type="title" idx="4294967295"/>
          </p:nvPr>
        </p:nvSpPr>
        <p:spPr>
          <a:xfrm>
            <a:off x="3004457" y="2882900"/>
            <a:ext cx="10515600" cy="1092200"/>
          </a:xfrm>
        </p:spPr>
        <p:txBody>
          <a:bodyPr>
            <a:normAutofit fontScale="90000"/>
          </a:bodyPr>
          <a:lstStyle/>
          <a:p>
            <a:pPr defTabSz="796925"/>
            <a:r>
              <a:rPr lang="en-US">
                <a:solidFill>
                  <a:schemeClr val="tx1"/>
                </a:solidFill>
              </a:rPr>
              <a:t>3. Preparation for Computer-Based Testing</a:t>
            </a:r>
          </a:p>
        </p:txBody>
      </p:sp>
      <p:sp>
        <p:nvSpPr>
          <p:cNvPr id="3" name="Slide Number Placeholder 2">
            <a:extLst>
              <a:ext uri="{FF2B5EF4-FFF2-40B4-BE49-F238E27FC236}">
                <a16:creationId xmlns:a16="http://schemas.microsoft.com/office/drawing/2014/main" id="{B0D0E190-66E5-3FFC-A57A-17F74A6B4B93}"/>
              </a:ext>
            </a:extLst>
          </p:cNvPr>
          <p:cNvSpPr>
            <a:spLocks noGrp="1"/>
          </p:cNvSpPr>
          <p:nvPr>
            <p:ph type="sldNum" sz="quarter" idx="12"/>
          </p:nvPr>
        </p:nvSpPr>
        <p:spPr/>
        <p:txBody>
          <a:bodyPr/>
          <a:lstStyle/>
          <a:p>
            <a:fld id="{68A8D22E-6BC5-9E47-900C-2BB94685D9F5}" type="slidenum">
              <a:rPr lang="en-US" smtClean="0"/>
              <a:pPr/>
              <a:t>34</a:t>
            </a:fld>
            <a:endParaRPr lang="en-US"/>
          </a:p>
        </p:txBody>
      </p:sp>
    </p:spTree>
    <p:extLst>
      <p:ext uri="{BB962C8B-B14F-4D97-AF65-F5344CB8AC3E}">
        <p14:creationId xmlns:p14="http://schemas.microsoft.com/office/powerpoint/2010/main" val="41901509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45C82-D033-8288-3ED0-0BF7AA5FEC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B2B595-BFA7-A8D9-8B8C-1CAD31EA58E8}"/>
              </a:ext>
            </a:extLst>
          </p:cNvPr>
          <p:cNvSpPr>
            <a:spLocks noGrp="1"/>
          </p:cNvSpPr>
          <p:nvPr>
            <p:ph type="title"/>
          </p:nvPr>
        </p:nvSpPr>
        <p:spPr/>
        <p:txBody>
          <a:bodyPr>
            <a:noAutofit/>
          </a:bodyPr>
          <a:lstStyle/>
          <a:p>
            <a:r>
              <a:rPr lang="en-US" sz="4400"/>
              <a:t>Test Coordinator Tasks in the MCAS Portal – Before Testing</a:t>
            </a:r>
          </a:p>
        </p:txBody>
      </p:sp>
      <p:sp>
        <p:nvSpPr>
          <p:cNvPr id="3" name="Content Placeholder 2">
            <a:extLst>
              <a:ext uri="{FF2B5EF4-FFF2-40B4-BE49-F238E27FC236}">
                <a16:creationId xmlns:a16="http://schemas.microsoft.com/office/drawing/2014/main" id="{91B6707B-652D-7134-C4F4-F4B9101D01AE}"/>
              </a:ext>
            </a:extLst>
          </p:cNvPr>
          <p:cNvSpPr>
            <a:spLocks noGrp="1"/>
          </p:cNvSpPr>
          <p:nvPr>
            <p:ph idx="1"/>
          </p:nvPr>
        </p:nvSpPr>
        <p:spPr/>
        <p:txBody>
          <a:bodyPr/>
          <a:lstStyle/>
          <a:p>
            <a:endParaRPr lang="en-US"/>
          </a:p>
        </p:txBody>
      </p:sp>
      <p:graphicFrame>
        <p:nvGraphicFramePr>
          <p:cNvPr id="6" name="Diagram 5">
            <a:extLst>
              <a:ext uri="{FF2B5EF4-FFF2-40B4-BE49-F238E27FC236}">
                <a16:creationId xmlns:a16="http://schemas.microsoft.com/office/drawing/2014/main" id="{59AF8C2E-E415-F291-14CC-D1CC7043A8E8}"/>
              </a:ext>
            </a:extLst>
          </p:cNvPr>
          <p:cNvGraphicFramePr/>
          <p:nvPr>
            <p:extLst>
              <p:ext uri="{D42A27DB-BD31-4B8C-83A1-F6EECF244321}">
                <p14:modId xmlns:p14="http://schemas.microsoft.com/office/powerpoint/2010/main" val="3735629236"/>
              </p:ext>
            </p:extLst>
          </p:nvPr>
        </p:nvGraphicFramePr>
        <p:xfrm>
          <a:off x="0" y="837398"/>
          <a:ext cx="12079705" cy="549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662B5DE0-83B6-6CF8-5102-C3489B0F3E4B}"/>
              </a:ext>
            </a:extLst>
          </p:cNvPr>
          <p:cNvSpPr>
            <a:spLocks noGrp="1"/>
          </p:cNvSpPr>
          <p:nvPr>
            <p:ph type="sldNum" sz="quarter" idx="12"/>
          </p:nvPr>
        </p:nvSpPr>
        <p:spPr/>
        <p:txBody>
          <a:bodyPr/>
          <a:lstStyle/>
          <a:p>
            <a:fld id="{68A8D22E-6BC5-9E47-900C-2BB94685D9F5}" type="slidenum">
              <a:rPr lang="en-US" smtClean="0"/>
              <a:t>35</a:t>
            </a:fld>
            <a:endParaRPr lang="en-US"/>
          </a:p>
        </p:txBody>
      </p:sp>
    </p:spTree>
    <p:extLst>
      <p:ext uri="{BB962C8B-B14F-4D97-AF65-F5344CB8AC3E}">
        <p14:creationId xmlns:p14="http://schemas.microsoft.com/office/powerpoint/2010/main" val="31775539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F026B-C149-E874-2A15-D32A91AA06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CABD38-2595-A685-F3D3-545249ED9C46}"/>
              </a:ext>
            </a:extLst>
          </p:cNvPr>
          <p:cNvSpPr>
            <a:spLocks noGrp="1"/>
          </p:cNvSpPr>
          <p:nvPr>
            <p:ph type="title"/>
          </p:nvPr>
        </p:nvSpPr>
        <p:spPr/>
        <p:txBody>
          <a:bodyPr>
            <a:noAutofit/>
          </a:bodyPr>
          <a:lstStyle/>
          <a:p>
            <a:r>
              <a:rPr lang="en-US" sz="4000"/>
              <a:t>Test Coordinator Tasks in the MCAS Portal – During and After Testing</a:t>
            </a:r>
          </a:p>
        </p:txBody>
      </p:sp>
      <p:sp>
        <p:nvSpPr>
          <p:cNvPr id="3" name="Content Placeholder 2">
            <a:extLst>
              <a:ext uri="{FF2B5EF4-FFF2-40B4-BE49-F238E27FC236}">
                <a16:creationId xmlns:a16="http://schemas.microsoft.com/office/drawing/2014/main" id="{D2F88DB5-B6E0-F47E-957A-29DCF18DE5E2}"/>
              </a:ext>
            </a:extLst>
          </p:cNvPr>
          <p:cNvSpPr>
            <a:spLocks noGrp="1"/>
          </p:cNvSpPr>
          <p:nvPr>
            <p:ph idx="1"/>
          </p:nvPr>
        </p:nvSpPr>
        <p:spPr/>
        <p:txBody>
          <a:bodyPr/>
          <a:lstStyle/>
          <a:p>
            <a:endParaRPr lang="en-US"/>
          </a:p>
        </p:txBody>
      </p:sp>
      <p:graphicFrame>
        <p:nvGraphicFramePr>
          <p:cNvPr id="6" name="Diagram 5">
            <a:extLst>
              <a:ext uri="{FF2B5EF4-FFF2-40B4-BE49-F238E27FC236}">
                <a16:creationId xmlns:a16="http://schemas.microsoft.com/office/drawing/2014/main" id="{4111D727-90A2-1CD0-D812-F888DD7851E4}"/>
              </a:ext>
            </a:extLst>
          </p:cNvPr>
          <p:cNvGraphicFramePr/>
          <p:nvPr>
            <p:extLst>
              <p:ext uri="{D42A27DB-BD31-4B8C-83A1-F6EECF244321}">
                <p14:modId xmlns:p14="http://schemas.microsoft.com/office/powerpoint/2010/main" val="2061497030"/>
              </p:ext>
            </p:extLst>
          </p:nvPr>
        </p:nvGraphicFramePr>
        <p:xfrm>
          <a:off x="283675" y="1468849"/>
          <a:ext cx="11624650" cy="4771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E20CD5A5-7CF3-322A-A746-A4DA328A3EBF}"/>
              </a:ext>
            </a:extLst>
          </p:cNvPr>
          <p:cNvSpPr>
            <a:spLocks noGrp="1"/>
          </p:cNvSpPr>
          <p:nvPr>
            <p:ph type="sldNum" sz="quarter" idx="12"/>
          </p:nvPr>
        </p:nvSpPr>
        <p:spPr/>
        <p:txBody>
          <a:bodyPr/>
          <a:lstStyle/>
          <a:p>
            <a:fld id="{68A8D22E-6BC5-9E47-900C-2BB94685D9F5}" type="slidenum">
              <a:rPr lang="en-US" smtClean="0"/>
              <a:t>36</a:t>
            </a:fld>
            <a:endParaRPr lang="en-US"/>
          </a:p>
        </p:txBody>
      </p:sp>
    </p:spTree>
    <p:extLst>
      <p:ext uri="{BB962C8B-B14F-4D97-AF65-F5344CB8AC3E}">
        <p14:creationId xmlns:p14="http://schemas.microsoft.com/office/powerpoint/2010/main" val="35074821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37898C-CA69-D0C0-C8A5-6F4B1C364BCB}"/>
              </a:ext>
            </a:extLst>
          </p:cNvPr>
          <p:cNvSpPr>
            <a:spLocks noGrp="1"/>
          </p:cNvSpPr>
          <p:nvPr>
            <p:ph type="title"/>
          </p:nvPr>
        </p:nvSpPr>
        <p:spPr/>
        <p:txBody>
          <a:bodyPr/>
          <a:lstStyle/>
          <a:p>
            <a:r>
              <a:rPr lang="en-US" dirty="0"/>
              <a:t>Poll Question</a:t>
            </a:r>
          </a:p>
        </p:txBody>
      </p:sp>
      <p:sp>
        <p:nvSpPr>
          <p:cNvPr id="2" name="Content Placeholder 1">
            <a:extLst>
              <a:ext uri="{FF2B5EF4-FFF2-40B4-BE49-F238E27FC236}">
                <a16:creationId xmlns:a16="http://schemas.microsoft.com/office/drawing/2014/main" id="{0CD045AB-8B9F-26E8-F1FD-EBC4ABFE2F26}"/>
              </a:ext>
            </a:extLst>
          </p:cNvPr>
          <p:cNvSpPr>
            <a:spLocks noGrp="1"/>
          </p:cNvSpPr>
          <p:nvPr>
            <p:ph idx="1"/>
          </p:nvPr>
        </p:nvSpPr>
        <p:spPr/>
        <p:txBody>
          <a:bodyPr>
            <a:normAutofit/>
          </a:bodyPr>
          <a:lstStyle/>
          <a:p>
            <a:pPr marL="0" indent="0">
              <a:buNone/>
            </a:pPr>
            <a:r>
              <a:rPr lang="en-US" sz="3600" b="1"/>
              <a:t>As a principal or school test coordinator, who should you contact if you don’t have an MCAS Portal account?</a:t>
            </a:r>
            <a:endParaRPr lang="en-US" sz="3600" b="1" i="1"/>
          </a:p>
          <a:p>
            <a:endParaRPr lang="en-US" sz="3600"/>
          </a:p>
          <a:p>
            <a:pPr marL="1250950" lvl="1" indent="-742950">
              <a:buFont typeface="+mj-lt"/>
              <a:buAutoNum type="alphaUcPeriod"/>
            </a:pPr>
            <a:r>
              <a:rPr lang="en-US" sz="3200"/>
              <a:t>Another principal or test coordinator </a:t>
            </a:r>
          </a:p>
          <a:p>
            <a:pPr marL="1250950" lvl="1" indent="-742950">
              <a:buFont typeface="+mj-lt"/>
              <a:buAutoNum type="alphaUcPeriod"/>
            </a:pPr>
            <a:r>
              <a:rPr lang="en-US" sz="3200"/>
              <a:t>Technology coordinator </a:t>
            </a:r>
          </a:p>
          <a:p>
            <a:pPr marL="1250950" lvl="1" indent="-742950">
              <a:buFont typeface="+mj-lt"/>
              <a:buAutoNum type="alphaUcPeriod"/>
            </a:pPr>
            <a:r>
              <a:rPr lang="en-US" sz="3200"/>
              <a:t>Call the MCAS Service Center </a:t>
            </a:r>
          </a:p>
          <a:p>
            <a:pPr marL="1250950" lvl="1" indent="-742950">
              <a:buFont typeface="+mj-lt"/>
              <a:buAutoNum type="alphaUcPeriod"/>
            </a:pPr>
            <a:r>
              <a:rPr lang="en-US" sz="3200"/>
              <a:t>District test coordinator </a:t>
            </a:r>
          </a:p>
          <a:p>
            <a:endParaRPr lang="en-US"/>
          </a:p>
        </p:txBody>
      </p:sp>
      <p:sp>
        <p:nvSpPr>
          <p:cNvPr id="4" name="Slide Number Placeholder 3">
            <a:extLst>
              <a:ext uri="{FF2B5EF4-FFF2-40B4-BE49-F238E27FC236}">
                <a16:creationId xmlns:a16="http://schemas.microsoft.com/office/drawing/2014/main" id="{1CDA80F3-0300-82E2-73C2-7E38DD86EB26}"/>
              </a:ext>
            </a:extLst>
          </p:cNvPr>
          <p:cNvSpPr>
            <a:spLocks noGrp="1"/>
          </p:cNvSpPr>
          <p:nvPr>
            <p:ph type="sldNum" sz="quarter" idx="12"/>
          </p:nvPr>
        </p:nvSpPr>
        <p:spPr/>
        <p:txBody>
          <a:bodyPr/>
          <a:lstStyle/>
          <a:p>
            <a:fld id="{68A8D22E-6BC5-9E47-900C-2BB94685D9F5}" type="slidenum">
              <a:rPr lang="en-US" smtClean="0"/>
              <a:pPr/>
              <a:t>37</a:t>
            </a:fld>
            <a:endParaRPr lang="en-US"/>
          </a:p>
        </p:txBody>
      </p:sp>
    </p:spTree>
    <p:extLst>
      <p:ext uri="{BB962C8B-B14F-4D97-AF65-F5344CB8AC3E}">
        <p14:creationId xmlns:p14="http://schemas.microsoft.com/office/powerpoint/2010/main" val="14422721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DCE5A-E1DD-3DE1-1654-ACF47905C1E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E85A7017-4A26-FAFB-7CD3-4FD074526217}"/>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i="0" u="none" strike="noStrike" kern="1200" cap="none" spc="0" normalizeH="0" baseline="0" noProof="0">
                <a:ln>
                  <a:noFill/>
                </a:ln>
                <a:effectLst/>
                <a:uLnTx/>
                <a:uFillTx/>
                <a:latin typeface="Arial" panose="020B0604020202020204" pitchFamily="34" charset="0"/>
                <a:ea typeface="+mj-ea"/>
                <a:cs typeface="Arial" panose="020B0604020202020204" pitchFamily="34" charset="0"/>
              </a:rPr>
              <a:t>MCAS Portal Accounts</a:t>
            </a:r>
          </a:p>
        </p:txBody>
      </p:sp>
      <p:sp>
        <p:nvSpPr>
          <p:cNvPr id="3" name="Content Placeholder 2">
            <a:extLst>
              <a:ext uri="{FF2B5EF4-FFF2-40B4-BE49-F238E27FC236}">
                <a16:creationId xmlns:a16="http://schemas.microsoft.com/office/drawing/2014/main" id="{40F9CFB5-284C-D369-E1D2-5C765E919CE8}"/>
              </a:ext>
            </a:extLst>
          </p:cNvPr>
          <p:cNvSpPr>
            <a:spLocks noGrp="1"/>
          </p:cNvSpPr>
          <p:nvPr/>
        </p:nvSpPr>
        <p:spPr>
          <a:xfrm>
            <a:off x="173179" y="1443037"/>
            <a:ext cx="11189368" cy="50498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101D35"/>
              </a:buClr>
            </a:pPr>
            <a:r>
              <a:rPr lang="en-US" sz="2800">
                <a:solidFill>
                  <a:srgbClr val="000000"/>
                </a:solidFill>
                <a:latin typeface="Arial" panose="020B0604020202020204" pitchFamily="34" charset="0"/>
                <a:cs typeface="Arial" panose="020B0604020202020204" pitchFamily="34" charset="0"/>
              </a:rPr>
              <a:t>MCAS Portal accounts do not expire automatically. Districts and schools are responsible for updating and deactivating user accounts as needed.</a:t>
            </a:r>
          </a:p>
          <a:p>
            <a:pPr>
              <a:buClr>
                <a:srgbClr val="101D35"/>
              </a:buClr>
            </a:pPr>
            <a:r>
              <a:rPr lang="en-US" sz="2800">
                <a:solidFill>
                  <a:srgbClr val="000000"/>
                </a:solidFill>
                <a:latin typeface="Arial" panose="020B0604020202020204" pitchFamily="34" charset="0"/>
                <a:cs typeface="Arial" panose="020B0604020202020204" pitchFamily="34" charset="0"/>
              </a:rPr>
              <a:t>MCAS Portal passwords expire every 365 days. Users will need to reset their password after this time frame. </a:t>
            </a:r>
          </a:p>
          <a:p>
            <a:pPr>
              <a:buClr>
                <a:srgbClr val="101D35"/>
              </a:buClr>
            </a:pPr>
            <a:r>
              <a:rPr lang="en-US" sz="2800">
                <a:solidFill>
                  <a:srgbClr val="000000"/>
                </a:solidFill>
                <a:latin typeface="Arial" panose="020B0604020202020204" pitchFamily="34" charset="0"/>
                <a:cs typeface="Arial" panose="020B0604020202020204" pitchFamily="34" charset="0"/>
              </a:rPr>
              <a:t>For assistance with MCAS Portal accounts, users should request support as described below. </a:t>
            </a:r>
          </a:p>
          <a:p>
            <a:pPr>
              <a:buClr>
                <a:srgbClr val="101D35"/>
              </a:buClr>
            </a:pPr>
            <a:endParaRPr lang="en-US" sz="2800">
              <a:solidFill>
                <a:srgbClr val="000000"/>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4D10683B-588F-CED6-EEE1-4184F59A4E6C}"/>
              </a:ext>
            </a:extLst>
          </p:cNvPr>
          <p:cNvSpPr>
            <a:spLocks noGrp="1"/>
          </p:cNvSpPr>
          <p:nvPr>
            <p:ph type="sldNum" sz="quarter" idx="12"/>
          </p:nvPr>
        </p:nvSpPr>
        <p:spPr/>
        <p:txBody>
          <a:bodyPr/>
          <a:lstStyle/>
          <a:p>
            <a:fld id="{68A8D22E-6BC5-9E47-900C-2BB94685D9F5}" type="slidenum">
              <a:rPr lang="en-US" smtClean="0"/>
              <a:t>38</a:t>
            </a:fld>
            <a:endParaRPr lang="en-US"/>
          </a:p>
        </p:txBody>
      </p:sp>
      <p:graphicFrame>
        <p:nvGraphicFramePr>
          <p:cNvPr id="5" name="Table 4">
            <a:extLst>
              <a:ext uri="{FF2B5EF4-FFF2-40B4-BE49-F238E27FC236}">
                <a16:creationId xmlns:a16="http://schemas.microsoft.com/office/drawing/2014/main" id="{D5FFBCFC-D970-2444-8643-C5E5BF31F7AD}"/>
              </a:ext>
            </a:extLst>
          </p:cNvPr>
          <p:cNvGraphicFramePr>
            <a:graphicFrameLocks noGrp="1"/>
          </p:cNvGraphicFramePr>
          <p:nvPr>
            <p:extLst>
              <p:ext uri="{D42A27DB-BD31-4B8C-83A1-F6EECF244321}">
                <p14:modId xmlns:p14="http://schemas.microsoft.com/office/powerpoint/2010/main" val="3295775690"/>
              </p:ext>
            </p:extLst>
          </p:nvPr>
        </p:nvGraphicFramePr>
        <p:xfrm>
          <a:off x="173179" y="4544810"/>
          <a:ext cx="10928034" cy="2194560"/>
        </p:xfrm>
        <a:graphic>
          <a:graphicData uri="http://schemas.openxmlformats.org/drawingml/2006/table">
            <a:tbl>
              <a:tblPr firstRow="1" bandRow="1">
                <a:tableStyleId>{5C22544A-7EE6-4342-B048-85BDC9FD1C3A}</a:tableStyleId>
              </a:tblPr>
              <a:tblGrid>
                <a:gridCol w="5464017">
                  <a:extLst>
                    <a:ext uri="{9D8B030D-6E8A-4147-A177-3AD203B41FA5}">
                      <a16:colId xmlns:a16="http://schemas.microsoft.com/office/drawing/2014/main" val="627627072"/>
                    </a:ext>
                  </a:extLst>
                </a:gridCol>
                <a:gridCol w="5464017">
                  <a:extLst>
                    <a:ext uri="{9D8B030D-6E8A-4147-A177-3AD203B41FA5}">
                      <a16:colId xmlns:a16="http://schemas.microsoft.com/office/drawing/2014/main" val="259380282"/>
                    </a:ext>
                  </a:extLst>
                </a:gridCol>
              </a:tblGrid>
              <a:tr h="370840">
                <a:tc>
                  <a:txBody>
                    <a:bodyPr/>
                    <a:lstStyle/>
                    <a:p>
                      <a:r>
                        <a:rPr lang="en-US" sz="2000">
                          <a:latin typeface="Arial" panose="020B0604020202020204" pitchFamily="34" charset="0"/>
                          <a:cs typeface="Arial" panose="020B0604020202020204" pitchFamily="34" charset="0"/>
                        </a:rPr>
                        <a:t>Role</a:t>
                      </a:r>
                    </a:p>
                  </a:txBody>
                  <a:tcPr/>
                </a:tc>
                <a:tc>
                  <a:txBody>
                    <a:bodyPr/>
                    <a:lstStyle/>
                    <a:p>
                      <a:r>
                        <a:rPr lang="en-US" sz="2000">
                          <a:latin typeface="Arial" panose="020B0604020202020204" pitchFamily="34" charset="0"/>
                          <a:cs typeface="Arial" panose="020B0604020202020204" pitchFamily="34" charset="0"/>
                        </a:rPr>
                        <a:t>Who to contact for support </a:t>
                      </a:r>
                    </a:p>
                  </a:txBody>
                  <a:tcPr/>
                </a:tc>
                <a:extLst>
                  <a:ext uri="{0D108BD9-81ED-4DB2-BD59-A6C34878D82A}">
                    <a16:rowId xmlns:a16="http://schemas.microsoft.com/office/drawing/2014/main" val="951844576"/>
                  </a:ext>
                </a:extLst>
              </a:tr>
              <a:tr h="370840">
                <a:tc>
                  <a:txBody>
                    <a:bodyPr/>
                    <a:lstStyle/>
                    <a:p>
                      <a:pPr lvl="0" fontAlgn="base">
                        <a:buClr>
                          <a:srgbClr val="101D35"/>
                        </a:buClr>
                        <a:buFont typeface="Arial" panose="020B0604020202020204" pitchFamily="34" charset="0"/>
                        <a:buNone/>
                      </a:pPr>
                      <a:r>
                        <a:rPr lang="en-US" sz="2000" b="0">
                          <a:solidFill>
                            <a:srgbClr val="000000"/>
                          </a:solidFill>
                          <a:effectLst/>
                          <a:latin typeface="Arial" panose="020B0604020202020204" pitchFamily="34" charset="0"/>
                          <a:cs typeface="Arial" panose="020B0604020202020204" pitchFamily="34" charset="0"/>
                        </a:rPr>
                        <a:t>Test administrators and school-level technology coordinators</a:t>
                      </a:r>
                      <a:endParaRPr lang="en-US" sz="2000" b="0" i="0">
                        <a:solidFill>
                          <a:srgbClr val="000000"/>
                        </a:solidFill>
                        <a:effectLst/>
                        <a:latin typeface="Arial" panose="020B0604020202020204" pitchFamily="34" charset="0"/>
                        <a:cs typeface="Arial" panose="020B0604020202020204" pitchFamily="34" charset="0"/>
                      </a:endParaRPr>
                    </a:p>
                  </a:txBody>
                  <a:tcPr/>
                </a:tc>
                <a:tc>
                  <a:txBody>
                    <a:bodyPr/>
                    <a:lstStyle/>
                    <a:p>
                      <a:r>
                        <a:rPr lang="en-US" sz="2000" b="0">
                          <a:solidFill>
                            <a:srgbClr val="000000"/>
                          </a:solidFill>
                          <a:effectLst/>
                          <a:latin typeface="Arial" panose="020B0604020202020204" pitchFamily="34" charset="0"/>
                          <a:cs typeface="Arial" panose="020B0604020202020204" pitchFamily="34" charset="0"/>
                        </a:rPr>
                        <a:t>Their principal or school test coordinator</a:t>
                      </a:r>
                      <a:endParaRPr lang="en-US" sz="2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82395427"/>
                  </a:ext>
                </a:extLst>
              </a:tr>
              <a:tr h="370840">
                <a:tc>
                  <a:txBody>
                    <a:bodyPr/>
                    <a:lstStyle/>
                    <a:p>
                      <a:pPr lvl="0" fontAlgn="base">
                        <a:buClr>
                          <a:srgbClr val="101D35"/>
                        </a:buClr>
                        <a:buFont typeface="Arial" panose="020B0604020202020204" pitchFamily="34" charset="0"/>
                        <a:buNone/>
                      </a:pPr>
                      <a:r>
                        <a:rPr lang="en-US" sz="2000" b="0">
                          <a:solidFill>
                            <a:srgbClr val="000000"/>
                          </a:solidFill>
                          <a:effectLst/>
                          <a:latin typeface="Arial" panose="020B0604020202020204" pitchFamily="34" charset="0"/>
                          <a:cs typeface="Arial" panose="020B0604020202020204" pitchFamily="34" charset="0"/>
                        </a:rPr>
                        <a:t>Principals, school test coordinators, and district-level technology coordinators</a:t>
                      </a:r>
                      <a:endParaRPr lang="en-US" sz="2000" b="0" i="0">
                        <a:solidFill>
                          <a:srgbClr val="000000"/>
                        </a:solidFill>
                        <a:effectLst/>
                        <a:latin typeface="Arial" panose="020B0604020202020204" pitchFamily="34" charset="0"/>
                        <a:cs typeface="Arial" panose="020B0604020202020204" pitchFamily="34" charset="0"/>
                      </a:endParaRPr>
                    </a:p>
                  </a:txBody>
                  <a:tcPr/>
                </a:tc>
                <a:tc>
                  <a:txBody>
                    <a:bodyPr/>
                    <a:lstStyle/>
                    <a:p>
                      <a:r>
                        <a:rPr lang="en-US" sz="2000" b="0">
                          <a:solidFill>
                            <a:srgbClr val="000000"/>
                          </a:solidFill>
                          <a:effectLst/>
                          <a:latin typeface="Arial" panose="020B0604020202020204" pitchFamily="34" charset="0"/>
                          <a:cs typeface="Arial" panose="020B0604020202020204" pitchFamily="34" charset="0"/>
                        </a:rPr>
                        <a:t>Their district test coordinator</a:t>
                      </a:r>
                      <a:endParaRPr lang="en-US" sz="2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499468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a:solidFill>
                            <a:srgbClr val="000000"/>
                          </a:solidFill>
                          <a:effectLst/>
                          <a:latin typeface="Arial" panose="020B0604020202020204" pitchFamily="34" charset="0"/>
                          <a:cs typeface="Arial" panose="020B0604020202020204" pitchFamily="34" charset="0"/>
                        </a:rPr>
                        <a:t>District test coordinators</a:t>
                      </a:r>
                      <a:endParaRPr lang="en-US" sz="2000" b="0">
                        <a:solidFill>
                          <a:srgbClr val="101D35"/>
                        </a:solidFill>
                        <a:latin typeface="Arial" panose="020B0604020202020204" pitchFamily="34" charset="0"/>
                        <a:cs typeface="Arial" panose="020B0604020202020204" pitchFamily="34" charset="0"/>
                      </a:endParaRPr>
                    </a:p>
                  </a:txBody>
                  <a:tcPr/>
                </a:tc>
                <a:tc>
                  <a:txBody>
                    <a:bodyPr/>
                    <a:lstStyle/>
                    <a:p>
                      <a:r>
                        <a:rPr lang="en-US" sz="2000" b="0">
                          <a:solidFill>
                            <a:srgbClr val="000000"/>
                          </a:solidFill>
                          <a:effectLst/>
                          <a:latin typeface="Arial" panose="020B0604020202020204" pitchFamily="34" charset="0"/>
                          <a:cs typeface="Arial" panose="020B0604020202020204" pitchFamily="34" charset="0"/>
                        </a:rPr>
                        <a:t>MCAS Service Center</a:t>
                      </a:r>
                      <a:endParaRPr lang="en-US" sz="2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23606771"/>
                  </a:ext>
                </a:extLst>
              </a:tr>
            </a:tbl>
          </a:graphicData>
        </a:graphic>
      </p:graphicFrame>
    </p:spTree>
    <p:extLst>
      <p:ext uri="{BB962C8B-B14F-4D97-AF65-F5344CB8AC3E}">
        <p14:creationId xmlns:p14="http://schemas.microsoft.com/office/powerpoint/2010/main" val="21557124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Autofit/>
          </a:bodyPr>
          <a:lstStyle/>
          <a:p>
            <a:r>
              <a:rPr lang="en-US" sz="4800"/>
              <a:t>CBT Technology Preparations – Technology Coordinator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a:xfrm>
            <a:off x="173179" y="1591253"/>
            <a:ext cx="11890665" cy="5266747"/>
          </a:xfrm>
        </p:spPr>
        <p:txBody>
          <a:bodyPr vert="horz" lIns="91440" tIns="45720" rIns="91440" bIns="45720" rtlCol="0" anchor="t">
            <a:normAutofit/>
          </a:bodyPr>
          <a:lstStyle/>
          <a:p>
            <a:pPr marL="457200" indent="-457200">
              <a:buFont typeface="Arial" panose="020B0604020202020204" pitchFamily="34" charset="0"/>
              <a:buChar char="•"/>
            </a:pPr>
            <a:r>
              <a:rPr lang="en-US" sz="3200">
                <a:solidFill>
                  <a:schemeClr val="tx1"/>
                </a:solidFill>
              </a:rPr>
              <a:t>Technology Coordinator tasks include:</a:t>
            </a:r>
          </a:p>
          <a:p>
            <a:pPr marL="914400" lvl="1" indent="-457200">
              <a:buFont typeface="Arial" panose="020B0604020202020204" pitchFamily="34" charset="0"/>
              <a:buChar char="•"/>
            </a:pPr>
            <a:r>
              <a:rPr lang="en-US" sz="2400">
                <a:solidFill>
                  <a:schemeClr val="tx1"/>
                </a:solidFill>
              </a:rPr>
              <a:t>Review the </a:t>
            </a:r>
            <a:r>
              <a:rPr lang="en-US" sz="2400">
                <a:solidFill>
                  <a:schemeClr val="tx1"/>
                </a:solidFill>
                <a:hlinkClick r:id="rId2"/>
              </a:rPr>
              <a:t>MCAS Student Kiosk Technology Guide</a:t>
            </a:r>
            <a:endParaRPr lang="en-US" sz="2400">
              <a:solidFill>
                <a:schemeClr val="tx1"/>
              </a:solidFill>
            </a:endParaRPr>
          </a:p>
          <a:p>
            <a:pPr marL="1371600" lvl="2" indent="-457200"/>
            <a:r>
              <a:rPr lang="en-US">
                <a:solidFill>
                  <a:schemeClr val="tx1"/>
                </a:solidFill>
              </a:rPr>
              <a:t>Includes technology setup and guidelines, kiosk installation instructions, and site readiness instructions. </a:t>
            </a:r>
          </a:p>
          <a:p>
            <a:pPr marL="914400" lvl="1" indent="-457200">
              <a:buFont typeface="Arial" panose="020B0604020202020204" pitchFamily="34" charset="0"/>
              <a:buChar char="•"/>
            </a:pPr>
            <a:r>
              <a:rPr lang="en-US" sz="2400">
                <a:solidFill>
                  <a:schemeClr val="tx1"/>
                </a:solidFill>
              </a:rPr>
              <a:t>Install the updated MCAS Student Kiosk on testing devices (</a:t>
            </a:r>
            <a:r>
              <a:rPr lang="en-US" sz="2400" i="1">
                <a:solidFill>
                  <a:schemeClr val="tx1"/>
                </a:solidFill>
              </a:rPr>
              <a:t>fall 2025</a:t>
            </a:r>
            <a:r>
              <a:rPr lang="en-US" sz="2400">
                <a:solidFill>
                  <a:schemeClr val="tx1"/>
                </a:solidFill>
              </a:rPr>
              <a:t>).</a:t>
            </a:r>
          </a:p>
          <a:p>
            <a:pPr marL="1371600" lvl="2" indent="-457200"/>
            <a:r>
              <a:rPr lang="en-US">
                <a:solidFill>
                  <a:schemeClr val="tx1"/>
                </a:solidFill>
              </a:rPr>
              <a:t>Schools using Chromebooks: Technology coordinators will follow the instructions to install the new PWA. </a:t>
            </a:r>
          </a:p>
          <a:p>
            <a:pPr marL="1828800" lvl="3" indent="-457200"/>
            <a:r>
              <a:rPr lang="en-US">
                <a:solidFill>
                  <a:schemeClr val="tx1"/>
                </a:solidFill>
              </a:rPr>
              <a:t>Refer to </a:t>
            </a:r>
            <a:r>
              <a:rPr lang="en-US">
                <a:solidFill>
                  <a:schemeClr val="tx1"/>
                </a:solidFill>
                <a:hlinkClick r:id="rId3"/>
              </a:rPr>
              <a:t>Part IV A of the MCAS Student Kiosk Technology Guide</a:t>
            </a:r>
            <a:r>
              <a:rPr lang="en-US">
                <a:solidFill>
                  <a:schemeClr val="tx1"/>
                </a:solidFill>
              </a:rPr>
              <a:t> and the recording of the </a:t>
            </a:r>
            <a:r>
              <a:rPr lang="en-US">
                <a:solidFill>
                  <a:schemeClr val="tx1"/>
                </a:solidFill>
                <a:hlinkClick r:id="rId4"/>
              </a:rPr>
              <a:t>January 13 ChromeOS Kiosk Installation webinar</a:t>
            </a:r>
            <a:r>
              <a:rPr lang="en-US">
                <a:solidFill>
                  <a:schemeClr val="tx1"/>
                </a:solidFill>
              </a:rPr>
              <a:t> for step-by-step instructions. </a:t>
            </a:r>
          </a:p>
          <a:p>
            <a:pPr marL="914400" lvl="1" indent="-457200">
              <a:buFont typeface="Arial" panose="020B0604020202020204" pitchFamily="34" charset="0"/>
              <a:buChar char="•"/>
            </a:pPr>
            <a:r>
              <a:rPr lang="en-US" sz="2400">
                <a:solidFill>
                  <a:schemeClr val="tx1"/>
                </a:solidFill>
              </a:rPr>
              <a:t>Conduct Site Readiness (</a:t>
            </a:r>
            <a:r>
              <a:rPr lang="en-US" sz="2400" i="1">
                <a:solidFill>
                  <a:schemeClr val="tx1"/>
                </a:solidFill>
              </a:rPr>
              <a:t>fall 2025</a:t>
            </a:r>
            <a:r>
              <a:rPr lang="en-US" sz="2400">
                <a:solidFill>
                  <a:schemeClr val="tx1"/>
                </a:solidFill>
              </a:rPr>
              <a:t>). </a:t>
            </a:r>
          </a:p>
          <a:p>
            <a:pPr marL="914400" lvl="1" indent="-457200">
              <a:buFont typeface="Arial" panose="020B0604020202020204" pitchFamily="34" charset="0"/>
              <a:buChar char="•"/>
            </a:pPr>
            <a:r>
              <a:rPr lang="en-US" sz="2400">
                <a:solidFill>
                  <a:schemeClr val="tx1"/>
                </a:solidFill>
              </a:rPr>
              <a:t>Review Appendix A of the PAM for additional tasks. </a:t>
            </a:r>
          </a:p>
          <a:p>
            <a:pPr marL="914400" lvl="1" indent="-457200">
              <a:buFont typeface="Arial" panose="020B0604020202020204" pitchFamily="34" charset="0"/>
              <a:buChar char="•"/>
            </a:pPr>
            <a:r>
              <a:rPr lang="en-US" sz="2400">
                <a:solidFill>
                  <a:schemeClr val="tx1"/>
                </a:solidFill>
              </a:rPr>
              <a:t>Review the Overview of MCAS Administration Tasks for Technology Coordinators </a:t>
            </a:r>
            <a:r>
              <a:rPr lang="en-US" sz="2400">
                <a:solidFill>
                  <a:schemeClr val="tx1"/>
                </a:solidFill>
                <a:hlinkClick r:id="rId4"/>
              </a:rPr>
              <a:t>training session</a:t>
            </a:r>
            <a:r>
              <a:rPr lang="en-US" sz="2400">
                <a:solidFill>
                  <a:schemeClr val="tx1"/>
                </a:solidFill>
              </a:rPr>
              <a:t>.</a:t>
            </a:r>
          </a:p>
          <a:p>
            <a:pPr marL="914400" lvl="1" indent="-457200">
              <a:buFont typeface="Arial" panose="020B0604020202020204" pitchFamily="34" charset="0"/>
              <a:buChar char="•"/>
            </a:pPr>
            <a:endParaRPr lang="en-US" sz="2400">
              <a:solidFill>
                <a:schemeClr val="tx1"/>
              </a:solidFill>
            </a:endParaRPr>
          </a:p>
        </p:txBody>
      </p:sp>
      <p:sp>
        <p:nvSpPr>
          <p:cNvPr id="4" name="Slide Number Placeholder 3">
            <a:extLst>
              <a:ext uri="{FF2B5EF4-FFF2-40B4-BE49-F238E27FC236}">
                <a16:creationId xmlns:a16="http://schemas.microsoft.com/office/drawing/2014/main" id="{4BDD2D75-5660-AD04-A45D-6759D0348485}"/>
              </a:ext>
            </a:extLst>
          </p:cNvPr>
          <p:cNvSpPr>
            <a:spLocks noGrp="1"/>
          </p:cNvSpPr>
          <p:nvPr>
            <p:ph type="sldNum" sz="quarter" idx="12"/>
          </p:nvPr>
        </p:nvSpPr>
        <p:spPr/>
        <p:txBody>
          <a:bodyPr/>
          <a:lstStyle/>
          <a:p>
            <a:fld id="{68A8D22E-6BC5-9E47-900C-2BB94685D9F5}" type="slidenum">
              <a:rPr lang="en-US" smtClean="0"/>
              <a:t>39</a:t>
            </a:fld>
            <a:endParaRPr lang="en-US"/>
          </a:p>
        </p:txBody>
      </p:sp>
    </p:spTree>
    <p:extLst>
      <p:ext uri="{BB962C8B-B14F-4D97-AF65-F5344CB8AC3E}">
        <p14:creationId xmlns:p14="http://schemas.microsoft.com/office/powerpoint/2010/main" val="4253400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a:bodyPr>
          <a:lstStyle/>
          <a:p>
            <a:r>
              <a:rPr lang="en-US" sz="4000" dirty="0"/>
              <a:t>Slides for This Session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p:txBody>
          <a:bodyPr>
            <a:normAutofit/>
          </a:bodyPr>
          <a:lstStyle/>
          <a:p>
            <a:pPr marL="342900" indent="-342900">
              <a:buFont typeface="Arial" panose="020B0604020202020204" pitchFamily="34" charset="0"/>
              <a:buChar char="•"/>
            </a:pPr>
            <a:r>
              <a:rPr lang="en-US" sz="3600" dirty="0">
                <a:solidFill>
                  <a:schemeClr val="tx1"/>
                </a:solidFill>
              </a:rPr>
              <a:t>Slides were emailed to participants before this session from </a:t>
            </a:r>
            <a:r>
              <a:rPr lang="en-US" sz="3600" dirty="0">
                <a:hlinkClick r:id="rId2"/>
              </a:rPr>
              <a:t>MCASEvents@cognia.org</a:t>
            </a:r>
            <a:r>
              <a:rPr lang="en-US" sz="3600" dirty="0"/>
              <a:t>. </a:t>
            </a:r>
            <a:r>
              <a:rPr lang="en-US" sz="3600" dirty="0">
                <a:solidFill>
                  <a:schemeClr val="tx1"/>
                </a:solidFill>
              </a:rPr>
              <a:t>  </a:t>
            </a:r>
          </a:p>
          <a:p>
            <a:pPr marL="342900" indent="-342900">
              <a:buFont typeface="Arial" panose="020B0604020202020204" pitchFamily="34" charset="0"/>
              <a:buChar char="•"/>
            </a:pPr>
            <a:r>
              <a:rPr lang="en-US" sz="3600" dirty="0">
                <a:solidFill>
                  <a:schemeClr val="tx1"/>
                </a:solidFill>
              </a:rPr>
              <a:t>Slides are now being posted in the chat.</a:t>
            </a:r>
          </a:p>
          <a:p>
            <a:pPr marL="800100" lvl="1" indent="-342900">
              <a:buFont typeface="Arial" panose="020B0604020202020204" pitchFamily="34" charset="0"/>
              <a:buChar char="•"/>
            </a:pPr>
            <a:r>
              <a:rPr lang="en-US" sz="3200" dirty="0">
                <a:solidFill>
                  <a:schemeClr val="tx1"/>
                </a:solidFill>
              </a:rPr>
              <a:t>If you cannot access the slides in the chat, ask in the Q&amp;A.</a:t>
            </a:r>
          </a:p>
          <a:p>
            <a:pPr marL="342900" indent="-342900">
              <a:buFont typeface="Arial" panose="020B0604020202020204" pitchFamily="34" charset="0"/>
              <a:buChar char="•"/>
            </a:pPr>
            <a:r>
              <a:rPr lang="en-US" sz="3600" dirty="0">
                <a:solidFill>
                  <a:schemeClr val="tx1"/>
                </a:solidFill>
              </a:rPr>
              <a:t>After the session, we will send the slides again to participants, and they will be posted in the MCAS Resource Center along with the recording. </a:t>
            </a:r>
          </a:p>
        </p:txBody>
      </p:sp>
      <p:sp>
        <p:nvSpPr>
          <p:cNvPr id="4" name="Slide Number Placeholder 3">
            <a:extLst>
              <a:ext uri="{FF2B5EF4-FFF2-40B4-BE49-F238E27FC236}">
                <a16:creationId xmlns:a16="http://schemas.microsoft.com/office/drawing/2014/main" id="{B727B627-A797-34F0-AE9B-B83581B0B707}"/>
              </a:ext>
            </a:extLst>
          </p:cNvPr>
          <p:cNvSpPr>
            <a:spLocks noGrp="1"/>
          </p:cNvSpPr>
          <p:nvPr>
            <p:ph type="sldNum" sz="quarter" idx="12"/>
          </p:nvPr>
        </p:nvSpPr>
        <p:spPr/>
        <p:txBody>
          <a:bodyPr/>
          <a:lstStyle/>
          <a:p>
            <a:fld id="{68A8D22E-6BC5-9E47-900C-2BB94685D9F5}" type="slidenum">
              <a:rPr lang="en-US" smtClean="0"/>
              <a:t>4</a:t>
            </a:fld>
            <a:endParaRPr lang="en-US"/>
          </a:p>
        </p:txBody>
      </p:sp>
    </p:spTree>
    <p:extLst>
      <p:ext uri="{BB962C8B-B14F-4D97-AF65-F5344CB8AC3E}">
        <p14:creationId xmlns:p14="http://schemas.microsoft.com/office/powerpoint/2010/main" val="40111662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62C36-29E1-5FB0-32F4-ABA61E398E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BB3029-D163-5D01-25C8-C8576A6D462D}"/>
              </a:ext>
            </a:extLst>
          </p:cNvPr>
          <p:cNvSpPr>
            <a:spLocks noGrp="1"/>
          </p:cNvSpPr>
          <p:nvPr>
            <p:ph type="title"/>
          </p:nvPr>
        </p:nvSpPr>
        <p:spPr/>
        <p:txBody>
          <a:bodyPr>
            <a:noAutofit/>
          </a:bodyPr>
          <a:lstStyle/>
          <a:p>
            <a:r>
              <a:rPr lang="en-US"/>
              <a:t>CBT Technology Preparations – Principal/Test Coordinator </a:t>
            </a:r>
          </a:p>
        </p:txBody>
      </p:sp>
      <p:sp>
        <p:nvSpPr>
          <p:cNvPr id="3" name="Text Placeholder 2">
            <a:extLst>
              <a:ext uri="{FF2B5EF4-FFF2-40B4-BE49-F238E27FC236}">
                <a16:creationId xmlns:a16="http://schemas.microsoft.com/office/drawing/2014/main" id="{3C2EEB28-9BF8-BE54-BBD6-54497AAA5077}"/>
              </a:ext>
            </a:extLst>
          </p:cNvPr>
          <p:cNvSpPr>
            <a:spLocks noGrp="1"/>
          </p:cNvSpPr>
          <p:nvPr>
            <p:ph idx="1"/>
          </p:nvPr>
        </p:nvSpPr>
        <p:spPr>
          <a:xfrm>
            <a:off x="150667" y="1349375"/>
            <a:ext cx="11890665" cy="5266747"/>
          </a:xfrm>
        </p:spPr>
        <p:txBody>
          <a:bodyPr vert="horz" lIns="91440" tIns="45720" rIns="91440" bIns="45720" rtlCol="0" anchor="t">
            <a:normAutofit/>
          </a:bodyPr>
          <a:lstStyle/>
          <a:p>
            <a:pPr marL="457200" lvl="1" indent="0">
              <a:buNone/>
            </a:pPr>
            <a:endParaRPr lang="en-US" sz="2400">
              <a:solidFill>
                <a:schemeClr val="tx1"/>
              </a:solidFill>
            </a:endParaRPr>
          </a:p>
          <a:p>
            <a:pPr marL="457200" indent="-457200">
              <a:buFont typeface="Arial" panose="020B0604020202020204" pitchFamily="34" charset="0"/>
              <a:buChar char="•"/>
            </a:pPr>
            <a:r>
              <a:rPr lang="en-US" sz="3200">
                <a:solidFill>
                  <a:schemeClr val="tx1"/>
                </a:solidFill>
              </a:rPr>
              <a:t>Principals/test coordinators should meet with the technology coordinator to confirm they have completed the tasks listed above, and plan for set-up and troubleshooting during test administration. </a:t>
            </a:r>
          </a:p>
          <a:p>
            <a:pPr marL="914400" lvl="1" indent="-457200">
              <a:buFont typeface="Arial" panose="020B0604020202020204" pitchFamily="34" charset="0"/>
              <a:buChar char="•"/>
            </a:pPr>
            <a:r>
              <a:rPr lang="en-US" sz="2400">
                <a:solidFill>
                  <a:schemeClr val="tx1"/>
                </a:solidFill>
                <a:latin typeface="Arial"/>
                <a:cs typeface="Arial"/>
              </a:rPr>
              <a:t>See PAM page 42 (section B, step 1), and Appendix A (page 55).</a:t>
            </a:r>
          </a:p>
          <a:p>
            <a:pPr marL="914400" lvl="1" indent="-457200">
              <a:buFont typeface="Arial" panose="020B0604020202020204" pitchFamily="34" charset="0"/>
              <a:buChar char="•"/>
            </a:pPr>
            <a:r>
              <a:rPr lang="en-US" sz="2400">
                <a:solidFill>
                  <a:schemeClr val="tx1"/>
                </a:solidFill>
              </a:rPr>
              <a:t>Prepare devices, hardware, and network settings. </a:t>
            </a:r>
          </a:p>
          <a:p>
            <a:pPr marL="1371600" lvl="2" indent="-457200">
              <a:buFont typeface="Arial" panose="020B0604020202020204" pitchFamily="34" charset="0"/>
              <a:buChar char="•"/>
            </a:pPr>
            <a:r>
              <a:rPr lang="en-US" sz="2200">
                <a:solidFill>
                  <a:schemeClr val="tx1"/>
                </a:solidFill>
              </a:rPr>
              <a:t>Can use the </a:t>
            </a:r>
            <a:r>
              <a:rPr lang="en-US" sz="2200">
                <a:solidFill>
                  <a:schemeClr val="tx1"/>
                </a:solidFill>
                <a:hlinkClick r:id="rId2"/>
              </a:rPr>
              <a:t>Computer-based Testing Device Planner</a:t>
            </a:r>
            <a:endParaRPr lang="en-US" sz="2200">
              <a:solidFill>
                <a:schemeClr val="tx1"/>
              </a:solidFill>
            </a:endParaRPr>
          </a:p>
          <a:p>
            <a:pPr marL="1371600" lvl="2" indent="-457200">
              <a:buFont typeface="Arial" panose="020B0604020202020204" pitchFamily="34" charset="0"/>
              <a:buChar char="•"/>
            </a:pPr>
            <a:r>
              <a:rPr lang="en-US" sz="2200">
                <a:solidFill>
                  <a:schemeClr val="tx1"/>
                </a:solidFill>
              </a:rPr>
              <a:t>e.g., power strips, battery adapters, extension cords, extra devices for each testing area, external keyboards for tablets, headphones for text-to-speech accommodation</a:t>
            </a:r>
          </a:p>
        </p:txBody>
      </p:sp>
      <p:sp>
        <p:nvSpPr>
          <p:cNvPr id="4" name="Slide Number Placeholder 3">
            <a:extLst>
              <a:ext uri="{FF2B5EF4-FFF2-40B4-BE49-F238E27FC236}">
                <a16:creationId xmlns:a16="http://schemas.microsoft.com/office/drawing/2014/main" id="{FC53C940-0047-CA15-F82A-68BE9DCC03DE}"/>
              </a:ext>
            </a:extLst>
          </p:cNvPr>
          <p:cNvSpPr>
            <a:spLocks noGrp="1"/>
          </p:cNvSpPr>
          <p:nvPr>
            <p:ph type="sldNum" sz="quarter" idx="12"/>
          </p:nvPr>
        </p:nvSpPr>
        <p:spPr/>
        <p:txBody>
          <a:bodyPr/>
          <a:lstStyle/>
          <a:p>
            <a:fld id="{68A8D22E-6BC5-9E47-900C-2BB94685D9F5}" type="slidenum">
              <a:rPr lang="en-US" smtClean="0"/>
              <a:t>40</a:t>
            </a:fld>
            <a:endParaRPr lang="en-US"/>
          </a:p>
        </p:txBody>
      </p:sp>
    </p:spTree>
    <p:extLst>
      <p:ext uri="{BB962C8B-B14F-4D97-AF65-F5344CB8AC3E}">
        <p14:creationId xmlns:p14="http://schemas.microsoft.com/office/powerpoint/2010/main" val="33710204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DF26BF5-1523-C029-3A10-541725531294}"/>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effectLst/>
                <a:uLnTx/>
                <a:uFillTx/>
                <a:latin typeface="Arial" panose="020B0604020202020204" pitchFamily="34" charset="0"/>
                <a:ea typeface="+mj-ea"/>
                <a:cs typeface="Arial" panose="020B0604020202020204" pitchFamily="34" charset="0"/>
              </a:rPr>
              <a:t>Site Readiness</a:t>
            </a:r>
          </a:p>
        </p:txBody>
      </p:sp>
      <p:sp>
        <p:nvSpPr>
          <p:cNvPr id="3" name="Content Placeholder 2">
            <a:extLst>
              <a:ext uri="{FF2B5EF4-FFF2-40B4-BE49-F238E27FC236}">
                <a16:creationId xmlns:a16="http://schemas.microsoft.com/office/drawing/2014/main" id="{A578C74A-0DA1-42FE-AC28-89F6CD35A902}"/>
              </a:ext>
            </a:extLst>
          </p:cNvPr>
          <p:cNvSpPr>
            <a:spLocks noGrp="1"/>
          </p:cNvSpPr>
          <p:nvPr/>
        </p:nvSpPr>
        <p:spPr>
          <a:xfrm>
            <a:off x="173179" y="1443037"/>
            <a:ext cx="11189368" cy="50498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101D35"/>
              </a:buClr>
            </a:pPr>
            <a:r>
              <a:rPr lang="en-US" sz="2800">
                <a:solidFill>
                  <a:srgbClr val="000000"/>
                </a:solidFill>
                <a:latin typeface="Arial" panose="020B0604020202020204" pitchFamily="34" charset="0"/>
                <a:cs typeface="Arial" panose="020B0604020202020204" pitchFamily="34" charset="0"/>
              </a:rPr>
              <a:t>Site readiness is a two-step process (Site Readiness Testing and Site Certification) conducted by technology coordinators to:</a:t>
            </a:r>
          </a:p>
          <a:p>
            <a:pPr lvl="1">
              <a:buClr>
                <a:srgbClr val="101D35"/>
              </a:buClr>
            </a:pPr>
            <a:r>
              <a:rPr lang="en-US" sz="2000">
                <a:solidFill>
                  <a:srgbClr val="000000"/>
                </a:solidFill>
                <a:latin typeface="Arial" panose="020B0604020202020204" pitchFamily="34" charset="0"/>
                <a:cs typeface="Arial" panose="020B0604020202020204" pitchFamily="34" charset="0"/>
              </a:rPr>
              <a:t>Confirm that installation of the updated MCAS Student Kiosk was done correctly on student devices</a:t>
            </a:r>
          </a:p>
          <a:p>
            <a:pPr lvl="1">
              <a:buClr>
                <a:srgbClr val="101D35"/>
              </a:buClr>
            </a:pPr>
            <a:r>
              <a:rPr lang="en-US" sz="2000">
                <a:solidFill>
                  <a:srgbClr val="000000"/>
                </a:solidFill>
                <a:latin typeface="Arial" panose="020B0604020202020204" pitchFamily="34" charset="0"/>
                <a:cs typeface="Arial" panose="020B0604020202020204" pitchFamily="34" charset="0"/>
              </a:rPr>
              <a:t>Confirm that testing devices meet the minimum requirements and have been properly configured </a:t>
            </a:r>
          </a:p>
          <a:p>
            <a:pPr lvl="1">
              <a:buClr>
                <a:srgbClr val="101D35"/>
              </a:buClr>
            </a:pPr>
            <a:r>
              <a:rPr lang="en-US" sz="2000">
                <a:solidFill>
                  <a:srgbClr val="000000"/>
                </a:solidFill>
                <a:latin typeface="Arial" panose="020B0604020202020204" pitchFamily="34" charset="0"/>
                <a:cs typeface="Arial" panose="020B0604020202020204" pitchFamily="34" charset="0"/>
              </a:rPr>
              <a:t>Confirm that test content reaches student devices without issue</a:t>
            </a:r>
          </a:p>
          <a:p>
            <a:pPr lvl="1">
              <a:buClr>
                <a:srgbClr val="101D35"/>
              </a:buClr>
            </a:pPr>
            <a:r>
              <a:rPr lang="en-US" sz="2000">
                <a:solidFill>
                  <a:srgbClr val="000000"/>
                </a:solidFill>
                <a:latin typeface="Arial" panose="020B0604020202020204" pitchFamily="34" charset="0"/>
                <a:cs typeface="Arial" panose="020B0604020202020204" pitchFamily="34" charset="0"/>
              </a:rPr>
              <a:t>Identify any potential technology-related issues before testing begins</a:t>
            </a:r>
          </a:p>
          <a:p>
            <a:pPr marL="292100" indent="-342900">
              <a:buClr>
                <a:srgbClr val="101D35"/>
              </a:buClr>
            </a:pPr>
            <a:r>
              <a:rPr lang="en-US" sz="2800">
                <a:solidFill>
                  <a:srgbClr val="000000"/>
                </a:solidFill>
                <a:latin typeface="Arial" panose="020B0604020202020204" pitchFamily="34" charset="0"/>
                <a:cs typeface="Arial" panose="020B0604020202020204" pitchFamily="34" charset="0"/>
              </a:rPr>
              <a:t>Site readiness should have been conducted in fall 2025. Please confirm with your technology coordinators. </a:t>
            </a:r>
          </a:p>
          <a:p>
            <a:pPr marL="800100" lvl="1" indent="-342900">
              <a:buClr>
                <a:srgbClr val="101D35"/>
              </a:buClr>
            </a:pPr>
            <a:r>
              <a:rPr lang="en-US" sz="2400">
                <a:solidFill>
                  <a:srgbClr val="000000"/>
                </a:solidFill>
                <a:latin typeface="Arial" panose="020B0604020202020204" pitchFamily="34" charset="0"/>
                <a:cs typeface="Arial" panose="020B0604020202020204" pitchFamily="34" charset="0"/>
              </a:rPr>
              <a:t>If the school’s technology setup has changed since conducting Site Readiness, it is recommended to conduct Site Readiness again prior to testing. </a:t>
            </a:r>
            <a:endParaRPr lang="en-US">
              <a:solidFill>
                <a:srgbClr val="000000"/>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3A7B8255-1321-B055-A18B-5657EB538B54}"/>
              </a:ext>
            </a:extLst>
          </p:cNvPr>
          <p:cNvSpPr>
            <a:spLocks noGrp="1"/>
          </p:cNvSpPr>
          <p:nvPr>
            <p:ph type="sldNum" sz="quarter" idx="12"/>
          </p:nvPr>
        </p:nvSpPr>
        <p:spPr/>
        <p:txBody>
          <a:bodyPr/>
          <a:lstStyle/>
          <a:p>
            <a:fld id="{68A8D22E-6BC5-9E47-900C-2BB94685D9F5}" type="slidenum">
              <a:rPr lang="en-US" smtClean="0"/>
              <a:t>41</a:t>
            </a:fld>
            <a:endParaRPr lang="en-US"/>
          </a:p>
        </p:txBody>
      </p:sp>
    </p:spTree>
    <p:extLst>
      <p:ext uri="{BB962C8B-B14F-4D97-AF65-F5344CB8AC3E}">
        <p14:creationId xmlns:p14="http://schemas.microsoft.com/office/powerpoint/2010/main" val="28368104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109B2-E788-3060-0619-4C91F0ABA2D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D3B1AD4A-7342-58F1-476B-5E21833DAF58}"/>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effectLst/>
                <a:uLnTx/>
                <a:uFillTx/>
                <a:latin typeface="Arial" panose="020B0604020202020204" pitchFamily="34" charset="0"/>
                <a:ea typeface="+mj-ea"/>
                <a:cs typeface="Arial" panose="020B0604020202020204" pitchFamily="34" charset="0"/>
              </a:rPr>
              <a:t>Site Readiness (cont’d)</a:t>
            </a:r>
          </a:p>
        </p:txBody>
      </p:sp>
      <p:sp>
        <p:nvSpPr>
          <p:cNvPr id="3" name="Content Placeholder 2">
            <a:extLst>
              <a:ext uri="{FF2B5EF4-FFF2-40B4-BE49-F238E27FC236}">
                <a16:creationId xmlns:a16="http://schemas.microsoft.com/office/drawing/2014/main" id="{4D895AD3-5097-1C14-E056-B383A08B5EA9}"/>
              </a:ext>
            </a:extLst>
          </p:cNvPr>
          <p:cNvSpPr>
            <a:spLocks noGrp="1"/>
          </p:cNvSpPr>
          <p:nvPr/>
        </p:nvSpPr>
        <p:spPr>
          <a:xfrm>
            <a:off x="173179" y="1443037"/>
            <a:ext cx="11189368" cy="50498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2100" indent="-342900">
              <a:buClr>
                <a:srgbClr val="101D35"/>
              </a:buClr>
            </a:pPr>
            <a:r>
              <a:rPr lang="en-US" sz="2800">
                <a:solidFill>
                  <a:srgbClr val="000000"/>
                </a:solidFill>
                <a:latin typeface="Arial" panose="020B0604020202020204" pitchFamily="34" charset="0"/>
                <a:cs typeface="Arial" panose="020B0604020202020204" pitchFamily="34" charset="0"/>
              </a:rPr>
              <a:t>General steps for Site Readiness:</a:t>
            </a:r>
          </a:p>
          <a:p>
            <a:pPr marL="800100" lvl="1" indent="-342900">
              <a:buClr>
                <a:srgbClr val="101D35"/>
              </a:buClr>
            </a:pPr>
            <a:r>
              <a:rPr lang="en-US" sz="2400">
                <a:solidFill>
                  <a:srgbClr val="000000"/>
                </a:solidFill>
                <a:latin typeface="Arial" panose="020B0604020202020204" pitchFamily="34" charset="0"/>
                <a:cs typeface="Arial" panose="020B0604020202020204" pitchFamily="34" charset="0"/>
              </a:rPr>
              <a:t>Technology coordinators complete two-part test on each device type</a:t>
            </a:r>
          </a:p>
          <a:p>
            <a:pPr marL="800100" lvl="1" indent="-342900">
              <a:buClr>
                <a:srgbClr val="101D35"/>
              </a:buClr>
            </a:pPr>
            <a:r>
              <a:rPr lang="en-US" sz="2400">
                <a:solidFill>
                  <a:srgbClr val="000000"/>
                </a:solidFill>
                <a:latin typeface="Arial" panose="020B0604020202020204" pitchFamily="34" charset="0"/>
                <a:cs typeface="Arial" panose="020B0604020202020204" pitchFamily="34" charset="0"/>
              </a:rPr>
              <a:t>Technology coordinators certify Site Readiness in the MCAS Portal. </a:t>
            </a:r>
          </a:p>
          <a:p>
            <a:pPr marL="800100" lvl="1" indent="-342900">
              <a:buClr>
                <a:srgbClr val="101D35"/>
              </a:buClr>
            </a:pPr>
            <a:r>
              <a:rPr lang="en-US" sz="2400">
                <a:solidFill>
                  <a:srgbClr val="000000"/>
                </a:solidFill>
                <a:latin typeface="Arial" panose="020B0604020202020204" pitchFamily="34" charset="0"/>
                <a:cs typeface="Arial" panose="020B0604020202020204" pitchFamily="34" charset="0"/>
              </a:rPr>
              <a:t>School and district test coordinators confirm that technology coordinators have completed Site Certification. </a:t>
            </a:r>
            <a:endParaRPr lang="en-US">
              <a:solidFill>
                <a:srgbClr val="000000"/>
              </a:solidFill>
              <a:latin typeface="Arial" panose="020B0604020202020204" pitchFamily="34" charset="0"/>
              <a:cs typeface="Arial" panose="020B0604020202020204" pitchFamily="34" charset="0"/>
            </a:endParaRPr>
          </a:p>
          <a:p>
            <a:pPr marL="292100" indent="-342900">
              <a:buClr>
                <a:srgbClr val="101D35"/>
              </a:buClr>
            </a:pPr>
            <a:r>
              <a:rPr lang="en-US" sz="2800">
                <a:solidFill>
                  <a:srgbClr val="000000"/>
                </a:solidFill>
                <a:latin typeface="Arial" panose="020B0604020202020204" pitchFamily="34" charset="0"/>
                <a:cs typeface="Arial" panose="020B0604020202020204" pitchFamily="34" charset="0"/>
              </a:rPr>
              <a:t>DESE will follow up with schools that do not complete Site Readiness. </a:t>
            </a:r>
          </a:p>
        </p:txBody>
      </p:sp>
      <p:sp>
        <p:nvSpPr>
          <p:cNvPr id="2" name="Slide Number Placeholder 1">
            <a:extLst>
              <a:ext uri="{FF2B5EF4-FFF2-40B4-BE49-F238E27FC236}">
                <a16:creationId xmlns:a16="http://schemas.microsoft.com/office/drawing/2014/main" id="{003C1545-50B5-7C72-B850-BF19105BAF5B}"/>
              </a:ext>
            </a:extLst>
          </p:cNvPr>
          <p:cNvSpPr>
            <a:spLocks noGrp="1"/>
          </p:cNvSpPr>
          <p:nvPr>
            <p:ph type="sldNum" sz="quarter" idx="12"/>
          </p:nvPr>
        </p:nvSpPr>
        <p:spPr/>
        <p:txBody>
          <a:bodyPr/>
          <a:lstStyle/>
          <a:p>
            <a:fld id="{68A8D22E-6BC5-9E47-900C-2BB94685D9F5}" type="slidenum">
              <a:rPr lang="en-US" smtClean="0"/>
              <a:t>42</a:t>
            </a:fld>
            <a:endParaRPr lang="en-US"/>
          </a:p>
        </p:txBody>
      </p:sp>
    </p:spTree>
    <p:extLst>
      <p:ext uri="{BB962C8B-B14F-4D97-AF65-F5344CB8AC3E}">
        <p14:creationId xmlns:p14="http://schemas.microsoft.com/office/powerpoint/2010/main" val="33132203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6267B-96BA-CC31-D9B0-306C37C94E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76BE4E-A14A-24FA-7DDB-694629842E40}"/>
              </a:ext>
            </a:extLst>
          </p:cNvPr>
          <p:cNvSpPr>
            <a:spLocks noGrp="1"/>
          </p:cNvSpPr>
          <p:nvPr>
            <p:ph type="title"/>
          </p:nvPr>
        </p:nvSpPr>
        <p:spPr/>
        <p:txBody>
          <a:bodyPr>
            <a:noAutofit/>
          </a:bodyPr>
          <a:lstStyle/>
          <a:p>
            <a:r>
              <a:rPr lang="en-US" sz="4400"/>
              <a:t>Test Administrator Tasks in the MCAS Portal</a:t>
            </a:r>
          </a:p>
        </p:txBody>
      </p:sp>
      <p:sp>
        <p:nvSpPr>
          <p:cNvPr id="3" name="Content Placeholder 2">
            <a:extLst>
              <a:ext uri="{FF2B5EF4-FFF2-40B4-BE49-F238E27FC236}">
                <a16:creationId xmlns:a16="http://schemas.microsoft.com/office/drawing/2014/main" id="{6A6F9DDD-38DB-2093-E505-54B880D94D94}"/>
              </a:ext>
            </a:extLst>
          </p:cNvPr>
          <p:cNvSpPr>
            <a:spLocks noGrp="1"/>
          </p:cNvSpPr>
          <p:nvPr>
            <p:ph idx="1"/>
          </p:nvPr>
        </p:nvSpPr>
        <p:spPr/>
        <p:txBody>
          <a:bodyPr/>
          <a:lstStyle/>
          <a:p>
            <a:endParaRPr lang="en-US"/>
          </a:p>
        </p:txBody>
      </p:sp>
      <p:graphicFrame>
        <p:nvGraphicFramePr>
          <p:cNvPr id="6" name="Diagram 5">
            <a:extLst>
              <a:ext uri="{FF2B5EF4-FFF2-40B4-BE49-F238E27FC236}">
                <a16:creationId xmlns:a16="http://schemas.microsoft.com/office/drawing/2014/main" id="{69DEA595-D5A8-731D-5E40-268463C2DE53}"/>
              </a:ext>
            </a:extLst>
          </p:cNvPr>
          <p:cNvGraphicFramePr/>
          <p:nvPr>
            <p:extLst>
              <p:ext uri="{D42A27DB-BD31-4B8C-83A1-F6EECF244321}">
                <p14:modId xmlns:p14="http://schemas.microsoft.com/office/powerpoint/2010/main" val="1087345612"/>
              </p:ext>
            </p:extLst>
          </p:nvPr>
        </p:nvGraphicFramePr>
        <p:xfrm>
          <a:off x="316871" y="1249136"/>
          <a:ext cx="11624650" cy="4771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5FDFAF60-2DD2-5361-B94B-7F0C308E6BFA}"/>
              </a:ext>
            </a:extLst>
          </p:cNvPr>
          <p:cNvSpPr txBox="1"/>
          <p:nvPr/>
        </p:nvSpPr>
        <p:spPr>
          <a:xfrm>
            <a:off x="914400" y="5319301"/>
            <a:ext cx="10429592" cy="707886"/>
          </a:xfrm>
          <a:prstGeom prst="rect">
            <a:avLst/>
          </a:prstGeom>
          <a:noFill/>
          <a:ln>
            <a:solidFill>
              <a:schemeClr val="tx1"/>
            </a:solidFill>
          </a:ln>
        </p:spPr>
        <p:txBody>
          <a:bodyPr wrap="square" rtlCol="0">
            <a:spAutoFit/>
          </a:bodyPr>
          <a:lstStyle/>
          <a:p>
            <a:r>
              <a:rPr lang="en-US" sz="2000" b="1">
                <a:latin typeface="Arial" panose="020B0604020202020204" pitchFamily="34" charset="0"/>
                <a:cs typeface="Arial" panose="020B0604020202020204" pitchFamily="34" charset="0"/>
              </a:rPr>
              <a:t>Note: </a:t>
            </a:r>
            <a:r>
              <a:rPr lang="en-US" sz="2000">
                <a:latin typeface="Arial" panose="020B0604020202020204" pitchFamily="34" charset="0"/>
                <a:cs typeface="Arial" panose="020B0604020202020204" pitchFamily="34" charset="0"/>
              </a:rPr>
              <a:t>Schools may choose to have the test coordinator complete these tasks instead of test administrators.</a:t>
            </a:r>
          </a:p>
        </p:txBody>
      </p:sp>
      <p:sp>
        <p:nvSpPr>
          <p:cNvPr id="5" name="Slide Number Placeholder 4">
            <a:extLst>
              <a:ext uri="{FF2B5EF4-FFF2-40B4-BE49-F238E27FC236}">
                <a16:creationId xmlns:a16="http://schemas.microsoft.com/office/drawing/2014/main" id="{92CC7F26-EE4C-292A-2EC7-B6EE3E78D972}"/>
              </a:ext>
            </a:extLst>
          </p:cNvPr>
          <p:cNvSpPr>
            <a:spLocks noGrp="1"/>
          </p:cNvSpPr>
          <p:nvPr>
            <p:ph type="sldNum" sz="quarter" idx="12"/>
          </p:nvPr>
        </p:nvSpPr>
        <p:spPr/>
        <p:txBody>
          <a:bodyPr/>
          <a:lstStyle/>
          <a:p>
            <a:fld id="{68A8D22E-6BC5-9E47-900C-2BB94685D9F5}" type="slidenum">
              <a:rPr lang="en-US" smtClean="0"/>
              <a:t>43</a:t>
            </a:fld>
            <a:endParaRPr lang="en-US"/>
          </a:p>
        </p:txBody>
      </p:sp>
    </p:spTree>
    <p:extLst>
      <p:ext uri="{BB962C8B-B14F-4D97-AF65-F5344CB8AC3E}">
        <p14:creationId xmlns:p14="http://schemas.microsoft.com/office/powerpoint/2010/main" val="34538466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Autofit/>
          </a:bodyPr>
          <a:lstStyle/>
          <a:p>
            <a:r>
              <a:rPr lang="en-US" sz="4400"/>
              <a:t>CBT Preparations – Test Administrators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p:txBody>
          <a:bodyPr>
            <a:normAutofit/>
          </a:bodyPr>
          <a:lstStyle/>
          <a:p>
            <a:pPr marL="457200" indent="-457200">
              <a:buFont typeface="Arial" panose="020B0604020202020204" pitchFamily="34" charset="0"/>
              <a:buChar char="•"/>
            </a:pPr>
            <a:r>
              <a:rPr lang="en-US" sz="3200" dirty="0">
                <a:solidFill>
                  <a:schemeClr val="tx1"/>
                </a:solidFill>
              </a:rPr>
              <a:t>Familiarize test administrators with tasks they may need to complete in the MCAS Portal </a:t>
            </a:r>
          </a:p>
          <a:p>
            <a:pPr marL="914400" lvl="1" indent="-457200"/>
            <a:r>
              <a:rPr lang="en-US" sz="2800" dirty="0">
                <a:solidFill>
                  <a:schemeClr val="tx1"/>
                </a:solidFill>
              </a:rPr>
              <a:t>Instructions and troubleshooting steps: CBT TAM Appendix E</a:t>
            </a:r>
          </a:p>
          <a:p>
            <a:pPr marL="914400" lvl="1" indent="-457200"/>
            <a:r>
              <a:rPr lang="en-US" sz="2600" dirty="0">
                <a:solidFill>
                  <a:schemeClr val="tx1"/>
                </a:solidFill>
              </a:rPr>
              <a:t>If there is a technology situation in which a student is waiting more than 15–20 minutes, schedule the student to complete the session at another time, after calling the MCAS Service Center for support (800-737-5103).</a:t>
            </a:r>
            <a:endParaRPr lang="en-US" sz="3200" dirty="0">
              <a:solidFill>
                <a:schemeClr val="tx1"/>
              </a:solidFill>
            </a:endParaRPr>
          </a:p>
          <a:p>
            <a:pPr marL="457200" indent="-457200">
              <a:buFont typeface="Arial" panose="020B0604020202020204" pitchFamily="34" charset="0"/>
              <a:buChar char="•"/>
            </a:pPr>
            <a:r>
              <a:rPr lang="en-US" sz="3200" dirty="0">
                <a:solidFill>
                  <a:schemeClr val="tx1"/>
                </a:solidFill>
              </a:rPr>
              <a:t>Overview of the MCAS Portal for Test Administrators module to be available on the MCAS Resource Center soon.</a:t>
            </a:r>
          </a:p>
          <a:p>
            <a:endParaRPr lang="en-US" sz="3200" dirty="0"/>
          </a:p>
        </p:txBody>
      </p:sp>
      <p:sp>
        <p:nvSpPr>
          <p:cNvPr id="4" name="Slide Number Placeholder 3">
            <a:extLst>
              <a:ext uri="{FF2B5EF4-FFF2-40B4-BE49-F238E27FC236}">
                <a16:creationId xmlns:a16="http://schemas.microsoft.com/office/drawing/2014/main" id="{17CE6577-4726-80CC-5920-071761CBF9EA}"/>
              </a:ext>
            </a:extLst>
          </p:cNvPr>
          <p:cNvSpPr>
            <a:spLocks noGrp="1"/>
          </p:cNvSpPr>
          <p:nvPr>
            <p:ph type="sldNum" sz="quarter" idx="12"/>
          </p:nvPr>
        </p:nvSpPr>
        <p:spPr/>
        <p:txBody>
          <a:bodyPr/>
          <a:lstStyle/>
          <a:p>
            <a:fld id="{68A8D22E-6BC5-9E47-900C-2BB94685D9F5}" type="slidenum">
              <a:rPr lang="en-US" smtClean="0"/>
              <a:t>44</a:t>
            </a:fld>
            <a:endParaRPr lang="en-US"/>
          </a:p>
        </p:txBody>
      </p:sp>
    </p:spTree>
    <p:extLst>
      <p:ext uri="{BB962C8B-B14F-4D97-AF65-F5344CB8AC3E}">
        <p14:creationId xmlns:p14="http://schemas.microsoft.com/office/powerpoint/2010/main" val="26298964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CB7BD-30E1-4D96-87E7-033C97B61EA8}"/>
              </a:ext>
            </a:extLst>
          </p:cNvPr>
          <p:cNvSpPr>
            <a:spLocks noGrp="1"/>
          </p:cNvSpPr>
          <p:nvPr>
            <p:ph type="title"/>
          </p:nvPr>
        </p:nvSpPr>
        <p:spPr/>
        <p:txBody>
          <a:bodyPr>
            <a:normAutofit fontScale="90000"/>
          </a:bodyPr>
          <a:lstStyle/>
          <a:p>
            <a:r>
              <a:rPr lang="en-US" sz="4000">
                <a:solidFill>
                  <a:schemeClr val="bg1"/>
                </a:solidFill>
                <a:latin typeface="Arial" panose="020B0604020202020204" pitchFamily="34" charset="0"/>
                <a:cs typeface="Arial" panose="020B0604020202020204" pitchFamily="34" charset="0"/>
              </a:rPr>
              <a:t>Test Administrator Tasks in the MCAS Portal </a:t>
            </a:r>
          </a:p>
        </p:txBody>
      </p:sp>
      <p:sp>
        <p:nvSpPr>
          <p:cNvPr id="3" name="Content Placeholder 2">
            <a:extLst>
              <a:ext uri="{FF2B5EF4-FFF2-40B4-BE49-F238E27FC236}">
                <a16:creationId xmlns:a16="http://schemas.microsoft.com/office/drawing/2014/main" id="{D8CDFADA-3B58-4992-BE23-4AE451B67627}"/>
              </a:ext>
            </a:extLst>
          </p:cNvPr>
          <p:cNvSpPr>
            <a:spLocks noGrp="1"/>
          </p:cNvSpPr>
          <p:nvPr>
            <p:ph idx="1"/>
          </p:nvPr>
        </p:nvSpPr>
        <p:spPr/>
        <p:txBody>
          <a:bodyPr vert="horz" lIns="91440" tIns="45720" rIns="91440" bIns="45720" rtlCol="0" anchor="t">
            <a:noAutofit/>
          </a:bodyPr>
          <a:lstStyle/>
          <a:p>
            <a:pPr marL="0" indent="0" fontAlgn="base">
              <a:buNone/>
            </a:pPr>
            <a:r>
              <a:rPr lang="en-US" sz="2400">
                <a:solidFill>
                  <a:srgbClr val="000000"/>
                </a:solidFill>
              </a:rPr>
              <a:t>Refer to the pages in the </a:t>
            </a:r>
            <a:r>
              <a:rPr lang="en-US" sz="2400">
                <a:solidFill>
                  <a:srgbClr val="000000"/>
                </a:solidFill>
                <a:hlinkClick r:id="rId3"/>
              </a:rPr>
              <a:t>Guide to the MCAS Portal</a:t>
            </a:r>
            <a:r>
              <a:rPr lang="en-US" sz="2400">
                <a:solidFill>
                  <a:srgbClr val="000000"/>
                </a:solidFill>
              </a:rPr>
              <a:t> listed below for further details and screenshots. </a:t>
            </a:r>
          </a:p>
          <a:p>
            <a:pPr fontAlgn="base"/>
            <a:r>
              <a:rPr lang="en-US" sz="2400">
                <a:solidFill>
                  <a:srgbClr val="000000"/>
                </a:solidFill>
              </a:rPr>
              <a:t>Accessing the proctor password (pages 9–10)</a:t>
            </a:r>
          </a:p>
          <a:p>
            <a:pPr fontAlgn="base"/>
            <a:r>
              <a:rPr lang="en-US" sz="2400" b="0" i="0">
                <a:solidFill>
                  <a:srgbClr val="000000"/>
                </a:solidFill>
                <a:effectLst/>
                <a:latin typeface="Arial" panose="020B0604020202020204" pitchFamily="34" charset="0"/>
                <a:cs typeface="Arial" panose="020B0604020202020204" pitchFamily="34" charset="0"/>
              </a:rPr>
              <a:t>Viewing scheduled tests (pages 110</a:t>
            </a:r>
            <a:r>
              <a:rPr lang="en-US" sz="2400">
                <a:solidFill>
                  <a:srgbClr val="000000"/>
                </a:solidFill>
              </a:rPr>
              <a:t>–113)</a:t>
            </a:r>
            <a:endParaRPr lang="en-US" sz="2400" b="0" i="0">
              <a:solidFill>
                <a:srgbClr val="000000"/>
              </a:solidFill>
              <a:effectLst/>
              <a:latin typeface="Arial" panose="020B0604020202020204" pitchFamily="34" charset="0"/>
              <a:cs typeface="Arial" panose="020B0604020202020204" pitchFamily="34" charset="0"/>
            </a:endParaRPr>
          </a:p>
          <a:p>
            <a:pPr fontAlgn="base"/>
            <a:r>
              <a:rPr lang="en-US" sz="2400">
                <a:solidFill>
                  <a:srgbClr val="000000"/>
                </a:solidFill>
                <a:latin typeface="Arial" panose="020B0604020202020204" pitchFamily="34" charset="0"/>
                <a:cs typeface="Arial" panose="020B0604020202020204" pitchFamily="34" charset="0"/>
              </a:rPr>
              <a:t>Verifying accommodated form assignments (pages 111</a:t>
            </a:r>
            <a:r>
              <a:rPr lang="en-US" sz="2400">
                <a:solidFill>
                  <a:srgbClr val="000000"/>
                </a:solidFill>
              </a:rPr>
              <a:t>–112)</a:t>
            </a:r>
            <a:endParaRPr lang="en-US" sz="2400">
              <a:solidFill>
                <a:srgbClr val="000000"/>
              </a:solidFill>
              <a:latin typeface="Arial" panose="020B0604020202020204" pitchFamily="34" charset="0"/>
              <a:cs typeface="Arial" panose="020B0604020202020204" pitchFamily="34" charset="0"/>
            </a:endParaRPr>
          </a:p>
          <a:p>
            <a:pPr algn="l" rtl="0" fontAlgn="base">
              <a:buClrTx/>
              <a:buFont typeface="Arial" panose="020B0604020202020204" pitchFamily="34" charset="0"/>
              <a:buChar char="•"/>
            </a:pPr>
            <a:r>
              <a:rPr lang="en-US" sz="2400">
                <a:solidFill>
                  <a:srgbClr val="000000"/>
                </a:solidFill>
              </a:rPr>
              <a:t>Verifying accommodations on student summary sheet (page 115)</a:t>
            </a:r>
          </a:p>
          <a:p>
            <a:pPr fontAlgn="base"/>
            <a:r>
              <a:rPr lang="en-US" sz="2400">
                <a:solidFill>
                  <a:srgbClr val="000000"/>
                </a:solidFill>
                <a:latin typeface="Arial" panose="020B0604020202020204" pitchFamily="34" charset="0"/>
                <a:cs typeface="Arial" panose="020B0604020202020204" pitchFamily="34" charset="0"/>
              </a:rPr>
              <a:t>Accessing the access codes (pages 111</a:t>
            </a:r>
            <a:r>
              <a:rPr lang="en-US" sz="2400">
                <a:solidFill>
                  <a:srgbClr val="000000"/>
                </a:solidFill>
              </a:rPr>
              <a:t>–112, 115)</a:t>
            </a:r>
            <a:endParaRPr lang="en-US" sz="2400">
              <a:solidFill>
                <a:srgbClr val="000000"/>
              </a:solidFill>
              <a:latin typeface="Arial" panose="020B0604020202020204" pitchFamily="34" charset="0"/>
              <a:cs typeface="Arial" panose="020B0604020202020204" pitchFamily="34" charset="0"/>
            </a:endParaRPr>
          </a:p>
          <a:p>
            <a:pPr fontAlgn="base"/>
            <a:r>
              <a:rPr lang="en-US" sz="2400">
                <a:solidFill>
                  <a:srgbClr val="000000"/>
                </a:solidFill>
                <a:latin typeface="Arial" panose="020B0604020202020204" pitchFamily="34" charset="0"/>
                <a:cs typeface="Arial" panose="020B0604020202020204" pitchFamily="34" charset="0"/>
              </a:rPr>
              <a:t>Monitoring student testing status (pages 126</a:t>
            </a:r>
            <a:r>
              <a:rPr lang="en-US" sz="2400">
                <a:solidFill>
                  <a:srgbClr val="000000"/>
                </a:solidFill>
              </a:rPr>
              <a:t>–127)</a:t>
            </a:r>
            <a:endParaRPr lang="en-US" sz="2400">
              <a:solidFill>
                <a:srgbClr val="00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965DB16-8C73-AC69-7888-EAEC77825C0C}"/>
              </a:ext>
            </a:extLst>
          </p:cNvPr>
          <p:cNvSpPr>
            <a:spLocks noGrp="1"/>
          </p:cNvSpPr>
          <p:nvPr>
            <p:ph type="sldNum" sz="quarter" idx="12"/>
          </p:nvPr>
        </p:nvSpPr>
        <p:spPr/>
        <p:txBody>
          <a:bodyPr/>
          <a:lstStyle/>
          <a:p>
            <a:fld id="{68A8D22E-6BC5-9E47-900C-2BB94685D9F5}" type="slidenum">
              <a:rPr lang="en-US" smtClean="0"/>
              <a:t>45</a:t>
            </a:fld>
            <a:endParaRPr lang="en-US"/>
          </a:p>
        </p:txBody>
      </p:sp>
    </p:spTree>
    <p:extLst>
      <p:ext uri="{BB962C8B-B14F-4D97-AF65-F5344CB8AC3E}">
        <p14:creationId xmlns:p14="http://schemas.microsoft.com/office/powerpoint/2010/main" val="14712726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95750-4862-2A6F-9F3B-93A58C91C6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6A9F8D-2D5F-2F3D-28E9-F25662225765}"/>
              </a:ext>
            </a:extLst>
          </p:cNvPr>
          <p:cNvSpPr>
            <a:spLocks noGrp="1"/>
          </p:cNvSpPr>
          <p:nvPr>
            <p:ph type="title"/>
          </p:nvPr>
        </p:nvSpPr>
        <p:spPr/>
        <p:txBody>
          <a:bodyPr>
            <a:normAutofit/>
          </a:bodyPr>
          <a:lstStyle/>
          <a:p>
            <a:r>
              <a:rPr kumimoji="0" lang="en-US" sz="4000" b="0" i="0" u="none" strike="noStrike" kern="1200" cap="none" spc="0" normalizeH="0" baseline="0" noProof="0">
                <a:ln>
                  <a:noFill/>
                </a:ln>
                <a:solidFill>
                  <a:schemeClr val="bg1"/>
                </a:solidFill>
                <a:effectLst/>
                <a:uLnTx/>
                <a:uFillTx/>
                <a:latin typeface="Arial" panose="020B0604020202020204" pitchFamily="34" charset="0"/>
                <a:ea typeface="+mj-ea"/>
                <a:cs typeface="Arial" panose="020B0604020202020204" pitchFamily="34" charset="0"/>
              </a:rPr>
              <a:t>Sample Student Summary Page</a:t>
            </a:r>
            <a:endParaRPr lang="en-US" sz="4800">
              <a:solidFill>
                <a:schemeClr val="bg1"/>
              </a:solidFill>
            </a:endParaRPr>
          </a:p>
        </p:txBody>
      </p:sp>
      <p:sp>
        <p:nvSpPr>
          <p:cNvPr id="4" name="Content Placeholder 3">
            <a:extLst>
              <a:ext uri="{FF2B5EF4-FFF2-40B4-BE49-F238E27FC236}">
                <a16:creationId xmlns:a16="http://schemas.microsoft.com/office/drawing/2014/main" id="{A82C72A4-86E3-088A-08AB-1C507DD6A02A}"/>
              </a:ext>
            </a:extLst>
          </p:cNvPr>
          <p:cNvSpPr>
            <a:spLocks noGrp="1"/>
          </p:cNvSpPr>
          <p:nvPr>
            <p:ph idx="1"/>
          </p:nvPr>
        </p:nvSpPr>
        <p:spPr/>
        <p:txBody>
          <a:bodyPr/>
          <a:lstStyle/>
          <a:p>
            <a:endParaRPr lang="en-US"/>
          </a:p>
        </p:txBody>
      </p:sp>
      <p:pic>
        <p:nvPicPr>
          <p:cNvPr id="3" name="Picture 2" descr="Screenshot of sample summary page">
            <a:extLst>
              <a:ext uri="{FF2B5EF4-FFF2-40B4-BE49-F238E27FC236}">
                <a16:creationId xmlns:a16="http://schemas.microsoft.com/office/drawing/2014/main" id="{FF260D89-E4C5-4244-D2D1-BE0C8B17998B}"/>
              </a:ext>
            </a:extLst>
          </p:cNvPr>
          <p:cNvPicPr>
            <a:picLocks noChangeAspect="1"/>
          </p:cNvPicPr>
          <p:nvPr/>
        </p:nvPicPr>
        <p:blipFill>
          <a:blip r:embed="rId2"/>
          <a:stretch>
            <a:fillRect/>
          </a:stretch>
        </p:blipFill>
        <p:spPr>
          <a:xfrm>
            <a:off x="1343025" y="1483147"/>
            <a:ext cx="9505950" cy="4819369"/>
          </a:xfrm>
          <a:prstGeom prst="rect">
            <a:avLst/>
          </a:prstGeom>
        </p:spPr>
      </p:pic>
      <p:sp>
        <p:nvSpPr>
          <p:cNvPr id="5" name="Rectangle 4" descr="Screenshot of sample summary page">
            <a:extLst>
              <a:ext uri="{FF2B5EF4-FFF2-40B4-BE49-F238E27FC236}">
                <a16:creationId xmlns:a16="http://schemas.microsoft.com/office/drawing/2014/main" id="{0FF188EA-3865-8798-A2FF-B0FE473BDDAE}"/>
              </a:ext>
            </a:extLst>
          </p:cNvPr>
          <p:cNvSpPr/>
          <p:nvPr/>
        </p:nvSpPr>
        <p:spPr>
          <a:xfrm>
            <a:off x="4524375" y="3095218"/>
            <a:ext cx="4086225" cy="74295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descr="Screenshot of sample summary page">
            <a:extLst>
              <a:ext uri="{FF2B5EF4-FFF2-40B4-BE49-F238E27FC236}">
                <a16:creationId xmlns:a16="http://schemas.microsoft.com/office/drawing/2014/main" id="{40517EC5-2C12-1ED1-2360-BCD6AD110467}"/>
              </a:ext>
            </a:extLst>
          </p:cNvPr>
          <p:cNvSpPr/>
          <p:nvPr/>
        </p:nvSpPr>
        <p:spPr>
          <a:xfrm>
            <a:off x="9170534" y="4202982"/>
            <a:ext cx="1457325" cy="210809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Screenshot of sample summary page">
            <a:extLst>
              <a:ext uri="{FF2B5EF4-FFF2-40B4-BE49-F238E27FC236}">
                <a16:creationId xmlns:a16="http://schemas.microsoft.com/office/drawing/2014/main" id="{DBFB8F56-CE84-A53E-23DF-984DC1EDB88F}"/>
              </a:ext>
            </a:extLst>
          </p:cNvPr>
          <p:cNvSpPr/>
          <p:nvPr/>
        </p:nvSpPr>
        <p:spPr>
          <a:xfrm flipH="1">
            <a:off x="5838826" y="4228798"/>
            <a:ext cx="3028950" cy="53549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llout: Line 8">
            <a:extLst>
              <a:ext uri="{FF2B5EF4-FFF2-40B4-BE49-F238E27FC236}">
                <a16:creationId xmlns:a16="http://schemas.microsoft.com/office/drawing/2014/main" id="{18D8455C-6635-156B-3B7B-A4994BEA9066}"/>
              </a:ext>
            </a:extLst>
          </p:cNvPr>
          <p:cNvSpPr/>
          <p:nvPr/>
        </p:nvSpPr>
        <p:spPr>
          <a:xfrm>
            <a:off x="8658225" y="1530410"/>
            <a:ext cx="2190750" cy="1325562"/>
          </a:xfrm>
          <a:prstGeom prst="borderCallout1">
            <a:avLst>
              <a:gd name="adj1" fmla="val 18750"/>
              <a:gd name="adj2" fmla="val -8333"/>
              <a:gd name="adj3" fmla="val 112500"/>
              <a:gd name="adj4" fmla="val -2566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Test administrators will write the access code on the board.</a:t>
            </a:r>
          </a:p>
        </p:txBody>
      </p:sp>
      <p:sp>
        <p:nvSpPr>
          <p:cNvPr id="11" name="Callout: Line 10" descr="Screenshot of sample summary page">
            <a:extLst>
              <a:ext uri="{FF2B5EF4-FFF2-40B4-BE49-F238E27FC236}">
                <a16:creationId xmlns:a16="http://schemas.microsoft.com/office/drawing/2014/main" id="{37551D02-8237-CA7F-0664-D0517EB4BD15}"/>
              </a:ext>
            </a:extLst>
          </p:cNvPr>
          <p:cNvSpPr/>
          <p:nvPr/>
        </p:nvSpPr>
        <p:spPr>
          <a:xfrm>
            <a:off x="5442858" y="5127027"/>
            <a:ext cx="2514600" cy="1051592"/>
          </a:xfrm>
          <a:prstGeom prst="borderCallout1">
            <a:avLst>
              <a:gd name="adj1" fmla="val 8345"/>
              <a:gd name="adj2" fmla="val 104329"/>
              <a:gd name="adj3" fmla="val 19752"/>
              <a:gd name="adj4" fmla="val 14575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Check that accommodations are correct before testing.</a:t>
            </a:r>
          </a:p>
        </p:txBody>
      </p:sp>
      <p:sp>
        <p:nvSpPr>
          <p:cNvPr id="8" name="Slide Number Placeholder 7">
            <a:extLst>
              <a:ext uri="{FF2B5EF4-FFF2-40B4-BE49-F238E27FC236}">
                <a16:creationId xmlns:a16="http://schemas.microsoft.com/office/drawing/2014/main" id="{5405AE01-1553-616B-4C2D-9DE916FF6BF7}"/>
              </a:ext>
            </a:extLst>
          </p:cNvPr>
          <p:cNvSpPr>
            <a:spLocks noGrp="1"/>
          </p:cNvSpPr>
          <p:nvPr>
            <p:ph type="sldNum" sz="quarter" idx="12"/>
          </p:nvPr>
        </p:nvSpPr>
        <p:spPr/>
        <p:txBody>
          <a:bodyPr/>
          <a:lstStyle/>
          <a:p>
            <a:fld id="{68A8D22E-6BC5-9E47-900C-2BB94685D9F5}" type="slidenum">
              <a:rPr lang="en-US" smtClean="0"/>
              <a:t>46</a:t>
            </a:fld>
            <a:endParaRPr lang="en-US"/>
          </a:p>
        </p:txBody>
      </p:sp>
    </p:spTree>
    <p:extLst>
      <p:ext uri="{BB962C8B-B14F-4D97-AF65-F5344CB8AC3E}">
        <p14:creationId xmlns:p14="http://schemas.microsoft.com/office/powerpoint/2010/main" val="15104683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173179" y="118630"/>
            <a:ext cx="10515600" cy="861002"/>
          </a:xfrm>
        </p:spPr>
        <p:txBody>
          <a:bodyPr>
            <a:noAutofit/>
          </a:bodyPr>
          <a:lstStyle/>
          <a:p>
            <a:r>
              <a:rPr lang="en-US" sz="3600"/>
              <a:t>Steps to Complete for Principals/Test Coordinators During and After Testing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p:txBody>
          <a:bodyPr vert="horz" lIns="91440" tIns="45720" rIns="91440" bIns="45720" rtlCol="0" anchor="t">
            <a:normAutofit/>
          </a:bodyPr>
          <a:lstStyle/>
          <a:p>
            <a:pPr marL="457200" indent="-457200">
              <a:buFont typeface="Arial" panose="020B0604020202020204" pitchFamily="34" charset="0"/>
              <a:buChar char="•"/>
            </a:pPr>
            <a:r>
              <a:rPr lang="en-US" sz="3200">
                <a:solidFill>
                  <a:schemeClr val="tx1"/>
                </a:solidFill>
                <a:latin typeface="Arial"/>
                <a:cs typeface="Arial"/>
              </a:rPr>
              <a:t>CBT tasks for principals/test coordinators:</a:t>
            </a:r>
          </a:p>
          <a:p>
            <a:pPr marL="914400" lvl="1" indent="-457200">
              <a:buFont typeface="Arial" panose="020B0604020202020204" pitchFamily="34" charset="0"/>
              <a:buChar char="•"/>
            </a:pPr>
            <a:r>
              <a:rPr lang="en-US" sz="2400">
                <a:solidFill>
                  <a:schemeClr val="tx1"/>
                </a:solidFill>
                <a:latin typeface="Arial"/>
                <a:cs typeface="Arial"/>
              </a:rPr>
              <a:t>Tasks to complete during testing: beginning on PAM page </a:t>
            </a:r>
            <a:r>
              <a:rPr lang="en-US">
                <a:solidFill>
                  <a:schemeClr val="tx1"/>
                </a:solidFill>
                <a:latin typeface="Arial"/>
                <a:cs typeface="Arial"/>
              </a:rPr>
              <a:t>49</a:t>
            </a:r>
            <a:endParaRPr lang="en-US" sz="2400">
              <a:solidFill>
                <a:schemeClr val="tx1"/>
              </a:solidFill>
            </a:endParaRPr>
          </a:p>
          <a:p>
            <a:pPr marL="914400" lvl="1" indent="-457200">
              <a:buFont typeface="Arial" panose="020B0604020202020204" pitchFamily="34" charset="0"/>
              <a:buChar char="•"/>
            </a:pPr>
            <a:r>
              <a:rPr lang="en-US" sz="2400">
                <a:solidFill>
                  <a:schemeClr val="tx1"/>
                </a:solidFill>
                <a:latin typeface="Arial"/>
                <a:cs typeface="Arial"/>
              </a:rPr>
              <a:t>Tasks to complete after testing: beginning on PAM page </a:t>
            </a:r>
            <a:r>
              <a:rPr lang="en-US">
                <a:solidFill>
                  <a:schemeClr val="tx1"/>
                </a:solidFill>
                <a:latin typeface="Arial"/>
                <a:cs typeface="Arial"/>
              </a:rPr>
              <a:t>52</a:t>
            </a:r>
            <a:endParaRPr lang="en-US" sz="2400">
              <a:solidFill>
                <a:schemeClr val="tx1"/>
              </a:solidFill>
            </a:endParaRPr>
          </a:p>
          <a:p>
            <a:pPr marL="457200" indent="-457200">
              <a:buFont typeface="Arial" panose="020B0604020202020204" pitchFamily="34" charset="0"/>
              <a:buChar char="•"/>
            </a:pPr>
            <a:r>
              <a:rPr lang="en-US" sz="3200">
                <a:solidFill>
                  <a:schemeClr val="tx1"/>
                </a:solidFill>
                <a:latin typeface="Arial"/>
                <a:cs typeface="Arial"/>
              </a:rPr>
              <a:t>Ask the district SIMS contact to update student data as necessary. </a:t>
            </a:r>
          </a:p>
          <a:p>
            <a:pPr marL="457200" indent="-457200">
              <a:buFont typeface="Arial" panose="020B0604020202020204" pitchFamily="34" charset="0"/>
              <a:buChar char="•"/>
            </a:pPr>
            <a:r>
              <a:rPr lang="en-US" sz="3200">
                <a:solidFill>
                  <a:schemeClr val="tx1"/>
                </a:solidFill>
                <a:latin typeface="Arial"/>
                <a:cs typeface="Arial"/>
              </a:rPr>
              <a:t>Be prepared to check preliminary data according to the reporting schedule, which will be provided in a spring edition of the </a:t>
            </a:r>
            <a:r>
              <a:rPr lang="en-US" sz="3200">
                <a:latin typeface="Arial"/>
                <a:cs typeface="Arial"/>
                <a:hlinkClick r:id="rId2"/>
              </a:rPr>
              <a:t>Student Assessment Update</a:t>
            </a:r>
            <a:r>
              <a:rPr lang="en-US" sz="3200">
                <a:latin typeface="Arial"/>
                <a:cs typeface="Arial"/>
              </a:rPr>
              <a:t>.</a:t>
            </a:r>
          </a:p>
          <a:p>
            <a:pPr marL="457200" indent="-457200">
              <a:buFont typeface="Arial" panose="020B0604020202020204" pitchFamily="34" charset="0"/>
              <a:buChar char="•"/>
            </a:pPr>
            <a:r>
              <a:rPr lang="en-US" sz="3200">
                <a:solidFill>
                  <a:schemeClr val="tx1"/>
                </a:solidFill>
                <a:latin typeface="Arial"/>
                <a:cs typeface="Arial"/>
              </a:rPr>
              <a:t>Additional training sessions will be held later this winter.</a:t>
            </a:r>
          </a:p>
          <a:p>
            <a:pPr marL="457200" indent="-457200">
              <a:buFont typeface="Arial" panose="020B0604020202020204" pitchFamily="34" charset="0"/>
              <a:buChar char="•"/>
            </a:pPr>
            <a:endParaRPr lang="en-US" sz="3200"/>
          </a:p>
        </p:txBody>
      </p:sp>
      <p:sp>
        <p:nvSpPr>
          <p:cNvPr id="4" name="Slide Number Placeholder 3">
            <a:extLst>
              <a:ext uri="{FF2B5EF4-FFF2-40B4-BE49-F238E27FC236}">
                <a16:creationId xmlns:a16="http://schemas.microsoft.com/office/drawing/2014/main" id="{81B83E6B-DD26-5E32-3189-6FA2A8BCC8F6}"/>
              </a:ext>
            </a:extLst>
          </p:cNvPr>
          <p:cNvSpPr>
            <a:spLocks noGrp="1"/>
          </p:cNvSpPr>
          <p:nvPr>
            <p:ph type="sldNum" sz="quarter" idx="12"/>
          </p:nvPr>
        </p:nvSpPr>
        <p:spPr/>
        <p:txBody>
          <a:bodyPr/>
          <a:lstStyle/>
          <a:p>
            <a:fld id="{68A8D22E-6BC5-9E47-900C-2BB94685D9F5}" type="slidenum">
              <a:rPr lang="en-US" smtClean="0"/>
              <a:t>47</a:t>
            </a:fld>
            <a:endParaRPr lang="en-US"/>
          </a:p>
        </p:txBody>
      </p:sp>
    </p:spTree>
    <p:extLst>
      <p:ext uri="{BB962C8B-B14F-4D97-AF65-F5344CB8AC3E}">
        <p14:creationId xmlns:p14="http://schemas.microsoft.com/office/powerpoint/2010/main" val="30458086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Autofit/>
          </a:bodyPr>
          <a:lstStyle/>
          <a:p>
            <a:r>
              <a:rPr lang="en-US" sz="4000"/>
              <a:t>Go online to the </a:t>
            </a:r>
            <a:r>
              <a:rPr lang="en-US" sz="4000">
                <a:solidFill>
                  <a:schemeClr val="bg1"/>
                </a:solidFill>
                <a:hlinkClick r:id="rId2">
                  <a:extLst>
                    <a:ext uri="{A12FA001-AC4F-418D-AE19-62706E023703}">
                      <ahyp:hlinkClr xmlns:ahyp="http://schemas.microsoft.com/office/drawing/2018/hyperlinkcolor" val="tx"/>
                    </a:ext>
                  </a:extLst>
                </a:hlinkClick>
              </a:rPr>
              <a:t>MCAS Service Center website</a:t>
            </a:r>
            <a:r>
              <a:rPr lang="en-US" sz="4000">
                <a:solidFill>
                  <a:schemeClr val="bg1"/>
                </a:solidFill>
              </a:rPr>
              <a:t> </a:t>
            </a:r>
            <a:r>
              <a:rPr lang="en-US" sz="4000"/>
              <a:t>to complete the PCPA.</a:t>
            </a:r>
          </a:p>
        </p:txBody>
      </p:sp>
      <p:sp>
        <p:nvSpPr>
          <p:cNvPr id="5" name="TextBox 4">
            <a:extLst>
              <a:ext uri="{FF2B5EF4-FFF2-40B4-BE49-F238E27FC236}">
                <a16:creationId xmlns:a16="http://schemas.microsoft.com/office/drawing/2014/main" id="{AE5EA6CB-61CD-1F5F-70DC-0BE7DD634C88}"/>
              </a:ext>
            </a:extLst>
          </p:cNvPr>
          <p:cNvSpPr txBox="1"/>
          <p:nvPr/>
        </p:nvSpPr>
        <p:spPr>
          <a:xfrm>
            <a:off x="173180" y="1399718"/>
            <a:ext cx="11679296" cy="4770537"/>
          </a:xfrm>
          <a:prstGeom prst="rect">
            <a:avLst/>
          </a:prstGeom>
          <a:noFill/>
          <a:ln>
            <a:noFill/>
          </a:ln>
        </p:spPr>
        <p:txBody>
          <a:bodyPr wrap="square" lIns="91440" tIns="45720" rIns="91440" bIns="45720" rtlCol="0" anchor="t">
            <a:spAutoFit/>
          </a:bodyPr>
          <a:lstStyle/>
          <a:p>
            <a:pPr marL="342900" indent="-342900">
              <a:buFont typeface="Arial" panose="020B0604020202020204" pitchFamily="34" charset="0"/>
              <a:buChar char="•"/>
            </a:pPr>
            <a:r>
              <a:rPr lang="en-US" sz="2400">
                <a:effectLst/>
                <a:latin typeface="Arial"/>
                <a:cs typeface="Arial"/>
              </a:rPr>
              <a:t>Principals must complete the PCPA to certify that the school has followed proper MCAS test security protocols.</a:t>
            </a:r>
          </a:p>
          <a:p>
            <a:pPr marL="342900" indent="-342900">
              <a:buFont typeface="Arial" panose="020B0604020202020204" pitchFamily="34" charset="0"/>
              <a:buChar char="•"/>
            </a:pPr>
            <a:r>
              <a:rPr lang="en-US" sz="2400">
                <a:latin typeface="Arial"/>
                <a:cs typeface="Arial"/>
              </a:rPr>
              <a:t>See PAM page 52 (section I, step 4) for steps to complete the PCPAs. </a:t>
            </a:r>
          </a:p>
          <a:p>
            <a:pPr marL="800100" lvl="1" indent="-342900">
              <a:buFont typeface="Arial" panose="020B0604020202020204" pitchFamily="34" charset="0"/>
              <a:buChar char="•"/>
            </a:pPr>
            <a:r>
              <a:rPr lang="en-US" sz="2000">
                <a:latin typeface="Arial"/>
                <a:cs typeface="Arial"/>
              </a:rPr>
              <a:t>Note: </a:t>
            </a:r>
            <a:r>
              <a:rPr lang="en-US" sz="2000">
                <a:effectLst/>
                <a:latin typeface="Arial"/>
                <a:cs typeface="Arial"/>
              </a:rPr>
              <a:t>T</a:t>
            </a:r>
            <a:r>
              <a:rPr lang="en-US" sz="2000">
                <a:latin typeface="Arial"/>
                <a:cs typeface="Arial"/>
              </a:rPr>
              <a:t>he PCPA may not be completed by a designee.</a:t>
            </a:r>
            <a:r>
              <a:rPr lang="en-US" sz="2000">
                <a:effectLst/>
                <a:latin typeface="Arial"/>
                <a:cs typeface="Arial"/>
              </a:rPr>
              <a:t> </a:t>
            </a:r>
          </a:p>
          <a:p>
            <a:pPr marL="342900" indent="-342900">
              <a:buFont typeface="Arial" panose="020B0604020202020204" pitchFamily="34" charset="0"/>
              <a:buChar char="•"/>
            </a:pPr>
            <a:r>
              <a:rPr lang="en-US" sz="2400">
                <a:latin typeface="Arial"/>
                <a:cs typeface="Arial"/>
              </a:rPr>
              <a:t>Use your school’s 2026 password for the </a:t>
            </a:r>
            <a:r>
              <a:rPr lang="en-US" sz="2400">
                <a:latin typeface="Arial"/>
                <a:cs typeface="Arial"/>
                <a:hlinkClick r:id="rId2"/>
              </a:rPr>
              <a:t>MCAS Service Center website</a:t>
            </a:r>
            <a:r>
              <a:rPr lang="en-US" sz="2400">
                <a:latin typeface="Arial"/>
                <a:cs typeface="Arial"/>
              </a:rPr>
              <a:t> to access the PCPA. </a:t>
            </a:r>
          </a:p>
          <a:p>
            <a:pPr marL="800100" lvl="1" indent="-342900">
              <a:buFont typeface="Arial" panose="020B0604020202020204" pitchFamily="34" charset="0"/>
              <a:buChar char="•"/>
            </a:pPr>
            <a:r>
              <a:rPr lang="en-US" sz="2000">
                <a:latin typeface="Arial"/>
                <a:cs typeface="Arial"/>
              </a:rPr>
              <a:t>Password letters are in </a:t>
            </a:r>
            <a:r>
              <a:rPr lang="en-US" sz="2000" err="1">
                <a:latin typeface="Arial"/>
                <a:cs typeface="Arial"/>
              </a:rPr>
              <a:t>DropBox</a:t>
            </a:r>
            <a:r>
              <a:rPr lang="en-US" sz="2000">
                <a:latin typeface="Arial"/>
                <a:cs typeface="Arial"/>
              </a:rPr>
              <a:t> Central in DESE’s </a:t>
            </a:r>
            <a:r>
              <a:rPr lang="en-US" sz="2000">
                <a:latin typeface="Arial"/>
                <a:cs typeface="Arial"/>
                <a:hlinkClick r:id="rId3"/>
              </a:rPr>
              <a:t>Security Portal</a:t>
            </a:r>
            <a:r>
              <a:rPr lang="en-US" sz="2000">
                <a:latin typeface="Arial"/>
                <a:cs typeface="Arial"/>
              </a:rPr>
              <a:t>. </a:t>
            </a:r>
          </a:p>
          <a:p>
            <a:pPr marL="800100" lvl="1" indent="-342900">
              <a:buFont typeface="Arial" panose="020B0604020202020204" pitchFamily="34" charset="0"/>
              <a:buChar char="•"/>
            </a:pPr>
            <a:r>
              <a:rPr lang="en-US" sz="2000">
                <a:latin typeface="Arial"/>
                <a:cs typeface="Arial"/>
              </a:rPr>
              <a:t>See the </a:t>
            </a:r>
            <a:r>
              <a:rPr lang="en-US" sz="2000">
                <a:latin typeface="Arial"/>
                <a:cs typeface="Arial"/>
                <a:hlinkClick r:id="rId4"/>
              </a:rPr>
              <a:t>Dec. 10 Student Assessment Update</a:t>
            </a:r>
            <a:r>
              <a:rPr lang="en-US" sz="2000">
                <a:latin typeface="Arial"/>
                <a:cs typeface="Arial"/>
              </a:rPr>
              <a:t> for details.</a:t>
            </a:r>
          </a:p>
          <a:p>
            <a:pPr marL="800100" lvl="1" indent="-342900">
              <a:buFont typeface="Arial" panose="020B0604020202020204" pitchFamily="34" charset="0"/>
              <a:buChar char="•"/>
            </a:pPr>
            <a:r>
              <a:rPr lang="en-US" sz="2000">
                <a:latin typeface="Arial"/>
                <a:cs typeface="Arial"/>
              </a:rPr>
              <a:t>Schools that do not find their password in their </a:t>
            </a:r>
            <a:r>
              <a:rPr lang="en-US" sz="2000" err="1">
                <a:latin typeface="Arial"/>
                <a:cs typeface="Arial"/>
              </a:rPr>
              <a:t>DropBox</a:t>
            </a:r>
            <a:r>
              <a:rPr lang="en-US" sz="2000">
                <a:latin typeface="Arial"/>
                <a:cs typeface="Arial"/>
              </a:rPr>
              <a:t> should email </a:t>
            </a:r>
            <a:r>
              <a:rPr lang="en-US" sz="2000">
                <a:latin typeface="Arial"/>
                <a:cs typeface="Arial"/>
                <a:hlinkClick r:id="rId5"/>
              </a:rPr>
              <a:t>mcas@mass.gov</a:t>
            </a:r>
            <a:r>
              <a:rPr lang="en-US" sz="2000">
                <a:latin typeface="Arial"/>
                <a:cs typeface="Arial"/>
              </a:rPr>
              <a:t>, and questions about completing the PCPA should be sent to </a:t>
            </a:r>
            <a:r>
              <a:rPr lang="en-US" sz="2000">
                <a:latin typeface="Arial"/>
                <a:cs typeface="Arial"/>
                <a:hlinkClick r:id="rId6"/>
              </a:rPr>
              <a:t>mcas@cognia.org</a:t>
            </a:r>
            <a:r>
              <a:rPr lang="en-US" sz="2000">
                <a:latin typeface="Arial"/>
                <a:cs typeface="Arial"/>
              </a:rPr>
              <a:t>. </a:t>
            </a:r>
          </a:p>
          <a:p>
            <a:pPr marL="285750" indent="-285750">
              <a:buFont typeface="Arial" panose="020B0604020202020204" pitchFamily="34" charset="0"/>
              <a:buChar char="•"/>
            </a:pPr>
            <a:r>
              <a:rPr lang="en-US" sz="2400">
                <a:effectLst/>
                <a:latin typeface="Arial"/>
                <a:cs typeface="Arial"/>
              </a:rPr>
              <a:t>Deadline dates for submitting the PCPAs: </a:t>
            </a:r>
          </a:p>
          <a:p>
            <a:pPr marL="742950" lvl="1" indent="-285750">
              <a:buFont typeface="Arial" panose="020B0604020202020204" pitchFamily="34" charset="0"/>
              <a:buChar char="•"/>
            </a:pPr>
            <a:r>
              <a:rPr lang="en-US" sz="2000">
                <a:effectLst/>
                <a:latin typeface="Arial"/>
                <a:cs typeface="Arial"/>
              </a:rPr>
              <a:t>Grades 3–8: </a:t>
            </a:r>
            <a:r>
              <a:rPr lang="en-US" sz="2000" b="1">
                <a:effectLst/>
                <a:latin typeface="Arial"/>
                <a:cs typeface="Arial"/>
              </a:rPr>
              <a:t>June 8</a:t>
            </a:r>
          </a:p>
          <a:p>
            <a:pPr marL="742950" lvl="1" indent="-285750">
              <a:buFont typeface="Arial" panose="020B0604020202020204" pitchFamily="34" charset="0"/>
              <a:buChar char="•"/>
            </a:pPr>
            <a:r>
              <a:rPr lang="en-US" sz="2000">
                <a:effectLst/>
                <a:latin typeface="Arial"/>
                <a:cs typeface="Arial"/>
              </a:rPr>
              <a:t>Grade 10 ELA and Math: </a:t>
            </a:r>
            <a:r>
              <a:rPr lang="en-US" sz="2000" b="1">
                <a:effectLst/>
                <a:latin typeface="Arial"/>
                <a:cs typeface="Arial"/>
              </a:rPr>
              <a:t>May </a:t>
            </a:r>
            <a:r>
              <a:rPr lang="en-US" sz="2000" b="1">
                <a:latin typeface="Arial"/>
                <a:cs typeface="Arial"/>
              </a:rPr>
              <a:t>28</a:t>
            </a:r>
            <a:endParaRPr lang="en-US" sz="2000" b="1">
              <a:effectLst/>
              <a:latin typeface="Arial"/>
              <a:cs typeface="Arial"/>
            </a:endParaRPr>
          </a:p>
          <a:p>
            <a:pPr marL="742950" lvl="1" indent="-285750">
              <a:buFont typeface="Arial" panose="020B0604020202020204" pitchFamily="34" charset="0"/>
              <a:buChar char="•"/>
            </a:pPr>
            <a:r>
              <a:rPr lang="en-US" sz="2000">
                <a:effectLst/>
                <a:latin typeface="Arial"/>
                <a:cs typeface="Arial"/>
              </a:rPr>
              <a:t>High school Science: </a:t>
            </a:r>
            <a:r>
              <a:rPr lang="en-US" sz="2000" b="1">
                <a:effectLst/>
                <a:latin typeface="Arial"/>
                <a:cs typeface="Arial"/>
              </a:rPr>
              <a:t>June 11</a:t>
            </a:r>
          </a:p>
        </p:txBody>
      </p:sp>
      <p:sp>
        <p:nvSpPr>
          <p:cNvPr id="3" name="Slide Number Placeholder 2">
            <a:extLst>
              <a:ext uri="{FF2B5EF4-FFF2-40B4-BE49-F238E27FC236}">
                <a16:creationId xmlns:a16="http://schemas.microsoft.com/office/drawing/2014/main" id="{1D0E8183-CF96-12FA-BE37-30F259E55A57}"/>
              </a:ext>
            </a:extLst>
          </p:cNvPr>
          <p:cNvSpPr>
            <a:spLocks noGrp="1"/>
          </p:cNvSpPr>
          <p:nvPr>
            <p:ph type="sldNum" sz="quarter" idx="12"/>
          </p:nvPr>
        </p:nvSpPr>
        <p:spPr/>
        <p:txBody>
          <a:bodyPr/>
          <a:lstStyle/>
          <a:p>
            <a:fld id="{68A8D22E-6BC5-9E47-900C-2BB94685D9F5}" type="slidenum">
              <a:rPr lang="en-US" smtClean="0"/>
              <a:t>48</a:t>
            </a:fld>
            <a:endParaRPr lang="en-US"/>
          </a:p>
        </p:txBody>
      </p:sp>
    </p:spTree>
    <p:extLst>
      <p:ext uri="{BB962C8B-B14F-4D97-AF65-F5344CB8AC3E}">
        <p14:creationId xmlns:p14="http://schemas.microsoft.com/office/powerpoint/2010/main" val="3278895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C2643-6352-6F49-DCEC-85FADA12CE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2D8108-B4CF-0FF9-622D-AF03ABB4A13B}"/>
              </a:ext>
            </a:extLst>
          </p:cNvPr>
          <p:cNvSpPr>
            <a:spLocks noGrp="1"/>
          </p:cNvSpPr>
          <p:nvPr>
            <p:ph type="title"/>
          </p:nvPr>
        </p:nvSpPr>
        <p:spPr/>
        <p:txBody>
          <a:bodyPr>
            <a:noAutofit/>
          </a:bodyPr>
          <a:lstStyle/>
          <a:p>
            <a:r>
              <a:rPr lang="en-US" sz="4200"/>
              <a:t>Resources for MCAS Portal Tasks</a:t>
            </a:r>
          </a:p>
        </p:txBody>
      </p:sp>
      <p:sp>
        <p:nvSpPr>
          <p:cNvPr id="3" name="Text Placeholder 2">
            <a:extLst>
              <a:ext uri="{FF2B5EF4-FFF2-40B4-BE49-F238E27FC236}">
                <a16:creationId xmlns:a16="http://schemas.microsoft.com/office/drawing/2014/main" id="{01BC70BA-8320-35B3-5F99-E865F1A2693F}"/>
              </a:ext>
            </a:extLst>
          </p:cNvPr>
          <p:cNvSpPr>
            <a:spLocks noGrp="1"/>
          </p:cNvSpPr>
          <p:nvPr>
            <p:ph idx="1"/>
          </p:nvPr>
        </p:nvSpPr>
        <p:spPr>
          <a:xfrm>
            <a:off x="173179" y="1598400"/>
            <a:ext cx="11890665" cy="5017722"/>
          </a:xfrm>
        </p:spPr>
        <p:txBody>
          <a:bodyPr>
            <a:normAutofit fontScale="92500" lnSpcReduction="20000"/>
          </a:bodyPr>
          <a:lstStyle/>
          <a:p>
            <a:pPr marL="0" marR="0" lvl="0" indent="0">
              <a:buClr>
                <a:srgbClr val="000000"/>
              </a:buClr>
              <a:buNone/>
            </a:pPr>
            <a:r>
              <a:rPr lang="en-US" sz="2000" b="1">
                <a:solidFill>
                  <a:schemeClr val="tx1"/>
                </a:solidFill>
                <a:ea typeface="Times New Roman" panose="02020603050405020304" pitchFamily="18" charset="0"/>
              </a:rPr>
              <a:t>General MCAS Portal Resources</a:t>
            </a:r>
            <a:endParaRPr lang="en-US" sz="2000" b="1">
              <a:solidFill>
                <a:schemeClr val="tx1"/>
              </a:solidFill>
              <a:effectLst/>
              <a:ea typeface="Times New Roman" panose="02020603050405020304" pitchFamily="18" charset="0"/>
              <a:hlinkClick r:id="rId2">
                <a:extLst>
                  <a:ext uri="{A12FA001-AC4F-418D-AE19-62706E023703}">
                    <ahyp:hlinkClr xmlns:ahyp="http://schemas.microsoft.com/office/drawing/2018/hyperlinkcolor" val="tx"/>
                  </a:ext>
                </a:extLst>
              </a:hlinkClick>
            </a:endParaRPr>
          </a:p>
          <a:p>
            <a:pPr marL="342900" marR="0" lvl="0" indent="-342900">
              <a:buClr>
                <a:srgbClr val="000000"/>
              </a:buClr>
              <a:buFont typeface="Symbol" panose="05050102010706020507" pitchFamily="18" charset="2"/>
              <a:buChar char=""/>
            </a:pPr>
            <a:r>
              <a:rPr lang="en-US" sz="2100" u="sng">
                <a:solidFill>
                  <a:srgbClr val="467886"/>
                </a:solidFill>
                <a:effectLst/>
                <a:ea typeface="Times New Roman" panose="02020603050405020304" pitchFamily="18" charset="0"/>
                <a:hlinkClick r:id="rId2">
                  <a:extLst>
                    <a:ext uri="{A12FA001-AC4F-418D-AE19-62706E023703}">
                      <ahyp:hlinkClr xmlns:ahyp="http://schemas.microsoft.com/office/drawing/2018/hyperlinkcolor" val="tx"/>
                    </a:ext>
                  </a:extLst>
                </a:hlinkClick>
              </a:rPr>
              <a:t>Guide to the MCAS Portal</a:t>
            </a:r>
            <a:endParaRPr lang="en-US" sz="2100">
              <a:effectLst/>
              <a:ea typeface="Times New Roman" panose="02020603050405020304" pitchFamily="18" charset="0"/>
            </a:endParaRPr>
          </a:p>
          <a:p>
            <a:pPr marL="342900" indent="-342900">
              <a:buClr>
                <a:srgbClr val="000000"/>
              </a:buClr>
              <a:buFont typeface="Symbol" panose="05050102010706020507" pitchFamily="18" charset="2"/>
              <a:buChar char=""/>
            </a:pPr>
            <a:r>
              <a:rPr lang="en-US" sz="2100" u="sng">
                <a:solidFill>
                  <a:srgbClr val="0000FF"/>
                </a:solidFill>
                <a:effectLst/>
                <a:ea typeface="Times New Roman" panose="02020603050405020304" pitchFamily="18" charset="0"/>
                <a:hlinkClick r:id="rId3"/>
              </a:rPr>
              <a:t>Recordings of recent training sessions</a:t>
            </a:r>
            <a:endParaRPr lang="en-US" sz="2100" u="sng">
              <a:solidFill>
                <a:srgbClr val="0000FF"/>
              </a:solidFill>
              <a:effectLst/>
              <a:ea typeface="Times New Roman" panose="02020603050405020304" pitchFamily="18" charset="0"/>
            </a:endParaRPr>
          </a:p>
          <a:p>
            <a:pPr marL="342900" indent="-342900">
              <a:buClr>
                <a:srgbClr val="000000"/>
              </a:buClr>
              <a:buFont typeface="Symbol" panose="05050102010706020507" pitchFamily="18" charset="2"/>
              <a:buChar char=""/>
            </a:pPr>
            <a:r>
              <a:rPr lang="en-US" sz="2100">
                <a:ea typeface="Times New Roman" panose="02020603050405020304" pitchFamily="18" charset="0"/>
                <a:hlinkClick r:id="rId4"/>
              </a:rPr>
              <a:t>Register</a:t>
            </a:r>
            <a:r>
              <a:rPr lang="en-US" sz="2100">
                <a:ea typeface="Times New Roman" panose="02020603050405020304" pitchFamily="18" charset="0"/>
              </a:rPr>
              <a:t> </a:t>
            </a:r>
            <a:r>
              <a:rPr lang="en-US" sz="2100">
                <a:solidFill>
                  <a:schemeClr val="tx1"/>
                </a:solidFill>
                <a:ea typeface="Times New Roman" panose="02020603050405020304" pitchFamily="18" charset="0"/>
              </a:rPr>
              <a:t>for future trainings and office hours sessions</a:t>
            </a:r>
          </a:p>
          <a:p>
            <a:pPr marL="0" indent="0">
              <a:buClr>
                <a:srgbClr val="000000"/>
              </a:buClr>
              <a:buNone/>
            </a:pPr>
            <a:endParaRPr lang="en-US" sz="400">
              <a:effectLst/>
              <a:ea typeface="Times New Roman" panose="02020603050405020304" pitchFamily="18" charset="0"/>
            </a:endParaRPr>
          </a:p>
          <a:p>
            <a:pPr marL="0" marR="0" lvl="0" indent="0">
              <a:buClr>
                <a:srgbClr val="000000"/>
              </a:buClr>
              <a:buNone/>
            </a:pPr>
            <a:r>
              <a:rPr lang="en-US" sz="2000" b="1">
                <a:solidFill>
                  <a:schemeClr val="tx1"/>
                </a:solidFill>
                <a:ea typeface="Times New Roman" panose="02020603050405020304" pitchFamily="18" charset="0"/>
              </a:rPr>
              <a:t>Resources for Completing (and Updating) Student Registration</a:t>
            </a:r>
            <a:endParaRPr lang="en-US" sz="2000" b="1" u="sng">
              <a:solidFill>
                <a:schemeClr val="tx1"/>
              </a:solidFill>
              <a:effectLst/>
              <a:ea typeface="Times New Roman" panose="02020603050405020304" pitchFamily="18" charset="0"/>
              <a:hlinkClick r:id="rId5">
                <a:extLst>
                  <a:ext uri="{A12FA001-AC4F-418D-AE19-62706E023703}">
                    <ahyp:hlinkClr xmlns:ahyp="http://schemas.microsoft.com/office/drawing/2018/hyperlinkcolor" val="tx"/>
                  </a:ext>
                </a:extLst>
              </a:hlinkClick>
            </a:endParaRPr>
          </a:p>
          <a:p>
            <a:pPr marL="342900" marR="0" lvl="0" indent="-342900">
              <a:buClr>
                <a:srgbClr val="000000"/>
              </a:buClr>
              <a:buFont typeface="Symbol" panose="05050102010706020507" pitchFamily="18" charset="2"/>
              <a:buChar char=""/>
            </a:pPr>
            <a:r>
              <a:rPr lang="en-US" sz="1900" u="sng">
                <a:solidFill>
                  <a:srgbClr val="467886"/>
                </a:solidFill>
                <a:effectLst/>
                <a:ea typeface="Times New Roman" panose="02020603050405020304" pitchFamily="18" charset="0"/>
                <a:hlinkClick r:id="rId6"/>
              </a:rPr>
              <a:t>Guide to the MCAS Portal Part III: Student Registration</a:t>
            </a:r>
            <a:endParaRPr lang="en-US" sz="1900" u="sng">
              <a:solidFill>
                <a:srgbClr val="467886"/>
              </a:solidFill>
              <a:effectLst/>
              <a:ea typeface="Times New Roman" panose="02020603050405020304" pitchFamily="18" charset="0"/>
            </a:endParaRPr>
          </a:p>
          <a:p>
            <a:pPr marL="342900" marR="0" lvl="0" indent="-342900">
              <a:buClr>
                <a:srgbClr val="000000"/>
              </a:buClr>
              <a:buFont typeface="Symbol" panose="05050102010706020507" pitchFamily="18" charset="2"/>
              <a:buChar char=""/>
            </a:pPr>
            <a:r>
              <a:rPr lang="en-US" sz="1900">
                <a:effectLst/>
                <a:ea typeface="Times New Roman" panose="02020603050405020304" pitchFamily="18" charset="0"/>
                <a:hlinkClick r:id="rId7"/>
              </a:rPr>
              <a:t>Guide to the MCAS Portal Part IV: Enrollment Transfers</a:t>
            </a:r>
            <a:endParaRPr lang="en-US" sz="1900">
              <a:effectLst/>
              <a:ea typeface="Times New Roman" panose="02020603050405020304" pitchFamily="18" charset="0"/>
            </a:endParaRPr>
          </a:p>
          <a:p>
            <a:pPr marL="342900" marR="0" lvl="0" indent="-342900">
              <a:buClr>
                <a:srgbClr val="000000"/>
              </a:buClr>
              <a:buFont typeface="Symbol" panose="05050102010706020507" pitchFamily="18" charset="2"/>
              <a:buChar char=""/>
            </a:pPr>
            <a:r>
              <a:rPr lang="en-US" sz="1900" u="sng">
                <a:solidFill>
                  <a:srgbClr val="0000FF"/>
                </a:solidFill>
                <a:effectLst/>
                <a:ea typeface="Times New Roman" panose="02020603050405020304" pitchFamily="18" charset="0"/>
                <a:hlinkClick r:id="rId8"/>
              </a:rPr>
              <a:t>Student Registration Data Definitions</a:t>
            </a:r>
            <a:endParaRPr lang="en-US" sz="1900">
              <a:effectLst/>
              <a:ea typeface="Times New Roman" panose="02020603050405020304" pitchFamily="18" charset="0"/>
            </a:endParaRPr>
          </a:p>
          <a:p>
            <a:pPr marL="342900" marR="0" lvl="0" indent="-342900">
              <a:buClr>
                <a:srgbClr val="000000"/>
              </a:buClr>
              <a:buFont typeface="Symbol" panose="05050102010706020507" pitchFamily="18" charset="2"/>
              <a:buChar char=""/>
            </a:pPr>
            <a:r>
              <a:rPr lang="en-US" sz="1900" u="sng">
                <a:solidFill>
                  <a:srgbClr val="0000FF"/>
                </a:solidFill>
                <a:effectLst/>
                <a:ea typeface="Times New Roman" panose="02020603050405020304" pitchFamily="18" charset="0"/>
                <a:hlinkClick r:id="rId9"/>
              </a:rPr>
              <a:t>Student Registration Template</a:t>
            </a:r>
            <a:endParaRPr lang="en-US" sz="1900" u="sng">
              <a:solidFill>
                <a:srgbClr val="0000FF"/>
              </a:solidFill>
              <a:effectLst/>
              <a:ea typeface="Times New Roman" panose="02020603050405020304" pitchFamily="18" charset="0"/>
            </a:endParaRPr>
          </a:p>
          <a:p>
            <a:pPr marR="0" lvl="0">
              <a:buClr>
                <a:srgbClr val="000000"/>
              </a:buClr>
            </a:pPr>
            <a:endParaRPr lang="en-US" sz="400">
              <a:ea typeface="Times New Roman" panose="02020603050405020304" pitchFamily="18" charset="0"/>
            </a:endParaRPr>
          </a:p>
          <a:p>
            <a:pPr marL="0" marR="0" lvl="0" indent="0">
              <a:buClr>
                <a:srgbClr val="000000"/>
              </a:buClr>
              <a:buNone/>
            </a:pPr>
            <a:r>
              <a:rPr lang="en-US" sz="2000" b="1">
                <a:solidFill>
                  <a:schemeClr val="tx1"/>
                </a:solidFill>
                <a:ea typeface="Times New Roman" panose="02020603050405020304" pitchFamily="18" charset="0"/>
              </a:rPr>
              <a:t>Resources for Pre-Administration Tasks in the MCAS Portal</a:t>
            </a:r>
            <a:endParaRPr lang="en-US" sz="2000" b="1" u="sng">
              <a:solidFill>
                <a:schemeClr val="tx1"/>
              </a:solidFill>
              <a:effectLst/>
              <a:ea typeface="Times New Roman" panose="02020603050405020304" pitchFamily="18" charset="0"/>
              <a:hlinkClick r:id="rId10">
                <a:extLst>
                  <a:ext uri="{A12FA001-AC4F-418D-AE19-62706E023703}">
                    <ahyp:hlinkClr xmlns:ahyp="http://schemas.microsoft.com/office/drawing/2018/hyperlinkcolor" val="tx"/>
                  </a:ext>
                </a:extLst>
              </a:hlinkClick>
            </a:endParaRPr>
          </a:p>
          <a:p>
            <a:pPr marL="342900" marR="0" lvl="0" indent="-342900">
              <a:buClr>
                <a:srgbClr val="000000"/>
              </a:buClr>
              <a:buFont typeface="Symbol" panose="05050102010706020507" pitchFamily="18" charset="2"/>
              <a:buChar char=""/>
            </a:pPr>
            <a:r>
              <a:rPr lang="en-US" sz="1900" u="sng">
                <a:solidFill>
                  <a:srgbClr val="467886"/>
                </a:solidFill>
                <a:ea typeface="Times New Roman" panose="02020603050405020304" pitchFamily="18" charset="0"/>
                <a:hlinkClick r:id="rId10">
                  <a:extLst>
                    <a:ext uri="{A12FA001-AC4F-418D-AE19-62706E023703}">
                      <ahyp:hlinkClr xmlns:ahyp="http://schemas.microsoft.com/office/drawing/2018/hyperlinkcolor" val="tx"/>
                    </a:ext>
                  </a:extLst>
                </a:hlinkClick>
              </a:rPr>
              <a:t>Guide to the MCAS Portal Part V: Creating and Managing Classes</a:t>
            </a:r>
          </a:p>
          <a:p>
            <a:pPr marL="342900" marR="0" lvl="0" indent="-342900">
              <a:buClr>
                <a:srgbClr val="000000"/>
              </a:buClr>
              <a:buFont typeface="Symbol" panose="05050102010706020507" pitchFamily="18" charset="2"/>
              <a:buChar char=""/>
            </a:pPr>
            <a:r>
              <a:rPr lang="en-US" sz="1900" u="sng">
                <a:solidFill>
                  <a:srgbClr val="467886"/>
                </a:solidFill>
                <a:effectLst/>
                <a:ea typeface="Times New Roman" panose="02020603050405020304" pitchFamily="18" charset="0"/>
                <a:hlinkClick r:id="rId10">
                  <a:extLst>
                    <a:ext uri="{A12FA001-AC4F-418D-AE19-62706E023703}">
                      <ahyp:hlinkClr xmlns:ahyp="http://schemas.microsoft.com/office/drawing/2018/hyperlinkcolor" val="tx"/>
                    </a:ext>
                  </a:extLst>
                </a:hlinkClick>
              </a:rPr>
              <a:t>Guide to the MCAS Portal Part </a:t>
            </a:r>
            <a:r>
              <a:rPr lang="en-US" sz="1900" u="sng">
                <a:solidFill>
                  <a:srgbClr val="467886"/>
                </a:solidFill>
                <a:ea typeface="Times New Roman" panose="02020603050405020304" pitchFamily="18" charset="0"/>
                <a:hlinkClick r:id="rId10">
                  <a:extLst>
                    <a:ext uri="{A12FA001-AC4F-418D-AE19-62706E023703}">
                      <ahyp:hlinkClr xmlns:ahyp="http://schemas.microsoft.com/office/drawing/2018/hyperlinkcolor" val="tx"/>
                    </a:ext>
                  </a:extLst>
                </a:hlinkClick>
              </a:rPr>
              <a:t>VI: Scheduling Tests, Printing Student Logins, and Other Tasks on the Test Scheduling Page </a:t>
            </a:r>
            <a:endParaRPr lang="en-US" sz="1900" u="sng">
              <a:solidFill>
                <a:srgbClr val="467886"/>
              </a:solidFill>
              <a:ea typeface="Times New Roman" panose="02020603050405020304" pitchFamily="18" charset="0"/>
            </a:endParaRPr>
          </a:p>
          <a:p>
            <a:pPr marL="342900" marR="0" lvl="0" indent="-342900">
              <a:buClr>
                <a:srgbClr val="000000"/>
              </a:buClr>
              <a:buFont typeface="Symbol" panose="05050102010706020507" pitchFamily="18" charset="2"/>
              <a:buChar char=""/>
            </a:pPr>
            <a:r>
              <a:rPr lang="en-US" sz="1900" u="sng">
                <a:solidFill>
                  <a:srgbClr val="0000FF"/>
                </a:solidFill>
                <a:effectLst/>
                <a:ea typeface="Times New Roman" panose="02020603050405020304" pitchFamily="18" charset="0"/>
                <a:hlinkClick r:id="rId11"/>
              </a:rPr>
              <a:t>Modules</a:t>
            </a:r>
            <a:endParaRPr lang="en-US" sz="1900">
              <a:effectLst/>
              <a:ea typeface="Times New Roman" panose="02020603050405020304" pitchFamily="18" charset="0"/>
            </a:endParaRPr>
          </a:p>
        </p:txBody>
      </p:sp>
      <p:sp>
        <p:nvSpPr>
          <p:cNvPr id="4" name="Slide Number Placeholder 3">
            <a:extLst>
              <a:ext uri="{FF2B5EF4-FFF2-40B4-BE49-F238E27FC236}">
                <a16:creationId xmlns:a16="http://schemas.microsoft.com/office/drawing/2014/main" id="{C5F2927E-AF9F-2042-565F-5ABAE42D6C21}"/>
              </a:ext>
            </a:extLst>
          </p:cNvPr>
          <p:cNvSpPr>
            <a:spLocks noGrp="1"/>
          </p:cNvSpPr>
          <p:nvPr>
            <p:ph type="sldNum" sz="quarter" idx="12"/>
          </p:nvPr>
        </p:nvSpPr>
        <p:spPr/>
        <p:txBody>
          <a:bodyPr/>
          <a:lstStyle/>
          <a:p>
            <a:fld id="{68A8D22E-6BC5-9E47-900C-2BB94685D9F5}" type="slidenum">
              <a:rPr lang="en-US" smtClean="0"/>
              <a:t>49</a:t>
            </a:fld>
            <a:endParaRPr lang="en-US"/>
          </a:p>
        </p:txBody>
      </p:sp>
    </p:spTree>
    <p:extLst>
      <p:ext uri="{BB962C8B-B14F-4D97-AF65-F5344CB8AC3E}">
        <p14:creationId xmlns:p14="http://schemas.microsoft.com/office/powerpoint/2010/main" val="4147644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a:bodyPr>
          <a:lstStyle/>
          <a:p>
            <a:r>
              <a:rPr lang="en-US"/>
              <a:t>Today’s Agenda</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p:txBody>
          <a:bodyPr>
            <a:normAutofit lnSpcReduction="10000"/>
          </a:bodyPr>
          <a:lstStyle/>
          <a:p>
            <a:pPr marL="514350" indent="-514350">
              <a:buFont typeface="+mj-lt"/>
              <a:buAutoNum type="arabicPeriod"/>
            </a:pPr>
            <a:r>
              <a:rPr lang="en-US" sz="3200" dirty="0">
                <a:solidFill>
                  <a:schemeClr val="tx1"/>
                </a:solidFill>
              </a:rPr>
              <a:t>Introduction and Resources </a:t>
            </a:r>
          </a:p>
          <a:p>
            <a:pPr marL="514350" indent="-514350">
              <a:buFont typeface="+mj-lt"/>
              <a:buAutoNum type="arabicPeriod"/>
            </a:pPr>
            <a:r>
              <a:rPr lang="en-US" sz="3200" dirty="0">
                <a:solidFill>
                  <a:schemeClr val="tx1"/>
                </a:solidFill>
              </a:rPr>
              <a:t>Test Administration Protocols</a:t>
            </a:r>
          </a:p>
          <a:p>
            <a:pPr marL="514350" indent="-514350">
              <a:buFont typeface="+mj-lt"/>
              <a:buAutoNum type="arabicPeriod"/>
            </a:pPr>
            <a:r>
              <a:rPr lang="en-US" sz="3200" dirty="0">
                <a:solidFill>
                  <a:schemeClr val="tx1"/>
                </a:solidFill>
              </a:rPr>
              <a:t>Preparation for Computer-Based Testing</a:t>
            </a:r>
          </a:p>
          <a:p>
            <a:pPr marL="514350" indent="-514350">
              <a:buFont typeface="+mj-lt"/>
              <a:buAutoNum type="arabicPeriod"/>
            </a:pPr>
            <a:r>
              <a:rPr lang="en-US" sz="3200" dirty="0">
                <a:solidFill>
                  <a:schemeClr val="tx1"/>
                </a:solidFill>
              </a:rPr>
              <a:t>Test Security Requirements</a:t>
            </a:r>
          </a:p>
          <a:p>
            <a:pPr marL="514350" indent="-514350">
              <a:buFont typeface="+mj-lt"/>
              <a:buAutoNum type="arabicPeriod"/>
            </a:pPr>
            <a:r>
              <a:rPr lang="en-US" sz="3200" dirty="0">
                <a:solidFill>
                  <a:schemeClr val="tx1"/>
                </a:solidFill>
              </a:rPr>
              <a:t>Accessibility and Accommodations</a:t>
            </a:r>
          </a:p>
          <a:p>
            <a:pPr marL="514350" indent="-514350">
              <a:buFont typeface="+mj-lt"/>
              <a:buAutoNum type="arabicPeriod"/>
            </a:pPr>
            <a:r>
              <a:rPr lang="en-US" sz="3200" dirty="0">
                <a:solidFill>
                  <a:schemeClr val="tx1"/>
                </a:solidFill>
              </a:rPr>
              <a:t>A District’s Perspective: Worcester Public Schools</a:t>
            </a:r>
          </a:p>
          <a:p>
            <a:pPr marL="514350" indent="-514350">
              <a:buFont typeface="+mj-lt"/>
              <a:buAutoNum type="arabicPeriod"/>
            </a:pPr>
            <a:r>
              <a:rPr lang="en-US" sz="3200" dirty="0">
                <a:solidFill>
                  <a:schemeClr val="tx1"/>
                </a:solidFill>
              </a:rPr>
              <a:t>Additional Resources, Support, and Next Steps</a:t>
            </a:r>
          </a:p>
          <a:p>
            <a:pPr marL="514350" indent="-514350">
              <a:buFont typeface="+mj-lt"/>
              <a:buAutoNum type="arabicPeriod"/>
            </a:pPr>
            <a:r>
              <a:rPr lang="en-US" sz="3200" dirty="0">
                <a:solidFill>
                  <a:schemeClr val="tx1"/>
                </a:solidFill>
              </a:rPr>
              <a:t>Protocols for Paper-Based Testing (PBT)</a:t>
            </a:r>
          </a:p>
        </p:txBody>
      </p:sp>
      <p:sp>
        <p:nvSpPr>
          <p:cNvPr id="4" name="Slide Number Placeholder 3">
            <a:extLst>
              <a:ext uri="{FF2B5EF4-FFF2-40B4-BE49-F238E27FC236}">
                <a16:creationId xmlns:a16="http://schemas.microsoft.com/office/drawing/2014/main" id="{238CAD4B-4B20-6F3E-4BE7-C8EAF5CBB27C}"/>
              </a:ext>
            </a:extLst>
          </p:cNvPr>
          <p:cNvSpPr>
            <a:spLocks noGrp="1"/>
          </p:cNvSpPr>
          <p:nvPr>
            <p:ph type="sldNum" sz="quarter" idx="12"/>
          </p:nvPr>
        </p:nvSpPr>
        <p:spPr/>
        <p:txBody>
          <a:bodyPr/>
          <a:lstStyle/>
          <a:p>
            <a:fld id="{68A8D22E-6BC5-9E47-900C-2BB94685D9F5}" type="slidenum">
              <a:rPr lang="en-US" smtClean="0"/>
              <a:t>5</a:t>
            </a:fld>
            <a:endParaRPr lang="en-US"/>
          </a:p>
        </p:txBody>
      </p:sp>
    </p:spTree>
    <p:extLst>
      <p:ext uri="{BB962C8B-B14F-4D97-AF65-F5344CB8AC3E}">
        <p14:creationId xmlns:p14="http://schemas.microsoft.com/office/powerpoint/2010/main" val="24440283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8E679-A98C-2D9C-853E-5117E6F1F177}"/>
              </a:ext>
            </a:extLst>
          </p:cNvPr>
          <p:cNvSpPr>
            <a:spLocks noGrp="1"/>
          </p:cNvSpPr>
          <p:nvPr>
            <p:ph type="title"/>
          </p:nvPr>
        </p:nvSpPr>
        <p:spPr>
          <a:xfrm>
            <a:off x="173178" y="308699"/>
            <a:ext cx="11860325" cy="861002"/>
          </a:xfrm>
        </p:spPr>
        <p:txBody>
          <a:bodyPr/>
          <a:lstStyle/>
          <a:p>
            <a:r>
              <a:rPr lang="en-US" dirty="0"/>
              <a:t>Questions and Answers</a:t>
            </a:r>
          </a:p>
        </p:txBody>
      </p:sp>
      <p:sp>
        <p:nvSpPr>
          <p:cNvPr id="3" name="Text Placeholder 2">
            <a:extLst>
              <a:ext uri="{FF2B5EF4-FFF2-40B4-BE49-F238E27FC236}">
                <a16:creationId xmlns:a16="http://schemas.microsoft.com/office/drawing/2014/main" id="{53326964-E185-D2F2-DC87-3E4E8CBA9989}"/>
              </a:ext>
            </a:extLst>
          </p:cNvPr>
          <p:cNvSpPr>
            <a:spLocks noGrp="1"/>
          </p:cNvSpPr>
          <p:nvPr>
            <p:ph idx="1"/>
          </p:nvPr>
        </p:nvSpPr>
        <p:spPr>
          <a:xfrm>
            <a:off x="2675985" y="2487325"/>
            <a:ext cx="5966692" cy="3719946"/>
          </a:xfrm>
        </p:spPr>
        <p:txBody>
          <a:bodyPr>
            <a:normAutofit/>
          </a:bodyPr>
          <a:lstStyle/>
          <a:p>
            <a:pPr marL="0" indent="0" algn="ctr">
              <a:buNone/>
            </a:pPr>
            <a:r>
              <a:rPr lang="en-US" sz="4000">
                <a:solidFill>
                  <a:schemeClr val="tx1"/>
                </a:solidFill>
              </a:rPr>
              <a:t>Use the “Q&amp;A” feature to ask questions. </a:t>
            </a:r>
          </a:p>
        </p:txBody>
      </p:sp>
      <p:pic>
        <p:nvPicPr>
          <p:cNvPr id="8" name="Picture 7">
            <a:extLst>
              <a:ext uri="{FF2B5EF4-FFF2-40B4-BE49-F238E27FC236}">
                <a16:creationId xmlns:a16="http://schemas.microsoft.com/office/drawing/2014/main" id="{83FD7DEC-23CD-43F4-9881-CE1F7DD19B2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803527" y="1860490"/>
            <a:ext cx="1650040" cy="1005087"/>
          </a:xfrm>
          <a:prstGeom prst="rect">
            <a:avLst/>
          </a:prstGeom>
        </p:spPr>
      </p:pic>
      <p:sp>
        <p:nvSpPr>
          <p:cNvPr id="5" name="Oval 4" descr="Image displays Q &amp; A icon">
            <a:extLst>
              <a:ext uri="{FF2B5EF4-FFF2-40B4-BE49-F238E27FC236}">
                <a16:creationId xmlns:a16="http://schemas.microsoft.com/office/drawing/2014/main" id="{16A770BD-2E9E-4F23-9245-E6CC0706D1F5}"/>
              </a:ext>
            </a:extLst>
          </p:cNvPr>
          <p:cNvSpPr/>
          <p:nvPr/>
        </p:nvSpPr>
        <p:spPr>
          <a:xfrm>
            <a:off x="10105355" y="1924773"/>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Image displays Q &amp; A dialog box">
            <a:extLst>
              <a:ext uri="{FF2B5EF4-FFF2-40B4-BE49-F238E27FC236}">
                <a16:creationId xmlns:a16="http://schemas.microsoft.com/office/drawing/2014/main" id="{334314B7-9A7A-4CA3-A616-00FC21CDC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073" y="3610936"/>
            <a:ext cx="3603678" cy="2186638"/>
          </a:xfrm>
          <a:prstGeom prst="rect">
            <a:avLst/>
          </a:prstGeom>
          <a:ln>
            <a:solidFill>
              <a:schemeClr val="bg1">
                <a:lumMod val="50000"/>
              </a:schemeClr>
            </a:solidFill>
          </a:ln>
        </p:spPr>
      </p:pic>
      <p:sp>
        <p:nvSpPr>
          <p:cNvPr id="4" name="Slide Number Placeholder 3">
            <a:extLst>
              <a:ext uri="{FF2B5EF4-FFF2-40B4-BE49-F238E27FC236}">
                <a16:creationId xmlns:a16="http://schemas.microsoft.com/office/drawing/2014/main" id="{7BBA27DE-018E-25E1-BC65-5939552742A6}"/>
              </a:ext>
            </a:extLst>
          </p:cNvPr>
          <p:cNvSpPr>
            <a:spLocks noGrp="1"/>
          </p:cNvSpPr>
          <p:nvPr>
            <p:ph type="sldNum" sz="quarter" idx="12"/>
          </p:nvPr>
        </p:nvSpPr>
        <p:spPr/>
        <p:txBody>
          <a:bodyPr/>
          <a:lstStyle/>
          <a:p>
            <a:fld id="{68A8D22E-6BC5-9E47-900C-2BB94685D9F5}" type="slidenum">
              <a:rPr lang="en-US" smtClean="0"/>
              <a:t>50</a:t>
            </a:fld>
            <a:endParaRPr lang="en-US"/>
          </a:p>
        </p:txBody>
      </p:sp>
    </p:spTree>
    <p:extLst>
      <p:ext uri="{BB962C8B-B14F-4D97-AF65-F5344CB8AC3E}">
        <p14:creationId xmlns:p14="http://schemas.microsoft.com/office/powerpoint/2010/main" val="2146686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idx="4294967295"/>
          </p:nvPr>
        </p:nvSpPr>
        <p:spPr>
          <a:xfrm>
            <a:off x="2955472" y="2882900"/>
            <a:ext cx="8294914" cy="1092200"/>
          </a:xfrm>
        </p:spPr>
        <p:txBody>
          <a:bodyPr>
            <a:normAutofit/>
          </a:bodyPr>
          <a:lstStyle/>
          <a:p>
            <a:r>
              <a:rPr lang="en-US">
                <a:solidFill>
                  <a:schemeClr val="tx1"/>
                </a:solidFill>
              </a:rPr>
              <a:t>4. Test Security Requirements</a:t>
            </a:r>
          </a:p>
        </p:txBody>
      </p:sp>
      <p:sp>
        <p:nvSpPr>
          <p:cNvPr id="3" name="Slide Number Placeholder 2">
            <a:extLst>
              <a:ext uri="{FF2B5EF4-FFF2-40B4-BE49-F238E27FC236}">
                <a16:creationId xmlns:a16="http://schemas.microsoft.com/office/drawing/2014/main" id="{716DC2CB-1C79-DD2F-F740-DEC2B7450685}"/>
              </a:ext>
            </a:extLst>
          </p:cNvPr>
          <p:cNvSpPr>
            <a:spLocks noGrp="1"/>
          </p:cNvSpPr>
          <p:nvPr>
            <p:ph type="sldNum" sz="quarter" idx="12"/>
          </p:nvPr>
        </p:nvSpPr>
        <p:spPr/>
        <p:txBody>
          <a:bodyPr/>
          <a:lstStyle/>
          <a:p>
            <a:fld id="{68A8D22E-6BC5-9E47-900C-2BB94685D9F5}" type="slidenum">
              <a:rPr lang="en-US" smtClean="0"/>
              <a:pPr/>
              <a:t>51</a:t>
            </a:fld>
            <a:endParaRPr lang="en-US"/>
          </a:p>
        </p:txBody>
      </p:sp>
    </p:spTree>
    <p:extLst>
      <p:ext uri="{BB962C8B-B14F-4D97-AF65-F5344CB8AC3E}">
        <p14:creationId xmlns:p14="http://schemas.microsoft.com/office/powerpoint/2010/main" val="10913656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E8C1ED-89DB-30BE-EE43-92D1B408F414}"/>
              </a:ext>
            </a:extLst>
          </p:cNvPr>
          <p:cNvSpPr>
            <a:spLocks noGrp="1"/>
          </p:cNvSpPr>
          <p:nvPr>
            <p:ph type="title"/>
          </p:nvPr>
        </p:nvSpPr>
        <p:spPr/>
        <p:txBody>
          <a:bodyPr/>
          <a:lstStyle/>
          <a:p>
            <a:r>
              <a:rPr lang="en-US" dirty="0"/>
              <a:t>Poll Question</a:t>
            </a:r>
          </a:p>
        </p:txBody>
      </p:sp>
      <p:sp>
        <p:nvSpPr>
          <p:cNvPr id="2" name="Content Placeholder 1">
            <a:extLst>
              <a:ext uri="{FF2B5EF4-FFF2-40B4-BE49-F238E27FC236}">
                <a16:creationId xmlns:a16="http://schemas.microsoft.com/office/drawing/2014/main" id="{966D353A-4A8B-EB81-4D00-103904CE784C}"/>
              </a:ext>
            </a:extLst>
          </p:cNvPr>
          <p:cNvSpPr>
            <a:spLocks noGrp="1"/>
          </p:cNvSpPr>
          <p:nvPr>
            <p:ph idx="1"/>
          </p:nvPr>
        </p:nvSpPr>
        <p:spPr/>
        <p:txBody>
          <a:bodyPr vert="horz" lIns="91440" tIns="45720" rIns="91440" bIns="45720" rtlCol="0" anchor="t">
            <a:normAutofit lnSpcReduction="10000"/>
          </a:bodyPr>
          <a:lstStyle/>
          <a:p>
            <a:pPr marL="0" indent="0">
              <a:buNone/>
            </a:pPr>
            <a:r>
              <a:rPr lang="en-US" sz="2800" b="1">
                <a:latin typeface="Arial"/>
                <a:cs typeface="Arial"/>
              </a:rPr>
              <a:t>Which of these are testing irregularities? </a:t>
            </a:r>
            <a:r>
              <a:rPr lang="en-US" sz="2800" b="1" i="1">
                <a:latin typeface="Arial"/>
                <a:cs typeface="Arial"/>
              </a:rPr>
              <a:t>(Select all that apply.)</a:t>
            </a:r>
          </a:p>
          <a:p>
            <a:endParaRPr lang="en-US" sz="2800"/>
          </a:p>
          <a:p>
            <a:pPr marL="1250950" lvl="1" indent="-742950">
              <a:buFont typeface="+mj-lt"/>
              <a:buAutoNum type="alphaUcPeriod"/>
            </a:pPr>
            <a:r>
              <a:rPr lang="en-US" sz="2500">
                <a:latin typeface="Arial"/>
                <a:cs typeface="Arial"/>
              </a:rPr>
              <a:t>wearing a smartwatch during testing</a:t>
            </a:r>
            <a:endParaRPr lang="en-US" sz="2500"/>
          </a:p>
          <a:p>
            <a:pPr marL="1250950" lvl="1" indent="-742950">
              <a:buFont typeface="+mj-lt"/>
              <a:buAutoNum type="alphaUcPeriod"/>
            </a:pPr>
            <a:r>
              <a:rPr lang="en-US" sz="2500">
                <a:latin typeface="Arial"/>
                <a:cs typeface="Arial"/>
              </a:rPr>
              <a:t>a student with accommodation A9 using a filled-in supplemental reference sheet for Introductory Physics</a:t>
            </a:r>
          </a:p>
          <a:p>
            <a:pPr marL="1250950" lvl="1" indent="-742950">
              <a:buFont typeface="+mj-lt"/>
              <a:buAutoNum type="alphaUcPeriod"/>
            </a:pPr>
            <a:r>
              <a:rPr lang="en-US" sz="2500">
                <a:latin typeface="Arial"/>
                <a:cs typeface="Arial"/>
              </a:rPr>
              <a:t>using a handheld calculator on a computer-based Science test</a:t>
            </a:r>
          </a:p>
          <a:p>
            <a:pPr marL="1250950" lvl="1" indent="-742950">
              <a:buFont typeface="+mj-lt"/>
              <a:buAutoNum type="alphaUcPeriod"/>
            </a:pPr>
            <a:r>
              <a:rPr lang="en-US" sz="2500">
                <a:latin typeface="Arial"/>
                <a:cs typeface="Arial"/>
              </a:rPr>
              <a:t>students passing notes during testing </a:t>
            </a:r>
          </a:p>
          <a:p>
            <a:pPr marL="1250950" lvl="1" indent="-742950">
              <a:buFont typeface="+mj-lt"/>
              <a:buAutoNum type="alphaUcPeriod"/>
            </a:pPr>
            <a:r>
              <a:rPr lang="en-US" sz="2500">
                <a:latin typeface="Arial"/>
                <a:cs typeface="Arial"/>
              </a:rPr>
              <a:t>photographing the computer screen and using an AI app to solve a question</a:t>
            </a:r>
          </a:p>
          <a:p>
            <a:pPr marL="1250950" lvl="1" indent="-742950">
              <a:buFont typeface="+mj-lt"/>
              <a:buAutoNum type="alphaUcPeriod"/>
            </a:pPr>
            <a:r>
              <a:rPr lang="en-US" sz="2500">
                <a:latin typeface="Arial"/>
                <a:cs typeface="Arial"/>
              </a:rPr>
              <a:t>listening to music with wireless earbuds during testing</a:t>
            </a:r>
          </a:p>
          <a:p>
            <a:pPr marL="1250950" lvl="1" indent="-742950">
              <a:buFont typeface="+mj-lt"/>
              <a:buAutoNum type="alphaUcPeriod"/>
            </a:pPr>
            <a:r>
              <a:rPr lang="en-US" sz="2500">
                <a:latin typeface="Arial"/>
                <a:cs typeface="Arial"/>
              </a:rPr>
              <a:t>reading a word aloud to a student (who requests it) on the grade 8 Civics test</a:t>
            </a:r>
          </a:p>
          <a:p>
            <a:endParaRPr lang="en-US"/>
          </a:p>
        </p:txBody>
      </p:sp>
      <p:sp>
        <p:nvSpPr>
          <p:cNvPr id="4" name="Slide Number Placeholder 3">
            <a:extLst>
              <a:ext uri="{FF2B5EF4-FFF2-40B4-BE49-F238E27FC236}">
                <a16:creationId xmlns:a16="http://schemas.microsoft.com/office/drawing/2014/main" id="{F1E2B8B8-D1DF-0718-48B1-3D2C2FF03C8E}"/>
              </a:ext>
            </a:extLst>
          </p:cNvPr>
          <p:cNvSpPr>
            <a:spLocks noGrp="1"/>
          </p:cNvSpPr>
          <p:nvPr>
            <p:ph type="sldNum" sz="quarter" idx="12"/>
          </p:nvPr>
        </p:nvSpPr>
        <p:spPr/>
        <p:txBody>
          <a:bodyPr/>
          <a:lstStyle/>
          <a:p>
            <a:fld id="{68A8D22E-6BC5-9E47-900C-2BB94685D9F5}" type="slidenum">
              <a:rPr lang="en-US" smtClean="0"/>
              <a:pPr/>
              <a:t>52</a:t>
            </a:fld>
            <a:endParaRPr lang="en-US"/>
          </a:p>
        </p:txBody>
      </p:sp>
    </p:spTree>
    <p:extLst>
      <p:ext uri="{BB962C8B-B14F-4D97-AF65-F5344CB8AC3E}">
        <p14:creationId xmlns:p14="http://schemas.microsoft.com/office/powerpoint/2010/main" val="27246376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a:bodyPr>
          <a:lstStyle/>
          <a:p>
            <a:r>
              <a:rPr lang="en-US"/>
              <a:t>The Importance of Leadership</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p:txBody>
          <a:bodyPr>
            <a:normAutofit fontScale="92500" lnSpcReduction="10000"/>
          </a:bodyPr>
          <a:lstStyle/>
          <a:p>
            <a:pPr marL="457200" indent="-457200">
              <a:buFont typeface="Arial" panose="020B0604020202020204" pitchFamily="34" charset="0"/>
              <a:buChar char="•"/>
            </a:pPr>
            <a:r>
              <a:rPr lang="en-US" sz="3100">
                <a:solidFill>
                  <a:schemeClr val="tx1"/>
                </a:solidFill>
              </a:rPr>
              <a:t>Staff and students take their cues from above – leaders set the tone.</a:t>
            </a:r>
          </a:p>
          <a:p>
            <a:pPr marL="457200" indent="-457200">
              <a:buFont typeface="Arial" panose="020B0604020202020204" pitchFamily="34" charset="0"/>
              <a:buChar char="•"/>
            </a:pPr>
            <a:r>
              <a:rPr lang="en-US" sz="3100">
                <a:solidFill>
                  <a:schemeClr val="tx1"/>
                </a:solidFill>
              </a:rPr>
              <a:t>Superintendents</a:t>
            </a:r>
          </a:p>
          <a:p>
            <a:pPr marL="914400" lvl="1" indent="-457200">
              <a:buFont typeface="Arial" panose="020B0604020202020204" pitchFamily="34" charset="0"/>
              <a:buChar char="•"/>
            </a:pPr>
            <a:r>
              <a:rPr lang="en-US" sz="2400">
                <a:solidFill>
                  <a:schemeClr val="tx1"/>
                </a:solidFill>
              </a:rPr>
              <a:t>should review their principals’ test security plans and be comfortable with the procedures in their buildings (PAM, page 3)</a:t>
            </a:r>
          </a:p>
          <a:p>
            <a:pPr marL="914400" lvl="1" indent="-457200">
              <a:buFont typeface="Arial" panose="020B0604020202020204" pitchFamily="34" charset="0"/>
              <a:buChar char="•"/>
            </a:pPr>
            <a:r>
              <a:rPr lang="en-US" sz="2400">
                <a:solidFill>
                  <a:schemeClr val="tx1"/>
                </a:solidFill>
              </a:rPr>
              <a:t>are encouraged to visit their schools and observe testing</a:t>
            </a:r>
          </a:p>
          <a:p>
            <a:pPr marL="457200" indent="-457200">
              <a:buFont typeface="Arial" panose="020B0604020202020204" pitchFamily="34" charset="0"/>
              <a:buChar char="•"/>
            </a:pPr>
            <a:r>
              <a:rPr lang="en-US" sz="3100">
                <a:solidFill>
                  <a:schemeClr val="tx1"/>
                </a:solidFill>
              </a:rPr>
              <a:t>Principals</a:t>
            </a:r>
            <a:r>
              <a:rPr lang="en-US" sz="3200">
                <a:solidFill>
                  <a:schemeClr val="tx1"/>
                </a:solidFill>
              </a:rPr>
              <a:t> </a:t>
            </a:r>
          </a:p>
          <a:p>
            <a:pPr marL="914400" lvl="1" indent="-457200">
              <a:buFont typeface="Arial" panose="020B0604020202020204" pitchFamily="34" charset="0"/>
              <a:buChar char="•"/>
            </a:pPr>
            <a:r>
              <a:rPr lang="en-US" sz="2400">
                <a:solidFill>
                  <a:schemeClr val="tx1"/>
                </a:solidFill>
              </a:rPr>
              <a:t>must establish school-wide expectations for a proper test administration</a:t>
            </a:r>
          </a:p>
          <a:p>
            <a:pPr marL="914400" lvl="1" indent="-457200">
              <a:buFont typeface="Arial" panose="020B0604020202020204" pitchFamily="34" charset="0"/>
              <a:buChar char="•"/>
            </a:pPr>
            <a:r>
              <a:rPr lang="en-US" sz="2400">
                <a:solidFill>
                  <a:schemeClr val="tx1"/>
                </a:solidFill>
              </a:rPr>
              <a:t>must ensure that test administrators are properly trained</a:t>
            </a:r>
          </a:p>
          <a:p>
            <a:pPr marL="914400" lvl="1" indent="-457200">
              <a:buFont typeface="Arial" panose="020B0604020202020204" pitchFamily="34" charset="0"/>
              <a:buChar char="•"/>
            </a:pPr>
            <a:r>
              <a:rPr lang="en-US" sz="2400">
                <a:solidFill>
                  <a:schemeClr val="tx1"/>
                </a:solidFill>
              </a:rPr>
              <a:t>must ensure that MCAS protocols are being followed</a:t>
            </a:r>
          </a:p>
          <a:p>
            <a:pPr marL="914400" lvl="1" indent="-457200">
              <a:buFont typeface="Arial" panose="020B0604020202020204" pitchFamily="34" charset="0"/>
              <a:buChar char="•"/>
            </a:pPr>
            <a:r>
              <a:rPr lang="en-US" sz="2400">
                <a:solidFill>
                  <a:schemeClr val="tx1"/>
                </a:solidFill>
              </a:rPr>
              <a:t>must ensure that accommodations are correctly given</a:t>
            </a:r>
          </a:p>
          <a:p>
            <a:pPr marL="914400" lvl="1" indent="-457200">
              <a:buFont typeface="Arial" panose="020B0604020202020204" pitchFamily="34" charset="0"/>
              <a:buChar char="•"/>
            </a:pPr>
            <a:r>
              <a:rPr lang="en-US" sz="2400">
                <a:solidFill>
                  <a:schemeClr val="tx1"/>
                </a:solidFill>
              </a:rPr>
              <a:t>must sign the Principal’s Certification of Proper Test Administration (PCPA) at the end of testing and attest to a proper test administration</a:t>
            </a:r>
          </a:p>
        </p:txBody>
      </p:sp>
      <p:sp>
        <p:nvSpPr>
          <p:cNvPr id="4" name="Slide Number Placeholder 3">
            <a:extLst>
              <a:ext uri="{FF2B5EF4-FFF2-40B4-BE49-F238E27FC236}">
                <a16:creationId xmlns:a16="http://schemas.microsoft.com/office/drawing/2014/main" id="{D1DBB6E6-F802-EC19-7F09-DC677134325F}"/>
              </a:ext>
            </a:extLst>
          </p:cNvPr>
          <p:cNvSpPr>
            <a:spLocks noGrp="1"/>
          </p:cNvSpPr>
          <p:nvPr>
            <p:ph type="sldNum" sz="quarter" idx="12"/>
          </p:nvPr>
        </p:nvSpPr>
        <p:spPr/>
        <p:txBody>
          <a:bodyPr/>
          <a:lstStyle/>
          <a:p>
            <a:fld id="{68A8D22E-6BC5-9E47-900C-2BB94685D9F5}" type="slidenum">
              <a:rPr lang="en-US" smtClean="0"/>
              <a:t>53</a:t>
            </a:fld>
            <a:endParaRPr lang="en-US"/>
          </a:p>
        </p:txBody>
      </p:sp>
    </p:spTree>
    <p:extLst>
      <p:ext uri="{BB962C8B-B14F-4D97-AF65-F5344CB8AC3E}">
        <p14:creationId xmlns:p14="http://schemas.microsoft.com/office/powerpoint/2010/main" val="23654393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3CA565-370F-54B0-3F05-44B3D138952E}"/>
              </a:ext>
            </a:extLst>
          </p:cNvPr>
          <p:cNvSpPr>
            <a:spLocks noGrp="1"/>
          </p:cNvSpPr>
          <p:nvPr>
            <p:ph type="title"/>
          </p:nvPr>
        </p:nvSpPr>
        <p:spPr/>
        <p:txBody>
          <a:bodyPr/>
          <a:lstStyle/>
          <a:p>
            <a:r>
              <a:rPr lang="en-US" dirty="0"/>
              <a:t>Poll Question</a:t>
            </a:r>
          </a:p>
        </p:txBody>
      </p:sp>
      <p:sp>
        <p:nvSpPr>
          <p:cNvPr id="2" name="Content Placeholder 1">
            <a:extLst>
              <a:ext uri="{FF2B5EF4-FFF2-40B4-BE49-F238E27FC236}">
                <a16:creationId xmlns:a16="http://schemas.microsoft.com/office/drawing/2014/main" id="{0D0F77B3-4041-2DF7-5075-1B74FE9FD3E2}"/>
              </a:ext>
            </a:extLst>
          </p:cNvPr>
          <p:cNvSpPr>
            <a:spLocks noGrp="1"/>
          </p:cNvSpPr>
          <p:nvPr>
            <p:ph idx="1"/>
          </p:nvPr>
        </p:nvSpPr>
        <p:spPr/>
        <p:txBody>
          <a:bodyPr vert="horz" lIns="91440" tIns="45720" rIns="91440" bIns="45720" rtlCol="0" anchor="t">
            <a:normAutofit/>
          </a:bodyPr>
          <a:lstStyle/>
          <a:p>
            <a:pPr marL="0" indent="0">
              <a:buNone/>
            </a:pPr>
            <a:r>
              <a:rPr lang="en-US" b="1">
                <a:latin typeface="Arial"/>
                <a:cs typeface="Arial"/>
              </a:rPr>
              <a:t>Which of the following materials are secure? </a:t>
            </a:r>
            <a:r>
              <a:rPr lang="en-US" b="1" i="1">
                <a:latin typeface="Arial"/>
                <a:cs typeface="Arial"/>
              </a:rPr>
              <a:t>(Select all that apply.)</a:t>
            </a:r>
            <a:endParaRPr lang="en-US" sz="3600" b="1" i="1">
              <a:latin typeface="Arial"/>
              <a:cs typeface="Arial"/>
            </a:endParaRPr>
          </a:p>
          <a:p>
            <a:endParaRPr lang="en-US"/>
          </a:p>
          <a:p>
            <a:pPr marL="1250950" lvl="1" indent="-742950">
              <a:buFont typeface="+mj-lt"/>
              <a:buAutoNum type="alphaUcPeriod"/>
            </a:pPr>
            <a:r>
              <a:rPr lang="en-US">
                <a:latin typeface="Arial"/>
                <a:cs typeface="Arial"/>
              </a:rPr>
              <a:t>blank scratch paper</a:t>
            </a:r>
          </a:p>
          <a:p>
            <a:pPr marL="1250950" lvl="1" indent="-742950">
              <a:buFont typeface="+mj-lt"/>
              <a:buAutoNum type="alphaUcPeriod"/>
            </a:pPr>
            <a:r>
              <a:rPr lang="en-US">
                <a:latin typeface="Arial"/>
                <a:cs typeface="Arial"/>
              </a:rPr>
              <a:t>used scratch paper</a:t>
            </a:r>
          </a:p>
          <a:p>
            <a:pPr marL="1250950" lvl="1" indent="-742950">
              <a:buFont typeface="+mj-lt"/>
              <a:buAutoNum type="alphaUcPeriod"/>
            </a:pPr>
            <a:r>
              <a:rPr lang="en-US">
                <a:latin typeface="Arial"/>
                <a:cs typeface="Arial"/>
              </a:rPr>
              <a:t>student logins</a:t>
            </a:r>
            <a:endParaRPr lang="en-US"/>
          </a:p>
          <a:p>
            <a:pPr marL="1250950" lvl="1" indent="-742950">
              <a:buFont typeface="+mj-lt"/>
              <a:buAutoNum type="alphaUcPeriod"/>
            </a:pPr>
            <a:r>
              <a:rPr lang="en-US">
                <a:latin typeface="Arial"/>
                <a:cs typeface="Arial"/>
              </a:rPr>
              <a:t>supplemental reference sheets for students with accommodation A9</a:t>
            </a:r>
          </a:p>
          <a:p>
            <a:pPr marL="1250950" lvl="1" indent="-742950">
              <a:buFont typeface="+mj-lt"/>
              <a:buAutoNum type="alphaUcPeriod"/>
            </a:pPr>
            <a:r>
              <a:rPr lang="en-US">
                <a:latin typeface="Arial"/>
                <a:cs typeface="Arial"/>
              </a:rPr>
              <a:t>test &amp; answer booklets</a:t>
            </a:r>
          </a:p>
          <a:p>
            <a:pPr marL="1250950" lvl="1" indent="-742950">
              <a:buAutoNum type="alphaUcPeriod"/>
            </a:pPr>
            <a:r>
              <a:rPr lang="en-US">
                <a:latin typeface="Arial"/>
                <a:cs typeface="Arial"/>
              </a:rPr>
              <a:t>summary pages</a:t>
            </a:r>
            <a:endParaRPr lang="en-US"/>
          </a:p>
          <a:p>
            <a:endParaRPr lang="en-US"/>
          </a:p>
        </p:txBody>
      </p:sp>
      <p:sp>
        <p:nvSpPr>
          <p:cNvPr id="4" name="Slide Number Placeholder 3">
            <a:extLst>
              <a:ext uri="{FF2B5EF4-FFF2-40B4-BE49-F238E27FC236}">
                <a16:creationId xmlns:a16="http://schemas.microsoft.com/office/drawing/2014/main" id="{38C65E0B-3400-EEC9-4641-D214CD05BBF2}"/>
              </a:ext>
            </a:extLst>
          </p:cNvPr>
          <p:cNvSpPr>
            <a:spLocks noGrp="1"/>
          </p:cNvSpPr>
          <p:nvPr>
            <p:ph type="sldNum" sz="quarter" idx="12"/>
          </p:nvPr>
        </p:nvSpPr>
        <p:spPr/>
        <p:txBody>
          <a:bodyPr/>
          <a:lstStyle/>
          <a:p>
            <a:fld id="{68A8D22E-6BC5-9E47-900C-2BB94685D9F5}" type="slidenum">
              <a:rPr lang="en-US" smtClean="0"/>
              <a:pPr/>
              <a:t>54</a:t>
            </a:fld>
            <a:endParaRPr lang="en-US"/>
          </a:p>
        </p:txBody>
      </p:sp>
    </p:spTree>
    <p:extLst>
      <p:ext uri="{BB962C8B-B14F-4D97-AF65-F5344CB8AC3E}">
        <p14:creationId xmlns:p14="http://schemas.microsoft.com/office/powerpoint/2010/main" val="241340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Autofit/>
          </a:bodyPr>
          <a:lstStyle/>
          <a:p>
            <a:r>
              <a:rPr lang="en-US" sz="4400"/>
              <a:t>Secure Content and Materials for CBT</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p:txBody>
          <a:bodyPr vert="horz" lIns="91440" tIns="45720" rIns="91440" bIns="45720" rtlCol="0" anchor="t">
            <a:normAutofit/>
          </a:bodyPr>
          <a:lstStyle/>
          <a:p>
            <a:pPr marL="457200" indent="-457200">
              <a:buFont typeface="Arial" panose="020B0604020202020204" pitchFamily="34" charset="0"/>
              <a:buChar char="•"/>
            </a:pPr>
            <a:r>
              <a:rPr lang="en-US" sz="3200">
                <a:solidFill>
                  <a:schemeClr val="tx1"/>
                </a:solidFill>
                <a:latin typeface="Arial"/>
                <a:cs typeface="Arial"/>
              </a:rPr>
              <a:t>Secure content</a:t>
            </a:r>
          </a:p>
          <a:p>
            <a:pPr marL="914400" lvl="1" indent="-457200">
              <a:buFont typeface="Arial" panose="020B0604020202020204" pitchFamily="34" charset="0"/>
              <a:buChar char="•"/>
            </a:pPr>
            <a:r>
              <a:rPr lang="en-US" sz="2400">
                <a:solidFill>
                  <a:schemeClr val="tx1"/>
                </a:solidFill>
                <a:latin typeface="Arial"/>
                <a:cs typeface="Arial"/>
              </a:rPr>
              <a:t>MCAS questions not publicly released by DESE</a:t>
            </a:r>
          </a:p>
          <a:p>
            <a:pPr marL="1371600" lvl="2" indent="-457200">
              <a:buFont typeface="Arial" panose="020B0604020202020204" pitchFamily="34" charset="0"/>
              <a:buChar char="•"/>
            </a:pPr>
            <a:r>
              <a:rPr lang="en-US" sz="2200">
                <a:solidFill>
                  <a:schemeClr val="tx1"/>
                </a:solidFill>
                <a:latin typeface="Arial"/>
                <a:cs typeface="Arial"/>
              </a:rPr>
              <a:t>including reading passages, diagrams, writing prompts and other information on testing screens and (for PBT) in testing booklets</a:t>
            </a:r>
          </a:p>
          <a:p>
            <a:pPr marL="914400" lvl="1" indent="-457200">
              <a:buFont typeface="Arial" panose="020B0604020202020204" pitchFamily="34" charset="0"/>
              <a:buChar char="•"/>
            </a:pPr>
            <a:r>
              <a:rPr lang="en-US" sz="2400">
                <a:solidFill>
                  <a:schemeClr val="tx1"/>
                </a:solidFill>
                <a:latin typeface="Arial"/>
                <a:cs typeface="Arial"/>
              </a:rPr>
              <a:t>student responses to test questions </a:t>
            </a:r>
          </a:p>
          <a:p>
            <a:pPr marL="457200" indent="-457200">
              <a:buFont typeface="Arial" panose="020B0604020202020204" pitchFamily="34" charset="0"/>
              <a:buChar char="•"/>
            </a:pPr>
            <a:r>
              <a:rPr lang="en-US" sz="3200">
                <a:solidFill>
                  <a:schemeClr val="tx1"/>
                </a:solidFill>
                <a:latin typeface="Arial"/>
                <a:cs typeface="Arial"/>
              </a:rPr>
              <a:t>Secure materials</a:t>
            </a:r>
          </a:p>
          <a:p>
            <a:pPr marL="914400" lvl="1" indent="-457200">
              <a:buFont typeface="Arial" panose="020B0604020202020204" pitchFamily="34" charset="0"/>
              <a:buChar char="•"/>
            </a:pPr>
            <a:r>
              <a:rPr lang="en-US" sz="2400">
                <a:solidFill>
                  <a:schemeClr val="tx1"/>
                </a:solidFill>
                <a:latin typeface="Arial"/>
                <a:cs typeface="Arial"/>
              </a:rPr>
              <a:t>student logins and test administrator logins</a:t>
            </a:r>
          </a:p>
          <a:p>
            <a:pPr marL="914400" lvl="1" indent="-457200">
              <a:buFont typeface="Arial" panose="020B0604020202020204" pitchFamily="34" charset="0"/>
              <a:buChar char="•"/>
            </a:pPr>
            <a:r>
              <a:rPr lang="en-US" sz="2400">
                <a:solidFill>
                  <a:schemeClr val="tx1"/>
                </a:solidFill>
                <a:latin typeface="Arial"/>
                <a:cs typeface="Arial"/>
              </a:rPr>
              <a:t>summary pages from the student login PDFs</a:t>
            </a:r>
          </a:p>
          <a:p>
            <a:pPr marL="914400" lvl="1" indent="-457200">
              <a:buFont typeface="Arial" panose="020B0604020202020204" pitchFamily="34" charset="0"/>
              <a:buChar char="•"/>
            </a:pPr>
            <a:r>
              <a:rPr lang="en-US" sz="2400">
                <a:solidFill>
                  <a:schemeClr val="tx1"/>
                </a:solidFill>
                <a:latin typeface="Arial"/>
                <a:cs typeface="Arial"/>
              </a:rPr>
              <a:t>used scratch paper after testing (until it is securely destroyed)</a:t>
            </a:r>
          </a:p>
          <a:p>
            <a:pPr marL="914400" lvl="1" indent="-457200">
              <a:buFont typeface="Arial" panose="020B0604020202020204" pitchFamily="34" charset="0"/>
              <a:buChar char="•"/>
            </a:pPr>
            <a:r>
              <a:rPr lang="en-US" sz="2400">
                <a:solidFill>
                  <a:schemeClr val="tx1"/>
                </a:solidFill>
                <a:latin typeface="Arial"/>
                <a:cs typeface="Arial"/>
              </a:rPr>
              <a:t>booklets containing test content or student responses (for PBT)</a:t>
            </a:r>
          </a:p>
          <a:p>
            <a:pPr marL="457200" indent="-457200">
              <a:buFont typeface="Arial" panose="020B0604020202020204" pitchFamily="34" charset="0"/>
              <a:buChar char="•"/>
            </a:pPr>
            <a:endParaRPr lang="en-US" sz="3200"/>
          </a:p>
        </p:txBody>
      </p:sp>
      <p:sp>
        <p:nvSpPr>
          <p:cNvPr id="4" name="Slide Number Placeholder 3">
            <a:extLst>
              <a:ext uri="{FF2B5EF4-FFF2-40B4-BE49-F238E27FC236}">
                <a16:creationId xmlns:a16="http://schemas.microsoft.com/office/drawing/2014/main" id="{85C0E002-0405-48D3-096D-6281E0639D15}"/>
              </a:ext>
            </a:extLst>
          </p:cNvPr>
          <p:cNvSpPr>
            <a:spLocks noGrp="1"/>
          </p:cNvSpPr>
          <p:nvPr>
            <p:ph type="sldNum" sz="quarter" idx="12"/>
          </p:nvPr>
        </p:nvSpPr>
        <p:spPr/>
        <p:txBody>
          <a:bodyPr/>
          <a:lstStyle/>
          <a:p>
            <a:fld id="{68A8D22E-6BC5-9E47-900C-2BB94685D9F5}" type="slidenum">
              <a:rPr lang="en-US" smtClean="0"/>
              <a:t>55</a:t>
            </a:fld>
            <a:endParaRPr lang="en-US"/>
          </a:p>
        </p:txBody>
      </p:sp>
    </p:spTree>
    <p:extLst>
      <p:ext uri="{BB962C8B-B14F-4D97-AF65-F5344CB8AC3E}">
        <p14:creationId xmlns:p14="http://schemas.microsoft.com/office/powerpoint/2010/main" val="11306274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fontScale="90000"/>
          </a:bodyPr>
          <a:lstStyle/>
          <a:p>
            <a:r>
              <a:rPr lang="en-US" sz="4800"/>
              <a:t>Confidentiality of Secure Test Content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p:txBody>
          <a:bodyPr>
            <a:normAutofit/>
          </a:bodyPr>
          <a:lstStyle/>
          <a:p>
            <a:pPr marL="457200" indent="-457200">
              <a:buFont typeface="Arial" panose="020B0604020202020204" pitchFamily="34" charset="0"/>
              <a:buChar char="•"/>
            </a:pPr>
            <a:r>
              <a:rPr lang="en-US" sz="3200">
                <a:solidFill>
                  <a:schemeClr val="tx1"/>
                </a:solidFill>
              </a:rPr>
              <a:t>Principals, test administrators, and others are prohibited from</a:t>
            </a:r>
          </a:p>
          <a:p>
            <a:pPr marL="914400" lvl="1" indent="-457200">
              <a:buFont typeface="Arial" panose="020B0604020202020204" pitchFamily="34" charset="0"/>
              <a:buChar char="•"/>
            </a:pPr>
            <a:r>
              <a:rPr lang="en-US" sz="2400">
                <a:solidFill>
                  <a:schemeClr val="tx1"/>
                </a:solidFill>
              </a:rPr>
              <a:t>Viewing test content (on screens or in booklets)</a:t>
            </a:r>
          </a:p>
          <a:p>
            <a:pPr marL="914400" lvl="1" indent="-457200">
              <a:buFont typeface="Arial" panose="020B0604020202020204" pitchFamily="34" charset="0"/>
              <a:buChar char="•"/>
            </a:pPr>
            <a:r>
              <a:rPr lang="en-US" sz="2400">
                <a:solidFill>
                  <a:schemeClr val="tx1"/>
                </a:solidFill>
              </a:rPr>
              <a:t>Duplicating or reproducing test content</a:t>
            </a:r>
          </a:p>
          <a:p>
            <a:pPr marL="1371600" lvl="2" indent="-457200">
              <a:buFont typeface="Arial" panose="020B0604020202020204" pitchFamily="34" charset="0"/>
              <a:buChar char="•"/>
            </a:pPr>
            <a:r>
              <a:rPr lang="en-US" sz="2200">
                <a:solidFill>
                  <a:schemeClr val="tx1"/>
                </a:solidFill>
              </a:rPr>
              <a:t>Technology staff may not take photographs of computer screens.</a:t>
            </a:r>
          </a:p>
          <a:p>
            <a:pPr marL="914400" lvl="1" indent="-457200">
              <a:buFont typeface="Arial" panose="020B0604020202020204" pitchFamily="34" charset="0"/>
              <a:buChar char="•"/>
            </a:pPr>
            <a:r>
              <a:rPr lang="en-US" sz="2400">
                <a:solidFill>
                  <a:schemeClr val="tx1"/>
                </a:solidFill>
              </a:rPr>
              <a:t>Discussing test content with anyone before, during, or after testing</a:t>
            </a:r>
          </a:p>
          <a:p>
            <a:pPr marL="1371600" lvl="2" indent="-457200">
              <a:buFont typeface="Arial" panose="020B0604020202020204" pitchFamily="34" charset="0"/>
              <a:buChar char="•"/>
            </a:pPr>
            <a:r>
              <a:rPr lang="en-US" sz="2200">
                <a:solidFill>
                  <a:schemeClr val="tx1"/>
                </a:solidFill>
              </a:rPr>
              <a:t>Exception for a student reporting a concern about a test question (refer to instructions in the PAM)</a:t>
            </a:r>
          </a:p>
        </p:txBody>
      </p:sp>
      <p:sp>
        <p:nvSpPr>
          <p:cNvPr id="4" name="Slide Number Placeholder 3">
            <a:extLst>
              <a:ext uri="{FF2B5EF4-FFF2-40B4-BE49-F238E27FC236}">
                <a16:creationId xmlns:a16="http://schemas.microsoft.com/office/drawing/2014/main" id="{AD672A07-A742-FAF1-2906-50EB7BC0E7FC}"/>
              </a:ext>
            </a:extLst>
          </p:cNvPr>
          <p:cNvSpPr>
            <a:spLocks noGrp="1"/>
          </p:cNvSpPr>
          <p:nvPr>
            <p:ph type="sldNum" sz="quarter" idx="12"/>
          </p:nvPr>
        </p:nvSpPr>
        <p:spPr/>
        <p:txBody>
          <a:bodyPr/>
          <a:lstStyle/>
          <a:p>
            <a:fld id="{68A8D22E-6BC5-9E47-900C-2BB94685D9F5}" type="slidenum">
              <a:rPr lang="en-US" smtClean="0"/>
              <a:t>56</a:t>
            </a:fld>
            <a:endParaRPr lang="en-US"/>
          </a:p>
        </p:txBody>
      </p:sp>
    </p:spTree>
    <p:extLst>
      <p:ext uri="{BB962C8B-B14F-4D97-AF65-F5344CB8AC3E}">
        <p14:creationId xmlns:p14="http://schemas.microsoft.com/office/powerpoint/2010/main" val="38736280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173179" y="225572"/>
            <a:ext cx="10515600" cy="861002"/>
          </a:xfrm>
        </p:spPr>
        <p:txBody>
          <a:bodyPr>
            <a:noAutofit/>
          </a:bodyPr>
          <a:lstStyle/>
          <a:p>
            <a:r>
              <a:rPr lang="en-US" sz="4000"/>
              <a:t>Exceptions to Prohibition of Test Administrators Viewing MCAS Content</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a:xfrm>
            <a:off x="173179" y="1591254"/>
            <a:ext cx="11890665" cy="4664528"/>
          </a:xfrm>
        </p:spPr>
        <p:txBody>
          <a:bodyPr vert="horz" lIns="91440" tIns="45720" rIns="91440" bIns="45720" rtlCol="0" anchor="t">
            <a:normAutofit/>
          </a:bodyPr>
          <a:lstStyle/>
          <a:p>
            <a:pPr marL="457200" indent="-457200"/>
            <a:r>
              <a:rPr lang="en-US" sz="3200">
                <a:solidFill>
                  <a:srgbClr val="000000"/>
                </a:solidFill>
                <a:latin typeface="Arial"/>
                <a:cs typeface="Arial"/>
              </a:rPr>
              <a:t>Administering certain accommodations (</a:t>
            </a:r>
            <a:r>
              <a:rPr lang="en-US" sz="3200">
                <a:solidFill>
                  <a:srgbClr val="000000"/>
                </a:solidFill>
                <a:latin typeface="Arial"/>
                <a:cs typeface="Arial"/>
                <a:hlinkClick r:id="rId2"/>
              </a:rPr>
              <a:t>MCAS Nondisclosure Acknowledgment</a:t>
            </a:r>
            <a:r>
              <a:rPr lang="en-US" sz="3200">
                <a:solidFill>
                  <a:srgbClr val="000000"/>
                </a:solidFill>
                <a:latin typeface="Arial"/>
                <a:cs typeface="Arial"/>
              </a:rPr>
              <a:t> required) listed on page 99 of the PAM.</a:t>
            </a:r>
          </a:p>
          <a:p>
            <a:pPr marL="914400" lvl="1" indent="-457200">
              <a:buFont typeface="Arial" panose="020B0604020202020204" pitchFamily="34" charset="0"/>
              <a:buChar char="•"/>
            </a:pPr>
            <a:r>
              <a:rPr lang="en-US" sz="2400">
                <a:solidFill>
                  <a:srgbClr val="000000"/>
                </a:solidFill>
                <a:latin typeface="Arial"/>
                <a:cs typeface="Arial"/>
              </a:rPr>
              <a:t>Accommodations </a:t>
            </a:r>
            <a:r>
              <a:rPr lang="en-US" sz="2400">
                <a:solidFill>
                  <a:srgbClr val="000000"/>
                </a:solidFill>
                <a:latin typeface="Arial"/>
                <a:cs typeface="Calibri"/>
              </a:rPr>
              <a:t>A2, A3.1, A3.2, A3.3, A5, A6.1, A8, A10.1, A10.2, A11, A12, A13, A14, A15</a:t>
            </a:r>
            <a:endParaRPr lang="en-US" sz="2400">
              <a:solidFill>
                <a:schemeClr val="tx1"/>
              </a:solidFill>
              <a:latin typeface="Arial"/>
            </a:endParaRPr>
          </a:p>
          <a:p>
            <a:pPr marL="914400" lvl="1" indent="-457200">
              <a:buFont typeface="Arial" panose="020B0604020202020204" pitchFamily="34" charset="0"/>
              <a:buChar char="•"/>
            </a:pPr>
            <a:r>
              <a:rPr lang="en-US" sz="2400">
                <a:solidFill>
                  <a:schemeClr val="tx1"/>
                </a:solidFill>
                <a:latin typeface="Arial"/>
                <a:cs typeface="Arial"/>
              </a:rPr>
              <a:t>Special access accommodations </a:t>
            </a:r>
            <a:r>
              <a:rPr lang="en-US" sz="2400">
                <a:solidFill>
                  <a:schemeClr val="tx1"/>
                </a:solidFill>
                <a:latin typeface="Arial"/>
                <a:cs typeface="Calibri"/>
              </a:rPr>
              <a:t>SAA1.2, SAA2, SAA3.1, SAA3.2, SAA6</a:t>
            </a:r>
            <a:endParaRPr lang="en-US" sz="2400">
              <a:solidFill>
                <a:schemeClr val="tx1"/>
              </a:solidFill>
              <a:latin typeface="Arial"/>
            </a:endParaRPr>
          </a:p>
          <a:p>
            <a:pPr marL="914400" lvl="1" indent="-457200">
              <a:buFont typeface="Arial" panose="020B0604020202020204" pitchFamily="34" charset="0"/>
              <a:buChar char="•"/>
            </a:pPr>
            <a:r>
              <a:rPr lang="en-US" sz="2400">
                <a:solidFill>
                  <a:schemeClr val="tx1"/>
                </a:solidFill>
                <a:latin typeface="Arial"/>
                <a:cs typeface="Arial"/>
              </a:rPr>
              <a:t>English learner accommodations </a:t>
            </a:r>
            <a:r>
              <a:rPr lang="en-US" sz="2400">
                <a:solidFill>
                  <a:schemeClr val="tx1"/>
                </a:solidFill>
                <a:latin typeface="Arial"/>
                <a:cs typeface="Calibri"/>
              </a:rPr>
              <a:t>EL3.2, EL4.1, EL4.2</a:t>
            </a:r>
            <a:endParaRPr lang="en-US" sz="2400">
              <a:solidFill>
                <a:schemeClr val="tx1"/>
              </a:solidFill>
              <a:latin typeface="Arial"/>
            </a:endParaRPr>
          </a:p>
          <a:p>
            <a:pPr marL="457200" indent="-457200">
              <a:buFont typeface="Arial" panose="020B0604020202020204" pitchFamily="34" charset="0"/>
              <a:buChar char="•"/>
            </a:pPr>
            <a:r>
              <a:rPr lang="en-US" sz="3200">
                <a:solidFill>
                  <a:schemeClr val="tx1"/>
                </a:solidFill>
                <a:latin typeface="Arial"/>
                <a:cs typeface="Arial"/>
              </a:rPr>
              <a:t>Assisting a student with the computer interface during testing</a:t>
            </a:r>
            <a:endParaRPr lang="en-US">
              <a:solidFill>
                <a:schemeClr val="tx1"/>
              </a:solidFill>
            </a:endParaRPr>
          </a:p>
          <a:p>
            <a:pPr marL="457200" indent="-457200">
              <a:buFont typeface="Arial" panose="020B0604020202020204" pitchFamily="34" charset="0"/>
              <a:buChar char="•"/>
            </a:pPr>
            <a:r>
              <a:rPr lang="en-US" sz="3200">
                <a:solidFill>
                  <a:schemeClr val="tx1"/>
                </a:solidFill>
                <a:latin typeface="Arial"/>
                <a:cs typeface="Arial"/>
              </a:rPr>
              <a:t>Reading a word or phrase aloud on Mathematics, Science, or Civics tests – Universal Accessibility Feature 11 (UF11)</a:t>
            </a:r>
          </a:p>
          <a:p>
            <a:pPr marL="914400" lvl="1" indent="-457200"/>
            <a:r>
              <a:rPr lang="en-US" sz="2800">
                <a:solidFill>
                  <a:schemeClr val="tx1"/>
                </a:solidFill>
                <a:latin typeface="Arial"/>
                <a:cs typeface="Arial"/>
              </a:rPr>
              <a:t>See page 95 of the PAM for the description of UF11</a:t>
            </a:r>
          </a:p>
        </p:txBody>
      </p:sp>
      <p:sp>
        <p:nvSpPr>
          <p:cNvPr id="4" name="Slide Number Placeholder 3">
            <a:extLst>
              <a:ext uri="{FF2B5EF4-FFF2-40B4-BE49-F238E27FC236}">
                <a16:creationId xmlns:a16="http://schemas.microsoft.com/office/drawing/2014/main" id="{31232ED7-9BB1-5518-3086-ABDDCB69C720}"/>
              </a:ext>
            </a:extLst>
          </p:cNvPr>
          <p:cNvSpPr>
            <a:spLocks noGrp="1"/>
          </p:cNvSpPr>
          <p:nvPr>
            <p:ph type="sldNum" sz="quarter" idx="12"/>
          </p:nvPr>
        </p:nvSpPr>
        <p:spPr/>
        <p:txBody>
          <a:bodyPr/>
          <a:lstStyle/>
          <a:p>
            <a:fld id="{68A8D22E-6BC5-9E47-900C-2BB94685D9F5}" type="slidenum">
              <a:rPr lang="en-US" smtClean="0"/>
              <a:t>57</a:t>
            </a:fld>
            <a:endParaRPr lang="en-US"/>
          </a:p>
        </p:txBody>
      </p:sp>
    </p:spTree>
    <p:extLst>
      <p:ext uri="{BB962C8B-B14F-4D97-AF65-F5344CB8AC3E}">
        <p14:creationId xmlns:p14="http://schemas.microsoft.com/office/powerpoint/2010/main" val="9328460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173179" y="308699"/>
            <a:ext cx="10940321" cy="861002"/>
          </a:xfrm>
        </p:spPr>
        <p:txBody>
          <a:bodyPr>
            <a:noAutofit/>
          </a:bodyPr>
          <a:lstStyle/>
          <a:p>
            <a:r>
              <a:rPr lang="en-US" sz="4200"/>
              <a:t>Handling and Storage of Secure Materials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p:txBody>
          <a:bodyPr vert="horz" lIns="91440" tIns="45720" rIns="91440" bIns="45720" rtlCol="0" anchor="t">
            <a:normAutofit/>
          </a:bodyPr>
          <a:lstStyle/>
          <a:p>
            <a:pPr marL="457200" indent="-457200">
              <a:buFont typeface="Arial" panose="020B0604020202020204" pitchFamily="34" charset="0"/>
              <a:buChar char="•"/>
            </a:pPr>
            <a:r>
              <a:rPr lang="en-US" sz="3200">
                <a:solidFill>
                  <a:schemeClr val="tx1"/>
                </a:solidFill>
              </a:rPr>
              <a:t>Store all secure materials in a secure central location.</a:t>
            </a:r>
          </a:p>
          <a:p>
            <a:pPr marL="914400" lvl="1" indent="-457200">
              <a:buFont typeface="Arial" panose="020B0604020202020204" pitchFamily="34" charset="0"/>
              <a:buChar char="•"/>
            </a:pPr>
            <a:r>
              <a:rPr lang="en-US" sz="2400">
                <a:solidFill>
                  <a:schemeClr val="tx1"/>
                </a:solidFill>
              </a:rPr>
              <a:t>locked when tests are not being administered</a:t>
            </a:r>
          </a:p>
          <a:p>
            <a:pPr marL="914400" lvl="1" indent="-457200">
              <a:buFont typeface="Arial" panose="020B0604020202020204" pitchFamily="34" charset="0"/>
              <a:buChar char="•"/>
            </a:pPr>
            <a:r>
              <a:rPr lang="en-US" sz="2400">
                <a:solidFill>
                  <a:schemeClr val="tx1"/>
                </a:solidFill>
              </a:rPr>
              <a:t>restricted access</a:t>
            </a:r>
          </a:p>
          <a:p>
            <a:pPr marL="457200" indent="-457200"/>
            <a:r>
              <a:rPr lang="en-US" sz="3200">
                <a:solidFill>
                  <a:schemeClr val="tx1"/>
                </a:solidFill>
                <a:latin typeface="Arial"/>
                <a:cs typeface="Arial"/>
              </a:rPr>
              <a:t>Maintain the chain of custody of materials during test administration.</a:t>
            </a:r>
          </a:p>
          <a:p>
            <a:pPr marL="914400" lvl="1" indent="-457200">
              <a:buFont typeface="Arial" panose="020B0604020202020204" pitchFamily="34" charset="0"/>
              <a:buChar char="•"/>
            </a:pPr>
            <a:r>
              <a:rPr lang="en-US" sz="2400">
                <a:solidFill>
                  <a:schemeClr val="tx1"/>
                </a:solidFill>
                <a:latin typeface="Arial"/>
                <a:cs typeface="Arial"/>
                <a:hlinkClick r:id="rId2"/>
              </a:rPr>
              <a:t>Internal tracking forms</a:t>
            </a:r>
          </a:p>
          <a:p>
            <a:pPr marL="914400" lvl="1" indent="-457200">
              <a:buFont typeface="Arial" panose="020B0604020202020204" pitchFamily="34" charset="0"/>
              <a:buChar char="•"/>
            </a:pPr>
            <a:r>
              <a:rPr lang="en-US" sz="2400">
                <a:solidFill>
                  <a:schemeClr val="tx1"/>
                </a:solidFill>
                <a:latin typeface="Arial"/>
                <a:cs typeface="Arial"/>
              </a:rPr>
              <a:t>Schools can develop their own tracking forms, as long as they adhere to the requirements described on pages 16–17 of the PAM.</a:t>
            </a:r>
          </a:p>
          <a:p>
            <a:pPr marL="914400" lvl="1" indent="-457200">
              <a:buFont typeface="Arial" panose="020B0604020202020204" pitchFamily="34" charset="0"/>
              <a:buChar char="•"/>
            </a:pPr>
            <a:r>
              <a:rPr lang="en-US" sz="2400">
                <a:solidFill>
                  <a:schemeClr val="tx1"/>
                </a:solidFill>
              </a:rPr>
              <a:t>Independent counts of secure materials</a:t>
            </a:r>
          </a:p>
          <a:p>
            <a:pPr marL="914400" lvl="1" indent="-457200">
              <a:buFont typeface="Arial" panose="020B0604020202020204" pitchFamily="34" charset="0"/>
              <a:buChar char="•"/>
            </a:pPr>
            <a:r>
              <a:rPr lang="en-US" sz="2400">
                <a:solidFill>
                  <a:schemeClr val="tx1"/>
                </a:solidFill>
              </a:rPr>
              <a:t>Do not leave materials unattended.</a:t>
            </a:r>
          </a:p>
          <a:p>
            <a:pPr marL="457200" indent="-457200">
              <a:buFont typeface="Arial" panose="020B0604020202020204" pitchFamily="34" charset="0"/>
              <a:buChar char="•"/>
            </a:pPr>
            <a:endParaRPr lang="en-US" sz="3200"/>
          </a:p>
        </p:txBody>
      </p:sp>
      <p:sp>
        <p:nvSpPr>
          <p:cNvPr id="4" name="Slide Number Placeholder 3">
            <a:extLst>
              <a:ext uri="{FF2B5EF4-FFF2-40B4-BE49-F238E27FC236}">
                <a16:creationId xmlns:a16="http://schemas.microsoft.com/office/drawing/2014/main" id="{C46C988F-E017-E94E-4DF2-76D0B595CF3B}"/>
              </a:ext>
            </a:extLst>
          </p:cNvPr>
          <p:cNvSpPr>
            <a:spLocks noGrp="1"/>
          </p:cNvSpPr>
          <p:nvPr>
            <p:ph type="sldNum" sz="quarter" idx="12"/>
          </p:nvPr>
        </p:nvSpPr>
        <p:spPr/>
        <p:txBody>
          <a:bodyPr/>
          <a:lstStyle/>
          <a:p>
            <a:fld id="{68A8D22E-6BC5-9E47-900C-2BB94685D9F5}" type="slidenum">
              <a:rPr lang="en-US" smtClean="0"/>
              <a:t>58</a:t>
            </a:fld>
            <a:endParaRPr lang="en-US"/>
          </a:p>
        </p:txBody>
      </p:sp>
    </p:spTree>
    <p:extLst>
      <p:ext uri="{BB962C8B-B14F-4D97-AF65-F5344CB8AC3E}">
        <p14:creationId xmlns:p14="http://schemas.microsoft.com/office/powerpoint/2010/main" val="24678109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Autofit/>
          </a:bodyPr>
          <a:lstStyle/>
          <a:p>
            <a:r>
              <a:rPr lang="en-US" sz="4000"/>
              <a:t>A Secure Testing Environment – </a:t>
            </a:r>
            <a:br>
              <a:rPr lang="en-US" sz="4000"/>
            </a:br>
            <a:r>
              <a:rPr lang="en-US" sz="4000"/>
              <a:t>Out of the Room</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p:txBody>
          <a:bodyPr vert="horz" lIns="91440" tIns="45720" rIns="91440" bIns="45720" rtlCol="0" anchor="t">
            <a:normAutofit fontScale="92500" lnSpcReduction="10000"/>
          </a:bodyPr>
          <a:lstStyle/>
          <a:p>
            <a:pPr marL="457200" indent="-457200">
              <a:buFont typeface="Arial" panose="020B0604020202020204" pitchFamily="34" charset="0"/>
              <a:buChar char="•"/>
            </a:pPr>
            <a:r>
              <a:rPr lang="en-US" sz="3200">
                <a:solidFill>
                  <a:schemeClr val="tx1"/>
                </a:solidFill>
                <a:latin typeface="Arial"/>
                <a:cs typeface="Arial"/>
              </a:rPr>
              <a:t>Students must be supervised when out of the testing room.</a:t>
            </a:r>
          </a:p>
          <a:p>
            <a:pPr marL="914400" lvl="1" indent="-457200">
              <a:buFont typeface="Arial" panose="020B0604020202020204" pitchFamily="34" charset="0"/>
              <a:buChar char="•"/>
            </a:pPr>
            <a:r>
              <a:rPr lang="en-US" sz="2400">
                <a:solidFill>
                  <a:schemeClr val="tx1"/>
                </a:solidFill>
                <a:latin typeface="Arial"/>
                <a:cs typeface="Arial"/>
              </a:rPr>
              <a:t>e.g., using the restroom, visiting the nurse, moving to a test completion room or supervised lunch</a:t>
            </a:r>
          </a:p>
          <a:p>
            <a:pPr marL="457200" indent="-457200">
              <a:buFont typeface="Arial" panose="020B0604020202020204" pitchFamily="34" charset="0"/>
              <a:buChar char="•"/>
            </a:pPr>
            <a:r>
              <a:rPr lang="en-US" sz="3200">
                <a:solidFill>
                  <a:schemeClr val="tx1"/>
                </a:solidFill>
                <a:latin typeface="Arial"/>
                <a:cs typeface="Arial"/>
              </a:rPr>
              <a:t>A few options</a:t>
            </a:r>
          </a:p>
          <a:p>
            <a:pPr marL="914400" lvl="1" indent="-457200">
              <a:buFont typeface="Arial" panose="020B0604020202020204" pitchFamily="34" charset="0"/>
              <a:buChar char="•"/>
            </a:pPr>
            <a:r>
              <a:rPr lang="en-US" sz="2400">
                <a:solidFill>
                  <a:schemeClr val="tx1"/>
                </a:solidFill>
                <a:latin typeface="Arial"/>
                <a:cs typeface="Arial"/>
              </a:rPr>
              <a:t>hallway monitors</a:t>
            </a:r>
          </a:p>
          <a:p>
            <a:pPr marL="914400" lvl="1" indent="-457200">
              <a:buFont typeface="Arial" panose="020B0604020202020204" pitchFamily="34" charset="0"/>
              <a:buChar char="•"/>
            </a:pPr>
            <a:r>
              <a:rPr lang="en-US" sz="2400">
                <a:solidFill>
                  <a:schemeClr val="tx1"/>
                </a:solidFill>
                <a:latin typeface="Arial"/>
                <a:cs typeface="Arial"/>
              </a:rPr>
              <a:t>monitors stationed at restrooms with lines of sight to testing rooms</a:t>
            </a:r>
          </a:p>
          <a:p>
            <a:pPr marL="914400" lvl="1" indent="-457200">
              <a:buFont typeface="Arial" panose="020B0604020202020204" pitchFamily="34" charset="0"/>
              <a:buChar char="•"/>
            </a:pPr>
            <a:r>
              <a:rPr lang="en-US" sz="2400">
                <a:solidFill>
                  <a:schemeClr val="tx1"/>
                </a:solidFill>
                <a:latin typeface="Arial"/>
                <a:cs typeface="Arial"/>
              </a:rPr>
              <a:t>staff who escort students to and from the restroom</a:t>
            </a:r>
          </a:p>
          <a:p>
            <a:pPr marL="457200" indent="-457200"/>
            <a:r>
              <a:rPr lang="en-US" sz="3200">
                <a:solidFill>
                  <a:schemeClr val="tx1"/>
                </a:solidFill>
                <a:latin typeface="Arial"/>
                <a:cs typeface="Arial"/>
              </a:rPr>
              <a:t>Optional scripts in Test Administrator’s Manuals (TAMs)   </a:t>
            </a:r>
          </a:p>
          <a:p>
            <a:pPr marL="914400" lvl="1" indent="-457200">
              <a:buFont typeface="Arial" panose="020B0604020202020204" pitchFamily="34" charset="0"/>
              <a:buChar char="•"/>
            </a:pPr>
            <a:r>
              <a:rPr lang="en-US" sz="2400">
                <a:solidFill>
                  <a:schemeClr val="tx1"/>
                </a:solidFill>
                <a:latin typeface="Arial"/>
                <a:cs typeface="Arial"/>
              </a:rPr>
              <a:t>the transition to a test completion room </a:t>
            </a:r>
          </a:p>
          <a:p>
            <a:pPr marL="914400" lvl="1" indent="-457200">
              <a:buFont typeface="Arial" panose="020B0604020202020204" pitchFamily="34" charset="0"/>
              <a:buChar char="•"/>
            </a:pPr>
            <a:r>
              <a:rPr lang="en-US" sz="2400">
                <a:solidFill>
                  <a:schemeClr val="tx1"/>
                </a:solidFill>
                <a:latin typeface="Arial"/>
                <a:cs typeface="Arial"/>
              </a:rPr>
              <a:t>a supervised lunch break</a:t>
            </a:r>
          </a:p>
          <a:p>
            <a:pPr marL="914400" lvl="1" indent="-457200">
              <a:buFont typeface="Arial" panose="020B0604020202020204" pitchFamily="34" charset="0"/>
              <a:buChar char="•"/>
            </a:pPr>
            <a:r>
              <a:rPr lang="en-US" sz="2400">
                <a:solidFill>
                  <a:schemeClr val="tx1"/>
                </a:solidFill>
                <a:latin typeface="Arial"/>
                <a:cs typeface="Arial"/>
              </a:rPr>
              <a:t>students visiting the restroom</a:t>
            </a:r>
          </a:p>
          <a:p>
            <a:pPr marL="457200" indent="-457200">
              <a:buFont typeface="Arial" panose="020B0604020202020204" pitchFamily="34" charset="0"/>
              <a:buChar char="•"/>
            </a:pPr>
            <a:endParaRPr lang="en-US" sz="3200"/>
          </a:p>
        </p:txBody>
      </p:sp>
      <p:sp>
        <p:nvSpPr>
          <p:cNvPr id="4" name="Slide Number Placeholder 3">
            <a:extLst>
              <a:ext uri="{FF2B5EF4-FFF2-40B4-BE49-F238E27FC236}">
                <a16:creationId xmlns:a16="http://schemas.microsoft.com/office/drawing/2014/main" id="{39394AD4-2158-8C8D-A4B1-B5685339F383}"/>
              </a:ext>
            </a:extLst>
          </p:cNvPr>
          <p:cNvSpPr>
            <a:spLocks noGrp="1"/>
          </p:cNvSpPr>
          <p:nvPr>
            <p:ph type="sldNum" sz="quarter" idx="12"/>
          </p:nvPr>
        </p:nvSpPr>
        <p:spPr/>
        <p:txBody>
          <a:bodyPr/>
          <a:lstStyle/>
          <a:p>
            <a:fld id="{68A8D22E-6BC5-9E47-900C-2BB94685D9F5}" type="slidenum">
              <a:rPr lang="en-US" smtClean="0"/>
              <a:t>59</a:t>
            </a:fld>
            <a:endParaRPr lang="en-US"/>
          </a:p>
        </p:txBody>
      </p:sp>
    </p:spTree>
    <p:extLst>
      <p:ext uri="{BB962C8B-B14F-4D97-AF65-F5344CB8AC3E}">
        <p14:creationId xmlns:p14="http://schemas.microsoft.com/office/powerpoint/2010/main" val="3058015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0B0AB6-ACCF-E78A-E749-0D741429D91E}"/>
              </a:ext>
            </a:extLst>
          </p:cNvPr>
          <p:cNvSpPr>
            <a:spLocks noGrp="1"/>
          </p:cNvSpPr>
          <p:nvPr>
            <p:ph type="title"/>
          </p:nvPr>
        </p:nvSpPr>
        <p:spPr/>
        <p:txBody>
          <a:bodyPr/>
          <a:lstStyle/>
          <a:p>
            <a:r>
              <a:rPr lang="en-US" dirty="0"/>
              <a:t>Poll Question</a:t>
            </a:r>
          </a:p>
        </p:txBody>
      </p:sp>
      <p:sp>
        <p:nvSpPr>
          <p:cNvPr id="2" name="Content Placeholder 1">
            <a:extLst>
              <a:ext uri="{FF2B5EF4-FFF2-40B4-BE49-F238E27FC236}">
                <a16:creationId xmlns:a16="http://schemas.microsoft.com/office/drawing/2014/main" id="{037F106A-A71E-F5C6-D0BC-CCEFD1FDBF0B}"/>
              </a:ext>
            </a:extLst>
          </p:cNvPr>
          <p:cNvSpPr>
            <a:spLocks noGrp="1"/>
          </p:cNvSpPr>
          <p:nvPr>
            <p:ph idx="1"/>
          </p:nvPr>
        </p:nvSpPr>
        <p:spPr/>
        <p:txBody>
          <a:bodyPr/>
          <a:lstStyle/>
          <a:p>
            <a:pPr marL="0" indent="0">
              <a:buNone/>
            </a:pPr>
            <a:r>
              <a:rPr lang="en-US" sz="4000" b="1"/>
              <a:t>Have you attended any of DESE’s MCAS training sessions this school year? </a:t>
            </a:r>
          </a:p>
          <a:p>
            <a:endParaRPr lang="en-US" sz="4000"/>
          </a:p>
          <a:p>
            <a:pPr marL="1022350" lvl="1" indent="-514350">
              <a:buFont typeface="+mj-lt"/>
              <a:buAutoNum type="alphaUcPeriod"/>
            </a:pPr>
            <a:r>
              <a:rPr lang="en-US" sz="3600"/>
              <a:t> 3 or more</a:t>
            </a:r>
          </a:p>
          <a:p>
            <a:pPr marL="1022350" lvl="1" indent="-514350">
              <a:buFont typeface="+mj-lt"/>
              <a:buAutoNum type="alphaUcPeriod"/>
            </a:pPr>
            <a:r>
              <a:rPr lang="en-US" sz="3600"/>
              <a:t> 1 or 2</a:t>
            </a:r>
          </a:p>
          <a:p>
            <a:pPr marL="1022350" lvl="1" indent="-514350">
              <a:buFont typeface="+mj-lt"/>
              <a:buAutoNum type="alphaUcPeriod"/>
            </a:pPr>
            <a:r>
              <a:rPr lang="en-US" sz="3600"/>
              <a:t> This is my first one.</a:t>
            </a:r>
          </a:p>
          <a:p>
            <a:endParaRPr lang="en-US"/>
          </a:p>
        </p:txBody>
      </p:sp>
      <p:sp>
        <p:nvSpPr>
          <p:cNvPr id="4" name="Slide Number Placeholder 3">
            <a:extLst>
              <a:ext uri="{FF2B5EF4-FFF2-40B4-BE49-F238E27FC236}">
                <a16:creationId xmlns:a16="http://schemas.microsoft.com/office/drawing/2014/main" id="{4106CCBC-62A1-4A0C-04B8-1836F4F5F2A0}"/>
              </a:ext>
            </a:extLst>
          </p:cNvPr>
          <p:cNvSpPr>
            <a:spLocks noGrp="1"/>
          </p:cNvSpPr>
          <p:nvPr>
            <p:ph type="sldNum" sz="quarter" idx="12"/>
          </p:nvPr>
        </p:nvSpPr>
        <p:spPr/>
        <p:txBody>
          <a:bodyPr/>
          <a:lstStyle/>
          <a:p>
            <a:fld id="{68A8D22E-6BC5-9E47-900C-2BB94685D9F5}" type="slidenum">
              <a:rPr lang="en-US" smtClean="0"/>
              <a:pPr/>
              <a:t>6</a:t>
            </a:fld>
            <a:endParaRPr lang="en-US"/>
          </a:p>
        </p:txBody>
      </p:sp>
    </p:spTree>
    <p:extLst>
      <p:ext uri="{BB962C8B-B14F-4D97-AF65-F5344CB8AC3E}">
        <p14:creationId xmlns:p14="http://schemas.microsoft.com/office/powerpoint/2010/main" val="5783580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fontScale="90000"/>
          </a:bodyPr>
          <a:lstStyle/>
          <a:p>
            <a:r>
              <a:rPr lang="en-US" sz="4400"/>
              <a:t>A Secure Testing Environment – </a:t>
            </a:r>
            <a:br>
              <a:rPr lang="en-US" sz="4400"/>
            </a:br>
            <a:r>
              <a:rPr lang="en-US" sz="4400"/>
              <a:t>In the Room</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en-US" sz="3200">
                <a:solidFill>
                  <a:schemeClr val="tx1"/>
                </a:solidFill>
              </a:rPr>
              <a:t>Cover or remove prohibited classroom displays.</a:t>
            </a:r>
          </a:p>
          <a:p>
            <a:pPr marL="457200" indent="-457200">
              <a:buFont typeface="Arial" panose="020B0604020202020204" pitchFamily="34" charset="0"/>
              <a:buChar char="•"/>
            </a:pPr>
            <a:r>
              <a:rPr lang="en-US" sz="3200">
                <a:solidFill>
                  <a:schemeClr val="tx1"/>
                </a:solidFill>
              </a:rPr>
              <a:t>No unauthorized visitors in testing rooms</a:t>
            </a:r>
          </a:p>
          <a:p>
            <a:pPr marL="914400" lvl="1" indent="-457200">
              <a:buFont typeface="Arial" panose="020B0604020202020204" pitchFamily="34" charset="0"/>
              <a:buChar char="•"/>
            </a:pPr>
            <a:r>
              <a:rPr lang="en-US" sz="2400">
                <a:solidFill>
                  <a:schemeClr val="tx1"/>
                </a:solidFill>
              </a:rPr>
              <a:t>parents, media, non-testing students</a:t>
            </a:r>
          </a:p>
          <a:p>
            <a:pPr marL="914400" lvl="1" indent="-457200">
              <a:buFont typeface="Arial" panose="020B0604020202020204" pitchFamily="34" charset="0"/>
              <a:buChar char="•"/>
            </a:pPr>
            <a:r>
              <a:rPr lang="en-US" sz="2400">
                <a:solidFill>
                  <a:schemeClr val="tx1"/>
                </a:solidFill>
              </a:rPr>
              <a:t>teachers not assigned to the room as test administrators</a:t>
            </a:r>
          </a:p>
          <a:p>
            <a:pPr marL="457200" indent="-457200">
              <a:buFont typeface="Arial" panose="020B0604020202020204" pitchFamily="34" charset="0"/>
              <a:buChar char="•"/>
            </a:pPr>
            <a:r>
              <a:rPr lang="en-US" sz="3200">
                <a:solidFill>
                  <a:schemeClr val="tx1"/>
                </a:solidFill>
              </a:rPr>
              <a:t>Testing rooms may be entered by</a:t>
            </a:r>
          </a:p>
          <a:p>
            <a:pPr marL="914400" lvl="1" indent="-457200">
              <a:buFont typeface="Arial" panose="020B0604020202020204" pitchFamily="34" charset="0"/>
              <a:buChar char="•"/>
            </a:pPr>
            <a:r>
              <a:rPr lang="en-US" sz="2400">
                <a:solidFill>
                  <a:schemeClr val="tx1"/>
                </a:solidFill>
              </a:rPr>
              <a:t>technology staff for troubleshooting</a:t>
            </a:r>
          </a:p>
          <a:p>
            <a:pPr marL="914400" lvl="1" indent="-457200">
              <a:buFont typeface="Arial" panose="020B0604020202020204" pitchFamily="34" charset="0"/>
              <a:buChar char="•"/>
            </a:pPr>
            <a:r>
              <a:rPr lang="en-US" sz="2400">
                <a:solidFill>
                  <a:schemeClr val="tx1"/>
                </a:solidFill>
              </a:rPr>
              <a:t>school administrators (including the testing coordinator)</a:t>
            </a:r>
          </a:p>
          <a:p>
            <a:pPr marL="914400" lvl="1" indent="-457200">
              <a:buFont typeface="Arial" panose="020B0604020202020204" pitchFamily="34" charset="0"/>
              <a:buChar char="•"/>
            </a:pPr>
            <a:r>
              <a:rPr lang="en-US" sz="2400">
                <a:solidFill>
                  <a:schemeClr val="tx1"/>
                </a:solidFill>
              </a:rPr>
              <a:t>district personnel</a:t>
            </a:r>
          </a:p>
          <a:p>
            <a:pPr marL="914400" lvl="1" indent="-457200">
              <a:buFont typeface="Arial" panose="020B0604020202020204" pitchFamily="34" charset="0"/>
              <a:buChar char="•"/>
            </a:pPr>
            <a:r>
              <a:rPr lang="en-US" sz="2400">
                <a:solidFill>
                  <a:schemeClr val="tx1"/>
                </a:solidFill>
              </a:rPr>
              <a:t>DESE observers</a:t>
            </a:r>
          </a:p>
          <a:p>
            <a:pPr marL="457200" indent="-457200">
              <a:buFont typeface="Arial" panose="020B0604020202020204" pitchFamily="34" charset="0"/>
              <a:buChar char="•"/>
            </a:pPr>
            <a:r>
              <a:rPr lang="en-US" sz="3200">
                <a:solidFill>
                  <a:schemeClr val="tx1"/>
                </a:solidFill>
              </a:rPr>
              <a:t>When possible, use two test administrators in the room.</a:t>
            </a:r>
          </a:p>
          <a:p>
            <a:pPr marL="457200" indent="-457200">
              <a:buFont typeface="Arial" panose="020B0604020202020204" pitchFamily="34" charset="0"/>
              <a:buChar char="•"/>
            </a:pPr>
            <a:endParaRPr lang="en-US" sz="3200"/>
          </a:p>
        </p:txBody>
      </p:sp>
      <p:sp>
        <p:nvSpPr>
          <p:cNvPr id="4" name="Slide Number Placeholder 3">
            <a:extLst>
              <a:ext uri="{FF2B5EF4-FFF2-40B4-BE49-F238E27FC236}">
                <a16:creationId xmlns:a16="http://schemas.microsoft.com/office/drawing/2014/main" id="{82C08D1B-DE20-7646-0FB2-832A6B71DA0A}"/>
              </a:ext>
            </a:extLst>
          </p:cNvPr>
          <p:cNvSpPr>
            <a:spLocks noGrp="1"/>
          </p:cNvSpPr>
          <p:nvPr>
            <p:ph type="sldNum" sz="quarter" idx="12"/>
          </p:nvPr>
        </p:nvSpPr>
        <p:spPr/>
        <p:txBody>
          <a:bodyPr/>
          <a:lstStyle/>
          <a:p>
            <a:fld id="{68A8D22E-6BC5-9E47-900C-2BB94685D9F5}" type="slidenum">
              <a:rPr lang="en-US" smtClean="0"/>
              <a:t>60</a:t>
            </a:fld>
            <a:endParaRPr lang="en-US"/>
          </a:p>
        </p:txBody>
      </p:sp>
    </p:spTree>
    <p:extLst>
      <p:ext uri="{BB962C8B-B14F-4D97-AF65-F5344CB8AC3E}">
        <p14:creationId xmlns:p14="http://schemas.microsoft.com/office/powerpoint/2010/main" val="1244466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Autofit/>
          </a:bodyPr>
          <a:lstStyle/>
          <a:p>
            <a:r>
              <a:rPr lang="en-US" sz="4000"/>
              <a:t>Secure Room Set-up for Computer-Based Testing</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p:txBody>
          <a:bodyPr vert="horz" lIns="91440" tIns="45720" rIns="91440" bIns="45720" rtlCol="0" anchor="t">
            <a:normAutofit/>
          </a:bodyPr>
          <a:lstStyle/>
          <a:p>
            <a:pPr marL="457200" indent="-457200">
              <a:buFont typeface="Arial" panose="020B0604020202020204" pitchFamily="34" charset="0"/>
              <a:buChar char="•"/>
            </a:pPr>
            <a:r>
              <a:rPr lang="en-US" sz="3800">
                <a:solidFill>
                  <a:schemeClr val="tx1"/>
                </a:solidFill>
                <a:latin typeface="Arial"/>
                <a:cs typeface="Arial"/>
              </a:rPr>
              <a:t>Students must not be able to view any screen but their own.</a:t>
            </a:r>
          </a:p>
          <a:p>
            <a:pPr marL="914400" lvl="1" indent="-457200">
              <a:buFont typeface="Arial" panose="020B0604020202020204" pitchFamily="34" charset="0"/>
              <a:buChar char="•"/>
            </a:pPr>
            <a:r>
              <a:rPr lang="en-US" sz="2800">
                <a:solidFill>
                  <a:schemeClr val="tx1"/>
                </a:solidFill>
                <a:latin typeface="Arial"/>
                <a:cs typeface="Arial"/>
              </a:rPr>
              <a:t>Set up rooms in advance to test out different seating arrangements (e.g., spreading desks out, staggering desks, turning desks in different directions).</a:t>
            </a:r>
          </a:p>
          <a:p>
            <a:pPr marL="914400" lvl="1" indent="-457200">
              <a:buFont typeface="Arial" panose="020B0604020202020204" pitchFamily="34" charset="0"/>
              <a:buChar char="•"/>
            </a:pPr>
            <a:r>
              <a:rPr lang="en-US" sz="2800">
                <a:solidFill>
                  <a:schemeClr val="tx1"/>
                </a:solidFill>
                <a:latin typeface="Arial"/>
                <a:cs typeface="Arial"/>
              </a:rPr>
              <a:t>Consider physical barriers (partitions, privacy screens, cardboard taped to the side of monitors).</a:t>
            </a:r>
          </a:p>
          <a:p>
            <a:pPr marL="914400" lvl="1" indent="-457200">
              <a:buFont typeface="Arial" panose="020B0604020202020204" pitchFamily="34" charset="0"/>
              <a:buChar char="•"/>
            </a:pPr>
            <a:r>
              <a:rPr lang="en-US" sz="2800">
                <a:solidFill>
                  <a:schemeClr val="tx1"/>
                </a:solidFill>
                <a:latin typeface="Arial"/>
                <a:cs typeface="Arial"/>
              </a:rPr>
              <a:t>Have an administrator walk around at the start of testing and check all the rooms. </a:t>
            </a:r>
          </a:p>
        </p:txBody>
      </p:sp>
      <p:sp>
        <p:nvSpPr>
          <p:cNvPr id="4" name="Slide Number Placeholder 3">
            <a:extLst>
              <a:ext uri="{FF2B5EF4-FFF2-40B4-BE49-F238E27FC236}">
                <a16:creationId xmlns:a16="http://schemas.microsoft.com/office/drawing/2014/main" id="{3C0AA09C-63E7-D91B-7720-FBBB608881C1}"/>
              </a:ext>
            </a:extLst>
          </p:cNvPr>
          <p:cNvSpPr>
            <a:spLocks noGrp="1"/>
          </p:cNvSpPr>
          <p:nvPr>
            <p:ph type="sldNum" sz="quarter" idx="12"/>
          </p:nvPr>
        </p:nvSpPr>
        <p:spPr/>
        <p:txBody>
          <a:bodyPr/>
          <a:lstStyle/>
          <a:p>
            <a:fld id="{68A8D22E-6BC5-9E47-900C-2BB94685D9F5}" type="slidenum">
              <a:rPr lang="en-US" smtClean="0"/>
              <a:t>61</a:t>
            </a:fld>
            <a:endParaRPr lang="en-US"/>
          </a:p>
        </p:txBody>
      </p:sp>
    </p:spTree>
    <p:extLst>
      <p:ext uri="{BB962C8B-B14F-4D97-AF65-F5344CB8AC3E}">
        <p14:creationId xmlns:p14="http://schemas.microsoft.com/office/powerpoint/2010/main" val="37812866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a:bodyPr>
          <a:lstStyle/>
          <a:p>
            <a:r>
              <a:rPr lang="en-US"/>
              <a:t>Prohibited Materials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p:txBody>
          <a:bodyPr vert="horz" lIns="91440" tIns="45720" rIns="91440" bIns="45720" rtlCol="0" anchor="t">
            <a:normAutofit/>
          </a:bodyPr>
          <a:lstStyle/>
          <a:p>
            <a:pPr marL="457200" indent="-457200">
              <a:buFont typeface="Arial" panose="020B0604020202020204" pitchFamily="34" charset="0"/>
              <a:buChar char="•"/>
            </a:pPr>
            <a:r>
              <a:rPr lang="en-US" sz="3200">
                <a:solidFill>
                  <a:schemeClr val="tx1"/>
                </a:solidFill>
                <a:latin typeface="Arial"/>
                <a:cs typeface="Arial"/>
              </a:rPr>
              <a:t>Make sure students understand they are not allowed to have</a:t>
            </a:r>
          </a:p>
          <a:p>
            <a:pPr marL="914400" lvl="1" indent="-457200">
              <a:buFont typeface="Arial" panose="020B0604020202020204" pitchFamily="34" charset="0"/>
              <a:buChar char="•"/>
            </a:pPr>
            <a:r>
              <a:rPr lang="en-US" sz="2400">
                <a:solidFill>
                  <a:schemeClr val="tx1"/>
                </a:solidFill>
                <a:latin typeface="Arial"/>
                <a:cs typeface="Arial"/>
              </a:rPr>
              <a:t>cell phones and other electronic devices (e.g., wireless ear buds, smartwatches)</a:t>
            </a:r>
          </a:p>
          <a:p>
            <a:pPr marL="914400" lvl="1" indent="-457200">
              <a:buFont typeface="Arial" panose="020B0604020202020204" pitchFamily="34" charset="0"/>
              <a:buChar char="•"/>
            </a:pPr>
            <a:r>
              <a:rPr lang="en-US" sz="2400">
                <a:solidFill>
                  <a:schemeClr val="tx1"/>
                </a:solidFill>
                <a:latin typeface="Arial"/>
                <a:cs typeface="Arial"/>
              </a:rPr>
              <a:t>calculators on </a:t>
            </a:r>
            <a:r>
              <a:rPr lang="en-US" sz="2400" err="1">
                <a:solidFill>
                  <a:schemeClr val="tx1"/>
                </a:solidFill>
                <a:latin typeface="Arial"/>
                <a:cs typeface="Arial"/>
              </a:rPr>
              <a:t>noncalculator</a:t>
            </a:r>
            <a:r>
              <a:rPr lang="en-US" sz="2400">
                <a:solidFill>
                  <a:schemeClr val="tx1"/>
                </a:solidFill>
                <a:latin typeface="Arial"/>
                <a:cs typeface="Arial"/>
              </a:rPr>
              <a:t> tests and sessions</a:t>
            </a:r>
          </a:p>
          <a:p>
            <a:pPr marL="914400" lvl="1" indent="-457200">
              <a:buFont typeface="Arial" panose="020B0604020202020204" pitchFamily="34" charset="0"/>
              <a:buChar char="•"/>
            </a:pPr>
            <a:r>
              <a:rPr lang="en-US" sz="2400">
                <a:solidFill>
                  <a:schemeClr val="tx1"/>
                </a:solidFill>
                <a:latin typeface="Arial"/>
                <a:cs typeface="Arial"/>
              </a:rPr>
              <a:t>notes or reference material beyond what they’re given, such as additional reference sheets, graphic organizers, multiplication grids (exceptions for certain accommodations)</a:t>
            </a:r>
          </a:p>
          <a:p>
            <a:pPr marL="914400" lvl="1" indent="-457200"/>
            <a:r>
              <a:rPr lang="en-US">
                <a:solidFill>
                  <a:schemeClr val="tx1"/>
                </a:solidFill>
                <a:latin typeface="Arial"/>
                <a:cs typeface="Arial"/>
              </a:rPr>
              <a:t>smart glasses</a:t>
            </a:r>
            <a:endParaRPr lang="en-US" sz="2400">
              <a:solidFill>
                <a:schemeClr val="tx1"/>
              </a:solidFill>
              <a:latin typeface="Arial"/>
              <a:cs typeface="Arial"/>
            </a:endParaRPr>
          </a:p>
          <a:p>
            <a:pPr marL="457200" indent="-457200">
              <a:buFont typeface="Arial" panose="020B0604020202020204" pitchFamily="34" charset="0"/>
              <a:buChar char="•"/>
            </a:pPr>
            <a:r>
              <a:rPr lang="en-US" sz="3200">
                <a:solidFill>
                  <a:schemeClr val="tx1"/>
                </a:solidFill>
                <a:latin typeface="Arial"/>
                <a:cs typeface="Arial"/>
              </a:rPr>
              <a:t>A poster showing examples of prohibited materials </a:t>
            </a:r>
            <a:r>
              <a:rPr lang="en-US" sz="3200">
                <a:solidFill>
                  <a:schemeClr val="tx1"/>
                </a:solidFill>
                <a:latin typeface="Arial"/>
                <a:cs typeface="Arial"/>
                <a:hlinkClick r:id="rId2"/>
              </a:rPr>
              <a:t>is available </a:t>
            </a:r>
            <a:r>
              <a:rPr lang="en-US" sz="3200">
                <a:solidFill>
                  <a:schemeClr val="tx1"/>
                </a:solidFill>
                <a:latin typeface="Arial"/>
                <a:cs typeface="Arial"/>
              </a:rPr>
              <a:t>for download and printing.</a:t>
            </a:r>
            <a:endParaRPr lang="en-US" sz="3200">
              <a:solidFill>
                <a:schemeClr val="tx1"/>
              </a:solidFill>
            </a:endParaRPr>
          </a:p>
          <a:p>
            <a:pPr marL="457200" indent="-457200">
              <a:buFont typeface="Arial" panose="020B0604020202020204" pitchFamily="34" charset="0"/>
              <a:buChar char="•"/>
            </a:pPr>
            <a:endParaRPr lang="en-US" sz="3200"/>
          </a:p>
        </p:txBody>
      </p:sp>
      <p:sp>
        <p:nvSpPr>
          <p:cNvPr id="4" name="Slide Number Placeholder 3">
            <a:extLst>
              <a:ext uri="{FF2B5EF4-FFF2-40B4-BE49-F238E27FC236}">
                <a16:creationId xmlns:a16="http://schemas.microsoft.com/office/drawing/2014/main" id="{D994EE50-1F5C-0E11-2205-7DD7271C66E2}"/>
              </a:ext>
            </a:extLst>
          </p:cNvPr>
          <p:cNvSpPr>
            <a:spLocks noGrp="1"/>
          </p:cNvSpPr>
          <p:nvPr>
            <p:ph type="sldNum" sz="quarter" idx="12"/>
          </p:nvPr>
        </p:nvSpPr>
        <p:spPr/>
        <p:txBody>
          <a:bodyPr/>
          <a:lstStyle/>
          <a:p>
            <a:fld id="{68A8D22E-6BC5-9E47-900C-2BB94685D9F5}" type="slidenum">
              <a:rPr lang="en-US" smtClean="0"/>
              <a:t>62</a:t>
            </a:fld>
            <a:endParaRPr lang="en-US"/>
          </a:p>
        </p:txBody>
      </p:sp>
    </p:spTree>
    <p:extLst>
      <p:ext uri="{BB962C8B-B14F-4D97-AF65-F5344CB8AC3E}">
        <p14:creationId xmlns:p14="http://schemas.microsoft.com/office/powerpoint/2010/main" val="17730659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fontScale="90000"/>
          </a:bodyPr>
          <a:lstStyle/>
          <a:p>
            <a:r>
              <a:rPr lang="en-US" sz="5000"/>
              <a:t>Examples of Collecting Cell Phones</a:t>
            </a:r>
          </a:p>
        </p:txBody>
      </p:sp>
      <p:pic>
        <p:nvPicPr>
          <p:cNvPr id="14" name="Content Placeholder 13" descr="A picture containing accessory, case&#10;&#10;AI-generated content may be incorrect.">
            <a:extLst>
              <a:ext uri="{FF2B5EF4-FFF2-40B4-BE49-F238E27FC236}">
                <a16:creationId xmlns:a16="http://schemas.microsoft.com/office/drawing/2014/main" id="{5FB23752-F443-6358-D8BE-1002223F69BB}"/>
              </a:ext>
            </a:extLst>
          </p:cNvPr>
          <p:cNvPicPr>
            <a:picLocks noGrp="1" noChangeAspect="1"/>
          </p:cNvPicPr>
          <p:nvPr>
            <p:ph idx="1"/>
          </p:nvPr>
        </p:nvPicPr>
        <p:blipFill>
          <a:blip r:embed="rId2"/>
          <a:stretch>
            <a:fillRect/>
          </a:stretch>
        </p:blipFill>
        <p:spPr>
          <a:xfrm>
            <a:off x="7592917" y="1610890"/>
            <a:ext cx="3904808" cy="3995422"/>
          </a:xfrm>
        </p:spPr>
      </p:pic>
      <p:grpSp>
        <p:nvGrpSpPr>
          <p:cNvPr id="8" name="Group 7">
            <a:extLst>
              <a:ext uri="{FF2B5EF4-FFF2-40B4-BE49-F238E27FC236}">
                <a16:creationId xmlns:a16="http://schemas.microsoft.com/office/drawing/2014/main" id="{D93CADD7-A613-A9EB-307A-BABF6A243A72}"/>
              </a:ext>
            </a:extLst>
          </p:cNvPr>
          <p:cNvGrpSpPr/>
          <p:nvPr/>
        </p:nvGrpSpPr>
        <p:grpSpPr>
          <a:xfrm>
            <a:off x="352295" y="1591254"/>
            <a:ext cx="3295872" cy="4681950"/>
            <a:chOff x="7024600" y="1423230"/>
            <a:chExt cx="3598325" cy="5242010"/>
          </a:xfrm>
        </p:grpSpPr>
        <p:pic>
          <p:nvPicPr>
            <p:cNvPr id="5" name="Picture 4">
              <a:extLst>
                <a:ext uri="{FF2B5EF4-FFF2-40B4-BE49-F238E27FC236}">
                  <a16:creationId xmlns:a16="http://schemas.microsoft.com/office/drawing/2014/main" id="{DA7AD57C-2739-69F1-E24D-2207654038EA}"/>
                </a:ext>
              </a:extLst>
            </p:cNvPr>
            <p:cNvPicPr>
              <a:picLocks noChangeAspect="1"/>
            </p:cNvPicPr>
            <p:nvPr/>
          </p:nvPicPr>
          <p:blipFill rotWithShape="1">
            <a:blip r:embed="rId3">
              <a:extLst>
                <a:ext uri="{28A0092B-C50C-407E-A947-70E740481C1C}">
                  <a14:useLocalDpi xmlns:a14="http://schemas.microsoft.com/office/drawing/2010/main" val="0"/>
                </a:ext>
              </a:extLst>
            </a:blip>
            <a:srcRect t="5593" b="17561"/>
            <a:stretch/>
          </p:blipFill>
          <p:spPr>
            <a:xfrm>
              <a:off x="7024600" y="1423230"/>
              <a:ext cx="3536184" cy="4403842"/>
            </a:xfrm>
            <a:prstGeom prst="rect">
              <a:avLst/>
            </a:prstGeom>
          </p:spPr>
        </p:pic>
        <p:sp>
          <p:nvSpPr>
            <p:cNvPr id="3" name="TextBox 2">
              <a:extLst>
                <a:ext uri="{FF2B5EF4-FFF2-40B4-BE49-F238E27FC236}">
                  <a16:creationId xmlns:a16="http://schemas.microsoft.com/office/drawing/2014/main" id="{EE86BD7C-3D90-90E7-8315-B4FCB58E2054}"/>
                </a:ext>
              </a:extLst>
            </p:cNvPr>
            <p:cNvSpPr txBox="1"/>
            <p:nvPr/>
          </p:nvSpPr>
          <p:spPr>
            <a:xfrm>
              <a:off x="7086740" y="6050715"/>
              <a:ext cx="3536185" cy="614525"/>
            </a:xfrm>
            <a:prstGeom prst="rect">
              <a:avLst/>
            </a:prstGeom>
            <a:noFill/>
          </p:spPr>
          <p:txBody>
            <a:bodyPr wrap="square" rtlCol="0">
              <a:spAutoFit/>
            </a:bodyPr>
            <a:lstStyle/>
            <a:p>
              <a:pPr algn="ctr"/>
              <a:r>
                <a:rPr lang="en-US" sz="1400">
                  <a:latin typeface="Arial" panose="020B0604020202020204" pitchFamily="34" charset="0"/>
                  <a:cs typeface="Arial" panose="020B0604020202020204" pitchFamily="34" charset="0"/>
                </a:rPr>
                <a:t>Thanks to Swampscott High School </a:t>
              </a:r>
            </a:p>
          </p:txBody>
        </p:sp>
      </p:grpSp>
      <p:pic>
        <p:nvPicPr>
          <p:cNvPr id="10" name="Picture 9">
            <a:extLst>
              <a:ext uri="{FF2B5EF4-FFF2-40B4-BE49-F238E27FC236}">
                <a16:creationId xmlns:a16="http://schemas.microsoft.com/office/drawing/2014/main" id="{426C3372-39D8-0C1B-9A5A-A6D118ABB281}"/>
              </a:ext>
            </a:extLst>
          </p:cNvPr>
          <p:cNvPicPr>
            <a:picLocks noChangeAspect="1"/>
          </p:cNvPicPr>
          <p:nvPr/>
        </p:nvPicPr>
        <p:blipFill>
          <a:blip r:embed="rId4"/>
          <a:stretch>
            <a:fillRect/>
          </a:stretch>
        </p:blipFill>
        <p:spPr>
          <a:xfrm>
            <a:off x="4044564" y="1610890"/>
            <a:ext cx="2961884" cy="3995422"/>
          </a:xfrm>
          <a:prstGeom prst="rect">
            <a:avLst/>
          </a:prstGeom>
        </p:spPr>
      </p:pic>
      <p:sp>
        <p:nvSpPr>
          <p:cNvPr id="11" name="TextBox 10">
            <a:extLst>
              <a:ext uri="{FF2B5EF4-FFF2-40B4-BE49-F238E27FC236}">
                <a16:creationId xmlns:a16="http://schemas.microsoft.com/office/drawing/2014/main" id="{338D1B7A-E5C7-F635-1587-584AF1610D65}"/>
              </a:ext>
            </a:extLst>
          </p:cNvPr>
          <p:cNvSpPr txBox="1"/>
          <p:nvPr/>
        </p:nvSpPr>
        <p:spPr>
          <a:xfrm>
            <a:off x="3767493" y="5748649"/>
            <a:ext cx="3238955" cy="307777"/>
          </a:xfrm>
          <a:prstGeom prst="rect">
            <a:avLst/>
          </a:prstGeom>
          <a:noFill/>
        </p:spPr>
        <p:txBody>
          <a:bodyPr wrap="square" rtlCol="0">
            <a:spAutoFit/>
          </a:bodyPr>
          <a:lstStyle/>
          <a:p>
            <a:pPr algn="ctr"/>
            <a:r>
              <a:rPr lang="en-US" sz="1400">
                <a:latin typeface="Arial" panose="020B0604020202020204" pitchFamily="34" charset="0"/>
                <a:cs typeface="Arial" panose="020B0604020202020204" pitchFamily="34" charset="0"/>
              </a:rPr>
              <a:t>Thanks to Lowell High School </a:t>
            </a:r>
          </a:p>
        </p:txBody>
      </p:sp>
      <p:sp>
        <p:nvSpPr>
          <p:cNvPr id="12" name="Slide Number Placeholder 11">
            <a:extLst>
              <a:ext uri="{FF2B5EF4-FFF2-40B4-BE49-F238E27FC236}">
                <a16:creationId xmlns:a16="http://schemas.microsoft.com/office/drawing/2014/main" id="{0DE16C9F-2C5F-6B56-115B-48826AFB6277}"/>
              </a:ext>
            </a:extLst>
          </p:cNvPr>
          <p:cNvSpPr>
            <a:spLocks noGrp="1"/>
          </p:cNvSpPr>
          <p:nvPr>
            <p:ph type="sldNum" sz="quarter" idx="12"/>
          </p:nvPr>
        </p:nvSpPr>
        <p:spPr/>
        <p:txBody>
          <a:bodyPr/>
          <a:lstStyle/>
          <a:p>
            <a:fld id="{68A8D22E-6BC5-9E47-900C-2BB94685D9F5}" type="slidenum">
              <a:rPr lang="en-US" smtClean="0"/>
              <a:t>63</a:t>
            </a:fld>
            <a:endParaRPr lang="en-US"/>
          </a:p>
        </p:txBody>
      </p:sp>
      <p:sp>
        <p:nvSpPr>
          <p:cNvPr id="6" name="TextBox 5">
            <a:extLst>
              <a:ext uri="{FF2B5EF4-FFF2-40B4-BE49-F238E27FC236}">
                <a16:creationId xmlns:a16="http://schemas.microsoft.com/office/drawing/2014/main" id="{E641744F-4309-F8C2-BF4E-F9FA23FA164B}"/>
              </a:ext>
            </a:extLst>
          </p:cNvPr>
          <p:cNvSpPr txBox="1"/>
          <p:nvPr/>
        </p:nvSpPr>
        <p:spPr>
          <a:xfrm>
            <a:off x="7687958" y="5724335"/>
            <a:ext cx="4094830" cy="276999"/>
          </a:xfrm>
          <a:prstGeom prst="rect">
            <a:avLst/>
          </a:prstGeom>
          <a:noFill/>
        </p:spPr>
        <p:txBody>
          <a:bodyPr wrap="square" rtlCol="0">
            <a:spAutoFit/>
          </a:bodyPr>
          <a:lstStyle/>
          <a:p>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hlinkClick r:id="rId5"/>
              </a:rPr>
              <a:t>Pouch example</a:t>
            </a:r>
            <a:endParaRPr lang="en-US"/>
          </a:p>
        </p:txBody>
      </p:sp>
    </p:spTree>
    <p:extLst>
      <p:ext uri="{BB962C8B-B14F-4D97-AF65-F5344CB8AC3E}">
        <p14:creationId xmlns:p14="http://schemas.microsoft.com/office/powerpoint/2010/main" val="21728096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220919-A78F-207F-EB29-DBADE9FE82D7}"/>
              </a:ext>
            </a:extLst>
          </p:cNvPr>
          <p:cNvSpPr>
            <a:spLocks noGrp="1"/>
          </p:cNvSpPr>
          <p:nvPr>
            <p:ph type="title"/>
          </p:nvPr>
        </p:nvSpPr>
        <p:spPr/>
        <p:txBody>
          <a:bodyPr/>
          <a:lstStyle/>
          <a:p>
            <a:r>
              <a:rPr lang="en-US" dirty="0"/>
              <a:t>Poll Question</a:t>
            </a:r>
          </a:p>
        </p:txBody>
      </p:sp>
      <p:sp>
        <p:nvSpPr>
          <p:cNvPr id="2" name="Content Placeholder 1">
            <a:extLst>
              <a:ext uri="{FF2B5EF4-FFF2-40B4-BE49-F238E27FC236}">
                <a16:creationId xmlns:a16="http://schemas.microsoft.com/office/drawing/2014/main" id="{70FCCF5F-696D-D6C3-564F-3C87279467CB}"/>
              </a:ext>
            </a:extLst>
          </p:cNvPr>
          <p:cNvSpPr>
            <a:spLocks noGrp="1"/>
          </p:cNvSpPr>
          <p:nvPr>
            <p:ph idx="1"/>
          </p:nvPr>
        </p:nvSpPr>
        <p:spPr/>
        <p:txBody>
          <a:bodyPr vert="horz" lIns="91440" tIns="45720" rIns="91440" bIns="45720" rtlCol="0" anchor="t">
            <a:normAutofit lnSpcReduction="10000"/>
          </a:bodyPr>
          <a:lstStyle/>
          <a:p>
            <a:pPr marL="0" indent="0">
              <a:buNone/>
            </a:pPr>
            <a:r>
              <a:rPr lang="en-US" b="1">
                <a:latin typeface="Arial"/>
                <a:cs typeface="Arial"/>
              </a:rPr>
              <a:t>How do you ensure students don’t have access to cell phones during testing? </a:t>
            </a:r>
            <a:r>
              <a:rPr lang="en-US" b="1" i="1">
                <a:latin typeface="Arial"/>
                <a:cs typeface="Arial"/>
              </a:rPr>
              <a:t>(Select all that apply.)</a:t>
            </a:r>
          </a:p>
          <a:p>
            <a:pPr marL="0" indent="0">
              <a:buNone/>
            </a:pPr>
            <a:endParaRPr lang="en-US" b="1" i="1">
              <a:latin typeface="Arial"/>
              <a:cs typeface="Arial"/>
            </a:endParaRPr>
          </a:p>
          <a:p>
            <a:pPr marL="1250950" lvl="1" indent="-742950">
              <a:buFont typeface="+mj-lt"/>
              <a:buAutoNum type="alphaUcPeriod"/>
            </a:pPr>
            <a:r>
              <a:rPr lang="en-US">
                <a:latin typeface="Arial"/>
                <a:cs typeface="Arial"/>
              </a:rPr>
              <a:t>Students put phones in backpacks and put backpacks to the side/back of the room.</a:t>
            </a:r>
          </a:p>
          <a:p>
            <a:pPr marL="1250950" lvl="1" indent="-742950">
              <a:buFont typeface="+mj-lt"/>
              <a:buAutoNum type="alphaUcPeriod"/>
            </a:pPr>
            <a:r>
              <a:rPr lang="en-US">
                <a:latin typeface="Arial"/>
                <a:cs typeface="Arial"/>
              </a:rPr>
              <a:t>Phones are collected and kept at the front of the room with the test administrator.</a:t>
            </a:r>
          </a:p>
          <a:p>
            <a:pPr marL="1250950" lvl="1" indent="-742950">
              <a:buFont typeface="+mj-lt"/>
              <a:buAutoNum type="alphaUcPeriod"/>
            </a:pPr>
            <a:r>
              <a:rPr lang="en-US">
                <a:latin typeface="Arial"/>
                <a:cs typeface="Arial"/>
              </a:rPr>
              <a:t>Phones are put in lockers and not allowed in the testing room.</a:t>
            </a:r>
          </a:p>
          <a:p>
            <a:pPr marL="1250950" lvl="1" indent="-742950">
              <a:buFont typeface="+mj-lt"/>
              <a:buAutoNum type="alphaUcPeriod"/>
            </a:pPr>
            <a:r>
              <a:rPr lang="en-US">
                <a:latin typeface="Arial"/>
                <a:cs typeface="Arial"/>
              </a:rPr>
              <a:t>Students are not allowed to have phones at school.</a:t>
            </a:r>
          </a:p>
          <a:p>
            <a:pPr marL="1250950" lvl="1" indent="-742950">
              <a:buFont typeface="+mj-lt"/>
              <a:buAutoNum type="alphaUcPeriod"/>
            </a:pPr>
            <a:r>
              <a:rPr lang="en-US">
                <a:latin typeface="Arial"/>
                <a:cs typeface="Arial"/>
              </a:rPr>
              <a:t>Student phones are locked away during the school day (e.g., in storage cases or magnetically sealed pouches).</a:t>
            </a:r>
          </a:p>
          <a:p>
            <a:pPr marL="1250950" lvl="1" indent="-742950">
              <a:buFont typeface="+mj-lt"/>
              <a:buAutoNum type="alphaUcPeriod"/>
            </a:pPr>
            <a:r>
              <a:rPr lang="en-US">
                <a:latin typeface="Arial"/>
                <a:cs typeface="Arial"/>
              </a:rPr>
              <a:t>Other</a:t>
            </a:r>
          </a:p>
          <a:p>
            <a:endParaRPr lang="en-US"/>
          </a:p>
        </p:txBody>
      </p:sp>
      <p:sp>
        <p:nvSpPr>
          <p:cNvPr id="4" name="Slide Number Placeholder 3">
            <a:extLst>
              <a:ext uri="{FF2B5EF4-FFF2-40B4-BE49-F238E27FC236}">
                <a16:creationId xmlns:a16="http://schemas.microsoft.com/office/drawing/2014/main" id="{E8C6B3A4-1E90-5971-17FF-6629D1169050}"/>
              </a:ext>
            </a:extLst>
          </p:cNvPr>
          <p:cNvSpPr>
            <a:spLocks noGrp="1"/>
          </p:cNvSpPr>
          <p:nvPr>
            <p:ph type="sldNum" sz="quarter" idx="12"/>
          </p:nvPr>
        </p:nvSpPr>
        <p:spPr/>
        <p:txBody>
          <a:bodyPr/>
          <a:lstStyle/>
          <a:p>
            <a:fld id="{68A8D22E-6BC5-9E47-900C-2BB94685D9F5}" type="slidenum">
              <a:rPr lang="en-US" smtClean="0"/>
              <a:pPr/>
              <a:t>64</a:t>
            </a:fld>
            <a:endParaRPr lang="en-US"/>
          </a:p>
        </p:txBody>
      </p:sp>
    </p:spTree>
    <p:extLst>
      <p:ext uri="{BB962C8B-B14F-4D97-AF65-F5344CB8AC3E}">
        <p14:creationId xmlns:p14="http://schemas.microsoft.com/office/powerpoint/2010/main" val="31770937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Autofit/>
          </a:bodyPr>
          <a:lstStyle/>
          <a:p>
            <a:r>
              <a:rPr lang="en-US" sz="4000"/>
              <a:t>Training Test Administrators and Other Personnel</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sz="3600">
                <a:solidFill>
                  <a:schemeClr val="tx1"/>
                </a:solidFill>
              </a:rPr>
              <a:t>All individuals involved in MCAS administration must participate in a school-provided training session that covers</a:t>
            </a:r>
          </a:p>
          <a:p>
            <a:pPr marL="914400" lvl="1" indent="-457200">
              <a:buFont typeface="Arial" panose="020B0604020202020204" pitchFamily="34" charset="0"/>
              <a:buChar char="•"/>
            </a:pPr>
            <a:r>
              <a:rPr lang="en-US" sz="2800">
                <a:solidFill>
                  <a:schemeClr val="tx1"/>
                </a:solidFill>
              </a:rPr>
              <a:t>MCAS test security requirements (Part I of the PAM) </a:t>
            </a:r>
          </a:p>
          <a:p>
            <a:pPr marL="914400" lvl="1" indent="-457200">
              <a:buFont typeface="Arial" panose="020B0604020202020204" pitchFamily="34" charset="0"/>
              <a:buChar char="•"/>
            </a:pPr>
            <a:r>
              <a:rPr lang="en-US" sz="2800">
                <a:solidFill>
                  <a:schemeClr val="tx1"/>
                </a:solidFill>
              </a:rPr>
              <a:t>MCAS test administration protocols (Part III of the PAM)</a:t>
            </a:r>
          </a:p>
          <a:p>
            <a:pPr marL="914400" lvl="1" indent="-457200">
              <a:buFont typeface="Arial" panose="020B0604020202020204" pitchFamily="34" charset="0"/>
              <a:buChar char="•"/>
            </a:pPr>
            <a:r>
              <a:rPr lang="en-US" sz="2800">
                <a:solidFill>
                  <a:schemeClr val="tx1"/>
                </a:solidFill>
              </a:rPr>
              <a:t>School-specific procedures and logistics</a:t>
            </a:r>
          </a:p>
          <a:p>
            <a:pPr marL="457200" indent="-457200"/>
            <a:r>
              <a:rPr lang="en-US" sz="3200">
                <a:solidFill>
                  <a:schemeClr val="tx1"/>
                </a:solidFill>
              </a:rPr>
              <a:t>Trainings should be live and synchronous (although they can be virtual).</a:t>
            </a:r>
          </a:p>
          <a:p>
            <a:pPr marL="457200" indent="-457200">
              <a:buFont typeface="Arial" panose="020B0604020202020204" pitchFamily="34" charset="0"/>
              <a:buChar char="•"/>
            </a:pPr>
            <a:r>
              <a:rPr lang="en-US" sz="3600">
                <a:solidFill>
                  <a:schemeClr val="tx1"/>
                </a:solidFill>
                <a:hlinkClick r:id="rId2"/>
              </a:rPr>
              <a:t>Sample slides</a:t>
            </a:r>
            <a:r>
              <a:rPr lang="en-US" sz="3600">
                <a:solidFill>
                  <a:schemeClr val="tx1"/>
                </a:solidFill>
              </a:rPr>
              <a:t> for training test administrators will be posted soon.</a:t>
            </a:r>
          </a:p>
          <a:p>
            <a:endParaRPr lang="en-US" sz="3200"/>
          </a:p>
        </p:txBody>
      </p:sp>
      <p:sp>
        <p:nvSpPr>
          <p:cNvPr id="4" name="Slide Number Placeholder 3">
            <a:extLst>
              <a:ext uri="{FF2B5EF4-FFF2-40B4-BE49-F238E27FC236}">
                <a16:creationId xmlns:a16="http://schemas.microsoft.com/office/drawing/2014/main" id="{8F2AF619-E07C-7C3C-5FE7-91D15F08F70F}"/>
              </a:ext>
            </a:extLst>
          </p:cNvPr>
          <p:cNvSpPr>
            <a:spLocks noGrp="1"/>
          </p:cNvSpPr>
          <p:nvPr>
            <p:ph type="sldNum" sz="quarter" idx="12"/>
          </p:nvPr>
        </p:nvSpPr>
        <p:spPr/>
        <p:txBody>
          <a:bodyPr/>
          <a:lstStyle/>
          <a:p>
            <a:fld id="{68A8D22E-6BC5-9E47-900C-2BB94685D9F5}" type="slidenum">
              <a:rPr lang="en-US" smtClean="0"/>
              <a:t>65</a:t>
            </a:fld>
            <a:endParaRPr lang="en-US"/>
          </a:p>
        </p:txBody>
      </p:sp>
    </p:spTree>
    <p:extLst>
      <p:ext uri="{BB962C8B-B14F-4D97-AF65-F5344CB8AC3E}">
        <p14:creationId xmlns:p14="http://schemas.microsoft.com/office/powerpoint/2010/main" val="28470765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Autofit/>
          </a:bodyPr>
          <a:lstStyle/>
          <a:p>
            <a:r>
              <a:rPr lang="en-US" sz="3500" dirty="0"/>
              <a:t>Training Test Administrators and Other Personnel </a:t>
            </a:r>
            <a:r>
              <a:rPr lang="mr-IN" sz="3500" dirty="0"/>
              <a:t>–</a:t>
            </a:r>
            <a:r>
              <a:rPr lang="en-US" sz="3500" dirty="0"/>
              <a:t> Documentation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p:txBody>
          <a:bodyPr vert="horz" lIns="91440" tIns="45720" rIns="91440" bIns="45720" rtlCol="0" anchor="t">
            <a:normAutofit lnSpcReduction="10000"/>
          </a:bodyPr>
          <a:lstStyle/>
          <a:p>
            <a:pPr marL="457200" indent="-457200">
              <a:buFont typeface="Arial" panose="020B0604020202020204" pitchFamily="34" charset="0"/>
              <a:buChar char="•"/>
            </a:pPr>
            <a:r>
              <a:rPr lang="en-US" sz="3200" dirty="0">
                <a:solidFill>
                  <a:schemeClr val="tx1"/>
                </a:solidFill>
                <a:latin typeface="Arial"/>
                <a:cs typeface="Arial"/>
              </a:rPr>
              <a:t>Test administrators must sign forms to acknowledge the following:</a:t>
            </a:r>
          </a:p>
          <a:p>
            <a:pPr marL="914400" lvl="1" indent="-457200">
              <a:buFont typeface="Arial" panose="020B0604020202020204" pitchFamily="34" charset="0"/>
              <a:buChar char="•"/>
            </a:pPr>
            <a:r>
              <a:rPr lang="en-US" sz="2400" dirty="0">
                <a:solidFill>
                  <a:schemeClr val="tx1"/>
                </a:solidFill>
                <a:latin typeface="Arial"/>
                <a:cs typeface="Arial"/>
              </a:rPr>
              <a:t>participation in training</a:t>
            </a:r>
          </a:p>
          <a:p>
            <a:pPr marL="914400" lvl="1" indent="-457200">
              <a:buFont typeface="Arial" panose="020B0604020202020204" pitchFamily="34" charset="0"/>
              <a:buChar char="•"/>
            </a:pPr>
            <a:r>
              <a:rPr lang="en-US" sz="2400" dirty="0">
                <a:solidFill>
                  <a:schemeClr val="tx1"/>
                </a:solidFill>
                <a:latin typeface="Arial"/>
                <a:cs typeface="Arial"/>
              </a:rPr>
              <a:t>receipt of TAMs </a:t>
            </a:r>
          </a:p>
          <a:p>
            <a:pPr marL="1371600" lvl="2" indent="-457200"/>
            <a:r>
              <a:rPr lang="en-US" dirty="0">
                <a:solidFill>
                  <a:schemeClr val="tx1"/>
                </a:solidFill>
                <a:latin typeface="Arial"/>
                <a:cs typeface="Arial"/>
                <a:hlinkClick r:id="rId2"/>
              </a:rPr>
              <a:t>combined sample form</a:t>
            </a:r>
            <a:endParaRPr lang="en-US" dirty="0">
              <a:solidFill>
                <a:schemeClr val="tx1"/>
              </a:solidFill>
              <a:latin typeface="Arial"/>
              <a:cs typeface="Arial"/>
            </a:endParaRPr>
          </a:p>
          <a:p>
            <a:pPr marL="457200" indent="-457200">
              <a:buFont typeface="Arial" panose="020B0604020202020204" pitchFamily="34" charset="0"/>
              <a:buChar char="•"/>
            </a:pPr>
            <a:r>
              <a:rPr lang="en-US" sz="3200" dirty="0">
                <a:solidFill>
                  <a:schemeClr val="tx1"/>
                </a:solidFill>
                <a:latin typeface="Arial"/>
                <a:cs typeface="Arial"/>
              </a:rPr>
              <a:t>Test administrators who will administer certain accommodations to students with disabilities or ELs must sign an </a:t>
            </a:r>
            <a:r>
              <a:rPr lang="en-US" sz="3200" dirty="0">
                <a:latin typeface="Arial"/>
                <a:cs typeface="Arial"/>
                <a:hlinkClick r:id="rId3"/>
              </a:rPr>
              <a:t>MCAS Nondisclosure Acknowledgment</a:t>
            </a:r>
            <a:endParaRPr lang="en-US" sz="3200" dirty="0">
              <a:latin typeface="Arial"/>
              <a:cs typeface="Arial"/>
            </a:endParaRPr>
          </a:p>
          <a:p>
            <a:pPr marL="914400" lvl="1" indent="-457200"/>
            <a:r>
              <a:rPr lang="en-US" sz="2400" dirty="0">
                <a:solidFill>
                  <a:schemeClr val="tx1"/>
                </a:solidFill>
                <a:latin typeface="Arial"/>
                <a:cs typeface="Arial"/>
              </a:rPr>
              <a:t>See page </a:t>
            </a:r>
            <a:r>
              <a:rPr lang="en-US" dirty="0">
                <a:solidFill>
                  <a:schemeClr val="tx1"/>
                </a:solidFill>
                <a:latin typeface="Arial"/>
                <a:cs typeface="Arial"/>
              </a:rPr>
              <a:t>22 of</a:t>
            </a:r>
            <a:r>
              <a:rPr lang="en-US" sz="2400" dirty="0">
                <a:solidFill>
                  <a:schemeClr val="tx1"/>
                </a:solidFill>
                <a:latin typeface="Arial"/>
                <a:cs typeface="Arial"/>
              </a:rPr>
              <a:t> the CBT TAM, page 20 of the PBT TAM, or page </a:t>
            </a:r>
            <a:r>
              <a:rPr lang="en-US" dirty="0">
                <a:solidFill>
                  <a:schemeClr val="tx1"/>
                </a:solidFill>
                <a:latin typeface="Arial"/>
                <a:cs typeface="Arial"/>
              </a:rPr>
              <a:t>99 of</a:t>
            </a:r>
            <a:r>
              <a:rPr lang="en-US" sz="2400" dirty="0">
                <a:solidFill>
                  <a:schemeClr val="tx1"/>
                </a:solidFill>
                <a:latin typeface="Arial"/>
                <a:cs typeface="Arial"/>
              </a:rPr>
              <a:t> the PAM for the list of accommodations this requirement applies to (also listed on slide 57). </a:t>
            </a:r>
          </a:p>
        </p:txBody>
      </p:sp>
      <p:sp>
        <p:nvSpPr>
          <p:cNvPr id="4" name="Slide Number Placeholder 3">
            <a:extLst>
              <a:ext uri="{FF2B5EF4-FFF2-40B4-BE49-F238E27FC236}">
                <a16:creationId xmlns:a16="http://schemas.microsoft.com/office/drawing/2014/main" id="{046DF222-0584-868F-1C7D-2312151A3C29}"/>
              </a:ext>
            </a:extLst>
          </p:cNvPr>
          <p:cNvSpPr>
            <a:spLocks noGrp="1"/>
          </p:cNvSpPr>
          <p:nvPr>
            <p:ph type="sldNum" sz="quarter" idx="12"/>
          </p:nvPr>
        </p:nvSpPr>
        <p:spPr/>
        <p:txBody>
          <a:bodyPr/>
          <a:lstStyle/>
          <a:p>
            <a:fld id="{68A8D22E-6BC5-9E47-900C-2BB94685D9F5}" type="slidenum">
              <a:rPr lang="en-US" smtClean="0"/>
              <a:t>66</a:t>
            </a:fld>
            <a:endParaRPr lang="en-US"/>
          </a:p>
        </p:txBody>
      </p:sp>
    </p:spTree>
    <p:extLst>
      <p:ext uri="{BB962C8B-B14F-4D97-AF65-F5344CB8AC3E}">
        <p14:creationId xmlns:p14="http://schemas.microsoft.com/office/powerpoint/2010/main" val="38158508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fontScale="90000"/>
          </a:bodyPr>
          <a:lstStyle/>
          <a:p>
            <a:r>
              <a:rPr lang="en-US" sz="5200"/>
              <a:t>Test Administrator Responsibilities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p:txBody>
          <a:bodyPr>
            <a:normAutofit/>
          </a:bodyPr>
          <a:lstStyle/>
          <a:p>
            <a:pPr marL="457200" indent="-457200">
              <a:buFont typeface="Arial" panose="020B0604020202020204" pitchFamily="34" charset="0"/>
              <a:buChar char="•"/>
            </a:pPr>
            <a:r>
              <a:rPr lang="en-US" sz="3200">
                <a:solidFill>
                  <a:schemeClr val="tx1"/>
                </a:solidFill>
              </a:rPr>
              <a:t>Test administrators must</a:t>
            </a:r>
          </a:p>
          <a:p>
            <a:pPr marL="914400" lvl="1" indent="-457200">
              <a:buFont typeface="Arial" panose="020B0604020202020204" pitchFamily="34" charset="0"/>
              <a:buChar char="•"/>
            </a:pPr>
            <a:r>
              <a:rPr lang="en-US" sz="2400">
                <a:solidFill>
                  <a:schemeClr val="tx1"/>
                </a:solidFill>
              </a:rPr>
              <a:t>Maintain the chain of custody of secure materials. </a:t>
            </a:r>
          </a:p>
          <a:p>
            <a:pPr marL="914400" lvl="1" indent="-457200">
              <a:buFont typeface="Arial" panose="020B0604020202020204" pitchFamily="34" charset="0"/>
              <a:buChar char="•"/>
            </a:pPr>
            <a:r>
              <a:rPr lang="en-US" sz="2400">
                <a:solidFill>
                  <a:schemeClr val="tx1"/>
                </a:solidFill>
              </a:rPr>
              <a:t>Make sure students have the correct materials for each session.</a:t>
            </a:r>
          </a:p>
          <a:p>
            <a:pPr marL="914400" lvl="1" indent="-457200">
              <a:buFont typeface="Arial" panose="020B0604020202020204" pitchFamily="34" charset="0"/>
              <a:buChar char="•"/>
            </a:pPr>
            <a:r>
              <a:rPr lang="en-US" sz="2400">
                <a:solidFill>
                  <a:schemeClr val="tx1"/>
                </a:solidFill>
              </a:rPr>
              <a:t>Follow instructions in the TAMs and read scripts verbatim.</a:t>
            </a:r>
          </a:p>
          <a:p>
            <a:pPr marL="914400" lvl="1" indent="-457200">
              <a:buFont typeface="Arial" panose="020B0604020202020204" pitchFamily="34" charset="0"/>
              <a:buChar char="•"/>
            </a:pPr>
            <a:r>
              <a:rPr lang="en-US" sz="2400">
                <a:solidFill>
                  <a:schemeClr val="tx1"/>
                </a:solidFill>
              </a:rPr>
              <a:t>Circulate throughout the room to prevent cheating and the use of prohibited materials – active proctoring.</a:t>
            </a:r>
          </a:p>
          <a:p>
            <a:pPr marL="914400" lvl="1" indent="-457200">
              <a:buFont typeface="Arial" panose="020B0604020202020204" pitchFamily="34" charset="0"/>
              <a:buChar char="•"/>
            </a:pPr>
            <a:r>
              <a:rPr lang="en-US" sz="2400">
                <a:solidFill>
                  <a:schemeClr val="tx1"/>
                </a:solidFill>
              </a:rPr>
              <a:t>Focus their full attention on the testing room.</a:t>
            </a:r>
          </a:p>
          <a:p>
            <a:pPr marL="914400" lvl="1" indent="-457200">
              <a:buFont typeface="Arial" panose="020B0604020202020204" pitchFamily="34" charset="0"/>
              <a:buChar char="•"/>
            </a:pPr>
            <a:r>
              <a:rPr lang="en-US" sz="2400">
                <a:solidFill>
                  <a:schemeClr val="tx1"/>
                </a:solidFill>
              </a:rPr>
              <a:t>Refrain from coaching students or influencing their responses in any way.</a:t>
            </a:r>
          </a:p>
          <a:p>
            <a:pPr marL="457200" indent="-457200">
              <a:buFont typeface="Arial" panose="020B0604020202020204" pitchFamily="34" charset="0"/>
              <a:buChar char="•"/>
            </a:pPr>
            <a:endParaRPr lang="en-US" sz="3200"/>
          </a:p>
        </p:txBody>
      </p:sp>
      <p:sp>
        <p:nvSpPr>
          <p:cNvPr id="4" name="Slide Number Placeholder 3">
            <a:extLst>
              <a:ext uri="{FF2B5EF4-FFF2-40B4-BE49-F238E27FC236}">
                <a16:creationId xmlns:a16="http://schemas.microsoft.com/office/drawing/2014/main" id="{131989C0-8F33-6401-6B83-8DB0140670A0}"/>
              </a:ext>
            </a:extLst>
          </p:cNvPr>
          <p:cNvSpPr>
            <a:spLocks noGrp="1"/>
          </p:cNvSpPr>
          <p:nvPr>
            <p:ph type="sldNum" sz="quarter" idx="12"/>
          </p:nvPr>
        </p:nvSpPr>
        <p:spPr/>
        <p:txBody>
          <a:bodyPr/>
          <a:lstStyle/>
          <a:p>
            <a:fld id="{68A8D22E-6BC5-9E47-900C-2BB94685D9F5}" type="slidenum">
              <a:rPr lang="en-US" smtClean="0"/>
              <a:t>67</a:t>
            </a:fld>
            <a:endParaRPr lang="en-US"/>
          </a:p>
        </p:txBody>
      </p:sp>
    </p:spTree>
    <p:extLst>
      <p:ext uri="{BB962C8B-B14F-4D97-AF65-F5344CB8AC3E}">
        <p14:creationId xmlns:p14="http://schemas.microsoft.com/office/powerpoint/2010/main" val="15905082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a:bodyPr>
          <a:lstStyle/>
          <a:p>
            <a:r>
              <a:rPr lang="en-US"/>
              <a:t>What is Coaching?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p:txBody>
          <a:bodyPr vert="horz" lIns="91440" tIns="45720" rIns="91440" bIns="45720" rtlCol="0" anchor="t">
            <a:normAutofit fontScale="85000" lnSpcReduction="20000"/>
          </a:bodyPr>
          <a:lstStyle/>
          <a:p>
            <a:pPr marL="457200" indent="-457200">
              <a:buFont typeface="Arial" panose="020B0604020202020204" pitchFamily="34" charset="0"/>
              <a:buChar char="•"/>
            </a:pPr>
            <a:r>
              <a:rPr lang="en-US" sz="3200">
                <a:solidFill>
                  <a:schemeClr val="tx1"/>
                </a:solidFill>
                <a:latin typeface="Arial"/>
                <a:cs typeface="Arial"/>
              </a:rPr>
              <a:t>Providing hints or clues </a:t>
            </a:r>
          </a:p>
          <a:p>
            <a:pPr marL="914400" lvl="1" indent="-457200"/>
            <a:r>
              <a:rPr lang="en-US" sz="2600">
                <a:solidFill>
                  <a:schemeClr val="tx1"/>
                </a:solidFill>
                <a:latin typeface="Arial"/>
                <a:cs typeface="Arial"/>
              </a:rPr>
              <a:t>“Break down the problem using the steps we covered in class last week.” “What’s the acronym for order of operations?” “Consider it from the main character’s perspective.” “Don’t forget to use specific examples in your essay.”</a:t>
            </a:r>
          </a:p>
          <a:p>
            <a:pPr marL="457200" indent="-457200">
              <a:buFont typeface="Arial" panose="020B0604020202020204" pitchFamily="34" charset="0"/>
              <a:buChar char="•"/>
            </a:pPr>
            <a:r>
              <a:rPr lang="en-US" sz="3200">
                <a:solidFill>
                  <a:schemeClr val="tx1"/>
                </a:solidFill>
                <a:latin typeface="Arial"/>
                <a:cs typeface="Arial"/>
              </a:rPr>
              <a:t>Indicating in any way that a student has answered a question incorrectly: </a:t>
            </a:r>
          </a:p>
          <a:p>
            <a:pPr marL="914400" lvl="1" indent="-457200">
              <a:buFont typeface="Arial" panose="020B0604020202020204" pitchFamily="34" charset="0"/>
              <a:buChar char="•"/>
            </a:pPr>
            <a:r>
              <a:rPr lang="en-US" sz="2600">
                <a:solidFill>
                  <a:schemeClr val="tx1"/>
                </a:solidFill>
                <a:latin typeface="Arial"/>
                <a:cs typeface="Arial"/>
              </a:rPr>
              <a:t>“You should look at that one again.” </a:t>
            </a:r>
          </a:p>
          <a:p>
            <a:pPr marL="914400" lvl="1" indent="-457200">
              <a:buFont typeface="Arial" panose="020B0604020202020204" pitchFamily="34" charset="0"/>
              <a:buChar char="•"/>
            </a:pPr>
            <a:r>
              <a:rPr lang="en-US" sz="2600">
                <a:solidFill>
                  <a:schemeClr val="tx1"/>
                </a:solidFill>
                <a:latin typeface="Arial"/>
                <a:cs typeface="Arial"/>
              </a:rPr>
              <a:t>“Check your work” (to a specific student on a specific question)</a:t>
            </a:r>
          </a:p>
          <a:p>
            <a:pPr marL="457200" indent="-457200">
              <a:buFont typeface="Arial" panose="020B0604020202020204" pitchFamily="34" charset="0"/>
              <a:buChar char="•"/>
            </a:pPr>
            <a:r>
              <a:rPr lang="en-US" sz="3200">
                <a:solidFill>
                  <a:schemeClr val="tx1"/>
                </a:solidFill>
                <a:latin typeface="Arial"/>
                <a:cs typeface="Arial"/>
              </a:rPr>
              <a:t>Defining or spelling words </a:t>
            </a:r>
          </a:p>
          <a:p>
            <a:pPr marL="457200" indent="-457200">
              <a:buFont typeface="Arial" panose="020B0604020202020204" pitchFamily="34" charset="0"/>
              <a:buChar char="•"/>
            </a:pPr>
            <a:r>
              <a:rPr lang="en-US" sz="3200">
                <a:solidFill>
                  <a:schemeClr val="tx1"/>
                </a:solidFill>
                <a:latin typeface="Arial"/>
                <a:cs typeface="Arial"/>
              </a:rPr>
              <a:t>Explaining, simplifying, or paraphrasing any part of the test</a:t>
            </a:r>
          </a:p>
          <a:p>
            <a:pPr marL="457200" indent="-457200">
              <a:buFont typeface="Arial" panose="020B0604020202020204" pitchFamily="34" charset="0"/>
              <a:buChar char="•"/>
            </a:pPr>
            <a:r>
              <a:rPr lang="en-US" sz="3200">
                <a:solidFill>
                  <a:schemeClr val="tx1"/>
                </a:solidFill>
                <a:latin typeface="Arial"/>
                <a:cs typeface="Arial"/>
              </a:rPr>
              <a:t>Suggesting that a student write more</a:t>
            </a:r>
          </a:p>
          <a:p>
            <a:pPr marL="457200" indent="-457200">
              <a:buFont typeface="Arial" panose="020B0604020202020204" pitchFamily="34" charset="0"/>
              <a:buChar char="•"/>
            </a:pPr>
            <a:r>
              <a:rPr lang="en-US" sz="3200">
                <a:solidFill>
                  <a:schemeClr val="tx1"/>
                </a:solidFill>
                <a:latin typeface="Arial"/>
                <a:cs typeface="Arial"/>
              </a:rPr>
              <a:t>Influencing a student’s response through gestures, facial expressions, nods, body language, or changes in voice inflection</a:t>
            </a:r>
          </a:p>
        </p:txBody>
      </p:sp>
      <p:sp>
        <p:nvSpPr>
          <p:cNvPr id="4" name="Slide Number Placeholder 3">
            <a:extLst>
              <a:ext uri="{FF2B5EF4-FFF2-40B4-BE49-F238E27FC236}">
                <a16:creationId xmlns:a16="http://schemas.microsoft.com/office/drawing/2014/main" id="{794B7EE5-3AF4-846D-DE43-DDCB9CDF71CC}"/>
              </a:ext>
            </a:extLst>
          </p:cNvPr>
          <p:cNvSpPr>
            <a:spLocks noGrp="1"/>
          </p:cNvSpPr>
          <p:nvPr>
            <p:ph type="sldNum" sz="quarter" idx="12"/>
          </p:nvPr>
        </p:nvSpPr>
        <p:spPr/>
        <p:txBody>
          <a:bodyPr/>
          <a:lstStyle/>
          <a:p>
            <a:fld id="{68A8D22E-6BC5-9E47-900C-2BB94685D9F5}" type="slidenum">
              <a:rPr lang="en-US" smtClean="0"/>
              <a:t>68</a:t>
            </a:fld>
            <a:endParaRPr lang="en-US"/>
          </a:p>
        </p:txBody>
      </p:sp>
    </p:spTree>
    <p:extLst>
      <p:ext uri="{BB962C8B-B14F-4D97-AF65-F5344CB8AC3E}">
        <p14:creationId xmlns:p14="http://schemas.microsoft.com/office/powerpoint/2010/main" val="25092467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a:bodyPr>
          <a:lstStyle/>
          <a:p>
            <a:r>
              <a:rPr lang="en-US"/>
              <a:t>What is Permitted?</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p:txBody>
          <a:bodyPr vert="horz" lIns="91440" tIns="45720" rIns="91440" bIns="45720" rtlCol="0" anchor="t">
            <a:normAutofit lnSpcReduction="10000"/>
          </a:bodyPr>
          <a:lstStyle/>
          <a:p>
            <a:pPr marL="457200" indent="-457200">
              <a:buFont typeface="Arial" panose="020B0604020202020204" pitchFamily="34" charset="0"/>
              <a:buChar char="•"/>
            </a:pPr>
            <a:r>
              <a:rPr lang="en-US" sz="3200">
                <a:solidFill>
                  <a:schemeClr val="tx1"/>
                </a:solidFill>
                <a:latin typeface="Arial"/>
                <a:cs typeface="Arial"/>
              </a:rPr>
              <a:t>Assisting students with technology-related problems</a:t>
            </a:r>
          </a:p>
          <a:p>
            <a:pPr marL="914400" lvl="1" indent="-457200">
              <a:buFont typeface="Arial" panose="020B0604020202020204" pitchFamily="34" charset="0"/>
              <a:buChar char="•"/>
            </a:pPr>
            <a:r>
              <a:rPr lang="en-US" sz="2400">
                <a:solidFill>
                  <a:schemeClr val="tx1"/>
                </a:solidFill>
              </a:rPr>
              <a:t>helping a student sign in to the MCAS Student Kiosk (this is the only situation in which a test administrator may type directly into a student’s test)</a:t>
            </a:r>
          </a:p>
          <a:p>
            <a:pPr marL="914400" lvl="1" indent="-457200">
              <a:buFont typeface="Arial" panose="020B0604020202020204" pitchFamily="34" charset="0"/>
              <a:buChar char="•"/>
            </a:pPr>
            <a:r>
              <a:rPr lang="en-US" sz="2400">
                <a:solidFill>
                  <a:schemeClr val="tx1"/>
                </a:solidFill>
                <a:latin typeface="Arial"/>
                <a:cs typeface="Arial"/>
              </a:rPr>
              <a:t>pointing to a tool button if a student is unable to find it</a:t>
            </a:r>
          </a:p>
          <a:p>
            <a:pPr marL="914400" lvl="1" indent="-457200">
              <a:buFont typeface="Arial" panose="020B0604020202020204" pitchFamily="34" charset="0"/>
              <a:buChar char="•"/>
            </a:pPr>
            <a:r>
              <a:rPr lang="en-US" sz="2400">
                <a:solidFill>
                  <a:schemeClr val="tx1"/>
                </a:solidFill>
                <a:latin typeface="Arial"/>
                <a:cs typeface="Arial"/>
              </a:rPr>
              <a:t>explaining to a student how to enter a result in the equation editor</a:t>
            </a:r>
          </a:p>
          <a:p>
            <a:pPr marL="914400" lvl="1" indent="-457200">
              <a:buFont typeface="Arial" panose="020B0604020202020204" pitchFamily="34" charset="0"/>
              <a:buChar char="•"/>
            </a:pPr>
            <a:r>
              <a:rPr lang="en-US" sz="2400">
                <a:solidFill>
                  <a:schemeClr val="tx1"/>
                </a:solidFill>
                <a:latin typeface="Arial"/>
                <a:cs typeface="Arial"/>
              </a:rPr>
              <a:t>explaining how to navigate to the review screen</a:t>
            </a:r>
          </a:p>
          <a:p>
            <a:pPr marL="457200" indent="-457200">
              <a:buFont typeface="Arial" panose="020B0604020202020204" pitchFamily="34" charset="0"/>
              <a:buChar char="•"/>
            </a:pPr>
            <a:r>
              <a:rPr lang="en-US" sz="3200">
                <a:solidFill>
                  <a:schemeClr val="tx1"/>
                </a:solidFill>
                <a:latin typeface="Arial"/>
                <a:cs typeface="Arial"/>
              </a:rPr>
              <a:t>Re-reading part of the TAM script to students</a:t>
            </a:r>
          </a:p>
          <a:p>
            <a:pPr marL="914400" lvl="1" indent="-457200"/>
            <a:r>
              <a:rPr lang="en-US">
                <a:solidFill>
                  <a:schemeClr val="tx1"/>
                </a:solidFill>
                <a:latin typeface="Arial"/>
                <a:cs typeface="Arial"/>
              </a:rPr>
              <a:t>E</a:t>
            </a:r>
            <a:r>
              <a:rPr lang="en-US" sz="2400">
                <a:solidFill>
                  <a:schemeClr val="tx1"/>
                </a:solidFill>
                <a:latin typeface="Arial"/>
                <a:cs typeface="Arial"/>
              </a:rPr>
              <a:t>.g., </a:t>
            </a:r>
            <a:r>
              <a:rPr lang="en-US">
                <a:solidFill>
                  <a:schemeClr val="tx1"/>
                </a:solidFill>
                <a:latin typeface="Arial"/>
                <a:cs typeface="Arial"/>
              </a:rPr>
              <a:t>as</a:t>
            </a:r>
            <a:r>
              <a:rPr lang="en-US" sz="2400">
                <a:solidFill>
                  <a:schemeClr val="tx1"/>
                </a:solidFill>
                <a:latin typeface="Arial"/>
                <a:cs typeface="Arial"/>
              </a:rPr>
              <a:t> students finish, </a:t>
            </a:r>
            <a:r>
              <a:rPr lang="en-US">
                <a:solidFill>
                  <a:schemeClr val="tx1"/>
                </a:solidFill>
                <a:latin typeface="Arial"/>
                <a:cs typeface="Arial"/>
              </a:rPr>
              <a:t>TAs can</a:t>
            </a:r>
            <a:r>
              <a:rPr lang="en-US" sz="2400">
                <a:solidFill>
                  <a:schemeClr val="tx1"/>
                </a:solidFill>
                <a:latin typeface="Arial"/>
                <a:cs typeface="Arial"/>
              </a:rPr>
              <a:t> </a:t>
            </a:r>
            <a:r>
              <a:rPr lang="en-US">
                <a:solidFill>
                  <a:schemeClr val="tx1"/>
                </a:solidFill>
                <a:latin typeface="Arial"/>
                <a:cs typeface="Arial"/>
              </a:rPr>
              <a:t>re-read</a:t>
            </a:r>
            <a:r>
              <a:rPr lang="en-US" sz="2400">
                <a:solidFill>
                  <a:schemeClr val="tx1"/>
                </a:solidFill>
                <a:latin typeface="Arial"/>
                <a:cs typeface="Arial"/>
              </a:rPr>
              <a:t> </a:t>
            </a:r>
            <a:r>
              <a:rPr lang="en-US">
                <a:solidFill>
                  <a:schemeClr val="tx1"/>
                </a:solidFill>
                <a:latin typeface="Arial"/>
                <a:cs typeface="Arial"/>
              </a:rPr>
              <a:t>the script</a:t>
            </a:r>
            <a:r>
              <a:rPr lang="en-US" sz="2400">
                <a:solidFill>
                  <a:schemeClr val="tx1"/>
                </a:solidFill>
                <a:latin typeface="Arial"/>
                <a:cs typeface="Arial"/>
              </a:rPr>
              <a:t> </a:t>
            </a:r>
            <a:r>
              <a:rPr lang="en-US">
                <a:solidFill>
                  <a:schemeClr val="tx1"/>
                </a:solidFill>
                <a:latin typeface="Arial"/>
                <a:cs typeface="Arial"/>
              </a:rPr>
              <a:t>about checking</a:t>
            </a:r>
            <a:r>
              <a:rPr lang="en-US" sz="2400">
                <a:solidFill>
                  <a:schemeClr val="tx1"/>
                </a:solidFill>
                <a:latin typeface="Arial"/>
                <a:cs typeface="Arial"/>
              </a:rPr>
              <a:t> their work. </a:t>
            </a:r>
          </a:p>
          <a:p>
            <a:pPr marL="457200" indent="-457200">
              <a:buFont typeface="Arial" panose="020B0604020202020204" pitchFamily="34" charset="0"/>
              <a:buChar char="•"/>
            </a:pPr>
            <a:r>
              <a:rPr lang="en-US" sz="3200">
                <a:solidFill>
                  <a:schemeClr val="tx1"/>
                </a:solidFill>
                <a:latin typeface="Arial"/>
                <a:cs typeface="Arial"/>
              </a:rPr>
              <a:t>Encouraging students:</a:t>
            </a:r>
          </a:p>
          <a:p>
            <a:pPr marL="914400" lvl="1" indent="-457200"/>
            <a:r>
              <a:rPr lang="en-US" sz="2400">
                <a:solidFill>
                  <a:schemeClr val="tx1"/>
                </a:solidFill>
                <a:latin typeface="Arial"/>
                <a:cs typeface="Arial"/>
              </a:rPr>
              <a:t>“Just do your best.” “Just give your best effort.” “Do the best you can.”</a:t>
            </a:r>
            <a:r>
              <a:rPr lang="en-US">
                <a:solidFill>
                  <a:schemeClr val="tx1"/>
                </a:solidFill>
                <a:latin typeface="Arial"/>
                <a:cs typeface="Arial"/>
              </a:rPr>
              <a:t> "Just answer it as well as you can." </a:t>
            </a:r>
            <a:endParaRPr lang="en-US" sz="2400">
              <a:solidFill>
                <a:schemeClr val="tx1"/>
              </a:solidFill>
            </a:endParaRPr>
          </a:p>
          <a:p>
            <a:pPr marL="457200" indent="-457200">
              <a:buFont typeface="Arial" panose="020B0604020202020204" pitchFamily="34" charset="0"/>
              <a:buChar char="•"/>
            </a:pPr>
            <a:endParaRPr lang="en-US" sz="3200"/>
          </a:p>
        </p:txBody>
      </p:sp>
      <p:sp>
        <p:nvSpPr>
          <p:cNvPr id="4" name="Slide Number Placeholder 3">
            <a:extLst>
              <a:ext uri="{FF2B5EF4-FFF2-40B4-BE49-F238E27FC236}">
                <a16:creationId xmlns:a16="http://schemas.microsoft.com/office/drawing/2014/main" id="{B145BA0E-2E00-F18D-8D87-C97A9C76F260}"/>
              </a:ext>
            </a:extLst>
          </p:cNvPr>
          <p:cNvSpPr>
            <a:spLocks noGrp="1"/>
          </p:cNvSpPr>
          <p:nvPr>
            <p:ph type="sldNum" sz="quarter" idx="12"/>
          </p:nvPr>
        </p:nvSpPr>
        <p:spPr/>
        <p:txBody>
          <a:bodyPr/>
          <a:lstStyle/>
          <a:p>
            <a:fld id="{68A8D22E-6BC5-9E47-900C-2BB94685D9F5}" type="slidenum">
              <a:rPr lang="en-US" smtClean="0"/>
              <a:t>69</a:t>
            </a:fld>
            <a:endParaRPr lang="en-US"/>
          </a:p>
        </p:txBody>
      </p:sp>
    </p:spTree>
    <p:extLst>
      <p:ext uri="{BB962C8B-B14F-4D97-AF65-F5344CB8AC3E}">
        <p14:creationId xmlns:p14="http://schemas.microsoft.com/office/powerpoint/2010/main" val="3439132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91AB-F5D0-F531-522C-600F46EAC0B4}"/>
              </a:ext>
            </a:extLst>
          </p:cNvPr>
          <p:cNvSpPr>
            <a:spLocks noGrp="1"/>
          </p:cNvSpPr>
          <p:nvPr>
            <p:ph type="title" idx="4294967295"/>
          </p:nvPr>
        </p:nvSpPr>
        <p:spPr>
          <a:xfrm>
            <a:off x="2922814" y="2882900"/>
            <a:ext cx="10515600" cy="1092200"/>
          </a:xfrm>
        </p:spPr>
        <p:txBody>
          <a:bodyPr>
            <a:normAutofit/>
          </a:bodyPr>
          <a:lstStyle/>
          <a:p>
            <a:pPr defTabSz="796925"/>
            <a:r>
              <a:rPr lang="en-US">
                <a:solidFill>
                  <a:schemeClr val="tx1"/>
                </a:solidFill>
              </a:rPr>
              <a:t>1. Introduction and Resources </a:t>
            </a:r>
          </a:p>
        </p:txBody>
      </p:sp>
      <p:sp>
        <p:nvSpPr>
          <p:cNvPr id="3" name="Slide Number Placeholder 2">
            <a:extLst>
              <a:ext uri="{FF2B5EF4-FFF2-40B4-BE49-F238E27FC236}">
                <a16:creationId xmlns:a16="http://schemas.microsoft.com/office/drawing/2014/main" id="{D614B6A9-34E7-2D91-C1ED-130668EA57A8}"/>
              </a:ext>
            </a:extLst>
          </p:cNvPr>
          <p:cNvSpPr>
            <a:spLocks noGrp="1"/>
          </p:cNvSpPr>
          <p:nvPr>
            <p:ph type="sldNum" sz="quarter" idx="12"/>
          </p:nvPr>
        </p:nvSpPr>
        <p:spPr/>
        <p:txBody>
          <a:bodyPr/>
          <a:lstStyle/>
          <a:p>
            <a:fld id="{68A8D22E-6BC5-9E47-900C-2BB94685D9F5}" type="slidenum">
              <a:rPr lang="en-US" smtClean="0"/>
              <a:pPr/>
              <a:t>7</a:t>
            </a:fld>
            <a:endParaRPr lang="en-US"/>
          </a:p>
        </p:txBody>
      </p:sp>
    </p:spTree>
    <p:extLst>
      <p:ext uri="{BB962C8B-B14F-4D97-AF65-F5344CB8AC3E}">
        <p14:creationId xmlns:p14="http://schemas.microsoft.com/office/powerpoint/2010/main" val="18090255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173179" y="308699"/>
            <a:ext cx="11002780" cy="861002"/>
          </a:xfrm>
        </p:spPr>
        <p:txBody>
          <a:bodyPr>
            <a:noAutofit/>
          </a:bodyPr>
          <a:lstStyle/>
          <a:p>
            <a:r>
              <a:rPr lang="en-US" sz="4400"/>
              <a:t>Test Security Requirements for Students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a:xfrm>
            <a:off x="173179" y="1591254"/>
            <a:ext cx="11890665" cy="4614560"/>
          </a:xfrm>
        </p:spPr>
        <p:txBody>
          <a:bodyPr vert="horz" lIns="91440" tIns="45720" rIns="91440" bIns="45720" rtlCol="0" anchor="t">
            <a:normAutofit lnSpcReduction="10000"/>
          </a:bodyPr>
          <a:lstStyle/>
          <a:p>
            <a:pPr marL="457200" indent="-457200">
              <a:buFont typeface="Arial" panose="020B0604020202020204" pitchFamily="34" charset="0"/>
              <a:buChar char="•"/>
            </a:pPr>
            <a:r>
              <a:rPr lang="en-US" sz="3200">
                <a:solidFill>
                  <a:schemeClr val="tx1"/>
                </a:solidFill>
              </a:rPr>
              <a:t>Students’ results may be invalidated if they engage in any of the following activities:</a:t>
            </a:r>
          </a:p>
          <a:p>
            <a:pPr marL="914400" lvl="1" indent="-457200">
              <a:buFont typeface="Arial" panose="020B0604020202020204" pitchFamily="34" charset="0"/>
              <a:buChar char="•"/>
            </a:pPr>
            <a:r>
              <a:rPr lang="en-US" sz="2400">
                <a:solidFill>
                  <a:schemeClr val="tx1"/>
                </a:solidFill>
                <a:latin typeface="Arial"/>
                <a:cs typeface="Arial"/>
              </a:rPr>
              <a:t>duplicating any portion of secure test content</a:t>
            </a:r>
          </a:p>
          <a:p>
            <a:pPr marL="914400" lvl="1" indent="-457200">
              <a:buFont typeface="Arial" panose="020B0604020202020204" pitchFamily="34" charset="0"/>
              <a:buChar char="•"/>
            </a:pPr>
            <a:r>
              <a:rPr lang="en-US" sz="2400">
                <a:solidFill>
                  <a:schemeClr val="tx1"/>
                </a:solidFill>
                <a:latin typeface="Arial"/>
                <a:cs typeface="Arial"/>
              </a:rPr>
              <a:t>accessing prohibited materials such as cell phones or other electronic devices</a:t>
            </a:r>
          </a:p>
          <a:p>
            <a:pPr marL="914400" lvl="1" indent="-457200">
              <a:buFont typeface="Arial" panose="020B0604020202020204" pitchFamily="34" charset="0"/>
              <a:buChar char="•"/>
            </a:pPr>
            <a:r>
              <a:rPr lang="en-US" sz="2400">
                <a:solidFill>
                  <a:schemeClr val="tx1"/>
                </a:solidFill>
                <a:latin typeface="Arial"/>
                <a:cs typeface="Arial"/>
              </a:rPr>
              <a:t>communicating with other students (e.g., talking, whispering, writing notes)</a:t>
            </a:r>
          </a:p>
          <a:p>
            <a:pPr marL="914400" lvl="1" indent="-457200">
              <a:buFont typeface="Arial" panose="020B0604020202020204" pitchFamily="34" charset="0"/>
              <a:buChar char="•"/>
            </a:pPr>
            <a:r>
              <a:rPr lang="en-US" sz="2400">
                <a:solidFill>
                  <a:schemeClr val="tx1"/>
                </a:solidFill>
                <a:latin typeface="Arial"/>
                <a:cs typeface="Arial"/>
              </a:rPr>
              <a:t>looking at any other student’s computer screen or answer booklet</a:t>
            </a:r>
          </a:p>
          <a:p>
            <a:pPr marL="914400" lvl="1" indent="-457200"/>
            <a:r>
              <a:rPr lang="en-US" sz="2400">
                <a:solidFill>
                  <a:schemeClr val="tx1"/>
                </a:solidFill>
                <a:latin typeface="Arial"/>
                <a:cs typeface="Arial"/>
              </a:rPr>
              <a:t>asking for or receiving help from anyone </a:t>
            </a:r>
            <a:endParaRPr lang="en-US">
              <a:solidFill>
                <a:schemeClr val="tx1"/>
              </a:solidFill>
              <a:latin typeface="Arial"/>
              <a:cs typeface="Arial"/>
            </a:endParaRPr>
          </a:p>
          <a:p>
            <a:pPr marL="914400" lvl="1" indent="-457200">
              <a:buFont typeface="Arial" panose="020B0604020202020204" pitchFamily="34" charset="0"/>
              <a:buChar char="•"/>
            </a:pPr>
            <a:r>
              <a:rPr lang="en-US" sz="2400">
                <a:solidFill>
                  <a:schemeClr val="tx1"/>
                </a:solidFill>
                <a:latin typeface="Arial"/>
                <a:cs typeface="Arial"/>
              </a:rPr>
              <a:t>providing help to another student</a:t>
            </a:r>
            <a:endParaRPr lang="en-US">
              <a:solidFill>
                <a:schemeClr val="tx1"/>
              </a:solidFill>
            </a:endParaRPr>
          </a:p>
          <a:p>
            <a:pPr marL="914400" lvl="1" indent="-457200">
              <a:buFont typeface="Arial" panose="020B0604020202020204" pitchFamily="34" charset="0"/>
              <a:buChar char="•"/>
            </a:pPr>
            <a:r>
              <a:rPr lang="en-US" sz="2400">
                <a:solidFill>
                  <a:schemeClr val="tx1"/>
                </a:solidFill>
                <a:latin typeface="Arial"/>
                <a:cs typeface="Arial"/>
              </a:rPr>
              <a:t>consulting notes, books, or instructional materials during testing</a:t>
            </a:r>
          </a:p>
          <a:p>
            <a:pPr marL="457200" indent="-457200">
              <a:buFont typeface="Arial" panose="020B0604020202020204" pitchFamily="34" charset="0"/>
              <a:buChar char="•"/>
            </a:pPr>
            <a:r>
              <a:rPr lang="en-US" sz="3200">
                <a:solidFill>
                  <a:schemeClr val="tx1"/>
                </a:solidFill>
                <a:latin typeface="Arial"/>
                <a:cs typeface="Arial"/>
              </a:rPr>
              <a:t>See</a:t>
            </a:r>
            <a:r>
              <a:rPr lang="en-US" sz="3200">
                <a:latin typeface="Arial"/>
                <a:cs typeface="Arial"/>
              </a:rPr>
              <a:t> </a:t>
            </a:r>
            <a:r>
              <a:rPr lang="en-US" sz="3200">
                <a:latin typeface="Arial"/>
                <a:cs typeface="Arial"/>
                <a:hlinkClick r:id="rId2"/>
              </a:rPr>
              <a:t>sample form for students</a:t>
            </a:r>
            <a:r>
              <a:rPr lang="en-US" sz="3200">
                <a:latin typeface="Arial"/>
                <a:cs typeface="Arial"/>
              </a:rPr>
              <a:t> </a:t>
            </a:r>
            <a:r>
              <a:rPr lang="en-US" sz="3200">
                <a:solidFill>
                  <a:schemeClr val="tx1"/>
                </a:solidFill>
                <a:latin typeface="Arial"/>
                <a:cs typeface="Arial"/>
              </a:rPr>
              <a:t>and a </a:t>
            </a:r>
            <a:r>
              <a:rPr lang="en-US" sz="3200">
                <a:latin typeface="Arial"/>
                <a:cs typeface="Arial"/>
                <a:hlinkClick r:id="rId3"/>
              </a:rPr>
              <a:t>sample letter to send to parents</a:t>
            </a:r>
            <a:r>
              <a:rPr lang="en-US" sz="3200">
                <a:latin typeface="Arial"/>
                <a:cs typeface="Arial"/>
              </a:rPr>
              <a:t> </a:t>
            </a:r>
            <a:r>
              <a:rPr lang="en-US" sz="3200">
                <a:solidFill>
                  <a:schemeClr val="tx1"/>
                </a:solidFill>
                <a:latin typeface="Arial"/>
                <a:cs typeface="Arial"/>
              </a:rPr>
              <a:t>(recommended for grades 6 and up)</a:t>
            </a:r>
          </a:p>
        </p:txBody>
      </p:sp>
      <p:sp>
        <p:nvSpPr>
          <p:cNvPr id="4" name="Slide Number Placeholder 3">
            <a:extLst>
              <a:ext uri="{FF2B5EF4-FFF2-40B4-BE49-F238E27FC236}">
                <a16:creationId xmlns:a16="http://schemas.microsoft.com/office/drawing/2014/main" id="{F6BB6C1A-6B2C-C840-873D-CC5ADF1FFDAD}"/>
              </a:ext>
            </a:extLst>
          </p:cNvPr>
          <p:cNvSpPr>
            <a:spLocks noGrp="1"/>
          </p:cNvSpPr>
          <p:nvPr>
            <p:ph type="sldNum" sz="quarter" idx="12"/>
          </p:nvPr>
        </p:nvSpPr>
        <p:spPr/>
        <p:txBody>
          <a:bodyPr/>
          <a:lstStyle/>
          <a:p>
            <a:fld id="{68A8D22E-6BC5-9E47-900C-2BB94685D9F5}" type="slidenum">
              <a:rPr lang="en-US" smtClean="0"/>
              <a:t>70</a:t>
            </a:fld>
            <a:endParaRPr lang="en-US"/>
          </a:p>
        </p:txBody>
      </p:sp>
    </p:spTree>
    <p:extLst>
      <p:ext uri="{BB962C8B-B14F-4D97-AF65-F5344CB8AC3E}">
        <p14:creationId xmlns:p14="http://schemas.microsoft.com/office/powerpoint/2010/main" val="14383576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918BC5-F7DB-8FCD-F730-59EC727B5740}"/>
              </a:ext>
            </a:extLst>
          </p:cNvPr>
          <p:cNvSpPr>
            <a:spLocks noGrp="1"/>
          </p:cNvSpPr>
          <p:nvPr>
            <p:ph type="title"/>
          </p:nvPr>
        </p:nvSpPr>
        <p:spPr/>
        <p:txBody>
          <a:bodyPr/>
          <a:lstStyle/>
          <a:p>
            <a:r>
              <a:rPr lang="en-US" dirty="0"/>
              <a:t>Poll Question</a:t>
            </a:r>
          </a:p>
        </p:txBody>
      </p:sp>
      <p:sp>
        <p:nvSpPr>
          <p:cNvPr id="2" name="Content Placeholder 1">
            <a:extLst>
              <a:ext uri="{FF2B5EF4-FFF2-40B4-BE49-F238E27FC236}">
                <a16:creationId xmlns:a16="http://schemas.microsoft.com/office/drawing/2014/main" id="{EE6CDC05-F271-E3D8-2B9D-3E85CCDEBF36}"/>
              </a:ext>
            </a:extLst>
          </p:cNvPr>
          <p:cNvSpPr>
            <a:spLocks noGrp="1"/>
          </p:cNvSpPr>
          <p:nvPr>
            <p:ph idx="1"/>
          </p:nvPr>
        </p:nvSpPr>
        <p:spPr/>
        <p:txBody>
          <a:bodyPr/>
          <a:lstStyle/>
          <a:p>
            <a:pPr marL="0" indent="0">
              <a:buNone/>
            </a:pPr>
            <a:r>
              <a:rPr lang="en-US" sz="3600" b="1"/>
              <a:t>What should you do </a:t>
            </a:r>
            <a:r>
              <a:rPr lang="en-US" sz="3600" b="1" i="1"/>
              <a:t>first</a:t>
            </a:r>
            <a:r>
              <a:rPr lang="en-US" sz="3600" b="1"/>
              <a:t> if a testing irregularity happens at your school? </a:t>
            </a:r>
          </a:p>
          <a:p>
            <a:endParaRPr lang="en-US" sz="2800"/>
          </a:p>
          <a:p>
            <a:pPr marL="1250950" lvl="1" indent="-742950">
              <a:buFont typeface="+mj-lt"/>
              <a:buAutoNum type="alphaUcPeriod"/>
            </a:pPr>
            <a:r>
              <a:rPr lang="en-US" sz="3200"/>
              <a:t>Call DESE’s Office of Student Assessment Services.</a:t>
            </a:r>
          </a:p>
          <a:p>
            <a:pPr marL="1250950" lvl="1" indent="-742950">
              <a:buFont typeface="+mj-lt"/>
              <a:buAutoNum type="alphaUcPeriod"/>
            </a:pPr>
            <a:r>
              <a:rPr lang="en-US" sz="3200"/>
              <a:t>Call the MCAS Service Center.</a:t>
            </a:r>
          </a:p>
          <a:p>
            <a:pPr marL="1250950" lvl="1" indent="-742950">
              <a:buFont typeface="+mj-lt"/>
              <a:buAutoNum type="alphaUcPeriod"/>
            </a:pPr>
            <a:r>
              <a:rPr lang="en-US" sz="3200"/>
              <a:t>Contact the student’s parents/guardians. </a:t>
            </a:r>
          </a:p>
          <a:p>
            <a:pPr marL="1250950" lvl="1" indent="-742950">
              <a:buAutoNum type="alphaUcPeriod"/>
            </a:pPr>
            <a:r>
              <a:rPr lang="en-US" sz="3200"/>
              <a:t>Email an irregularity report to DESE.</a:t>
            </a:r>
          </a:p>
          <a:p>
            <a:endParaRPr lang="en-US"/>
          </a:p>
        </p:txBody>
      </p:sp>
      <p:sp>
        <p:nvSpPr>
          <p:cNvPr id="4" name="Slide Number Placeholder 3">
            <a:extLst>
              <a:ext uri="{FF2B5EF4-FFF2-40B4-BE49-F238E27FC236}">
                <a16:creationId xmlns:a16="http://schemas.microsoft.com/office/drawing/2014/main" id="{B1884E74-C64C-16B6-D9E0-78A69ABA8A50}"/>
              </a:ext>
            </a:extLst>
          </p:cNvPr>
          <p:cNvSpPr>
            <a:spLocks noGrp="1"/>
          </p:cNvSpPr>
          <p:nvPr>
            <p:ph type="sldNum" sz="quarter" idx="12"/>
          </p:nvPr>
        </p:nvSpPr>
        <p:spPr/>
        <p:txBody>
          <a:bodyPr/>
          <a:lstStyle/>
          <a:p>
            <a:fld id="{68A8D22E-6BC5-9E47-900C-2BB94685D9F5}" type="slidenum">
              <a:rPr lang="en-US" smtClean="0"/>
              <a:pPr/>
              <a:t>71</a:t>
            </a:fld>
            <a:endParaRPr lang="en-US"/>
          </a:p>
        </p:txBody>
      </p:sp>
    </p:spTree>
    <p:extLst>
      <p:ext uri="{BB962C8B-B14F-4D97-AF65-F5344CB8AC3E}">
        <p14:creationId xmlns:p14="http://schemas.microsoft.com/office/powerpoint/2010/main" val="42211688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173179" y="308699"/>
            <a:ext cx="11652353" cy="861002"/>
          </a:xfrm>
        </p:spPr>
        <p:txBody>
          <a:bodyPr>
            <a:noAutofit/>
          </a:bodyPr>
          <a:lstStyle/>
          <a:p>
            <a:r>
              <a:rPr lang="en-US" sz="3400">
                <a:latin typeface="Arial"/>
                <a:cs typeface="Arial"/>
              </a:rPr>
              <a:t>Steps to Take after a Security Incident or Irregularity</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a:xfrm>
            <a:off x="173179" y="1591254"/>
            <a:ext cx="11890665" cy="4677019"/>
          </a:xfrm>
        </p:spPr>
        <p:txBody>
          <a:bodyPr vert="horz" lIns="91440" tIns="45720" rIns="91440" bIns="45720" rtlCol="0" anchor="t">
            <a:normAutofit fontScale="92500" lnSpcReduction="10000"/>
          </a:bodyPr>
          <a:lstStyle/>
          <a:p>
            <a:pPr marL="457200" indent="-457200">
              <a:buFont typeface="Arial" panose="020B0604020202020204" pitchFamily="34" charset="0"/>
              <a:buChar char="•"/>
            </a:pPr>
            <a:r>
              <a:rPr lang="en-US">
                <a:solidFill>
                  <a:schemeClr val="tx1"/>
                </a:solidFill>
                <a:latin typeface="Arial"/>
                <a:cs typeface="Arial"/>
              </a:rPr>
              <a:t>Investigate the incident.</a:t>
            </a:r>
            <a:endParaRPr lang="en-US">
              <a:solidFill>
                <a:schemeClr val="tx1"/>
              </a:solidFill>
            </a:endParaRPr>
          </a:p>
          <a:p>
            <a:pPr marL="914400" lvl="1" indent="-457200">
              <a:buFont typeface="Arial" panose="020B0604020202020204" pitchFamily="34" charset="0"/>
              <a:buChar char="•"/>
            </a:pPr>
            <a:r>
              <a:rPr lang="en-US" sz="2400">
                <a:solidFill>
                  <a:schemeClr val="tx1"/>
                </a:solidFill>
                <a:latin typeface="Arial"/>
                <a:cs typeface="Arial"/>
              </a:rPr>
              <a:t>Talk to the test administrator(s) involved.</a:t>
            </a:r>
          </a:p>
          <a:p>
            <a:pPr marL="914400" lvl="1" indent="-457200">
              <a:buFont typeface="Arial" panose="020B0604020202020204" pitchFamily="34" charset="0"/>
              <a:buChar char="•"/>
            </a:pPr>
            <a:r>
              <a:rPr lang="en-US" sz="2400">
                <a:solidFill>
                  <a:schemeClr val="tx1"/>
                </a:solidFill>
                <a:latin typeface="Arial"/>
                <a:cs typeface="Arial"/>
              </a:rPr>
              <a:t>Talk to any students involved.</a:t>
            </a:r>
          </a:p>
          <a:p>
            <a:pPr marL="914400" lvl="1" indent="-457200"/>
            <a:r>
              <a:rPr lang="en-US">
                <a:solidFill>
                  <a:schemeClr val="tx1"/>
                </a:solidFill>
                <a:latin typeface="Arial"/>
                <a:cs typeface="Arial"/>
              </a:rPr>
              <a:t>Determine whether the incident occurred </a:t>
            </a:r>
            <a:r>
              <a:rPr lang="en-US" i="1">
                <a:solidFill>
                  <a:schemeClr val="tx1"/>
                </a:solidFill>
                <a:latin typeface="Arial"/>
                <a:cs typeface="Arial"/>
              </a:rPr>
              <a:t>during</a:t>
            </a:r>
            <a:r>
              <a:rPr lang="en-US">
                <a:solidFill>
                  <a:schemeClr val="tx1"/>
                </a:solidFill>
                <a:latin typeface="Arial"/>
                <a:cs typeface="Arial"/>
              </a:rPr>
              <a:t> testing or </a:t>
            </a:r>
            <a:r>
              <a:rPr lang="en-US" i="1">
                <a:solidFill>
                  <a:schemeClr val="tx1"/>
                </a:solidFill>
                <a:latin typeface="Arial"/>
                <a:cs typeface="Arial"/>
              </a:rPr>
              <a:t>after</a:t>
            </a:r>
            <a:r>
              <a:rPr lang="en-US">
                <a:solidFill>
                  <a:schemeClr val="tx1"/>
                </a:solidFill>
                <a:latin typeface="Arial"/>
                <a:cs typeface="Arial"/>
              </a:rPr>
              <a:t> the student had completed testing.</a:t>
            </a:r>
          </a:p>
          <a:p>
            <a:pPr marL="914400" lvl="1" indent="-457200">
              <a:buFont typeface="Arial" panose="020B0604020202020204" pitchFamily="34" charset="0"/>
              <a:buChar char="•"/>
            </a:pPr>
            <a:r>
              <a:rPr lang="en-US" sz="2400">
                <a:solidFill>
                  <a:schemeClr val="tx1"/>
                </a:solidFill>
                <a:latin typeface="Arial"/>
                <a:cs typeface="Arial"/>
              </a:rPr>
              <a:t>Collect documents (e.g., notes, extra reference sheets).</a:t>
            </a:r>
          </a:p>
          <a:p>
            <a:pPr marL="914400" lvl="1" indent="-457200"/>
            <a:r>
              <a:rPr lang="en-US" sz="2400">
                <a:solidFill>
                  <a:schemeClr val="tx1"/>
                </a:solidFill>
                <a:latin typeface="Arial"/>
                <a:cs typeface="Arial"/>
              </a:rPr>
              <a:t>If reporting a read-aloud</a:t>
            </a:r>
            <a:r>
              <a:rPr lang="en-US">
                <a:solidFill>
                  <a:schemeClr val="tx1"/>
                </a:solidFill>
                <a:latin typeface="Arial"/>
                <a:cs typeface="Arial"/>
              </a:rPr>
              <a:t> or text-to-speech</a:t>
            </a:r>
            <a:r>
              <a:rPr lang="en-US" sz="2400">
                <a:solidFill>
                  <a:schemeClr val="tx1"/>
                </a:solidFill>
                <a:latin typeface="Arial"/>
                <a:cs typeface="Arial"/>
              </a:rPr>
              <a:t> violation, determine how much of the test was read.</a:t>
            </a:r>
          </a:p>
          <a:p>
            <a:pPr marL="914400" lvl="1" indent="-457200"/>
            <a:r>
              <a:rPr lang="en-US" sz="2400">
                <a:solidFill>
                  <a:schemeClr val="tx1"/>
                </a:solidFill>
                <a:latin typeface="Arial"/>
                <a:cs typeface="Arial"/>
              </a:rPr>
              <a:t>If reporting </a:t>
            </a:r>
            <a:r>
              <a:rPr lang="en-US">
                <a:solidFill>
                  <a:schemeClr val="tx1"/>
                </a:solidFill>
                <a:latin typeface="Arial"/>
                <a:cs typeface="Arial"/>
              </a:rPr>
              <a:t>an incident involving a calculator or prohibited math tool (e.g., a multiplication chart),</a:t>
            </a:r>
            <a:r>
              <a:rPr lang="en-US" sz="2400">
                <a:solidFill>
                  <a:schemeClr val="tx1"/>
                </a:solidFill>
                <a:latin typeface="Arial"/>
                <a:cs typeface="Arial"/>
              </a:rPr>
              <a:t> determine which items were solved with the </a:t>
            </a:r>
            <a:r>
              <a:rPr lang="en-US">
                <a:solidFill>
                  <a:schemeClr val="tx1"/>
                </a:solidFill>
                <a:latin typeface="Arial"/>
                <a:cs typeface="Arial"/>
              </a:rPr>
              <a:t>tool</a:t>
            </a:r>
            <a:r>
              <a:rPr lang="en-US" sz="2400">
                <a:solidFill>
                  <a:schemeClr val="tx1"/>
                </a:solidFill>
                <a:latin typeface="Arial"/>
                <a:cs typeface="Arial"/>
              </a:rPr>
              <a:t>.</a:t>
            </a:r>
          </a:p>
          <a:p>
            <a:pPr marL="457200" indent="-457200"/>
            <a:r>
              <a:rPr lang="en-US" sz="2600">
                <a:solidFill>
                  <a:schemeClr val="tx1"/>
                </a:solidFill>
                <a:latin typeface="Arial"/>
                <a:cs typeface="Arial"/>
              </a:rPr>
              <a:t>Call DESE at 781-338-3625.</a:t>
            </a:r>
          </a:p>
          <a:p>
            <a:pPr marL="457200" indent="-457200">
              <a:buFont typeface="Arial" panose="020B0604020202020204" pitchFamily="34" charset="0"/>
              <a:buChar char="•"/>
            </a:pPr>
            <a:r>
              <a:rPr lang="en-US">
                <a:solidFill>
                  <a:schemeClr val="tx1"/>
                </a:solidFill>
                <a:latin typeface="Arial"/>
                <a:cs typeface="Arial"/>
              </a:rPr>
              <a:t>Submit a report if instructed to.</a:t>
            </a:r>
            <a:endParaRPr lang="en-US">
              <a:solidFill>
                <a:schemeClr val="tx1"/>
              </a:solidFill>
            </a:endParaRPr>
          </a:p>
          <a:p>
            <a:pPr marL="457200" indent="-457200">
              <a:buFont typeface="Arial" panose="020B0604020202020204" pitchFamily="34" charset="0"/>
              <a:buChar char="•"/>
            </a:pPr>
            <a:r>
              <a:rPr lang="en-US">
                <a:solidFill>
                  <a:schemeClr val="tx1"/>
                </a:solidFill>
                <a:latin typeface="Arial"/>
                <a:cs typeface="Arial"/>
              </a:rPr>
              <a:t>Take any local action that is appropriate. </a:t>
            </a:r>
          </a:p>
          <a:p>
            <a:pPr marL="457200" indent="-457200">
              <a:buFont typeface="Arial" panose="020B0604020202020204" pitchFamily="34" charset="0"/>
              <a:buChar char="•"/>
            </a:pPr>
            <a:endParaRPr lang="en-US" sz="3200"/>
          </a:p>
        </p:txBody>
      </p:sp>
      <p:sp>
        <p:nvSpPr>
          <p:cNvPr id="4" name="Slide Number Placeholder 3">
            <a:extLst>
              <a:ext uri="{FF2B5EF4-FFF2-40B4-BE49-F238E27FC236}">
                <a16:creationId xmlns:a16="http://schemas.microsoft.com/office/drawing/2014/main" id="{DC93B4F5-7E20-2CDB-6803-E29EFBF23970}"/>
              </a:ext>
            </a:extLst>
          </p:cNvPr>
          <p:cNvSpPr>
            <a:spLocks noGrp="1"/>
          </p:cNvSpPr>
          <p:nvPr>
            <p:ph type="sldNum" sz="quarter" idx="12"/>
          </p:nvPr>
        </p:nvSpPr>
        <p:spPr/>
        <p:txBody>
          <a:bodyPr/>
          <a:lstStyle/>
          <a:p>
            <a:fld id="{68A8D22E-6BC5-9E47-900C-2BB94685D9F5}" type="slidenum">
              <a:rPr lang="en-US" smtClean="0"/>
              <a:t>72</a:t>
            </a:fld>
            <a:endParaRPr lang="en-US"/>
          </a:p>
        </p:txBody>
      </p:sp>
    </p:spTree>
    <p:extLst>
      <p:ext uri="{BB962C8B-B14F-4D97-AF65-F5344CB8AC3E}">
        <p14:creationId xmlns:p14="http://schemas.microsoft.com/office/powerpoint/2010/main" val="17620070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EF034-A8E7-B9A6-1078-5CA9CDD37F09}"/>
              </a:ext>
            </a:extLst>
          </p:cNvPr>
          <p:cNvSpPr>
            <a:spLocks noGrp="1"/>
          </p:cNvSpPr>
          <p:nvPr>
            <p:ph type="title"/>
          </p:nvPr>
        </p:nvSpPr>
        <p:spPr/>
        <p:txBody>
          <a:bodyPr/>
          <a:lstStyle/>
          <a:p>
            <a:r>
              <a:rPr lang="en-US" dirty="0"/>
              <a:t>Poll Question </a:t>
            </a:r>
          </a:p>
        </p:txBody>
      </p:sp>
      <p:sp>
        <p:nvSpPr>
          <p:cNvPr id="3" name="Content Placeholder 2">
            <a:extLst>
              <a:ext uri="{FF2B5EF4-FFF2-40B4-BE49-F238E27FC236}">
                <a16:creationId xmlns:a16="http://schemas.microsoft.com/office/drawing/2014/main" id="{AB9C040C-A15A-CB0A-1CB7-E8415DB31D7C}"/>
              </a:ext>
            </a:extLst>
          </p:cNvPr>
          <p:cNvSpPr>
            <a:spLocks noGrp="1"/>
          </p:cNvSpPr>
          <p:nvPr>
            <p:ph idx="1"/>
          </p:nvPr>
        </p:nvSpPr>
        <p:spPr/>
        <p:txBody>
          <a:bodyPr>
            <a:normAutofit fontScale="92500" lnSpcReduction="10000"/>
          </a:bodyPr>
          <a:lstStyle/>
          <a:p>
            <a:pPr marL="0" indent="0">
              <a:buNone/>
            </a:pPr>
            <a:r>
              <a:rPr lang="en-US" b="1" dirty="0"/>
              <a:t>Which are the four most commonly reported testing irregularities? </a:t>
            </a:r>
            <a:r>
              <a:rPr lang="en-US" b="1" i="1" dirty="0"/>
              <a:t>(Select all that apply.)</a:t>
            </a:r>
          </a:p>
          <a:p>
            <a:pPr marL="514350" indent="-514350">
              <a:buFont typeface="+mj-lt"/>
              <a:buAutoNum type="alphaUcPeriod"/>
            </a:pPr>
            <a:r>
              <a:rPr lang="en-US" dirty="0"/>
              <a:t>Accessing cell phones</a:t>
            </a:r>
          </a:p>
          <a:p>
            <a:pPr marL="514350" indent="-514350">
              <a:buFont typeface="+mj-lt"/>
              <a:buAutoNum type="alphaUcPeriod"/>
            </a:pPr>
            <a:r>
              <a:rPr lang="en-US" dirty="0"/>
              <a:t>Wearing wireless ear buds</a:t>
            </a:r>
          </a:p>
          <a:p>
            <a:pPr marL="514350" indent="-514350">
              <a:buFont typeface="+mj-lt"/>
              <a:buAutoNum type="alphaUcPeriod"/>
            </a:pPr>
            <a:r>
              <a:rPr lang="en-US" dirty="0"/>
              <a:t>Students without accommodation A9 using a supplemental reference sheet</a:t>
            </a:r>
          </a:p>
          <a:p>
            <a:pPr marL="514350" indent="-514350">
              <a:buFont typeface="+mj-lt"/>
              <a:buAutoNum type="alphaUcPeriod"/>
            </a:pPr>
            <a:r>
              <a:rPr lang="en-US" dirty="0"/>
              <a:t>Students accessing prohibited reference materials (e.g., multiplication charts, classwork, homework)</a:t>
            </a:r>
          </a:p>
          <a:p>
            <a:pPr marL="514350" indent="-514350">
              <a:buFont typeface="+mj-lt"/>
              <a:buAutoNum type="alphaUcPeriod"/>
            </a:pPr>
            <a:r>
              <a:rPr lang="en-US" dirty="0"/>
              <a:t>Students copying answers from each other</a:t>
            </a:r>
          </a:p>
          <a:p>
            <a:pPr marL="514350" indent="-514350">
              <a:buFont typeface="+mj-lt"/>
              <a:buAutoNum type="alphaUcPeriod"/>
            </a:pPr>
            <a:r>
              <a:rPr lang="en-US" dirty="0"/>
              <a:t>Test administrators coaching students</a:t>
            </a:r>
          </a:p>
          <a:p>
            <a:pPr marL="514350" indent="-514350">
              <a:buFont typeface="+mj-lt"/>
              <a:buAutoNum type="alphaUcPeriod"/>
            </a:pPr>
            <a:r>
              <a:rPr lang="en-US" dirty="0"/>
              <a:t>Students passing notes</a:t>
            </a:r>
          </a:p>
          <a:p>
            <a:pPr marL="514350" indent="-514350">
              <a:buFont typeface="+mj-lt"/>
              <a:buAutoNum type="alphaUcPeriod"/>
            </a:pPr>
            <a:endParaRPr lang="en-US" dirty="0"/>
          </a:p>
        </p:txBody>
      </p:sp>
      <p:sp>
        <p:nvSpPr>
          <p:cNvPr id="4" name="Slide Number Placeholder 3">
            <a:extLst>
              <a:ext uri="{FF2B5EF4-FFF2-40B4-BE49-F238E27FC236}">
                <a16:creationId xmlns:a16="http://schemas.microsoft.com/office/drawing/2014/main" id="{ED790CA5-6128-DEF7-DC20-5B0E2233B0CA}"/>
              </a:ext>
            </a:extLst>
          </p:cNvPr>
          <p:cNvSpPr>
            <a:spLocks noGrp="1"/>
          </p:cNvSpPr>
          <p:nvPr>
            <p:ph type="sldNum" sz="quarter" idx="12"/>
          </p:nvPr>
        </p:nvSpPr>
        <p:spPr/>
        <p:txBody>
          <a:bodyPr/>
          <a:lstStyle/>
          <a:p>
            <a:fld id="{68A8D22E-6BC5-9E47-900C-2BB94685D9F5}" type="slidenum">
              <a:rPr lang="en-US" smtClean="0"/>
              <a:pPr/>
              <a:t>73</a:t>
            </a:fld>
            <a:endParaRPr lang="en-US"/>
          </a:p>
        </p:txBody>
      </p:sp>
    </p:spTree>
    <p:extLst>
      <p:ext uri="{BB962C8B-B14F-4D97-AF65-F5344CB8AC3E}">
        <p14:creationId xmlns:p14="http://schemas.microsoft.com/office/powerpoint/2010/main" val="20026740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8E679-A98C-2D9C-853E-5117E6F1F177}"/>
              </a:ext>
            </a:extLst>
          </p:cNvPr>
          <p:cNvSpPr>
            <a:spLocks noGrp="1"/>
          </p:cNvSpPr>
          <p:nvPr>
            <p:ph type="title"/>
          </p:nvPr>
        </p:nvSpPr>
        <p:spPr/>
        <p:txBody>
          <a:bodyPr/>
          <a:lstStyle/>
          <a:p>
            <a:r>
              <a:rPr lang="en-US"/>
              <a:t>Questions and Answers</a:t>
            </a:r>
          </a:p>
        </p:txBody>
      </p:sp>
      <p:sp>
        <p:nvSpPr>
          <p:cNvPr id="3" name="Text Placeholder 2">
            <a:extLst>
              <a:ext uri="{FF2B5EF4-FFF2-40B4-BE49-F238E27FC236}">
                <a16:creationId xmlns:a16="http://schemas.microsoft.com/office/drawing/2014/main" id="{53326964-E185-D2F2-DC87-3E4E8CBA9989}"/>
              </a:ext>
            </a:extLst>
          </p:cNvPr>
          <p:cNvSpPr>
            <a:spLocks noGrp="1"/>
          </p:cNvSpPr>
          <p:nvPr>
            <p:ph idx="1"/>
          </p:nvPr>
        </p:nvSpPr>
        <p:spPr>
          <a:xfrm>
            <a:off x="1596478" y="2779117"/>
            <a:ext cx="7932894" cy="1655810"/>
          </a:xfrm>
        </p:spPr>
        <p:txBody>
          <a:bodyPr>
            <a:normAutofit/>
          </a:bodyPr>
          <a:lstStyle/>
          <a:p>
            <a:pPr marL="0" indent="0" algn="ctr">
              <a:buNone/>
            </a:pPr>
            <a:r>
              <a:rPr lang="en-US" sz="4400">
                <a:solidFill>
                  <a:schemeClr val="tx1"/>
                </a:solidFill>
              </a:rPr>
              <a:t>Use the “Q&amp;A” feature to ask questions. </a:t>
            </a:r>
          </a:p>
        </p:txBody>
      </p:sp>
      <p:pic>
        <p:nvPicPr>
          <p:cNvPr id="8" name="Picture 7">
            <a:extLst>
              <a:ext uri="{FF2B5EF4-FFF2-40B4-BE49-F238E27FC236}">
                <a16:creationId xmlns:a16="http://schemas.microsoft.com/office/drawing/2014/main" id="{83FD7DEC-23CD-43F4-9881-CE1F7DD19B2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803527" y="1860490"/>
            <a:ext cx="1650040" cy="1005087"/>
          </a:xfrm>
          <a:prstGeom prst="rect">
            <a:avLst/>
          </a:prstGeom>
        </p:spPr>
      </p:pic>
      <p:sp>
        <p:nvSpPr>
          <p:cNvPr id="5" name="Oval 4" descr="Image displays Q &amp; A icon">
            <a:extLst>
              <a:ext uri="{FF2B5EF4-FFF2-40B4-BE49-F238E27FC236}">
                <a16:creationId xmlns:a16="http://schemas.microsoft.com/office/drawing/2014/main" id="{16A770BD-2E9E-4F23-9245-E6CC0706D1F5}"/>
              </a:ext>
            </a:extLst>
          </p:cNvPr>
          <p:cNvSpPr/>
          <p:nvPr/>
        </p:nvSpPr>
        <p:spPr>
          <a:xfrm>
            <a:off x="10105355" y="1924773"/>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Image displays Q &amp; A dialog box">
            <a:extLst>
              <a:ext uri="{FF2B5EF4-FFF2-40B4-BE49-F238E27FC236}">
                <a16:creationId xmlns:a16="http://schemas.microsoft.com/office/drawing/2014/main" id="{334314B7-9A7A-4CA3-A616-00FC21CDC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073" y="3610936"/>
            <a:ext cx="3603678" cy="2186638"/>
          </a:xfrm>
          <a:prstGeom prst="rect">
            <a:avLst/>
          </a:prstGeom>
          <a:ln>
            <a:solidFill>
              <a:schemeClr val="bg1">
                <a:lumMod val="50000"/>
              </a:schemeClr>
            </a:solidFill>
          </a:ln>
        </p:spPr>
      </p:pic>
      <p:sp>
        <p:nvSpPr>
          <p:cNvPr id="4" name="Slide Number Placeholder 3">
            <a:extLst>
              <a:ext uri="{FF2B5EF4-FFF2-40B4-BE49-F238E27FC236}">
                <a16:creationId xmlns:a16="http://schemas.microsoft.com/office/drawing/2014/main" id="{AE3EC452-8EEA-7CCD-9575-C2624399AD78}"/>
              </a:ext>
            </a:extLst>
          </p:cNvPr>
          <p:cNvSpPr>
            <a:spLocks noGrp="1"/>
          </p:cNvSpPr>
          <p:nvPr>
            <p:ph type="sldNum" sz="quarter" idx="12"/>
          </p:nvPr>
        </p:nvSpPr>
        <p:spPr/>
        <p:txBody>
          <a:bodyPr/>
          <a:lstStyle/>
          <a:p>
            <a:fld id="{68A8D22E-6BC5-9E47-900C-2BB94685D9F5}" type="slidenum">
              <a:rPr lang="en-US" smtClean="0"/>
              <a:t>74</a:t>
            </a:fld>
            <a:endParaRPr lang="en-US"/>
          </a:p>
        </p:txBody>
      </p:sp>
    </p:spTree>
    <p:extLst>
      <p:ext uri="{BB962C8B-B14F-4D97-AF65-F5344CB8AC3E}">
        <p14:creationId xmlns:p14="http://schemas.microsoft.com/office/powerpoint/2010/main" val="13890246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idx="4294967295"/>
          </p:nvPr>
        </p:nvSpPr>
        <p:spPr>
          <a:xfrm>
            <a:off x="3044145" y="2849562"/>
            <a:ext cx="11009312" cy="1158875"/>
          </a:xfrm>
        </p:spPr>
        <p:txBody>
          <a:bodyPr>
            <a:noAutofit/>
          </a:bodyPr>
          <a:lstStyle/>
          <a:p>
            <a:r>
              <a:rPr lang="en-US" sz="5000">
                <a:solidFill>
                  <a:schemeClr val="tx1"/>
                </a:solidFill>
              </a:rPr>
              <a:t>5. Accessibility and Accommodations</a:t>
            </a:r>
          </a:p>
        </p:txBody>
      </p:sp>
      <p:sp>
        <p:nvSpPr>
          <p:cNvPr id="3" name="Slide Number Placeholder 2">
            <a:extLst>
              <a:ext uri="{FF2B5EF4-FFF2-40B4-BE49-F238E27FC236}">
                <a16:creationId xmlns:a16="http://schemas.microsoft.com/office/drawing/2014/main" id="{AB5581FE-7B7C-A748-F72B-198BF68F8F9C}"/>
              </a:ext>
            </a:extLst>
          </p:cNvPr>
          <p:cNvSpPr>
            <a:spLocks noGrp="1"/>
          </p:cNvSpPr>
          <p:nvPr>
            <p:ph type="sldNum" sz="quarter" idx="12"/>
          </p:nvPr>
        </p:nvSpPr>
        <p:spPr/>
        <p:txBody>
          <a:bodyPr/>
          <a:lstStyle/>
          <a:p>
            <a:fld id="{68A8D22E-6BC5-9E47-900C-2BB94685D9F5}" type="slidenum">
              <a:rPr lang="en-US" smtClean="0"/>
              <a:pPr/>
              <a:t>75</a:t>
            </a:fld>
            <a:endParaRPr lang="en-US"/>
          </a:p>
        </p:txBody>
      </p:sp>
    </p:spTree>
    <p:extLst>
      <p:ext uri="{BB962C8B-B14F-4D97-AF65-F5344CB8AC3E}">
        <p14:creationId xmlns:p14="http://schemas.microsoft.com/office/powerpoint/2010/main" val="15346174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fontScale="90000"/>
          </a:bodyPr>
          <a:lstStyle/>
          <a:p>
            <a:r>
              <a:rPr lang="en-US" sz="4400"/>
              <a:t>Resources for Accessibility and Accommodations</a:t>
            </a:r>
          </a:p>
        </p:txBody>
      </p:sp>
      <p:graphicFrame>
        <p:nvGraphicFramePr>
          <p:cNvPr id="6" name="Table 5">
            <a:extLst>
              <a:ext uri="{FF2B5EF4-FFF2-40B4-BE49-F238E27FC236}">
                <a16:creationId xmlns:a16="http://schemas.microsoft.com/office/drawing/2014/main" id="{90421581-4BF7-9866-1FA7-5614E749EF7D}"/>
              </a:ext>
            </a:extLst>
          </p:cNvPr>
          <p:cNvGraphicFramePr>
            <a:graphicFrameLocks noGrp="1"/>
          </p:cNvGraphicFramePr>
          <p:nvPr>
            <p:extLst>
              <p:ext uri="{D42A27DB-BD31-4B8C-83A1-F6EECF244321}">
                <p14:modId xmlns:p14="http://schemas.microsoft.com/office/powerpoint/2010/main" val="2177082190"/>
              </p:ext>
            </p:extLst>
          </p:nvPr>
        </p:nvGraphicFramePr>
        <p:xfrm>
          <a:off x="290051" y="1699598"/>
          <a:ext cx="11611897" cy="3570875"/>
        </p:xfrm>
        <a:graphic>
          <a:graphicData uri="http://schemas.openxmlformats.org/drawingml/2006/table">
            <a:tbl>
              <a:tblPr firstRow="1" bandRow="1">
                <a:tableStyleId>{69012ECD-51FC-41F1-AA8D-1B2483CD663E}</a:tableStyleId>
              </a:tblPr>
              <a:tblGrid>
                <a:gridCol w="2177846">
                  <a:extLst>
                    <a:ext uri="{9D8B030D-6E8A-4147-A177-3AD203B41FA5}">
                      <a16:colId xmlns:a16="http://schemas.microsoft.com/office/drawing/2014/main" val="1430252283"/>
                    </a:ext>
                  </a:extLst>
                </a:gridCol>
                <a:gridCol w="9434051">
                  <a:extLst>
                    <a:ext uri="{9D8B030D-6E8A-4147-A177-3AD203B41FA5}">
                      <a16:colId xmlns:a16="http://schemas.microsoft.com/office/drawing/2014/main" val="2764469614"/>
                    </a:ext>
                  </a:extLst>
                </a:gridCol>
              </a:tblGrid>
              <a:tr h="400955">
                <a:tc>
                  <a:txBody>
                    <a:bodyPr/>
                    <a:lstStyle/>
                    <a:p>
                      <a:r>
                        <a:rPr lang="en-US" sz="1400" dirty="0">
                          <a:solidFill>
                            <a:schemeClr val="bg1"/>
                          </a:solidFill>
                          <a:latin typeface="Arial" panose="020B0604020202020204" pitchFamily="34" charset="0"/>
                          <a:cs typeface="Arial" panose="020B0604020202020204" pitchFamily="34" charset="0"/>
                        </a:rPr>
                        <a:t>Category</a:t>
                      </a:r>
                    </a:p>
                  </a:txBody>
                  <a:tcPr>
                    <a:lnB w="12700" cap="flat" cmpd="sng" algn="ctr">
                      <a:solidFill>
                        <a:schemeClr val="tx1"/>
                      </a:solidFill>
                      <a:prstDash val="solid"/>
                      <a:round/>
                      <a:headEnd type="none" w="med" len="med"/>
                      <a:tailEnd type="none" w="med" len="med"/>
                    </a:lnB>
                  </a:tcPr>
                </a:tc>
                <a:tc>
                  <a:txBody>
                    <a:bodyPr/>
                    <a:lstStyle/>
                    <a:p>
                      <a:r>
                        <a:rPr lang="en-US" sz="1400">
                          <a:solidFill>
                            <a:schemeClr val="bg1"/>
                          </a:solidFill>
                          <a:latin typeface="Arial" panose="020B0604020202020204" pitchFamily="34" charset="0"/>
                          <a:cs typeface="Arial" panose="020B0604020202020204" pitchFamily="34" charset="0"/>
                        </a:rPr>
                        <a:t>Resources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4324892"/>
                  </a:ext>
                </a:extLst>
              </a:tr>
              <a:tr h="952436">
                <a:tc>
                  <a:txBody>
                    <a:bodyPr/>
                    <a:lstStyle/>
                    <a:p>
                      <a:r>
                        <a:rPr lang="en-US" sz="1800" b="0">
                          <a:solidFill>
                            <a:schemeClr val="tx1"/>
                          </a:solidFill>
                          <a:latin typeface="Arial" panose="020B0604020202020204" pitchFamily="34" charset="0"/>
                          <a:cs typeface="Arial" panose="020B0604020202020204" pitchFamily="34" charset="0"/>
                        </a:rPr>
                        <a:t>Test administration manuals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900" b="0">
                          <a:solidFill>
                            <a:schemeClr val="tx1"/>
                          </a:solidFill>
                          <a:latin typeface="Arial" panose="020B0604020202020204" pitchFamily="34" charset="0"/>
                          <a:cs typeface="Arial" panose="020B0604020202020204" pitchFamily="34" charset="0"/>
                        </a:rPr>
                        <a:t>Appendix C of the PAM</a:t>
                      </a:r>
                    </a:p>
                    <a:p>
                      <a:pPr marL="285750" indent="-285750">
                        <a:buFont typeface="Arial" panose="020B0604020202020204" pitchFamily="34" charset="0"/>
                        <a:buChar char="•"/>
                      </a:pPr>
                      <a:r>
                        <a:rPr lang="en-US" sz="1900" b="0">
                          <a:solidFill>
                            <a:schemeClr val="tx1"/>
                          </a:solidFill>
                          <a:latin typeface="Arial" panose="020B0604020202020204" pitchFamily="34" charset="0"/>
                          <a:cs typeface="Arial" panose="020B0604020202020204" pitchFamily="34" charset="0"/>
                        </a:rPr>
                        <a:t>Appendices B, C, and D of the CBT TAM</a:t>
                      </a:r>
                    </a:p>
                    <a:p>
                      <a:pPr marL="285750" indent="-285750">
                        <a:buFont typeface="Arial" panose="020B0604020202020204" pitchFamily="34" charset="0"/>
                        <a:buChar char="•"/>
                      </a:pPr>
                      <a:r>
                        <a:rPr lang="en-US" sz="1900" b="0">
                          <a:solidFill>
                            <a:schemeClr val="tx1"/>
                          </a:solidFill>
                          <a:latin typeface="Arial" panose="020B0604020202020204" pitchFamily="34" charset="0"/>
                          <a:cs typeface="Arial" panose="020B0604020202020204" pitchFamily="34" charset="0"/>
                        </a:rPr>
                        <a:t>Appendices A–F of the PBT TAM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6783707"/>
                  </a:ext>
                </a:extLst>
              </a:tr>
              <a:tr h="730677">
                <a:tc>
                  <a:txBody>
                    <a:bodyPr/>
                    <a:lstStyle/>
                    <a:p>
                      <a:r>
                        <a:rPr lang="en-US" sz="1800" b="0">
                          <a:solidFill>
                            <a:schemeClr val="tx1"/>
                          </a:solidFill>
                          <a:latin typeface="Arial" panose="020B0604020202020204" pitchFamily="34" charset="0"/>
                          <a:cs typeface="Arial" panose="020B0604020202020204" pitchFamily="34" charset="0"/>
                        </a:rPr>
                        <a:t>Other guidance materials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b="0">
                          <a:solidFill>
                            <a:schemeClr val="tx1"/>
                          </a:solidFill>
                          <a:latin typeface="Arial" panose="020B0604020202020204" pitchFamily="34" charset="0"/>
                          <a:cs typeface="Arial" panose="020B0604020202020204" pitchFamily="34" charset="0"/>
                          <a:hlinkClick r:id="rId2"/>
                        </a:rPr>
                        <a:t>Accessibility and Accommodations Manual, including excerpts and other resources</a:t>
                      </a:r>
                      <a:endParaRPr lang="en-US" sz="1900" b="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900" b="0">
                          <a:solidFill>
                            <a:schemeClr val="tx1"/>
                          </a:solidFill>
                          <a:latin typeface="Arial" panose="020B0604020202020204" pitchFamily="34" charset="0"/>
                          <a:cs typeface="Arial" panose="020B0604020202020204" pitchFamily="34" charset="0"/>
                          <a:hlinkClick r:id="rId3"/>
                        </a:rPr>
                        <a:t>Procedures During Testing for Students Who Use a Cell Phone or Smartwatch to Monitor Medical Information</a:t>
                      </a:r>
                      <a:endParaRPr lang="en-US" sz="1900" b="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900" b="0">
                          <a:solidFill>
                            <a:schemeClr val="tx1"/>
                          </a:solidFill>
                          <a:latin typeface="Arial" panose="020B0604020202020204" pitchFamily="34" charset="0"/>
                          <a:cs typeface="Arial" panose="020B0604020202020204" pitchFamily="34" charset="0"/>
                          <a:hlinkClick r:id="rId4"/>
                        </a:rPr>
                        <a:t>Guide to the MCAS Portal, Section E of Part III: Form-Dependent Accommodations</a:t>
                      </a:r>
                      <a:endParaRPr lang="en-US" sz="1900" b="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3520299"/>
                  </a:ext>
                </a:extLst>
              </a:tr>
              <a:tr h="514566">
                <a:tc>
                  <a:txBody>
                    <a:bodyPr/>
                    <a:lstStyle/>
                    <a:p>
                      <a:r>
                        <a:rPr lang="en-US" sz="1800" b="0">
                          <a:solidFill>
                            <a:schemeClr val="tx1"/>
                          </a:solidFill>
                          <a:latin typeface="Arial" panose="020B0604020202020204" pitchFamily="34" charset="0"/>
                          <a:cs typeface="Arial" panose="020B0604020202020204" pitchFamily="34" charset="0"/>
                        </a:rPr>
                        <a:t>Previous trainings and modules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900" b="0" dirty="0">
                          <a:solidFill>
                            <a:schemeClr val="tx1"/>
                          </a:solidFill>
                          <a:latin typeface="Arial" panose="020B0604020202020204" pitchFamily="34" charset="0"/>
                          <a:cs typeface="Arial" panose="020B0604020202020204" pitchFamily="34" charset="0"/>
                        </a:rPr>
                        <a:t>Recordings and slides in the </a:t>
                      </a:r>
                      <a:r>
                        <a:rPr lang="en-US" sz="1900" b="0" dirty="0">
                          <a:solidFill>
                            <a:schemeClr val="tx1"/>
                          </a:solidFill>
                          <a:latin typeface="Arial" panose="020B0604020202020204" pitchFamily="34" charset="0"/>
                          <a:cs typeface="Arial" panose="020B0604020202020204" pitchFamily="34" charset="0"/>
                          <a:hlinkClick r:id="rId5"/>
                        </a:rPr>
                        <a:t>MCAS Resource Center</a:t>
                      </a:r>
                      <a:r>
                        <a:rPr lang="en-US" sz="1900" b="0" dirty="0">
                          <a:solidFill>
                            <a:schemeClr val="tx1"/>
                          </a:solidFill>
                          <a:latin typeface="Arial" panose="020B0604020202020204" pitchFamily="34" charset="0"/>
                          <a:cs typeface="Arial" panose="020B0604020202020204" pitchFamily="34" charset="0"/>
                        </a:rPr>
                        <a:t> on the Training page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b="0" dirty="0">
                          <a:solidFill>
                            <a:schemeClr val="tx1"/>
                          </a:solidFill>
                          <a:latin typeface="Arial" panose="020B0604020202020204" pitchFamily="34" charset="0"/>
                          <a:cs typeface="Arial" panose="020B0604020202020204" pitchFamily="34" charset="0"/>
                        </a:rPr>
                        <a:t>January 15: Overview of Student Registration</a:t>
                      </a:r>
                    </a:p>
                    <a:p>
                      <a:pPr marL="285750" indent="-285750">
                        <a:buFont typeface="Arial" panose="020B0604020202020204" pitchFamily="34" charset="0"/>
                        <a:buChar char="•"/>
                      </a:pPr>
                      <a:r>
                        <a:rPr lang="en-US" sz="1900" b="0" dirty="0">
                          <a:solidFill>
                            <a:schemeClr val="tx1"/>
                          </a:solidFill>
                          <a:latin typeface="Arial" panose="020B0604020202020204" pitchFamily="34" charset="0"/>
                          <a:cs typeface="Arial" panose="020B0604020202020204" pitchFamily="34" charset="0"/>
                        </a:rPr>
                        <a:t>January 22: MCAS Accessibility and Accommodations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4640200"/>
                  </a:ext>
                </a:extLst>
              </a:tr>
            </a:tbl>
          </a:graphicData>
        </a:graphic>
      </p:graphicFrame>
      <p:sp>
        <p:nvSpPr>
          <p:cNvPr id="3" name="Slide Number Placeholder 2">
            <a:extLst>
              <a:ext uri="{FF2B5EF4-FFF2-40B4-BE49-F238E27FC236}">
                <a16:creationId xmlns:a16="http://schemas.microsoft.com/office/drawing/2014/main" id="{4F8C2383-1147-3702-2D8D-E4617565DD43}"/>
              </a:ext>
            </a:extLst>
          </p:cNvPr>
          <p:cNvSpPr>
            <a:spLocks noGrp="1"/>
          </p:cNvSpPr>
          <p:nvPr>
            <p:ph type="sldNum" sz="quarter" idx="12"/>
          </p:nvPr>
        </p:nvSpPr>
        <p:spPr/>
        <p:txBody>
          <a:bodyPr/>
          <a:lstStyle/>
          <a:p>
            <a:fld id="{68A8D22E-6BC5-9E47-900C-2BB94685D9F5}" type="slidenum">
              <a:rPr lang="en-US" smtClean="0"/>
              <a:t>76</a:t>
            </a:fld>
            <a:endParaRPr lang="en-US"/>
          </a:p>
        </p:txBody>
      </p:sp>
    </p:spTree>
    <p:extLst>
      <p:ext uri="{BB962C8B-B14F-4D97-AF65-F5344CB8AC3E}">
        <p14:creationId xmlns:p14="http://schemas.microsoft.com/office/powerpoint/2010/main" val="494256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Autofit/>
          </a:bodyPr>
          <a:lstStyle/>
          <a:p>
            <a:r>
              <a:rPr lang="en-US" sz="3600"/>
              <a:t>Participation of Students with Disabilities and EL Students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p:txBody>
          <a:bodyPr>
            <a:normAutofit fontScale="85000" lnSpcReduction="10000"/>
          </a:bodyPr>
          <a:lstStyle/>
          <a:p>
            <a:pPr marL="457200" indent="-457200">
              <a:buFont typeface="Arial" panose="020B0604020202020204" pitchFamily="34" charset="0"/>
              <a:buChar char="•"/>
            </a:pPr>
            <a:r>
              <a:rPr lang="en-US" sz="3200" b="1">
                <a:solidFill>
                  <a:schemeClr val="tx1"/>
                </a:solidFill>
              </a:rPr>
              <a:t>Students with disabilities </a:t>
            </a:r>
          </a:p>
          <a:p>
            <a:pPr marL="914400" lvl="1" indent="-457200">
              <a:buFont typeface="Arial" panose="020B0604020202020204" pitchFamily="34" charset="0"/>
              <a:buChar char="•"/>
            </a:pPr>
            <a:r>
              <a:rPr lang="en-US" sz="2400">
                <a:solidFill>
                  <a:schemeClr val="tx1"/>
                </a:solidFill>
              </a:rPr>
              <a:t>Participate according to IEP or 504 plan</a:t>
            </a:r>
          </a:p>
          <a:p>
            <a:pPr marL="914400" lvl="1" indent="-457200">
              <a:buFont typeface="Arial" panose="020B0604020202020204" pitchFamily="34" charset="0"/>
              <a:buChar char="•"/>
            </a:pPr>
            <a:r>
              <a:rPr lang="en-US" sz="2400" b="1">
                <a:solidFill>
                  <a:schemeClr val="tx1"/>
                </a:solidFill>
              </a:rPr>
              <a:t>Paper-based tests </a:t>
            </a:r>
            <a:r>
              <a:rPr lang="en-US" sz="2400">
                <a:solidFill>
                  <a:schemeClr val="tx1"/>
                </a:solidFill>
              </a:rPr>
              <a:t>are available as an accommodation for students with disabilities who are unable to use a computer for testing.</a:t>
            </a:r>
          </a:p>
          <a:p>
            <a:pPr marL="457200" indent="-457200">
              <a:buFont typeface="Arial" panose="020B0604020202020204" pitchFamily="34" charset="0"/>
              <a:buChar char="•"/>
            </a:pPr>
            <a:r>
              <a:rPr lang="en-US" sz="3200" b="1">
                <a:solidFill>
                  <a:schemeClr val="tx1"/>
                </a:solidFill>
              </a:rPr>
              <a:t>English learners (ELs)</a:t>
            </a:r>
            <a:r>
              <a:rPr lang="en-US" sz="3200">
                <a:solidFill>
                  <a:schemeClr val="tx1"/>
                </a:solidFill>
              </a:rPr>
              <a:t> are required to participate in MCAS or MCAS-Alt in all subjects required for their grade.</a:t>
            </a:r>
          </a:p>
          <a:p>
            <a:pPr marL="914400" lvl="1" indent="-457200">
              <a:buFont typeface="Arial" panose="020B0604020202020204" pitchFamily="34" charset="0"/>
              <a:buChar char="•"/>
            </a:pPr>
            <a:r>
              <a:rPr lang="en-US" sz="2400" b="1">
                <a:solidFill>
                  <a:schemeClr val="tx1"/>
                </a:solidFill>
              </a:rPr>
              <a:t>Exception</a:t>
            </a:r>
            <a:r>
              <a:rPr lang="en-US" sz="2400">
                <a:solidFill>
                  <a:schemeClr val="tx1"/>
                </a:solidFill>
              </a:rPr>
              <a:t>: First-year ELs have option to participate in ELA testing for diagnostic purposes only.</a:t>
            </a:r>
          </a:p>
          <a:p>
            <a:pPr marL="1371600" lvl="2" indent="-457200">
              <a:buFont typeface="Arial" panose="020B0604020202020204" pitchFamily="34" charset="0"/>
              <a:buChar char="•"/>
            </a:pPr>
            <a:r>
              <a:rPr lang="en-US" sz="2200">
                <a:solidFill>
                  <a:schemeClr val="tx1"/>
                </a:solidFill>
              </a:rPr>
              <a:t>“First-year EL” is a student whose name does not appear in March 2025 SIMS.</a:t>
            </a:r>
          </a:p>
          <a:p>
            <a:pPr marL="914400" lvl="1" indent="-457200">
              <a:buFont typeface="Arial" panose="020B0604020202020204" pitchFamily="34" charset="0"/>
              <a:buChar char="•"/>
            </a:pPr>
            <a:r>
              <a:rPr lang="en-US" sz="2400" b="1">
                <a:solidFill>
                  <a:schemeClr val="tx1"/>
                </a:solidFill>
              </a:rPr>
              <a:t>Paper-based tests </a:t>
            </a:r>
            <a:r>
              <a:rPr lang="en-US" sz="2400">
                <a:solidFill>
                  <a:schemeClr val="tx1"/>
                </a:solidFill>
              </a:rPr>
              <a:t>available as an accommodation for first-year ELs unfamiliar with technology</a:t>
            </a:r>
          </a:p>
          <a:p>
            <a:pPr marL="914400" lvl="1" indent="-457200">
              <a:buFont typeface="Arial" panose="020B0604020202020204" pitchFamily="34" charset="0"/>
              <a:buChar char="•"/>
            </a:pPr>
            <a:r>
              <a:rPr lang="en-US" sz="2400">
                <a:solidFill>
                  <a:schemeClr val="tx1"/>
                </a:solidFill>
                <a:hlinkClick r:id="rId2"/>
              </a:rPr>
              <a:t>Bilingual word-to-word dictionaries</a:t>
            </a:r>
            <a:r>
              <a:rPr lang="en-US" sz="2400">
                <a:solidFill>
                  <a:schemeClr val="tx1"/>
                </a:solidFill>
              </a:rPr>
              <a:t> available for current ELs and students who were ever EL</a:t>
            </a:r>
          </a:p>
          <a:p>
            <a:pPr marL="914400" lvl="1" indent="-457200">
              <a:buFont typeface="Arial" panose="020B0604020202020204" pitchFamily="34" charset="0"/>
              <a:buChar char="•"/>
            </a:pPr>
            <a:r>
              <a:rPr lang="en-US" sz="2400">
                <a:solidFill>
                  <a:schemeClr val="tx1"/>
                </a:solidFill>
                <a:hlinkClick r:id="rId3"/>
              </a:rPr>
              <a:t>Spanish/English tests</a:t>
            </a:r>
            <a:r>
              <a:rPr lang="en-US" sz="2400">
                <a:solidFill>
                  <a:schemeClr val="tx1"/>
                </a:solidFill>
              </a:rPr>
              <a:t> available for all grades and subjects except ELA </a:t>
            </a:r>
          </a:p>
          <a:p>
            <a:pPr marL="457200" indent="-457200">
              <a:buFont typeface="Arial" panose="020B0604020202020204" pitchFamily="34" charset="0"/>
              <a:buChar char="•"/>
            </a:pPr>
            <a:r>
              <a:rPr lang="en-US" sz="3200">
                <a:solidFill>
                  <a:schemeClr val="tx1"/>
                </a:solidFill>
              </a:rPr>
              <a:t>See Appendix C of the PAM for more information.</a:t>
            </a:r>
          </a:p>
        </p:txBody>
      </p:sp>
      <p:sp>
        <p:nvSpPr>
          <p:cNvPr id="4" name="Slide Number Placeholder 3">
            <a:extLst>
              <a:ext uri="{FF2B5EF4-FFF2-40B4-BE49-F238E27FC236}">
                <a16:creationId xmlns:a16="http://schemas.microsoft.com/office/drawing/2014/main" id="{DB3E8D82-7E64-ADAE-384A-2546BC645422}"/>
              </a:ext>
            </a:extLst>
          </p:cNvPr>
          <p:cNvSpPr>
            <a:spLocks noGrp="1"/>
          </p:cNvSpPr>
          <p:nvPr>
            <p:ph type="sldNum" sz="quarter" idx="12"/>
          </p:nvPr>
        </p:nvSpPr>
        <p:spPr/>
        <p:txBody>
          <a:bodyPr/>
          <a:lstStyle/>
          <a:p>
            <a:fld id="{68A8D22E-6BC5-9E47-900C-2BB94685D9F5}" type="slidenum">
              <a:rPr lang="en-US" smtClean="0"/>
              <a:t>77</a:t>
            </a:fld>
            <a:endParaRPr lang="en-US"/>
          </a:p>
        </p:txBody>
      </p:sp>
    </p:spTree>
    <p:extLst>
      <p:ext uri="{BB962C8B-B14F-4D97-AF65-F5344CB8AC3E}">
        <p14:creationId xmlns:p14="http://schemas.microsoft.com/office/powerpoint/2010/main" val="4159303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a:bodyPr>
          <a:lstStyle/>
          <a:p>
            <a:r>
              <a:rPr lang="en-US"/>
              <a:t>Test Preparation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p:txBody>
          <a:bodyPr>
            <a:normAutofit/>
          </a:bodyPr>
          <a:lstStyle/>
          <a:p>
            <a:pPr marL="457200" indent="-457200">
              <a:buFont typeface="Arial" panose="020B0604020202020204" pitchFamily="34" charset="0"/>
              <a:buChar char="•"/>
            </a:pPr>
            <a:r>
              <a:rPr lang="en-US" sz="3200" b="1">
                <a:solidFill>
                  <a:schemeClr val="tx1"/>
                </a:solidFill>
              </a:rPr>
              <a:t>Students</a:t>
            </a:r>
            <a:r>
              <a:rPr lang="en-US" sz="3200">
                <a:solidFill>
                  <a:schemeClr val="tx1"/>
                </a:solidFill>
              </a:rPr>
              <a:t> should:</a:t>
            </a:r>
          </a:p>
          <a:p>
            <a:pPr marL="914400" lvl="1" indent="-457200">
              <a:buFont typeface="Arial" panose="020B0604020202020204" pitchFamily="34" charset="0"/>
              <a:buChar char="•"/>
            </a:pPr>
            <a:r>
              <a:rPr lang="en-US" sz="2400">
                <a:solidFill>
                  <a:schemeClr val="tx1"/>
                </a:solidFill>
              </a:rPr>
              <a:t>Become familiar with features and basic functionality of MCAS Student Kiosk.</a:t>
            </a:r>
          </a:p>
          <a:p>
            <a:pPr marL="914400" lvl="1" indent="-457200">
              <a:buFont typeface="Arial" panose="020B0604020202020204" pitchFamily="34" charset="0"/>
              <a:buChar char="•"/>
            </a:pPr>
            <a:r>
              <a:rPr lang="en-US" b="1">
                <a:solidFill>
                  <a:schemeClr val="tx1"/>
                </a:solidFill>
              </a:rPr>
              <a:t>Review student tutorial and t</a:t>
            </a:r>
            <a:r>
              <a:rPr lang="en-US" sz="2400" b="1">
                <a:solidFill>
                  <a:schemeClr val="tx1"/>
                </a:solidFill>
              </a:rPr>
              <a:t>ake online practice tests </a:t>
            </a:r>
            <a:r>
              <a:rPr lang="en-US" sz="2400">
                <a:solidFill>
                  <a:schemeClr val="tx1"/>
                </a:solidFill>
              </a:rPr>
              <a:t>prior to test administration.</a:t>
            </a:r>
          </a:p>
          <a:p>
            <a:pPr marL="457200" indent="-457200">
              <a:buFont typeface="Arial" panose="020B0604020202020204" pitchFamily="34" charset="0"/>
              <a:buChar char="•"/>
            </a:pPr>
            <a:r>
              <a:rPr lang="en-US" sz="3200" b="1">
                <a:solidFill>
                  <a:schemeClr val="tx1"/>
                </a:solidFill>
              </a:rPr>
              <a:t>Schools </a:t>
            </a:r>
            <a:r>
              <a:rPr lang="en-US" sz="3200">
                <a:solidFill>
                  <a:schemeClr val="tx1"/>
                </a:solidFill>
              </a:rPr>
              <a:t>should:</a:t>
            </a:r>
          </a:p>
          <a:p>
            <a:pPr marL="914400" lvl="1" indent="-457200">
              <a:buFont typeface="Arial" panose="020B0604020202020204" pitchFamily="34" charset="0"/>
              <a:buChar char="•"/>
            </a:pPr>
            <a:r>
              <a:rPr lang="en-US" sz="2400" b="1">
                <a:solidFill>
                  <a:schemeClr val="tx1"/>
                </a:solidFill>
              </a:rPr>
              <a:t>Plan for testing students with accommodations.</a:t>
            </a:r>
          </a:p>
          <a:p>
            <a:pPr marL="914400" lvl="1" indent="-457200">
              <a:buFont typeface="Arial" panose="020B0604020202020204" pitchFamily="34" charset="0"/>
              <a:buChar char="•"/>
            </a:pPr>
            <a:r>
              <a:rPr lang="en-US" sz="2400">
                <a:solidFill>
                  <a:schemeClr val="tx1"/>
                </a:solidFill>
              </a:rPr>
              <a:t>Schedule testing locations, test administrators, and testing time.</a:t>
            </a:r>
          </a:p>
          <a:p>
            <a:pPr marL="914400" lvl="1" indent="-457200">
              <a:buFont typeface="Arial" panose="020B0604020202020204" pitchFamily="34" charset="0"/>
              <a:buChar char="•"/>
            </a:pPr>
            <a:r>
              <a:rPr lang="en-US" sz="2400">
                <a:solidFill>
                  <a:schemeClr val="tx1"/>
                </a:solidFill>
              </a:rPr>
              <a:t>Set up specialized computers/Assistive Technology (AT) after reviewing IEPs, 504 plans, and local EL accommodations forms.</a:t>
            </a:r>
          </a:p>
          <a:p>
            <a:pPr marL="914400" lvl="1" indent="-457200">
              <a:buFont typeface="Arial" panose="020B0604020202020204" pitchFamily="34" charset="0"/>
              <a:buChar char="•"/>
            </a:pPr>
            <a:r>
              <a:rPr lang="en-US" sz="2400">
                <a:solidFill>
                  <a:schemeClr val="tx1"/>
                </a:solidFill>
              </a:rPr>
              <a:t>Plan to monitor accommodations.</a:t>
            </a:r>
          </a:p>
        </p:txBody>
      </p:sp>
      <p:sp>
        <p:nvSpPr>
          <p:cNvPr id="4" name="Slide Number Placeholder 3">
            <a:extLst>
              <a:ext uri="{FF2B5EF4-FFF2-40B4-BE49-F238E27FC236}">
                <a16:creationId xmlns:a16="http://schemas.microsoft.com/office/drawing/2014/main" id="{DC6F8F52-771D-59C8-0545-6999CEDC3262}"/>
              </a:ext>
            </a:extLst>
          </p:cNvPr>
          <p:cNvSpPr>
            <a:spLocks noGrp="1"/>
          </p:cNvSpPr>
          <p:nvPr>
            <p:ph type="sldNum" sz="quarter" idx="12"/>
          </p:nvPr>
        </p:nvSpPr>
        <p:spPr/>
        <p:txBody>
          <a:bodyPr/>
          <a:lstStyle/>
          <a:p>
            <a:fld id="{68A8D22E-6BC5-9E47-900C-2BB94685D9F5}" type="slidenum">
              <a:rPr lang="en-US" smtClean="0"/>
              <a:t>78</a:t>
            </a:fld>
            <a:endParaRPr lang="en-US"/>
          </a:p>
        </p:txBody>
      </p:sp>
    </p:spTree>
    <p:extLst>
      <p:ext uri="{BB962C8B-B14F-4D97-AF65-F5344CB8AC3E}">
        <p14:creationId xmlns:p14="http://schemas.microsoft.com/office/powerpoint/2010/main" val="2122029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a:bodyPr>
          <a:lstStyle/>
          <a:p>
            <a:r>
              <a:rPr lang="en-US"/>
              <a:t>Prohibitions for Accommodations </a:t>
            </a:r>
          </a:p>
        </p:txBody>
      </p:sp>
      <p:sp>
        <p:nvSpPr>
          <p:cNvPr id="4" name="Text Placeholder 3">
            <a:extLst>
              <a:ext uri="{FF2B5EF4-FFF2-40B4-BE49-F238E27FC236}">
                <a16:creationId xmlns:a16="http://schemas.microsoft.com/office/drawing/2014/main" id="{B491E3CB-6D2B-BA73-4F4C-0B80A6A3C966}"/>
              </a:ext>
            </a:extLst>
          </p:cNvPr>
          <p:cNvSpPr txBox="1">
            <a:spLocks/>
          </p:cNvSpPr>
          <p:nvPr/>
        </p:nvSpPr>
        <p:spPr>
          <a:xfrm>
            <a:off x="435429" y="1445342"/>
            <a:ext cx="5452057" cy="77670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b="1"/>
              <a:t>Test administrators may NOT:</a:t>
            </a:r>
          </a:p>
        </p:txBody>
      </p:sp>
      <p:sp>
        <p:nvSpPr>
          <p:cNvPr id="5" name="Content Placeholder 2">
            <a:extLst>
              <a:ext uri="{FF2B5EF4-FFF2-40B4-BE49-F238E27FC236}">
                <a16:creationId xmlns:a16="http://schemas.microsoft.com/office/drawing/2014/main" id="{3469FB77-70D0-DEAB-55E9-8BA57BBBCC99}"/>
              </a:ext>
            </a:extLst>
          </p:cNvPr>
          <p:cNvSpPr txBox="1">
            <a:spLocks/>
          </p:cNvSpPr>
          <p:nvPr/>
        </p:nvSpPr>
        <p:spPr>
          <a:xfrm>
            <a:off x="435429" y="2189408"/>
            <a:ext cx="5555796" cy="37992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a:t>Provide accommodations not listed in</a:t>
            </a:r>
          </a:p>
          <a:p>
            <a:pPr lvl="1"/>
            <a:r>
              <a:rPr lang="en-US" sz="2000"/>
              <a:t>a student’s IEP or 504 plan </a:t>
            </a:r>
          </a:p>
          <a:p>
            <a:pPr lvl="1"/>
            <a:r>
              <a:rPr lang="en-US" sz="2000"/>
              <a:t>Appendix C of the PAM, without prior DESE approval</a:t>
            </a:r>
          </a:p>
          <a:p>
            <a:r>
              <a:rPr lang="en-US" sz="2200"/>
              <a:t>Provide a student with a modified version of a test or a test for a different grade.</a:t>
            </a:r>
          </a:p>
          <a:p>
            <a:r>
              <a:rPr lang="en-US" sz="2200"/>
              <a:t>Coach or assist a student with their responses</a:t>
            </a:r>
          </a:p>
          <a:p>
            <a:pPr lvl="1"/>
            <a:r>
              <a:rPr lang="en-US" sz="2000"/>
              <a:t>E.g., “Write more” or “Go back and review”</a:t>
            </a:r>
          </a:p>
          <a:p>
            <a:pPr lvl="1"/>
            <a:r>
              <a:rPr lang="en-US" sz="2000"/>
              <a:t>Provide clues/assistance/definitions</a:t>
            </a:r>
          </a:p>
          <a:p>
            <a:endParaRPr lang="en-US" sz="2400"/>
          </a:p>
        </p:txBody>
      </p:sp>
      <p:sp>
        <p:nvSpPr>
          <p:cNvPr id="6" name="Text Placeholder 4">
            <a:extLst>
              <a:ext uri="{FF2B5EF4-FFF2-40B4-BE49-F238E27FC236}">
                <a16:creationId xmlns:a16="http://schemas.microsoft.com/office/drawing/2014/main" id="{91CA295E-5038-132D-5C65-4C74B50C471C}"/>
              </a:ext>
            </a:extLst>
          </p:cNvPr>
          <p:cNvSpPr txBox="1">
            <a:spLocks/>
          </p:cNvSpPr>
          <p:nvPr/>
        </p:nvSpPr>
        <p:spPr>
          <a:xfrm>
            <a:off x="6313714" y="1336505"/>
            <a:ext cx="5740634" cy="7767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t>Students’ results may be invalidated for these situations: </a:t>
            </a:r>
          </a:p>
        </p:txBody>
      </p:sp>
      <p:sp>
        <p:nvSpPr>
          <p:cNvPr id="7" name="Content Placeholder 6">
            <a:extLst>
              <a:ext uri="{FF2B5EF4-FFF2-40B4-BE49-F238E27FC236}">
                <a16:creationId xmlns:a16="http://schemas.microsoft.com/office/drawing/2014/main" id="{1BAC5144-CA57-49C3-6011-A08DF146A465}"/>
              </a:ext>
            </a:extLst>
          </p:cNvPr>
          <p:cNvSpPr txBox="1">
            <a:spLocks/>
          </p:cNvSpPr>
          <p:nvPr/>
        </p:nvSpPr>
        <p:spPr>
          <a:xfrm>
            <a:off x="6335685" y="2202811"/>
            <a:ext cx="5452057" cy="37992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a:t>Using an English-language dictionary for ELA</a:t>
            </a:r>
          </a:p>
          <a:p>
            <a:r>
              <a:rPr lang="en-US" sz="2200"/>
              <a:t>Reading aloud the ELA test to a student who does not have this Special Access accommodation in their IEP</a:t>
            </a:r>
          </a:p>
          <a:p>
            <a:r>
              <a:rPr lang="en-US" sz="2200"/>
              <a:t>Giving a calculator on noncalculator session of the Mathematics test to a student who does not have this Special Access accommodation in their IEP</a:t>
            </a:r>
          </a:p>
          <a:p>
            <a:r>
              <a:rPr lang="en-US" sz="2200"/>
              <a:t>Test administrator coaching or assisting a student</a:t>
            </a:r>
          </a:p>
        </p:txBody>
      </p:sp>
      <p:cxnSp>
        <p:nvCxnSpPr>
          <p:cNvPr id="3" name="Straight Connector 2">
            <a:extLst>
              <a:ext uri="{FF2B5EF4-FFF2-40B4-BE49-F238E27FC236}">
                <a16:creationId xmlns:a16="http://schemas.microsoft.com/office/drawing/2014/main" id="{2BD28A95-A642-462D-C790-C09445CAC867}"/>
              </a:ext>
            </a:extLst>
          </p:cNvPr>
          <p:cNvCxnSpPr/>
          <p:nvPr/>
        </p:nvCxnSpPr>
        <p:spPr>
          <a:xfrm>
            <a:off x="6119044" y="1445342"/>
            <a:ext cx="0" cy="4896464"/>
          </a:xfrm>
          <a:prstGeom prst="line">
            <a:avLst/>
          </a:prstGeom>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DEB16314-FD83-C675-ACB4-B4C68FFFDA46}"/>
              </a:ext>
            </a:extLst>
          </p:cNvPr>
          <p:cNvSpPr>
            <a:spLocks noGrp="1"/>
          </p:cNvSpPr>
          <p:nvPr>
            <p:ph type="sldNum" sz="quarter" idx="12"/>
          </p:nvPr>
        </p:nvSpPr>
        <p:spPr/>
        <p:txBody>
          <a:bodyPr/>
          <a:lstStyle/>
          <a:p>
            <a:fld id="{68A8D22E-6BC5-9E47-900C-2BB94685D9F5}" type="slidenum">
              <a:rPr lang="en-US" smtClean="0"/>
              <a:t>79</a:t>
            </a:fld>
            <a:endParaRPr lang="en-US"/>
          </a:p>
        </p:txBody>
      </p:sp>
    </p:spTree>
    <p:extLst>
      <p:ext uri="{BB962C8B-B14F-4D97-AF65-F5344CB8AC3E}">
        <p14:creationId xmlns:p14="http://schemas.microsoft.com/office/powerpoint/2010/main" val="2627087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2A14-6270-A9F6-AEC6-37C8E74BA7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630608-EAF5-16E9-6844-CDEFE44FBF2A}"/>
              </a:ext>
            </a:extLst>
          </p:cNvPr>
          <p:cNvSpPr>
            <a:spLocks noGrp="1"/>
          </p:cNvSpPr>
          <p:nvPr>
            <p:ph type="title"/>
          </p:nvPr>
        </p:nvSpPr>
        <p:spPr/>
        <p:txBody>
          <a:bodyPr>
            <a:noAutofit/>
          </a:bodyPr>
          <a:lstStyle/>
          <a:p>
            <a:r>
              <a:rPr lang="en-US" sz="4200"/>
              <a:t>Introduction to MCAS Computer-Based Testing</a:t>
            </a:r>
          </a:p>
        </p:txBody>
      </p:sp>
      <p:sp>
        <p:nvSpPr>
          <p:cNvPr id="3" name="Text Placeholder 2">
            <a:extLst>
              <a:ext uri="{FF2B5EF4-FFF2-40B4-BE49-F238E27FC236}">
                <a16:creationId xmlns:a16="http://schemas.microsoft.com/office/drawing/2014/main" id="{7CB1141B-68F0-95E4-6986-EB37CF45821B}"/>
              </a:ext>
            </a:extLst>
          </p:cNvPr>
          <p:cNvSpPr>
            <a:spLocks noGrp="1"/>
          </p:cNvSpPr>
          <p:nvPr>
            <p:ph idx="1"/>
          </p:nvPr>
        </p:nvSpPr>
        <p:spPr/>
        <p:txBody>
          <a:bodyPr>
            <a:normAutofit/>
          </a:bodyPr>
          <a:lstStyle/>
          <a:p>
            <a:pPr marL="571500" indent="-571500">
              <a:buClr>
                <a:srgbClr val="000000"/>
              </a:buClr>
              <a:buFont typeface="Arial" panose="020B0604020202020204" pitchFamily="34" charset="0"/>
              <a:buChar char="•"/>
            </a:pPr>
            <a:r>
              <a:rPr lang="en-US" sz="2800" b="1" dirty="0">
                <a:hlinkClick r:id="rId2"/>
              </a:rPr>
              <a:t>MCAS Portal</a:t>
            </a:r>
            <a:r>
              <a:rPr lang="en-US" sz="2800" dirty="0"/>
              <a:t>: </a:t>
            </a:r>
            <a:r>
              <a:rPr lang="en-US" sz="2800" dirty="0">
                <a:solidFill>
                  <a:schemeClr val="tx1"/>
                </a:solidFill>
              </a:rPr>
              <a:t>The tes</a:t>
            </a:r>
            <a:r>
              <a:rPr lang="en-US" dirty="0">
                <a:solidFill>
                  <a:schemeClr val="tx1"/>
                </a:solidFill>
              </a:rPr>
              <a:t>t administration and management website used by test coordinators, technology coordinators, and test administrators. </a:t>
            </a:r>
          </a:p>
          <a:p>
            <a:pPr marL="571500" indent="-571500">
              <a:buFont typeface="Arial" panose="020B0604020202020204" pitchFamily="34" charset="0"/>
              <a:buChar char="•"/>
            </a:pPr>
            <a:r>
              <a:rPr lang="en-US" sz="2800" b="1" dirty="0">
                <a:solidFill>
                  <a:schemeClr val="tx1"/>
                </a:solidFill>
                <a:hlinkClick r:id="rId3"/>
              </a:rPr>
              <a:t>MCAS Training Site</a:t>
            </a:r>
            <a:r>
              <a:rPr lang="en-US" sz="2800" dirty="0">
                <a:solidFill>
                  <a:schemeClr val="tx1"/>
                </a:solidFill>
              </a:rPr>
              <a:t>: </a:t>
            </a:r>
            <a:r>
              <a:rPr lang="en-US" dirty="0">
                <a:solidFill>
                  <a:schemeClr val="tx1"/>
                </a:solidFill>
              </a:rPr>
              <a:t>Test coordinators, technology coordinators, and test administrators may use this site to practice with MCAS Portal tasks and administer practice tests. </a:t>
            </a:r>
          </a:p>
          <a:p>
            <a:pPr marL="571500" indent="-571500">
              <a:buFont typeface="Arial" panose="020B0604020202020204" pitchFamily="34" charset="0"/>
              <a:buChar char="•"/>
            </a:pPr>
            <a:r>
              <a:rPr lang="en-US" sz="2800" b="1" dirty="0">
                <a:solidFill>
                  <a:schemeClr val="tx1"/>
                </a:solidFill>
              </a:rPr>
              <a:t>MCAS Student Kiosk</a:t>
            </a:r>
            <a:r>
              <a:rPr lang="en-US" sz="2800" dirty="0">
                <a:solidFill>
                  <a:schemeClr val="tx1"/>
                </a:solidFill>
              </a:rPr>
              <a:t>: Student testing platform </a:t>
            </a:r>
          </a:p>
        </p:txBody>
      </p:sp>
      <p:sp>
        <p:nvSpPr>
          <p:cNvPr id="4" name="Slide Number Placeholder 3">
            <a:extLst>
              <a:ext uri="{FF2B5EF4-FFF2-40B4-BE49-F238E27FC236}">
                <a16:creationId xmlns:a16="http://schemas.microsoft.com/office/drawing/2014/main" id="{E71054E9-5950-F3A4-D6CE-A6D8FA668B65}"/>
              </a:ext>
            </a:extLst>
          </p:cNvPr>
          <p:cNvSpPr>
            <a:spLocks noGrp="1"/>
          </p:cNvSpPr>
          <p:nvPr>
            <p:ph type="sldNum" sz="quarter" idx="12"/>
          </p:nvPr>
        </p:nvSpPr>
        <p:spPr/>
        <p:txBody>
          <a:bodyPr/>
          <a:lstStyle/>
          <a:p>
            <a:fld id="{68A8D22E-6BC5-9E47-900C-2BB94685D9F5}" type="slidenum">
              <a:rPr lang="en-US" smtClean="0"/>
              <a:t>8</a:t>
            </a:fld>
            <a:endParaRPr lang="en-US"/>
          </a:p>
        </p:txBody>
      </p:sp>
    </p:spTree>
    <p:extLst>
      <p:ext uri="{BB962C8B-B14F-4D97-AF65-F5344CB8AC3E}">
        <p14:creationId xmlns:p14="http://schemas.microsoft.com/office/powerpoint/2010/main" val="24700525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8E679-A98C-2D9C-853E-5117E6F1F177}"/>
              </a:ext>
            </a:extLst>
          </p:cNvPr>
          <p:cNvSpPr>
            <a:spLocks noGrp="1"/>
          </p:cNvSpPr>
          <p:nvPr>
            <p:ph type="title"/>
          </p:nvPr>
        </p:nvSpPr>
        <p:spPr/>
        <p:txBody>
          <a:bodyPr/>
          <a:lstStyle/>
          <a:p>
            <a:r>
              <a:rPr lang="en-US"/>
              <a:t>Questions and Answers</a:t>
            </a:r>
          </a:p>
        </p:txBody>
      </p:sp>
      <p:sp>
        <p:nvSpPr>
          <p:cNvPr id="3" name="Text Placeholder 2">
            <a:extLst>
              <a:ext uri="{FF2B5EF4-FFF2-40B4-BE49-F238E27FC236}">
                <a16:creationId xmlns:a16="http://schemas.microsoft.com/office/drawing/2014/main" id="{53326964-E185-D2F2-DC87-3E4E8CBA9989}"/>
              </a:ext>
            </a:extLst>
          </p:cNvPr>
          <p:cNvSpPr>
            <a:spLocks noGrp="1"/>
          </p:cNvSpPr>
          <p:nvPr>
            <p:ph idx="1"/>
          </p:nvPr>
        </p:nvSpPr>
        <p:spPr>
          <a:xfrm>
            <a:off x="2104897" y="2926456"/>
            <a:ext cx="7698630" cy="1825158"/>
          </a:xfrm>
        </p:spPr>
        <p:txBody>
          <a:bodyPr>
            <a:normAutofit/>
          </a:bodyPr>
          <a:lstStyle/>
          <a:p>
            <a:pPr marL="0" indent="0" algn="ctr">
              <a:buNone/>
            </a:pPr>
            <a:r>
              <a:rPr lang="en-US" sz="4000">
                <a:solidFill>
                  <a:schemeClr val="tx1"/>
                </a:solidFill>
              </a:rPr>
              <a:t>Use the “Q&amp;A” feature to ask questions. </a:t>
            </a:r>
          </a:p>
        </p:txBody>
      </p:sp>
      <p:pic>
        <p:nvPicPr>
          <p:cNvPr id="8" name="Picture 7">
            <a:extLst>
              <a:ext uri="{FF2B5EF4-FFF2-40B4-BE49-F238E27FC236}">
                <a16:creationId xmlns:a16="http://schemas.microsoft.com/office/drawing/2014/main" id="{83FD7DEC-23CD-43F4-9881-CE1F7DD19B2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803527" y="1860490"/>
            <a:ext cx="1650040" cy="1005087"/>
          </a:xfrm>
          <a:prstGeom prst="rect">
            <a:avLst/>
          </a:prstGeom>
        </p:spPr>
      </p:pic>
      <p:sp>
        <p:nvSpPr>
          <p:cNvPr id="5" name="Oval 4" descr="Image displays Q &amp; A icon">
            <a:extLst>
              <a:ext uri="{FF2B5EF4-FFF2-40B4-BE49-F238E27FC236}">
                <a16:creationId xmlns:a16="http://schemas.microsoft.com/office/drawing/2014/main" id="{16A770BD-2E9E-4F23-9245-E6CC0706D1F5}"/>
              </a:ext>
            </a:extLst>
          </p:cNvPr>
          <p:cNvSpPr/>
          <p:nvPr/>
        </p:nvSpPr>
        <p:spPr>
          <a:xfrm>
            <a:off x="10105355" y="1924773"/>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Image displays Q &amp; A dialog box">
            <a:extLst>
              <a:ext uri="{FF2B5EF4-FFF2-40B4-BE49-F238E27FC236}">
                <a16:creationId xmlns:a16="http://schemas.microsoft.com/office/drawing/2014/main" id="{334314B7-9A7A-4CA3-A616-00FC21CDC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073" y="3610936"/>
            <a:ext cx="3603678" cy="2186638"/>
          </a:xfrm>
          <a:prstGeom prst="rect">
            <a:avLst/>
          </a:prstGeom>
          <a:ln>
            <a:solidFill>
              <a:schemeClr val="bg1">
                <a:lumMod val="50000"/>
              </a:schemeClr>
            </a:solidFill>
          </a:ln>
        </p:spPr>
      </p:pic>
      <p:sp>
        <p:nvSpPr>
          <p:cNvPr id="4" name="Slide Number Placeholder 3">
            <a:extLst>
              <a:ext uri="{FF2B5EF4-FFF2-40B4-BE49-F238E27FC236}">
                <a16:creationId xmlns:a16="http://schemas.microsoft.com/office/drawing/2014/main" id="{B8EB5C8D-ED68-4E1D-64CB-1356326DDE90}"/>
              </a:ext>
            </a:extLst>
          </p:cNvPr>
          <p:cNvSpPr>
            <a:spLocks noGrp="1"/>
          </p:cNvSpPr>
          <p:nvPr>
            <p:ph type="sldNum" sz="quarter" idx="12"/>
          </p:nvPr>
        </p:nvSpPr>
        <p:spPr/>
        <p:txBody>
          <a:bodyPr/>
          <a:lstStyle/>
          <a:p>
            <a:fld id="{68A8D22E-6BC5-9E47-900C-2BB94685D9F5}" type="slidenum">
              <a:rPr lang="en-US" smtClean="0"/>
              <a:t>80</a:t>
            </a:fld>
            <a:endParaRPr lang="en-US"/>
          </a:p>
        </p:txBody>
      </p:sp>
    </p:spTree>
    <p:extLst>
      <p:ext uri="{BB962C8B-B14F-4D97-AF65-F5344CB8AC3E}">
        <p14:creationId xmlns:p14="http://schemas.microsoft.com/office/powerpoint/2010/main" val="21042418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91E18-DAE8-897D-7D33-9EF697617E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7063C4-11AE-EB7C-6D67-202B09F62BE6}"/>
              </a:ext>
            </a:extLst>
          </p:cNvPr>
          <p:cNvSpPr>
            <a:spLocks noGrp="1"/>
          </p:cNvSpPr>
          <p:nvPr>
            <p:ph type="title" idx="4294967295"/>
          </p:nvPr>
        </p:nvSpPr>
        <p:spPr>
          <a:xfrm>
            <a:off x="2859995" y="2864643"/>
            <a:ext cx="9108848" cy="1128713"/>
          </a:xfrm>
        </p:spPr>
        <p:txBody>
          <a:bodyPr>
            <a:noAutofit/>
          </a:bodyPr>
          <a:lstStyle/>
          <a:p>
            <a:r>
              <a:rPr lang="en-US" sz="5400">
                <a:solidFill>
                  <a:schemeClr val="tx1"/>
                </a:solidFill>
              </a:rPr>
              <a:t>6. A District’s Perspective: </a:t>
            </a:r>
            <a:br>
              <a:rPr lang="en-US" sz="5400">
                <a:solidFill>
                  <a:schemeClr val="tx1"/>
                </a:solidFill>
              </a:rPr>
            </a:br>
            <a:r>
              <a:rPr lang="en-US" sz="3600">
                <a:solidFill>
                  <a:srgbClr val="000000"/>
                </a:solidFill>
              </a:rPr>
              <a:t>Sharing Notes on How Worcester Public Schools Approached the New Test Administration Process</a:t>
            </a:r>
            <a:br>
              <a:rPr lang="en-US" sz="3600">
                <a:solidFill>
                  <a:srgbClr val="000000"/>
                </a:solidFill>
              </a:rPr>
            </a:br>
            <a:br>
              <a:rPr lang="en-US" sz="5400"/>
            </a:br>
            <a:endParaRPr lang="en-US" sz="4000">
              <a:solidFill>
                <a:schemeClr val="tx1"/>
              </a:solidFill>
            </a:endParaRPr>
          </a:p>
        </p:txBody>
      </p:sp>
      <p:sp>
        <p:nvSpPr>
          <p:cNvPr id="3" name="Slide Number Placeholder 2">
            <a:extLst>
              <a:ext uri="{FF2B5EF4-FFF2-40B4-BE49-F238E27FC236}">
                <a16:creationId xmlns:a16="http://schemas.microsoft.com/office/drawing/2014/main" id="{51B86ED5-B9F7-4C4E-CA57-363C0F9E127B}"/>
              </a:ext>
            </a:extLst>
          </p:cNvPr>
          <p:cNvSpPr>
            <a:spLocks noGrp="1"/>
          </p:cNvSpPr>
          <p:nvPr>
            <p:ph type="sldNum" sz="quarter" idx="12"/>
          </p:nvPr>
        </p:nvSpPr>
        <p:spPr/>
        <p:txBody>
          <a:bodyPr/>
          <a:lstStyle/>
          <a:p>
            <a:fld id="{68A8D22E-6BC5-9E47-900C-2BB94685D9F5}" type="slidenum">
              <a:rPr lang="en-US" smtClean="0"/>
              <a:pPr/>
              <a:t>81</a:t>
            </a:fld>
            <a:endParaRPr lang="en-US"/>
          </a:p>
        </p:txBody>
      </p:sp>
      <p:pic>
        <p:nvPicPr>
          <p:cNvPr id="5" name="Picture 4" descr="Text&#10;&#10;AI-generated content may be incorrect.">
            <a:extLst>
              <a:ext uri="{FF2B5EF4-FFF2-40B4-BE49-F238E27FC236}">
                <a16:creationId xmlns:a16="http://schemas.microsoft.com/office/drawing/2014/main" id="{09221F02-DD35-AB10-B99D-D07DBA4FCBC5}"/>
              </a:ext>
            </a:extLst>
          </p:cNvPr>
          <p:cNvPicPr>
            <a:picLocks noChangeAspect="1"/>
          </p:cNvPicPr>
          <p:nvPr/>
        </p:nvPicPr>
        <p:blipFill>
          <a:blip r:embed="rId2"/>
          <a:stretch>
            <a:fillRect/>
          </a:stretch>
        </p:blipFill>
        <p:spPr>
          <a:xfrm>
            <a:off x="8973923" y="5123790"/>
            <a:ext cx="2994920" cy="1615580"/>
          </a:xfrm>
          <a:prstGeom prst="rect">
            <a:avLst/>
          </a:prstGeom>
        </p:spPr>
      </p:pic>
      <p:sp>
        <p:nvSpPr>
          <p:cNvPr id="4" name="TextBox 3">
            <a:extLst>
              <a:ext uri="{FF2B5EF4-FFF2-40B4-BE49-F238E27FC236}">
                <a16:creationId xmlns:a16="http://schemas.microsoft.com/office/drawing/2014/main" id="{CD348F8C-B5D3-06D1-A350-70C535E0818C}"/>
              </a:ext>
            </a:extLst>
          </p:cNvPr>
          <p:cNvSpPr txBox="1"/>
          <p:nvPr/>
        </p:nvSpPr>
        <p:spPr>
          <a:xfrm>
            <a:off x="3009900" y="3993356"/>
            <a:ext cx="4224298" cy="1200329"/>
          </a:xfrm>
          <a:prstGeom prst="rect">
            <a:avLst/>
          </a:prstGeom>
          <a:noFill/>
        </p:spPr>
        <p:txBody>
          <a:bodyPr wrap="none" rtlCol="0">
            <a:spAutoFit/>
          </a:bodyPr>
          <a:lstStyle/>
          <a:p>
            <a:r>
              <a:rPr lang="en-US">
                <a:latin typeface="Arial" panose="020B0604020202020204" pitchFamily="34" charset="0"/>
                <a:cs typeface="Arial" panose="020B0604020202020204" pitchFamily="34" charset="0"/>
              </a:rPr>
              <a:t>Marco Andrade</a:t>
            </a:r>
          </a:p>
          <a:p>
            <a:r>
              <a:rPr lang="en-US">
                <a:latin typeface="Arial" panose="020B0604020202020204" pitchFamily="34" charset="0"/>
                <a:cs typeface="Arial" panose="020B0604020202020204" pitchFamily="34" charset="0"/>
              </a:rPr>
              <a:t>Director of Research and Accountability</a:t>
            </a:r>
          </a:p>
          <a:p>
            <a:r>
              <a:rPr lang="en-US">
                <a:latin typeface="Arial" panose="020B0604020202020204" pitchFamily="34" charset="0"/>
                <a:cs typeface="Arial" panose="020B0604020202020204" pitchFamily="34" charset="0"/>
              </a:rPr>
              <a:t>Worcester Public Schools</a:t>
            </a:r>
          </a:p>
          <a:p>
            <a:r>
              <a:rPr lang="en-US">
                <a:latin typeface="Arial" panose="020B0604020202020204" pitchFamily="34" charset="0"/>
                <a:cs typeface="Arial" panose="020B0604020202020204" pitchFamily="34" charset="0"/>
              </a:rPr>
              <a:t>andradem@worcesterschools.net</a:t>
            </a:r>
          </a:p>
        </p:txBody>
      </p:sp>
    </p:spTree>
    <p:extLst>
      <p:ext uri="{BB962C8B-B14F-4D97-AF65-F5344CB8AC3E}">
        <p14:creationId xmlns:p14="http://schemas.microsoft.com/office/powerpoint/2010/main" val="42819521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202">
          <a:extLst>
            <a:ext uri="{FF2B5EF4-FFF2-40B4-BE49-F238E27FC236}">
              <a16:creationId xmlns:a16="http://schemas.microsoft.com/office/drawing/2014/main" id="{94416CE4-6111-44E0-E0B0-C5CE8054415E}"/>
            </a:ext>
          </a:extLst>
        </p:cNvPr>
        <p:cNvGrpSpPr/>
        <p:nvPr/>
      </p:nvGrpSpPr>
      <p:grpSpPr>
        <a:xfrm>
          <a:off x="0" y="0"/>
          <a:ext cx="0" cy="0"/>
          <a:chOff x="0" y="0"/>
          <a:chExt cx="0" cy="0"/>
        </a:xfrm>
      </p:grpSpPr>
      <p:sp>
        <p:nvSpPr>
          <p:cNvPr id="203" name="Google Shape;203;p35">
            <a:extLst>
              <a:ext uri="{FF2B5EF4-FFF2-40B4-BE49-F238E27FC236}">
                <a16:creationId xmlns:a16="http://schemas.microsoft.com/office/drawing/2014/main" id="{AA496C28-5CD6-87D2-E583-559AD736CC26}"/>
              </a:ext>
            </a:extLst>
          </p:cNvPr>
          <p:cNvSpPr txBox="1">
            <a:spLocks noGrp="1"/>
          </p:cNvSpPr>
          <p:nvPr>
            <p:ph type="title"/>
          </p:nvPr>
        </p:nvSpPr>
        <p:spPr>
          <a:prstGeom prst="rect">
            <a:avLst/>
          </a:prstGeom>
          <a:noFill/>
          <a:ln>
            <a:noFill/>
          </a:ln>
        </p:spPr>
        <p:txBody>
          <a:bodyPr spcFirstLastPara="1" vert="horz" wrap="square" lIns="121900" tIns="121900" rIns="121900" bIns="121900" rtlCol="0" anchor="t" anchorCtr="0">
            <a:noAutofit/>
          </a:bodyPr>
          <a:lstStyle/>
          <a:p>
            <a:pPr>
              <a:buClr>
                <a:schemeClr val="dk1"/>
              </a:buClr>
              <a:buSzPts val="1100"/>
            </a:pPr>
            <a:r>
              <a:rPr lang="en-US"/>
              <a:t>Team Structure</a:t>
            </a:r>
          </a:p>
        </p:txBody>
      </p:sp>
      <p:sp>
        <p:nvSpPr>
          <p:cNvPr id="204" name="Google Shape;204;p35">
            <a:extLst>
              <a:ext uri="{FF2B5EF4-FFF2-40B4-BE49-F238E27FC236}">
                <a16:creationId xmlns:a16="http://schemas.microsoft.com/office/drawing/2014/main" id="{A943CB99-C954-01D1-6FE5-F114B25D76C8}"/>
              </a:ext>
            </a:extLst>
          </p:cNvPr>
          <p:cNvSpPr txBox="1">
            <a:spLocks noGrp="1"/>
          </p:cNvSpPr>
          <p:nvPr>
            <p:ph idx="1"/>
          </p:nvPr>
        </p:nvSpPr>
        <p:spPr>
          <a:prstGeom prst="rect">
            <a:avLst/>
          </a:prstGeom>
          <a:noFill/>
          <a:ln>
            <a:noFill/>
          </a:ln>
        </p:spPr>
        <p:txBody>
          <a:bodyPr spcFirstLastPara="1" vert="horz" wrap="square" lIns="121900" tIns="121900" rIns="121900" bIns="121900" rtlCol="0" anchor="t" anchorCtr="0">
            <a:noAutofit/>
          </a:bodyPr>
          <a:lstStyle/>
          <a:p>
            <a:pPr marL="0" indent="0">
              <a:buSzPts val="2200"/>
              <a:buNone/>
            </a:pPr>
            <a:br>
              <a:rPr lang="en-US">
                <a:solidFill>
                  <a:srgbClr val="000000"/>
                </a:solidFill>
              </a:rPr>
            </a:br>
            <a:endParaRPr lang="en-US">
              <a:solidFill>
                <a:srgbClr val="000000"/>
              </a:solidFill>
            </a:endParaRPr>
          </a:p>
        </p:txBody>
      </p:sp>
      <p:pic>
        <p:nvPicPr>
          <p:cNvPr id="3" name="Picture 2" descr="Text&#10;&#10;AI-generated content may be incorrect.">
            <a:extLst>
              <a:ext uri="{FF2B5EF4-FFF2-40B4-BE49-F238E27FC236}">
                <a16:creationId xmlns:a16="http://schemas.microsoft.com/office/drawing/2014/main" id="{30FE4707-8CDB-DB7B-CFDD-3B1F08914785}"/>
              </a:ext>
            </a:extLst>
          </p:cNvPr>
          <p:cNvPicPr>
            <a:picLocks noChangeAspect="1"/>
          </p:cNvPicPr>
          <p:nvPr/>
        </p:nvPicPr>
        <p:blipFill>
          <a:blip r:embed="rId3"/>
          <a:stretch>
            <a:fillRect/>
          </a:stretch>
        </p:blipFill>
        <p:spPr>
          <a:xfrm>
            <a:off x="11183934" y="6296024"/>
            <a:ext cx="1008065" cy="543791"/>
          </a:xfrm>
          <a:prstGeom prst="rect">
            <a:avLst/>
          </a:prstGeom>
        </p:spPr>
      </p:pic>
      <p:graphicFrame>
        <p:nvGraphicFramePr>
          <p:cNvPr id="5" name="Table 4">
            <a:extLst>
              <a:ext uri="{FF2B5EF4-FFF2-40B4-BE49-F238E27FC236}">
                <a16:creationId xmlns:a16="http://schemas.microsoft.com/office/drawing/2014/main" id="{F05FEDCE-BA38-0244-1755-383594DF75C1}"/>
              </a:ext>
            </a:extLst>
          </p:cNvPr>
          <p:cNvGraphicFramePr>
            <a:graphicFrameLocks noGrp="1"/>
          </p:cNvGraphicFramePr>
          <p:nvPr/>
        </p:nvGraphicFramePr>
        <p:xfrm>
          <a:off x="86591" y="1510664"/>
          <a:ext cx="12018818" cy="4785360"/>
        </p:xfrm>
        <a:graphic>
          <a:graphicData uri="http://schemas.openxmlformats.org/drawingml/2006/table">
            <a:tbl>
              <a:tblPr firstRow="1" bandRow="1">
                <a:tableStyleId>{5C22544A-7EE6-4342-B048-85BDC9FD1C3A}</a:tableStyleId>
              </a:tblPr>
              <a:tblGrid>
                <a:gridCol w="6009409">
                  <a:extLst>
                    <a:ext uri="{9D8B030D-6E8A-4147-A177-3AD203B41FA5}">
                      <a16:colId xmlns:a16="http://schemas.microsoft.com/office/drawing/2014/main" val="481232732"/>
                    </a:ext>
                  </a:extLst>
                </a:gridCol>
                <a:gridCol w="6009409">
                  <a:extLst>
                    <a:ext uri="{9D8B030D-6E8A-4147-A177-3AD203B41FA5}">
                      <a16:colId xmlns:a16="http://schemas.microsoft.com/office/drawing/2014/main" val="54548487"/>
                    </a:ext>
                  </a:extLst>
                </a:gridCol>
              </a:tblGrid>
              <a:tr h="370840">
                <a:tc>
                  <a:txBody>
                    <a:bodyPr/>
                    <a:lstStyle/>
                    <a:p>
                      <a:pPr marL="0" indent="0">
                        <a:buSzPts val="2200"/>
                        <a:buNone/>
                      </a:pPr>
                      <a:r>
                        <a:rPr lang="en-US" sz="2600" b="1">
                          <a:solidFill>
                            <a:schemeClr val="bg1"/>
                          </a:solidFill>
                          <a:latin typeface="Arial" panose="020B0604020202020204" pitchFamily="34" charset="0"/>
                          <a:cs typeface="Arial" panose="020B0604020202020204" pitchFamily="34" charset="0"/>
                        </a:rPr>
                        <a:t>District Test Coordinator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chemeClr val="bg1"/>
                          </a:solidFill>
                          <a:latin typeface="Arial" panose="020B0604020202020204" pitchFamily="34" charset="0"/>
                          <a:cs typeface="Arial" panose="020B0604020202020204" pitchFamily="34" charset="0"/>
                        </a:rPr>
                        <a:t>District Tech Coordinator</a:t>
                      </a:r>
                    </a:p>
                  </a:txBody>
                  <a:tcPr/>
                </a:tc>
                <a:extLst>
                  <a:ext uri="{0D108BD9-81ED-4DB2-BD59-A6C34878D82A}">
                    <a16:rowId xmlns:a16="http://schemas.microsoft.com/office/drawing/2014/main" val="1019580295"/>
                  </a:ext>
                </a:extLst>
              </a:tr>
              <a:tr h="370840">
                <a:tc>
                  <a:txBody>
                    <a:bodyPr/>
                    <a:lstStyle/>
                    <a:p>
                      <a:pPr marL="342900" indent="-342900">
                        <a:spcBef>
                          <a:spcPts val="0"/>
                        </a:spcBef>
                        <a:buSzPts val="2200"/>
                        <a:buFont typeface="Arial" panose="020B0604020202020204" pitchFamily="34" charset="0"/>
                        <a:buChar char="•"/>
                      </a:pPr>
                      <a:r>
                        <a:rPr lang="en-US" sz="2000" i="1">
                          <a:solidFill>
                            <a:srgbClr val="000000"/>
                          </a:solidFill>
                          <a:latin typeface="Arial" panose="020B0604020202020204" pitchFamily="34" charset="0"/>
                          <a:cs typeface="Arial" panose="020B0604020202020204" pitchFamily="34" charset="0"/>
                        </a:rPr>
                        <a:t>Points of contact at elementary/middle schools</a:t>
                      </a:r>
                    </a:p>
                    <a:p>
                      <a:pPr marL="342900" indent="-342900">
                        <a:spcBef>
                          <a:spcPts val="0"/>
                        </a:spcBef>
                        <a:buSzPts val="2200"/>
                        <a:buFont typeface="Arial" panose="020B0604020202020204" pitchFamily="34" charset="0"/>
                        <a:buChar char="•"/>
                      </a:pPr>
                      <a:r>
                        <a:rPr lang="en-US" sz="2000" i="1">
                          <a:solidFill>
                            <a:srgbClr val="000000"/>
                          </a:solidFill>
                          <a:latin typeface="Arial" panose="020B0604020202020204" pitchFamily="34" charset="0"/>
                          <a:cs typeface="Arial" panose="020B0604020202020204" pitchFamily="34" charset="0"/>
                        </a:rPr>
                        <a:t>Assessment Coordinators at high schools</a:t>
                      </a:r>
                      <a:endParaRPr lang="en-US" sz="2000" i="1">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i="1">
                          <a:solidFill>
                            <a:srgbClr val="000000"/>
                          </a:solidFill>
                          <a:latin typeface="Arial" panose="020B0604020202020204" pitchFamily="34" charset="0"/>
                          <a:cs typeface="Arial" panose="020B0604020202020204" pitchFamily="34" charset="0"/>
                        </a:rPr>
                        <a:t>Tech contacts at schools</a:t>
                      </a:r>
                    </a:p>
                    <a:p>
                      <a:endParaRPr lang="en-US" sz="2000" i="1">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89117317"/>
                  </a:ext>
                </a:extLst>
              </a:tr>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300">
                          <a:solidFill>
                            <a:srgbClr val="000000"/>
                          </a:solidFill>
                          <a:latin typeface="Arial" panose="020B0604020202020204" pitchFamily="34" charset="0"/>
                          <a:cs typeface="Arial" panose="020B0604020202020204" pitchFamily="34" charset="0"/>
                        </a:rPr>
                        <a:t>Provides training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300">
                          <a:solidFill>
                            <a:srgbClr val="000000"/>
                          </a:solidFill>
                          <a:latin typeface="Arial" panose="020B0604020202020204" pitchFamily="34" charset="0"/>
                          <a:cs typeface="Arial" panose="020B0604020202020204" pitchFamily="34" charset="0"/>
                        </a:rPr>
                        <a:t>Makes info available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300">
                          <a:solidFill>
                            <a:srgbClr val="000000"/>
                          </a:solidFill>
                          <a:latin typeface="Arial" panose="020B0604020202020204" pitchFamily="34" charset="0"/>
                          <a:cs typeface="Arial" panose="020B0604020202020204" pitchFamily="34" charset="0"/>
                        </a:rPr>
                        <a:t>Communicates relevant info</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300">
                          <a:solidFill>
                            <a:srgbClr val="000000"/>
                          </a:solidFill>
                          <a:latin typeface="Arial" panose="020B0604020202020204" pitchFamily="34" charset="0"/>
                          <a:cs typeface="Arial" panose="020B0604020202020204" pitchFamily="34" charset="0"/>
                        </a:rPr>
                        <a:t>Troubleshoots &amp; supports administration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300">
                          <a:solidFill>
                            <a:srgbClr val="000000"/>
                          </a:solidFill>
                          <a:latin typeface="Arial" panose="020B0604020202020204" pitchFamily="34" charset="0"/>
                          <a:cs typeface="Arial" panose="020B0604020202020204" pitchFamily="34" charset="0"/>
                        </a:rPr>
                        <a:t>Monitors/site visits</a:t>
                      </a:r>
                      <a:endParaRPr lang="en-US" sz="2300">
                        <a:latin typeface="Arial" panose="020B0604020202020204" pitchFamily="34" charset="0"/>
                        <a:cs typeface="Arial" panose="020B0604020202020204" pitchFamily="34" charset="0"/>
                      </a:endParaRPr>
                    </a:p>
                  </a:txBody>
                  <a:tcPr/>
                </a:tc>
                <a:tc>
                  <a:txBody>
                    <a:bodyPr/>
                    <a:lstStyle/>
                    <a:p>
                      <a:pPr marL="342900" indent="-342900">
                        <a:buSzPts val="1600"/>
                        <a:buFont typeface="Arial" panose="020B0604020202020204" pitchFamily="34" charset="0"/>
                        <a:buChar char="•"/>
                      </a:pPr>
                      <a:r>
                        <a:rPr lang="en-US" sz="2300">
                          <a:solidFill>
                            <a:srgbClr val="000000"/>
                          </a:solidFill>
                          <a:latin typeface="Arial" panose="020B0604020202020204" pitchFamily="34" charset="0"/>
                          <a:cs typeface="Arial" panose="020B0604020202020204" pitchFamily="34" charset="0"/>
                        </a:rPr>
                        <a:t>Updates to devices</a:t>
                      </a:r>
                    </a:p>
                    <a:p>
                      <a:pPr marL="342900" indent="-342900">
                        <a:buSzPts val="1600"/>
                        <a:buFont typeface="Arial" panose="020B0604020202020204" pitchFamily="34" charset="0"/>
                        <a:buChar char="•"/>
                      </a:pPr>
                      <a:r>
                        <a:rPr lang="en-US" sz="2300">
                          <a:solidFill>
                            <a:srgbClr val="000000"/>
                          </a:solidFill>
                          <a:latin typeface="Arial" panose="020B0604020202020204" pitchFamily="34" charset="0"/>
                          <a:cs typeface="Arial" panose="020B0604020202020204" pitchFamily="34" charset="0"/>
                        </a:rPr>
                        <a:t>Site surveys</a:t>
                      </a:r>
                      <a:br>
                        <a:rPr lang="en-US" sz="2300">
                          <a:solidFill>
                            <a:srgbClr val="000000"/>
                          </a:solidFill>
                          <a:latin typeface="Arial" panose="020B0604020202020204" pitchFamily="34" charset="0"/>
                          <a:cs typeface="Arial" panose="020B0604020202020204" pitchFamily="34" charset="0"/>
                        </a:rPr>
                      </a:br>
                      <a:r>
                        <a:rPr lang="en-US" sz="2300">
                          <a:solidFill>
                            <a:srgbClr val="000000"/>
                          </a:solidFill>
                          <a:latin typeface="Arial" panose="020B0604020202020204" pitchFamily="34" charset="0"/>
                          <a:cs typeface="Arial" panose="020B0604020202020204" pitchFamily="34" charset="0"/>
                        </a:rPr>
                        <a:t>Communicates with school PoC to make sure devices are updated</a:t>
                      </a:r>
                    </a:p>
                    <a:p>
                      <a:pPr marL="342900" indent="-342900">
                        <a:buSzPts val="1600"/>
                        <a:buFont typeface="Arial" panose="020B0604020202020204" pitchFamily="34" charset="0"/>
                        <a:buChar char="•"/>
                      </a:pPr>
                      <a:r>
                        <a:rPr lang="en-US" sz="2300">
                          <a:solidFill>
                            <a:srgbClr val="000000"/>
                          </a:solidFill>
                          <a:latin typeface="Arial" panose="020B0604020202020204" pitchFamily="34" charset="0"/>
                          <a:cs typeface="Arial" panose="020B0604020202020204" pitchFamily="34" charset="0"/>
                        </a:rPr>
                        <a:t>Connects on testing day to troubleshoot devices &amp; testing</a:t>
                      </a:r>
                    </a:p>
                    <a:p>
                      <a:pPr marL="342900" indent="-342900">
                        <a:buSzPts val="1600"/>
                        <a:buFont typeface="Arial" panose="020B0604020202020204" pitchFamily="34" charset="0"/>
                        <a:buChar char="•"/>
                      </a:pPr>
                      <a:r>
                        <a:rPr lang="en-US" sz="2300">
                          <a:solidFill>
                            <a:srgbClr val="000000"/>
                          </a:solidFill>
                          <a:latin typeface="Arial" panose="020B0604020202020204" pitchFamily="34" charset="0"/>
                          <a:cs typeface="Arial" panose="020B0604020202020204" pitchFamily="34" charset="0"/>
                        </a:rPr>
                        <a:t>Ensures our devices can run the test throughout the year - to minimize pushing out updates (primarily Chromebooks but some MacBooks)</a:t>
                      </a:r>
                    </a:p>
                  </a:txBody>
                  <a:tcPr/>
                </a:tc>
                <a:extLst>
                  <a:ext uri="{0D108BD9-81ED-4DB2-BD59-A6C34878D82A}">
                    <a16:rowId xmlns:a16="http://schemas.microsoft.com/office/drawing/2014/main" val="407552607"/>
                  </a:ext>
                </a:extLst>
              </a:tr>
            </a:tbl>
          </a:graphicData>
        </a:graphic>
      </p:graphicFrame>
    </p:spTree>
    <p:extLst>
      <p:ext uri="{BB962C8B-B14F-4D97-AF65-F5344CB8AC3E}">
        <p14:creationId xmlns:p14="http://schemas.microsoft.com/office/powerpoint/2010/main" val="329618389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69E1394-DBBD-EC2A-33AB-03AEEF9E0C61}"/>
              </a:ext>
            </a:extLst>
          </p:cNvPr>
          <p:cNvSpPr>
            <a:spLocks noGrp="1"/>
          </p:cNvSpPr>
          <p:nvPr>
            <p:ph type="pic" idx="1"/>
          </p:nvPr>
        </p:nvSpPr>
        <p:spPr/>
        <p:txBody>
          <a:bodyPr/>
          <a:lstStyle/>
          <a:p>
            <a:endParaRPr lang="en-US"/>
          </a:p>
        </p:txBody>
      </p:sp>
      <p:pic>
        <p:nvPicPr>
          <p:cNvPr id="213" name="Google Shape;213;p36"/>
          <p:cNvPicPr preferRelativeResize="0"/>
          <p:nvPr/>
        </p:nvPicPr>
        <p:blipFill>
          <a:blip r:embed="rId3">
            <a:alphaModFix/>
          </a:blip>
          <a:stretch>
            <a:fillRect/>
          </a:stretch>
        </p:blipFill>
        <p:spPr>
          <a:xfrm>
            <a:off x="184118" y="187452"/>
            <a:ext cx="10999816" cy="6259068"/>
          </a:xfrm>
          <a:prstGeom prst="rect">
            <a:avLst/>
          </a:prstGeom>
          <a:noFill/>
          <a:ln>
            <a:noFill/>
          </a:ln>
        </p:spPr>
      </p:pic>
      <p:pic>
        <p:nvPicPr>
          <p:cNvPr id="3" name="Picture 2" descr="Text&#10;&#10;AI-generated content may be incorrect.">
            <a:extLst>
              <a:ext uri="{FF2B5EF4-FFF2-40B4-BE49-F238E27FC236}">
                <a16:creationId xmlns:a16="http://schemas.microsoft.com/office/drawing/2014/main" id="{0561D26D-4552-5BBC-EEF6-1DA0A4F8A81F}"/>
              </a:ext>
            </a:extLst>
          </p:cNvPr>
          <p:cNvPicPr>
            <a:picLocks noChangeAspect="1"/>
          </p:cNvPicPr>
          <p:nvPr/>
        </p:nvPicPr>
        <p:blipFill>
          <a:blip r:embed="rId4"/>
          <a:stretch>
            <a:fillRect/>
          </a:stretch>
        </p:blipFill>
        <p:spPr>
          <a:xfrm>
            <a:off x="11183934" y="6296024"/>
            <a:ext cx="1008065" cy="543791"/>
          </a:xfrm>
          <a:prstGeom prst="rect">
            <a:avLst/>
          </a:prstGeom>
        </p:spPr>
      </p:pic>
      <p:sp>
        <p:nvSpPr>
          <p:cNvPr id="4" name="Rectangle 3">
            <a:extLst>
              <a:ext uri="{FF2B5EF4-FFF2-40B4-BE49-F238E27FC236}">
                <a16:creationId xmlns:a16="http://schemas.microsoft.com/office/drawing/2014/main" id="{03D1496E-764E-85BA-D95E-32E49A221F25}"/>
              </a:ext>
            </a:extLst>
          </p:cNvPr>
          <p:cNvSpPr/>
          <p:nvPr/>
        </p:nvSpPr>
        <p:spPr>
          <a:xfrm>
            <a:off x="120110" y="5733288"/>
            <a:ext cx="2165890" cy="71323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209">
          <a:extLst>
            <a:ext uri="{FF2B5EF4-FFF2-40B4-BE49-F238E27FC236}">
              <a16:creationId xmlns:a16="http://schemas.microsoft.com/office/drawing/2014/main" id="{E76175EB-AF33-4B16-DE3F-E833DA771A48}"/>
            </a:ext>
          </a:extLst>
        </p:cNvPr>
        <p:cNvGrpSpPr/>
        <p:nvPr/>
      </p:nvGrpSpPr>
      <p:grpSpPr>
        <a:xfrm>
          <a:off x="0" y="0"/>
          <a:ext cx="0" cy="0"/>
          <a:chOff x="0" y="0"/>
          <a:chExt cx="0" cy="0"/>
        </a:xfrm>
      </p:grpSpPr>
      <p:sp>
        <p:nvSpPr>
          <p:cNvPr id="210" name="Google Shape;210;p36">
            <a:extLst>
              <a:ext uri="{FF2B5EF4-FFF2-40B4-BE49-F238E27FC236}">
                <a16:creationId xmlns:a16="http://schemas.microsoft.com/office/drawing/2014/main" id="{A0A09028-792C-8F5C-0EB7-24AD1484C725}"/>
              </a:ext>
            </a:extLst>
          </p:cNvPr>
          <p:cNvSpPr txBox="1">
            <a:spLocks noGrp="1"/>
          </p:cNvSpPr>
          <p:nvPr>
            <p:ph type="title"/>
          </p:nvPr>
        </p:nvSpPr>
        <p:spPr>
          <a:prstGeom prst="rect">
            <a:avLst/>
          </a:prstGeom>
          <a:noFill/>
          <a:ln>
            <a:noFill/>
          </a:ln>
        </p:spPr>
        <p:txBody>
          <a:bodyPr spcFirstLastPara="1" vert="horz" wrap="square" lIns="121900" tIns="121900" rIns="121900" bIns="121900" rtlCol="0" anchor="t" anchorCtr="0">
            <a:noAutofit/>
          </a:bodyPr>
          <a:lstStyle/>
          <a:p>
            <a:pPr>
              <a:buClr>
                <a:schemeClr val="dk1"/>
              </a:buClr>
              <a:buSzPts val="1100"/>
            </a:pPr>
            <a:r>
              <a:rPr lang="en-US"/>
              <a:t>Communication</a:t>
            </a:r>
            <a:endParaRPr/>
          </a:p>
        </p:txBody>
      </p:sp>
      <p:sp>
        <p:nvSpPr>
          <p:cNvPr id="211" name="Google Shape;211;p36">
            <a:extLst>
              <a:ext uri="{FF2B5EF4-FFF2-40B4-BE49-F238E27FC236}">
                <a16:creationId xmlns:a16="http://schemas.microsoft.com/office/drawing/2014/main" id="{C2126828-65E5-42D6-5D1C-766F85F82660}"/>
              </a:ext>
            </a:extLst>
          </p:cNvPr>
          <p:cNvSpPr txBox="1">
            <a:spLocks noGrp="1"/>
          </p:cNvSpPr>
          <p:nvPr>
            <p:ph idx="1"/>
          </p:nvPr>
        </p:nvSpPr>
        <p:spPr>
          <a:xfrm>
            <a:off x="173179" y="1591254"/>
            <a:ext cx="6383069" cy="767898"/>
          </a:xfrm>
          <a:prstGeom prst="rect">
            <a:avLst/>
          </a:prstGeom>
          <a:noFill/>
          <a:ln>
            <a:noFill/>
          </a:ln>
        </p:spPr>
        <p:txBody>
          <a:bodyPr spcFirstLastPara="1" vert="horz" wrap="square" lIns="121900" tIns="121900" rIns="121900" bIns="121900" rtlCol="0" anchor="ctr" anchorCtr="0">
            <a:noAutofit/>
          </a:bodyPr>
          <a:lstStyle/>
          <a:p>
            <a:pPr indent="-491054">
              <a:buSzPts val="2200"/>
            </a:pPr>
            <a:r>
              <a:rPr lang="en-US" sz="2000">
                <a:solidFill>
                  <a:srgbClr val="000000"/>
                </a:solidFill>
              </a:rPr>
              <a:t>Weekly bulletins</a:t>
            </a:r>
          </a:p>
          <a:p>
            <a:pPr indent="-491054">
              <a:buSzPts val="2200"/>
            </a:pPr>
            <a:r>
              <a:rPr lang="en-US" sz="2000">
                <a:solidFill>
                  <a:srgbClr val="000000"/>
                </a:solidFill>
              </a:rPr>
              <a:t>Office of Research and Accountability (ORA) Hub</a:t>
            </a:r>
          </a:p>
        </p:txBody>
      </p:sp>
      <p:pic>
        <p:nvPicPr>
          <p:cNvPr id="212" name="Google Shape;212;p36">
            <a:extLst>
              <a:ext uri="{FF2B5EF4-FFF2-40B4-BE49-F238E27FC236}">
                <a16:creationId xmlns:a16="http://schemas.microsoft.com/office/drawing/2014/main" id="{8C676FE8-85AF-7F80-ED8A-C85CCCAB22D6}"/>
              </a:ext>
            </a:extLst>
          </p:cNvPr>
          <p:cNvPicPr preferRelativeResize="0"/>
          <p:nvPr/>
        </p:nvPicPr>
        <p:blipFill>
          <a:blip r:embed="rId3">
            <a:alphaModFix/>
          </a:blip>
          <a:stretch>
            <a:fillRect/>
          </a:stretch>
        </p:blipFill>
        <p:spPr>
          <a:xfrm>
            <a:off x="668436" y="2551176"/>
            <a:ext cx="5887812" cy="4075435"/>
          </a:xfrm>
          <a:prstGeom prst="rect">
            <a:avLst/>
          </a:prstGeom>
          <a:noFill/>
          <a:ln>
            <a:noFill/>
          </a:ln>
        </p:spPr>
      </p:pic>
      <p:pic>
        <p:nvPicPr>
          <p:cNvPr id="3" name="Picture 2" descr="Text&#10;&#10;AI-generated content may be incorrect.">
            <a:extLst>
              <a:ext uri="{FF2B5EF4-FFF2-40B4-BE49-F238E27FC236}">
                <a16:creationId xmlns:a16="http://schemas.microsoft.com/office/drawing/2014/main" id="{BE4C4A66-5FFF-158B-896C-57395BE09B93}"/>
              </a:ext>
            </a:extLst>
          </p:cNvPr>
          <p:cNvPicPr>
            <a:picLocks noChangeAspect="1"/>
          </p:cNvPicPr>
          <p:nvPr/>
        </p:nvPicPr>
        <p:blipFill>
          <a:blip r:embed="rId4"/>
          <a:stretch>
            <a:fillRect/>
          </a:stretch>
        </p:blipFill>
        <p:spPr>
          <a:xfrm>
            <a:off x="11183934" y="6296024"/>
            <a:ext cx="1008065" cy="543791"/>
          </a:xfrm>
          <a:prstGeom prst="rect">
            <a:avLst/>
          </a:prstGeom>
        </p:spPr>
      </p:pic>
      <p:pic>
        <p:nvPicPr>
          <p:cNvPr id="4" name="Picture 3">
            <a:extLst>
              <a:ext uri="{FF2B5EF4-FFF2-40B4-BE49-F238E27FC236}">
                <a16:creationId xmlns:a16="http://schemas.microsoft.com/office/drawing/2014/main" id="{1604FB69-B9C8-DD1A-9554-78D9111025B4}"/>
              </a:ext>
            </a:extLst>
          </p:cNvPr>
          <p:cNvPicPr>
            <a:picLocks noChangeAspect="1"/>
          </p:cNvPicPr>
          <p:nvPr/>
        </p:nvPicPr>
        <p:blipFill>
          <a:blip r:embed="rId5"/>
          <a:stretch>
            <a:fillRect/>
          </a:stretch>
        </p:blipFill>
        <p:spPr>
          <a:xfrm>
            <a:off x="6676817" y="2551176"/>
            <a:ext cx="5173675" cy="2364090"/>
          </a:xfrm>
          <a:prstGeom prst="rect">
            <a:avLst/>
          </a:prstGeom>
        </p:spPr>
      </p:pic>
      <p:pic>
        <p:nvPicPr>
          <p:cNvPr id="7" name="Picture 6">
            <a:extLst>
              <a:ext uri="{FF2B5EF4-FFF2-40B4-BE49-F238E27FC236}">
                <a16:creationId xmlns:a16="http://schemas.microsoft.com/office/drawing/2014/main" id="{09020746-3A3A-DB59-D1E0-9E2697F6599C}"/>
              </a:ext>
            </a:extLst>
          </p:cNvPr>
          <p:cNvPicPr>
            <a:picLocks noChangeAspect="1"/>
          </p:cNvPicPr>
          <p:nvPr/>
        </p:nvPicPr>
        <p:blipFill>
          <a:blip r:embed="rId6"/>
          <a:stretch>
            <a:fillRect/>
          </a:stretch>
        </p:blipFill>
        <p:spPr>
          <a:xfrm>
            <a:off x="6676817" y="4994042"/>
            <a:ext cx="5173675" cy="1138329"/>
          </a:xfrm>
          <a:prstGeom prst="rect">
            <a:avLst/>
          </a:prstGeom>
        </p:spPr>
      </p:pic>
    </p:spTree>
    <p:extLst>
      <p:ext uri="{BB962C8B-B14F-4D97-AF65-F5344CB8AC3E}">
        <p14:creationId xmlns:p14="http://schemas.microsoft.com/office/powerpoint/2010/main" val="11975189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7"/>
          <p:cNvSpPr txBox="1">
            <a:spLocks noGrp="1"/>
          </p:cNvSpPr>
          <p:nvPr>
            <p:ph type="title"/>
          </p:nvPr>
        </p:nvSpPr>
        <p:spPr>
          <a:prstGeom prst="rect">
            <a:avLst/>
          </a:prstGeom>
          <a:noFill/>
          <a:ln>
            <a:noFill/>
          </a:ln>
        </p:spPr>
        <p:txBody>
          <a:bodyPr spcFirstLastPara="1" vert="horz" wrap="square" lIns="121900" tIns="121900" rIns="121900" bIns="121900" rtlCol="0" anchor="t" anchorCtr="0">
            <a:noAutofit/>
          </a:bodyPr>
          <a:lstStyle/>
          <a:p>
            <a:pPr>
              <a:buClr>
                <a:schemeClr val="dk1"/>
              </a:buClr>
              <a:buSzPts val="1100"/>
            </a:pPr>
            <a:r>
              <a:rPr lang="en-US"/>
              <a:t>Test Admin Support</a:t>
            </a:r>
            <a:endParaRPr/>
          </a:p>
        </p:txBody>
      </p:sp>
      <p:sp>
        <p:nvSpPr>
          <p:cNvPr id="220" name="Google Shape;220;p37"/>
          <p:cNvSpPr txBox="1">
            <a:spLocks noGrp="1"/>
          </p:cNvSpPr>
          <p:nvPr>
            <p:ph idx="1"/>
          </p:nvPr>
        </p:nvSpPr>
        <p:spPr>
          <a:xfrm>
            <a:off x="173179" y="1591254"/>
            <a:ext cx="11890665" cy="2011482"/>
          </a:xfrm>
          <a:prstGeom prst="rect">
            <a:avLst/>
          </a:prstGeom>
          <a:noFill/>
          <a:ln>
            <a:noFill/>
          </a:ln>
        </p:spPr>
        <p:txBody>
          <a:bodyPr spcFirstLastPara="1" vert="horz" wrap="square" lIns="121900" tIns="121900" rIns="121900" bIns="121900" rtlCol="0" anchor="ctr" anchorCtr="0">
            <a:noAutofit/>
          </a:bodyPr>
          <a:lstStyle/>
          <a:p>
            <a:pPr>
              <a:buSzPts val="2200"/>
            </a:pPr>
            <a:r>
              <a:rPr lang="en-US" sz="2933">
                <a:solidFill>
                  <a:srgbClr val="000000"/>
                </a:solidFill>
              </a:rPr>
              <a:t>With the new platform/portal and some new processes, needed to organize the information in a more accessible way</a:t>
            </a:r>
          </a:p>
          <a:p>
            <a:pPr>
              <a:buSzPts val="2200"/>
            </a:pPr>
            <a:r>
              <a:rPr lang="en-US" sz="2933">
                <a:solidFill>
                  <a:srgbClr val="000000"/>
                </a:solidFill>
              </a:rPr>
              <a:t>Google doc with links was embedded in the Resource Hub </a:t>
            </a:r>
          </a:p>
          <a:p>
            <a:pPr>
              <a:buSzPts val="2200"/>
            </a:pPr>
            <a:r>
              <a:rPr lang="en-US" sz="2933">
                <a:solidFill>
                  <a:srgbClr val="000000"/>
                </a:solidFill>
              </a:rPr>
              <a:t>Tried to sequence the when/what by time</a:t>
            </a:r>
          </a:p>
        </p:txBody>
      </p:sp>
      <p:pic>
        <p:nvPicPr>
          <p:cNvPr id="2" name="Picture 1" descr="Text&#10;&#10;AI-generated content may be incorrect.">
            <a:extLst>
              <a:ext uri="{FF2B5EF4-FFF2-40B4-BE49-F238E27FC236}">
                <a16:creationId xmlns:a16="http://schemas.microsoft.com/office/drawing/2014/main" id="{9E21D8D2-1C48-9BEF-EADF-0A03D1575DA5}"/>
              </a:ext>
            </a:extLst>
          </p:cNvPr>
          <p:cNvPicPr>
            <a:picLocks noChangeAspect="1"/>
          </p:cNvPicPr>
          <p:nvPr/>
        </p:nvPicPr>
        <p:blipFill>
          <a:blip r:embed="rId3"/>
          <a:stretch>
            <a:fillRect/>
          </a:stretch>
        </p:blipFill>
        <p:spPr>
          <a:xfrm>
            <a:off x="11183934" y="6296024"/>
            <a:ext cx="1008065" cy="543791"/>
          </a:xfrm>
          <a:prstGeom prst="rect">
            <a:avLst/>
          </a:prstGeo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218">
          <a:extLst>
            <a:ext uri="{FF2B5EF4-FFF2-40B4-BE49-F238E27FC236}">
              <a16:creationId xmlns:a16="http://schemas.microsoft.com/office/drawing/2014/main" id="{CF995C3D-C73A-FD90-66D8-ACA7DCE6EE84}"/>
            </a:ext>
          </a:extLst>
        </p:cNvPr>
        <p:cNvGrpSpPr/>
        <p:nvPr/>
      </p:nvGrpSpPr>
      <p:grpSpPr>
        <a:xfrm>
          <a:off x="0" y="0"/>
          <a:ext cx="0" cy="0"/>
          <a:chOff x="0" y="0"/>
          <a:chExt cx="0" cy="0"/>
        </a:xfrm>
      </p:grpSpPr>
      <p:sp>
        <p:nvSpPr>
          <p:cNvPr id="219" name="Google Shape;219;p37">
            <a:extLst>
              <a:ext uri="{FF2B5EF4-FFF2-40B4-BE49-F238E27FC236}">
                <a16:creationId xmlns:a16="http://schemas.microsoft.com/office/drawing/2014/main" id="{8EBA36FE-E460-7153-F0F3-26E529C4D7BC}"/>
              </a:ext>
            </a:extLst>
          </p:cNvPr>
          <p:cNvSpPr txBox="1">
            <a:spLocks noGrp="1"/>
          </p:cNvSpPr>
          <p:nvPr>
            <p:ph type="title"/>
          </p:nvPr>
        </p:nvSpPr>
        <p:spPr>
          <a:xfrm>
            <a:off x="8997695" y="368155"/>
            <a:ext cx="3034977" cy="2801071"/>
          </a:xfrm>
          <a:prstGeom prst="rect">
            <a:avLst/>
          </a:prstGeom>
          <a:noFill/>
          <a:ln>
            <a:noFill/>
          </a:ln>
        </p:spPr>
        <p:txBody>
          <a:bodyPr spcFirstLastPara="1" vert="horz" wrap="square" lIns="121900" tIns="121900" rIns="121900" bIns="121900" rtlCol="0" anchor="t" anchorCtr="0">
            <a:noAutofit/>
          </a:bodyPr>
          <a:lstStyle/>
          <a:p>
            <a:pPr>
              <a:buClr>
                <a:schemeClr val="dk1"/>
              </a:buClr>
              <a:buSzPts val="1100"/>
            </a:pPr>
            <a:r>
              <a:rPr lang="en-US"/>
              <a:t>Test Admin Support</a:t>
            </a:r>
            <a:endParaRPr/>
          </a:p>
        </p:txBody>
      </p:sp>
      <p:sp>
        <p:nvSpPr>
          <p:cNvPr id="3" name="Picture Placeholder 2">
            <a:extLst>
              <a:ext uri="{FF2B5EF4-FFF2-40B4-BE49-F238E27FC236}">
                <a16:creationId xmlns:a16="http://schemas.microsoft.com/office/drawing/2014/main" id="{D7B4EFC4-5F64-3095-D518-D99ECDD71C07}"/>
              </a:ext>
            </a:extLst>
          </p:cNvPr>
          <p:cNvSpPr>
            <a:spLocks noGrp="1"/>
          </p:cNvSpPr>
          <p:nvPr>
            <p:ph type="pic" idx="1"/>
          </p:nvPr>
        </p:nvSpPr>
        <p:spPr/>
        <p:txBody>
          <a:bodyPr/>
          <a:lstStyle/>
          <a:p>
            <a:endParaRPr lang="en-US"/>
          </a:p>
        </p:txBody>
      </p:sp>
      <p:pic>
        <p:nvPicPr>
          <p:cNvPr id="2" name="Picture 1" descr="Text&#10;&#10;AI-generated content may be incorrect.">
            <a:extLst>
              <a:ext uri="{FF2B5EF4-FFF2-40B4-BE49-F238E27FC236}">
                <a16:creationId xmlns:a16="http://schemas.microsoft.com/office/drawing/2014/main" id="{C89297BB-C4E2-F6E0-A66B-2756E2EE20BA}"/>
              </a:ext>
            </a:extLst>
          </p:cNvPr>
          <p:cNvPicPr>
            <a:picLocks noChangeAspect="1"/>
          </p:cNvPicPr>
          <p:nvPr/>
        </p:nvPicPr>
        <p:blipFill>
          <a:blip r:embed="rId3"/>
          <a:stretch>
            <a:fillRect/>
          </a:stretch>
        </p:blipFill>
        <p:spPr>
          <a:xfrm>
            <a:off x="11183934" y="6296024"/>
            <a:ext cx="1008065" cy="543791"/>
          </a:xfrm>
          <a:prstGeom prst="rect">
            <a:avLst/>
          </a:prstGeom>
        </p:spPr>
      </p:pic>
      <p:pic>
        <p:nvPicPr>
          <p:cNvPr id="4" name="Picture 3">
            <a:extLst>
              <a:ext uri="{FF2B5EF4-FFF2-40B4-BE49-F238E27FC236}">
                <a16:creationId xmlns:a16="http://schemas.microsoft.com/office/drawing/2014/main" id="{D1BA1587-19BE-2000-4345-06E950CFDB35}"/>
              </a:ext>
            </a:extLst>
          </p:cNvPr>
          <p:cNvPicPr>
            <a:picLocks noChangeAspect="1"/>
          </p:cNvPicPr>
          <p:nvPr/>
        </p:nvPicPr>
        <p:blipFill>
          <a:blip r:embed="rId4"/>
          <a:stretch>
            <a:fillRect/>
          </a:stretch>
        </p:blipFill>
        <p:spPr>
          <a:xfrm>
            <a:off x="-72736" y="-11571"/>
            <a:ext cx="8796112" cy="6876064"/>
          </a:xfrm>
          <a:prstGeom prst="rect">
            <a:avLst/>
          </a:prstGeom>
        </p:spPr>
      </p:pic>
    </p:spTree>
    <p:extLst>
      <p:ext uri="{BB962C8B-B14F-4D97-AF65-F5344CB8AC3E}">
        <p14:creationId xmlns:p14="http://schemas.microsoft.com/office/powerpoint/2010/main" val="32155097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idx="4294967295"/>
          </p:nvPr>
        </p:nvSpPr>
        <p:spPr>
          <a:xfrm>
            <a:off x="2819174" y="2869406"/>
            <a:ext cx="8190571" cy="1119188"/>
          </a:xfrm>
        </p:spPr>
        <p:txBody>
          <a:bodyPr>
            <a:noAutofit/>
          </a:bodyPr>
          <a:lstStyle/>
          <a:p>
            <a:r>
              <a:rPr lang="en-US" sz="4800">
                <a:solidFill>
                  <a:schemeClr val="tx1"/>
                </a:solidFill>
              </a:rPr>
              <a:t>7. Additional Resources, Support, and Next Steps </a:t>
            </a:r>
          </a:p>
        </p:txBody>
      </p:sp>
      <p:sp>
        <p:nvSpPr>
          <p:cNvPr id="3" name="Slide Number Placeholder 2">
            <a:extLst>
              <a:ext uri="{FF2B5EF4-FFF2-40B4-BE49-F238E27FC236}">
                <a16:creationId xmlns:a16="http://schemas.microsoft.com/office/drawing/2014/main" id="{786BD82A-6EDA-781B-4A6C-F5B19130D9CA}"/>
              </a:ext>
            </a:extLst>
          </p:cNvPr>
          <p:cNvSpPr>
            <a:spLocks noGrp="1"/>
          </p:cNvSpPr>
          <p:nvPr>
            <p:ph type="sldNum" sz="quarter" idx="12"/>
          </p:nvPr>
        </p:nvSpPr>
        <p:spPr/>
        <p:txBody>
          <a:bodyPr/>
          <a:lstStyle/>
          <a:p>
            <a:fld id="{68A8D22E-6BC5-9E47-900C-2BB94685D9F5}" type="slidenum">
              <a:rPr lang="en-US" smtClean="0"/>
              <a:pPr/>
              <a:t>87</a:t>
            </a:fld>
            <a:endParaRPr lang="en-US"/>
          </a:p>
        </p:txBody>
      </p:sp>
    </p:spTree>
    <p:extLst>
      <p:ext uri="{BB962C8B-B14F-4D97-AF65-F5344CB8AC3E}">
        <p14:creationId xmlns:p14="http://schemas.microsoft.com/office/powerpoint/2010/main" val="301536599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a:bodyPr>
          <a:lstStyle/>
          <a:p>
            <a:r>
              <a:rPr lang="en-US" sz="4400"/>
              <a:t>Additional Resources</a:t>
            </a:r>
          </a:p>
        </p:txBody>
      </p:sp>
      <p:graphicFrame>
        <p:nvGraphicFramePr>
          <p:cNvPr id="3" name="Content Placeholder 4">
            <a:extLst>
              <a:ext uri="{FF2B5EF4-FFF2-40B4-BE49-F238E27FC236}">
                <a16:creationId xmlns:a16="http://schemas.microsoft.com/office/drawing/2014/main" id="{3449B2B1-45D5-78F0-12D5-946590D6ED0F}"/>
              </a:ext>
            </a:extLst>
          </p:cNvPr>
          <p:cNvGraphicFramePr>
            <a:graphicFrameLocks/>
          </p:cNvGraphicFramePr>
          <p:nvPr>
            <p:extLst>
              <p:ext uri="{D42A27DB-BD31-4B8C-83A1-F6EECF244321}">
                <p14:modId xmlns:p14="http://schemas.microsoft.com/office/powerpoint/2010/main" val="217347164"/>
              </p:ext>
            </p:extLst>
          </p:nvPr>
        </p:nvGraphicFramePr>
        <p:xfrm>
          <a:off x="173179" y="1811112"/>
          <a:ext cx="11845642" cy="2191767"/>
        </p:xfrm>
        <a:graphic>
          <a:graphicData uri="http://schemas.openxmlformats.org/drawingml/2006/table">
            <a:tbl>
              <a:tblPr firstRow="1" bandRow="1">
                <a:tableStyleId>{69012ECD-51FC-41F1-AA8D-1B2483CD663E}</a:tableStyleId>
              </a:tblPr>
              <a:tblGrid>
                <a:gridCol w="4585711">
                  <a:extLst>
                    <a:ext uri="{9D8B030D-6E8A-4147-A177-3AD203B41FA5}">
                      <a16:colId xmlns:a16="http://schemas.microsoft.com/office/drawing/2014/main" val="237946869"/>
                    </a:ext>
                  </a:extLst>
                </a:gridCol>
                <a:gridCol w="7259931">
                  <a:extLst>
                    <a:ext uri="{9D8B030D-6E8A-4147-A177-3AD203B41FA5}">
                      <a16:colId xmlns:a16="http://schemas.microsoft.com/office/drawing/2014/main" val="3859205098"/>
                    </a:ext>
                  </a:extLst>
                </a:gridCol>
              </a:tblGrid>
              <a:tr h="468339">
                <a:tc>
                  <a:txBody>
                    <a:bodyPr/>
                    <a:lstStyle/>
                    <a:p>
                      <a:r>
                        <a:rPr lang="en-US" sz="2400">
                          <a:latin typeface="Arial" panose="020B0604020202020204" pitchFamily="34" charset="0"/>
                          <a:cs typeface="Arial" panose="020B0604020202020204" pitchFamily="34" charset="0"/>
                        </a:rPr>
                        <a:t>Resource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latin typeface="Arial" panose="020B0604020202020204" pitchFamily="34" charset="0"/>
                          <a:cs typeface="Arial" panose="020B0604020202020204" pitchFamily="34"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3283620"/>
                  </a:ext>
                </a:extLst>
              </a:tr>
              <a:tr h="861714">
                <a:tc>
                  <a:txBody>
                    <a:bodyPr/>
                    <a:lstStyle/>
                    <a:p>
                      <a:pPr lvl="0"/>
                      <a:r>
                        <a:rPr lang="en-US" sz="2400" b="1">
                          <a:latin typeface="Arial" panose="020B0604020202020204" pitchFamily="34" charset="0"/>
                          <a:cs typeface="Arial" panose="020B0604020202020204" pitchFamily="34" charset="0"/>
                          <a:hlinkClick r:id="rId2"/>
                        </a:rPr>
                        <a:t>ELA</a:t>
                      </a:r>
                      <a:r>
                        <a:rPr lang="en-US" sz="2400" b="1">
                          <a:latin typeface="Arial" panose="020B0604020202020204" pitchFamily="34" charset="0"/>
                          <a:cs typeface="Arial" panose="020B0604020202020204" pitchFamily="34" charset="0"/>
                        </a:rPr>
                        <a:t> | </a:t>
                      </a:r>
                      <a:r>
                        <a:rPr lang="en-US" sz="2400" b="1">
                          <a:latin typeface="Arial" panose="020B0604020202020204" pitchFamily="34" charset="0"/>
                          <a:cs typeface="Arial" panose="020B0604020202020204" pitchFamily="34" charset="0"/>
                          <a:hlinkClick r:id="rId3"/>
                        </a:rPr>
                        <a:t>Mathematics</a:t>
                      </a:r>
                      <a:r>
                        <a:rPr lang="en-US" sz="2400" b="1">
                          <a:latin typeface="Arial" panose="020B0604020202020204" pitchFamily="34" charset="0"/>
                          <a:cs typeface="Arial" panose="020B0604020202020204" pitchFamily="34" charset="0"/>
                        </a:rPr>
                        <a:t> | </a:t>
                      </a:r>
                      <a:r>
                        <a:rPr lang="en-US" sz="2400" b="1">
                          <a:latin typeface="Arial" panose="020B0604020202020204" pitchFamily="34" charset="0"/>
                          <a:cs typeface="Arial" panose="020B0604020202020204" pitchFamily="34" charset="0"/>
                          <a:hlinkClick r:id="rId4"/>
                        </a:rPr>
                        <a:t>Science</a:t>
                      </a:r>
                      <a:r>
                        <a:rPr lang="en-US" sz="2400" b="1">
                          <a:latin typeface="Arial" panose="020B0604020202020204" pitchFamily="34" charset="0"/>
                          <a:cs typeface="Arial" panose="020B0604020202020204" pitchFamily="34" charset="0"/>
                        </a:rPr>
                        <a:t> | </a:t>
                      </a:r>
                      <a:r>
                        <a:rPr lang="en-US" sz="2400" b="1">
                          <a:latin typeface="Arial" panose="020B0604020202020204" pitchFamily="34" charset="0"/>
                          <a:cs typeface="Arial" panose="020B0604020202020204" pitchFamily="34" charset="0"/>
                          <a:hlinkClick r:id="rId5"/>
                        </a:rPr>
                        <a:t>Civics</a:t>
                      </a:r>
                      <a:endParaRPr lang="en-US" sz="2400" b="1">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latin typeface="Arial" panose="020B0604020202020204" pitchFamily="34" charset="0"/>
                          <a:cs typeface="Arial" panose="020B0604020202020204" pitchFamily="34" charset="0"/>
                        </a:rPr>
                        <a:t>Test designs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1392691"/>
                  </a:ext>
                </a:extLst>
              </a:tr>
              <a:tr h="861714">
                <a:tc>
                  <a:txBody>
                    <a:bodyPr/>
                    <a:lstStyle/>
                    <a:p>
                      <a:r>
                        <a:rPr lang="en-US" sz="2400" b="1">
                          <a:latin typeface="Arial" panose="020B0604020202020204" pitchFamily="34" charset="0"/>
                          <a:cs typeface="Arial" panose="020B0604020202020204" pitchFamily="34" charset="0"/>
                          <a:hlinkClick r:id="rId6"/>
                        </a:rPr>
                        <a:t>Civics topic assignment</a:t>
                      </a:r>
                      <a:endParaRPr lang="en-US" sz="2400" b="1">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latin typeface="Arial" panose="020B0604020202020204" pitchFamily="34" charset="0"/>
                          <a:cs typeface="Arial" panose="020B0604020202020204" pitchFamily="34" charset="0"/>
                        </a:rPr>
                        <a:t>Grade 8 Civics topic assignment and resources for schools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4468146"/>
                  </a:ext>
                </a:extLst>
              </a:tr>
            </a:tbl>
          </a:graphicData>
        </a:graphic>
      </p:graphicFrame>
      <p:sp>
        <p:nvSpPr>
          <p:cNvPr id="4" name="Slide Number Placeholder 3">
            <a:extLst>
              <a:ext uri="{FF2B5EF4-FFF2-40B4-BE49-F238E27FC236}">
                <a16:creationId xmlns:a16="http://schemas.microsoft.com/office/drawing/2014/main" id="{938AA990-04D6-D417-27DE-CEB2E7F9AB58}"/>
              </a:ext>
            </a:extLst>
          </p:cNvPr>
          <p:cNvSpPr>
            <a:spLocks noGrp="1"/>
          </p:cNvSpPr>
          <p:nvPr>
            <p:ph type="sldNum" sz="quarter" idx="12"/>
          </p:nvPr>
        </p:nvSpPr>
        <p:spPr/>
        <p:txBody>
          <a:bodyPr/>
          <a:lstStyle/>
          <a:p>
            <a:fld id="{68A8D22E-6BC5-9E47-900C-2BB94685D9F5}" type="slidenum">
              <a:rPr lang="en-US" smtClean="0"/>
              <a:t>88</a:t>
            </a:fld>
            <a:endParaRPr lang="en-US"/>
          </a:p>
        </p:txBody>
      </p:sp>
    </p:spTree>
    <p:extLst>
      <p:ext uri="{BB962C8B-B14F-4D97-AF65-F5344CB8AC3E}">
        <p14:creationId xmlns:p14="http://schemas.microsoft.com/office/powerpoint/2010/main" val="376962390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2B40E-04C7-D1FF-9866-AC29CC3311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DA46F1-0305-6A98-64E6-EE93376B48E3}"/>
              </a:ext>
            </a:extLst>
          </p:cNvPr>
          <p:cNvSpPr>
            <a:spLocks noGrp="1"/>
          </p:cNvSpPr>
          <p:nvPr>
            <p:ph type="title"/>
          </p:nvPr>
        </p:nvSpPr>
        <p:spPr/>
        <p:txBody>
          <a:bodyPr/>
          <a:lstStyle/>
          <a:p>
            <a:r>
              <a:rPr lang="en-US" sz="3600" dirty="0">
                <a:solidFill>
                  <a:schemeClr val="bg1"/>
                </a:solidFill>
              </a:rPr>
              <a:t>Upcoming </a:t>
            </a:r>
            <a:r>
              <a:rPr lang="en-US" sz="3600" dirty="0">
                <a:solidFill>
                  <a:schemeClr val="bg1"/>
                </a:solidFill>
                <a:hlinkClick r:id="rId3">
                  <a:extLst>
                    <a:ext uri="{A12FA001-AC4F-418D-AE19-62706E023703}">
                      <ahyp:hlinkClr xmlns:ahyp="http://schemas.microsoft.com/office/drawing/2018/hyperlinkcolor" val="tx"/>
                    </a:ext>
                  </a:extLst>
                </a:hlinkClick>
              </a:rPr>
              <a:t>Training Sessions</a:t>
            </a:r>
            <a:endParaRPr lang="en-US" sz="3600" u="sng" dirty="0">
              <a:solidFill>
                <a:schemeClr val="bg1"/>
              </a:solidFill>
            </a:endParaRPr>
          </a:p>
        </p:txBody>
      </p:sp>
      <p:graphicFrame>
        <p:nvGraphicFramePr>
          <p:cNvPr id="4" name="Content Placeholder 3">
            <a:extLst>
              <a:ext uri="{FF2B5EF4-FFF2-40B4-BE49-F238E27FC236}">
                <a16:creationId xmlns:a16="http://schemas.microsoft.com/office/drawing/2014/main" id="{5325F11B-0A36-9C59-D646-7D9DDCBEA2AC}"/>
              </a:ext>
            </a:extLst>
          </p:cNvPr>
          <p:cNvGraphicFramePr>
            <a:graphicFrameLocks noGrp="1"/>
          </p:cNvGraphicFramePr>
          <p:nvPr>
            <p:ph idx="1"/>
            <p:extLst>
              <p:ext uri="{D42A27DB-BD31-4B8C-83A1-F6EECF244321}">
                <p14:modId xmlns:p14="http://schemas.microsoft.com/office/powerpoint/2010/main" val="1264725955"/>
              </p:ext>
            </p:extLst>
          </p:nvPr>
        </p:nvGraphicFramePr>
        <p:xfrm>
          <a:off x="173038" y="1590675"/>
          <a:ext cx="11890372" cy="4480560"/>
        </p:xfrm>
        <a:graphic>
          <a:graphicData uri="http://schemas.openxmlformats.org/drawingml/2006/table">
            <a:tbl>
              <a:tblPr firstRow="1" bandRow="1">
                <a:tableStyleId>{69012ECD-51FC-41F1-AA8D-1B2483CD663E}</a:tableStyleId>
              </a:tblPr>
              <a:tblGrid>
                <a:gridCol w="2972593">
                  <a:extLst>
                    <a:ext uri="{9D8B030D-6E8A-4147-A177-3AD203B41FA5}">
                      <a16:colId xmlns:a16="http://schemas.microsoft.com/office/drawing/2014/main" val="3017796956"/>
                    </a:ext>
                  </a:extLst>
                </a:gridCol>
                <a:gridCol w="2638014">
                  <a:extLst>
                    <a:ext uri="{9D8B030D-6E8A-4147-A177-3AD203B41FA5}">
                      <a16:colId xmlns:a16="http://schemas.microsoft.com/office/drawing/2014/main" val="3932785478"/>
                    </a:ext>
                  </a:extLst>
                </a:gridCol>
                <a:gridCol w="3078114">
                  <a:extLst>
                    <a:ext uri="{9D8B030D-6E8A-4147-A177-3AD203B41FA5}">
                      <a16:colId xmlns:a16="http://schemas.microsoft.com/office/drawing/2014/main" val="2135605287"/>
                    </a:ext>
                  </a:extLst>
                </a:gridCol>
                <a:gridCol w="3201651">
                  <a:extLst>
                    <a:ext uri="{9D8B030D-6E8A-4147-A177-3AD203B41FA5}">
                      <a16:colId xmlns:a16="http://schemas.microsoft.com/office/drawing/2014/main" val="1534402281"/>
                    </a:ext>
                  </a:extLst>
                </a:gridCol>
              </a:tblGrid>
              <a:tr h="370840">
                <a:tc>
                  <a:txBody>
                    <a:bodyPr/>
                    <a:lstStyle/>
                    <a:p>
                      <a:r>
                        <a:rPr lang="en-US">
                          <a:latin typeface="Arial" panose="020B0604020202020204" pitchFamily="34" charset="0"/>
                          <a:cs typeface="Arial" panose="020B0604020202020204" pitchFamily="34" charset="0"/>
                        </a:rPr>
                        <a:t>Session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Arial" panose="020B0604020202020204" pitchFamily="34" charset="0"/>
                          <a:cs typeface="Arial" panose="020B0604020202020204" pitchFamily="34" charset="0"/>
                        </a:rPr>
                        <a:t>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kern="1200">
                          <a:solidFill>
                            <a:schemeClr val="lt1"/>
                          </a:solidFill>
                          <a:effectLst/>
                          <a:latin typeface="Arial" panose="020B0604020202020204" pitchFamily="34" charset="0"/>
                          <a:cs typeface="Arial" panose="020B0604020202020204" pitchFamily="34" charset="0"/>
                        </a:rPr>
                        <a:t>Intended Audience</a:t>
                      </a:r>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kern="1200">
                          <a:solidFill>
                            <a:schemeClr val="lt1"/>
                          </a:solidFill>
                          <a:effectLst/>
                          <a:latin typeface="Arial" panose="020B0604020202020204" pitchFamily="34" charset="0"/>
                          <a:cs typeface="Arial" panose="020B0604020202020204" pitchFamily="34" charset="0"/>
                        </a:rPr>
                        <a:t>Recommended </a:t>
                      </a:r>
                      <a:br>
                        <a:rPr lang="en-US" sz="1800" b="1" kern="1200">
                          <a:solidFill>
                            <a:schemeClr val="lt1"/>
                          </a:solidFill>
                          <a:effectLst/>
                          <a:latin typeface="Arial" panose="020B0604020202020204" pitchFamily="34" charset="0"/>
                          <a:cs typeface="Arial" panose="020B0604020202020204" pitchFamily="34" charset="0"/>
                        </a:rPr>
                      </a:br>
                      <a:r>
                        <a:rPr lang="en-US" sz="1800" b="1" kern="1200">
                          <a:solidFill>
                            <a:schemeClr val="lt1"/>
                          </a:solidFill>
                          <a:effectLst/>
                          <a:latin typeface="Arial" panose="020B0604020202020204" pitchFamily="34" charset="0"/>
                          <a:cs typeface="Arial" panose="020B0604020202020204" pitchFamily="34" charset="0"/>
                        </a:rPr>
                        <a:t>Read-Ahead Materials</a:t>
                      </a:r>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9821798"/>
                  </a:ext>
                </a:extLst>
              </a:tr>
              <a:tr h="1188720">
                <a:tc>
                  <a:txBody>
                    <a:bodyPr/>
                    <a:lstStyle/>
                    <a:p>
                      <a:r>
                        <a:rPr lang="en-US" sz="1800" b="0" kern="1200">
                          <a:solidFill>
                            <a:srgbClr val="000000"/>
                          </a:solidFill>
                          <a:effectLst/>
                          <a:latin typeface="Arial" panose="020B0604020202020204" pitchFamily="34" charset="0"/>
                          <a:cs typeface="Arial" panose="020B0604020202020204" pitchFamily="34" charset="0"/>
                        </a:rPr>
                        <a:t>Technology Coordinator Training</a:t>
                      </a:r>
                      <a:endParaRPr lang="en-US" sz="1800" b="0" i="0" kern="1200">
                        <a:solidFill>
                          <a:srgbClr val="000000"/>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u="none" strike="noStrike" kern="1200">
                          <a:solidFill>
                            <a:schemeClr val="dk1"/>
                          </a:solidFill>
                          <a:effectLst/>
                          <a:latin typeface="Arial" panose="020B0604020202020204" pitchFamily="34" charset="0"/>
                          <a:cs typeface="Arial" panose="020B0604020202020204" pitchFamily="34" charset="0"/>
                        </a:rPr>
                        <a:t>Monday, February 2, 9:30–11:00 a.m.</a:t>
                      </a:r>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kern="1200">
                          <a:solidFill>
                            <a:srgbClr val="000000"/>
                          </a:solidFill>
                          <a:effectLst/>
                          <a:latin typeface="Arial" panose="020B0604020202020204" pitchFamily="34" charset="0"/>
                          <a:cs typeface="Arial" panose="020B0604020202020204" pitchFamily="34" charset="0"/>
                        </a:rPr>
                        <a:t>Technology Coordinators</a:t>
                      </a:r>
                      <a:endParaRPr lang="en-US" sz="1800" b="0" i="0" kern="1200">
                        <a:solidFill>
                          <a:srgbClr val="000000"/>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strike="noStrike" kern="1200">
                          <a:solidFill>
                            <a:schemeClr val="dk1"/>
                          </a:solidFill>
                          <a:effectLst/>
                          <a:latin typeface="Arial" panose="020B0604020202020204" pitchFamily="34" charset="0"/>
                          <a:cs typeface="Arial" panose="020B0604020202020204" pitchFamily="34" charset="0"/>
                          <a:hlinkClick r:id="rId4"/>
                        </a:rPr>
                        <a:t>MCAS Student Kiosk Technology Guide </a:t>
                      </a:r>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9486312"/>
                  </a:ext>
                </a:extLst>
              </a:tr>
              <a:tr h="1188720">
                <a:tc>
                  <a:txBody>
                    <a:bodyPr/>
                    <a:lstStyle/>
                    <a:p>
                      <a:pPr marL="0" algn="l" defTabSz="914400" rtl="0" eaLnBrk="1" latinLnBrk="0" hangingPunct="1"/>
                      <a:r>
                        <a:rPr lang="en-US" sz="1800" b="0" kern="1200">
                          <a:solidFill>
                            <a:srgbClr val="000000"/>
                          </a:solidFill>
                          <a:effectLst/>
                          <a:latin typeface="Arial" panose="020B0604020202020204" pitchFamily="34" charset="0"/>
                          <a:ea typeface="+mn-ea"/>
                          <a:cs typeface="Arial" panose="020B0604020202020204" pitchFamily="34" charset="0"/>
                        </a:rPr>
                        <a:t>Office Hours for Accessibility and Accommodations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atin typeface="Arial" panose="020B0604020202020204" pitchFamily="34" charset="0"/>
                          <a:cs typeface="Arial" panose="020B0604020202020204" pitchFamily="34" charset="0"/>
                        </a:rPr>
                        <a:t>Friday, February 6, 9:30–10:30 a.m.</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Note new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kern="1200">
                          <a:solidFill>
                            <a:srgbClr val="000000"/>
                          </a:solidFill>
                          <a:effectLst/>
                          <a:latin typeface="Arial" panose="020B0604020202020204" pitchFamily="34" charset="0"/>
                          <a:ea typeface="+mn-ea"/>
                          <a:cs typeface="Arial" panose="020B0604020202020204" pitchFamily="34" charset="0"/>
                        </a:rPr>
                        <a:t>Principals and school test coordinators, district test coordinators, special education supervisors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sng" kern="1200">
                          <a:solidFill>
                            <a:schemeClr val="tx1"/>
                          </a:solidFill>
                          <a:effectLst/>
                          <a:latin typeface="Arial" panose="020B0604020202020204" pitchFamily="34" charset="0"/>
                          <a:ea typeface="+mn-ea"/>
                          <a:cs typeface="Arial" panose="020B0604020202020204" pitchFamily="34" charset="0"/>
                          <a:hlinkClick r:id="rId5"/>
                        </a:rPr>
                        <a:t>Accessibility and Accommodations Manual for the 2025-26 Test Administrations</a:t>
                      </a:r>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458212"/>
                  </a:ext>
                </a:extLst>
              </a:tr>
              <a:tr h="1188720">
                <a:tc>
                  <a:txBody>
                    <a:bodyPr/>
                    <a:lstStyle/>
                    <a:p>
                      <a:pPr marL="0" algn="l" defTabSz="914400" rtl="0" eaLnBrk="1" fontAlgn="base" latinLnBrk="0" hangingPunct="1">
                        <a:lnSpc>
                          <a:spcPts val="1500"/>
                        </a:lnSpc>
                      </a:pPr>
                      <a:r>
                        <a:rPr lang="en-US" sz="1800" b="0" kern="1200">
                          <a:solidFill>
                            <a:srgbClr val="000000"/>
                          </a:solidFill>
                          <a:effectLst/>
                          <a:latin typeface="Arial" panose="020B0604020202020204" pitchFamily="34" charset="0"/>
                          <a:ea typeface="+mn-ea"/>
                          <a:cs typeface="Arial" panose="020B0604020202020204" pitchFamily="34" charset="0"/>
                        </a:rPr>
                        <a:t>Overview of the Spanish/English Tests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auto">
                        <a:lnSpc>
                          <a:spcPct val="100000"/>
                        </a:lnSpc>
                      </a:pPr>
                      <a:r>
                        <a:rPr lang="en-US" b="0" u="none" strike="noStrike">
                          <a:solidFill>
                            <a:schemeClr val="tx1"/>
                          </a:solidFill>
                          <a:effectLst/>
                          <a:latin typeface="Arial" panose="020B0604020202020204" pitchFamily="34" charset="0"/>
                          <a:cs typeface="Arial" panose="020B0604020202020204" pitchFamily="34" charset="0"/>
                        </a:rPr>
                        <a:t>Tuesday, February 10, 9:30–11:00 a.m.</a:t>
                      </a:r>
                      <a:endParaRPr lang="en-US" b="0" i="0" u="none">
                        <a:solidFill>
                          <a:schemeClr val="tx1"/>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kern="1200">
                          <a:solidFill>
                            <a:schemeClr val="dk1"/>
                          </a:solidFill>
                          <a:effectLst/>
                          <a:latin typeface="Arial" panose="020B0604020202020204" pitchFamily="34" charset="0"/>
                          <a:cs typeface="Arial" panose="020B0604020202020204" pitchFamily="34" charset="0"/>
                        </a:rPr>
                        <a:t>Principals and school test coordinators, district test coordinators, EL directors, dual-language bilingual education directors</a:t>
                      </a:r>
                      <a:endParaRPr lang="en-US" sz="1800" b="0" i="0" kern="1200">
                        <a:solidFill>
                          <a:srgbClr val="000000"/>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u="none" strike="noStrike" kern="1200" dirty="0">
                          <a:solidFill>
                            <a:schemeClr val="dk1"/>
                          </a:solidFill>
                          <a:effectLst/>
                          <a:latin typeface="Arial" panose="020B0604020202020204" pitchFamily="34" charset="0"/>
                          <a:cs typeface="Arial" panose="020B0604020202020204" pitchFamily="34" charset="0"/>
                          <a:hlinkClick r:id="rId5"/>
                        </a:rPr>
                        <a:t>Accessibility and Accommodations Manual for the 2025–26 Test Administrations</a:t>
                      </a: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3400876"/>
                  </a:ext>
                </a:extLst>
              </a:tr>
            </a:tbl>
          </a:graphicData>
        </a:graphic>
      </p:graphicFrame>
      <p:sp>
        <p:nvSpPr>
          <p:cNvPr id="3" name="Slide Number Placeholder 2">
            <a:extLst>
              <a:ext uri="{FF2B5EF4-FFF2-40B4-BE49-F238E27FC236}">
                <a16:creationId xmlns:a16="http://schemas.microsoft.com/office/drawing/2014/main" id="{4C6DC25F-70BA-CCE8-9998-CD84136DC55D}"/>
              </a:ext>
            </a:extLst>
          </p:cNvPr>
          <p:cNvSpPr>
            <a:spLocks noGrp="1"/>
          </p:cNvSpPr>
          <p:nvPr>
            <p:ph type="sldNum" sz="quarter" idx="12"/>
          </p:nvPr>
        </p:nvSpPr>
        <p:spPr/>
        <p:txBody>
          <a:bodyPr/>
          <a:lstStyle/>
          <a:p>
            <a:fld id="{68A8D22E-6BC5-9E47-900C-2BB94685D9F5}" type="slidenum">
              <a:rPr lang="en-US" smtClean="0"/>
              <a:t>89</a:t>
            </a:fld>
            <a:endParaRPr lang="en-US"/>
          </a:p>
        </p:txBody>
      </p:sp>
    </p:spTree>
    <p:extLst>
      <p:ext uri="{BB962C8B-B14F-4D97-AF65-F5344CB8AC3E}">
        <p14:creationId xmlns:p14="http://schemas.microsoft.com/office/powerpoint/2010/main" val="1372760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Autofit/>
          </a:bodyPr>
          <a:lstStyle/>
          <a:p>
            <a:r>
              <a:rPr lang="en-US" sz="5400"/>
              <a:t>Commonly Used Acronyms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p:txBody>
          <a:bodyPr>
            <a:normAutofit/>
          </a:bodyPr>
          <a:lstStyle/>
          <a:p>
            <a:pPr marL="571500" indent="-571500">
              <a:buFont typeface="Arial" panose="020B0604020202020204" pitchFamily="34" charset="0"/>
              <a:buChar char="•"/>
            </a:pPr>
            <a:r>
              <a:rPr lang="en-US" sz="3400" b="1">
                <a:solidFill>
                  <a:schemeClr val="tx1"/>
                </a:solidFill>
              </a:rPr>
              <a:t>CBT: </a:t>
            </a:r>
            <a:r>
              <a:rPr lang="en-US" sz="3400">
                <a:solidFill>
                  <a:schemeClr val="tx1"/>
                </a:solidFill>
              </a:rPr>
              <a:t>Computer-based testing</a:t>
            </a:r>
          </a:p>
          <a:p>
            <a:pPr marL="571500" indent="-571500">
              <a:buFont typeface="Arial" panose="020B0604020202020204" pitchFamily="34" charset="0"/>
              <a:buChar char="•"/>
            </a:pPr>
            <a:r>
              <a:rPr lang="en-US" sz="3400" b="1">
                <a:solidFill>
                  <a:schemeClr val="tx1"/>
                </a:solidFill>
              </a:rPr>
              <a:t>PBT: </a:t>
            </a:r>
            <a:r>
              <a:rPr lang="en-US" sz="3400">
                <a:solidFill>
                  <a:schemeClr val="tx1"/>
                </a:solidFill>
              </a:rPr>
              <a:t>Paper-based testing</a:t>
            </a:r>
          </a:p>
          <a:p>
            <a:pPr marL="571500" indent="-571500">
              <a:buFont typeface="Arial" panose="020B0604020202020204" pitchFamily="34" charset="0"/>
              <a:buChar char="•"/>
            </a:pPr>
            <a:r>
              <a:rPr lang="en-US" sz="3400" b="1">
                <a:solidFill>
                  <a:schemeClr val="tx1"/>
                </a:solidFill>
              </a:rPr>
              <a:t>SIMS: </a:t>
            </a:r>
            <a:r>
              <a:rPr lang="en-US" sz="3400">
                <a:solidFill>
                  <a:schemeClr val="tx1"/>
                </a:solidFill>
              </a:rPr>
              <a:t>Student Information Management System</a:t>
            </a:r>
          </a:p>
          <a:p>
            <a:pPr marL="571500" indent="-571500">
              <a:buFont typeface="Arial" panose="020B0604020202020204" pitchFamily="34" charset="0"/>
              <a:buChar char="•"/>
            </a:pPr>
            <a:r>
              <a:rPr lang="en-US" sz="3400" b="1">
                <a:solidFill>
                  <a:schemeClr val="tx1"/>
                </a:solidFill>
              </a:rPr>
              <a:t>EL: </a:t>
            </a:r>
            <a:r>
              <a:rPr lang="en-US" sz="3400">
                <a:solidFill>
                  <a:schemeClr val="tx1"/>
                </a:solidFill>
              </a:rPr>
              <a:t>English learner</a:t>
            </a:r>
          </a:p>
          <a:p>
            <a:pPr marL="571500" indent="-571500">
              <a:buFont typeface="Arial" panose="020B0604020202020204" pitchFamily="34" charset="0"/>
              <a:buChar char="•"/>
            </a:pPr>
            <a:r>
              <a:rPr lang="en-US" sz="3400" b="1">
                <a:solidFill>
                  <a:schemeClr val="tx1"/>
                </a:solidFill>
              </a:rPr>
              <a:t>ELA: </a:t>
            </a:r>
            <a:r>
              <a:rPr lang="en-US" sz="3400">
                <a:solidFill>
                  <a:schemeClr val="tx1"/>
                </a:solidFill>
              </a:rPr>
              <a:t>English Language Arts</a:t>
            </a:r>
          </a:p>
          <a:p>
            <a:pPr marL="571500" indent="-571500">
              <a:buFont typeface="Arial" panose="020B0604020202020204" pitchFamily="34" charset="0"/>
              <a:buChar char="•"/>
            </a:pPr>
            <a:r>
              <a:rPr lang="en-US" sz="3400" b="1">
                <a:solidFill>
                  <a:schemeClr val="tx1"/>
                </a:solidFill>
              </a:rPr>
              <a:t>STE: </a:t>
            </a:r>
            <a:r>
              <a:rPr lang="en-US" sz="3400">
                <a:solidFill>
                  <a:schemeClr val="tx1"/>
                </a:solidFill>
              </a:rPr>
              <a:t>Science and Technology/Engineering</a:t>
            </a:r>
          </a:p>
        </p:txBody>
      </p:sp>
      <p:sp>
        <p:nvSpPr>
          <p:cNvPr id="4" name="Slide Number Placeholder 3">
            <a:extLst>
              <a:ext uri="{FF2B5EF4-FFF2-40B4-BE49-F238E27FC236}">
                <a16:creationId xmlns:a16="http://schemas.microsoft.com/office/drawing/2014/main" id="{EDBD5D1B-E83F-C0A8-900A-695718E48512}"/>
              </a:ext>
            </a:extLst>
          </p:cNvPr>
          <p:cNvSpPr>
            <a:spLocks noGrp="1"/>
          </p:cNvSpPr>
          <p:nvPr>
            <p:ph type="sldNum" sz="quarter" idx="12"/>
          </p:nvPr>
        </p:nvSpPr>
        <p:spPr/>
        <p:txBody>
          <a:bodyPr/>
          <a:lstStyle/>
          <a:p>
            <a:fld id="{68A8D22E-6BC5-9E47-900C-2BB94685D9F5}" type="slidenum">
              <a:rPr lang="en-US" smtClean="0"/>
              <a:t>9</a:t>
            </a:fld>
            <a:endParaRPr lang="en-US"/>
          </a:p>
        </p:txBody>
      </p:sp>
    </p:spTree>
    <p:extLst>
      <p:ext uri="{BB962C8B-B14F-4D97-AF65-F5344CB8AC3E}">
        <p14:creationId xmlns:p14="http://schemas.microsoft.com/office/powerpoint/2010/main" val="132849325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A1EED-103E-293C-73D1-B6E67154B6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A247FD-624B-73E6-7ACB-8A959732756E}"/>
              </a:ext>
            </a:extLst>
          </p:cNvPr>
          <p:cNvSpPr>
            <a:spLocks noGrp="1"/>
          </p:cNvSpPr>
          <p:nvPr>
            <p:ph type="title"/>
          </p:nvPr>
        </p:nvSpPr>
        <p:spPr/>
        <p:txBody>
          <a:bodyPr/>
          <a:lstStyle/>
          <a:p>
            <a:r>
              <a:rPr lang="en-US" sz="3600" dirty="0">
                <a:solidFill>
                  <a:schemeClr val="bg1"/>
                </a:solidFill>
                <a:latin typeface="Arial" panose="020B0604020202020204" pitchFamily="34" charset="0"/>
                <a:cs typeface="Arial" panose="020B0604020202020204" pitchFamily="34" charset="0"/>
              </a:rPr>
              <a:t>Upcoming </a:t>
            </a:r>
            <a:r>
              <a:rPr lang="en-US" sz="3600" dirty="0">
                <a:solidFill>
                  <a:schemeClr val="bg1"/>
                </a:solidFill>
                <a:hlinkClick r:id="rId3">
                  <a:extLst>
                    <a:ext uri="{A12FA001-AC4F-418D-AE19-62706E023703}">
                      <ahyp:hlinkClr xmlns:ahyp="http://schemas.microsoft.com/office/drawing/2018/hyperlinkcolor" val="tx"/>
                    </a:ext>
                  </a:extLst>
                </a:hlinkClick>
              </a:rPr>
              <a:t>Training Sessions</a:t>
            </a:r>
            <a:r>
              <a:rPr lang="en-US" sz="3600" dirty="0">
                <a:solidFill>
                  <a:schemeClr val="bg1"/>
                </a:solidFill>
              </a:rPr>
              <a:t> (cont’d)</a:t>
            </a:r>
            <a:endParaRPr lang="en-US" sz="3600" u="sng" dirty="0">
              <a:solidFill>
                <a:schemeClr val="bg1"/>
              </a:solidFill>
              <a:latin typeface="Arial" panose="020B060402020202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78C0A5DB-922B-3F03-2170-8EC5D705DF81}"/>
              </a:ext>
            </a:extLst>
          </p:cNvPr>
          <p:cNvGraphicFramePr>
            <a:graphicFrameLocks noGrp="1"/>
          </p:cNvGraphicFramePr>
          <p:nvPr>
            <p:ph idx="1"/>
            <p:extLst>
              <p:ext uri="{D42A27DB-BD31-4B8C-83A1-F6EECF244321}">
                <p14:modId xmlns:p14="http://schemas.microsoft.com/office/powerpoint/2010/main" val="3387293445"/>
              </p:ext>
            </p:extLst>
          </p:nvPr>
        </p:nvGraphicFramePr>
        <p:xfrm>
          <a:off x="400121" y="1716024"/>
          <a:ext cx="11027231" cy="4238513"/>
        </p:xfrm>
        <a:graphic>
          <a:graphicData uri="http://schemas.openxmlformats.org/drawingml/2006/table">
            <a:tbl>
              <a:tblPr firstRow="1" bandRow="1">
                <a:tableStyleId>{69012ECD-51FC-41F1-AA8D-1B2483CD663E}</a:tableStyleId>
              </a:tblPr>
              <a:tblGrid>
                <a:gridCol w="2756808">
                  <a:extLst>
                    <a:ext uri="{9D8B030D-6E8A-4147-A177-3AD203B41FA5}">
                      <a16:colId xmlns:a16="http://schemas.microsoft.com/office/drawing/2014/main" val="3017796956"/>
                    </a:ext>
                  </a:extLst>
                </a:gridCol>
                <a:gridCol w="2446516">
                  <a:extLst>
                    <a:ext uri="{9D8B030D-6E8A-4147-A177-3AD203B41FA5}">
                      <a16:colId xmlns:a16="http://schemas.microsoft.com/office/drawing/2014/main" val="3932785478"/>
                    </a:ext>
                  </a:extLst>
                </a:gridCol>
                <a:gridCol w="2854669">
                  <a:extLst>
                    <a:ext uri="{9D8B030D-6E8A-4147-A177-3AD203B41FA5}">
                      <a16:colId xmlns:a16="http://schemas.microsoft.com/office/drawing/2014/main" val="2135605287"/>
                    </a:ext>
                  </a:extLst>
                </a:gridCol>
                <a:gridCol w="2969238">
                  <a:extLst>
                    <a:ext uri="{9D8B030D-6E8A-4147-A177-3AD203B41FA5}">
                      <a16:colId xmlns:a16="http://schemas.microsoft.com/office/drawing/2014/main" val="1534402281"/>
                    </a:ext>
                  </a:extLst>
                </a:gridCol>
              </a:tblGrid>
              <a:tr h="511715">
                <a:tc>
                  <a:txBody>
                    <a:bodyPr/>
                    <a:lstStyle/>
                    <a:p>
                      <a:r>
                        <a:rPr lang="en-US" sz="1800">
                          <a:latin typeface="Arial" panose="020B0604020202020204" pitchFamily="34" charset="0"/>
                          <a:cs typeface="Arial" panose="020B0604020202020204" pitchFamily="34" charset="0"/>
                        </a:rPr>
                        <a:t>Session</a:t>
                      </a:r>
                    </a:p>
                  </a:txBody>
                  <a:tcPr/>
                </a:tc>
                <a:tc>
                  <a:txBody>
                    <a:bodyPr/>
                    <a:lstStyle/>
                    <a:p>
                      <a:r>
                        <a:rPr lang="en-US" sz="1800" dirty="0">
                          <a:latin typeface="Arial" panose="020B0604020202020204" pitchFamily="34" charset="0"/>
                          <a:cs typeface="Arial" panose="020B0604020202020204" pitchFamily="34" charset="0"/>
                        </a:rPr>
                        <a:t>Date</a:t>
                      </a:r>
                    </a:p>
                  </a:txBody>
                  <a:tcPr/>
                </a:tc>
                <a:tc>
                  <a:txBody>
                    <a:bodyPr/>
                    <a:lstStyle/>
                    <a:p>
                      <a:r>
                        <a:rPr lang="en-US" sz="1800" b="1" kern="1200">
                          <a:solidFill>
                            <a:schemeClr val="lt1"/>
                          </a:solidFill>
                          <a:effectLst/>
                          <a:latin typeface="Arial" panose="020B0604020202020204" pitchFamily="34" charset="0"/>
                          <a:cs typeface="Arial" panose="020B0604020202020204" pitchFamily="34" charset="0"/>
                        </a:rPr>
                        <a:t>Intended Audience</a:t>
                      </a:r>
                      <a:endParaRPr lang="en-US" sz="1800">
                        <a:latin typeface="Arial" panose="020B0604020202020204" pitchFamily="34" charset="0"/>
                        <a:cs typeface="Arial" panose="020B0604020202020204" pitchFamily="34" charset="0"/>
                      </a:endParaRPr>
                    </a:p>
                  </a:txBody>
                  <a:tcPr/>
                </a:tc>
                <a:tc>
                  <a:txBody>
                    <a:bodyPr/>
                    <a:lstStyle/>
                    <a:p>
                      <a:r>
                        <a:rPr lang="en-US" sz="1800" b="1" kern="1200">
                          <a:solidFill>
                            <a:schemeClr val="lt1"/>
                          </a:solidFill>
                          <a:effectLst/>
                          <a:latin typeface="Arial" panose="020B0604020202020204" pitchFamily="34" charset="0"/>
                          <a:cs typeface="Arial" panose="020B0604020202020204" pitchFamily="34" charset="0"/>
                        </a:rPr>
                        <a:t>Recommended </a:t>
                      </a:r>
                      <a:br>
                        <a:rPr lang="en-US" sz="1800" b="1" kern="1200">
                          <a:solidFill>
                            <a:schemeClr val="lt1"/>
                          </a:solidFill>
                          <a:effectLst/>
                          <a:latin typeface="Arial" panose="020B0604020202020204" pitchFamily="34" charset="0"/>
                          <a:cs typeface="Arial" panose="020B0604020202020204" pitchFamily="34" charset="0"/>
                        </a:rPr>
                      </a:br>
                      <a:r>
                        <a:rPr lang="en-US" sz="1800" b="1" kern="1200">
                          <a:solidFill>
                            <a:schemeClr val="lt1"/>
                          </a:solidFill>
                          <a:effectLst/>
                          <a:latin typeface="Arial" panose="020B0604020202020204" pitchFamily="34" charset="0"/>
                          <a:cs typeface="Arial" panose="020B0604020202020204" pitchFamily="34" charset="0"/>
                        </a:rPr>
                        <a:t>Read-Ahead Materials</a:t>
                      </a:r>
                      <a:endParaRPr lang="en-US"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39821798"/>
                  </a:ext>
                </a:extLst>
              </a:tr>
              <a:tr h="946673">
                <a:tc>
                  <a:txBody>
                    <a:bodyPr/>
                    <a:lstStyle/>
                    <a:p>
                      <a:r>
                        <a:rPr lang="en-US" sz="1800" b="0" kern="1200" dirty="0">
                          <a:solidFill>
                            <a:srgbClr val="000000"/>
                          </a:solidFill>
                          <a:effectLst/>
                          <a:latin typeface="Arial" panose="020B0604020202020204" pitchFamily="34" charset="0"/>
                          <a:cs typeface="Arial" panose="020B0604020202020204" pitchFamily="34" charset="0"/>
                        </a:rPr>
                        <a:t>Tasks in the MCAS Portal Before Testing</a:t>
                      </a:r>
                    </a:p>
                    <a:p>
                      <a:endParaRPr lang="en-US" sz="1800" b="0" kern="1200"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rgbClr val="000000"/>
                          </a:solidFill>
                          <a:effectLst/>
                          <a:latin typeface="Arial" panose="020B0604020202020204" pitchFamily="34" charset="0"/>
                          <a:cs typeface="Arial" panose="020B0604020202020204" pitchFamily="34" charset="0"/>
                        </a:rPr>
                        <a:t>All</a:t>
                      </a:r>
                      <a:r>
                        <a:rPr lang="en-US" sz="1800" b="0" kern="1200" dirty="0">
                          <a:solidFill>
                            <a:srgbClr val="000000"/>
                          </a:solidFill>
                          <a:effectLst/>
                          <a:latin typeface="Arial" panose="020B0604020202020204" pitchFamily="34" charset="0"/>
                          <a:cs typeface="Arial" panose="020B0604020202020204" pitchFamily="34" charset="0"/>
                        </a:rPr>
                        <a:t> levels of experience</a:t>
                      </a:r>
                      <a:endParaRPr lang="en-US" sz="1800" dirty="0">
                        <a:solidFill>
                          <a:srgbClr val="000000"/>
                        </a:solidFill>
                        <a:latin typeface="Arial" panose="020B0604020202020204" pitchFamily="34" charset="0"/>
                        <a:cs typeface="Arial" panose="020B0604020202020204" pitchFamily="34" charset="0"/>
                      </a:endParaRPr>
                    </a:p>
                  </a:txBody>
                  <a:tcPr/>
                </a:tc>
                <a:tc>
                  <a:txBody>
                    <a:bodyPr/>
                    <a:lstStyle/>
                    <a:p>
                      <a:r>
                        <a:rPr lang="en-US" sz="1800" b="0" u="none" strike="noStrike" kern="1200" dirty="0">
                          <a:solidFill>
                            <a:schemeClr val="dk1"/>
                          </a:solidFill>
                          <a:effectLst/>
                          <a:latin typeface="Arial" panose="020B0604020202020204" pitchFamily="34" charset="0"/>
                          <a:cs typeface="Arial" panose="020B0604020202020204" pitchFamily="34" charset="0"/>
                        </a:rPr>
                        <a:t>Wednesday, March 4 at 9:30–11:00 a.m.</a:t>
                      </a:r>
                      <a:endParaRPr lang="en-US" sz="1800" dirty="0">
                        <a:latin typeface="Arial" panose="020B0604020202020204" pitchFamily="34" charset="0"/>
                        <a:cs typeface="Arial" panose="020B0604020202020204" pitchFamily="34" charset="0"/>
                      </a:endParaRPr>
                    </a:p>
                  </a:txBody>
                  <a:tcPr/>
                </a:tc>
                <a:tc>
                  <a:txBody>
                    <a:bodyPr/>
                    <a:lstStyle/>
                    <a:p>
                      <a:r>
                        <a:rPr lang="en-US" sz="1800" b="0" kern="1200" dirty="0">
                          <a:solidFill>
                            <a:srgbClr val="000000"/>
                          </a:solidFill>
                          <a:effectLst/>
                          <a:latin typeface="Arial" panose="020B0604020202020204" pitchFamily="34" charset="0"/>
                          <a:cs typeface="Arial" panose="020B0604020202020204" pitchFamily="34" charset="0"/>
                        </a:rPr>
                        <a:t>Principals and STCs, DTCs</a:t>
                      </a:r>
                      <a:endParaRPr lang="en-US" sz="1800" b="0" i="0" kern="1200" dirty="0">
                        <a:solidFill>
                          <a:srgbClr val="000000"/>
                        </a:solidFill>
                        <a:effectLst/>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000000"/>
                          </a:solidFill>
                          <a:effectLst/>
                          <a:latin typeface="Arial" panose="020B0604020202020204" pitchFamily="34" charset="0"/>
                          <a:cs typeface="Arial" panose="020B0604020202020204" pitchFamily="34" charset="0"/>
                          <a:hlinkClick r:id="rId4"/>
                        </a:rPr>
                        <a:t>Guide to the MCAS Portal</a:t>
                      </a:r>
                      <a:endParaRPr lang="en-US" sz="1800" dirty="0">
                        <a:solidFill>
                          <a:srgbClr val="0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29486312"/>
                  </a:ext>
                </a:extLst>
              </a:tr>
              <a:tr h="946673">
                <a:tc>
                  <a:txBody>
                    <a:bodyPr/>
                    <a:lstStyle/>
                    <a:p>
                      <a:r>
                        <a:rPr lang="en-US" sz="1800" b="0" kern="1200">
                          <a:solidFill>
                            <a:srgbClr val="000000"/>
                          </a:solidFill>
                          <a:effectLst/>
                          <a:latin typeface="Arial" panose="020B0604020202020204" pitchFamily="34" charset="0"/>
                          <a:cs typeface="Arial" panose="020B0604020202020204" pitchFamily="34" charset="0"/>
                        </a:rPr>
                        <a:t>Tasks in the MCAS Portal During and After Testing</a:t>
                      </a:r>
                    </a:p>
                    <a:p>
                      <a:endParaRPr lang="en-US" sz="1800" b="0" kern="120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a:solidFill>
                            <a:srgbClr val="000000"/>
                          </a:solidFill>
                          <a:effectLst/>
                          <a:latin typeface="Arial" panose="020B0604020202020204" pitchFamily="34" charset="0"/>
                          <a:cs typeface="Arial" panose="020B0604020202020204" pitchFamily="34" charset="0"/>
                        </a:rPr>
                        <a:t>All</a:t>
                      </a:r>
                      <a:r>
                        <a:rPr lang="en-US" sz="1800" b="0" kern="1200">
                          <a:solidFill>
                            <a:srgbClr val="000000"/>
                          </a:solidFill>
                          <a:effectLst/>
                          <a:latin typeface="Arial" panose="020B0604020202020204" pitchFamily="34" charset="0"/>
                          <a:cs typeface="Arial" panose="020B0604020202020204" pitchFamily="34" charset="0"/>
                        </a:rPr>
                        <a:t> levels of experience</a:t>
                      </a:r>
                      <a:endParaRPr lang="en-US" sz="1800">
                        <a:solidFill>
                          <a:srgbClr val="000000"/>
                        </a:solidFill>
                        <a:latin typeface="Arial" panose="020B0604020202020204" pitchFamily="34" charset="0"/>
                        <a:cs typeface="Arial" panose="020B0604020202020204" pitchFamily="34" charset="0"/>
                      </a:endParaRPr>
                    </a:p>
                  </a:txBody>
                  <a:tcPr/>
                </a:tc>
                <a:tc>
                  <a:txBody>
                    <a:bodyPr/>
                    <a:lstStyle/>
                    <a:p>
                      <a:r>
                        <a:rPr lang="en-US" sz="1800" b="0" u="none" strike="noStrike" kern="1200" dirty="0">
                          <a:solidFill>
                            <a:schemeClr val="dk1"/>
                          </a:solidFill>
                          <a:effectLst/>
                          <a:latin typeface="Arial" panose="020B0604020202020204" pitchFamily="34" charset="0"/>
                          <a:cs typeface="Arial" panose="020B0604020202020204" pitchFamily="34" charset="0"/>
                        </a:rPr>
                        <a:t>Thursday, March 12 at 9:30–11:00 a.m.</a:t>
                      </a:r>
                      <a:endParaRPr lang="en-US" sz="18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000000"/>
                          </a:solidFill>
                          <a:effectLst/>
                          <a:latin typeface="Arial" panose="020B0604020202020204" pitchFamily="34" charset="0"/>
                          <a:cs typeface="Arial" panose="020B0604020202020204" pitchFamily="34" charset="0"/>
                        </a:rPr>
                        <a:t>Principals and STCs, DTCs</a:t>
                      </a:r>
                      <a:endParaRPr lang="en-US" sz="1800" b="0" i="0" kern="1200" dirty="0">
                        <a:solidFill>
                          <a:srgbClr val="000000"/>
                        </a:solidFill>
                        <a:effectLst/>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000000"/>
                          </a:solidFill>
                          <a:effectLst/>
                          <a:latin typeface="Arial" panose="020B0604020202020204" pitchFamily="34" charset="0"/>
                          <a:cs typeface="Arial" panose="020B0604020202020204" pitchFamily="34" charset="0"/>
                          <a:hlinkClick r:id="rId4"/>
                        </a:rPr>
                        <a:t>Guide to the MCAS Portal</a:t>
                      </a:r>
                      <a:endParaRPr lang="en-US" sz="1800" dirty="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latin typeface="Arial" panose="020B0604020202020204" pitchFamily="34" charset="0"/>
                        <a:cs typeface="Arial" panose="020B0604020202020204" pitchFamily="34" charset="0"/>
                      </a:endParaRPr>
                    </a:p>
                    <a:p>
                      <a:endParaRPr lang="en-US" sz="1800" dirty="0">
                        <a:solidFill>
                          <a:srgbClr val="0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2268679"/>
                  </a:ext>
                </a:extLst>
              </a:tr>
              <a:tr h="946673">
                <a:tc>
                  <a:txBody>
                    <a:bodyPr/>
                    <a:lstStyle/>
                    <a:p>
                      <a:r>
                        <a:rPr lang="en-US" sz="1800" b="0" kern="1200" dirty="0">
                          <a:solidFill>
                            <a:srgbClr val="000000"/>
                          </a:solidFill>
                          <a:effectLst/>
                          <a:latin typeface="Arial" panose="020B0604020202020204" pitchFamily="34" charset="0"/>
                          <a:cs typeface="Arial" panose="020B0604020202020204" pitchFamily="34" charset="0"/>
                        </a:rPr>
                        <a:t>Office Hours — MCAS Portal Tasks </a:t>
                      </a:r>
                      <a:endParaRPr lang="en-US" sz="1800" b="0" i="0" kern="1200" dirty="0">
                        <a:solidFill>
                          <a:srgbClr val="000000"/>
                        </a:solidFill>
                        <a:effectLst/>
                        <a:latin typeface="Arial" panose="020B0604020202020204" pitchFamily="34" charset="0"/>
                        <a:ea typeface="+mn-ea"/>
                        <a:cs typeface="Arial" panose="020B0604020202020204" pitchFamily="34" charset="0"/>
                      </a:endParaRPr>
                    </a:p>
                  </a:txBody>
                  <a:tcPr/>
                </a:tc>
                <a:tc>
                  <a:txBody>
                    <a:bodyPr/>
                    <a:lstStyle/>
                    <a:p>
                      <a:pPr fontAlgn="t"/>
                      <a:r>
                        <a:rPr lang="en-US" sz="1800" u="none" strike="noStrike" dirty="0">
                          <a:solidFill>
                            <a:schemeClr val="tx1"/>
                          </a:solidFill>
                          <a:effectLst/>
                          <a:latin typeface="Arial" panose="020B0604020202020204" pitchFamily="34" charset="0"/>
                          <a:cs typeface="Arial" panose="020B0604020202020204" pitchFamily="34" charset="0"/>
                        </a:rPr>
                        <a:t>Thursday, March 19 at 9:30–10:30 a.m.</a:t>
                      </a:r>
                      <a:endParaRPr lang="en-US" sz="1800" dirty="0">
                        <a:solidFill>
                          <a:schemeClr val="tx1"/>
                        </a:solidFill>
                        <a:effectLst/>
                        <a:latin typeface="Arial" panose="020B0604020202020204" pitchFamily="34" charset="0"/>
                        <a:cs typeface="Arial" panose="020B0604020202020204" pitchFamily="34" charset="0"/>
                      </a:endParaRPr>
                    </a:p>
                  </a:txBody>
                  <a:tcPr/>
                </a:tc>
                <a:tc>
                  <a:txBody>
                    <a:bodyPr/>
                    <a:lstStyle/>
                    <a:p>
                      <a:r>
                        <a:rPr lang="en-US" sz="1800" b="0" kern="1200" dirty="0">
                          <a:solidFill>
                            <a:srgbClr val="000000"/>
                          </a:solidFill>
                          <a:effectLst/>
                          <a:latin typeface="Arial" panose="020B0604020202020204" pitchFamily="34" charset="0"/>
                          <a:cs typeface="Arial" panose="020B0604020202020204" pitchFamily="34" charset="0"/>
                        </a:rPr>
                        <a:t>Principals and STCs, DTCs</a:t>
                      </a:r>
                      <a:endParaRPr lang="en-US" sz="1800" b="0" i="0" kern="1200" dirty="0">
                        <a:solidFill>
                          <a:srgbClr val="000000"/>
                        </a:solidFill>
                        <a:effectLst/>
                        <a:latin typeface="Arial" panose="020B0604020202020204" pitchFamily="34" charset="0"/>
                        <a:ea typeface="+mn-ea"/>
                        <a:cs typeface="Arial" panose="020B0604020202020204" pitchFamily="34" charset="0"/>
                      </a:endParaRPr>
                    </a:p>
                  </a:txBody>
                  <a:tcPr/>
                </a:tc>
                <a:tc>
                  <a:txBody>
                    <a:bodyPr/>
                    <a:lstStyle/>
                    <a:p>
                      <a:pPr marL="0" indent="0">
                        <a:buFont typeface="Arial" panose="020B0604020202020204" pitchFamily="34" charset="0"/>
                        <a:buNone/>
                      </a:pPr>
                      <a:r>
                        <a:rPr lang="en-US" sz="1800" b="0" kern="1200" dirty="0">
                          <a:solidFill>
                            <a:schemeClr val="dk1"/>
                          </a:solidFill>
                          <a:effectLst/>
                          <a:latin typeface="Arial" panose="020B0604020202020204" pitchFamily="34" charset="0"/>
                          <a:cs typeface="Arial" panose="020B0604020202020204" pitchFamily="34" charset="0"/>
                          <a:hlinkClick r:id="rId4"/>
                        </a:rPr>
                        <a:t>Guide to the MCAS Portal</a:t>
                      </a:r>
                      <a:endParaRPr lang="en-US" sz="1800" b="0" i="0"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370922320"/>
                  </a:ext>
                </a:extLst>
              </a:tr>
            </a:tbl>
          </a:graphicData>
        </a:graphic>
      </p:graphicFrame>
      <p:sp>
        <p:nvSpPr>
          <p:cNvPr id="3" name="Slide Number Placeholder 2">
            <a:extLst>
              <a:ext uri="{FF2B5EF4-FFF2-40B4-BE49-F238E27FC236}">
                <a16:creationId xmlns:a16="http://schemas.microsoft.com/office/drawing/2014/main" id="{71E5F910-6A6D-7080-A3F6-95CC12FBFC78}"/>
              </a:ext>
            </a:extLst>
          </p:cNvPr>
          <p:cNvSpPr>
            <a:spLocks noGrp="1"/>
          </p:cNvSpPr>
          <p:nvPr>
            <p:ph type="sldNum" sz="quarter" idx="12"/>
          </p:nvPr>
        </p:nvSpPr>
        <p:spPr/>
        <p:txBody>
          <a:bodyPr/>
          <a:lstStyle/>
          <a:p>
            <a:fld id="{68A8D22E-6BC5-9E47-900C-2BB94685D9F5}" type="slidenum">
              <a:rPr lang="en-US" smtClean="0"/>
              <a:t>90</a:t>
            </a:fld>
            <a:endParaRPr lang="en-US"/>
          </a:p>
        </p:txBody>
      </p:sp>
    </p:spTree>
    <p:extLst>
      <p:ext uri="{BB962C8B-B14F-4D97-AF65-F5344CB8AC3E}">
        <p14:creationId xmlns:p14="http://schemas.microsoft.com/office/powerpoint/2010/main" val="13692256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4283EA-ECA5-7074-092B-27E9667CC1F0}"/>
              </a:ext>
            </a:extLst>
          </p:cNvPr>
          <p:cNvSpPr>
            <a:spLocks noGrp="1"/>
          </p:cNvSpPr>
          <p:nvPr>
            <p:ph type="title"/>
          </p:nvPr>
        </p:nvSpPr>
        <p:spPr/>
        <p:txBody>
          <a:bodyPr>
            <a:normAutofit/>
          </a:bodyPr>
          <a:lstStyle/>
          <a:p>
            <a:r>
              <a:rPr lang="en-US" altLang="en-US" sz="4000">
                <a:solidFill>
                  <a:schemeClr val="bg1"/>
                </a:solidFill>
              </a:rPr>
              <a:t>Next Steps</a:t>
            </a:r>
            <a:endParaRPr lang="en-US" sz="4000">
              <a:solidFill>
                <a:schemeClr val="bg1"/>
              </a:solidFill>
            </a:endParaRPr>
          </a:p>
        </p:txBody>
      </p:sp>
      <p:sp>
        <p:nvSpPr>
          <p:cNvPr id="2" name="Content Placeholder 1">
            <a:extLst>
              <a:ext uri="{FF2B5EF4-FFF2-40B4-BE49-F238E27FC236}">
                <a16:creationId xmlns:a16="http://schemas.microsoft.com/office/drawing/2014/main" id="{8BF5F1AD-90A5-FAA2-2AA6-3367618F17F4}"/>
              </a:ext>
            </a:extLst>
          </p:cNvPr>
          <p:cNvSpPr>
            <a:spLocks noGrp="1"/>
          </p:cNvSpPr>
          <p:nvPr>
            <p:ph idx="1"/>
          </p:nvPr>
        </p:nvSpPr>
        <p:spPr/>
        <p:txBody>
          <a:bodyPr>
            <a:normAutofit/>
          </a:bodyPr>
          <a:lstStyle/>
          <a:p>
            <a:r>
              <a:rPr lang="en-US" altLang="en-US" sz="3200" b="1">
                <a:solidFill>
                  <a:schemeClr val="tx1"/>
                </a:solidFill>
              </a:rPr>
              <a:t>Today: </a:t>
            </a:r>
            <a:r>
              <a:rPr lang="en-US" altLang="en-US" sz="3200">
                <a:solidFill>
                  <a:schemeClr val="tx1"/>
                </a:solidFill>
              </a:rPr>
              <a:t>Complete the evaluation form.</a:t>
            </a:r>
          </a:p>
          <a:p>
            <a:pPr lvl="1"/>
            <a:r>
              <a:rPr lang="en-US" altLang="en-US" sz="2800">
                <a:solidFill>
                  <a:schemeClr val="tx1"/>
                </a:solidFill>
              </a:rPr>
              <a:t>Responses are associated with the name and email address used to log in.</a:t>
            </a:r>
          </a:p>
          <a:p>
            <a:pPr lvl="1"/>
            <a:r>
              <a:rPr lang="en-US" altLang="en-US" sz="2800">
                <a:solidFill>
                  <a:schemeClr val="tx1"/>
                </a:solidFill>
              </a:rPr>
              <a:t>Email your input to </a:t>
            </a:r>
            <a:r>
              <a:rPr lang="en-US" altLang="en-US" sz="2800">
                <a:hlinkClick r:id="rId2"/>
              </a:rPr>
              <a:t>mcas@mass.gov</a:t>
            </a:r>
            <a:r>
              <a:rPr lang="en-US" altLang="en-US" sz="2800"/>
              <a:t> </a:t>
            </a:r>
            <a:r>
              <a:rPr lang="en-US" altLang="en-US" sz="2800">
                <a:solidFill>
                  <a:schemeClr val="tx1"/>
                </a:solidFill>
              </a:rPr>
              <a:t>if you have problems accessing or completing the form.</a:t>
            </a:r>
          </a:p>
          <a:p>
            <a:r>
              <a:rPr lang="en-US" altLang="en-US" sz="3200" b="1">
                <a:solidFill>
                  <a:schemeClr val="tx1"/>
                </a:solidFill>
              </a:rPr>
              <a:t>Within one week: </a:t>
            </a:r>
          </a:p>
          <a:p>
            <a:pPr lvl="1"/>
            <a:r>
              <a:rPr lang="en-US" altLang="en-US" sz="2800">
                <a:solidFill>
                  <a:schemeClr val="tx1"/>
                </a:solidFill>
              </a:rPr>
              <a:t>Receive an email with the Q&amp;A from this session</a:t>
            </a:r>
          </a:p>
          <a:p>
            <a:pPr lvl="1"/>
            <a:r>
              <a:rPr lang="en-US" altLang="en-US" sz="2800">
                <a:solidFill>
                  <a:schemeClr val="tx1"/>
                </a:solidFill>
              </a:rPr>
              <a:t>Recording will be available </a:t>
            </a:r>
          </a:p>
        </p:txBody>
      </p:sp>
      <p:sp>
        <p:nvSpPr>
          <p:cNvPr id="4" name="Slide Number Placeholder 3">
            <a:extLst>
              <a:ext uri="{FF2B5EF4-FFF2-40B4-BE49-F238E27FC236}">
                <a16:creationId xmlns:a16="http://schemas.microsoft.com/office/drawing/2014/main" id="{98A55976-7928-AF37-46E5-707DF96A7D9C}"/>
              </a:ext>
            </a:extLst>
          </p:cNvPr>
          <p:cNvSpPr>
            <a:spLocks noGrp="1"/>
          </p:cNvSpPr>
          <p:nvPr>
            <p:ph type="sldNum" sz="quarter" idx="12"/>
          </p:nvPr>
        </p:nvSpPr>
        <p:spPr/>
        <p:txBody>
          <a:bodyPr/>
          <a:lstStyle/>
          <a:p>
            <a:fld id="{68A8D22E-6BC5-9E47-900C-2BB94685D9F5}" type="slidenum">
              <a:rPr lang="en-US" smtClean="0"/>
              <a:t>91</a:t>
            </a:fld>
            <a:endParaRPr lang="en-US"/>
          </a:p>
        </p:txBody>
      </p:sp>
    </p:spTree>
    <p:extLst>
      <p:ext uri="{BB962C8B-B14F-4D97-AF65-F5344CB8AC3E}">
        <p14:creationId xmlns:p14="http://schemas.microsoft.com/office/powerpoint/2010/main" val="204481980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A972CD-2840-6F6F-1B06-D0E024C1B816}"/>
              </a:ext>
            </a:extLst>
          </p:cNvPr>
          <p:cNvSpPr>
            <a:spLocks noGrp="1"/>
          </p:cNvSpPr>
          <p:nvPr>
            <p:ph type="title"/>
          </p:nvPr>
        </p:nvSpPr>
        <p:spPr/>
        <p:txBody>
          <a:bodyPr/>
          <a:lstStyle/>
          <a:p>
            <a:r>
              <a:rPr lang="en-US" sz="4000">
                <a:solidFill>
                  <a:schemeClr val="bg1"/>
                </a:solidFill>
              </a:rPr>
              <a:t>Email and Phone Support </a:t>
            </a:r>
          </a:p>
        </p:txBody>
      </p:sp>
      <p:sp>
        <p:nvSpPr>
          <p:cNvPr id="3" name="Content Placeholder 2">
            <a:extLst>
              <a:ext uri="{FF2B5EF4-FFF2-40B4-BE49-F238E27FC236}">
                <a16:creationId xmlns:a16="http://schemas.microsoft.com/office/drawing/2014/main" id="{10F3C2F1-C065-1C59-D812-2C29FFD6A6D3}"/>
              </a:ext>
            </a:extLst>
          </p:cNvPr>
          <p:cNvSpPr>
            <a:spLocks noGrp="1"/>
          </p:cNvSpPr>
          <p:nvPr>
            <p:ph idx="1"/>
          </p:nvPr>
        </p:nvSpPr>
        <p:spPr>
          <a:xfrm>
            <a:off x="163158" y="2135188"/>
            <a:ext cx="6196420" cy="4377217"/>
          </a:xfrm>
        </p:spPr>
        <p:txBody>
          <a:bodyPr>
            <a:normAutofit/>
          </a:bodyPr>
          <a:lstStyle/>
          <a:p>
            <a:pPr>
              <a:buClr>
                <a:srgbClr val="010203"/>
              </a:buClr>
            </a:pPr>
            <a:r>
              <a:rPr lang="en-US">
                <a:solidFill>
                  <a:schemeClr val="tx1"/>
                </a:solidFill>
                <a:latin typeface="Arial" panose="020B0604020202020204" pitchFamily="34" charset="0"/>
                <a:cs typeface="Arial" panose="020B0604020202020204" pitchFamily="34" charset="0"/>
              </a:rPr>
              <a:t>Questions on logistics and technology</a:t>
            </a:r>
            <a:br>
              <a:rPr lang="en-US">
                <a:latin typeface="Arial" panose="020B0604020202020204" pitchFamily="34" charset="0"/>
                <a:cs typeface="Arial" panose="020B0604020202020204" pitchFamily="34" charset="0"/>
              </a:rPr>
            </a:br>
            <a:endParaRPr lang="en-US" sz="1200"/>
          </a:p>
          <a:p>
            <a:pPr marL="852589" lvl="1" indent="-457200">
              <a:buClr>
                <a:srgbClr val="010203"/>
              </a:buClr>
            </a:pPr>
            <a:r>
              <a:rPr lang="en-US" b="1">
                <a:solidFill>
                  <a:schemeClr val="tx1"/>
                </a:solidFill>
                <a:latin typeface="Arial" panose="020B0604020202020204" pitchFamily="34" charset="0"/>
                <a:cs typeface="Arial" panose="020B0604020202020204" pitchFamily="34" charset="0"/>
              </a:rPr>
              <a:t>Web: </a:t>
            </a:r>
            <a:r>
              <a:rPr lang="en-US">
                <a:latin typeface="Arial" panose="020B0604020202020204" pitchFamily="34" charset="0"/>
                <a:cs typeface="Arial" panose="020B0604020202020204" pitchFamily="34" charset="0"/>
                <a:hlinkClick r:id="rId3"/>
              </a:rPr>
              <a:t>https://mcas.onlinehelp.cognia.org/</a:t>
            </a:r>
            <a:r>
              <a:rPr lang="en-US">
                <a:latin typeface="Arial" panose="020B0604020202020204" pitchFamily="34" charset="0"/>
                <a:cs typeface="Arial" panose="020B0604020202020204" pitchFamily="34" charset="0"/>
              </a:rPr>
              <a:t> </a:t>
            </a:r>
          </a:p>
          <a:p>
            <a:pPr marL="852589" lvl="1" indent="-457200">
              <a:buClr>
                <a:srgbClr val="010203"/>
              </a:buClr>
            </a:pPr>
            <a:r>
              <a:rPr lang="en-US" b="1">
                <a:solidFill>
                  <a:schemeClr val="tx1"/>
                </a:solidFill>
                <a:latin typeface="Arial" panose="020B0604020202020204" pitchFamily="34" charset="0"/>
                <a:cs typeface="Arial" panose="020B0604020202020204" pitchFamily="34" charset="0"/>
              </a:rPr>
              <a:t>Email: </a:t>
            </a:r>
            <a:r>
              <a:rPr lang="en-US" sz="2299">
                <a:hlinkClick r:id="rId4"/>
              </a:rPr>
              <a:t>mcas@cognia.org</a:t>
            </a:r>
            <a:endParaRPr lang="en-US" sz="2299"/>
          </a:p>
          <a:p>
            <a:pPr marL="852589" lvl="1" indent="-457200">
              <a:buClr>
                <a:srgbClr val="010203"/>
              </a:buClr>
            </a:pPr>
            <a:r>
              <a:rPr lang="en-US" b="1">
                <a:solidFill>
                  <a:schemeClr val="tx1"/>
                </a:solidFill>
                <a:latin typeface="Arial" panose="020B0604020202020204" pitchFamily="34" charset="0"/>
                <a:cs typeface="Arial" panose="020B0604020202020204" pitchFamily="34" charset="0"/>
              </a:rPr>
              <a:t>Phone: </a:t>
            </a:r>
            <a:r>
              <a:rPr lang="en-US">
                <a:solidFill>
                  <a:schemeClr val="tx1"/>
                </a:solidFill>
                <a:latin typeface="Arial" panose="020B0604020202020204" pitchFamily="34" charset="0"/>
                <a:cs typeface="Arial" panose="020B0604020202020204" pitchFamily="34" charset="0"/>
              </a:rPr>
              <a:t>800-737-5103</a:t>
            </a:r>
          </a:p>
          <a:p>
            <a:pPr marL="852589" lvl="1" indent="-457200">
              <a:buClr>
                <a:srgbClr val="010203"/>
              </a:buClr>
            </a:pPr>
            <a:r>
              <a:rPr lang="en-US" b="1">
                <a:solidFill>
                  <a:schemeClr val="tx1"/>
                </a:solidFill>
              </a:rPr>
              <a:t>TTY: </a:t>
            </a:r>
            <a:r>
              <a:rPr lang="en-US">
                <a:solidFill>
                  <a:schemeClr val="tx1"/>
                </a:solidFill>
              </a:rPr>
              <a:t>888-222-1671</a:t>
            </a:r>
          </a:p>
          <a:p>
            <a:pPr marL="852589" lvl="1" indent="-457200">
              <a:buClr>
                <a:srgbClr val="010203"/>
              </a:buClr>
            </a:pPr>
            <a:r>
              <a:rPr lang="en-US" b="0" i="0">
                <a:solidFill>
                  <a:srgbClr val="000000"/>
                </a:solidFill>
                <a:effectLst/>
                <a:latin typeface="Helvetica" panose="020B0604020202020204" pitchFamily="34" charset="0"/>
              </a:rPr>
              <a:t>Live chat is available at the link on the bottom of the page at the </a:t>
            </a:r>
            <a:r>
              <a:rPr lang="en-US" b="0" i="0" u="sng">
                <a:solidFill>
                  <a:srgbClr val="337AB7"/>
                </a:solidFill>
                <a:effectLst/>
                <a:latin typeface="Helvetica" panose="020B0604020202020204" pitchFamily="34" charset="0"/>
                <a:hlinkClick r:id="rId3"/>
              </a:rPr>
              <a:t>MCAS Resource Center</a:t>
            </a:r>
            <a:endParaRPr lang="en-US"/>
          </a:p>
          <a:p>
            <a:endParaRPr lang="en-US"/>
          </a:p>
        </p:txBody>
      </p:sp>
      <p:sp>
        <p:nvSpPr>
          <p:cNvPr id="2" name="Text Placeholder 1">
            <a:extLst>
              <a:ext uri="{FF2B5EF4-FFF2-40B4-BE49-F238E27FC236}">
                <a16:creationId xmlns:a16="http://schemas.microsoft.com/office/drawing/2014/main" id="{1C6A7017-17C6-F511-1D48-8093C62BB9FA}"/>
              </a:ext>
            </a:extLst>
          </p:cNvPr>
          <p:cNvSpPr>
            <a:spLocks noGrp="1"/>
          </p:cNvSpPr>
          <p:nvPr>
            <p:ph type="body" idx="4294967295"/>
          </p:nvPr>
        </p:nvSpPr>
        <p:spPr>
          <a:xfrm>
            <a:off x="0" y="1458913"/>
            <a:ext cx="5157788" cy="676275"/>
          </a:xfrm>
        </p:spPr>
        <p:txBody>
          <a:bodyPr vert="horz" lIns="91440" tIns="45720" rIns="91440" bIns="45720" rtlCol="0" anchor="t">
            <a:normAutofit/>
          </a:bodyPr>
          <a:lstStyle/>
          <a:p>
            <a:pPr marL="0" indent="0" algn="ctr">
              <a:buNone/>
            </a:pPr>
            <a:r>
              <a:rPr lang="en-US" b="1">
                <a:solidFill>
                  <a:schemeClr val="tx1"/>
                </a:solidFill>
                <a:latin typeface="Arial" panose="020B0604020202020204" pitchFamily="34" charset="0"/>
                <a:cs typeface="Arial" panose="020B0604020202020204" pitchFamily="34" charset="0"/>
              </a:rPr>
              <a:t>MCAS Service Center </a:t>
            </a:r>
            <a:endParaRPr lang="en-US"/>
          </a:p>
        </p:txBody>
      </p:sp>
      <p:sp>
        <p:nvSpPr>
          <p:cNvPr id="4" name="Text Placeholder 3">
            <a:extLst>
              <a:ext uri="{FF2B5EF4-FFF2-40B4-BE49-F238E27FC236}">
                <a16:creationId xmlns:a16="http://schemas.microsoft.com/office/drawing/2014/main" id="{4FAEE545-508E-BBC8-B75B-D911AD48B8DB}"/>
              </a:ext>
            </a:extLst>
          </p:cNvPr>
          <p:cNvSpPr>
            <a:spLocks noGrp="1"/>
          </p:cNvSpPr>
          <p:nvPr>
            <p:ph type="body" sz="quarter" idx="4294967295"/>
          </p:nvPr>
        </p:nvSpPr>
        <p:spPr>
          <a:xfrm>
            <a:off x="6664039" y="1274909"/>
            <a:ext cx="5140715" cy="638800"/>
          </a:xfrm>
        </p:spPr>
        <p:txBody>
          <a:bodyPr vert="horz" lIns="91440" tIns="45720" rIns="91440" bIns="45720" rtlCol="0" anchor="t">
            <a:noAutofit/>
          </a:bodyPr>
          <a:lstStyle/>
          <a:p>
            <a:pPr marL="0" indent="0">
              <a:buNone/>
            </a:pPr>
            <a:r>
              <a:rPr lang="en-US" b="1" dirty="0">
                <a:solidFill>
                  <a:schemeClr val="tx1"/>
                </a:solidFill>
                <a:latin typeface="Arial" panose="020B0604020202020204" pitchFamily="34" charset="0"/>
                <a:cs typeface="Arial" panose="020B0604020202020204" pitchFamily="34" charset="0"/>
              </a:rPr>
              <a:t>DESE Student Assessment Services</a:t>
            </a:r>
            <a:endParaRPr lang="en-US" dirty="0"/>
          </a:p>
        </p:txBody>
      </p:sp>
      <p:sp>
        <p:nvSpPr>
          <p:cNvPr id="5" name="Content Placeholder 4">
            <a:extLst>
              <a:ext uri="{FF2B5EF4-FFF2-40B4-BE49-F238E27FC236}">
                <a16:creationId xmlns:a16="http://schemas.microsoft.com/office/drawing/2014/main" id="{60287B2E-8978-C144-AD68-11C997FF9006}"/>
              </a:ext>
            </a:extLst>
          </p:cNvPr>
          <p:cNvSpPr>
            <a:spLocks noGrp="1"/>
          </p:cNvSpPr>
          <p:nvPr>
            <p:ph sz="quarter" idx="4294967295"/>
          </p:nvPr>
        </p:nvSpPr>
        <p:spPr>
          <a:xfrm>
            <a:off x="6546954" y="2135188"/>
            <a:ext cx="5257800" cy="3509962"/>
          </a:xfrm>
        </p:spPr>
        <p:txBody>
          <a:bodyPr/>
          <a:lstStyle/>
          <a:p>
            <a:pPr>
              <a:buClr>
                <a:srgbClr val="010203"/>
              </a:buClr>
            </a:pPr>
            <a:r>
              <a:rPr lang="en-US">
                <a:solidFill>
                  <a:schemeClr val="tx1"/>
                </a:solidFill>
                <a:latin typeface="Arial" panose="020B0604020202020204" pitchFamily="34" charset="0"/>
                <a:cs typeface="Arial" panose="020B0604020202020204" pitchFamily="34" charset="0"/>
              </a:rPr>
              <a:t>Policy questions (e.g., student participation, accommodations)</a:t>
            </a:r>
            <a:br>
              <a:rPr lang="en-US">
                <a:latin typeface="Arial" panose="020B0604020202020204" pitchFamily="34" charset="0"/>
                <a:cs typeface="Arial" panose="020B0604020202020204" pitchFamily="34" charset="0"/>
              </a:rPr>
            </a:br>
            <a:endParaRPr lang="en-US" sz="1200"/>
          </a:p>
          <a:p>
            <a:pPr marL="852589" lvl="1" indent="-457200">
              <a:buClr>
                <a:srgbClr val="010203"/>
              </a:buClr>
            </a:pPr>
            <a:r>
              <a:rPr lang="en-US" b="1">
                <a:solidFill>
                  <a:schemeClr val="tx1"/>
                </a:solidFill>
                <a:latin typeface="Arial" panose="020B0604020202020204" pitchFamily="34" charset="0"/>
                <a:cs typeface="Arial" panose="020B0604020202020204" pitchFamily="34" charset="0"/>
              </a:rPr>
              <a:t>Web:</a:t>
            </a:r>
            <a:r>
              <a:rPr lang="en-US" b="1">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hlinkClick r:id="rId5"/>
              </a:rPr>
              <a:t>www.doe.mass.edu/mcas</a:t>
            </a:r>
            <a:r>
              <a:rPr lang="en-US">
                <a:latin typeface="Arial" panose="020B0604020202020204" pitchFamily="34" charset="0"/>
                <a:cs typeface="Arial" panose="020B0604020202020204" pitchFamily="34" charset="0"/>
              </a:rPr>
              <a:t> </a:t>
            </a:r>
            <a:endParaRPr lang="en-US" sz="2199"/>
          </a:p>
          <a:p>
            <a:pPr marL="852589" lvl="1" indent="-457200">
              <a:buClr>
                <a:srgbClr val="010203"/>
              </a:buClr>
            </a:pPr>
            <a:r>
              <a:rPr lang="en-US" b="1">
                <a:solidFill>
                  <a:schemeClr val="tx1"/>
                </a:solidFill>
                <a:latin typeface="Arial" panose="020B0604020202020204" pitchFamily="34" charset="0"/>
                <a:cs typeface="Arial" panose="020B0604020202020204" pitchFamily="34" charset="0"/>
              </a:rPr>
              <a:t>Email: </a:t>
            </a:r>
            <a:r>
              <a:rPr lang="en-US">
                <a:latin typeface="Arial" panose="020B0604020202020204" pitchFamily="34" charset="0"/>
                <a:cs typeface="Arial" panose="020B0604020202020204" pitchFamily="34" charset="0"/>
                <a:hlinkClick r:id="rId6"/>
              </a:rPr>
              <a:t>mcas@mass.gov</a:t>
            </a:r>
            <a:r>
              <a:rPr lang="en-US">
                <a:latin typeface="Arial" panose="020B0604020202020204" pitchFamily="34" charset="0"/>
                <a:cs typeface="Arial" panose="020B0604020202020204" pitchFamily="34" charset="0"/>
              </a:rPr>
              <a:t> </a:t>
            </a:r>
          </a:p>
          <a:p>
            <a:pPr marL="852589" lvl="1" indent="-457200">
              <a:buClr>
                <a:srgbClr val="010203"/>
              </a:buClr>
            </a:pPr>
            <a:r>
              <a:rPr lang="en-US" b="1">
                <a:solidFill>
                  <a:schemeClr val="tx1"/>
                </a:solidFill>
                <a:latin typeface="Arial" panose="020B0604020202020204" pitchFamily="34" charset="0"/>
                <a:cs typeface="Arial" panose="020B0604020202020204" pitchFamily="34" charset="0"/>
              </a:rPr>
              <a:t>Phone: </a:t>
            </a:r>
            <a:r>
              <a:rPr lang="en-US">
                <a:solidFill>
                  <a:schemeClr val="tx1"/>
                </a:solidFill>
                <a:latin typeface="Arial" panose="020B0604020202020204" pitchFamily="34" charset="0"/>
                <a:cs typeface="Arial" panose="020B0604020202020204" pitchFamily="34" charset="0"/>
              </a:rPr>
              <a:t>781-338-3625</a:t>
            </a:r>
          </a:p>
          <a:p>
            <a:pPr marL="852589" lvl="1" indent="-457200">
              <a:buClr>
                <a:srgbClr val="010203"/>
              </a:buClr>
            </a:pPr>
            <a:r>
              <a:rPr lang="en-US" b="1">
                <a:solidFill>
                  <a:schemeClr val="tx1"/>
                </a:solidFill>
              </a:rPr>
              <a:t>TTY: </a:t>
            </a:r>
            <a:r>
              <a:rPr lang="en-US">
                <a:solidFill>
                  <a:schemeClr val="tx1"/>
                </a:solidFill>
              </a:rPr>
              <a:t>800-439-2370</a:t>
            </a:r>
            <a:endParaRPr lang="en-US">
              <a:solidFill>
                <a:schemeClr val="tx1"/>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0EC91B16-61A2-F7C2-025E-15384FB00ED2}"/>
              </a:ext>
            </a:extLst>
          </p:cNvPr>
          <p:cNvSpPr>
            <a:spLocks noGrp="1"/>
          </p:cNvSpPr>
          <p:nvPr>
            <p:ph type="sldNum" sz="quarter" idx="12"/>
          </p:nvPr>
        </p:nvSpPr>
        <p:spPr/>
        <p:txBody>
          <a:bodyPr/>
          <a:lstStyle/>
          <a:p>
            <a:fld id="{68A8D22E-6BC5-9E47-900C-2BB94685D9F5}" type="slidenum">
              <a:rPr lang="en-US" smtClean="0"/>
              <a:t>92</a:t>
            </a:fld>
            <a:endParaRPr lang="en-US"/>
          </a:p>
        </p:txBody>
      </p:sp>
    </p:spTree>
    <p:extLst>
      <p:ext uri="{BB962C8B-B14F-4D97-AF65-F5344CB8AC3E}">
        <p14:creationId xmlns:p14="http://schemas.microsoft.com/office/powerpoint/2010/main" val="39447138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idx="4294967295"/>
          </p:nvPr>
        </p:nvSpPr>
        <p:spPr>
          <a:xfrm>
            <a:off x="2859995" y="2864643"/>
            <a:ext cx="9108848" cy="1128713"/>
          </a:xfrm>
        </p:spPr>
        <p:txBody>
          <a:bodyPr>
            <a:noAutofit/>
          </a:bodyPr>
          <a:lstStyle/>
          <a:p>
            <a:r>
              <a:rPr lang="en-US" sz="5400">
                <a:solidFill>
                  <a:schemeClr val="tx1"/>
                </a:solidFill>
              </a:rPr>
              <a:t>8. Protocols for PBT </a:t>
            </a:r>
            <a:br>
              <a:rPr lang="en-US" sz="4000">
                <a:solidFill>
                  <a:schemeClr val="tx1"/>
                </a:solidFill>
              </a:rPr>
            </a:br>
            <a:br>
              <a:rPr lang="en-US" sz="1200">
                <a:solidFill>
                  <a:schemeClr val="tx1"/>
                </a:solidFill>
              </a:rPr>
            </a:br>
            <a:r>
              <a:rPr lang="en-US" sz="4400">
                <a:solidFill>
                  <a:schemeClr val="tx1"/>
                </a:solidFill>
              </a:rPr>
              <a:t>    - Accommodations A1 and EL1</a:t>
            </a:r>
            <a:endParaRPr lang="en-US" sz="4000">
              <a:solidFill>
                <a:schemeClr val="tx1"/>
              </a:solidFill>
            </a:endParaRPr>
          </a:p>
        </p:txBody>
      </p:sp>
      <p:sp>
        <p:nvSpPr>
          <p:cNvPr id="3" name="Slide Number Placeholder 2">
            <a:extLst>
              <a:ext uri="{FF2B5EF4-FFF2-40B4-BE49-F238E27FC236}">
                <a16:creationId xmlns:a16="http://schemas.microsoft.com/office/drawing/2014/main" id="{59619821-649E-7A9D-3A1D-38325BBE5108}"/>
              </a:ext>
            </a:extLst>
          </p:cNvPr>
          <p:cNvSpPr>
            <a:spLocks noGrp="1"/>
          </p:cNvSpPr>
          <p:nvPr>
            <p:ph type="sldNum" sz="quarter" idx="12"/>
          </p:nvPr>
        </p:nvSpPr>
        <p:spPr/>
        <p:txBody>
          <a:bodyPr/>
          <a:lstStyle/>
          <a:p>
            <a:fld id="{68A8D22E-6BC5-9E47-900C-2BB94685D9F5}" type="slidenum">
              <a:rPr lang="en-US" smtClean="0"/>
              <a:pPr/>
              <a:t>93</a:t>
            </a:fld>
            <a:endParaRPr lang="en-US"/>
          </a:p>
        </p:txBody>
      </p:sp>
    </p:spTree>
    <p:extLst>
      <p:ext uri="{BB962C8B-B14F-4D97-AF65-F5344CB8AC3E}">
        <p14:creationId xmlns:p14="http://schemas.microsoft.com/office/powerpoint/2010/main" val="204617196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a:bodyPr>
          <a:lstStyle/>
          <a:p>
            <a:r>
              <a:rPr lang="en-US" sz="4400"/>
              <a:t>Booklets for Spring 2026</a:t>
            </a:r>
          </a:p>
        </p:txBody>
      </p:sp>
      <p:graphicFrame>
        <p:nvGraphicFramePr>
          <p:cNvPr id="4" name="Table 9">
            <a:extLst>
              <a:ext uri="{FF2B5EF4-FFF2-40B4-BE49-F238E27FC236}">
                <a16:creationId xmlns:a16="http://schemas.microsoft.com/office/drawing/2014/main" id="{DD2FBA26-388E-E758-A963-8A3B99D464E3}"/>
              </a:ext>
            </a:extLst>
          </p:cNvPr>
          <p:cNvGraphicFramePr>
            <a:graphicFrameLocks/>
          </p:cNvGraphicFramePr>
          <p:nvPr>
            <p:extLst>
              <p:ext uri="{D42A27DB-BD31-4B8C-83A1-F6EECF244321}">
                <p14:modId xmlns:p14="http://schemas.microsoft.com/office/powerpoint/2010/main" val="1861704194"/>
              </p:ext>
            </p:extLst>
          </p:nvPr>
        </p:nvGraphicFramePr>
        <p:xfrm>
          <a:off x="568323" y="1495758"/>
          <a:ext cx="11369673" cy="3688080"/>
        </p:xfrm>
        <a:graphic>
          <a:graphicData uri="http://schemas.openxmlformats.org/drawingml/2006/table">
            <a:tbl>
              <a:tblPr firstRow="1" bandRow="1">
                <a:tableStyleId>{5C22544A-7EE6-4342-B048-85BDC9FD1C3A}</a:tableStyleId>
              </a:tblPr>
              <a:tblGrid>
                <a:gridCol w="4033172">
                  <a:extLst>
                    <a:ext uri="{9D8B030D-6E8A-4147-A177-3AD203B41FA5}">
                      <a16:colId xmlns:a16="http://schemas.microsoft.com/office/drawing/2014/main" val="3865409402"/>
                    </a:ext>
                  </a:extLst>
                </a:gridCol>
                <a:gridCol w="3546610">
                  <a:extLst>
                    <a:ext uri="{9D8B030D-6E8A-4147-A177-3AD203B41FA5}">
                      <a16:colId xmlns:a16="http://schemas.microsoft.com/office/drawing/2014/main" val="823362921"/>
                    </a:ext>
                  </a:extLst>
                </a:gridCol>
                <a:gridCol w="3789891">
                  <a:extLst>
                    <a:ext uri="{9D8B030D-6E8A-4147-A177-3AD203B41FA5}">
                      <a16:colId xmlns:a16="http://schemas.microsoft.com/office/drawing/2014/main" val="4241234575"/>
                    </a:ext>
                  </a:extLst>
                </a:gridCol>
              </a:tblGrid>
              <a:tr h="348991">
                <a:tc>
                  <a:txBody>
                    <a:bodyPr/>
                    <a:lstStyle/>
                    <a:p>
                      <a:r>
                        <a:rPr lang="en-US" sz="1800">
                          <a:latin typeface="Arial" panose="020B0604020202020204" pitchFamily="34" charset="0"/>
                          <a:cs typeface="Arial" panose="020B0604020202020204" pitchFamily="34" charset="0"/>
                        </a:rPr>
                        <a:t>Grades/Subjects</a:t>
                      </a:r>
                    </a:p>
                  </a:txBody>
                  <a:tcPr/>
                </a:tc>
                <a:tc>
                  <a:txBody>
                    <a:bodyPr/>
                    <a:lstStyle/>
                    <a:p>
                      <a:r>
                        <a:rPr lang="en-US">
                          <a:latin typeface="Arial" panose="020B0604020202020204" pitchFamily="34" charset="0"/>
                          <a:cs typeface="Arial" panose="020B0604020202020204" pitchFamily="34" charset="0"/>
                        </a:rPr>
                        <a:t>Type of booklets</a:t>
                      </a:r>
                    </a:p>
                  </a:txBody>
                  <a:tcPr/>
                </a:tc>
                <a:tc>
                  <a:txBody>
                    <a:bodyPr/>
                    <a:lstStyle/>
                    <a:p>
                      <a:r>
                        <a:rPr lang="en-US">
                          <a:latin typeface="Arial" panose="020B0604020202020204" pitchFamily="34" charset="0"/>
                          <a:cs typeface="Arial" panose="020B0604020202020204" pitchFamily="34" charset="0"/>
                        </a:rPr>
                        <a:t># of booklets and description</a:t>
                      </a:r>
                    </a:p>
                  </a:txBody>
                  <a:tcPr/>
                </a:tc>
                <a:extLst>
                  <a:ext uri="{0D108BD9-81ED-4DB2-BD59-A6C34878D82A}">
                    <a16:rowId xmlns:a16="http://schemas.microsoft.com/office/drawing/2014/main" val="2268817648"/>
                  </a:ext>
                </a:extLst>
              </a:tr>
              <a:tr h="860527">
                <a:tc>
                  <a:txBody>
                    <a:bodyPr/>
                    <a:lstStyle/>
                    <a:p>
                      <a:r>
                        <a:rPr lang="en-US" sz="2000">
                          <a:latin typeface="Arial" panose="020B0604020202020204" pitchFamily="34" charset="0"/>
                          <a:cs typeface="Arial" panose="020B0604020202020204" pitchFamily="34" charset="0"/>
                        </a:rPr>
                        <a:t>Grades </a:t>
                      </a:r>
                      <a:r>
                        <a:rPr lang="en-US" sz="2000" kern="1200">
                          <a:solidFill>
                            <a:schemeClr val="dk1"/>
                          </a:solidFill>
                          <a:latin typeface="Arial" panose="020B0604020202020204" pitchFamily="34" charset="0"/>
                          <a:cs typeface="Arial" panose="020B0604020202020204" pitchFamily="34" charset="0"/>
                        </a:rPr>
                        <a:t>3–8 tests </a:t>
                      </a:r>
                      <a:endParaRPr lang="en-US" sz="2000" kern="1200">
                        <a:solidFill>
                          <a:schemeClr val="dk1"/>
                        </a:solidFill>
                        <a:latin typeface="Arial" panose="020B0604020202020204" pitchFamily="34" charset="0"/>
                        <a:ea typeface="+mn-ea"/>
                        <a:cs typeface="Arial" panose="020B0604020202020204" pitchFamily="34" charset="0"/>
                      </a:endParaRPr>
                    </a:p>
                  </a:txBody>
                  <a:tcPr/>
                </a:tc>
                <a:tc>
                  <a:txBody>
                    <a:bodyPr/>
                    <a:lstStyle/>
                    <a:p>
                      <a:r>
                        <a:rPr lang="en-US" sz="2000">
                          <a:latin typeface="Arial" panose="020B0604020202020204" pitchFamily="34" charset="0"/>
                          <a:cs typeface="Arial" panose="020B0604020202020204" pitchFamily="34" charset="0"/>
                        </a:rPr>
                        <a:t>Combined test &amp; answer booklets</a:t>
                      </a:r>
                    </a:p>
                  </a:txBody>
                  <a:tcPr/>
                </a:tc>
                <a:tc>
                  <a:txBody>
                    <a:bodyPr/>
                    <a:lstStyle/>
                    <a:p>
                      <a:r>
                        <a:rPr lang="en-US" sz="2000">
                          <a:latin typeface="Arial" panose="020B0604020202020204" pitchFamily="34" charset="0"/>
                          <a:cs typeface="Arial" panose="020B0604020202020204" pitchFamily="34" charset="0"/>
                        </a:rPr>
                        <a:t>One booklet per subject </a:t>
                      </a:r>
                      <a:br>
                        <a:rPr lang="en-US" sz="2000">
                          <a:latin typeface="Arial" panose="020B0604020202020204" pitchFamily="34" charset="0"/>
                          <a:cs typeface="Arial" panose="020B0604020202020204" pitchFamily="34" charset="0"/>
                        </a:rPr>
                      </a:br>
                      <a:r>
                        <a:rPr lang="en-US" sz="2000">
                          <a:latin typeface="Arial" panose="020B0604020202020204" pitchFamily="34" charset="0"/>
                          <a:cs typeface="Arial" panose="020B0604020202020204" pitchFamily="34" charset="0"/>
                        </a:rPr>
                        <a:t>(both sessions for each subject in a single booklet)</a:t>
                      </a:r>
                    </a:p>
                  </a:txBody>
                  <a:tcPr/>
                </a:tc>
                <a:extLst>
                  <a:ext uri="{0D108BD9-81ED-4DB2-BD59-A6C34878D82A}">
                    <a16:rowId xmlns:a16="http://schemas.microsoft.com/office/drawing/2014/main" val="4101588781"/>
                  </a:ext>
                </a:extLst>
              </a:tr>
              <a:tr h="602369">
                <a:tc>
                  <a:txBody>
                    <a:bodyPr/>
                    <a:lstStyle/>
                    <a:p>
                      <a:r>
                        <a:rPr lang="en-US" sz="2000">
                          <a:latin typeface="Arial" panose="020B0604020202020204" pitchFamily="34" charset="0"/>
                          <a:cs typeface="Arial" panose="020B0604020202020204" pitchFamily="34" charset="0"/>
                        </a:rPr>
                        <a:t>Grade 10 ELA and Mathematics,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Arial" panose="020B0604020202020204" pitchFamily="34" charset="0"/>
                          <a:cs typeface="Arial" panose="020B0604020202020204" pitchFamily="34" charset="0"/>
                        </a:rPr>
                        <a:t>Biology and Introductory Physics</a:t>
                      </a:r>
                    </a:p>
                  </a:txBody>
                  <a:tcPr/>
                </a:tc>
                <a:tc>
                  <a:txBody>
                    <a:bodyPr/>
                    <a:lstStyle/>
                    <a:p>
                      <a:r>
                        <a:rPr lang="en-US" sz="2000">
                          <a:latin typeface="Arial" panose="020B0604020202020204" pitchFamily="34" charset="0"/>
                          <a:cs typeface="Arial" panose="020B0604020202020204" pitchFamily="34" charset="0"/>
                        </a:rPr>
                        <a:t>Combined test &amp; answer booklets</a:t>
                      </a:r>
                    </a:p>
                  </a:txBody>
                  <a:tcPr/>
                </a:tc>
                <a:tc>
                  <a:txBody>
                    <a:bodyPr/>
                    <a:lstStyle/>
                    <a:p>
                      <a:r>
                        <a:rPr lang="en-US" sz="2000">
                          <a:latin typeface="Arial" panose="020B0604020202020204" pitchFamily="34" charset="0"/>
                          <a:cs typeface="Arial" panose="020B0604020202020204" pitchFamily="34" charset="0"/>
                        </a:rPr>
                        <a:t>One booklet per session </a:t>
                      </a:r>
                      <a:br>
                        <a:rPr lang="en-US" sz="2000">
                          <a:latin typeface="Arial" panose="020B0604020202020204" pitchFamily="34" charset="0"/>
                          <a:cs typeface="Arial" panose="020B0604020202020204" pitchFamily="34" charset="0"/>
                        </a:rPr>
                      </a:br>
                      <a:r>
                        <a:rPr lang="en-US" sz="2000">
                          <a:latin typeface="Arial" panose="020B0604020202020204" pitchFamily="34" charset="0"/>
                          <a:cs typeface="Arial" panose="020B0604020202020204" pitchFamily="34" charset="0"/>
                        </a:rPr>
                        <a:t>(two booklets total)</a:t>
                      </a:r>
                    </a:p>
                  </a:txBody>
                  <a:tcPr/>
                </a:tc>
                <a:extLst>
                  <a:ext uri="{0D108BD9-81ED-4DB2-BD59-A6C34878D82A}">
                    <a16:rowId xmlns:a16="http://schemas.microsoft.com/office/drawing/2014/main" val="4249386041"/>
                  </a:ext>
                </a:extLst>
              </a:tr>
              <a:tr h="860527">
                <a:tc>
                  <a:txBody>
                    <a:bodyPr/>
                    <a:lstStyle/>
                    <a:p>
                      <a:r>
                        <a:rPr lang="en-US" sz="2000">
                          <a:latin typeface="Arial" panose="020B0604020202020204" pitchFamily="34" charset="0"/>
                          <a:cs typeface="Arial" panose="020B0604020202020204" pitchFamily="34" charset="0"/>
                        </a:rPr>
                        <a:t>Spanish/English editions (grades 3–8 and 10 Mathematics, grades 5 and 8 STE, grade 8 Civics, high school Biology and Introductory Physics)</a:t>
                      </a:r>
                    </a:p>
                  </a:txBody>
                  <a:tcPr/>
                </a:tc>
                <a:tc>
                  <a:txBody>
                    <a:bodyPr/>
                    <a:lstStyle/>
                    <a:p>
                      <a:r>
                        <a:rPr lang="en-US" sz="2000">
                          <a:latin typeface="Arial" panose="020B0604020202020204" pitchFamily="34" charset="0"/>
                          <a:cs typeface="Arial" panose="020B0604020202020204" pitchFamily="34" charset="0"/>
                        </a:rPr>
                        <a:t>Separate test booklets and answer booklets</a:t>
                      </a:r>
                    </a:p>
                  </a:txBody>
                  <a:tcPr/>
                </a:tc>
                <a:tc>
                  <a:txBody>
                    <a:bodyPr/>
                    <a:lstStyle/>
                    <a:p>
                      <a:r>
                        <a:rPr lang="en-US" sz="2000">
                          <a:latin typeface="Arial" panose="020B0604020202020204" pitchFamily="34" charset="0"/>
                          <a:cs typeface="Arial" panose="020B0604020202020204" pitchFamily="34" charset="0"/>
                        </a:rPr>
                        <a:t>One test booklet for each session, and one answer booklet for each session (four booklets total)</a:t>
                      </a:r>
                    </a:p>
                  </a:txBody>
                  <a:tcPr/>
                </a:tc>
                <a:extLst>
                  <a:ext uri="{0D108BD9-81ED-4DB2-BD59-A6C34878D82A}">
                    <a16:rowId xmlns:a16="http://schemas.microsoft.com/office/drawing/2014/main" val="2835499779"/>
                  </a:ext>
                </a:extLst>
              </a:tr>
            </a:tbl>
          </a:graphicData>
        </a:graphic>
      </p:graphicFrame>
      <p:sp>
        <p:nvSpPr>
          <p:cNvPr id="5" name="TextBox 4">
            <a:extLst>
              <a:ext uri="{FF2B5EF4-FFF2-40B4-BE49-F238E27FC236}">
                <a16:creationId xmlns:a16="http://schemas.microsoft.com/office/drawing/2014/main" id="{C4B0FE89-1C5F-D973-4C8D-F1355C9C75CA}"/>
              </a:ext>
            </a:extLst>
          </p:cNvPr>
          <p:cNvSpPr txBox="1"/>
          <p:nvPr/>
        </p:nvSpPr>
        <p:spPr>
          <a:xfrm>
            <a:off x="1112022" y="5617947"/>
            <a:ext cx="10282273" cy="646331"/>
          </a:xfrm>
          <a:prstGeom prst="rect">
            <a:avLst/>
          </a:prstGeom>
          <a:solidFill>
            <a:schemeClr val="bg1"/>
          </a:solidFill>
        </p:spPr>
        <p:txBody>
          <a:bodyPr wrap="square" lIns="91440" tIns="45720" rIns="91440" bIns="45720" rtlCol="0" anchor="t">
            <a:spAutoFit/>
          </a:bodyPr>
          <a:lstStyle/>
          <a:p>
            <a:pPr marL="285750" indent="-285750">
              <a:buFont typeface="Calibri"/>
              <a:buChar char="-"/>
            </a:pPr>
            <a:r>
              <a:rPr lang="en-US">
                <a:latin typeface="Arial"/>
                <a:cs typeface="Arial"/>
              </a:rPr>
              <a:t>Large-print booklets are also available for students using accommodation A2. </a:t>
            </a:r>
            <a:endParaRPr lang="en-US"/>
          </a:p>
          <a:p>
            <a:pPr marL="285750" indent="-285750">
              <a:buFont typeface="Calibri"/>
              <a:buChar char="-"/>
            </a:pPr>
            <a:r>
              <a:rPr lang="en-US">
                <a:latin typeface="Arial"/>
                <a:cs typeface="Arial"/>
              </a:rPr>
              <a:t>Test &amp; answer booklets are secure materials. </a:t>
            </a:r>
          </a:p>
        </p:txBody>
      </p:sp>
      <p:sp>
        <p:nvSpPr>
          <p:cNvPr id="3" name="Slide Number Placeholder 2">
            <a:extLst>
              <a:ext uri="{FF2B5EF4-FFF2-40B4-BE49-F238E27FC236}">
                <a16:creationId xmlns:a16="http://schemas.microsoft.com/office/drawing/2014/main" id="{2490F2D6-3332-0DD6-F8D7-EEDA7D4C27E4}"/>
              </a:ext>
            </a:extLst>
          </p:cNvPr>
          <p:cNvSpPr>
            <a:spLocks noGrp="1"/>
          </p:cNvSpPr>
          <p:nvPr>
            <p:ph type="sldNum" sz="quarter" idx="12"/>
          </p:nvPr>
        </p:nvSpPr>
        <p:spPr/>
        <p:txBody>
          <a:bodyPr/>
          <a:lstStyle/>
          <a:p>
            <a:fld id="{68A8D22E-6BC5-9E47-900C-2BB94685D9F5}" type="slidenum">
              <a:rPr lang="en-US" smtClean="0"/>
              <a:t>94</a:t>
            </a:fld>
            <a:endParaRPr lang="en-US"/>
          </a:p>
        </p:txBody>
      </p:sp>
    </p:spTree>
    <p:extLst>
      <p:ext uri="{BB962C8B-B14F-4D97-AF65-F5344CB8AC3E}">
        <p14:creationId xmlns:p14="http://schemas.microsoft.com/office/powerpoint/2010/main" val="331335645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Autofit/>
          </a:bodyPr>
          <a:lstStyle/>
          <a:p>
            <a:r>
              <a:rPr lang="en-US" sz="3800"/>
              <a:t>Receive Test Materials and Prepare for Distribution</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p:txBody>
          <a:bodyPr vert="horz" lIns="91440" tIns="45720" rIns="91440" bIns="45720" rtlCol="0" anchor="t">
            <a:normAutofit lnSpcReduction="10000"/>
          </a:bodyPr>
          <a:lstStyle/>
          <a:p>
            <a:pPr marL="457200" indent="-457200">
              <a:buFont typeface="Arial" panose="020B0604020202020204" pitchFamily="34" charset="0"/>
              <a:buChar char="•"/>
            </a:pPr>
            <a:r>
              <a:rPr lang="en-US" sz="3200">
                <a:solidFill>
                  <a:schemeClr val="tx1"/>
                </a:solidFill>
                <a:latin typeface="Arial"/>
                <a:cs typeface="Arial"/>
              </a:rPr>
              <a:t>Account for secure materials using ID #s on packing slips, and document the counts on internal tracking forms and Materials Summary. </a:t>
            </a:r>
          </a:p>
          <a:p>
            <a:pPr marL="914400" lvl="1" indent="-457200">
              <a:buFont typeface="Arial" panose="020B0604020202020204" pitchFamily="34" charset="0"/>
              <a:buChar char="•"/>
            </a:pPr>
            <a:r>
              <a:rPr lang="en-US" sz="2400">
                <a:solidFill>
                  <a:schemeClr val="tx1"/>
                </a:solidFill>
                <a:latin typeface="Arial"/>
                <a:cs typeface="Arial"/>
              </a:rPr>
              <a:t>DESE recommends having two people present to count materials upon receipt. </a:t>
            </a:r>
          </a:p>
          <a:p>
            <a:pPr marL="457200" indent="-457200">
              <a:buFont typeface="Arial" panose="020B0604020202020204" pitchFamily="34" charset="0"/>
              <a:buChar char="•"/>
            </a:pPr>
            <a:r>
              <a:rPr lang="en-US" sz="3200">
                <a:solidFill>
                  <a:schemeClr val="tx1"/>
                </a:solidFill>
                <a:latin typeface="Arial"/>
                <a:cs typeface="Arial"/>
              </a:rPr>
              <a:t>Affix Student ID Labels to answer booklets before testing</a:t>
            </a:r>
          </a:p>
          <a:p>
            <a:pPr marL="914400" lvl="1" indent="-457200">
              <a:buFont typeface="Arial" panose="020B0604020202020204" pitchFamily="34" charset="0"/>
              <a:buChar char="•"/>
            </a:pPr>
            <a:r>
              <a:rPr lang="en-US" sz="2400">
                <a:solidFill>
                  <a:schemeClr val="tx1"/>
                </a:solidFill>
                <a:latin typeface="Arial"/>
                <a:cs typeface="Arial"/>
              </a:rPr>
              <a:t>Labels based on SIMS/SIF as well as Student Registration updates</a:t>
            </a:r>
          </a:p>
          <a:p>
            <a:pPr marL="914400" lvl="1" indent="-457200">
              <a:buFont typeface="Arial" panose="020B0604020202020204" pitchFamily="34" charset="0"/>
              <a:buChar char="•"/>
            </a:pPr>
            <a:r>
              <a:rPr lang="en-US" sz="2400">
                <a:solidFill>
                  <a:schemeClr val="tx1"/>
                </a:solidFill>
                <a:latin typeface="Arial"/>
                <a:cs typeface="Arial"/>
              </a:rPr>
              <a:t>Can open packages of answer booklets up to two days prior to apply labels</a:t>
            </a:r>
          </a:p>
          <a:p>
            <a:pPr marL="914400" lvl="1" indent="-457200">
              <a:buFont typeface="Arial" panose="020B0604020202020204" pitchFamily="34" charset="0"/>
              <a:buChar char="•"/>
            </a:pPr>
            <a:r>
              <a:rPr lang="en-US" sz="2400">
                <a:solidFill>
                  <a:schemeClr val="tx1"/>
                </a:solidFill>
                <a:latin typeface="Arial"/>
                <a:cs typeface="Arial"/>
              </a:rPr>
              <a:t>Can open packages of test &amp; answer booklets one day prior to apply labels, and then seal in envelopes until the day of testing. Document the count on the envelopes.</a:t>
            </a:r>
          </a:p>
          <a:p>
            <a:pPr marL="914400" lvl="1" indent="-457200">
              <a:buFont typeface="Arial" panose="020B0604020202020204" pitchFamily="34" charset="0"/>
              <a:buChar char="•"/>
            </a:pPr>
            <a:r>
              <a:rPr lang="en-US" sz="2400">
                <a:solidFill>
                  <a:schemeClr val="tx1"/>
                </a:solidFill>
                <a:latin typeface="Arial"/>
                <a:cs typeface="Arial"/>
              </a:rPr>
              <a:t>See PAM page </a:t>
            </a:r>
            <a:r>
              <a:rPr lang="en-US">
                <a:solidFill>
                  <a:schemeClr val="tx1"/>
                </a:solidFill>
                <a:latin typeface="Arial"/>
                <a:cs typeface="Arial"/>
              </a:rPr>
              <a:t>83</a:t>
            </a:r>
            <a:r>
              <a:rPr lang="en-US" sz="2400">
                <a:solidFill>
                  <a:schemeClr val="tx1"/>
                </a:solidFill>
                <a:latin typeface="Arial"/>
                <a:cs typeface="Arial"/>
              </a:rPr>
              <a:t>, step 5.</a:t>
            </a:r>
          </a:p>
        </p:txBody>
      </p:sp>
      <p:sp>
        <p:nvSpPr>
          <p:cNvPr id="4" name="Slide Number Placeholder 3">
            <a:extLst>
              <a:ext uri="{FF2B5EF4-FFF2-40B4-BE49-F238E27FC236}">
                <a16:creationId xmlns:a16="http://schemas.microsoft.com/office/drawing/2014/main" id="{3CEF977E-F74A-49A6-41BE-CF73F69C53D5}"/>
              </a:ext>
            </a:extLst>
          </p:cNvPr>
          <p:cNvSpPr>
            <a:spLocks noGrp="1"/>
          </p:cNvSpPr>
          <p:nvPr>
            <p:ph type="sldNum" sz="quarter" idx="12"/>
          </p:nvPr>
        </p:nvSpPr>
        <p:spPr/>
        <p:txBody>
          <a:bodyPr/>
          <a:lstStyle/>
          <a:p>
            <a:fld id="{68A8D22E-6BC5-9E47-900C-2BB94685D9F5}" type="slidenum">
              <a:rPr lang="en-US" smtClean="0"/>
              <a:t>95</a:t>
            </a:fld>
            <a:endParaRPr lang="en-US"/>
          </a:p>
        </p:txBody>
      </p:sp>
    </p:spTree>
    <p:extLst>
      <p:ext uri="{BB962C8B-B14F-4D97-AF65-F5344CB8AC3E}">
        <p14:creationId xmlns:p14="http://schemas.microsoft.com/office/powerpoint/2010/main" val="152855080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Autofit/>
          </a:bodyPr>
          <a:lstStyle/>
          <a:p>
            <a:r>
              <a:rPr lang="en-US" sz="4000"/>
              <a:t>Order Materials for Newly Enrolled Students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en-US" sz="3200">
                <a:solidFill>
                  <a:schemeClr val="tx1"/>
                </a:solidFill>
              </a:rPr>
              <a:t>A small overage is shipped to schools; check your shipment to determine if you have extra materials. </a:t>
            </a:r>
          </a:p>
          <a:p>
            <a:pPr marL="457200" indent="-457200">
              <a:buFont typeface="Arial" panose="020B0604020202020204" pitchFamily="34" charset="0"/>
              <a:buChar char="•"/>
            </a:pPr>
            <a:r>
              <a:rPr lang="en-US" sz="3200">
                <a:hlinkClick r:id="rId2"/>
              </a:rPr>
              <a:t>Order additional materials</a:t>
            </a:r>
            <a:r>
              <a:rPr lang="en-US" sz="3200"/>
              <a:t> </a:t>
            </a:r>
            <a:r>
              <a:rPr lang="en-US" sz="3200">
                <a:solidFill>
                  <a:schemeClr val="tx1"/>
                </a:solidFill>
              </a:rPr>
              <a:t>if the overage doesn’t cover your testing needs</a:t>
            </a:r>
          </a:p>
          <a:p>
            <a:pPr marL="457200" indent="-457200">
              <a:buFont typeface="Arial" panose="020B0604020202020204" pitchFamily="34" charset="0"/>
              <a:buChar char="•"/>
            </a:pPr>
            <a:r>
              <a:rPr lang="en-US" sz="3200">
                <a:solidFill>
                  <a:schemeClr val="tx1"/>
                </a:solidFill>
              </a:rPr>
              <a:t>Materials are shipped for receipt on the following business day if the order is received before 12:00 p.m. (two business days otherwise).</a:t>
            </a:r>
          </a:p>
          <a:p>
            <a:pPr marL="457200" indent="-457200">
              <a:buFont typeface="Arial" panose="020B0604020202020204" pitchFamily="34" charset="0"/>
              <a:buChar char="•"/>
            </a:pPr>
            <a:r>
              <a:rPr lang="en-US" sz="3200">
                <a:solidFill>
                  <a:schemeClr val="tx1"/>
                </a:solidFill>
              </a:rPr>
              <a:t>Remember to update Student Registration in the MCAS Portal.</a:t>
            </a:r>
          </a:p>
          <a:p>
            <a:pPr marL="457200" indent="-457200">
              <a:buFont typeface="Arial" panose="020B0604020202020204" pitchFamily="34" charset="0"/>
              <a:buChar char="•"/>
            </a:pPr>
            <a:endParaRPr lang="en-US" sz="3200"/>
          </a:p>
        </p:txBody>
      </p:sp>
      <p:sp>
        <p:nvSpPr>
          <p:cNvPr id="4" name="Slide Number Placeholder 3">
            <a:extLst>
              <a:ext uri="{FF2B5EF4-FFF2-40B4-BE49-F238E27FC236}">
                <a16:creationId xmlns:a16="http://schemas.microsoft.com/office/drawing/2014/main" id="{66CC2970-AE56-3204-0325-35230C01E3EE}"/>
              </a:ext>
            </a:extLst>
          </p:cNvPr>
          <p:cNvSpPr>
            <a:spLocks noGrp="1"/>
          </p:cNvSpPr>
          <p:nvPr>
            <p:ph type="sldNum" sz="quarter" idx="12"/>
          </p:nvPr>
        </p:nvSpPr>
        <p:spPr/>
        <p:txBody>
          <a:bodyPr/>
          <a:lstStyle/>
          <a:p>
            <a:fld id="{68A8D22E-6BC5-9E47-900C-2BB94685D9F5}" type="slidenum">
              <a:rPr lang="en-US" smtClean="0"/>
              <a:t>96</a:t>
            </a:fld>
            <a:endParaRPr lang="en-US"/>
          </a:p>
        </p:txBody>
      </p:sp>
    </p:spTree>
    <p:extLst>
      <p:ext uri="{BB962C8B-B14F-4D97-AF65-F5344CB8AC3E}">
        <p14:creationId xmlns:p14="http://schemas.microsoft.com/office/powerpoint/2010/main" val="770452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a:bodyPr>
          <a:lstStyle/>
          <a:p>
            <a:r>
              <a:rPr lang="en-US"/>
              <a:t>Additional Preparations for PBT</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p:txBody>
          <a:bodyPr vert="horz" lIns="91440" tIns="45720" rIns="91440" bIns="45720" rtlCol="0" anchor="t">
            <a:normAutofit/>
          </a:bodyPr>
          <a:lstStyle/>
          <a:p>
            <a:pPr marL="457200" indent="-457200">
              <a:buFont typeface="Arial" panose="020B0604020202020204" pitchFamily="34" charset="0"/>
              <a:buChar char="•"/>
            </a:pPr>
            <a:r>
              <a:rPr lang="en-US" sz="3200">
                <a:solidFill>
                  <a:schemeClr val="tx1"/>
                </a:solidFill>
                <a:latin typeface="Arial"/>
                <a:cs typeface="Arial"/>
              </a:rPr>
              <a:t>Additional resources for preparing students </a:t>
            </a:r>
          </a:p>
          <a:p>
            <a:pPr marL="914400" lvl="1" indent="-457200">
              <a:buFont typeface="Arial" panose="020B0604020202020204" pitchFamily="34" charset="0"/>
              <a:buChar char="•"/>
            </a:pPr>
            <a:r>
              <a:rPr lang="en-US" sz="2800">
                <a:solidFill>
                  <a:schemeClr val="tx1"/>
                </a:solidFill>
                <a:latin typeface="Arial"/>
                <a:cs typeface="Arial"/>
                <a:hlinkClick r:id="rId2"/>
              </a:rPr>
              <a:t>Released PBT questions</a:t>
            </a:r>
            <a:endParaRPr lang="en-US" sz="2800">
              <a:solidFill>
                <a:schemeClr val="tx1"/>
              </a:solidFill>
              <a:latin typeface="Arial"/>
              <a:cs typeface="Arial"/>
            </a:endParaRPr>
          </a:p>
          <a:p>
            <a:pPr marL="914400" lvl="1" indent="-457200">
              <a:buFont typeface="Arial" panose="020B0604020202020204" pitchFamily="34" charset="0"/>
              <a:buChar char="•"/>
            </a:pPr>
            <a:r>
              <a:rPr lang="en-US" sz="2800">
                <a:solidFill>
                  <a:schemeClr val="tx1"/>
                </a:solidFill>
                <a:latin typeface="Arial"/>
                <a:cs typeface="Arial"/>
                <a:hlinkClick r:id="rId3"/>
              </a:rPr>
              <a:t>Gridded response guidelines for Mathematics</a:t>
            </a:r>
            <a:r>
              <a:rPr lang="en-US" sz="2800">
                <a:solidFill>
                  <a:schemeClr val="tx1"/>
                </a:solidFill>
                <a:latin typeface="Arial"/>
                <a:cs typeface="Arial"/>
              </a:rPr>
              <a:t> </a:t>
            </a:r>
          </a:p>
          <a:p>
            <a:pPr marL="457200" indent="-457200">
              <a:buFont typeface="Arial" panose="020B0604020202020204" pitchFamily="34" charset="0"/>
              <a:buChar char="•"/>
            </a:pPr>
            <a:r>
              <a:rPr lang="en-US" sz="3200">
                <a:solidFill>
                  <a:schemeClr val="tx1"/>
                </a:solidFill>
                <a:latin typeface="Arial"/>
                <a:cs typeface="Arial"/>
              </a:rPr>
              <a:t>PBT edition of the student questionnaire </a:t>
            </a:r>
          </a:p>
          <a:p>
            <a:pPr marL="457200" indent="-457200">
              <a:buFont typeface="Arial" panose="020B0604020202020204" pitchFamily="34" charset="0"/>
              <a:buChar char="•"/>
            </a:pPr>
            <a:r>
              <a:rPr lang="en-US" sz="3200">
                <a:solidFill>
                  <a:schemeClr val="tx1"/>
                </a:solidFill>
                <a:latin typeface="Arial"/>
                <a:cs typeface="Arial"/>
              </a:rPr>
              <a:t>Tools available for students taking Mathematics and STE </a:t>
            </a:r>
          </a:p>
          <a:p>
            <a:pPr marL="914400" lvl="1" indent="-457200"/>
            <a:r>
              <a:rPr lang="en-US" sz="2800">
                <a:solidFill>
                  <a:schemeClr val="tx1"/>
                </a:solidFill>
                <a:latin typeface="Arial"/>
                <a:cs typeface="Arial"/>
              </a:rPr>
              <a:t>Lists on pages 78–80 of the PAM </a:t>
            </a:r>
          </a:p>
          <a:p>
            <a:pPr marL="457200" indent="-457200">
              <a:buFont typeface="Arial" panose="020B0604020202020204" pitchFamily="34" charset="0"/>
              <a:buChar char="•"/>
            </a:pPr>
            <a:endParaRPr lang="en-US" sz="3200"/>
          </a:p>
        </p:txBody>
      </p:sp>
      <p:sp>
        <p:nvSpPr>
          <p:cNvPr id="4" name="Slide Number Placeholder 3">
            <a:extLst>
              <a:ext uri="{FF2B5EF4-FFF2-40B4-BE49-F238E27FC236}">
                <a16:creationId xmlns:a16="http://schemas.microsoft.com/office/drawing/2014/main" id="{82D49003-AC1D-1F7B-6FD7-3D845A8F8BDF}"/>
              </a:ext>
            </a:extLst>
          </p:cNvPr>
          <p:cNvSpPr>
            <a:spLocks noGrp="1"/>
          </p:cNvSpPr>
          <p:nvPr>
            <p:ph type="sldNum" sz="quarter" idx="12"/>
          </p:nvPr>
        </p:nvSpPr>
        <p:spPr/>
        <p:txBody>
          <a:bodyPr/>
          <a:lstStyle/>
          <a:p>
            <a:fld id="{68A8D22E-6BC5-9E47-900C-2BB94685D9F5}" type="slidenum">
              <a:rPr lang="en-US" smtClean="0"/>
              <a:t>97</a:t>
            </a:fld>
            <a:endParaRPr lang="en-US"/>
          </a:p>
        </p:txBody>
      </p:sp>
    </p:spTree>
    <p:extLst>
      <p:ext uri="{BB962C8B-B14F-4D97-AF65-F5344CB8AC3E}">
        <p14:creationId xmlns:p14="http://schemas.microsoft.com/office/powerpoint/2010/main" val="351252512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a:bodyPr>
          <a:lstStyle/>
          <a:p>
            <a:r>
              <a:rPr lang="en-US"/>
              <a:t>Steps During and After Testing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en-US" sz="3200">
                <a:solidFill>
                  <a:schemeClr val="tx1"/>
                </a:solidFill>
              </a:rPr>
              <a:t>After each test session, verify that all materials have been returned to you. </a:t>
            </a:r>
          </a:p>
          <a:p>
            <a:pPr marL="914400" lvl="1" indent="-457200">
              <a:buFont typeface="Arial" panose="020B0604020202020204" pitchFamily="34" charset="0"/>
              <a:buChar char="•"/>
            </a:pPr>
            <a:r>
              <a:rPr lang="en-US" sz="2800">
                <a:solidFill>
                  <a:schemeClr val="tx1"/>
                </a:solidFill>
              </a:rPr>
              <a:t>Independently count materials after each test administrator counts their materials.</a:t>
            </a:r>
          </a:p>
          <a:p>
            <a:pPr marL="457200" indent="-457200">
              <a:buFont typeface="Arial" panose="020B0604020202020204" pitchFamily="34" charset="0"/>
              <a:buChar char="•"/>
            </a:pPr>
            <a:r>
              <a:rPr lang="en-US" sz="3200">
                <a:solidFill>
                  <a:schemeClr val="tx1"/>
                </a:solidFill>
              </a:rPr>
              <a:t>Double-check central storage area.</a:t>
            </a:r>
          </a:p>
          <a:p>
            <a:pPr marL="914400" lvl="1" indent="-457200">
              <a:lnSpc>
                <a:spcPct val="100000"/>
              </a:lnSpc>
              <a:buFont typeface="Arial" panose="020B0604020202020204" pitchFamily="34" charset="0"/>
              <a:buChar char="•"/>
            </a:pPr>
            <a:r>
              <a:rPr lang="en-US" sz="2800">
                <a:solidFill>
                  <a:schemeClr val="tx1"/>
                </a:solidFill>
              </a:rPr>
              <a:t>In the bottom of a bin and in between file folders </a:t>
            </a:r>
          </a:p>
          <a:p>
            <a:pPr marL="457200" indent="-457200">
              <a:buFont typeface="Arial" panose="020B0604020202020204" pitchFamily="34" charset="0"/>
              <a:buChar char="•"/>
            </a:pPr>
            <a:r>
              <a:rPr lang="en-US" sz="3200">
                <a:solidFill>
                  <a:schemeClr val="tx1"/>
                </a:solidFill>
              </a:rPr>
              <a:t>Find original shipping cartons to return materials.</a:t>
            </a:r>
          </a:p>
          <a:p>
            <a:pPr marL="457200" indent="-457200">
              <a:buFont typeface="Arial" panose="020B0604020202020204" pitchFamily="34" charset="0"/>
              <a:buChar char="•"/>
            </a:pPr>
            <a:r>
              <a:rPr lang="en-US" sz="3200">
                <a:solidFill>
                  <a:schemeClr val="tx1"/>
                </a:solidFill>
              </a:rPr>
              <a:t>See the PAM for packing instructions and lists of materials for school files, to recycle/discard, and to securely destroy.</a:t>
            </a:r>
          </a:p>
          <a:p>
            <a:pPr marL="457200" indent="-457200">
              <a:buFont typeface="Arial" panose="020B0604020202020204" pitchFamily="34" charset="0"/>
              <a:buChar char="•"/>
            </a:pPr>
            <a:endParaRPr lang="en-US" sz="3200"/>
          </a:p>
        </p:txBody>
      </p:sp>
      <p:sp>
        <p:nvSpPr>
          <p:cNvPr id="4" name="Slide Number Placeholder 3">
            <a:extLst>
              <a:ext uri="{FF2B5EF4-FFF2-40B4-BE49-F238E27FC236}">
                <a16:creationId xmlns:a16="http://schemas.microsoft.com/office/drawing/2014/main" id="{EE31C4A2-BBB0-523E-89D0-398A6B23B7FC}"/>
              </a:ext>
            </a:extLst>
          </p:cNvPr>
          <p:cNvSpPr>
            <a:spLocks noGrp="1"/>
          </p:cNvSpPr>
          <p:nvPr>
            <p:ph type="sldNum" sz="quarter" idx="12"/>
          </p:nvPr>
        </p:nvSpPr>
        <p:spPr/>
        <p:txBody>
          <a:bodyPr/>
          <a:lstStyle/>
          <a:p>
            <a:fld id="{68A8D22E-6BC5-9E47-900C-2BB94685D9F5}" type="slidenum">
              <a:rPr lang="en-US" smtClean="0"/>
              <a:t>98</a:t>
            </a:fld>
            <a:endParaRPr lang="en-US"/>
          </a:p>
        </p:txBody>
      </p:sp>
    </p:spTree>
    <p:extLst>
      <p:ext uri="{BB962C8B-B14F-4D97-AF65-F5344CB8AC3E}">
        <p14:creationId xmlns:p14="http://schemas.microsoft.com/office/powerpoint/2010/main" val="282659981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Autofit/>
          </a:bodyPr>
          <a:lstStyle/>
          <a:p>
            <a:r>
              <a:rPr lang="en-US" sz="3800"/>
              <a:t>Important Reminders for Packing PBT Materials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a:xfrm>
            <a:off x="173179" y="1591253"/>
            <a:ext cx="11890665" cy="4901621"/>
          </a:xfrm>
        </p:spPr>
        <p:txBody>
          <a:bodyPr vert="horz" lIns="91440" tIns="45720" rIns="91440" bIns="45720" rtlCol="0" anchor="t">
            <a:normAutofit fontScale="92500" lnSpcReduction="20000"/>
          </a:bodyPr>
          <a:lstStyle/>
          <a:p>
            <a:pPr marL="457200" indent="-457200">
              <a:buFont typeface="Arial" panose="020B0604020202020204" pitchFamily="34" charset="0"/>
              <a:buChar char="•"/>
            </a:pPr>
            <a:r>
              <a:rPr lang="en-US" sz="2400">
                <a:solidFill>
                  <a:schemeClr val="tx1"/>
                </a:solidFill>
                <a:latin typeface="Arial"/>
                <a:cs typeface="Arial"/>
              </a:rPr>
              <a:t>Review “Special Instructions” included with braille and large-print materials to avoid problems with scoring.</a:t>
            </a:r>
          </a:p>
          <a:p>
            <a:pPr marL="457200" indent="-457200"/>
            <a:r>
              <a:rPr lang="en-US" sz="2400">
                <a:solidFill>
                  <a:schemeClr val="tx1"/>
                </a:solidFill>
                <a:latin typeface="Arial"/>
                <a:cs typeface="Arial"/>
              </a:rPr>
              <a:t>Review tables in the PAM on pages 86 and 87 to determine whether to assign booklets for students, and instructions on student information on booklet covers. </a:t>
            </a:r>
          </a:p>
          <a:p>
            <a:pPr marL="457200" indent="-457200">
              <a:buFont typeface="Arial" panose="020B0604020202020204" pitchFamily="34" charset="0"/>
              <a:buChar char="•"/>
            </a:pPr>
            <a:r>
              <a:rPr lang="en-US" sz="2400" i="1">
                <a:solidFill>
                  <a:schemeClr val="tx1"/>
                </a:solidFill>
                <a:latin typeface="Arial"/>
                <a:cs typeface="Arial"/>
              </a:rPr>
              <a:t>If necessary, </a:t>
            </a:r>
            <a:r>
              <a:rPr lang="en-US" sz="2400">
                <a:solidFill>
                  <a:schemeClr val="tx1"/>
                </a:solidFill>
                <a:latin typeface="Arial"/>
                <a:cs typeface="Arial"/>
              </a:rPr>
              <a:t>return the following materials in the Special Handling Envelope:</a:t>
            </a:r>
          </a:p>
          <a:p>
            <a:pPr marL="914400" lvl="1" indent="-457200">
              <a:buFont typeface="Arial" panose="020B0604020202020204" pitchFamily="34" charset="0"/>
              <a:buChar char="•"/>
            </a:pPr>
            <a:r>
              <a:rPr lang="en-US">
                <a:solidFill>
                  <a:schemeClr val="tx1"/>
                </a:solidFill>
                <a:latin typeface="Arial"/>
                <a:cs typeface="Arial"/>
              </a:rPr>
              <a:t>All large-print booklets, along with corresponding standard booklets with transcribed work</a:t>
            </a:r>
          </a:p>
          <a:p>
            <a:pPr marL="914400" lvl="1" indent="-457200"/>
            <a:r>
              <a:rPr lang="en-US">
                <a:solidFill>
                  <a:schemeClr val="tx1"/>
                </a:solidFill>
                <a:latin typeface="Arial"/>
                <a:cs typeface="Arial"/>
              </a:rPr>
              <a:t>Typed responses, printed and slipped inside standard booklets (see pages 118–120 of the PAM for the header information for each page).</a:t>
            </a:r>
          </a:p>
          <a:p>
            <a:pPr marL="457200" indent="-457200">
              <a:buFont typeface="Arial" panose="020B0604020202020204" pitchFamily="34" charset="0"/>
              <a:buChar char="•"/>
            </a:pPr>
            <a:r>
              <a:rPr lang="en-US" sz="2400" i="1">
                <a:solidFill>
                  <a:schemeClr val="tx1"/>
                </a:solidFill>
                <a:latin typeface="Arial"/>
                <a:cs typeface="Arial"/>
              </a:rPr>
              <a:t>If necessary, </a:t>
            </a:r>
            <a:r>
              <a:rPr lang="en-US" sz="2400">
                <a:solidFill>
                  <a:schemeClr val="tx1"/>
                </a:solidFill>
                <a:latin typeface="Arial"/>
                <a:cs typeface="Arial"/>
              </a:rPr>
              <a:t>return booklets that should not be scored in the Void Envelope.</a:t>
            </a:r>
          </a:p>
          <a:p>
            <a:pPr marL="914400" lvl="1" indent="-457200">
              <a:buFont typeface="Arial" panose="020B0604020202020204" pitchFamily="34" charset="0"/>
              <a:buChar char="•"/>
            </a:pPr>
            <a:r>
              <a:rPr lang="en-US">
                <a:solidFill>
                  <a:schemeClr val="tx1"/>
                </a:solidFill>
                <a:latin typeface="Arial"/>
                <a:cs typeface="Arial"/>
              </a:rPr>
              <a:t>Fill in “void booklet” circle on outside back cover (follow transcription instructions if needed). </a:t>
            </a:r>
          </a:p>
          <a:p>
            <a:pPr marL="457200" indent="-457200">
              <a:buFont typeface="Arial" panose="020B0604020202020204" pitchFamily="34" charset="0"/>
              <a:buChar char="•"/>
            </a:pPr>
            <a:r>
              <a:rPr lang="en-US" sz="2400">
                <a:solidFill>
                  <a:schemeClr val="tx1"/>
                </a:solidFill>
                <a:latin typeface="Arial"/>
                <a:cs typeface="Arial"/>
              </a:rPr>
              <a:t>Return all other used and unused booklets (except for braille) in the Return Envelope marked with the corresponding subject.</a:t>
            </a:r>
          </a:p>
          <a:p>
            <a:pPr marL="457200" indent="-457200">
              <a:buFont typeface="Arial" panose="020B0604020202020204" pitchFamily="34" charset="0"/>
              <a:buChar char="•"/>
            </a:pPr>
            <a:r>
              <a:rPr lang="en-US" sz="2400">
                <a:solidFill>
                  <a:schemeClr val="tx1"/>
                </a:solidFill>
                <a:latin typeface="Arial"/>
                <a:cs typeface="Arial"/>
              </a:rPr>
              <a:t>All materials will be shipped back to the contractor in their original packing cartons.</a:t>
            </a:r>
            <a:endParaRPr lang="en-US" sz="1600">
              <a:solidFill>
                <a:schemeClr val="tx1"/>
              </a:solidFill>
              <a:latin typeface="Arial"/>
              <a:cs typeface="Arial"/>
            </a:endParaRPr>
          </a:p>
        </p:txBody>
      </p:sp>
      <p:sp>
        <p:nvSpPr>
          <p:cNvPr id="4" name="Slide Number Placeholder 3">
            <a:extLst>
              <a:ext uri="{FF2B5EF4-FFF2-40B4-BE49-F238E27FC236}">
                <a16:creationId xmlns:a16="http://schemas.microsoft.com/office/drawing/2014/main" id="{F055F702-317B-F767-6055-FAC2CC8981F0}"/>
              </a:ext>
            </a:extLst>
          </p:cNvPr>
          <p:cNvSpPr>
            <a:spLocks noGrp="1"/>
          </p:cNvSpPr>
          <p:nvPr>
            <p:ph type="sldNum" sz="quarter" idx="12"/>
          </p:nvPr>
        </p:nvSpPr>
        <p:spPr/>
        <p:txBody>
          <a:bodyPr/>
          <a:lstStyle/>
          <a:p>
            <a:fld id="{68A8D22E-6BC5-9E47-900C-2BB94685D9F5}" type="slidenum">
              <a:rPr lang="en-US" smtClean="0"/>
              <a:t>99</a:t>
            </a:fld>
            <a:endParaRPr lang="en-US"/>
          </a:p>
        </p:txBody>
      </p:sp>
    </p:spTree>
    <p:extLst>
      <p:ext uri="{BB962C8B-B14F-4D97-AF65-F5344CB8AC3E}">
        <p14:creationId xmlns:p14="http://schemas.microsoft.com/office/powerpoint/2010/main" val="295836803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632492CAC103A49A985C1EA3C99F8E6" ma:contentTypeVersion="16" ma:contentTypeDescription="Create a new document." ma:contentTypeScope="" ma:versionID="a4585b3be1a0b34945bbe6cf91827c63">
  <xsd:schema xmlns:xsd="http://www.w3.org/2001/XMLSchema" xmlns:xs="http://www.w3.org/2001/XMLSchema" xmlns:p="http://schemas.microsoft.com/office/2006/metadata/properties" xmlns:ns2="e77133ba-eec1-4d51-86ef-7b6d23495175" xmlns:ns3="049449a1-970d-4061-91c8-87f7c4621d9d" targetNamespace="http://schemas.microsoft.com/office/2006/metadata/properties" ma:root="true" ma:fieldsID="40f1babd7193703bf5992a9e6e7ade7c" ns2:_="" ns3:_="">
    <xsd:import namespace="e77133ba-eec1-4d51-86ef-7b6d23495175"/>
    <xsd:import namespace="049449a1-970d-4061-91c8-87f7c4621d9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SearchProperties"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7133ba-eec1-4d51-86ef-7b6d234951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9449a1-970d-4061-91c8-87f7c4621d9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844dd94a-ad39-4ee4-bc43-d261aca497bd}" ma:internalName="TaxCatchAll" ma:showField="CatchAllData" ma:web="049449a1-970d-4061-91c8-87f7c4621d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049449a1-970d-4061-91c8-87f7c4621d9d">
      <UserInfo>
        <DisplayName>Zalk, Jodie (DESE)</DisplayName>
        <AccountId>18</AccountId>
        <AccountType/>
      </UserInfo>
      <UserInfo>
        <DisplayName>Cullen, Shannon (DESE)</DisplayName>
        <AccountId>17</AccountId>
        <AccountType/>
      </UserInfo>
      <UserInfo>
        <DisplayName>Ragsdale, David (DESE)</DisplayName>
        <AccountId>20</AccountId>
        <AccountType/>
      </UserInfo>
      <UserInfo>
        <DisplayName>Pelychaty, Robert (DESE)</DisplayName>
        <AccountId>38</AccountId>
        <AccountType/>
      </UserInfo>
    </SharedWithUsers>
    <lcf76f155ced4ddcb4097134ff3c332f xmlns="e77133ba-eec1-4d51-86ef-7b6d23495175">
      <Terms xmlns="http://schemas.microsoft.com/office/infopath/2007/PartnerControls"/>
    </lcf76f155ced4ddcb4097134ff3c332f>
    <TaxCatchAll xmlns="049449a1-970d-4061-91c8-87f7c4621d9d" xsi:nil="true"/>
  </documentManagement>
</p:properties>
</file>

<file path=customXml/itemProps1.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2.xml><?xml version="1.0" encoding="utf-8"?>
<ds:datastoreItem xmlns:ds="http://schemas.openxmlformats.org/officeDocument/2006/customXml" ds:itemID="{F6070EF8-087B-42FB-A3B2-661D9F462E7C}">
  <ds:schemaRefs>
    <ds:schemaRef ds:uri="049449a1-970d-4061-91c8-87f7c4621d9d"/>
    <ds:schemaRef ds:uri="e77133ba-eec1-4d51-86ef-7b6d234951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A434A98-F106-45CE-8E8A-DD686612E616}">
  <ds:schemaRefs>
    <ds:schemaRef ds:uri="049449a1-970d-4061-91c8-87f7c4621d9d"/>
    <ds:schemaRef ds:uri="e77133ba-eec1-4d51-86ef-7b6d2349517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TotalTime>109</TotalTime>
  <Words>7456</Words>
  <Application>Microsoft Office PowerPoint</Application>
  <PresentationFormat>Widescreen</PresentationFormat>
  <Paragraphs>944</Paragraphs>
  <Slides>101</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101</vt:i4>
      </vt:variant>
    </vt:vector>
  </HeadingPairs>
  <TitlesOfParts>
    <vt:vector size="108" baseType="lpstr">
      <vt:lpstr>Arial</vt:lpstr>
      <vt:lpstr>Cabin</vt:lpstr>
      <vt:lpstr>Calibri</vt:lpstr>
      <vt:lpstr>Helvetica</vt:lpstr>
      <vt:lpstr>Symbol</vt:lpstr>
      <vt:lpstr>Times New Roman</vt:lpstr>
      <vt:lpstr>1_Office Theme</vt:lpstr>
      <vt:lpstr>MCAS Test Administration and Security Protocols  for New Staff </vt:lpstr>
      <vt:lpstr>Presenters</vt:lpstr>
      <vt:lpstr>Logistics for This Session </vt:lpstr>
      <vt:lpstr>Slides for This Session </vt:lpstr>
      <vt:lpstr>Today’s Agenda</vt:lpstr>
      <vt:lpstr>Poll Question</vt:lpstr>
      <vt:lpstr>1. Introduction and Resources </vt:lpstr>
      <vt:lpstr>Introduction to MCAS Computer-Based Testing</vt:lpstr>
      <vt:lpstr>Commonly Used Acronyms</vt:lpstr>
      <vt:lpstr>Commonly Used Terminology </vt:lpstr>
      <vt:lpstr>Delivery Dates for Manuals and Materials for Paper-Based Testing (PBT)</vt:lpstr>
      <vt:lpstr>MCAS Page on the DESE Website</vt:lpstr>
      <vt:lpstr>Spring 2026 MCAS Test Administration Resources for Grades 3–8 and High School</vt:lpstr>
      <vt:lpstr>MCAS Resource Center</vt:lpstr>
      <vt:lpstr>MCAS Resource Center</vt:lpstr>
      <vt:lpstr>Orientation to the Principal’s Administration Manual (PAM) </vt:lpstr>
      <vt:lpstr>2. Test Administration Protocols</vt:lpstr>
      <vt:lpstr>General Timeline for MCAS CBT  Pre-Administration Tasks</vt:lpstr>
      <vt:lpstr>Identify Your Test Administration Team</vt:lpstr>
      <vt:lpstr>Identify “Who,” “Where,” and “When” (Late Winter/Early Spring)</vt:lpstr>
      <vt:lpstr>Scheduling Considerations </vt:lpstr>
      <vt:lpstr>Scheduling Considerations (cont’d)</vt:lpstr>
      <vt:lpstr>Scheduling Considerations (cont’d)</vt:lpstr>
      <vt:lpstr>Scheduling Considerations for Spanish/English Tests</vt:lpstr>
      <vt:lpstr>Update Student Information</vt:lpstr>
      <vt:lpstr>Poll Question</vt:lpstr>
      <vt:lpstr>2026 Grades 3–8 Administration Schedule </vt:lpstr>
      <vt:lpstr>Recommended Testing Times for Grades 3–8 </vt:lpstr>
      <vt:lpstr>2026 Grade 10 Administration Schedule </vt:lpstr>
      <vt:lpstr>2026 High School Science  Administration Schedule </vt:lpstr>
      <vt:lpstr>Recommended Testing Times for High Schools</vt:lpstr>
      <vt:lpstr>Preparing Students and Families for CBT </vt:lpstr>
      <vt:lpstr>Prepare Materials that Your School Will Provide to Students</vt:lpstr>
      <vt:lpstr>3. Preparation for Computer-Based Testing</vt:lpstr>
      <vt:lpstr>Test Coordinator Tasks in the MCAS Portal – Before Testing</vt:lpstr>
      <vt:lpstr>Test Coordinator Tasks in the MCAS Portal – During and After Testing</vt:lpstr>
      <vt:lpstr>Poll Question</vt:lpstr>
      <vt:lpstr>MCAS Portal Accounts</vt:lpstr>
      <vt:lpstr>CBT Technology Preparations – Technology Coordinator </vt:lpstr>
      <vt:lpstr>CBT Technology Preparations – Principal/Test Coordinator </vt:lpstr>
      <vt:lpstr>Site Readiness</vt:lpstr>
      <vt:lpstr>Site Readiness (cont’d)</vt:lpstr>
      <vt:lpstr>Test Administrator Tasks in the MCAS Portal</vt:lpstr>
      <vt:lpstr>CBT Preparations – Test Administrators</vt:lpstr>
      <vt:lpstr>Test Administrator Tasks in the MCAS Portal </vt:lpstr>
      <vt:lpstr>Sample Student Summary Page</vt:lpstr>
      <vt:lpstr>Steps to Complete for Principals/Test Coordinators During and After Testing </vt:lpstr>
      <vt:lpstr>Go online to the MCAS Service Center website to complete the PCPA.</vt:lpstr>
      <vt:lpstr>Resources for MCAS Portal Tasks</vt:lpstr>
      <vt:lpstr>Questions and Answers</vt:lpstr>
      <vt:lpstr>4. Test Security Requirements</vt:lpstr>
      <vt:lpstr>Poll Question</vt:lpstr>
      <vt:lpstr>The Importance of Leadership</vt:lpstr>
      <vt:lpstr>Poll Question</vt:lpstr>
      <vt:lpstr>Secure Content and Materials for CBT</vt:lpstr>
      <vt:lpstr>Confidentiality of Secure Test Content </vt:lpstr>
      <vt:lpstr>Exceptions to Prohibition of Test Administrators Viewing MCAS Content</vt:lpstr>
      <vt:lpstr>Handling and Storage of Secure Materials </vt:lpstr>
      <vt:lpstr>A Secure Testing Environment –  Out of the Room</vt:lpstr>
      <vt:lpstr>A Secure Testing Environment –  In the Room</vt:lpstr>
      <vt:lpstr>Secure Room Set-up for Computer-Based Testing</vt:lpstr>
      <vt:lpstr>Prohibited Materials</vt:lpstr>
      <vt:lpstr>Examples of Collecting Cell Phones</vt:lpstr>
      <vt:lpstr>Poll Question</vt:lpstr>
      <vt:lpstr>Training Test Administrators and Other Personnel</vt:lpstr>
      <vt:lpstr>Training Test Administrators and Other Personnel – Documentation </vt:lpstr>
      <vt:lpstr>Test Administrator Responsibilities</vt:lpstr>
      <vt:lpstr>What is Coaching? </vt:lpstr>
      <vt:lpstr>What is Permitted?</vt:lpstr>
      <vt:lpstr>Test Security Requirements for Students</vt:lpstr>
      <vt:lpstr>Poll Question</vt:lpstr>
      <vt:lpstr>Steps to Take after a Security Incident or Irregularity</vt:lpstr>
      <vt:lpstr>Poll Question </vt:lpstr>
      <vt:lpstr>Questions and Answers</vt:lpstr>
      <vt:lpstr>5. Accessibility and Accommodations</vt:lpstr>
      <vt:lpstr>Resources for Accessibility and Accommodations</vt:lpstr>
      <vt:lpstr>Participation of Students with Disabilities and EL Students</vt:lpstr>
      <vt:lpstr>Test Preparation </vt:lpstr>
      <vt:lpstr>Prohibitions for Accommodations </vt:lpstr>
      <vt:lpstr>Questions and Answers</vt:lpstr>
      <vt:lpstr>6. A District’s Perspective:  Sharing Notes on How Worcester Public Schools Approached the New Test Administration Process  </vt:lpstr>
      <vt:lpstr>Team Structure</vt:lpstr>
      <vt:lpstr>PowerPoint Presentation</vt:lpstr>
      <vt:lpstr>Communication</vt:lpstr>
      <vt:lpstr>Test Admin Support</vt:lpstr>
      <vt:lpstr>Test Admin Support</vt:lpstr>
      <vt:lpstr>7. Additional Resources, Support, and Next Steps </vt:lpstr>
      <vt:lpstr>Additional Resources</vt:lpstr>
      <vt:lpstr>Upcoming Training Sessions</vt:lpstr>
      <vt:lpstr>Upcoming Training Sessions (cont’d)</vt:lpstr>
      <vt:lpstr>Next Steps</vt:lpstr>
      <vt:lpstr>Email and Phone Support </vt:lpstr>
      <vt:lpstr>8. Protocols for PBT       - Accommodations A1 and EL1</vt:lpstr>
      <vt:lpstr>Booklets for Spring 2026</vt:lpstr>
      <vt:lpstr>Receive Test Materials and Prepare for Distribution</vt:lpstr>
      <vt:lpstr>Order Materials for Newly Enrolled Students</vt:lpstr>
      <vt:lpstr>Additional Preparations for PBT</vt:lpstr>
      <vt:lpstr>Steps During and After Testing </vt:lpstr>
      <vt:lpstr>Important Reminders for Packing PBT Materials </vt:lpstr>
      <vt:lpstr>The Return Shipment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Alicia Hannigan</cp:lastModifiedBy>
  <cp:revision>3</cp:revision>
  <cp:lastPrinted>2025-01-28T14:03:03Z</cp:lastPrinted>
  <dcterms:created xsi:type="dcterms:W3CDTF">2022-10-11T20:32:22Z</dcterms:created>
  <dcterms:modified xsi:type="dcterms:W3CDTF">2026-01-29T19:00:35Z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0x0101001632492CAC103A49A985C1EA3C99F8E6</vt:lpwstr>
  </property>
  <property fmtid="{D5CDD505-2E9C-101B-9397-08002B2CF9AE}" pid="3" name="MediaServiceImageTags">
    <vt:lpwstr/>
  </property>
  <property fmtid="{D5CDD505-2E9C-101B-9397-08002B2CF9AE}" pid="4" name="Order">
    <vt:r8>4411600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ComplianceAssetId">
    <vt:lpwstr/>
  </property>
  <property fmtid="{D5CDD505-2E9C-101B-9397-08002B2CF9AE}" pid="10" name="TemplateUrl">
    <vt:lpwstr/>
  </property>
</Properties>
</file>