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 id="2147483684" r:id="rId5"/>
  </p:sldMasterIdLst>
  <p:notesMasterIdLst>
    <p:notesMasterId r:id="rId20"/>
  </p:notesMasterIdLst>
  <p:handoutMasterIdLst>
    <p:handoutMasterId r:id="rId21"/>
  </p:handoutMasterIdLst>
  <p:sldIdLst>
    <p:sldId id="280" r:id="rId6"/>
    <p:sldId id="359" r:id="rId7"/>
    <p:sldId id="1455" r:id="rId8"/>
    <p:sldId id="1274" r:id="rId9"/>
    <p:sldId id="1171" r:id="rId10"/>
    <p:sldId id="1423" r:id="rId11"/>
    <p:sldId id="1453" r:id="rId12"/>
    <p:sldId id="1072" r:id="rId13"/>
    <p:sldId id="1447" r:id="rId14"/>
    <p:sldId id="1456" r:id="rId15"/>
    <p:sldId id="1315" r:id="rId16"/>
    <p:sldId id="1298" r:id="rId17"/>
    <p:sldId id="311" r:id="rId18"/>
    <p:sldId id="1264" r:id="rId19"/>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563C1"/>
    <a:srgbClr val="0000FF"/>
    <a:srgbClr val="101D35"/>
    <a:srgbClr val="3647B6"/>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13249EF0-3D39-4FB8-87B7-C88DDD73C044}"/>
    <pc:docChg chg="modSld">
      <pc:chgData name="Cullen, Shannon (DESE)" userId="6b1ad6a8-5818-44b3-9274-ccefbf22d13d" providerId="ADAL" clId="{13249EF0-3D39-4FB8-87B7-C88DDD73C044}" dt="2026-01-27T16:58:35.023" v="0" actId="113"/>
      <pc:docMkLst>
        <pc:docMk/>
      </pc:docMkLst>
      <pc:sldChg chg="modSp mod">
        <pc:chgData name="Cullen, Shannon (DESE)" userId="6b1ad6a8-5818-44b3-9274-ccefbf22d13d" providerId="ADAL" clId="{13249EF0-3D39-4FB8-87B7-C88DDD73C044}" dt="2026-01-27T16:58:35.023" v="0" actId="113"/>
        <pc:sldMkLst>
          <pc:docMk/>
          <pc:sldMk cId="3285994042" sldId="1456"/>
        </pc:sldMkLst>
        <pc:spChg chg="mod">
          <ac:chgData name="Cullen, Shannon (DESE)" userId="6b1ad6a8-5818-44b3-9274-ccefbf22d13d" providerId="ADAL" clId="{13249EF0-3D39-4FB8-87B7-C88DDD73C044}" dt="2026-01-27T16:58:35.023" v="0" actId="113"/>
          <ac:spMkLst>
            <pc:docMk/>
            <pc:sldMk cId="3285994042" sldId="1456"/>
            <ac:spMk id="3" creationId="{E00B85FD-7A24-58B5-27ED-517C4FF3E1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2026/1/27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2026/1/27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45344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61160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2BBBC-2855-AF52-B52F-CE69C7614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B4C00-5087-031D-8B5A-C8D374328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26C83-F9F5-56CA-1316-076AF11151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947E03-A5F5-F397-6DF1-7ABBEEAA4C40}"/>
              </a:ext>
            </a:extLst>
          </p:cNvPr>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64898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5160-FDED-8223-9BC0-1E7132EFA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523ED-FF5F-39E7-0E10-255E5774F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66F7B-B49E-17EE-6058-F6A7598D87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389CF0-EB73-1222-81C4-499FEF46A7DD}"/>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658030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8584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8619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31692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774737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283466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214528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376566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507064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805092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21867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87007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99531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24F6-C4B4-2488-8484-419CF2C19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820247-52D1-28F1-1CA4-1A912E17F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D2A2BE-91E2-DA8E-D26F-20FA5B398FD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827C398-2927-9A14-E24F-81FB2BA04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EB7BE-00D3-98C2-86BA-957E7FF7C8FD}"/>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1109513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03EC2-8990-5779-00F2-1F886E11F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FCE662-AE65-801A-9517-7609DD64CA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4453E-312F-1619-056E-8497D8B7839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D49999C-9707-D174-E741-DF09B923D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EDC71-3FED-A0AE-82EC-9EB9CB2673E0}"/>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838717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CEF0-5797-D9FC-F838-A9783F76E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969841-C68D-F90C-032C-2459171097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76894-3775-314A-8A11-B33FEE598DB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921E3C-D3A3-BA8A-E8AD-F0EDC4FD5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34B02-4696-9CC8-B229-B0D984EA47F0}"/>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2987826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84B6-BDB0-3206-2816-B35D2C7FD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343955-83BD-9720-3F07-9EC4523393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6ED14D-F3C7-50C3-2231-DF5B8755CA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EA0C6C-CFAA-3A43-F46C-87D1B38FF2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5712E10-6BEA-46AF-CBE5-22D13F490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7E6D0-5711-80A5-1FD8-B222440A0AEE}"/>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3927690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11B3-5FA0-804A-6AF8-84C628CBDE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0ECBDF-AEC8-D2AC-8F18-0F1FEEF703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8D1BFA-0DC8-6353-03FC-E900F08DF9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03BEDE-61F3-D887-DD72-3B35140FE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8EE2A8-1980-4B9C-16C8-774E1D79C0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19F34E-E5CE-1120-99FF-0BD53756743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6D6C90D-A651-B62A-5E17-3EFB80AD8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DB5BA6-8E9D-C235-3AC1-AC3F6E0BBB83}"/>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222385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D7FF-118E-02A0-89ED-C0905C8D3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C4C168-3584-F892-E495-24B6ADE19A8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0957587-4089-9066-FBE1-09A55F939F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616A8-D797-C056-8318-F99EAFC00534}"/>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3305149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955CA-43AD-CA3D-882D-85E0BBE3DB2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35E8D99-3E39-A7B7-A373-6287825968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57DCC6-7AC6-5826-B1AD-EC1491A9871F}"/>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787497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1B03-39CE-B2AD-6749-00F41F377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360E1E-B516-1D92-7EC3-0EAB257A5D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8E3173-B876-F205-44C6-B9B2AC491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868FB-5A0E-6CBB-2297-69B73955688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3303F3E-F62F-306D-239A-629CEA7D1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90A4C-219F-0C23-B758-18AB74D1BE7D}"/>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916258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A2C0-6FF1-E22C-09EC-00EE0335E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0F7381-AF1B-8003-D95F-AD06F7024D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F3F5EA-BB06-DA87-D88F-FB48A580B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67637-DB24-BE7E-1AFD-AB27C6732A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C85E0C2-FFE4-8AEA-8BC0-C0CAA381A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C897-CDAC-0733-7668-5B43D7BD8E06}"/>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1763927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D6E6-CA28-20BA-6510-F7C851F155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1E9DF-5DDE-B62A-20D6-72C15FA8AD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70351-730B-CBD2-CAAA-6CFDCB138E7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2DB72E-4B8E-68A4-25D1-C40616640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1085A-57DE-30AA-F7CA-0CF873FB6447}"/>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338563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935781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92F92F-9BA0-DCE9-D967-CFE4664319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24DAAB-5297-8DFC-7359-793A080BFD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14D29-E450-A834-4334-B21521BB0D7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81EAF30-9877-4D08-3D0D-48EB6862A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CB5DF-B934-F037-A335-2E3AFEEBAC6D}"/>
              </a:ext>
            </a:extLst>
          </p:cNvPr>
          <p:cNvSpPr>
            <a:spLocks noGrp="1"/>
          </p:cNvSpPr>
          <p:nvPr>
            <p:ph type="sldNum" sz="quarter" idx="12"/>
          </p:nvPr>
        </p:nvSpPr>
        <p:spPr/>
        <p:txBody>
          <a:bodyPr/>
          <a:lstStyle/>
          <a:p>
            <a:fld id="{56721BC8-6828-43A2-8767-B32935C9C9F8}" type="slidenum">
              <a:rPr lang="en-US" smtClean="0"/>
              <a:t>‹#›</a:t>
            </a:fld>
            <a:endParaRPr lang="en-US"/>
          </a:p>
        </p:txBody>
      </p:sp>
    </p:spTree>
    <p:extLst>
      <p:ext uri="{BB962C8B-B14F-4D97-AF65-F5344CB8AC3E}">
        <p14:creationId xmlns:p14="http://schemas.microsoft.com/office/powerpoint/2010/main" val="390787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91111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62150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58279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92946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421294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32606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4517123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F11F0-A59E-B697-85DF-D0D4A95BA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94D3C8-2E94-0CF6-E7F1-EBF5CFA03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50478-E36D-048F-9A85-3F4E2D943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614A0271-BDFA-F18B-60F7-8A786796D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829BD2-63C1-E788-534B-3CD911F54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721BC8-6828-43A2-8767-B32935C9C9F8}" type="slidenum">
              <a:rPr lang="en-US" smtClean="0"/>
              <a:t>‹#›</a:t>
            </a:fld>
            <a:endParaRPr lang="en-US"/>
          </a:p>
        </p:txBody>
      </p:sp>
    </p:spTree>
    <p:extLst>
      <p:ext uri="{BB962C8B-B14F-4D97-AF65-F5344CB8AC3E}">
        <p14:creationId xmlns:p14="http://schemas.microsoft.com/office/powerpoint/2010/main" val="4355614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hyperlink" Target="mailto:mcas@mass.gov" TargetMode="External"/><Relationship Id="rId12" Type="http://schemas.openxmlformats.org/officeDocument/2006/relationships/image" Target="../media/image23.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sv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hyperlink" Target="http://www.doe.mass.edu/mcas" TargetMode="External"/><Relationship Id="rId4" Type="http://schemas.openxmlformats.org/officeDocument/2006/relationships/image" Target="../media/image17.sv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mcas/cal.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mcas.onlinehelp.cognia.org/wp-content/uploads/sites/30/2026/01/Part-III-Student-Registration.pdf" TargetMode="External"/><Relationship Id="rId4" Type="http://schemas.openxmlformats.org/officeDocument/2006/relationships/hyperlink" Target="https://profiles.doe.mass.edu/search/search.aspx?leftNavId=11239"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epurl.com/ghSOhH" TargetMode="External"/><Relationship Id="rId3" Type="http://schemas.openxmlformats.org/officeDocument/2006/relationships/hyperlink" Target="https://mcas.onlinehelp.cognia.org/" TargetMode="External"/><Relationship Id="rId7" Type="http://schemas.openxmlformats.org/officeDocument/2006/relationships/hyperlink" Target="http://www.doe.mass.edu/mcas/update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mcas.onlinehelp.cognia.org/technology-setup/" TargetMode="External"/><Relationship Id="rId5" Type="http://schemas.openxmlformats.org/officeDocument/2006/relationships/hyperlink" Target="https://mcas.onlinehelp.cognia.org/training-modules/" TargetMode="External"/><Relationship Id="rId4" Type="http://schemas.openxmlformats.org/officeDocument/2006/relationships/hyperlink" Target="https://mcas.onlinehelp.cognia.org/porta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900" dirty="0">
                <a:latin typeface="Arial"/>
                <a:cs typeface="Arial"/>
              </a:rPr>
              <a:t>Student Registration</a:t>
            </a:r>
            <a:br>
              <a:rPr lang="en-US" sz="5900" dirty="0">
                <a:latin typeface="Arial"/>
                <a:cs typeface="Arial"/>
              </a:rPr>
            </a:br>
            <a:r>
              <a:rPr lang="en-US" sz="5900" dirty="0">
                <a:latin typeface="Arial"/>
                <a:cs typeface="Arial"/>
              </a:rPr>
              <a:t>Office Hours</a:t>
            </a:r>
            <a:endParaRPr lang="en-US" altLang="en-US" sz="5900" dirty="0">
              <a:latin typeface="Arial"/>
              <a:cs typeface="Arial"/>
            </a:endParaRPr>
          </a:p>
        </p:txBody>
      </p:sp>
      <p:sp>
        <p:nvSpPr>
          <p:cNvPr id="3" name="Subtitle 2"/>
          <p:cNvSpPr>
            <a:spLocks noGrp="1"/>
          </p:cNvSpPr>
          <p:nvPr>
            <p:ph type="subTitle" idx="1"/>
          </p:nvPr>
        </p:nvSpPr>
        <p:spPr/>
        <p:txBody>
          <a:bodyPr/>
          <a:lstStyle/>
          <a:p>
            <a:pPr defTabSz="914126"/>
            <a:r>
              <a:rPr lang="en-US" altLang="zh-CN" sz="2799">
                <a:solidFill>
                  <a:schemeClr val="bg1"/>
                </a:solidFill>
                <a:latin typeface="Arial" panose="020B0604020202020204" pitchFamily="34" charset="0"/>
                <a:cs typeface="Arial" panose="020B0604020202020204" pitchFamily="34" charset="0"/>
              </a:rPr>
              <a:t>The Office of Student Assessment Services</a:t>
            </a:r>
          </a:p>
          <a:p>
            <a:pPr defTabSz="914126"/>
            <a:r>
              <a:rPr lang="en-US" altLang="zh-CN" sz="2799">
                <a:solidFill>
                  <a:schemeClr val="bg1"/>
                </a:solidFill>
                <a:latin typeface="Arial" panose="020B0604020202020204" pitchFamily="34" charset="0"/>
                <a:cs typeface="Arial" panose="020B0604020202020204" pitchFamily="34" charset="0"/>
              </a:rPr>
              <a:t>January 28,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4626-BF97-51C3-5B3A-F705E0656AE5}"/>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E00B85FD-7A24-58B5-27ED-517C4FF3E192}"/>
              </a:ext>
            </a:extLst>
          </p:cNvPr>
          <p:cNvSpPr>
            <a:spLocks noGrp="1"/>
          </p:cNvSpPr>
          <p:nvPr>
            <p:ph idx="1"/>
          </p:nvPr>
        </p:nvSpPr>
        <p:spPr>
          <a:xfrm>
            <a:off x="173179" y="1591254"/>
            <a:ext cx="11890665" cy="4745538"/>
          </a:xfrm>
        </p:spPr>
        <p:txBody>
          <a:bodyPr>
            <a:normAutofit fontScale="92500" lnSpcReduction="10000"/>
          </a:bodyPr>
          <a:lstStyle/>
          <a:p>
            <a:pPr marL="0" indent="0">
              <a:buNone/>
            </a:pPr>
            <a:r>
              <a:rPr lang="en-US" b="1" dirty="0"/>
              <a:t>Which demonstrations would you like to see on screen?</a:t>
            </a:r>
          </a:p>
          <a:p>
            <a:pPr marL="514350" indent="-514350" fontAlgn="base">
              <a:buFont typeface="+mj-lt"/>
              <a:buAutoNum type="alphaUcPeriod"/>
            </a:pPr>
            <a:r>
              <a:rPr lang="en-US" dirty="0"/>
              <a:t>Adding/removing rows for students in the file​</a:t>
            </a:r>
          </a:p>
          <a:p>
            <a:pPr marL="514350" indent="-514350" fontAlgn="base">
              <a:buFont typeface="+mj-lt"/>
              <a:buAutoNum type="alphaUcPeriod"/>
            </a:pPr>
            <a:r>
              <a:rPr lang="en-US" dirty="0"/>
              <a:t>Adding a student’s accommodations in the initial .CSV file​</a:t>
            </a:r>
          </a:p>
          <a:p>
            <a:pPr marL="514350" indent="-514350" fontAlgn="base">
              <a:buFont typeface="+mj-lt"/>
              <a:buAutoNum type="alphaUcPeriod"/>
            </a:pPr>
            <a:r>
              <a:rPr lang="en-US" dirty="0"/>
              <a:t>Ensuring that the cell formatting is correct in the initial file​</a:t>
            </a:r>
          </a:p>
          <a:p>
            <a:pPr marL="514350" indent="-514350" fontAlgn="base">
              <a:buFont typeface="+mj-lt"/>
              <a:buAutoNum type="alphaUcPeriod"/>
            </a:pPr>
            <a:r>
              <a:rPr lang="en-US" dirty="0"/>
              <a:t>Importing the file​</a:t>
            </a:r>
          </a:p>
          <a:p>
            <a:pPr marL="514350" indent="-514350" fontAlgn="base">
              <a:buFont typeface="+mj-lt"/>
              <a:buAutoNum type="alphaUcPeriod"/>
            </a:pPr>
            <a:r>
              <a:rPr lang="en-US" dirty="0"/>
              <a:t>Resolving validation errors​</a:t>
            </a:r>
          </a:p>
          <a:p>
            <a:pPr marL="514350" indent="-514350" fontAlgn="base">
              <a:buFont typeface="+mj-lt"/>
              <a:buAutoNum type="alphaUcPeriod"/>
            </a:pPr>
            <a:r>
              <a:rPr lang="en-US" dirty="0"/>
              <a:t>Manually adding/editing a student on the Students page​ (including accommodations)</a:t>
            </a:r>
          </a:p>
          <a:p>
            <a:pPr marL="514350" indent="-514350" fontAlgn="base">
              <a:buFont typeface="+mj-lt"/>
              <a:buAutoNum type="alphaUcPeriod"/>
            </a:pPr>
            <a:r>
              <a:rPr lang="en-US" dirty="0"/>
              <a:t>Updating a large number of student records via export/import​</a:t>
            </a:r>
          </a:p>
          <a:p>
            <a:pPr marL="514350" indent="-514350" fontAlgn="base">
              <a:buFont typeface="+mj-lt"/>
              <a:buAutoNum type="alphaUcPeriod"/>
            </a:pPr>
            <a:r>
              <a:rPr lang="en-US" dirty="0"/>
              <a:t>Exporting accommodations</a:t>
            </a:r>
          </a:p>
          <a:p>
            <a:pPr marL="514350" indent="-514350" fontAlgn="base">
              <a:buFont typeface="+mj-lt"/>
              <a:buAutoNum type="alphaUcPeriod"/>
            </a:pPr>
            <a:r>
              <a:rPr lang="en-US" dirty="0"/>
              <a:t>Enrollment transfers</a:t>
            </a:r>
          </a:p>
          <a:p>
            <a:pPr marL="0" indent="0">
              <a:buNone/>
            </a:pPr>
            <a:endParaRPr lang="en-US" dirty="0"/>
          </a:p>
        </p:txBody>
      </p:sp>
      <p:sp>
        <p:nvSpPr>
          <p:cNvPr id="4" name="Slide Number Placeholder 3">
            <a:extLst>
              <a:ext uri="{FF2B5EF4-FFF2-40B4-BE49-F238E27FC236}">
                <a16:creationId xmlns:a16="http://schemas.microsoft.com/office/drawing/2014/main" id="{1DAD47FA-595E-138A-7D5A-2DD0000F4A90}"/>
              </a:ext>
            </a:extLst>
          </p:cNvPr>
          <p:cNvSpPr>
            <a:spLocks noGrp="1"/>
          </p:cNvSpPr>
          <p:nvPr>
            <p:ph type="sldNum" sz="quarter" idx="12"/>
          </p:nvPr>
        </p:nvSpPr>
        <p:spPr/>
        <p:txBody>
          <a:bodyPr/>
          <a:lstStyle/>
          <a:p>
            <a:fld id="{68A8D22E-6BC5-9E47-900C-2BB94685D9F5}" type="slidenum">
              <a:rPr lang="en-US" smtClean="0"/>
              <a:pPr/>
              <a:t>10</a:t>
            </a:fld>
            <a:endParaRPr lang="en-US"/>
          </a:p>
        </p:txBody>
      </p:sp>
    </p:spTree>
    <p:extLst>
      <p:ext uri="{BB962C8B-B14F-4D97-AF65-F5344CB8AC3E}">
        <p14:creationId xmlns:p14="http://schemas.microsoft.com/office/powerpoint/2010/main" val="328599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1"/>
          </p:nvPr>
        </p:nvSpPr>
        <p:spPr>
          <a:xfrm>
            <a:off x="2425401" y="1481574"/>
            <a:ext cx="7341197" cy="4414692"/>
          </a:xfrm>
        </p:spPr>
        <p:txBody>
          <a:bodyPr anchor="ctr"/>
          <a:lstStyle/>
          <a:p>
            <a:pPr algn="ctr">
              <a:buNone/>
            </a:pPr>
            <a:r>
              <a:rPr lang="en-US" sz="4000" dirty="0">
                <a:solidFill>
                  <a:srgbClr val="000000"/>
                </a:solidFill>
                <a:latin typeface="Arial" panose="020B0604020202020204" pitchFamily="34" charset="0"/>
                <a:cs typeface="Arial" panose="020B0604020202020204" pitchFamily="34" charset="0"/>
              </a:rPr>
              <a:t>Use the “Q&amp;A” feature </a:t>
            </a:r>
            <a:br>
              <a:rPr lang="en-US" sz="4000" dirty="0">
                <a:solidFill>
                  <a:srgbClr val="000000"/>
                </a:solidFill>
                <a:latin typeface="Arial" panose="020B0604020202020204" pitchFamily="34" charset="0"/>
                <a:cs typeface="Arial" panose="020B0604020202020204" pitchFamily="34" charset="0"/>
              </a:rPr>
            </a:br>
            <a:r>
              <a:rPr lang="en-US" sz="4000" dirty="0">
                <a:solidFill>
                  <a:srgbClr val="000000"/>
                </a:solidFill>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274181" y="2839750"/>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078" y="4362663"/>
            <a:ext cx="3603678" cy="2186638"/>
          </a:xfrm>
          <a:prstGeom prst="rect">
            <a:avLst/>
          </a:prstGeom>
          <a:ln>
            <a:solidFill>
              <a:schemeClr val="bg1">
                <a:lumMod val="50000"/>
              </a:schemeClr>
            </a:solidFill>
          </a:ln>
        </p:spPr>
      </p:pic>
      <p:sp>
        <p:nvSpPr>
          <p:cNvPr id="2" name="Slide Number Placeholder 1">
            <a:extLst>
              <a:ext uri="{FF2B5EF4-FFF2-40B4-BE49-F238E27FC236}">
                <a16:creationId xmlns:a16="http://schemas.microsoft.com/office/drawing/2014/main" id="{27973997-F376-3A09-E395-DBF2CAD150B6}"/>
              </a:ext>
            </a:extLst>
          </p:cNvPr>
          <p:cNvSpPr>
            <a:spLocks noGrp="1"/>
          </p:cNvSpPr>
          <p:nvPr>
            <p:ph type="sldNum" sz="quarter" idx="12"/>
          </p:nvPr>
        </p:nvSpPr>
        <p:spPr/>
        <p:txBody>
          <a:bodyPr/>
          <a:lstStyle/>
          <a:p>
            <a:fld id="{68A8D22E-6BC5-9E47-900C-2BB94685D9F5}" type="slidenum">
              <a:rPr lang="en-US" smtClean="0"/>
              <a:t>11</a:t>
            </a:fld>
            <a:endParaRPr lang="en-US"/>
          </a:p>
        </p:txBody>
      </p:sp>
    </p:spTree>
    <p:extLst>
      <p:ext uri="{BB962C8B-B14F-4D97-AF65-F5344CB8AC3E}">
        <p14:creationId xmlns:p14="http://schemas.microsoft.com/office/powerpoint/2010/main" val="268988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p:nvPr>
        </p:nvSpPr>
        <p:spPr/>
        <p:txBody>
          <a:bodyPr>
            <a:normAutofit/>
          </a:bodyPr>
          <a:lstStyle/>
          <a:p>
            <a:r>
              <a:rPr lang="en-US" altLang="en-US" sz="3999">
                <a:solidFill>
                  <a:schemeClr val="bg1"/>
                </a:solidFill>
              </a:rPr>
              <a:t>Next Steps</a:t>
            </a:r>
            <a:endParaRPr lang="en-US" sz="3999">
              <a:solidFill>
                <a:schemeClr val="bg1"/>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1"/>
          </p:nvPr>
        </p:nvSpPr>
        <p:spPr/>
        <p:txBody>
          <a:bodyPr/>
          <a:lstStyle/>
          <a:p>
            <a:pPr>
              <a:buClr>
                <a:srgbClr val="010203"/>
              </a:buClr>
            </a:pPr>
            <a:r>
              <a:rPr lang="en-US" altLang="en-US" b="1">
                <a:solidFill>
                  <a:srgbClr val="000000"/>
                </a:solidFill>
                <a:latin typeface="Arial" panose="020B0604020202020204" pitchFamily="34" charset="0"/>
                <a:cs typeface="Arial" panose="020B0604020202020204" pitchFamily="34" charset="0"/>
              </a:rPr>
              <a:t>Today: </a:t>
            </a:r>
            <a:r>
              <a:rPr lang="en-US" altLang="en-US">
                <a:solidFill>
                  <a:srgbClr val="000000"/>
                </a:solidFill>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solidFill>
                  <a:srgbClr val="000000"/>
                </a:solidFill>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solidFill>
                  <a:srgbClr val="000000"/>
                </a:solidFill>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Recording will be available </a:t>
            </a:r>
          </a:p>
        </p:txBody>
      </p:sp>
      <p:sp>
        <p:nvSpPr>
          <p:cNvPr id="4" name="Slide Number Placeholder 3">
            <a:extLst>
              <a:ext uri="{FF2B5EF4-FFF2-40B4-BE49-F238E27FC236}">
                <a16:creationId xmlns:a16="http://schemas.microsoft.com/office/drawing/2014/main" id="{B9C2F560-C7FD-B561-FDAE-F0CE26067588}"/>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94862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p:nvPr>
        </p:nvSpPr>
        <p:spPr/>
        <p:txBody>
          <a:bodyPr/>
          <a:lstStyle/>
          <a:p>
            <a:r>
              <a:rPr lang="en-US" sz="4000">
                <a:solidFill>
                  <a:schemeClr val="bg1"/>
                </a:solidFill>
              </a:rPr>
              <a:t>Email and Phone Support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idx="1"/>
          </p:nvPr>
        </p:nvSpPr>
        <p:spPr>
          <a:xfrm>
            <a:off x="150667" y="2342839"/>
            <a:ext cx="6087171" cy="4414692"/>
          </a:xfrm>
        </p:spPr>
        <p:txBody>
          <a:bodyPr>
            <a:normAutofit/>
          </a:bodyPr>
          <a:lstStyle/>
          <a:p>
            <a:pPr>
              <a:buClr>
                <a:srgbClr val="010203"/>
              </a:buClr>
            </a:pPr>
            <a:r>
              <a:rPr lang="en-US" dirty="0">
                <a:solidFill>
                  <a:srgbClr val="000000"/>
                </a:solidFill>
                <a:latin typeface="Arial" panose="020B0604020202020204" pitchFamily="34" charset="0"/>
                <a:cs typeface="Arial" panose="020B0604020202020204" pitchFamily="34" charset="0"/>
              </a:rPr>
              <a:t>Questions on logistics and technology</a:t>
            </a:r>
            <a:br>
              <a:rPr lang="en-US" dirty="0">
                <a:solidFill>
                  <a:srgbClr val="000000"/>
                </a:solidFill>
                <a:latin typeface="Arial" panose="020B0604020202020204" pitchFamily="34" charset="0"/>
                <a:cs typeface="Arial" panose="020B0604020202020204" pitchFamily="34" charset="0"/>
              </a:rPr>
            </a:br>
            <a:endParaRPr lang="en-US" sz="1200" dirty="0">
              <a:solidFill>
                <a:srgbClr val="000000"/>
              </a:solidFill>
            </a:endParaRPr>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3"/>
              </a:rPr>
              <a:t>https://mcas.onlinehelp.cognia.org/</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Email: </a:t>
            </a:r>
            <a:r>
              <a:rPr lang="en-US" sz="2299" dirty="0">
                <a:hlinkClick r:id="rId4"/>
              </a:rPr>
              <a:t>mcas@cognia.org</a:t>
            </a:r>
            <a:endParaRPr lang="en-US" sz="2299" dirty="0"/>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Phone: </a:t>
            </a:r>
            <a:r>
              <a:rPr lang="en-US" dirty="0">
                <a:solidFill>
                  <a:srgbClr val="000000"/>
                </a:solidFill>
                <a:latin typeface="Arial" panose="020B0604020202020204" pitchFamily="34" charset="0"/>
                <a:cs typeface="Arial" panose="020B0604020202020204" pitchFamily="34" charset="0"/>
              </a:rPr>
              <a:t>800-737-5103</a:t>
            </a:r>
          </a:p>
          <a:p>
            <a:pPr marL="852589" lvl="1" indent="-457200">
              <a:buClr>
                <a:srgbClr val="010203"/>
              </a:buClr>
            </a:pPr>
            <a:r>
              <a:rPr lang="en-US" b="1" dirty="0">
                <a:solidFill>
                  <a:srgbClr val="000000"/>
                </a:solidFill>
              </a:rPr>
              <a:t>TTY: </a:t>
            </a:r>
            <a:r>
              <a:rPr lang="en-US" dirty="0">
                <a:solidFill>
                  <a:srgbClr val="000000"/>
                </a:solidFill>
              </a:rPr>
              <a:t>888-222-1671</a:t>
            </a:r>
          </a:p>
          <a:p>
            <a:pPr marL="852589" lvl="1" indent="-457200">
              <a:buClr>
                <a:srgbClr val="010203"/>
              </a:buClr>
            </a:pPr>
            <a:r>
              <a:rPr lang="en-US" b="0" i="0" dirty="0">
                <a:solidFill>
                  <a:srgbClr val="000000"/>
                </a:solidFill>
                <a:effectLst/>
                <a:latin typeface="Helvetica" panose="020B0604020202020204" pitchFamily="34" charset="0"/>
              </a:rPr>
              <a:t>Live chat is available at the link on the bottom of the page at the </a:t>
            </a:r>
            <a:r>
              <a:rPr lang="en-US" b="0" i="0" u="sng" dirty="0">
                <a:solidFill>
                  <a:srgbClr val="337AB7"/>
                </a:solidFill>
                <a:effectLst/>
                <a:latin typeface="Helvetica" panose="020B0604020202020204" pitchFamily="34" charset="0"/>
                <a:hlinkClick r:id="rId3"/>
              </a:rPr>
              <a:t>MCAS Resource Center</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150667" y="1550673"/>
            <a:ext cx="5157788" cy="676275"/>
          </a:xfrm>
        </p:spPr>
        <p:txBody>
          <a:bodyPr/>
          <a:lstStyle/>
          <a:p>
            <a:pPr marL="0" indent="0">
              <a:buNone/>
            </a:pPr>
            <a:r>
              <a:rPr lang="en-US" b="1" dirty="0">
                <a:solidFill>
                  <a:srgbClr val="000000"/>
                </a:solidFill>
                <a:latin typeface="Arial" panose="020B0604020202020204" pitchFamily="34" charset="0"/>
                <a:cs typeface="Arial" panose="020B0604020202020204" pitchFamily="34" charset="0"/>
              </a:rPr>
              <a:t>MCAS Service Center </a:t>
            </a:r>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1613" y="1550673"/>
            <a:ext cx="5640387" cy="676275"/>
          </a:xfrm>
        </p:spPr>
        <p:txBody>
          <a:bodyPr>
            <a:noAutofit/>
          </a:bodyPr>
          <a:lstStyle/>
          <a:p>
            <a:pPr marL="0" indent="0">
              <a:buNone/>
            </a:pPr>
            <a:r>
              <a:rPr lang="en-US" b="1" dirty="0">
                <a:solidFill>
                  <a:srgbClr val="000000"/>
                </a:solidFill>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934200" y="2342839"/>
            <a:ext cx="5257800" cy="3509962"/>
          </a:xfrm>
        </p:spPr>
        <p:txBody>
          <a:bodyPr/>
          <a:lstStyle/>
          <a:p>
            <a:pPr>
              <a:buClr>
                <a:srgbClr val="010203"/>
              </a:buClr>
            </a:pPr>
            <a:r>
              <a:rPr lang="en-US" dirty="0">
                <a:solidFill>
                  <a:srgbClr val="000000"/>
                </a:solidFill>
                <a:latin typeface="Arial" panose="020B0604020202020204" pitchFamily="34" charset="0"/>
                <a:cs typeface="Arial" panose="020B0604020202020204" pitchFamily="34" charset="0"/>
              </a:rPr>
              <a:t>Policy questions (e.g., student participation, accommodations)</a:t>
            </a:r>
            <a:br>
              <a:rPr lang="en-US" dirty="0">
                <a:solidFill>
                  <a:srgbClr val="000000"/>
                </a:solidFill>
                <a:latin typeface="Arial" panose="020B0604020202020204" pitchFamily="34" charset="0"/>
                <a:cs typeface="Arial" panose="020B0604020202020204" pitchFamily="34" charset="0"/>
              </a:rPr>
            </a:br>
            <a:endParaRPr lang="en-US" sz="1200" dirty="0">
              <a:solidFill>
                <a:srgbClr val="000000"/>
              </a:solidFill>
            </a:endParaRPr>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5"/>
              </a:rPr>
              <a:t>www.doe.mass.edu/mcas</a:t>
            </a:r>
            <a:r>
              <a:rPr lang="en-US" dirty="0">
                <a:latin typeface="Arial" panose="020B0604020202020204" pitchFamily="34" charset="0"/>
                <a:cs typeface="Arial" panose="020B0604020202020204" pitchFamily="34" charset="0"/>
              </a:rPr>
              <a:t> </a:t>
            </a:r>
            <a:endParaRPr lang="en-US" sz="2199" dirty="0"/>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6"/>
              </a:rPr>
              <a:t>mcas@mass.gov</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Phone: </a:t>
            </a:r>
            <a:r>
              <a:rPr lang="en-US" dirty="0">
                <a:solidFill>
                  <a:srgbClr val="000000"/>
                </a:solidFill>
                <a:latin typeface="Arial" panose="020B0604020202020204" pitchFamily="34" charset="0"/>
                <a:cs typeface="Arial" panose="020B0604020202020204" pitchFamily="34" charset="0"/>
              </a:rPr>
              <a:t>781-338-3625</a:t>
            </a:r>
          </a:p>
          <a:p>
            <a:pPr marL="852589" lvl="1" indent="-457200">
              <a:buClr>
                <a:srgbClr val="010203"/>
              </a:buClr>
            </a:pPr>
            <a:r>
              <a:rPr lang="en-US" b="1" dirty="0">
                <a:solidFill>
                  <a:srgbClr val="000000"/>
                </a:solidFill>
              </a:rPr>
              <a:t>TTY: </a:t>
            </a:r>
            <a:r>
              <a:rPr lang="en-US" dirty="0">
                <a:solidFill>
                  <a:srgbClr val="000000"/>
                </a:solidFill>
              </a:rPr>
              <a:t>800-439-2370</a:t>
            </a:r>
            <a:endParaRPr lang="en-US" dirty="0">
              <a:solidFill>
                <a:srgbClr val="000000"/>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6687F56-E20D-CD89-EC9D-26445EF2DAF0}"/>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394471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p:txBody>
          <a:bodyPr>
            <a:normAutofit/>
          </a:bodyPr>
          <a:lstStyle/>
          <a:p>
            <a:pPr algn="ctr"/>
            <a:r>
              <a:rPr lang="en-US" sz="5398" b="1"/>
              <a:t>THANK YOU</a:t>
            </a:r>
          </a:p>
        </p:txBody>
      </p:sp>
      <p:sp>
        <p:nvSpPr>
          <p:cNvPr id="4" name="Content Placeholder 3">
            <a:extLst>
              <a:ext uri="{FF2B5EF4-FFF2-40B4-BE49-F238E27FC236}">
                <a16:creationId xmlns:a16="http://schemas.microsoft.com/office/drawing/2014/main" id="{2A7F30C4-E0A2-8814-E7FD-18FA9E546330}"/>
              </a:ext>
            </a:extLst>
          </p:cNvPr>
          <p:cNvSpPr>
            <a:spLocks noGrp="1"/>
          </p:cNvSpPr>
          <p:nvPr>
            <p:ph idx="1"/>
          </p:nvPr>
        </p:nvSpPr>
        <p:spPr/>
        <p:txBody>
          <a:bodyPr/>
          <a:lstStyle/>
          <a:p>
            <a:endParaRPr lang="en-US"/>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
        <p:nvSpPr>
          <p:cNvPr id="5" name="Slide Number Placeholder 4">
            <a:extLst>
              <a:ext uri="{FF2B5EF4-FFF2-40B4-BE49-F238E27FC236}">
                <a16:creationId xmlns:a16="http://schemas.microsoft.com/office/drawing/2014/main" id="{97DB960E-FDA3-7330-921E-51505853329D}"/>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197619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1"/>
          </p:nvPr>
        </p:nvSpPr>
        <p:spPr/>
        <p:txBody>
          <a:bodyPr vert="horz" lIns="91440" tIns="45720" rIns="91440" bIns="45720" rtlCol="0" anchor="t">
            <a:noAutofit/>
          </a:bodyPr>
          <a:lstStyle/>
          <a:p>
            <a:pPr marL="0" indent="0">
              <a:buClrTx/>
              <a:buNone/>
            </a:pPr>
            <a:r>
              <a:rPr lang="en-US" sz="2800" dirty="0">
                <a:solidFill>
                  <a:srgbClr val="000000"/>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dirty="0">
                <a:solidFill>
                  <a:srgbClr val="000000"/>
                </a:solidFill>
                <a:latin typeface="Arial" panose="020B0604020202020204" pitchFamily="34" charset="0"/>
                <a:cs typeface="Arial" panose="020B0604020202020204" pitchFamily="34" charset="0"/>
              </a:rPr>
              <a:t>Shannon Cullen, MCAS Test Administration Coordinator</a:t>
            </a:r>
          </a:p>
          <a:p>
            <a:pPr marL="0" indent="0">
              <a:buClrTx/>
              <a:buNone/>
            </a:pPr>
            <a:r>
              <a:rPr lang="en-US" dirty="0">
                <a:solidFill>
                  <a:srgbClr val="000000"/>
                </a:solidFill>
              </a:rPr>
              <a:t>Erma Brown, MCAS and ACCESS Test Administration Specialist</a:t>
            </a:r>
            <a:endParaRPr lang="en-US" sz="2800" dirty="0">
              <a:solidFill>
                <a:srgbClr val="000000"/>
              </a:solidFill>
              <a:latin typeface="Arial" panose="020B0604020202020204" pitchFamily="34" charset="0"/>
              <a:cs typeface="Arial" panose="020B0604020202020204" pitchFamily="34" charset="0"/>
            </a:endParaRPr>
          </a:p>
          <a:p>
            <a:pPr marL="0" indent="0">
              <a:buClrTx/>
              <a:buNone/>
            </a:pPr>
            <a:r>
              <a:rPr lang="en-US" sz="2800" dirty="0">
                <a:solidFill>
                  <a:srgbClr val="000000"/>
                </a:solidFill>
                <a:latin typeface="Arial"/>
                <a:cs typeface="Arial"/>
              </a:rPr>
              <a:t>Abbie Currier, </a:t>
            </a:r>
            <a:r>
              <a:rPr lang="en-US" sz="2800" dirty="0" err="1">
                <a:solidFill>
                  <a:srgbClr val="000000"/>
                </a:solidFill>
                <a:latin typeface="Arial"/>
                <a:cs typeface="Arial"/>
              </a:rPr>
              <a:t>eMetric</a:t>
            </a:r>
            <a:r>
              <a:rPr lang="en-US" sz="2800" dirty="0">
                <a:solidFill>
                  <a:srgbClr val="000000"/>
                </a:solidFill>
                <a:latin typeface="Arial"/>
                <a:cs typeface="Arial"/>
              </a:rPr>
              <a:t> Sr. Project Manager</a:t>
            </a:r>
          </a:p>
        </p:txBody>
      </p:sp>
      <p:sp>
        <p:nvSpPr>
          <p:cNvPr id="2" name="Slide Number Placeholder 1">
            <a:extLst>
              <a:ext uri="{FF2B5EF4-FFF2-40B4-BE49-F238E27FC236}">
                <a16:creationId xmlns:a16="http://schemas.microsoft.com/office/drawing/2014/main" id="{3BF19602-919D-B488-DD5A-5E9CC0E14D4A}"/>
              </a:ext>
            </a:extLst>
          </p:cNvPr>
          <p:cNvSpPr>
            <a:spLocks noGrp="1"/>
          </p:cNvSpPr>
          <p:nvPr>
            <p:ph type="sldNum" sz="quarter" idx="12"/>
          </p:nvPr>
        </p:nvSpPr>
        <p:spPr/>
        <p:txBody>
          <a:bodyPr/>
          <a:lstStyle/>
          <a:p>
            <a:fld id="{68A8D22E-6BC5-9E47-900C-2BB94685D9F5}"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79" y="1591254"/>
            <a:ext cx="11890665" cy="4644954"/>
          </a:xfrm>
        </p:spPr>
        <p:txBody>
          <a:bodyPr>
            <a:normAutofit lnSpcReduction="10000"/>
          </a:bodyPr>
          <a:lstStyle/>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Email student-specific questions to </a:t>
            </a:r>
            <a:r>
              <a:rPr lang="en-US" dirty="0">
                <a:latin typeface="Arial" panose="020B0604020202020204" pitchFamily="34" charset="0"/>
                <a:cs typeface="Arial" panose="020B0604020202020204" pitchFamily="34" charset="0"/>
                <a:hlinkClick r:id="rId3"/>
              </a:rPr>
              <a:t>mcas@mass.gov</a:t>
            </a:r>
            <a:r>
              <a:rPr lang="en-US" dirty="0">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Closed captioning has been enabled for participants who need it.</a:t>
            </a:r>
          </a:p>
          <a:p>
            <a:pPr marL="457200" indent="-457200"/>
            <a:r>
              <a:rPr lang="en-US" dirty="0">
                <a:solidFill>
                  <a:srgbClr val="000000"/>
                </a:solidFill>
              </a:rPr>
              <a:t>This session is being interpreted into ASL. Our interpreting team will be onscreen with the presenters.</a:t>
            </a:r>
            <a:endParaRPr lang="en-US" dirty="0">
              <a:solidFill>
                <a:srgbClr val="000000"/>
              </a:solidFill>
              <a:latin typeface="Arial" panose="020B0604020202020204" pitchFamily="34" charset="0"/>
              <a:cs typeface="Arial" panose="020B0604020202020204" pitchFamily="34" charset="0"/>
            </a:endParaRPr>
          </a:p>
          <a:p>
            <a:pPr marL="457200" indent="-457200"/>
            <a:r>
              <a:rPr lang="en-US" dirty="0">
                <a:solidFill>
                  <a:srgbClr val="000000"/>
                </a:solidFill>
              </a:rPr>
              <a:t>Please be advised that DESE does not authorize attendees to record or to use AI transcription tools during the meeting and DESE does not endorse any unauthorized transcripts created by third parties of its meetings. </a:t>
            </a:r>
          </a:p>
        </p:txBody>
      </p:sp>
      <p:sp>
        <p:nvSpPr>
          <p:cNvPr id="4" name="Slide Number Placeholder 3">
            <a:extLst>
              <a:ext uri="{FF2B5EF4-FFF2-40B4-BE49-F238E27FC236}">
                <a16:creationId xmlns:a16="http://schemas.microsoft.com/office/drawing/2014/main" id="{D7463F05-91C0-59F4-A3AB-9511780EEAA1}"/>
              </a:ext>
            </a:extLst>
          </p:cNvPr>
          <p:cNvSpPr>
            <a:spLocks noGrp="1"/>
          </p:cNvSpPr>
          <p:nvPr>
            <p:ph type="sldNum" sz="quarter" idx="12"/>
          </p:nvPr>
        </p:nvSpPr>
        <p:spPr/>
        <p:txBody>
          <a:bodyPr/>
          <a:lstStyle/>
          <a:p>
            <a:fld id="{68A8D22E-6BC5-9E47-900C-2BB94685D9F5}" type="slidenum">
              <a:rPr lang="en-US" smtClean="0">
                <a:solidFill>
                  <a:srgbClr val="000000"/>
                </a:solidFill>
              </a:rPr>
              <a:t>3</a:t>
            </a:fld>
            <a:endParaRPr lang="en-US">
              <a:solidFill>
                <a:srgbClr val="000000"/>
              </a:solidFill>
            </a:endParaRPr>
          </a:p>
        </p:txBody>
      </p:sp>
    </p:spTree>
    <p:extLst>
      <p:ext uri="{BB962C8B-B14F-4D97-AF65-F5344CB8AC3E}">
        <p14:creationId xmlns:p14="http://schemas.microsoft.com/office/powerpoint/2010/main" val="348779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3"/>
              </a:rPr>
              <a:t>MCASEvents@cognia.org</a:t>
            </a:r>
            <a:r>
              <a:rPr lang="en-US" dirty="0">
                <a:solidFill>
                  <a:srgbClr val="000000"/>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
        <p:nvSpPr>
          <p:cNvPr id="4" name="Slide Number Placeholder 3">
            <a:extLst>
              <a:ext uri="{FF2B5EF4-FFF2-40B4-BE49-F238E27FC236}">
                <a16:creationId xmlns:a16="http://schemas.microsoft.com/office/drawing/2014/main" id="{13186FA5-26CA-96C5-B168-FA384AF60228}"/>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514350" indent="-514350">
              <a:buClrTx/>
              <a:buFont typeface="+mj-lt"/>
              <a:buAutoNum type="arabicPeriod"/>
            </a:pPr>
            <a:r>
              <a:rPr lang="en-US" dirty="0">
                <a:solidFill>
                  <a:srgbClr val="000000"/>
                </a:solidFill>
                <a:latin typeface="Arial"/>
                <a:cs typeface="Arial"/>
              </a:rPr>
              <a:t>Important Reminders</a:t>
            </a:r>
          </a:p>
          <a:p>
            <a:pPr marL="514350" indent="-514350">
              <a:buClrTx/>
              <a:buFont typeface="+mj-lt"/>
              <a:buAutoNum type="arabicPeriod"/>
            </a:pPr>
            <a:r>
              <a:rPr lang="en-US" dirty="0">
                <a:solidFill>
                  <a:srgbClr val="000000"/>
                </a:solidFill>
                <a:latin typeface="Arial"/>
                <a:cs typeface="Arial"/>
              </a:rPr>
              <a:t>Q&amp;A and Additional Demonstrations</a:t>
            </a: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FDA1E3D-A81E-A53D-C331-3426CB5FD95E}"/>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2906162" y="2430226"/>
            <a:ext cx="9026305" cy="1092200"/>
          </a:xfrm>
        </p:spPr>
        <p:txBody>
          <a:bodyPr>
            <a:normAutofit/>
          </a:bodyPr>
          <a:lstStyle/>
          <a:p>
            <a:r>
              <a:rPr lang="en-US" dirty="0">
                <a:solidFill>
                  <a:srgbClr val="000000"/>
                </a:solidFill>
                <a:latin typeface="Arial" panose="020B0604020202020204" pitchFamily="34" charset="0"/>
                <a:cs typeface="Arial" panose="020B0604020202020204" pitchFamily="34" charset="0"/>
              </a:rPr>
              <a:t>1. Important Reminders</a:t>
            </a:r>
          </a:p>
        </p:txBody>
      </p:sp>
      <p:sp>
        <p:nvSpPr>
          <p:cNvPr id="3" name="Slide Number Placeholder 2">
            <a:extLst>
              <a:ext uri="{FF2B5EF4-FFF2-40B4-BE49-F238E27FC236}">
                <a16:creationId xmlns:a16="http://schemas.microsoft.com/office/drawing/2014/main" id="{531174E8-FB8B-D5BD-0BDA-00A62DE52DC2}"/>
              </a:ext>
            </a:extLst>
          </p:cNvPr>
          <p:cNvSpPr>
            <a:spLocks noGrp="1"/>
          </p:cNvSpPr>
          <p:nvPr>
            <p:ph type="sldNum" sz="quarter" idx="12"/>
          </p:nvPr>
        </p:nvSpPr>
        <p:spPr/>
        <p:txBody>
          <a:bodyPr/>
          <a:lstStyle/>
          <a:p>
            <a:fld id="{68A8D22E-6BC5-9E47-900C-2BB94685D9F5}" type="slidenum">
              <a:rPr lang="en-US" smtClean="0"/>
              <a:pPr/>
              <a:t>6</a:t>
            </a:fld>
            <a:endParaRPr lang="en-US"/>
          </a:p>
        </p:txBody>
      </p:sp>
    </p:spTree>
    <p:extLst>
      <p:ext uri="{BB962C8B-B14F-4D97-AF65-F5344CB8AC3E}">
        <p14:creationId xmlns:p14="http://schemas.microsoft.com/office/powerpoint/2010/main" val="9220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955CE-0B6B-8080-6225-5426DB10A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87275-4515-ED8C-0717-3D53A7F82CE9}"/>
              </a:ext>
            </a:extLst>
          </p:cNvPr>
          <p:cNvSpPr>
            <a:spLocks noGrp="1"/>
          </p:cNvSpPr>
          <p:nvPr>
            <p:ph type="title"/>
          </p:nvPr>
        </p:nvSpPr>
        <p:spPr/>
        <p:txBody>
          <a:bodyPr/>
          <a:lstStyle/>
          <a:p>
            <a:r>
              <a:rPr lang="en-US" sz="4000" dirty="0">
                <a:solidFill>
                  <a:schemeClr val="bg1"/>
                </a:solidFill>
                <a:latin typeface="Arial" panose="020B0604020202020204" pitchFamily="34" charset="0"/>
                <a:cs typeface="Arial" panose="020B0604020202020204" pitchFamily="34" charset="0"/>
              </a:rPr>
              <a:t>Important Reminders</a:t>
            </a:r>
          </a:p>
        </p:txBody>
      </p:sp>
      <p:sp>
        <p:nvSpPr>
          <p:cNvPr id="3" name="Content Placeholder 2">
            <a:extLst>
              <a:ext uri="{FF2B5EF4-FFF2-40B4-BE49-F238E27FC236}">
                <a16:creationId xmlns:a16="http://schemas.microsoft.com/office/drawing/2014/main" id="{E8416E9F-2F71-4090-5E9B-0E87D247F398}"/>
              </a:ext>
            </a:extLst>
          </p:cNvPr>
          <p:cNvSpPr>
            <a:spLocks noGrp="1"/>
          </p:cNvSpPr>
          <p:nvPr>
            <p:ph idx="1"/>
          </p:nvPr>
        </p:nvSpPr>
        <p:spPr/>
        <p:txBody>
          <a:bodyPr vert="horz" lIns="91440" tIns="45720" rIns="91440" bIns="45720" rtlCol="0" anchor="t">
            <a:noAutofit/>
          </a:bodyPr>
          <a:lstStyle/>
          <a:p>
            <a:pPr>
              <a:buClr>
                <a:srgbClr val="101D35"/>
              </a:buClr>
            </a:pPr>
            <a:r>
              <a:rPr lang="en-US" sz="2400" dirty="0">
                <a:solidFill>
                  <a:srgbClr val="000000"/>
                </a:solidFill>
                <a:latin typeface="Arial" panose="020B0604020202020204" pitchFamily="34" charset="0"/>
                <a:cs typeface="Arial" panose="020B0604020202020204" pitchFamily="34" charset="0"/>
              </a:rPr>
              <a:t>Student registration .CSV files are placed in MCAS 2026 folders in </a:t>
            </a:r>
            <a:r>
              <a:rPr lang="en-US" sz="2400" dirty="0" err="1">
                <a:solidFill>
                  <a:srgbClr val="000000"/>
                </a:solidFill>
                <a:latin typeface="Arial" panose="020B0604020202020204" pitchFamily="34" charset="0"/>
                <a:cs typeface="Arial" panose="020B0604020202020204" pitchFamily="34" charset="0"/>
              </a:rPr>
              <a:t>DropBoxes</a:t>
            </a:r>
            <a:r>
              <a:rPr lang="en-US" sz="2400" dirty="0">
                <a:solidFill>
                  <a:srgbClr val="000000"/>
                </a:solidFill>
                <a:latin typeface="Arial" panose="020B0604020202020204" pitchFamily="34" charset="0"/>
                <a:cs typeface="Arial" panose="020B0604020202020204" pitchFamily="34" charset="0"/>
              </a:rPr>
              <a:t> in the DESE Security Portal on the first day of eac</a:t>
            </a:r>
            <a:r>
              <a:rPr lang="en-US" sz="2400" dirty="0">
                <a:solidFill>
                  <a:srgbClr val="000000"/>
                </a:solidFill>
              </a:rPr>
              <a:t>h </a:t>
            </a:r>
            <a:r>
              <a:rPr lang="en-US" sz="2400" dirty="0">
                <a:solidFill>
                  <a:srgbClr val="101D35"/>
                </a:solidFill>
                <a:hlinkClick r:id="rId3"/>
              </a:rPr>
              <a:t>student registration window</a:t>
            </a:r>
            <a:r>
              <a:rPr lang="en-US" sz="2400" dirty="0">
                <a:solidFill>
                  <a:srgbClr val="101D35"/>
                </a:solidFill>
              </a:rPr>
              <a:t>. </a:t>
            </a:r>
          </a:p>
          <a:p>
            <a:pPr>
              <a:buClr>
                <a:srgbClr val="101D35"/>
              </a:buClr>
            </a:pPr>
            <a:r>
              <a:rPr lang="en-US" sz="2400" dirty="0">
                <a:solidFill>
                  <a:srgbClr val="000000"/>
                </a:solidFill>
              </a:rPr>
              <a:t>If you are not able to access the </a:t>
            </a:r>
            <a:r>
              <a:rPr lang="en-US" sz="2400" dirty="0" err="1">
                <a:solidFill>
                  <a:srgbClr val="000000"/>
                </a:solidFill>
              </a:rPr>
              <a:t>DropBox</a:t>
            </a:r>
            <a:r>
              <a:rPr lang="en-US" sz="2400" dirty="0">
                <a:solidFill>
                  <a:srgbClr val="000000"/>
                </a:solidFill>
              </a:rPr>
              <a:t>, contact your </a:t>
            </a:r>
            <a:r>
              <a:rPr lang="en-US" sz="2400" dirty="0">
                <a:solidFill>
                  <a:srgbClr val="101D35"/>
                </a:solidFill>
                <a:hlinkClick r:id="rId4"/>
              </a:rPr>
              <a:t>Directory Administrator</a:t>
            </a:r>
            <a:r>
              <a:rPr lang="en-US" sz="2400" dirty="0">
                <a:solidFill>
                  <a:srgbClr val="101D35"/>
                </a:solidFill>
              </a:rPr>
              <a:t>. </a:t>
            </a:r>
          </a:p>
          <a:p>
            <a:pPr>
              <a:buClr>
                <a:srgbClr val="101D35"/>
              </a:buClr>
            </a:pPr>
            <a:r>
              <a:rPr lang="en-US" sz="2400" dirty="0">
                <a:solidFill>
                  <a:schemeClr val="tx1"/>
                </a:solidFill>
              </a:rPr>
              <a:t>Step-by-step instructions for completing student registration are in the </a:t>
            </a:r>
            <a:r>
              <a:rPr lang="en-US" sz="2400" dirty="0">
                <a:solidFill>
                  <a:srgbClr val="101D35"/>
                </a:solidFill>
                <a:hlinkClick r:id="rId5"/>
              </a:rPr>
              <a:t>Guide to the MCAS Portal, Part III: Student Registration</a:t>
            </a:r>
            <a:r>
              <a:rPr lang="en-US" sz="2400" dirty="0">
                <a:solidFill>
                  <a:srgbClr val="101D35"/>
                </a:solidFill>
              </a:rPr>
              <a:t>. </a:t>
            </a:r>
          </a:p>
          <a:p>
            <a:pPr>
              <a:buClr>
                <a:srgbClr val="101D35"/>
              </a:buClr>
            </a:pPr>
            <a:r>
              <a:rPr lang="en-US" sz="2400" dirty="0">
                <a:solidFill>
                  <a:schemeClr val="tx1"/>
                </a:solidFill>
              </a:rPr>
              <a:t>Make sure leading 0s are kept for district and school codes and grade level. Date of birth must be in mm/dd/</a:t>
            </a:r>
            <a:r>
              <a:rPr lang="en-US" sz="2400" dirty="0" err="1">
                <a:solidFill>
                  <a:schemeClr val="tx1"/>
                </a:solidFill>
              </a:rPr>
              <a:t>yyyy</a:t>
            </a:r>
            <a:r>
              <a:rPr lang="en-US" sz="2400" dirty="0">
                <a:solidFill>
                  <a:schemeClr val="tx1"/>
                </a:solidFill>
              </a:rPr>
              <a:t> format. </a:t>
            </a:r>
          </a:p>
          <a:p>
            <a:pPr>
              <a:buClr>
                <a:srgbClr val="101D35"/>
              </a:buClr>
            </a:pPr>
            <a:endParaRPr lang="en-US" sz="2400" dirty="0">
              <a:solidFill>
                <a:srgbClr val="101D35"/>
              </a:solidFill>
            </a:endParaRPr>
          </a:p>
          <a:p>
            <a:pPr>
              <a:buClr>
                <a:srgbClr val="101D35"/>
              </a:buClr>
            </a:pPr>
            <a:endParaRPr lang="en-US" sz="2400" dirty="0">
              <a:solidFill>
                <a:srgbClr val="101D35"/>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6CF5B83-7419-3EBD-2653-57C87D588B7B}"/>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182656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p:nvPr>
        </p:nvSpPr>
        <p:spPr/>
        <p:txBody>
          <a:bodyPr>
            <a:normAutofit/>
          </a:bodyPr>
          <a:lstStyle/>
          <a:p>
            <a:r>
              <a:rPr lang="en-US" sz="4400" dirty="0">
                <a:solidFill>
                  <a:schemeClr val="bg1"/>
                </a:solidFill>
                <a:cs typeface="Segoe UI" pitchFamily="34" charset="0"/>
              </a:rPr>
              <a:t>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1"/>
            <p:extLst>
              <p:ext uri="{D42A27DB-BD31-4B8C-83A1-F6EECF244321}">
                <p14:modId xmlns:p14="http://schemas.microsoft.com/office/powerpoint/2010/main" val="2338526583"/>
              </p:ext>
            </p:extLst>
          </p:nvPr>
        </p:nvGraphicFramePr>
        <p:xfrm>
          <a:off x="173179" y="1794877"/>
          <a:ext cx="11890374" cy="4072822"/>
        </p:xfrm>
        <a:graphic>
          <a:graphicData uri="http://schemas.openxmlformats.org/drawingml/2006/table">
            <a:tbl>
              <a:tblPr firstRow="1" bandRow="1">
                <a:tableStyleId>{69012ECD-51FC-41F1-AA8D-1B2483CD663E}</a:tableStyleId>
              </a:tblPr>
              <a:tblGrid>
                <a:gridCol w="7173912">
                  <a:extLst>
                    <a:ext uri="{9D8B030D-6E8A-4147-A177-3AD203B41FA5}">
                      <a16:colId xmlns:a16="http://schemas.microsoft.com/office/drawing/2014/main" val="693765042"/>
                    </a:ext>
                  </a:extLst>
                </a:gridCol>
                <a:gridCol w="4716462">
                  <a:extLst>
                    <a:ext uri="{9D8B030D-6E8A-4147-A177-3AD203B41FA5}">
                      <a16:colId xmlns:a16="http://schemas.microsoft.com/office/drawing/2014/main" val="4077489660"/>
                    </a:ext>
                  </a:extLst>
                </a:gridCol>
              </a:tblGrid>
              <a:tr h="362501">
                <a:tc>
                  <a:txBody>
                    <a:bodyPr/>
                    <a:lstStyle/>
                    <a:p>
                      <a:pPr marL="0" algn="l" defTabSz="914126" rtl="0" eaLnBrk="1" latinLnBrk="0" hangingPunct="1"/>
                      <a:r>
                        <a:rPr lang="en-US" sz="1800" b="1" kern="1200" dirty="0">
                          <a:solidFill>
                            <a:schemeClr val="lt1"/>
                          </a:solidFill>
                          <a:latin typeface="Arial" panose="020B0604020202020204" pitchFamily="34" charset="0"/>
                          <a:cs typeface="Arial" panose="020B0604020202020204" pitchFamily="34" charset="0"/>
                        </a:rPr>
                        <a:t>Resource</a:t>
                      </a:r>
                      <a:endParaRPr lang="en-US" sz="1800" b="1" kern="1200" dirty="0">
                        <a:solidFill>
                          <a:schemeClr val="lt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126" rtl="0" eaLnBrk="1" latinLnBrk="0" hangingPunct="1"/>
                      <a:r>
                        <a:rPr lang="en-US" sz="1800" b="1" kern="1200">
                          <a:solidFill>
                            <a:schemeClr val="lt1"/>
                          </a:solidFill>
                          <a:latin typeface="Arial" panose="020B0604020202020204" pitchFamily="34" charset="0"/>
                          <a:cs typeface="Arial" panose="020B0604020202020204" pitchFamily="34" charset="0"/>
                        </a:rPr>
                        <a:t>Location</a:t>
                      </a:r>
                      <a:endParaRPr lang="en-US" sz="1800" b="1" kern="1200">
                        <a:solidFill>
                          <a:schemeClr val="lt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7652330"/>
                  </a:ext>
                </a:extLst>
              </a:tr>
              <a:tr h="418270">
                <a:tc>
                  <a:txBody>
                    <a:bodyPr/>
                    <a:lstStyle/>
                    <a:p>
                      <a:pPr marL="0" algn="l" defTabSz="914126" rtl="0" eaLnBrk="1" latinLnBrk="0" hangingPunct="1"/>
                      <a:r>
                        <a:rPr lang="en-US" sz="1800" kern="1200">
                          <a:solidFill>
                            <a:srgbClr val="000000"/>
                          </a:solidFill>
                          <a:latin typeface="Arial" panose="020B0604020202020204" pitchFamily="34" charset="0"/>
                          <a:cs typeface="Arial" panose="020B0604020202020204" pitchFamily="34" charset="0"/>
                        </a:rPr>
                        <a:t>MCAS Resource Center </a:t>
                      </a:r>
                      <a:endParaRPr lang="en-US" sz="1800" kern="120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latin typeface="Arial" panose="020B0604020202020204" pitchFamily="34" charset="0"/>
                          <a:cs typeface="Arial" panose="020B0604020202020204" pitchFamily="34" charset="0"/>
                          <a:hlinkClick r:id="rId3"/>
                        </a:rPr>
                        <a:t>mcas.onlinehelp.cognia.org </a:t>
                      </a: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0032679"/>
                  </a:ext>
                </a:extLst>
              </a:tr>
              <a:tr h="440741">
                <a:tc>
                  <a:txBody>
                    <a:bodyPr/>
                    <a:lstStyle/>
                    <a:p>
                      <a:pPr marL="0" algn="l" defTabSz="914126" rtl="0" eaLnBrk="1" latinLnBrk="0" hangingPunct="1"/>
                      <a:r>
                        <a:rPr lang="en-US" sz="1800" kern="1200" dirty="0">
                          <a:solidFill>
                            <a:srgbClr val="000000"/>
                          </a:solidFill>
                          <a:latin typeface="Arial" panose="020B0604020202020204" pitchFamily="34" charset="0"/>
                          <a:cs typeface="Arial" panose="020B0604020202020204" pitchFamily="34" charset="0"/>
                        </a:rPr>
                        <a:t>Guide to the MCAS Portal</a:t>
                      </a:r>
                    </a:p>
                    <a:p>
                      <a:pPr marL="285750" indent="-285750" algn="l" defTabSz="914126" rtl="0" eaLnBrk="1" latinLnBrk="0" hangingPunct="1">
                        <a:buFont typeface="Arial" panose="020B0604020202020204" pitchFamily="34" charset="0"/>
                        <a:buChar char="•"/>
                      </a:pPr>
                      <a:r>
                        <a:rPr lang="en-US" sz="1600" kern="1200" dirty="0">
                          <a:solidFill>
                            <a:srgbClr val="000000"/>
                          </a:solidFill>
                          <a:latin typeface="Arial" panose="020B0604020202020204" pitchFamily="34" charset="0"/>
                          <a:ea typeface="+mn-ea"/>
                          <a:cs typeface="Arial" panose="020B0604020202020204" pitchFamily="34" charset="0"/>
                        </a:rPr>
                        <a:t>Part III: Student Registration</a:t>
                      </a:r>
                    </a:p>
                    <a:p>
                      <a:pPr marL="0" algn="l" defTabSz="914126" rtl="0" eaLnBrk="1" latinLnBrk="0" hangingPunct="1"/>
                      <a:r>
                        <a:rPr lang="en-US" sz="1600" kern="1200" dirty="0">
                          <a:solidFill>
                            <a:srgbClr val="000000"/>
                          </a:solidFill>
                          <a:latin typeface="Arial" panose="020B0604020202020204" pitchFamily="34" charset="0"/>
                          <a:ea typeface="+mn-ea"/>
                          <a:cs typeface="Arial" panose="020B0604020202020204" pitchFamily="34" charset="0"/>
                        </a:rPr>
                        <a:t>Other Student Registration resources, including:</a:t>
                      </a:r>
                    </a:p>
                    <a:p>
                      <a:pPr marL="285750" indent="-285750" algn="l" defTabSz="914126" rtl="0" eaLnBrk="1" latinLnBrk="0" hangingPunct="1">
                        <a:buFont typeface="Arial" panose="020B0604020202020204" pitchFamily="34" charset="0"/>
                        <a:buChar char="•"/>
                      </a:pPr>
                      <a:r>
                        <a:rPr lang="en-US" sz="1600" kern="1200" dirty="0">
                          <a:solidFill>
                            <a:srgbClr val="000000"/>
                          </a:solidFill>
                          <a:latin typeface="Arial" panose="020B0604020202020204" pitchFamily="34" charset="0"/>
                          <a:ea typeface="+mn-ea"/>
                          <a:cs typeface="Arial" panose="020B0604020202020204" pitchFamily="34" charset="0"/>
                        </a:rPr>
                        <a:t>Student Registration Template</a:t>
                      </a:r>
                    </a:p>
                    <a:p>
                      <a:pPr marL="285750" indent="-285750" algn="l" defTabSz="914126" rtl="0" eaLnBrk="1" latinLnBrk="0" hangingPunct="1">
                        <a:buFont typeface="Arial" panose="020B0604020202020204" pitchFamily="34" charset="0"/>
                        <a:buChar char="•"/>
                      </a:pPr>
                      <a:r>
                        <a:rPr lang="en-US" sz="1600" kern="1200" dirty="0">
                          <a:solidFill>
                            <a:srgbClr val="000000"/>
                          </a:solidFill>
                          <a:latin typeface="Arial" panose="020B0604020202020204" pitchFamily="34" charset="0"/>
                          <a:ea typeface="+mn-ea"/>
                          <a:cs typeface="Arial" panose="020B0604020202020204" pitchFamily="34" charset="0"/>
                        </a:rPr>
                        <a:t>Student Registration Data Definitions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latin typeface="Arial" panose="020B0604020202020204" pitchFamily="34" charset="0"/>
                          <a:cs typeface="Arial" panose="020B0604020202020204" pitchFamily="34" charset="0"/>
                          <a:hlinkClick r:id="rId4"/>
                        </a:rPr>
                        <a:t>https://mcas.onlinehelp.cognia.org/portal/</a:t>
                      </a:r>
                      <a:r>
                        <a:rPr lang="en-US" sz="1600"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5862612"/>
                  </a:ext>
                </a:extLst>
              </a:tr>
              <a:tr h="545117">
                <a:tc>
                  <a:txBody>
                    <a:bodyPr/>
                    <a:lstStyle/>
                    <a:p>
                      <a:pPr marL="0" indent="0" algn="l" defTabSz="914126" rtl="0" eaLnBrk="1" latinLnBrk="0" hangingPunct="1">
                        <a:buFont typeface="Arial" panose="020B0604020202020204" pitchFamily="34" charset="0"/>
                        <a:buNone/>
                      </a:pPr>
                      <a:r>
                        <a:rPr lang="en-US" sz="1600" kern="1200" dirty="0">
                          <a:solidFill>
                            <a:srgbClr val="000000"/>
                          </a:solidFill>
                          <a:latin typeface="Arial" panose="020B0604020202020204" pitchFamily="34" charset="0"/>
                          <a:cs typeface="Arial" panose="020B0604020202020204" pitchFamily="34" charset="0"/>
                        </a:rPr>
                        <a:t>MCAS Portal Modules and Video Demonstrations</a:t>
                      </a:r>
                    </a:p>
                    <a:p>
                      <a:pPr marL="285750" indent="-285750" algn="l" defTabSz="914126" rtl="0" eaLnBrk="1" latinLnBrk="0" hangingPunct="1">
                        <a:buFont typeface="Arial" panose="020B0604020202020204" pitchFamily="34" charset="0"/>
                        <a:buChar char="•"/>
                      </a:pPr>
                      <a:r>
                        <a:rPr lang="en-US" sz="1600" kern="1200" dirty="0">
                          <a:solidFill>
                            <a:srgbClr val="000000"/>
                          </a:solidFill>
                          <a:latin typeface="Arial" panose="020B0604020202020204" pitchFamily="34" charset="0"/>
                          <a:cs typeface="Arial" panose="020B0604020202020204" pitchFamily="34" charset="0"/>
                        </a:rPr>
                        <a:t>Student Registration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latin typeface="Arial" panose="020B0604020202020204" pitchFamily="34" charset="0"/>
                          <a:cs typeface="Arial" panose="020B0604020202020204" pitchFamily="34" charset="0"/>
                          <a:hlinkClick r:id="rId5"/>
                        </a:rPr>
                        <a:t>https://mcas.onlinehelp.cognia.org/training-modules/</a:t>
                      </a:r>
                      <a:r>
                        <a:rPr lang="en-US" sz="160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4066765"/>
                  </a:ext>
                </a:extLst>
              </a:tr>
              <a:tr h="591312">
                <a:tc>
                  <a:txBody>
                    <a:bodyPr/>
                    <a:lstStyle/>
                    <a:p>
                      <a:pPr marL="0" algn="l" defTabSz="914126" rtl="0" eaLnBrk="1" latinLnBrk="0" hangingPunct="1"/>
                      <a:r>
                        <a:rPr lang="en-US" sz="1800" kern="1200" dirty="0">
                          <a:solidFill>
                            <a:srgbClr val="000000"/>
                          </a:solidFill>
                          <a:latin typeface="Arial" panose="020B0604020202020204" pitchFamily="34" charset="0"/>
                          <a:cs typeface="Arial" panose="020B0604020202020204" pitchFamily="34" charset="0"/>
                        </a:rPr>
                        <a:t>MCAS Student Kiosk Technology Guide</a:t>
                      </a:r>
                      <a:endParaRPr lang="en-US" sz="16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a:latin typeface="Arial" panose="020B0604020202020204" pitchFamily="34" charset="0"/>
                          <a:cs typeface="Arial" panose="020B0604020202020204" pitchFamily="34" charset="0"/>
                          <a:hlinkClick r:id="rId6"/>
                        </a:rPr>
                        <a:t>https://mcas.onlinehelp.cognia.org/</a:t>
                      </a:r>
                      <a:br>
                        <a:rPr lang="en-US" sz="1600">
                          <a:latin typeface="Arial" panose="020B0604020202020204" pitchFamily="34" charset="0"/>
                          <a:cs typeface="Arial" panose="020B0604020202020204" pitchFamily="34" charset="0"/>
                          <a:hlinkClick r:id="rId6"/>
                        </a:rPr>
                      </a:br>
                      <a:r>
                        <a:rPr lang="en-US" sz="1600">
                          <a:latin typeface="Arial" panose="020B0604020202020204" pitchFamily="34" charset="0"/>
                          <a:cs typeface="Arial" panose="020B0604020202020204" pitchFamily="34" charset="0"/>
                          <a:hlinkClick r:id="rId6"/>
                        </a:rPr>
                        <a:t>technology-setup/</a:t>
                      </a:r>
                      <a:r>
                        <a:rPr lang="en-US" sz="160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2600052"/>
                  </a:ext>
                </a:extLst>
              </a:tr>
              <a:tr h="777240">
                <a:tc>
                  <a:txBody>
                    <a:bodyPr/>
                    <a:lstStyle/>
                    <a:p>
                      <a:pPr marL="0" algn="l" defTabSz="914126" rtl="0" eaLnBrk="1" latinLnBrk="0" hangingPunct="1"/>
                      <a:r>
                        <a:rPr lang="en-US" sz="1800" kern="1200" dirty="0">
                          <a:solidFill>
                            <a:srgbClr val="000000"/>
                          </a:solidFill>
                          <a:latin typeface="Arial" panose="020B0604020202020204" pitchFamily="34" charset="0"/>
                          <a:cs typeface="Arial" panose="020B0604020202020204" pitchFamily="34" charset="0"/>
                        </a:rPr>
                        <a:t>Student Assessment Updates </a:t>
                      </a:r>
                      <a:br>
                        <a:rPr lang="en-US" sz="1800" kern="1200" dirty="0">
                          <a:solidFill>
                            <a:srgbClr val="000000"/>
                          </a:solidFill>
                          <a:latin typeface="Arial" panose="020B0604020202020204" pitchFamily="34" charset="0"/>
                          <a:cs typeface="Arial" panose="020B0604020202020204" pitchFamily="34" charset="0"/>
                        </a:rPr>
                      </a:br>
                      <a:r>
                        <a:rPr lang="en-US" sz="1600" kern="1200" dirty="0">
                          <a:solidFill>
                            <a:srgbClr val="000000"/>
                          </a:solidFill>
                          <a:latin typeface="Arial" panose="020B0604020202020204" pitchFamily="34" charset="0"/>
                          <a:cs typeface="Arial" panose="020B0604020202020204" pitchFamily="34" charset="0"/>
                        </a:rPr>
                        <a:t>(Biweekly email with important updates about the MCAS program)</a:t>
                      </a:r>
                      <a:endParaRPr lang="en-US" sz="160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hlinkClick r:id="rId7"/>
                        </a:rPr>
                        <a:t>www.doe.mass.edu/mcas/updates.html</a:t>
                      </a:r>
                      <a:endParaRPr lang="en-US"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If you do not already receive this email, subscribe using this link: </a:t>
                      </a:r>
                      <a:r>
                        <a:rPr lang="en-US" sz="1400" dirty="0">
                          <a:latin typeface="Arial" panose="020B0604020202020204" pitchFamily="34" charset="0"/>
                          <a:cs typeface="Arial" panose="020B0604020202020204" pitchFamily="34" charset="0"/>
                          <a:hlinkClick r:id="rId8"/>
                        </a:rPr>
                        <a:t>http://eepurl.com/ghSOhH</a:t>
                      </a:r>
                      <a:r>
                        <a:rPr lang="en-US" sz="1400"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1812291"/>
                  </a:ext>
                </a:extLst>
              </a:tr>
            </a:tbl>
          </a:graphicData>
        </a:graphic>
      </p:graphicFrame>
      <p:sp>
        <p:nvSpPr>
          <p:cNvPr id="3" name="Slide Number Placeholder 2">
            <a:extLst>
              <a:ext uri="{FF2B5EF4-FFF2-40B4-BE49-F238E27FC236}">
                <a16:creationId xmlns:a16="http://schemas.microsoft.com/office/drawing/2014/main" id="{6B131577-139A-D035-FA84-22B27BA237D6}"/>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232993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A2B35-EC3F-0688-7E05-F644E7E08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231D2-83B2-5B2C-61C7-89663A107219}"/>
              </a:ext>
            </a:extLst>
          </p:cNvPr>
          <p:cNvSpPr>
            <a:spLocks noGrp="1"/>
          </p:cNvSpPr>
          <p:nvPr>
            <p:ph type="title" idx="4294967295"/>
          </p:nvPr>
        </p:nvSpPr>
        <p:spPr>
          <a:xfrm>
            <a:off x="2981126" y="2336800"/>
            <a:ext cx="8691326" cy="1092200"/>
          </a:xfrm>
        </p:spPr>
        <p:txBody>
          <a:bodyPr>
            <a:normAutofit fontScale="90000"/>
          </a:bodyPr>
          <a:lstStyle/>
          <a:p>
            <a:r>
              <a:rPr lang="en-US" dirty="0">
                <a:solidFill>
                  <a:srgbClr val="000000"/>
                </a:solidFill>
                <a:latin typeface="Arial" panose="020B0604020202020204" pitchFamily="34" charset="0"/>
                <a:cs typeface="Arial" panose="020B0604020202020204" pitchFamily="34" charset="0"/>
              </a:rPr>
              <a:t>2. Q &amp; A and Additional Demonstrations </a:t>
            </a:r>
          </a:p>
        </p:txBody>
      </p:sp>
      <p:sp>
        <p:nvSpPr>
          <p:cNvPr id="3" name="Slide Number Placeholder 2">
            <a:extLst>
              <a:ext uri="{FF2B5EF4-FFF2-40B4-BE49-F238E27FC236}">
                <a16:creationId xmlns:a16="http://schemas.microsoft.com/office/drawing/2014/main" id="{5E5ECF59-718C-06C9-EBEA-DAB081C538A1}"/>
              </a:ext>
            </a:extLst>
          </p:cNvPr>
          <p:cNvSpPr>
            <a:spLocks noGrp="1"/>
          </p:cNvSpPr>
          <p:nvPr>
            <p:ph type="sldNum" sz="quarter" idx="12"/>
          </p:nvPr>
        </p:nvSpPr>
        <p:spPr/>
        <p:txBody>
          <a:bodyPr/>
          <a:lstStyle/>
          <a:p>
            <a:fld id="{68A8D22E-6BC5-9E47-900C-2BB94685D9F5}" type="slidenum">
              <a:rPr lang="en-US" smtClean="0"/>
              <a:pPr/>
              <a:t>9</a:t>
            </a:fld>
            <a:endParaRPr lang="en-US"/>
          </a:p>
        </p:txBody>
      </p:sp>
    </p:spTree>
    <p:extLst>
      <p:ext uri="{BB962C8B-B14F-4D97-AF65-F5344CB8AC3E}">
        <p14:creationId xmlns:p14="http://schemas.microsoft.com/office/powerpoint/2010/main" val="250225231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a4585b3be1a0b34945bbe6cf91827c63">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40f1babd7193703bf5992a9e6e7ade7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2.xml><?xml version="1.0" encoding="utf-8"?>
<ds:datastoreItem xmlns:ds="http://schemas.openxmlformats.org/officeDocument/2006/customXml" ds:itemID="{9EAF0FD2-44B7-49AE-A44E-FF3F2848CDD7}">
  <ds:schemaRefs>
    <ds:schemaRef ds:uri="049449a1-970d-4061-91c8-87f7c4621d9d"/>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02472DC-3B16-4A2D-BB95-8AC9B4570DE9}">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6</TotalTime>
  <Words>834</Words>
  <Application>Microsoft Office PowerPoint</Application>
  <PresentationFormat>Widescreen</PresentationFormat>
  <Paragraphs>118</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等线</vt:lpstr>
      <vt:lpstr>Aptos</vt:lpstr>
      <vt:lpstr>Aptos Display</vt:lpstr>
      <vt:lpstr>Arial</vt:lpstr>
      <vt:lpstr>Helvetica</vt:lpstr>
      <vt:lpstr>Segoe UI</vt:lpstr>
      <vt:lpstr>1_Office Theme</vt:lpstr>
      <vt:lpstr>Custom Design</vt:lpstr>
      <vt:lpstr>Student Registration Office Hours</vt:lpstr>
      <vt:lpstr>Presenters</vt:lpstr>
      <vt:lpstr>Logistics for This Session </vt:lpstr>
      <vt:lpstr>Slides for This Session </vt:lpstr>
      <vt:lpstr>Today’s Agenda</vt:lpstr>
      <vt:lpstr>1. Important Reminders</vt:lpstr>
      <vt:lpstr>Important Reminders</vt:lpstr>
      <vt:lpstr>Resources</vt:lpstr>
      <vt:lpstr>2. Q &amp; A and Additional Demonstrations </vt:lpstr>
      <vt:lpstr>Poll Question</vt:lpstr>
      <vt:lpstr>Questions &amp; Answers</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Infrastructure Trials</dc:title>
  <dc:creator>Pennington, Elizabeth</dc:creator>
  <cp:lastModifiedBy>Cullen, Shannon (DESE)</cp:lastModifiedBy>
  <cp:revision>2</cp:revision>
  <cp:lastPrinted>2020-01-24T16:15:48Z</cp:lastPrinted>
  <dcterms:created xsi:type="dcterms:W3CDTF">2018-01-22T18:15:09Z</dcterms:created>
  <dcterms:modified xsi:type="dcterms:W3CDTF">2026-01-27T16:58:44Z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