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3"/>
  </p:notesMasterIdLst>
  <p:handoutMasterIdLst>
    <p:handoutMasterId r:id="rId64"/>
  </p:handoutMasterIdLst>
  <p:sldIdLst>
    <p:sldId id="280" r:id="rId5"/>
    <p:sldId id="359" r:id="rId6"/>
    <p:sldId id="1455" r:id="rId7"/>
    <p:sldId id="1274" r:id="rId8"/>
    <p:sldId id="1171" r:id="rId9"/>
    <p:sldId id="1461" r:id="rId10"/>
    <p:sldId id="278" r:id="rId11"/>
    <p:sldId id="1355" r:id="rId12"/>
    <p:sldId id="1409" r:id="rId13"/>
    <p:sldId id="322" r:id="rId14"/>
    <p:sldId id="1416" r:id="rId15"/>
    <p:sldId id="1077" r:id="rId16"/>
    <p:sldId id="1417" r:id="rId17"/>
    <p:sldId id="1385" r:id="rId18"/>
    <p:sldId id="1448" r:id="rId19"/>
    <p:sldId id="1360" r:id="rId20"/>
    <p:sldId id="1357" r:id="rId21"/>
    <p:sldId id="1358" r:id="rId22"/>
    <p:sldId id="1359" r:id="rId23"/>
    <p:sldId id="1462" r:id="rId24"/>
    <p:sldId id="1376" r:id="rId25"/>
    <p:sldId id="1407" r:id="rId26"/>
    <p:sldId id="1449" r:id="rId27"/>
    <p:sldId id="1362" r:id="rId28"/>
    <p:sldId id="1410" r:id="rId29"/>
    <p:sldId id="1335" r:id="rId30"/>
    <p:sldId id="1460" r:id="rId31"/>
    <p:sldId id="1457" r:id="rId32"/>
    <p:sldId id="1423" r:id="rId33"/>
    <p:sldId id="1397" r:id="rId34"/>
    <p:sldId id="1440" r:id="rId35"/>
    <p:sldId id="1441" r:id="rId36"/>
    <p:sldId id="1442" r:id="rId37"/>
    <p:sldId id="1443" r:id="rId38"/>
    <p:sldId id="1444" r:id="rId39"/>
    <p:sldId id="1446" r:id="rId40"/>
    <p:sldId id="1458" r:id="rId41"/>
    <p:sldId id="1447" r:id="rId42"/>
    <p:sldId id="1459" r:id="rId43"/>
    <p:sldId id="1245" r:id="rId44"/>
    <p:sldId id="1372" r:id="rId45"/>
    <p:sldId id="1336" r:id="rId46"/>
    <p:sldId id="1418" r:id="rId47"/>
    <p:sldId id="1381" r:id="rId48"/>
    <p:sldId id="1400" r:id="rId49"/>
    <p:sldId id="1401" r:id="rId50"/>
    <p:sldId id="1384" r:id="rId51"/>
    <p:sldId id="1180" r:id="rId52"/>
    <p:sldId id="1450" r:id="rId53"/>
    <p:sldId id="1451" r:id="rId54"/>
    <p:sldId id="1452" r:id="rId55"/>
    <p:sldId id="1456" r:id="rId56"/>
    <p:sldId id="1453" r:id="rId57"/>
    <p:sldId id="1373" r:id="rId58"/>
    <p:sldId id="1380" r:id="rId59"/>
    <p:sldId id="1298" r:id="rId60"/>
    <p:sldId id="311" r:id="rId61"/>
    <p:sldId id="1454" r:id="rId62"/>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CDB8D06-1536-F0B5-7B92-A5EFA48C1A7F}" name="Dezarae Blossomgame" initials="DB" userId="S::Dezarae.Blossomgame@cognia.org::9589b920-5268-4276-82f2-61369d2bfdb2" providerId="AD"/>
  <p188:author id="{DBB5EE4D-C1DE-6B60-4A92-3C8A6A2DF40E}" name="Abbie Currier" initials="AC" userId="S::acurrier_emetric.net#ext#@cogniaorg.onmicrosoft.com::207e5a5e-dc4f-4e8d-a6ed-459ba44175f0" providerId="AD"/>
  <p188:author id="{CD201857-0226-EC5D-C27F-5E8B7A79CF9A}" name="Zalk, Jodie (DESE)" initials="Z(" userId="S::jodie.l.zalk@mass.gov::e1452584-4588-4fe8-8e76-c634323654f0" providerId="AD"/>
  <p188:author id="{BF065B60-68B2-033C-0531-4C24429BD042}" name="Cullen, Shannon (DESE)" initials="CS(" userId="S::Shannon.Cullen@mass.gov::6b1ad6a8-5818-44b3-9274-ccefbf22d13d" providerId="AD"/>
  <p188:author id="{2DDAB86A-D521-A4F8-DC3C-FF0AD3E217C3}" name="Zalk, Jodie (DESE)" initials="JZ" userId="S::Jodie.L.Zalk@mass.gov::e1452584-4588-4fe8-8e76-c634323654f0" providerId="AD"/>
  <p188:author id="{52CBF4AC-2F2A-CAC0-FF80-696C1D5B8F72}" name="Abbie Currier" initials="AC" userId="S::acurrier@emetric.net::abe16f36-c232-4a49-81f6-0ff344f1a17d" providerId="AD"/>
  <p188:author id="{D2B726C1-6B67-7C9B-17B0-EF1B90BE53D0}" name="Pelychaty, Robert (DESE)" initials="P(" userId="S::robert.pelychaty@mass.gov::4b7f82dc-9b90-4364-a63e-8be2ecd61eb5" providerId="AD"/>
  <p188:author id="{D7C264F7-7DD7-2006-D813-B710073AC89F}" name="Pelychaty, Robert (DESE)" initials="RP" userId="S::Robert.Pelychaty@mass.gov::4b7f82dc-9b90-4364-a63e-8be2ecd61eb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10" clrIdx="0"/>
  <p:cmAuthor id="1" name="bkelly" initials="bkelly" lastIdx="11" clrIdx="1"/>
  <p:cmAuthor id="2" name="Kenny Taylor EXTERNAL" initials="KTE" lastIdx="15" clrIdx="2">
    <p:extLst>
      <p:ext uri="{19B8F6BF-5375-455C-9EA6-DF929625EA0E}">
        <p15:presenceInfo xmlns:p15="http://schemas.microsoft.com/office/powerpoint/2012/main" userId="Kenny Taylor EXTERNAL" providerId="None"/>
      </p:ext>
    </p:extLst>
  </p:cmAuthor>
  <p:cmAuthor id="3" name="Zalk, Jodie" initials="ZJ" lastIdx="38" clrIdx="3">
    <p:extLst>
      <p:ext uri="{19B8F6BF-5375-455C-9EA6-DF929625EA0E}">
        <p15:presenceInfo xmlns:p15="http://schemas.microsoft.com/office/powerpoint/2012/main" userId="Zalk, Jodie" providerId="None"/>
      </p:ext>
    </p:extLst>
  </p:cmAuthor>
  <p:cmAuthor id="4" name="Pennington, Elizabeth" initials="PE" lastIdx="1" clrIdx="4">
    <p:extLst>
      <p:ext uri="{19B8F6BF-5375-455C-9EA6-DF929625EA0E}">
        <p15:presenceInfo xmlns:p15="http://schemas.microsoft.com/office/powerpoint/2012/main" userId="S::Elizabeth.Pennington@pearson.com::e28ec3e6-d01a-48d6-ac9b-0d88e5d6f329" providerId="AD"/>
      </p:ext>
    </p:extLst>
  </p:cmAuthor>
  <p:cmAuthor id="5" name="Fickes, Robert" initials="FR" lastIdx="60" clrIdx="5">
    <p:extLst>
      <p:ext uri="{19B8F6BF-5375-455C-9EA6-DF929625EA0E}">
        <p15:presenceInfo xmlns:p15="http://schemas.microsoft.com/office/powerpoint/2012/main" userId="S::Robert.Fickes@pearson.com::487722c4-2233-4d12-9c34-d0a002179c4c" providerId="AD"/>
      </p:ext>
    </p:extLst>
  </p:cmAuthor>
  <p:cmAuthor id="6" name="Cullen, Shannon (DESE)" initials="CS(" lastIdx="12" clrIdx="6">
    <p:extLst>
      <p:ext uri="{19B8F6BF-5375-455C-9EA6-DF929625EA0E}">
        <p15:presenceInfo xmlns:p15="http://schemas.microsoft.com/office/powerpoint/2012/main" userId="S::shannon.cullen@doe.mass.edu::6b1ad6a8-5818-44b3-9274-ccefbf22d13d" providerId="AD"/>
      </p:ext>
    </p:extLst>
  </p:cmAuthor>
  <p:cmAuthor id="7" name="Zalk, Jodie (DESE)" initials="ZJ(" lastIdx="21" clrIdx="7">
    <p:extLst>
      <p:ext uri="{19B8F6BF-5375-455C-9EA6-DF929625EA0E}">
        <p15:presenceInfo xmlns:p15="http://schemas.microsoft.com/office/powerpoint/2012/main" userId="S::JZalk@doe.mass.edu::e1452584-4588-4fe8-8e76-c634323654f0" providerId="AD"/>
      </p:ext>
    </p:extLst>
  </p:cmAuthor>
  <p:cmAuthor id="8" name="Cullen, Shannon (DESE)" initials="CS( [2]" lastIdx="127" clrIdx="8">
    <p:extLst>
      <p:ext uri="{19B8F6BF-5375-455C-9EA6-DF929625EA0E}">
        <p15:presenceInfo xmlns:p15="http://schemas.microsoft.com/office/powerpoint/2012/main" userId="S::Shannon.Cullen@mass.gov::6b1ad6a8-5818-44b3-9274-ccefbf22d13d" providerId="AD"/>
      </p:ext>
    </p:extLst>
  </p:cmAuthor>
  <p:cmAuthor id="9" name="Kelley, R. Scott (DESE)" initials="KRS(" lastIdx="16" clrIdx="9">
    <p:extLst>
      <p:ext uri="{19B8F6BF-5375-455C-9EA6-DF929625EA0E}">
        <p15:presenceInfo xmlns:p15="http://schemas.microsoft.com/office/powerpoint/2012/main" userId="S::R.Scott.Kelley@mass.gov::94781df7-8020-4319-920c-b88462c06ab3" providerId="AD"/>
      </p:ext>
    </p:extLst>
  </p:cmAuthor>
  <p:cmAuthor id="10" name="Zalk, Jodie (DESE)" initials="ZJ( [2]" lastIdx="86" clrIdx="10">
    <p:extLst>
      <p:ext uri="{19B8F6BF-5375-455C-9EA6-DF929625EA0E}">
        <p15:presenceInfo xmlns:p15="http://schemas.microsoft.com/office/powerpoint/2012/main" userId="S::Jodie.L.Zalk@mass.gov::e1452584-4588-4fe8-8e76-c634323654f0" providerId="AD"/>
      </p:ext>
    </p:extLst>
  </p:cmAuthor>
  <p:cmAuthor id="11" name="Tompkins, Andrea" initials="TA" lastIdx="11" clrIdx="11">
    <p:extLst>
      <p:ext uri="{19B8F6BF-5375-455C-9EA6-DF929625EA0E}">
        <p15:presenceInfo xmlns:p15="http://schemas.microsoft.com/office/powerpoint/2012/main" userId="S::andrea.tompkins@pearson.com::6ae2736e-5b24-4af4-98bc-79ca7a9e3fa8" providerId="AD"/>
      </p:ext>
    </p:extLst>
  </p:cmAuthor>
  <p:cmAuthor id="12" name="Whitney Woods" initials="WW" lastIdx="2" clrIdx="12">
    <p:extLst>
      <p:ext uri="{19B8F6BF-5375-455C-9EA6-DF929625EA0E}">
        <p15:presenceInfo xmlns:p15="http://schemas.microsoft.com/office/powerpoint/2012/main" userId="S::whitney.woods@pearson.com::38c549b7-54d6-4a1e-b2f6-c31572cbe78b" providerId="AD"/>
      </p:ext>
    </p:extLst>
  </p:cmAuthor>
  <p:cmAuthor id="13" name="Joseph Henkelman" initials="JH" lastIdx="5" clrIdx="13">
    <p:extLst>
      <p:ext uri="{19B8F6BF-5375-455C-9EA6-DF929625EA0E}">
        <p15:presenceInfo xmlns:p15="http://schemas.microsoft.com/office/powerpoint/2012/main" userId="S::Joseph.Henkelman@pearson.com::e82eaec1-b45c-47cd-b767-52b36deebf6c" providerId="AD"/>
      </p:ext>
    </p:extLst>
  </p:cmAuthor>
  <p:cmAuthor id="14" name="Scott Kelley" initials="sk" lastIdx="4" clrIdx="14">
    <p:extLst>
      <p:ext uri="{19B8F6BF-5375-455C-9EA6-DF929625EA0E}">
        <p15:presenceInfo xmlns:p15="http://schemas.microsoft.com/office/powerpoint/2012/main" userId="Scott Kelley" providerId="None"/>
      </p:ext>
    </p:extLst>
  </p:cmAuthor>
  <p:cmAuthor id="15" name="Holly Woodruff" initials="HW" lastIdx="3" clrIdx="15">
    <p:extLst>
      <p:ext uri="{19B8F6BF-5375-455C-9EA6-DF929625EA0E}">
        <p15:presenceInfo xmlns:p15="http://schemas.microsoft.com/office/powerpoint/2012/main" userId="S::holly.woodruff@pearson.com::bd40664c-d0f9-47f6-9555-8f1bf1ec3b14" providerId="AD"/>
      </p:ext>
    </p:extLst>
  </p:cmAuthor>
  <p:cmAuthor id="16" name="Pelychaty, Robert (DESE)" initials="P(" lastIdx="2" clrIdx="16">
    <p:extLst>
      <p:ext uri="{19B8F6BF-5375-455C-9EA6-DF929625EA0E}">
        <p15:presenceInfo xmlns:p15="http://schemas.microsoft.com/office/powerpoint/2012/main" userId="S::robert.pelychaty@mass.gov::4b7f82dc-9b90-4364-a63e-8be2ecd61e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9FA"/>
    <a:srgbClr val="000000"/>
    <a:srgbClr val="3647B6"/>
    <a:srgbClr val="101D35"/>
    <a:srgbClr val="0563C1"/>
    <a:srgbClr val="203B6A"/>
    <a:srgbClr val="A18557"/>
    <a:srgbClr val="F9F9FA"/>
    <a:srgbClr val="FFFFFF"/>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96C219-DB7E-4823-869D-34FCFEDEBB09}" v="776" dt="2026-01-30T16:14:25.9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45"/>
    <p:restoredTop sz="94560"/>
  </p:normalViewPr>
  <p:slideViewPr>
    <p:cSldViewPr snapToGrid="0">
      <p:cViewPr varScale="1">
        <p:scale>
          <a:sx n="80" d="100"/>
          <a:sy n="80" d="100"/>
        </p:scale>
        <p:origin x="298" y="3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3.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2026/2/2</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2026/2/2</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Massachusetts Department of Elementary and Secondary Education</a:t>
            </a:r>
          </a:p>
        </p:txBody>
      </p:sp>
      <p:sp>
        <p:nvSpPr>
          <p:cNvPr id="5" name="Slide Number Placeholder 4"/>
          <p:cNvSpPr>
            <a:spLocks noGrp="1"/>
          </p:cNvSpPr>
          <p:nvPr>
            <p:ph type="sldNum" sz="quarter" idx="5"/>
          </p:nvPr>
        </p:nvSpPr>
        <p:spPr/>
        <p:txBody>
          <a:bodyPr/>
          <a:lstStyle/>
          <a:p>
            <a:fld id="{145724FF-A098-4B60-9000-6891DF0985A5}" type="slidenum">
              <a:rPr lang="en-US" smtClean="0"/>
              <a:pPr/>
              <a:t>1</a:t>
            </a:fld>
            <a:endParaRPr lang="en-US"/>
          </a:p>
        </p:txBody>
      </p:sp>
    </p:spTree>
    <p:extLst>
      <p:ext uri="{BB962C8B-B14F-4D97-AF65-F5344CB8AC3E}">
        <p14:creationId xmlns:p14="http://schemas.microsoft.com/office/powerpoint/2010/main" val="29120373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F406DF-9B43-44E9-B3C7-398A43171C4A}" type="slidenum">
              <a:rPr lang="en-US"/>
              <a:pPr fontAlgn="base">
                <a:spcBef>
                  <a:spcPct val="0"/>
                </a:spcBef>
                <a:spcAft>
                  <a:spcPct val="0"/>
                </a:spcAft>
              </a:pPr>
              <a:t>12</a:t>
            </a:fld>
            <a:endParaRPr lang="en-US"/>
          </a:p>
        </p:txBody>
      </p:sp>
      <p:sp>
        <p:nvSpPr>
          <p:cNvPr id="4403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Massachusetts Department of Elementary and Secondary Education</a:t>
            </a:r>
          </a:p>
        </p:txBody>
      </p:sp>
    </p:spTree>
    <p:extLst>
      <p:ext uri="{BB962C8B-B14F-4D97-AF65-F5344CB8AC3E}">
        <p14:creationId xmlns:p14="http://schemas.microsoft.com/office/powerpoint/2010/main" val="2495053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0EBCF-F8B2-4CBE-DE0B-65A2278A02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B237D4-4C54-7674-763B-F1395D4453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AAE70C-4810-957A-DD75-1AF68DFCDD7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ADA42F0-FA31-D1ED-C6A0-2B3B9A06364C}"/>
              </a:ext>
            </a:extLst>
          </p:cNvPr>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2090359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3685917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2330534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41226721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3774283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1356568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AA0E53-012B-C185-BA0F-44E200D272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F2DC6F-170F-C8A2-F081-C2AA906809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DE69EA-606B-894E-10BD-DAA36566EE6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6DB3EC-A8FA-2BBD-6E3D-38E48D0A76F4}"/>
              </a:ext>
            </a:extLst>
          </p:cNvPr>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1472385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3165277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F2D34-3EE3-D5E7-5E02-011D18A1EE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A5AEDC-547B-F317-5970-972639EFC2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252134-319A-C9EA-B157-9E1491A82DF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F4C30BC-8588-34AA-BE37-448F71CB308D}"/>
              </a:ext>
            </a:extLst>
          </p:cNvPr>
          <p:cNvSpPr>
            <a:spLocks noGrp="1"/>
          </p:cNvSpPr>
          <p:nvPr>
            <p:ph type="sldNum" sz="quarter" idx="5"/>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2556338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440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F406DF-9B43-44E9-B3C7-398A43171C4A}" type="slidenum">
              <a:rPr lang="en-US"/>
              <a:pPr fontAlgn="base">
                <a:spcBef>
                  <a:spcPct val="0"/>
                </a:spcBef>
                <a:spcAft>
                  <a:spcPct val="0"/>
                </a:spcAft>
              </a:pPr>
              <a:t>2</a:t>
            </a:fld>
            <a:endParaRPr lang="en-US"/>
          </a:p>
        </p:txBody>
      </p:sp>
      <p:sp>
        <p:nvSpPr>
          <p:cNvPr id="44037" name="Footer Placeholder 4"/>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en-US"/>
              <a:t>Massachusetts Department of Elementary and Secondary Education</a:t>
            </a:r>
          </a:p>
        </p:txBody>
      </p:sp>
    </p:spTree>
    <p:extLst>
      <p:ext uri="{BB962C8B-B14F-4D97-AF65-F5344CB8AC3E}">
        <p14:creationId xmlns:p14="http://schemas.microsoft.com/office/powerpoint/2010/main" val="14146116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F99F0-1F4B-7239-4CEF-07D44919F2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E966D2-415A-279C-1BD6-92A858EE44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C85752-A2EB-4C5A-40BC-8B899525354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DA027AA-55FB-27E1-71AE-B61EAB50EC37}"/>
              </a:ext>
            </a:extLst>
          </p:cNvPr>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16984173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2678790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55778-DCDE-0537-FBF4-D5A7D5FC44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ADA952-E475-D805-46D0-E818823248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918CBC-DC55-B94D-313A-4D547BBB02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FB7D113-809E-0306-F6D9-F3579A24A993}"/>
              </a:ext>
            </a:extLst>
          </p:cNvPr>
          <p:cNvSpPr>
            <a:spLocks noGrp="1"/>
          </p:cNvSpPr>
          <p:nvPr>
            <p:ph type="sldNum" sz="quarter" idx="5"/>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3480374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26</a:t>
            </a:fld>
            <a:endParaRPr lang="zh-CN" altLang="en-US"/>
          </a:p>
        </p:txBody>
      </p:sp>
    </p:spTree>
    <p:extLst>
      <p:ext uri="{BB962C8B-B14F-4D97-AF65-F5344CB8AC3E}">
        <p14:creationId xmlns:p14="http://schemas.microsoft.com/office/powerpoint/2010/main" val="1496951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EDE6C-B6D9-D704-DA43-3A157E1D22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D9B3BC-C72E-FBEB-5373-42CAB8835E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DDA0D6-A1F5-854A-8D2E-D2D0F1B447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0C8D572-9B2C-EBA6-D27D-B74FA7B560C5}"/>
              </a:ext>
            </a:extLst>
          </p:cNvPr>
          <p:cNvSpPr>
            <a:spLocks noGrp="1"/>
          </p:cNvSpPr>
          <p:nvPr>
            <p:ph type="sldNum" sz="quarter" idx="5"/>
          </p:nvPr>
        </p:nvSpPr>
        <p:spPr/>
        <p:txBody>
          <a:bodyPr/>
          <a:lstStyle/>
          <a:p>
            <a:fld id="{ADCCD5AF-71CD-4C88-AC55-E7BE057B2D3C}" type="slidenum">
              <a:rPr lang="zh-CN" altLang="en-US" smtClean="0"/>
              <a:pPr/>
              <a:t>27</a:t>
            </a:fld>
            <a:endParaRPr lang="zh-CN" altLang="en-US"/>
          </a:p>
        </p:txBody>
      </p:sp>
    </p:spTree>
    <p:extLst>
      <p:ext uri="{BB962C8B-B14F-4D97-AF65-F5344CB8AC3E}">
        <p14:creationId xmlns:p14="http://schemas.microsoft.com/office/powerpoint/2010/main" val="17295574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0E1344-C8D6-B61C-89E1-79BCCACBEA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B337C2-8A4C-BADE-FC0A-2CB2884A95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8924B0-577A-AC40-F702-F6C55F3372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983347B-32E0-5808-A442-D2A553A01774}"/>
              </a:ext>
            </a:extLst>
          </p:cNvPr>
          <p:cNvSpPr>
            <a:spLocks noGrp="1"/>
          </p:cNvSpPr>
          <p:nvPr>
            <p:ph type="sldNum" sz="quarter" idx="5"/>
          </p:nvPr>
        </p:nvSpPr>
        <p:spPr/>
        <p:txBody>
          <a:bodyPr/>
          <a:lstStyle/>
          <a:p>
            <a:fld id="{ADCCD5AF-71CD-4C88-AC55-E7BE057B2D3C}" type="slidenum">
              <a:rPr lang="zh-CN" altLang="en-US" smtClean="0"/>
              <a:pPr/>
              <a:t>28</a:t>
            </a:fld>
            <a:endParaRPr lang="zh-CN" altLang="en-US"/>
          </a:p>
        </p:txBody>
      </p:sp>
    </p:spTree>
    <p:extLst>
      <p:ext uri="{BB962C8B-B14F-4D97-AF65-F5344CB8AC3E}">
        <p14:creationId xmlns:p14="http://schemas.microsoft.com/office/powerpoint/2010/main" val="1996699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9A2D0-DF6A-1287-763E-38264AC35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93A97-52B0-85E2-2935-B9C20A710D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096FA8-9D0D-A563-37BB-3DE3832D7C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8BDF529-268A-6930-94C0-6B960E053BB6}"/>
              </a:ext>
            </a:extLst>
          </p:cNvPr>
          <p:cNvSpPr>
            <a:spLocks noGrp="1"/>
          </p:cNvSpPr>
          <p:nvPr>
            <p:ph type="sldNum" sz="quarter" idx="5"/>
          </p:nvPr>
        </p:nvSpPr>
        <p:spPr/>
        <p:txBody>
          <a:bodyPr/>
          <a:lstStyle/>
          <a:p>
            <a:fld id="{ADCCD5AF-71CD-4C88-AC55-E7BE057B2D3C}" type="slidenum">
              <a:rPr lang="zh-CN" altLang="en-US" smtClean="0"/>
              <a:pPr/>
              <a:t>29</a:t>
            </a:fld>
            <a:endParaRPr lang="zh-CN" altLang="en-US"/>
          </a:p>
        </p:txBody>
      </p:sp>
    </p:spTree>
    <p:extLst>
      <p:ext uri="{BB962C8B-B14F-4D97-AF65-F5344CB8AC3E}">
        <p14:creationId xmlns:p14="http://schemas.microsoft.com/office/powerpoint/2010/main" val="37667381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30</a:t>
            </a:fld>
            <a:endParaRPr lang="zh-CN" altLang="en-US"/>
          </a:p>
        </p:txBody>
      </p:sp>
    </p:spTree>
    <p:extLst>
      <p:ext uri="{BB962C8B-B14F-4D97-AF65-F5344CB8AC3E}">
        <p14:creationId xmlns:p14="http://schemas.microsoft.com/office/powerpoint/2010/main" val="22957976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39EE3-9E5F-3D22-6319-1FD5A64B63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2E0976-C987-D3FC-A9A4-BC78883B8B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F3F5B8-4AE8-AB2B-B20F-CE81EE27F4ED}"/>
              </a:ext>
            </a:extLst>
          </p:cNvPr>
          <p:cNvSpPr>
            <a:spLocks noGrp="1"/>
          </p:cNvSpPr>
          <p:nvPr>
            <p:ph type="body" idx="1"/>
          </p:nvPr>
        </p:nvSpPr>
        <p:spPr/>
        <p:txBody>
          <a:bodyPr>
            <a:normAutofit/>
          </a:bodyPr>
          <a:lstStyle/>
          <a:p>
            <a:endParaRPr lang="en-US"/>
          </a:p>
        </p:txBody>
      </p:sp>
      <p:sp>
        <p:nvSpPr>
          <p:cNvPr id="4" name="Footer Placeholder 3">
            <a:extLst>
              <a:ext uri="{FF2B5EF4-FFF2-40B4-BE49-F238E27FC236}">
                <a16:creationId xmlns:a16="http://schemas.microsoft.com/office/drawing/2014/main" id="{D45E3ACA-6DCA-F19A-13EA-E48BD43F68FE}"/>
              </a:ext>
            </a:extLst>
          </p:cNvPr>
          <p:cNvSpPr>
            <a:spLocks noGrp="1"/>
          </p:cNvSpPr>
          <p:nvPr>
            <p:ph type="ftr" sz="quarter" idx="10"/>
          </p:nvPr>
        </p:nvSpPr>
        <p:spPr/>
        <p:txBody>
          <a:bodyPr/>
          <a:lstStyle/>
          <a:p>
            <a:r>
              <a:rPr lang="en-US"/>
              <a:t>Massachusetts Department of Elementary and Secondary Education</a:t>
            </a:r>
          </a:p>
        </p:txBody>
      </p:sp>
      <p:sp>
        <p:nvSpPr>
          <p:cNvPr id="5" name="Slide Number Placeholder 4">
            <a:extLst>
              <a:ext uri="{FF2B5EF4-FFF2-40B4-BE49-F238E27FC236}">
                <a16:creationId xmlns:a16="http://schemas.microsoft.com/office/drawing/2014/main" id="{6C3371A7-AB2D-5881-C74F-E2287DDCDBF2}"/>
              </a:ext>
            </a:extLst>
          </p:cNvPr>
          <p:cNvSpPr>
            <a:spLocks noGrp="1"/>
          </p:cNvSpPr>
          <p:nvPr>
            <p:ph type="sldNum" sz="quarter" idx="11"/>
          </p:nvPr>
        </p:nvSpPr>
        <p:spPr/>
        <p:txBody>
          <a:bodyPr/>
          <a:lstStyle/>
          <a:p>
            <a:fld id="{145724FF-A098-4B60-9000-6891DF0985A5}" type="slidenum">
              <a:rPr lang="en-US" smtClean="0"/>
              <a:pPr/>
              <a:t>31</a:t>
            </a:fld>
            <a:endParaRPr lang="en-US"/>
          </a:p>
        </p:txBody>
      </p:sp>
    </p:spTree>
    <p:extLst>
      <p:ext uri="{BB962C8B-B14F-4D97-AF65-F5344CB8AC3E}">
        <p14:creationId xmlns:p14="http://schemas.microsoft.com/office/powerpoint/2010/main" val="168278238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E7F79-5154-3D61-EAA5-8E6F5909E7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05B959-B020-9830-8E12-8E703EB45C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5AAA37-7E80-761F-B2A3-5FEAEB3B26F2}"/>
              </a:ext>
            </a:extLst>
          </p:cNvPr>
          <p:cNvSpPr>
            <a:spLocks noGrp="1"/>
          </p:cNvSpPr>
          <p:nvPr>
            <p:ph type="body" idx="1"/>
          </p:nvPr>
        </p:nvSpPr>
        <p:spPr/>
        <p:txBody>
          <a:bodyPr>
            <a:normAutofit/>
          </a:bodyPr>
          <a:lstStyle/>
          <a:p>
            <a:endParaRPr lang="en-US"/>
          </a:p>
        </p:txBody>
      </p:sp>
      <p:sp>
        <p:nvSpPr>
          <p:cNvPr id="4" name="Footer Placeholder 3">
            <a:extLst>
              <a:ext uri="{FF2B5EF4-FFF2-40B4-BE49-F238E27FC236}">
                <a16:creationId xmlns:a16="http://schemas.microsoft.com/office/drawing/2014/main" id="{BDFB3DFA-B9D0-7136-3783-AA87DDE09DFF}"/>
              </a:ext>
            </a:extLst>
          </p:cNvPr>
          <p:cNvSpPr>
            <a:spLocks noGrp="1"/>
          </p:cNvSpPr>
          <p:nvPr>
            <p:ph type="ftr" sz="quarter" idx="10"/>
          </p:nvPr>
        </p:nvSpPr>
        <p:spPr/>
        <p:txBody>
          <a:bodyPr/>
          <a:lstStyle/>
          <a:p>
            <a:r>
              <a:rPr lang="en-US"/>
              <a:t>Massachusetts Department of Elementary and Secondary Education</a:t>
            </a:r>
          </a:p>
        </p:txBody>
      </p:sp>
      <p:sp>
        <p:nvSpPr>
          <p:cNvPr id="5" name="Slide Number Placeholder 4">
            <a:extLst>
              <a:ext uri="{FF2B5EF4-FFF2-40B4-BE49-F238E27FC236}">
                <a16:creationId xmlns:a16="http://schemas.microsoft.com/office/drawing/2014/main" id="{F2ED9027-9BA4-79A8-6788-DD7B66C31848}"/>
              </a:ext>
            </a:extLst>
          </p:cNvPr>
          <p:cNvSpPr>
            <a:spLocks noGrp="1"/>
          </p:cNvSpPr>
          <p:nvPr>
            <p:ph type="sldNum" sz="quarter" idx="11"/>
          </p:nvPr>
        </p:nvSpPr>
        <p:spPr/>
        <p:txBody>
          <a:bodyPr/>
          <a:lstStyle/>
          <a:p>
            <a:fld id="{145724FF-A098-4B60-9000-6891DF0985A5}" type="slidenum">
              <a:rPr lang="en-US" smtClean="0"/>
              <a:pPr/>
              <a:t>32</a:t>
            </a:fld>
            <a:endParaRPr lang="en-US"/>
          </a:p>
        </p:txBody>
      </p:sp>
    </p:spTree>
    <p:extLst>
      <p:ext uri="{BB962C8B-B14F-4D97-AF65-F5344CB8AC3E}">
        <p14:creationId xmlns:p14="http://schemas.microsoft.com/office/powerpoint/2010/main" val="4112191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36654522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9A512-81E8-ADD4-F071-97FD4D14B0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A75ED7-792C-B1BE-069A-3C4F7FEB6F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6E318A-B8D3-A6A2-7526-C4586D7090DE}"/>
              </a:ext>
            </a:extLst>
          </p:cNvPr>
          <p:cNvSpPr>
            <a:spLocks noGrp="1"/>
          </p:cNvSpPr>
          <p:nvPr>
            <p:ph type="body" idx="1"/>
          </p:nvPr>
        </p:nvSpPr>
        <p:spPr/>
        <p:txBody>
          <a:bodyPr>
            <a:normAutofit/>
          </a:bodyPr>
          <a:lstStyle/>
          <a:p>
            <a:endParaRPr lang="en-US"/>
          </a:p>
        </p:txBody>
      </p:sp>
      <p:sp>
        <p:nvSpPr>
          <p:cNvPr id="4" name="Footer Placeholder 3">
            <a:extLst>
              <a:ext uri="{FF2B5EF4-FFF2-40B4-BE49-F238E27FC236}">
                <a16:creationId xmlns:a16="http://schemas.microsoft.com/office/drawing/2014/main" id="{FC608B5B-C5BB-3AB5-769C-9BCB0AC20200}"/>
              </a:ext>
            </a:extLst>
          </p:cNvPr>
          <p:cNvSpPr>
            <a:spLocks noGrp="1"/>
          </p:cNvSpPr>
          <p:nvPr>
            <p:ph type="ftr" sz="quarter" idx="10"/>
          </p:nvPr>
        </p:nvSpPr>
        <p:spPr/>
        <p:txBody>
          <a:bodyPr/>
          <a:lstStyle/>
          <a:p>
            <a:r>
              <a:rPr lang="en-US"/>
              <a:t>Massachusetts Department of Elementary and Secondary Education</a:t>
            </a:r>
          </a:p>
        </p:txBody>
      </p:sp>
      <p:sp>
        <p:nvSpPr>
          <p:cNvPr id="5" name="Slide Number Placeholder 4">
            <a:extLst>
              <a:ext uri="{FF2B5EF4-FFF2-40B4-BE49-F238E27FC236}">
                <a16:creationId xmlns:a16="http://schemas.microsoft.com/office/drawing/2014/main" id="{60C05A5E-6A0C-8492-6BE8-18722FC4994B}"/>
              </a:ext>
            </a:extLst>
          </p:cNvPr>
          <p:cNvSpPr>
            <a:spLocks noGrp="1"/>
          </p:cNvSpPr>
          <p:nvPr>
            <p:ph type="sldNum" sz="quarter" idx="11"/>
          </p:nvPr>
        </p:nvSpPr>
        <p:spPr/>
        <p:txBody>
          <a:bodyPr/>
          <a:lstStyle/>
          <a:p>
            <a:fld id="{145724FF-A098-4B60-9000-6891DF0985A5}" type="slidenum">
              <a:rPr lang="en-US" smtClean="0"/>
              <a:pPr/>
              <a:t>33</a:t>
            </a:fld>
            <a:endParaRPr lang="en-US"/>
          </a:p>
        </p:txBody>
      </p:sp>
    </p:spTree>
    <p:extLst>
      <p:ext uri="{BB962C8B-B14F-4D97-AF65-F5344CB8AC3E}">
        <p14:creationId xmlns:p14="http://schemas.microsoft.com/office/powerpoint/2010/main" val="28678699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AAB74F-E0D6-C0E0-5227-727ED9A9CA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468594-F893-9C3A-2719-5F301AC7CE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8364D5-4E19-4A74-2262-BA9577DC95D9}"/>
              </a:ext>
            </a:extLst>
          </p:cNvPr>
          <p:cNvSpPr>
            <a:spLocks noGrp="1"/>
          </p:cNvSpPr>
          <p:nvPr>
            <p:ph type="body" idx="1"/>
          </p:nvPr>
        </p:nvSpPr>
        <p:spPr/>
        <p:txBody>
          <a:bodyPr>
            <a:normAutofit/>
          </a:bodyPr>
          <a:lstStyle/>
          <a:p>
            <a:endParaRPr lang="en-US"/>
          </a:p>
        </p:txBody>
      </p:sp>
      <p:sp>
        <p:nvSpPr>
          <p:cNvPr id="4" name="Footer Placeholder 3">
            <a:extLst>
              <a:ext uri="{FF2B5EF4-FFF2-40B4-BE49-F238E27FC236}">
                <a16:creationId xmlns:a16="http://schemas.microsoft.com/office/drawing/2014/main" id="{DC03A9BA-20D6-4A89-580D-7EA503510FEB}"/>
              </a:ext>
            </a:extLst>
          </p:cNvPr>
          <p:cNvSpPr>
            <a:spLocks noGrp="1"/>
          </p:cNvSpPr>
          <p:nvPr>
            <p:ph type="ftr" sz="quarter" idx="10"/>
          </p:nvPr>
        </p:nvSpPr>
        <p:spPr/>
        <p:txBody>
          <a:bodyPr/>
          <a:lstStyle/>
          <a:p>
            <a:r>
              <a:rPr lang="en-US"/>
              <a:t>Massachusetts Department of Elementary and Secondary Education</a:t>
            </a:r>
          </a:p>
        </p:txBody>
      </p:sp>
      <p:sp>
        <p:nvSpPr>
          <p:cNvPr id="5" name="Slide Number Placeholder 4">
            <a:extLst>
              <a:ext uri="{FF2B5EF4-FFF2-40B4-BE49-F238E27FC236}">
                <a16:creationId xmlns:a16="http://schemas.microsoft.com/office/drawing/2014/main" id="{116C7E1B-982E-EE98-C265-5E52BC0465AC}"/>
              </a:ext>
            </a:extLst>
          </p:cNvPr>
          <p:cNvSpPr>
            <a:spLocks noGrp="1"/>
          </p:cNvSpPr>
          <p:nvPr>
            <p:ph type="sldNum" sz="quarter" idx="11"/>
          </p:nvPr>
        </p:nvSpPr>
        <p:spPr/>
        <p:txBody>
          <a:bodyPr/>
          <a:lstStyle/>
          <a:p>
            <a:fld id="{145724FF-A098-4B60-9000-6891DF0985A5}" type="slidenum">
              <a:rPr lang="en-US" smtClean="0"/>
              <a:pPr/>
              <a:t>34</a:t>
            </a:fld>
            <a:endParaRPr lang="en-US"/>
          </a:p>
        </p:txBody>
      </p:sp>
    </p:spTree>
    <p:extLst>
      <p:ext uri="{BB962C8B-B14F-4D97-AF65-F5344CB8AC3E}">
        <p14:creationId xmlns:p14="http://schemas.microsoft.com/office/powerpoint/2010/main" val="28089926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B1EBF-F591-1113-4C92-4511472FF7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E2052B-A1BF-42BB-246C-F3AC906056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3704D4-1CD6-5F20-D8C9-B0A3BF0BC389}"/>
              </a:ext>
            </a:extLst>
          </p:cNvPr>
          <p:cNvSpPr>
            <a:spLocks noGrp="1"/>
          </p:cNvSpPr>
          <p:nvPr>
            <p:ph type="body" idx="1"/>
          </p:nvPr>
        </p:nvSpPr>
        <p:spPr/>
        <p:txBody>
          <a:bodyPr>
            <a:normAutofit/>
          </a:bodyPr>
          <a:lstStyle/>
          <a:p>
            <a:endParaRPr lang="en-US"/>
          </a:p>
        </p:txBody>
      </p:sp>
      <p:sp>
        <p:nvSpPr>
          <p:cNvPr id="4" name="Footer Placeholder 3">
            <a:extLst>
              <a:ext uri="{FF2B5EF4-FFF2-40B4-BE49-F238E27FC236}">
                <a16:creationId xmlns:a16="http://schemas.microsoft.com/office/drawing/2014/main" id="{0B566295-D1A0-6448-AC3F-B70BD3E6EDDA}"/>
              </a:ext>
            </a:extLst>
          </p:cNvPr>
          <p:cNvSpPr>
            <a:spLocks noGrp="1"/>
          </p:cNvSpPr>
          <p:nvPr>
            <p:ph type="ftr" sz="quarter" idx="10"/>
          </p:nvPr>
        </p:nvSpPr>
        <p:spPr/>
        <p:txBody>
          <a:bodyPr/>
          <a:lstStyle/>
          <a:p>
            <a:r>
              <a:rPr lang="en-US"/>
              <a:t>Massachusetts Department of Elementary and Secondary Education</a:t>
            </a:r>
          </a:p>
        </p:txBody>
      </p:sp>
      <p:sp>
        <p:nvSpPr>
          <p:cNvPr id="5" name="Slide Number Placeholder 4">
            <a:extLst>
              <a:ext uri="{FF2B5EF4-FFF2-40B4-BE49-F238E27FC236}">
                <a16:creationId xmlns:a16="http://schemas.microsoft.com/office/drawing/2014/main" id="{E77A2F02-8519-D855-BD1A-42A0A046F8D5}"/>
              </a:ext>
            </a:extLst>
          </p:cNvPr>
          <p:cNvSpPr>
            <a:spLocks noGrp="1"/>
          </p:cNvSpPr>
          <p:nvPr>
            <p:ph type="sldNum" sz="quarter" idx="11"/>
          </p:nvPr>
        </p:nvSpPr>
        <p:spPr/>
        <p:txBody>
          <a:bodyPr/>
          <a:lstStyle/>
          <a:p>
            <a:fld id="{145724FF-A098-4B60-9000-6891DF0985A5}" type="slidenum">
              <a:rPr lang="en-US" smtClean="0"/>
              <a:pPr/>
              <a:t>35</a:t>
            </a:fld>
            <a:endParaRPr lang="en-US"/>
          </a:p>
        </p:txBody>
      </p:sp>
    </p:spTree>
    <p:extLst>
      <p:ext uri="{BB962C8B-B14F-4D97-AF65-F5344CB8AC3E}">
        <p14:creationId xmlns:p14="http://schemas.microsoft.com/office/powerpoint/2010/main" val="13516967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6A558-96A0-BB0A-0DA8-5423086025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6A8657-DC46-B89E-5E4C-52D79BF350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8E2078-1B2D-A710-D4FD-74EE26C21ED6}"/>
              </a:ext>
            </a:extLst>
          </p:cNvPr>
          <p:cNvSpPr>
            <a:spLocks noGrp="1"/>
          </p:cNvSpPr>
          <p:nvPr>
            <p:ph type="body" idx="1"/>
          </p:nvPr>
        </p:nvSpPr>
        <p:spPr/>
        <p:txBody>
          <a:bodyPr>
            <a:normAutofit/>
          </a:bodyPr>
          <a:lstStyle/>
          <a:p>
            <a:endParaRPr lang="en-US"/>
          </a:p>
        </p:txBody>
      </p:sp>
      <p:sp>
        <p:nvSpPr>
          <p:cNvPr id="4" name="Footer Placeholder 3">
            <a:extLst>
              <a:ext uri="{FF2B5EF4-FFF2-40B4-BE49-F238E27FC236}">
                <a16:creationId xmlns:a16="http://schemas.microsoft.com/office/drawing/2014/main" id="{BDF67D0B-C50C-9DF1-2D9A-73C0CE2359D3}"/>
              </a:ext>
            </a:extLst>
          </p:cNvPr>
          <p:cNvSpPr>
            <a:spLocks noGrp="1"/>
          </p:cNvSpPr>
          <p:nvPr>
            <p:ph type="ftr" sz="quarter" idx="10"/>
          </p:nvPr>
        </p:nvSpPr>
        <p:spPr/>
        <p:txBody>
          <a:bodyPr/>
          <a:lstStyle/>
          <a:p>
            <a:r>
              <a:rPr lang="en-US"/>
              <a:t>Massachusetts Department of Elementary and Secondary Education</a:t>
            </a:r>
          </a:p>
        </p:txBody>
      </p:sp>
      <p:sp>
        <p:nvSpPr>
          <p:cNvPr id="5" name="Slide Number Placeholder 4">
            <a:extLst>
              <a:ext uri="{FF2B5EF4-FFF2-40B4-BE49-F238E27FC236}">
                <a16:creationId xmlns:a16="http://schemas.microsoft.com/office/drawing/2014/main" id="{52A4DA7D-862F-7E45-569F-1E62B588B4B8}"/>
              </a:ext>
            </a:extLst>
          </p:cNvPr>
          <p:cNvSpPr>
            <a:spLocks noGrp="1"/>
          </p:cNvSpPr>
          <p:nvPr>
            <p:ph type="sldNum" sz="quarter" idx="11"/>
          </p:nvPr>
        </p:nvSpPr>
        <p:spPr/>
        <p:txBody>
          <a:bodyPr/>
          <a:lstStyle/>
          <a:p>
            <a:fld id="{145724FF-A098-4B60-9000-6891DF0985A5}" type="slidenum">
              <a:rPr lang="en-US" smtClean="0"/>
              <a:pPr/>
              <a:t>36</a:t>
            </a:fld>
            <a:endParaRPr lang="en-US"/>
          </a:p>
        </p:txBody>
      </p:sp>
    </p:spTree>
    <p:extLst>
      <p:ext uri="{BB962C8B-B14F-4D97-AF65-F5344CB8AC3E}">
        <p14:creationId xmlns:p14="http://schemas.microsoft.com/office/powerpoint/2010/main" val="32007000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1E1DE-1876-9EB6-63B5-6D493D4507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C6166B-8E19-A3D3-9CD7-C63B2780FF0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5576416-F0A9-6376-0BFF-870EBD99060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D3AD497-06A9-D704-32F9-22A5F62E02C8}"/>
              </a:ext>
            </a:extLst>
          </p:cNvPr>
          <p:cNvSpPr>
            <a:spLocks noGrp="1"/>
          </p:cNvSpPr>
          <p:nvPr>
            <p:ph type="sldNum" sz="quarter" idx="5"/>
          </p:nvPr>
        </p:nvSpPr>
        <p:spPr/>
        <p:txBody>
          <a:bodyPr/>
          <a:lstStyle/>
          <a:p>
            <a:fld id="{ADCCD5AF-71CD-4C88-AC55-E7BE057B2D3C}" type="slidenum">
              <a:rPr lang="zh-CN" altLang="en-US" smtClean="0"/>
              <a:pPr/>
              <a:t>37</a:t>
            </a:fld>
            <a:endParaRPr lang="zh-CN" altLang="en-US"/>
          </a:p>
        </p:txBody>
      </p:sp>
    </p:spTree>
    <p:extLst>
      <p:ext uri="{BB962C8B-B14F-4D97-AF65-F5344CB8AC3E}">
        <p14:creationId xmlns:p14="http://schemas.microsoft.com/office/powerpoint/2010/main" val="22497144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BE656-5266-033B-8827-7C1CA0501F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51D254-B8F4-1DD9-802D-D3C30C43FB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44C918-0223-C257-3EBF-1769C594B7B2}"/>
              </a:ext>
            </a:extLst>
          </p:cNvPr>
          <p:cNvSpPr>
            <a:spLocks noGrp="1"/>
          </p:cNvSpPr>
          <p:nvPr>
            <p:ph type="body" idx="1"/>
          </p:nvPr>
        </p:nvSpPr>
        <p:spPr/>
        <p:txBody>
          <a:bodyPr>
            <a:normAutofit/>
          </a:bodyPr>
          <a:lstStyle/>
          <a:p>
            <a:endParaRPr lang="en-US"/>
          </a:p>
        </p:txBody>
      </p:sp>
      <p:sp>
        <p:nvSpPr>
          <p:cNvPr id="4" name="Footer Placeholder 3">
            <a:extLst>
              <a:ext uri="{FF2B5EF4-FFF2-40B4-BE49-F238E27FC236}">
                <a16:creationId xmlns:a16="http://schemas.microsoft.com/office/drawing/2014/main" id="{90278BCA-C2DB-370E-0340-C427F597CA2A}"/>
              </a:ext>
            </a:extLst>
          </p:cNvPr>
          <p:cNvSpPr>
            <a:spLocks noGrp="1"/>
          </p:cNvSpPr>
          <p:nvPr>
            <p:ph type="ftr" sz="quarter" idx="10"/>
          </p:nvPr>
        </p:nvSpPr>
        <p:spPr/>
        <p:txBody>
          <a:bodyPr/>
          <a:lstStyle/>
          <a:p>
            <a:r>
              <a:rPr lang="en-US"/>
              <a:t>Massachusetts Department of Elementary and Secondary Education</a:t>
            </a:r>
          </a:p>
        </p:txBody>
      </p:sp>
      <p:sp>
        <p:nvSpPr>
          <p:cNvPr id="5" name="Slide Number Placeholder 4">
            <a:extLst>
              <a:ext uri="{FF2B5EF4-FFF2-40B4-BE49-F238E27FC236}">
                <a16:creationId xmlns:a16="http://schemas.microsoft.com/office/drawing/2014/main" id="{07BD9FF3-739A-87A6-25B7-CD29D8AA34AD}"/>
              </a:ext>
            </a:extLst>
          </p:cNvPr>
          <p:cNvSpPr>
            <a:spLocks noGrp="1"/>
          </p:cNvSpPr>
          <p:nvPr>
            <p:ph type="sldNum" sz="quarter" idx="11"/>
          </p:nvPr>
        </p:nvSpPr>
        <p:spPr/>
        <p:txBody>
          <a:bodyPr/>
          <a:lstStyle/>
          <a:p>
            <a:fld id="{145724FF-A098-4B60-9000-6891DF0985A5}" type="slidenum">
              <a:rPr lang="en-US" smtClean="0"/>
              <a:pPr/>
              <a:t>38</a:t>
            </a:fld>
            <a:endParaRPr lang="en-US"/>
          </a:p>
        </p:txBody>
      </p:sp>
    </p:spTree>
    <p:extLst>
      <p:ext uri="{BB962C8B-B14F-4D97-AF65-F5344CB8AC3E}">
        <p14:creationId xmlns:p14="http://schemas.microsoft.com/office/powerpoint/2010/main" val="28693145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12762-95B9-5D37-0C13-B3016C216B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16C6B2-1809-E740-56D2-CF91078F72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6BB31A-1EB7-6C29-5357-766E8DB992C6}"/>
              </a:ext>
            </a:extLst>
          </p:cNvPr>
          <p:cNvSpPr>
            <a:spLocks noGrp="1"/>
          </p:cNvSpPr>
          <p:nvPr>
            <p:ph type="body" idx="1"/>
          </p:nvPr>
        </p:nvSpPr>
        <p:spPr/>
        <p:txBody>
          <a:bodyPr>
            <a:normAutofit/>
          </a:bodyPr>
          <a:lstStyle/>
          <a:p>
            <a:endParaRPr lang="en-US"/>
          </a:p>
        </p:txBody>
      </p:sp>
      <p:sp>
        <p:nvSpPr>
          <p:cNvPr id="4" name="Footer Placeholder 3">
            <a:extLst>
              <a:ext uri="{FF2B5EF4-FFF2-40B4-BE49-F238E27FC236}">
                <a16:creationId xmlns:a16="http://schemas.microsoft.com/office/drawing/2014/main" id="{665A48EA-5A24-D8EB-DA9E-FEB03237BC1D}"/>
              </a:ext>
            </a:extLst>
          </p:cNvPr>
          <p:cNvSpPr>
            <a:spLocks noGrp="1"/>
          </p:cNvSpPr>
          <p:nvPr>
            <p:ph type="ftr" sz="quarter" idx="10"/>
          </p:nvPr>
        </p:nvSpPr>
        <p:spPr/>
        <p:txBody>
          <a:bodyPr/>
          <a:lstStyle/>
          <a:p>
            <a:r>
              <a:rPr lang="en-US"/>
              <a:t>Massachusetts Department of Elementary and Secondary Education</a:t>
            </a:r>
          </a:p>
        </p:txBody>
      </p:sp>
      <p:sp>
        <p:nvSpPr>
          <p:cNvPr id="5" name="Slide Number Placeholder 4">
            <a:extLst>
              <a:ext uri="{FF2B5EF4-FFF2-40B4-BE49-F238E27FC236}">
                <a16:creationId xmlns:a16="http://schemas.microsoft.com/office/drawing/2014/main" id="{C50C8008-4168-9B1E-F3A4-3EE1FE17CF6F}"/>
              </a:ext>
            </a:extLst>
          </p:cNvPr>
          <p:cNvSpPr>
            <a:spLocks noGrp="1"/>
          </p:cNvSpPr>
          <p:nvPr>
            <p:ph type="sldNum" sz="quarter" idx="11"/>
          </p:nvPr>
        </p:nvSpPr>
        <p:spPr/>
        <p:txBody>
          <a:bodyPr/>
          <a:lstStyle/>
          <a:p>
            <a:fld id="{145724FF-A098-4B60-9000-6891DF0985A5}" type="slidenum">
              <a:rPr lang="en-US" smtClean="0"/>
              <a:pPr/>
              <a:t>39</a:t>
            </a:fld>
            <a:endParaRPr lang="en-US"/>
          </a:p>
        </p:txBody>
      </p:sp>
    </p:spTree>
    <p:extLst>
      <p:ext uri="{BB962C8B-B14F-4D97-AF65-F5344CB8AC3E}">
        <p14:creationId xmlns:p14="http://schemas.microsoft.com/office/powerpoint/2010/main" val="18563587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41</a:t>
            </a:fld>
            <a:endParaRPr lang="zh-CN" altLang="en-US"/>
          </a:p>
        </p:txBody>
      </p:sp>
    </p:spTree>
    <p:extLst>
      <p:ext uri="{BB962C8B-B14F-4D97-AF65-F5344CB8AC3E}">
        <p14:creationId xmlns:p14="http://schemas.microsoft.com/office/powerpoint/2010/main" val="9842643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42</a:t>
            </a:fld>
            <a:endParaRPr lang="en-US"/>
          </a:p>
        </p:txBody>
      </p:sp>
    </p:spTree>
    <p:extLst>
      <p:ext uri="{BB962C8B-B14F-4D97-AF65-F5344CB8AC3E}">
        <p14:creationId xmlns:p14="http://schemas.microsoft.com/office/powerpoint/2010/main" val="18402813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645FE-D5C0-1667-47C4-1A5972EA6C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1D233A-10BB-747D-C3B3-228948DD6974}"/>
              </a:ext>
            </a:extLst>
          </p:cNvPr>
          <p:cNvSpPr>
            <a:spLocks noGrp="1" noRot="1" noChangeAspect="1"/>
          </p:cNvSpPr>
          <p:nvPr>
            <p:ph type="sldImg"/>
          </p:nvPr>
        </p:nvSpPr>
        <p:spPr>
          <a:xfrm>
            <a:off x="406400" y="696913"/>
            <a:ext cx="6197600" cy="3486150"/>
          </a:xfrm>
        </p:spPr>
      </p:sp>
      <p:sp>
        <p:nvSpPr>
          <p:cNvPr id="3" name="Notes Placeholder 2">
            <a:extLst>
              <a:ext uri="{FF2B5EF4-FFF2-40B4-BE49-F238E27FC236}">
                <a16:creationId xmlns:a16="http://schemas.microsoft.com/office/drawing/2014/main" id="{A8F07AB4-4A92-CB04-A00D-77FE1DBAF189}"/>
              </a:ext>
            </a:extLst>
          </p:cNvPr>
          <p:cNvSpPr>
            <a:spLocks noGrp="1"/>
          </p:cNvSpPr>
          <p:nvPr>
            <p:ph type="body" idx="1"/>
          </p:nvPr>
        </p:nvSpPr>
        <p:spPr/>
        <p:txBody>
          <a:bodyPr>
            <a:normAutofit/>
          </a:bodyPr>
          <a:lstStyle/>
          <a:p>
            <a:endParaRPr lang="en-US"/>
          </a:p>
        </p:txBody>
      </p:sp>
      <p:sp>
        <p:nvSpPr>
          <p:cNvPr id="4" name="Footer Placeholder 3">
            <a:extLst>
              <a:ext uri="{FF2B5EF4-FFF2-40B4-BE49-F238E27FC236}">
                <a16:creationId xmlns:a16="http://schemas.microsoft.com/office/drawing/2014/main" id="{CEDE8722-A735-53F3-1EC3-247B2834BDAE}"/>
              </a:ext>
            </a:extLst>
          </p:cNvPr>
          <p:cNvSpPr>
            <a:spLocks noGrp="1"/>
          </p:cNvSpPr>
          <p:nvPr>
            <p:ph type="ftr" sz="quarter" idx="10"/>
          </p:nvPr>
        </p:nvSpPr>
        <p:spPr/>
        <p:txBody>
          <a:bodyPr/>
          <a:lstStyle/>
          <a:p>
            <a:r>
              <a:rPr lang="en-US"/>
              <a:t>Massachusetts Department of Elementary and Secondary Education</a:t>
            </a:r>
          </a:p>
        </p:txBody>
      </p:sp>
      <p:sp>
        <p:nvSpPr>
          <p:cNvPr id="5" name="Slide Number Placeholder 4">
            <a:extLst>
              <a:ext uri="{FF2B5EF4-FFF2-40B4-BE49-F238E27FC236}">
                <a16:creationId xmlns:a16="http://schemas.microsoft.com/office/drawing/2014/main" id="{4A083CDA-3841-3604-5C84-7245CD32732E}"/>
              </a:ext>
            </a:extLst>
          </p:cNvPr>
          <p:cNvSpPr>
            <a:spLocks noGrp="1"/>
          </p:cNvSpPr>
          <p:nvPr>
            <p:ph type="sldNum" sz="quarter" idx="11"/>
          </p:nvPr>
        </p:nvSpPr>
        <p:spPr/>
        <p:txBody>
          <a:bodyPr/>
          <a:lstStyle/>
          <a:p>
            <a:fld id="{145724FF-A098-4B60-9000-6891DF0985A5}" type="slidenum">
              <a:rPr lang="en-US" smtClean="0"/>
              <a:pPr/>
              <a:t>43</a:t>
            </a:fld>
            <a:endParaRPr lang="en-US"/>
          </a:p>
        </p:txBody>
      </p:sp>
    </p:spTree>
    <p:extLst>
      <p:ext uri="{BB962C8B-B14F-4D97-AF65-F5344CB8AC3E}">
        <p14:creationId xmlns:p14="http://schemas.microsoft.com/office/powerpoint/2010/main" val="814599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36118444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44</a:t>
            </a:fld>
            <a:endParaRPr lang="zh-CN" altLang="en-US"/>
          </a:p>
        </p:txBody>
      </p:sp>
    </p:spTree>
    <p:extLst>
      <p:ext uri="{BB962C8B-B14F-4D97-AF65-F5344CB8AC3E}">
        <p14:creationId xmlns:p14="http://schemas.microsoft.com/office/powerpoint/2010/main" val="35910700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A55364-4ABA-E748-EA0E-40F06208ED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6744C7-0BB7-8413-10E7-49DCD347EB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A4C907-FA0E-2B50-2E5D-D275ADC6893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5982A9-63B2-EBF9-52AA-A78C5FDF5451}"/>
              </a:ext>
            </a:extLst>
          </p:cNvPr>
          <p:cNvSpPr>
            <a:spLocks noGrp="1"/>
          </p:cNvSpPr>
          <p:nvPr>
            <p:ph type="sldNum" sz="quarter" idx="5"/>
          </p:nvPr>
        </p:nvSpPr>
        <p:spPr/>
        <p:txBody>
          <a:bodyPr/>
          <a:lstStyle/>
          <a:p>
            <a:fld id="{ADCCD5AF-71CD-4C88-AC55-E7BE057B2D3C}" type="slidenum">
              <a:rPr lang="zh-CN" altLang="en-US" smtClean="0"/>
              <a:pPr/>
              <a:t>45</a:t>
            </a:fld>
            <a:endParaRPr lang="zh-CN" altLang="en-US"/>
          </a:p>
        </p:txBody>
      </p:sp>
    </p:spTree>
    <p:extLst>
      <p:ext uri="{BB962C8B-B14F-4D97-AF65-F5344CB8AC3E}">
        <p14:creationId xmlns:p14="http://schemas.microsoft.com/office/powerpoint/2010/main" val="428213907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53D804-3B94-B440-A60B-0E59431314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480521-EC83-751C-F60D-227B574C8F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B160B6-C143-4BAC-FBCD-E5AC11B1C8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3CF60BA-B1A6-0215-05C6-0FC899932A5B}"/>
              </a:ext>
            </a:extLst>
          </p:cNvPr>
          <p:cNvSpPr>
            <a:spLocks noGrp="1"/>
          </p:cNvSpPr>
          <p:nvPr>
            <p:ph type="sldNum" sz="quarter" idx="5"/>
          </p:nvPr>
        </p:nvSpPr>
        <p:spPr/>
        <p:txBody>
          <a:bodyPr/>
          <a:lstStyle/>
          <a:p>
            <a:fld id="{ADCCD5AF-71CD-4C88-AC55-E7BE057B2D3C}" type="slidenum">
              <a:rPr lang="zh-CN" altLang="en-US" smtClean="0"/>
              <a:pPr/>
              <a:t>46</a:t>
            </a:fld>
            <a:endParaRPr lang="zh-CN" altLang="en-US"/>
          </a:p>
        </p:txBody>
      </p:sp>
    </p:spTree>
    <p:extLst>
      <p:ext uri="{BB962C8B-B14F-4D97-AF65-F5344CB8AC3E}">
        <p14:creationId xmlns:p14="http://schemas.microsoft.com/office/powerpoint/2010/main" val="306296888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47</a:t>
            </a:fld>
            <a:endParaRPr lang="zh-CN" altLang="en-US"/>
          </a:p>
        </p:txBody>
      </p:sp>
    </p:spTree>
    <p:extLst>
      <p:ext uri="{BB962C8B-B14F-4D97-AF65-F5344CB8AC3E}">
        <p14:creationId xmlns:p14="http://schemas.microsoft.com/office/powerpoint/2010/main" val="26421338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48</a:t>
            </a:fld>
            <a:endParaRPr lang="en-US"/>
          </a:p>
        </p:txBody>
      </p:sp>
    </p:spTree>
    <p:extLst>
      <p:ext uri="{BB962C8B-B14F-4D97-AF65-F5344CB8AC3E}">
        <p14:creationId xmlns:p14="http://schemas.microsoft.com/office/powerpoint/2010/main" val="31237828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162D4-865C-C3D1-CB2C-91BCFD52E90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C9F467-D292-B7BD-E0E9-FF72467073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882BB5-B299-A35D-45B2-2DB4B2BA92D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08F6D90-A4E6-FB27-DD06-6D46939DDAA4}"/>
              </a:ext>
            </a:extLst>
          </p:cNvPr>
          <p:cNvSpPr>
            <a:spLocks noGrp="1"/>
          </p:cNvSpPr>
          <p:nvPr>
            <p:ph type="sldNum" sz="quarter" idx="5"/>
          </p:nvPr>
        </p:nvSpPr>
        <p:spPr/>
        <p:txBody>
          <a:bodyPr/>
          <a:lstStyle/>
          <a:p>
            <a:fld id="{ADCCD5AF-71CD-4C88-AC55-E7BE057B2D3C}" type="slidenum">
              <a:rPr lang="zh-CN" altLang="en-US" smtClean="0"/>
              <a:pPr/>
              <a:t>49</a:t>
            </a:fld>
            <a:endParaRPr lang="zh-CN" altLang="en-US"/>
          </a:p>
        </p:txBody>
      </p:sp>
    </p:spTree>
    <p:extLst>
      <p:ext uri="{BB962C8B-B14F-4D97-AF65-F5344CB8AC3E}">
        <p14:creationId xmlns:p14="http://schemas.microsoft.com/office/powerpoint/2010/main" val="23050900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E6EE2-D34A-EBFB-F369-6AAB71201D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986FC0-FCE9-7231-B332-226E837680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2C48B7-686F-6E41-0669-97B9604BD2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CCC51B2-6AF7-923F-7287-62398F128105}"/>
              </a:ext>
            </a:extLst>
          </p:cNvPr>
          <p:cNvSpPr>
            <a:spLocks noGrp="1"/>
          </p:cNvSpPr>
          <p:nvPr>
            <p:ph type="sldNum" sz="quarter" idx="5"/>
          </p:nvPr>
        </p:nvSpPr>
        <p:spPr/>
        <p:txBody>
          <a:bodyPr/>
          <a:lstStyle/>
          <a:p>
            <a:fld id="{ADCCD5AF-71CD-4C88-AC55-E7BE057B2D3C}" type="slidenum">
              <a:rPr lang="zh-CN" altLang="en-US" smtClean="0"/>
              <a:pPr/>
              <a:t>50</a:t>
            </a:fld>
            <a:endParaRPr lang="zh-CN" altLang="en-US"/>
          </a:p>
        </p:txBody>
      </p:sp>
    </p:spTree>
    <p:extLst>
      <p:ext uri="{BB962C8B-B14F-4D97-AF65-F5344CB8AC3E}">
        <p14:creationId xmlns:p14="http://schemas.microsoft.com/office/powerpoint/2010/main" val="23576143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5BDDE-37B0-77BB-0A09-99C2A478F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7DC38D-4303-B1D2-3575-12D89D0EC5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CC1025-4093-1715-0FCE-9E4A0DEDC2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0DADA6C-953B-4FF0-79E5-3DF5CF490A7D}"/>
              </a:ext>
            </a:extLst>
          </p:cNvPr>
          <p:cNvSpPr>
            <a:spLocks noGrp="1"/>
          </p:cNvSpPr>
          <p:nvPr>
            <p:ph type="sldNum" sz="quarter" idx="5"/>
          </p:nvPr>
        </p:nvSpPr>
        <p:spPr/>
        <p:txBody>
          <a:bodyPr/>
          <a:lstStyle/>
          <a:p>
            <a:fld id="{ADCCD5AF-71CD-4C88-AC55-E7BE057B2D3C}" type="slidenum">
              <a:rPr lang="zh-CN" altLang="en-US" smtClean="0"/>
              <a:pPr/>
              <a:t>51</a:t>
            </a:fld>
            <a:endParaRPr lang="zh-CN" altLang="en-US"/>
          </a:p>
        </p:txBody>
      </p:sp>
    </p:spTree>
    <p:extLst>
      <p:ext uri="{BB962C8B-B14F-4D97-AF65-F5344CB8AC3E}">
        <p14:creationId xmlns:p14="http://schemas.microsoft.com/office/powerpoint/2010/main" val="23015688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DFE3C-700A-D92E-CE3C-E2F2BF4E40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46C95F-952E-905D-F51A-DC7129F3CB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192AAA-080B-9E6A-B313-B3B85E4682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152539E-A94A-F0AD-4DD2-589CBADCB865}"/>
              </a:ext>
            </a:extLst>
          </p:cNvPr>
          <p:cNvSpPr>
            <a:spLocks noGrp="1"/>
          </p:cNvSpPr>
          <p:nvPr>
            <p:ph type="sldNum" sz="quarter" idx="5"/>
          </p:nvPr>
        </p:nvSpPr>
        <p:spPr/>
        <p:txBody>
          <a:bodyPr/>
          <a:lstStyle/>
          <a:p>
            <a:fld id="{ADCCD5AF-71CD-4C88-AC55-E7BE057B2D3C}" type="slidenum">
              <a:rPr lang="zh-CN" altLang="en-US" smtClean="0"/>
              <a:pPr/>
              <a:t>52</a:t>
            </a:fld>
            <a:endParaRPr lang="zh-CN" altLang="en-US"/>
          </a:p>
        </p:txBody>
      </p:sp>
    </p:spTree>
    <p:extLst>
      <p:ext uri="{BB962C8B-B14F-4D97-AF65-F5344CB8AC3E}">
        <p14:creationId xmlns:p14="http://schemas.microsoft.com/office/powerpoint/2010/main" val="36930867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54</a:t>
            </a:fld>
            <a:endParaRPr lang="zh-CN" altLang="en-US"/>
          </a:p>
        </p:txBody>
      </p:sp>
    </p:spTree>
    <p:extLst>
      <p:ext uri="{BB962C8B-B14F-4D97-AF65-F5344CB8AC3E}">
        <p14:creationId xmlns:p14="http://schemas.microsoft.com/office/powerpoint/2010/main" val="3845660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410777114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55</a:t>
            </a:fld>
            <a:endParaRPr lang="zh-CN" altLang="en-US"/>
          </a:p>
        </p:txBody>
      </p:sp>
    </p:spTree>
    <p:extLst>
      <p:ext uri="{BB962C8B-B14F-4D97-AF65-F5344CB8AC3E}">
        <p14:creationId xmlns:p14="http://schemas.microsoft.com/office/powerpoint/2010/main" val="14932056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56</a:t>
            </a:fld>
            <a:endParaRPr lang="zh-CN" altLang="en-US"/>
          </a:p>
        </p:txBody>
      </p:sp>
    </p:spTree>
    <p:extLst>
      <p:ext uri="{BB962C8B-B14F-4D97-AF65-F5344CB8AC3E}">
        <p14:creationId xmlns:p14="http://schemas.microsoft.com/office/powerpoint/2010/main" val="34675878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57</a:t>
            </a:fld>
            <a:endParaRPr lang="zh-CN" altLang="en-US"/>
          </a:p>
        </p:txBody>
      </p:sp>
    </p:spTree>
    <p:extLst>
      <p:ext uri="{BB962C8B-B14F-4D97-AF65-F5344CB8AC3E}">
        <p14:creationId xmlns:p14="http://schemas.microsoft.com/office/powerpoint/2010/main" val="22548258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835632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3C724-4628-C15E-D7C8-3C32429AFC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5CAD28-7A06-0EC3-5944-B34336B59B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E8E8A8-E8D3-B177-8FE6-F9F327ED3A9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02E1F84-04AC-530E-883F-67906DBF2755}"/>
              </a:ext>
            </a:extLst>
          </p:cNvPr>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10145326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10</a:t>
            </a:fld>
            <a:endParaRPr lang="en-US"/>
          </a:p>
        </p:txBody>
      </p:sp>
    </p:spTree>
    <p:extLst>
      <p:ext uri="{BB962C8B-B14F-4D97-AF65-F5344CB8AC3E}">
        <p14:creationId xmlns:p14="http://schemas.microsoft.com/office/powerpoint/2010/main" val="1212860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a:t>Massachusetts Department of Elementary and Secondary Education</a:t>
            </a:r>
          </a:p>
        </p:txBody>
      </p:sp>
      <p:sp>
        <p:nvSpPr>
          <p:cNvPr id="5" name="Slide Number Placeholder 4"/>
          <p:cNvSpPr>
            <a:spLocks noGrp="1"/>
          </p:cNvSpPr>
          <p:nvPr>
            <p:ph type="sldNum" sz="quarter" idx="11"/>
          </p:nvPr>
        </p:nvSpPr>
        <p:spPr/>
        <p:txBody>
          <a:bodyPr/>
          <a:lstStyle/>
          <a:p>
            <a:fld id="{145724FF-A098-4B60-9000-6891DF0985A5}" type="slidenum">
              <a:rPr lang="en-US" smtClean="0"/>
              <a:pPr/>
              <a:t>11</a:t>
            </a:fld>
            <a:endParaRPr lang="en-US"/>
          </a:p>
        </p:txBody>
      </p:sp>
    </p:spTree>
    <p:extLst>
      <p:ext uri="{BB962C8B-B14F-4D97-AF65-F5344CB8AC3E}">
        <p14:creationId xmlns:p14="http://schemas.microsoft.com/office/powerpoint/2010/main" val="17114276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1C12EC-2D98-F919-775B-ABB3C3BE6A24}"/>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C5E8125-6C10-B68E-7EEC-29F87A03ED17}"/>
              </a:ext>
            </a:extLst>
          </p:cNvPr>
          <p:cNvSpPr>
            <a:spLocks noGrp="1"/>
          </p:cNvSpPr>
          <p:nvPr>
            <p:ph type="ctrTitle"/>
          </p:nvPr>
        </p:nvSpPr>
        <p:spPr>
          <a:xfrm>
            <a:off x="342900" y="1377519"/>
            <a:ext cx="10079182" cy="2560638"/>
          </a:xfrm>
        </p:spPr>
        <p:txBody>
          <a:bodyPr anchor="b">
            <a:normAutofit/>
          </a:bodyPr>
          <a:lstStyle>
            <a:lvl1pPr algn="l">
              <a:defRPr sz="8000" spc="-15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E2A40F4C-9107-5A14-480E-3D44D062E317}"/>
              </a:ext>
            </a:extLst>
          </p:cNvPr>
          <p:cNvSpPr>
            <a:spLocks noGrp="1"/>
          </p:cNvSpPr>
          <p:nvPr>
            <p:ph type="subTitle" idx="1"/>
          </p:nvPr>
        </p:nvSpPr>
        <p:spPr>
          <a:xfrm>
            <a:off x="342900" y="3938157"/>
            <a:ext cx="10079182" cy="1558636"/>
          </a:xfrm>
        </p:spPr>
        <p:txBody>
          <a:bodyPr/>
          <a:lstStyle>
            <a:lvl1pPr marL="0" indent="0" algn="l">
              <a:buNone/>
              <a:defRPr sz="2400">
                <a:solidFill>
                  <a:srgbClr val="B5DFF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91B62B64-39B8-E038-D8C3-7C98BA27DF68}"/>
              </a:ext>
              <a:ext uri="{C183D7F6-B498-43B3-948B-1728B52AA6E4}">
                <adec:decorative xmlns:adec="http://schemas.microsoft.com/office/drawing/2017/decorative" val="1"/>
              </a:ext>
            </a:extLst>
          </p:cNvPr>
          <p:cNvSpPr>
            <a:spLocks noGrp="1"/>
          </p:cNvSpPr>
          <p:nvPr>
            <p:ph type="sldNum" sz="quarter" idx="12"/>
          </p:nvPr>
        </p:nvSpPr>
        <p:spPr>
          <a:xfrm>
            <a:off x="8981536" y="6316232"/>
            <a:ext cx="2743200" cy="365125"/>
          </a:xfrm>
          <a:prstGeom prst="rect">
            <a:avLst/>
          </a:prstGeom>
        </p:spPr>
        <p:txBody>
          <a:bodyPr/>
          <a:lstStyle/>
          <a:p>
            <a:fld id="{68A8D22E-6BC5-9E47-900C-2BB94685D9F5}" type="slidenum">
              <a:rPr lang="en-US" smtClean="0"/>
              <a:t>‹#›</a:t>
            </a:fld>
            <a:endParaRPr lang="en-US" dirty="0"/>
          </a:p>
        </p:txBody>
      </p:sp>
    </p:spTree>
    <p:extLst>
      <p:ext uri="{BB962C8B-B14F-4D97-AF65-F5344CB8AC3E}">
        <p14:creationId xmlns:p14="http://schemas.microsoft.com/office/powerpoint/2010/main" val="1107444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E37EEE-D964-01B0-F4A0-F2D4CF769D44}"/>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276999"/>
          </a:xfrm>
          <a:prstGeom prst="rect">
            <a:avLst/>
          </a:prstGeom>
          <a:noFill/>
        </p:spPr>
        <p:txBody>
          <a:bodyPr wrap="square" rtlCol="0">
            <a:spAutoFit/>
          </a:bodyPr>
          <a:lstStyle/>
          <a:p>
            <a:pPr algn="ctr"/>
            <a:fld id="{B7E03E9B-E934-2C4D-ADCE-95F69DF73B50}" type="slidenum">
              <a:rPr lang="en-US" sz="1200" b="0" smtClean="0">
                <a:solidFill>
                  <a:srgbClr val="000000"/>
                </a:solidFill>
                <a:latin typeface="Arial" panose="020B0604020202020204" pitchFamily="34" charset="0"/>
                <a:cs typeface="Arial" panose="020B0604020202020204" pitchFamily="34" charset="0"/>
              </a:rPr>
              <a:pPr algn="ctr"/>
              <a:t>‹#›</a:t>
            </a:fld>
            <a:endParaRPr lang="en-US" sz="1200" b="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1861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848F347-AA24-8FA9-00DD-B18EFD1711D7}"/>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dirty="0"/>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276999"/>
          </a:xfrm>
          <a:prstGeom prst="rect">
            <a:avLst/>
          </a:prstGeom>
          <a:noFill/>
        </p:spPr>
        <p:txBody>
          <a:bodyPr wrap="square" rtlCol="0">
            <a:spAutoFit/>
          </a:bodyPr>
          <a:lstStyle/>
          <a:p>
            <a:pPr algn="ctr"/>
            <a:fld id="{B7E03E9B-E934-2C4D-ADCE-95F69DF73B50}" type="slidenum">
              <a:rPr lang="en-US" sz="1200" b="0" smtClean="0">
                <a:solidFill>
                  <a:srgbClr val="FAF9FA"/>
                </a:solidFill>
                <a:latin typeface="Arial" panose="020B0604020202020204" pitchFamily="34" charset="0"/>
                <a:cs typeface="Arial" panose="020B0604020202020204" pitchFamily="34" charset="0"/>
              </a:rPr>
              <a:pPr algn="ctr"/>
              <a:t>‹#›</a:t>
            </a:fld>
            <a:endParaRPr lang="en-US" sz="1200" b="0" dirty="0">
              <a:solidFill>
                <a:srgbClr val="FAF9F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4951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2E7C15-0C24-5DC8-6F66-E905BEBED4C5}"/>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276999"/>
          </a:xfrm>
          <a:prstGeom prst="rect">
            <a:avLst/>
          </a:prstGeom>
          <a:noFill/>
        </p:spPr>
        <p:txBody>
          <a:bodyPr wrap="square" rtlCol="0">
            <a:spAutoFit/>
          </a:bodyPr>
          <a:lstStyle/>
          <a:p>
            <a:pPr algn="ctr"/>
            <a:fld id="{B7E03E9B-E934-2C4D-ADCE-95F69DF73B50}" type="slidenum">
              <a:rPr lang="en-US" sz="1200" b="0" baseline="0" smtClean="0">
                <a:solidFill>
                  <a:srgbClr val="000000"/>
                </a:solidFill>
                <a:latin typeface="Arial" panose="020B0604020202020204" pitchFamily="34" charset="0"/>
                <a:cs typeface="Arial" panose="020B0604020202020204" pitchFamily="34" charset="0"/>
              </a:rPr>
              <a:pPr algn="ctr"/>
              <a:t>‹#›</a:t>
            </a:fld>
            <a:endParaRPr lang="en-US" sz="1200" b="0" baseline="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296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0C3ED14-0DB3-7D48-3A97-1FF5E5385B5F}"/>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10406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08407E5-4EC1-8D13-A0A6-462CA2ABE171}"/>
              </a:ext>
              <a:ext uri="{C183D7F6-B498-43B3-948B-1728B52AA6E4}">
                <adec:decorative xmlns:adec="http://schemas.microsoft.com/office/drawing/2017/decorative" val="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A3A9466-4760-97A7-0A3A-91898B0FD2FE}"/>
              </a:ext>
            </a:extLst>
          </p:cNvPr>
          <p:cNvSpPr>
            <a:spLocks noGrp="1"/>
          </p:cNvSpPr>
          <p:nvPr>
            <p:ph type="title"/>
          </p:nvPr>
        </p:nvSpPr>
        <p:spPr>
          <a:xfrm>
            <a:off x="173179" y="308699"/>
            <a:ext cx="10515600" cy="861002"/>
          </a:xfrm>
        </p:spPr>
        <p:txBody>
          <a:bodyPr/>
          <a:lstStyle>
            <a:lvl1pPr>
              <a:defRPr>
                <a:solidFill>
                  <a:srgbClr val="F3F3F3"/>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4269822F-DB6A-0064-8712-F4C731FBC8C5}"/>
              </a:ext>
            </a:extLst>
          </p:cNvPr>
          <p:cNvSpPr>
            <a:spLocks noGrp="1"/>
          </p:cNvSpPr>
          <p:nvPr>
            <p:ph idx="1"/>
          </p:nvPr>
        </p:nvSpPr>
        <p:spPr>
          <a:xfrm>
            <a:off x="173179" y="1591254"/>
            <a:ext cx="11890665" cy="44146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50831B1-13C1-9512-7793-9D8A95B9EFDA}"/>
              </a:ext>
              <a:ext uri="{C183D7F6-B498-43B3-948B-1728B52AA6E4}">
                <adec:decorative xmlns:adec="http://schemas.microsoft.com/office/drawing/2017/decorative" val="1"/>
              </a:ext>
            </a:extLst>
          </p:cNvPr>
          <p:cNvSpPr>
            <a:spLocks noGrp="1"/>
          </p:cNvSpPr>
          <p:nvPr>
            <p:ph type="sldNum" sz="quarter" idx="12"/>
          </p:nvPr>
        </p:nvSpPr>
        <p:spPr>
          <a:xfrm>
            <a:off x="9317179" y="6366738"/>
            <a:ext cx="2743200" cy="365125"/>
          </a:xfrm>
          <a:prstGeom prst="rect">
            <a:avLst/>
          </a:prstGeom>
        </p:spPr>
        <p:txBody>
          <a:bodyPr/>
          <a:lstStyle>
            <a:lvl1pPr>
              <a:defRPr sz="1200" baseline="0">
                <a:solidFill>
                  <a:srgbClr val="000000"/>
                </a:solidFill>
              </a:defRPr>
            </a:lvl1pPr>
          </a:lstStyle>
          <a:p>
            <a:fld id="{68A8D22E-6BC5-9E47-900C-2BB94685D9F5}" type="slidenum">
              <a:rPr lang="en-US" smtClean="0"/>
              <a:pPr/>
              <a:t>‹#›</a:t>
            </a:fld>
            <a:endParaRPr lang="en-US" sz="1200" dirty="0">
              <a:solidFill>
                <a:srgbClr val="000000"/>
              </a:solidFill>
            </a:endParaRPr>
          </a:p>
        </p:txBody>
      </p:sp>
    </p:spTree>
    <p:extLst>
      <p:ext uri="{BB962C8B-B14F-4D97-AF65-F5344CB8AC3E}">
        <p14:creationId xmlns:p14="http://schemas.microsoft.com/office/powerpoint/2010/main" val="18391179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8" name="TextBox 7">
            <a:extLst>
              <a:ext uri="{FF2B5EF4-FFF2-40B4-BE49-F238E27FC236}">
                <a16:creationId xmlns:a16="http://schemas.microsoft.com/office/drawing/2014/main" id="{12E35620-476D-DC2D-DB39-14E42372FAD0}"/>
              </a:ext>
            </a:extLst>
          </p:cNvPr>
          <p:cNvSpPr txBox="1"/>
          <p:nvPr userDrawn="1">
            <p:extLst>
              <p:ext uri="{1162E1C5-73C7-4A58-AE30-91384D911F3F}">
                <p184:classification xmlns:p184="http://schemas.microsoft.com/office/powerpoint/2018/4/main" val="ftr"/>
              </p:ext>
            </p:extLst>
          </p:nvPr>
        </p:nvSpPr>
        <p:spPr>
          <a:xfrm>
            <a:off x="63500" y="6642100"/>
            <a:ext cx="12350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Copyright - eMetric LLC</a:t>
            </a:r>
          </a:p>
        </p:txBody>
      </p:sp>
      <p:sp>
        <p:nvSpPr>
          <p:cNvPr id="7" name="Slide Number Placeholder 6">
            <a:extLst>
              <a:ext uri="{FF2B5EF4-FFF2-40B4-BE49-F238E27FC236}">
                <a16:creationId xmlns:a16="http://schemas.microsoft.com/office/drawing/2014/main" id="{1847C782-7DCE-AA2E-36A1-4B3A6C391E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5A7E6EC-8B56-43A4-8386-1A1319363C81}" type="slidenum">
              <a:rPr lang="en-US" smtClean="0"/>
              <a:t>‹#›</a:t>
            </a:fld>
            <a:endParaRPr 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96" r:id="rId1"/>
    <p:sldLayoutId id="2147483667" r:id="rId2"/>
    <p:sldLayoutId id="2147483668" r:id="rId3"/>
    <p:sldLayoutId id="2147483669" r:id="rId4"/>
    <p:sldLayoutId id="2147483697" r:id="rId5"/>
    <p:sldLayoutId id="2147483698" r:id="rId6"/>
  </p:sldLayoutIdLst>
  <p:hf hdr="0" ftr="0" dt="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oe.mass.edu/mcas/admin.html"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hyperlink" Target="https://mcas.onlinehelp.cognia.org/technology-setup/"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mcas.onlinehelp.cognia.org/technology-setup/"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mcas.onlinehelp.cognia.org/wp-content/uploads/sites/30/2025/10/Part-II-Technology-Guidelines.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mcas.onlinehelp.cognia.org/wp-content/uploads/sites/30/2025/10/Part-II-Technology-Guidelines.pdf"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mcas.onlinehelp.cognia.org/wp-content/uploads/sites/30/2025/10/Part-II-Technology-Guidelines.pdf"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mcas.onlinehelp.cognia.org/wp-content/uploads/sites/30/2025/10/Part-II-Technology-Guidelines.pdf"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https://mcas.onlinehelp.cognia.org/wp-content/uploads/sites/30/2025/10/Part-III-Technology-Setup.pdf"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mcas.onlinehelp.cognia.org/wp-content/uploads/sites/30/2025/10/Part-III-Technology-Setup.pdf"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mcas.cognia.org/"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hyperlink" Target="https://mcas.onlinehelp.cognia.org/technology-setup/"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mcas.onlinehelp.cognia.org/technology-setup/"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hyperlink" Target="https://mcas.onlinehelp.cognia.org/wp-content/uploads/sites/30/2025/10/Updated-for-2025%E2%80%9326-ChromeOS-Application-Installation.pdf"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hyperlink" Target="https://mcas.onlinehelp.cognia.org/wp-content/uploads/sites/30/2026/01/MCAS-Student-Kiosk-ChromeOS-Application-Installation-Quick-Copy.zip" TargetMode="External"/><Relationship Id="rId4" Type="http://schemas.openxmlformats.org/officeDocument/2006/relationships/hyperlink" Target="https://mcas.onlinehelp.cognia.org/training-webinars-chromeos-kiosk-installatio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mcas.onlinehelp.cognia.org/technology-setup/"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mcas@cognia.org"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mcas.onlinehelp.cognia.org/technology-setup/" TargetMode="External"/><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https://mcas.cognia.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hyperlink" Target="https://mcas.cognia.org/"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mailto:MCASEvents@cognia.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_rels/slide4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30.svg"/><Relationship Id="rId3" Type="http://schemas.openxmlformats.org/officeDocument/2006/relationships/image" Target="../media/image20.png"/><Relationship Id="rId7" Type="http://schemas.openxmlformats.org/officeDocument/2006/relationships/image" Target="../media/image25.svg"/><Relationship Id="rId12" Type="http://schemas.openxmlformats.org/officeDocument/2006/relationships/image" Target="../media/image29.png"/><Relationship Id="rId2" Type="http://schemas.openxmlformats.org/officeDocument/2006/relationships/notesSlide" Target="../notesSlides/notesSlide41.xml"/><Relationship Id="rId16" Type="http://schemas.openxmlformats.org/officeDocument/2006/relationships/image" Target="../media/image33.png"/><Relationship Id="rId1" Type="http://schemas.openxmlformats.org/officeDocument/2006/relationships/slideLayout" Target="../slideLayouts/slideLayout4.xml"/><Relationship Id="rId6" Type="http://schemas.openxmlformats.org/officeDocument/2006/relationships/image" Target="../media/image24.png"/><Relationship Id="rId11" Type="http://schemas.openxmlformats.org/officeDocument/2006/relationships/image" Target="../media/image28.svg"/><Relationship Id="rId5" Type="http://schemas.openxmlformats.org/officeDocument/2006/relationships/image" Target="../media/image26.png"/><Relationship Id="rId15" Type="http://schemas.openxmlformats.org/officeDocument/2006/relationships/image" Target="../media/image32.svg"/><Relationship Id="rId10" Type="http://schemas.openxmlformats.org/officeDocument/2006/relationships/image" Target="../media/image27.png"/><Relationship Id="rId4" Type="http://schemas.openxmlformats.org/officeDocument/2006/relationships/image" Target="../media/image21.svg"/><Relationship Id="rId9" Type="http://schemas.openxmlformats.org/officeDocument/2006/relationships/image" Target="../media/image23.svg"/><Relationship Id="rId14" Type="http://schemas.openxmlformats.org/officeDocument/2006/relationships/image" Target="../media/image31.png"/></Relationships>
</file>

<file path=ppt/slides/_rels/slide46.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22.png"/><Relationship Id="rId3" Type="http://schemas.openxmlformats.org/officeDocument/2006/relationships/image" Target="../media/image26.png"/><Relationship Id="rId7" Type="http://schemas.openxmlformats.org/officeDocument/2006/relationships/image" Target="../media/image30.svg"/><Relationship Id="rId12" Type="http://schemas.openxmlformats.org/officeDocument/2006/relationships/image" Target="../media/image25.svg"/><Relationship Id="rId2" Type="http://schemas.openxmlformats.org/officeDocument/2006/relationships/notesSlide" Target="../notesSlides/notesSlide42.xml"/><Relationship Id="rId16" Type="http://schemas.openxmlformats.org/officeDocument/2006/relationships/image" Target="../media/image32.svg"/><Relationship Id="rId1" Type="http://schemas.openxmlformats.org/officeDocument/2006/relationships/slideLayout" Target="../slideLayouts/slideLayout4.xml"/><Relationship Id="rId6" Type="http://schemas.openxmlformats.org/officeDocument/2006/relationships/image" Target="../media/image29.png"/><Relationship Id="rId11" Type="http://schemas.openxmlformats.org/officeDocument/2006/relationships/image" Target="../media/image24.png"/><Relationship Id="rId5" Type="http://schemas.openxmlformats.org/officeDocument/2006/relationships/image" Target="../media/image21.svg"/><Relationship Id="rId15" Type="http://schemas.openxmlformats.org/officeDocument/2006/relationships/image" Target="../media/image31.png"/><Relationship Id="rId10" Type="http://schemas.openxmlformats.org/officeDocument/2006/relationships/image" Target="../media/image35.svg"/><Relationship Id="rId4" Type="http://schemas.openxmlformats.org/officeDocument/2006/relationships/image" Target="../media/image20.png"/><Relationship Id="rId9" Type="http://schemas.openxmlformats.org/officeDocument/2006/relationships/image" Target="../media/image34.png"/><Relationship Id="rId14" Type="http://schemas.openxmlformats.org/officeDocument/2006/relationships/image" Target="../media/image23.svg"/></Relationships>
</file>

<file path=ppt/slides/_rels/slide47.xml.rels><?xml version="1.0" encoding="UTF-8" standalone="yes"?>
<Relationships xmlns="http://schemas.openxmlformats.org/package/2006/relationships"><Relationship Id="rId3" Type="http://schemas.openxmlformats.org/officeDocument/2006/relationships/hyperlink" Target="https://www.doe.mass.edu/mcas/testadmin/manual/PAM.pdf"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hyperlink" Target="https://www.doe.mass.edu/mcas/admin.html" TargetMode="External"/><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hyperlink" Target="https://www.doe.mass.edu/mcas/admin.html"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8" Type="http://schemas.openxmlformats.org/officeDocument/2006/relationships/hyperlink" Target="https://www.doe.mass.edu/mcas/testadmin/" TargetMode="External"/><Relationship Id="rId3" Type="http://schemas.openxmlformats.org/officeDocument/2006/relationships/hyperlink" Target="https://mcas.onlinehelp.cognia.org/" TargetMode="External"/><Relationship Id="rId7" Type="http://schemas.openxmlformats.org/officeDocument/2006/relationships/hyperlink" Target="http://eepurl.com/ghSOhH"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www.doe.mass.edu/mcas/updates.html" TargetMode="External"/><Relationship Id="rId5" Type="http://schemas.openxmlformats.org/officeDocument/2006/relationships/hyperlink" Target="https://mcas.onlinehelp.cognia.org/technology-setup/" TargetMode="External"/><Relationship Id="rId4" Type="http://schemas.openxmlformats.org/officeDocument/2006/relationships/hyperlink" Target="https://mcas.onlinehelp.cognia.org/portal/" TargetMode="External"/></Relationships>
</file>

<file path=ppt/slides/_rels/slide56.xml.rels><?xml version="1.0" encoding="UTF-8" standalone="yes"?>
<Relationships xmlns="http://schemas.openxmlformats.org/package/2006/relationships"><Relationship Id="rId3" Type="http://schemas.openxmlformats.org/officeDocument/2006/relationships/hyperlink" Target="mailto:mcas@mass.gov" TargetMode="External"/><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hyperlink" Target="https://mcas.onlinehelp.cognia.org/" TargetMode="External"/><Relationship Id="rId2" Type="http://schemas.openxmlformats.org/officeDocument/2006/relationships/notesSlide" Target="../notesSlides/notesSlide52.xml"/><Relationship Id="rId1" Type="http://schemas.openxmlformats.org/officeDocument/2006/relationships/slideLayout" Target="../slideLayouts/slideLayout4.xml"/><Relationship Id="rId6" Type="http://schemas.openxmlformats.org/officeDocument/2006/relationships/hyperlink" Target="mailto:mcas@mass.gov" TargetMode="External"/><Relationship Id="rId5" Type="http://schemas.openxmlformats.org/officeDocument/2006/relationships/hyperlink" Target="http://www.doe.mass.edu/mcas" TargetMode="External"/><Relationship Id="rId4" Type="http://schemas.openxmlformats.org/officeDocument/2006/relationships/hyperlink" Target="mailto:mcas@cognia.org"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mcas.onlinehelp.cognia.org/technology-setup/"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mcas.onlinehelp.cognia.org/training-webina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021384"/>
            <a:ext cx="10079182" cy="2560638"/>
          </a:xfrm>
        </p:spPr>
        <p:txBody>
          <a:bodyPr>
            <a:noAutofit/>
          </a:bodyPr>
          <a:lstStyle/>
          <a:p>
            <a:r>
              <a:rPr lang="en-US" sz="5900" b="1" dirty="0">
                <a:latin typeface="Arial" panose="020B0604020202020204" pitchFamily="34" charset="0"/>
                <a:cs typeface="Arial" panose="020B0604020202020204" pitchFamily="34" charset="0"/>
              </a:rPr>
              <a:t>MCAS Tasks for Technology Coordinators</a:t>
            </a:r>
            <a:endParaRPr lang="en-US" altLang="en-US" sz="59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pPr defTabSz="914126"/>
            <a:r>
              <a:rPr lang="en-US" altLang="zh-CN" sz="2799" dirty="0">
                <a:solidFill>
                  <a:schemeClr val="bg1"/>
                </a:solidFill>
                <a:latin typeface="Arial" panose="020B0604020202020204" pitchFamily="34" charset="0"/>
                <a:cs typeface="Arial" panose="020B0604020202020204" pitchFamily="34" charset="0"/>
              </a:rPr>
              <a:t>The Office of Student Assessment Services </a:t>
            </a:r>
          </a:p>
          <a:p>
            <a:pPr defTabSz="914126"/>
            <a:r>
              <a:rPr lang="en-US" altLang="zh-CN" sz="2799" dirty="0">
                <a:solidFill>
                  <a:schemeClr val="bg1"/>
                </a:solidFill>
                <a:latin typeface="Arial" panose="020B0604020202020204" pitchFamily="34" charset="0"/>
                <a:cs typeface="Arial" panose="020B0604020202020204" pitchFamily="34" charset="0"/>
              </a:rPr>
              <a:t>February 2, 2026</a:t>
            </a:r>
            <a:endParaRPr lang="zh-CN" altLang="en-US" sz="2799"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FDD57-3BCE-4A73-8B08-7824F55C01A0}"/>
              </a:ext>
            </a:extLst>
          </p:cNvPr>
          <p:cNvSpPr>
            <a:spLocks noGrp="1"/>
          </p:cNvSpPr>
          <p:nvPr>
            <p:ph type="title" idx="4294967295"/>
          </p:nvPr>
        </p:nvSpPr>
        <p:spPr>
          <a:xfrm>
            <a:off x="227219" y="294997"/>
            <a:ext cx="10414277" cy="679450"/>
          </a:xfrm>
        </p:spPr>
        <p:txBody>
          <a:bodyPr/>
          <a:lstStyle/>
          <a:p>
            <a:r>
              <a:rPr lang="en-US" sz="4000" b="1">
                <a:solidFill>
                  <a:schemeClr val="bg1"/>
                </a:solidFill>
                <a:latin typeface="Arial" panose="020B0604020202020204" pitchFamily="34" charset="0"/>
                <a:cs typeface="Arial" panose="020B0604020202020204" pitchFamily="34" charset="0"/>
              </a:rPr>
              <a:t>Pre-Administration Checklist for Technology Staff</a:t>
            </a:r>
          </a:p>
        </p:txBody>
      </p:sp>
      <p:sp>
        <p:nvSpPr>
          <p:cNvPr id="3" name="Content Placeholder 2">
            <a:extLst>
              <a:ext uri="{FF2B5EF4-FFF2-40B4-BE49-F238E27FC236}">
                <a16:creationId xmlns:a16="http://schemas.microsoft.com/office/drawing/2014/main" id="{7D3E23DC-242D-4478-8137-E6CFB0357BCC}"/>
              </a:ext>
            </a:extLst>
          </p:cNvPr>
          <p:cNvSpPr>
            <a:spLocks noGrp="1"/>
          </p:cNvSpPr>
          <p:nvPr>
            <p:ph idx="4294967295"/>
          </p:nvPr>
        </p:nvSpPr>
        <p:spPr>
          <a:xfrm>
            <a:off x="378032" y="1782830"/>
            <a:ext cx="11064875" cy="3968613"/>
          </a:xfrm>
        </p:spPr>
        <p:txBody>
          <a:bodyPr/>
          <a:lstStyle/>
          <a:p>
            <a:pPr marL="514350" indent="-514350">
              <a:buClr>
                <a:srgbClr val="101D35"/>
              </a:buClr>
              <a:buFont typeface="+mj-lt"/>
              <a:buAutoNum type="arabicPeriod"/>
            </a:pPr>
            <a:r>
              <a:rPr lang="en-US" sz="2800" dirty="0">
                <a:solidFill>
                  <a:srgbClr val="000000"/>
                </a:solidFill>
                <a:latin typeface="Arial" panose="020B0604020202020204" pitchFamily="34" charset="0"/>
                <a:cs typeface="Arial" panose="020B0604020202020204" pitchFamily="34" charset="0"/>
              </a:rPr>
              <a:t>Review the technology coordinator responsibilities in Appendix A of the </a:t>
            </a:r>
            <a:r>
              <a:rPr lang="en-US" sz="2800" dirty="0">
                <a:latin typeface="Arial" panose="020B0604020202020204" pitchFamily="34" charset="0"/>
                <a:cs typeface="Arial" panose="020B0604020202020204" pitchFamily="34" charset="0"/>
                <a:hlinkClick r:id="rId3"/>
              </a:rPr>
              <a:t>Principal’s Administration Manual</a:t>
            </a:r>
            <a:r>
              <a:rPr lang="en-US" sz="2800" dirty="0">
                <a:latin typeface="Arial" panose="020B0604020202020204" pitchFamily="34" charset="0"/>
                <a:cs typeface="Arial" panose="020B0604020202020204" pitchFamily="34" charset="0"/>
              </a:rPr>
              <a:t> and the </a:t>
            </a:r>
            <a:r>
              <a:rPr lang="en-US" sz="2800" dirty="0">
                <a:latin typeface="Arial" panose="020B0604020202020204" pitchFamily="34" charset="0"/>
                <a:cs typeface="Arial" panose="020B0604020202020204" pitchFamily="34" charset="0"/>
                <a:hlinkClick r:id="rId4"/>
              </a:rPr>
              <a:t>MCAS Student Kiosk Technology Guide</a:t>
            </a:r>
            <a:r>
              <a:rPr lang="en-US" sz="2800" dirty="0">
                <a:latin typeface="Arial" panose="020B0604020202020204" pitchFamily="34" charset="0"/>
                <a:cs typeface="Arial" panose="020B0604020202020204" pitchFamily="34" charset="0"/>
              </a:rPr>
              <a:t>. </a:t>
            </a:r>
          </a:p>
          <a:p>
            <a:pPr marL="514350" indent="-514350">
              <a:buClr>
                <a:srgbClr val="101D35"/>
              </a:buClr>
              <a:buFont typeface="+mj-lt"/>
              <a:buAutoNum type="arabicPeriod"/>
            </a:pPr>
            <a:r>
              <a:rPr lang="en-US" sz="2800" dirty="0">
                <a:solidFill>
                  <a:srgbClr val="000000"/>
                </a:solidFill>
                <a:latin typeface="Arial" panose="020B0604020202020204" pitchFamily="34" charset="0"/>
                <a:cs typeface="Arial" panose="020B0604020202020204" pitchFamily="34" charset="0"/>
              </a:rPr>
              <a:t>Establish communication plan with principal/test coordinators. </a:t>
            </a:r>
          </a:p>
          <a:p>
            <a:pPr marL="514350" indent="-514350">
              <a:buClr>
                <a:srgbClr val="101D35"/>
              </a:buClr>
              <a:buFont typeface="+mj-lt"/>
              <a:buAutoNum type="arabicPeriod"/>
            </a:pPr>
            <a:r>
              <a:rPr lang="en-US" sz="2800" dirty="0">
                <a:solidFill>
                  <a:srgbClr val="000000"/>
                </a:solidFill>
                <a:latin typeface="Arial" panose="020B0604020202020204" pitchFamily="34" charset="0"/>
                <a:cs typeface="Arial" panose="020B0604020202020204" pitchFamily="34" charset="0"/>
              </a:rPr>
              <a:t>Verify access to MCAS Portal and MCAS Training Site. </a:t>
            </a:r>
          </a:p>
          <a:p>
            <a:pPr marL="514350" indent="-514350">
              <a:buClr>
                <a:srgbClr val="101D35"/>
              </a:buClr>
              <a:buFont typeface="+mj-lt"/>
              <a:buAutoNum type="arabicPeriod"/>
            </a:pPr>
            <a:r>
              <a:rPr lang="en-US" sz="2800" dirty="0">
                <a:solidFill>
                  <a:srgbClr val="000000"/>
                </a:solidFill>
                <a:latin typeface="Arial" panose="020B0604020202020204" pitchFamily="34" charset="0"/>
                <a:cs typeface="Arial" panose="020B0604020202020204" pitchFamily="34" charset="0"/>
              </a:rPr>
              <a:t>Verify all student devices meet technology requirements, and ensure external hardware is available (e.g., headphones, chargers).</a:t>
            </a:r>
          </a:p>
          <a:p>
            <a:pPr marL="514350" indent="-514350">
              <a:buClr>
                <a:srgbClr val="101D35"/>
              </a:buClr>
              <a:buFont typeface="+mj-lt"/>
              <a:buAutoNum type="arabicPeriod"/>
            </a:pPr>
            <a:r>
              <a:rPr lang="en-US" sz="2800" dirty="0">
                <a:solidFill>
                  <a:srgbClr val="000000"/>
                </a:solidFill>
                <a:latin typeface="Arial" panose="020B0604020202020204" pitchFamily="34" charset="0"/>
                <a:cs typeface="Arial" panose="020B0604020202020204" pitchFamily="34" charset="0"/>
              </a:rPr>
              <a:t>Configure devices.</a:t>
            </a:r>
          </a:p>
          <a:p>
            <a:pPr marL="514350" indent="-514350">
              <a:buClr>
                <a:srgbClr val="101D35"/>
              </a:buClr>
              <a:buFont typeface="+mj-lt"/>
              <a:buAutoNum type="arabicPeriod"/>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48709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FDD57-3BCE-4A73-8B08-7824F55C01A0}"/>
              </a:ext>
            </a:extLst>
          </p:cNvPr>
          <p:cNvSpPr>
            <a:spLocks noGrp="1"/>
          </p:cNvSpPr>
          <p:nvPr>
            <p:ph type="title" idx="4294967295"/>
          </p:nvPr>
        </p:nvSpPr>
        <p:spPr>
          <a:xfrm>
            <a:off x="199073" y="304165"/>
            <a:ext cx="11366500" cy="679450"/>
          </a:xfrm>
        </p:spPr>
        <p:txBody>
          <a:bodyPr/>
          <a:lstStyle/>
          <a:p>
            <a:r>
              <a:rPr lang="en-US" sz="4000" b="1" dirty="0">
                <a:solidFill>
                  <a:schemeClr val="bg1"/>
                </a:solidFill>
                <a:latin typeface="Arial" panose="020B0604020202020204" pitchFamily="34" charset="0"/>
                <a:cs typeface="Arial" panose="020B0604020202020204" pitchFamily="34" charset="0"/>
              </a:rPr>
              <a:t>Pre-Administration Checklist for Technology Staff (continued)</a:t>
            </a:r>
          </a:p>
        </p:txBody>
      </p:sp>
      <p:sp>
        <p:nvSpPr>
          <p:cNvPr id="3" name="Content Placeholder 2">
            <a:extLst>
              <a:ext uri="{FF2B5EF4-FFF2-40B4-BE49-F238E27FC236}">
                <a16:creationId xmlns:a16="http://schemas.microsoft.com/office/drawing/2014/main" id="{7D3E23DC-242D-4478-8137-E6CFB0357BCC}"/>
              </a:ext>
            </a:extLst>
          </p:cNvPr>
          <p:cNvSpPr>
            <a:spLocks noGrp="1"/>
          </p:cNvSpPr>
          <p:nvPr>
            <p:ph idx="4294967295"/>
          </p:nvPr>
        </p:nvSpPr>
        <p:spPr>
          <a:xfrm>
            <a:off x="823913" y="1745561"/>
            <a:ext cx="11064875" cy="4655239"/>
          </a:xfrm>
        </p:spPr>
        <p:txBody>
          <a:bodyPr/>
          <a:lstStyle/>
          <a:p>
            <a:pPr marL="514350" indent="-514350">
              <a:buClr>
                <a:srgbClr val="101D35"/>
              </a:buClr>
              <a:buFont typeface="+mj-lt"/>
              <a:buAutoNum type="arabicPeriod" startAt="6"/>
            </a:pPr>
            <a:r>
              <a:rPr lang="en-US" sz="2800">
                <a:solidFill>
                  <a:srgbClr val="000000"/>
                </a:solidFill>
                <a:latin typeface="Arial" panose="020B0604020202020204" pitchFamily="34" charset="0"/>
                <a:cs typeface="Arial" panose="020B0604020202020204" pitchFamily="34" charset="0"/>
              </a:rPr>
              <a:t>Add provided URLs to the exempt list in any applicable network appliance or software (e.g., content filters, firewalls, proxy servers, anti-virus solutions).</a:t>
            </a:r>
          </a:p>
          <a:p>
            <a:pPr marL="514350" indent="-514350">
              <a:buClr>
                <a:srgbClr val="101D35"/>
              </a:buClr>
              <a:buFont typeface="+mj-lt"/>
              <a:buAutoNum type="arabicPeriod" startAt="6"/>
            </a:pPr>
            <a:r>
              <a:rPr lang="en-US" sz="2800">
                <a:solidFill>
                  <a:srgbClr val="000000"/>
                </a:solidFill>
                <a:latin typeface="Arial" panose="020B0604020202020204" pitchFamily="34" charset="0"/>
                <a:cs typeface="Arial" panose="020B0604020202020204" pitchFamily="34" charset="0"/>
              </a:rPr>
              <a:t>Download and install the updated MCAS Student Kiosk on student devices.</a:t>
            </a:r>
          </a:p>
          <a:p>
            <a:pPr marL="514350" indent="-514350">
              <a:buClr>
                <a:srgbClr val="101D35"/>
              </a:buClr>
              <a:buFont typeface="+mj-lt"/>
              <a:buAutoNum type="arabicPeriod" startAt="6"/>
            </a:pPr>
            <a:r>
              <a:rPr lang="en-US" sz="2800">
                <a:solidFill>
                  <a:srgbClr val="000000"/>
                </a:solidFill>
                <a:latin typeface="Arial" panose="020B0604020202020204" pitchFamily="34" charset="0"/>
                <a:cs typeface="Arial" panose="020B0604020202020204" pitchFamily="34" charset="0"/>
              </a:rPr>
              <a:t>Conduct Site Readiness. </a:t>
            </a:r>
          </a:p>
          <a:p>
            <a:pPr marL="514350" indent="-514350">
              <a:buClr>
                <a:srgbClr val="101D35"/>
              </a:buClr>
              <a:buFont typeface="+mj-lt"/>
              <a:buAutoNum type="arabicPeriod" startAt="6"/>
            </a:pPr>
            <a:r>
              <a:rPr lang="en-US" sz="2800">
                <a:solidFill>
                  <a:srgbClr val="000000"/>
                </a:solidFill>
                <a:latin typeface="Arial" panose="020B0604020202020204" pitchFamily="34" charset="0"/>
                <a:cs typeface="Arial" panose="020B0604020202020204" pitchFamily="34" charset="0"/>
              </a:rPr>
              <a:t>Reach out to the MCAS Service Center with technology questions.</a:t>
            </a:r>
          </a:p>
          <a:p>
            <a:pPr marL="514350" indent="-514350">
              <a:buClr>
                <a:srgbClr val="101D35"/>
              </a:buClr>
              <a:buFont typeface="+mj-lt"/>
              <a:buAutoNum type="arabicPeriod" startAt="6"/>
            </a:pPr>
            <a:r>
              <a:rPr lang="en-US" sz="2800">
                <a:solidFill>
                  <a:srgbClr val="000000"/>
                </a:solidFill>
                <a:latin typeface="Arial" panose="020B0604020202020204" pitchFamily="34" charset="0"/>
                <a:cs typeface="Arial" panose="020B0604020202020204" pitchFamily="34" charset="0"/>
              </a:rPr>
              <a:t>Make plan to be available during testing for troubleshooting technology issues. </a:t>
            </a:r>
            <a:endParaRPr lang="en-US" sz="2800">
              <a:solidFill>
                <a:srgbClr val="000000"/>
              </a:solidFill>
            </a:endParaRPr>
          </a:p>
        </p:txBody>
      </p:sp>
    </p:spTree>
    <p:extLst>
      <p:ext uri="{BB962C8B-B14F-4D97-AF65-F5344CB8AC3E}">
        <p14:creationId xmlns:p14="http://schemas.microsoft.com/office/powerpoint/2010/main" val="2316301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823913" y="288925"/>
            <a:ext cx="11366500" cy="679450"/>
          </a:xfrm>
        </p:spPr>
        <p:txBody>
          <a:bodyPr/>
          <a:lstStyle/>
          <a:p>
            <a:r>
              <a:rPr lang="en-US" sz="4000" b="1">
                <a:solidFill>
                  <a:schemeClr val="bg1"/>
                </a:solidFill>
                <a:latin typeface="Arial" panose="020B0604020202020204" pitchFamily="34" charset="0"/>
                <a:cs typeface="Arial" panose="020B0604020202020204" pitchFamily="34" charset="0"/>
              </a:rPr>
              <a:t>Bring Your Own Device (BYOD)</a:t>
            </a:r>
          </a:p>
        </p:txBody>
      </p:sp>
      <p:sp>
        <p:nvSpPr>
          <p:cNvPr id="7173" name="Content Placeholder 6"/>
          <p:cNvSpPr>
            <a:spLocks noGrp="1"/>
          </p:cNvSpPr>
          <p:nvPr>
            <p:ph idx="4294967295"/>
          </p:nvPr>
        </p:nvSpPr>
        <p:spPr>
          <a:xfrm>
            <a:off x="416182" y="1605484"/>
            <a:ext cx="10957299" cy="4110312"/>
          </a:xfrm>
        </p:spPr>
        <p:txBody>
          <a:bodyPr>
            <a:normAutofit/>
          </a:bodyPr>
          <a:lstStyle/>
          <a:p>
            <a:pPr>
              <a:buClr>
                <a:srgbClr val="002060"/>
              </a:buClr>
            </a:pPr>
            <a:r>
              <a:rPr lang="en-US">
                <a:solidFill>
                  <a:srgbClr val="000000"/>
                </a:solidFill>
                <a:latin typeface="Arial" panose="020B0604020202020204" pitchFamily="34" charset="0"/>
                <a:cs typeface="Arial" panose="020B0604020202020204" pitchFamily="34" charset="0"/>
              </a:rPr>
              <a:t>Schools that intend to use BYOD for MCAS should inform DESE by emailing </a:t>
            </a:r>
            <a:r>
              <a:rPr lang="en-US">
                <a:latin typeface="Arial" panose="020B0604020202020204" pitchFamily="34" charset="0"/>
                <a:cs typeface="Arial" panose="020B0604020202020204" pitchFamily="34" charset="0"/>
                <a:hlinkClick r:id="rId3"/>
              </a:rPr>
              <a:t>MCAS@mass.gov</a:t>
            </a:r>
            <a:r>
              <a:rPr lang="en-US">
                <a:solidFill>
                  <a:srgbClr val="000000"/>
                </a:solidFill>
                <a:latin typeface="Arial" panose="020B0604020202020204" pitchFamily="34" charset="0"/>
                <a:cs typeface="Arial" panose="020B0604020202020204" pitchFamily="34" charset="0"/>
              </a:rPr>
              <a:t>. Further instructions will be provided. </a:t>
            </a:r>
          </a:p>
          <a:p>
            <a:pPr lvl="1">
              <a:buClr>
                <a:srgbClr val="00206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Deadline was January 16 for spring administrations.</a:t>
            </a:r>
            <a:endParaRPr lang="en-US" b="1">
              <a:solidFill>
                <a:srgbClr val="000000"/>
              </a:solidFill>
              <a:latin typeface="Arial" panose="020B0604020202020204" pitchFamily="34" charset="0"/>
              <a:cs typeface="Arial" panose="020B0604020202020204" pitchFamily="34" charset="0"/>
            </a:endParaRPr>
          </a:p>
          <a:p>
            <a:pPr>
              <a:buClr>
                <a:srgbClr val="002060"/>
              </a:buClr>
            </a:pPr>
            <a:r>
              <a:rPr lang="en-US">
                <a:solidFill>
                  <a:srgbClr val="000000"/>
                </a:solidFill>
                <a:latin typeface="Arial" panose="020B0604020202020204" pitchFamily="34" charset="0"/>
                <a:cs typeface="Arial" panose="020B0604020202020204" pitchFamily="34" charset="0"/>
              </a:rPr>
              <a:t>Recommendations</a:t>
            </a:r>
          </a:p>
          <a:p>
            <a:pPr lvl="1">
              <a:buClr>
                <a:srgbClr val="00206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Use devices managed by the school/district.</a:t>
            </a:r>
          </a:p>
          <a:p>
            <a:pPr lvl="1">
              <a:buClr>
                <a:srgbClr val="00206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Confirm that devices meet technology requirements.</a:t>
            </a:r>
          </a:p>
          <a:p>
            <a:pPr lvl="1">
              <a:buClr>
                <a:srgbClr val="00206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Note that unmanaged Chromebooks cannot be used for BYOD. </a:t>
            </a:r>
          </a:p>
          <a:p>
            <a:endParaRPr lang="en-US"/>
          </a:p>
        </p:txBody>
      </p:sp>
    </p:spTree>
    <p:extLst>
      <p:ext uri="{BB962C8B-B14F-4D97-AF65-F5344CB8AC3E}">
        <p14:creationId xmlns:p14="http://schemas.microsoft.com/office/powerpoint/2010/main" val="130693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23E21-74ED-83BB-783B-33DCA5300A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BEDBA0-8BF2-4923-E991-6A4D93B6FE87}"/>
              </a:ext>
            </a:extLst>
          </p:cNvPr>
          <p:cNvSpPr>
            <a:spLocks noGrp="1"/>
          </p:cNvSpPr>
          <p:nvPr>
            <p:ph type="title"/>
          </p:nvPr>
        </p:nvSpPr>
        <p:spPr>
          <a:xfrm>
            <a:off x="2879035" y="2166539"/>
            <a:ext cx="10515600" cy="1093686"/>
          </a:xfrm>
        </p:spPr>
        <p:txBody>
          <a:bodyPr>
            <a:normAutofit/>
          </a:bodyPr>
          <a:lstStyle/>
          <a:p>
            <a:r>
              <a:rPr lang="en-US" sz="4800" b="1">
                <a:solidFill>
                  <a:srgbClr val="000000"/>
                </a:solidFill>
                <a:latin typeface="Arial" panose="020B0604020202020204" pitchFamily="34" charset="0"/>
                <a:cs typeface="Arial" panose="020B0604020202020204" pitchFamily="34" charset="0"/>
              </a:rPr>
              <a:t>2. Technology Guidelines</a:t>
            </a:r>
          </a:p>
        </p:txBody>
      </p:sp>
    </p:spTree>
    <p:extLst>
      <p:ext uri="{BB962C8B-B14F-4D97-AF65-F5344CB8AC3E}">
        <p14:creationId xmlns:p14="http://schemas.microsoft.com/office/powerpoint/2010/main" val="3507654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idx="4294967295"/>
          </p:nvPr>
        </p:nvSpPr>
        <p:spPr>
          <a:xfrm>
            <a:off x="411162" y="334645"/>
            <a:ext cx="11369675" cy="679450"/>
          </a:xfrm>
        </p:spPr>
        <p:txBody>
          <a:bodyPr/>
          <a:lstStyle/>
          <a:p>
            <a:r>
              <a:rPr lang="en-US" sz="4000" b="1">
                <a:solidFill>
                  <a:schemeClr val="bg1"/>
                </a:solidFill>
                <a:latin typeface="Arial"/>
                <a:cs typeface="Arial"/>
              </a:rPr>
              <a:t>Technology Guidelines for </a:t>
            </a:r>
            <a:br>
              <a:rPr lang="en-US" sz="4000" b="1">
                <a:solidFill>
                  <a:schemeClr val="bg1"/>
                </a:solidFill>
                <a:latin typeface="Arial"/>
                <a:cs typeface="Arial"/>
              </a:rPr>
            </a:br>
            <a:r>
              <a:rPr lang="en-US" sz="4000" b="1">
                <a:solidFill>
                  <a:schemeClr val="bg1"/>
                </a:solidFill>
                <a:latin typeface="Arial"/>
                <a:cs typeface="Arial"/>
              </a:rPr>
              <a:t>MCAS Computer-Based Testing</a:t>
            </a:r>
            <a:endParaRPr lang="en-US" sz="4000" b="1">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8CDFADA-3B58-4992-BE23-4AE451B67627}"/>
              </a:ext>
            </a:extLst>
          </p:cNvPr>
          <p:cNvSpPr>
            <a:spLocks noGrp="1"/>
          </p:cNvSpPr>
          <p:nvPr>
            <p:ph idx="4294967295"/>
          </p:nvPr>
        </p:nvSpPr>
        <p:spPr>
          <a:xfrm>
            <a:off x="310261" y="1593025"/>
            <a:ext cx="10892155" cy="4401861"/>
          </a:xfrm>
        </p:spPr>
        <p:txBody>
          <a:bodyPr vert="horz" lIns="91440" tIns="45720" rIns="91440" bIns="45720" rtlCol="0" anchor="t">
            <a:noAutofit/>
          </a:bodyPr>
          <a:lstStyle/>
          <a:p>
            <a:pPr marR="228600">
              <a:spcAft>
                <a:spcPts val="600"/>
              </a:spcAft>
              <a:buClrTx/>
              <a:buFont typeface="Arial" panose="02070309020205020404" pitchFamily="49" charset="0"/>
              <a:buChar char="•"/>
              <a:tabLst>
                <a:tab pos="57150" algn="l"/>
              </a:tabLst>
            </a:pPr>
            <a:r>
              <a:rPr lang="en-US" sz="2400">
                <a:solidFill>
                  <a:srgbClr val="000000"/>
                </a:solidFill>
                <a:latin typeface="Arial"/>
                <a:cs typeface="Segoe UI"/>
              </a:rPr>
              <a:t>Part II of the MCAS Student Kiosk Technology Guide: available on the </a:t>
            </a:r>
            <a:r>
              <a:rPr lang="en-US" sz="2400">
                <a:solidFill>
                  <a:srgbClr val="000000"/>
                </a:solidFill>
                <a:latin typeface="Arial"/>
                <a:cs typeface="Segoe UI"/>
                <a:hlinkClick r:id="rId3"/>
              </a:rPr>
              <a:t>MCAS Resource Center</a:t>
            </a:r>
            <a:r>
              <a:rPr lang="en-US" sz="2400">
                <a:solidFill>
                  <a:srgbClr val="000000"/>
                </a:solidFill>
                <a:latin typeface="Arial"/>
                <a:cs typeface="Segoe UI"/>
              </a:rPr>
              <a:t> on the Technology Setup page </a:t>
            </a:r>
          </a:p>
          <a:p>
            <a:pPr marR="228600">
              <a:spcAft>
                <a:spcPts val="600"/>
              </a:spcAft>
              <a:buClrTx/>
              <a:buFont typeface="Arial" panose="02070309020205020404" pitchFamily="49" charset="0"/>
              <a:buChar char="•"/>
              <a:tabLst>
                <a:tab pos="57150" algn="l"/>
              </a:tabLst>
            </a:pPr>
            <a:r>
              <a:rPr lang="en-US" sz="2400">
                <a:solidFill>
                  <a:srgbClr val="000000"/>
                </a:solidFill>
                <a:latin typeface="Arial"/>
                <a:cs typeface="Segoe UI"/>
              </a:rPr>
              <a:t>Outlines the operating systems (OS) versions supported for testing, student kiosk device specifications, and MCAS Portal browser specifications </a:t>
            </a:r>
          </a:p>
          <a:p>
            <a:pPr marR="228600">
              <a:spcAft>
                <a:spcPts val="600"/>
              </a:spcAft>
              <a:buClrTx/>
              <a:buFont typeface="Arial" panose="02070309020205020404" pitchFamily="49" charset="0"/>
              <a:buChar char="•"/>
              <a:tabLst>
                <a:tab pos="57150" algn="l"/>
              </a:tabLst>
            </a:pPr>
            <a:r>
              <a:rPr lang="en-US" sz="2400">
                <a:solidFill>
                  <a:srgbClr val="000000"/>
                </a:solidFill>
                <a:latin typeface="Arial"/>
                <a:cs typeface="Segoe UI"/>
              </a:rPr>
              <a:t>OS support </a:t>
            </a:r>
          </a:p>
          <a:p>
            <a:pPr marR="228600" lvl="1">
              <a:spcAft>
                <a:spcPts val="600"/>
              </a:spcAft>
              <a:buClrTx/>
              <a:buFont typeface="Arial" panose="02070309020205020404" pitchFamily="49" charset="0"/>
              <a:buChar char="•"/>
              <a:tabLst>
                <a:tab pos="57150" algn="l"/>
              </a:tabLst>
            </a:pPr>
            <a:r>
              <a:rPr lang="en-US" sz="2200">
                <a:solidFill>
                  <a:srgbClr val="000000"/>
                </a:solidFill>
                <a:latin typeface="Arial"/>
                <a:cs typeface="Segoe UI"/>
              </a:rPr>
              <a:t>As new OS versions and subversions are released throughout the school year, eMetric conducts testing to confirm that they will be supported for testing.</a:t>
            </a:r>
          </a:p>
          <a:p>
            <a:pPr marR="228600" lvl="1">
              <a:spcAft>
                <a:spcPts val="600"/>
              </a:spcAft>
              <a:buClrTx/>
              <a:buFont typeface="Arial" panose="02070309020205020404" pitchFamily="49" charset="0"/>
              <a:buChar char="•"/>
              <a:tabLst>
                <a:tab pos="57150" algn="l"/>
              </a:tabLst>
            </a:pPr>
            <a:r>
              <a:rPr lang="en-US" sz="2200">
                <a:solidFill>
                  <a:srgbClr val="000000"/>
                </a:solidFill>
                <a:latin typeface="Arial"/>
                <a:cs typeface="Segoe UI"/>
              </a:rPr>
              <a:t>Any updates to technology guidelines will be shared in a Student Assessment Update and listed on page 1 of the guide under Document updates.</a:t>
            </a:r>
          </a:p>
          <a:p>
            <a:pPr marR="228600" lvl="1">
              <a:spcAft>
                <a:spcPts val="600"/>
              </a:spcAft>
              <a:buClrTx/>
              <a:buFont typeface="Arial" panose="02070309020205020404" pitchFamily="49" charset="0"/>
              <a:buChar char="•"/>
              <a:tabLst>
                <a:tab pos="57150" algn="l"/>
              </a:tabLst>
            </a:pPr>
            <a:r>
              <a:rPr lang="en-US" sz="2200">
                <a:solidFill>
                  <a:srgbClr val="000000"/>
                </a:solidFill>
                <a:latin typeface="Arial"/>
                <a:cs typeface="Segoe UI"/>
              </a:rPr>
              <a:t>Schools should not update device OS versions during spring testing windows. If schools updated device OS versions after running Site Readiness in the fall, they should run Site Readiness again prior to spring testing</a:t>
            </a:r>
            <a:r>
              <a:rPr lang="en-US" sz="2400">
                <a:solidFill>
                  <a:srgbClr val="000000"/>
                </a:solidFill>
                <a:latin typeface="Arial"/>
                <a:cs typeface="Segoe UI"/>
              </a:rPr>
              <a:t>. </a:t>
            </a:r>
          </a:p>
        </p:txBody>
      </p:sp>
    </p:spTree>
    <p:extLst>
      <p:ext uri="{BB962C8B-B14F-4D97-AF65-F5344CB8AC3E}">
        <p14:creationId xmlns:p14="http://schemas.microsoft.com/office/powerpoint/2010/main" val="2829994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7F106A-A71E-F5C6-D0BC-CCEFD1FDBF0B}"/>
              </a:ext>
            </a:extLst>
          </p:cNvPr>
          <p:cNvSpPr>
            <a:spLocks noGrp="1"/>
          </p:cNvSpPr>
          <p:nvPr>
            <p:ph idx="1"/>
          </p:nvPr>
        </p:nvSpPr>
        <p:spPr>
          <a:xfrm>
            <a:off x="637032" y="1849240"/>
            <a:ext cx="10515600" cy="4052559"/>
          </a:xfrm>
        </p:spPr>
        <p:txBody>
          <a:bodyPr>
            <a:normAutofit fontScale="85000" lnSpcReduction="20000"/>
          </a:bodyPr>
          <a:lstStyle/>
          <a:p>
            <a:pPr marL="0" indent="0">
              <a:buNone/>
            </a:pPr>
            <a:r>
              <a:rPr lang="en-US" sz="4000" b="1" dirty="0">
                <a:solidFill>
                  <a:schemeClr val="bg1"/>
                </a:solidFill>
                <a:latin typeface="Arial" panose="020B0604020202020204" pitchFamily="34" charset="0"/>
                <a:cs typeface="Arial" panose="020B0604020202020204" pitchFamily="34" charset="0"/>
              </a:rPr>
              <a:t>Which operating systems will students in your school/district use for spring 2026 MCAS testing?</a:t>
            </a:r>
            <a:r>
              <a:rPr lang="en-US" sz="4000" b="1" i="1" dirty="0">
                <a:solidFill>
                  <a:schemeClr val="bg1"/>
                </a:solidFill>
                <a:latin typeface="Arial" panose="020B0604020202020204" pitchFamily="34" charset="0"/>
                <a:cs typeface="Arial" panose="020B0604020202020204" pitchFamily="34" charset="0"/>
              </a:rPr>
              <a:t> (Select all that apply.)</a:t>
            </a:r>
            <a:endParaRPr lang="en-US" sz="4000" b="1" dirty="0">
              <a:solidFill>
                <a:schemeClr val="bg1"/>
              </a:solidFill>
              <a:latin typeface="Arial" panose="020B0604020202020204" pitchFamily="34" charset="0"/>
              <a:cs typeface="Arial" panose="020B0604020202020204" pitchFamily="34" charset="0"/>
            </a:endParaRPr>
          </a:p>
          <a:p>
            <a:pPr marL="742950" indent="-742950">
              <a:buClr>
                <a:srgbClr val="FAF9FA"/>
              </a:buClr>
              <a:buFont typeface="+mj-lt"/>
              <a:buAutoNum type="alphaUcPeriod"/>
            </a:pPr>
            <a:endParaRPr lang="en-US" sz="4000" dirty="0">
              <a:solidFill>
                <a:schemeClr val="bg1"/>
              </a:solidFill>
              <a:latin typeface="Arial" panose="020B0604020202020204" pitchFamily="34" charset="0"/>
              <a:cs typeface="Arial" panose="020B0604020202020204" pitchFamily="34" charset="0"/>
            </a:endParaRPr>
          </a:p>
          <a:p>
            <a:pPr marL="1250950" lvl="1" indent="-742950">
              <a:buClr>
                <a:srgbClr val="FAF9FA"/>
              </a:buClr>
              <a:buFont typeface="+mj-lt"/>
              <a:buAutoNum type="alphaUcPeriod"/>
            </a:pPr>
            <a:r>
              <a:rPr lang="en-US" sz="3600" dirty="0">
                <a:solidFill>
                  <a:schemeClr val="bg1"/>
                </a:solidFill>
                <a:latin typeface="Arial" panose="020B0604020202020204" pitchFamily="34" charset="0"/>
                <a:cs typeface="Arial" panose="020B0604020202020204" pitchFamily="34" charset="0"/>
              </a:rPr>
              <a:t>ChromeOS </a:t>
            </a:r>
          </a:p>
          <a:p>
            <a:pPr marL="1250950" lvl="1" indent="-742950">
              <a:buClr>
                <a:srgbClr val="FAF9FA"/>
              </a:buClr>
              <a:buFont typeface="+mj-lt"/>
              <a:buAutoNum type="alphaUcPeriod"/>
            </a:pPr>
            <a:r>
              <a:rPr lang="en-US" sz="3600" dirty="0">
                <a:solidFill>
                  <a:schemeClr val="bg1"/>
                </a:solidFill>
                <a:latin typeface="Arial" panose="020B0604020202020204" pitchFamily="34" charset="0"/>
                <a:cs typeface="Arial" panose="020B0604020202020204" pitchFamily="34" charset="0"/>
              </a:rPr>
              <a:t>iPadOS</a:t>
            </a:r>
          </a:p>
          <a:p>
            <a:pPr marL="1250950" lvl="1" indent="-742950">
              <a:buClr>
                <a:srgbClr val="FAF9FA"/>
              </a:buClr>
              <a:buFont typeface="+mj-lt"/>
              <a:buAutoNum type="alphaUcPeriod"/>
            </a:pPr>
            <a:r>
              <a:rPr lang="en-US" sz="3600" dirty="0">
                <a:solidFill>
                  <a:schemeClr val="bg1"/>
                </a:solidFill>
                <a:latin typeface="Arial" panose="020B0604020202020204" pitchFamily="34" charset="0"/>
                <a:cs typeface="Arial" panose="020B0604020202020204" pitchFamily="34" charset="0"/>
              </a:rPr>
              <a:t>Linux/Fedora</a:t>
            </a:r>
          </a:p>
          <a:p>
            <a:pPr marL="1250950" lvl="1" indent="-742950">
              <a:buClr>
                <a:srgbClr val="FAF9FA"/>
              </a:buClr>
              <a:buFont typeface="+mj-lt"/>
              <a:buAutoNum type="alphaUcPeriod"/>
            </a:pPr>
            <a:r>
              <a:rPr lang="en-US" sz="3600" dirty="0">
                <a:solidFill>
                  <a:schemeClr val="bg1"/>
                </a:solidFill>
                <a:latin typeface="Arial" panose="020B0604020202020204" pitchFamily="34" charset="0"/>
                <a:cs typeface="Arial" panose="020B0604020202020204" pitchFamily="34" charset="0"/>
              </a:rPr>
              <a:t>macOS</a:t>
            </a:r>
          </a:p>
          <a:p>
            <a:pPr marL="1250950" lvl="1" indent="-742950">
              <a:buClr>
                <a:srgbClr val="FAF9FA"/>
              </a:buClr>
              <a:buFont typeface="+mj-lt"/>
              <a:buAutoNum type="alphaUcPeriod"/>
            </a:pPr>
            <a:r>
              <a:rPr lang="en-US" sz="3600" dirty="0">
                <a:solidFill>
                  <a:schemeClr val="bg1"/>
                </a:solidFill>
                <a:latin typeface="Arial" panose="020B0604020202020204" pitchFamily="34" charset="0"/>
                <a:cs typeface="Arial" panose="020B0604020202020204" pitchFamily="34" charset="0"/>
              </a:rPr>
              <a:t>Windows</a:t>
            </a:r>
          </a:p>
          <a:p>
            <a:pPr marL="1250950" lvl="1" indent="-742950">
              <a:buClr>
                <a:srgbClr val="FAF9FA"/>
              </a:buClr>
              <a:buFont typeface="+mj-lt"/>
              <a:buAutoNum type="alphaUcPeriod"/>
            </a:pPr>
            <a:r>
              <a:rPr lang="en-US" sz="3600" dirty="0">
                <a:solidFill>
                  <a:schemeClr val="bg1"/>
                </a:solidFill>
                <a:latin typeface="Arial" panose="020B0604020202020204" pitchFamily="34" charset="0"/>
                <a:cs typeface="Arial" panose="020B0604020202020204" pitchFamily="34" charset="0"/>
              </a:rPr>
              <a:t>Other</a:t>
            </a:r>
          </a:p>
          <a:p>
            <a:pPr marL="1022350" lvl="1" indent="-514350">
              <a:buFont typeface="+mj-lt"/>
              <a:buAutoNum type="alphaUcPeriod"/>
            </a:pPr>
            <a:endParaRPr lang="en-US" sz="3600" dirty="0">
              <a:solidFill>
                <a:schemeClr val="bg1"/>
              </a:solidFill>
            </a:endParaRPr>
          </a:p>
          <a:p>
            <a:endParaRPr lang="en-US" dirty="0">
              <a:solidFill>
                <a:schemeClr val="bg1"/>
              </a:solidFill>
            </a:endParaRPr>
          </a:p>
        </p:txBody>
      </p:sp>
      <p:sp>
        <p:nvSpPr>
          <p:cNvPr id="3" name="Title 2">
            <a:extLst>
              <a:ext uri="{FF2B5EF4-FFF2-40B4-BE49-F238E27FC236}">
                <a16:creationId xmlns:a16="http://schemas.microsoft.com/office/drawing/2014/main" id="{830B0AB6-ACCF-E78A-E749-0D741429D91E}"/>
              </a:ext>
            </a:extLst>
          </p:cNvPr>
          <p:cNvSpPr>
            <a:spLocks noGrp="1"/>
          </p:cNvSpPr>
          <p:nvPr>
            <p:ph type="title"/>
          </p:nvPr>
        </p:nvSpPr>
        <p:spPr/>
        <p:txBody>
          <a:bodyPr>
            <a:normAutofit/>
          </a:bodyPr>
          <a:lstStyle/>
          <a:p>
            <a:r>
              <a:rPr lang="en-US" sz="4000" b="1" dirty="0">
                <a:solidFill>
                  <a:srgbClr val="FAF9FA"/>
                </a:solidFill>
                <a:latin typeface="Arial" panose="020B0604020202020204" pitchFamily="34" charset="0"/>
                <a:cs typeface="Arial" panose="020B0604020202020204" pitchFamily="34" charset="0"/>
              </a:rPr>
              <a:t>Poll Question</a:t>
            </a:r>
          </a:p>
        </p:txBody>
      </p:sp>
    </p:spTree>
    <p:extLst>
      <p:ext uri="{BB962C8B-B14F-4D97-AF65-F5344CB8AC3E}">
        <p14:creationId xmlns:p14="http://schemas.microsoft.com/office/powerpoint/2010/main" val="807484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idx="4294967295"/>
          </p:nvPr>
        </p:nvSpPr>
        <p:spPr>
          <a:xfrm>
            <a:off x="469840" y="378935"/>
            <a:ext cx="11369675" cy="679450"/>
          </a:xfrm>
        </p:spPr>
        <p:txBody>
          <a:bodyPr/>
          <a:lstStyle/>
          <a:p>
            <a:r>
              <a:rPr lang="en-US" sz="4000" b="1">
                <a:solidFill>
                  <a:schemeClr val="bg1"/>
                </a:solidFill>
                <a:latin typeface="Arial"/>
                <a:cs typeface="Arial"/>
              </a:rPr>
              <a:t>Student Device Specifications</a:t>
            </a:r>
            <a:endParaRPr lang="en-US" sz="4000" b="1">
              <a:solidFill>
                <a:schemeClr val="bg1"/>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493E181B-3615-E56F-1D81-AE3CBBF1D093}"/>
              </a:ext>
            </a:extLst>
          </p:cNvPr>
          <p:cNvGraphicFramePr>
            <a:graphicFrameLocks noGrp="1"/>
          </p:cNvGraphicFramePr>
          <p:nvPr>
            <p:extLst>
              <p:ext uri="{D42A27DB-BD31-4B8C-83A1-F6EECF244321}">
                <p14:modId xmlns:p14="http://schemas.microsoft.com/office/powerpoint/2010/main" val="1474315288"/>
              </p:ext>
            </p:extLst>
          </p:nvPr>
        </p:nvGraphicFramePr>
        <p:xfrm>
          <a:off x="469840" y="1545229"/>
          <a:ext cx="10934788" cy="4830808"/>
        </p:xfrm>
        <a:graphic>
          <a:graphicData uri="http://schemas.openxmlformats.org/drawingml/2006/table">
            <a:tbl>
              <a:tblPr firstRow="1" firstCol="1" bandRow="1">
                <a:tableStyleId>{1E171933-4619-4E11-9A3F-F7608DF75F80}</a:tableStyleId>
              </a:tblPr>
              <a:tblGrid>
                <a:gridCol w="3653040">
                  <a:extLst>
                    <a:ext uri="{9D8B030D-6E8A-4147-A177-3AD203B41FA5}">
                      <a16:colId xmlns:a16="http://schemas.microsoft.com/office/drawing/2014/main" val="2514926464"/>
                    </a:ext>
                  </a:extLst>
                </a:gridCol>
                <a:gridCol w="7281748">
                  <a:extLst>
                    <a:ext uri="{9D8B030D-6E8A-4147-A177-3AD203B41FA5}">
                      <a16:colId xmlns:a16="http://schemas.microsoft.com/office/drawing/2014/main" val="1807182878"/>
                    </a:ext>
                  </a:extLst>
                </a:gridCol>
              </a:tblGrid>
              <a:tr h="298509">
                <a:tc>
                  <a:txBody>
                    <a:bodyPr/>
                    <a:lstStyle/>
                    <a:p>
                      <a:pPr marL="1270" marR="0" algn="l" defTabSz="914400" rtl="0" eaLnBrk="1" latinLnBrk="0" hangingPunct="1">
                        <a:lnSpc>
                          <a:spcPct val="107000"/>
                        </a:lnSpc>
                        <a:spcBef>
                          <a:spcPts val="0"/>
                        </a:spcBef>
                        <a:spcAft>
                          <a:spcPts val="0"/>
                        </a:spcAft>
                      </a:pPr>
                      <a:r>
                        <a:rPr lang="en-US" sz="1800" b="1" kern="1200" dirty="0">
                          <a:solidFill>
                            <a:srgbClr val="000000"/>
                          </a:solidFill>
                          <a:effectLst/>
                          <a:latin typeface="Arial" panose="020B0604020202020204" pitchFamily="34" charset="0"/>
                          <a:ea typeface="+mn-ea"/>
                          <a:cs typeface="Arial" panose="020B0604020202020204" pitchFamily="34" charset="0"/>
                        </a:rPr>
                        <a:t>System Requirements – All Hardware </a:t>
                      </a:r>
                    </a:p>
                  </a:txBody>
                  <a:tcPr marL="67945" marR="41910" marT="25400" marB="0">
                    <a:solidFill>
                      <a:schemeClr val="tx1">
                        <a:lumMod val="20000"/>
                        <a:lumOff val="80000"/>
                      </a:schemeClr>
                    </a:solidFill>
                  </a:tcPr>
                </a:tc>
                <a:tc>
                  <a:txBody>
                    <a:bodyPr/>
                    <a:lstStyle/>
                    <a:p>
                      <a:endParaRPr lang="en-US" sz="1400" dirty="0">
                        <a:latin typeface="Arial" panose="020B0604020202020204" pitchFamily="34" charset="0"/>
                        <a:cs typeface="Arial" panose="020B0604020202020204" pitchFamily="34" charset="0"/>
                      </a:endParaRPr>
                    </a:p>
                  </a:txBody>
                  <a:tcPr marL="67945" marR="41910" marT="25400" marB="0">
                    <a:solidFill>
                      <a:schemeClr val="tx1">
                        <a:lumMod val="20000"/>
                        <a:lumOff val="80000"/>
                      </a:schemeClr>
                    </a:solidFill>
                  </a:tcPr>
                </a:tc>
                <a:extLst>
                  <a:ext uri="{0D108BD9-81ED-4DB2-BD59-A6C34878D82A}">
                    <a16:rowId xmlns:a16="http://schemas.microsoft.com/office/drawing/2014/main" val="3300811569"/>
                  </a:ext>
                </a:extLst>
              </a:tr>
              <a:tr h="592877">
                <a:tc>
                  <a:txBody>
                    <a:bodyPr/>
                    <a:lstStyle/>
                    <a:p>
                      <a:pPr marL="4445" marR="0">
                        <a:lnSpc>
                          <a:spcPct val="107000"/>
                        </a:lnSpc>
                        <a:spcBef>
                          <a:spcPts val="0"/>
                        </a:spcBef>
                        <a:spcAft>
                          <a:spcPts val="0"/>
                        </a:spcAft>
                      </a:pPr>
                      <a:r>
                        <a:rPr lang="en-US" sz="1600">
                          <a:solidFill>
                            <a:srgbClr val="000000"/>
                          </a:solidFill>
                          <a:effectLst/>
                          <a:latin typeface="Arial" panose="020B0604020202020204" pitchFamily="34" charset="0"/>
                          <a:cs typeface="Arial" panose="020B0604020202020204" pitchFamily="34" charset="0"/>
                        </a:rPr>
                        <a:t>Connectivity </a:t>
                      </a:r>
                      <a:endPar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rgbClr val="FAF9FA"/>
                    </a:solidFill>
                  </a:tcPr>
                </a:tc>
                <a:tc>
                  <a:txBody>
                    <a:bodyPr/>
                    <a:lstStyle/>
                    <a:p>
                      <a:pPr marL="4445" marR="0">
                        <a:lnSpc>
                          <a:spcPct val="107000"/>
                        </a:lnSpc>
                        <a:spcBef>
                          <a:spcPts val="0"/>
                        </a:spcBef>
                        <a:spcAft>
                          <a:spcPts val="0"/>
                        </a:spcAft>
                      </a:pPr>
                      <a:r>
                        <a:rPr lang="en-US" sz="1600" dirty="0">
                          <a:solidFill>
                            <a:srgbClr val="000000"/>
                          </a:solidFill>
                          <a:effectLst/>
                          <a:latin typeface="Arial" panose="020B0604020202020204" pitchFamily="34" charset="0"/>
                          <a:cs typeface="Arial" panose="020B0604020202020204" pitchFamily="34" charset="0"/>
                        </a:rPr>
                        <a:t>Student devices must be able to connect to the internet via wired or wireless networks.</a:t>
                      </a:r>
                      <a:endPar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rgbClr val="FAF9FA"/>
                    </a:solidFill>
                  </a:tcPr>
                </a:tc>
                <a:extLst>
                  <a:ext uri="{0D108BD9-81ED-4DB2-BD59-A6C34878D82A}">
                    <a16:rowId xmlns:a16="http://schemas.microsoft.com/office/drawing/2014/main" val="3028755104"/>
                  </a:ext>
                </a:extLst>
              </a:tr>
              <a:tr h="127980">
                <a:tc>
                  <a:txBody>
                    <a:bodyPr/>
                    <a:lstStyle/>
                    <a:p>
                      <a:pPr marL="4445" marR="0">
                        <a:lnSpc>
                          <a:spcPct val="107000"/>
                        </a:lnSpc>
                        <a:spcBef>
                          <a:spcPts val="0"/>
                        </a:spcBef>
                        <a:spcAft>
                          <a:spcPts val="0"/>
                        </a:spcAft>
                      </a:pPr>
                      <a:r>
                        <a:rPr lang="en-US" sz="1600">
                          <a:solidFill>
                            <a:srgbClr val="000000"/>
                          </a:solidFill>
                          <a:effectLst/>
                          <a:latin typeface="Arial" panose="020B0604020202020204" pitchFamily="34" charset="0"/>
                          <a:cs typeface="Arial" panose="020B0604020202020204" pitchFamily="34" charset="0"/>
                        </a:rPr>
                        <a:t>Screen Size </a:t>
                      </a:r>
                      <a:endPar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rgbClr val="FAF9FA"/>
                    </a:solidFill>
                  </a:tcPr>
                </a:tc>
                <a:tc>
                  <a:txBody>
                    <a:bodyPr/>
                    <a:lstStyle/>
                    <a:p>
                      <a:pPr marL="4445" marR="0">
                        <a:lnSpc>
                          <a:spcPct val="107000"/>
                        </a:lnSpc>
                        <a:spcBef>
                          <a:spcPts val="0"/>
                        </a:spcBef>
                        <a:spcAft>
                          <a:spcPts val="0"/>
                        </a:spcAft>
                      </a:pPr>
                      <a:r>
                        <a:rPr lang="en-US" sz="1600">
                          <a:solidFill>
                            <a:srgbClr val="000000"/>
                          </a:solidFill>
                          <a:effectLst/>
                          <a:latin typeface="Arial" panose="020B0604020202020204" pitchFamily="34" charset="0"/>
                          <a:cs typeface="Arial" panose="020B0604020202020204" pitchFamily="34" charset="0"/>
                        </a:rPr>
                        <a:t>9.7” screen size or larger/“10-inch class” tablets or larger</a:t>
                      </a:r>
                      <a:endPar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nchor="ctr">
                    <a:solidFill>
                      <a:srgbClr val="FAF9FA"/>
                    </a:solidFill>
                  </a:tcPr>
                </a:tc>
                <a:extLst>
                  <a:ext uri="{0D108BD9-81ED-4DB2-BD59-A6C34878D82A}">
                    <a16:rowId xmlns:a16="http://schemas.microsoft.com/office/drawing/2014/main" val="4118183908"/>
                  </a:ext>
                </a:extLst>
              </a:tr>
              <a:tr h="298509">
                <a:tc>
                  <a:txBody>
                    <a:bodyPr/>
                    <a:lstStyle/>
                    <a:p>
                      <a:pPr marL="4445" marR="0">
                        <a:lnSpc>
                          <a:spcPct val="107000"/>
                        </a:lnSpc>
                        <a:spcBef>
                          <a:spcPts val="0"/>
                        </a:spcBef>
                        <a:spcAft>
                          <a:spcPts val="0"/>
                        </a:spcAft>
                      </a:pPr>
                      <a:r>
                        <a:rPr lang="en-US" sz="1600">
                          <a:solidFill>
                            <a:srgbClr val="000000"/>
                          </a:solidFill>
                          <a:effectLst/>
                          <a:latin typeface="Arial" panose="020B0604020202020204" pitchFamily="34" charset="0"/>
                          <a:cs typeface="Arial" panose="020B0604020202020204" pitchFamily="34" charset="0"/>
                        </a:rPr>
                        <a:t>Screen Resolution </a:t>
                      </a:r>
                      <a:endPar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rgbClr val="FAF9FA"/>
                    </a:solidFill>
                  </a:tcPr>
                </a:tc>
                <a:tc>
                  <a:txBody>
                    <a:bodyPr/>
                    <a:lstStyle/>
                    <a:p>
                      <a:pPr marL="4445" marR="0">
                        <a:lnSpc>
                          <a:spcPct val="107000"/>
                        </a:lnSpc>
                        <a:spcBef>
                          <a:spcPts val="0"/>
                        </a:spcBef>
                        <a:spcAft>
                          <a:spcPts val="0"/>
                        </a:spcAft>
                      </a:pPr>
                      <a:r>
                        <a:rPr lang="en-US" sz="1600">
                          <a:solidFill>
                            <a:srgbClr val="000000"/>
                          </a:solidFill>
                          <a:effectLst/>
                          <a:latin typeface="Arial" panose="020B0604020202020204" pitchFamily="34" charset="0"/>
                          <a:cs typeface="Arial" panose="020B0604020202020204" pitchFamily="34" charset="0"/>
                        </a:rPr>
                        <a:t>1024 x 768 or larger </a:t>
                      </a:r>
                      <a:endPar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rgbClr val="FAF9FA"/>
                    </a:solidFill>
                  </a:tcPr>
                </a:tc>
                <a:extLst>
                  <a:ext uri="{0D108BD9-81ED-4DB2-BD59-A6C34878D82A}">
                    <a16:rowId xmlns:a16="http://schemas.microsoft.com/office/drawing/2014/main" val="3521575146"/>
                  </a:ext>
                </a:extLst>
              </a:tr>
              <a:tr h="298509">
                <a:tc>
                  <a:txBody>
                    <a:bodyPr/>
                    <a:lstStyle/>
                    <a:p>
                      <a:pPr marL="1270" marR="0">
                        <a:lnSpc>
                          <a:spcPct val="107000"/>
                        </a:lnSpc>
                        <a:spcBef>
                          <a:spcPts val="0"/>
                        </a:spcBef>
                        <a:spcAft>
                          <a:spcPts val="0"/>
                        </a:spcAft>
                      </a:pPr>
                      <a:r>
                        <a:rPr lang="en-US" sz="1800" dirty="0">
                          <a:solidFill>
                            <a:srgbClr val="000000"/>
                          </a:solidFill>
                          <a:effectLst/>
                          <a:latin typeface="Arial" panose="020B0604020202020204" pitchFamily="34" charset="0"/>
                          <a:cs typeface="Arial" panose="020B0604020202020204" pitchFamily="34" charset="0"/>
                        </a:rPr>
                        <a:t>Browser Requirements </a:t>
                      </a: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chemeClr val="tx1">
                        <a:lumMod val="20000"/>
                        <a:lumOff val="80000"/>
                      </a:schemeClr>
                    </a:solidFill>
                  </a:tcPr>
                </a:tc>
                <a:tc>
                  <a:txBody>
                    <a:bodyPr/>
                    <a:lstStyle/>
                    <a:p>
                      <a:endParaRPr lang="en-US" sz="1400" dirty="0">
                        <a:latin typeface="Arial" panose="020B0604020202020204" pitchFamily="34" charset="0"/>
                        <a:cs typeface="Arial" panose="020B0604020202020204" pitchFamily="34" charset="0"/>
                      </a:endParaRPr>
                    </a:p>
                  </a:txBody>
                  <a:tcPr marL="67945" marR="41910" marT="25400" marB="0">
                    <a:solidFill>
                      <a:schemeClr val="tx1">
                        <a:lumMod val="20000"/>
                        <a:lumOff val="80000"/>
                      </a:schemeClr>
                    </a:solidFill>
                  </a:tcPr>
                </a:tc>
                <a:extLst>
                  <a:ext uri="{0D108BD9-81ED-4DB2-BD59-A6C34878D82A}">
                    <a16:rowId xmlns:a16="http://schemas.microsoft.com/office/drawing/2014/main" val="419865694"/>
                  </a:ext>
                </a:extLst>
              </a:tr>
              <a:tr h="1314979">
                <a:tc>
                  <a:txBody>
                    <a:bodyPr/>
                    <a:lstStyle/>
                    <a:p>
                      <a:pPr marL="4445" marR="0">
                        <a:lnSpc>
                          <a:spcPct val="107000"/>
                        </a:lnSpc>
                        <a:spcBef>
                          <a:spcPts val="0"/>
                        </a:spcBef>
                        <a:spcAft>
                          <a:spcPts val="0"/>
                        </a:spcAft>
                      </a:pPr>
                      <a:r>
                        <a:rPr lang="en-US" sz="1600">
                          <a:solidFill>
                            <a:srgbClr val="000000"/>
                          </a:solidFill>
                          <a:effectLst/>
                          <a:latin typeface="Arial" panose="020B0604020202020204" pitchFamily="34" charset="0"/>
                          <a:cs typeface="Arial" panose="020B0604020202020204" pitchFamily="34" charset="0"/>
                        </a:rPr>
                        <a:t>Browsers</a:t>
                      </a:r>
                      <a:endParaRPr lang="en-US" sz="1800">
                        <a:solidFill>
                          <a:srgbClr val="000000"/>
                        </a:solidFill>
                        <a:effectLst/>
                        <a:latin typeface="Arial" panose="020B0604020202020204" pitchFamily="34" charset="0"/>
                        <a:cs typeface="Arial" panose="020B0604020202020204" pitchFamily="34" charset="0"/>
                      </a:endParaRPr>
                    </a:p>
                    <a:p>
                      <a:pPr marL="4445" marR="0">
                        <a:lnSpc>
                          <a:spcPct val="107000"/>
                        </a:lnSpc>
                        <a:spcBef>
                          <a:spcPts val="0"/>
                        </a:spcBef>
                        <a:spcAft>
                          <a:spcPts val="0"/>
                        </a:spcAft>
                      </a:pPr>
                      <a:r>
                        <a:rPr lang="en-US" sz="1600" i="1">
                          <a:solidFill>
                            <a:srgbClr val="000000"/>
                          </a:solidFill>
                          <a:effectLst/>
                          <a:latin typeface="Arial" panose="020B0604020202020204" pitchFamily="34" charset="0"/>
                          <a:cs typeface="Arial" panose="020B0604020202020204" pitchFamily="34" charset="0"/>
                        </a:rPr>
                        <a:t>(used for practice tests only) </a:t>
                      </a:r>
                      <a:endParaRPr lang="en-US" sz="1800" i="1">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rgbClr val="FAF9FA"/>
                    </a:solidFill>
                  </a:tcPr>
                </a:tc>
                <a:tc>
                  <a:txBody>
                    <a:bodyPr/>
                    <a:lstStyle/>
                    <a:p>
                      <a:pPr rtl="0" fontAlgn="base"/>
                      <a:r>
                        <a:rPr lang="en-US" sz="1600" kern="1200" dirty="0">
                          <a:solidFill>
                            <a:srgbClr val="000000"/>
                          </a:solidFill>
                          <a:effectLst/>
                          <a:latin typeface="Arial" panose="020B0604020202020204" pitchFamily="34" charset="0"/>
                          <a:ea typeface="+mn-ea"/>
                          <a:cs typeface="Arial" panose="020B0604020202020204" pitchFamily="34" charset="0"/>
                        </a:rPr>
                        <a:t>Chrome 143 or newer </a:t>
                      </a:r>
                    </a:p>
                    <a:p>
                      <a:pPr rtl="0" fontAlgn="base"/>
                      <a:r>
                        <a:rPr lang="en-US" sz="1600" kern="1200" dirty="0">
                          <a:solidFill>
                            <a:srgbClr val="000000"/>
                          </a:solidFill>
                          <a:effectLst/>
                          <a:latin typeface="Arial" panose="020B0604020202020204" pitchFamily="34" charset="0"/>
                          <a:ea typeface="+mn-ea"/>
                          <a:cs typeface="Arial" panose="020B0604020202020204" pitchFamily="34" charset="0"/>
                        </a:rPr>
                        <a:t>Firefox 146 or newer  </a:t>
                      </a:r>
                    </a:p>
                    <a:p>
                      <a:pPr rtl="0" fontAlgn="base"/>
                      <a:r>
                        <a:rPr lang="en-US" sz="1600" kern="1200" dirty="0">
                          <a:solidFill>
                            <a:srgbClr val="000000"/>
                          </a:solidFill>
                          <a:effectLst/>
                          <a:latin typeface="Arial" panose="020B0604020202020204" pitchFamily="34" charset="0"/>
                          <a:ea typeface="+mn-ea"/>
                          <a:cs typeface="Arial" panose="020B0604020202020204" pitchFamily="34" charset="0"/>
                        </a:rPr>
                        <a:t>Microsoft Edge 143 or newer </a:t>
                      </a:r>
                    </a:p>
                    <a:p>
                      <a:pPr rtl="0" fontAlgn="base"/>
                      <a:r>
                        <a:rPr lang="en-US" sz="1600" kern="1200" dirty="0">
                          <a:solidFill>
                            <a:srgbClr val="000000"/>
                          </a:solidFill>
                          <a:effectLst/>
                          <a:latin typeface="Arial" panose="020B0604020202020204" pitchFamily="34" charset="0"/>
                          <a:ea typeface="+mn-ea"/>
                          <a:cs typeface="Arial" panose="020B0604020202020204" pitchFamily="34" charset="0"/>
                        </a:rPr>
                        <a:t>Safari 26.2 or newer </a:t>
                      </a:r>
                    </a:p>
                  </a:txBody>
                  <a:tcPr marL="67945" marR="41910" marT="25400" marB="0">
                    <a:solidFill>
                      <a:srgbClr val="FAF9FA"/>
                    </a:solidFill>
                  </a:tcPr>
                </a:tc>
                <a:extLst>
                  <a:ext uri="{0D108BD9-81ED-4DB2-BD59-A6C34878D82A}">
                    <a16:rowId xmlns:a16="http://schemas.microsoft.com/office/drawing/2014/main" val="938569901"/>
                  </a:ext>
                </a:extLst>
              </a:tr>
              <a:tr h="298509">
                <a:tc>
                  <a:txBody>
                    <a:bodyPr/>
                    <a:lstStyle/>
                    <a:p>
                      <a:pPr marL="1270" marR="0">
                        <a:lnSpc>
                          <a:spcPct val="107000"/>
                        </a:lnSpc>
                        <a:spcBef>
                          <a:spcPts val="0"/>
                        </a:spcBef>
                        <a:spcAft>
                          <a:spcPts val="0"/>
                        </a:spcAft>
                      </a:pPr>
                      <a:r>
                        <a:rPr lang="en-US" sz="1800" dirty="0">
                          <a:solidFill>
                            <a:srgbClr val="000000"/>
                          </a:solidFill>
                          <a:effectLst/>
                          <a:latin typeface="Arial" panose="020B0604020202020204" pitchFamily="34" charset="0"/>
                          <a:cs typeface="Arial" panose="020B0604020202020204" pitchFamily="34" charset="0"/>
                        </a:rPr>
                        <a:t>Desktop and Laptop Specific Requirements </a:t>
                      </a:r>
                      <a:endPar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solidFill>
                      <a:schemeClr val="tx1">
                        <a:lumMod val="20000"/>
                        <a:lumOff val="80000"/>
                      </a:schemeClr>
                    </a:solidFill>
                  </a:tcPr>
                </a:tc>
                <a:tc>
                  <a:txBody>
                    <a:bodyPr/>
                    <a:lstStyle/>
                    <a:p>
                      <a:endParaRPr lang="en-US" sz="1400" dirty="0">
                        <a:latin typeface="Arial" panose="020B0604020202020204" pitchFamily="34" charset="0"/>
                        <a:cs typeface="Arial" panose="020B0604020202020204" pitchFamily="34" charset="0"/>
                      </a:endParaRPr>
                    </a:p>
                  </a:txBody>
                  <a:tcPr marL="67945" marR="41910" marT="25400" marB="0">
                    <a:solidFill>
                      <a:schemeClr val="tx1">
                        <a:lumMod val="20000"/>
                        <a:lumOff val="80000"/>
                      </a:schemeClr>
                    </a:solidFill>
                  </a:tcPr>
                </a:tc>
                <a:extLst>
                  <a:ext uri="{0D108BD9-81ED-4DB2-BD59-A6C34878D82A}">
                    <a16:rowId xmlns:a16="http://schemas.microsoft.com/office/drawing/2014/main" val="2212797882"/>
                  </a:ext>
                </a:extLst>
              </a:tr>
              <a:tr h="300610">
                <a:tc>
                  <a:txBody>
                    <a:bodyPr/>
                    <a:lstStyle/>
                    <a:p>
                      <a:pPr marL="0" marR="0">
                        <a:spcBef>
                          <a:spcPts val="0"/>
                        </a:spcBef>
                        <a:spcAft>
                          <a:spcPts val="0"/>
                        </a:spcAft>
                      </a:pPr>
                      <a:r>
                        <a:rPr lang="en-US" sz="1600">
                          <a:solidFill>
                            <a:srgbClr val="000000"/>
                          </a:solidFill>
                          <a:effectLst/>
                          <a:latin typeface="Arial" panose="020B0604020202020204" pitchFamily="34" charset="0"/>
                          <a:cs typeface="Arial" panose="020B0604020202020204" pitchFamily="34" charset="0"/>
                        </a:rPr>
                        <a:t>CPU</a:t>
                      </a:r>
                      <a:endPar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nchor="ctr">
                    <a:solidFill>
                      <a:srgbClr val="FAF9FA"/>
                    </a:solidFill>
                  </a:tcPr>
                </a:tc>
                <a:tc>
                  <a:txBody>
                    <a:bodyPr/>
                    <a:lstStyle/>
                    <a:p>
                      <a:pPr marL="0" marR="0">
                        <a:spcBef>
                          <a:spcPts val="0"/>
                        </a:spcBef>
                        <a:spcAft>
                          <a:spcPts val="0"/>
                        </a:spcAft>
                      </a:pPr>
                      <a:r>
                        <a:rPr lang="en-US" sz="1600">
                          <a:solidFill>
                            <a:srgbClr val="000000"/>
                          </a:solidFill>
                          <a:effectLst/>
                          <a:latin typeface="Arial" panose="020B0604020202020204" pitchFamily="34" charset="0"/>
                          <a:cs typeface="Arial" panose="020B0604020202020204" pitchFamily="34" charset="0"/>
                        </a:rPr>
                        <a:t>1.3 GHz</a:t>
                      </a:r>
                      <a:endPar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nchor="ctr">
                    <a:solidFill>
                      <a:srgbClr val="FAF9FA"/>
                    </a:solidFill>
                  </a:tcPr>
                </a:tc>
                <a:extLst>
                  <a:ext uri="{0D108BD9-81ED-4DB2-BD59-A6C34878D82A}">
                    <a16:rowId xmlns:a16="http://schemas.microsoft.com/office/drawing/2014/main" val="2995032270"/>
                  </a:ext>
                </a:extLst>
              </a:tr>
              <a:tr h="575745">
                <a:tc>
                  <a:txBody>
                    <a:bodyPr/>
                    <a:lstStyle/>
                    <a:p>
                      <a:pPr marL="0" marR="0">
                        <a:spcBef>
                          <a:spcPts val="0"/>
                        </a:spcBef>
                        <a:spcAft>
                          <a:spcPts val="0"/>
                        </a:spcAft>
                      </a:pPr>
                      <a:r>
                        <a:rPr lang="en-US" sz="1600">
                          <a:solidFill>
                            <a:srgbClr val="000000"/>
                          </a:solidFill>
                          <a:effectLst/>
                          <a:latin typeface="Arial" panose="020B0604020202020204" pitchFamily="34" charset="0"/>
                          <a:cs typeface="Arial" panose="020B0604020202020204" pitchFamily="34" charset="0"/>
                        </a:rPr>
                        <a:t>Memory</a:t>
                      </a:r>
                      <a:endPar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nchor="ctr">
                    <a:solidFill>
                      <a:srgbClr val="FAF9FA"/>
                    </a:solidFill>
                  </a:tcPr>
                </a:tc>
                <a:tc>
                  <a:txBody>
                    <a:bodyPr/>
                    <a:lstStyle/>
                    <a:p>
                      <a:pPr marL="0" marR="0">
                        <a:spcBef>
                          <a:spcPts val="0"/>
                        </a:spcBef>
                        <a:spcAft>
                          <a:spcPts val="0"/>
                        </a:spcAft>
                      </a:pPr>
                      <a:r>
                        <a:rPr lang="en-US" sz="1600" dirty="0">
                          <a:solidFill>
                            <a:srgbClr val="000000"/>
                          </a:solidFill>
                          <a:effectLst/>
                          <a:latin typeface="Arial" panose="020B0604020202020204" pitchFamily="34" charset="0"/>
                          <a:cs typeface="Arial" panose="020B0604020202020204" pitchFamily="34" charset="0"/>
                        </a:rPr>
                        <a:t>2 GB (</a:t>
                      </a:r>
                      <a:r>
                        <a:rPr lang="en-US" sz="1600" b="1" dirty="0">
                          <a:solidFill>
                            <a:srgbClr val="000000"/>
                          </a:solidFill>
                          <a:effectLst/>
                          <a:latin typeface="Arial" panose="020B0604020202020204" pitchFamily="34" charset="0"/>
                          <a:cs typeface="Arial" panose="020B0604020202020204" pitchFamily="34" charset="0"/>
                        </a:rPr>
                        <a:t>4GB</a:t>
                      </a:r>
                      <a:r>
                        <a:rPr lang="en-US" sz="1600" dirty="0">
                          <a:solidFill>
                            <a:srgbClr val="000000"/>
                          </a:solidFill>
                          <a:effectLst/>
                          <a:latin typeface="Arial" panose="020B0604020202020204" pitchFamily="34" charset="0"/>
                          <a:cs typeface="Arial" panose="020B0604020202020204" pitchFamily="34" charset="0"/>
                        </a:rPr>
                        <a:t> is strongly recommended for best performance)</a:t>
                      </a:r>
                      <a:endPar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7945" marR="41910" marT="25400" marB="0" anchor="ctr">
                    <a:solidFill>
                      <a:srgbClr val="FAF9FA"/>
                    </a:solidFill>
                  </a:tcPr>
                </a:tc>
                <a:extLst>
                  <a:ext uri="{0D108BD9-81ED-4DB2-BD59-A6C34878D82A}">
                    <a16:rowId xmlns:a16="http://schemas.microsoft.com/office/drawing/2014/main" val="798778615"/>
                  </a:ext>
                </a:extLst>
              </a:tr>
            </a:tbl>
          </a:graphicData>
        </a:graphic>
      </p:graphicFrame>
      <p:sp>
        <p:nvSpPr>
          <p:cNvPr id="3" name="TextBox 2">
            <a:extLst>
              <a:ext uri="{FF2B5EF4-FFF2-40B4-BE49-F238E27FC236}">
                <a16:creationId xmlns:a16="http://schemas.microsoft.com/office/drawing/2014/main" id="{0E05401F-65C7-C3E7-C7F4-5E8B100B982B}"/>
              </a:ext>
            </a:extLst>
          </p:cNvPr>
          <p:cNvSpPr txBox="1"/>
          <p:nvPr/>
        </p:nvSpPr>
        <p:spPr>
          <a:xfrm>
            <a:off x="2617109" y="6376037"/>
            <a:ext cx="7468711" cy="369332"/>
          </a:xfrm>
          <a:prstGeom prst="rect">
            <a:avLst/>
          </a:prstGeom>
          <a:noFill/>
        </p:spPr>
        <p:txBody>
          <a:bodyPr wrap="none" rtlCol="0">
            <a:spAutoFit/>
          </a:bodyPr>
          <a:lstStyle/>
          <a:p>
            <a:r>
              <a:rPr lang="en-US" b="1" dirty="0">
                <a:solidFill>
                  <a:srgbClr val="000000"/>
                </a:solidFill>
                <a:latin typeface="Arial" panose="020B0604020202020204" pitchFamily="34" charset="0"/>
                <a:cs typeface="Arial" panose="020B0604020202020204" pitchFamily="34" charset="0"/>
              </a:rPr>
              <a:t>Note</a:t>
            </a:r>
            <a:r>
              <a:rPr lang="en-US" dirty="0">
                <a:solidFill>
                  <a:srgbClr val="000000"/>
                </a:solidFill>
                <a:latin typeface="Arial" panose="020B0604020202020204" pitchFamily="34" charset="0"/>
                <a:cs typeface="Arial" panose="020B0604020202020204" pitchFamily="34" charset="0"/>
              </a:rPr>
              <a:t>: Only the browser requirements have changed since spring 2025. </a:t>
            </a:r>
          </a:p>
        </p:txBody>
      </p:sp>
    </p:spTree>
    <p:extLst>
      <p:ext uri="{BB962C8B-B14F-4D97-AF65-F5344CB8AC3E}">
        <p14:creationId xmlns:p14="http://schemas.microsoft.com/office/powerpoint/2010/main" val="4071482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idx="4294967295"/>
          </p:nvPr>
        </p:nvSpPr>
        <p:spPr>
          <a:xfrm>
            <a:off x="411162" y="320190"/>
            <a:ext cx="11369675" cy="679450"/>
          </a:xfrm>
        </p:spPr>
        <p:txBody>
          <a:bodyPr/>
          <a:lstStyle/>
          <a:p>
            <a:r>
              <a:rPr lang="en-US" sz="4000" b="1">
                <a:solidFill>
                  <a:schemeClr val="bg1"/>
                </a:solidFill>
                <a:latin typeface="Arial"/>
                <a:cs typeface="Arial"/>
              </a:rPr>
              <a:t>ChromeOS Support Plan</a:t>
            </a:r>
            <a:endParaRPr lang="en-US" sz="4000" b="1">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8CDFADA-3B58-4992-BE23-4AE451B67627}"/>
              </a:ext>
            </a:extLst>
          </p:cNvPr>
          <p:cNvSpPr>
            <a:spLocks noGrp="1"/>
          </p:cNvSpPr>
          <p:nvPr>
            <p:ph idx="4294967295"/>
          </p:nvPr>
        </p:nvSpPr>
        <p:spPr>
          <a:xfrm>
            <a:off x="411162" y="1584766"/>
            <a:ext cx="11369675" cy="4684288"/>
          </a:xfrm>
        </p:spPr>
        <p:txBody>
          <a:bodyPr vert="horz" lIns="91440" tIns="45720" rIns="91440" bIns="45720" rtlCol="0" anchor="t">
            <a:noAutofit/>
          </a:bodyPr>
          <a:lstStyle/>
          <a:p>
            <a:pPr fontAlgn="base">
              <a:lnSpc>
                <a:spcPct val="100000"/>
              </a:lnSpc>
              <a:buClr>
                <a:srgbClr val="000000"/>
              </a:buClr>
            </a:pPr>
            <a:r>
              <a:rPr lang="en-US" sz="22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eMetric supports the versions of ChromeOS that are current as of July of each school year. These versions will be supported through the end of the school year (June).</a:t>
            </a:r>
          </a:p>
          <a:p>
            <a:pPr fontAlgn="base">
              <a:lnSpc>
                <a:spcPct val="100000"/>
              </a:lnSpc>
              <a:buClr>
                <a:srgbClr val="000000"/>
              </a:buClr>
            </a:pPr>
            <a:r>
              <a:rPr lang="en-US" sz="22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Schools are </a:t>
            </a:r>
            <a:r>
              <a:rPr lang="en-US" sz="2200" b="1"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 recommended</a:t>
            </a:r>
            <a:r>
              <a:rPr lang="en-US" sz="22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use beta versions of ChromeOS, as this may result in errors. </a:t>
            </a:r>
          </a:p>
          <a:p>
            <a:pPr fontAlgn="base">
              <a:lnSpc>
                <a:spcPct val="100000"/>
              </a:lnSpc>
              <a:buClr>
                <a:srgbClr val="000000"/>
              </a:buClr>
            </a:pPr>
            <a:r>
              <a:rPr lang="en-US" sz="2200" kern="0">
                <a:solidFill>
                  <a:srgbClr val="000000"/>
                </a:solidFill>
                <a:latin typeface="Arial" panose="020B0604020202020204" pitchFamily="34" charset="0"/>
                <a:cs typeface="Arial" panose="020B0604020202020204" pitchFamily="34" charset="0"/>
              </a:rPr>
              <a:t>Students testing on devices that do not meet the technology guidelines may encounter performance-related issues during testing. </a:t>
            </a:r>
          </a:p>
          <a:p>
            <a:pPr fontAlgn="base">
              <a:lnSpc>
                <a:spcPct val="100000"/>
              </a:lnSpc>
              <a:buClr>
                <a:srgbClr val="000000"/>
              </a:buClr>
            </a:pPr>
            <a:r>
              <a:rPr lang="en-US" sz="22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 of July 1, 2025 the following versions are supported through June 30, 2026:</a:t>
            </a:r>
          </a:p>
          <a:p>
            <a:pPr lvl="1" fontAlgn="base">
              <a:lnSpc>
                <a:spcPct val="100000"/>
              </a:lnSpc>
              <a:buClr>
                <a:srgbClr val="000000"/>
              </a:buClr>
            </a:pPr>
            <a:r>
              <a:rPr lang="en-US" sz="2000" kern="0">
                <a:solidFill>
                  <a:srgbClr val="000000"/>
                </a:solidFill>
                <a:latin typeface="Arial" panose="020B0604020202020204" pitchFamily="34" charset="0"/>
                <a:ea typeface="Times New Roman" panose="02020603050405020304" pitchFamily="18" charset="0"/>
                <a:cs typeface="Arial" panose="020B0604020202020204" pitchFamily="34" charset="0"/>
              </a:rPr>
              <a:t>Stable Channel: 138+ (released July 2025)</a:t>
            </a:r>
          </a:p>
          <a:p>
            <a:pPr lvl="1" fontAlgn="base">
              <a:lnSpc>
                <a:spcPct val="100000"/>
              </a:lnSpc>
              <a:buClr>
                <a:srgbClr val="000000"/>
              </a:buClr>
            </a:pPr>
            <a:r>
              <a:rPr lang="en-US" sz="20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LTS Channel: 132+ (released April 2025)</a:t>
            </a:r>
          </a:p>
          <a:p>
            <a:pPr lvl="1" fontAlgn="base">
              <a:lnSpc>
                <a:spcPct val="100000"/>
              </a:lnSpc>
              <a:buClr>
                <a:srgbClr val="000000"/>
              </a:buClr>
            </a:pPr>
            <a:endParaRPr lang="en-US" sz="1800" kern="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fontAlgn="base">
              <a:lnSpc>
                <a:spcPct val="100000"/>
              </a:lnSpc>
              <a:buClr>
                <a:srgbClr val="000000"/>
              </a:buClr>
            </a:pPr>
            <a:endParaRPr lang="en-US" sz="2200">
              <a:solidFill>
                <a:srgbClr val="000000"/>
              </a:solidFill>
              <a:effectLst/>
              <a:latin typeface="Arial" panose="020B0604020202020204" pitchFamily="34" charset="0"/>
              <a:ea typeface="Aptos" panose="020B00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9EE467F0-6809-D1DC-44BC-89F0556D0350}"/>
              </a:ext>
            </a:extLst>
          </p:cNvPr>
          <p:cNvSpPr txBox="1"/>
          <p:nvPr/>
        </p:nvSpPr>
        <p:spPr>
          <a:xfrm>
            <a:off x="2822747" y="6269054"/>
            <a:ext cx="8431425" cy="369332"/>
          </a:xfrm>
          <a:prstGeom prst="rect">
            <a:avLst/>
          </a:prstGeom>
          <a:noFill/>
        </p:spPr>
        <p:txBody>
          <a:bodyPr wrap="square" rtlCol="0">
            <a:spAutoFit/>
          </a:bodyPr>
          <a:lstStyle/>
          <a:p>
            <a:r>
              <a:rPr lang="en-US">
                <a:solidFill>
                  <a:srgbClr val="000000"/>
                </a:solidFill>
                <a:latin typeface="Arial" panose="020B0604020202020204" pitchFamily="34" charset="0"/>
                <a:cs typeface="Arial" panose="020B0604020202020204" pitchFamily="34" charset="0"/>
              </a:rPr>
              <a:t>Refer to </a:t>
            </a:r>
            <a:r>
              <a:rPr lang="en-US">
                <a:solidFill>
                  <a:srgbClr val="000000"/>
                </a:solidFill>
                <a:latin typeface="Arial" panose="020B0604020202020204" pitchFamily="34" charset="0"/>
                <a:cs typeface="Arial" panose="020B0604020202020204" pitchFamily="34" charset="0"/>
                <a:hlinkClick r:id="rId3"/>
              </a:rPr>
              <a:t>Part II of the MCAS Student Kiosk Technology Guide</a:t>
            </a:r>
            <a:r>
              <a:rPr lang="en-US">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833601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idx="4294967295"/>
          </p:nvPr>
        </p:nvSpPr>
        <p:spPr>
          <a:xfrm>
            <a:off x="822325" y="288925"/>
            <a:ext cx="11369675" cy="679450"/>
          </a:xfrm>
        </p:spPr>
        <p:txBody>
          <a:bodyPr/>
          <a:lstStyle/>
          <a:p>
            <a:r>
              <a:rPr lang="en-US" sz="4000" b="1">
                <a:solidFill>
                  <a:schemeClr val="bg1"/>
                </a:solidFill>
                <a:latin typeface="Arial"/>
                <a:cs typeface="Arial"/>
              </a:rPr>
              <a:t>iPadOS Support Plan </a:t>
            </a:r>
            <a:endParaRPr lang="en-US" sz="4000" b="1">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8CDFADA-3B58-4992-BE23-4AE451B67627}"/>
              </a:ext>
            </a:extLst>
          </p:cNvPr>
          <p:cNvSpPr>
            <a:spLocks noGrp="1"/>
          </p:cNvSpPr>
          <p:nvPr>
            <p:ph idx="4294967295"/>
          </p:nvPr>
        </p:nvSpPr>
        <p:spPr>
          <a:xfrm>
            <a:off x="728869" y="1632136"/>
            <a:ext cx="10914046" cy="1156319"/>
          </a:xfrm>
        </p:spPr>
        <p:txBody>
          <a:bodyPr vert="horz" lIns="91440" tIns="45720" rIns="91440" bIns="45720" rtlCol="0" anchor="t">
            <a:noAutofit/>
          </a:bodyPr>
          <a:lstStyle/>
          <a:p>
            <a:pPr fontAlgn="base">
              <a:lnSpc>
                <a:spcPct val="100000"/>
              </a:lnSpc>
              <a:buClr>
                <a:srgbClr val="000000"/>
              </a:buClr>
            </a:pPr>
            <a:r>
              <a:rPr lang="en-US" sz="2400" kern="0">
                <a:solidFill>
                  <a:srgbClr val="000000"/>
                </a:solidFill>
                <a:effectLst/>
                <a:latin typeface="Arial" panose="020B0604020202020204" pitchFamily="34" charset="0"/>
                <a:ea typeface="Times New Roman" panose="02020603050405020304" pitchFamily="18" charset="0"/>
                <a:cs typeface="Arial" panose="020B0604020202020204" pitchFamily="34" charset="0"/>
              </a:rPr>
              <a:t>eMetric supports the latest three major versions that are supported by Apple. </a:t>
            </a:r>
          </a:p>
        </p:txBody>
      </p:sp>
      <p:graphicFrame>
        <p:nvGraphicFramePr>
          <p:cNvPr id="5" name="Table 4">
            <a:extLst>
              <a:ext uri="{FF2B5EF4-FFF2-40B4-BE49-F238E27FC236}">
                <a16:creationId xmlns:a16="http://schemas.microsoft.com/office/drawing/2014/main" id="{0C65DB6D-3C71-3D5C-AC7C-BE01617CC73E}"/>
              </a:ext>
            </a:extLst>
          </p:cNvPr>
          <p:cNvGraphicFramePr>
            <a:graphicFrameLocks noGrp="1"/>
          </p:cNvGraphicFramePr>
          <p:nvPr>
            <p:extLst>
              <p:ext uri="{D42A27DB-BD31-4B8C-83A1-F6EECF244321}">
                <p14:modId xmlns:p14="http://schemas.microsoft.com/office/powerpoint/2010/main" val="1071314840"/>
              </p:ext>
            </p:extLst>
          </p:nvPr>
        </p:nvGraphicFramePr>
        <p:xfrm>
          <a:off x="2071019" y="2210295"/>
          <a:ext cx="8049961" cy="3142908"/>
        </p:xfrm>
        <a:graphic>
          <a:graphicData uri="http://schemas.openxmlformats.org/drawingml/2006/table">
            <a:tbl>
              <a:tblPr firstRow="1" firstCol="1" bandRow="1">
                <a:tableStyleId>{17292A2E-F333-43FB-9621-5CBBE7FDCDCB}</a:tableStyleId>
              </a:tblPr>
              <a:tblGrid>
                <a:gridCol w="1441545">
                  <a:extLst>
                    <a:ext uri="{9D8B030D-6E8A-4147-A177-3AD203B41FA5}">
                      <a16:colId xmlns:a16="http://schemas.microsoft.com/office/drawing/2014/main" val="3815061498"/>
                    </a:ext>
                  </a:extLst>
                </a:gridCol>
                <a:gridCol w="2946400">
                  <a:extLst>
                    <a:ext uri="{9D8B030D-6E8A-4147-A177-3AD203B41FA5}">
                      <a16:colId xmlns:a16="http://schemas.microsoft.com/office/drawing/2014/main" val="1149441469"/>
                    </a:ext>
                  </a:extLst>
                </a:gridCol>
                <a:gridCol w="3662016">
                  <a:extLst>
                    <a:ext uri="{9D8B030D-6E8A-4147-A177-3AD203B41FA5}">
                      <a16:colId xmlns:a16="http://schemas.microsoft.com/office/drawing/2014/main" val="2592593920"/>
                    </a:ext>
                  </a:extLst>
                </a:gridCol>
              </a:tblGrid>
              <a:tr h="785727">
                <a:tc>
                  <a:txBody>
                    <a:bodyPr/>
                    <a:lstStyle/>
                    <a:p>
                      <a:pPr marL="0" marR="0">
                        <a:spcBef>
                          <a:spcPts val="300"/>
                        </a:spcBef>
                        <a:spcAft>
                          <a:spcPts val="300"/>
                        </a:spcAft>
                      </a:pPr>
                      <a:r>
                        <a:rPr lang="en-US" sz="1800" b="1" dirty="0">
                          <a:solidFill>
                            <a:schemeClr val="bg1"/>
                          </a:solidFill>
                          <a:effectLst/>
                          <a:latin typeface="Arial" panose="020B0604020202020204" pitchFamily="34" charset="0"/>
                          <a:cs typeface="Arial" panose="020B0604020202020204" pitchFamily="34" charset="0"/>
                        </a:rPr>
                        <a:t>Version</a:t>
                      </a:r>
                      <a:endParaRPr lang="en-US" sz="12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b="1">
                          <a:solidFill>
                            <a:schemeClr val="bg1"/>
                          </a:solidFill>
                          <a:effectLst/>
                          <a:latin typeface="Arial" panose="020B0604020202020204" pitchFamily="34" charset="0"/>
                          <a:cs typeface="Arial" panose="020B0604020202020204" pitchFamily="34" charset="0"/>
                        </a:rPr>
                        <a:t>Version Release Date</a:t>
                      </a:r>
                      <a:endParaRPr lang="en-US" sz="120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b="1" dirty="0">
                          <a:solidFill>
                            <a:schemeClr val="bg1"/>
                          </a:solidFill>
                          <a:effectLst/>
                          <a:latin typeface="Arial" panose="020B0604020202020204" pitchFamily="34" charset="0"/>
                          <a:cs typeface="Arial" panose="020B0604020202020204" pitchFamily="34" charset="0"/>
                        </a:rPr>
                        <a:t>End of Support Date</a:t>
                      </a:r>
                      <a:endParaRPr lang="en-US" sz="1200" dirty="0">
                        <a:solidFill>
                          <a:schemeClr val="bg1"/>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910249815"/>
                  </a:ext>
                </a:extLst>
              </a:tr>
              <a:tr h="785727">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17.7+</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September 2024</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End of 2</a:t>
                      </a:r>
                      <a:r>
                        <a:rPr lang="en-US" sz="1800" kern="1200" dirty="0">
                          <a:solidFill>
                            <a:srgbClr val="000000"/>
                          </a:solidFill>
                          <a:effectLst/>
                          <a:latin typeface="Arial" panose="020B0604020202020204" pitchFamily="34" charset="0"/>
                          <a:cs typeface="Arial" panose="020B0604020202020204" pitchFamily="34" charset="0"/>
                        </a:rPr>
                        <a:t>025–26 </a:t>
                      </a:r>
                      <a:r>
                        <a:rPr lang="en-US" sz="1800" dirty="0">
                          <a:solidFill>
                            <a:srgbClr val="000000"/>
                          </a:solidFill>
                          <a:effectLst/>
                          <a:latin typeface="Arial" panose="020B0604020202020204" pitchFamily="34" charset="0"/>
                          <a:cs typeface="Arial" panose="020B0604020202020204" pitchFamily="34" charset="0"/>
                        </a:rPr>
                        <a:t>school year </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82817114"/>
                  </a:ext>
                </a:extLst>
              </a:tr>
              <a:tr h="785727">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18.5+</a:t>
                      </a:r>
                      <a:endParaRPr lang="en-US" sz="1200">
                        <a:solidFill>
                          <a:srgbClr val="000000"/>
                        </a:solidFill>
                        <a:effectLst/>
                        <a:highlight>
                          <a:srgbClr val="FFFF00"/>
                        </a:highligh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September 2024</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End of 2026</a:t>
                      </a:r>
                      <a:r>
                        <a:rPr lang="en-US" sz="1800" kern="1200" dirty="0">
                          <a:solidFill>
                            <a:srgbClr val="000000"/>
                          </a:solidFill>
                          <a:effectLst/>
                          <a:latin typeface="Arial" panose="020B0604020202020204" pitchFamily="34" charset="0"/>
                          <a:cs typeface="Arial" panose="020B0604020202020204" pitchFamily="34" charset="0"/>
                        </a:rPr>
                        <a:t>–</a:t>
                      </a:r>
                      <a:r>
                        <a:rPr lang="en-US" sz="1800" dirty="0">
                          <a:solidFill>
                            <a:srgbClr val="000000"/>
                          </a:solidFill>
                          <a:effectLst/>
                          <a:latin typeface="Arial" panose="020B0604020202020204" pitchFamily="34" charset="0"/>
                          <a:cs typeface="Arial" panose="020B0604020202020204" pitchFamily="34" charset="0"/>
                        </a:rPr>
                        <a:t>27 school year</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47688616"/>
                  </a:ext>
                </a:extLst>
              </a:tr>
              <a:tr h="785727">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26</a:t>
                      </a:r>
                    </a:p>
                  </a:txBody>
                  <a:tcPr marL="68580" marR="68580" marT="0" marB="0" anchor="ctr"/>
                </a:tc>
                <a:tc>
                  <a:txBody>
                    <a:bodyPr/>
                    <a:lstStyle/>
                    <a:p>
                      <a:pPr marL="0" marR="0">
                        <a:spcBef>
                          <a:spcPts val="300"/>
                        </a:spcBef>
                        <a:spcAft>
                          <a:spcPts val="300"/>
                        </a:spcAft>
                      </a:pPr>
                      <a:r>
                        <a:rPr lang="en-US" sz="1800">
                          <a:solidFill>
                            <a:srgbClr val="000000"/>
                          </a:solidFill>
                          <a:effectLst/>
                          <a:latin typeface="Arial" panose="020B0604020202020204" pitchFamily="34" charset="0"/>
                          <a:cs typeface="Arial" panose="020B0604020202020204" pitchFamily="34" charset="0"/>
                        </a:rPr>
                        <a:t>September 2025</a:t>
                      </a: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800" dirty="0">
                          <a:solidFill>
                            <a:srgbClr val="000000"/>
                          </a:solidFill>
                          <a:effectLst/>
                          <a:latin typeface="Arial" panose="020B0604020202020204" pitchFamily="34" charset="0"/>
                          <a:cs typeface="Arial" panose="020B0604020202020204" pitchFamily="34" charset="0"/>
                        </a:rPr>
                        <a:t>End of 2027</a:t>
                      </a:r>
                      <a:r>
                        <a:rPr lang="en-US" sz="1800" kern="1200" dirty="0">
                          <a:solidFill>
                            <a:srgbClr val="000000"/>
                          </a:solidFill>
                          <a:effectLst/>
                          <a:latin typeface="Arial" panose="020B0604020202020204" pitchFamily="34" charset="0"/>
                          <a:cs typeface="Arial" panose="020B0604020202020204" pitchFamily="34" charset="0"/>
                        </a:rPr>
                        <a:t>–</a:t>
                      </a:r>
                      <a:r>
                        <a:rPr lang="en-US" sz="1800" dirty="0">
                          <a:solidFill>
                            <a:srgbClr val="000000"/>
                          </a:solidFill>
                          <a:effectLst/>
                          <a:latin typeface="Arial" panose="020B0604020202020204" pitchFamily="34" charset="0"/>
                          <a:cs typeface="Arial" panose="020B0604020202020204" pitchFamily="34" charset="0"/>
                        </a:rPr>
                        <a:t>28 school year</a:t>
                      </a:r>
                      <a:endParaRPr lang="en-US" sz="12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175148411"/>
                  </a:ext>
                </a:extLst>
              </a:tr>
            </a:tbl>
          </a:graphicData>
        </a:graphic>
      </p:graphicFrame>
      <p:sp>
        <p:nvSpPr>
          <p:cNvPr id="4" name="TextBox 3">
            <a:extLst>
              <a:ext uri="{FF2B5EF4-FFF2-40B4-BE49-F238E27FC236}">
                <a16:creationId xmlns:a16="http://schemas.microsoft.com/office/drawing/2014/main" id="{31E46744-7DD0-61A4-17C4-CF4A1FA39328}"/>
              </a:ext>
            </a:extLst>
          </p:cNvPr>
          <p:cNvSpPr txBox="1"/>
          <p:nvPr/>
        </p:nvSpPr>
        <p:spPr>
          <a:xfrm>
            <a:off x="2909374" y="6199743"/>
            <a:ext cx="8431425" cy="369332"/>
          </a:xfrm>
          <a:prstGeom prst="rect">
            <a:avLst/>
          </a:prstGeom>
          <a:noFill/>
        </p:spPr>
        <p:txBody>
          <a:bodyPr wrap="square" rtlCol="0">
            <a:spAutoFit/>
          </a:bodyPr>
          <a:lstStyle/>
          <a:p>
            <a:r>
              <a:rPr lang="en-US">
                <a:solidFill>
                  <a:srgbClr val="000000"/>
                </a:solidFill>
                <a:latin typeface="Arial" panose="020B0604020202020204" pitchFamily="34" charset="0"/>
                <a:cs typeface="Arial" panose="020B0604020202020204" pitchFamily="34" charset="0"/>
              </a:rPr>
              <a:t>Refer to </a:t>
            </a:r>
            <a:r>
              <a:rPr lang="en-US">
                <a:solidFill>
                  <a:srgbClr val="000000"/>
                </a:solidFill>
                <a:latin typeface="Arial" panose="020B0604020202020204" pitchFamily="34" charset="0"/>
                <a:cs typeface="Arial" panose="020B0604020202020204" pitchFamily="34" charset="0"/>
                <a:hlinkClick r:id="rId3"/>
              </a:rPr>
              <a:t>Part II of the MCAS Student Kiosk Technology Guide</a:t>
            </a:r>
            <a:r>
              <a:rPr lang="en-US">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656476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idx="4294967295"/>
          </p:nvPr>
        </p:nvSpPr>
        <p:spPr>
          <a:xfrm>
            <a:off x="411162" y="325473"/>
            <a:ext cx="11369675" cy="679450"/>
          </a:xfrm>
        </p:spPr>
        <p:txBody>
          <a:bodyPr/>
          <a:lstStyle/>
          <a:p>
            <a:r>
              <a:rPr lang="en-US" sz="4000" b="1" dirty="0">
                <a:solidFill>
                  <a:schemeClr val="bg1"/>
                </a:solidFill>
                <a:latin typeface="Arial"/>
                <a:cs typeface="Arial"/>
              </a:rPr>
              <a:t>Support for macOS</a:t>
            </a:r>
            <a:endParaRPr lang="en-US" sz="4000" b="1" dirty="0">
              <a:solidFill>
                <a:schemeClr val="bg1"/>
              </a:solidFill>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392FDFBB-532B-6A26-56E4-2B985D65BA77}"/>
              </a:ext>
            </a:extLst>
          </p:cNvPr>
          <p:cNvGraphicFramePr>
            <a:graphicFrameLocks noGrp="1"/>
          </p:cNvGraphicFramePr>
          <p:nvPr>
            <p:extLst>
              <p:ext uri="{D42A27DB-BD31-4B8C-83A1-F6EECF244321}">
                <p14:modId xmlns:p14="http://schemas.microsoft.com/office/powerpoint/2010/main" val="2894758628"/>
              </p:ext>
            </p:extLst>
          </p:nvPr>
        </p:nvGraphicFramePr>
        <p:xfrm>
          <a:off x="920032" y="2079826"/>
          <a:ext cx="10351936" cy="2706056"/>
        </p:xfrm>
        <a:graphic>
          <a:graphicData uri="http://schemas.openxmlformats.org/drawingml/2006/table">
            <a:tbl>
              <a:tblPr firstRow="1" firstCol="1" bandRow="1">
                <a:tableStyleId>{17292A2E-F333-43FB-9621-5CBBE7FDCDCB}</a:tableStyleId>
              </a:tblPr>
              <a:tblGrid>
                <a:gridCol w="1904027">
                  <a:extLst>
                    <a:ext uri="{9D8B030D-6E8A-4147-A177-3AD203B41FA5}">
                      <a16:colId xmlns:a16="http://schemas.microsoft.com/office/drawing/2014/main" val="2795360532"/>
                    </a:ext>
                  </a:extLst>
                </a:gridCol>
                <a:gridCol w="2443124">
                  <a:extLst>
                    <a:ext uri="{9D8B030D-6E8A-4147-A177-3AD203B41FA5}">
                      <a16:colId xmlns:a16="http://schemas.microsoft.com/office/drawing/2014/main" val="2001845405"/>
                    </a:ext>
                  </a:extLst>
                </a:gridCol>
                <a:gridCol w="2053050">
                  <a:extLst>
                    <a:ext uri="{9D8B030D-6E8A-4147-A177-3AD203B41FA5}">
                      <a16:colId xmlns:a16="http://schemas.microsoft.com/office/drawing/2014/main" val="365695646"/>
                    </a:ext>
                  </a:extLst>
                </a:gridCol>
                <a:gridCol w="3951735">
                  <a:extLst>
                    <a:ext uri="{9D8B030D-6E8A-4147-A177-3AD203B41FA5}">
                      <a16:colId xmlns:a16="http://schemas.microsoft.com/office/drawing/2014/main" val="3386364844"/>
                    </a:ext>
                  </a:extLst>
                </a:gridCol>
              </a:tblGrid>
              <a:tr h="676514">
                <a:tc>
                  <a:txBody>
                    <a:bodyPr/>
                    <a:lstStyle/>
                    <a:p>
                      <a:pPr marL="0" marR="0">
                        <a:spcBef>
                          <a:spcPts val="300"/>
                        </a:spcBef>
                        <a:spcAft>
                          <a:spcPts val="300"/>
                        </a:spcAft>
                      </a:pPr>
                      <a:r>
                        <a:rPr lang="en-US" sz="2000" b="1" dirty="0">
                          <a:solidFill>
                            <a:schemeClr val="bg1"/>
                          </a:solidFill>
                          <a:effectLst/>
                          <a:latin typeface="Arial" panose="020B0604020202020204" pitchFamily="34" charset="0"/>
                          <a:cs typeface="Arial" panose="020B0604020202020204" pitchFamily="34" charset="0"/>
                        </a:rPr>
                        <a:t>Version</a:t>
                      </a:r>
                      <a:endParaRPr lang="en-US" sz="2000" dirty="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b="1">
                          <a:solidFill>
                            <a:schemeClr val="bg1"/>
                          </a:solidFill>
                          <a:effectLst/>
                          <a:latin typeface="Arial" panose="020B0604020202020204" pitchFamily="34" charset="0"/>
                          <a:cs typeface="Arial" panose="020B0604020202020204" pitchFamily="34" charset="0"/>
                        </a:rPr>
                        <a:t>Version Release Date</a:t>
                      </a:r>
                      <a:endParaRPr lang="en-US" sz="200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b="1">
                          <a:solidFill>
                            <a:schemeClr val="bg1"/>
                          </a:solidFill>
                          <a:effectLst/>
                          <a:latin typeface="Arial" panose="020B0604020202020204" pitchFamily="34" charset="0"/>
                          <a:cs typeface="Arial" panose="020B0604020202020204" pitchFamily="34" charset="0"/>
                        </a:rPr>
                        <a:t>End of Support Date</a:t>
                      </a:r>
                      <a:endParaRPr lang="en-US" sz="200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b="1">
                          <a:solidFill>
                            <a:schemeClr val="bg1"/>
                          </a:solidFill>
                          <a:effectLst/>
                          <a:latin typeface="Arial" panose="020B0604020202020204" pitchFamily="34" charset="0"/>
                          <a:cs typeface="Arial" panose="020B0604020202020204" pitchFamily="34" charset="0"/>
                        </a:rPr>
                        <a:t>eMetric Support Policy</a:t>
                      </a:r>
                      <a:endParaRPr lang="en-US" sz="200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446455920"/>
                  </a:ext>
                </a:extLst>
              </a:tr>
              <a:tr h="676514">
                <a:tc>
                  <a:txBody>
                    <a:bodyPr/>
                    <a:lstStyle/>
                    <a:p>
                      <a:pPr marL="0" marR="0">
                        <a:spcBef>
                          <a:spcPts val="300"/>
                        </a:spcBef>
                        <a:spcAft>
                          <a:spcPts val="300"/>
                        </a:spcAft>
                      </a:pPr>
                      <a:r>
                        <a:rPr lang="en-US" sz="2000">
                          <a:solidFill>
                            <a:srgbClr val="000000"/>
                          </a:solidFill>
                          <a:effectLst/>
                          <a:latin typeface="Arial" panose="020B0604020202020204" pitchFamily="34" charset="0"/>
                          <a:cs typeface="Arial" panose="020B0604020202020204" pitchFamily="34" charset="0"/>
                        </a:rPr>
                        <a:t>14.7+</a:t>
                      </a:r>
                      <a:endParaRPr lang="en-US" sz="20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a:solidFill>
                            <a:srgbClr val="000000"/>
                          </a:solidFill>
                          <a:effectLst/>
                          <a:latin typeface="Arial" panose="020B0604020202020204" pitchFamily="34" charset="0"/>
                          <a:cs typeface="Arial" panose="020B0604020202020204" pitchFamily="34" charset="0"/>
                        </a:rPr>
                        <a:t>September 2023</a:t>
                      </a:r>
                      <a:endParaRPr lang="en-US" sz="20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a:solidFill>
                            <a:srgbClr val="000000"/>
                          </a:solidFill>
                          <a:effectLst/>
                          <a:latin typeface="Arial" panose="020B0604020202020204" pitchFamily="34" charset="0"/>
                          <a:cs typeface="Arial" panose="020B0604020202020204" pitchFamily="34" charset="0"/>
                        </a:rPr>
                        <a:t>End of 2025</a:t>
                      </a:r>
                      <a:r>
                        <a:rPr lang="en-US" sz="2000" kern="1200">
                          <a:solidFill>
                            <a:srgbClr val="000000"/>
                          </a:solidFill>
                          <a:effectLst/>
                          <a:latin typeface="Arial" panose="020B0604020202020204" pitchFamily="34" charset="0"/>
                          <a:cs typeface="Arial" panose="020B0604020202020204" pitchFamily="34" charset="0"/>
                        </a:rPr>
                        <a:t>–</a:t>
                      </a:r>
                      <a:r>
                        <a:rPr lang="en-US" sz="2000">
                          <a:solidFill>
                            <a:srgbClr val="000000"/>
                          </a:solidFill>
                          <a:effectLst/>
                          <a:latin typeface="Arial" panose="020B0604020202020204" pitchFamily="34" charset="0"/>
                          <a:cs typeface="Arial" panose="020B0604020202020204" pitchFamily="34" charset="0"/>
                        </a:rPr>
                        <a:t>26 school year</a:t>
                      </a:r>
                      <a:endParaRPr lang="en-US" sz="20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rowSpan="3">
                  <a:txBody>
                    <a:bodyPr/>
                    <a:lstStyle/>
                    <a:p>
                      <a:pPr marL="0" marR="0">
                        <a:spcBef>
                          <a:spcPts val="300"/>
                        </a:spcBef>
                        <a:spcAft>
                          <a:spcPts val="300"/>
                        </a:spcAft>
                      </a:pPr>
                      <a:r>
                        <a:rPr lang="en-US" sz="2000" dirty="0" err="1">
                          <a:solidFill>
                            <a:srgbClr val="000000"/>
                          </a:solidFill>
                          <a:effectLst/>
                          <a:latin typeface="Arial" panose="020B0604020202020204" pitchFamily="34" charset="0"/>
                          <a:cs typeface="Arial" panose="020B0604020202020204" pitchFamily="34" charset="0"/>
                        </a:rPr>
                        <a:t>eMetric</a:t>
                      </a:r>
                      <a:r>
                        <a:rPr lang="en-US" sz="2000" dirty="0">
                          <a:solidFill>
                            <a:srgbClr val="000000"/>
                          </a:solidFill>
                          <a:effectLst/>
                          <a:latin typeface="Arial" panose="020B0604020202020204" pitchFamily="34" charset="0"/>
                          <a:cs typeface="Arial" panose="020B0604020202020204" pitchFamily="34" charset="0"/>
                        </a:rPr>
                        <a:t> supports the latest three major versions that are supported by Apple. The latest subversion will be specified in the table below after being fully tested.</a:t>
                      </a:r>
                      <a:endPar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724390226"/>
                  </a:ext>
                </a:extLst>
              </a:tr>
              <a:tr h="676514">
                <a:tc>
                  <a:txBody>
                    <a:bodyPr/>
                    <a:lstStyle/>
                    <a:p>
                      <a:pPr marL="0" marR="0">
                        <a:spcBef>
                          <a:spcPts val="300"/>
                        </a:spcBef>
                        <a:spcAft>
                          <a:spcPts val="300"/>
                        </a:spcAft>
                      </a:pPr>
                      <a:r>
                        <a:rPr lang="en-US" sz="2000">
                          <a:solidFill>
                            <a:srgbClr val="000000"/>
                          </a:solidFill>
                          <a:effectLst/>
                          <a:latin typeface="Arial" panose="020B0604020202020204" pitchFamily="34" charset="0"/>
                          <a:cs typeface="Arial" panose="020B0604020202020204" pitchFamily="34" charset="0"/>
                        </a:rPr>
                        <a:t>15.5+</a:t>
                      </a:r>
                      <a:endParaRPr lang="en-US" sz="20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a:solidFill>
                            <a:srgbClr val="000000"/>
                          </a:solidFill>
                          <a:effectLst/>
                          <a:latin typeface="Arial" panose="020B0604020202020204" pitchFamily="34" charset="0"/>
                          <a:cs typeface="Arial" panose="020B0604020202020204" pitchFamily="34" charset="0"/>
                        </a:rPr>
                        <a:t>September 2024</a:t>
                      </a:r>
                      <a:endParaRPr lang="en-US" sz="20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dirty="0">
                          <a:solidFill>
                            <a:srgbClr val="000000"/>
                          </a:solidFill>
                          <a:effectLst/>
                          <a:latin typeface="Arial" panose="020B0604020202020204" pitchFamily="34" charset="0"/>
                          <a:cs typeface="Arial" panose="020B0604020202020204" pitchFamily="34" charset="0"/>
                        </a:rPr>
                        <a:t>End of 2026</a:t>
                      </a:r>
                      <a:r>
                        <a:rPr lang="en-US" sz="2000" kern="1200" dirty="0">
                          <a:solidFill>
                            <a:srgbClr val="000000"/>
                          </a:solidFill>
                          <a:effectLst/>
                          <a:latin typeface="Arial" panose="020B0604020202020204" pitchFamily="34" charset="0"/>
                          <a:cs typeface="Arial" panose="020B0604020202020204" pitchFamily="34" charset="0"/>
                        </a:rPr>
                        <a:t>–</a:t>
                      </a:r>
                      <a:r>
                        <a:rPr lang="en-US" sz="2000" dirty="0">
                          <a:solidFill>
                            <a:srgbClr val="000000"/>
                          </a:solidFill>
                          <a:effectLst/>
                          <a:latin typeface="Arial" panose="020B0604020202020204" pitchFamily="34" charset="0"/>
                          <a:cs typeface="Arial" panose="020B0604020202020204" pitchFamily="34" charset="0"/>
                        </a:rPr>
                        <a:t>27 school year</a:t>
                      </a:r>
                      <a:endPar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1517591700"/>
                  </a:ext>
                </a:extLst>
              </a:tr>
              <a:tr h="676514">
                <a:tc>
                  <a:txBody>
                    <a:bodyPr/>
                    <a:lstStyle/>
                    <a:p>
                      <a:pPr marL="0" marR="0">
                        <a:spcBef>
                          <a:spcPts val="300"/>
                        </a:spcBef>
                        <a:spcAft>
                          <a:spcPts val="300"/>
                        </a:spcAft>
                      </a:pPr>
                      <a:r>
                        <a:rPr lang="en-US" sz="2000" dirty="0">
                          <a:solidFill>
                            <a:srgbClr val="000000"/>
                          </a:solidFill>
                          <a:effectLst/>
                          <a:latin typeface="Arial" panose="020B0604020202020204" pitchFamily="34" charset="0"/>
                          <a:cs typeface="Arial" panose="020B0604020202020204" pitchFamily="34" charset="0"/>
                        </a:rPr>
                        <a:t>26</a:t>
                      </a:r>
                      <a:endPar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a:solidFill>
                            <a:srgbClr val="000000"/>
                          </a:solidFill>
                          <a:effectLst/>
                          <a:latin typeface="Arial" panose="020B0604020202020204" pitchFamily="34" charset="0"/>
                          <a:cs typeface="Arial" panose="020B0604020202020204" pitchFamily="34" charset="0"/>
                        </a:rPr>
                        <a:t>September 2025</a:t>
                      </a:r>
                      <a:endParaRPr lang="en-US" sz="20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2000" dirty="0">
                          <a:solidFill>
                            <a:srgbClr val="000000"/>
                          </a:solidFill>
                          <a:effectLst/>
                          <a:latin typeface="Arial" panose="020B0604020202020204" pitchFamily="34" charset="0"/>
                          <a:cs typeface="Arial" panose="020B0604020202020204" pitchFamily="34" charset="0"/>
                        </a:rPr>
                        <a:t>End of 2027</a:t>
                      </a:r>
                      <a:r>
                        <a:rPr lang="en-US" sz="2000" kern="1200" dirty="0">
                          <a:solidFill>
                            <a:srgbClr val="000000"/>
                          </a:solidFill>
                          <a:effectLst/>
                          <a:latin typeface="Arial" panose="020B0604020202020204" pitchFamily="34" charset="0"/>
                          <a:cs typeface="Arial" panose="020B0604020202020204" pitchFamily="34" charset="0"/>
                        </a:rPr>
                        <a:t>–</a:t>
                      </a:r>
                      <a:r>
                        <a:rPr lang="en-US" sz="2000" dirty="0">
                          <a:solidFill>
                            <a:srgbClr val="000000"/>
                          </a:solidFill>
                          <a:effectLst/>
                          <a:latin typeface="Arial" panose="020B0604020202020204" pitchFamily="34" charset="0"/>
                          <a:cs typeface="Arial" panose="020B0604020202020204" pitchFamily="34" charset="0"/>
                        </a:rPr>
                        <a:t>28 school year</a:t>
                      </a:r>
                      <a:endParaRPr lang="en-US" sz="20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vMerge="1">
                  <a:txBody>
                    <a:bodyPr/>
                    <a:lstStyle/>
                    <a:p>
                      <a:endParaRPr lang="en-US"/>
                    </a:p>
                  </a:txBody>
                  <a:tcPr/>
                </a:tc>
                <a:extLst>
                  <a:ext uri="{0D108BD9-81ED-4DB2-BD59-A6C34878D82A}">
                    <a16:rowId xmlns:a16="http://schemas.microsoft.com/office/drawing/2014/main" val="2924560114"/>
                  </a:ext>
                </a:extLst>
              </a:tr>
            </a:tbl>
          </a:graphicData>
        </a:graphic>
      </p:graphicFrame>
      <p:sp>
        <p:nvSpPr>
          <p:cNvPr id="4" name="TextBox 3">
            <a:extLst>
              <a:ext uri="{FF2B5EF4-FFF2-40B4-BE49-F238E27FC236}">
                <a16:creationId xmlns:a16="http://schemas.microsoft.com/office/drawing/2014/main" id="{9060A16C-5FBB-6A8A-16DF-65EEAC0643E6}"/>
              </a:ext>
            </a:extLst>
          </p:cNvPr>
          <p:cNvSpPr txBox="1"/>
          <p:nvPr/>
        </p:nvSpPr>
        <p:spPr>
          <a:xfrm>
            <a:off x="2938250" y="6163195"/>
            <a:ext cx="8431425" cy="369332"/>
          </a:xfrm>
          <a:prstGeom prst="rect">
            <a:avLst/>
          </a:prstGeom>
          <a:noFill/>
        </p:spPr>
        <p:txBody>
          <a:bodyPr wrap="square" rtlCol="0">
            <a:spAutoFit/>
          </a:bodyPr>
          <a:lstStyle/>
          <a:p>
            <a:r>
              <a:rPr lang="en-US">
                <a:solidFill>
                  <a:srgbClr val="000000"/>
                </a:solidFill>
                <a:latin typeface="Arial" panose="020B0604020202020204" pitchFamily="34" charset="0"/>
                <a:cs typeface="Arial" panose="020B0604020202020204" pitchFamily="34" charset="0"/>
              </a:rPr>
              <a:t>Refer to </a:t>
            </a:r>
            <a:r>
              <a:rPr lang="en-US">
                <a:solidFill>
                  <a:srgbClr val="000000"/>
                </a:solidFill>
                <a:latin typeface="Arial" panose="020B0604020202020204" pitchFamily="34" charset="0"/>
                <a:cs typeface="Arial" panose="020B0604020202020204" pitchFamily="34" charset="0"/>
                <a:hlinkClick r:id="rId3"/>
              </a:rPr>
              <a:t>Part II of the MCAS Student Kiosk Technology Guide</a:t>
            </a:r>
            <a:r>
              <a:rPr lang="en-US">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79491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310261" y="352933"/>
            <a:ext cx="11369675" cy="679450"/>
          </a:xfrm>
        </p:spPr>
        <p:txBody>
          <a:bodyPr/>
          <a:lstStyle/>
          <a:p>
            <a:r>
              <a:rPr lang="en-US" sz="4000" b="1" dirty="0">
                <a:solidFill>
                  <a:schemeClr val="bg1"/>
                </a:solidFill>
                <a:latin typeface="Arial" panose="020B0604020202020204" pitchFamily="34" charset="0"/>
                <a:cs typeface="Arial" panose="020B0604020202020204" pitchFamily="34" charset="0"/>
              </a:rPr>
              <a:t>Presenters</a:t>
            </a:r>
          </a:p>
        </p:txBody>
      </p:sp>
      <p:sp>
        <p:nvSpPr>
          <p:cNvPr id="7173" name="Content Placeholder 6"/>
          <p:cNvSpPr>
            <a:spLocks noGrp="1"/>
          </p:cNvSpPr>
          <p:nvPr>
            <p:ph idx="4294967295"/>
          </p:nvPr>
        </p:nvSpPr>
        <p:spPr>
          <a:xfrm>
            <a:off x="310261" y="1653379"/>
            <a:ext cx="10160203" cy="1915698"/>
          </a:xfrm>
        </p:spPr>
        <p:txBody>
          <a:bodyPr vert="horz" lIns="91440" tIns="45720" rIns="91440" bIns="45720" rtlCol="0" anchor="t">
            <a:noAutofit/>
          </a:bodyPr>
          <a:lstStyle/>
          <a:p>
            <a:pPr marL="0" indent="0">
              <a:buClrTx/>
              <a:buNone/>
            </a:pPr>
            <a:r>
              <a:rPr lang="en-US" sz="2800">
                <a:solidFill>
                  <a:srgbClr val="101D35"/>
                </a:solidFill>
                <a:latin typeface="Arial" panose="020B0604020202020204" pitchFamily="34" charset="0"/>
                <a:cs typeface="Arial" panose="020B0604020202020204" pitchFamily="34" charset="0"/>
              </a:rPr>
              <a:t>Jodie Zalk, Manager of Test Administration and Publications</a:t>
            </a:r>
          </a:p>
          <a:p>
            <a:pPr marL="0" indent="0">
              <a:buClrTx/>
              <a:buNone/>
            </a:pPr>
            <a:r>
              <a:rPr lang="en-US" sz="2800">
                <a:solidFill>
                  <a:srgbClr val="101D35"/>
                </a:solidFill>
                <a:latin typeface="Arial" panose="020B0604020202020204" pitchFamily="34" charset="0"/>
                <a:cs typeface="Arial" panose="020B0604020202020204" pitchFamily="34" charset="0"/>
              </a:rPr>
              <a:t>Shannon Cullen, MCAS Test Administration Coordinator</a:t>
            </a:r>
          </a:p>
          <a:p>
            <a:pPr marL="0" indent="0">
              <a:buClrTx/>
              <a:buNone/>
            </a:pPr>
            <a:r>
              <a:rPr lang="en-US" sz="2800">
                <a:solidFill>
                  <a:srgbClr val="101D35"/>
                </a:solidFill>
                <a:latin typeface="Arial"/>
                <a:cs typeface="Arial"/>
              </a:rPr>
              <a:t>Abbie Currier, eMetric Sr. Project Manager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0CB051-EA6D-BEAB-CD17-3A9C092DDD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25EFAE1-F239-25E2-D462-BC8638755910}"/>
              </a:ext>
            </a:extLst>
          </p:cNvPr>
          <p:cNvSpPr>
            <a:spLocks noGrp="1"/>
          </p:cNvSpPr>
          <p:nvPr>
            <p:ph type="title" idx="4294967295"/>
          </p:nvPr>
        </p:nvSpPr>
        <p:spPr>
          <a:xfrm>
            <a:off x="411162" y="325473"/>
            <a:ext cx="11369675" cy="679450"/>
          </a:xfrm>
        </p:spPr>
        <p:txBody>
          <a:bodyPr/>
          <a:lstStyle/>
          <a:p>
            <a:r>
              <a:rPr lang="en-US" sz="4000" b="1" dirty="0">
                <a:solidFill>
                  <a:schemeClr val="bg1"/>
                </a:solidFill>
                <a:latin typeface="Arial"/>
                <a:cs typeface="Arial"/>
              </a:rPr>
              <a:t>Support for Linux and Windows</a:t>
            </a:r>
            <a:endParaRPr lang="en-US" sz="4000" b="1" dirty="0">
              <a:solidFill>
                <a:schemeClr val="bg1"/>
              </a:solidFill>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FE0A485B-0215-8D30-806E-1583FCD81476}"/>
              </a:ext>
            </a:extLst>
          </p:cNvPr>
          <p:cNvGraphicFramePr>
            <a:graphicFrameLocks noGrp="1"/>
          </p:cNvGraphicFramePr>
          <p:nvPr>
            <p:extLst>
              <p:ext uri="{D42A27DB-BD31-4B8C-83A1-F6EECF244321}">
                <p14:modId xmlns:p14="http://schemas.microsoft.com/office/powerpoint/2010/main" val="3268323082"/>
              </p:ext>
            </p:extLst>
          </p:nvPr>
        </p:nvGraphicFramePr>
        <p:xfrm>
          <a:off x="940903" y="2057967"/>
          <a:ext cx="10310192" cy="2499054"/>
        </p:xfrm>
        <a:graphic>
          <a:graphicData uri="http://schemas.openxmlformats.org/drawingml/2006/table">
            <a:tbl>
              <a:tblPr firstRow="1" firstCol="1" bandRow="1">
                <a:tableStyleId>{00A15C55-8517-42AA-B614-E9B94910E393}</a:tableStyleId>
              </a:tblPr>
              <a:tblGrid>
                <a:gridCol w="1547836">
                  <a:extLst>
                    <a:ext uri="{9D8B030D-6E8A-4147-A177-3AD203B41FA5}">
                      <a16:colId xmlns:a16="http://schemas.microsoft.com/office/drawing/2014/main" val="2112748437"/>
                    </a:ext>
                  </a:extLst>
                </a:gridCol>
                <a:gridCol w="1611656">
                  <a:extLst>
                    <a:ext uri="{9D8B030D-6E8A-4147-A177-3AD203B41FA5}">
                      <a16:colId xmlns:a16="http://schemas.microsoft.com/office/drawing/2014/main" val="2795360532"/>
                    </a:ext>
                  </a:extLst>
                </a:gridCol>
                <a:gridCol w="2067973">
                  <a:extLst>
                    <a:ext uri="{9D8B030D-6E8A-4147-A177-3AD203B41FA5}">
                      <a16:colId xmlns:a16="http://schemas.microsoft.com/office/drawing/2014/main" val="2001845405"/>
                    </a:ext>
                  </a:extLst>
                </a:gridCol>
                <a:gridCol w="1737796">
                  <a:extLst>
                    <a:ext uri="{9D8B030D-6E8A-4147-A177-3AD203B41FA5}">
                      <a16:colId xmlns:a16="http://schemas.microsoft.com/office/drawing/2014/main" val="365695646"/>
                    </a:ext>
                  </a:extLst>
                </a:gridCol>
                <a:gridCol w="3344931">
                  <a:extLst>
                    <a:ext uri="{9D8B030D-6E8A-4147-A177-3AD203B41FA5}">
                      <a16:colId xmlns:a16="http://schemas.microsoft.com/office/drawing/2014/main" val="3386364844"/>
                    </a:ext>
                  </a:extLst>
                </a:gridCol>
              </a:tblGrid>
              <a:tr h="482498">
                <a:tc>
                  <a:txBody>
                    <a:bodyPr/>
                    <a:lstStyle/>
                    <a:p>
                      <a:pPr marL="0" marR="0">
                        <a:spcBef>
                          <a:spcPts val="300"/>
                        </a:spcBef>
                        <a:spcAft>
                          <a:spcPts val="300"/>
                        </a:spcAft>
                      </a:pPr>
                      <a:r>
                        <a:rPr lang="en-US" sz="1600" b="1">
                          <a:solidFill>
                            <a:schemeClr val="bg1"/>
                          </a:solidFill>
                          <a:effectLst/>
                          <a:latin typeface="Arial" panose="020B0604020202020204" pitchFamily="34" charset="0"/>
                          <a:cs typeface="Arial" panose="020B0604020202020204" pitchFamily="34" charset="0"/>
                        </a:rPr>
                        <a:t>Operating System</a:t>
                      </a:r>
                      <a:endParaRPr lang="en-US" sz="1600" b="1">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600" b="1">
                          <a:solidFill>
                            <a:schemeClr val="bg1"/>
                          </a:solidFill>
                          <a:effectLst/>
                          <a:latin typeface="Arial" panose="020B0604020202020204" pitchFamily="34" charset="0"/>
                          <a:cs typeface="Arial" panose="020B0604020202020204" pitchFamily="34" charset="0"/>
                        </a:rPr>
                        <a:t>Version</a:t>
                      </a:r>
                      <a:endParaRPr lang="en-US" sz="160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600" b="1">
                          <a:solidFill>
                            <a:schemeClr val="bg1"/>
                          </a:solidFill>
                          <a:effectLst/>
                          <a:latin typeface="Arial" panose="020B0604020202020204" pitchFamily="34" charset="0"/>
                          <a:cs typeface="Arial" panose="020B0604020202020204" pitchFamily="34" charset="0"/>
                        </a:rPr>
                        <a:t>Version Release Date</a:t>
                      </a:r>
                      <a:endParaRPr lang="en-US" sz="160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600" b="1">
                          <a:solidFill>
                            <a:schemeClr val="bg1"/>
                          </a:solidFill>
                          <a:effectLst/>
                          <a:latin typeface="Arial" panose="020B0604020202020204" pitchFamily="34" charset="0"/>
                          <a:cs typeface="Arial" panose="020B0604020202020204" pitchFamily="34" charset="0"/>
                        </a:rPr>
                        <a:t>End of Support Date</a:t>
                      </a:r>
                      <a:endParaRPr lang="en-US" sz="160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600" b="1">
                          <a:solidFill>
                            <a:schemeClr val="bg1"/>
                          </a:solidFill>
                          <a:effectLst/>
                          <a:latin typeface="Arial" panose="020B0604020202020204" pitchFamily="34" charset="0"/>
                          <a:cs typeface="Arial" panose="020B0604020202020204" pitchFamily="34" charset="0"/>
                        </a:rPr>
                        <a:t>eMetric Support Policy</a:t>
                      </a:r>
                      <a:endParaRPr lang="en-US" sz="1600">
                        <a:solidFill>
                          <a:schemeClr val="bg1"/>
                        </a:solidFill>
                        <a:effectLst/>
                        <a:latin typeface="Arial" panose="020B0604020202020204" pitchFamily="34" charset="0"/>
                        <a:ea typeface="+mn-ea"/>
                        <a:cs typeface="Arial" panose="020B0604020202020204" pitchFamily="34" charset="0"/>
                      </a:endParaRPr>
                    </a:p>
                  </a:txBody>
                  <a:tcPr marL="68580" marR="68580" marT="0" marB="0" anchor="ctr"/>
                </a:tc>
                <a:extLst>
                  <a:ext uri="{0D108BD9-81ED-4DB2-BD59-A6C34878D82A}">
                    <a16:rowId xmlns:a16="http://schemas.microsoft.com/office/drawing/2014/main" val="446455920"/>
                  </a:ext>
                </a:extLst>
              </a:tr>
              <a:tr h="542810">
                <a:tc>
                  <a:txBody>
                    <a:bodyPr/>
                    <a:lstStyle/>
                    <a:p>
                      <a:pPr marL="0" marR="0">
                        <a:spcBef>
                          <a:spcPts val="300"/>
                        </a:spcBef>
                        <a:spcAft>
                          <a:spcPts val="300"/>
                        </a:spcAft>
                      </a:pPr>
                      <a:r>
                        <a:rPr lang="en-US" sz="1600">
                          <a:effectLst/>
                          <a:latin typeface="Arial" panose="020B0604020202020204" pitchFamily="34" charset="0"/>
                          <a:cs typeface="Arial" panose="020B0604020202020204" pitchFamily="34" charset="0"/>
                        </a:rPr>
                        <a:t>Linux®,</a:t>
                      </a:r>
                    </a:p>
                    <a:p>
                      <a:pPr marL="0" marR="0">
                        <a:spcBef>
                          <a:spcPts val="300"/>
                        </a:spcBef>
                        <a:spcAft>
                          <a:spcPts val="300"/>
                        </a:spcAft>
                      </a:pPr>
                      <a:r>
                        <a:rPr lang="en-US" sz="1600">
                          <a:effectLst/>
                          <a:latin typeface="Arial" panose="020B0604020202020204" pitchFamily="34" charset="0"/>
                          <a:cs typeface="Arial" panose="020B0604020202020204" pitchFamily="34" charset="0"/>
                        </a:rPr>
                        <a:t>Fedora™</a:t>
                      </a:r>
                      <a:endParaRPr lang="en-US" sz="1600" b="1">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600">
                          <a:solidFill>
                            <a:srgbClr val="000000"/>
                          </a:solidFill>
                          <a:effectLst/>
                          <a:latin typeface="Arial" panose="020B0604020202020204" pitchFamily="34" charset="0"/>
                          <a:cs typeface="Arial" panose="020B0604020202020204" pitchFamily="34" charset="0"/>
                        </a:rPr>
                        <a:t>42</a:t>
                      </a:r>
                      <a:endParaRPr lang="en-US" sz="16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600" dirty="0">
                          <a:solidFill>
                            <a:srgbClr val="000000"/>
                          </a:solidFill>
                          <a:effectLst/>
                          <a:latin typeface="Arial" panose="020B0604020202020204" pitchFamily="34" charset="0"/>
                          <a:cs typeface="Arial" panose="020B0604020202020204" pitchFamily="34" charset="0"/>
                        </a:rPr>
                        <a:t>April 2025</a:t>
                      </a:r>
                      <a:endParaRPr lang="en-US" sz="16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600">
                          <a:solidFill>
                            <a:srgbClr val="000000"/>
                          </a:solidFill>
                          <a:effectLst/>
                          <a:latin typeface="Arial" panose="020B0604020202020204" pitchFamily="34" charset="0"/>
                          <a:cs typeface="Arial" panose="020B0604020202020204" pitchFamily="34" charset="0"/>
                        </a:rPr>
                        <a:t>End of 2025</a:t>
                      </a:r>
                      <a:r>
                        <a:rPr lang="en-US" sz="1600" kern="1200">
                          <a:solidFill>
                            <a:srgbClr val="000000"/>
                          </a:solidFill>
                          <a:effectLst/>
                          <a:latin typeface="Arial" panose="020B0604020202020204" pitchFamily="34" charset="0"/>
                          <a:ea typeface="+mn-ea"/>
                          <a:cs typeface="Arial" panose="020B0604020202020204" pitchFamily="34" charset="0"/>
                        </a:rPr>
                        <a:t>–</a:t>
                      </a:r>
                      <a:r>
                        <a:rPr lang="en-US" sz="1600">
                          <a:solidFill>
                            <a:srgbClr val="000000"/>
                          </a:solidFill>
                          <a:effectLst/>
                          <a:latin typeface="Arial" panose="020B0604020202020204" pitchFamily="34" charset="0"/>
                          <a:cs typeface="Arial" panose="020B0604020202020204" pitchFamily="34" charset="0"/>
                        </a:rPr>
                        <a:t>26 school year</a:t>
                      </a:r>
                      <a:endParaRPr lang="en-US" sz="16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600">
                          <a:solidFill>
                            <a:srgbClr val="000000"/>
                          </a:solidFill>
                          <a:effectLst/>
                          <a:latin typeface="Arial" panose="020B0604020202020204" pitchFamily="34" charset="0"/>
                          <a:cs typeface="Arial" panose="020B0604020202020204" pitchFamily="34" charset="0"/>
                        </a:rPr>
                        <a:t>eMetric supports the latest version of Fedora.</a:t>
                      </a:r>
                      <a:endParaRPr lang="en-US" sz="160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501149765"/>
                  </a:ext>
                </a:extLst>
              </a:tr>
              <a:tr h="1447494">
                <a:tc>
                  <a:txBody>
                    <a:bodyPr/>
                    <a:lstStyle/>
                    <a:p>
                      <a:pPr marL="0" marR="0">
                        <a:spcBef>
                          <a:spcPts val="300"/>
                        </a:spcBef>
                        <a:spcAft>
                          <a:spcPts val="300"/>
                        </a:spcAft>
                      </a:pPr>
                      <a:r>
                        <a:rPr lang="en-US" sz="1600" dirty="0">
                          <a:effectLst/>
                          <a:latin typeface="Arial" panose="020B0604020202020204" pitchFamily="34" charset="0"/>
                          <a:cs typeface="Arial" panose="020B0604020202020204" pitchFamily="34" charset="0"/>
                        </a:rPr>
                        <a:t>Windows®</a:t>
                      </a:r>
                      <a:endParaRPr lang="en-US" sz="1600" b="1"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tc>
                  <a:txBody>
                    <a:bodyPr/>
                    <a:lstStyle/>
                    <a:p>
                      <a:pPr marL="0" marR="0">
                        <a:spcBef>
                          <a:spcPts val="300"/>
                        </a:spcBef>
                        <a:spcAft>
                          <a:spcPts val="300"/>
                        </a:spcAft>
                      </a:pPr>
                      <a:r>
                        <a:rPr lang="en-US" sz="1600">
                          <a:solidFill>
                            <a:srgbClr val="000000"/>
                          </a:solidFill>
                          <a:effectLst/>
                          <a:latin typeface="Arial" panose="020B0604020202020204" pitchFamily="34" charset="0"/>
                          <a:cs typeface="Arial" panose="020B0604020202020204" pitchFamily="34" charset="0"/>
                        </a:rPr>
                        <a:t>11</a:t>
                      </a:r>
                    </a:p>
                    <a:p>
                      <a:pPr marL="0" marR="0">
                        <a:spcBef>
                          <a:spcPts val="300"/>
                        </a:spcBef>
                        <a:spcAft>
                          <a:spcPts val="300"/>
                        </a:spcAft>
                      </a:pPr>
                      <a:r>
                        <a:rPr lang="en-US" sz="1600">
                          <a:solidFill>
                            <a:srgbClr val="000000"/>
                          </a:solidFill>
                          <a:effectLst/>
                          <a:latin typeface="Arial" panose="020B0604020202020204" pitchFamily="34" charset="0"/>
                          <a:cs typeface="Arial" panose="020B0604020202020204" pitchFamily="34" charset="0"/>
                        </a:rPr>
                        <a:t>(22H2, 23H2, 24H2)</a:t>
                      </a:r>
                    </a:p>
                  </a:txBody>
                  <a:tcPr marL="68580" marR="68580" marT="0" marB="0" anchor="ctr"/>
                </a:tc>
                <a:tc>
                  <a:txBody>
                    <a:bodyPr/>
                    <a:lstStyle/>
                    <a:p>
                      <a:pPr marL="0" marR="0">
                        <a:spcBef>
                          <a:spcPts val="300"/>
                        </a:spcBef>
                        <a:spcAft>
                          <a:spcPts val="300"/>
                        </a:spcAft>
                      </a:pPr>
                      <a:r>
                        <a:rPr lang="en-US" sz="1600" dirty="0">
                          <a:solidFill>
                            <a:srgbClr val="000000"/>
                          </a:solidFill>
                          <a:effectLst/>
                          <a:latin typeface="Arial" panose="020B0604020202020204" pitchFamily="34" charset="0"/>
                          <a:cs typeface="Arial" panose="020B0604020202020204" pitchFamily="34" charset="0"/>
                        </a:rPr>
                        <a:t>October 2021</a:t>
                      </a:r>
                    </a:p>
                  </a:txBody>
                  <a:tcPr marL="68580" marR="68580" marT="0" marB="0" anchor="ctr"/>
                </a:tc>
                <a:tc>
                  <a:txBody>
                    <a:bodyPr/>
                    <a:lstStyle/>
                    <a:p>
                      <a:pPr marL="0" marR="0">
                        <a:spcBef>
                          <a:spcPts val="300"/>
                        </a:spcBef>
                        <a:spcAft>
                          <a:spcPts val="300"/>
                        </a:spcAft>
                      </a:pPr>
                      <a:r>
                        <a:rPr lang="en-US" sz="1600">
                          <a:solidFill>
                            <a:srgbClr val="000000"/>
                          </a:solidFill>
                          <a:effectLst/>
                          <a:latin typeface="Arial" panose="020B0604020202020204" pitchFamily="34" charset="0"/>
                          <a:cs typeface="Arial" panose="020B0604020202020204" pitchFamily="34" charset="0"/>
                        </a:rPr>
                        <a:t>October 2031</a:t>
                      </a:r>
                    </a:p>
                  </a:txBody>
                  <a:tcPr marL="68580" marR="68580" marT="0" marB="0" anchor="ctr"/>
                </a:tc>
                <a:tc>
                  <a:txBody>
                    <a:bodyPr/>
                    <a:lstStyle/>
                    <a:p>
                      <a:pPr marL="0" marR="0">
                        <a:spcBef>
                          <a:spcPts val="300"/>
                        </a:spcBef>
                        <a:spcAft>
                          <a:spcPts val="300"/>
                        </a:spcAft>
                      </a:pPr>
                      <a:r>
                        <a:rPr lang="en-US" sz="1600" dirty="0" err="1">
                          <a:solidFill>
                            <a:srgbClr val="000000"/>
                          </a:solidFill>
                          <a:effectLst/>
                          <a:latin typeface="Arial" panose="020B0604020202020204" pitchFamily="34" charset="0"/>
                          <a:cs typeface="Arial" panose="020B0604020202020204" pitchFamily="34" charset="0"/>
                        </a:rPr>
                        <a:t>eMetric</a:t>
                      </a:r>
                      <a:r>
                        <a:rPr lang="en-US" sz="1600" dirty="0">
                          <a:solidFill>
                            <a:srgbClr val="000000"/>
                          </a:solidFill>
                          <a:effectLst/>
                          <a:latin typeface="Arial" panose="020B0604020202020204" pitchFamily="34" charset="0"/>
                          <a:cs typeface="Arial" panose="020B0604020202020204" pitchFamily="34" charset="0"/>
                        </a:rPr>
                        <a:t> supports major versions of Windows that are supported by Microsoft. The latest supported minor versions of Windows are supported. </a:t>
                      </a:r>
                      <a:endParaRPr lang="en-US" sz="1600" dirty="0">
                        <a:solidFill>
                          <a:srgbClr val="000000"/>
                        </a:solidFill>
                        <a:effectLst/>
                        <a:latin typeface="Arial" panose="020B0604020202020204" pitchFamily="34" charset="0"/>
                        <a:ea typeface="Aptos" panose="020B000402020202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54239621"/>
                  </a:ext>
                </a:extLst>
              </a:tr>
            </a:tbl>
          </a:graphicData>
        </a:graphic>
      </p:graphicFrame>
      <p:sp>
        <p:nvSpPr>
          <p:cNvPr id="4" name="TextBox 3">
            <a:extLst>
              <a:ext uri="{FF2B5EF4-FFF2-40B4-BE49-F238E27FC236}">
                <a16:creationId xmlns:a16="http://schemas.microsoft.com/office/drawing/2014/main" id="{1D3C3563-8EAA-0254-59D2-F9446834DE8F}"/>
              </a:ext>
            </a:extLst>
          </p:cNvPr>
          <p:cNvSpPr txBox="1"/>
          <p:nvPr/>
        </p:nvSpPr>
        <p:spPr>
          <a:xfrm>
            <a:off x="2938250" y="6163195"/>
            <a:ext cx="8431425" cy="369332"/>
          </a:xfrm>
          <a:prstGeom prst="rect">
            <a:avLst/>
          </a:prstGeom>
          <a:noFill/>
        </p:spPr>
        <p:txBody>
          <a:bodyPr wrap="square" rtlCol="0">
            <a:spAutoFit/>
          </a:bodyPr>
          <a:lstStyle/>
          <a:p>
            <a:r>
              <a:rPr lang="en-US">
                <a:solidFill>
                  <a:srgbClr val="000000"/>
                </a:solidFill>
                <a:latin typeface="Arial" panose="020B0604020202020204" pitchFamily="34" charset="0"/>
                <a:cs typeface="Arial" panose="020B0604020202020204" pitchFamily="34" charset="0"/>
              </a:rPr>
              <a:t>Refer to </a:t>
            </a:r>
            <a:r>
              <a:rPr lang="en-US">
                <a:solidFill>
                  <a:srgbClr val="000000"/>
                </a:solidFill>
                <a:latin typeface="Arial" panose="020B0604020202020204" pitchFamily="34" charset="0"/>
                <a:cs typeface="Arial" panose="020B0604020202020204" pitchFamily="34" charset="0"/>
                <a:hlinkClick r:id="rId3"/>
              </a:rPr>
              <a:t>Part II of the MCAS Student Kiosk Technology Guide</a:t>
            </a:r>
            <a:r>
              <a:rPr lang="en-US">
                <a:solidFill>
                  <a:srgbClr val="00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979878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idx="4294967295"/>
          </p:nvPr>
        </p:nvSpPr>
        <p:spPr>
          <a:xfrm>
            <a:off x="276714" y="314810"/>
            <a:ext cx="11369675" cy="679450"/>
          </a:xfrm>
        </p:spPr>
        <p:txBody>
          <a:bodyPr/>
          <a:lstStyle/>
          <a:p>
            <a:r>
              <a:rPr lang="en-US" sz="4000" b="1">
                <a:solidFill>
                  <a:schemeClr val="bg1"/>
                </a:solidFill>
                <a:latin typeface="Arial"/>
                <a:cs typeface="Arial"/>
              </a:rPr>
              <a:t>Network Requirements and Guidelines</a:t>
            </a:r>
            <a:endParaRPr lang="en-US" sz="4000" b="1">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0F2A3B78-FFAA-2A04-11C3-E229C208434A}"/>
              </a:ext>
            </a:extLst>
          </p:cNvPr>
          <p:cNvSpPr txBox="1"/>
          <p:nvPr/>
        </p:nvSpPr>
        <p:spPr>
          <a:xfrm>
            <a:off x="338551" y="1502594"/>
            <a:ext cx="11245999" cy="4862870"/>
          </a:xfrm>
          <a:prstGeom prst="rect">
            <a:avLst/>
          </a:prstGeom>
          <a:noFill/>
        </p:spPr>
        <p:txBody>
          <a:bodyPr wrap="square" rtlCol="0">
            <a:spAutoFit/>
          </a:bodyPr>
          <a:lstStyle/>
          <a:p>
            <a:pPr marL="0" marR="0">
              <a:spcBef>
                <a:spcPts val="0"/>
              </a:spcBef>
              <a:spcAft>
                <a:spcPts val="0"/>
              </a:spcAft>
            </a:pPr>
            <a:r>
              <a:rPr lang="en-US" sz="2500" b="1">
                <a:solidFill>
                  <a:srgbClr val="000000"/>
                </a:solidFill>
                <a:effectLst/>
                <a:latin typeface="Arial" panose="020B0604020202020204" pitchFamily="34" charset="0"/>
                <a:ea typeface="Aptos" panose="020B0004020202020204" pitchFamily="34" charset="0"/>
                <a:cs typeface="Arial" panose="020B0604020202020204" pitchFamily="34" charset="0"/>
              </a:rPr>
              <a:t>Firewalls</a:t>
            </a:r>
          </a:p>
          <a:p>
            <a:pPr marL="342900" marR="0" indent="-342900">
              <a:spcBef>
                <a:spcPts val="0"/>
              </a:spcBef>
              <a:spcAft>
                <a:spcPts val="0"/>
              </a:spcAft>
              <a:buFont typeface="Arial" panose="020B0604020202020204" pitchFamily="34" charset="0"/>
              <a:buChar char="•"/>
            </a:pPr>
            <a:r>
              <a:rPr lang="en-US" sz="2400">
                <a:solidFill>
                  <a:srgbClr val="000000"/>
                </a:solidFill>
                <a:effectLst/>
                <a:latin typeface="Arial" panose="020B0604020202020204" pitchFamily="34" charset="0"/>
                <a:ea typeface="Aptos" panose="020B0004020202020204" pitchFamily="34" charset="0"/>
                <a:cs typeface="Arial" panose="020B0604020202020204" pitchFamily="34" charset="0"/>
              </a:rPr>
              <a:t>Allow traffic through ports 80 and 443</a:t>
            </a:r>
          </a:p>
          <a:p>
            <a:pPr marL="0" marR="0">
              <a:spcBef>
                <a:spcPts val="0"/>
              </a:spcBef>
              <a:spcAft>
                <a:spcPts val="0"/>
              </a:spcAft>
            </a:pPr>
            <a:endParaRPr lang="en-US" sz="1200" b="1">
              <a:solidFill>
                <a:srgbClr val="000000"/>
              </a:solidFill>
              <a:latin typeface="Arial" panose="020B0604020202020204" pitchFamily="34" charset="0"/>
              <a:ea typeface="Aptos" panose="020B0004020202020204" pitchFamily="34" charset="0"/>
              <a:cs typeface="Arial" panose="020B0604020202020204" pitchFamily="34" charset="0"/>
            </a:endParaRPr>
          </a:p>
          <a:p>
            <a:r>
              <a:rPr lang="en-US" sz="2500" b="1">
                <a:solidFill>
                  <a:srgbClr val="000000"/>
                </a:solidFill>
                <a:latin typeface="Arial" panose="020B0604020202020204" pitchFamily="34" charset="0"/>
                <a:cs typeface="Arial" panose="020B0604020202020204" pitchFamily="34" charset="0"/>
              </a:rPr>
              <a:t>Proxy and Content Filter Servers</a:t>
            </a:r>
          </a:p>
          <a:p>
            <a:pPr marL="342900" marR="0" indent="-342900">
              <a:spcBef>
                <a:spcPts val="0"/>
              </a:spcBef>
              <a:spcAft>
                <a:spcPts val="0"/>
              </a:spcAft>
              <a:buFont typeface="Arial" panose="020B0604020202020204" pitchFamily="34" charset="0"/>
              <a:buChar char="•"/>
            </a:pPr>
            <a:r>
              <a:rPr lang="en-US" sz="2400">
                <a:solidFill>
                  <a:srgbClr val="000000"/>
                </a:solidFill>
                <a:effectLst/>
                <a:latin typeface="Arial" panose="020B0604020202020204" pitchFamily="34" charset="0"/>
                <a:ea typeface="Aptos" panose="020B0004020202020204" pitchFamily="34" charset="0"/>
                <a:cs typeface="Arial" panose="020B0604020202020204" pitchFamily="34" charset="0"/>
              </a:rPr>
              <a:t>List of URLs to allow on ports 80 and 443 available in </a:t>
            </a:r>
            <a:r>
              <a:rPr lang="en-US" sz="2400">
                <a:solidFill>
                  <a:srgbClr val="000000"/>
                </a:solidFill>
                <a:effectLst/>
                <a:latin typeface="Arial" panose="020B0604020202020204" pitchFamily="34" charset="0"/>
                <a:ea typeface="Aptos" panose="020B0004020202020204" pitchFamily="34" charset="0"/>
                <a:cs typeface="Arial" panose="020B0604020202020204" pitchFamily="34" charset="0"/>
                <a:hlinkClick r:id="rId3"/>
              </a:rPr>
              <a:t>Part III of the MCAS Student Kiosk Technology Guide</a:t>
            </a:r>
            <a:endParaRPr lang="en-US" sz="240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L="0" marR="0">
              <a:spcBef>
                <a:spcPts val="0"/>
              </a:spcBef>
              <a:spcAft>
                <a:spcPts val="0"/>
              </a:spcAft>
            </a:pPr>
            <a:endParaRPr lang="en-US" sz="1200" b="1">
              <a:solidFill>
                <a:srgbClr val="000000"/>
              </a:solidFill>
              <a:latin typeface="Arial" panose="020B0604020202020204" pitchFamily="34" charset="0"/>
              <a:ea typeface="Aptos" panose="020B0004020202020204" pitchFamily="34" charset="0"/>
              <a:cs typeface="Arial" panose="020B0604020202020204" pitchFamily="34" charset="0"/>
            </a:endParaRPr>
          </a:p>
          <a:p>
            <a:r>
              <a:rPr lang="en-US" sz="2500" b="1">
                <a:solidFill>
                  <a:srgbClr val="000000"/>
                </a:solidFill>
                <a:latin typeface="Arial" panose="020B0604020202020204" pitchFamily="34" charset="0"/>
                <a:cs typeface="Arial" panose="020B0604020202020204" pitchFamily="34" charset="0"/>
              </a:rPr>
              <a:t>Sandboxing Applications </a:t>
            </a:r>
          </a:p>
          <a:p>
            <a:pPr marL="342900" marR="0" indent="-342900">
              <a:spcBef>
                <a:spcPts val="0"/>
              </a:spcBef>
              <a:spcAft>
                <a:spcPts val="0"/>
              </a:spcAft>
              <a:buFont typeface="Arial" panose="020B0604020202020204" pitchFamily="34" charset="0"/>
              <a:buChar char="•"/>
            </a:pPr>
            <a:r>
              <a:rPr lang="en-US" sz="2400">
                <a:solidFill>
                  <a:srgbClr val="000000"/>
                </a:solidFill>
                <a:effectLst/>
                <a:latin typeface="Arial" panose="020B0604020202020204" pitchFamily="34" charset="0"/>
                <a:ea typeface="Aptos" panose="020B0004020202020204" pitchFamily="34" charset="0"/>
                <a:cs typeface="Arial" panose="020B0604020202020204" pitchFamily="34" charset="0"/>
              </a:rPr>
              <a:t>Choose network folder or local folder that is not touched by the sandboxing applications</a:t>
            </a:r>
          </a:p>
          <a:p>
            <a:pPr marL="342900" marR="0" indent="-342900">
              <a:spcBef>
                <a:spcPts val="0"/>
              </a:spcBef>
              <a:spcAft>
                <a:spcPts val="0"/>
              </a:spcAft>
              <a:buFont typeface="Arial" panose="020B0604020202020204" pitchFamily="34" charset="0"/>
              <a:buChar char="•"/>
            </a:pPr>
            <a:r>
              <a:rPr lang="en-US" sz="2400">
                <a:solidFill>
                  <a:srgbClr val="000000"/>
                </a:solidFill>
                <a:effectLst/>
                <a:latin typeface="Arial" panose="020B0604020202020204" pitchFamily="34" charset="0"/>
                <a:ea typeface="Aptos" panose="020B0004020202020204" pitchFamily="34" charset="0"/>
                <a:cs typeface="Arial" panose="020B0604020202020204" pitchFamily="34" charset="0"/>
              </a:rPr>
              <a:t>Applicable for both stored response and kiosk installation folders</a:t>
            </a:r>
          </a:p>
          <a:p>
            <a:pPr marL="342900" marR="0" indent="-342900">
              <a:spcBef>
                <a:spcPts val="0"/>
              </a:spcBef>
              <a:spcAft>
                <a:spcPts val="0"/>
              </a:spcAft>
              <a:buFont typeface="Arial" panose="020B0604020202020204" pitchFamily="34" charset="0"/>
              <a:buChar char="•"/>
            </a:pPr>
            <a:r>
              <a:rPr lang="en-US" sz="2400">
                <a:solidFill>
                  <a:srgbClr val="000000"/>
                </a:solidFill>
                <a:latin typeface="Arial" panose="020B0604020202020204" pitchFamily="34" charset="0"/>
                <a:ea typeface="Aptos" panose="020B0004020202020204" pitchFamily="34" charset="0"/>
                <a:cs typeface="Arial" panose="020B0604020202020204" pitchFamily="34" charset="0"/>
              </a:rPr>
              <a:t>Refer to </a:t>
            </a:r>
            <a:r>
              <a:rPr lang="en-US" sz="2400">
                <a:solidFill>
                  <a:srgbClr val="000000"/>
                </a:solidFill>
                <a:latin typeface="Arial" panose="020B0604020202020204" pitchFamily="34" charset="0"/>
                <a:ea typeface="Aptos" panose="020B0004020202020204" pitchFamily="34" charset="0"/>
                <a:cs typeface="Arial" panose="020B0604020202020204" pitchFamily="34" charset="0"/>
                <a:hlinkClick r:id="rId3"/>
              </a:rPr>
              <a:t>Part III of the MCAS Student Kiosk Technology Guide</a:t>
            </a:r>
            <a:r>
              <a:rPr lang="en-US" sz="2400">
                <a:solidFill>
                  <a:srgbClr val="000000"/>
                </a:solidFill>
                <a:latin typeface="Arial" panose="020B0604020202020204" pitchFamily="34" charset="0"/>
                <a:ea typeface="Aptos" panose="020B0004020202020204" pitchFamily="34" charset="0"/>
                <a:cs typeface="Arial" panose="020B0604020202020204" pitchFamily="34" charset="0"/>
              </a:rPr>
              <a:t>.</a:t>
            </a:r>
            <a:endParaRPr lang="en-US" sz="240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R="0">
              <a:spcBef>
                <a:spcPts val="0"/>
              </a:spcBef>
              <a:spcAft>
                <a:spcPts val="0"/>
              </a:spcAft>
            </a:pPr>
            <a:endParaRPr lang="en-US" sz="1200">
              <a:solidFill>
                <a:srgbClr val="000000"/>
              </a:solidFill>
              <a:effectLst/>
              <a:latin typeface="Arial" panose="020B0604020202020204" pitchFamily="34" charset="0"/>
              <a:ea typeface="Aptos" panose="020B0004020202020204" pitchFamily="34" charset="0"/>
              <a:cs typeface="Arial" panose="020B0604020202020204" pitchFamily="34" charset="0"/>
            </a:endParaRPr>
          </a:p>
          <a:p>
            <a:pPr marR="0">
              <a:spcBef>
                <a:spcPts val="0"/>
              </a:spcBef>
              <a:spcAft>
                <a:spcPts val="0"/>
              </a:spcAft>
            </a:pPr>
            <a:r>
              <a:rPr lang="en-US" sz="2500" b="1">
                <a:solidFill>
                  <a:srgbClr val="000000"/>
                </a:solidFill>
                <a:latin typeface="Arial" panose="020B0604020202020204" pitchFamily="34" charset="0"/>
                <a:cs typeface="Arial" panose="020B0604020202020204" pitchFamily="34" charset="0"/>
              </a:rPr>
              <a:t>Turn off operating system auto-updates (recommended). </a:t>
            </a:r>
          </a:p>
        </p:txBody>
      </p:sp>
    </p:spTree>
    <p:extLst>
      <p:ext uri="{BB962C8B-B14F-4D97-AF65-F5344CB8AC3E}">
        <p14:creationId xmlns:p14="http://schemas.microsoft.com/office/powerpoint/2010/main" val="1360564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D76E2-0D3C-FA89-7B3C-BB0C80B800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49A1878-497D-B935-5CBA-C845DB272F06}"/>
              </a:ext>
            </a:extLst>
          </p:cNvPr>
          <p:cNvSpPr>
            <a:spLocks noGrp="1"/>
          </p:cNvSpPr>
          <p:nvPr>
            <p:ph type="title"/>
          </p:nvPr>
        </p:nvSpPr>
        <p:spPr>
          <a:xfrm>
            <a:off x="465991" y="219057"/>
            <a:ext cx="10990385" cy="800851"/>
          </a:xfrm>
        </p:spPr>
        <p:txBody>
          <a:bodyPr>
            <a:normAutofit/>
          </a:bodyPr>
          <a:lstStyle/>
          <a:p>
            <a:r>
              <a:rPr lang="en-US" sz="4000" b="1" dirty="0">
                <a:solidFill>
                  <a:schemeClr val="bg1"/>
                </a:solidFill>
                <a:latin typeface="Arial" panose="020B0604020202020204" pitchFamily="34" charset="0"/>
                <a:cs typeface="Arial" panose="020B0604020202020204" pitchFamily="34" charset="0"/>
              </a:rPr>
              <a:t>OneDrive</a:t>
            </a:r>
          </a:p>
        </p:txBody>
      </p:sp>
      <p:sp>
        <p:nvSpPr>
          <p:cNvPr id="3" name="Content Placeholder 2">
            <a:extLst>
              <a:ext uri="{FF2B5EF4-FFF2-40B4-BE49-F238E27FC236}">
                <a16:creationId xmlns:a16="http://schemas.microsoft.com/office/drawing/2014/main" id="{2D1C68CB-FC04-C67A-3C40-87B56F57361B}"/>
              </a:ext>
            </a:extLst>
          </p:cNvPr>
          <p:cNvSpPr txBox="1">
            <a:spLocks/>
          </p:cNvSpPr>
          <p:nvPr/>
        </p:nvSpPr>
        <p:spPr>
          <a:xfrm>
            <a:off x="430613" y="1508143"/>
            <a:ext cx="11330774" cy="51308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i="0" u="none" strike="noStrike" dirty="0">
                <a:solidFill>
                  <a:srgbClr val="000000"/>
                </a:solidFill>
                <a:effectLst/>
              </a:rPr>
              <a:t>OneDrive notifications may interfere with the kiosk and student test-taking experience. If OneDrive attempts to steal the screen’s focus during testing, the kiosk will display a white screen. </a:t>
            </a:r>
          </a:p>
          <a:p>
            <a:r>
              <a:rPr lang="en-US" sz="2400" i="0" u="none" strike="noStrike" dirty="0">
                <a:solidFill>
                  <a:srgbClr val="000000"/>
                </a:solidFill>
                <a:effectLst/>
              </a:rPr>
              <a:t>The student will need to click anywhere on the screen to regain focus in the kiosk, and then they will be able to resume testing where they left off. </a:t>
            </a:r>
          </a:p>
          <a:p>
            <a:r>
              <a:rPr lang="en-US" sz="2400" i="0" u="none" strike="noStrike" dirty="0">
                <a:solidFill>
                  <a:srgbClr val="000000"/>
                </a:solidFill>
                <a:effectLst/>
              </a:rPr>
              <a:t>To prevent these interruptions, schools should use one of the following approaches: </a:t>
            </a:r>
          </a:p>
          <a:p>
            <a:pPr lvl="1"/>
            <a:r>
              <a:rPr lang="en-US" sz="2200" i="0" u="none" strike="noStrike" dirty="0">
                <a:solidFill>
                  <a:srgbClr val="000000"/>
                </a:solidFill>
                <a:effectLst/>
              </a:rPr>
              <a:t>If OneDrive is not needed or used on student devices, schools are recommended to disable OneDrive during student testing. </a:t>
            </a:r>
            <a:br>
              <a:rPr lang="en-US" sz="2200" i="0" u="none" strike="noStrike" dirty="0">
                <a:solidFill>
                  <a:srgbClr val="000000"/>
                </a:solidFill>
                <a:effectLst/>
              </a:rPr>
            </a:br>
            <a:r>
              <a:rPr lang="en-US" sz="2200" b="1" i="0" u="none" strike="noStrike" dirty="0">
                <a:solidFill>
                  <a:srgbClr val="000000"/>
                </a:solidFill>
                <a:effectLst/>
              </a:rPr>
              <a:t>OR</a:t>
            </a:r>
            <a:endParaRPr lang="en-US" sz="2200" b="1" dirty="0">
              <a:solidFill>
                <a:srgbClr val="000000"/>
              </a:solidFill>
            </a:endParaRPr>
          </a:p>
          <a:p>
            <a:pPr lvl="1"/>
            <a:r>
              <a:rPr lang="en-US" sz="2200" i="0" u="none" strike="noStrike" dirty="0">
                <a:solidFill>
                  <a:srgbClr val="000000"/>
                </a:solidFill>
                <a:effectLst/>
              </a:rPr>
              <a:t>If OneDrive cannot be disabled, the technology coordinator should take the necessary steps to prevent any actions, including file sharing or synchronization and administration updates to OneDrive settings, that would trigger a OneDrive notification during student testing.</a:t>
            </a:r>
            <a:endParaRPr lang="en-US" sz="2200" dirty="0"/>
          </a:p>
        </p:txBody>
      </p:sp>
    </p:spTree>
    <p:extLst>
      <p:ext uri="{BB962C8B-B14F-4D97-AF65-F5344CB8AC3E}">
        <p14:creationId xmlns:p14="http://schemas.microsoft.com/office/powerpoint/2010/main" val="2614263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1FE352-92B7-B455-2ABE-D1ADB836BD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F9298F-3454-6D14-DEA2-FAAB98AAA197}"/>
              </a:ext>
            </a:extLst>
          </p:cNvPr>
          <p:cNvSpPr>
            <a:spLocks noGrp="1"/>
          </p:cNvSpPr>
          <p:nvPr>
            <p:ph type="title" idx="4294967295"/>
          </p:nvPr>
        </p:nvSpPr>
        <p:spPr>
          <a:xfrm>
            <a:off x="105103" y="371845"/>
            <a:ext cx="12086897" cy="679450"/>
          </a:xfrm>
        </p:spPr>
        <p:txBody>
          <a:bodyPr/>
          <a:lstStyle/>
          <a:p>
            <a:r>
              <a:rPr lang="en-US" sz="3600" b="1">
                <a:solidFill>
                  <a:schemeClr val="bg1"/>
                </a:solidFill>
                <a:latin typeface="Arial"/>
                <a:cs typeface="Arial"/>
              </a:rPr>
              <a:t>Supported OS for Accessibility Features/Accommodations</a:t>
            </a:r>
            <a:endParaRPr lang="en-US" sz="3600" b="1">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F255F92-6AE5-B743-98B2-447A9D617B3A}"/>
              </a:ext>
            </a:extLst>
          </p:cNvPr>
          <p:cNvSpPr txBox="1"/>
          <p:nvPr/>
        </p:nvSpPr>
        <p:spPr>
          <a:xfrm>
            <a:off x="608660" y="1249433"/>
            <a:ext cx="10398642" cy="738664"/>
          </a:xfrm>
          <a:prstGeom prst="rect">
            <a:avLst/>
          </a:prstGeom>
          <a:noFill/>
        </p:spPr>
        <p:txBody>
          <a:bodyPr wrap="square" rtlCol="0">
            <a:spAutoFit/>
          </a:bodyPr>
          <a:lstStyle/>
          <a:p>
            <a:pPr marL="0" marR="0">
              <a:spcBef>
                <a:spcPts val="0"/>
              </a:spcBef>
              <a:spcAft>
                <a:spcPts val="0"/>
              </a:spcAft>
            </a:pPr>
            <a:endParaRPr lang="en-US" sz="2400" b="1">
              <a:solidFill>
                <a:srgbClr val="101D35"/>
              </a:solidFill>
              <a:latin typeface="Arial" panose="020B0604020202020204" pitchFamily="34" charset="0"/>
              <a:cs typeface="Arial" panose="020B0604020202020204" pitchFamily="34" charset="0"/>
            </a:endParaRPr>
          </a:p>
          <a:p>
            <a:endParaRPr lang="en-US"/>
          </a:p>
        </p:txBody>
      </p:sp>
      <p:sp>
        <p:nvSpPr>
          <p:cNvPr id="5" name="TextBox 4">
            <a:extLst>
              <a:ext uri="{FF2B5EF4-FFF2-40B4-BE49-F238E27FC236}">
                <a16:creationId xmlns:a16="http://schemas.microsoft.com/office/drawing/2014/main" id="{1A393CB3-598A-8AEE-940C-363DA1558A76}"/>
              </a:ext>
            </a:extLst>
          </p:cNvPr>
          <p:cNvSpPr txBox="1"/>
          <p:nvPr/>
        </p:nvSpPr>
        <p:spPr>
          <a:xfrm>
            <a:off x="974420" y="4911313"/>
            <a:ext cx="10821340" cy="1700466"/>
          </a:xfrm>
          <a:prstGeom prst="rect">
            <a:avLst/>
          </a:prstGeom>
          <a:noFill/>
        </p:spPr>
        <p:txBody>
          <a:bodyPr wrap="square" rtlCol="0">
            <a:spAutoFit/>
          </a:bodyPr>
          <a:lstStyle/>
          <a:p>
            <a:pPr algn="l" rtl="0" fontAlgn="base">
              <a:lnSpc>
                <a:spcPts val="1275"/>
              </a:lnSpc>
            </a:pPr>
            <a:r>
              <a:rPr lang="en-US" sz="1600" b="0" i="0" dirty="0">
                <a:solidFill>
                  <a:srgbClr val="000000"/>
                </a:solidFill>
                <a:effectLst/>
                <a:latin typeface="Arial" panose="020B0604020202020204" pitchFamily="34" charset="0"/>
                <a:cs typeface="Arial" panose="020B0604020202020204" pitchFamily="34" charset="0"/>
              </a:rPr>
              <a:t>*iPadOS: It is recommended to use an external mouse. </a:t>
            </a:r>
          </a:p>
          <a:p>
            <a:pPr algn="l" rtl="0" fontAlgn="base">
              <a:lnSpc>
                <a:spcPts val="1425"/>
              </a:lnSpc>
            </a:pPr>
            <a:r>
              <a:rPr lang="en-US" sz="1600" b="0" i="0" dirty="0">
                <a:solidFill>
                  <a:srgbClr val="000000"/>
                </a:solidFill>
                <a:effectLst/>
                <a:latin typeface="Arial" panose="020B0604020202020204" pitchFamily="34" charset="0"/>
                <a:cs typeface="Arial" panose="020B0604020202020204" pitchFamily="34" charset="0"/>
              </a:rPr>
              <a:t> </a:t>
            </a:r>
            <a:endParaRPr lang="en-US" sz="1200" b="0" i="0" dirty="0">
              <a:solidFill>
                <a:srgbClr val="000000"/>
              </a:solidFill>
              <a:effectLst/>
              <a:latin typeface="Arial" panose="020B0604020202020204" pitchFamily="34" charset="0"/>
              <a:cs typeface="Arial" panose="020B0604020202020204" pitchFamily="34" charset="0"/>
            </a:endParaRPr>
          </a:p>
          <a:p>
            <a:pPr algn="l" rtl="0" fontAlgn="base"/>
            <a:r>
              <a:rPr lang="en-US" sz="1600" b="1" i="0" dirty="0">
                <a:solidFill>
                  <a:srgbClr val="000000"/>
                </a:solidFill>
                <a:effectLst/>
                <a:latin typeface="Arial" panose="020B0604020202020204" pitchFamily="34" charset="0"/>
                <a:cs typeface="Arial" panose="020B0604020202020204" pitchFamily="34" charset="0"/>
              </a:rPr>
              <a:t>Notes:</a:t>
            </a:r>
            <a:r>
              <a:rPr lang="en-US" sz="1600" b="0" i="0" dirty="0">
                <a:solidFill>
                  <a:srgbClr val="000000"/>
                </a:solidFill>
                <a:effectLst/>
                <a:latin typeface="Arial" panose="020B0604020202020204" pitchFamily="34" charset="0"/>
                <a:cs typeface="Arial" panose="020B0604020202020204" pitchFamily="34" charset="0"/>
              </a:rPr>
              <a:t> </a:t>
            </a:r>
          </a:p>
          <a:p>
            <a:pPr marL="285750" indent="-285750" algn="l" rtl="0" fontAlgn="base">
              <a:buFont typeface="Arial" panose="020B0604020202020204" pitchFamily="34" charset="0"/>
              <a:buChar char="•"/>
            </a:pPr>
            <a:r>
              <a:rPr lang="en-US" sz="1600" b="0" i="0" dirty="0">
                <a:solidFill>
                  <a:srgbClr val="000000"/>
                </a:solidFill>
                <a:effectLst/>
                <a:latin typeface="Arial" panose="020B0604020202020204" pitchFamily="34" charset="0"/>
                <a:cs typeface="Arial" panose="020B0604020202020204" pitchFamily="34" charset="0"/>
              </a:rPr>
              <a:t>For students requiring the Screen Zoom tool, see the </a:t>
            </a:r>
            <a:r>
              <a:rPr lang="en-US" sz="1600" i="1" dirty="0">
                <a:solidFill>
                  <a:srgbClr val="000000"/>
                </a:solidFill>
                <a:latin typeface="Arial" panose="020B0604020202020204" pitchFamily="34" charset="0"/>
                <a:cs typeface="Arial" panose="020B0604020202020204" pitchFamily="34" charset="0"/>
                <a:hlinkClick r:id="rId3"/>
              </a:rPr>
              <a:t>MCAS Student Kiosk Technology Guide, </a:t>
            </a:r>
            <a:r>
              <a:rPr lang="en-US" sz="1600" dirty="0">
                <a:solidFill>
                  <a:srgbClr val="000000"/>
                </a:solidFill>
                <a:latin typeface="Arial" panose="020B0604020202020204" pitchFamily="34" charset="0"/>
                <a:cs typeface="Arial" panose="020B0604020202020204" pitchFamily="34" charset="0"/>
                <a:hlinkClick r:id="rId3"/>
              </a:rPr>
              <a:t>Part III</a:t>
            </a:r>
            <a:r>
              <a:rPr lang="en-US" sz="1600" b="0" dirty="0">
                <a:solidFill>
                  <a:srgbClr val="000000"/>
                </a:solidFill>
                <a:effectLst/>
                <a:latin typeface="Arial" panose="020B0604020202020204" pitchFamily="34" charset="0"/>
                <a:cs typeface="Arial" panose="020B0604020202020204" pitchFamily="34" charset="0"/>
                <a:hlinkClick r:id="rId3"/>
              </a:rPr>
              <a:t>, </a:t>
            </a:r>
            <a:r>
              <a:rPr lang="en-US" sz="1600" b="0" i="0" dirty="0">
                <a:solidFill>
                  <a:srgbClr val="000000"/>
                </a:solidFill>
                <a:effectLst/>
                <a:latin typeface="Arial" panose="020B0604020202020204" pitchFamily="34" charset="0"/>
                <a:cs typeface="Arial" panose="020B0604020202020204" pitchFamily="34" charset="0"/>
                <a:hlinkClick r:id="rId3"/>
              </a:rPr>
              <a:t>D. Monitor Settings</a:t>
            </a:r>
            <a:r>
              <a:rPr lang="en-US" sz="1600" b="0" i="0" dirty="0">
                <a:solidFill>
                  <a:srgbClr val="000000"/>
                </a:solidFill>
                <a:effectLst/>
                <a:latin typeface="Arial" panose="020B0604020202020204" pitchFamily="34" charset="0"/>
                <a:cs typeface="Arial" panose="020B0604020202020204" pitchFamily="34" charset="0"/>
              </a:rPr>
              <a:t>.</a:t>
            </a:r>
          </a:p>
          <a:p>
            <a:pPr marL="285750" indent="-285750" algn="l" rtl="0" fontAlgn="base">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All other accessibility features and accommodations are supported by Windows, MacOS, ChromeOS, and iPadOS.</a:t>
            </a:r>
            <a:endParaRPr lang="en-US" sz="1600" b="0" i="0" dirty="0">
              <a:solidFill>
                <a:srgbClr val="000000"/>
              </a:solidFill>
              <a:effectLst/>
              <a:latin typeface="Arial" panose="020B0604020202020204" pitchFamily="34" charset="0"/>
              <a:cs typeface="Arial" panose="020B0604020202020204" pitchFamily="34" charset="0"/>
            </a:endParaRPr>
          </a:p>
          <a:p>
            <a:endParaRPr lang="en-US" dirty="0"/>
          </a:p>
        </p:txBody>
      </p:sp>
      <p:graphicFrame>
        <p:nvGraphicFramePr>
          <p:cNvPr id="6" name="Table 5">
            <a:extLst>
              <a:ext uri="{FF2B5EF4-FFF2-40B4-BE49-F238E27FC236}">
                <a16:creationId xmlns:a16="http://schemas.microsoft.com/office/drawing/2014/main" id="{4D7D77B1-E443-AEF2-2FDD-6E9238186F21}"/>
              </a:ext>
            </a:extLst>
          </p:cNvPr>
          <p:cNvGraphicFramePr>
            <a:graphicFrameLocks noGrp="1"/>
          </p:cNvGraphicFramePr>
          <p:nvPr>
            <p:extLst>
              <p:ext uri="{D42A27DB-BD31-4B8C-83A1-F6EECF244321}">
                <p14:modId xmlns:p14="http://schemas.microsoft.com/office/powerpoint/2010/main" val="1182890304"/>
              </p:ext>
            </p:extLst>
          </p:nvPr>
        </p:nvGraphicFramePr>
        <p:xfrm>
          <a:off x="803347" y="1564565"/>
          <a:ext cx="10398642" cy="3313500"/>
        </p:xfrm>
        <a:graphic>
          <a:graphicData uri="http://schemas.openxmlformats.org/drawingml/2006/table">
            <a:tbl>
              <a:tblPr firstRow="1" bandRow="1">
                <a:tableStyleId>{5C22544A-7EE6-4342-B048-85BDC9FD1C3A}</a:tableStyleId>
              </a:tblPr>
              <a:tblGrid>
                <a:gridCol w="4316422">
                  <a:extLst>
                    <a:ext uri="{9D8B030D-6E8A-4147-A177-3AD203B41FA5}">
                      <a16:colId xmlns:a16="http://schemas.microsoft.com/office/drawing/2014/main" val="3159274797"/>
                    </a:ext>
                  </a:extLst>
                </a:gridCol>
                <a:gridCol w="6082220">
                  <a:extLst>
                    <a:ext uri="{9D8B030D-6E8A-4147-A177-3AD203B41FA5}">
                      <a16:colId xmlns:a16="http://schemas.microsoft.com/office/drawing/2014/main" val="2223464197"/>
                    </a:ext>
                  </a:extLst>
                </a:gridCol>
              </a:tblGrid>
              <a:tr h="459046">
                <a:tc>
                  <a:txBody>
                    <a:bodyPr/>
                    <a:lstStyle/>
                    <a:p>
                      <a:pPr marL="0" algn="l" defTabSz="914400" rtl="0" eaLnBrk="1" fontAlgn="base" latinLnBrk="0" hangingPunct="1">
                        <a:lnSpc>
                          <a:spcPts val="1275"/>
                        </a:lnSpc>
                        <a:spcBef>
                          <a:spcPts val="300"/>
                        </a:spcBef>
                        <a:spcAft>
                          <a:spcPts val="300"/>
                        </a:spcAft>
                      </a:pPr>
                      <a:r>
                        <a:rPr lang="en-US" sz="1800" b="1" kern="1200">
                          <a:solidFill>
                            <a:srgbClr val="FAF9FA"/>
                          </a:solidFill>
                          <a:effectLst/>
                          <a:latin typeface="Arial" panose="020B0604020202020204" pitchFamily="34" charset="0"/>
                          <a:ea typeface="+mn-ea"/>
                          <a:cs typeface="Arial" panose="020B0604020202020204" pitchFamily="34" charset="0"/>
                        </a:rPr>
                        <a:t>Accommodation </a:t>
                      </a:r>
                    </a:p>
                  </a:txBody>
                  <a:tcPr anchor="ctr"/>
                </a:tc>
                <a:tc>
                  <a:txBody>
                    <a:bodyPr/>
                    <a:lstStyle/>
                    <a:p>
                      <a:pPr marL="0" algn="l" defTabSz="914400" rtl="0" eaLnBrk="1" fontAlgn="base" latinLnBrk="0" hangingPunct="1">
                        <a:lnSpc>
                          <a:spcPts val="1275"/>
                        </a:lnSpc>
                        <a:spcBef>
                          <a:spcPts val="300"/>
                        </a:spcBef>
                        <a:spcAft>
                          <a:spcPts val="300"/>
                        </a:spcAft>
                      </a:pPr>
                      <a:r>
                        <a:rPr lang="en-US" sz="1800" b="1" kern="1200">
                          <a:solidFill>
                            <a:srgbClr val="FAF9FA"/>
                          </a:solidFill>
                          <a:effectLst/>
                          <a:latin typeface="Arial" panose="020B0604020202020204" pitchFamily="34" charset="0"/>
                          <a:ea typeface="+mn-ea"/>
                          <a:cs typeface="Arial" panose="020B0604020202020204" pitchFamily="34" charset="0"/>
                        </a:rPr>
                        <a:t>Supported Operating System </a:t>
                      </a:r>
                    </a:p>
                  </a:txBody>
                  <a:tcPr anchor="ctr"/>
                </a:tc>
                <a:extLst>
                  <a:ext uri="{0D108BD9-81ED-4DB2-BD59-A6C34878D82A}">
                    <a16:rowId xmlns:a16="http://schemas.microsoft.com/office/drawing/2014/main" val="2565512978"/>
                  </a:ext>
                </a:extLst>
              </a:tr>
              <a:tr h="464999">
                <a:tc>
                  <a:txBody>
                    <a:bodyPr/>
                    <a:lstStyle/>
                    <a:p>
                      <a:pPr marL="0" algn="l" defTabSz="914400" rtl="0" eaLnBrk="1" fontAlgn="base" latinLnBrk="0" hangingPunct="1">
                        <a:lnSpc>
                          <a:spcPts val="1275"/>
                        </a:lnSpc>
                        <a:spcBef>
                          <a:spcPts val="300"/>
                        </a:spcBef>
                        <a:spcAft>
                          <a:spcPts val="300"/>
                        </a:spcAft>
                      </a:pPr>
                      <a:r>
                        <a:rPr lang="en-US" sz="1800" kern="1200">
                          <a:solidFill>
                            <a:srgbClr val="000000"/>
                          </a:solidFill>
                          <a:effectLst/>
                          <a:latin typeface="Arial" panose="020B0604020202020204" pitchFamily="34" charset="0"/>
                          <a:ea typeface="+mn-ea"/>
                          <a:cs typeface="Arial" panose="020B0604020202020204" pitchFamily="34" charset="0"/>
                        </a:rPr>
                        <a:t>Compatible Assistive Technology  </a:t>
                      </a:r>
                    </a:p>
                  </a:txBody>
                  <a:tcPr anchor="ctr"/>
                </a:tc>
                <a:tc>
                  <a:txBody>
                    <a:bodyPr/>
                    <a:lstStyle/>
                    <a:p>
                      <a:pPr algn="l" rtl="0" fontAlgn="base">
                        <a:lnSpc>
                          <a:spcPts val="1275"/>
                        </a:lnSpc>
                        <a:spcBef>
                          <a:spcPts val="300"/>
                        </a:spcBef>
                        <a:spcAft>
                          <a:spcPts val="300"/>
                        </a:spcAft>
                      </a:pPr>
                      <a:r>
                        <a:rPr lang="en-US" sz="1800" kern="1200">
                          <a:solidFill>
                            <a:srgbClr val="000000"/>
                          </a:solidFill>
                          <a:effectLst/>
                          <a:latin typeface="Arial" panose="020B0604020202020204" pitchFamily="34" charset="0"/>
                          <a:ea typeface="+mn-ea"/>
                          <a:cs typeface="Arial" panose="020B0604020202020204" pitchFamily="34" charset="0"/>
                        </a:rPr>
                        <a:t>Windows</a:t>
                      </a:r>
                      <a:r>
                        <a:rPr lang="en-US" sz="1800" b="0" i="0">
                          <a:effectLst/>
                          <a:latin typeface="Aptos" panose="020B0004020202020204" pitchFamily="34" charset="0"/>
                        </a:rPr>
                        <a:t> </a:t>
                      </a:r>
                      <a:endParaRPr lang="en-US" sz="1800" b="0" i="0">
                        <a:effectLst/>
                      </a:endParaRPr>
                    </a:p>
                  </a:txBody>
                  <a:tcPr anchor="ctr"/>
                </a:tc>
                <a:extLst>
                  <a:ext uri="{0D108BD9-81ED-4DB2-BD59-A6C34878D82A}">
                    <a16:rowId xmlns:a16="http://schemas.microsoft.com/office/drawing/2014/main" val="2197635863"/>
                  </a:ext>
                </a:extLst>
              </a:tr>
              <a:tr h="391331">
                <a:tc>
                  <a:txBody>
                    <a:bodyPr/>
                    <a:lstStyle/>
                    <a:p>
                      <a:pPr marL="0" algn="l" defTabSz="914400" rtl="0" eaLnBrk="1" fontAlgn="base" latinLnBrk="0" hangingPunct="1">
                        <a:lnSpc>
                          <a:spcPts val="1275"/>
                        </a:lnSpc>
                        <a:spcBef>
                          <a:spcPts val="300"/>
                        </a:spcBef>
                        <a:spcAft>
                          <a:spcPts val="300"/>
                        </a:spcAft>
                      </a:pPr>
                      <a:r>
                        <a:rPr lang="en-US" sz="1800" kern="1200" dirty="0">
                          <a:solidFill>
                            <a:srgbClr val="000000"/>
                          </a:solidFill>
                          <a:effectLst/>
                          <a:latin typeface="Arial" panose="020B0604020202020204" pitchFamily="34" charset="0"/>
                          <a:ea typeface="+mn-ea"/>
                          <a:cs typeface="Arial" panose="020B0604020202020204" pitchFamily="34" charset="0"/>
                        </a:rPr>
                        <a:t>Mouse Pointer </a:t>
                      </a:r>
                    </a:p>
                  </a:txBody>
                  <a:tcPr anchor="ctr"/>
                </a:tc>
                <a:tc>
                  <a:txBody>
                    <a:bodyPr/>
                    <a:lstStyle/>
                    <a:p>
                      <a:pPr marL="0" algn="l" defTabSz="914400" rtl="0" eaLnBrk="1" fontAlgn="base" latinLnBrk="0" hangingPunct="1">
                        <a:lnSpc>
                          <a:spcPts val="1275"/>
                        </a:lnSpc>
                        <a:spcBef>
                          <a:spcPts val="300"/>
                        </a:spcBef>
                        <a:spcAft>
                          <a:spcPts val="300"/>
                        </a:spcAft>
                      </a:pPr>
                      <a:r>
                        <a:rPr lang="en-US" sz="1800" kern="1200">
                          <a:solidFill>
                            <a:srgbClr val="000000"/>
                          </a:solidFill>
                          <a:effectLst/>
                          <a:latin typeface="Arial" panose="020B0604020202020204" pitchFamily="34" charset="0"/>
                          <a:ea typeface="+mn-ea"/>
                          <a:cs typeface="Arial" panose="020B0604020202020204" pitchFamily="34" charset="0"/>
                        </a:rPr>
                        <a:t>Windows, macOS, ChromeOS, and iPadOS*  </a:t>
                      </a:r>
                    </a:p>
                  </a:txBody>
                  <a:tcPr anchor="ctr"/>
                </a:tc>
                <a:extLst>
                  <a:ext uri="{0D108BD9-81ED-4DB2-BD59-A6C34878D82A}">
                    <a16:rowId xmlns:a16="http://schemas.microsoft.com/office/drawing/2014/main" val="370047474"/>
                  </a:ext>
                </a:extLst>
              </a:tr>
              <a:tr h="391331">
                <a:tc>
                  <a:txBody>
                    <a:bodyPr/>
                    <a:lstStyle/>
                    <a:p>
                      <a:pPr marL="0" algn="l" defTabSz="914400" rtl="0" eaLnBrk="1" fontAlgn="base" latinLnBrk="0" hangingPunct="1">
                        <a:lnSpc>
                          <a:spcPts val="1275"/>
                        </a:lnSpc>
                        <a:spcBef>
                          <a:spcPts val="300"/>
                        </a:spcBef>
                        <a:spcAft>
                          <a:spcPts val="300"/>
                        </a:spcAft>
                      </a:pPr>
                      <a:r>
                        <a:rPr lang="en-US" sz="1800" kern="1200">
                          <a:solidFill>
                            <a:srgbClr val="000000"/>
                          </a:solidFill>
                          <a:effectLst/>
                          <a:latin typeface="Arial" panose="020B0604020202020204" pitchFamily="34" charset="0"/>
                          <a:ea typeface="+mn-ea"/>
                          <a:cs typeface="Arial" panose="020B0604020202020204" pitchFamily="34" charset="0"/>
                        </a:rPr>
                        <a:t>Screen Reader </a:t>
                      </a:r>
                    </a:p>
                  </a:txBody>
                  <a:tcPr anchor="ctr"/>
                </a:tc>
                <a:tc>
                  <a:txBody>
                    <a:bodyPr/>
                    <a:lstStyle/>
                    <a:p>
                      <a:pPr algn="l" rtl="0" fontAlgn="base">
                        <a:lnSpc>
                          <a:spcPts val="1275"/>
                        </a:lnSpc>
                        <a:spcBef>
                          <a:spcPts val="300"/>
                        </a:spcBef>
                        <a:spcAft>
                          <a:spcPts val="300"/>
                        </a:spcAft>
                      </a:pPr>
                      <a:r>
                        <a:rPr lang="en-US" sz="1800" kern="1200">
                          <a:solidFill>
                            <a:srgbClr val="000000"/>
                          </a:solidFill>
                          <a:effectLst/>
                          <a:latin typeface="Arial" panose="020B0604020202020204" pitchFamily="34" charset="0"/>
                          <a:ea typeface="+mn-ea"/>
                          <a:cs typeface="Arial" panose="020B0604020202020204" pitchFamily="34" charset="0"/>
                        </a:rPr>
                        <a:t>Windows (NVDA, JAWS) </a:t>
                      </a:r>
                    </a:p>
                  </a:txBody>
                  <a:tcPr anchor="ctr"/>
                </a:tc>
                <a:extLst>
                  <a:ext uri="{0D108BD9-81ED-4DB2-BD59-A6C34878D82A}">
                    <a16:rowId xmlns:a16="http://schemas.microsoft.com/office/drawing/2014/main" val="972345910"/>
                  </a:ext>
                </a:extLst>
              </a:tr>
              <a:tr h="350417">
                <a:tc>
                  <a:txBody>
                    <a:bodyPr/>
                    <a:lstStyle/>
                    <a:p>
                      <a:pPr marL="0" algn="l" defTabSz="914400" rtl="0" eaLnBrk="1" fontAlgn="base" latinLnBrk="0" hangingPunct="1">
                        <a:lnSpc>
                          <a:spcPts val="1275"/>
                        </a:lnSpc>
                        <a:spcBef>
                          <a:spcPts val="300"/>
                        </a:spcBef>
                        <a:spcAft>
                          <a:spcPts val="300"/>
                        </a:spcAft>
                      </a:pPr>
                      <a:r>
                        <a:rPr lang="en-US" sz="1800" kern="1200" dirty="0">
                          <a:solidFill>
                            <a:srgbClr val="000000"/>
                          </a:solidFill>
                          <a:effectLst/>
                          <a:latin typeface="Arial" panose="020B0604020202020204" pitchFamily="34" charset="0"/>
                          <a:ea typeface="+mn-ea"/>
                          <a:cs typeface="Arial" panose="020B0604020202020204" pitchFamily="34" charset="0"/>
                        </a:rPr>
                        <a:t>Speech-to-Text Standard </a:t>
                      </a:r>
                    </a:p>
                  </a:txBody>
                  <a:tcPr anchor="ctr"/>
                </a:tc>
                <a:tc>
                  <a:txBody>
                    <a:bodyPr/>
                    <a:lstStyle/>
                    <a:p>
                      <a:pPr marL="0" algn="l" defTabSz="914400" rtl="0" eaLnBrk="1" fontAlgn="base" latinLnBrk="0" hangingPunct="1">
                        <a:lnSpc>
                          <a:spcPts val="1275"/>
                        </a:lnSpc>
                        <a:spcBef>
                          <a:spcPts val="300"/>
                        </a:spcBef>
                        <a:spcAft>
                          <a:spcPts val="300"/>
                        </a:spcAft>
                      </a:pPr>
                      <a:r>
                        <a:rPr lang="en-US" sz="1800" kern="1200" dirty="0">
                          <a:solidFill>
                            <a:srgbClr val="000000"/>
                          </a:solidFill>
                          <a:effectLst/>
                          <a:latin typeface="Arial" panose="020B0604020202020204" pitchFamily="34" charset="0"/>
                          <a:ea typeface="+mn-ea"/>
                          <a:cs typeface="Arial" panose="020B0604020202020204" pitchFamily="34" charset="0"/>
                        </a:rPr>
                        <a:t>Windows, macOS, ChromeOS, and iPadOS </a:t>
                      </a:r>
                    </a:p>
                  </a:txBody>
                  <a:tcPr anchor="ctr"/>
                </a:tc>
                <a:extLst>
                  <a:ext uri="{0D108BD9-81ED-4DB2-BD59-A6C34878D82A}">
                    <a16:rowId xmlns:a16="http://schemas.microsoft.com/office/drawing/2014/main" val="4244615807"/>
                  </a:ext>
                </a:extLst>
              </a:tr>
              <a:tr h="284934">
                <a:tc>
                  <a:txBody>
                    <a:bodyPr/>
                    <a:lstStyle/>
                    <a:p>
                      <a:r>
                        <a:rPr lang="en-US" sz="1800" kern="1200" dirty="0">
                          <a:solidFill>
                            <a:srgbClr val="000000"/>
                          </a:solidFill>
                          <a:effectLst/>
                          <a:latin typeface="Arial" panose="020B0604020202020204" pitchFamily="34" charset="0"/>
                          <a:ea typeface="+mn-ea"/>
                          <a:cs typeface="Arial" panose="020B0604020202020204" pitchFamily="34" charset="0"/>
                        </a:rPr>
                        <a:t>Speech-to-Text Special Access </a:t>
                      </a:r>
                      <a:endParaRPr lang="en-US" dirty="0"/>
                    </a:p>
                  </a:txBody>
                  <a:tcPr anchor="ctr"/>
                </a:tc>
                <a:tc>
                  <a:txBody>
                    <a:bodyPr/>
                    <a:lstStyle/>
                    <a:p>
                      <a:pPr marL="0" marR="0" lvl="0" indent="0" algn="l" defTabSz="914400" rtl="0" eaLnBrk="1" fontAlgn="base" latinLnBrk="0" hangingPunct="1">
                        <a:lnSpc>
                          <a:spcPts val="1275"/>
                        </a:lnSpc>
                        <a:spcBef>
                          <a:spcPts val="300"/>
                        </a:spcBef>
                        <a:spcAft>
                          <a:spcPts val="300"/>
                        </a:spcAft>
                        <a:buClrTx/>
                        <a:buSzTx/>
                        <a:buFontTx/>
                        <a:buNone/>
                        <a:tabLst/>
                        <a:defRPr/>
                      </a:pPr>
                      <a:r>
                        <a:rPr lang="en-US" sz="1800" kern="1200" dirty="0">
                          <a:solidFill>
                            <a:srgbClr val="000000"/>
                          </a:solidFill>
                          <a:effectLst/>
                          <a:latin typeface="Arial" panose="020B0604020202020204" pitchFamily="34" charset="0"/>
                          <a:ea typeface="+mn-ea"/>
                          <a:cs typeface="Arial" panose="020B0604020202020204" pitchFamily="34" charset="0"/>
                        </a:rPr>
                        <a:t>Windows, macOS, ChromeOS, and iPadOS </a:t>
                      </a:r>
                    </a:p>
                  </a:txBody>
                  <a:tcPr anchor="ctr"/>
                </a:tc>
                <a:extLst>
                  <a:ext uri="{0D108BD9-81ED-4DB2-BD59-A6C34878D82A}">
                    <a16:rowId xmlns:a16="http://schemas.microsoft.com/office/drawing/2014/main" val="3730177919"/>
                  </a:ext>
                </a:extLst>
              </a:tr>
              <a:tr h="462451">
                <a:tc>
                  <a:txBody>
                    <a:bodyPr/>
                    <a:lstStyle/>
                    <a:p>
                      <a:pPr marL="0" algn="l" defTabSz="914400" rtl="0" eaLnBrk="1" fontAlgn="base" latinLnBrk="0" hangingPunct="1">
                        <a:lnSpc>
                          <a:spcPts val="1275"/>
                        </a:lnSpc>
                        <a:spcBef>
                          <a:spcPts val="300"/>
                        </a:spcBef>
                        <a:spcAft>
                          <a:spcPts val="300"/>
                        </a:spcAft>
                      </a:pPr>
                      <a:r>
                        <a:rPr lang="en-US" sz="1800" kern="1200" dirty="0">
                          <a:solidFill>
                            <a:srgbClr val="000000"/>
                          </a:solidFill>
                          <a:effectLst/>
                          <a:latin typeface="Arial" panose="020B0604020202020204" pitchFamily="34" charset="0"/>
                          <a:ea typeface="+mn-ea"/>
                          <a:cs typeface="Arial" panose="020B0604020202020204" pitchFamily="34" charset="0"/>
                        </a:rPr>
                        <a:t>Word Prediction Standard </a:t>
                      </a:r>
                    </a:p>
                  </a:txBody>
                  <a:tcPr anchor="ctr"/>
                </a:tc>
                <a:tc>
                  <a:txBody>
                    <a:bodyPr/>
                    <a:lstStyle/>
                    <a:p>
                      <a:pPr marL="0" algn="l" defTabSz="914400" rtl="0" eaLnBrk="1" fontAlgn="base" latinLnBrk="0" hangingPunct="1">
                        <a:lnSpc>
                          <a:spcPts val="1275"/>
                        </a:lnSpc>
                        <a:spcBef>
                          <a:spcPts val="300"/>
                        </a:spcBef>
                        <a:spcAft>
                          <a:spcPts val="300"/>
                        </a:spcAft>
                      </a:pPr>
                      <a:r>
                        <a:rPr lang="en-US" sz="1800" kern="1200" dirty="0">
                          <a:solidFill>
                            <a:srgbClr val="000000"/>
                          </a:solidFill>
                          <a:effectLst/>
                          <a:latin typeface="Arial" panose="020B0604020202020204" pitchFamily="34" charset="0"/>
                          <a:ea typeface="+mn-ea"/>
                          <a:cs typeface="Arial" panose="020B0604020202020204" pitchFamily="34" charset="0"/>
                        </a:rPr>
                        <a:t>Windows, macOS, ChromeOS, and iPadOS </a:t>
                      </a:r>
                    </a:p>
                  </a:txBody>
                  <a:tcPr anchor="ctr"/>
                </a:tc>
                <a:extLst>
                  <a:ext uri="{0D108BD9-81ED-4DB2-BD59-A6C34878D82A}">
                    <a16:rowId xmlns:a16="http://schemas.microsoft.com/office/drawing/2014/main" val="1128760940"/>
                  </a:ext>
                </a:extLst>
              </a:tr>
              <a:tr h="428165">
                <a:tc>
                  <a:txBody>
                    <a:bodyPr/>
                    <a:lstStyle/>
                    <a:p>
                      <a:r>
                        <a:rPr lang="en-US" sz="1800" kern="1200" dirty="0">
                          <a:solidFill>
                            <a:srgbClr val="000000"/>
                          </a:solidFill>
                          <a:effectLst/>
                          <a:latin typeface="Arial" panose="020B0604020202020204" pitchFamily="34" charset="0"/>
                          <a:ea typeface="+mn-ea"/>
                          <a:cs typeface="Arial" panose="020B0604020202020204" pitchFamily="34" charset="0"/>
                        </a:rPr>
                        <a:t>Word Prediction Special Access </a:t>
                      </a:r>
                      <a:endParaRPr lang="en-US" dirty="0"/>
                    </a:p>
                  </a:txBody>
                  <a:tcPr anchor="ctr"/>
                </a:tc>
                <a:tc>
                  <a:txBody>
                    <a:bodyPr/>
                    <a:lstStyle/>
                    <a:p>
                      <a:pPr marL="0" marR="0" lvl="0" indent="0" algn="l" defTabSz="914400" rtl="0" eaLnBrk="1" fontAlgn="base" latinLnBrk="0" hangingPunct="1">
                        <a:lnSpc>
                          <a:spcPts val="1275"/>
                        </a:lnSpc>
                        <a:spcBef>
                          <a:spcPts val="300"/>
                        </a:spcBef>
                        <a:spcAft>
                          <a:spcPts val="300"/>
                        </a:spcAft>
                        <a:buClrTx/>
                        <a:buSzTx/>
                        <a:buFontTx/>
                        <a:buNone/>
                        <a:tabLst/>
                        <a:defRPr/>
                      </a:pPr>
                      <a:r>
                        <a:rPr lang="en-US" sz="1800" kern="1200" dirty="0">
                          <a:solidFill>
                            <a:srgbClr val="000000"/>
                          </a:solidFill>
                          <a:effectLst/>
                          <a:latin typeface="Arial" panose="020B0604020202020204" pitchFamily="34" charset="0"/>
                          <a:ea typeface="+mn-ea"/>
                          <a:cs typeface="Arial" panose="020B0604020202020204" pitchFamily="34" charset="0"/>
                        </a:rPr>
                        <a:t>Windows, macOS, ChromeOS, and iPadOS </a:t>
                      </a:r>
                    </a:p>
                  </a:txBody>
                  <a:tcPr anchor="ctr"/>
                </a:tc>
                <a:extLst>
                  <a:ext uri="{0D108BD9-81ED-4DB2-BD59-A6C34878D82A}">
                    <a16:rowId xmlns:a16="http://schemas.microsoft.com/office/drawing/2014/main" val="2069428904"/>
                  </a:ext>
                </a:extLst>
              </a:tr>
            </a:tbl>
          </a:graphicData>
        </a:graphic>
      </p:graphicFrame>
    </p:spTree>
    <p:extLst>
      <p:ext uri="{BB962C8B-B14F-4D97-AF65-F5344CB8AC3E}">
        <p14:creationId xmlns:p14="http://schemas.microsoft.com/office/powerpoint/2010/main" val="3717624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C9E595D-B290-4F97-8EB4-4C69E5CDB8B3}"/>
              </a:ext>
            </a:extLst>
          </p:cNvPr>
          <p:cNvSpPr txBox="1">
            <a:spLocks noGrp="1"/>
          </p:cNvSpPr>
          <p:nvPr>
            <p:ph type="title" idx="4294967295"/>
          </p:nvPr>
        </p:nvSpPr>
        <p:spPr>
          <a:xfrm>
            <a:off x="435273" y="101576"/>
            <a:ext cx="8496692" cy="9588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ctr"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5998"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rPr>
              <a:t>Questions &amp; Answers</a:t>
            </a:r>
          </a:p>
        </p:txBody>
      </p:sp>
      <p:sp>
        <p:nvSpPr>
          <p:cNvPr id="3" name="Content Placeholder 2"/>
          <p:cNvSpPr>
            <a:spLocks noGrp="1"/>
          </p:cNvSpPr>
          <p:nvPr>
            <p:ph idx="4294967295"/>
          </p:nvPr>
        </p:nvSpPr>
        <p:spPr>
          <a:xfrm>
            <a:off x="2676939" y="2413323"/>
            <a:ext cx="5870713" cy="1578596"/>
          </a:xfrm>
        </p:spPr>
        <p:txBody>
          <a:bodyPr anchor="ctr"/>
          <a:lstStyle/>
          <a:p>
            <a:pPr algn="ctr">
              <a:buNone/>
            </a:pPr>
            <a:r>
              <a:rPr lang="en-US" sz="4000">
                <a:latin typeface="Arial" panose="020B0604020202020204" pitchFamily="34" charset="0"/>
                <a:cs typeface="Arial" panose="020B0604020202020204" pitchFamily="34" charset="0"/>
              </a:rPr>
              <a:t>Use the “Q&amp;A” feature </a:t>
            </a:r>
            <a:br>
              <a:rPr lang="en-US" sz="4000">
                <a:latin typeface="Arial" panose="020B0604020202020204" pitchFamily="34" charset="0"/>
                <a:cs typeface="Arial" panose="020B0604020202020204" pitchFamily="34" charset="0"/>
              </a:rPr>
            </a:br>
            <a:r>
              <a:rPr lang="en-US" sz="4000">
                <a:latin typeface="Arial" panose="020B0604020202020204" pitchFamily="34" charset="0"/>
                <a:cs typeface="Arial" panose="020B0604020202020204" pitchFamily="34" charset="0"/>
              </a:rPr>
              <a:t>to ask questions. </a:t>
            </a:r>
          </a:p>
        </p:txBody>
      </p:sp>
      <p:grpSp>
        <p:nvGrpSpPr>
          <p:cNvPr id="10" name="Group 9" descr="Image displays Q and A icon">
            <a:extLst>
              <a:ext uri="{FF2B5EF4-FFF2-40B4-BE49-F238E27FC236}">
                <a16:creationId xmlns:a16="http://schemas.microsoft.com/office/drawing/2014/main" id="{56784EC9-8324-435D-9799-DC8C165EA414}"/>
              </a:ext>
              <a:ext uri="{C183D7F6-B498-43B3-948B-1728B52AA6E4}">
                <adec:decorative xmlns:adec="http://schemas.microsoft.com/office/drawing/2017/decorative" val="0"/>
              </a:ext>
            </a:extLst>
          </p:cNvPr>
          <p:cNvGrpSpPr/>
          <p:nvPr/>
        </p:nvGrpSpPr>
        <p:grpSpPr>
          <a:xfrm>
            <a:off x="9306464" y="2288214"/>
            <a:ext cx="1351472" cy="958850"/>
            <a:chOff x="10086680" y="2047821"/>
            <a:chExt cx="1351472" cy="958850"/>
          </a:xfrm>
        </p:grpSpPr>
        <p:pic>
          <p:nvPicPr>
            <p:cNvPr id="11" name="Picture 10">
              <a:extLst>
                <a:ext uri="{FF2B5EF4-FFF2-40B4-BE49-F238E27FC236}">
                  <a16:creationId xmlns:a16="http://schemas.microsoft.com/office/drawing/2014/main" id="{D4BCD13F-519A-48EB-A42B-56C854BB293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14998" t="5303" r="69522" b="1165"/>
            <a:stretch/>
          </p:blipFill>
          <p:spPr>
            <a:xfrm>
              <a:off x="10086680" y="2172930"/>
              <a:ext cx="1351472" cy="724061"/>
            </a:xfrm>
            <a:prstGeom prst="rect">
              <a:avLst/>
            </a:prstGeom>
          </p:spPr>
        </p:pic>
        <p:sp>
          <p:nvSpPr>
            <p:cNvPr id="12" name="Oval 11">
              <a:extLst>
                <a:ext uri="{FF2B5EF4-FFF2-40B4-BE49-F238E27FC236}">
                  <a16:creationId xmlns:a16="http://schemas.microsoft.com/office/drawing/2014/main" id="{D4EC109F-D28E-4E1D-BD27-6766324F6596}"/>
                </a:ext>
                <a:ext uri="{C183D7F6-B498-43B3-948B-1728B52AA6E4}">
                  <adec:decorative xmlns:adec="http://schemas.microsoft.com/office/drawing/2017/decorative" val="1"/>
                </a:ext>
              </a:extLst>
            </p:cNvPr>
            <p:cNvSpPr/>
            <p:nvPr/>
          </p:nvSpPr>
          <p:spPr>
            <a:xfrm>
              <a:off x="10228483" y="2047821"/>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E6220CA8-8518-4F6B-BA96-CDBBE13452B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1287892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7F3C2-E5E9-6133-FC8D-22D7CEF38CA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438A50-2DA7-B695-411F-E1132C50F87B}"/>
              </a:ext>
            </a:extLst>
          </p:cNvPr>
          <p:cNvSpPr>
            <a:spLocks noGrp="1"/>
          </p:cNvSpPr>
          <p:nvPr>
            <p:ph type="title"/>
          </p:nvPr>
        </p:nvSpPr>
        <p:spPr>
          <a:xfrm>
            <a:off x="2759765" y="2034017"/>
            <a:ext cx="9021418" cy="1093686"/>
          </a:xfrm>
        </p:spPr>
        <p:txBody>
          <a:bodyPr>
            <a:noAutofit/>
          </a:bodyPr>
          <a:lstStyle/>
          <a:p>
            <a:r>
              <a:rPr lang="en-US" sz="4500" b="1">
                <a:solidFill>
                  <a:srgbClr val="000000"/>
                </a:solidFill>
                <a:latin typeface="Arial" panose="020B0604020202020204" pitchFamily="34" charset="0"/>
                <a:cs typeface="Arial" panose="020B0604020202020204" pitchFamily="34" charset="0"/>
              </a:rPr>
              <a:t>3. MCAS Student Kiosk Updates </a:t>
            </a:r>
            <a:br>
              <a:rPr lang="en-US" sz="4500" b="1">
                <a:solidFill>
                  <a:srgbClr val="000000"/>
                </a:solidFill>
                <a:latin typeface="Arial" panose="020B0604020202020204" pitchFamily="34" charset="0"/>
                <a:cs typeface="Arial" panose="020B0604020202020204" pitchFamily="34" charset="0"/>
              </a:rPr>
            </a:br>
            <a:r>
              <a:rPr lang="en-US" sz="4500" b="1">
                <a:solidFill>
                  <a:srgbClr val="000000"/>
                </a:solidFill>
                <a:latin typeface="Arial" panose="020B0604020202020204" pitchFamily="34" charset="0"/>
                <a:cs typeface="Arial" panose="020B0604020202020204" pitchFamily="34" charset="0"/>
              </a:rPr>
              <a:t>and Site Readiness</a:t>
            </a:r>
          </a:p>
        </p:txBody>
      </p:sp>
    </p:spTree>
    <p:extLst>
      <p:ext uri="{BB962C8B-B14F-4D97-AF65-F5344CB8AC3E}">
        <p14:creationId xmlns:p14="http://schemas.microsoft.com/office/powerpoint/2010/main" val="2769270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B7BD-30E1-4D96-87E7-033C97B61EA8}"/>
              </a:ext>
            </a:extLst>
          </p:cNvPr>
          <p:cNvSpPr>
            <a:spLocks noGrp="1"/>
          </p:cNvSpPr>
          <p:nvPr>
            <p:ph type="title" idx="4294967295"/>
          </p:nvPr>
        </p:nvSpPr>
        <p:spPr>
          <a:xfrm>
            <a:off x="744058" y="295173"/>
            <a:ext cx="12035083" cy="679450"/>
          </a:xfrm>
        </p:spPr>
        <p:txBody>
          <a:bodyPr/>
          <a:lstStyle/>
          <a:p>
            <a:r>
              <a:rPr lang="en-US" sz="4000" b="1">
                <a:solidFill>
                  <a:schemeClr val="bg1"/>
                </a:solidFill>
                <a:latin typeface="Arial"/>
                <a:cs typeface="Arial"/>
              </a:rPr>
              <a:t>Download and Install Updated MCAS </a:t>
            </a:r>
            <a:br>
              <a:rPr lang="en-US" sz="4000" b="1">
                <a:solidFill>
                  <a:schemeClr val="bg1"/>
                </a:solidFill>
                <a:latin typeface="Arial"/>
                <a:cs typeface="Arial"/>
              </a:rPr>
            </a:br>
            <a:r>
              <a:rPr lang="en-US" sz="4000" b="1">
                <a:solidFill>
                  <a:schemeClr val="bg1"/>
                </a:solidFill>
                <a:latin typeface="Arial"/>
                <a:cs typeface="Arial"/>
              </a:rPr>
              <a:t>Student Kiosks</a:t>
            </a:r>
            <a:endParaRPr lang="en-US" sz="4000" b="1">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8CDFADA-3B58-4992-BE23-4AE451B67627}"/>
              </a:ext>
            </a:extLst>
          </p:cNvPr>
          <p:cNvSpPr>
            <a:spLocks noGrp="1"/>
          </p:cNvSpPr>
          <p:nvPr>
            <p:ph idx="4294967295"/>
          </p:nvPr>
        </p:nvSpPr>
        <p:spPr>
          <a:xfrm>
            <a:off x="744058" y="1456395"/>
            <a:ext cx="10435611" cy="4613896"/>
          </a:xfrm>
        </p:spPr>
        <p:txBody>
          <a:bodyPr vert="horz" lIns="91440" tIns="45720" rIns="91440" bIns="45720" rtlCol="0" anchor="t">
            <a:noAutofit/>
          </a:bodyPr>
          <a:lstStyle/>
          <a:p>
            <a:pPr fontAlgn="base">
              <a:buClr>
                <a:srgbClr val="000000"/>
              </a:buClr>
            </a:pPr>
            <a:r>
              <a:rPr lang="en-US" sz="2800" dirty="0">
                <a:solidFill>
                  <a:srgbClr val="000000"/>
                </a:solidFill>
                <a:latin typeface="Arial"/>
                <a:ea typeface="Calibri"/>
                <a:cs typeface="Segoe UI"/>
              </a:rPr>
              <a:t>Schools should have downloaded and installed the updated MCAS Student Kiosk in fall 2025. </a:t>
            </a:r>
          </a:p>
          <a:p>
            <a:pPr fontAlgn="base">
              <a:buClr>
                <a:srgbClr val="000000"/>
              </a:buClr>
            </a:pPr>
            <a:r>
              <a:rPr lang="en-US" sz="2800" dirty="0">
                <a:solidFill>
                  <a:srgbClr val="000000"/>
                </a:solidFill>
                <a:latin typeface="Arial"/>
                <a:ea typeface="Calibri"/>
                <a:cs typeface="Segoe UI"/>
              </a:rPr>
              <a:t>Available for download from the </a:t>
            </a:r>
            <a:r>
              <a:rPr lang="en-US" sz="2800" dirty="0">
                <a:solidFill>
                  <a:srgbClr val="000000"/>
                </a:solidFill>
                <a:latin typeface="Arial"/>
                <a:ea typeface="Calibri"/>
                <a:cs typeface="Segoe UI"/>
                <a:hlinkClick r:id="rId3"/>
              </a:rPr>
              <a:t>MCAS Portal</a:t>
            </a:r>
            <a:r>
              <a:rPr lang="en-US" sz="2800" dirty="0">
                <a:solidFill>
                  <a:srgbClr val="000000"/>
                </a:solidFill>
                <a:latin typeface="Arial"/>
                <a:ea typeface="Calibri"/>
                <a:cs typeface="Segoe UI"/>
              </a:rPr>
              <a:t> and </a:t>
            </a:r>
            <a:r>
              <a:rPr lang="en-US" sz="2800" dirty="0">
                <a:solidFill>
                  <a:srgbClr val="000000"/>
                </a:solidFill>
                <a:latin typeface="Arial"/>
                <a:ea typeface="Calibri"/>
                <a:cs typeface="Segoe UI"/>
                <a:hlinkClick r:id="rId4"/>
              </a:rPr>
              <a:t>MCAS Resource Center</a:t>
            </a:r>
            <a:r>
              <a:rPr lang="en-US" sz="2800" dirty="0">
                <a:solidFill>
                  <a:srgbClr val="000000"/>
                </a:solidFill>
                <a:latin typeface="Arial"/>
                <a:ea typeface="Calibri"/>
                <a:cs typeface="Segoe UI"/>
              </a:rPr>
              <a:t> for Linux, Mac, and Windows </a:t>
            </a:r>
          </a:p>
          <a:p>
            <a:pPr lvl="1">
              <a:buClr>
                <a:srgbClr val="000000"/>
              </a:buClr>
              <a:buFont typeface="Arial" panose="020B0604020202020204" pitchFamily="34" charset="0"/>
              <a:buChar char="•"/>
            </a:pPr>
            <a:r>
              <a:rPr lang="en-US" sz="2400" dirty="0">
                <a:solidFill>
                  <a:srgbClr val="000000"/>
                </a:solidFill>
                <a:latin typeface="Arial"/>
                <a:cs typeface="Segoe UI"/>
              </a:rPr>
              <a:t>For iPadOS and ChromeOS, access the apps on the Apple App Store and Chrome Web Store. Information is available in the MCAS Portal and MCAS Resource Center. </a:t>
            </a:r>
          </a:p>
        </p:txBody>
      </p:sp>
      <p:pic>
        <p:nvPicPr>
          <p:cNvPr id="5" name="Content Placeholder 4" descr="A picture containing graphical user interface&#10;&#10;AI-generated content may be incorrect.">
            <a:extLst>
              <a:ext uri="{FF2B5EF4-FFF2-40B4-BE49-F238E27FC236}">
                <a16:creationId xmlns:a16="http://schemas.microsoft.com/office/drawing/2014/main" id="{83C1AA49-2730-5CA9-DF6C-0F77E3056C42}"/>
              </a:ext>
            </a:extLst>
          </p:cNvPr>
          <p:cNvPicPr>
            <a:picLocks noChangeAspect="1"/>
          </p:cNvPicPr>
          <p:nvPr/>
        </p:nvPicPr>
        <p:blipFill>
          <a:blip r:embed="rId5"/>
          <a:stretch>
            <a:fillRect/>
          </a:stretch>
        </p:blipFill>
        <p:spPr>
          <a:xfrm>
            <a:off x="2290791" y="4273849"/>
            <a:ext cx="7610418" cy="2489592"/>
          </a:xfrm>
          <a:prstGeom prst="rect">
            <a:avLst/>
          </a:prstGeom>
        </p:spPr>
      </p:pic>
    </p:spTree>
    <p:extLst>
      <p:ext uri="{BB962C8B-B14F-4D97-AF65-F5344CB8AC3E}">
        <p14:creationId xmlns:p14="http://schemas.microsoft.com/office/powerpoint/2010/main" val="25152961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25A9E-7F80-5223-3FC9-D8AD71D435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9E7030-9F10-FD2F-D0C7-8E9FD34362C0}"/>
              </a:ext>
            </a:extLst>
          </p:cNvPr>
          <p:cNvSpPr>
            <a:spLocks noGrp="1"/>
          </p:cNvSpPr>
          <p:nvPr>
            <p:ph type="title" idx="4294967295"/>
          </p:nvPr>
        </p:nvSpPr>
        <p:spPr>
          <a:xfrm>
            <a:off x="744058" y="295173"/>
            <a:ext cx="12035083" cy="679450"/>
          </a:xfrm>
        </p:spPr>
        <p:txBody>
          <a:bodyPr/>
          <a:lstStyle/>
          <a:p>
            <a:r>
              <a:rPr lang="en-US" sz="4000" b="1" dirty="0">
                <a:solidFill>
                  <a:schemeClr val="bg1"/>
                </a:solidFill>
                <a:latin typeface="Arial"/>
                <a:cs typeface="Arial"/>
              </a:rPr>
              <a:t>Download and Install Updated MCAS </a:t>
            </a:r>
            <a:br>
              <a:rPr lang="en-US" sz="4000" b="1" dirty="0">
                <a:solidFill>
                  <a:schemeClr val="bg1"/>
                </a:solidFill>
                <a:latin typeface="Arial"/>
                <a:cs typeface="Arial"/>
              </a:rPr>
            </a:br>
            <a:r>
              <a:rPr lang="en-US" sz="4000" b="1" dirty="0">
                <a:solidFill>
                  <a:schemeClr val="bg1"/>
                </a:solidFill>
                <a:latin typeface="Arial"/>
                <a:cs typeface="Arial"/>
              </a:rPr>
              <a:t>Student Kiosks (</a:t>
            </a:r>
            <a:r>
              <a:rPr lang="en-US" sz="4000" b="1" dirty="0">
                <a:solidFill>
                  <a:schemeClr val="bg1"/>
                </a:solidFill>
                <a:latin typeface="Arial" panose="020B0604020202020204" pitchFamily="34" charset="0"/>
                <a:cs typeface="Arial" panose="020B0604020202020204" pitchFamily="34" charset="0"/>
              </a:rPr>
              <a:t>continued</a:t>
            </a:r>
            <a:r>
              <a:rPr lang="en-US" sz="4000" b="1" dirty="0">
                <a:solidFill>
                  <a:schemeClr val="bg1"/>
                </a:solidFill>
                <a:latin typeface="Arial"/>
                <a:cs typeface="Arial"/>
              </a:rPr>
              <a:t>)</a:t>
            </a:r>
            <a:endParaRPr lang="en-US" sz="40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6DF51E2-25FC-6933-1CD1-A14EFD5D0E68}"/>
              </a:ext>
            </a:extLst>
          </p:cNvPr>
          <p:cNvSpPr txBox="1"/>
          <p:nvPr/>
        </p:nvSpPr>
        <p:spPr>
          <a:xfrm>
            <a:off x="603504" y="1730544"/>
            <a:ext cx="10543031" cy="2246769"/>
          </a:xfrm>
          <a:prstGeom prst="rect">
            <a:avLst/>
          </a:prstGeom>
          <a:noFill/>
        </p:spPr>
        <p:txBody>
          <a:bodyPr wrap="square">
            <a:spAutoFit/>
          </a:bodyPr>
          <a:lstStyle/>
          <a:p>
            <a:pPr marL="457200" indent="-457200">
              <a:buClr>
                <a:srgbClr val="000000"/>
              </a:buClr>
              <a:buFont typeface="Arial" panose="020B0604020202020204" pitchFamily="34" charset="0"/>
              <a:buChar char="•"/>
            </a:pPr>
            <a:r>
              <a:rPr lang="en-US" sz="2800" dirty="0">
                <a:solidFill>
                  <a:srgbClr val="000000"/>
                </a:solidFill>
                <a:latin typeface="Arial"/>
                <a:cs typeface="Segoe UI"/>
              </a:rPr>
              <a:t>Be sure to download the correct MCAS Student Kiosk for each device type. </a:t>
            </a:r>
          </a:p>
          <a:p>
            <a:pPr marL="457200" indent="-457200">
              <a:buClr>
                <a:srgbClr val="000000"/>
              </a:buClr>
              <a:buFont typeface="Arial" panose="020B0604020202020204" pitchFamily="34" charset="0"/>
              <a:buChar char="•"/>
            </a:pPr>
            <a:r>
              <a:rPr lang="en-US" sz="2800" dirty="0">
                <a:solidFill>
                  <a:srgbClr val="000000"/>
                </a:solidFill>
                <a:latin typeface="Arial"/>
                <a:cs typeface="Segoe UI"/>
              </a:rPr>
              <a:t>Scripted installations and other methods of installation are provided in Part IV of the </a:t>
            </a:r>
            <a:r>
              <a:rPr lang="en-US" sz="2800" i="1" dirty="0">
                <a:solidFill>
                  <a:srgbClr val="000000"/>
                </a:solidFill>
                <a:latin typeface="Arial" panose="020B0604020202020204" pitchFamily="34" charset="0"/>
                <a:cs typeface="Arial" panose="020B0604020202020204" pitchFamily="34" charset="0"/>
                <a:hlinkClick r:id="rId3"/>
              </a:rPr>
              <a:t>MCAS Student Kiosk Technology Guide</a:t>
            </a:r>
            <a:r>
              <a:rPr lang="en-US" sz="2800" i="1" dirty="0">
                <a:solidFill>
                  <a:srgbClr val="000000"/>
                </a:solidFill>
                <a:latin typeface="Arial" panose="020B0604020202020204" pitchFamily="34" charset="0"/>
                <a:cs typeface="Arial" panose="020B0604020202020204" pitchFamily="34" charset="0"/>
              </a:rPr>
              <a:t>.</a:t>
            </a:r>
            <a:endParaRPr lang="en-US"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74225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901E00-7DDC-7B0B-AB5F-4DE766917B2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2A6A1B5-06C8-99DB-94A4-F0CA64CB8404}"/>
              </a:ext>
            </a:extLst>
          </p:cNvPr>
          <p:cNvSpPr>
            <a:spLocks noGrp="1"/>
          </p:cNvSpPr>
          <p:nvPr>
            <p:ph type="title" idx="4294967295"/>
          </p:nvPr>
        </p:nvSpPr>
        <p:spPr>
          <a:xfrm>
            <a:off x="744058" y="295173"/>
            <a:ext cx="12035083" cy="679450"/>
          </a:xfrm>
        </p:spPr>
        <p:txBody>
          <a:bodyPr/>
          <a:lstStyle/>
          <a:p>
            <a:r>
              <a:rPr lang="en-US" sz="4000" b="1">
                <a:solidFill>
                  <a:schemeClr val="bg1"/>
                </a:solidFill>
                <a:latin typeface="Arial"/>
                <a:cs typeface="Arial"/>
              </a:rPr>
              <a:t>PWA for ChromeOS</a:t>
            </a:r>
            <a:endParaRPr lang="en-US" sz="4000" b="1">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1377551-338E-0050-9F93-7B629E698BAF}"/>
              </a:ext>
            </a:extLst>
          </p:cNvPr>
          <p:cNvSpPr>
            <a:spLocks noGrp="1"/>
          </p:cNvSpPr>
          <p:nvPr>
            <p:ph idx="4294967295"/>
          </p:nvPr>
        </p:nvSpPr>
        <p:spPr>
          <a:xfrm>
            <a:off x="744058" y="1694139"/>
            <a:ext cx="10435611" cy="4613896"/>
          </a:xfrm>
        </p:spPr>
        <p:txBody>
          <a:bodyPr vert="horz" lIns="91440" tIns="45720" rIns="91440" bIns="45720" rtlCol="0" anchor="t">
            <a:noAutofit/>
          </a:bodyPr>
          <a:lstStyle/>
          <a:p>
            <a:pPr fontAlgn="base">
              <a:buClr>
                <a:srgbClr val="000000"/>
              </a:buClr>
            </a:pPr>
            <a:r>
              <a:rPr lang="en-US" sz="2800" b="1" dirty="0">
                <a:solidFill>
                  <a:srgbClr val="000000"/>
                </a:solidFill>
                <a:latin typeface="Arial" panose="020B0604020202020204" pitchFamily="34" charset="0"/>
                <a:cs typeface="Arial" panose="020B0604020202020204" pitchFamily="34" charset="0"/>
              </a:rPr>
              <a:t>New for 2025–26</a:t>
            </a:r>
            <a:r>
              <a:rPr lang="en-US" sz="2800" dirty="0">
                <a:solidFill>
                  <a:srgbClr val="000000"/>
                </a:solidFill>
                <a:latin typeface="Arial" panose="020B0604020202020204" pitchFamily="34" charset="0"/>
                <a:cs typeface="Arial" panose="020B0604020202020204" pitchFamily="34" charset="0"/>
              </a:rPr>
              <a:t>: As part of Google’s ongoing updates to ChromeOS, support for legacy ChromeOS Apps, including the MCAS Chrome app, is being phased out. Starting in the 2025–26 school year, a new Progressive Web App (PWA) is required for all online testing on ChromeOS devices. </a:t>
            </a:r>
          </a:p>
          <a:p>
            <a:pPr fontAlgn="base">
              <a:buClr>
                <a:srgbClr val="000000"/>
              </a:buClr>
            </a:pPr>
            <a:r>
              <a:rPr lang="en-US" sz="2800" dirty="0">
                <a:solidFill>
                  <a:srgbClr val="000000"/>
                </a:solidFill>
                <a:latin typeface="Arial" panose="020B0604020202020204" pitchFamily="34" charset="0"/>
                <a:cs typeface="Arial" panose="020B0604020202020204" pitchFamily="34" charset="0"/>
              </a:rPr>
              <a:t>The PWA will work alongside a Chrome extension to support secure kiosk testing.</a:t>
            </a:r>
          </a:p>
          <a:p>
            <a:pPr fontAlgn="base">
              <a:buClr>
                <a:srgbClr val="000000"/>
              </a:buClr>
            </a:pPr>
            <a:r>
              <a:rPr lang="en-US" sz="2800" dirty="0">
                <a:solidFill>
                  <a:srgbClr val="000000"/>
                </a:solidFill>
                <a:latin typeface="Arial" panose="020B0604020202020204" pitchFamily="34" charset="0"/>
                <a:cs typeface="Arial" panose="020B0604020202020204" pitchFamily="34" charset="0"/>
              </a:rPr>
              <a:t>Resources:</a:t>
            </a:r>
          </a:p>
          <a:p>
            <a:pPr lvl="1" fontAlgn="base">
              <a:buClr>
                <a:srgbClr val="000000"/>
              </a:buClr>
            </a:pPr>
            <a:r>
              <a:rPr lang="en-US" sz="2400" dirty="0">
                <a:solidFill>
                  <a:srgbClr val="000000"/>
                </a:solidFill>
                <a:latin typeface="Arial" panose="020B0604020202020204" pitchFamily="34" charset="0"/>
                <a:cs typeface="Arial" panose="020B0604020202020204" pitchFamily="34" charset="0"/>
                <a:hlinkClick r:id="rId3"/>
              </a:rPr>
              <a:t>ChromeOS Kiosk Installation Instructions</a:t>
            </a:r>
            <a:endParaRPr lang="en-US" sz="2400" dirty="0">
              <a:solidFill>
                <a:srgbClr val="000000"/>
              </a:solidFill>
              <a:latin typeface="Arial" panose="020B0604020202020204" pitchFamily="34" charset="0"/>
              <a:cs typeface="Arial" panose="020B0604020202020204" pitchFamily="34" charset="0"/>
              <a:hlinkClick r:id="rId4"/>
            </a:endParaRPr>
          </a:p>
          <a:p>
            <a:pPr lvl="1" fontAlgn="base">
              <a:buClr>
                <a:srgbClr val="000000"/>
              </a:buClr>
            </a:pPr>
            <a:r>
              <a:rPr lang="en-US" sz="2400" dirty="0">
                <a:solidFill>
                  <a:srgbClr val="000000"/>
                </a:solidFill>
                <a:latin typeface="Arial" panose="020B0604020202020204" pitchFamily="34" charset="0"/>
                <a:cs typeface="Arial" panose="020B0604020202020204" pitchFamily="34" charset="0"/>
                <a:hlinkClick r:id="rId4"/>
              </a:rPr>
              <a:t>January 13 ChromeOS Kiosk Installation training webinar</a:t>
            </a:r>
            <a:endParaRPr lang="en-US" sz="2400" dirty="0">
              <a:solidFill>
                <a:srgbClr val="000000"/>
              </a:solidFill>
              <a:latin typeface="Arial" panose="020B0604020202020204" pitchFamily="34" charset="0"/>
              <a:cs typeface="Arial" panose="020B0604020202020204" pitchFamily="34" charset="0"/>
            </a:endParaRPr>
          </a:p>
          <a:p>
            <a:pPr lvl="1" fontAlgn="base">
              <a:buClr>
                <a:srgbClr val="000000"/>
              </a:buClr>
            </a:pPr>
            <a:r>
              <a:rPr lang="en-US" sz="2400" dirty="0">
                <a:solidFill>
                  <a:srgbClr val="000000"/>
                </a:solidFill>
                <a:latin typeface="Arial" panose="020B0604020202020204" pitchFamily="34" charset="0"/>
                <a:cs typeface="Arial" panose="020B0604020202020204" pitchFamily="34" charset="0"/>
                <a:hlinkClick r:id="rId5"/>
              </a:rPr>
              <a:t>MCAS Student Kiosk ChromeOS Application Installation Quick Copy</a:t>
            </a:r>
            <a:endParaRPr lang="en-US" sz="2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3951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74E46-89FD-A823-D4E2-D71D0403C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C2EEB7-0EAD-1124-0CF3-0307FD6A0109}"/>
              </a:ext>
            </a:extLst>
          </p:cNvPr>
          <p:cNvSpPr>
            <a:spLocks noGrp="1"/>
          </p:cNvSpPr>
          <p:nvPr>
            <p:ph type="title"/>
          </p:nvPr>
        </p:nvSpPr>
        <p:spPr>
          <a:xfrm>
            <a:off x="212034" y="311823"/>
            <a:ext cx="10990385" cy="800851"/>
          </a:xfrm>
        </p:spPr>
        <p:txBody>
          <a:bodyPr>
            <a:normAutofit/>
          </a:bodyPr>
          <a:lstStyle/>
          <a:p>
            <a:r>
              <a:rPr lang="en-US" sz="3900" b="1" dirty="0">
                <a:solidFill>
                  <a:schemeClr val="bg1"/>
                </a:solidFill>
                <a:latin typeface="Arial" panose="020B0604020202020204" pitchFamily="34" charset="0"/>
                <a:cs typeface="Arial" panose="020B0604020202020204" pitchFamily="34" charset="0"/>
              </a:rPr>
              <a:t>MCAS Student Kiosk: Update for MacOS</a:t>
            </a:r>
          </a:p>
        </p:txBody>
      </p:sp>
      <p:sp>
        <p:nvSpPr>
          <p:cNvPr id="5" name="TextBox 4">
            <a:extLst>
              <a:ext uri="{FF2B5EF4-FFF2-40B4-BE49-F238E27FC236}">
                <a16:creationId xmlns:a16="http://schemas.microsoft.com/office/drawing/2014/main" id="{64C8CF62-EBD8-6097-0AFC-E16E3FCFFAD0}"/>
              </a:ext>
            </a:extLst>
          </p:cNvPr>
          <p:cNvSpPr txBox="1"/>
          <p:nvPr/>
        </p:nvSpPr>
        <p:spPr>
          <a:xfrm>
            <a:off x="316108" y="1739492"/>
            <a:ext cx="10990385" cy="2246769"/>
          </a:xfrm>
          <a:prstGeom prst="rect">
            <a:avLst/>
          </a:prstGeom>
          <a:noFill/>
        </p:spPr>
        <p:txBody>
          <a:bodyPr wrap="square">
            <a:spAutoFit/>
          </a:bodyPr>
          <a:lstStyle/>
          <a:p>
            <a:pPr marL="285750" indent="-285750">
              <a:buFont typeface="Arial" panose="020B0604020202020204" pitchFamily="34" charset="0"/>
              <a:buChar char="•"/>
            </a:pPr>
            <a:r>
              <a:rPr lang="en-US" sz="2800" b="0" i="0" u="none" strike="noStrike" dirty="0">
                <a:solidFill>
                  <a:srgbClr val="000000"/>
                </a:solidFill>
                <a:effectLst/>
                <a:latin typeface="Arial" panose="020B0604020202020204" pitchFamily="34" charset="0"/>
                <a:cs typeface="Arial" panose="020B0604020202020204" pitchFamily="34" charset="0"/>
              </a:rPr>
              <a:t>MacOS </a:t>
            </a:r>
            <a:r>
              <a:rPr lang="en-US" sz="2800" dirty="0">
                <a:solidFill>
                  <a:srgbClr val="000000"/>
                </a:solidFill>
                <a:latin typeface="Arial" panose="020B0604020202020204" pitchFamily="34" charset="0"/>
                <a:cs typeface="Arial" panose="020B0604020202020204" pitchFamily="34" charset="0"/>
              </a:rPr>
              <a:t>– Additional instructions for setup</a:t>
            </a:r>
          </a:p>
          <a:p>
            <a:pPr marL="742950" lvl="1" indent="-285750">
              <a:buFont typeface="Arial" panose="020B0604020202020204" pitchFamily="34" charset="0"/>
              <a:buChar char="•"/>
            </a:pPr>
            <a:r>
              <a:rPr lang="en-US" sz="2800" b="0" i="0" u="none" strike="noStrike" dirty="0">
                <a:solidFill>
                  <a:srgbClr val="000000"/>
                </a:solidFill>
                <a:effectLst/>
                <a:latin typeface="Arial" panose="020B0604020202020204" pitchFamily="34" charset="0"/>
                <a:cs typeface="Arial" panose="020B0604020202020204" pitchFamily="34" charset="0"/>
              </a:rPr>
              <a:t>Technology coordinators need to turn off the Force Click (3D Touch) on Mac </a:t>
            </a:r>
            <a:r>
              <a:rPr lang="en-US" sz="2800" b="0" i="0" u="none" strike="noStrike" dirty="0" err="1">
                <a:solidFill>
                  <a:srgbClr val="000000"/>
                </a:solidFill>
                <a:effectLst/>
                <a:latin typeface="Arial" panose="020B0604020202020204" pitchFamily="34" charset="0"/>
                <a:cs typeface="Arial" panose="020B0604020202020204" pitchFamily="34" charset="0"/>
              </a:rPr>
              <a:t>TrackPad</a:t>
            </a:r>
            <a:r>
              <a:rPr lang="en-US" sz="2800" b="0" i="0" u="none" strike="noStrike" dirty="0">
                <a:solidFill>
                  <a:srgbClr val="000000"/>
                </a:solidFill>
                <a:effectLst/>
                <a:latin typeface="Arial" panose="020B0604020202020204" pitchFamily="34" charset="0"/>
                <a:cs typeface="Arial" panose="020B0604020202020204" pitchFamily="34" charset="0"/>
              </a:rPr>
              <a:t> for student testing devices.</a:t>
            </a:r>
          </a:p>
          <a:p>
            <a:pPr marL="742950" lvl="1" indent="-285750">
              <a:buFont typeface="Arial" panose="020B0604020202020204" pitchFamily="34" charset="0"/>
              <a:buChar char="•"/>
            </a:pPr>
            <a:r>
              <a:rPr lang="en-US" sz="2800" b="0" i="0" u="none" strike="noStrike" dirty="0">
                <a:solidFill>
                  <a:srgbClr val="000000"/>
                </a:solidFill>
                <a:effectLst/>
                <a:latin typeface="Arial" panose="020B0604020202020204" pitchFamily="34" charset="0"/>
                <a:cs typeface="Arial" panose="020B0604020202020204" pitchFamily="34" charset="0"/>
              </a:rPr>
              <a:t>Instructions for turning off this setting are located on page </a:t>
            </a:r>
            <a:r>
              <a:rPr lang="en-US" sz="2800" dirty="0">
                <a:solidFill>
                  <a:srgbClr val="000000"/>
                </a:solidFill>
                <a:latin typeface="Arial" panose="020B0604020202020204" pitchFamily="34" charset="0"/>
                <a:cs typeface="Arial" panose="020B0604020202020204" pitchFamily="34" charset="0"/>
              </a:rPr>
              <a:t>37</a:t>
            </a:r>
            <a:r>
              <a:rPr lang="en-US" sz="2800" b="0" i="0" u="none" strike="noStrike" dirty="0">
                <a:solidFill>
                  <a:srgbClr val="000000"/>
                </a:solidFill>
                <a:effectLst/>
                <a:latin typeface="Arial" panose="020B0604020202020204" pitchFamily="34" charset="0"/>
                <a:cs typeface="Arial" panose="020B0604020202020204" pitchFamily="34" charset="0"/>
              </a:rPr>
              <a:t> of the </a:t>
            </a:r>
            <a:r>
              <a:rPr lang="en-US" sz="2800" b="0" i="1" u="none" strike="noStrike" dirty="0">
                <a:solidFill>
                  <a:srgbClr val="000000"/>
                </a:solidFill>
                <a:effectLst/>
                <a:latin typeface="Arial" panose="020B0604020202020204" pitchFamily="34" charset="0"/>
                <a:cs typeface="Arial" panose="020B0604020202020204" pitchFamily="34" charset="0"/>
                <a:hlinkClick r:id="rId3"/>
              </a:rPr>
              <a:t>MCAS Student Kiosk Technology Guide</a:t>
            </a:r>
            <a:r>
              <a:rPr lang="en-US" sz="2800" b="0" i="1" u="none" strike="noStrike" dirty="0">
                <a:solidFill>
                  <a:srgbClr val="000000"/>
                </a:solidFill>
                <a:effectLst/>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08379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idx="4294967295"/>
          </p:nvPr>
        </p:nvSpPr>
        <p:spPr>
          <a:xfrm>
            <a:off x="411162" y="371221"/>
            <a:ext cx="11369675" cy="679450"/>
          </a:xfrm>
        </p:spPr>
        <p:txBody>
          <a:bodyPr>
            <a:normAutofit/>
          </a:bodyPr>
          <a:lstStyle/>
          <a:p>
            <a:r>
              <a:rPr lang="en-US" sz="4000" b="1">
                <a:solidFill>
                  <a:schemeClr val="bg1"/>
                </a:solidFill>
                <a:latin typeface="Arial" panose="020B0604020202020204" pitchFamily="34" charset="0"/>
                <a:cs typeface="Arial" panose="020B0604020202020204" pitchFamily="34" charset="0"/>
              </a:rPr>
              <a:t>Logistics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idx="4294967295"/>
          </p:nvPr>
        </p:nvSpPr>
        <p:spPr>
          <a:xfrm>
            <a:off x="411162" y="1519238"/>
            <a:ext cx="11369675" cy="5049837"/>
          </a:xfrm>
        </p:spPr>
        <p:txBody>
          <a:bodyPr>
            <a:normAutofit fontScale="92500" lnSpcReduction="20000"/>
          </a:bodyPr>
          <a:lstStyle/>
          <a:p>
            <a:pPr marL="457200" indent="-457200">
              <a:buClrTx/>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Use the Q&amp;A feature to ask a question.  </a:t>
            </a:r>
          </a:p>
          <a:p>
            <a:pPr marL="800100" lvl="1" indent="-342900">
              <a:buClrTx/>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We will answer some questions aloud at specified times during this training session, and we will email the Q&amp;A afterwards.</a:t>
            </a:r>
          </a:p>
          <a:p>
            <a:pPr marL="800100" lvl="1" indent="-342900">
              <a:buClrTx/>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Use the thumbs-up icon to “upvote” someone else’s question. </a:t>
            </a:r>
          </a:p>
          <a:p>
            <a:pPr marL="800100" lvl="1" indent="-342900">
              <a:buClrTx/>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Email specific questions about your organization’s technology to </a:t>
            </a:r>
            <a:r>
              <a:rPr lang="en-US" sz="2400" dirty="0">
                <a:solidFill>
                  <a:srgbClr val="101D35"/>
                </a:solidFill>
                <a:latin typeface="Arial" panose="020B0604020202020204" pitchFamily="34" charset="0"/>
                <a:cs typeface="Arial" panose="020B0604020202020204" pitchFamily="34" charset="0"/>
                <a:hlinkClick r:id="rId3"/>
              </a:rPr>
              <a:t>mcas@cognia.org</a:t>
            </a:r>
            <a:r>
              <a:rPr lang="en-US" sz="2400" dirty="0">
                <a:solidFill>
                  <a:srgbClr val="101D35"/>
                </a:solidFill>
                <a:latin typeface="Arial" panose="020B0604020202020204" pitchFamily="34" charset="0"/>
                <a:cs typeface="Arial" panose="020B0604020202020204" pitchFamily="34" charset="0"/>
              </a:rPr>
              <a:t> </a:t>
            </a:r>
            <a:r>
              <a:rPr lang="en-US" sz="2400" dirty="0">
                <a:solidFill>
                  <a:srgbClr val="000000"/>
                </a:solidFill>
                <a:latin typeface="Arial" panose="020B0604020202020204" pitchFamily="34" charset="0"/>
                <a:cs typeface="Arial" panose="020B0604020202020204" pitchFamily="34" charset="0"/>
              </a:rPr>
              <a:t>instead of asking here. </a:t>
            </a:r>
          </a:p>
          <a:p>
            <a:pPr marL="457200" indent="-457200">
              <a:buClrTx/>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Closed captioning has been enabled for participants who need it.</a:t>
            </a:r>
          </a:p>
          <a:p>
            <a:pPr marL="457200" indent="-457200">
              <a:buClr>
                <a:srgbClr val="000000"/>
              </a:buClr>
            </a:pPr>
            <a:r>
              <a:rPr lang="en-US" dirty="0">
                <a:solidFill>
                  <a:srgbClr val="000000"/>
                </a:solidFill>
                <a:latin typeface="Arial" panose="020B0604020202020204" pitchFamily="34" charset="0"/>
                <a:cs typeface="Arial" panose="020B0604020202020204" pitchFamily="34" charset="0"/>
              </a:rPr>
              <a:t>This session is being interpreted into ASL. Our interpreting team will be onscreen with the presenters.</a:t>
            </a:r>
          </a:p>
          <a:p>
            <a:pPr marL="457200" indent="-457200">
              <a:buClrTx/>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Please be advised that DESE does not authorize attendees to record or to use AI transcription tools during the meeting and DESE does not endorse any unauthorized transcripts created by third parties of its meetings. </a:t>
            </a:r>
          </a:p>
        </p:txBody>
      </p:sp>
    </p:spTree>
    <p:extLst>
      <p:ext uri="{BB962C8B-B14F-4D97-AF65-F5344CB8AC3E}">
        <p14:creationId xmlns:p14="http://schemas.microsoft.com/office/powerpoint/2010/main" val="20435369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F3B09-27EA-4985-ADAF-FB41989C1FBF}"/>
              </a:ext>
            </a:extLst>
          </p:cNvPr>
          <p:cNvSpPr>
            <a:spLocks noGrp="1"/>
          </p:cNvSpPr>
          <p:nvPr>
            <p:ph type="title" idx="4294967295"/>
          </p:nvPr>
        </p:nvSpPr>
        <p:spPr>
          <a:xfrm>
            <a:off x="222492" y="407091"/>
            <a:ext cx="11369675" cy="679450"/>
          </a:xfrm>
        </p:spPr>
        <p:txBody>
          <a:bodyPr/>
          <a:lstStyle/>
          <a:p>
            <a:r>
              <a:rPr lang="en-US" sz="3600" b="1">
                <a:solidFill>
                  <a:schemeClr val="bg1"/>
                </a:solidFill>
                <a:latin typeface="Arial" panose="020B0604020202020204" pitchFamily="34" charset="0"/>
                <a:cs typeface="Arial" panose="020B0604020202020204" pitchFamily="34" charset="0"/>
              </a:rPr>
              <a:t>Overview of Site Readiness</a:t>
            </a:r>
          </a:p>
        </p:txBody>
      </p:sp>
      <p:sp>
        <p:nvSpPr>
          <p:cNvPr id="3" name="Content Placeholder 2">
            <a:extLst>
              <a:ext uri="{FF2B5EF4-FFF2-40B4-BE49-F238E27FC236}">
                <a16:creationId xmlns:a16="http://schemas.microsoft.com/office/drawing/2014/main" id="{A578C74A-0DA1-42FE-AC28-89F6CD35A902}"/>
              </a:ext>
            </a:extLst>
          </p:cNvPr>
          <p:cNvSpPr>
            <a:spLocks noGrp="1"/>
          </p:cNvSpPr>
          <p:nvPr>
            <p:ph idx="4294967295"/>
          </p:nvPr>
        </p:nvSpPr>
        <p:spPr>
          <a:xfrm>
            <a:off x="222492" y="1617440"/>
            <a:ext cx="11747015" cy="4690595"/>
          </a:xfrm>
        </p:spPr>
        <p:txBody>
          <a:bodyPr vert="horz" lIns="91440" tIns="45720" rIns="91440" bIns="45720" rtlCol="0" anchor="t">
            <a:noAutofit/>
          </a:bodyPr>
          <a:lstStyle/>
          <a:p>
            <a:pPr marL="0" indent="0">
              <a:buClr>
                <a:srgbClr val="101D35"/>
              </a:buClr>
              <a:buNone/>
            </a:pPr>
            <a:r>
              <a:rPr lang="en-US" sz="2100" b="1">
                <a:solidFill>
                  <a:srgbClr val="000000"/>
                </a:solidFill>
                <a:latin typeface="Arial" panose="020B0604020202020204" pitchFamily="34" charset="0"/>
                <a:cs typeface="Arial" panose="020B0604020202020204" pitchFamily="34" charset="0"/>
              </a:rPr>
              <a:t>What are the purposes of conducting Site Readiness and Site Certification?  </a:t>
            </a:r>
          </a:p>
          <a:p>
            <a:pPr>
              <a:buClr>
                <a:srgbClr val="101D35"/>
              </a:buClr>
            </a:pPr>
            <a:r>
              <a:rPr lang="en-US" sz="2100">
                <a:solidFill>
                  <a:srgbClr val="000000"/>
                </a:solidFill>
                <a:latin typeface="Arial" panose="020B0604020202020204" pitchFamily="34" charset="0"/>
                <a:cs typeface="Arial" panose="020B0604020202020204" pitchFamily="34" charset="0"/>
              </a:rPr>
              <a:t>For technology coordinators to:</a:t>
            </a:r>
          </a:p>
          <a:p>
            <a:pPr lvl="1">
              <a:buClr>
                <a:srgbClr val="101D35"/>
              </a:buClr>
            </a:pPr>
            <a:r>
              <a:rPr lang="en-US" sz="2100">
                <a:solidFill>
                  <a:srgbClr val="000000"/>
                </a:solidFill>
                <a:latin typeface="Arial" panose="020B0604020202020204" pitchFamily="34" charset="0"/>
                <a:cs typeface="Arial" panose="020B0604020202020204" pitchFamily="34" charset="0"/>
              </a:rPr>
              <a:t>Confirm that installation of the MCAS Student Kiosk was done correctly on student devices</a:t>
            </a:r>
          </a:p>
          <a:p>
            <a:pPr lvl="1">
              <a:buClr>
                <a:srgbClr val="101D35"/>
              </a:buClr>
            </a:pPr>
            <a:r>
              <a:rPr lang="en-US" sz="2100">
                <a:solidFill>
                  <a:srgbClr val="000000"/>
                </a:solidFill>
                <a:latin typeface="Arial" panose="020B0604020202020204" pitchFamily="34" charset="0"/>
                <a:cs typeface="Arial" panose="020B0604020202020204" pitchFamily="34" charset="0"/>
              </a:rPr>
              <a:t>Confirm that testing devices meet the minimum requirements and have been properly configured </a:t>
            </a:r>
          </a:p>
          <a:p>
            <a:pPr lvl="1">
              <a:buClr>
                <a:srgbClr val="101D35"/>
              </a:buClr>
            </a:pPr>
            <a:r>
              <a:rPr lang="en-US" sz="2100">
                <a:solidFill>
                  <a:srgbClr val="000000"/>
                </a:solidFill>
                <a:latin typeface="Arial" panose="020B0604020202020204" pitchFamily="34" charset="0"/>
                <a:cs typeface="Arial" panose="020B0604020202020204" pitchFamily="34" charset="0"/>
              </a:rPr>
              <a:t>Confirm that test content reaches student devices without issue</a:t>
            </a:r>
          </a:p>
          <a:p>
            <a:pPr lvl="1">
              <a:buClr>
                <a:srgbClr val="101D35"/>
              </a:buClr>
            </a:pPr>
            <a:r>
              <a:rPr lang="en-US" sz="2100">
                <a:solidFill>
                  <a:srgbClr val="000000"/>
                </a:solidFill>
                <a:latin typeface="Arial" panose="020B0604020202020204" pitchFamily="34" charset="0"/>
                <a:cs typeface="Arial" panose="020B0604020202020204" pitchFamily="34" charset="0"/>
              </a:rPr>
              <a:t>Identify any potential technology-related issues before testing begins</a:t>
            </a:r>
          </a:p>
          <a:p>
            <a:pPr>
              <a:buClr>
                <a:srgbClr val="101D35"/>
              </a:buClr>
            </a:pPr>
            <a:r>
              <a:rPr lang="en-US" sz="2100">
                <a:solidFill>
                  <a:srgbClr val="000000"/>
                </a:solidFill>
                <a:latin typeface="Arial" panose="020B0604020202020204" pitchFamily="34" charset="0"/>
                <a:cs typeface="Arial" panose="020B0604020202020204" pitchFamily="34" charset="0"/>
              </a:rPr>
              <a:t>For communication of these steps to district and school test coordinators that testing devices are ready</a:t>
            </a:r>
          </a:p>
          <a:p>
            <a:pPr marL="0" indent="0">
              <a:buClr>
                <a:srgbClr val="101D35"/>
              </a:buClr>
              <a:buNone/>
            </a:pPr>
            <a:r>
              <a:rPr lang="en-US" sz="2100" b="1">
                <a:solidFill>
                  <a:srgbClr val="000000"/>
                </a:solidFill>
                <a:latin typeface="Arial" panose="020B0604020202020204" pitchFamily="34" charset="0"/>
                <a:cs typeface="Arial" panose="020B0604020202020204" pitchFamily="34" charset="0"/>
              </a:rPr>
              <a:t>When is Site Readiness conducted? </a:t>
            </a:r>
          </a:p>
          <a:p>
            <a:pPr marL="292100" indent="-342900">
              <a:buClr>
                <a:srgbClr val="101D35"/>
              </a:buClr>
            </a:pPr>
            <a:r>
              <a:rPr lang="en-US" sz="2100">
                <a:solidFill>
                  <a:srgbClr val="000000"/>
                </a:solidFill>
                <a:latin typeface="Arial" panose="020B0604020202020204" pitchFamily="34" charset="0"/>
                <a:cs typeface="Arial" panose="020B0604020202020204" pitchFamily="34" charset="0"/>
              </a:rPr>
              <a:t>Schools should have completed Site Readiness in fall 2025.</a:t>
            </a:r>
          </a:p>
          <a:p>
            <a:pPr marL="292100" indent="-342900">
              <a:buClr>
                <a:srgbClr val="101D35"/>
              </a:buClr>
            </a:pPr>
            <a:r>
              <a:rPr lang="en-US" sz="2100">
                <a:solidFill>
                  <a:srgbClr val="000000"/>
                </a:solidFill>
                <a:latin typeface="Arial" panose="020B0604020202020204" pitchFamily="34" charset="0"/>
                <a:cs typeface="Arial" panose="020B0604020202020204" pitchFamily="34" charset="0"/>
              </a:rPr>
              <a:t>Schools should complete Site Readiness again prior to testing if they have updated any technology.</a:t>
            </a:r>
          </a:p>
        </p:txBody>
      </p:sp>
    </p:spTree>
    <p:extLst>
      <p:ext uri="{BB962C8B-B14F-4D97-AF65-F5344CB8AC3E}">
        <p14:creationId xmlns:p14="http://schemas.microsoft.com/office/powerpoint/2010/main" val="20765602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F9147-D44C-BAC7-C5AD-7A90074542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85A28B-00E2-D141-D937-03DB6AC03294}"/>
              </a:ext>
            </a:extLst>
          </p:cNvPr>
          <p:cNvSpPr>
            <a:spLocks noGrp="1"/>
          </p:cNvSpPr>
          <p:nvPr>
            <p:ph type="title"/>
          </p:nvPr>
        </p:nvSpPr>
        <p:spPr/>
        <p:txBody>
          <a:bodyPr>
            <a:normAutofit fontScale="90000"/>
          </a:bodyPr>
          <a:lstStyle/>
          <a:p>
            <a:r>
              <a:rPr lang="en-US" sz="4000" b="1">
                <a:solidFill>
                  <a:schemeClr val="bg1"/>
                </a:solidFill>
                <a:latin typeface="Arial" panose="020B0604020202020204" pitchFamily="34" charset="0"/>
                <a:cs typeface="Arial" panose="020B0604020202020204" pitchFamily="34" charset="0"/>
              </a:rPr>
              <a:t>Site Readiness Testing and Site Certification</a:t>
            </a:r>
          </a:p>
        </p:txBody>
      </p:sp>
      <p:sp>
        <p:nvSpPr>
          <p:cNvPr id="3" name="Content Placeholder 2">
            <a:extLst>
              <a:ext uri="{FF2B5EF4-FFF2-40B4-BE49-F238E27FC236}">
                <a16:creationId xmlns:a16="http://schemas.microsoft.com/office/drawing/2014/main" id="{1DF2035A-E117-ABCC-08EB-233CA25C0763}"/>
              </a:ext>
            </a:extLst>
          </p:cNvPr>
          <p:cNvSpPr>
            <a:spLocks noGrp="1"/>
          </p:cNvSpPr>
          <p:nvPr>
            <p:ph idx="1"/>
          </p:nvPr>
        </p:nvSpPr>
        <p:spPr>
          <a:xfrm>
            <a:off x="173179" y="1591253"/>
            <a:ext cx="11302541" cy="4958047"/>
          </a:xfrm>
        </p:spPr>
        <p:txBody>
          <a:bodyPr>
            <a:normAutofit lnSpcReduction="10000"/>
          </a:bodyPr>
          <a:lstStyle/>
          <a:p>
            <a:pPr>
              <a:buClr>
                <a:srgbClr val="000000"/>
              </a:buClr>
            </a:pPr>
            <a:r>
              <a:rPr lang="en-US">
                <a:solidFill>
                  <a:srgbClr val="000000"/>
                </a:solidFill>
                <a:latin typeface="Arial" panose="020B0604020202020204" pitchFamily="34" charset="0"/>
                <a:cs typeface="Arial" panose="020B0604020202020204" pitchFamily="34" charset="0"/>
              </a:rPr>
              <a:t>After installing the updated MCAS Student Kiosk, all schools and districts must conduct site readiness testing. The Site Readiness tool includes the System Set-Up Test and the Student Interface Test and </a:t>
            </a:r>
            <a:r>
              <a:rPr lang="en-US">
                <a:solidFill>
                  <a:srgbClr val="FF0000"/>
                </a:solidFill>
                <a:latin typeface="Arial" panose="020B0604020202020204" pitchFamily="34" charset="0"/>
                <a:cs typeface="Arial" panose="020B0604020202020204" pitchFamily="34" charset="0"/>
              </a:rPr>
              <a:t>both parts </a:t>
            </a:r>
            <a:r>
              <a:rPr lang="en-US">
                <a:solidFill>
                  <a:srgbClr val="000000"/>
                </a:solidFill>
                <a:latin typeface="Arial" panose="020B0604020202020204" pitchFamily="34" charset="0"/>
                <a:cs typeface="Arial" panose="020B0604020202020204" pitchFamily="34" charset="0"/>
              </a:rPr>
              <a:t>must be completed. </a:t>
            </a:r>
          </a:p>
          <a:p>
            <a:pPr lvl="1">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The </a:t>
            </a:r>
            <a:r>
              <a:rPr lang="en-US" b="1">
                <a:solidFill>
                  <a:srgbClr val="000000"/>
                </a:solidFill>
                <a:latin typeface="Arial" panose="020B0604020202020204" pitchFamily="34" charset="0"/>
                <a:cs typeface="Arial" panose="020B0604020202020204" pitchFamily="34" charset="0"/>
              </a:rPr>
              <a:t>System Set-Up Test </a:t>
            </a:r>
            <a:r>
              <a:rPr lang="en-US">
                <a:solidFill>
                  <a:srgbClr val="000000"/>
                </a:solidFill>
                <a:latin typeface="Arial" panose="020B0604020202020204" pitchFamily="34" charset="0"/>
                <a:cs typeface="Arial" panose="020B0604020202020204" pitchFamily="34" charset="0"/>
              </a:rPr>
              <a:t>tests bandwidth, connectivity, screen resolution, and the text-to-speech function. </a:t>
            </a:r>
          </a:p>
          <a:p>
            <a:pPr lvl="1">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The </a:t>
            </a:r>
            <a:r>
              <a:rPr lang="en-US" b="1">
                <a:solidFill>
                  <a:srgbClr val="000000"/>
                </a:solidFill>
                <a:latin typeface="Arial" panose="020B0604020202020204" pitchFamily="34" charset="0"/>
                <a:cs typeface="Arial" panose="020B0604020202020204" pitchFamily="34" charset="0"/>
              </a:rPr>
              <a:t>Student Interface Test </a:t>
            </a:r>
            <a:r>
              <a:rPr lang="en-US">
                <a:solidFill>
                  <a:srgbClr val="000000"/>
                </a:solidFill>
                <a:latin typeface="Arial" panose="020B0604020202020204" pitchFamily="34" charset="0"/>
                <a:cs typeface="Arial" panose="020B0604020202020204" pitchFamily="34" charset="0"/>
              </a:rPr>
              <a:t>provides sample test questions to determine whether the device is capable of correctly displaying and navigating test content in the MCAS Student Kiosk. </a:t>
            </a:r>
            <a:endParaRPr lang="en-US" sz="1200">
              <a:latin typeface="Arial" panose="020B0604020202020204" pitchFamily="34" charset="0"/>
              <a:cs typeface="Arial" panose="020B0604020202020204" pitchFamily="34" charset="0"/>
            </a:endParaRPr>
          </a:p>
          <a:p>
            <a:pPr>
              <a:buClr>
                <a:srgbClr val="000000"/>
              </a:buClr>
            </a:pPr>
            <a:r>
              <a:rPr lang="en-US" altLang="en-US">
                <a:solidFill>
                  <a:srgbClr val="000000"/>
                </a:solidFill>
                <a:latin typeface="Arial" panose="020B0604020202020204" pitchFamily="34" charset="0"/>
                <a:ea typeface="Aptos" panose="020B0004020202020204" pitchFamily="34" charset="0"/>
                <a:cs typeface="Arial" panose="020B0604020202020204" pitchFamily="34" charset="0"/>
              </a:rPr>
              <a:t>Refer to section V of the </a:t>
            </a:r>
            <a:r>
              <a:rPr lang="en-US" altLang="en-US">
                <a:solidFill>
                  <a:srgbClr val="000000"/>
                </a:solidFill>
                <a:latin typeface="Arial" panose="020B0604020202020204" pitchFamily="34" charset="0"/>
                <a:ea typeface="Aptos" panose="020B0004020202020204" pitchFamily="34" charset="0"/>
                <a:cs typeface="Arial" panose="020B0604020202020204" pitchFamily="34" charset="0"/>
                <a:hlinkClick r:id="rId3"/>
              </a:rPr>
              <a:t>MCAS Student Kiosk Technology Guide</a:t>
            </a:r>
            <a:r>
              <a:rPr lang="en-US" altLang="en-US">
                <a:solidFill>
                  <a:srgbClr val="000000"/>
                </a:solidFill>
                <a:latin typeface="Arial" panose="020B0604020202020204" pitchFamily="34" charset="0"/>
                <a:ea typeface="Aptos" panose="020B0004020202020204" pitchFamily="34" charset="0"/>
                <a:cs typeface="Arial" panose="020B0604020202020204" pitchFamily="34" charset="0"/>
              </a:rPr>
              <a:t> for more information.</a:t>
            </a:r>
            <a:br>
              <a:rPr lang="en-US"/>
            </a:br>
            <a:endParaRPr lang="en-US">
              <a:solidFill>
                <a:srgbClr val="000000"/>
              </a:solidFill>
            </a:endParaRPr>
          </a:p>
          <a:p>
            <a:pPr lvl="0"/>
            <a:endParaRPr lang="en-US"/>
          </a:p>
          <a:p>
            <a:pPr marL="514350" indent="-514350">
              <a:buFont typeface="+mj-lt"/>
              <a:buAutoNum type="arabicPeriod" startAt="3"/>
            </a:pPr>
            <a:endParaRPr lang="en-US">
              <a:solidFill>
                <a:schemeClr val="tx1"/>
              </a:solidFill>
            </a:endParaRPr>
          </a:p>
          <a:p>
            <a:endParaRPr lang="en-US"/>
          </a:p>
          <a:p>
            <a:endParaRPr lang="en-US"/>
          </a:p>
          <a:p>
            <a:pPr lvl="0"/>
            <a:endParaRPr lang="en-US"/>
          </a:p>
          <a:p>
            <a:pPr marL="514350" lvl="0" indent="-514350">
              <a:buFont typeface="+mj-lt"/>
              <a:buAutoNum type="arabicPeriod"/>
            </a:pPr>
            <a:endParaRPr lang="en-US" sz="2400">
              <a:solidFill>
                <a:schemeClr val="tx1"/>
              </a:solidFill>
            </a:endParaRPr>
          </a:p>
        </p:txBody>
      </p:sp>
      <p:sp>
        <p:nvSpPr>
          <p:cNvPr id="4" name="Rectangle 2">
            <a:extLst>
              <a:ext uri="{FF2B5EF4-FFF2-40B4-BE49-F238E27FC236}">
                <a16:creationId xmlns:a16="http://schemas.microsoft.com/office/drawing/2014/main" id="{0AC80453-C7C9-D458-8B4B-54EC86AD7A1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2578E47-5837-EF36-EF3B-FE48A5E91C32}"/>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2BFA6ADB-0154-0B68-30A8-C52B3C87DCAB}"/>
              </a:ext>
            </a:extLst>
          </p:cNvPr>
          <p:cNvSpPr>
            <a:spLocks noChangeArrowheads="1"/>
          </p:cNvSpPr>
          <p:nvPr/>
        </p:nvSpPr>
        <p:spPr bwMode="auto">
          <a:xfrm>
            <a:off x="-284021" y="42155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Slide Number Placeholder 7">
            <a:extLst>
              <a:ext uri="{FF2B5EF4-FFF2-40B4-BE49-F238E27FC236}">
                <a16:creationId xmlns:a16="http://schemas.microsoft.com/office/drawing/2014/main" id="{4455FC0C-9F0B-2358-8D25-23B0E4107C1D}"/>
              </a:ext>
            </a:extLst>
          </p:cNvPr>
          <p:cNvSpPr>
            <a:spLocks noGrp="1"/>
          </p:cNvSpPr>
          <p:nvPr>
            <p:ph type="sldNum" sz="quarter" idx="12"/>
          </p:nvPr>
        </p:nvSpPr>
        <p:spPr/>
        <p:txBody>
          <a:bodyPr/>
          <a:lstStyle/>
          <a:p>
            <a:fld id="{68A8D22E-6BC5-9E47-900C-2BB94685D9F5}" type="slidenum">
              <a:rPr lang="en-US" smtClean="0"/>
              <a:t>31</a:t>
            </a:fld>
            <a:endParaRPr lang="en-US"/>
          </a:p>
        </p:txBody>
      </p:sp>
    </p:spTree>
    <p:extLst>
      <p:ext uri="{BB962C8B-B14F-4D97-AF65-F5344CB8AC3E}">
        <p14:creationId xmlns:p14="http://schemas.microsoft.com/office/powerpoint/2010/main" val="2839157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9ED1B3-DA0D-14D5-38FC-45AB33D29771}"/>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3BD2206C-B464-AD31-A5E2-4ADC5F79A17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r="37540"/>
          <a:stretch>
            <a:fillRect/>
          </a:stretch>
        </p:blipFill>
        <p:spPr>
          <a:xfrm>
            <a:off x="6606777" y="2620304"/>
            <a:ext cx="4860098" cy="4171934"/>
          </a:xfrm>
          <a:prstGeom prst="rect">
            <a:avLst/>
          </a:prstGeom>
        </p:spPr>
      </p:pic>
      <p:sp>
        <p:nvSpPr>
          <p:cNvPr id="2" name="Title 1">
            <a:extLst>
              <a:ext uri="{FF2B5EF4-FFF2-40B4-BE49-F238E27FC236}">
                <a16:creationId xmlns:a16="http://schemas.microsoft.com/office/drawing/2014/main" id="{8BD60287-BC5B-D453-174B-F976DD89BC27}"/>
              </a:ext>
            </a:extLst>
          </p:cNvPr>
          <p:cNvSpPr>
            <a:spLocks noGrp="1"/>
          </p:cNvSpPr>
          <p:nvPr>
            <p:ph type="title"/>
          </p:nvPr>
        </p:nvSpPr>
        <p:spPr/>
        <p:txBody>
          <a:bodyPr>
            <a:normAutofit/>
          </a:bodyPr>
          <a:lstStyle/>
          <a:p>
            <a:r>
              <a:rPr lang="en-US" sz="4000" b="1">
                <a:solidFill>
                  <a:schemeClr val="bg1"/>
                </a:solidFill>
                <a:latin typeface="Arial" panose="020B0604020202020204" pitchFamily="34" charset="0"/>
                <a:cs typeface="Arial" panose="020B0604020202020204" pitchFamily="34" charset="0"/>
              </a:rPr>
              <a:t>Begin Site Readiness Testing</a:t>
            </a:r>
          </a:p>
        </p:txBody>
      </p:sp>
      <p:sp>
        <p:nvSpPr>
          <p:cNvPr id="3" name="Content Placeholder 2">
            <a:extLst>
              <a:ext uri="{FF2B5EF4-FFF2-40B4-BE49-F238E27FC236}">
                <a16:creationId xmlns:a16="http://schemas.microsoft.com/office/drawing/2014/main" id="{E0A017C2-9352-E72A-D0E0-337D04763542}"/>
              </a:ext>
            </a:extLst>
          </p:cNvPr>
          <p:cNvSpPr>
            <a:spLocks noGrp="1"/>
          </p:cNvSpPr>
          <p:nvPr>
            <p:ph idx="1"/>
          </p:nvPr>
        </p:nvSpPr>
        <p:spPr>
          <a:xfrm>
            <a:off x="173179" y="1591253"/>
            <a:ext cx="6352881" cy="4958047"/>
          </a:xfrm>
        </p:spPr>
        <p:txBody>
          <a:bodyPr>
            <a:normAutofit fontScale="92500" lnSpcReduction="10000"/>
          </a:bodyPr>
          <a:lstStyle/>
          <a:p>
            <a:pPr marL="514350" indent="-514350">
              <a:buClr>
                <a:srgbClr val="000000"/>
              </a:buClr>
              <a:buFont typeface="+mj-lt"/>
              <a:buAutoNum type="arabicPeriod"/>
            </a:pPr>
            <a:r>
              <a:rPr lang="en-US">
                <a:solidFill>
                  <a:srgbClr val="000000"/>
                </a:solidFill>
                <a:latin typeface="Arial" panose="020B0604020202020204" pitchFamily="34" charset="0"/>
                <a:cs typeface="Arial" panose="020B0604020202020204" pitchFamily="34" charset="0"/>
              </a:rPr>
              <a:t>Locate the Site Readiness credentials in the </a:t>
            </a:r>
            <a:r>
              <a:rPr lang="en-US">
                <a:solidFill>
                  <a:schemeClr val="tx1"/>
                </a:solidFill>
                <a:latin typeface="Arial" panose="020B0604020202020204" pitchFamily="34" charset="0"/>
                <a:cs typeface="Arial" panose="020B0604020202020204" pitchFamily="34" charset="0"/>
                <a:hlinkClick r:id="rId4"/>
              </a:rPr>
              <a:t>MCAS Portal</a:t>
            </a:r>
            <a:r>
              <a:rPr lang="en-US">
                <a:solidFill>
                  <a:schemeClr val="tx1"/>
                </a:solidFill>
                <a:latin typeface="Arial" panose="020B0604020202020204" pitchFamily="34" charset="0"/>
                <a:cs typeface="Arial" panose="020B0604020202020204" pitchFamily="34" charset="0"/>
              </a:rPr>
              <a:t>.</a:t>
            </a:r>
          </a:p>
          <a:p>
            <a:pPr lvl="1">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Log in to the MCAS Portal with your username and password.</a:t>
            </a:r>
          </a:p>
          <a:p>
            <a:pPr lvl="1">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On the Portal home page, click Administration.</a:t>
            </a:r>
          </a:p>
          <a:p>
            <a:pPr lvl="1">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The Site Readiness account information appears at the bottom of the Administration home page.</a:t>
            </a:r>
          </a:p>
          <a:p>
            <a:pPr lvl="1">
              <a:buClr>
                <a:srgbClr val="000000"/>
              </a:buClr>
              <a:buFont typeface="Arial" panose="020B0604020202020204" pitchFamily="34" charset="0"/>
              <a:buChar char="•"/>
            </a:pPr>
            <a:r>
              <a:rPr lang="en-US">
                <a:solidFill>
                  <a:srgbClr val="000000"/>
                </a:solidFill>
                <a:latin typeface="Arial" panose="020B0604020202020204" pitchFamily="34" charset="0"/>
                <a:cs typeface="Arial" panose="020B0604020202020204" pitchFamily="34" charset="0"/>
              </a:rPr>
              <a:t>Make a note of the username and password for the school, which you will use to log in to the MCAS Student Kiosk.</a:t>
            </a:r>
            <a:br>
              <a:rPr lang="en-US">
                <a:solidFill>
                  <a:srgbClr val="000000"/>
                </a:solidFill>
                <a:latin typeface="Arial" panose="020B0604020202020204" pitchFamily="34" charset="0"/>
                <a:cs typeface="Arial" panose="020B0604020202020204" pitchFamily="34" charset="0"/>
              </a:rPr>
            </a:br>
            <a:endParaRPr lang="en-US">
              <a:solidFill>
                <a:srgbClr val="000000"/>
              </a:solidFill>
              <a:latin typeface="Arial" panose="020B0604020202020204" pitchFamily="34" charset="0"/>
              <a:cs typeface="Arial" panose="020B0604020202020204" pitchFamily="34" charset="0"/>
            </a:endParaRPr>
          </a:p>
          <a:p>
            <a:pPr lvl="0"/>
            <a:endParaRPr lang="en-US">
              <a:solidFill>
                <a:schemeClr val="tx1"/>
              </a:solidFill>
              <a:latin typeface="Arial" panose="020B0604020202020204" pitchFamily="34" charset="0"/>
              <a:cs typeface="Arial" panose="020B0604020202020204" pitchFamily="34" charset="0"/>
            </a:endParaRPr>
          </a:p>
          <a:p>
            <a:pPr marL="514350" indent="-514350">
              <a:buFont typeface="+mj-lt"/>
              <a:buAutoNum type="arabicPeriod" startAt="3"/>
            </a:pPr>
            <a:endParaRPr lang="en-US">
              <a:solidFill>
                <a:schemeClr val="tx1"/>
              </a:solidFill>
              <a:latin typeface="Arial" panose="020B0604020202020204" pitchFamily="34" charset="0"/>
              <a:cs typeface="Arial" panose="020B0604020202020204" pitchFamily="34" charset="0"/>
            </a:endParaRPr>
          </a:p>
          <a:p>
            <a:endParaRPr lang="en-US">
              <a:solidFill>
                <a:schemeClr val="tx1"/>
              </a:solidFill>
              <a:latin typeface="Arial" panose="020B0604020202020204" pitchFamily="34" charset="0"/>
              <a:cs typeface="Arial" panose="020B0604020202020204" pitchFamily="34" charset="0"/>
            </a:endParaRPr>
          </a:p>
          <a:p>
            <a:endParaRPr lang="en-US">
              <a:solidFill>
                <a:schemeClr val="tx1"/>
              </a:solidFill>
              <a:latin typeface="Arial" panose="020B0604020202020204" pitchFamily="34" charset="0"/>
              <a:cs typeface="Arial" panose="020B0604020202020204" pitchFamily="34" charset="0"/>
            </a:endParaRPr>
          </a:p>
          <a:p>
            <a:pPr lvl="0"/>
            <a:endParaRPr lang="en-US">
              <a:solidFill>
                <a:schemeClr val="tx1"/>
              </a:solidFill>
              <a:latin typeface="Arial" panose="020B0604020202020204" pitchFamily="34" charset="0"/>
              <a:cs typeface="Arial" panose="020B0604020202020204" pitchFamily="34" charset="0"/>
            </a:endParaRPr>
          </a:p>
          <a:p>
            <a:pPr marL="514350" lvl="0" indent="-514350">
              <a:buFont typeface="+mj-lt"/>
              <a:buAutoNum type="arabicPeriod"/>
            </a:pPr>
            <a:endParaRPr lang="en-US" sz="2400">
              <a:solidFill>
                <a:schemeClr val="tx1"/>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490385B6-CB09-CA1B-D046-2B37AD080E3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BEDC73FE-DB2B-0A4A-0010-0FD3954A8605}"/>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1165415A-3C54-A710-BC80-EE3628306595}"/>
              </a:ext>
            </a:extLst>
          </p:cNvPr>
          <p:cNvSpPr>
            <a:spLocks noChangeArrowheads="1"/>
          </p:cNvSpPr>
          <p:nvPr/>
        </p:nvSpPr>
        <p:spPr bwMode="auto">
          <a:xfrm>
            <a:off x="-284021" y="42155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C69C41DB-FD06-06D6-D4FA-E1CC146FCF5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7969244" y="765899"/>
            <a:ext cx="2495550" cy="1988820"/>
          </a:xfrm>
          <a:prstGeom prst="rect">
            <a:avLst/>
          </a:prstGeom>
        </p:spPr>
      </p:pic>
      <p:sp>
        <p:nvSpPr>
          <p:cNvPr id="8" name="Slide Number Placeholder 7">
            <a:extLst>
              <a:ext uri="{FF2B5EF4-FFF2-40B4-BE49-F238E27FC236}">
                <a16:creationId xmlns:a16="http://schemas.microsoft.com/office/drawing/2014/main" id="{A75D3766-A030-9206-BAB9-106558C40CE4}"/>
              </a:ext>
            </a:extLst>
          </p:cNvPr>
          <p:cNvSpPr>
            <a:spLocks noGrp="1"/>
          </p:cNvSpPr>
          <p:nvPr>
            <p:ph type="sldNum" sz="quarter" idx="12"/>
          </p:nvPr>
        </p:nvSpPr>
        <p:spPr/>
        <p:txBody>
          <a:bodyPr/>
          <a:lstStyle/>
          <a:p>
            <a:fld id="{68A8D22E-6BC5-9E47-900C-2BB94685D9F5}" type="slidenum">
              <a:rPr lang="en-US" smtClean="0"/>
              <a:t>32</a:t>
            </a:fld>
            <a:endParaRPr lang="en-US"/>
          </a:p>
        </p:txBody>
      </p:sp>
    </p:spTree>
    <p:extLst>
      <p:ext uri="{BB962C8B-B14F-4D97-AF65-F5344CB8AC3E}">
        <p14:creationId xmlns:p14="http://schemas.microsoft.com/office/powerpoint/2010/main" val="3872720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A94D3-57D0-A11C-0D86-522878D533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EC8A24D-8116-102C-D652-B6A0D894282D}"/>
              </a:ext>
            </a:extLst>
          </p:cNvPr>
          <p:cNvSpPr>
            <a:spLocks noGrp="1"/>
          </p:cNvSpPr>
          <p:nvPr>
            <p:ph type="title"/>
          </p:nvPr>
        </p:nvSpPr>
        <p:spPr/>
        <p:txBody>
          <a:bodyPr>
            <a:normAutofit/>
          </a:bodyPr>
          <a:lstStyle/>
          <a:p>
            <a:r>
              <a:rPr lang="en-US" sz="4000" b="1" dirty="0">
                <a:solidFill>
                  <a:schemeClr val="bg1"/>
                </a:solidFill>
                <a:latin typeface="Arial" panose="020B0604020202020204" pitchFamily="34" charset="0"/>
                <a:cs typeface="Arial" panose="020B0604020202020204" pitchFamily="34" charset="0"/>
              </a:rPr>
              <a:t>Site Readiness Testing continued</a:t>
            </a:r>
          </a:p>
        </p:txBody>
      </p:sp>
      <p:sp>
        <p:nvSpPr>
          <p:cNvPr id="3" name="Content Placeholder 2">
            <a:extLst>
              <a:ext uri="{FF2B5EF4-FFF2-40B4-BE49-F238E27FC236}">
                <a16:creationId xmlns:a16="http://schemas.microsoft.com/office/drawing/2014/main" id="{B13F7495-3BC4-3E59-8A4C-F4B143E15DF5}"/>
              </a:ext>
            </a:extLst>
          </p:cNvPr>
          <p:cNvSpPr>
            <a:spLocks noGrp="1"/>
          </p:cNvSpPr>
          <p:nvPr>
            <p:ph idx="1"/>
          </p:nvPr>
        </p:nvSpPr>
        <p:spPr>
          <a:xfrm>
            <a:off x="173179" y="1591253"/>
            <a:ext cx="6352881" cy="4958047"/>
          </a:xfrm>
        </p:spPr>
        <p:txBody>
          <a:bodyPr>
            <a:normAutofit/>
          </a:bodyPr>
          <a:lstStyle/>
          <a:p>
            <a:pPr marL="0" indent="0">
              <a:buNone/>
            </a:pPr>
            <a:r>
              <a:rPr lang="en-US" dirty="0">
                <a:solidFill>
                  <a:srgbClr val="000000"/>
                </a:solidFill>
                <a:latin typeface="Arial" panose="020B0604020202020204" pitchFamily="34" charset="0"/>
                <a:cs typeface="Arial" panose="020B0604020202020204" pitchFamily="34" charset="0"/>
              </a:rPr>
              <a:t>2. Conduct site readiness on every device configuration.</a:t>
            </a:r>
          </a:p>
          <a:p>
            <a:pPr lvl="1">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Launch the MCAS Student Kiosk on the device.</a:t>
            </a:r>
          </a:p>
          <a:p>
            <a:pPr lvl="1">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Log in to the MCAS Student Kiosk with the Site Readiness username and password provided for the school (see slide 29).</a:t>
            </a:r>
          </a:p>
          <a:p>
            <a:pPr lvl="1">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Under </a:t>
            </a:r>
            <a:r>
              <a:rPr lang="en-US" b="1" dirty="0">
                <a:solidFill>
                  <a:srgbClr val="000000"/>
                </a:solidFill>
                <a:latin typeface="Arial" panose="020B0604020202020204" pitchFamily="34" charset="0"/>
                <a:cs typeface="Arial" panose="020B0604020202020204" pitchFamily="34" charset="0"/>
              </a:rPr>
              <a:t>System Set-Up Test</a:t>
            </a:r>
            <a:r>
              <a:rPr lang="en-US" dirty="0">
                <a:solidFill>
                  <a:srgbClr val="000000"/>
                </a:solidFill>
                <a:latin typeface="Arial" panose="020B0604020202020204" pitchFamily="34" charset="0"/>
                <a:cs typeface="Arial" panose="020B0604020202020204" pitchFamily="34" charset="0"/>
              </a:rPr>
              <a:t>, click </a:t>
            </a:r>
            <a:r>
              <a:rPr lang="en-US" b="1" dirty="0">
                <a:solidFill>
                  <a:srgbClr val="000000"/>
                </a:solidFill>
                <a:latin typeface="Arial" panose="020B0604020202020204" pitchFamily="34" charset="0"/>
                <a:cs typeface="Arial" panose="020B0604020202020204" pitchFamily="34" charset="0"/>
              </a:rPr>
              <a:t>Check System Set-Up </a:t>
            </a:r>
            <a:r>
              <a:rPr lang="en-US" dirty="0">
                <a:solidFill>
                  <a:srgbClr val="000000"/>
                </a:solidFill>
                <a:latin typeface="Arial" panose="020B0604020202020204" pitchFamily="34" charset="0"/>
                <a:cs typeface="Arial" panose="020B0604020202020204" pitchFamily="34" charset="0"/>
              </a:rPr>
              <a:t>to begin the test.</a:t>
            </a:r>
          </a:p>
          <a:p>
            <a:pPr lvl="1"/>
            <a:endParaRPr lang="en-US" dirty="0">
              <a:solidFill>
                <a:srgbClr val="000000"/>
              </a:solidFill>
              <a:latin typeface="Arial" panose="020B0604020202020204" pitchFamily="34" charset="0"/>
              <a:cs typeface="Arial" panose="020B0604020202020204" pitchFamily="34" charset="0"/>
            </a:endParaRPr>
          </a:p>
          <a:p>
            <a:pPr marL="514350" indent="-514350">
              <a:buFont typeface="+mj-lt"/>
              <a:buAutoNum type="arabicPeriod" startAt="3"/>
            </a:pPr>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endParaRPr lang="en-US" dirty="0">
              <a:solidFill>
                <a:srgbClr val="000000"/>
              </a:solidFill>
              <a:latin typeface="Arial" panose="020B0604020202020204" pitchFamily="34" charset="0"/>
              <a:cs typeface="Arial" panose="020B0604020202020204" pitchFamily="34" charset="0"/>
            </a:endParaRPr>
          </a:p>
          <a:p>
            <a:pPr lvl="0"/>
            <a:endParaRPr lang="en-US" dirty="0">
              <a:solidFill>
                <a:srgbClr val="000000"/>
              </a:solidFill>
              <a:latin typeface="Arial" panose="020B0604020202020204" pitchFamily="34" charset="0"/>
              <a:cs typeface="Arial" panose="020B0604020202020204" pitchFamily="34" charset="0"/>
            </a:endParaRPr>
          </a:p>
          <a:p>
            <a:pPr marL="514350" lvl="0" indent="-514350">
              <a:buFont typeface="+mj-lt"/>
              <a:buAutoNum type="arabicPeriod"/>
            </a:pPr>
            <a:endParaRPr lang="en-US" sz="2400" dirty="0">
              <a:solidFill>
                <a:srgbClr val="000000"/>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E0B62A9F-8938-060F-2A9A-82DAB42F917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873A80AF-ABD5-F4FA-9E4A-98C38E397D7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1EB242FF-8C42-641C-4A4E-D302DF184AB4}"/>
              </a:ext>
            </a:extLst>
          </p:cNvPr>
          <p:cNvSpPr>
            <a:spLocks noChangeArrowheads="1"/>
          </p:cNvSpPr>
          <p:nvPr/>
        </p:nvSpPr>
        <p:spPr bwMode="auto">
          <a:xfrm>
            <a:off x="-284021" y="42155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7748F10F-D757-BDD5-CFA7-68FBC414CCA1}"/>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6836" y="175129"/>
            <a:ext cx="2774283" cy="3895147"/>
          </a:xfrm>
          <a:prstGeom prst="rect">
            <a:avLst/>
          </a:prstGeom>
        </p:spPr>
      </p:pic>
      <p:sp>
        <p:nvSpPr>
          <p:cNvPr id="10" name="Slide Number Placeholder 9">
            <a:extLst>
              <a:ext uri="{FF2B5EF4-FFF2-40B4-BE49-F238E27FC236}">
                <a16:creationId xmlns:a16="http://schemas.microsoft.com/office/drawing/2014/main" id="{AF3B2E7A-C655-18C3-0A2A-1295698B38A7}"/>
              </a:ext>
            </a:extLst>
          </p:cNvPr>
          <p:cNvSpPr>
            <a:spLocks noGrp="1"/>
          </p:cNvSpPr>
          <p:nvPr>
            <p:ph type="sldNum" sz="quarter" idx="12"/>
          </p:nvPr>
        </p:nvSpPr>
        <p:spPr/>
        <p:txBody>
          <a:bodyPr/>
          <a:lstStyle/>
          <a:p>
            <a:fld id="{68A8D22E-6BC5-9E47-900C-2BB94685D9F5}" type="slidenum">
              <a:rPr lang="en-US" smtClean="0"/>
              <a:t>33</a:t>
            </a:fld>
            <a:endParaRPr lang="en-US"/>
          </a:p>
        </p:txBody>
      </p:sp>
      <p:pic>
        <p:nvPicPr>
          <p:cNvPr id="11" name="Picture 10" descr="A screenshot of a web page&#10;&#10;AI-generated content may be incorrect.">
            <a:extLst>
              <a:ext uri="{FF2B5EF4-FFF2-40B4-BE49-F238E27FC236}">
                <a16:creationId xmlns:a16="http://schemas.microsoft.com/office/drawing/2014/main" id="{850130A3-8143-D495-DA64-DEC9414BF9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9336" y="3341318"/>
            <a:ext cx="5288644" cy="3120300"/>
          </a:xfrm>
          <a:prstGeom prst="rect">
            <a:avLst/>
          </a:prstGeom>
        </p:spPr>
      </p:pic>
    </p:spTree>
    <p:extLst>
      <p:ext uri="{BB962C8B-B14F-4D97-AF65-F5344CB8AC3E}">
        <p14:creationId xmlns:p14="http://schemas.microsoft.com/office/powerpoint/2010/main" val="2466583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1DC16-7883-B0E1-06FF-88C64FED50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9459629-0722-6083-CDA2-9B03D66D84CF}"/>
              </a:ext>
            </a:extLst>
          </p:cNvPr>
          <p:cNvSpPr>
            <a:spLocks noGrp="1"/>
          </p:cNvSpPr>
          <p:nvPr>
            <p:ph type="title"/>
          </p:nvPr>
        </p:nvSpPr>
        <p:spPr/>
        <p:txBody>
          <a:bodyPr>
            <a:normAutofit/>
          </a:bodyPr>
          <a:lstStyle/>
          <a:p>
            <a:r>
              <a:rPr lang="en-US" sz="4000" b="1">
                <a:solidFill>
                  <a:schemeClr val="bg1"/>
                </a:solidFill>
                <a:latin typeface="Arial" panose="020B0604020202020204" pitchFamily="34" charset="0"/>
                <a:cs typeface="Arial" panose="020B0604020202020204" pitchFamily="34" charset="0"/>
              </a:rPr>
              <a:t>Site Readiness: System Set-Up Test</a:t>
            </a:r>
          </a:p>
        </p:txBody>
      </p:sp>
      <p:sp>
        <p:nvSpPr>
          <p:cNvPr id="3" name="Content Placeholder 2">
            <a:extLst>
              <a:ext uri="{FF2B5EF4-FFF2-40B4-BE49-F238E27FC236}">
                <a16:creationId xmlns:a16="http://schemas.microsoft.com/office/drawing/2014/main" id="{34A3AF4F-EB9C-4405-5055-46EB006A619A}"/>
              </a:ext>
            </a:extLst>
          </p:cNvPr>
          <p:cNvSpPr>
            <a:spLocks noGrp="1"/>
          </p:cNvSpPr>
          <p:nvPr>
            <p:ph idx="1"/>
          </p:nvPr>
        </p:nvSpPr>
        <p:spPr>
          <a:xfrm>
            <a:off x="173179" y="1591253"/>
            <a:ext cx="6352881" cy="4958047"/>
          </a:xfrm>
        </p:spPr>
        <p:txBody>
          <a:bodyPr>
            <a:normAutofit fontScale="85000" lnSpcReduction="10000"/>
          </a:bodyPr>
          <a:lstStyle/>
          <a:p>
            <a:pPr marL="0" indent="0">
              <a:buNone/>
            </a:pPr>
            <a:r>
              <a:rPr lang="en-US" dirty="0">
                <a:solidFill>
                  <a:srgbClr val="000000"/>
                </a:solidFill>
                <a:latin typeface="Arial" panose="020B0604020202020204" pitchFamily="34" charset="0"/>
                <a:cs typeface="Arial" panose="020B0604020202020204" pitchFamily="34" charset="0"/>
              </a:rPr>
              <a:t>2. Conduct site readiness on every device configuration (continued)</a:t>
            </a:r>
          </a:p>
          <a:p>
            <a:pPr>
              <a:buClr>
                <a:srgbClr val="000000"/>
              </a:buClr>
            </a:pPr>
            <a:r>
              <a:rPr lang="en-US" dirty="0">
                <a:solidFill>
                  <a:srgbClr val="000000"/>
                </a:solidFill>
                <a:latin typeface="Arial" panose="020B0604020202020204" pitchFamily="34" charset="0"/>
                <a:cs typeface="Arial" panose="020B0604020202020204" pitchFamily="34" charset="0"/>
              </a:rPr>
              <a:t>The screen resolution, host URL (</a:t>
            </a:r>
            <a:r>
              <a:rPr lang="en-US" u="sng" dirty="0">
                <a:latin typeface="Arial" panose="020B0604020202020204" pitchFamily="34" charset="0"/>
                <a:cs typeface="Arial" panose="020B0604020202020204" pitchFamily="34" charset="0"/>
                <a:hlinkClick r:id="rId3"/>
              </a:rPr>
              <a:t>mcas.cognia.org</a:t>
            </a:r>
            <a:r>
              <a:rPr lang="en-US" dirty="0">
                <a:solidFill>
                  <a:srgbClr val="000000"/>
                </a:solidFill>
                <a:latin typeface="Arial" panose="020B0604020202020204" pitchFamily="34" charset="0"/>
                <a:cs typeface="Arial" panose="020B0604020202020204" pitchFamily="34" charset="0"/>
              </a:rPr>
              <a:t>), and operating system for the device are listed at the top of the System Set-Up Test page. </a:t>
            </a:r>
          </a:p>
          <a:p>
            <a:pPr>
              <a:buClr>
                <a:srgbClr val="000000"/>
              </a:buClr>
            </a:pPr>
            <a:r>
              <a:rPr lang="en-US" dirty="0">
                <a:solidFill>
                  <a:srgbClr val="000000"/>
                </a:solidFill>
                <a:latin typeface="Arial" panose="020B0604020202020204" pitchFamily="34" charset="0"/>
                <a:cs typeface="Arial" panose="020B0604020202020204" pitchFamily="34" charset="0"/>
              </a:rPr>
              <a:t>The System Set-Up Test consists of four parts: the Connection Capacity Test, the Connectivity Check, the Screen resolution check, and the Text-to-Speech check. </a:t>
            </a:r>
          </a:p>
          <a:p>
            <a:pPr>
              <a:buClr>
                <a:srgbClr val="000000"/>
              </a:buClr>
            </a:pPr>
            <a:r>
              <a:rPr lang="en-US" dirty="0">
                <a:solidFill>
                  <a:srgbClr val="000000"/>
                </a:solidFill>
                <a:latin typeface="Arial" panose="020B0604020202020204" pitchFamily="34" charset="0"/>
                <a:cs typeface="Arial" panose="020B0604020202020204" pitchFamily="34" charset="0"/>
              </a:rPr>
              <a:t>The results of each test appear as soon as it is completed.</a:t>
            </a:r>
            <a:endParaRPr lang="en-US" sz="2400" dirty="0">
              <a:solidFill>
                <a:srgbClr val="000000"/>
              </a:solidFill>
              <a:latin typeface="Arial" panose="020B0604020202020204" pitchFamily="34" charset="0"/>
              <a:cs typeface="Arial" panose="020B0604020202020204" pitchFamily="34" charset="0"/>
            </a:endParaRPr>
          </a:p>
          <a:p>
            <a:pPr lvl="1"/>
            <a:endParaRPr lang="en-US" dirty="0">
              <a:solidFill>
                <a:schemeClr val="tx1"/>
              </a:solidFill>
              <a:latin typeface="Arial" panose="020B0604020202020204" pitchFamily="34" charset="0"/>
              <a:cs typeface="Arial" panose="020B0604020202020204" pitchFamily="34" charset="0"/>
            </a:endParaRPr>
          </a:p>
          <a:p>
            <a:pPr marL="514350" indent="-514350">
              <a:buFont typeface="+mj-lt"/>
              <a:buAutoNum type="arabicPeriod" startAt="3"/>
            </a:pPr>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a:p>
            <a:pPr lvl="0"/>
            <a:endParaRPr lang="en-US" dirty="0">
              <a:solidFill>
                <a:schemeClr val="tx1"/>
              </a:solidFill>
              <a:latin typeface="Arial" panose="020B0604020202020204" pitchFamily="34" charset="0"/>
              <a:cs typeface="Arial" panose="020B0604020202020204" pitchFamily="34" charset="0"/>
            </a:endParaRPr>
          </a:p>
          <a:p>
            <a:pPr marL="514350" lvl="0" indent="-514350">
              <a:buFont typeface="+mj-lt"/>
              <a:buAutoNum type="arabicPeriod"/>
            </a:pPr>
            <a:endParaRPr lang="en-US" sz="2400" dirty="0">
              <a:solidFill>
                <a:schemeClr val="tx1"/>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5FBEFDD3-1517-227A-09DF-4486BBECEA0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07DF9810-8306-F605-1F5A-A0BFF76111E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79CE7708-1B7B-A9E3-EC0A-415A7B7CF578}"/>
              </a:ext>
            </a:extLst>
          </p:cNvPr>
          <p:cNvSpPr>
            <a:spLocks noChangeArrowheads="1"/>
          </p:cNvSpPr>
          <p:nvPr/>
        </p:nvSpPr>
        <p:spPr bwMode="auto">
          <a:xfrm>
            <a:off x="-284021" y="42155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a:extLst>
              <a:ext uri="{FF2B5EF4-FFF2-40B4-BE49-F238E27FC236}">
                <a16:creationId xmlns:a16="http://schemas.microsoft.com/office/drawing/2014/main" id="{1D24E902-88F8-0F07-516A-13008B67FA5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7799" y="1591252"/>
            <a:ext cx="5351022" cy="3936719"/>
          </a:xfrm>
          <a:prstGeom prst="rect">
            <a:avLst/>
          </a:prstGeom>
        </p:spPr>
      </p:pic>
      <p:sp>
        <p:nvSpPr>
          <p:cNvPr id="8" name="Slide Number Placeholder 7">
            <a:extLst>
              <a:ext uri="{FF2B5EF4-FFF2-40B4-BE49-F238E27FC236}">
                <a16:creationId xmlns:a16="http://schemas.microsoft.com/office/drawing/2014/main" id="{629F1359-ADAF-AA05-5E44-5ABC48DBAEB4}"/>
              </a:ext>
            </a:extLst>
          </p:cNvPr>
          <p:cNvSpPr>
            <a:spLocks noGrp="1"/>
          </p:cNvSpPr>
          <p:nvPr>
            <p:ph type="sldNum" sz="quarter" idx="12"/>
          </p:nvPr>
        </p:nvSpPr>
        <p:spPr/>
        <p:txBody>
          <a:bodyPr/>
          <a:lstStyle/>
          <a:p>
            <a:fld id="{68A8D22E-6BC5-9E47-900C-2BB94685D9F5}" type="slidenum">
              <a:rPr lang="en-US" smtClean="0"/>
              <a:t>34</a:t>
            </a:fld>
            <a:endParaRPr lang="en-US"/>
          </a:p>
        </p:txBody>
      </p:sp>
    </p:spTree>
    <p:extLst>
      <p:ext uri="{BB962C8B-B14F-4D97-AF65-F5344CB8AC3E}">
        <p14:creationId xmlns:p14="http://schemas.microsoft.com/office/powerpoint/2010/main" val="38047799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AFCDA-ABC3-39B5-ACE3-8456BCD408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1790D-377E-15CC-E343-E67C5237142A}"/>
              </a:ext>
            </a:extLst>
          </p:cNvPr>
          <p:cNvSpPr>
            <a:spLocks noGrp="1"/>
          </p:cNvSpPr>
          <p:nvPr>
            <p:ph type="title"/>
          </p:nvPr>
        </p:nvSpPr>
        <p:spPr/>
        <p:txBody>
          <a:bodyPr>
            <a:normAutofit/>
          </a:bodyPr>
          <a:lstStyle/>
          <a:p>
            <a:r>
              <a:rPr lang="en-US" sz="4000" b="1">
                <a:solidFill>
                  <a:schemeClr val="bg1"/>
                </a:solidFill>
                <a:latin typeface="Arial" panose="020B0604020202020204" pitchFamily="34" charset="0"/>
                <a:cs typeface="Arial" panose="020B0604020202020204" pitchFamily="34" charset="0"/>
              </a:rPr>
              <a:t>Site Readiness: Student Interface Test</a:t>
            </a:r>
          </a:p>
        </p:txBody>
      </p:sp>
      <p:sp>
        <p:nvSpPr>
          <p:cNvPr id="3" name="Content Placeholder 2">
            <a:extLst>
              <a:ext uri="{FF2B5EF4-FFF2-40B4-BE49-F238E27FC236}">
                <a16:creationId xmlns:a16="http://schemas.microsoft.com/office/drawing/2014/main" id="{02412D48-FAEB-EF7B-71CF-3057740C564C}"/>
              </a:ext>
            </a:extLst>
          </p:cNvPr>
          <p:cNvSpPr>
            <a:spLocks noGrp="1"/>
          </p:cNvSpPr>
          <p:nvPr>
            <p:ph idx="1"/>
          </p:nvPr>
        </p:nvSpPr>
        <p:spPr>
          <a:xfrm>
            <a:off x="173179" y="1591253"/>
            <a:ext cx="6352881" cy="4958047"/>
          </a:xfrm>
        </p:spPr>
        <p:txBody>
          <a:bodyPr>
            <a:normAutofit fontScale="92500" lnSpcReduction="20000"/>
          </a:bodyPr>
          <a:lstStyle/>
          <a:p>
            <a:pPr marL="0" indent="0">
              <a:buNone/>
            </a:pPr>
            <a:r>
              <a:rPr lang="en-US" dirty="0">
                <a:solidFill>
                  <a:srgbClr val="000000"/>
                </a:solidFill>
                <a:latin typeface="Arial" panose="020B0604020202020204" pitchFamily="34" charset="0"/>
                <a:cs typeface="Arial" panose="020B0604020202020204" pitchFamily="34" charset="0"/>
              </a:rPr>
              <a:t>2. Conduct site readiness on every device configuration (continued)</a:t>
            </a:r>
          </a:p>
          <a:p>
            <a:pPr>
              <a:buClr>
                <a:srgbClr val="000000"/>
              </a:buClr>
            </a:pPr>
            <a:r>
              <a:rPr lang="en-US" dirty="0">
                <a:solidFill>
                  <a:srgbClr val="000000"/>
                </a:solidFill>
                <a:latin typeface="Arial" panose="020B0604020202020204" pitchFamily="34" charset="0"/>
                <a:cs typeface="Arial" panose="020B0604020202020204" pitchFamily="34" charset="0"/>
              </a:rPr>
              <a:t>When the System Set-Up test is completed, click the blue </a:t>
            </a:r>
            <a:r>
              <a:rPr lang="en-US" b="1" dirty="0">
                <a:solidFill>
                  <a:srgbClr val="000000"/>
                </a:solidFill>
                <a:latin typeface="Arial" panose="020B0604020202020204" pitchFamily="34" charset="0"/>
                <a:cs typeface="Arial" panose="020B0604020202020204" pitchFamily="34" charset="0"/>
              </a:rPr>
              <a:t>Check Student Interface</a:t>
            </a:r>
            <a:r>
              <a:rPr lang="en-US" dirty="0">
                <a:solidFill>
                  <a:srgbClr val="000000"/>
                </a:solidFill>
                <a:latin typeface="Arial" panose="020B0604020202020204" pitchFamily="34" charset="0"/>
                <a:cs typeface="Arial" panose="020B0604020202020204" pitchFamily="34" charset="0"/>
              </a:rPr>
              <a:t> button.</a:t>
            </a:r>
          </a:p>
          <a:p>
            <a:pPr marL="0" indent="0">
              <a:buNone/>
            </a:pPr>
            <a:r>
              <a:rPr lang="en-US" b="1" dirty="0">
                <a:solidFill>
                  <a:srgbClr val="FF0000"/>
                </a:solidFill>
                <a:latin typeface="Arial" panose="020B0604020202020204" pitchFamily="34" charset="0"/>
                <a:cs typeface="Arial" panose="020B0604020202020204" pitchFamily="34" charset="0"/>
              </a:rPr>
              <a:t>Note</a:t>
            </a:r>
            <a:r>
              <a:rPr lang="en-US" dirty="0">
                <a:solidFill>
                  <a:srgbClr val="FF0000"/>
                </a:solidFill>
                <a:latin typeface="Arial" panose="020B0604020202020204" pitchFamily="34" charset="0"/>
                <a:cs typeface="Arial" panose="020B0604020202020204" pitchFamily="34" charset="0"/>
              </a:rPr>
              <a:t>: </a:t>
            </a:r>
            <a:r>
              <a:rPr lang="en-US" dirty="0">
                <a:solidFill>
                  <a:srgbClr val="000000"/>
                </a:solidFill>
                <a:latin typeface="Arial" panose="020B0604020202020204" pitchFamily="34" charset="0"/>
                <a:cs typeface="Arial" panose="020B0604020202020204" pitchFamily="34" charset="0"/>
              </a:rPr>
              <a:t>If you run the </a:t>
            </a:r>
            <a:r>
              <a:rPr lang="en-US" b="1" dirty="0">
                <a:solidFill>
                  <a:srgbClr val="000000"/>
                </a:solidFill>
                <a:latin typeface="Arial" panose="020B0604020202020204" pitchFamily="34" charset="0"/>
                <a:cs typeface="Arial" panose="020B0604020202020204" pitchFamily="34" charset="0"/>
              </a:rPr>
              <a:t>Check Student Interface</a:t>
            </a:r>
            <a:r>
              <a:rPr lang="en-US" dirty="0">
                <a:solidFill>
                  <a:srgbClr val="000000"/>
                </a:solidFill>
                <a:latin typeface="Arial" panose="020B0604020202020204" pitchFamily="34" charset="0"/>
                <a:cs typeface="Arial" panose="020B0604020202020204" pitchFamily="34" charset="0"/>
              </a:rPr>
              <a:t> test on a Chromebook and you receive the error message “</a:t>
            </a:r>
            <a:r>
              <a:rPr lang="en-US" b="1" dirty="0">
                <a:solidFill>
                  <a:srgbClr val="000000"/>
                </a:solidFill>
                <a:latin typeface="Arial" panose="020B0604020202020204" pitchFamily="34" charset="0"/>
                <a:cs typeface="Arial" panose="020B0604020202020204" pitchFamily="34" charset="0"/>
              </a:rPr>
              <a:t>This test must be taken with the kiosk or mobile app</a:t>
            </a:r>
            <a:r>
              <a:rPr lang="en-US" dirty="0">
                <a:solidFill>
                  <a:srgbClr val="000000"/>
                </a:solidFill>
                <a:latin typeface="Arial" panose="020B0604020202020204" pitchFamily="34" charset="0"/>
                <a:cs typeface="Arial" panose="020B0604020202020204" pitchFamily="34" charset="0"/>
              </a:rPr>
              <a:t>”, this is an indication that the MCAS web app and extension are not installed correctly in Google Admin console. </a:t>
            </a:r>
          </a:p>
          <a:p>
            <a:endParaRPr lang="en-US" dirty="0">
              <a:solidFill>
                <a:srgbClr val="000000"/>
              </a:solidFill>
              <a:latin typeface="Arial" panose="020B0604020202020204" pitchFamily="34" charset="0"/>
              <a:cs typeface="Arial" panose="020B0604020202020204" pitchFamily="34" charset="0"/>
            </a:endParaRPr>
          </a:p>
          <a:p>
            <a:pPr lvl="0"/>
            <a:endParaRPr lang="en-US" dirty="0">
              <a:solidFill>
                <a:srgbClr val="000000"/>
              </a:solidFill>
              <a:latin typeface="Arial" panose="020B0604020202020204" pitchFamily="34" charset="0"/>
              <a:cs typeface="Arial" panose="020B0604020202020204" pitchFamily="34" charset="0"/>
            </a:endParaRPr>
          </a:p>
          <a:p>
            <a:pPr marL="514350" lvl="0" indent="-514350">
              <a:buFont typeface="+mj-lt"/>
              <a:buAutoNum type="arabicPeriod"/>
            </a:pPr>
            <a:endParaRPr lang="en-US" sz="2400" dirty="0">
              <a:solidFill>
                <a:srgbClr val="000000"/>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2CEC0BB8-8DB4-E98D-E942-4F1004292E1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DE30790E-FA19-2BFA-59E9-B1B5726A8E77}"/>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3D40DB8B-68A9-3B1D-CF38-3C7A65454B77}"/>
              </a:ext>
            </a:extLst>
          </p:cNvPr>
          <p:cNvSpPr>
            <a:spLocks noChangeArrowheads="1"/>
          </p:cNvSpPr>
          <p:nvPr/>
        </p:nvSpPr>
        <p:spPr bwMode="auto">
          <a:xfrm>
            <a:off x="-284021" y="42155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Slide Number Placeholder 8">
            <a:extLst>
              <a:ext uri="{FF2B5EF4-FFF2-40B4-BE49-F238E27FC236}">
                <a16:creationId xmlns:a16="http://schemas.microsoft.com/office/drawing/2014/main" id="{F1FA86AA-1DCF-1F17-F408-ADE763B1A402}"/>
              </a:ext>
            </a:extLst>
          </p:cNvPr>
          <p:cNvSpPr>
            <a:spLocks noGrp="1"/>
          </p:cNvSpPr>
          <p:nvPr>
            <p:ph type="sldNum" sz="quarter" idx="12"/>
          </p:nvPr>
        </p:nvSpPr>
        <p:spPr/>
        <p:txBody>
          <a:bodyPr/>
          <a:lstStyle/>
          <a:p>
            <a:fld id="{68A8D22E-6BC5-9E47-900C-2BB94685D9F5}" type="slidenum">
              <a:rPr lang="en-US" smtClean="0"/>
              <a:t>35</a:t>
            </a:fld>
            <a:endParaRPr lang="en-US"/>
          </a:p>
        </p:txBody>
      </p:sp>
      <p:pic>
        <p:nvPicPr>
          <p:cNvPr id="10" name="Picture 9" descr="A screenshot of a test&#10;&#10;AI-generated content may be incorrect.">
            <a:extLst>
              <a:ext uri="{FF2B5EF4-FFF2-40B4-BE49-F238E27FC236}">
                <a16:creationId xmlns:a16="http://schemas.microsoft.com/office/drawing/2014/main" id="{61699EFB-7EA0-43DC-8989-31B743B7D4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9156" y="1891430"/>
            <a:ext cx="5726952" cy="3491150"/>
          </a:xfrm>
          <a:prstGeom prst="rect">
            <a:avLst/>
          </a:prstGeom>
        </p:spPr>
      </p:pic>
    </p:spTree>
    <p:extLst>
      <p:ext uri="{BB962C8B-B14F-4D97-AF65-F5344CB8AC3E}">
        <p14:creationId xmlns:p14="http://schemas.microsoft.com/office/powerpoint/2010/main" val="485684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088D3A-2554-0715-6321-FEF149258E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68A10EE-CEB9-396C-0706-B1A009E625D6}"/>
              </a:ext>
            </a:extLst>
          </p:cNvPr>
          <p:cNvSpPr>
            <a:spLocks noGrp="1"/>
          </p:cNvSpPr>
          <p:nvPr>
            <p:ph type="title"/>
          </p:nvPr>
        </p:nvSpPr>
        <p:spPr/>
        <p:txBody>
          <a:bodyPr>
            <a:normAutofit/>
          </a:bodyPr>
          <a:lstStyle/>
          <a:p>
            <a:r>
              <a:rPr lang="en-US" sz="4000" b="1" dirty="0">
                <a:solidFill>
                  <a:schemeClr val="bg1"/>
                </a:solidFill>
                <a:latin typeface="Arial" panose="020B0604020202020204" pitchFamily="34" charset="0"/>
                <a:cs typeface="Arial" panose="020B0604020202020204" pitchFamily="34" charset="0"/>
              </a:rPr>
              <a:t>Student Interface Test continued</a:t>
            </a:r>
          </a:p>
        </p:txBody>
      </p:sp>
      <p:sp>
        <p:nvSpPr>
          <p:cNvPr id="3" name="Content Placeholder 2">
            <a:extLst>
              <a:ext uri="{FF2B5EF4-FFF2-40B4-BE49-F238E27FC236}">
                <a16:creationId xmlns:a16="http://schemas.microsoft.com/office/drawing/2014/main" id="{2B4A7F16-8A4E-5ABE-64AC-4D56CB7B75BF}"/>
              </a:ext>
            </a:extLst>
          </p:cNvPr>
          <p:cNvSpPr>
            <a:spLocks noGrp="1"/>
          </p:cNvSpPr>
          <p:nvPr>
            <p:ph idx="1"/>
          </p:nvPr>
        </p:nvSpPr>
        <p:spPr>
          <a:xfrm>
            <a:off x="173179" y="1591253"/>
            <a:ext cx="6352881" cy="4958047"/>
          </a:xfrm>
        </p:spPr>
        <p:txBody>
          <a:bodyPr>
            <a:normAutofit/>
          </a:bodyPr>
          <a:lstStyle/>
          <a:p>
            <a:pPr marL="0" indent="0">
              <a:buNone/>
            </a:pPr>
            <a:r>
              <a:rPr lang="en-US" dirty="0">
                <a:solidFill>
                  <a:srgbClr val="000000"/>
                </a:solidFill>
                <a:latin typeface="Arial" panose="020B0604020202020204" pitchFamily="34" charset="0"/>
                <a:cs typeface="Arial" panose="020B0604020202020204" pitchFamily="34" charset="0"/>
              </a:rPr>
              <a:t>2. Conduct site readiness on every device configuration (continued)</a:t>
            </a:r>
          </a:p>
          <a:p>
            <a:pPr>
              <a:buClr>
                <a:srgbClr val="000000"/>
              </a:buClr>
            </a:pPr>
            <a:r>
              <a:rPr lang="en-US" dirty="0">
                <a:solidFill>
                  <a:srgbClr val="000000"/>
                </a:solidFill>
                <a:latin typeface="Arial" panose="020B0604020202020204" pitchFamily="34" charset="0"/>
                <a:cs typeface="Arial" panose="020B0604020202020204" pitchFamily="34" charset="0"/>
              </a:rPr>
              <a:t>Walk through the steps for the Student Interface Test. </a:t>
            </a:r>
          </a:p>
          <a:p>
            <a:pPr>
              <a:buClr>
                <a:srgbClr val="000000"/>
              </a:buClr>
            </a:pPr>
            <a:r>
              <a:rPr lang="en-US" dirty="0">
                <a:solidFill>
                  <a:srgbClr val="000000"/>
                </a:solidFill>
                <a:latin typeface="Arial" panose="020B0604020202020204" pitchFamily="34" charset="0"/>
                <a:cs typeface="Arial" panose="020B0604020202020204" pitchFamily="34" charset="0"/>
              </a:rPr>
              <a:t>To exit the Site Readiness tool, click Exit in the top right corner of the page.</a:t>
            </a:r>
          </a:p>
          <a:p>
            <a:endParaRPr lang="en-US" dirty="0">
              <a:solidFill>
                <a:srgbClr val="000000"/>
              </a:solidFill>
              <a:latin typeface="Arial" panose="020B0604020202020204" pitchFamily="34" charset="0"/>
              <a:cs typeface="Arial" panose="020B0604020202020204" pitchFamily="34" charset="0"/>
            </a:endParaRPr>
          </a:p>
          <a:p>
            <a:pPr lvl="0"/>
            <a:endParaRPr lang="en-US" dirty="0">
              <a:solidFill>
                <a:srgbClr val="000000"/>
              </a:solidFill>
              <a:latin typeface="Arial" panose="020B0604020202020204" pitchFamily="34" charset="0"/>
              <a:cs typeface="Arial" panose="020B0604020202020204" pitchFamily="34" charset="0"/>
            </a:endParaRPr>
          </a:p>
          <a:p>
            <a:pPr marL="514350" lvl="0" indent="-514350">
              <a:buFont typeface="+mj-lt"/>
              <a:buAutoNum type="arabicPeriod"/>
            </a:pPr>
            <a:endParaRPr lang="en-US" sz="2400" dirty="0">
              <a:solidFill>
                <a:srgbClr val="000000"/>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EDFFB4D1-A79B-D908-0A15-4DAE4C2B69A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27C47D92-3ABA-42F5-5200-0739C993656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4D7462FC-2BA8-7578-0D88-F98A81DF276D}"/>
              </a:ext>
            </a:extLst>
          </p:cNvPr>
          <p:cNvSpPr>
            <a:spLocks noChangeArrowheads="1"/>
          </p:cNvSpPr>
          <p:nvPr/>
        </p:nvSpPr>
        <p:spPr bwMode="auto">
          <a:xfrm>
            <a:off x="-284021" y="42155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Slide Number Placeholder 8">
            <a:extLst>
              <a:ext uri="{FF2B5EF4-FFF2-40B4-BE49-F238E27FC236}">
                <a16:creationId xmlns:a16="http://schemas.microsoft.com/office/drawing/2014/main" id="{08E2DE69-58F4-1D44-93FA-73E1818DB0CB}"/>
              </a:ext>
            </a:extLst>
          </p:cNvPr>
          <p:cNvSpPr>
            <a:spLocks noGrp="1"/>
          </p:cNvSpPr>
          <p:nvPr>
            <p:ph type="sldNum" sz="quarter" idx="12"/>
          </p:nvPr>
        </p:nvSpPr>
        <p:spPr/>
        <p:txBody>
          <a:bodyPr/>
          <a:lstStyle/>
          <a:p>
            <a:fld id="{68A8D22E-6BC5-9E47-900C-2BB94685D9F5}" type="slidenum">
              <a:rPr lang="en-US" smtClean="0"/>
              <a:t>36</a:t>
            </a:fld>
            <a:endParaRPr lang="en-US"/>
          </a:p>
        </p:txBody>
      </p:sp>
      <p:pic>
        <p:nvPicPr>
          <p:cNvPr id="10" name="Picture 9" descr="A screenshot of a web page&#10;&#10;AI-generated content may be incorrect.">
            <a:extLst>
              <a:ext uri="{FF2B5EF4-FFF2-40B4-BE49-F238E27FC236}">
                <a16:creationId xmlns:a16="http://schemas.microsoft.com/office/drawing/2014/main" id="{3206A323-46E2-E3EF-4565-B2498BD7C7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700633"/>
            <a:ext cx="6014782" cy="3566114"/>
          </a:xfrm>
          <a:prstGeom prst="rect">
            <a:avLst/>
          </a:prstGeom>
        </p:spPr>
      </p:pic>
    </p:spTree>
    <p:extLst>
      <p:ext uri="{BB962C8B-B14F-4D97-AF65-F5344CB8AC3E}">
        <p14:creationId xmlns:p14="http://schemas.microsoft.com/office/powerpoint/2010/main" val="4040871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D4144-95EA-16E5-6FC2-85A19D7B8C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B9285E-0CEE-E07E-DAE8-965318283CFE}"/>
              </a:ext>
            </a:extLst>
          </p:cNvPr>
          <p:cNvSpPr>
            <a:spLocks noGrp="1"/>
          </p:cNvSpPr>
          <p:nvPr>
            <p:ph type="title" idx="4294967295"/>
          </p:nvPr>
        </p:nvSpPr>
        <p:spPr>
          <a:xfrm>
            <a:off x="222492" y="407091"/>
            <a:ext cx="11369675" cy="679450"/>
          </a:xfrm>
        </p:spPr>
        <p:txBody>
          <a:bodyPr/>
          <a:lstStyle/>
          <a:p>
            <a:r>
              <a:rPr lang="en-US" sz="3600" b="1" dirty="0">
                <a:solidFill>
                  <a:schemeClr val="bg1"/>
                </a:solidFill>
                <a:latin typeface="Arial" panose="020B0604020202020204" pitchFamily="34" charset="0"/>
                <a:cs typeface="Arial" panose="020B0604020202020204" pitchFamily="34" charset="0"/>
              </a:rPr>
              <a:t>Demonstration</a:t>
            </a:r>
          </a:p>
        </p:txBody>
      </p:sp>
      <p:sp>
        <p:nvSpPr>
          <p:cNvPr id="3" name="Content Placeholder 2">
            <a:extLst>
              <a:ext uri="{FF2B5EF4-FFF2-40B4-BE49-F238E27FC236}">
                <a16:creationId xmlns:a16="http://schemas.microsoft.com/office/drawing/2014/main" id="{6D7FD86E-DDDD-3D1C-F0D1-D9F09A318921}"/>
              </a:ext>
            </a:extLst>
          </p:cNvPr>
          <p:cNvSpPr>
            <a:spLocks noGrp="1"/>
          </p:cNvSpPr>
          <p:nvPr>
            <p:ph idx="4294967295"/>
          </p:nvPr>
        </p:nvSpPr>
        <p:spPr>
          <a:xfrm>
            <a:off x="222492" y="1617440"/>
            <a:ext cx="11747015" cy="4690595"/>
          </a:xfrm>
        </p:spPr>
        <p:txBody>
          <a:bodyPr vert="horz" lIns="91440" tIns="45720" rIns="91440" bIns="45720" rtlCol="0" anchor="t">
            <a:noAutofit/>
          </a:bodyPr>
          <a:lstStyle/>
          <a:p>
            <a:pPr>
              <a:buClr>
                <a:srgbClr val="101D35"/>
              </a:buClr>
            </a:pPr>
            <a:r>
              <a:rPr lang="en-US" sz="2800">
                <a:solidFill>
                  <a:srgbClr val="000000"/>
                </a:solidFill>
                <a:latin typeface="Arial" panose="020B0604020202020204" pitchFamily="34" charset="0"/>
                <a:cs typeface="Arial" panose="020B0604020202020204" pitchFamily="34" charset="0"/>
              </a:rPr>
              <a:t>Site readiness and site certification</a:t>
            </a:r>
          </a:p>
        </p:txBody>
      </p:sp>
    </p:spTree>
    <p:extLst>
      <p:ext uri="{BB962C8B-B14F-4D97-AF65-F5344CB8AC3E}">
        <p14:creationId xmlns:p14="http://schemas.microsoft.com/office/powerpoint/2010/main" val="32793727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27B38C-2F26-C4CC-FD11-B12BBE066C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6424F92-1E8D-7FDD-DAAE-8DEF9C6579DC}"/>
              </a:ext>
            </a:extLst>
          </p:cNvPr>
          <p:cNvSpPr>
            <a:spLocks noGrp="1"/>
          </p:cNvSpPr>
          <p:nvPr>
            <p:ph type="title"/>
          </p:nvPr>
        </p:nvSpPr>
        <p:spPr/>
        <p:txBody>
          <a:bodyPr>
            <a:normAutofit/>
          </a:bodyPr>
          <a:lstStyle/>
          <a:p>
            <a:r>
              <a:rPr lang="en-US" sz="4000" b="1">
                <a:solidFill>
                  <a:schemeClr val="bg1"/>
                </a:solidFill>
                <a:latin typeface="Arial" panose="020B0604020202020204" pitchFamily="34" charset="0"/>
                <a:cs typeface="Arial" panose="020B0604020202020204" pitchFamily="34" charset="0"/>
              </a:rPr>
              <a:t>Site Certification</a:t>
            </a:r>
          </a:p>
        </p:txBody>
      </p:sp>
      <p:sp>
        <p:nvSpPr>
          <p:cNvPr id="3" name="Content Placeholder 2">
            <a:extLst>
              <a:ext uri="{FF2B5EF4-FFF2-40B4-BE49-F238E27FC236}">
                <a16:creationId xmlns:a16="http://schemas.microsoft.com/office/drawing/2014/main" id="{7776BBA0-50DA-D8DE-CCD5-3C7B8E9575D4}"/>
              </a:ext>
            </a:extLst>
          </p:cNvPr>
          <p:cNvSpPr>
            <a:spLocks noGrp="1"/>
          </p:cNvSpPr>
          <p:nvPr>
            <p:ph idx="1"/>
          </p:nvPr>
        </p:nvSpPr>
        <p:spPr>
          <a:xfrm>
            <a:off x="173179" y="1591253"/>
            <a:ext cx="6352881" cy="4958047"/>
          </a:xfrm>
        </p:spPr>
        <p:txBody>
          <a:bodyPr>
            <a:normAutofit fontScale="92500" lnSpcReduction="20000"/>
          </a:bodyPr>
          <a:lstStyle/>
          <a:p>
            <a:pPr marL="0" indent="0">
              <a:buNone/>
            </a:pPr>
            <a:r>
              <a:rPr lang="en-US" dirty="0">
                <a:solidFill>
                  <a:srgbClr val="000000"/>
                </a:solidFill>
                <a:latin typeface="Arial" panose="020B0604020202020204" pitchFamily="34" charset="0"/>
                <a:cs typeface="Arial" panose="020B0604020202020204" pitchFamily="34" charset="0"/>
              </a:rPr>
              <a:t>After all device configurations for your school have successfully completed Site Readiness, the technology coordinator must certify the site for testing.</a:t>
            </a:r>
          </a:p>
          <a:p>
            <a:pPr marL="514350" lvl="0" indent="-514350">
              <a:buClr>
                <a:srgbClr val="000000"/>
              </a:buClr>
              <a:buFont typeface="+mj-lt"/>
              <a:buAutoNum type="arabicPeriod"/>
            </a:pPr>
            <a:r>
              <a:rPr lang="en-US" dirty="0">
                <a:solidFill>
                  <a:srgbClr val="000000"/>
                </a:solidFill>
                <a:latin typeface="Arial" panose="020B0604020202020204" pitchFamily="34" charset="0"/>
                <a:cs typeface="Arial" panose="020B0604020202020204" pitchFamily="34" charset="0"/>
              </a:rPr>
              <a:t>Log in to the MCAS Portal with your username and password.</a:t>
            </a:r>
          </a:p>
          <a:p>
            <a:pPr marL="514350" lvl="0" indent="-514350">
              <a:buClr>
                <a:srgbClr val="000000"/>
              </a:buClr>
              <a:buFont typeface="+mj-lt"/>
              <a:buAutoNum type="arabicPeriod"/>
            </a:pPr>
            <a:r>
              <a:rPr lang="en-US" dirty="0">
                <a:solidFill>
                  <a:srgbClr val="000000"/>
                </a:solidFill>
                <a:latin typeface="Arial" panose="020B0604020202020204" pitchFamily="34" charset="0"/>
                <a:cs typeface="Arial" panose="020B0604020202020204" pitchFamily="34" charset="0"/>
              </a:rPr>
              <a:t>Click </a:t>
            </a:r>
            <a:r>
              <a:rPr lang="en-US" b="1" dirty="0">
                <a:solidFill>
                  <a:srgbClr val="000000"/>
                </a:solidFill>
                <a:latin typeface="Arial" panose="020B0604020202020204" pitchFamily="34" charset="0"/>
                <a:cs typeface="Arial" panose="020B0604020202020204" pitchFamily="34" charset="0"/>
              </a:rPr>
              <a:t>Administration</a:t>
            </a:r>
            <a:r>
              <a:rPr lang="en-US" dirty="0">
                <a:solidFill>
                  <a:srgbClr val="000000"/>
                </a:solidFill>
                <a:latin typeface="Arial" panose="020B0604020202020204" pitchFamily="34" charset="0"/>
                <a:cs typeface="Arial" panose="020B0604020202020204" pitchFamily="34" charset="0"/>
              </a:rPr>
              <a:t>.</a:t>
            </a:r>
          </a:p>
          <a:p>
            <a:pPr marL="514350" lvl="0" indent="-514350">
              <a:buClr>
                <a:srgbClr val="000000"/>
              </a:buClr>
              <a:buFont typeface="+mj-lt"/>
              <a:buAutoNum type="arabicPeriod"/>
            </a:pPr>
            <a:r>
              <a:rPr lang="en-US" dirty="0">
                <a:solidFill>
                  <a:srgbClr val="000000"/>
                </a:solidFill>
                <a:latin typeface="Arial" panose="020B0604020202020204" pitchFamily="34" charset="0"/>
                <a:cs typeface="Arial" panose="020B0604020202020204" pitchFamily="34" charset="0"/>
              </a:rPr>
              <a:t>Click </a:t>
            </a:r>
            <a:r>
              <a:rPr lang="en-US" b="1" dirty="0">
                <a:solidFill>
                  <a:srgbClr val="000000"/>
                </a:solidFill>
                <a:latin typeface="Arial" panose="020B0604020202020204" pitchFamily="34" charset="0"/>
                <a:cs typeface="Arial" panose="020B0604020202020204" pitchFamily="34" charset="0"/>
              </a:rPr>
              <a:t>Site Readiness</a:t>
            </a:r>
            <a:r>
              <a:rPr lang="en-US" dirty="0">
                <a:solidFill>
                  <a:srgbClr val="000000"/>
                </a:solidFill>
                <a:latin typeface="Arial" panose="020B0604020202020204" pitchFamily="34" charset="0"/>
                <a:cs typeface="Arial" panose="020B0604020202020204" pitchFamily="34" charset="0"/>
              </a:rPr>
              <a:t> at the top of the page.</a:t>
            </a:r>
          </a:p>
          <a:p>
            <a:pPr marL="514350" indent="-514350">
              <a:buClr>
                <a:srgbClr val="000000"/>
              </a:buClr>
              <a:buFont typeface="+mj-lt"/>
              <a:buAutoNum type="arabicPeriod"/>
            </a:pPr>
            <a:r>
              <a:rPr lang="en-US" dirty="0">
                <a:solidFill>
                  <a:srgbClr val="000000"/>
                </a:solidFill>
                <a:latin typeface="Arial" panose="020B0604020202020204" pitchFamily="34" charset="0"/>
                <a:cs typeface="Arial" panose="020B0604020202020204" pitchFamily="34" charset="0"/>
              </a:rPr>
              <a:t>On the Site Readiness page, locate the school to be certified, and then click </a:t>
            </a:r>
            <a:r>
              <a:rPr lang="en-US" b="1" dirty="0">
                <a:solidFill>
                  <a:srgbClr val="000000"/>
                </a:solidFill>
                <a:latin typeface="Arial" panose="020B0604020202020204" pitchFamily="34" charset="0"/>
                <a:cs typeface="Arial" panose="020B0604020202020204" pitchFamily="34" charset="0"/>
              </a:rPr>
              <a:t>View Details</a:t>
            </a:r>
            <a:r>
              <a:rPr lang="en-US" dirty="0">
                <a:solidFill>
                  <a:srgbClr val="000000"/>
                </a:solidFill>
                <a:latin typeface="Arial" panose="020B0604020202020204" pitchFamily="34" charset="0"/>
                <a:cs typeface="Arial" panose="020B0604020202020204" pitchFamily="34" charset="0"/>
              </a:rPr>
              <a:t>.</a:t>
            </a:r>
          </a:p>
          <a:p>
            <a:pPr marL="514350" lvl="0" indent="-514350">
              <a:buFont typeface="+mj-lt"/>
              <a:buAutoNum type="arabicPeriod"/>
            </a:pPr>
            <a:endParaRPr lang="en-US" dirty="0">
              <a:solidFill>
                <a:srgbClr val="000000"/>
              </a:solidFill>
              <a:latin typeface="Arial" panose="020B0604020202020204" pitchFamily="34" charset="0"/>
              <a:cs typeface="Arial" panose="020B0604020202020204" pitchFamily="34" charset="0"/>
            </a:endParaRPr>
          </a:p>
          <a:p>
            <a:pPr lvl="0"/>
            <a:endParaRPr lang="en-US" dirty="0">
              <a:solidFill>
                <a:srgbClr val="000000"/>
              </a:solidFill>
              <a:latin typeface="Arial" panose="020B0604020202020204" pitchFamily="34" charset="0"/>
              <a:cs typeface="Arial" panose="020B0604020202020204" pitchFamily="34" charset="0"/>
            </a:endParaRPr>
          </a:p>
          <a:p>
            <a:pPr marL="514350" lvl="0" indent="-514350">
              <a:buFont typeface="+mj-lt"/>
              <a:buAutoNum type="arabicPeriod"/>
            </a:pPr>
            <a:endParaRPr lang="en-US" sz="2400" dirty="0">
              <a:solidFill>
                <a:srgbClr val="000000"/>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29B8D80E-8416-C512-7B7E-28AFB4482F5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97CC96CD-0C43-4CF5-525F-F2A3B364922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3C821EEE-09BE-2E0F-9CD9-003F877F5E1F}"/>
              </a:ext>
            </a:extLst>
          </p:cNvPr>
          <p:cNvSpPr>
            <a:spLocks noChangeArrowheads="1"/>
          </p:cNvSpPr>
          <p:nvPr/>
        </p:nvSpPr>
        <p:spPr bwMode="auto">
          <a:xfrm>
            <a:off x="-284021" y="42155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a:extLst>
              <a:ext uri="{FF2B5EF4-FFF2-40B4-BE49-F238E27FC236}">
                <a16:creationId xmlns:a16="http://schemas.microsoft.com/office/drawing/2014/main" id="{DECFDF16-755C-97F9-B755-07C40A435E2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2102" y="2630081"/>
            <a:ext cx="3626485" cy="543560"/>
          </a:xfrm>
          <a:prstGeom prst="rect">
            <a:avLst/>
          </a:prstGeom>
        </p:spPr>
      </p:pic>
      <p:pic>
        <p:nvPicPr>
          <p:cNvPr id="9" name="Picture 8">
            <a:extLst>
              <a:ext uri="{FF2B5EF4-FFF2-40B4-BE49-F238E27FC236}">
                <a16:creationId xmlns:a16="http://schemas.microsoft.com/office/drawing/2014/main" id="{A52A5D61-7CD6-FA52-03A9-BE064AEBF99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84995" y="3440843"/>
            <a:ext cx="6007005" cy="1258866"/>
          </a:xfrm>
          <a:prstGeom prst="rect">
            <a:avLst/>
          </a:prstGeom>
        </p:spPr>
      </p:pic>
      <p:sp>
        <p:nvSpPr>
          <p:cNvPr id="10" name="Slide Number Placeholder 9">
            <a:extLst>
              <a:ext uri="{FF2B5EF4-FFF2-40B4-BE49-F238E27FC236}">
                <a16:creationId xmlns:a16="http://schemas.microsoft.com/office/drawing/2014/main" id="{47662F2B-900C-9498-8A0A-AB653ABB3D9F}"/>
              </a:ext>
            </a:extLst>
          </p:cNvPr>
          <p:cNvSpPr>
            <a:spLocks noGrp="1"/>
          </p:cNvSpPr>
          <p:nvPr>
            <p:ph type="sldNum" sz="quarter" idx="12"/>
          </p:nvPr>
        </p:nvSpPr>
        <p:spPr/>
        <p:txBody>
          <a:bodyPr/>
          <a:lstStyle/>
          <a:p>
            <a:fld id="{68A8D22E-6BC5-9E47-900C-2BB94685D9F5}" type="slidenum">
              <a:rPr lang="en-US" smtClean="0"/>
              <a:t>38</a:t>
            </a:fld>
            <a:endParaRPr lang="en-US"/>
          </a:p>
        </p:txBody>
      </p:sp>
    </p:spTree>
    <p:extLst>
      <p:ext uri="{BB962C8B-B14F-4D97-AF65-F5344CB8AC3E}">
        <p14:creationId xmlns:p14="http://schemas.microsoft.com/office/powerpoint/2010/main" val="1151852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EABA94-11DA-73BD-72C0-22BD8B692B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D17A04-0C50-9023-098D-0DF12E2D215A}"/>
              </a:ext>
            </a:extLst>
          </p:cNvPr>
          <p:cNvSpPr>
            <a:spLocks noGrp="1"/>
          </p:cNvSpPr>
          <p:nvPr>
            <p:ph type="title"/>
          </p:nvPr>
        </p:nvSpPr>
        <p:spPr/>
        <p:txBody>
          <a:bodyPr>
            <a:normAutofit/>
          </a:bodyPr>
          <a:lstStyle/>
          <a:p>
            <a:r>
              <a:rPr lang="en-US" sz="4000" b="1" dirty="0">
                <a:solidFill>
                  <a:schemeClr val="bg1"/>
                </a:solidFill>
                <a:latin typeface="Arial" panose="020B0604020202020204" pitchFamily="34" charset="0"/>
                <a:cs typeface="Arial" panose="020B0604020202020204" pitchFamily="34" charset="0"/>
              </a:rPr>
              <a:t>Site Certification continued</a:t>
            </a:r>
          </a:p>
        </p:txBody>
      </p:sp>
      <p:sp>
        <p:nvSpPr>
          <p:cNvPr id="3" name="Content Placeholder 2">
            <a:extLst>
              <a:ext uri="{FF2B5EF4-FFF2-40B4-BE49-F238E27FC236}">
                <a16:creationId xmlns:a16="http://schemas.microsoft.com/office/drawing/2014/main" id="{C97AB6FD-3A83-AA7F-1CCA-FB631ACA0256}"/>
              </a:ext>
            </a:extLst>
          </p:cNvPr>
          <p:cNvSpPr>
            <a:spLocks noGrp="1"/>
          </p:cNvSpPr>
          <p:nvPr>
            <p:ph idx="1"/>
          </p:nvPr>
        </p:nvSpPr>
        <p:spPr>
          <a:xfrm>
            <a:off x="173179" y="1478401"/>
            <a:ext cx="6099605" cy="4958047"/>
          </a:xfrm>
        </p:spPr>
        <p:txBody>
          <a:bodyPr>
            <a:normAutofit fontScale="92500" lnSpcReduction="10000"/>
          </a:bodyPr>
          <a:lstStyle/>
          <a:p>
            <a:pPr marL="514350" lvl="0" indent="-514350">
              <a:buClr>
                <a:srgbClr val="000000"/>
              </a:buClr>
              <a:buFont typeface="+mj-lt"/>
              <a:buAutoNum type="arabicPeriod" startAt="5"/>
            </a:pPr>
            <a:r>
              <a:rPr lang="en-US" dirty="0">
                <a:solidFill>
                  <a:srgbClr val="000000"/>
                </a:solidFill>
                <a:latin typeface="Arial" panose="020B0604020202020204" pitchFamily="34" charset="0"/>
                <a:cs typeface="Arial" panose="020B0604020202020204" pitchFamily="34" charset="0"/>
              </a:rPr>
              <a:t>On the Site Readiness Details page, verify that all the devices or device configurations for this location have successfully run the Site Readiness tool and meet the technology requirements.</a:t>
            </a:r>
          </a:p>
          <a:p>
            <a:pPr marL="514350" lvl="0" indent="-514350">
              <a:buClr>
                <a:srgbClr val="000000"/>
              </a:buClr>
              <a:buFont typeface="+mj-lt"/>
              <a:buAutoNum type="arabicPeriod" startAt="5"/>
            </a:pPr>
            <a:r>
              <a:rPr lang="en-US" dirty="0">
                <a:solidFill>
                  <a:srgbClr val="000000"/>
                </a:solidFill>
                <a:latin typeface="Arial" panose="020B0604020202020204" pitchFamily="34" charset="0"/>
                <a:cs typeface="Arial" panose="020B0604020202020204" pitchFamily="34" charset="0"/>
              </a:rPr>
              <a:t>Click </a:t>
            </a:r>
            <a:r>
              <a:rPr lang="en-US" b="1" dirty="0">
                <a:solidFill>
                  <a:srgbClr val="000000"/>
                </a:solidFill>
                <a:latin typeface="Arial" panose="020B0604020202020204" pitchFamily="34" charset="0"/>
                <a:cs typeface="Arial" panose="020B0604020202020204" pitchFamily="34" charset="0"/>
              </a:rPr>
              <a:t>Certify Site Readiness</a:t>
            </a:r>
            <a:r>
              <a:rPr lang="en-US" dirty="0">
                <a:solidFill>
                  <a:srgbClr val="000000"/>
                </a:solidFill>
                <a:latin typeface="Arial" panose="020B0604020202020204" pitchFamily="34" charset="0"/>
                <a:cs typeface="Arial" panose="020B0604020202020204" pitchFamily="34" charset="0"/>
              </a:rPr>
              <a:t> and click </a:t>
            </a:r>
            <a:r>
              <a:rPr lang="en-US" b="1" dirty="0">
                <a:solidFill>
                  <a:srgbClr val="000000"/>
                </a:solidFill>
                <a:latin typeface="Arial" panose="020B0604020202020204" pitchFamily="34" charset="0"/>
                <a:cs typeface="Arial" panose="020B0604020202020204" pitchFamily="34" charset="0"/>
              </a:rPr>
              <a:t>Yes</a:t>
            </a:r>
            <a:r>
              <a:rPr lang="en-US" dirty="0">
                <a:solidFill>
                  <a:srgbClr val="000000"/>
                </a:solidFill>
                <a:latin typeface="Arial" panose="020B0604020202020204" pitchFamily="34" charset="0"/>
                <a:cs typeface="Arial" panose="020B0604020202020204" pitchFamily="34" charset="0"/>
              </a:rPr>
              <a:t> to confirm in the pop-up window.</a:t>
            </a:r>
          </a:p>
          <a:p>
            <a:pPr marL="0" indent="0">
              <a:buNone/>
            </a:pPr>
            <a:r>
              <a:rPr lang="en-US" sz="2400" dirty="0">
                <a:solidFill>
                  <a:srgbClr val="000000"/>
                </a:solidFill>
                <a:latin typeface="Arial" panose="020B0604020202020204" pitchFamily="34" charset="0"/>
                <a:cs typeface="Arial" panose="020B0604020202020204" pitchFamily="34" charset="0"/>
              </a:rPr>
              <a:t>Note: Results for Site Readiness testing will only display if </a:t>
            </a:r>
            <a:r>
              <a:rPr lang="en-US" sz="2400" b="1" dirty="0">
                <a:solidFill>
                  <a:srgbClr val="000000"/>
                </a:solidFill>
                <a:latin typeface="Arial" panose="020B0604020202020204" pitchFamily="34" charset="0"/>
                <a:cs typeface="Arial" panose="020B0604020202020204" pitchFamily="34" charset="0"/>
              </a:rPr>
              <a:t>both parts </a:t>
            </a:r>
            <a:r>
              <a:rPr lang="en-US" sz="2400" dirty="0">
                <a:solidFill>
                  <a:srgbClr val="000000"/>
                </a:solidFill>
                <a:latin typeface="Arial" panose="020B0604020202020204" pitchFamily="34" charset="0"/>
                <a:cs typeface="Arial" panose="020B0604020202020204" pitchFamily="34" charset="0"/>
              </a:rPr>
              <a:t>of the Site Readiness test are taken.</a:t>
            </a:r>
          </a:p>
          <a:p>
            <a:pPr marL="514350" lvl="0" indent="-514350">
              <a:buFont typeface="+mj-lt"/>
              <a:buAutoNum type="arabicPeriod"/>
            </a:pPr>
            <a:endParaRPr lang="en-US" dirty="0">
              <a:solidFill>
                <a:srgbClr val="000000"/>
              </a:solidFill>
              <a:latin typeface="Arial" panose="020B0604020202020204" pitchFamily="34" charset="0"/>
              <a:cs typeface="Arial" panose="020B0604020202020204" pitchFamily="34" charset="0"/>
            </a:endParaRPr>
          </a:p>
          <a:p>
            <a:pPr lvl="0"/>
            <a:endParaRPr lang="en-US" dirty="0">
              <a:solidFill>
                <a:srgbClr val="000000"/>
              </a:solidFill>
              <a:latin typeface="Arial" panose="020B0604020202020204" pitchFamily="34" charset="0"/>
              <a:cs typeface="Arial" panose="020B0604020202020204" pitchFamily="34" charset="0"/>
            </a:endParaRPr>
          </a:p>
          <a:p>
            <a:pPr marL="514350" lvl="0" indent="-514350">
              <a:buFont typeface="+mj-lt"/>
              <a:buAutoNum type="arabicPeriod"/>
            </a:pPr>
            <a:endParaRPr lang="en-US" sz="2400" dirty="0">
              <a:solidFill>
                <a:srgbClr val="000000"/>
              </a:solidFill>
              <a:latin typeface="Arial" panose="020B0604020202020204" pitchFamily="34" charset="0"/>
              <a:cs typeface="Arial" panose="020B0604020202020204" pitchFamily="34" charset="0"/>
            </a:endParaRPr>
          </a:p>
        </p:txBody>
      </p:sp>
      <p:sp>
        <p:nvSpPr>
          <p:cNvPr id="4" name="Rectangle 2">
            <a:extLst>
              <a:ext uri="{FF2B5EF4-FFF2-40B4-BE49-F238E27FC236}">
                <a16:creationId xmlns:a16="http://schemas.microsoft.com/office/drawing/2014/main" id="{CCC85326-314D-D1A7-2DB1-F932720E867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
            <a:extLst>
              <a:ext uri="{FF2B5EF4-FFF2-40B4-BE49-F238E27FC236}">
                <a16:creationId xmlns:a16="http://schemas.microsoft.com/office/drawing/2014/main" id="{F3DF1D48-C215-BD25-F1BC-994E3838DBCB}"/>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2">
            <a:extLst>
              <a:ext uri="{FF2B5EF4-FFF2-40B4-BE49-F238E27FC236}">
                <a16:creationId xmlns:a16="http://schemas.microsoft.com/office/drawing/2014/main" id="{6B913711-B5EE-6C84-7BC4-D4C5B85F5006}"/>
              </a:ext>
            </a:extLst>
          </p:cNvPr>
          <p:cNvSpPr>
            <a:spLocks noChangeArrowheads="1"/>
          </p:cNvSpPr>
          <p:nvPr/>
        </p:nvSpPr>
        <p:spPr bwMode="auto">
          <a:xfrm>
            <a:off x="-284021" y="42155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a:extLst>
              <a:ext uri="{FF2B5EF4-FFF2-40B4-BE49-F238E27FC236}">
                <a16:creationId xmlns:a16="http://schemas.microsoft.com/office/drawing/2014/main" id="{84AAB14D-C41E-0BBE-7D7D-A8C33CA4A5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096000" y="2042090"/>
            <a:ext cx="5943600" cy="3425825"/>
          </a:xfrm>
          <a:prstGeom prst="rect">
            <a:avLst/>
          </a:prstGeom>
        </p:spPr>
      </p:pic>
      <p:sp>
        <p:nvSpPr>
          <p:cNvPr id="9" name="Slide Number Placeholder 8">
            <a:extLst>
              <a:ext uri="{FF2B5EF4-FFF2-40B4-BE49-F238E27FC236}">
                <a16:creationId xmlns:a16="http://schemas.microsoft.com/office/drawing/2014/main" id="{1A384ED8-F3D0-13EB-6407-16A6643FC1CD}"/>
              </a:ext>
            </a:extLst>
          </p:cNvPr>
          <p:cNvSpPr>
            <a:spLocks noGrp="1"/>
          </p:cNvSpPr>
          <p:nvPr>
            <p:ph type="sldNum" sz="quarter" idx="12"/>
          </p:nvPr>
        </p:nvSpPr>
        <p:spPr/>
        <p:txBody>
          <a:bodyPr/>
          <a:lstStyle/>
          <a:p>
            <a:fld id="{68A8D22E-6BC5-9E47-900C-2BB94685D9F5}" type="slidenum">
              <a:rPr lang="en-US" smtClean="0"/>
              <a:t>39</a:t>
            </a:fld>
            <a:endParaRPr lang="en-US"/>
          </a:p>
        </p:txBody>
      </p:sp>
    </p:spTree>
    <p:extLst>
      <p:ext uri="{BB962C8B-B14F-4D97-AF65-F5344CB8AC3E}">
        <p14:creationId xmlns:p14="http://schemas.microsoft.com/office/powerpoint/2010/main" val="782855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b="1">
                <a:solidFill>
                  <a:schemeClr val="bg1"/>
                </a:solidFill>
                <a:latin typeface="Arial" panose="020B0604020202020204" pitchFamily="34" charset="0"/>
                <a:cs typeface="Arial" panose="020B0604020202020204" pitchFamily="34" charset="0"/>
              </a:rPr>
              <a:t>Slides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263767" y="1613674"/>
            <a:ext cx="11192609" cy="3382262"/>
          </a:xfrm>
        </p:spPr>
        <p:txBody>
          <a:bodyPr>
            <a:normAutofit/>
          </a:bodyPr>
          <a:lstStyle/>
          <a:p>
            <a:pPr marL="457200" indent="-457200">
              <a:buClrTx/>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Slides were emailed to participants before this session from </a:t>
            </a:r>
            <a:r>
              <a:rPr lang="en-US" dirty="0">
                <a:solidFill>
                  <a:srgbClr val="101D35"/>
                </a:solidFill>
                <a:latin typeface="Arial" panose="020B0604020202020204" pitchFamily="34" charset="0"/>
                <a:cs typeface="Arial" panose="020B0604020202020204" pitchFamily="34" charset="0"/>
                <a:hlinkClick r:id="rId3"/>
              </a:rPr>
              <a:t>MCASEvents@cognia.org</a:t>
            </a:r>
            <a:r>
              <a:rPr lang="en-US" dirty="0">
                <a:solidFill>
                  <a:srgbClr val="101D35"/>
                </a:solidFill>
                <a:latin typeface="Arial" panose="020B0604020202020204" pitchFamily="34" charset="0"/>
                <a:cs typeface="Arial" panose="020B0604020202020204" pitchFamily="34" charset="0"/>
              </a:rPr>
              <a:t>.  </a:t>
            </a:r>
          </a:p>
          <a:p>
            <a:pPr marL="457200" indent="-457200">
              <a:buClrTx/>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Slides are now being posted in the chat.</a:t>
            </a:r>
          </a:p>
          <a:p>
            <a:pPr lvl="2" indent="-457200">
              <a:spcBef>
                <a:spcPts val="1000"/>
              </a:spcBef>
              <a:buClrTx/>
              <a:buFont typeface="Arial" panose="020B0604020202020204" pitchFamily="34" charset="0"/>
              <a:buChar char="•"/>
            </a:pPr>
            <a:r>
              <a:rPr lang="en-US" sz="2600" dirty="0">
                <a:solidFill>
                  <a:srgbClr val="000000"/>
                </a:solidFill>
                <a:latin typeface="Arial" panose="020B0604020202020204" pitchFamily="34" charset="0"/>
                <a:cs typeface="Arial" panose="020B0604020202020204" pitchFamily="34" charset="0"/>
              </a:rPr>
              <a:t>If you cannot access the slides in the chat, ask in the Q&amp;A.</a:t>
            </a:r>
          </a:p>
          <a:p>
            <a:pPr marL="457200" indent="-457200">
              <a:buClrTx/>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After the session, we will send the slides again to participants, and they will be posted in the MCAS Resource Center along with the recording. </a:t>
            </a:r>
          </a:p>
        </p:txBody>
      </p:sp>
    </p:spTree>
    <p:extLst>
      <p:ext uri="{BB962C8B-B14F-4D97-AF65-F5344CB8AC3E}">
        <p14:creationId xmlns:p14="http://schemas.microsoft.com/office/powerpoint/2010/main" val="4011166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414131" y="3212"/>
            <a:ext cx="10515600" cy="1129965"/>
          </a:xfrm>
        </p:spPr>
        <p:txBody>
          <a:bodyPr>
            <a:normAutofit/>
          </a:bodyPr>
          <a:lstStyle/>
          <a:p>
            <a:r>
              <a:rPr lang="en-US" sz="5000" b="1">
                <a:solidFill>
                  <a:schemeClr val="bg1"/>
                </a:solidFill>
                <a:latin typeface="Arial" panose="020B0604020202020204" pitchFamily="34" charset="0"/>
                <a:cs typeface="Arial" panose="020B0604020202020204" pitchFamily="34" charset="0"/>
              </a:rPr>
              <a:t>Questions and Answers</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1"/>
          </p:nvPr>
        </p:nvSpPr>
        <p:spPr>
          <a:xfrm>
            <a:off x="3235386" y="2678906"/>
            <a:ext cx="5363817" cy="1500187"/>
          </a:xfrm>
        </p:spPr>
        <p:txBody>
          <a:bodyPr/>
          <a:lstStyle/>
          <a:p>
            <a:pPr marL="0" indent="0">
              <a:buNone/>
            </a:pPr>
            <a:r>
              <a:rPr lang="en-US" sz="4000">
                <a:solidFill>
                  <a:srgbClr val="000000"/>
                </a:solidFill>
                <a:latin typeface="Arial" panose="020B0604020202020204" pitchFamily="34" charset="0"/>
                <a:cs typeface="Arial" panose="020B0604020202020204" pitchFamily="34" charset="0"/>
              </a:rPr>
              <a:t>Use the “Q&amp;A” feature </a:t>
            </a:r>
          </a:p>
          <a:p>
            <a:pPr marL="0" indent="0">
              <a:buNone/>
            </a:pPr>
            <a:r>
              <a:rPr lang="en-US" sz="4000">
                <a:solidFill>
                  <a:srgbClr val="000000"/>
                </a:solidFill>
                <a:latin typeface="Arial" panose="020B0604020202020204" pitchFamily="34" charset="0"/>
                <a:cs typeface="Arial" panose="020B0604020202020204" pitchFamily="34" charset="0"/>
              </a:rPr>
              <a:t>to ask questions. </a:t>
            </a:r>
          </a:p>
        </p:txBody>
      </p:sp>
      <p:pic>
        <p:nvPicPr>
          <p:cNvPr id="8" name="Picture 7">
            <a:extLst>
              <a:ext uri="{FF2B5EF4-FFF2-40B4-BE49-F238E27FC236}">
                <a16:creationId xmlns:a16="http://schemas.microsoft.com/office/drawing/2014/main" id="{83FD7DEC-23CD-43F4-9881-CE1F7DD19B2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803527" y="1860490"/>
            <a:ext cx="1650040" cy="1005087"/>
          </a:xfrm>
          <a:prstGeom prst="rect">
            <a:avLst/>
          </a:prstGeom>
        </p:spPr>
      </p:pic>
      <p:sp>
        <p:nvSpPr>
          <p:cNvPr id="5" name="Oval 4" descr="Image displays Q &amp; A icon">
            <a:extLst>
              <a:ext uri="{FF2B5EF4-FFF2-40B4-BE49-F238E27FC236}">
                <a16:creationId xmlns:a16="http://schemas.microsoft.com/office/drawing/2014/main" id="{16A770BD-2E9E-4F23-9245-E6CC0706D1F5}"/>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mage displays Q &amp; A dialog box">
            <a:extLst>
              <a:ext uri="{FF2B5EF4-FFF2-40B4-BE49-F238E27FC236}">
                <a16:creationId xmlns:a16="http://schemas.microsoft.com/office/drawing/2014/main" id="{334314B7-9A7A-4CA3-A616-00FC21CDC8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2146686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3157331" y="1404730"/>
            <a:ext cx="8703365" cy="2967935"/>
          </a:xfrm>
        </p:spPr>
        <p:txBody>
          <a:bodyPr>
            <a:normAutofit/>
          </a:bodyPr>
          <a:lstStyle/>
          <a:p>
            <a:r>
              <a:rPr lang="en-US" sz="4000" b="1">
                <a:solidFill>
                  <a:srgbClr val="000000"/>
                </a:solidFill>
                <a:latin typeface="Arial" panose="020B0604020202020204" pitchFamily="34" charset="0"/>
                <a:cs typeface="Arial" panose="020B0604020202020204" pitchFamily="34" charset="0"/>
              </a:rPr>
              <a:t>4. Troubleshooting during Testing: Internet Connectivity and Other </a:t>
            </a:r>
            <a:br>
              <a:rPr lang="en-US" sz="4000" b="1">
                <a:solidFill>
                  <a:srgbClr val="000000"/>
                </a:solidFill>
                <a:latin typeface="Arial" panose="020B0604020202020204" pitchFamily="34" charset="0"/>
                <a:cs typeface="Arial" panose="020B0604020202020204" pitchFamily="34" charset="0"/>
              </a:rPr>
            </a:br>
            <a:r>
              <a:rPr lang="en-US" sz="4000" b="1">
                <a:solidFill>
                  <a:srgbClr val="000000"/>
                </a:solidFill>
                <a:latin typeface="Arial" panose="020B0604020202020204" pitchFamily="34" charset="0"/>
                <a:cs typeface="Arial" panose="020B0604020202020204" pitchFamily="34" charset="0"/>
              </a:rPr>
              <a:t>Error Messages</a:t>
            </a:r>
          </a:p>
        </p:txBody>
      </p:sp>
    </p:spTree>
    <p:extLst>
      <p:ext uri="{BB962C8B-B14F-4D97-AF65-F5344CB8AC3E}">
        <p14:creationId xmlns:p14="http://schemas.microsoft.com/office/powerpoint/2010/main" val="26494699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6477" y="254448"/>
            <a:ext cx="11985523" cy="679450"/>
          </a:xfrm>
        </p:spPr>
        <p:txBody>
          <a:bodyPr/>
          <a:lstStyle/>
          <a:p>
            <a:r>
              <a:rPr lang="en-US" sz="4000" b="1">
                <a:solidFill>
                  <a:schemeClr val="bg1"/>
                </a:solidFill>
                <a:latin typeface="Arial"/>
                <a:cs typeface="Arial"/>
              </a:rPr>
              <a:t>MCAS Student Kiosk: </a:t>
            </a:r>
            <a:br>
              <a:rPr lang="en-US" sz="4000" b="1">
                <a:solidFill>
                  <a:schemeClr val="bg1"/>
                </a:solidFill>
                <a:latin typeface="Arial"/>
                <a:cs typeface="Arial"/>
              </a:rPr>
            </a:br>
            <a:r>
              <a:rPr lang="en-US" sz="4000" b="1">
                <a:solidFill>
                  <a:schemeClr val="bg1"/>
                </a:solidFill>
                <a:latin typeface="Arial"/>
                <a:cs typeface="Arial"/>
              </a:rPr>
              <a:t>Internet Connectivity </a:t>
            </a:r>
          </a:p>
        </p:txBody>
      </p:sp>
      <p:sp>
        <p:nvSpPr>
          <p:cNvPr id="3" name="Content Placeholder 2"/>
          <p:cNvSpPr>
            <a:spLocks noGrp="1"/>
          </p:cNvSpPr>
          <p:nvPr>
            <p:ph idx="4294967295"/>
          </p:nvPr>
        </p:nvSpPr>
        <p:spPr>
          <a:xfrm>
            <a:off x="495870" y="1545982"/>
            <a:ext cx="10809311" cy="3909772"/>
          </a:xfrm>
        </p:spPr>
        <p:txBody>
          <a:bodyPr vert="horz" lIns="91440" tIns="45720" rIns="91440" bIns="45720" rtlCol="0" anchor="t">
            <a:noAutofit/>
          </a:bodyPr>
          <a:lstStyle/>
          <a:p>
            <a:pPr>
              <a:buClr>
                <a:srgbClr val="000000"/>
              </a:buClr>
            </a:pPr>
            <a:r>
              <a:rPr lang="en-US" sz="2800" dirty="0">
                <a:solidFill>
                  <a:srgbClr val="000000"/>
                </a:solidFill>
                <a:latin typeface="Arial"/>
                <a:cs typeface="Segoe UI"/>
              </a:rPr>
              <a:t>For grades 5 and 8 STE, internet connectivity is required. </a:t>
            </a:r>
          </a:p>
          <a:p>
            <a:pPr>
              <a:buClr>
                <a:srgbClr val="000000"/>
              </a:buClr>
            </a:pPr>
            <a:r>
              <a:rPr lang="en-US" sz="2800" dirty="0">
                <a:solidFill>
                  <a:srgbClr val="000000"/>
                </a:solidFill>
                <a:latin typeface="Arial"/>
                <a:cs typeface="Segoe UI"/>
              </a:rPr>
              <a:t>For any tests with the text-to-speech or ASL accommodations, internet connectivity is required. </a:t>
            </a:r>
          </a:p>
          <a:p>
            <a:pPr>
              <a:buClr>
                <a:srgbClr val="000000"/>
              </a:buClr>
            </a:pPr>
            <a:r>
              <a:rPr lang="en-US" sz="2800" dirty="0">
                <a:solidFill>
                  <a:srgbClr val="000000"/>
                </a:solidFill>
                <a:latin typeface="Arial"/>
                <a:cs typeface="Segoe UI"/>
              </a:rPr>
              <a:t>For all other tests, internet connectivity is required during testing only as follows:</a:t>
            </a:r>
          </a:p>
          <a:p>
            <a:pPr lvl="1">
              <a:buClr>
                <a:srgbClr val="000000"/>
              </a:buClr>
              <a:buFont typeface="Arial" panose="020B0604020202020204" pitchFamily="34" charset="0"/>
              <a:buChar char="•"/>
            </a:pPr>
            <a:r>
              <a:rPr lang="en-US" sz="2400" dirty="0">
                <a:solidFill>
                  <a:srgbClr val="000000"/>
                </a:solidFill>
                <a:latin typeface="Arial"/>
                <a:cs typeface="Segoe UI"/>
              </a:rPr>
              <a:t>At the </a:t>
            </a:r>
            <a:r>
              <a:rPr lang="en-US" sz="2400" b="1" dirty="0">
                <a:solidFill>
                  <a:srgbClr val="000000"/>
                </a:solidFill>
                <a:latin typeface="Arial"/>
                <a:cs typeface="Segoe UI"/>
              </a:rPr>
              <a:t>beginning </a:t>
            </a:r>
            <a:r>
              <a:rPr lang="en-US" sz="2400" dirty="0">
                <a:solidFill>
                  <a:srgbClr val="000000"/>
                </a:solidFill>
                <a:latin typeface="Arial"/>
                <a:cs typeface="Segoe UI"/>
              </a:rPr>
              <a:t>of each test session to authenticate student login and download the test content</a:t>
            </a:r>
          </a:p>
          <a:p>
            <a:pPr lvl="1">
              <a:buClr>
                <a:srgbClr val="000000"/>
              </a:buClr>
              <a:buFont typeface="Arial" panose="020B0604020202020204" pitchFamily="34" charset="0"/>
              <a:buChar char="•"/>
            </a:pPr>
            <a:r>
              <a:rPr lang="en-US" sz="2400" dirty="0">
                <a:solidFill>
                  <a:srgbClr val="000000"/>
                </a:solidFill>
                <a:latin typeface="Arial"/>
                <a:cs typeface="Segoe UI"/>
              </a:rPr>
              <a:t>At the </a:t>
            </a:r>
            <a:r>
              <a:rPr lang="en-US" sz="2400" b="1" dirty="0">
                <a:solidFill>
                  <a:srgbClr val="000000"/>
                </a:solidFill>
                <a:latin typeface="Arial"/>
                <a:cs typeface="Segoe UI"/>
              </a:rPr>
              <a:t>end </a:t>
            </a:r>
            <a:r>
              <a:rPr lang="en-US" sz="2400" dirty="0">
                <a:solidFill>
                  <a:srgbClr val="000000"/>
                </a:solidFill>
                <a:latin typeface="Arial"/>
                <a:cs typeface="Segoe UI"/>
              </a:rPr>
              <a:t>of each test session to submit responses for scoring</a:t>
            </a:r>
          </a:p>
          <a:p>
            <a:pPr>
              <a:buClr>
                <a:srgbClr val="000000"/>
              </a:buClr>
            </a:pPr>
            <a:r>
              <a:rPr lang="en-US" sz="2800" dirty="0">
                <a:solidFill>
                  <a:srgbClr val="000000"/>
                </a:solidFill>
                <a:latin typeface="Arial"/>
                <a:cs typeface="Segoe UI"/>
              </a:rPr>
              <a:t>Once a student has finished reading the test session directions and the content has downloaded onto the local device, the student may continue testing regardless of internet connectivity. </a:t>
            </a:r>
          </a:p>
        </p:txBody>
      </p:sp>
    </p:spTree>
    <p:extLst>
      <p:ext uri="{BB962C8B-B14F-4D97-AF65-F5344CB8AC3E}">
        <p14:creationId xmlns:p14="http://schemas.microsoft.com/office/powerpoint/2010/main" val="11396176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C8074A-ADB9-EC3D-59E6-471CAD26FC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8F0A74-6D4E-C443-BF53-AFDBD1B17B9E}"/>
              </a:ext>
            </a:extLst>
          </p:cNvPr>
          <p:cNvSpPr>
            <a:spLocks noGrp="1"/>
          </p:cNvSpPr>
          <p:nvPr>
            <p:ph type="title" idx="4294967295"/>
          </p:nvPr>
        </p:nvSpPr>
        <p:spPr>
          <a:xfrm>
            <a:off x="266534" y="396909"/>
            <a:ext cx="9740348" cy="679450"/>
          </a:xfrm>
        </p:spPr>
        <p:txBody>
          <a:bodyPr/>
          <a:lstStyle/>
          <a:p>
            <a:r>
              <a:rPr lang="en-US" sz="4000" b="1" dirty="0">
                <a:solidFill>
                  <a:schemeClr val="bg1"/>
                </a:solidFill>
                <a:latin typeface="Arial"/>
                <a:cs typeface="Arial"/>
              </a:rPr>
              <a:t>MCAS Student Kiosk: </a:t>
            </a:r>
            <a:br>
              <a:rPr lang="en-US" sz="4000" b="1" dirty="0">
                <a:solidFill>
                  <a:schemeClr val="bg1"/>
                </a:solidFill>
                <a:latin typeface="Arial"/>
                <a:cs typeface="Arial"/>
              </a:rPr>
            </a:br>
            <a:r>
              <a:rPr lang="en-US" sz="4000" b="1" dirty="0">
                <a:solidFill>
                  <a:schemeClr val="bg1"/>
                </a:solidFill>
                <a:latin typeface="Arial"/>
                <a:cs typeface="Arial"/>
              </a:rPr>
              <a:t>Internet Connectivity (</a:t>
            </a:r>
            <a:r>
              <a:rPr lang="en-US" sz="4000" b="1" dirty="0">
                <a:solidFill>
                  <a:schemeClr val="bg1"/>
                </a:solidFill>
                <a:latin typeface="Arial" panose="020B0604020202020204" pitchFamily="34" charset="0"/>
                <a:cs typeface="Arial" panose="020B0604020202020204" pitchFamily="34" charset="0"/>
              </a:rPr>
              <a:t>continued</a:t>
            </a:r>
            <a:r>
              <a:rPr lang="en-US" sz="4000" b="1" dirty="0">
                <a:solidFill>
                  <a:schemeClr val="bg1"/>
                </a:solidFill>
                <a:latin typeface="Arial"/>
                <a:cs typeface="Arial"/>
              </a:rPr>
              <a:t>) </a:t>
            </a:r>
          </a:p>
        </p:txBody>
      </p:sp>
      <p:sp>
        <p:nvSpPr>
          <p:cNvPr id="3" name="Content Placeholder 2">
            <a:extLst>
              <a:ext uri="{FF2B5EF4-FFF2-40B4-BE49-F238E27FC236}">
                <a16:creationId xmlns:a16="http://schemas.microsoft.com/office/drawing/2014/main" id="{4DCDD997-AEF0-A4C1-00FE-ACFA58FE1E05}"/>
              </a:ext>
            </a:extLst>
          </p:cNvPr>
          <p:cNvSpPr>
            <a:spLocks noGrp="1"/>
          </p:cNvSpPr>
          <p:nvPr>
            <p:ph idx="4294967295"/>
          </p:nvPr>
        </p:nvSpPr>
        <p:spPr>
          <a:xfrm>
            <a:off x="266534" y="1904038"/>
            <a:ext cx="10904030" cy="4112449"/>
          </a:xfrm>
        </p:spPr>
        <p:txBody>
          <a:bodyPr vert="horz" lIns="91440" tIns="45720" rIns="91440" bIns="45720" rtlCol="0" anchor="t">
            <a:noAutofit/>
          </a:bodyPr>
          <a:lstStyle/>
          <a:p>
            <a:pPr>
              <a:buClr>
                <a:srgbClr val="000000"/>
              </a:buClr>
            </a:pPr>
            <a:r>
              <a:rPr lang="en-US" sz="2800">
                <a:solidFill>
                  <a:srgbClr val="000000"/>
                </a:solidFill>
                <a:latin typeface="Arial"/>
                <a:cs typeface="Segoe UI"/>
              </a:rPr>
              <a:t>If a student’s device loses internet connectivity: </a:t>
            </a:r>
          </a:p>
          <a:p>
            <a:pPr lvl="1">
              <a:buClr>
                <a:srgbClr val="000000"/>
              </a:buClr>
              <a:buFont typeface="Arial" panose="020B0604020202020204" pitchFamily="34" charset="0"/>
              <a:buChar char="•"/>
            </a:pPr>
            <a:r>
              <a:rPr lang="en-US" sz="2400">
                <a:solidFill>
                  <a:srgbClr val="000000"/>
                </a:solidFill>
                <a:latin typeface="Arial"/>
                <a:cs typeface="Segoe UI"/>
              </a:rPr>
              <a:t>The student should keep testing on that device. </a:t>
            </a:r>
          </a:p>
          <a:p>
            <a:pPr lvl="1">
              <a:buClr>
                <a:srgbClr val="000000"/>
              </a:buClr>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Do not move a student to a new device when experiencing technical issues if the student has already begun testing. </a:t>
            </a:r>
            <a:endParaRPr lang="en-US" sz="2400">
              <a:solidFill>
                <a:srgbClr val="000000"/>
              </a:solidFill>
              <a:latin typeface="Arial"/>
              <a:cs typeface="Segoe UI"/>
            </a:endParaRPr>
          </a:p>
          <a:p>
            <a:pPr lvl="1">
              <a:buClr>
                <a:srgbClr val="000000"/>
              </a:buClr>
              <a:buFont typeface="Arial" panose="020B0604020202020204" pitchFamily="34" charset="0"/>
              <a:buChar char="•"/>
            </a:pPr>
            <a:r>
              <a:rPr lang="en-US" sz="2400">
                <a:solidFill>
                  <a:srgbClr val="000000"/>
                </a:solidFill>
                <a:latin typeface="Arial"/>
                <a:cs typeface="Segoe UI"/>
              </a:rPr>
              <a:t>Student responses will be saved to the save response location indicated during MCAS Student Kiosk installation.</a:t>
            </a:r>
          </a:p>
          <a:p>
            <a:pPr lvl="1">
              <a:buClr>
                <a:srgbClr val="000000"/>
              </a:buClr>
              <a:buFont typeface="Arial" panose="020B0604020202020204" pitchFamily="34" charset="0"/>
              <a:buChar char="•"/>
            </a:pPr>
            <a:r>
              <a:rPr lang="en-US" sz="2400">
                <a:solidFill>
                  <a:srgbClr val="000000"/>
                </a:solidFill>
                <a:latin typeface="Arial"/>
                <a:cs typeface="Segoe UI"/>
              </a:rPr>
              <a:t>Once internet connectivity resumes, the saved responses will automatically be synced to eMetric servers.</a:t>
            </a:r>
          </a:p>
          <a:p>
            <a:pPr lvl="1">
              <a:buClr>
                <a:srgbClr val="000000"/>
              </a:buClr>
              <a:buFont typeface="Arial" panose="020B0604020202020204" pitchFamily="34" charset="0"/>
              <a:buChar char="•"/>
            </a:pPr>
            <a:r>
              <a:rPr lang="en-US" sz="2400">
                <a:solidFill>
                  <a:srgbClr val="000000"/>
                </a:solidFill>
                <a:latin typeface="Arial"/>
                <a:cs typeface="Segoe UI"/>
              </a:rPr>
              <a:t>If the student turns in the test offline, the student will receive a message to notify the test administrator. </a:t>
            </a:r>
          </a:p>
        </p:txBody>
      </p:sp>
    </p:spTree>
    <p:extLst>
      <p:ext uri="{BB962C8B-B14F-4D97-AF65-F5344CB8AC3E}">
        <p14:creationId xmlns:p14="http://schemas.microsoft.com/office/powerpoint/2010/main" val="2169966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89FF4211-1FDF-4C86-C8C7-501138B5C6AC}"/>
              </a:ext>
            </a:extLst>
          </p:cNvPr>
          <p:cNvSpPr txBox="1">
            <a:spLocks/>
          </p:cNvSpPr>
          <p:nvPr/>
        </p:nvSpPr>
        <p:spPr>
          <a:xfrm>
            <a:off x="90522" y="389578"/>
            <a:ext cx="11985523" cy="6794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a:lstStyle>
          <a:p>
            <a:r>
              <a:rPr lang="en-US" sz="4000" b="1" dirty="0">
                <a:solidFill>
                  <a:schemeClr val="bg1"/>
                </a:solidFill>
                <a:latin typeface="Arial"/>
                <a:cs typeface="Arial"/>
              </a:rPr>
              <a:t>MCAS Student Kiosk: </a:t>
            </a:r>
          </a:p>
          <a:p>
            <a:r>
              <a:rPr lang="en-US" sz="4000" b="1" dirty="0">
                <a:solidFill>
                  <a:schemeClr val="bg1"/>
                </a:solidFill>
                <a:latin typeface="Arial"/>
                <a:cs typeface="Arial"/>
              </a:rPr>
              <a:t>Internet Connectivity (</a:t>
            </a:r>
            <a:r>
              <a:rPr lang="en-US" sz="4000" b="1" dirty="0">
                <a:solidFill>
                  <a:schemeClr val="bg1"/>
                </a:solidFill>
                <a:latin typeface="Arial" panose="020B0604020202020204" pitchFamily="34" charset="0"/>
                <a:cs typeface="Arial" panose="020B0604020202020204" pitchFamily="34" charset="0"/>
              </a:rPr>
              <a:t>continued</a:t>
            </a:r>
            <a:r>
              <a:rPr lang="en-US" sz="4000" b="1" dirty="0">
                <a:solidFill>
                  <a:schemeClr val="bg1"/>
                </a:solidFill>
                <a:latin typeface="Arial"/>
                <a:cs typeface="Arial"/>
              </a:rPr>
              <a:t>) </a:t>
            </a:r>
          </a:p>
        </p:txBody>
      </p:sp>
      <p:grpSp>
        <p:nvGrpSpPr>
          <p:cNvPr id="2" name="Group 1">
            <a:extLst>
              <a:ext uri="{FF2B5EF4-FFF2-40B4-BE49-F238E27FC236}">
                <a16:creationId xmlns:a16="http://schemas.microsoft.com/office/drawing/2014/main" id="{7A4EAF0E-2F97-20C6-302E-E6D7C399E770}"/>
              </a:ext>
            </a:extLst>
          </p:cNvPr>
          <p:cNvGrpSpPr/>
          <p:nvPr/>
        </p:nvGrpSpPr>
        <p:grpSpPr>
          <a:xfrm>
            <a:off x="942842" y="1678972"/>
            <a:ext cx="9190330" cy="4625702"/>
            <a:chOff x="545276" y="989859"/>
            <a:chExt cx="9190330" cy="4625702"/>
          </a:xfrm>
        </p:grpSpPr>
        <p:sp>
          <p:nvSpPr>
            <p:cNvPr id="4" name="TextBox 3">
              <a:extLst>
                <a:ext uri="{FF2B5EF4-FFF2-40B4-BE49-F238E27FC236}">
                  <a16:creationId xmlns:a16="http://schemas.microsoft.com/office/drawing/2014/main" id="{1B220167-38B5-D8AB-A74A-AC0E80A2ADC4}"/>
                </a:ext>
              </a:extLst>
            </p:cNvPr>
            <p:cNvSpPr txBox="1"/>
            <p:nvPr/>
          </p:nvSpPr>
          <p:spPr>
            <a:xfrm>
              <a:off x="4909750" y="2041841"/>
              <a:ext cx="2372497" cy="1200329"/>
            </a:xfrm>
            <a:prstGeom prst="rect">
              <a:avLst/>
            </a:prstGeom>
            <a:noFill/>
          </p:spPr>
          <p:txBody>
            <a:bodyPr wrap="square" rtlCol="0">
              <a:spAutoFit/>
            </a:bodyPr>
            <a:lstStyle/>
            <a:p>
              <a:pPr algn="ctr"/>
              <a:r>
                <a:rPr lang="en-US" b="1">
                  <a:solidFill>
                    <a:srgbClr val="000000"/>
                  </a:solidFill>
                  <a:latin typeface="Arial" panose="020B0604020202020204" pitchFamily="34" charset="0"/>
                  <a:cs typeface="Arial" panose="020B0604020202020204" pitchFamily="34" charset="0"/>
                </a:rPr>
                <a:t>Beginning of Test:</a:t>
              </a:r>
            </a:p>
            <a:p>
              <a:pPr marL="257175" indent="-257175" algn="ctr">
                <a:buAutoNum type="arabicPeriod"/>
              </a:pPr>
              <a:r>
                <a:rPr lang="en-US">
                  <a:solidFill>
                    <a:srgbClr val="000000"/>
                  </a:solidFill>
                  <a:latin typeface="Arial" panose="020B0604020202020204" pitchFamily="34" charset="0"/>
                  <a:cs typeface="Arial" panose="020B0604020202020204" pitchFamily="34" charset="0"/>
                </a:rPr>
                <a:t>Authenticate login</a:t>
              </a:r>
            </a:p>
            <a:p>
              <a:pPr marL="257175" indent="-257175" algn="ctr">
                <a:buAutoNum type="arabicPeriod"/>
              </a:pPr>
              <a:r>
                <a:rPr lang="en-US">
                  <a:solidFill>
                    <a:srgbClr val="000000"/>
                  </a:solidFill>
                  <a:latin typeface="Arial" panose="020B0604020202020204" pitchFamily="34" charset="0"/>
                  <a:cs typeface="Arial" panose="020B0604020202020204" pitchFamily="34" charset="0"/>
                </a:rPr>
                <a:t>Download test content</a:t>
              </a:r>
            </a:p>
          </p:txBody>
        </p:sp>
        <p:sp>
          <p:nvSpPr>
            <p:cNvPr id="5" name="TextBox 4">
              <a:extLst>
                <a:ext uri="{FF2B5EF4-FFF2-40B4-BE49-F238E27FC236}">
                  <a16:creationId xmlns:a16="http://schemas.microsoft.com/office/drawing/2014/main" id="{1089542B-7CC8-6AF0-2326-05D135EAFDA9}"/>
                </a:ext>
              </a:extLst>
            </p:cNvPr>
            <p:cNvSpPr txBox="1"/>
            <p:nvPr/>
          </p:nvSpPr>
          <p:spPr>
            <a:xfrm>
              <a:off x="4406763" y="4692231"/>
              <a:ext cx="3378470" cy="923330"/>
            </a:xfrm>
            <a:prstGeom prst="rect">
              <a:avLst/>
            </a:prstGeom>
            <a:noFill/>
          </p:spPr>
          <p:txBody>
            <a:bodyPr wrap="square" rtlCol="0">
              <a:spAutoFit/>
            </a:bodyPr>
            <a:lstStyle/>
            <a:p>
              <a:pPr algn="ctr"/>
              <a:r>
                <a:rPr lang="en-US" b="1">
                  <a:solidFill>
                    <a:srgbClr val="000000"/>
                  </a:solidFill>
                  <a:latin typeface="Arial" panose="020B0604020202020204" pitchFamily="34" charset="0"/>
                  <a:cs typeface="Arial" panose="020B0604020202020204" pitchFamily="34" charset="0"/>
                </a:rPr>
                <a:t>End of Test:</a:t>
              </a:r>
            </a:p>
            <a:p>
              <a:pPr algn="ctr"/>
              <a:r>
                <a:rPr lang="en-US">
                  <a:solidFill>
                    <a:srgbClr val="000000"/>
                  </a:solidFill>
                  <a:latin typeface="Arial" panose="020B0604020202020204" pitchFamily="34" charset="0"/>
                  <a:cs typeface="Arial" panose="020B0604020202020204" pitchFamily="34" charset="0"/>
                </a:rPr>
                <a:t>1. Submit responses for scoring</a:t>
              </a:r>
            </a:p>
          </p:txBody>
        </p:sp>
        <p:cxnSp>
          <p:nvCxnSpPr>
            <p:cNvPr id="6" name="Straight Connector 5">
              <a:extLst>
                <a:ext uri="{FF2B5EF4-FFF2-40B4-BE49-F238E27FC236}">
                  <a16:creationId xmlns:a16="http://schemas.microsoft.com/office/drawing/2014/main" id="{CE33C388-077A-947A-EDD6-B9F066E21F14}"/>
                </a:ext>
              </a:extLst>
            </p:cNvPr>
            <p:cNvCxnSpPr/>
            <p:nvPr/>
          </p:nvCxnSpPr>
          <p:spPr>
            <a:xfrm>
              <a:off x="4147574" y="3804557"/>
              <a:ext cx="1168400" cy="1"/>
            </a:xfrm>
            <a:prstGeom prst="line">
              <a:avLst/>
            </a:prstGeom>
            <a:ln>
              <a:solidFill>
                <a:srgbClr val="000000"/>
              </a:solidFill>
              <a:prstDash val="dash"/>
              <a:headEnd type="triangle"/>
              <a:tailEnd type="triangle"/>
            </a:ln>
          </p:spPr>
          <p:style>
            <a:lnRef idx="3">
              <a:schemeClr val="dk1"/>
            </a:lnRef>
            <a:fillRef idx="0">
              <a:schemeClr val="dk1"/>
            </a:fillRef>
            <a:effectRef idx="2">
              <a:schemeClr val="dk1"/>
            </a:effectRef>
            <a:fontRef idx="minor">
              <a:schemeClr val="tx1"/>
            </a:fontRef>
          </p:style>
        </p:cxnSp>
        <p:cxnSp>
          <p:nvCxnSpPr>
            <p:cNvPr id="7" name="Straight Connector 6">
              <a:extLst>
                <a:ext uri="{FF2B5EF4-FFF2-40B4-BE49-F238E27FC236}">
                  <a16:creationId xmlns:a16="http://schemas.microsoft.com/office/drawing/2014/main" id="{A15AFD5F-63B7-21DA-0B51-727E2F99E381}"/>
                </a:ext>
              </a:extLst>
            </p:cNvPr>
            <p:cNvCxnSpPr/>
            <p:nvPr/>
          </p:nvCxnSpPr>
          <p:spPr>
            <a:xfrm>
              <a:off x="6766713" y="3809419"/>
              <a:ext cx="1168400" cy="1"/>
            </a:xfrm>
            <a:prstGeom prst="line">
              <a:avLst/>
            </a:prstGeom>
            <a:ln>
              <a:solidFill>
                <a:srgbClr val="000000"/>
              </a:solidFill>
              <a:prstDash val="dash"/>
              <a:headEnd type="triangle"/>
              <a:tailEnd type="triangle"/>
            </a:ln>
          </p:spPr>
          <p:style>
            <a:lnRef idx="3">
              <a:schemeClr val="dk1"/>
            </a:lnRef>
            <a:fillRef idx="0">
              <a:schemeClr val="dk1"/>
            </a:fillRef>
            <a:effectRef idx="2">
              <a:schemeClr val="dk1"/>
            </a:effectRef>
            <a:fontRef idx="minor">
              <a:schemeClr val="tx1"/>
            </a:fontRef>
          </p:style>
        </p:cxnSp>
        <p:sp>
          <p:nvSpPr>
            <p:cNvPr id="11" name="TextBox 10">
              <a:extLst>
                <a:ext uri="{FF2B5EF4-FFF2-40B4-BE49-F238E27FC236}">
                  <a16:creationId xmlns:a16="http://schemas.microsoft.com/office/drawing/2014/main" id="{08FEDCF1-16D5-3BB5-91E7-861D9A58167B}"/>
                </a:ext>
              </a:extLst>
            </p:cNvPr>
            <p:cNvSpPr txBox="1"/>
            <p:nvPr/>
          </p:nvSpPr>
          <p:spPr>
            <a:xfrm>
              <a:off x="545276" y="989859"/>
              <a:ext cx="7722973" cy="461665"/>
            </a:xfrm>
            <a:prstGeom prst="rect">
              <a:avLst/>
            </a:prstGeom>
            <a:noFill/>
          </p:spPr>
          <p:txBody>
            <a:bodyPr wrap="square" rtlCol="0">
              <a:spAutoFit/>
            </a:bodyPr>
            <a:lstStyle/>
            <a:p>
              <a:r>
                <a:rPr lang="en-US" sz="2400">
                  <a:solidFill>
                    <a:srgbClr val="000000"/>
                  </a:solidFill>
                  <a:latin typeface="Arial" panose="020B0604020202020204" pitchFamily="34" charset="0"/>
                  <a:cs typeface="Arial" panose="020B0604020202020204" pitchFamily="34" charset="0"/>
                </a:rPr>
                <a:t>When is internet connectivity required?</a:t>
              </a:r>
            </a:p>
          </p:txBody>
        </p:sp>
        <p:pic>
          <p:nvPicPr>
            <p:cNvPr id="12" name="Graphic 11" descr="Programmer female with solid fill">
              <a:extLst>
                <a:ext uri="{FF2B5EF4-FFF2-40B4-BE49-F238E27FC236}">
                  <a16:creationId xmlns:a16="http://schemas.microsoft.com/office/drawing/2014/main" id="{F43842A0-B4EE-F4FC-81F1-3701815BDB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928497" y="3147333"/>
              <a:ext cx="1114425" cy="1114425"/>
            </a:xfrm>
            <a:prstGeom prst="rect">
              <a:avLst/>
            </a:prstGeom>
          </p:spPr>
        </p:pic>
        <p:pic>
          <p:nvPicPr>
            <p:cNvPr id="14" name="Graphic 13" descr="Syncing cloud with solid fill">
              <a:extLst>
                <a:ext uri="{FF2B5EF4-FFF2-40B4-BE49-F238E27FC236}">
                  <a16:creationId xmlns:a16="http://schemas.microsoft.com/office/drawing/2014/main" id="{993FEB66-687E-A492-1B30-E82F128885E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43009" y="3347358"/>
              <a:ext cx="914400" cy="914400"/>
            </a:xfrm>
            <a:prstGeom prst="rect">
              <a:avLst/>
            </a:prstGeom>
          </p:spPr>
        </p:pic>
        <p:pic>
          <p:nvPicPr>
            <p:cNvPr id="15" name="Graphic 14" descr="Database with solid fill">
              <a:extLst>
                <a:ext uri="{FF2B5EF4-FFF2-40B4-BE49-F238E27FC236}">
                  <a16:creationId xmlns:a16="http://schemas.microsoft.com/office/drawing/2014/main" id="{68DB2178-0BE2-CA5E-EE60-F9811DB4173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57257" y="3383357"/>
              <a:ext cx="914400" cy="914400"/>
            </a:xfrm>
            <a:prstGeom prst="rect">
              <a:avLst/>
            </a:prstGeom>
          </p:spPr>
        </p:pic>
        <p:sp>
          <p:nvSpPr>
            <p:cNvPr id="16" name="TextBox 15">
              <a:extLst>
                <a:ext uri="{FF2B5EF4-FFF2-40B4-BE49-F238E27FC236}">
                  <a16:creationId xmlns:a16="http://schemas.microsoft.com/office/drawing/2014/main" id="{CF14A8E2-D787-E93D-AAA9-DA667F67B201}"/>
                </a:ext>
              </a:extLst>
            </p:cNvPr>
            <p:cNvSpPr txBox="1"/>
            <p:nvPr/>
          </p:nvSpPr>
          <p:spPr>
            <a:xfrm>
              <a:off x="7935113" y="2935443"/>
              <a:ext cx="1800493" cy="369332"/>
            </a:xfrm>
            <a:prstGeom prst="rect">
              <a:avLst/>
            </a:prstGeom>
            <a:noFill/>
          </p:spPr>
          <p:txBody>
            <a:bodyPr wrap="none" rtlCol="0">
              <a:spAutoFit/>
            </a:bodyPr>
            <a:lstStyle/>
            <a:p>
              <a:r>
                <a:rPr lang="en-US">
                  <a:solidFill>
                    <a:srgbClr val="000000"/>
                  </a:solidFill>
                  <a:latin typeface="Arial" panose="020B0604020202020204" pitchFamily="34" charset="0"/>
                  <a:cs typeface="Arial" panose="020B0604020202020204" pitchFamily="34" charset="0"/>
                </a:rPr>
                <a:t>eMetric Servers</a:t>
              </a:r>
            </a:p>
          </p:txBody>
        </p:sp>
      </p:grpSp>
    </p:spTree>
    <p:extLst>
      <p:ext uri="{BB962C8B-B14F-4D97-AF65-F5344CB8AC3E}">
        <p14:creationId xmlns:p14="http://schemas.microsoft.com/office/powerpoint/2010/main" val="41317491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3248AA-4B11-5C96-E1D9-2D0865E15B47}"/>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78DE0F9A-60EF-013F-7150-798DA2BC909D}"/>
              </a:ext>
            </a:extLst>
          </p:cNvPr>
          <p:cNvSpPr txBox="1">
            <a:spLocks/>
          </p:cNvSpPr>
          <p:nvPr/>
        </p:nvSpPr>
        <p:spPr>
          <a:xfrm>
            <a:off x="103238" y="288266"/>
            <a:ext cx="11985523" cy="6794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a:lstStyle>
          <a:p>
            <a:r>
              <a:rPr lang="en-US" sz="3600" b="1">
                <a:solidFill>
                  <a:schemeClr val="bg1"/>
                </a:solidFill>
                <a:latin typeface="Arial"/>
                <a:cs typeface="Arial"/>
              </a:rPr>
              <a:t>MCAS Student Kiosk: Loss of Internet </a:t>
            </a:r>
          </a:p>
          <a:p>
            <a:r>
              <a:rPr lang="en-US" sz="3600" b="1">
                <a:solidFill>
                  <a:schemeClr val="bg1"/>
                </a:solidFill>
                <a:latin typeface="Arial"/>
                <a:cs typeface="Arial"/>
              </a:rPr>
              <a:t>Connectivity During Testing</a:t>
            </a:r>
          </a:p>
        </p:txBody>
      </p:sp>
      <p:grpSp>
        <p:nvGrpSpPr>
          <p:cNvPr id="4" name="Group 3">
            <a:extLst>
              <a:ext uri="{FF2B5EF4-FFF2-40B4-BE49-F238E27FC236}">
                <a16:creationId xmlns:a16="http://schemas.microsoft.com/office/drawing/2014/main" id="{F61C67C7-F719-90EF-D449-F59ACF5B0624}"/>
              </a:ext>
            </a:extLst>
          </p:cNvPr>
          <p:cNvGrpSpPr/>
          <p:nvPr/>
        </p:nvGrpSpPr>
        <p:grpSpPr>
          <a:xfrm>
            <a:off x="514055" y="1390881"/>
            <a:ext cx="10809011" cy="5127421"/>
            <a:chOff x="96893" y="960805"/>
            <a:chExt cx="11801968" cy="6019893"/>
          </a:xfrm>
        </p:grpSpPr>
        <p:sp>
          <p:nvSpPr>
            <p:cNvPr id="16" name="Rectangle 15">
              <a:extLst>
                <a:ext uri="{FF2B5EF4-FFF2-40B4-BE49-F238E27FC236}">
                  <a16:creationId xmlns:a16="http://schemas.microsoft.com/office/drawing/2014/main" id="{D0702015-FC2E-9DFB-9CBE-9A867CE96B92}"/>
                </a:ext>
              </a:extLst>
            </p:cNvPr>
            <p:cNvSpPr/>
            <p:nvPr/>
          </p:nvSpPr>
          <p:spPr>
            <a:xfrm>
              <a:off x="103238" y="1371600"/>
              <a:ext cx="2792150" cy="13067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Student with Internet Connectivity</a:t>
              </a:r>
            </a:p>
          </p:txBody>
        </p:sp>
        <p:pic>
          <p:nvPicPr>
            <p:cNvPr id="18" name="Graphic 17" descr="Programmer female with solid fill">
              <a:extLst>
                <a:ext uri="{FF2B5EF4-FFF2-40B4-BE49-F238E27FC236}">
                  <a16:creationId xmlns:a16="http://schemas.microsoft.com/office/drawing/2014/main" id="{C404968E-10A0-9569-2EB9-0D97286319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00391" y="1487506"/>
              <a:ext cx="1114425" cy="1114425"/>
            </a:xfrm>
            <a:prstGeom prst="rect">
              <a:avLst/>
            </a:prstGeom>
          </p:spPr>
        </p:pic>
        <p:pic>
          <p:nvPicPr>
            <p:cNvPr id="20" name="Picture 19">
              <a:extLst>
                <a:ext uri="{FF2B5EF4-FFF2-40B4-BE49-F238E27FC236}">
                  <a16:creationId xmlns:a16="http://schemas.microsoft.com/office/drawing/2014/main" id="{27A13762-1B7A-A38E-7A09-0665F95652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7870" y="1300170"/>
              <a:ext cx="724378" cy="557214"/>
            </a:xfrm>
            <a:prstGeom prst="rect">
              <a:avLst/>
            </a:prstGeom>
          </p:spPr>
        </p:pic>
        <p:pic>
          <p:nvPicPr>
            <p:cNvPr id="22" name="Graphic 21" descr="Database with solid fill">
              <a:extLst>
                <a:ext uri="{FF2B5EF4-FFF2-40B4-BE49-F238E27FC236}">
                  <a16:creationId xmlns:a16="http://schemas.microsoft.com/office/drawing/2014/main" id="{66B9436C-8E38-3540-F302-4A2B77F2E33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31303" y="1763966"/>
              <a:ext cx="914400" cy="914400"/>
            </a:xfrm>
            <a:prstGeom prst="rect">
              <a:avLst/>
            </a:prstGeom>
          </p:spPr>
        </p:pic>
        <p:sp>
          <p:nvSpPr>
            <p:cNvPr id="23" name="TextBox 22">
              <a:extLst>
                <a:ext uri="{FF2B5EF4-FFF2-40B4-BE49-F238E27FC236}">
                  <a16:creationId xmlns:a16="http://schemas.microsoft.com/office/drawing/2014/main" id="{A61354C9-CB07-3793-6E1F-09FC690C7C59}"/>
                </a:ext>
              </a:extLst>
            </p:cNvPr>
            <p:cNvSpPr txBox="1"/>
            <p:nvPr/>
          </p:nvSpPr>
          <p:spPr>
            <a:xfrm>
              <a:off x="9909159" y="1316052"/>
              <a:ext cx="1965893" cy="433617"/>
            </a:xfrm>
            <a:prstGeom prst="rect">
              <a:avLst/>
            </a:prstGeom>
            <a:noFill/>
          </p:spPr>
          <p:txBody>
            <a:bodyPr wrap="none" rtlCol="0">
              <a:spAutoFit/>
            </a:bodyPr>
            <a:lstStyle/>
            <a:p>
              <a:r>
                <a:rPr lang="en-US">
                  <a:solidFill>
                    <a:srgbClr val="000000"/>
                  </a:solidFill>
                  <a:latin typeface="Arial" panose="020B0604020202020204" pitchFamily="34" charset="0"/>
                  <a:cs typeface="Arial" panose="020B0604020202020204" pitchFamily="34" charset="0"/>
                </a:rPr>
                <a:t>eMetric Servers</a:t>
              </a:r>
            </a:p>
          </p:txBody>
        </p:sp>
        <p:pic>
          <p:nvPicPr>
            <p:cNvPr id="25" name="Graphic 24" descr="Syncing cloud with solid fill">
              <a:extLst>
                <a:ext uri="{FF2B5EF4-FFF2-40B4-BE49-F238E27FC236}">
                  <a16:creationId xmlns:a16="http://schemas.microsoft.com/office/drawing/2014/main" id="{A5341F6D-F8EC-8112-C9BA-5E99646823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154795" y="1896115"/>
              <a:ext cx="914400" cy="914400"/>
            </a:xfrm>
            <a:prstGeom prst="rect">
              <a:avLst/>
            </a:prstGeom>
          </p:spPr>
        </p:pic>
        <p:sp>
          <p:nvSpPr>
            <p:cNvPr id="28" name="TextBox 27">
              <a:extLst>
                <a:ext uri="{FF2B5EF4-FFF2-40B4-BE49-F238E27FC236}">
                  <a16:creationId xmlns:a16="http://schemas.microsoft.com/office/drawing/2014/main" id="{58B2709D-08F6-40AF-400A-DE56B2403428}"/>
                </a:ext>
              </a:extLst>
            </p:cNvPr>
            <p:cNvSpPr txBox="1"/>
            <p:nvPr/>
          </p:nvSpPr>
          <p:spPr>
            <a:xfrm>
              <a:off x="6378748" y="960805"/>
              <a:ext cx="2338410" cy="1084044"/>
            </a:xfrm>
            <a:prstGeom prst="rect">
              <a:avLst/>
            </a:prstGeom>
            <a:noFill/>
          </p:spPr>
          <p:txBody>
            <a:bodyPr wrap="square" rtlCol="0">
              <a:spAutoFit/>
            </a:bodyPr>
            <a:lstStyle/>
            <a:p>
              <a:pPr algn="ctr"/>
              <a:r>
                <a:rPr lang="en-US">
                  <a:solidFill>
                    <a:srgbClr val="000000"/>
                  </a:solidFill>
                  <a:latin typeface="Arial" panose="020B0604020202020204" pitchFamily="34" charset="0"/>
                  <a:cs typeface="Arial" panose="020B0604020202020204" pitchFamily="34" charset="0"/>
                </a:rPr>
                <a:t>Responses Sync Every </a:t>
              </a:r>
              <a:br>
                <a:rPr lang="en-US">
                  <a:solidFill>
                    <a:srgbClr val="000000"/>
                  </a:solidFill>
                  <a:latin typeface="Arial" panose="020B0604020202020204" pitchFamily="34" charset="0"/>
                  <a:cs typeface="Arial" panose="020B0604020202020204" pitchFamily="34" charset="0"/>
                </a:rPr>
              </a:br>
              <a:r>
                <a:rPr lang="en-US">
                  <a:solidFill>
                    <a:srgbClr val="000000"/>
                  </a:solidFill>
                  <a:latin typeface="Arial" panose="020B0604020202020204" pitchFamily="34" charset="0"/>
                  <a:cs typeface="Arial" panose="020B0604020202020204" pitchFamily="34" charset="0"/>
                </a:rPr>
                <a:t>45-90 seconds</a:t>
              </a:r>
            </a:p>
          </p:txBody>
        </p:sp>
        <p:sp>
          <p:nvSpPr>
            <p:cNvPr id="29" name="Rectangle 28">
              <a:extLst>
                <a:ext uri="{FF2B5EF4-FFF2-40B4-BE49-F238E27FC236}">
                  <a16:creationId xmlns:a16="http://schemas.microsoft.com/office/drawing/2014/main" id="{6A3F3E12-28BB-921B-640E-0DC3641D663F}"/>
                </a:ext>
              </a:extLst>
            </p:cNvPr>
            <p:cNvSpPr/>
            <p:nvPr/>
          </p:nvSpPr>
          <p:spPr>
            <a:xfrm>
              <a:off x="123188" y="3534548"/>
              <a:ext cx="2792150" cy="13067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Student with No Internet Connectivity</a:t>
              </a:r>
            </a:p>
          </p:txBody>
        </p:sp>
        <p:pic>
          <p:nvPicPr>
            <p:cNvPr id="30" name="Graphic 29" descr="Programmer female with solid fill">
              <a:extLst>
                <a:ext uri="{FF2B5EF4-FFF2-40B4-BE49-F238E27FC236}">
                  <a16:creationId xmlns:a16="http://schemas.microsoft.com/office/drawing/2014/main" id="{EA944C13-2FCD-F8F7-9001-76A22FA98F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89824" y="3423721"/>
              <a:ext cx="1114425" cy="1114425"/>
            </a:xfrm>
            <a:prstGeom prst="rect">
              <a:avLst/>
            </a:prstGeom>
          </p:spPr>
        </p:pic>
        <p:cxnSp>
          <p:nvCxnSpPr>
            <p:cNvPr id="32" name="Straight Arrow Connector 31">
              <a:extLst>
                <a:ext uri="{FF2B5EF4-FFF2-40B4-BE49-F238E27FC236}">
                  <a16:creationId xmlns:a16="http://schemas.microsoft.com/office/drawing/2014/main" id="{507EFDD2-2F52-F8D9-0AD8-819399E3BE24}"/>
                </a:ext>
              </a:extLst>
            </p:cNvPr>
            <p:cNvCxnSpPr/>
            <p:nvPr/>
          </p:nvCxnSpPr>
          <p:spPr>
            <a:xfrm>
              <a:off x="5034634" y="2328862"/>
              <a:ext cx="1558770"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68428007-C2CC-E02B-0F9E-79F1E63E5958}"/>
                </a:ext>
              </a:extLst>
            </p:cNvPr>
            <p:cNvCxnSpPr/>
            <p:nvPr/>
          </p:nvCxnSpPr>
          <p:spPr>
            <a:xfrm>
              <a:off x="4992710" y="3980933"/>
              <a:ext cx="1558770"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9934ED9-FCCE-599A-771A-4B494C6C80F7}"/>
                </a:ext>
              </a:extLst>
            </p:cNvPr>
            <p:cNvCxnSpPr/>
            <p:nvPr/>
          </p:nvCxnSpPr>
          <p:spPr>
            <a:xfrm>
              <a:off x="8374198" y="2328862"/>
              <a:ext cx="1558770"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pic>
          <p:nvPicPr>
            <p:cNvPr id="42" name="Graphic 41" descr="Warning with solid fill">
              <a:extLst>
                <a:ext uri="{FF2B5EF4-FFF2-40B4-BE49-F238E27FC236}">
                  <a16:creationId xmlns:a16="http://schemas.microsoft.com/office/drawing/2014/main" id="{41C18777-993C-350B-6CE3-2E70830A5A6D}"/>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90753" y="3640616"/>
              <a:ext cx="914400" cy="914400"/>
            </a:xfrm>
            <a:prstGeom prst="rect">
              <a:avLst/>
            </a:prstGeom>
          </p:spPr>
        </p:pic>
        <p:pic>
          <p:nvPicPr>
            <p:cNvPr id="44" name="Graphic 43" descr="Database with solid fill">
              <a:extLst>
                <a:ext uri="{FF2B5EF4-FFF2-40B4-BE49-F238E27FC236}">
                  <a16:creationId xmlns:a16="http://schemas.microsoft.com/office/drawing/2014/main" id="{72BEF306-DA3C-7C7B-46F0-03CAB75E00B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31303" y="3793866"/>
              <a:ext cx="914400" cy="914400"/>
            </a:xfrm>
            <a:prstGeom prst="rect">
              <a:avLst/>
            </a:prstGeom>
          </p:spPr>
        </p:pic>
        <p:sp>
          <p:nvSpPr>
            <p:cNvPr id="45" name="TextBox 44">
              <a:extLst>
                <a:ext uri="{FF2B5EF4-FFF2-40B4-BE49-F238E27FC236}">
                  <a16:creationId xmlns:a16="http://schemas.microsoft.com/office/drawing/2014/main" id="{9C6FB4B6-BCD3-4D56-B4BD-C0D6529E4318}"/>
                </a:ext>
              </a:extLst>
            </p:cNvPr>
            <p:cNvSpPr txBox="1"/>
            <p:nvPr/>
          </p:nvSpPr>
          <p:spPr>
            <a:xfrm>
              <a:off x="9909159" y="3408101"/>
              <a:ext cx="1965893" cy="433617"/>
            </a:xfrm>
            <a:prstGeom prst="rect">
              <a:avLst/>
            </a:prstGeom>
            <a:noFill/>
          </p:spPr>
          <p:txBody>
            <a:bodyPr wrap="none" rtlCol="0">
              <a:spAutoFit/>
            </a:bodyPr>
            <a:lstStyle/>
            <a:p>
              <a:r>
                <a:rPr lang="en-US">
                  <a:solidFill>
                    <a:srgbClr val="000000"/>
                  </a:solidFill>
                  <a:latin typeface="Arial" panose="020B0604020202020204" pitchFamily="34" charset="0"/>
                  <a:cs typeface="Arial" panose="020B0604020202020204" pitchFamily="34" charset="0"/>
                </a:rPr>
                <a:t>eMetric Servers</a:t>
              </a:r>
            </a:p>
          </p:txBody>
        </p:sp>
        <p:sp>
          <p:nvSpPr>
            <p:cNvPr id="61" name="Rectangle 60">
              <a:extLst>
                <a:ext uri="{FF2B5EF4-FFF2-40B4-BE49-F238E27FC236}">
                  <a16:creationId xmlns:a16="http://schemas.microsoft.com/office/drawing/2014/main" id="{8BD5C6F2-3FF0-60E2-29D0-B48872646148}"/>
                </a:ext>
              </a:extLst>
            </p:cNvPr>
            <p:cNvSpPr/>
            <p:nvPr/>
          </p:nvSpPr>
          <p:spPr>
            <a:xfrm>
              <a:off x="96893" y="5413609"/>
              <a:ext cx="2792150" cy="12156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Student with Restored Internet Connectivity</a:t>
              </a:r>
            </a:p>
          </p:txBody>
        </p:sp>
        <p:pic>
          <p:nvPicPr>
            <p:cNvPr id="62" name="Graphic 61" descr="Programmer female with solid fill">
              <a:extLst>
                <a:ext uri="{FF2B5EF4-FFF2-40B4-BE49-F238E27FC236}">
                  <a16:creationId xmlns:a16="http://schemas.microsoft.com/office/drawing/2014/main" id="{3B359767-029A-8B62-E678-38524C47CD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5168" y="5375035"/>
              <a:ext cx="1114425" cy="1114425"/>
            </a:xfrm>
            <a:prstGeom prst="rect">
              <a:avLst/>
            </a:prstGeom>
          </p:spPr>
        </p:pic>
        <p:cxnSp>
          <p:nvCxnSpPr>
            <p:cNvPr id="63" name="Straight Arrow Connector 62">
              <a:extLst>
                <a:ext uri="{FF2B5EF4-FFF2-40B4-BE49-F238E27FC236}">
                  <a16:creationId xmlns:a16="http://schemas.microsoft.com/office/drawing/2014/main" id="{6E0E852F-02D9-FD27-DF4B-455B81C668F7}"/>
                </a:ext>
              </a:extLst>
            </p:cNvPr>
            <p:cNvCxnSpPr/>
            <p:nvPr/>
          </p:nvCxnSpPr>
          <p:spPr>
            <a:xfrm>
              <a:off x="5034634" y="6389448"/>
              <a:ext cx="1558770"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pic>
          <p:nvPicPr>
            <p:cNvPr id="66" name="Graphic 65" descr="Database with solid fill">
              <a:extLst>
                <a:ext uri="{FF2B5EF4-FFF2-40B4-BE49-F238E27FC236}">
                  <a16:creationId xmlns:a16="http://schemas.microsoft.com/office/drawing/2014/main" id="{F170CB43-13B6-E74A-92D4-2FF89A3B50E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383688" y="5932248"/>
              <a:ext cx="914400" cy="914400"/>
            </a:xfrm>
            <a:prstGeom prst="rect">
              <a:avLst/>
            </a:prstGeom>
          </p:spPr>
        </p:pic>
        <p:sp>
          <p:nvSpPr>
            <p:cNvPr id="67" name="TextBox 66">
              <a:extLst>
                <a:ext uri="{FF2B5EF4-FFF2-40B4-BE49-F238E27FC236}">
                  <a16:creationId xmlns:a16="http://schemas.microsoft.com/office/drawing/2014/main" id="{F5BAD0B5-B767-BAAC-A05B-A40DD32D525D}"/>
                </a:ext>
              </a:extLst>
            </p:cNvPr>
            <p:cNvSpPr txBox="1"/>
            <p:nvPr/>
          </p:nvSpPr>
          <p:spPr>
            <a:xfrm>
              <a:off x="9932968" y="5546483"/>
              <a:ext cx="1965893" cy="433617"/>
            </a:xfrm>
            <a:prstGeom prst="rect">
              <a:avLst/>
            </a:prstGeom>
            <a:noFill/>
          </p:spPr>
          <p:txBody>
            <a:bodyPr wrap="none" rtlCol="0">
              <a:spAutoFit/>
            </a:bodyPr>
            <a:lstStyle/>
            <a:p>
              <a:r>
                <a:rPr lang="en-US">
                  <a:solidFill>
                    <a:srgbClr val="000000"/>
                  </a:solidFill>
                  <a:latin typeface="Arial" panose="020B0604020202020204" pitchFamily="34" charset="0"/>
                  <a:cs typeface="Arial" panose="020B0604020202020204" pitchFamily="34" charset="0"/>
                </a:rPr>
                <a:t>eMetric Servers</a:t>
              </a:r>
            </a:p>
          </p:txBody>
        </p:sp>
        <p:pic>
          <p:nvPicPr>
            <p:cNvPr id="69" name="Graphic 68" descr="Syncing cloud with solid fill">
              <a:extLst>
                <a:ext uri="{FF2B5EF4-FFF2-40B4-BE49-F238E27FC236}">
                  <a16:creationId xmlns:a16="http://schemas.microsoft.com/office/drawing/2014/main" id="{1ECD82FC-286D-B0C7-C0A6-7ABFF322305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90753" y="5823542"/>
              <a:ext cx="914400" cy="914400"/>
            </a:xfrm>
            <a:prstGeom prst="rect">
              <a:avLst/>
            </a:prstGeom>
          </p:spPr>
        </p:pic>
        <p:cxnSp>
          <p:nvCxnSpPr>
            <p:cNvPr id="70" name="Straight Arrow Connector 69">
              <a:extLst>
                <a:ext uri="{FF2B5EF4-FFF2-40B4-BE49-F238E27FC236}">
                  <a16:creationId xmlns:a16="http://schemas.microsoft.com/office/drawing/2014/main" id="{7BBA6282-B5C6-77C6-B21F-DC20357E34F0}"/>
                </a:ext>
              </a:extLst>
            </p:cNvPr>
            <p:cNvCxnSpPr/>
            <p:nvPr/>
          </p:nvCxnSpPr>
          <p:spPr>
            <a:xfrm>
              <a:off x="8350389" y="6410406"/>
              <a:ext cx="1558770"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pic>
          <p:nvPicPr>
            <p:cNvPr id="72" name="Picture 71">
              <a:extLst>
                <a:ext uri="{FF2B5EF4-FFF2-40B4-BE49-F238E27FC236}">
                  <a16:creationId xmlns:a16="http://schemas.microsoft.com/office/drawing/2014/main" id="{FA200278-0591-0E07-E10D-139405F691E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3321" y="5509084"/>
              <a:ext cx="724378" cy="557214"/>
            </a:xfrm>
            <a:prstGeom prst="rect">
              <a:avLst/>
            </a:prstGeom>
          </p:spPr>
        </p:pic>
        <p:pic>
          <p:nvPicPr>
            <p:cNvPr id="74" name="Graphic 73" descr="Open folder with solid fill">
              <a:extLst>
                <a:ext uri="{FF2B5EF4-FFF2-40B4-BE49-F238E27FC236}">
                  <a16:creationId xmlns:a16="http://schemas.microsoft.com/office/drawing/2014/main" id="{B2AEEB27-AAD7-3519-DBA1-3E058743BD8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990223" y="4251855"/>
              <a:ext cx="914400" cy="914400"/>
            </a:xfrm>
            <a:prstGeom prst="rect">
              <a:avLst/>
            </a:prstGeom>
          </p:spPr>
        </p:pic>
        <p:cxnSp>
          <p:nvCxnSpPr>
            <p:cNvPr id="76" name="Straight Arrow Connector 75">
              <a:extLst>
                <a:ext uri="{FF2B5EF4-FFF2-40B4-BE49-F238E27FC236}">
                  <a16:creationId xmlns:a16="http://schemas.microsoft.com/office/drawing/2014/main" id="{34DB3C39-022D-7D9C-EDE7-83E722CF8AF0}"/>
                </a:ext>
              </a:extLst>
            </p:cNvPr>
            <p:cNvCxnSpPr>
              <a:cxnSpLocks/>
            </p:cNvCxnSpPr>
            <p:nvPr/>
          </p:nvCxnSpPr>
          <p:spPr>
            <a:xfrm flipH="1">
              <a:off x="4992710" y="4251066"/>
              <a:ext cx="1558770"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pic>
          <p:nvPicPr>
            <p:cNvPr id="82" name="Graphic 81" descr="Open folder outline">
              <a:extLst>
                <a:ext uri="{FF2B5EF4-FFF2-40B4-BE49-F238E27FC236}">
                  <a16:creationId xmlns:a16="http://schemas.microsoft.com/office/drawing/2014/main" id="{E49747C3-6D26-DFFC-91CD-CD89B738D0A4}"/>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102905" y="6066298"/>
              <a:ext cx="914400" cy="914400"/>
            </a:xfrm>
            <a:prstGeom prst="rect">
              <a:avLst/>
            </a:prstGeom>
          </p:spPr>
        </p:pic>
        <p:pic>
          <p:nvPicPr>
            <p:cNvPr id="84" name="Picture 83">
              <a:extLst>
                <a:ext uri="{FF2B5EF4-FFF2-40B4-BE49-F238E27FC236}">
                  <a16:creationId xmlns:a16="http://schemas.microsoft.com/office/drawing/2014/main" id="{E47E897C-6830-7E05-77D0-6F1206A54F2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274820" y="3326293"/>
              <a:ext cx="521379" cy="547448"/>
            </a:xfrm>
            <a:prstGeom prst="rect">
              <a:avLst/>
            </a:prstGeom>
          </p:spPr>
        </p:pic>
      </p:grpSp>
      <p:sp>
        <p:nvSpPr>
          <p:cNvPr id="2" name="TextBox 1">
            <a:extLst>
              <a:ext uri="{FF2B5EF4-FFF2-40B4-BE49-F238E27FC236}">
                <a16:creationId xmlns:a16="http://schemas.microsoft.com/office/drawing/2014/main" id="{50A999E2-E467-DABA-E97A-A3C2B69C6C94}"/>
              </a:ext>
            </a:extLst>
          </p:cNvPr>
          <p:cNvSpPr txBox="1"/>
          <p:nvPr/>
        </p:nvSpPr>
        <p:spPr>
          <a:xfrm>
            <a:off x="5036360" y="1397190"/>
            <a:ext cx="1301889" cy="830997"/>
          </a:xfrm>
          <a:prstGeom prst="rect">
            <a:avLst/>
          </a:prstGeom>
          <a:noFill/>
        </p:spPr>
        <p:txBody>
          <a:bodyPr wrap="square" rtlCol="0">
            <a:spAutoFit/>
          </a:bodyPr>
          <a:lstStyle/>
          <a:p>
            <a:r>
              <a:rPr lang="en-US" sz="1600">
                <a:solidFill>
                  <a:srgbClr val="000000"/>
                </a:solidFill>
                <a:latin typeface="Arial" panose="020B0604020202020204" pitchFamily="34" charset="0"/>
                <a:cs typeface="Arial" panose="020B0604020202020204" pitchFamily="34" charset="0"/>
              </a:rPr>
              <a:t>Internet connectivity indicator</a:t>
            </a:r>
          </a:p>
        </p:txBody>
      </p:sp>
    </p:spTree>
    <p:extLst>
      <p:ext uri="{BB962C8B-B14F-4D97-AF65-F5344CB8AC3E}">
        <p14:creationId xmlns:p14="http://schemas.microsoft.com/office/powerpoint/2010/main" val="3273245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C31C5B-B3E2-5E75-9743-9B09FDDBCF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11984B-F740-F1FD-4B2D-E4D76C0B4D30}"/>
              </a:ext>
            </a:extLst>
          </p:cNvPr>
          <p:cNvSpPr txBox="1">
            <a:spLocks/>
          </p:cNvSpPr>
          <p:nvPr/>
        </p:nvSpPr>
        <p:spPr>
          <a:xfrm>
            <a:off x="44821" y="344764"/>
            <a:ext cx="11985523" cy="6794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a:lstStyle>
          <a:p>
            <a:r>
              <a:rPr lang="en-US" sz="3600" b="1">
                <a:solidFill>
                  <a:schemeClr val="bg1"/>
                </a:solidFill>
                <a:latin typeface="Arial"/>
                <a:cs typeface="Arial"/>
              </a:rPr>
              <a:t>MCAS Student Kiosk: </a:t>
            </a:r>
          </a:p>
          <a:p>
            <a:r>
              <a:rPr lang="en-US" sz="3600" b="1">
                <a:solidFill>
                  <a:schemeClr val="bg1"/>
                </a:solidFill>
                <a:latin typeface="Arial"/>
                <a:cs typeface="Arial"/>
              </a:rPr>
              <a:t>Finish the Test with No Connectivity</a:t>
            </a:r>
          </a:p>
        </p:txBody>
      </p:sp>
      <p:pic>
        <p:nvPicPr>
          <p:cNvPr id="95" name="Picture 94">
            <a:extLst>
              <a:ext uri="{FF2B5EF4-FFF2-40B4-BE49-F238E27FC236}">
                <a16:creationId xmlns:a16="http://schemas.microsoft.com/office/drawing/2014/main" id="{8D6CEFDD-0113-95CB-0831-E65E2765EF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6259" y="4200546"/>
            <a:ext cx="724378" cy="557214"/>
          </a:xfrm>
          <a:prstGeom prst="rect">
            <a:avLst/>
          </a:prstGeom>
        </p:spPr>
      </p:pic>
      <p:grpSp>
        <p:nvGrpSpPr>
          <p:cNvPr id="4" name="Group 3">
            <a:extLst>
              <a:ext uri="{FF2B5EF4-FFF2-40B4-BE49-F238E27FC236}">
                <a16:creationId xmlns:a16="http://schemas.microsoft.com/office/drawing/2014/main" id="{F43EA86D-CFDF-A8CB-B7A6-09E1746B21D5}"/>
              </a:ext>
            </a:extLst>
          </p:cNvPr>
          <p:cNvGrpSpPr/>
          <p:nvPr/>
        </p:nvGrpSpPr>
        <p:grpSpPr>
          <a:xfrm>
            <a:off x="779158" y="1508915"/>
            <a:ext cx="10563467" cy="5011417"/>
            <a:chOff x="90045" y="634734"/>
            <a:chExt cx="11865309" cy="6248795"/>
          </a:xfrm>
        </p:grpSpPr>
        <p:pic>
          <p:nvPicPr>
            <p:cNvPr id="84" name="Graphic 83" descr="Programmer female with solid fill">
              <a:extLst>
                <a:ext uri="{FF2B5EF4-FFF2-40B4-BE49-F238E27FC236}">
                  <a16:creationId xmlns:a16="http://schemas.microsoft.com/office/drawing/2014/main" id="{83F27B29-55B1-D659-C252-F1E0DDD9557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34208" y="1264851"/>
              <a:ext cx="1114425" cy="1114425"/>
            </a:xfrm>
            <a:prstGeom prst="rect">
              <a:avLst/>
            </a:prstGeom>
          </p:spPr>
        </p:pic>
        <p:pic>
          <p:nvPicPr>
            <p:cNvPr id="85" name="Graphic 84" descr="Open folder with solid fill">
              <a:extLst>
                <a:ext uri="{FF2B5EF4-FFF2-40B4-BE49-F238E27FC236}">
                  <a16:creationId xmlns:a16="http://schemas.microsoft.com/office/drawing/2014/main" id="{5EC0144E-6E96-9BEB-D016-8C7619E76BC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613009" y="1635785"/>
              <a:ext cx="914400" cy="914400"/>
            </a:xfrm>
            <a:prstGeom prst="rect">
              <a:avLst/>
            </a:prstGeom>
          </p:spPr>
        </p:pic>
        <p:pic>
          <p:nvPicPr>
            <p:cNvPr id="86" name="Picture 85">
              <a:extLst>
                <a:ext uri="{FF2B5EF4-FFF2-40B4-BE49-F238E27FC236}">
                  <a16:creationId xmlns:a16="http://schemas.microsoft.com/office/drawing/2014/main" id="{D95AD3AA-5FB2-8E3D-7C6F-5E5F36FC65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19204" y="1167423"/>
              <a:ext cx="521379" cy="547448"/>
            </a:xfrm>
            <a:prstGeom prst="rect">
              <a:avLst/>
            </a:prstGeom>
          </p:spPr>
        </p:pic>
        <p:sp>
          <p:nvSpPr>
            <p:cNvPr id="87" name="Rectangle 86">
              <a:extLst>
                <a:ext uri="{FF2B5EF4-FFF2-40B4-BE49-F238E27FC236}">
                  <a16:creationId xmlns:a16="http://schemas.microsoft.com/office/drawing/2014/main" id="{9C3D91AF-6DB4-5FC6-D9B1-C7DCA7FDBFDC}"/>
                </a:ext>
              </a:extLst>
            </p:cNvPr>
            <p:cNvSpPr/>
            <p:nvPr/>
          </p:nvSpPr>
          <p:spPr>
            <a:xfrm>
              <a:off x="123188" y="1072510"/>
              <a:ext cx="2792150" cy="13067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Student Finishes Test with No Internet Connectivity</a:t>
              </a:r>
            </a:p>
          </p:txBody>
        </p:sp>
        <p:pic>
          <p:nvPicPr>
            <p:cNvPr id="89" name="Graphic 88" descr="Office worker female with solid fill">
              <a:extLst>
                <a:ext uri="{FF2B5EF4-FFF2-40B4-BE49-F238E27FC236}">
                  <a16:creationId xmlns:a16="http://schemas.microsoft.com/office/drawing/2014/main" id="{76620A00-E88A-FCAD-1B48-560A1000999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193542" y="1222359"/>
              <a:ext cx="1190146" cy="1190146"/>
            </a:xfrm>
            <a:prstGeom prst="rect">
              <a:avLst/>
            </a:prstGeom>
          </p:spPr>
        </p:pic>
        <p:cxnSp>
          <p:nvCxnSpPr>
            <p:cNvPr id="90" name="Straight Arrow Connector 89">
              <a:extLst>
                <a:ext uri="{FF2B5EF4-FFF2-40B4-BE49-F238E27FC236}">
                  <a16:creationId xmlns:a16="http://schemas.microsoft.com/office/drawing/2014/main" id="{F72E1A56-C249-656E-CD53-4458752DA613}"/>
                </a:ext>
              </a:extLst>
            </p:cNvPr>
            <p:cNvCxnSpPr>
              <a:cxnSpLocks/>
            </p:cNvCxnSpPr>
            <p:nvPr/>
          </p:nvCxnSpPr>
          <p:spPr>
            <a:xfrm>
              <a:off x="6267097" y="2091094"/>
              <a:ext cx="2083292" cy="1891"/>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sp>
          <p:nvSpPr>
            <p:cNvPr id="91" name="Rectangle 90">
              <a:extLst>
                <a:ext uri="{FF2B5EF4-FFF2-40B4-BE49-F238E27FC236}">
                  <a16:creationId xmlns:a16="http://schemas.microsoft.com/office/drawing/2014/main" id="{D367A942-458E-F2B3-EC4D-E7037D9D1F82}"/>
                </a:ext>
              </a:extLst>
            </p:cNvPr>
            <p:cNvSpPr/>
            <p:nvPr/>
          </p:nvSpPr>
          <p:spPr>
            <a:xfrm>
              <a:off x="90045" y="4093123"/>
              <a:ext cx="2792150" cy="130676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atin typeface="Arial" panose="020B0604020202020204" pitchFamily="34" charset="0"/>
                  <a:cs typeface="Arial" panose="020B0604020202020204" pitchFamily="34" charset="0"/>
                </a:rPr>
                <a:t>Test Administrator on Student Device with Internet Connectivity</a:t>
              </a:r>
            </a:p>
          </p:txBody>
        </p:sp>
        <p:pic>
          <p:nvPicPr>
            <p:cNvPr id="92" name="Graphic 91" descr="Office worker female with solid fill">
              <a:extLst>
                <a:ext uri="{FF2B5EF4-FFF2-40B4-BE49-F238E27FC236}">
                  <a16:creationId xmlns:a16="http://schemas.microsoft.com/office/drawing/2014/main" id="{8E421C60-EE3F-5FF5-3107-51506C10500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931042" y="4274269"/>
              <a:ext cx="1206331" cy="1206330"/>
            </a:xfrm>
            <a:prstGeom prst="rect">
              <a:avLst/>
            </a:prstGeom>
          </p:spPr>
        </p:pic>
        <p:sp>
          <p:nvSpPr>
            <p:cNvPr id="94" name="TextBox 93">
              <a:extLst>
                <a:ext uri="{FF2B5EF4-FFF2-40B4-BE49-F238E27FC236}">
                  <a16:creationId xmlns:a16="http://schemas.microsoft.com/office/drawing/2014/main" id="{99571DF7-3D79-D9F2-0240-81A37FACC8FA}"/>
                </a:ext>
              </a:extLst>
            </p:cNvPr>
            <p:cNvSpPr txBox="1"/>
            <p:nvPr/>
          </p:nvSpPr>
          <p:spPr>
            <a:xfrm>
              <a:off x="5733629" y="869244"/>
              <a:ext cx="3675094" cy="1151311"/>
            </a:xfrm>
            <a:prstGeom prst="rect">
              <a:avLst/>
            </a:prstGeom>
            <a:noFill/>
          </p:spPr>
          <p:txBody>
            <a:bodyPr wrap="square" rtlCol="0">
              <a:spAutoFit/>
            </a:bodyPr>
            <a:lstStyle/>
            <a:p>
              <a:pPr algn="ctr"/>
              <a:r>
                <a:rPr lang="en-US">
                  <a:solidFill>
                    <a:srgbClr val="000000"/>
                  </a:solidFill>
                  <a:latin typeface="Arial" panose="020B0604020202020204" pitchFamily="34" charset="0"/>
                  <a:cs typeface="Arial" panose="020B0604020202020204" pitchFamily="34" charset="0"/>
                </a:rPr>
                <a:t>Student turns in test and receives prompt to notify test administrator</a:t>
              </a:r>
            </a:p>
          </p:txBody>
        </p:sp>
        <p:sp>
          <p:nvSpPr>
            <p:cNvPr id="96" name="TextBox 95">
              <a:extLst>
                <a:ext uri="{FF2B5EF4-FFF2-40B4-BE49-F238E27FC236}">
                  <a16:creationId xmlns:a16="http://schemas.microsoft.com/office/drawing/2014/main" id="{14F1D01F-A0ED-A1AF-E552-573035FD9681}"/>
                </a:ext>
              </a:extLst>
            </p:cNvPr>
            <p:cNvSpPr txBox="1"/>
            <p:nvPr/>
          </p:nvSpPr>
          <p:spPr>
            <a:xfrm>
              <a:off x="5616706" y="5732218"/>
              <a:ext cx="4147310" cy="1151311"/>
            </a:xfrm>
            <a:prstGeom prst="rect">
              <a:avLst/>
            </a:prstGeom>
            <a:noFill/>
          </p:spPr>
          <p:txBody>
            <a:bodyPr wrap="square" rtlCol="0">
              <a:spAutoFit/>
            </a:bodyPr>
            <a:lstStyle/>
            <a:p>
              <a:pPr algn="ctr"/>
              <a:r>
                <a:rPr lang="en-US">
                  <a:solidFill>
                    <a:srgbClr val="000000"/>
                  </a:solidFill>
                  <a:latin typeface="Arial" panose="020B0604020202020204" pitchFamily="34" charset="0"/>
                  <a:cs typeface="Arial" panose="020B0604020202020204" pitchFamily="34" charset="0"/>
                </a:rPr>
                <a:t>Test administrator uses student testing device and relaunches the MCAS Student Kiosk</a:t>
              </a:r>
            </a:p>
          </p:txBody>
        </p:sp>
        <p:cxnSp>
          <p:nvCxnSpPr>
            <p:cNvPr id="98" name="Straight Arrow Connector 97">
              <a:extLst>
                <a:ext uri="{FF2B5EF4-FFF2-40B4-BE49-F238E27FC236}">
                  <a16:creationId xmlns:a16="http://schemas.microsoft.com/office/drawing/2014/main" id="{72A28486-11A1-A8FB-4EDB-E7166C896702}"/>
                </a:ext>
              </a:extLst>
            </p:cNvPr>
            <p:cNvCxnSpPr/>
            <p:nvPr/>
          </p:nvCxnSpPr>
          <p:spPr>
            <a:xfrm>
              <a:off x="5034634" y="5275017"/>
              <a:ext cx="1558770"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pic>
          <p:nvPicPr>
            <p:cNvPr id="99" name="Graphic 98" descr="Database with solid fill">
              <a:extLst>
                <a:ext uri="{FF2B5EF4-FFF2-40B4-BE49-F238E27FC236}">
                  <a16:creationId xmlns:a16="http://schemas.microsoft.com/office/drawing/2014/main" id="{204EB50D-A958-0F34-824D-914C509AC3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383688" y="4817817"/>
              <a:ext cx="914400" cy="914400"/>
            </a:xfrm>
            <a:prstGeom prst="rect">
              <a:avLst/>
            </a:prstGeom>
          </p:spPr>
        </p:pic>
        <p:sp>
          <p:nvSpPr>
            <p:cNvPr id="100" name="TextBox 99">
              <a:extLst>
                <a:ext uri="{FF2B5EF4-FFF2-40B4-BE49-F238E27FC236}">
                  <a16:creationId xmlns:a16="http://schemas.microsoft.com/office/drawing/2014/main" id="{CB4007C2-1415-AC1D-E3EF-8F6E5BA259CD}"/>
                </a:ext>
              </a:extLst>
            </p:cNvPr>
            <p:cNvSpPr txBox="1"/>
            <p:nvPr/>
          </p:nvSpPr>
          <p:spPr>
            <a:xfrm>
              <a:off x="9932968" y="4432052"/>
              <a:ext cx="2022386" cy="460524"/>
            </a:xfrm>
            <a:prstGeom prst="rect">
              <a:avLst/>
            </a:prstGeom>
            <a:noFill/>
          </p:spPr>
          <p:txBody>
            <a:bodyPr wrap="none" rtlCol="0">
              <a:spAutoFit/>
            </a:bodyPr>
            <a:lstStyle/>
            <a:p>
              <a:r>
                <a:rPr lang="en-US">
                  <a:solidFill>
                    <a:srgbClr val="000000"/>
                  </a:solidFill>
                  <a:latin typeface="Arial" panose="020B0604020202020204" pitchFamily="34" charset="0"/>
                  <a:cs typeface="Arial" panose="020B0604020202020204" pitchFamily="34" charset="0"/>
                </a:rPr>
                <a:t>eMetric Servers</a:t>
              </a:r>
            </a:p>
          </p:txBody>
        </p:sp>
        <p:pic>
          <p:nvPicPr>
            <p:cNvPr id="101" name="Graphic 100" descr="Syncing cloud with solid fill">
              <a:extLst>
                <a:ext uri="{FF2B5EF4-FFF2-40B4-BE49-F238E27FC236}">
                  <a16:creationId xmlns:a16="http://schemas.microsoft.com/office/drawing/2014/main" id="{5DD1F353-0BB6-DE57-F5DB-4D47776A849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090753" y="4709111"/>
              <a:ext cx="914400" cy="914400"/>
            </a:xfrm>
            <a:prstGeom prst="rect">
              <a:avLst/>
            </a:prstGeom>
          </p:spPr>
        </p:pic>
        <p:cxnSp>
          <p:nvCxnSpPr>
            <p:cNvPr id="102" name="Straight Arrow Connector 101">
              <a:extLst>
                <a:ext uri="{FF2B5EF4-FFF2-40B4-BE49-F238E27FC236}">
                  <a16:creationId xmlns:a16="http://schemas.microsoft.com/office/drawing/2014/main" id="{94201926-6873-AFF0-7F9F-118150EF1954}"/>
                </a:ext>
              </a:extLst>
            </p:cNvPr>
            <p:cNvCxnSpPr/>
            <p:nvPr/>
          </p:nvCxnSpPr>
          <p:spPr>
            <a:xfrm>
              <a:off x="8350389" y="5295975"/>
              <a:ext cx="1558770" cy="0"/>
            </a:xfrm>
            <a:prstGeom prst="straightConnector1">
              <a:avLst/>
            </a:prstGeom>
            <a:ln w="38100">
              <a:solidFill>
                <a:srgbClr val="000000"/>
              </a:solidFill>
              <a:tailEnd type="triangle"/>
            </a:ln>
          </p:spPr>
          <p:style>
            <a:lnRef idx="1">
              <a:schemeClr val="accent1"/>
            </a:lnRef>
            <a:fillRef idx="0">
              <a:schemeClr val="accent1"/>
            </a:fillRef>
            <a:effectRef idx="0">
              <a:schemeClr val="accent1"/>
            </a:effectRef>
            <a:fontRef idx="minor">
              <a:schemeClr val="tx1"/>
            </a:fontRef>
          </p:style>
        </p:cxnSp>
        <p:pic>
          <p:nvPicPr>
            <p:cNvPr id="103" name="Graphic 102" descr="Open folder outline">
              <a:extLst>
                <a:ext uri="{FF2B5EF4-FFF2-40B4-BE49-F238E27FC236}">
                  <a16:creationId xmlns:a16="http://schemas.microsoft.com/office/drawing/2014/main" id="{EE562B89-5A09-C5DC-F181-6D1EDC6D1F1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119117" y="4709112"/>
              <a:ext cx="914400" cy="914400"/>
            </a:xfrm>
            <a:prstGeom prst="rect">
              <a:avLst/>
            </a:prstGeom>
          </p:spPr>
        </p:pic>
        <p:sp>
          <p:nvSpPr>
            <p:cNvPr id="3" name="TextBox 2">
              <a:extLst>
                <a:ext uri="{FF2B5EF4-FFF2-40B4-BE49-F238E27FC236}">
                  <a16:creationId xmlns:a16="http://schemas.microsoft.com/office/drawing/2014/main" id="{8E0C1EA8-A9D7-EDDA-D09E-107419BACDDD}"/>
                </a:ext>
              </a:extLst>
            </p:cNvPr>
            <p:cNvSpPr txBox="1"/>
            <p:nvPr/>
          </p:nvSpPr>
          <p:spPr>
            <a:xfrm>
              <a:off x="3846035" y="634734"/>
              <a:ext cx="2150482" cy="652409"/>
            </a:xfrm>
            <a:prstGeom prst="rect">
              <a:avLst/>
            </a:prstGeom>
            <a:noFill/>
          </p:spPr>
          <p:txBody>
            <a:bodyPr wrap="square" rtlCol="0">
              <a:spAutoFit/>
            </a:bodyPr>
            <a:lstStyle/>
            <a:p>
              <a:pPr algn="ctr"/>
              <a:r>
                <a:rPr lang="en-US" sz="1400">
                  <a:solidFill>
                    <a:srgbClr val="000000"/>
                  </a:solidFill>
                  <a:latin typeface="Arial" panose="020B0604020202020204" pitchFamily="34" charset="0"/>
                  <a:cs typeface="Arial" panose="020B0604020202020204" pitchFamily="34" charset="0"/>
                </a:rPr>
                <a:t>Internet connectivity indicator</a:t>
              </a:r>
            </a:p>
          </p:txBody>
        </p:sp>
      </p:grpSp>
    </p:spTree>
    <p:extLst>
      <p:ext uri="{BB962C8B-B14F-4D97-AF65-F5344CB8AC3E}">
        <p14:creationId xmlns:p14="http://schemas.microsoft.com/office/powerpoint/2010/main" val="14198694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7E147-E8B4-16EB-9959-0D43D3F14698}"/>
              </a:ext>
            </a:extLst>
          </p:cNvPr>
          <p:cNvSpPr txBox="1">
            <a:spLocks/>
          </p:cNvSpPr>
          <p:nvPr/>
        </p:nvSpPr>
        <p:spPr>
          <a:xfrm>
            <a:off x="206477" y="341348"/>
            <a:ext cx="11985523" cy="6794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a:lstStyle>
          <a:p>
            <a:r>
              <a:rPr lang="en-US" sz="4000" b="1">
                <a:solidFill>
                  <a:schemeClr val="bg1"/>
                </a:solidFill>
                <a:latin typeface="Arial" panose="020B0604020202020204" pitchFamily="34" charset="0"/>
                <a:cs typeface="Arial" panose="020B0604020202020204" pitchFamily="34" charset="0"/>
              </a:rPr>
              <a:t>Loss of Network Connectivity </a:t>
            </a:r>
          </a:p>
          <a:p>
            <a:r>
              <a:rPr lang="en-US" sz="4000" b="1">
                <a:solidFill>
                  <a:schemeClr val="bg1"/>
                </a:solidFill>
                <a:latin typeface="Arial" panose="020B0604020202020204" pitchFamily="34" charset="0"/>
                <a:cs typeface="Arial" panose="020B0604020202020204" pitchFamily="34" charset="0"/>
              </a:rPr>
              <a:t>Procedure Summary</a:t>
            </a:r>
          </a:p>
        </p:txBody>
      </p:sp>
      <p:sp>
        <p:nvSpPr>
          <p:cNvPr id="3" name="Content Placeholder 2">
            <a:extLst>
              <a:ext uri="{FF2B5EF4-FFF2-40B4-BE49-F238E27FC236}">
                <a16:creationId xmlns:a16="http://schemas.microsoft.com/office/drawing/2014/main" id="{44C77FC9-E05C-9150-8A1E-B1C21F42BEBE}"/>
              </a:ext>
            </a:extLst>
          </p:cNvPr>
          <p:cNvSpPr txBox="1">
            <a:spLocks/>
          </p:cNvSpPr>
          <p:nvPr/>
        </p:nvSpPr>
        <p:spPr>
          <a:xfrm>
            <a:off x="496316" y="1458877"/>
            <a:ext cx="10729488" cy="5057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0000"/>
              </a:buClr>
            </a:pPr>
            <a:r>
              <a:rPr lang="en-US" sz="2400" dirty="0">
                <a:solidFill>
                  <a:srgbClr val="000000"/>
                </a:solidFill>
                <a:latin typeface="Arial" panose="020B0604020202020204" pitchFamily="34" charset="0"/>
                <a:cs typeface="Arial" panose="020B0604020202020204" pitchFamily="34" charset="0"/>
              </a:rPr>
              <a:t>If a student finishes and is ready to turn in the test while offline (prior to the network being restored):</a:t>
            </a:r>
          </a:p>
          <a:p>
            <a:pPr lvl="1">
              <a:buClr>
                <a:srgbClr val="000000"/>
              </a:buClr>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Allow student to turn in test. </a:t>
            </a:r>
          </a:p>
          <a:p>
            <a:pPr lvl="1">
              <a:buClr>
                <a:srgbClr val="000000"/>
              </a:buClr>
              <a:buFont typeface="Arial" panose="020B0604020202020204" pitchFamily="34" charset="0"/>
              <a:buChar char="•"/>
            </a:pPr>
            <a:r>
              <a:rPr lang="en-US" sz="2000" dirty="0">
                <a:solidFill>
                  <a:srgbClr val="000000"/>
                </a:solidFill>
                <a:latin typeface="Arial"/>
                <a:cs typeface="Segoe UI"/>
              </a:rPr>
              <a:t>The student will receive a message to notify the test administrator.</a:t>
            </a:r>
            <a:endParaRPr lang="en-US" sz="2000" dirty="0">
              <a:solidFill>
                <a:srgbClr val="000000"/>
              </a:solidFill>
              <a:latin typeface="Arial" panose="020B0604020202020204" pitchFamily="34" charset="0"/>
              <a:cs typeface="Arial" panose="020B0604020202020204" pitchFamily="34" charset="0"/>
            </a:endParaRPr>
          </a:p>
          <a:p>
            <a:pPr lvl="1">
              <a:buClr>
                <a:srgbClr val="000000"/>
              </a:buClr>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Record the exact device the student is testing on. </a:t>
            </a:r>
          </a:p>
          <a:p>
            <a:pPr lvl="1">
              <a:buClr>
                <a:srgbClr val="000000"/>
              </a:buClr>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Ensure no network management tools or system maintenance will alter that device’s files or configuration. </a:t>
            </a:r>
          </a:p>
          <a:p>
            <a:pPr lvl="1">
              <a:buClr>
                <a:srgbClr val="000000"/>
              </a:buClr>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When network connectivity is restored, t</a:t>
            </a:r>
            <a:r>
              <a:rPr lang="en-US" sz="2000" dirty="0">
                <a:solidFill>
                  <a:srgbClr val="000000"/>
                </a:solidFill>
                <a:latin typeface="Arial"/>
                <a:cs typeface="Segoe UI"/>
              </a:rPr>
              <a:t>he test administrator will need to resume internet connectivity and relaunch the MCAS Student Kiosk. (If you can see the student login page, the saved responses have synced.)</a:t>
            </a:r>
          </a:p>
          <a:p>
            <a:pPr lvl="1">
              <a:buClr>
                <a:srgbClr val="000000"/>
              </a:buClr>
              <a:buFont typeface="Arial" panose="020B0604020202020204" pitchFamily="34" charset="0"/>
              <a:buChar char="•"/>
            </a:pPr>
            <a:r>
              <a:rPr lang="en-US" sz="2000" dirty="0">
                <a:solidFill>
                  <a:srgbClr val="000000"/>
                </a:solidFill>
                <a:latin typeface="Arial"/>
                <a:cs typeface="Segoe UI"/>
              </a:rPr>
              <a:t>Test administrators should confirm student test status is Finished at the end of the test session. </a:t>
            </a:r>
          </a:p>
          <a:p>
            <a:pPr marL="514350" indent="-342900">
              <a:buClr>
                <a:srgbClr val="000000"/>
              </a:buClr>
            </a:pPr>
            <a:r>
              <a:rPr lang="en-US" sz="2400" dirty="0">
                <a:solidFill>
                  <a:srgbClr val="000000"/>
                </a:solidFill>
                <a:latin typeface="Arial" panose="020B0604020202020204" pitchFamily="34" charset="0"/>
                <a:cs typeface="Arial" panose="020B0604020202020204" pitchFamily="34" charset="0"/>
              </a:rPr>
              <a:t>If you are unsure of the status of the student responses, call the MCAS Service Center. </a:t>
            </a:r>
          </a:p>
          <a:p>
            <a:pPr marL="514350" indent="-342900">
              <a:buClr>
                <a:srgbClr val="000000"/>
              </a:buClr>
            </a:pPr>
            <a:r>
              <a:rPr lang="en-US" sz="2400" dirty="0">
                <a:solidFill>
                  <a:srgbClr val="000000"/>
                </a:solidFill>
                <a:latin typeface="Arial"/>
                <a:cs typeface="Segoe UI"/>
              </a:rPr>
              <a:t>Step-by-step instructions are in Appendix A of the </a:t>
            </a:r>
            <a:r>
              <a:rPr lang="en-US" sz="2400" dirty="0">
                <a:solidFill>
                  <a:srgbClr val="000000"/>
                </a:solidFill>
                <a:latin typeface="Arial"/>
                <a:cs typeface="Segoe UI"/>
                <a:hlinkClick r:id="rId3"/>
              </a:rPr>
              <a:t>PAM</a:t>
            </a:r>
            <a:r>
              <a:rPr lang="en-US" sz="2400" dirty="0">
                <a:solidFill>
                  <a:srgbClr val="000000"/>
                </a:solidFill>
                <a:latin typeface="Arial"/>
                <a:cs typeface="Segoe UI"/>
              </a:rPr>
              <a:t>. </a:t>
            </a:r>
          </a:p>
          <a:p>
            <a:pPr marL="514350" indent="-342900">
              <a:buClr>
                <a:srgbClr val="000000"/>
              </a:buClr>
            </a:pPr>
            <a:endParaRPr lang="en-US"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84497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3913" y="290513"/>
            <a:ext cx="11366500" cy="677862"/>
          </a:xfrm>
        </p:spPr>
        <p:txBody>
          <a:bodyPr>
            <a:normAutofit/>
          </a:bodyPr>
          <a:lstStyle/>
          <a:p>
            <a:r>
              <a:rPr lang="en-US" sz="4000" b="1">
                <a:solidFill>
                  <a:schemeClr val="bg1"/>
                </a:solidFill>
                <a:latin typeface="Arial" panose="020B0604020202020204" pitchFamily="34" charset="0"/>
                <a:cs typeface="Arial" panose="020B0604020202020204" pitchFamily="34" charset="0"/>
              </a:rPr>
              <a:t>Steps to Resolve Error Messages</a:t>
            </a:r>
          </a:p>
        </p:txBody>
      </p:sp>
      <p:sp>
        <p:nvSpPr>
          <p:cNvPr id="3" name="Content Placeholder 2"/>
          <p:cNvSpPr>
            <a:spLocks noGrp="1"/>
          </p:cNvSpPr>
          <p:nvPr>
            <p:ph idx="4294967295"/>
          </p:nvPr>
        </p:nvSpPr>
        <p:spPr>
          <a:xfrm>
            <a:off x="560457" y="1599717"/>
            <a:ext cx="11103044" cy="4761327"/>
          </a:xfrm>
        </p:spPr>
        <p:txBody>
          <a:bodyPr vert="horz" lIns="91416" tIns="45708" rIns="91416" bIns="45708" rtlCol="0" anchor="t">
            <a:noAutofit/>
          </a:bodyPr>
          <a:lstStyle/>
          <a:p>
            <a:pPr>
              <a:buClr>
                <a:srgbClr val="010203"/>
              </a:buClr>
            </a:pPr>
            <a:r>
              <a:rPr lang="en-US" sz="2400">
                <a:solidFill>
                  <a:srgbClr val="000000"/>
                </a:solidFill>
                <a:latin typeface="Arial" panose="020B0604020202020204" pitchFamily="34" charset="0"/>
                <a:cs typeface="Arial" panose="020B0604020202020204" pitchFamily="34" charset="0"/>
              </a:rPr>
              <a:t>If possible, do not power the device off until the student has exited the MCAS Student Kiosk. </a:t>
            </a:r>
          </a:p>
          <a:p>
            <a:pPr>
              <a:buClr>
                <a:srgbClr val="010203"/>
              </a:buClr>
            </a:pPr>
            <a:r>
              <a:rPr lang="en-US" sz="2400">
                <a:solidFill>
                  <a:srgbClr val="000000"/>
                </a:solidFill>
                <a:latin typeface="Arial" panose="020B0604020202020204" pitchFamily="34" charset="0"/>
                <a:cs typeface="Arial" panose="020B0604020202020204" pitchFamily="34" charset="0"/>
              </a:rPr>
              <a:t>Record the exact device the student is testing on. </a:t>
            </a:r>
          </a:p>
          <a:p>
            <a:pPr>
              <a:buClr>
                <a:srgbClr val="010203"/>
              </a:buClr>
            </a:pPr>
            <a:r>
              <a:rPr lang="en-US" sz="2400">
                <a:solidFill>
                  <a:srgbClr val="000000"/>
                </a:solidFill>
                <a:latin typeface="Arial" panose="020B0604020202020204" pitchFamily="34" charset="0"/>
                <a:cs typeface="Arial" panose="020B0604020202020204" pitchFamily="34" charset="0"/>
              </a:rPr>
              <a:t>Troubleshoot the error according to the instructions in Appendix A of the </a:t>
            </a:r>
            <a:r>
              <a:rPr lang="en-US" sz="2400">
                <a:latin typeface="Arial" panose="020B0604020202020204" pitchFamily="34" charset="0"/>
                <a:cs typeface="Arial" panose="020B0604020202020204" pitchFamily="34" charset="0"/>
                <a:hlinkClick r:id="rId3"/>
              </a:rPr>
              <a:t>PAM</a:t>
            </a:r>
            <a:r>
              <a:rPr lang="en-US" sz="2400">
                <a:latin typeface="Arial" panose="020B0604020202020204" pitchFamily="34" charset="0"/>
                <a:cs typeface="Arial" panose="020B0604020202020204" pitchFamily="34" charset="0"/>
              </a:rPr>
              <a:t>. </a:t>
            </a:r>
          </a:p>
          <a:p>
            <a:pPr lvl="1">
              <a:buClr>
                <a:srgbClr val="010203"/>
              </a:buClr>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If your school is experiencing a high volume of error messages, contact the MCAS Service Center. </a:t>
            </a:r>
          </a:p>
          <a:p>
            <a:pPr>
              <a:buClr>
                <a:srgbClr val="010203"/>
              </a:buClr>
            </a:pPr>
            <a:r>
              <a:rPr lang="en-US" sz="2400">
                <a:solidFill>
                  <a:srgbClr val="000000"/>
                </a:solidFill>
                <a:latin typeface="Arial" panose="020B0604020202020204" pitchFamily="34" charset="0"/>
                <a:cs typeface="Arial" panose="020B0604020202020204" pitchFamily="34" charset="0"/>
              </a:rPr>
              <a:t>When resuming a test after an error has exited the student from the kiosk, the original testing device should be used first.</a:t>
            </a:r>
          </a:p>
          <a:p>
            <a:pPr lvl="1">
              <a:buClr>
                <a:srgbClr val="010203"/>
              </a:buClr>
              <a:buFont typeface="Arial" panose="020B0604020202020204" pitchFamily="34" charset="0"/>
              <a:buChar char="•"/>
            </a:pPr>
            <a:r>
              <a:rPr lang="en-US" sz="2400">
                <a:solidFill>
                  <a:srgbClr val="000000"/>
                </a:solidFill>
                <a:latin typeface="Arial" panose="020B0604020202020204" pitchFamily="34" charset="0"/>
                <a:cs typeface="Arial" panose="020B0604020202020204" pitchFamily="34" charset="0"/>
              </a:rPr>
              <a:t>This is so that any unsent responses on the original device can be sent to eMetric. </a:t>
            </a:r>
          </a:p>
          <a:p>
            <a:pPr>
              <a:buClr>
                <a:srgbClr val="010203"/>
              </a:buClr>
            </a:pPr>
            <a:r>
              <a:rPr lang="en-US" sz="2400">
                <a:solidFill>
                  <a:srgbClr val="000000"/>
                </a:solidFill>
                <a:latin typeface="Arial" panose="020B0604020202020204" pitchFamily="34" charset="0"/>
                <a:cs typeface="Arial" panose="020B0604020202020204" pitchFamily="34" charset="0"/>
              </a:rPr>
              <a:t>If the original testing device cannot be used or if the original error is still occurring, contact the MCAS Service Center for support. </a:t>
            </a:r>
            <a:endParaRPr lang="en-US" sz="2400">
              <a:solidFill>
                <a:srgbClr val="000000"/>
              </a:solidFill>
            </a:endParaRPr>
          </a:p>
          <a:p>
            <a:pPr marL="457063" lvl="1" indent="0">
              <a:buNone/>
            </a:pPr>
            <a:endParaRPr lang="en-US" sz="2400"/>
          </a:p>
          <a:p>
            <a:pPr marL="457063" lvl="1" indent="0">
              <a:buNone/>
            </a:pPr>
            <a:endParaRPr lang="en-US" sz="2400">
              <a:solidFill>
                <a:prstClr val="black"/>
              </a:solidFill>
              <a:cs typeface="Arial" charset="0"/>
            </a:endParaRPr>
          </a:p>
          <a:p>
            <a:pPr marL="457063" lvl="1" indent="0">
              <a:buNone/>
            </a:pPr>
            <a:endParaRPr lang="en-US" sz="2400">
              <a:solidFill>
                <a:prstClr val="black"/>
              </a:solidFill>
              <a:cs typeface="Arial" charset="0"/>
            </a:endParaRPr>
          </a:p>
          <a:p>
            <a:pPr marL="457063" lvl="1" indent="0">
              <a:buNone/>
            </a:pPr>
            <a:endParaRPr lang="en-US" sz="2400">
              <a:solidFill>
                <a:prstClr val="black"/>
              </a:solidFill>
              <a:cs typeface="Arial" charset="0"/>
            </a:endParaRPr>
          </a:p>
        </p:txBody>
      </p:sp>
    </p:spTree>
    <p:extLst>
      <p:ext uri="{BB962C8B-B14F-4D97-AF65-F5344CB8AC3E}">
        <p14:creationId xmlns:p14="http://schemas.microsoft.com/office/powerpoint/2010/main" val="4194942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4014F4-1D6D-AD59-16B6-B91C325356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EC8679B-794A-B4D5-36C1-D348C839FD9B}"/>
              </a:ext>
            </a:extLst>
          </p:cNvPr>
          <p:cNvSpPr txBox="1">
            <a:spLocks/>
          </p:cNvSpPr>
          <p:nvPr/>
        </p:nvSpPr>
        <p:spPr>
          <a:xfrm>
            <a:off x="103238" y="308053"/>
            <a:ext cx="11985523" cy="6794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a:lstStyle>
          <a:p>
            <a:r>
              <a:rPr lang="en-US" sz="4000" b="1">
                <a:solidFill>
                  <a:schemeClr val="bg1"/>
                </a:solidFill>
                <a:latin typeface="Arial" panose="020B0604020202020204" pitchFamily="34" charset="0"/>
                <a:cs typeface="Arial" panose="020B0604020202020204" pitchFamily="34" charset="0"/>
              </a:rPr>
              <a:t>Common MCAS Student </a:t>
            </a:r>
          </a:p>
          <a:p>
            <a:r>
              <a:rPr lang="en-US" sz="4000" b="1">
                <a:solidFill>
                  <a:schemeClr val="bg1"/>
                </a:solidFill>
                <a:latin typeface="Arial" panose="020B0604020202020204" pitchFamily="34" charset="0"/>
                <a:cs typeface="Arial" panose="020B0604020202020204" pitchFamily="34" charset="0"/>
              </a:rPr>
              <a:t>Kiosk Error Messages</a:t>
            </a:r>
          </a:p>
        </p:txBody>
      </p:sp>
      <p:sp>
        <p:nvSpPr>
          <p:cNvPr id="3" name="Content Placeholder 2">
            <a:extLst>
              <a:ext uri="{FF2B5EF4-FFF2-40B4-BE49-F238E27FC236}">
                <a16:creationId xmlns:a16="http://schemas.microsoft.com/office/drawing/2014/main" id="{881C3EC2-99A4-2E79-A5B5-141E4F042DAA}"/>
              </a:ext>
            </a:extLst>
          </p:cNvPr>
          <p:cNvSpPr txBox="1">
            <a:spLocks/>
          </p:cNvSpPr>
          <p:nvPr/>
        </p:nvSpPr>
        <p:spPr>
          <a:xfrm>
            <a:off x="271426" y="900112"/>
            <a:ext cx="10729488" cy="5057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342900">
              <a:buClr>
                <a:srgbClr val="000000"/>
              </a:buClr>
            </a:pPr>
            <a:endParaRPr lang="en-US" sz="2800">
              <a:solidFill>
                <a:srgbClr val="000000"/>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CDFB63D9-481C-914A-8C09-79A6F37DBE24}"/>
              </a:ext>
            </a:extLst>
          </p:cNvPr>
          <p:cNvSpPr txBox="1">
            <a:spLocks/>
          </p:cNvSpPr>
          <p:nvPr/>
        </p:nvSpPr>
        <p:spPr>
          <a:xfrm>
            <a:off x="575435" y="959642"/>
            <a:ext cx="10275888" cy="5049838"/>
          </a:xfrm>
          <a:prstGeom prst="rect">
            <a:avLst/>
          </a:prstGeom>
        </p:spPr>
        <p:txBody>
          <a:bodyPr vert="horz" lIns="91416" tIns="45708" rIns="91416" bIns="45708" rtlCol="0" anchor="t">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10203"/>
              </a:buClr>
            </a:pPr>
            <a:endParaRPr lang="en-US" sz="2400">
              <a:solidFill>
                <a:prstClr val="black"/>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8B0C7FD2-D797-E89A-7F57-BD092B018054}"/>
              </a:ext>
            </a:extLst>
          </p:cNvPr>
          <p:cNvGraphicFramePr>
            <a:graphicFrameLocks noGrp="1"/>
          </p:cNvGraphicFramePr>
          <p:nvPr>
            <p:extLst>
              <p:ext uri="{D42A27DB-BD31-4B8C-83A1-F6EECF244321}">
                <p14:modId xmlns:p14="http://schemas.microsoft.com/office/powerpoint/2010/main" val="402415741"/>
              </p:ext>
            </p:extLst>
          </p:nvPr>
        </p:nvGraphicFramePr>
        <p:xfrm>
          <a:off x="575435" y="1583370"/>
          <a:ext cx="10996248" cy="4485640"/>
        </p:xfrm>
        <a:graphic>
          <a:graphicData uri="http://schemas.openxmlformats.org/drawingml/2006/table">
            <a:tbl>
              <a:tblPr firstRow="1" bandRow="1">
                <a:tableStyleId>{5C22544A-7EE6-4342-B048-85BDC9FD1C3A}</a:tableStyleId>
              </a:tblPr>
              <a:tblGrid>
                <a:gridCol w="3140850">
                  <a:extLst>
                    <a:ext uri="{9D8B030D-6E8A-4147-A177-3AD203B41FA5}">
                      <a16:colId xmlns:a16="http://schemas.microsoft.com/office/drawing/2014/main" val="629685213"/>
                    </a:ext>
                  </a:extLst>
                </a:gridCol>
                <a:gridCol w="7855398">
                  <a:extLst>
                    <a:ext uri="{9D8B030D-6E8A-4147-A177-3AD203B41FA5}">
                      <a16:colId xmlns:a16="http://schemas.microsoft.com/office/drawing/2014/main" val="2548005661"/>
                    </a:ext>
                  </a:extLst>
                </a:gridCol>
              </a:tblGrid>
              <a:tr h="370840">
                <a:tc>
                  <a:txBody>
                    <a:bodyPr/>
                    <a:lstStyle/>
                    <a:p>
                      <a:pPr algn="l" rtl="0" fontAlgn="base">
                        <a:lnSpc>
                          <a:spcPct val="100000"/>
                        </a:lnSpc>
                      </a:pPr>
                      <a:r>
                        <a:rPr lang="en-US" sz="1800" b="1" i="0">
                          <a:solidFill>
                            <a:schemeClr val="bg1"/>
                          </a:solidFill>
                          <a:effectLst/>
                          <a:latin typeface="Arial" panose="020B0604020202020204" pitchFamily="34" charset="0"/>
                          <a:cs typeface="Arial" panose="020B0604020202020204" pitchFamily="34" charset="0"/>
                        </a:rPr>
                        <a:t>Error Message</a:t>
                      </a:r>
                      <a:r>
                        <a:rPr lang="en-US" sz="1800" b="0" i="0">
                          <a:solidFill>
                            <a:schemeClr val="bg1"/>
                          </a:solidFill>
                          <a:effectLst/>
                          <a:latin typeface="Arial" panose="020B0604020202020204" pitchFamily="34" charset="0"/>
                          <a:cs typeface="Arial" panose="020B0604020202020204" pitchFamily="34" charset="0"/>
                        </a:rPr>
                        <a:t> </a:t>
                      </a:r>
                    </a:p>
                  </a:txBody>
                  <a:tcPr/>
                </a:tc>
                <a:tc>
                  <a:txBody>
                    <a:bodyPr/>
                    <a:lstStyle/>
                    <a:p>
                      <a:pPr algn="l" rtl="0" fontAlgn="base">
                        <a:lnSpc>
                          <a:spcPct val="100000"/>
                        </a:lnSpc>
                      </a:pPr>
                      <a:r>
                        <a:rPr lang="en-US" sz="1800" b="1" i="0">
                          <a:solidFill>
                            <a:schemeClr val="bg1"/>
                          </a:solidFill>
                          <a:effectLst/>
                          <a:latin typeface="Arial" panose="020B0604020202020204" pitchFamily="34" charset="0"/>
                          <a:cs typeface="Arial" panose="020B0604020202020204" pitchFamily="34" charset="0"/>
                        </a:rPr>
                        <a:t>Resolution</a:t>
                      </a:r>
                      <a:r>
                        <a:rPr lang="en-US" sz="1800" b="0" i="0">
                          <a:solidFill>
                            <a:schemeClr val="bg1"/>
                          </a:solidFill>
                          <a:effectLst/>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641856672"/>
                  </a:ext>
                </a:extLst>
              </a:tr>
              <a:tr h="370840">
                <a:tc>
                  <a:txBody>
                    <a:bodyPr/>
                    <a:lstStyle/>
                    <a:p>
                      <a:pPr algn="l" rtl="0" fontAlgn="base">
                        <a:lnSpc>
                          <a:spcPct val="100000"/>
                        </a:lnSpc>
                      </a:pPr>
                      <a:r>
                        <a:rPr lang="en-US" sz="1800" b="1" i="0">
                          <a:solidFill>
                            <a:srgbClr val="000000"/>
                          </a:solidFill>
                          <a:effectLst/>
                          <a:latin typeface="Arial" panose="020B0604020202020204" pitchFamily="34" charset="0"/>
                          <a:cs typeface="Arial" panose="020B0604020202020204" pitchFamily="34" charset="0"/>
                        </a:rPr>
                        <a:t>Invalid username/password </a:t>
                      </a:r>
                    </a:p>
                  </a:txBody>
                  <a:tcPr/>
                </a:tc>
                <a:tc>
                  <a:txBody>
                    <a:bodyPr/>
                    <a:lstStyle/>
                    <a:p>
                      <a:pPr marL="342900" indent="-342900" algn="l" rtl="0" fontAlgn="base">
                        <a:lnSpc>
                          <a:spcPct val="100000"/>
                        </a:lnSpc>
                        <a:buFont typeface="Arial" panose="020B0604020202020204" pitchFamily="34" charset="0"/>
                        <a:buChar char="•"/>
                      </a:pPr>
                      <a:r>
                        <a:rPr lang="en-US" sz="1800" b="0" i="0">
                          <a:solidFill>
                            <a:srgbClr val="000000"/>
                          </a:solidFill>
                          <a:effectLst/>
                          <a:latin typeface="Arial" panose="020B0604020202020204" pitchFamily="34" charset="0"/>
                          <a:cs typeface="Arial" panose="020B0604020202020204" pitchFamily="34" charset="0"/>
                        </a:rPr>
                        <a:t>The student is using the incorrect password or username when trying to log into the MCAS Student Kiosk. </a:t>
                      </a:r>
                    </a:p>
                    <a:p>
                      <a:pPr marL="342900" indent="-342900" algn="l" rtl="0" fontAlgn="base">
                        <a:lnSpc>
                          <a:spcPct val="100000"/>
                        </a:lnSpc>
                        <a:buFont typeface="Arial" panose="020B0604020202020204" pitchFamily="34" charset="0"/>
                        <a:buChar char="•"/>
                      </a:pPr>
                      <a:r>
                        <a:rPr lang="en-US" sz="1800" b="0" i="0">
                          <a:solidFill>
                            <a:srgbClr val="000000"/>
                          </a:solidFill>
                          <a:effectLst/>
                          <a:latin typeface="Arial" panose="020B0604020202020204" pitchFamily="34" charset="0"/>
                          <a:cs typeface="Arial" panose="020B0604020202020204" pitchFamily="34" charset="0"/>
                        </a:rPr>
                        <a:t>Verify the correct username and password in the MCAS Portal and have the student try again. </a:t>
                      </a:r>
                    </a:p>
                  </a:txBody>
                  <a:tcPr/>
                </a:tc>
                <a:extLst>
                  <a:ext uri="{0D108BD9-81ED-4DB2-BD59-A6C34878D82A}">
                    <a16:rowId xmlns:a16="http://schemas.microsoft.com/office/drawing/2014/main" val="944021578"/>
                  </a:ext>
                </a:extLst>
              </a:tr>
              <a:tr h="370840">
                <a:tc>
                  <a:txBody>
                    <a:bodyPr/>
                    <a:lstStyle/>
                    <a:p>
                      <a:pPr algn="l" rtl="0" fontAlgn="base">
                        <a:lnSpc>
                          <a:spcPct val="100000"/>
                        </a:lnSpc>
                      </a:pPr>
                      <a:r>
                        <a:rPr lang="en-US" sz="1800" b="1" i="0">
                          <a:solidFill>
                            <a:srgbClr val="000000"/>
                          </a:solidFill>
                          <a:effectLst/>
                          <a:latin typeface="Arial" panose="020B0604020202020204" pitchFamily="34" charset="0"/>
                          <a:cs typeface="Arial" panose="020B0604020202020204" pitchFamily="34" charset="0"/>
                        </a:rPr>
                        <a:t>We could not establish a connection to our server, please check your internet connection. </a:t>
                      </a:r>
                    </a:p>
                  </a:txBody>
                  <a:tcPr/>
                </a:tc>
                <a:tc>
                  <a:txBody>
                    <a:bodyPr/>
                    <a:lstStyle/>
                    <a:p>
                      <a:pPr marL="342900" indent="-342900" algn="l" rtl="0" fontAlgn="base">
                        <a:lnSpc>
                          <a:spcPct val="100000"/>
                        </a:lnSpc>
                        <a:buFont typeface="Arial" panose="020B0604020202020204" pitchFamily="34" charset="0"/>
                        <a:buChar char="•"/>
                      </a:pPr>
                      <a:r>
                        <a:rPr lang="en-US" sz="1800" b="0" i="0" dirty="0">
                          <a:solidFill>
                            <a:srgbClr val="000000"/>
                          </a:solidFill>
                          <a:effectLst/>
                          <a:latin typeface="Arial" panose="020B0604020202020204" pitchFamily="34" charset="0"/>
                          <a:cs typeface="Arial" panose="020B0604020202020204" pitchFamily="34" charset="0"/>
                        </a:rPr>
                        <a:t>Internet connectivity was lost after the student entered their username and password. </a:t>
                      </a:r>
                    </a:p>
                    <a:p>
                      <a:pPr marL="342900" indent="-342900" algn="l" rtl="0" fontAlgn="base">
                        <a:lnSpc>
                          <a:spcPct val="100000"/>
                        </a:lnSpc>
                        <a:buFont typeface="Arial" panose="020B0604020202020204" pitchFamily="34" charset="0"/>
                        <a:buChar char="•"/>
                      </a:pPr>
                      <a:r>
                        <a:rPr lang="en-US" sz="1800" b="0" i="0" dirty="0">
                          <a:solidFill>
                            <a:srgbClr val="000000"/>
                          </a:solidFill>
                          <a:effectLst/>
                          <a:latin typeface="Arial" panose="020B0604020202020204" pitchFamily="34" charset="0"/>
                          <a:cs typeface="Arial" panose="020B0604020202020204" pitchFamily="34" charset="0"/>
                        </a:rPr>
                        <a:t>The MCAS Student Kiosk detected the loss of internet connectivity and will not allow the student to log in until internet connectivity is reestablished. </a:t>
                      </a:r>
                    </a:p>
                    <a:p>
                      <a:pPr marL="342900" indent="-342900" algn="l" rtl="0" fontAlgn="base">
                        <a:lnSpc>
                          <a:spcPct val="100000"/>
                        </a:lnSpc>
                        <a:buFont typeface="Arial" panose="020B0604020202020204" pitchFamily="34" charset="0"/>
                        <a:buChar char="•"/>
                      </a:pPr>
                      <a:r>
                        <a:rPr lang="en-US" sz="1800" b="0" i="0" dirty="0">
                          <a:solidFill>
                            <a:srgbClr val="000000"/>
                          </a:solidFill>
                          <a:effectLst/>
                          <a:latin typeface="Arial" panose="020B0604020202020204" pitchFamily="34" charset="0"/>
                          <a:cs typeface="Arial" panose="020B0604020202020204" pitchFamily="34" charset="0"/>
                        </a:rPr>
                        <a:t>Restore internet connectivity and try again.</a:t>
                      </a:r>
                    </a:p>
                  </a:txBody>
                  <a:tcPr/>
                </a:tc>
                <a:extLst>
                  <a:ext uri="{0D108BD9-81ED-4DB2-BD59-A6C34878D82A}">
                    <a16:rowId xmlns:a16="http://schemas.microsoft.com/office/drawing/2014/main" val="3812580208"/>
                  </a:ext>
                </a:extLst>
              </a:tr>
              <a:tr h="370840">
                <a:tc>
                  <a:txBody>
                    <a:bodyPr/>
                    <a:lstStyle/>
                    <a:p>
                      <a:pPr algn="l" rtl="0" fontAlgn="base">
                        <a:lnSpc>
                          <a:spcPct val="100000"/>
                        </a:lnSpc>
                      </a:pPr>
                      <a:r>
                        <a:rPr lang="en-US" sz="1800" b="1" i="0">
                          <a:solidFill>
                            <a:srgbClr val="000000"/>
                          </a:solidFill>
                          <a:effectLst/>
                          <a:latin typeface="Arial" panose="020B0604020202020204" pitchFamily="34" charset="0"/>
                          <a:cs typeface="Arial" panose="020B0604020202020204" pitchFamily="34" charset="0"/>
                        </a:rPr>
                        <a:t>Incorrect access code. Please try again. </a:t>
                      </a:r>
                    </a:p>
                  </a:txBody>
                  <a:tcPr/>
                </a:tc>
                <a:tc>
                  <a:txBody>
                    <a:bodyPr/>
                    <a:lstStyle/>
                    <a:p>
                      <a:pPr marL="342900" indent="-342900" algn="l" rtl="0" fontAlgn="base">
                        <a:lnSpc>
                          <a:spcPct val="100000"/>
                        </a:lnSpc>
                        <a:buFont typeface="Arial" panose="020B0604020202020204" pitchFamily="34" charset="0"/>
                        <a:buChar char="•"/>
                      </a:pPr>
                      <a:r>
                        <a:rPr lang="en-US" sz="1800" b="0" i="0" dirty="0">
                          <a:solidFill>
                            <a:srgbClr val="000000"/>
                          </a:solidFill>
                          <a:effectLst/>
                          <a:latin typeface="Arial" panose="020B0604020202020204" pitchFamily="34" charset="0"/>
                          <a:cs typeface="Arial" panose="020B0604020202020204" pitchFamily="34" charset="0"/>
                        </a:rPr>
                        <a:t>The student is using the incorrect access code for the session selected or typing in the access code incorrectly. </a:t>
                      </a:r>
                    </a:p>
                    <a:p>
                      <a:pPr marL="342900" indent="-342900" algn="l" rtl="0" fontAlgn="base">
                        <a:lnSpc>
                          <a:spcPct val="100000"/>
                        </a:lnSpc>
                        <a:buFont typeface="Arial" panose="020B0604020202020204" pitchFamily="34" charset="0"/>
                        <a:buChar char="•"/>
                      </a:pPr>
                      <a:r>
                        <a:rPr lang="en-US" sz="1800" b="0" i="0" dirty="0">
                          <a:solidFill>
                            <a:srgbClr val="000000"/>
                          </a:solidFill>
                          <a:effectLst/>
                          <a:latin typeface="Arial" panose="020B0604020202020204" pitchFamily="34" charset="0"/>
                          <a:cs typeface="Arial" panose="020B0604020202020204" pitchFamily="34" charset="0"/>
                        </a:rPr>
                        <a:t>Verify the correct access code in the MCAS Portal and have the student try again. </a:t>
                      </a:r>
                    </a:p>
                  </a:txBody>
                  <a:tcPr/>
                </a:tc>
                <a:extLst>
                  <a:ext uri="{0D108BD9-81ED-4DB2-BD59-A6C34878D82A}">
                    <a16:rowId xmlns:a16="http://schemas.microsoft.com/office/drawing/2014/main" val="3759722497"/>
                  </a:ext>
                </a:extLst>
              </a:tr>
            </a:tbl>
          </a:graphicData>
        </a:graphic>
      </p:graphicFrame>
      <p:sp>
        <p:nvSpPr>
          <p:cNvPr id="6" name="TextBox 5">
            <a:extLst>
              <a:ext uri="{FF2B5EF4-FFF2-40B4-BE49-F238E27FC236}">
                <a16:creationId xmlns:a16="http://schemas.microsoft.com/office/drawing/2014/main" id="{F2A7BC5A-92D7-56AF-CF69-3BF133546616}"/>
              </a:ext>
            </a:extLst>
          </p:cNvPr>
          <p:cNvSpPr txBox="1"/>
          <p:nvPr/>
        </p:nvSpPr>
        <p:spPr>
          <a:xfrm>
            <a:off x="2460949" y="6319599"/>
            <a:ext cx="8390374" cy="369332"/>
          </a:xfrm>
          <a:prstGeom prst="rect">
            <a:avLst/>
          </a:prstGeom>
          <a:noFill/>
        </p:spPr>
        <p:txBody>
          <a:bodyPr wrap="square" rtlCol="0">
            <a:spAutoFit/>
          </a:bodyPr>
          <a:lstStyle/>
          <a:p>
            <a:r>
              <a:rPr lang="en-US" sz="1800">
                <a:solidFill>
                  <a:prstClr val="black"/>
                </a:solidFill>
                <a:latin typeface="Arial" panose="020B0604020202020204" pitchFamily="34" charset="0"/>
                <a:cs typeface="Arial" panose="020B0604020202020204" pitchFamily="34" charset="0"/>
              </a:rPr>
              <a:t>Refer to </a:t>
            </a:r>
            <a:r>
              <a:rPr lang="en-US" sz="1800">
                <a:solidFill>
                  <a:prstClr val="black"/>
                </a:solidFill>
                <a:latin typeface="Arial" panose="020B0604020202020204" pitchFamily="34" charset="0"/>
                <a:cs typeface="Arial" panose="020B0604020202020204" pitchFamily="34" charset="0"/>
                <a:hlinkClick r:id="rId3"/>
              </a:rPr>
              <a:t>Appendix A of the PAM</a:t>
            </a:r>
            <a:r>
              <a:rPr lang="en-US" sz="1800">
                <a:solidFill>
                  <a:prstClr val="black"/>
                </a:solidFill>
                <a:latin typeface="Arial" panose="020B0604020202020204" pitchFamily="34" charset="0"/>
                <a:cs typeface="Arial" panose="020B0604020202020204" pitchFamily="34" charset="0"/>
              </a:rPr>
              <a:t> for a full list of error messages and instructions. </a:t>
            </a:r>
          </a:p>
        </p:txBody>
      </p:sp>
    </p:spTree>
    <p:extLst>
      <p:ext uri="{BB962C8B-B14F-4D97-AF65-F5344CB8AC3E}">
        <p14:creationId xmlns:p14="http://schemas.microsoft.com/office/powerpoint/2010/main" val="1778769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b="1">
                <a:solidFill>
                  <a:schemeClr val="bg1"/>
                </a:solidFill>
                <a:latin typeface="Arial" panose="020B0604020202020204" pitchFamily="34" charset="0"/>
                <a:cs typeface="Arial" panose="020B0604020202020204" pitchFamily="34" charset="0"/>
              </a:rPr>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325993" y="1667201"/>
            <a:ext cx="11270380" cy="4103610"/>
          </a:xfrm>
        </p:spPr>
        <p:txBody>
          <a:bodyPr vert="horz" lIns="91440" tIns="45720" rIns="91440" bIns="45720" rtlCol="0" anchor="t">
            <a:normAutofit/>
          </a:bodyPr>
          <a:lstStyle/>
          <a:p>
            <a:pPr marL="514350" indent="-514350">
              <a:buClrTx/>
              <a:buFont typeface="+mj-lt"/>
              <a:buAutoNum type="arabicPeriod"/>
            </a:pPr>
            <a:r>
              <a:rPr lang="en-US" dirty="0">
                <a:solidFill>
                  <a:srgbClr val="000000"/>
                </a:solidFill>
                <a:latin typeface="Arial"/>
                <a:cs typeface="Arial"/>
              </a:rPr>
              <a:t>Technology Staff Responsibilities</a:t>
            </a:r>
          </a:p>
          <a:p>
            <a:pPr marL="514350" indent="-514350">
              <a:buClrTx/>
              <a:buFont typeface="+mj-lt"/>
              <a:buAutoNum type="arabicPeriod"/>
            </a:pPr>
            <a:r>
              <a:rPr lang="en-US" dirty="0">
                <a:solidFill>
                  <a:srgbClr val="000000"/>
                </a:solidFill>
                <a:latin typeface="Arial"/>
                <a:cs typeface="Arial"/>
              </a:rPr>
              <a:t>Technology Guidelines</a:t>
            </a:r>
          </a:p>
          <a:p>
            <a:pPr marL="514350" indent="-514350">
              <a:buClrTx/>
              <a:buFont typeface="+mj-lt"/>
              <a:buAutoNum type="arabicPeriod"/>
            </a:pPr>
            <a:r>
              <a:rPr lang="en-US" dirty="0">
                <a:solidFill>
                  <a:srgbClr val="000000"/>
                </a:solidFill>
                <a:latin typeface="Arial"/>
                <a:cs typeface="Arial"/>
              </a:rPr>
              <a:t>MCAS Student Kiosk Updates and Site Readiness</a:t>
            </a:r>
          </a:p>
          <a:p>
            <a:pPr marL="514350" indent="-514350">
              <a:buClrTx/>
              <a:buFont typeface="+mj-lt"/>
              <a:buAutoNum type="arabicPeriod"/>
            </a:pPr>
            <a:r>
              <a:rPr lang="en-US" dirty="0">
                <a:solidFill>
                  <a:srgbClr val="000000"/>
                </a:solidFill>
                <a:latin typeface="Arial"/>
                <a:cs typeface="Arial"/>
              </a:rPr>
              <a:t>Troubleshooting during Testing: </a:t>
            </a:r>
            <a:br>
              <a:rPr lang="en-US" dirty="0">
                <a:solidFill>
                  <a:srgbClr val="000000"/>
                </a:solidFill>
                <a:latin typeface="Arial"/>
                <a:cs typeface="Arial"/>
              </a:rPr>
            </a:br>
            <a:r>
              <a:rPr lang="en-US" dirty="0">
                <a:solidFill>
                  <a:srgbClr val="000000"/>
                </a:solidFill>
                <a:latin typeface="Arial"/>
                <a:cs typeface="Arial"/>
              </a:rPr>
              <a:t>Internet Connectivity and Error Messages</a:t>
            </a:r>
          </a:p>
          <a:p>
            <a:pPr marL="514350" indent="-514350">
              <a:buClrTx/>
              <a:buFont typeface="+mj-lt"/>
              <a:buAutoNum type="arabicPeriod"/>
            </a:pPr>
            <a:r>
              <a:rPr lang="en-US" dirty="0">
                <a:solidFill>
                  <a:srgbClr val="000000"/>
                </a:solidFill>
                <a:latin typeface="Arial"/>
                <a:cs typeface="Arial"/>
              </a:rPr>
              <a:t>Resources and Next Steps</a:t>
            </a:r>
          </a:p>
          <a:p>
            <a:pPr>
              <a:buClrTx/>
            </a:pPr>
            <a:endParaRPr lang="en-US" sz="2000" dirty="0">
              <a:solidFill>
                <a:srgbClr val="101D35"/>
              </a:solidFill>
              <a:latin typeface="Arial"/>
              <a:cs typeface="Arial"/>
            </a:endParaRPr>
          </a:p>
          <a:p>
            <a:pPr marL="514350" indent="-514350">
              <a:buClrTx/>
              <a:buFont typeface="+mj-lt"/>
              <a:buAutoNum type="arabicPeriod"/>
            </a:pPr>
            <a:endParaRPr lang="en-US" dirty="0">
              <a:solidFill>
                <a:srgbClr val="101D35"/>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38697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761BFA-5992-4212-C9A6-AB4AA6FAEE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457B5E-D5C2-A97F-2C3C-9AB39FFCB737}"/>
              </a:ext>
            </a:extLst>
          </p:cNvPr>
          <p:cNvSpPr txBox="1">
            <a:spLocks/>
          </p:cNvSpPr>
          <p:nvPr/>
        </p:nvSpPr>
        <p:spPr>
          <a:xfrm>
            <a:off x="103238" y="342015"/>
            <a:ext cx="11985523" cy="6794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a:lstStyle>
          <a:p>
            <a:r>
              <a:rPr lang="en-US" sz="3600" b="1" dirty="0">
                <a:solidFill>
                  <a:schemeClr val="bg1"/>
                </a:solidFill>
                <a:latin typeface="Arial" panose="020B0604020202020204" pitchFamily="34" charset="0"/>
                <a:cs typeface="Arial" panose="020B0604020202020204" pitchFamily="34" charset="0"/>
              </a:rPr>
              <a:t>Common MCAS Student </a:t>
            </a:r>
          </a:p>
          <a:p>
            <a:r>
              <a:rPr lang="en-US" sz="3600" b="1" dirty="0">
                <a:solidFill>
                  <a:schemeClr val="bg1"/>
                </a:solidFill>
                <a:latin typeface="Arial" panose="020B0604020202020204" pitchFamily="34" charset="0"/>
                <a:cs typeface="Arial" panose="020B0604020202020204" pitchFamily="34" charset="0"/>
              </a:rPr>
              <a:t>Kiosk Error Messages (continued)</a:t>
            </a:r>
          </a:p>
        </p:txBody>
      </p:sp>
      <p:sp>
        <p:nvSpPr>
          <p:cNvPr id="3" name="Content Placeholder 2">
            <a:extLst>
              <a:ext uri="{FF2B5EF4-FFF2-40B4-BE49-F238E27FC236}">
                <a16:creationId xmlns:a16="http://schemas.microsoft.com/office/drawing/2014/main" id="{A73F49B7-E219-9C76-FC83-F4D7A66307A7}"/>
              </a:ext>
            </a:extLst>
          </p:cNvPr>
          <p:cNvSpPr txBox="1">
            <a:spLocks/>
          </p:cNvSpPr>
          <p:nvPr/>
        </p:nvSpPr>
        <p:spPr>
          <a:xfrm>
            <a:off x="271426" y="900112"/>
            <a:ext cx="10729488" cy="5057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342900">
              <a:buClr>
                <a:srgbClr val="000000"/>
              </a:buClr>
            </a:pPr>
            <a:endParaRPr lang="en-US" sz="2800">
              <a:solidFill>
                <a:srgbClr val="000000"/>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0F7984B-144D-5805-09AF-99F670E17834}"/>
              </a:ext>
            </a:extLst>
          </p:cNvPr>
          <p:cNvSpPr txBox="1">
            <a:spLocks/>
          </p:cNvSpPr>
          <p:nvPr/>
        </p:nvSpPr>
        <p:spPr>
          <a:xfrm>
            <a:off x="575435" y="959642"/>
            <a:ext cx="10275888" cy="5049838"/>
          </a:xfrm>
          <a:prstGeom prst="rect">
            <a:avLst/>
          </a:prstGeom>
        </p:spPr>
        <p:txBody>
          <a:bodyPr vert="horz" lIns="91416" tIns="45708" rIns="91416" bIns="45708" rtlCol="0" anchor="t">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10203"/>
              </a:buClr>
            </a:pPr>
            <a:endParaRPr lang="en-US" sz="2400">
              <a:solidFill>
                <a:prstClr val="black"/>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DBAC8716-00ED-6668-0D92-49A1754644A5}"/>
              </a:ext>
            </a:extLst>
          </p:cNvPr>
          <p:cNvGraphicFramePr>
            <a:graphicFrameLocks noGrp="1"/>
          </p:cNvGraphicFramePr>
          <p:nvPr>
            <p:extLst>
              <p:ext uri="{D42A27DB-BD31-4B8C-83A1-F6EECF244321}">
                <p14:modId xmlns:p14="http://schemas.microsoft.com/office/powerpoint/2010/main" val="4245631276"/>
              </p:ext>
            </p:extLst>
          </p:nvPr>
        </p:nvGraphicFramePr>
        <p:xfrm>
          <a:off x="425962" y="1711800"/>
          <a:ext cx="10996248" cy="4297680"/>
        </p:xfrm>
        <a:graphic>
          <a:graphicData uri="http://schemas.openxmlformats.org/drawingml/2006/table">
            <a:tbl>
              <a:tblPr firstRow="1" bandRow="1">
                <a:tableStyleId>{5C22544A-7EE6-4342-B048-85BDC9FD1C3A}</a:tableStyleId>
              </a:tblPr>
              <a:tblGrid>
                <a:gridCol w="3140850">
                  <a:extLst>
                    <a:ext uri="{9D8B030D-6E8A-4147-A177-3AD203B41FA5}">
                      <a16:colId xmlns:a16="http://schemas.microsoft.com/office/drawing/2014/main" val="629685213"/>
                    </a:ext>
                  </a:extLst>
                </a:gridCol>
                <a:gridCol w="7855398">
                  <a:extLst>
                    <a:ext uri="{9D8B030D-6E8A-4147-A177-3AD203B41FA5}">
                      <a16:colId xmlns:a16="http://schemas.microsoft.com/office/drawing/2014/main" val="2548005661"/>
                    </a:ext>
                  </a:extLst>
                </a:gridCol>
              </a:tblGrid>
              <a:tr h="0">
                <a:tc>
                  <a:txBody>
                    <a:bodyPr/>
                    <a:lstStyle/>
                    <a:p>
                      <a:pPr algn="l" rtl="0" fontAlgn="base">
                        <a:lnSpc>
                          <a:spcPct val="100000"/>
                        </a:lnSpc>
                      </a:pPr>
                      <a:r>
                        <a:rPr lang="en-US" sz="2400" b="1" i="0">
                          <a:effectLst/>
                          <a:latin typeface="Arial" panose="020B0604020202020204" pitchFamily="34" charset="0"/>
                          <a:cs typeface="Arial" panose="020B0604020202020204" pitchFamily="34" charset="0"/>
                        </a:rPr>
                        <a:t>Error Message</a:t>
                      </a:r>
                      <a:r>
                        <a:rPr lang="en-US" sz="2400" b="0" i="0">
                          <a:effectLst/>
                          <a:latin typeface="Arial" panose="020B0604020202020204" pitchFamily="34" charset="0"/>
                          <a:cs typeface="Arial" panose="020B0604020202020204" pitchFamily="34" charset="0"/>
                        </a:rPr>
                        <a:t> </a:t>
                      </a:r>
                    </a:p>
                  </a:txBody>
                  <a:tcPr/>
                </a:tc>
                <a:tc>
                  <a:txBody>
                    <a:bodyPr/>
                    <a:lstStyle/>
                    <a:p>
                      <a:pPr algn="l" rtl="0" fontAlgn="base">
                        <a:lnSpc>
                          <a:spcPct val="100000"/>
                        </a:lnSpc>
                      </a:pPr>
                      <a:r>
                        <a:rPr lang="en-US" sz="2400" b="1" i="0">
                          <a:effectLst/>
                          <a:latin typeface="Arial" panose="020B0604020202020204" pitchFamily="34" charset="0"/>
                          <a:cs typeface="Arial" panose="020B0604020202020204" pitchFamily="34" charset="0"/>
                        </a:rPr>
                        <a:t>Resolution</a:t>
                      </a:r>
                      <a:r>
                        <a:rPr lang="en-US" sz="2400" b="0" i="0">
                          <a:effectLst/>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641856672"/>
                  </a:ext>
                </a:extLst>
              </a:tr>
              <a:tr h="370840">
                <a:tc>
                  <a:txBody>
                    <a:bodyPr/>
                    <a:lstStyle/>
                    <a:p>
                      <a:pPr algn="l" rtl="0" fontAlgn="base">
                        <a:lnSpc>
                          <a:spcPct val="100000"/>
                        </a:lnSpc>
                      </a:pPr>
                      <a:r>
                        <a:rPr lang="en-US" sz="2000" b="1" i="0">
                          <a:solidFill>
                            <a:srgbClr val="000000"/>
                          </a:solidFill>
                          <a:effectLst/>
                          <a:latin typeface="Arial" panose="020B0604020202020204" pitchFamily="34" charset="0"/>
                          <a:cs typeface="Arial" panose="020B0604020202020204" pitchFamily="34" charset="0"/>
                        </a:rPr>
                        <a:t>We were unable to get your Test Session. Please check your internet connection and try again. </a:t>
                      </a:r>
                    </a:p>
                  </a:txBody>
                  <a:tcPr/>
                </a:tc>
                <a:tc>
                  <a:txBody>
                    <a:bodyPr/>
                    <a:lstStyle/>
                    <a:p>
                      <a:pPr marL="342900" indent="-342900" algn="l" rtl="0" fontAlgn="base">
                        <a:lnSpc>
                          <a:spcPct val="100000"/>
                        </a:lnSpc>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Internet connectivity was lost after the student logged in. </a:t>
                      </a:r>
                    </a:p>
                    <a:p>
                      <a:pPr marL="342900" indent="-342900" algn="l" rtl="0" fontAlgn="base">
                        <a:lnSpc>
                          <a:spcPct val="100000"/>
                        </a:lnSpc>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The MCAS Student Kiosk will not load the test sessions until a connection to the internet is reestablished. Click </a:t>
                      </a:r>
                      <a:r>
                        <a:rPr lang="en-US" sz="2000" b="1" i="0" dirty="0">
                          <a:solidFill>
                            <a:srgbClr val="000000"/>
                          </a:solidFill>
                          <a:effectLst/>
                          <a:latin typeface="Arial" panose="020B0604020202020204" pitchFamily="34" charset="0"/>
                          <a:cs typeface="Arial" panose="020B0604020202020204" pitchFamily="34" charset="0"/>
                        </a:rPr>
                        <a:t>Retry</a:t>
                      </a:r>
                      <a:r>
                        <a:rPr lang="en-US" sz="2000" b="0" i="0" dirty="0">
                          <a:solidFill>
                            <a:srgbClr val="000000"/>
                          </a:solidFill>
                          <a:effectLst/>
                          <a:latin typeface="Arial" panose="020B0604020202020204" pitchFamily="34" charset="0"/>
                          <a:cs typeface="Arial" panose="020B0604020202020204" pitchFamily="34" charset="0"/>
                        </a:rPr>
                        <a:t>. </a:t>
                      </a:r>
                    </a:p>
                    <a:p>
                      <a:pPr marL="342900" indent="-342900" algn="l" rtl="0" fontAlgn="base">
                        <a:lnSpc>
                          <a:spcPct val="100000"/>
                        </a:lnSpc>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If internet connectivity is established, then the student will be directed to the test session. </a:t>
                      </a:r>
                    </a:p>
                    <a:p>
                      <a:pPr marL="342900" indent="-342900" algn="l" rtl="0" fontAlgn="base">
                        <a:lnSpc>
                          <a:spcPct val="100000"/>
                        </a:lnSpc>
                        <a:buFont typeface="Arial" panose="020B0604020202020204" pitchFamily="34" charset="0"/>
                        <a:buChar char="•"/>
                      </a:pPr>
                      <a:r>
                        <a:rPr lang="en-US" sz="2000" b="0" i="0" dirty="0">
                          <a:solidFill>
                            <a:srgbClr val="000000"/>
                          </a:solidFill>
                          <a:effectLst/>
                          <a:latin typeface="Arial" panose="020B0604020202020204" pitchFamily="34" charset="0"/>
                          <a:cs typeface="Arial" panose="020B0604020202020204" pitchFamily="34" charset="0"/>
                        </a:rPr>
                        <a:t>If an internet connection is not detected, restore internet connectivity and try again.</a:t>
                      </a:r>
                    </a:p>
                  </a:txBody>
                  <a:tcPr/>
                </a:tc>
                <a:extLst>
                  <a:ext uri="{0D108BD9-81ED-4DB2-BD59-A6C34878D82A}">
                    <a16:rowId xmlns:a16="http://schemas.microsoft.com/office/drawing/2014/main" val="944021578"/>
                  </a:ext>
                </a:extLst>
              </a:tr>
              <a:tr h="370840">
                <a:tc>
                  <a:txBody>
                    <a:bodyPr/>
                    <a:lstStyle/>
                    <a:p>
                      <a:pPr algn="l" rtl="0" fontAlgn="base">
                        <a:lnSpc>
                          <a:spcPct val="100000"/>
                        </a:lnSpc>
                      </a:pPr>
                      <a:r>
                        <a:rPr lang="en-US" sz="2000" b="1">
                          <a:solidFill>
                            <a:srgbClr val="000000"/>
                          </a:solidFill>
                          <a:latin typeface="Arial" panose="020B0604020202020204" pitchFamily="34" charset="0"/>
                          <a:cs typeface="Arial" panose="020B0604020202020204" pitchFamily="34" charset="0"/>
                        </a:rPr>
                        <a:t>We could not establish a connection to our server, please check your internet connection. </a:t>
                      </a:r>
                    </a:p>
                  </a:txBody>
                  <a:tcPr/>
                </a:tc>
                <a:tc>
                  <a:txBody>
                    <a:bodyPr/>
                    <a:lstStyle/>
                    <a:p>
                      <a:pPr marL="342900" indent="-342900" algn="l" rtl="0" fontAlgn="base">
                        <a:lnSpc>
                          <a:spcPct val="100000"/>
                        </a:lnSpc>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The eMetric servers cannot reach the stored response folder location due to a network connectivity failure. </a:t>
                      </a:r>
                    </a:p>
                    <a:p>
                      <a:pPr marL="342900" indent="-342900" algn="l" rtl="0" fontAlgn="base">
                        <a:lnSpc>
                          <a:spcPct val="100000"/>
                        </a:lnSpc>
                        <a:buFont typeface="Arial" panose="020B0604020202020204" pitchFamily="34" charset="0"/>
                        <a:buChar char="•"/>
                      </a:pPr>
                      <a:r>
                        <a:rPr lang="en-US" sz="2000" dirty="0">
                          <a:solidFill>
                            <a:srgbClr val="000000"/>
                          </a:solidFill>
                          <a:latin typeface="Arial" panose="020B0604020202020204" pitchFamily="34" charset="0"/>
                          <a:cs typeface="Arial" panose="020B0604020202020204" pitchFamily="34" charset="0"/>
                        </a:rPr>
                        <a:t>Reestablish network connection. </a:t>
                      </a:r>
                    </a:p>
                  </a:txBody>
                  <a:tcPr/>
                </a:tc>
                <a:extLst>
                  <a:ext uri="{0D108BD9-81ED-4DB2-BD59-A6C34878D82A}">
                    <a16:rowId xmlns:a16="http://schemas.microsoft.com/office/drawing/2014/main" val="3812580208"/>
                  </a:ext>
                </a:extLst>
              </a:tr>
            </a:tbl>
          </a:graphicData>
        </a:graphic>
      </p:graphicFrame>
    </p:spTree>
    <p:extLst>
      <p:ext uri="{BB962C8B-B14F-4D97-AF65-F5344CB8AC3E}">
        <p14:creationId xmlns:p14="http://schemas.microsoft.com/office/powerpoint/2010/main" val="18274057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637BA-41F5-F254-6A90-C2908773D7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247FEB-5DAE-DA3D-3E14-19DBF218F89C}"/>
              </a:ext>
            </a:extLst>
          </p:cNvPr>
          <p:cNvSpPr txBox="1">
            <a:spLocks/>
          </p:cNvSpPr>
          <p:nvPr/>
        </p:nvSpPr>
        <p:spPr>
          <a:xfrm>
            <a:off x="103238" y="318913"/>
            <a:ext cx="11985523" cy="6794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a:lstStyle>
          <a:p>
            <a:r>
              <a:rPr lang="en-US" sz="3600" b="1" dirty="0">
                <a:solidFill>
                  <a:schemeClr val="bg1"/>
                </a:solidFill>
                <a:latin typeface="Arial" panose="020B0604020202020204" pitchFamily="34" charset="0"/>
                <a:cs typeface="Arial" panose="020B0604020202020204" pitchFamily="34" charset="0"/>
              </a:rPr>
              <a:t>Common MCAS Student </a:t>
            </a:r>
          </a:p>
          <a:p>
            <a:r>
              <a:rPr lang="en-US" sz="3600" b="1" dirty="0">
                <a:solidFill>
                  <a:schemeClr val="bg1"/>
                </a:solidFill>
                <a:latin typeface="Arial" panose="020B0604020202020204" pitchFamily="34" charset="0"/>
                <a:cs typeface="Arial" panose="020B0604020202020204" pitchFamily="34" charset="0"/>
              </a:rPr>
              <a:t>Kiosk Error Messages (continued)</a:t>
            </a:r>
          </a:p>
        </p:txBody>
      </p:sp>
      <p:sp>
        <p:nvSpPr>
          <p:cNvPr id="3" name="Content Placeholder 2">
            <a:extLst>
              <a:ext uri="{FF2B5EF4-FFF2-40B4-BE49-F238E27FC236}">
                <a16:creationId xmlns:a16="http://schemas.microsoft.com/office/drawing/2014/main" id="{97C7D544-A008-6B04-96A2-C96A7FCF84DC}"/>
              </a:ext>
            </a:extLst>
          </p:cNvPr>
          <p:cNvSpPr txBox="1">
            <a:spLocks/>
          </p:cNvSpPr>
          <p:nvPr/>
        </p:nvSpPr>
        <p:spPr>
          <a:xfrm>
            <a:off x="271426" y="900112"/>
            <a:ext cx="10729488" cy="5057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342900">
              <a:buClr>
                <a:srgbClr val="000000"/>
              </a:buClr>
            </a:pPr>
            <a:endParaRPr lang="en-US" sz="2800">
              <a:solidFill>
                <a:srgbClr val="000000"/>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11FE9ABD-3D06-E606-86FE-859C4FE11412}"/>
              </a:ext>
            </a:extLst>
          </p:cNvPr>
          <p:cNvSpPr txBox="1">
            <a:spLocks/>
          </p:cNvSpPr>
          <p:nvPr/>
        </p:nvSpPr>
        <p:spPr>
          <a:xfrm>
            <a:off x="575435" y="959642"/>
            <a:ext cx="10275888" cy="5049838"/>
          </a:xfrm>
          <a:prstGeom prst="rect">
            <a:avLst/>
          </a:prstGeom>
        </p:spPr>
        <p:txBody>
          <a:bodyPr vert="horz" lIns="91416" tIns="45708" rIns="91416" bIns="45708" rtlCol="0" anchor="t">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10203"/>
              </a:buClr>
            </a:pPr>
            <a:endParaRPr lang="en-US" sz="2400">
              <a:solidFill>
                <a:prstClr val="black"/>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26AC0E40-B98F-737C-8143-C7A39E54DE90}"/>
              </a:ext>
            </a:extLst>
          </p:cNvPr>
          <p:cNvGraphicFramePr>
            <a:graphicFrameLocks noGrp="1"/>
          </p:cNvGraphicFramePr>
          <p:nvPr>
            <p:extLst>
              <p:ext uri="{D42A27DB-BD31-4B8C-83A1-F6EECF244321}">
                <p14:modId xmlns:p14="http://schemas.microsoft.com/office/powerpoint/2010/main" val="1826663018"/>
              </p:ext>
            </p:extLst>
          </p:nvPr>
        </p:nvGraphicFramePr>
        <p:xfrm>
          <a:off x="575435" y="1575973"/>
          <a:ext cx="11041130" cy="4674579"/>
        </p:xfrm>
        <a:graphic>
          <a:graphicData uri="http://schemas.openxmlformats.org/drawingml/2006/table">
            <a:tbl>
              <a:tblPr firstRow="1" bandRow="1">
                <a:tableStyleId>{5C22544A-7EE6-4342-B048-85BDC9FD1C3A}</a:tableStyleId>
              </a:tblPr>
              <a:tblGrid>
                <a:gridCol w="2660114">
                  <a:extLst>
                    <a:ext uri="{9D8B030D-6E8A-4147-A177-3AD203B41FA5}">
                      <a16:colId xmlns:a16="http://schemas.microsoft.com/office/drawing/2014/main" val="629685213"/>
                    </a:ext>
                  </a:extLst>
                </a:gridCol>
                <a:gridCol w="8381016">
                  <a:extLst>
                    <a:ext uri="{9D8B030D-6E8A-4147-A177-3AD203B41FA5}">
                      <a16:colId xmlns:a16="http://schemas.microsoft.com/office/drawing/2014/main" val="2548005661"/>
                    </a:ext>
                  </a:extLst>
                </a:gridCol>
              </a:tblGrid>
              <a:tr h="376899">
                <a:tc>
                  <a:txBody>
                    <a:bodyPr/>
                    <a:lstStyle/>
                    <a:p>
                      <a:pPr algn="l" rtl="0" fontAlgn="base">
                        <a:lnSpc>
                          <a:spcPct val="100000"/>
                        </a:lnSpc>
                      </a:pPr>
                      <a:r>
                        <a:rPr lang="en-US" sz="1800" b="1" i="0">
                          <a:effectLst/>
                          <a:latin typeface="Arial" panose="020B0604020202020204" pitchFamily="34" charset="0"/>
                          <a:cs typeface="Arial" panose="020B0604020202020204" pitchFamily="34" charset="0"/>
                        </a:rPr>
                        <a:t>Error Message</a:t>
                      </a:r>
                      <a:r>
                        <a:rPr lang="en-US" sz="1800" b="0" i="0">
                          <a:effectLst/>
                          <a:latin typeface="Arial" panose="020B0604020202020204" pitchFamily="34" charset="0"/>
                          <a:cs typeface="Arial" panose="020B0604020202020204" pitchFamily="34" charset="0"/>
                        </a:rPr>
                        <a:t> </a:t>
                      </a:r>
                    </a:p>
                  </a:txBody>
                  <a:tcPr/>
                </a:tc>
                <a:tc>
                  <a:txBody>
                    <a:bodyPr/>
                    <a:lstStyle/>
                    <a:p>
                      <a:pPr algn="l" rtl="0" fontAlgn="base">
                        <a:lnSpc>
                          <a:spcPct val="100000"/>
                        </a:lnSpc>
                      </a:pPr>
                      <a:r>
                        <a:rPr lang="en-US" sz="1800" b="1" i="0">
                          <a:effectLst/>
                          <a:latin typeface="Arial" panose="020B0604020202020204" pitchFamily="34" charset="0"/>
                          <a:cs typeface="Arial" panose="020B0604020202020204" pitchFamily="34" charset="0"/>
                        </a:rPr>
                        <a:t>Resolution</a:t>
                      </a:r>
                      <a:r>
                        <a:rPr lang="en-US" sz="1800" b="0" i="0">
                          <a:effectLst/>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641856672"/>
                  </a:ext>
                </a:extLst>
              </a:tr>
              <a:tr h="1834240">
                <a:tc>
                  <a:txBody>
                    <a:bodyPr/>
                    <a:lstStyle/>
                    <a:p>
                      <a:pPr algn="l" rtl="0" fontAlgn="base">
                        <a:lnSpc>
                          <a:spcPct val="100000"/>
                        </a:lnSpc>
                      </a:pPr>
                      <a:r>
                        <a:rPr lang="en-US" sz="1800" b="1">
                          <a:solidFill>
                            <a:srgbClr val="000000"/>
                          </a:solidFill>
                          <a:latin typeface="Arial" panose="020B0604020202020204" pitchFamily="34" charset="0"/>
                          <a:cs typeface="Arial" panose="020B0604020202020204" pitchFamily="34" charset="0"/>
                        </a:rPr>
                        <a:t>Please raise your hand; your test session has timed out.</a:t>
                      </a:r>
                    </a:p>
                  </a:txBody>
                  <a:tcPr/>
                </a:tc>
                <a:tc>
                  <a:txBody>
                    <a:bodyPr/>
                    <a:lstStyle/>
                    <a:p>
                      <a:pPr marL="342900" indent="-342900" algn="l" rtl="0" fontAlgn="base">
                        <a:lnSpc>
                          <a:spcPct val="100000"/>
                        </a:lnSpc>
                        <a:buFont typeface="Arial" panose="020B0604020202020204" pitchFamily="34" charset="0"/>
                        <a:buChar char="•"/>
                      </a:pPr>
                      <a:r>
                        <a:rPr lang="en-US" sz="1800">
                          <a:solidFill>
                            <a:srgbClr val="000000"/>
                          </a:solidFill>
                          <a:latin typeface="Arial" panose="020B0604020202020204" pitchFamily="34" charset="0"/>
                          <a:cs typeface="Arial" panose="020B0604020202020204" pitchFamily="34" charset="0"/>
                        </a:rPr>
                        <a:t>The student has timed out of their test session, meaning they have been inactive in the test for 60 minutes or more. </a:t>
                      </a:r>
                    </a:p>
                    <a:p>
                      <a:pPr marL="342900" indent="-342900" algn="l" rtl="0" fontAlgn="base">
                        <a:lnSpc>
                          <a:spcPct val="100000"/>
                        </a:lnSpc>
                        <a:buFont typeface="Arial" panose="020B0604020202020204" pitchFamily="34" charset="0"/>
                        <a:buChar char="•"/>
                      </a:pPr>
                      <a:r>
                        <a:rPr lang="en-US" sz="1800">
                          <a:solidFill>
                            <a:srgbClr val="000000"/>
                          </a:solidFill>
                          <a:latin typeface="Arial" panose="020B0604020202020204" pitchFamily="34" charset="0"/>
                          <a:cs typeface="Arial" panose="020B0604020202020204" pitchFamily="34" charset="0"/>
                        </a:rPr>
                        <a:t>Click </a:t>
                      </a:r>
                      <a:r>
                        <a:rPr lang="en-US" sz="1800" b="1">
                          <a:solidFill>
                            <a:srgbClr val="000000"/>
                          </a:solidFill>
                          <a:latin typeface="Arial" panose="020B0604020202020204" pitchFamily="34" charset="0"/>
                          <a:cs typeface="Arial" panose="020B0604020202020204" pitchFamily="34" charset="0"/>
                        </a:rPr>
                        <a:t>Exit</a:t>
                      </a:r>
                      <a:r>
                        <a:rPr lang="en-US" sz="1800">
                          <a:solidFill>
                            <a:srgbClr val="000000"/>
                          </a:solidFill>
                          <a:latin typeface="Arial" panose="020B0604020202020204" pitchFamily="34" charset="0"/>
                          <a:cs typeface="Arial" panose="020B0604020202020204" pitchFamily="34" charset="0"/>
                        </a:rPr>
                        <a:t> to go back to the sign-in page. </a:t>
                      </a:r>
                    </a:p>
                    <a:p>
                      <a:pPr marL="342900" indent="-342900" algn="l" rtl="0" fontAlgn="base">
                        <a:lnSpc>
                          <a:spcPct val="100000"/>
                        </a:lnSpc>
                        <a:buFont typeface="Arial" panose="020B0604020202020204" pitchFamily="34" charset="0"/>
                        <a:buChar char="•"/>
                      </a:pPr>
                      <a:r>
                        <a:rPr lang="en-US" sz="1800">
                          <a:solidFill>
                            <a:srgbClr val="000000"/>
                          </a:solidFill>
                          <a:latin typeface="Arial" panose="020B0604020202020204" pitchFamily="34" charset="0"/>
                          <a:cs typeface="Arial" panose="020B0604020202020204" pitchFamily="34" charset="0"/>
                        </a:rPr>
                        <a:t>When the student is ready to continue testing, they will log back into the student testing interface and select the session, enter the access code, and the test administrator will enter the proctor password. </a:t>
                      </a:r>
                    </a:p>
                    <a:p>
                      <a:pPr marL="342900" indent="-342900" algn="l" rtl="0" fontAlgn="base">
                        <a:lnSpc>
                          <a:spcPct val="100000"/>
                        </a:lnSpc>
                        <a:buFont typeface="Arial" panose="020B0604020202020204" pitchFamily="34" charset="0"/>
                        <a:buChar char="•"/>
                      </a:pPr>
                      <a:r>
                        <a:rPr lang="en-US" sz="1800">
                          <a:solidFill>
                            <a:srgbClr val="000000"/>
                          </a:solidFill>
                          <a:latin typeface="Arial" panose="020B0604020202020204" pitchFamily="34" charset="0"/>
                          <a:cs typeface="Arial" panose="020B0604020202020204" pitchFamily="34" charset="0"/>
                        </a:rPr>
                        <a:t>The student will resume testing where they left off. </a:t>
                      </a:r>
                    </a:p>
                  </a:txBody>
                  <a:tcPr/>
                </a:tc>
                <a:extLst>
                  <a:ext uri="{0D108BD9-81ED-4DB2-BD59-A6C34878D82A}">
                    <a16:rowId xmlns:a16="http://schemas.microsoft.com/office/drawing/2014/main" val="944021578"/>
                  </a:ext>
                </a:extLst>
              </a:tr>
              <a:tr h="2085506">
                <a:tc>
                  <a:txBody>
                    <a:bodyPr/>
                    <a:lstStyle/>
                    <a:p>
                      <a:pPr algn="l" rtl="0" fontAlgn="base">
                        <a:lnSpc>
                          <a:spcPct val="100000"/>
                        </a:lnSpc>
                      </a:pPr>
                      <a:r>
                        <a:rPr lang="en-US" sz="1800" b="1">
                          <a:solidFill>
                            <a:srgbClr val="000000"/>
                          </a:solidFill>
                          <a:latin typeface="Arial" panose="020B0604020202020204" pitchFamily="34" charset="0"/>
                          <a:cs typeface="Arial" panose="020B0604020202020204" pitchFamily="34" charset="0"/>
                        </a:rPr>
                        <a:t>A connection to the network could not be established. Your test has been saved offline.</a:t>
                      </a:r>
                    </a:p>
                  </a:txBody>
                  <a:tcPr/>
                </a:tc>
                <a:tc>
                  <a:txBody>
                    <a:bodyPr/>
                    <a:lstStyle/>
                    <a:p>
                      <a:pPr marL="342900" indent="-342900" algn="l" rtl="0" fontAlgn="base">
                        <a:lnSpc>
                          <a:spcPct val="100000"/>
                        </a:lnSpc>
                        <a:buFont typeface="Arial" panose="020B0604020202020204" pitchFamily="34" charset="0"/>
                        <a:buChar char="•"/>
                      </a:pPr>
                      <a:r>
                        <a:rPr lang="en-US" sz="1800">
                          <a:solidFill>
                            <a:srgbClr val="000000"/>
                          </a:solidFill>
                          <a:latin typeface="Arial" panose="020B0604020202020204" pitchFamily="34" charset="0"/>
                          <a:cs typeface="Arial" panose="020B0604020202020204" pitchFamily="34" charset="0"/>
                        </a:rPr>
                        <a:t>Internet connectivity was lost after the student began testing and was not restored by the time the student completed the test. </a:t>
                      </a:r>
                    </a:p>
                    <a:p>
                      <a:pPr marL="342900" indent="-342900" algn="l" rtl="0" fontAlgn="base">
                        <a:lnSpc>
                          <a:spcPct val="100000"/>
                        </a:lnSpc>
                        <a:buFont typeface="Arial" panose="020B0604020202020204" pitchFamily="34" charset="0"/>
                        <a:buChar char="•"/>
                      </a:pPr>
                      <a:r>
                        <a:rPr lang="en-US" sz="1800">
                          <a:solidFill>
                            <a:srgbClr val="000000"/>
                          </a:solidFill>
                          <a:latin typeface="Arial" panose="020B0604020202020204" pitchFamily="34" charset="0"/>
                          <a:cs typeface="Arial" panose="020B0604020202020204" pitchFamily="34" charset="0"/>
                        </a:rPr>
                        <a:t>The student’s responses are saved to the local folder configured when installing the MCAS Student Kiosk. </a:t>
                      </a:r>
                    </a:p>
                    <a:p>
                      <a:pPr marL="342900" indent="-342900" algn="l" rtl="0" fontAlgn="base">
                        <a:lnSpc>
                          <a:spcPct val="100000"/>
                        </a:lnSpc>
                        <a:buFont typeface="Arial" panose="020B0604020202020204" pitchFamily="34" charset="0"/>
                        <a:buChar char="•"/>
                      </a:pPr>
                      <a:r>
                        <a:rPr lang="en-US" sz="1800">
                          <a:solidFill>
                            <a:srgbClr val="000000"/>
                          </a:solidFill>
                          <a:latin typeface="Arial" panose="020B0604020202020204" pitchFamily="34" charset="0"/>
                          <a:cs typeface="Arial" panose="020B0604020202020204" pitchFamily="34" charset="0"/>
                        </a:rPr>
                        <a:t>Enter the proctor password to acknowledge the message. </a:t>
                      </a:r>
                    </a:p>
                    <a:p>
                      <a:pPr marL="342900" indent="-342900" algn="l" rtl="0" fontAlgn="base">
                        <a:lnSpc>
                          <a:spcPct val="100000"/>
                        </a:lnSpc>
                        <a:buFont typeface="Arial" panose="020B0604020202020204" pitchFamily="34" charset="0"/>
                        <a:buChar char="•"/>
                      </a:pPr>
                      <a:r>
                        <a:rPr lang="en-US" sz="1800">
                          <a:solidFill>
                            <a:srgbClr val="000000"/>
                          </a:solidFill>
                          <a:latin typeface="Arial" panose="020B0604020202020204" pitchFamily="34" charset="0"/>
                          <a:cs typeface="Arial" panose="020B0604020202020204" pitchFamily="34" charset="0"/>
                        </a:rPr>
                        <a:t>Note the student’s device ID. </a:t>
                      </a:r>
                    </a:p>
                    <a:p>
                      <a:pPr marL="342900" indent="-342900" algn="l" rtl="0" fontAlgn="base">
                        <a:lnSpc>
                          <a:spcPct val="100000"/>
                        </a:lnSpc>
                        <a:buFont typeface="Arial" panose="020B0604020202020204" pitchFamily="34" charset="0"/>
                        <a:buChar char="•"/>
                      </a:pPr>
                      <a:r>
                        <a:rPr lang="en-US" sz="1800">
                          <a:solidFill>
                            <a:srgbClr val="000000"/>
                          </a:solidFill>
                          <a:latin typeface="Arial" panose="020B0604020202020204" pitchFamily="34" charset="0"/>
                          <a:cs typeface="Arial" panose="020B0604020202020204" pitchFamily="34" charset="0"/>
                        </a:rPr>
                        <a:t>Contact your technology coordinator to establish internet connection. </a:t>
                      </a:r>
                    </a:p>
                    <a:p>
                      <a:pPr marL="342900" indent="-342900" algn="l" rtl="0" fontAlgn="base">
                        <a:lnSpc>
                          <a:spcPct val="100000"/>
                        </a:lnSpc>
                        <a:buFont typeface="Arial" panose="020B0604020202020204" pitchFamily="34" charset="0"/>
                        <a:buChar char="•"/>
                      </a:pPr>
                      <a:r>
                        <a:rPr lang="en-US" sz="1800">
                          <a:solidFill>
                            <a:srgbClr val="000000"/>
                          </a:solidFill>
                          <a:latin typeface="Arial" panose="020B0604020202020204" pitchFamily="34" charset="0"/>
                          <a:cs typeface="Arial" panose="020B0604020202020204" pitchFamily="34" charset="0"/>
                        </a:rPr>
                        <a:t>Relaunch the MCAS Student Kiosk on the student’s device.</a:t>
                      </a:r>
                    </a:p>
                  </a:txBody>
                  <a:tcPr/>
                </a:tc>
                <a:extLst>
                  <a:ext uri="{0D108BD9-81ED-4DB2-BD59-A6C34878D82A}">
                    <a16:rowId xmlns:a16="http://schemas.microsoft.com/office/drawing/2014/main" val="3812580208"/>
                  </a:ext>
                </a:extLst>
              </a:tr>
            </a:tbl>
          </a:graphicData>
        </a:graphic>
      </p:graphicFrame>
    </p:spTree>
    <p:extLst>
      <p:ext uri="{BB962C8B-B14F-4D97-AF65-F5344CB8AC3E}">
        <p14:creationId xmlns:p14="http://schemas.microsoft.com/office/powerpoint/2010/main" val="326732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2B4CB6-F7B4-6BA4-D8A6-2E586F6D38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AA99A4-3BCB-C62D-6262-DD7D2C3D0AD3}"/>
              </a:ext>
            </a:extLst>
          </p:cNvPr>
          <p:cNvSpPr txBox="1">
            <a:spLocks/>
          </p:cNvSpPr>
          <p:nvPr/>
        </p:nvSpPr>
        <p:spPr>
          <a:xfrm>
            <a:off x="103238" y="318913"/>
            <a:ext cx="11985523" cy="67945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a:lstStyle>
          <a:p>
            <a:r>
              <a:rPr lang="en-US" sz="3600" b="1" dirty="0">
                <a:solidFill>
                  <a:schemeClr val="bg1"/>
                </a:solidFill>
                <a:latin typeface="Arial" panose="020B0604020202020204" pitchFamily="34" charset="0"/>
                <a:cs typeface="Arial" panose="020B0604020202020204" pitchFamily="34" charset="0"/>
              </a:rPr>
              <a:t>Common MCAS Student </a:t>
            </a:r>
          </a:p>
          <a:p>
            <a:r>
              <a:rPr lang="en-US" sz="3600" b="1" dirty="0">
                <a:solidFill>
                  <a:schemeClr val="bg1"/>
                </a:solidFill>
                <a:latin typeface="Arial" panose="020B0604020202020204" pitchFamily="34" charset="0"/>
                <a:cs typeface="Arial" panose="020B0604020202020204" pitchFamily="34" charset="0"/>
              </a:rPr>
              <a:t>Kiosk Error Messages (continued)</a:t>
            </a:r>
          </a:p>
        </p:txBody>
      </p:sp>
      <p:sp>
        <p:nvSpPr>
          <p:cNvPr id="3" name="Content Placeholder 2">
            <a:extLst>
              <a:ext uri="{FF2B5EF4-FFF2-40B4-BE49-F238E27FC236}">
                <a16:creationId xmlns:a16="http://schemas.microsoft.com/office/drawing/2014/main" id="{0123DDC4-7C8D-823A-70A9-F217FCA0B258}"/>
              </a:ext>
            </a:extLst>
          </p:cNvPr>
          <p:cNvSpPr txBox="1">
            <a:spLocks/>
          </p:cNvSpPr>
          <p:nvPr/>
        </p:nvSpPr>
        <p:spPr>
          <a:xfrm>
            <a:off x="271426" y="900112"/>
            <a:ext cx="10729488" cy="50577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342900">
              <a:buClr>
                <a:srgbClr val="000000"/>
              </a:buClr>
            </a:pPr>
            <a:endParaRPr lang="en-US" sz="2800">
              <a:solidFill>
                <a:srgbClr val="000000"/>
              </a:solidFill>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DCEE3CBF-9312-582A-DAA2-491EBC6863CB}"/>
              </a:ext>
            </a:extLst>
          </p:cNvPr>
          <p:cNvSpPr txBox="1">
            <a:spLocks/>
          </p:cNvSpPr>
          <p:nvPr/>
        </p:nvSpPr>
        <p:spPr>
          <a:xfrm>
            <a:off x="575435" y="959642"/>
            <a:ext cx="10275888" cy="5049838"/>
          </a:xfrm>
          <a:prstGeom prst="rect">
            <a:avLst/>
          </a:prstGeom>
        </p:spPr>
        <p:txBody>
          <a:bodyPr vert="horz" lIns="91416" tIns="45708" rIns="91416" bIns="45708" rtlCol="0" anchor="t">
            <a:noAutofit/>
          </a:bodyPr>
          <a:lst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10203"/>
              </a:buClr>
            </a:pPr>
            <a:endParaRPr lang="en-US" sz="2400">
              <a:solidFill>
                <a:prstClr val="black"/>
              </a:solidFill>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15144DD2-6DEC-0D63-BAE2-B1B4D6C58ACF}"/>
              </a:ext>
            </a:extLst>
          </p:cNvPr>
          <p:cNvGraphicFramePr>
            <a:graphicFrameLocks noGrp="1"/>
          </p:cNvGraphicFramePr>
          <p:nvPr>
            <p:extLst>
              <p:ext uri="{D42A27DB-BD31-4B8C-83A1-F6EECF244321}">
                <p14:modId xmlns:p14="http://schemas.microsoft.com/office/powerpoint/2010/main" val="1840747354"/>
              </p:ext>
            </p:extLst>
          </p:nvPr>
        </p:nvGraphicFramePr>
        <p:xfrm>
          <a:off x="575435" y="1575974"/>
          <a:ext cx="11041130" cy="1640670"/>
        </p:xfrm>
        <a:graphic>
          <a:graphicData uri="http://schemas.openxmlformats.org/drawingml/2006/table">
            <a:tbl>
              <a:tblPr firstRow="1" bandRow="1">
                <a:tableStyleId>{5C22544A-7EE6-4342-B048-85BDC9FD1C3A}</a:tableStyleId>
              </a:tblPr>
              <a:tblGrid>
                <a:gridCol w="2660114">
                  <a:extLst>
                    <a:ext uri="{9D8B030D-6E8A-4147-A177-3AD203B41FA5}">
                      <a16:colId xmlns:a16="http://schemas.microsoft.com/office/drawing/2014/main" val="629685213"/>
                    </a:ext>
                  </a:extLst>
                </a:gridCol>
                <a:gridCol w="8381016">
                  <a:extLst>
                    <a:ext uri="{9D8B030D-6E8A-4147-A177-3AD203B41FA5}">
                      <a16:colId xmlns:a16="http://schemas.microsoft.com/office/drawing/2014/main" val="2548005661"/>
                    </a:ext>
                  </a:extLst>
                </a:gridCol>
              </a:tblGrid>
              <a:tr h="261968">
                <a:tc>
                  <a:txBody>
                    <a:bodyPr/>
                    <a:lstStyle/>
                    <a:p>
                      <a:pPr algn="l" rtl="0" fontAlgn="base">
                        <a:lnSpc>
                          <a:spcPct val="100000"/>
                        </a:lnSpc>
                      </a:pPr>
                      <a:r>
                        <a:rPr lang="en-US" sz="1800" b="1" i="0">
                          <a:effectLst/>
                          <a:latin typeface="Arial" panose="020B0604020202020204" pitchFamily="34" charset="0"/>
                          <a:cs typeface="Arial" panose="020B0604020202020204" pitchFamily="34" charset="0"/>
                        </a:rPr>
                        <a:t>Error Message</a:t>
                      </a:r>
                      <a:r>
                        <a:rPr lang="en-US" sz="1800" b="0" i="0">
                          <a:effectLst/>
                          <a:latin typeface="Arial" panose="020B0604020202020204" pitchFamily="34" charset="0"/>
                          <a:cs typeface="Arial" panose="020B0604020202020204" pitchFamily="34" charset="0"/>
                        </a:rPr>
                        <a:t> </a:t>
                      </a:r>
                    </a:p>
                  </a:txBody>
                  <a:tcPr/>
                </a:tc>
                <a:tc>
                  <a:txBody>
                    <a:bodyPr/>
                    <a:lstStyle/>
                    <a:p>
                      <a:pPr algn="l" rtl="0" fontAlgn="base">
                        <a:lnSpc>
                          <a:spcPct val="100000"/>
                        </a:lnSpc>
                      </a:pPr>
                      <a:r>
                        <a:rPr lang="en-US" sz="1800" b="1" i="0">
                          <a:effectLst/>
                          <a:latin typeface="Arial" panose="020B0604020202020204" pitchFamily="34" charset="0"/>
                          <a:cs typeface="Arial" panose="020B0604020202020204" pitchFamily="34" charset="0"/>
                        </a:rPr>
                        <a:t>Resolution</a:t>
                      </a:r>
                      <a:r>
                        <a:rPr lang="en-US" sz="1800" b="0" i="0">
                          <a:effectLst/>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641856672"/>
                  </a:ext>
                </a:extLst>
              </a:tr>
              <a:tr h="1274910">
                <a:tc>
                  <a:txBody>
                    <a:bodyPr/>
                    <a:lstStyle/>
                    <a:p>
                      <a:pPr algn="l" rtl="0" fontAlgn="base">
                        <a:lnSpc>
                          <a:spcPct val="100000"/>
                        </a:lnSpc>
                      </a:pPr>
                      <a:r>
                        <a:rPr lang="en-US" sz="1800" b="1">
                          <a:solidFill>
                            <a:srgbClr val="000000"/>
                          </a:solidFill>
                          <a:latin typeface="Arial" panose="020B0604020202020204" pitchFamily="34" charset="0"/>
                          <a:cs typeface="Arial" panose="020B0604020202020204" pitchFamily="34" charset="0"/>
                        </a:rPr>
                        <a:t>This test must be taken with the kiosk or mobile app.</a:t>
                      </a:r>
                    </a:p>
                  </a:txBody>
                  <a:tcPr/>
                </a:tc>
                <a:tc>
                  <a:txBody>
                    <a:bodyPr/>
                    <a:lstStyle/>
                    <a:p>
                      <a:pPr marL="342900" indent="-342900" algn="l" rtl="0" fontAlgn="base">
                        <a:lnSpc>
                          <a:spcPct val="100000"/>
                        </a:lnSpc>
                        <a:buFont typeface="Arial" panose="020B0604020202020204" pitchFamily="34" charset="0"/>
                        <a:buChar char="•"/>
                      </a:pPr>
                      <a:r>
                        <a:rPr lang="en-US" sz="1800">
                          <a:solidFill>
                            <a:srgbClr val="000000"/>
                          </a:solidFill>
                          <a:latin typeface="Arial" panose="020B0604020202020204" pitchFamily="34" charset="0"/>
                          <a:cs typeface="Arial" panose="020B0604020202020204" pitchFamily="34" charset="0"/>
                        </a:rPr>
                        <a:t>The MCAS Student Kiosk has not been installed correctly. </a:t>
                      </a:r>
                    </a:p>
                    <a:p>
                      <a:pPr marL="342900" indent="-342900" algn="l" rtl="0" fontAlgn="base">
                        <a:lnSpc>
                          <a:spcPct val="100000"/>
                        </a:lnSpc>
                        <a:buFont typeface="Arial" panose="020B0604020202020204" pitchFamily="34" charset="0"/>
                        <a:buChar char="•"/>
                      </a:pPr>
                      <a:r>
                        <a:rPr lang="en-US" sz="1800" b="0" i="0">
                          <a:solidFill>
                            <a:srgbClr val="000000"/>
                          </a:solidFill>
                          <a:effectLst/>
                          <a:latin typeface="Arial" panose="020B0604020202020204" pitchFamily="34" charset="0"/>
                          <a:cs typeface="Arial" panose="020B0604020202020204" pitchFamily="34" charset="0"/>
                        </a:rPr>
                        <a:t>The technology coordinator will need to verify the kiosk has been installed correctly and all device settings have been set correctly. </a:t>
                      </a:r>
                    </a:p>
                  </a:txBody>
                  <a:tcPr/>
                </a:tc>
                <a:extLst>
                  <a:ext uri="{0D108BD9-81ED-4DB2-BD59-A6C34878D82A}">
                    <a16:rowId xmlns:a16="http://schemas.microsoft.com/office/drawing/2014/main" val="944021578"/>
                  </a:ext>
                </a:extLst>
              </a:tr>
            </a:tbl>
          </a:graphicData>
        </a:graphic>
      </p:graphicFrame>
    </p:spTree>
    <p:extLst>
      <p:ext uri="{BB962C8B-B14F-4D97-AF65-F5344CB8AC3E}">
        <p14:creationId xmlns:p14="http://schemas.microsoft.com/office/powerpoint/2010/main" val="7640574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F4E78-D2BC-8655-ECC9-04F7179E74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AF295B-D13E-9826-A3BE-FD435D98A2DC}"/>
              </a:ext>
            </a:extLst>
          </p:cNvPr>
          <p:cNvSpPr>
            <a:spLocks noGrp="1"/>
          </p:cNvSpPr>
          <p:nvPr>
            <p:ph type="title"/>
          </p:nvPr>
        </p:nvSpPr>
        <p:spPr>
          <a:xfrm>
            <a:off x="414131" y="3212"/>
            <a:ext cx="10515600" cy="1129965"/>
          </a:xfrm>
        </p:spPr>
        <p:txBody>
          <a:bodyPr>
            <a:normAutofit/>
          </a:bodyPr>
          <a:lstStyle/>
          <a:p>
            <a:r>
              <a:rPr lang="en-US" sz="5000" b="1">
                <a:solidFill>
                  <a:schemeClr val="bg1"/>
                </a:solidFill>
                <a:latin typeface="Arial" panose="020B0604020202020204" pitchFamily="34" charset="0"/>
                <a:cs typeface="Arial" panose="020B0604020202020204" pitchFamily="34" charset="0"/>
              </a:rPr>
              <a:t>Questions and Answers</a:t>
            </a:r>
          </a:p>
        </p:txBody>
      </p:sp>
      <p:sp>
        <p:nvSpPr>
          <p:cNvPr id="3" name="Text Placeholder 2">
            <a:extLst>
              <a:ext uri="{FF2B5EF4-FFF2-40B4-BE49-F238E27FC236}">
                <a16:creationId xmlns:a16="http://schemas.microsoft.com/office/drawing/2014/main" id="{95E732CA-6DEB-6C86-C77D-3F8EC3A07572}"/>
              </a:ext>
            </a:extLst>
          </p:cNvPr>
          <p:cNvSpPr>
            <a:spLocks noGrp="1"/>
          </p:cNvSpPr>
          <p:nvPr>
            <p:ph type="body" idx="1"/>
          </p:nvPr>
        </p:nvSpPr>
        <p:spPr>
          <a:xfrm>
            <a:off x="3235386" y="2678906"/>
            <a:ext cx="5363817" cy="1500187"/>
          </a:xfrm>
        </p:spPr>
        <p:txBody>
          <a:bodyPr/>
          <a:lstStyle/>
          <a:p>
            <a:pPr marL="0" indent="0" algn="ctr">
              <a:buNone/>
            </a:pPr>
            <a:r>
              <a:rPr lang="en-US" sz="4000">
                <a:solidFill>
                  <a:srgbClr val="000000"/>
                </a:solidFill>
                <a:latin typeface="Arial" panose="020B0604020202020204" pitchFamily="34" charset="0"/>
                <a:cs typeface="Arial" panose="020B0604020202020204" pitchFamily="34" charset="0"/>
              </a:rPr>
              <a:t>Use the “Q&amp;A” feature </a:t>
            </a:r>
          </a:p>
          <a:p>
            <a:pPr marL="0" indent="0" algn="ctr">
              <a:buNone/>
            </a:pPr>
            <a:r>
              <a:rPr lang="en-US" sz="4000">
                <a:solidFill>
                  <a:srgbClr val="000000"/>
                </a:solidFill>
                <a:latin typeface="Arial" panose="020B0604020202020204" pitchFamily="34" charset="0"/>
                <a:cs typeface="Arial" panose="020B0604020202020204" pitchFamily="34" charset="0"/>
              </a:rPr>
              <a:t>to ask questions. </a:t>
            </a:r>
          </a:p>
        </p:txBody>
      </p:sp>
      <p:pic>
        <p:nvPicPr>
          <p:cNvPr id="8" name="Picture 7">
            <a:extLst>
              <a:ext uri="{FF2B5EF4-FFF2-40B4-BE49-F238E27FC236}">
                <a16:creationId xmlns:a16="http://schemas.microsoft.com/office/drawing/2014/main" id="{FF3ADACD-AB1D-D7BF-D583-A97BA5A8BAB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803527" y="1860490"/>
            <a:ext cx="1650040" cy="1005087"/>
          </a:xfrm>
          <a:prstGeom prst="rect">
            <a:avLst/>
          </a:prstGeom>
        </p:spPr>
      </p:pic>
      <p:sp>
        <p:nvSpPr>
          <p:cNvPr id="5" name="Oval 4" descr="Image displays Q &amp; A icon">
            <a:extLst>
              <a:ext uri="{FF2B5EF4-FFF2-40B4-BE49-F238E27FC236}">
                <a16:creationId xmlns:a16="http://schemas.microsoft.com/office/drawing/2014/main" id="{C75A36F7-3878-169A-0526-4C73D2801877}"/>
              </a:ext>
            </a:extLst>
          </p:cNvPr>
          <p:cNvSpPr/>
          <p:nvPr/>
        </p:nvSpPr>
        <p:spPr>
          <a:xfrm>
            <a:off x="10105355" y="1924773"/>
            <a:ext cx="1003300" cy="95885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Image displays Q &amp; A dialog box">
            <a:extLst>
              <a:ext uri="{FF2B5EF4-FFF2-40B4-BE49-F238E27FC236}">
                <a16:creationId xmlns:a16="http://schemas.microsoft.com/office/drawing/2014/main" id="{19A40327-BCF6-7CC0-5959-AD83C002B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6073" y="3610936"/>
            <a:ext cx="3603678" cy="2186638"/>
          </a:xfrm>
          <a:prstGeom prst="rect">
            <a:avLst/>
          </a:prstGeom>
          <a:ln>
            <a:solidFill>
              <a:schemeClr val="bg1">
                <a:lumMod val="50000"/>
              </a:schemeClr>
            </a:solidFill>
          </a:ln>
        </p:spPr>
      </p:pic>
    </p:spTree>
    <p:extLst>
      <p:ext uri="{BB962C8B-B14F-4D97-AF65-F5344CB8AC3E}">
        <p14:creationId xmlns:p14="http://schemas.microsoft.com/office/powerpoint/2010/main" val="30770031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2928730" y="2127525"/>
            <a:ext cx="8918714" cy="1092200"/>
          </a:xfrm>
        </p:spPr>
        <p:txBody>
          <a:bodyPr>
            <a:noAutofit/>
          </a:bodyPr>
          <a:lstStyle/>
          <a:p>
            <a:r>
              <a:rPr lang="en-US" sz="5000" b="1">
                <a:solidFill>
                  <a:srgbClr val="000000"/>
                </a:solidFill>
                <a:latin typeface="Arial" panose="020B0604020202020204" pitchFamily="34" charset="0"/>
                <a:cs typeface="Arial" panose="020B0604020202020204" pitchFamily="34" charset="0"/>
              </a:rPr>
              <a:t>5. Resources, Support, and Next Steps</a:t>
            </a:r>
          </a:p>
        </p:txBody>
      </p:sp>
    </p:spTree>
    <p:extLst>
      <p:ext uri="{BB962C8B-B14F-4D97-AF65-F5344CB8AC3E}">
        <p14:creationId xmlns:p14="http://schemas.microsoft.com/office/powerpoint/2010/main" val="19983681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66B0-67AC-4CB2-BBC2-A8595DA2C47C}"/>
              </a:ext>
            </a:extLst>
          </p:cNvPr>
          <p:cNvSpPr>
            <a:spLocks noGrp="1"/>
          </p:cNvSpPr>
          <p:nvPr>
            <p:ph type="title"/>
          </p:nvPr>
        </p:nvSpPr>
        <p:spPr>
          <a:xfrm>
            <a:off x="436418" y="384162"/>
            <a:ext cx="10515600" cy="641075"/>
          </a:xfrm>
        </p:spPr>
        <p:txBody>
          <a:bodyPr>
            <a:noAutofit/>
          </a:bodyPr>
          <a:lstStyle/>
          <a:p>
            <a:r>
              <a:rPr lang="en-US" sz="5000" b="1">
                <a:solidFill>
                  <a:schemeClr val="bg1"/>
                </a:solidFill>
                <a:latin typeface="Arial" panose="020B0604020202020204" pitchFamily="34" charset="0"/>
                <a:cs typeface="Arial" panose="020B0604020202020204" pitchFamily="34" charset="0"/>
              </a:rPr>
              <a:t>Additional Resources</a:t>
            </a:r>
          </a:p>
        </p:txBody>
      </p:sp>
      <p:graphicFrame>
        <p:nvGraphicFramePr>
          <p:cNvPr id="6" name="Content Placeholder 5">
            <a:extLst>
              <a:ext uri="{FF2B5EF4-FFF2-40B4-BE49-F238E27FC236}">
                <a16:creationId xmlns:a16="http://schemas.microsoft.com/office/drawing/2014/main" id="{542CEC8D-B89A-4DB6-818C-8F3A9CC6214F}"/>
              </a:ext>
            </a:extLst>
          </p:cNvPr>
          <p:cNvGraphicFramePr>
            <a:graphicFrameLocks noGrp="1"/>
          </p:cNvGraphicFramePr>
          <p:nvPr>
            <p:ph idx="4294967295"/>
            <p:extLst>
              <p:ext uri="{D42A27DB-BD31-4B8C-83A1-F6EECF244321}">
                <p14:modId xmlns:p14="http://schemas.microsoft.com/office/powerpoint/2010/main" val="4110393449"/>
              </p:ext>
            </p:extLst>
          </p:nvPr>
        </p:nvGraphicFramePr>
        <p:xfrm>
          <a:off x="205601" y="2006228"/>
          <a:ext cx="11478491" cy="3438873"/>
        </p:xfrm>
        <a:graphic>
          <a:graphicData uri="http://schemas.openxmlformats.org/drawingml/2006/table">
            <a:tbl>
              <a:tblPr firstRow="1" bandRow="1">
                <a:tableStyleId>{69012ECD-51FC-41F1-AA8D-1B2483CD663E}</a:tableStyleId>
              </a:tblPr>
              <a:tblGrid>
                <a:gridCol w="5511601">
                  <a:extLst>
                    <a:ext uri="{9D8B030D-6E8A-4147-A177-3AD203B41FA5}">
                      <a16:colId xmlns:a16="http://schemas.microsoft.com/office/drawing/2014/main" val="693765042"/>
                    </a:ext>
                  </a:extLst>
                </a:gridCol>
                <a:gridCol w="5966890">
                  <a:extLst>
                    <a:ext uri="{9D8B030D-6E8A-4147-A177-3AD203B41FA5}">
                      <a16:colId xmlns:a16="http://schemas.microsoft.com/office/drawing/2014/main" val="4077489660"/>
                    </a:ext>
                  </a:extLst>
                </a:gridCol>
              </a:tblGrid>
              <a:tr h="347314">
                <a:tc>
                  <a:txBody>
                    <a:bodyPr/>
                    <a:lstStyle/>
                    <a:p>
                      <a:pPr marL="0" algn="l" defTabSz="914126" rtl="0" eaLnBrk="1" latinLnBrk="0" hangingPunct="1"/>
                      <a:r>
                        <a:rPr lang="en-US" sz="1800" b="1" kern="1200">
                          <a:solidFill>
                            <a:schemeClr val="lt1"/>
                          </a:solidFill>
                          <a:latin typeface="Arial" panose="020B0604020202020204" pitchFamily="34" charset="0"/>
                          <a:cs typeface="Arial" panose="020B0604020202020204" pitchFamily="34" charset="0"/>
                        </a:rPr>
                        <a:t>Resource</a:t>
                      </a:r>
                      <a:endParaRPr lang="en-US" sz="1800" b="1" kern="1200">
                        <a:solidFill>
                          <a:schemeClr val="lt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126" rtl="0" eaLnBrk="1" latinLnBrk="0" hangingPunct="1"/>
                      <a:r>
                        <a:rPr lang="en-US" sz="1800" b="1" kern="1200">
                          <a:solidFill>
                            <a:schemeClr val="lt1"/>
                          </a:solidFill>
                          <a:latin typeface="Arial" panose="020B0604020202020204" pitchFamily="34" charset="0"/>
                          <a:cs typeface="Arial" panose="020B0604020202020204" pitchFamily="34" charset="0"/>
                        </a:rPr>
                        <a:t>Location</a:t>
                      </a:r>
                      <a:endParaRPr lang="en-US" sz="1800" b="1" kern="1200">
                        <a:solidFill>
                          <a:schemeClr val="lt1"/>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7652330"/>
                  </a:ext>
                </a:extLst>
              </a:tr>
              <a:tr h="347314">
                <a:tc>
                  <a:txBody>
                    <a:bodyPr/>
                    <a:lstStyle/>
                    <a:p>
                      <a:pPr marL="0" algn="l" defTabSz="914126" rtl="0" eaLnBrk="1" latinLnBrk="0" hangingPunct="1"/>
                      <a:r>
                        <a:rPr lang="en-US" sz="1800" kern="1200">
                          <a:solidFill>
                            <a:srgbClr val="000000"/>
                          </a:solidFill>
                          <a:latin typeface="Arial" panose="020B0604020202020204" pitchFamily="34" charset="0"/>
                          <a:cs typeface="Arial" panose="020B0604020202020204" pitchFamily="34" charset="0"/>
                        </a:rPr>
                        <a:t>MCAS Resource Center </a:t>
                      </a:r>
                      <a:endParaRPr lang="en-US" sz="1800" kern="1200">
                        <a:solidFill>
                          <a:srgbClr val="000000"/>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latin typeface="Arial" panose="020B0604020202020204" pitchFamily="34" charset="0"/>
                          <a:cs typeface="Arial" panose="020B0604020202020204" pitchFamily="34" charset="0"/>
                          <a:hlinkClick r:id="rId3"/>
                        </a:rPr>
                        <a:t>mcas.onlinehelp.cognia.org </a:t>
                      </a:r>
                      <a:endParaRPr lang="en-US" sz="18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0032679"/>
                  </a:ext>
                </a:extLst>
              </a:tr>
              <a:tr h="607799">
                <a:tc>
                  <a:txBody>
                    <a:bodyPr/>
                    <a:lstStyle/>
                    <a:p>
                      <a:pPr marL="0" algn="l" defTabSz="914126" rtl="0" eaLnBrk="1" latinLnBrk="0" hangingPunct="1"/>
                      <a:r>
                        <a:rPr lang="en-US" sz="1800" kern="1200">
                          <a:solidFill>
                            <a:srgbClr val="000000"/>
                          </a:solidFill>
                          <a:latin typeface="Arial" panose="020B0604020202020204" pitchFamily="34" charset="0"/>
                          <a:cs typeface="Arial" panose="020B0604020202020204" pitchFamily="34" charset="0"/>
                        </a:rPr>
                        <a:t>Guide to the MCAS Portal</a:t>
                      </a:r>
                      <a:endParaRPr lang="en-US" sz="1800" kern="1200">
                        <a:solidFill>
                          <a:srgbClr val="000000"/>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latin typeface="Arial" panose="020B0604020202020204" pitchFamily="34" charset="0"/>
                          <a:cs typeface="Arial" panose="020B0604020202020204" pitchFamily="34" charset="0"/>
                          <a:hlinkClick r:id="rId4"/>
                        </a:rPr>
                        <a:t>https://mcas.onlinehelp.cognia.org/portal/</a:t>
                      </a:r>
                      <a:r>
                        <a:rPr lang="en-US" sz="1800">
                          <a:latin typeface="Arial" panose="020B0604020202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05862612"/>
                  </a:ext>
                </a:extLst>
              </a:tr>
              <a:tr h="549797">
                <a:tc>
                  <a:txBody>
                    <a:bodyPr/>
                    <a:lstStyle/>
                    <a:p>
                      <a:pPr marL="0" algn="l" defTabSz="914126" rtl="0" eaLnBrk="1" latinLnBrk="0" hangingPunct="1"/>
                      <a:r>
                        <a:rPr lang="en-US" sz="1800" kern="1200">
                          <a:solidFill>
                            <a:srgbClr val="000000"/>
                          </a:solidFill>
                          <a:latin typeface="Arial" panose="020B0604020202020204" pitchFamily="34" charset="0"/>
                          <a:cs typeface="Arial" panose="020B0604020202020204" pitchFamily="34" charset="0"/>
                        </a:rPr>
                        <a:t>MCAS Student Kiosk Technology Guide </a:t>
                      </a:r>
                      <a:endParaRPr lang="en-US" sz="1800" kern="1200">
                        <a:solidFill>
                          <a:srgbClr val="000000"/>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a:latin typeface="Arial" panose="020B0604020202020204" pitchFamily="34" charset="0"/>
                          <a:cs typeface="Arial" panose="020B0604020202020204" pitchFamily="34" charset="0"/>
                          <a:hlinkClick r:id="rId5"/>
                        </a:rPr>
                        <a:t>https://mcas.onlinehelp.cognia.org/technology-setup/</a:t>
                      </a:r>
                      <a:r>
                        <a:rPr lang="en-US" sz="1800">
                          <a:latin typeface="Arial" panose="020B0604020202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22600052"/>
                  </a:ext>
                </a:extLst>
              </a:tr>
              <a:tr h="868285">
                <a:tc>
                  <a:txBody>
                    <a:bodyPr/>
                    <a:lstStyle/>
                    <a:p>
                      <a:pPr marL="0" algn="l" defTabSz="914126" rtl="0" eaLnBrk="1" latinLnBrk="0" hangingPunct="1"/>
                      <a:r>
                        <a:rPr lang="en-US" sz="1800" kern="1200">
                          <a:solidFill>
                            <a:srgbClr val="000000"/>
                          </a:solidFill>
                          <a:latin typeface="Arial" panose="020B0604020202020204" pitchFamily="34" charset="0"/>
                          <a:cs typeface="Arial" panose="020B0604020202020204" pitchFamily="34" charset="0"/>
                        </a:rPr>
                        <a:t>Student Assessment Updates </a:t>
                      </a:r>
                      <a:br>
                        <a:rPr lang="en-US" sz="1800" kern="1200">
                          <a:solidFill>
                            <a:srgbClr val="000000"/>
                          </a:solidFill>
                          <a:latin typeface="Arial" panose="020B0604020202020204" pitchFamily="34" charset="0"/>
                          <a:cs typeface="Arial" panose="020B0604020202020204" pitchFamily="34" charset="0"/>
                        </a:rPr>
                      </a:br>
                      <a:r>
                        <a:rPr lang="en-US" sz="1800" kern="1200">
                          <a:solidFill>
                            <a:srgbClr val="000000"/>
                          </a:solidFill>
                          <a:latin typeface="Arial" panose="020B0604020202020204" pitchFamily="34" charset="0"/>
                          <a:cs typeface="Arial" panose="020B0604020202020204" pitchFamily="34" charset="0"/>
                        </a:rPr>
                        <a:t>(Biweekly email with important updates about the MCAS program)</a:t>
                      </a:r>
                      <a:endParaRPr lang="en-US" sz="1800" kern="1200">
                        <a:solidFill>
                          <a:srgbClr val="000000"/>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hlinkClick r:id="rId6"/>
                        </a:rPr>
                        <a:t>www.doe.mass.edu/mcas/updates.html</a:t>
                      </a:r>
                      <a:endParaRPr lang="en-US" sz="18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latin typeface="Arial" panose="020B0604020202020204" pitchFamily="34" charset="0"/>
                          <a:cs typeface="Arial" panose="020B0604020202020204" pitchFamily="34" charset="0"/>
                        </a:rPr>
                        <a:t>If you do not already receive this email, subscribe using this link: </a:t>
                      </a:r>
                      <a:r>
                        <a:rPr lang="en-US" sz="1800">
                          <a:latin typeface="Arial" panose="020B0604020202020204" pitchFamily="34" charset="0"/>
                          <a:cs typeface="Arial" panose="020B0604020202020204" pitchFamily="34" charset="0"/>
                          <a:hlinkClick r:id="rId7"/>
                        </a:rPr>
                        <a:t>http://eepurl.com/ghSOhH</a:t>
                      </a:r>
                      <a:r>
                        <a:rPr lang="en-US" sz="1800">
                          <a:latin typeface="Arial" panose="020B0604020202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61812291"/>
                  </a:ext>
                </a:extLst>
              </a:tr>
              <a:tr h="635357">
                <a:tc>
                  <a:txBody>
                    <a:bodyPr/>
                    <a:lstStyle/>
                    <a:p>
                      <a:pPr marL="0" algn="l" defTabSz="914126" rtl="0" eaLnBrk="1" latinLnBrk="0" hangingPunct="1"/>
                      <a:r>
                        <a:rPr lang="en-US" sz="1800" kern="1200">
                          <a:solidFill>
                            <a:srgbClr val="000000"/>
                          </a:solidFill>
                          <a:latin typeface="Arial" panose="020B0604020202020204" pitchFamily="34" charset="0"/>
                          <a:cs typeface="Arial" panose="020B0604020202020204" pitchFamily="34" charset="0"/>
                        </a:rPr>
                        <a:t>Cybersecurity Resources</a:t>
                      </a:r>
                      <a:endParaRPr lang="en-US" sz="1800" kern="1200">
                        <a:solidFill>
                          <a:srgbClr val="000000"/>
                        </a:solidFill>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hlinkClick r:id="rId8"/>
                        </a:rPr>
                        <a:t>https://www.doe.mass.edu/mcas/testadmin/</a:t>
                      </a:r>
                      <a:r>
                        <a:rPr lang="en-US" sz="1800">
                          <a:latin typeface="Arial" panose="020B0604020202020204" pitchFamily="34" charset="0"/>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69619784"/>
                  </a:ext>
                </a:extLst>
              </a:tr>
            </a:tbl>
          </a:graphicData>
        </a:graphic>
      </p:graphicFrame>
    </p:spTree>
    <p:extLst>
      <p:ext uri="{BB962C8B-B14F-4D97-AF65-F5344CB8AC3E}">
        <p14:creationId xmlns:p14="http://schemas.microsoft.com/office/powerpoint/2010/main" val="28559884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idx="4294967295"/>
          </p:nvPr>
        </p:nvSpPr>
        <p:spPr>
          <a:xfrm>
            <a:off x="256032" y="180594"/>
            <a:ext cx="10514013" cy="1041400"/>
          </a:xfrm>
        </p:spPr>
        <p:txBody>
          <a:bodyPr>
            <a:normAutofit/>
          </a:bodyPr>
          <a:lstStyle/>
          <a:p>
            <a:r>
              <a:rPr lang="en-US" altLang="en-US" sz="3999" b="1">
                <a:solidFill>
                  <a:schemeClr val="bg1"/>
                </a:solidFill>
                <a:latin typeface="Arial" panose="020B0604020202020204" pitchFamily="34" charset="0"/>
                <a:cs typeface="Arial" panose="020B0604020202020204" pitchFamily="34" charset="0"/>
              </a:rPr>
              <a:t>Next Steps</a:t>
            </a:r>
            <a:endParaRPr lang="en-US" sz="3999" b="1">
              <a:solidFill>
                <a:schemeClr val="bg1"/>
              </a:solidFill>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8BF5F1AD-90A5-FAA2-2AA6-3367618F17F4}"/>
              </a:ext>
            </a:extLst>
          </p:cNvPr>
          <p:cNvSpPr>
            <a:spLocks noGrp="1"/>
          </p:cNvSpPr>
          <p:nvPr>
            <p:ph idx="4294967295"/>
          </p:nvPr>
        </p:nvSpPr>
        <p:spPr>
          <a:xfrm>
            <a:off x="0" y="1765300"/>
            <a:ext cx="10514013" cy="4051300"/>
          </a:xfrm>
        </p:spPr>
        <p:txBody>
          <a:bodyPr/>
          <a:lstStyle/>
          <a:p>
            <a:pPr>
              <a:buClr>
                <a:srgbClr val="010203"/>
              </a:buClr>
            </a:pPr>
            <a:r>
              <a:rPr lang="en-US" altLang="en-US" b="1">
                <a:solidFill>
                  <a:srgbClr val="000000"/>
                </a:solidFill>
                <a:latin typeface="Arial" panose="020B0604020202020204" pitchFamily="34" charset="0"/>
                <a:cs typeface="Arial" panose="020B0604020202020204" pitchFamily="34" charset="0"/>
              </a:rPr>
              <a:t>Today: </a:t>
            </a:r>
            <a:r>
              <a:rPr lang="en-US" altLang="en-US">
                <a:solidFill>
                  <a:srgbClr val="000000"/>
                </a:solidFill>
                <a:latin typeface="Arial" panose="020B0604020202020204" pitchFamily="34" charset="0"/>
                <a:cs typeface="Arial" panose="020B0604020202020204" pitchFamily="34" charset="0"/>
              </a:rPr>
              <a:t>Complete the evaluation form.</a:t>
            </a:r>
          </a:p>
          <a:p>
            <a:pPr lvl="1">
              <a:buClr>
                <a:srgbClr val="010203"/>
              </a:buClr>
              <a:buFont typeface="Arial" panose="020B0604020202020204" pitchFamily="34" charset="0"/>
              <a:buChar char="•"/>
            </a:pPr>
            <a:r>
              <a:rPr lang="en-US" altLang="en-US">
                <a:solidFill>
                  <a:srgbClr val="000000"/>
                </a:solidFill>
                <a:latin typeface="Arial" panose="020B0604020202020204" pitchFamily="34" charset="0"/>
                <a:cs typeface="Arial" panose="020B0604020202020204" pitchFamily="34" charset="0"/>
              </a:rPr>
              <a:t>Responses are associated with the name and email address used to log in.</a:t>
            </a:r>
          </a:p>
          <a:p>
            <a:pPr lvl="1">
              <a:buClr>
                <a:srgbClr val="010203"/>
              </a:buClr>
              <a:buFont typeface="Arial" panose="020B0604020202020204" pitchFamily="34" charset="0"/>
              <a:buChar char="•"/>
            </a:pPr>
            <a:r>
              <a:rPr lang="en-US" altLang="en-US">
                <a:solidFill>
                  <a:srgbClr val="000000"/>
                </a:solidFill>
                <a:latin typeface="Arial" panose="020B0604020202020204" pitchFamily="34" charset="0"/>
                <a:cs typeface="Arial" panose="020B0604020202020204" pitchFamily="34" charset="0"/>
              </a:rPr>
              <a:t>Email your input to </a:t>
            </a:r>
            <a:r>
              <a:rPr lang="en-US" altLang="en-US">
                <a:latin typeface="Arial" panose="020B0604020202020204" pitchFamily="34" charset="0"/>
                <a:cs typeface="Arial" panose="020B0604020202020204" pitchFamily="34" charset="0"/>
                <a:hlinkClick r:id="rId3"/>
              </a:rPr>
              <a:t>mcas@mass.gov</a:t>
            </a:r>
            <a:r>
              <a:rPr lang="en-US" altLang="en-US">
                <a:latin typeface="Arial" panose="020B0604020202020204" pitchFamily="34" charset="0"/>
                <a:cs typeface="Arial" panose="020B0604020202020204" pitchFamily="34" charset="0"/>
              </a:rPr>
              <a:t> </a:t>
            </a:r>
            <a:r>
              <a:rPr lang="en-US" altLang="en-US">
                <a:solidFill>
                  <a:srgbClr val="000000"/>
                </a:solidFill>
                <a:latin typeface="Arial" panose="020B0604020202020204" pitchFamily="34" charset="0"/>
                <a:cs typeface="Arial" panose="020B0604020202020204" pitchFamily="34" charset="0"/>
              </a:rPr>
              <a:t>if you have problems accessing or completing the form.</a:t>
            </a:r>
          </a:p>
          <a:p>
            <a:pPr>
              <a:buClr>
                <a:srgbClr val="010203"/>
              </a:buClr>
            </a:pPr>
            <a:r>
              <a:rPr lang="en-US" altLang="en-US" b="1">
                <a:solidFill>
                  <a:srgbClr val="000000"/>
                </a:solidFill>
                <a:latin typeface="Arial" panose="020B0604020202020204" pitchFamily="34" charset="0"/>
                <a:cs typeface="Arial" panose="020B0604020202020204" pitchFamily="34" charset="0"/>
              </a:rPr>
              <a:t>Within one week: </a:t>
            </a:r>
          </a:p>
          <a:p>
            <a:pPr lvl="1">
              <a:buClr>
                <a:srgbClr val="010203"/>
              </a:buClr>
              <a:buFont typeface="Arial" panose="020B0604020202020204" pitchFamily="34" charset="0"/>
              <a:buChar char="•"/>
            </a:pPr>
            <a:r>
              <a:rPr lang="en-US" altLang="en-US">
                <a:solidFill>
                  <a:srgbClr val="000000"/>
                </a:solidFill>
                <a:latin typeface="Arial" panose="020B0604020202020204" pitchFamily="34" charset="0"/>
                <a:cs typeface="Arial" panose="020B0604020202020204" pitchFamily="34" charset="0"/>
              </a:rPr>
              <a:t>Receive an email with the Q&amp;A from this session</a:t>
            </a:r>
          </a:p>
          <a:p>
            <a:pPr lvl="1">
              <a:buClr>
                <a:srgbClr val="010203"/>
              </a:buClr>
              <a:buFont typeface="Arial" panose="020B0604020202020204" pitchFamily="34" charset="0"/>
              <a:buChar char="•"/>
            </a:pPr>
            <a:r>
              <a:rPr lang="en-US" altLang="en-US">
                <a:solidFill>
                  <a:srgbClr val="000000"/>
                </a:solidFill>
                <a:latin typeface="Arial" panose="020B0604020202020204" pitchFamily="34" charset="0"/>
                <a:cs typeface="Arial" panose="020B0604020202020204" pitchFamily="34" charset="0"/>
              </a:rPr>
              <a:t>Recording will be available </a:t>
            </a:r>
          </a:p>
        </p:txBody>
      </p:sp>
    </p:spTree>
    <p:extLst>
      <p:ext uri="{BB962C8B-B14F-4D97-AF65-F5344CB8AC3E}">
        <p14:creationId xmlns:p14="http://schemas.microsoft.com/office/powerpoint/2010/main" val="948623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A972CD-2840-6F6F-1B06-D0E024C1B816}"/>
              </a:ext>
            </a:extLst>
          </p:cNvPr>
          <p:cNvSpPr>
            <a:spLocks noGrp="1"/>
          </p:cNvSpPr>
          <p:nvPr>
            <p:ph type="title" idx="4294967295"/>
          </p:nvPr>
        </p:nvSpPr>
        <p:spPr>
          <a:xfrm>
            <a:off x="0" y="171450"/>
            <a:ext cx="10514013" cy="1041400"/>
          </a:xfrm>
        </p:spPr>
        <p:txBody>
          <a:bodyPr/>
          <a:lstStyle/>
          <a:p>
            <a:r>
              <a:rPr lang="en-US" sz="4000" b="1">
                <a:solidFill>
                  <a:schemeClr val="bg1"/>
                </a:solidFill>
                <a:latin typeface="Arial" panose="020B0604020202020204" pitchFamily="34" charset="0"/>
                <a:cs typeface="Arial" panose="020B0604020202020204" pitchFamily="34" charset="0"/>
              </a:rPr>
              <a:t>Email and Phone Support </a:t>
            </a:r>
          </a:p>
        </p:txBody>
      </p:sp>
      <p:sp>
        <p:nvSpPr>
          <p:cNvPr id="2" name="Text Placeholder 1">
            <a:extLst>
              <a:ext uri="{FF2B5EF4-FFF2-40B4-BE49-F238E27FC236}">
                <a16:creationId xmlns:a16="http://schemas.microsoft.com/office/drawing/2014/main" id="{1C6A7017-17C6-F511-1D48-8093C62BB9FA}"/>
              </a:ext>
            </a:extLst>
          </p:cNvPr>
          <p:cNvSpPr>
            <a:spLocks noGrp="1"/>
          </p:cNvSpPr>
          <p:nvPr>
            <p:ph type="body" idx="4294967295"/>
          </p:nvPr>
        </p:nvSpPr>
        <p:spPr>
          <a:xfrm>
            <a:off x="309562" y="1609725"/>
            <a:ext cx="5157788" cy="676275"/>
          </a:xfrm>
        </p:spPr>
        <p:txBody>
          <a:bodyPr/>
          <a:lstStyle/>
          <a:p>
            <a:pPr marL="0" indent="0">
              <a:buNone/>
            </a:pPr>
            <a:r>
              <a:rPr lang="en-US" b="1">
                <a:latin typeface="Arial" panose="020B0604020202020204" pitchFamily="34" charset="0"/>
                <a:cs typeface="Arial" panose="020B0604020202020204" pitchFamily="34" charset="0"/>
              </a:rPr>
              <a:t>MCAS Service Center </a:t>
            </a:r>
          </a:p>
        </p:txBody>
      </p:sp>
      <p:sp>
        <p:nvSpPr>
          <p:cNvPr id="3" name="Content Placeholder 2">
            <a:extLst>
              <a:ext uri="{FF2B5EF4-FFF2-40B4-BE49-F238E27FC236}">
                <a16:creationId xmlns:a16="http://schemas.microsoft.com/office/drawing/2014/main" id="{10F3C2F1-C065-1C59-D812-2C29FFD6A6D3}"/>
              </a:ext>
            </a:extLst>
          </p:cNvPr>
          <p:cNvSpPr>
            <a:spLocks noGrp="1"/>
          </p:cNvSpPr>
          <p:nvPr>
            <p:ph sz="half" idx="4294967295"/>
          </p:nvPr>
        </p:nvSpPr>
        <p:spPr>
          <a:xfrm>
            <a:off x="232568" y="2286000"/>
            <a:ext cx="5776913" cy="4022725"/>
          </a:xfrm>
        </p:spPr>
        <p:txBody>
          <a:bodyPr>
            <a:normAutofit/>
          </a:bodyPr>
          <a:lstStyle/>
          <a:p>
            <a:pPr>
              <a:buClr>
                <a:srgbClr val="010203"/>
              </a:buClr>
            </a:pPr>
            <a:r>
              <a:rPr lang="en-US">
                <a:solidFill>
                  <a:srgbClr val="000000"/>
                </a:solidFill>
                <a:latin typeface="Arial" panose="020B0604020202020204" pitchFamily="34" charset="0"/>
                <a:cs typeface="Arial" panose="020B0604020202020204" pitchFamily="34" charset="0"/>
              </a:rPr>
              <a:t>Questions on logistics and technology</a:t>
            </a:r>
            <a:br>
              <a:rPr lang="en-US">
                <a:solidFill>
                  <a:srgbClr val="000000"/>
                </a:solidFill>
                <a:latin typeface="Arial" panose="020B0604020202020204" pitchFamily="34" charset="0"/>
                <a:cs typeface="Arial" panose="020B0604020202020204" pitchFamily="34" charset="0"/>
              </a:rPr>
            </a:br>
            <a:endParaRPr lang="en-US" sz="1200">
              <a:solidFill>
                <a:srgbClr val="000000"/>
              </a:solidFill>
              <a:latin typeface="Arial" panose="020B0604020202020204" pitchFamily="34" charset="0"/>
              <a:cs typeface="Arial" panose="020B0604020202020204" pitchFamily="34" charset="0"/>
            </a:endParaRPr>
          </a:p>
          <a:p>
            <a:pPr marL="852589" lvl="1" indent="-457200">
              <a:buClr>
                <a:srgbClr val="010203"/>
              </a:buClr>
            </a:pPr>
            <a:r>
              <a:rPr lang="en-US" sz="2200" b="1">
                <a:solidFill>
                  <a:srgbClr val="000000"/>
                </a:solidFill>
                <a:latin typeface="Arial" panose="020B0604020202020204" pitchFamily="34" charset="0"/>
                <a:cs typeface="Arial" panose="020B0604020202020204" pitchFamily="34" charset="0"/>
              </a:rPr>
              <a:t>Web: </a:t>
            </a:r>
            <a:r>
              <a:rPr lang="en-US" sz="2200">
                <a:latin typeface="Arial" panose="020B0604020202020204" pitchFamily="34" charset="0"/>
                <a:cs typeface="Arial" panose="020B0604020202020204" pitchFamily="34" charset="0"/>
                <a:hlinkClick r:id="rId3"/>
              </a:rPr>
              <a:t>https://mcas.onlinehelp.cognia.org/</a:t>
            </a:r>
            <a:r>
              <a:rPr lang="en-US" sz="2200">
                <a:latin typeface="Arial" panose="020B0604020202020204" pitchFamily="34" charset="0"/>
                <a:cs typeface="Arial" panose="020B0604020202020204" pitchFamily="34" charset="0"/>
              </a:rPr>
              <a:t> </a:t>
            </a:r>
          </a:p>
          <a:p>
            <a:pPr marL="852589" lvl="1" indent="-457200">
              <a:buClr>
                <a:srgbClr val="010203"/>
              </a:buClr>
            </a:pPr>
            <a:r>
              <a:rPr lang="en-US" sz="2200" b="1">
                <a:solidFill>
                  <a:srgbClr val="000000"/>
                </a:solidFill>
                <a:latin typeface="Arial" panose="020B0604020202020204" pitchFamily="34" charset="0"/>
                <a:cs typeface="Arial" panose="020B0604020202020204" pitchFamily="34" charset="0"/>
              </a:rPr>
              <a:t>Email: </a:t>
            </a:r>
            <a:r>
              <a:rPr lang="en-US" sz="2200">
                <a:latin typeface="Arial" panose="020B0604020202020204" pitchFamily="34" charset="0"/>
                <a:cs typeface="Arial" panose="020B0604020202020204" pitchFamily="34" charset="0"/>
                <a:hlinkClick r:id="rId4"/>
              </a:rPr>
              <a:t>mcas@cognia.org</a:t>
            </a:r>
            <a:endParaRPr lang="en-US" sz="2200">
              <a:latin typeface="Arial" panose="020B0604020202020204" pitchFamily="34" charset="0"/>
              <a:cs typeface="Arial" panose="020B0604020202020204" pitchFamily="34" charset="0"/>
            </a:endParaRPr>
          </a:p>
          <a:p>
            <a:pPr marL="852589" lvl="1" indent="-457200">
              <a:buClr>
                <a:srgbClr val="010203"/>
              </a:buClr>
            </a:pPr>
            <a:r>
              <a:rPr lang="en-US" sz="2200" b="1">
                <a:solidFill>
                  <a:srgbClr val="000000"/>
                </a:solidFill>
                <a:latin typeface="Arial" panose="020B0604020202020204" pitchFamily="34" charset="0"/>
                <a:cs typeface="Arial" panose="020B0604020202020204" pitchFamily="34" charset="0"/>
              </a:rPr>
              <a:t>Phone: </a:t>
            </a:r>
            <a:r>
              <a:rPr lang="en-US" sz="2200">
                <a:solidFill>
                  <a:srgbClr val="000000"/>
                </a:solidFill>
                <a:latin typeface="Arial" panose="020B0604020202020204" pitchFamily="34" charset="0"/>
                <a:cs typeface="Arial" panose="020B0604020202020204" pitchFamily="34" charset="0"/>
              </a:rPr>
              <a:t>800-737-5103</a:t>
            </a:r>
          </a:p>
          <a:p>
            <a:pPr marL="852589" lvl="1" indent="-457200">
              <a:buClr>
                <a:srgbClr val="010203"/>
              </a:buClr>
            </a:pPr>
            <a:r>
              <a:rPr lang="en-US" sz="2200" b="1">
                <a:solidFill>
                  <a:srgbClr val="000000"/>
                </a:solidFill>
                <a:latin typeface="Arial" panose="020B0604020202020204" pitchFamily="34" charset="0"/>
                <a:cs typeface="Arial" panose="020B0604020202020204" pitchFamily="34" charset="0"/>
              </a:rPr>
              <a:t>TTY: </a:t>
            </a:r>
            <a:r>
              <a:rPr lang="en-US" sz="2200">
                <a:solidFill>
                  <a:srgbClr val="000000"/>
                </a:solidFill>
                <a:latin typeface="Arial" panose="020B0604020202020204" pitchFamily="34" charset="0"/>
                <a:cs typeface="Arial" panose="020B0604020202020204" pitchFamily="34" charset="0"/>
              </a:rPr>
              <a:t>888-222-1671</a:t>
            </a:r>
          </a:p>
          <a:p>
            <a:pPr marL="852589" lvl="1" indent="-457200">
              <a:buClr>
                <a:srgbClr val="010203"/>
              </a:buClr>
            </a:pPr>
            <a:r>
              <a:rPr lang="en-US" sz="2200" b="0" i="0">
                <a:solidFill>
                  <a:srgbClr val="000000"/>
                </a:solidFill>
                <a:effectLst/>
                <a:latin typeface="Arial" panose="020B0604020202020204" pitchFamily="34" charset="0"/>
                <a:cs typeface="Arial" panose="020B0604020202020204" pitchFamily="34" charset="0"/>
              </a:rPr>
              <a:t>Live chat is available at the link on the bottom of the page at the </a:t>
            </a:r>
            <a:r>
              <a:rPr lang="en-US" sz="2200" b="0" i="0" u="sng">
                <a:solidFill>
                  <a:srgbClr val="337AB7"/>
                </a:solidFill>
                <a:effectLst/>
                <a:latin typeface="Arial" panose="020B0604020202020204" pitchFamily="34" charset="0"/>
                <a:cs typeface="Arial" panose="020B0604020202020204" pitchFamily="34" charset="0"/>
                <a:hlinkClick r:id="rId3"/>
              </a:rPr>
              <a:t>MCAS Resource Center</a:t>
            </a:r>
            <a:endParaRPr lang="en-US" sz="2200">
              <a:latin typeface="Arial" panose="020B0604020202020204" pitchFamily="34" charset="0"/>
              <a:cs typeface="Arial" panose="020B0604020202020204" pitchFamily="34" charset="0"/>
            </a:endParaRPr>
          </a:p>
          <a:p>
            <a:endParaRPr lang="en-US"/>
          </a:p>
          <a:p>
            <a:endParaRPr lang="en-US"/>
          </a:p>
        </p:txBody>
      </p:sp>
      <p:sp>
        <p:nvSpPr>
          <p:cNvPr id="4" name="Text Placeholder 3">
            <a:extLst>
              <a:ext uri="{FF2B5EF4-FFF2-40B4-BE49-F238E27FC236}">
                <a16:creationId xmlns:a16="http://schemas.microsoft.com/office/drawing/2014/main" id="{4FAEE545-508E-BBC8-B75B-D911AD48B8DB}"/>
              </a:ext>
            </a:extLst>
          </p:cNvPr>
          <p:cNvSpPr>
            <a:spLocks noGrp="1"/>
          </p:cNvSpPr>
          <p:nvPr>
            <p:ph type="body" sz="quarter" idx="4294967295"/>
          </p:nvPr>
        </p:nvSpPr>
        <p:spPr>
          <a:xfrm>
            <a:off x="6551613" y="1609725"/>
            <a:ext cx="5640387" cy="676275"/>
          </a:xfrm>
        </p:spPr>
        <p:txBody>
          <a:bodyPr>
            <a:noAutofit/>
          </a:bodyPr>
          <a:lstStyle/>
          <a:p>
            <a:pPr marL="0" indent="0">
              <a:buNone/>
            </a:pPr>
            <a:r>
              <a:rPr lang="en-US" b="1">
                <a:solidFill>
                  <a:srgbClr val="000000"/>
                </a:solidFill>
                <a:latin typeface="Arial" panose="020B0604020202020204" pitchFamily="34" charset="0"/>
                <a:cs typeface="Arial" panose="020B0604020202020204" pitchFamily="34" charset="0"/>
              </a:rPr>
              <a:t>DESE Student Assessment Services</a:t>
            </a:r>
          </a:p>
        </p:txBody>
      </p:sp>
      <p:sp>
        <p:nvSpPr>
          <p:cNvPr id="5" name="Content Placeholder 4">
            <a:extLst>
              <a:ext uri="{FF2B5EF4-FFF2-40B4-BE49-F238E27FC236}">
                <a16:creationId xmlns:a16="http://schemas.microsoft.com/office/drawing/2014/main" id="{60287B2E-8978-C144-AD68-11C997FF9006}"/>
              </a:ext>
            </a:extLst>
          </p:cNvPr>
          <p:cNvSpPr>
            <a:spLocks noGrp="1"/>
          </p:cNvSpPr>
          <p:nvPr>
            <p:ph sz="quarter" idx="4294967295"/>
          </p:nvPr>
        </p:nvSpPr>
        <p:spPr>
          <a:xfrm>
            <a:off x="6641592" y="2542381"/>
            <a:ext cx="5257800" cy="3509962"/>
          </a:xfrm>
        </p:spPr>
        <p:txBody>
          <a:bodyPr/>
          <a:lstStyle/>
          <a:p>
            <a:pPr>
              <a:buClr>
                <a:srgbClr val="010203"/>
              </a:buClr>
            </a:pPr>
            <a:r>
              <a:rPr lang="en-US" dirty="0">
                <a:solidFill>
                  <a:srgbClr val="000000"/>
                </a:solidFill>
                <a:latin typeface="Arial" panose="020B0604020202020204" pitchFamily="34" charset="0"/>
                <a:cs typeface="Arial" panose="020B0604020202020204" pitchFamily="34" charset="0"/>
              </a:rPr>
              <a:t>Policy questions (e.g., student participation, accommodations)</a:t>
            </a:r>
            <a:br>
              <a:rPr lang="en-US" dirty="0">
                <a:solidFill>
                  <a:srgbClr val="000000"/>
                </a:solidFill>
                <a:latin typeface="Arial" panose="020B0604020202020204" pitchFamily="34" charset="0"/>
                <a:cs typeface="Arial" panose="020B0604020202020204" pitchFamily="34" charset="0"/>
              </a:rPr>
            </a:br>
            <a:endParaRPr lang="en-US" sz="1200" dirty="0">
              <a:solidFill>
                <a:srgbClr val="000000"/>
              </a:solidFill>
              <a:latin typeface="Arial" panose="020B0604020202020204" pitchFamily="34" charset="0"/>
              <a:cs typeface="Arial" panose="020B0604020202020204" pitchFamily="34" charset="0"/>
            </a:endParaRPr>
          </a:p>
          <a:p>
            <a:pPr marL="852589" lvl="1" indent="-457200">
              <a:buClr>
                <a:srgbClr val="010203"/>
              </a:buClr>
            </a:pPr>
            <a:r>
              <a:rPr lang="en-US" b="1" dirty="0">
                <a:solidFill>
                  <a:srgbClr val="000000"/>
                </a:solidFill>
                <a:latin typeface="Arial" panose="020B0604020202020204" pitchFamily="34" charset="0"/>
                <a:cs typeface="Arial" panose="020B0604020202020204" pitchFamily="34" charset="0"/>
              </a:rPr>
              <a:t>Web: </a:t>
            </a:r>
            <a:r>
              <a:rPr lang="en-US" dirty="0">
                <a:latin typeface="Arial" panose="020B0604020202020204" pitchFamily="34" charset="0"/>
                <a:cs typeface="Arial" panose="020B0604020202020204" pitchFamily="34" charset="0"/>
                <a:hlinkClick r:id="rId5"/>
              </a:rPr>
              <a:t>www.doe.mass.edu/mcas</a:t>
            </a:r>
            <a:r>
              <a:rPr lang="en-US" dirty="0">
                <a:latin typeface="Arial" panose="020B0604020202020204" pitchFamily="34" charset="0"/>
                <a:cs typeface="Arial" panose="020B0604020202020204" pitchFamily="34" charset="0"/>
              </a:rPr>
              <a:t> </a:t>
            </a:r>
            <a:endParaRPr lang="en-US" sz="2199" dirty="0">
              <a:latin typeface="Arial" panose="020B0604020202020204" pitchFamily="34" charset="0"/>
              <a:cs typeface="Arial" panose="020B0604020202020204" pitchFamily="34" charset="0"/>
            </a:endParaRPr>
          </a:p>
          <a:p>
            <a:pPr marL="852589" lvl="1" indent="-457200">
              <a:buClr>
                <a:srgbClr val="010203"/>
              </a:buClr>
            </a:pPr>
            <a:r>
              <a:rPr lang="en-US" b="1" dirty="0">
                <a:solidFill>
                  <a:srgbClr val="000000"/>
                </a:solidFill>
                <a:latin typeface="Arial" panose="020B0604020202020204" pitchFamily="34" charset="0"/>
                <a:cs typeface="Arial" panose="020B0604020202020204" pitchFamily="34" charset="0"/>
              </a:rPr>
              <a:t>Email: </a:t>
            </a:r>
            <a:r>
              <a:rPr lang="en-US" dirty="0">
                <a:latin typeface="Arial" panose="020B0604020202020204" pitchFamily="34" charset="0"/>
                <a:cs typeface="Arial" panose="020B0604020202020204" pitchFamily="34" charset="0"/>
                <a:hlinkClick r:id="rId6"/>
              </a:rPr>
              <a:t>mcas@mass.gov</a:t>
            </a:r>
            <a:r>
              <a:rPr lang="en-US" dirty="0">
                <a:latin typeface="Arial" panose="020B0604020202020204" pitchFamily="34" charset="0"/>
                <a:cs typeface="Arial" panose="020B0604020202020204" pitchFamily="34" charset="0"/>
              </a:rPr>
              <a:t> </a:t>
            </a:r>
          </a:p>
          <a:p>
            <a:pPr marL="852589" lvl="1" indent="-457200">
              <a:buClr>
                <a:srgbClr val="010203"/>
              </a:buClr>
            </a:pPr>
            <a:r>
              <a:rPr lang="en-US" b="1" dirty="0">
                <a:solidFill>
                  <a:srgbClr val="000000"/>
                </a:solidFill>
                <a:latin typeface="Arial" panose="020B0604020202020204" pitchFamily="34" charset="0"/>
                <a:cs typeface="Arial" panose="020B0604020202020204" pitchFamily="34" charset="0"/>
              </a:rPr>
              <a:t>Phone: </a:t>
            </a:r>
            <a:r>
              <a:rPr lang="en-US" dirty="0">
                <a:solidFill>
                  <a:srgbClr val="000000"/>
                </a:solidFill>
                <a:latin typeface="Arial" panose="020B0604020202020204" pitchFamily="34" charset="0"/>
                <a:cs typeface="Arial" panose="020B0604020202020204" pitchFamily="34" charset="0"/>
              </a:rPr>
              <a:t>781-338-3625</a:t>
            </a:r>
          </a:p>
          <a:p>
            <a:pPr marL="852589" lvl="1" indent="-457200">
              <a:buClr>
                <a:srgbClr val="010203"/>
              </a:buClr>
            </a:pPr>
            <a:r>
              <a:rPr lang="en-US" b="1" dirty="0">
                <a:solidFill>
                  <a:srgbClr val="000000"/>
                </a:solidFill>
                <a:latin typeface="Arial" panose="020B0604020202020204" pitchFamily="34" charset="0"/>
                <a:cs typeface="Arial" panose="020B0604020202020204" pitchFamily="34" charset="0"/>
              </a:rPr>
              <a:t>TTY: </a:t>
            </a:r>
            <a:r>
              <a:rPr lang="en-US" dirty="0">
                <a:solidFill>
                  <a:srgbClr val="000000"/>
                </a:solidFill>
                <a:latin typeface="Arial" panose="020B0604020202020204" pitchFamily="34" charset="0"/>
                <a:cs typeface="Arial" panose="020B0604020202020204" pitchFamily="34" charset="0"/>
              </a:rPr>
              <a:t>800-439-2370</a:t>
            </a:r>
          </a:p>
        </p:txBody>
      </p:sp>
    </p:spTree>
    <p:extLst>
      <p:ext uri="{BB962C8B-B14F-4D97-AF65-F5344CB8AC3E}">
        <p14:creationId xmlns:p14="http://schemas.microsoft.com/office/powerpoint/2010/main" val="39447138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B9F1FB-F51B-B702-7ECF-16AC19A7646D}"/>
              </a:ext>
            </a:extLst>
          </p:cNvPr>
          <p:cNvPicPr>
            <a:picLocks noChangeAspect="1"/>
          </p:cNvPicPr>
          <p:nvPr/>
        </p:nvPicPr>
        <p:blipFill>
          <a:blip r:embed="rId2"/>
          <a:stretch>
            <a:fillRect/>
          </a:stretch>
        </p:blipFill>
        <p:spPr>
          <a:xfrm>
            <a:off x="413674" y="0"/>
            <a:ext cx="10516511" cy="1457070"/>
          </a:xfrm>
          <a:prstGeom prst="rect">
            <a:avLst/>
          </a:prstGeom>
        </p:spPr>
      </p:pic>
      <p:pic>
        <p:nvPicPr>
          <p:cNvPr id="5" name="Picture 4">
            <a:extLst>
              <a:ext uri="{FF2B5EF4-FFF2-40B4-BE49-F238E27FC236}">
                <a16:creationId xmlns:a16="http://schemas.microsoft.com/office/drawing/2014/main" id="{281ABD30-A976-36CE-EE09-8AB90C9AF7AA}"/>
              </a:ext>
            </a:extLst>
          </p:cNvPr>
          <p:cNvPicPr>
            <a:picLocks noChangeAspect="1"/>
          </p:cNvPicPr>
          <p:nvPr/>
        </p:nvPicPr>
        <p:blipFill>
          <a:blip r:embed="rId3"/>
          <a:stretch>
            <a:fillRect/>
          </a:stretch>
        </p:blipFill>
        <p:spPr>
          <a:xfrm>
            <a:off x="0" y="2289695"/>
            <a:ext cx="12192000" cy="2406625"/>
          </a:xfrm>
          <a:prstGeom prst="rect">
            <a:avLst/>
          </a:prstGeom>
        </p:spPr>
      </p:pic>
    </p:spTree>
    <p:extLst>
      <p:ext uri="{BB962C8B-B14F-4D97-AF65-F5344CB8AC3E}">
        <p14:creationId xmlns:p14="http://schemas.microsoft.com/office/powerpoint/2010/main" val="2649945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F0C55-5188-6935-1471-2F673A932CD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9AB7FCF-B9C5-CC5D-CA84-C09DFF36F2B4}"/>
              </a:ext>
            </a:extLst>
          </p:cNvPr>
          <p:cNvSpPr>
            <a:spLocks noGrp="1"/>
          </p:cNvSpPr>
          <p:nvPr>
            <p:ph idx="1"/>
          </p:nvPr>
        </p:nvSpPr>
        <p:spPr>
          <a:xfrm>
            <a:off x="637032" y="1849240"/>
            <a:ext cx="10515600" cy="4052559"/>
          </a:xfrm>
        </p:spPr>
        <p:txBody>
          <a:bodyPr>
            <a:normAutofit/>
          </a:bodyPr>
          <a:lstStyle/>
          <a:p>
            <a:pPr marL="0" indent="0">
              <a:buNone/>
            </a:pPr>
            <a:r>
              <a:rPr lang="en-US" sz="3600" b="1" dirty="0">
                <a:solidFill>
                  <a:schemeClr val="bg1"/>
                </a:solidFill>
                <a:latin typeface="Arial" panose="020B0604020202020204" pitchFamily="34" charset="0"/>
                <a:cs typeface="Arial" panose="020B0604020202020204" pitchFamily="34" charset="0"/>
              </a:rPr>
              <a:t>What is your role?</a:t>
            </a:r>
          </a:p>
          <a:p>
            <a:pPr marL="742950" indent="-742950">
              <a:buClr>
                <a:srgbClr val="FAF9FA"/>
              </a:buClr>
              <a:buFont typeface="+mj-lt"/>
              <a:buAutoNum type="alphaUcPeriod"/>
            </a:pPr>
            <a:endParaRPr lang="en-US" sz="3600" dirty="0">
              <a:solidFill>
                <a:schemeClr val="bg1"/>
              </a:solidFill>
              <a:latin typeface="Arial" panose="020B0604020202020204" pitchFamily="34" charset="0"/>
              <a:cs typeface="Arial" panose="020B0604020202020204" pitchFamily="34" charset="0"/>
            </a:endParaRPr>
          </a:p>
          <a:p>
            <a:pPr marL="1250950" lvl="1" indent="-742950">
              <a:buClr>
                <a:srgbClr val="FAF9FA"/>
              </a:buClr>
              <a:buFont typeface="+mj-lt"/>
              <a:buAutoNum type="alphaUcPeriod"/>
            </a:pPr>
            <a:r>
              <a:rPr lang="en-US" sz="3200" dirty="0">
                <a:solidFill>
                  <a:schemeClr val="bg1"/>
                </a:solidFill>
                <a:latin typeface="Arial" panose="020B0604020202020204" pitchFamily="34" charset="0"/>
                <a:cs typeface="Arial" panose="020B0604020202020204" pitchFamily="34" charset="0"/>
              </a:rPr>
              <a:t>School technology coordinator</a:t>
            </a:r>
          </a:p>
          <a:p>
            <a:pPr marL="1250950" lvl="1" indent="-742950">
              <a:buClr>
                <a:srgbClr val="FAF9FA"/>
              </a:buClr>
              <a:buFont typeface="+mj-lt"/>
              <a:buAutoNum type="alphaUcPeriod"/>
            </a:pPr>
            <a:r>
              <a:rPr lang="en-US" sz="3200" dirty="0">
                <a:solidFill>
                  <a:schemeClr val="bg1"/>
                </a:solidFill>
                <a:latin typeface="Arial" panose="020B0604020202020204" pitchFamily="34" charset="0"/>
                <a:cs typeface="Arial" panose="020B0604020202020204" pitchFamily="34" charset="0"/>
              </a:rPr>
              <a:t>District technology coordinator</a:t>
            </a:r>
          </a:p>
          <a:p>
            <a:pPr marL="1250950" lvl="1" indent="-742950">
              <a:buClr>
                <a:srgbClr val="FAF9FA"/>
              </a:buClr>
              <a:buFont typeface="+mj-lt"/>
              <a:buAutoNum type="alphaUcPeriod"/>
            </a:pPr>
            <a:r>
              <a:rPr lang="en-US" sz="3200" dirty="0">
                <a:solidFill>
                  <a:schemeClr val="bg1"/>
                </a:solidFill>
                <a:latin typeface="Arial" panose="020B0604020202020204" pitchFamily="34" charset="0"/>
                <a:cs typeface="Arial" panose="020B0604020202020204" pitchFamily="34" charset="0"/>
              </a:rPr>
              <a:t>School or district test coordinator</a:t>
            </a:r>
          </a:p>
          <a:p>
            <a:pPr marL="1250950" lvl="1" indent="-742950">
              <a:buClr>
                <a:srgbClr val="FAF9FA"/>
              </a:buClr>
              <a:buFont typeface="+mj-lt"/>
              <a:buAutoNum type="alphaUcPeriod"/>
            </a:pPr>
            <a:r>
              <a:rPr lang="en-US" sz="3200" dirty="0">
                <a:solidFill>
                  <a:schemeClr val="bg1"/>
                </a:solidFill>
                <a:latin typeface="Arial" panose="020B0604020202020204" pitchFamily="34" charset="0"/>
                <a:cs typeface="Arial" panose="020B0604020202020204" pitchFamily="34" charset="0"/>
              </a:rPr>
              <a:t>Other </a:t>
            </a:r>
          </a:p>
          <a:p>
            <a:pPr marL="1022350" lvl="1" indent="-514350">
              <a:buFont typeface="+mj-lt"/>
              <a:buAutoNum type="alphaUcPeriod"/>
            </a:pPr>
            <a:endParaRPr lang="en-US" sz="3600" dirty="0">
              <a:solidFill>
                <a:schemeClr val="bg1"/>
              </a:solidFill>
            </a:endParaRPr>
          </a:p>
          <a:p>
            <a:endParaRPr lang="en-US" dirty="0">
              <a:solidFill>
                <a:schemeClr val="bg1"/>
              </a:solidFill>
            </a:endParaRPr>
          </a:p>
        </p:txBody>
      </p:sp>
      <p:sp>
        <p:nvSpPr>
          <p:cNvPr id="3" name="Title 2">
            <a:extLst>
              <a:ext uri="{FF2B5EF4-FFF2-40B4-BE49-F238E27FC236}">
                <a16:creationId xmlns:a16="http://schemas.microsoft.com/office/drawing/2014/main" id="{2C01B609-E7ED-9FFA-9C40-1EA1B0264165}"/>
              </a:ext>
            </a:extLst>
          </p:cNvPr>
          <p:cNvSpPr>
            <a:spLocks noGrp="1"/>
          </p:cNvSpPr>
          <p:nvPr>
            <p:ph type="title"/>
          </p:nvPr>
        </p:nvSpPr>
        <p:spPr/>
        <p:txBody>
          <a:bodyPr>
            <a:normAutofit/>
          </a:bodyPr>
          <a:lstStyle/>
          <a:p>
            <a:r>
              <a:rPr lang="en-US" sz="4000" b="1" dirty="0">
                <a:solidFill>
                  <a:srgbClr val="FAF9FA"/>
                </a:solidFill>
                <a:latin typeface="Arial" panose="020B0604020202020204" pitchFamily="34" charset="0"/>
                <a:cs typeface="Arial" panose="020B0604020202020204" pitchFamily="34" charset="0"/>
              </a:rPr>
              <a:t>Poll Question</a:t>
            </a:r>
          </a:p>
        </p:txBody>
      </p:sp>
    </p:spTree>
    <p:extLst>
      <p:ext uri="{BB962C8B-B14F-4D97-AF65-F5344CB8AC3E}">
        <p14:creationId xmlns:p14="http://schemas.microsoft.com/office/powerpoint/2010/main" val="1015672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7F106A-A71E-F5C6-D0BC-CCEFD1FDBF0B}"/>
              </a:ext>
            </a:extLst>
          </p:cNvPr>
          <p:cNvSpPr>
            <a:spLocks noGrp="1"/>
          </p:cNvSpPr>
          <p:nvPr>
            <p:ph idx="1"/>
          </p:nvPr>
        </p:nvSpPr>
        <p:spPr>
          <a:xfrm>
            <a:off x="838200" y="1766944"/>
            <a:ext cx="10515600" cy="4052559"/>
          </a:xfrm>
        </p:spPr>
        <p:txBody>
          <a:bodyPr/>
          <a:lstStyle/>
          <a:p>
            <a:pPr marL="0" indent="0">
              <a:buClr>
                <a:srgbClr val="FAF9FA"/>
              </a:buClr>
              <a:buNone/>
            </a:pPr>
            <a:r>
              <a:rPr lang="en-US" b="1" dirty="0">
                <a:solidFill>
                  <a:srgbClr val="FAF9FA"/>
                </a:solidFill>
                <a:latin typeface="Arial" panose="020B0604020202020204" pitchFamily="34" charset="0"/>
                <a:cs typeface="Arial" panose="020B0604020202020204" pitchFamily="34" charset="0"/>
              </a:rPr>
              <a:t>How many years have you been the technology coordinator for MCAS test administration at your school or district? </a:t>
            </a:r>
            <a:br>
              <a:rPr lang="en-US" dirty="0">
                <a:solidFill>
                  <a:srgbClr val="FAF9FA"/>
                </a:solidFill>
                <a:latin typeface="Arial" panose="020B0604020202020204" pitchFamily="34" charset="0"/>
                <a:cs typeface="Arial" panose="020B0604020202020204" pitchFamily="34" charset="0"/>
              </a:rPr>
            </a:br>
            <a:endParaRPr lang="en-US" dirty="0">
              <a:solidFill>
                <a:srgbClr val="FAF9FA"/>
              </a:solidFill>
              <a:latin typeface="Arial" panose="020B0604020202020204" pitchFamily="34" charset="0"/>
              <a:cs typeface="Arial" panose="020B0604020202020204" pitchFamily="34" charset="0"/>
            </a:endParaRPr>
          </a:p>
          <a:p>
            <a:pPr marL="514350" indent="-514350">
              <a:buClr>
                <a:srgbClr val="FAF9FA"/>
              </a:buClr>
              <a:buFont typeface="+mj-lt"/>
              <a:buAutoNum type="alphaUcPeriod"/>
            </a:pPr>
            <a:r>
              <a:rPr lang="en-US" dirty="0">
                <a:solidFill>
                  <a:srgbClr val="FAF9FA"/>
                </a:solidFill>
                <a:latin typeface="Arial" panose="020B0604020202020204" pitchFamily="34" charset="0"/>
                <a:cs typeface="Arial" panose="020B0604020202020204" pitchFamily="34" charset="0"/>
              </a:rPr>
              <a:t>6 or more years</a:t>
            </a:r>
          </a:p>
          <a:p>
            <a:pPr marL="514350" indent="-514350">
              <a:buClr>
                <a:srgbClr val="FAF9FA"/>
              </a:buClr>
              <a:buFont typeface="+mj-lt"/>
              <a:buAutoNum type="alphaUcPeriod"/>
            </a:pPr>
            <a:r>
              <a:rPr lang="en-US" dirty="0">
                <a:solidFill>
                  <a:srgbClr val="FAF9FA"/>
                </a:solidFill>
                <a:latin typeface="Arial" panose="020B0604020202020204" pitchFamily="34" charset="0"/>
                <a:cs typeface="Arial" panose="020B0604020202020204" pitchFamily="34" charset="0"/>
              </a:rPr>
              <a:t>3 to 5 years</a:t>
            </a:r>
          </a:p>
          <a:p>
            <a:pPr marL="514350" indent="-514350">
              <a:buClr>
                <a:srgbClr val="FAF9FA"/>
              </a:buClr>
              <a:buFont typeface="+mj-lt"/>
              <a:buAutoNum type="alphaUcPeriod"/>
            </a:pPr>
            <a:r>
              <a:rPr lang="en-US" dirty="0">
                <a:solidFill>
                  <a:srgbClr val="FAF9FA"/>
                </a:solidFill>
                <a:latin typeface="Arial" panose="020B0604020202020204" pitchFamily="34" charset="0"/>
                <a:cs typeface="Arial" panose="020B0604020202020204" pitchFamily="34" charset="0"/>
              </a:rPr>
              <a:t>1 to 2 years</a:t>
            </a:r>
          </a:p>
          <a:p>
            <a:pPr marL="514350" indent="-514350">
              <a:buClr>
                <a:srgbClr val="FAF9FA"/>
              </a:buClr>
              <a:buFont typeface="+mj-lt"/>
              <a:buAutoNum type="alphaUcPeriod"/>
            </a:pPr>
            <a:r>
              <a:rPr lang="en-US" dirty="0">
                <a:solidFill>
                  <a:srgbClr val="FAF9FA"/>
                </a:solidFill>
                <a:latin typeface="Arial" panose="020B0604020202020204" pitchFamily="34" charset="0"/>
                <a:cs typeface="Arial" panose="020B0604020202020204" pitchFamily="34" charset="0"/>
              </a:rPr>
              <a:t>This is my first year.</a:t>
            </a:r>
          </a:p>
        </p:txBody>
      </p:sp>
      <p:sp>
        <p:nvSpPr>
          <p:cNvPr id="3" name="Title 2">
            <a:extLst>
              <a:ext uri="{FF2B5EF4-FFF2-40B4-BE49-F238E27FC236}">
                <a16:creationId xmlns:a16="http://schemas.microsoft.com/office/drawing/2014/main" id="{830B0AB6-ACCF-E78A-E749-0D741429D91E}"/>
              </a:ext>
            </a:extLst>
          </p:cNvPr>
          <p:cNvSpPr>
            <a:spLocks noGrp="1"/>
          </p:cNvSpPr>
          <p:nvPr>
            <p:ph type="title"/>
          </p:nvPr>
        </p:nvSpPr>
        <p:spPr/>
        <p:txBody>
          <a:bodyPr>
            <a:normAutofit/>
          </a:bodyPr>
          <a:lstStyle/>
          <a:p>
            <a:r>
              <a:rPr lang="en-US" sz="4400" b="1" dirty="0">
                <a:solidFill>
                  <a:srgbClr val="FAF9FA"/>
                </a:solidFill>
                <a:latin typeface="Arial" panose="020B0604020202020204" pitchFamily="34" charset="0"/>
                <a:cs typeface="Arial" panose="020B0604020202020204" pitchFamily="34" charset="0"/>
              </a:rPr>
              <a:t>Poll Question</a:t>
            </a:r>
          </a:p>
        </p:txBody>
      </p:sp>
      <p:sp>
        <p:nvSpPr>
          <p:cNvPr id="4" name="Slide Number Placeholder 3">
            <a:extLst>
              <a:ext uri="{FF2B5EF4-FFF2-40B4-BE49-F238E27FC236}">
                <a16:creationId xmlns:a16="http://schemas.microsoft.com/office/drawing/2014/main" id="{4106CCBC-62A1-4A0C-04B8-1836F4F5F2A0}"/>
              </a:ext>
            </a:extLst>
          </p:cNvPr>
          <p:cNvSpPr>
            <a:spLocks noGrp="1"/>
          </p:cNvSpPr>
          <p:nvPr>
            <p:ph type="sldNum" sz="quarter" idx="4294967295"/>
          </p:nvPr>
        </p:nvSpPr>
        <p:spPr>
          <a:xfrm>
            <a:off x="9448800" y="6367463"/>
            <a:ext cx="2743200" cy="365125"/>
          </a:xfrm>
        </p:spPr>
        <p:txBody>
          <a:bodyPr/>
          <a:lstStyle/>
          <a:p>
            <a:fld id="{68A8D22E-6BC5-9E47-900C-2BB94685D9F5}" type="slidenum">
              <a:rPr lang="en-US" smtClean="0"/>
              <a:pPr/>
              <a:t>7</a:t>
            </a:fld>
            <a:endParaRPr lang="en-US"/>
          </a:p>
        </p:txBody>
      </p:sp>
    </p:spTree>
    <p:extLst>
      <p:ext uri="{BB962C8B-B14F-4D97-AF65-F5344CB8AC3E}">
        <p14:creationId xmlns:p14="http://schemas.microsoft.com/office/powerpoint/2010/main" val="5783580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2865783" y="2335314"/>
            <a:ext cx="9326218" cy="1093686"/>
          </a:xfrm>
        </p:spPr>
        <p:txBody>
          <a:bodyPr>
            <a:normAutofit fontScale="90000"/>
          </a:bodyPr>
          <a:lstStyle/>
          <a:p>
            <a:r>
              <a:rPr lang="en-US" sz="4400" b="1">
                <a:solidFill>
                  <a:srgbClr val="000000"/>
                </a:solidFill>
                <a:latin typeface="Arial" panose="020B0604020202020204" pitchFamily="34" charset="0"/>
                <a:cs typeface="Arial" panose="020B0604020202020204" pitchFamily="34" charset="0"/>
              </a:rPr>
              <a:t>1. Technology Staff Responsibilities</a:t>
            </a:r>
          </a:p>
        </p:txBody>
      </p:sp>
    </p:spTree>
    <p:extLst>
      <p:ext uri="{BB962C8B-B14F-4D97-AF65-F5344CB8AC3E}">
        <p14:creationId xmlns:p14="http://schemas.microsoft.com/office/powerpoint/2010/main" val="2009211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349A4F-D4EE-B37C-52AE-840A7EDC62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40F61F-D652-F8FA-2480-553958230380}"/>
              </a:ext>
            </a:extLst>
          </p:cNvPr>
          <p:cNvSpPr>
            <a:spLocks noGrp="1"/>
          </p:cNvSpPr>
          <p:nvPr>
            <p:ph type="title" idx="4294967295"/>
          </p:nvPr>
        </p:nvSpPr>
        <p:spPr>
          <a:xfrm>
            <a:off x="96252" y="343308"/>
            <a:ext cx="11742821" cy="679450"/>
          </a:xfrm>
        </p:spPr>
        <p:txBody>
          <a:bodyPr/>
          <a:lstStyle/>
          <a:p>
            <a:r>
              <a:rPr lang="en-US" sz="4000" b="1">
                <a:solidFill>
                  <a:schemeClr val="bg1"/>
                </a:solidFill>
                <a:latin typeface="Arial"/>
                <a:cs typeface="Arial"/>
              </a:rPr>
              <a:t>Technology Updates for MCAS Testing 2025–26</a:t>
            </a:r>
          </a:p>
        </p:txBody>
      </p:sp>
      <p:sp>
        <p:nvSpPr>
          <p:cNvPr id="3" name="Content Placeholder 2">
            <a:extLst>
              <a:ext uri="{FF2B5EF4-FFF2-40B4-BE49-F238E27FC236}">
                <a16:creationId xmlns:a16="http://schemas.microsoft.com/office/drawing/2014/main" id="{81E16997-3203-D63E-9A61-2A0923331E94}"/>
              </a:ext>
            </a:extLst>
          </p:cNvPr>
          <p:cNvSpPr>
            <a:spLocks noGrp="1"/>
          </p:cNvSpPr>
          <p:nvPr>
            <p:ph idx="4294967295"/>
          </p:nvPr>
        </p:nvSpPr>
        <p:spPr>
          <a:xfrm>
            <a:off x="456565" y="1705801"/>
            <a:ext cx="10892155" cy="5152199"/>
          </a:xfrm>
        </p:spPr>
        <p:txBody>
          <a:bodyPr vert="horz" lIns="91440" tIns="45720" rIns="91440" bIns="45720" rtlCol="0" anchor="t">
            <a:noAutofit/>
          </a:bodyPr>
          <a:lstStyle/>
          <a:p>
            <a:pPr marR="228600">
              <a:spcAft>
                <a:spcPts val="600"/>
              </a:spcAft>
              <a:buClrTx/>
              <a:buFont typeface="Arial" panose="02070309020205020404" pitchFamily="49" charset="0"/>
              <a:buChar char="•"/>
              <a:tabLst>
                <a:tab pos="57150" algn="l"/>
              </a:tabLst>
            </a:pPr>
            <a:r>
              <a:rPr lang="en-US" sz="2400" dirty="0">
                <a:solidFill>
                  <a:srgbClr val="000000"/>
                </a:solidFill>
                <a:latin typeface="Arial"/>
                <a:cs typeface="Segoe UI"/>
              </a:rPr>
              <a:t>Windows 10 is no longer supported.</a:t>
            </a:r>
          </a:p>
          <a:p>
            <a:pPr marR="228600">
              <a:spcAft>
                <a:spcPts val="600"/>
              </a:spcAft>
              <a:buClrTx/>
              <a:buFont typeface="Arial" panose="02070309020205020404" pitchFamily="49" charset="0"/>
              <a:buChar char="•"/>
              <a:tabLst>
                <a:tab pos="57150" algn="l"/>
              </a:tabLst>
            </a:pPr>
            <a:r>
              <a:rPr lang="en-US" sz="2400" dirty="0">
                <a:solidFill>
                  <a:srgbClr val="000000"/>
                </a:solidFill>
                <a:latin typeface="Arial"/>
                <a:cs typeface="Segoe UI"/>
              </a:rPr>
              <a:t>The ChromeOS support policy has been updated to support a larger number of versions each year.</a:t>
            </a:r>
          </a:p>
          <a:p>
            <a:pPr marR="228600">
              <a:spcAft>
                <a:spcPts val="600"/>
              </a:spcAft>
              <a:buClrTx/>
              <a:buFont typeface="Arial" panose="02070309020205020404" pitchFamily="49" charset="0"/>
              <a:buChar char="•"/>
              <a:tabLst>
                <a:tab pos="57150" algn="l"/>
              </a:tabLst>
            </a:pPr>
            <a:r>
              <a:rPr lang="en-US" sz="2400" dirty="0">
                <a:solidFill>
                  <a:srgbClr val="000000"/>
                </a:solidFill>
                <a:latin typeface="Arial"/>
                <a:cs typeface="Segoe UI"/>
              </a:rPr>
              <a:t>Schools using ChromeOS will use the new Progressive Web App (PWA) for the kiosk. </a:t>
            </a:r>
          </a:p>
          <a:p>
            <a:pPr marR="228600" lvl="1">
              <a:spcAft>
                <a:spcPts val="600"/>
              </a:spcAft>
              <a:buClrTx/>
              <a:buFont typeface="Arial" panose="02070309020205020404" pitchFamily="49" charset="0"/>
              <a:buChar char="•"/>
              <a:tabLst>
                <a:tab pos="57150" algn="l"/>
              </a:tabLst>
            </a:pPr>
            <a:r>
              <a:rPr lang="en-US" sz="2000" dirty="0">
                <a:solidFill>
                  <a:srgbClr val="000000"/>
                </a:solidFill>
                <a:latin typeface="Arial"/>
                <a:cs typeface="Segoe UI"/>
              </a:rPr>
              <a:t>Installation steps for ChromeOS have been updated in the </a:t>
            </a:r>
            <a:r>
              <a:rPr lang="en-US" sz="2000" dirty="0">
                <a:solidFill>
                  <a:srgbClr val="000000"/>
                </a:solidFill>
                <a:latin typeface="Arial"/>
                <a:cs typeface="Segoe UI"/>
                <a:hlinkClick r:id="rId3"/>
              </a:rPr>
              <a:t>MCAS Student Kiosk Technology Guide</a:t>
            </a:r>
            <a:r>
              <a:rPr lang="en-US" sz="2000" dirty="0">
                <a:solidFill>
                  <a:srgbClr val="000000"/>
                </a:solidFill>
                <a:latin typeface="Arial"/>
                <a:cs typeface="Segoe UI"/>
              </a:rPr>
              <a:t> to more clearly identify the steps required for installation. </a:t>
            </a:r>
          </a:p>
          <a:p>
            <a:pPr marR="228600" lvl="1">
              <a:spcAft>
                <a:spcPts val="600"/>
              </a:spcAft>
              <a:buClrTx/>
              <a:buFont typeface="Arial" panose="02070309020205020404" pitchFamily="49" charset="0"/>
              <a:buChar char="•"/>
              <a:tabLst>
                <a:tab pos="57150" algn="l"/>
              </a:tabLst>
            </a:pPr>
            <a:r>
              <a:rPr lang="en-US" sz="2000" dirty="0">
                <a:solidFill>
                  <a:srgbClr val="000000"/>
                </a:solidFill>
                <a:latin typeface="Arial"/>
                <a:cs typeface="Segoe UI"/>
              </a:rPr>
              <a:t>Refer to the </a:t>
            </a:r>
            <a:r>
              <a:rPr lang="en-US" sz="2000" dirty="0">
                <a:solidFill>
                  <a:srgbClr val="000000"/>
                </a:solidFill>
                <a:latin typeface="Arial"/>
                <a:cs typeface="Segoe UI"/>
                <a:hlinkClick r:id="rId4"/>
              </a:rPr>
              <a:t>January 13 ChromeOS Kiosk Installation training</a:t>
            </a:r>
            <a:r>
              <a:rPr lang="en-US" sz="2000" dirty="0">
                <a:solidFill>
                  <a:srgbClr val="000000"/>
                </a:solidFill>
                <a:latin typeface="Arial"/>
                <a:cs typeface="Segoe UI"/>
              </a:rPr>
              <a:t> for additional information. </a:t>
            </a:r>
          </a:p>
          <a:p>
            <a:pPr marR="228600" lvl="1">
              <a:spcAft>
                <a:spcPts val="600"/>
              </a:spcAft>
              <a:buClrTx/>
              <a:buFont typeface="Arial" panose="02070309020205020404" pitchFamily="49" charset="0"/>
              <a:buChar char="•"/>
              <a:tabLst>
                <a:tab pos="57150" algn="l"/>
              </a:tabLst>
            </a:pPr>
            <a:r>
              <a:rPr lang="en-US" sz="2000" dirty="0">
                <a:solidFill>
                  <a:srgbClr val="000000"/>
                </a:solidFill>
                <a:latin typeface="Arial"/>
                <a:cs typeface="Segoe UI"/>
              </a:rPr>
              <a:t>Note that the PWA became available in fall 2025. Schools who participated in the November Retest will have already used this updated kiosk. </a:t>
            </a:r>
          </a:p>
        </p:txBody>
      </p:sp>
    </p:spTree>
    <p:extLst>
      <p:ext uri="{BB962C8B-B14F-4D97-AF65-F5344CB8AC3E}">
        <p14:creationId xmlns:p14="http://schemas.microsoft.com/office/powerpoint/2010/main" val="1619515858"/>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632492CAC103A49A985C1EA3C99F8E6" ma:contentTypeVersion="16" ma:contentTypeDescription="Create a new document." ma:contentTypeScope="" ma:versionID="a4585b3be1a0b34945bbe6cf91827c63">
  <xsd:schema xmlns:xsd="http://www.w3.org/2001/XMLSchema" xmlns:xs="http://www.w3.org/2001/XMLSchema" xmlns:p="http://schemas.microsoft.com/office/2006/metadata/properties" xmlns:ns2="e77133ba-eec1-4d51-86ef-7b6d23495175" xmlns:ns3="049449a1-970d-4061-91c8-87f7c4621d9d" targetNamespace="http://schemas.microsoft.com/office/2006/metadata/properties" ma:root="true" ma:fieldsID="40f1babd7193703bf5992a9e6e7ade7c" ns2:_="" ns3:_="">
    <xsd:import namespace="e77133ba-eec1-4d51-86ef-7b6d23495175"/>
    <xsd:import namespace="049449a1-970d-4061-91c8-87f7c4621d9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7133ba-eec1-4d51-86ef-7b6d234951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49449a1-970d-4061-91c8-87f7c4621d9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844dd94a-ad39-4ee4-bc43-d261aca497bd}" ma:internalName="TaxCatchAll" ma:showField="CatchAllData" ma:web="049449a1-970d-4061-91c8-87f7c4621d9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49449a1-970d-4061-91c8-87f7c4621d9d">
      <UserInfo>
        <DisplayName>Zalk, Jodie (DESE)</DisplayName>
        <AccountId>18</AccountId>
        <AccountType/>
      </UserInfo>
      <UserInfo>
        <DisplayName>Cullen, Shannon (DESE)</DisplayName>
        <AccountId>17</AccountId>
        <AccountType/>
      </UserInfo>
      <UserInfo>
        <DisplayName>Kelley, R. Scott (DESE)</DisplayName>
        <AccountId>23</AccountId>
        <AccountType/>
      </UserInfo>
      <UserInfo>
        <DisplayName>Jennifer Kash</DisplayName>
        <AccountId>87</AccountId>
        <AccountType/>
      </UserInfo>
      <UserInfo>
        <DisplayName>Pelychaty, Robert (DESE)</DisplayName>
        <AccountId>38</AccountId>
        <AccountType/>
      </UserInfo>
    </SharedWithUsers>
    <lcf76f155ced4ddcb4097134ff3c332f xmlns="e77133ba-eec1-4d51-86ef-7b6d23495175">
      <Terms xmlns="http://schemas.microsoft.com/office/infopath/2007/PartnerControls"/>
    </lcf76f155ced4ddcb4097134ff3c332f>
    <TaxCatchAll xmlns="049449a1-970d-4061-91c8-87f7c4621d9d" xsi:nil="true"/>
  </documentManagement>
</p:properties>
</file>

<file path=customXml/itemProps1.xml><?xml version="1.0" encoding="utf-8"?>
<ds:datastoreItem xmlns:ds="http://schemas.openxmlformats.org/officeDocument/2006/customXml" ds:itemID="{3B70C1E0-D73F-4393-AF8B-EC030DBF27CE}">
  <ds:schemaRefs>
    <ds:schemaRef ds:uri="http://schemas.microsoft.com/sharepoint/v3/contenttype/forms"/>
  </ds:schemaRefs>
</ds:datastoreItem>
</file>

<file path=customXml/itemProps2.xml><?xml version="1.0" encoding="utf-8"?>
<ds:datastoreItem xmlns:ds="http://schemas.openxmlformats.org/officeDocument/2006/customXml" ds:itemID="{4C6EBC4E-4D2E-46F1-81E3-01A127E79B00}">
  <ds:schemaRefs>
    <ds:schemaRef ds:uri="049449a1-970d-4061-91c8-87f7c4621d9d"/>
    <ds:schemaRef ds:uri="e77133ba-eec1-4d51-86ef-7b6d234951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EAF0FD2-44B7-49AE-A44E-FF3F2848CDD7}">
  <ds:schemaRefs>
    <ds:schemaRef ds:uri="049449a1-970d-4061-91c8-87f7c4621d9d"/>
    <ds:schemaRef ds:uri="e77133ba-eec1-4d51-86ef-7b6d2349517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emplate/>
  <TotalTime>352</TotalTime>
  <Words>4335</Words>
  <Application>Microsoft Office PowerPoint</Application>
  <PresentationFormat>Widescreen</PresentationFormat>
  <Paragraphs>529</Paragraphs>
  <Slides>58</Slides>
  <Notes>52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等线</vt:lpstr>
      <vt:lpstr>Aptos</vt:lpstr>
      <vt:lpstr>Arial</vt:lpstr>
      <vt:lpstr>Calibri</vt:lpstr>
      <vt:lpstr>Courier New</vt:lpstr>
      <vt:lpstr>Segoe UI</vt:lpstr>
      <vt:lpstr>Segoe UI Semibold</vt:lpstr>
      <vt:lpstr>Wingdings</vt:lpstr>
      <vt:lpstr>ESE PowerPoint Template 2017</vt:lpstr>
      <vt:lpstr>MCAS Tasks for Technology Coordinators</vt:lpstr>
      <vt:lpstr>Presenters</vt:lpstr>
      <vt:lpstr>Logistics for This Session </vt:lpstr>
      <vt:lpstr>Slides for This Session </vt:lpstr>
      <vt:lpstr>Today’s Agenda</vt:lpstr>
      <vt:lpstr>Poll Question</vt:lpstr>
      <vt:lpstr>Poll Question</vt:lpstr>
      <vt:lpstr>1. Technology Staff Responsibilities</vt:lpstr>
      <vt:lpstr>Technology Updates for MCAS Testing 2025–26</vt:lpstr>
      <vt:lpstr>Pre-Administration Checklist for Technology Staff</vt:lpstr>
      <vt:lpstr>Pre-Administration Checklist for Technology Staff (continued)</vt:lpstr>
      <vt:lpstr>Bring Your Own Device (BYOD)</vt:lpstr>
      <vt:lpstr>2. Technology Guidelines</vt:lpstr>
      <vt:lpstr>Technology Guidelines for  MCAS Computer-Based Testing</vt:lpstr>
      <vt:lpstr>Poll Question</vt:lpstr>
      <vt:lpstr>Student Device Specifications</vt:lpstr>
      <vt:lpstr>ChromeOS Support Plan</vt:lpstr>
      <vt:lpstr>iPadOS Support Plan </vt:lpstr>
      <vt:lpstr>Support for macOS</vt:lpstr>
      <vt:lpstr>Support for Linux and Windows</vt:lpstr>
      <vt:lpstr>Network Requirements and Guidelines</vt:lpstr>
      <vt:lpstr>OneDrive</vt:lpstr>
      <vt:lpstr>Supported OS for Accessibility Features/Accommodations</vt:lpstr>
      <vt:lpstr>Questions &amp; Answers</vt:lpstr>
      <vt:lpstr>3. MCAS Student Kiosk Updates  and Site Readiness</vt:lpstr>
      <vt:lpstr>Download and Install Updated MCAS  Student Kiosks</vt:lpstr>
      <vt:lpstr>Download and Install Updated MCAS  Student Kiosks (continued)</vt:lpstr>
      <vt:lpstr>PWA for ChromeOS</vt:lpstr>
      <vt:lpstr>MCAS Student Kiosk: Update for MacOS</vt:lpstr>
      <vt:lpstr>Overview of Site Readiness</vt:lpstr>
      <vt:lpstr>Site Readiness Testing and Site Certification</vt:lpstr>
      <vt:lpstr>Begin Site Readiness Testing</vt:lpstr>
      <vt:lpstr>Site Readiness Testing continued</vt:lpstr>
      <vt:lpstr>Site Readiness: System Set-Up Test</vt:lpstr>
      <vt:lpstr>Site Readiness: Student Interface Test</vt:lpstr>
      <vt:lpstr>Student Interface Test continued</vt:lpstr>
      <vt:lpstr>Demonstration</vt:lpstr>
      <vt:lpstr>Site Certification</vt:lpstr>
      <vt:lpstr>Site Certification continued</vt:lpstr>
      <vt:lpstr>Questions and Answers</vt:lpstr>
      <vt:lpstr>4. Troubleshooting during Testing: Internet Connectivity and Other  Error Messages</vt:lpstr>
      <vt:lpstr>MCAS Student Kiosk:  Internet Connectivity </vt:lpstr>
      <vt:lpstr>MCAS Student Kiosk:  Internet Connectivity (continued) </vt:lpstr>
      <vt:lpstr>PowerPoint Presentation</vt:lpstr>
      <vt:lpstr>PowerPoint Presentation</vt:lpstr>
      <vt:lpstr>PowerPoint Presentation</vt:lpstr>
      <vt:lpstr>PowerPoint Presentation</vt:lpstr>
      <vt:lpstr>Steps to Resolve Error Messages</vt:lpstr>
      <vt:lpstr>PowerPoint Presentation</vt:lpstr>
      <vt:lpstr>PowerPoint Presentation</vt:lpstr>
      <vt:lpstr>PowerPoint Presentation</vt:lpstr>
      <vt:lpstr>PowerPoint Presentation</vt:lpstr>
      <vt:lpstr>Questions and Answers</vt:lpstr>
      <vt:lpstr>5. Resources, Support, and Next Steps</vt:lpstr>
      <vt:lpstr>Additional Resources</vt:lpstr>
      <vt:lpstr>Next Steps</vt:lpstr>
      <vt:lpstr>Email and Phone Support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Mathieu, Sharon (DESE)</dc:creator>
  <cp:lastModifiedBy>Brittany Cole</cp:lastModifiedBy>
  <cp:revision>4</cp:revision>
  <cp:lastPrinted>2020-01-24T16:15:48Z</cp:lastPrinted>
  <dcterms:created xsi:type="dcterms:W3CDTF">2018-01-22T18:15:09Z</dcterms:created>
  <dcterms:modified xsi:type="dcterms:W3CDTF">2026-02-02T19:48:42Z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ile Status">
    <vt:lpwstr>Draft</vt:lpwstr>
  </property>
  <property fmtid="{D5CDD505-2E9C-101B-9397-08002B2CF9AE}" pid="3" name="Archive">
    <vt:bool>false</vt:bool>
  </property>
  <property fmtid="{D5CDD505-2E9C-101B-9397-08002B2CF9AE}" pid="4" name="SharedWithUsers">
    <vt:lpwstr>18;#Zalk, Jodie (DESE)</vt:lpwstr>
  </property>
  <property fmtid="{D5CDD505-2E9C-101B-9397-08002B2CF9AE}" pid="5" name="Category0">
    <vt:lpwstr>To be assigned</vt:lpwstr>
  </property>
  <property fmtid="{D5CDD505-2E9C-101B-9397-08002B2CF9AE}" pid="6" name="Approval Record">
    <vt:bool>false</vt:bool>
  </property>
  <property fmtid="{D5CDD505-2E9C-101B-9397-08002B2CF9AE}" pid="7" name="Admin Year">
    <vt:lpwstr>2020</vt:lpwstr>
  </property>
  <property fmtid="{D5CDD505-2E9C-101B-9397-08002B2CF9AE}" pid="8" name="MediaServiceImageTags">
    <vt:lpwstr/>
  </property>
  <property fmtid="{D5CDD505-2E9C-101B-9397-08002B2CF9AE}" pid="9" name="ContentTypeId">
    <vt:lpwstr>0x0101001632492CAC103A49A985C1EA3C99F8E6</vt:lpwstr>
  </property>
  <property fmtid="{D5CDD505-2E9C-101B-9397-08002B2CF9AE}" pid="10" name="MSIP_Label_09530f54-9721-46db-bbe4-0dd4cd6e1126_Enabled">
    <vt:lpwstr>true</vt:lpwstr>
  </property>
  <property fmtid="{D5CDD505-2E9C-101B-9397-08002B2CF9AE}" pid="11" name="MSIP_Label_09530f54-9721-46db-bbe4-0dd4cd6e1126_SetDate">
    <vt:lpwstr>2024-10-22T15:48:17Z</vt:lpwstr>
  </property>
  <property fmtid="{D5CDD505-2E9C-101B-9397-08002B2CF9AE}" pid="12" name="MSIP_Label_09530f54-9721-46db-bbe4-0dd4cd6e1126_Method">
    <vt:lpwstr>Standard</vt:lpwstr>
  </property>
  <property fmtid="{D5CDD505-2E9C-101B-9397-08002B2CF9AE}" pid="13" name="MSIP_Label_09530f54-9721-46db-bbe4-0dd4cd6e1126_Name">
    <vt:lpwstr>General</vt:lpwstr>
  </property>
  <property fmtid="{D5CDD505-2E9C-101B-9397-08002B2CF9AE}" pid="14" name="MSIP_Label_09530f54-9721-46db-bbe4-0dd4cd6e1126_SiteId">
    <vt:lpwstr>22230e31-3d9d-47b1-8794-50b0e2d7bd02</vt:lpwstr>
  </property>
  <property fmtid="{D5CDD505-2E9C-101B-9397-08002B2CF9AE}" pid="15" name="MSIP_Label_09530f54-9721-46db-bbe4-0dd4cd6e1126_ActionId">
    <vt:lpwstr>fd03889f-dac6-4c8b-b761-6899e16f56ad</vt:lpwstr>
  </property>
  <property fmtid="{D5CDD505-2E9C-101B-9397-08002B2CF9AE}" pid="16" name="MSIP_Label_09530f54-9721-46db-bbe4-0dd4cd6e1126_ContentBits">
    <vt:lpwstr>2</vt:lpwstr>
  </property>
  <property fmtid="{D5CDD505-2E9C-101B-9397-08002B2CF9AE}" pid="17" name="ClassificationContentMarkingFooterLocations">
    <vt:lpwstr>ESE PowerPoint Template 2017:8\Office Theme:4</vt:lpwstr>
  </property>
  <property fmtid="{D5CDD505-2E9C-101B-9397-08002B2CF9AE}" pid="18" name="ClassificationContentMarkingFooterText">
    <vt:lpwstr>Copyright - eMetric LLC</vt:lpwstr>
  </property>
</Properties>
</file>