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79"/>
  </p:notesMasterIdLst>
  <p:handoutMasterIdLst>
    <p:handoutMasterId r:id="rId80"/>
  </p:handoutMasterIdLst>
  <p:sldIdLst>
    <p:sldId id="280" r:id="rId5"/>
    <p:sldId id="359" r:id="rId6"/>
    <p:sldId id="1184" r:id="rId7"/>
    <p:sldId id="1274" r:id="rId8"/>
    <p:sldId id="1171" r:id="rId9"/>
    <p:sldId id="1262" r:id="rId10"/>
    <p:sldId id="1383" r:id="rId11"/>
    <p:sldId id="1423" r:id="rId12"/>
    <p:sldId id="1457" r:id="rId13"/>
    <p:sldId id="1456" r:id="rId14"/>
    <p:sldId id="1172" r:id="rId15"/>
    <p:sldId id="1181" r:id="rId16"/>
    <p:sldId id="1445" r:id="rId17"/>
    <p:sldId id="1254" r:id="rId18"/>
    <p:sldId id="1268" r:id="rId19"/>
    <p:sldId id="1174" r:id="rId20"/>
    <p:sldId id="1179" r:id="rId21"/>
    <p:sldId id="1267" r:id="rId22"/>
    <p:sldId id="1425" r:id="rId23"/>
    <p:sldId id="1455" r:id="rId24"/>
    <p:sldId id="1180" r:id="rId25"/>
    <p:sldId id="1444" r:id="rId26"/>
    <p:sldId id="1453" r:id="rId27"/>
    <p:sldId id="1424" r:id="rId28"/>
    <p:sldId id="1427" r:id="rId29"/>
    <p:sldId id="1183" r:id="rId30"/>
    <p:sldId id="1426" r:id="rId31"/>
    <p:sldId id="1185" r:id="rId32"/>
    <p:sldId id="1186" r:id="rId33"/>
    <p:sldId id="1448" r:id="rId34"/>
    <p:sldId id="1204" r:id="rId35"/>
    <p:sldId id="1189" r:id="rId36"/>
    <p:sldId id="1190" r:id="rId37"/>
    <p:sldId id="1191" r:id="rId38"/>
    <p:sldId id="1446" r:id="rId39"/>
    <p:sldId id="1452" r:id="rId40"/>
    <p:sldId id="1258" r:id="rId41"/>
    <p:sldId id="1428" r:id="rId42"/>
    <p:sldId id="1336" r:id="rId43"/>
    <p:sldId id="1411" r:id="rId44"/>
    <p:sldId id="1400" r:id="rId45"/>
    <p:sldId id="1412" r:id="rId46"/>
    <p:sldId id="1430" r:id="rId47"/>
    <p:sldId id="1447" r:id="rId48"/>
    <p:sldId id="1437" r:id="rId49"/>
    <p:sldId id="1451" r:id="rId50"/>
    <p:sldId id="1195" r:id="rId51"/>
    <p:sldId id="1429" r:id="rId52"/>
    <p:sldId id="1194" r:id="rId53"/>
    <p:sldId id="1459" r:id="rId54"/>
    <p:sldId id="1337" r:id="rId55"/>
    <p:sldId id="1399" r:id="rId56"/>
    <p:sldId id="1407" r:id="rId57"/>
    <p:sldId id="1413" r:id="rId58"/>
    <p:sldId id="1432" r:id="rId59"/>
    <p:sldId id="1408" r:id="rId60"/>
    <p:sldId id="1415" r:id="rId61"/>
    <p:sldId id="1416" r:id="rId62"/>
    <p:sldId id="1417" r:id="rId63"/>
    <p:sldId id="1458" r:id="rId64"/>
    <p:sldId id="1269" r:id="rId65"/>
    <p:sldId id="1433" r:id="rId66"/>
    <p:sldId id="1434" r:id="rId67"/>
    <p:sldId id="1449" r:id="rId68"/>
    <p:sldId id="1368" r:id="rId69"/>
    <p:sldId id="1441" r:id="rId70"/>
    <p:sldId id="1454" r:id="rId71"/>
    <p:sldId id="1442" r:id="rId72"/>
    <p:sldId id="1072" r:id="rId73"/>
    <p:sldId id="1298" r:id="rId74"/>
    <p:sldId id="311" r:id="rId75"/>
    <p:sldId id="1439" r:id="rId76"/>
    <p:sldId id="1295" r:id="rId77"/>
    <p:sldId id="1264" r:id="rId7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C15E8787-113A-6165-2C4A-3C003F66CA1E}" name="Kelley, R. Scott (DESE)" initials="RK" userId="S::R.Scott.Kelley@mass.gov::94781df7-8020-4319-920c-b88462c06ab3"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FDFA92CD-6A18-0724-3F7D-3AB0F2416A75}" name="Brown, Erma (DESE)" initials="BE" userId="S::erma.brown@mass.gov::3fca232f-f711-4252-a9cf-334485601b6c"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47B6"/>
    <a:srgbClr val="0563C1"/>
    <a:srgbClr val="101D35"/>
    <a:srgbClr val="203B6A"/>
    <a:srgbClr val="A18557"/>
    <a:srgbClr val="F9F9FA"/>
    <a:srgbClr val="FFFFFF"/>
    <a:srgbClr val="F9F9F9"/>
    <a:srgbClr val="FA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096A1-6D7A-46F4-96CC-1C61A8312151}" v="4" dt="2026-01-14T17:28:02.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13249EF0-3D39-4FB8-87B7-C88DDD73C044}"/>
    <pc:docChg chg="custSel modSld">
      <pc:chgData name="Cullen, Shannon (DESE)" userId="6b1ad6a8-5818-44b3-9274-ccefbf22d13d" providerId="ADAL" clId="{13249EF0-3D39-4FB8-87B7-C88DDD73C044}" dt="2026-01-14T17:28:02.067" v="199" actId="20577"/>
      <pc:docMkLst>
        <pc:docMk/>
      </pc:docMkLst>
      <pc:sldChg chg="modSp mod">
        <pc:chgData name="Cullen, Shannon (DESE)" userId="6b1ad6a8-5818-44b3-9274-ccefbf22d13d" providerId="ADAL" clId="{13249EF0-3D39-4FB8-87B7-C88DDD73C044}" dt="2026-01-14T14:42:46.916" v="3" actId="20577"/>
        <pc:sldMkLst>
          <pc:docMk/>
          <pc:sldMk cId="552345846" sldId="1172"/>
        </pc:sldMkLst>
        <pc:spChg chg="mod">
          <ac:chgData name="Cullen, Shannon (DESE)" userId="6b1ad6a8-5818-44b3-9274-ccefbf22d13d" providerId="ADAL" clId="{13249EF0-3D39-4FB8-87B7-C88DDD73C044}" dt="2026-01-14T14:42:46.916" v="3" actId="20577"/>
          <ac:spMkLst>
            <pc:docMk/>
            <pc:sldMk cId="552345846" sldId="1172"/>
            <ac:spMk id="3" creationId="{016D24D2-B23A-7E18-05C3-1A77A0F61E79}"/>
          </ac:spMkLst>
        </pc:spChg>
      </pc:sldChg>
      <pc:sldChg chg="modSp mod">
        <pc:chgData name="Cullen, Shannon (DESE)" userId="6b1ad6a8-5818-44b3-9274-ccefbf22d13d" providerId="ADAL" clId="{13249EF0-3D39-4FB8-87B7-C88DDD73C044}" dt="2026-01-14T14:47:32.882" v="76" actId="20577"/>
        <pc:sldMkLst>
          <pc:docMk/>
          <pc:sldMk cId="3349425683" sldId="1180"/>
        </pc:sldMkLst>
        <pc:spChg chg="mod">
          <ac:chgData name="Cullen, Shannon (DESE)" userId="6b1ad6a8-5818-44b3-9274-ccefbf22d13d" providerId="ADAL" clId="{13249EF0-3D39-4FB8-87B7-C88DDD73C044}" dt="2026-01-14T14:47:32.882" v="76" actId="20577"/>
          <ac:spMkLst>
            <pc:docMk/>
            <pc:sldMk cId="3349425683" sldId="1180"/>
            <ac:spMk id="5" creationId="{1ABC5109-42F3-D4BE-FA0C-157915BD0586}"/>
          </ac:spMkLst>
        </pc:spChg>
      </pc:sldChg>
      <pc:sldChg chg="modSp mod">
        <pc:chgData name="Cullen, Shannon (DESE)" userId="6b1ad6a8-5818-44b3-9274-ccefbf22d13d" providerId="ADAL" clId="{13249EF0-3D39-4FB8-87B7-C88DDD73C044}" dt="2026-01-14T14:44:09.337" v="25" actId="20577"/>
        <pc:sldMkLst>
          <pc:docMk/>
          <pc:sldMk cId="2357067195" sldId="1181"/>
        </pc:sldMkLst>
        <pc:spChg chg="mod">
          <ac:chgData name="Cullen, Shannon (DESE)" userId="6b1ad6a8-5818-44b3-9274-ccefbf22d13d" providerId="ADAL" clId="{13249EF0-3D39-4FB8-87B7-C88DDD73C044}" dt="2026-01-14T14:44:09.337" v="25" actId="20577"/>
          <ac:spMkLst>
            <pc:docMk/>
            <pc:sldMk cId="2357067195" sldId="1181"/>
            <ac:spMk id="3" creationId="{016D24D2-B23A-7E18-05C3-1A77A0F61E79}"/>
          </ac:spMkLst>
        </pc:spChg>
      </pc:sldChg>
      <pc:sldChg chg="modSp mod">
        <pc:chgData name="Cullen, Shannon (DESE)" userId="6b1ad6a8-5818-44b3-9274-ccefbf22d13d" providerId="ADAL" clId="{13249EF0-3D39-4FB8-87B7-C88DDD73C044}" dt="2026-01-14T17:28:02.067" v="199" actId="20577"/>
        <pc:sldMkLst>
          <pc:docMk/>
          <pc:sldMk cId="1628920778" sldId="1190"/>
        </pc:sldMkLst>
        <pc:spChg chg="mod">
          <ac:chgData name="Cullen, Shannon (DESE)" userId="6b1ad6a8-5818-44b3-9274-ccefbf22d13d" providerId="ADAL" clId="{13249EF0-3D39-4FB8-87B7-C88DDD73C044}" dt="2026-01-14T17:28:02.067" v="199" actId="20577"/>
          <ac:spMkLst>
            <pc:docMk/>
            <pc:sldMk cId="1628920778" sldId="1190"/>
            <ac:spMk id="2" creationId="{7642CB58-A052-D5E6-68A1-3F013147C161}"/>
          </ac:spMkLst>
        </pc:spChg>
        <pc:spChg chg="mod">
          <ac:chgData name="Cullen, Shannon (DESE)" userId="6b1ad6a8-5818-44b3-9274-ccefbf22d13d" providerId="ADAL" clId="{13249EF0-3D39-4FB8-87B7-C88DDD73C044}" dt="2026-01-14T14:50:02.328" v="86" actId="20577"/>
          <ac:spMkLst>
            <pc:docMk/>
            <pc:sldMk cId="1628920778" sldId="1190"/>
            <ac:spMk id="3" creationId="{016D24D2-B23A-7E18-05C3-1A77A0F61E79}"/>
          </ac:spMkLst>
        </pc:spChg>
      </pc:sldChg>
      <pc:sldChg chg="modSp mod">
        <pc:chgData name="Cullen, Shannon (DESE)" userId="6b1ad6a8-5818-44b3-9274-ccefbf22d13d" providerId="ADAL" clId="{13249EF0-3D39-4FB8-87B7-C88DDD73C044}" dt="2026-01-14T14:50:33.572" v="87" actId="20577"/>
        <pc:sldMkLst>
          <pc:docMk/>
          <pc:sldMk cId="4150756265" sldId="1191"/>
        </pc:sldMkLst>
        <pc:spChg chg="mod">
          <ac:chgData name="Cullen, Shannon (DESE)" userId="6b1ad6a8-5818-44b3-9274-ccefbf22d13d" providerId="ADAL" clId="{13249EF0-3D39-4FB8-87B7-C88DDD73C044}" dt="2026-01-14T14:50:33.572" v="87" actId="20577"/>
          <ac:spMkLst>
            <pc:docMk/>
            <pc:sldMk cId="4150756265" sldId="1191"/>
            <ac:spMk id="3" creationId="{016D24D2-B23A-7E18-05C3-1A77A0F61E79}"/>
          </ac:spMkLst>
        </pc:spChg>
      </pc:sldChg>
      <pc:sldChg chg="modSp mod">
        <pc:chgData name="Cullen, Shannon (DESE)" userId="6b1ad6a8-5818-44b3-9274-ccefbf22d13d" providerId="ADAL" clId="{13249EF0-3D39-4FB8-87B7-C88DDD73C044}" dt="2026-01-14T14:52:03.904" v="173" actId="20577"/>
        <pc:sldMkLst>
          <pc:docMk/>
          <pc:sldMk cId="2204618263" sldId="1412"/>
        </pc:sldMkLst>
        <pc:spChg chg="mod">
          <ac:chgData name="Cullen, Shannon (DESE)" userId="6b1ad6a8-5818-44b3-9274-ccefbf22d13d" providerId="ADAL" clId="{13249EF0-3D39-4FB8-87B7-C88DDD73C044}" dt="2026-01-14T14:52:03.904" v="173" actId="20577"/>
          <ac:spMkLst>
            <pc:docMk/>
            <pc:sldMk cId="2204618263" sldId="1412"/>
            <ac:spMk id="3" creationId="{846E6388-EA8D-24BB-58B2-4EC639453E13}"/>
          </ac:spMkLst>
        </pc:spChg>
      </pc:sldChg>
      <pc:sldChg chg="modSp mod">
        <pc:chgData name="Cullen, Shannon (DESE)" userId="6b1ad6a8-5818-44b3-9274-ccefbf22d13d" providerId="ADAL" clId="{13249EF0-3D39-4FB8-87B7-C88DDD73C044}" dt="2026-01-14T14:54:27.625" v="196" actId="20577"/>
        <pc:sldMkLst>
          <pc:docMk/>
          <pc:sldMk cId="2455863476" sldId="1413"/>
        </pc:sldMkLst>
        <pc:spChg chg="mod">
          <ac:chgData name="Cullen, Shannon (DESE)" userId="6b1ad6a8-5818-44b3-9274-ccefbf22d13d" providerId="ADAL" clId="{13249EF0-3D39-4FB8-87B7-C88DDD73C044}" dt="2026-01-14T14:54:27.625" v="196" actId="20577"/>
          <ac:spMkLst>
            <pc:docMk/>
            <pc:sldMk cId="2455863476" sldId="1413"/>
            <ac:spMk id="3" creationId="{883A6B80-FA3C-E027-AF34-19781FAAEB9B}"/>
          </ac:spMkLst>
        </pc:spChg>
      </pc:sldChg>
      <pc:sldChg chg="modSp mod">
        <pc:chgData name="Cullen, Shannon (DESE)" userId="6b1ad6a8-5818-44b3-9274-ccefbf22d13d" providerId="ADAL" clId="{13249EF0-3D39-4FB8-87B7-C88DDD73C044}" dt="2026-01-14T14:54:53.672" v="197" actId="1076"/>
        <pc:sldMkLst>
          <pc:docMk/>
          <pc:sldMk cId="1226793767" sldId="1415"/>
        </pc:sldMkLst>
        <pc:picChg chg="mod">
          <ac:chgData name="Cullen, Shannon (DESE)" userId="6b1ad6a8-5818-44b3-9274-ccefbf22d13d" providerId="ADAL" clId="{13249EF0-3D39-4FB8-87B7-C88DDD73C044}" dt="2026-01-14T14:54:53.672" v="197" actId="1076"/>
          <ac:picMkLst>
            <pc:docMk/>
            <pc:sldMk cId="1226793767" sldId="1415"/>
            <ac:picMk id="9" creationId="{B6B210B9-6621-5D00-742C-21E639CF4C42}"/>
          </ac:picMkLst>
        </pc:picChg>
      </pc:sldChg>
      <pc:sldChg chg="modSp mod">
        <pc:chgData name="Cullen, Shannon (DESE)" userId="6b1ad6a8-5818-44b3-9274-ccefbf22d13d" providerId="ADAL" clId="{13249EF0-3D39-4FB8-87B7-C88DDD73C044}" dt="2026-01-14T14:47:24.735" v="74" actId="20577"/>
        <pc:sldMkLst>
          <pc:docMk/>
          <pc:sldMk cId="4101812213" sldId="1425"/>
        </pc:sldMkLst>
        <pc:spChg chg="mod">
          <ac:chgData name="Cullen, Shannon (DESE)" userId="6b1ad6a8-5818-44b3-9274-ccefbf22d13d" providerId="ADAL" clId="{13249EF0-3D39-4FB8-87B7-C88DDD73C044}" dt="2026-01-14T14:47:24.735" v="74" actId="20577"/>
          <ac:spMkLst>
            <pc:docMk/>
            <pc:sldMk cId="4101812213" sldId="1425"/>
            <ac:spMk id="5" creationId="{A8C44CAD-BF62-4B96-B54C-6E8064ED3310}"/>
          </ac:spMkLst>
        </pc:spChg>
      </pc:sldChg>
      <pc:sldChg chg="modSp mod">
        <pc:chgData name="Cullen, Shannon (DESE)" userId="6b1ad6a8-5818-44b3-9274-ccefbf22d13d" providerId="ADAL" clId="{13249EF0-3D39-4FB8-87B7-C88DDD73C044}" dt="2026-01-14T14:48:48.706" v="82" actId="20577"/>
        <pc:sldMkLst>
          <pc:docMk/>
          <pc:sldMk cId="2849511679" sldId="1426"/>
        </pc:sldMkLst>
        <pc:spChg chg="mod">
          <ac:chgData name="Cullen, Shannon (DESE)" userId="6b1ad6a8-5818-44b3-9274-ccefbf22d13d" providerId="ADAL" clId="{13249EF0-3D39-4FB8-87B7-C88DDD73C044}" dt="2026-01-14T14:48:48.706" v="82" actId="20577"/>
          <ac:spMkLst>
            <pc:docMk/>
            <pc:sldMk cId="2849511679" sldId="1426"/>
            <ac:spMk id="3" creationId="{016D24D2-B23A-7E18-05C3-1A77A0F61E79}"/>
          </ac:spMkLst>
        </pc:spChg>
      </pc:sldChg>
      <pc:sldChg chg="modSp mod">
        <pc:chgData name="Cullen, Shannon (DESE)" userId="6b1ad6a8-5818-44b3-9274-ccefbf22d13d" providerId="ADAL" clId="{13249EF0-3D39-4FB8-87B7-C88DDD73C044}" dt="2026-01-14T14:47:29.905" v="75" actId="20577"/>
        <pc:sldMkLst>
          <pc:docMk/>
          <pc:sldMk cId="3700000370" sldId="1455"/>
        </pc:sldMkLst>
        <pc:spChg chg="mod">
          <ac:chgData name="Cullen, Shannon (DESE)" userId="6b1ad6a8-5818-44b3-9274-ccefbf22d13d" providerId="ADAL" clId="{13249EF0-3D39-4FB8-87B7-C88DDD73C044}" dt="2026-01-14T14:47:29.905" v="75" actId="20577"/>
          <ac:spMkLst>
            <pc:docMk/>
            <pc:sldMk cId="3700000370" sldId="1455"/>
            <ac:spMk id="6" creationId="{6A321B5F-16E4-470E-EE50-C62A6AE00F1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82D6E-4C79-4548-8D1E-E71FBC14932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5DB27D7-F040-403B-A537-571401A6A897}">
      <dgm:prSet phldrT="[Text]" phldr="0" custT="1"/>
      <dgm:spPr/>
      <dgm:t>
        <a:bodyPr/>
        <a:lstStyle/>
        <a:p>
          <a:r>
            <a:rPr lang="en-US" sz="2000" b="1">
              <a:latin typeface="Arial" panose="020B0604020202020204" pitchFamily="34" charset="0"/>
              <a:cs typeface="Arial" panose="020B0604020202020204" pitchFamily="34" charset="0"/>
            </a:rPr>
            <a:t>Approx. 2 months before testing</a:t>
          </a:r>
        </a:p>
        <a:p>
          <a:r>
            <a:rPr lang="en-US" sz="2000">
              <a:latin typeface="Arial" panose="020B0604020202020204" pitchFamily="34" charset="0"/>
              <a:cs typeface="Arial" panose="020B0604020202020204" pitchFamily="34" charset="0"/>
            </a:rPr>
            <a:t>Student Registration</a:t>
          </a:r>
        </a:p>
      </dgm:t>
    </dgm:pt>
    <dgm:pt modelId="{7F3839E8-6303-4EED-8EB3-B32B3F0FECB9}" type="parTrans" cxnId="{5ED3C9B7-37C3-4E33-A8BA-4141D1CB36AE}">
      <dgm:prSet/>
      <dgm:spPr/>
      <dgm:t>
        <a:bodyPr/>
        <a:lstStyle/>
        <a:p>
          <a:endParaRPr lang="en-US"/>
        </a:p>
      </dgm:t>
    </dgm:pt>
    <dgm:pt modelId="{10D946CC-D8DE-4296-ADBB-FEA0A472A6E6}" type="sibTrans" cxnId="{5ED3C9B7-37C3-4E33-A8BA-4141D1CB36AE}">
      <dgm:prSet/>
      <dgm:spPr/>
      <dgm:t>
        <a:bodyPr/>
        <a:lstStyle/>
        <a:p>
          <a:endParaRPr lang="en-US"/>
        </a:p>
      </dgm:t>
    </dgm:pt>
    <dgm:pt modelId="{50D3860B-A099-4B38-AB03-DFA63E5A5AFA}">
      <dgm:prSet phldrT="[Text]" phldr="0" custT="1"/>
      <dgm:spPr/>
      <dgm:t>
        <a:bodyPr/>
        <a:lstStyle/>
        <a:p>
          <a:r>
            <a:rPr lang="en-US" sz="1600" b="1">
              <a:latin typeface="Arial" panose="020B0604020202020204" pitchFamily="34" charset="0"/>
              <a:cs typeface="Arial" panose="020B0604020202020204" pitchFamily="34" charset="0"/>
            </a:rPr>
            <a:t>During Student Registration and throughout testing</a:t>
          </a:r>
        </a:p>
        <a:p>
          <a:r>
            <a:rPr lang="en-US" sz="1600">
              <a:latin typeface="Arial" panose="020B0604020202020204" pitchFamily="34" charset="0"/>
              <a:cs typeface="Arial" panose="020B0604020202020204" pitchFamily="34" charset="0"/>
            </a:rPr>
            <a:t>Assign and manage accommodations</a:t>
          </a:r>
        </a:p>
      </dgm:t>
    </dgm:pt>
    <dgm:pt modelId="{7EAE4586-7392-49A5-B4A7-F5B9530FE248}" type="parTrans" cxnId="{570A39E3-3277-43A0-85B6-7B35850DADD3}">
      <dgm:prSet/>
      <dgm:spPr/>
      <dgm:t>
        <a:bodyPr/>
        <a:lstStyle/>
        <a:p>
          <a:endParaRPr lang="en-US"/>
        </a:p>
      </dgm:t>
    </dgm:pt>
    <dgm:pt modelId="{691526E7-B4B2-49F0-9461-47223A354AA0}" type="sibTrans" cxnId="{570A39E3-3277-43A0-85B6-7B35850DADD3}">
      <dgm:prSet/>
      <dgm:spPr/>
      <dgm:t>
        <a:bodyPr/>
        <a:lstStyle/>
        <a:p>
          <a:endParaRPr lang="en-US"/>
        </a:p>
      </dgm:t>
    </dgm:pt>
    <dgm:pt modelId="{2168DFFA-C7E3-420C-A37D-25282EF508DC}">
      <dgm:prSet phldrT="[Text]" phldr="0" custT="1"/>
      <dgm:spPr/>
      <dgm:t>
        <a:bodyPr/>
        <a:lstStyle/>
        <a:p>
          <a:r>
            <a:rPr lang="en-US" sz="1800" b="1">
              <a:latin typeface="Arial" panose="020B0604020202020204" pitchFamily="34" charset="0"/>
              <a:cs typeface="Arial" panose="020B0604020202020204" pitchFamily="34" charset="0"/>
            </a:rPr>
            <a:t>Approx. 2 weeks before testing</a:t>
          </a:r>
        </a:p>
        <a:p>
          <a:r>
            <a:rPr lang="en-US" sz="1800">
              <a:latin typeface="Arial" panose="020B0604020202020204" pitchFamily="34" charset="0"/>
              <a:cs typeface="Arial" panose="020B0604020202020204" pitchFamily="34" charset="0"/>
            </a:rPr>
            <a:t>Create and assign students to classes</a:t>
          </a:r>
        </a:p>
      </dgm:t>
    </dgm:pt>
    <dgm:pt modelId="{E2950FF1-B35D-4DCD-8B43-D8DD7E590B2D}" type="parTrans" cxnId="{18EFF9AE-C56A-47C2-AABD-D9D7411EEBAB}">
      <dgm:prSet/>
      <dgm:spPr/>
      <dgm:t>
        <a:bodyPr/>
        <a:lstStyle/>
        <a:p>
          <a:endParaRPr lang="en-US"/>
        </a:p>
      </dgm:t>
    </dgm:pt>
    <dgm:pt modelId="{9B83B7CF-5081-4C8C-B701-A68E316F6976}" type="sibTrans" cxnId="{18EFF9AE-C56A-47C2-AABD-D9D7411EEBAB}">
      <dgm:prSet/>
      <dgm:spPr/>
      <dgm:t>
        <a:bodyPr/>
        <a:lstStyle/>
        <a:p>
          <a:endParaRPr lang="en-US"/>
        </a:p>
      </dgm:t>
    </dgm:pt>
    <dgm:pt modelId="{843CFC13-96CB-4EBF-8434-AD14226F19C6}">
      <dgm:prSet custT="1"/>
      <dgm:spPr/>
      <dgm:t>
        <a:bodyPr/>
        <a:lstStyle/>
        <a:p>
          <a:r>
            <a:rPr lang="en-US" sz="2000" b="1">
              <a:latin typeface="Arial" panose="020B0604020202020204" pitchFamily="34" charset="0"/>
              <a:cs typeface="Arial" panose="020B0604020202020204" pitchFamily="34" charset="0"/>
            </a:rPr>
            <a:t>One week before testing</a:t>
          </a:r>
        </a:p>
        <a:p>
          <a:r>
            <a:rPr lang="en-US" sz="2000">
              <a:latin typeface="Arial" panose="020B0604020202020204" pitchFamily="34" charset="0"/>
              <a:cs typeface="Arial" panose="020B0604020202020204" pitchFamily="34" charset="0"/>
            </a:rPr>
            <a:t>Schedule classes</a:t>
          </a:r>
        </a:p>
      </dgm:t>
    </dgm:pt>
    <dgm:pt modelId="{D06574A7-ABD7-43D3-91B4-C4D48FD8329B}" type="parTrans" cxnId="{5DF5C03B-87AE-466D-9FEC-E31F942F26FC}">
      <dgm:prSet/>
      <dgm:spPr/>
      <dgm:t>
        <a:bodyPr/>
        <a:lstStyle/>
        <a:p>
          <a:endParaRPr lang="en-US"/>
        </a:p>
      </dgm:t>
    </dgm:pt>
    <dgm:pt modelId="{95D44BBC-7EA0-4C43-938E-C55F60678AD8}" type="sibTrans" cxnId="{5DF5C03B-87AE-466D-9FEC-E31F942F26FC}">
      <dgm:prSet/>
      <dgm:spPr/>
      <dgm:t>
        <a:bodyPr/>
        <a:lstStyle/>
        <a:p>
          <a:endParaRPr lang="en-US"/>
        </a:p>
      </dgm:t>
    </dgm:pt>
    <dgm:pt modelId="{6D37650A-FD6A-498B-90EB-78832DEF76F5}">
      <dgm:prSet/>
      <dgm:spPr/>
      <dgm:t>
        <a:bodyPr/>
        <a:lstStyle/>
        <a:p>
          <a:r>
            <a:rPr lang="en-US" b="1">
              <a:latin typeface="Arial" panose="020B0604020202020204" pitchFamily="34" charset="0"/>
              <a:cs typeface="Arial" panose="020B0604020202020204" pitchFamily="34" charset="0"/>
            </a:rPr>
            <a:t>Available one week before testing (recommended 1-2 days before testing)</a:t>
          </a:r>
        </a:p>
        <a:p>
          <a:r>
            <a:rPr lang="en-US">
              <a:latin typeface="Arial" panose="020B0604020202020204" pitchFamily="34" charset="0"/>
              <a:cs typeface="Arial" panose="020B0604020202020204" pitchFamily="34" charset="0"/>
            </a:rPr>
            <a:t>Print student logins</a:t>
          </a:r>
        </a:p>
      </dgm:t>
    </dgm:pt>
    <dgm:pt modelId="{C05780A8-E354-446E-9E1F-0FD5E9747718}" type="parTrans" cxnId="{2F979B89-FB75-475C-B923-6F67FBDC17C6}">
      <dgm:prSet/>
      <dgm:spPr/>
      <dgm:t>
        <a:bodyPr/>
        <a:lstStyle/>
        <a:p>
          <a:endParaRPr lang="en-US"/>
        </a:p>
      </dgm:t>
    </dgm:pt>
    <dgm:pt modelId="{6FE6DDC4-8F14-43BC-A11B-EBC21DF76C8D}" type="sibTrans" cxnId="{2F979B89-FB75-475C-B923-6F67FBDC17C6}">
      <dgm:prSet/>
      <dgm:spPr/>
      <dgm:t>
        <a:bodyPr/>
        <a:lstStyle/>
        <a:p>
          <a:endParaRPr lang="en-US"/>
        </a:p>
      </dgm:t>
    </dgm:pt>
    <dgm:pt modelId="{E4141740-DB62-42BC-955E-5E763C93358D}" type="pres">
      <dgm:prSet presAssocID="{FD982D6E-4C79-4548-8D1E-E71FBC14932D}" presName="CompostProcess" presStyleCnt="0">
        <dgm:presLayoutVars>
          <dgm:dir/>
          <dgm:resizeHandles val="exact"/>
        </dgm:presLayoutVars>
      </dgm:prSet>
      <dgm:spPr/>
    </dgm:pt>
    <dgm:pt modelId="{AE4A07B8-B8F6-458C-8E63-C26052F98E15}" type="pres">
      <dgm:prSet presAssocID="{FD982D6E-4C79-4548-8D1E-E71FBC14932D}" presName="arrow" presStyleLbl="bgShp" presStyleIdx="0" presStyleCnt="1" custLinFactNeighborX="375" custLinFactNeighborY="4878"/>
      <dgm:spPr/>
    </dgm:pt>
    <dgm:pt modelId="{EB3D8C91-9041-4DE2-A42F-2145FA221851}" type="pres">
      <dgm:prSet presAssocID="{FD982D6E-4C79-4548-8D1E-E71FBC14932D}" presName="linearProcess" presStyleCnt="0"/>
      <dgm:spPr/>
    </dgm:pt>
    <dgm:pt modelId="{D2584EA3-0FF0-4E52-8BA6-4D7BFBFE741D}" type="pres">
      <dgm:prSet presAssocID="{35DB27D7-F040-403B-A537-571401A6A897}" presName="textNode" presStyleLbl="node1" presStyleIdx="0" presStyleCnt="5">
        <dgm:presLayoutVars>
          <dgm:bulletEnabled val="1"/>
        </dgm:presLayoutVars>
      </dgm:prSet>
      <dgm:spPr/>
    </dgm:pt>
    <dgm:pt modelId="{F85501C6-E2C0-4147-96A0-3DE453E76ED0}" type="pres">
      <dgm:prSet presAssocID="{10D946CC-D8DE-4296-ADBB-FEA0A472A6E6}" presName="sibTrans" presStyleCnt="0"/>
      <dgm:spPr/>
    </dgm:pt>
    <dgm:pt modelId="{A384CA93-F2E6-4AE2-AA3A-F6308D791EAA}" type="pres">
      <dgm:prSet presAssocID="{50D3860B-A099-4B38-AB03-DFA63E5A5AFA}" presName="textNode" presStyleLbl="node1" presStyleIdx="1" presStyleCnt="5">
        <dgm:presLayoutVars>
          <dgm:bulletEnabled val="1"/>
        </dgm:presLayoutVars>
      </dgm:prSet>
      <dgm:spPr/>
    </dgm:pt>
    <dgm:pt modelId="{F29FA220-1359-46DE-9D9B-537526C5045F}" type="pres">
      <dgm:prSet presAssocID="{691526E7-B4B2-49F0-9461-47223A354AA0}" presName="sibTrans" presStyleCnt="0"/>
      <dgm:spPr/>
    </dgm:pt>
    <dgm:pt modelId="{BD34E471-DD10-4003-A718-CCA774C99E56}" type="pres">
      <dgm:prSet presAssocID="{2168DFFA-C7E3-420C-A37D-25282EF508DC}" presName="textNode" presStyleLbl="node1" presStyleIdx="2" presStyleCnt="5">
        <dgm:presLayoutVars>
          <dgm:bulletEnabled val="1"/>
        </dgm:presLayoutVars>
      </dgm:prSet>
      <dgm:spPr/>
    </dgm:pt>
    <dgm:pt modelId="{370D3BDA-344F-4E35-B1B8-1E445ADE6636}" type="pres">
      <dgm:prSet presAssocID="{9B83B7CF-5081-4C8C-B701-A68E316F6976}" presName="sibTrans" presStyleCnt="0"/>
      <dgm:spPr/>
    </dgm:pt>
    <dgm:pt modelId="{77C733C1-13B4-4DBD-ADC3-75BE9E9038DC}" type="pres">
      <dgm:prSet presAssocID="{843CFC13-96CB-4EBF-8434-AD14226F19C6}" presName="textNode" presStyleLbl="node1" presStyleIdx="3" presStyleCnt="5">
        <dgm:presLayoutVars>
          <dgm:bulletEnabled val="1"/>
        </dgm:presLayoutVars>
      </dgm:prSet>
      <dgm:spPr/>
    </dgm:pt>
    <dgm:pt modelId="{D70C6468-44B5-461B-949E-9C643C025AE4}" type="pres">
      <dgm:prSet presAssocID="{95D44BBC-7EA0-4C43-938E-C55F60678AD8}" presName="sibTrans" presStyleCnt="0"/>
      <dgm:spPr/>
    </dgm:pt>
    <dgm:pt modelId="{AC2505E3-A20A-41A2-BC91-EC5838DCAD08}" type="pres">
      <dgm:prSet presAssocID="{6D37650A-FD6A-498B-90EB-78832DEF76F5}" presName="textNode" presStyleLbl="node1" presStyleIdx="4" presStyleCnt="5">
        <dgm:presLayoutVars>
          <dgm:bulletEnabled val="1"/>
        </dgm:presLayoutVars>
      </dgm:prSet>
      <dgm:spPr/>
    </dgm:pt>
  </dgm:ptLst>
  <dgm:cxnLst>
    <dgm:cxn modelId="{5DF5C03B-87AE-466D-9FEC-E31F942F26FC}" srcId="{FD982D6E-4C79-4548-8D1E-E71FBC14932D}" destId="{843CFC13-96CB-4EBF-8434-AD14226F19C6}" srcOrd="3" destOrd="0" parTransId="{D06574A7-ABD7-43D3-91B4-C4D48FD8329B}" sibTransId="{95D44BBC-7EA0-4C43-938E-C55F60678AD8}"/>
    <dgm:cxn modelId="{42F8606C-E0A4-488A-92D1-2184C8A8762D}" type="presOf" srcId="{6D37650A-FD6A-498B-90EB-78832DEF76F5}" destId="{AC2505E3-A20A-41A2-BC91-EC5838DCAD08}" srcOrd="0" destOrd="0" presId="urn:microsoft.com/office/officeart/2005/8/layout/hProcess9"/>
    <dgm:cxn modelId="{763BF16C-BD90-49A0-B36C-1A0221ABB41E}" type="presOf" srcId="{2168DFFA-C7E3-420C-A37D-25282EF508DC}" destId="{BD34E471-DD10-4003-A718-CCA774C99E56}" srcOrd="0" destOrd="0" presId="urn:microsoft.com/office/officeart/2005/8/layout/hProcess9"/>
    <dgm:cxn modelId="{3F205D57-99F5-4C49-A90C-2645A22F6FF7}" type="presOf" srcId="{50D3860B-A099-4B38-AB03-DFA63E5A5AFA}" destId="{A384CA93-F2E6-4AE2-AA3A-F6308D791EAA}" srcOrd="0" destOrd="0" presId="urn:microsoft.com/office/officeart/2005/8/layout/hProcess9"/>
    <dgm:cxn modelId="{CDDF0B58-61F4-4860-A0E2-6B8002F87694}" type="presOf" srcId="{35DB27D7-F040-403B-A537-571401A6A897}" destId="{D2584EA3-0FF0-4E52-8BA6-4D7BFBFE741D}" srcOrd="0" destOrd="0" presId="urn:microsoft.com/office/officeart/2005/8/layout/hProcess9"/>
    <dgm:cxn modelId="{2F979B89-FB75-475C-B923-6F67FBDC17C6}" srcId="{FD982D6E-4C79-4548-8D1E-E71FBC14932D}" destId="{6D37650A-FD6A-498B-90EB-78832DEF76F5}" srcOrd="4" destOrd="0" parTransId="{C05780A8-E354-446E-9E1F-0FD5E9747718}" sibTransId="{6FE6DDC4-8F14-43BC-A11B-EBC21DF76C8D}"/>
    <dgm:cxn modelId="{18EFF9AE-C56A-47C2-AABD-D9D7411EEBAB}" srcId="{FD982D6E-4C79-4548-8D1E-E71FBC14932D}" destId="{2168DFFA-C7E3-420C-A37D-25282EF508DC}" srcOrd="2" destOrd="0" parTransId="{E2950FF1-B35D-4DCD-8B43-D8DD7E590B2D}" sibTransId="{9B83B7CF-5081-4C8C-B701-A68E316F6976}"/>
    <dgm:cxn modelId="{93EBC6B7-98C6-4860-BBAC-A6C8540B020D}" type="presOf" srcId="{843CFC13-96CB-4EBF-8434-AD14226F19C6}" destId="{77C733C1-13B4-4DBD-ADC3-75BE9E9038DC}" srcOrd="0" destOrd="0" presId="urn:microsoft.com/office/officeart/2005/8/layout/hProcess9"/>
    <dgm:cxn modelId="{5ED3C9B7-37C3-4E33-A8BA-4141D1CB36AE}" srcId="{FD982D6E-4C79-4548-8D1E-E71FBC14932D}" destId="{35DB27D7-F040-403B-A537-571401A6A897}" srcOrd="0" destOrd="0" parTransId="{7F3839E8-6303-4EED-8EB3-B32B3F0FECB9}" sibTransId="{10D946CC-D8DE-4296-ADBB-FEA0A472A6E6}"/>
    <dgm:cxn modelId="{6E2A35BE-B702-4B76-A72D-22F720A2FF07}" type="presOf" srcId="{FD982D6E-4C79-4548-8D1E-E71FBC14932D}" destId="{E4141740-DB62-42BC-955E-5E763C93358D}" srcOrd="0" destOrd="0" presId="urn:microsoft.com/office/officeart/2005/8/layout/hProcess9"/>
    <dgm:cxn modelId="{570A39E3-3277-43A0-85B6-7B35850DADD3}" srcId="{FD982D6E-4C79-4548-8D1E-E71FBC14932D}" destId="{50D3860B-A099-4B38-AB03-DFA63E5A5AFA}" srcOrd="1" destOrd="0" parTransId="{7EAE4586-7392-49A5-B4A7-F5B9530FE248}" sibTransId="{691526E7-B4B2-49F0-9461-47223A354AA0}"/>
    <dgm:cxn modelId="{1B6E4B25-44A6-441D-BA14-3E308C43B4BC}" type="presParOf" srcId="{E4141740-DB62-42BC-955E-5E763C93358D}" destId="{AE4A07B8-B8F6-458C-8E63-C26052F98E15}" srcOrd="0" destOrd="0" presId="urn:microsoft.com/office/officeart/2005/8/layout/hProcess9"/>
    <dgm:cxn modelId="{15D970A7-D7AC-4277-A865-FEB4FAAF3153}" type="presParOf" srcId="{E4141740-DB62-42BC-955E-5E763C93358D}" destId="{EB3D8C91-9041-4DE2-A42F-2145FA221851}" srcOrd="1" destOrd="0" presId="urn:microsoft.com/office/officeart/2005/8/layout/hProcess9"/>
    <dgm:cxn modelId="{967DF5C3-51B7-4674-8C57-F3BCEAD629A0}" type="presParOf" srcId="{EB3D8C91-9041-4DE2-A42F-2145FA221851}" destId="{D2584EA3-0FF0-4E52-8BA6-4D7BFBFE741D}" srcOrd="0" destOrd="0" presId="urn:microsoft.com/office/officeart/2005/8/layout/hProcess9"/>
    <dgm:cxn modelId="{BC5675D6-73C6-4C45-AC4D-AE98B664FA70}" type="presParOf" srcId="{EB3D8C91-9041-4DE2-A42F-2145FA221851}" destId="{F85501C6-E2C0-4147-96A0-3DE453E76ED0}" srcOrd="1" destOrd="0" presId="urn:microsoft.com/office/officeart/2005/8/layout/hProcess9"/>
    <dgm:cxn modelId="{CB4E704C-6633-4D2B-8AF8-FD32B63549E4}" type="presParOf" srcId="{EB3D8C91-9041-4DE2-A42F-2145FA221851}" destId="{A384CA93-F2E6-4AE2-AA3A-F6308D791EAA}" srcOrd="2" destOrd="0" presId="urn:microsoft.com/office/officeart/2005/8/layout/hProcess9"/>
    <dgm:cxn modelId="{A2FB620E-5599-429E-9F01-0BDF11288D73}" type="presParOf" srcId="{EB3D8C91-9041-4DE2-A42F-2145FA221851}" destId="{F29FA220-1359-46DE-9D9B-537526C5045F}" srcOrd="3" destOrd="0" presId="urn:microsoft.com/office/officeart/2005/8/layout/hProcess9"/>
    <dgm:cxn modelId="{7B047C6D-B62F-417E-B011-827A31B98909}" type="presParOf" srcId="{EB3D8C91-9041-4DE2-A42F-2145FA221851}" destId="{BD34E471-DD10-4003-A718-CCA774C99E56}" srcOrd="4" destOrd="0" presId="urn:microsoft.com/office/officeart/2005/8/layout/hProcess9"/>
    <dgm:cxn modelId="{0D8AC0D0-9D5E-448D-85B7-C654D6302F98}" type="presParOf" srcId="{EB3D8C91-9041-4DE2-A42F-2145FA221851}" destId="{370D3BDA-344F-4E35-B1B8-1E445ADE6636}" srcOrd="5" destOrd="0" presId="urn:microsoft.com/office/officeart/2005/8/layout/hProcess9"/>
    <dgm:cxn modelId="{2C4F7497-A894-42C6-8AC3-A6CE63045988}" type="presParOf" srcId="{EB3D8C91-9041-4DE2-A42F-2145FA221851}" destId="{77C733C1-13B4-4DBD-ADC3-75BE9E9038DC}" srcOrd="6" destOrd="0" presId="urn:microsoft.com/office/officeart/2005/8/layout/hProcess9"/>
    <dgm:cxn modelId="{5428C3D1-49F8-4AD4-9D8B-CC2842C06A04}" type="presParOf" srcId="{EB3D8C91-9041-4DE2-A42F-2145FA221851}" destId="{D70C6468-44B5-461B-949E-9C643C025AE4}" srcOrd="7" destOrd="0" presId="urn:microsoft.com/office/officeart/2005/8/layout/hProcess9"/>
    <dgm:cxn modelId="{7997BE6E-5812-446B-8DC8-5842653D9CDD}" type="presParOf" srcId="{EB3D8C91-9041-4DE2-A42F-2145FA221851}" destId="{AC2505E3-A20A-41A2-BC91-EC5838DCAD0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A07B8-B8F6-458C-8E63-C26052F98E15}">
      <dsp:nvSpPr>
        <dsp:cNvPr id="0" name=""/>
        <dsp:cNvSpPr/>
      </dsp:nvSpPr>
      <dsp:spPr>
        <a:xfrm>
          <a:off x="793129" y="0"/>
          <a:ext cx="8622354" cy="54153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84EA3-0FF0-4E52-8BA6-4D7BFBFE741D}">
      <dsp:nvSpPr>
        <dsp:cNvPr id="0" name=""/>
        <dsp:cNvSpPr/>
      </dsp:nvSpPr>
      <dsp:spPr>
        <a:xfrm>
          <a:off x="4457" y="1624618"/>
          <a:ext cx="1949044" cy="21661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Approx. 2 months before testing</a:t>
          </a:r>
        </a:p>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Student Registration</a:t>
          </a:r>
        </a:p>
      </dsp:txBody>
      <dsp:txXfrm>
        <a:off x="99601" y="1719762"/>
        <a:ext cx="1758756" cy="1975870"/>
      </dsp:txXfrm>
    </dsp:sp>
    <dsp:sp modelId="{A384CA93-F2E6-4AE2-AA3A-F6308D791EAA}">
      <dsp:nvSpPr>
        <dsp:cNvPr id="0" name=""/>
        <dsp:cNvSpPr/>
      </dsp:nvSpPr>
      <dsp:spPr>
        <a:xfrm>
          <a:off x="2050954" y="1624618"/>
          <a:ext cx="1949044" cy="21661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During Student Registration and throughout testing</a:t>
          </a:r>
        </a:p>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Assign and manage accommodations</a:t>
          </a:r>
        </a:p>
      </dsp:txBody>
      <dsp:txXfrm>
        <a:off x="2146098" y="1719762"/>
        <a:ext cx="1758756" cy="1975870"/>
      </dsp:txXfrm>
    </dsp:sp>
    <dsp:sp modelId="{BD34E471-DD10-4003-A718-CCA774C99E56}">
      <dsp:nvSpPr>
        <dsp:cNvPr id="0" name=""/>
        <dsp:cNvSpPr/>
      </dsp:nvSpPr>
      <dsp:spPr>
        <a:xfrm>
          <a:off x="4097451" y="1624618"/>
          <a:ext cx="1949044" cy="21661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Approx. 2 weeks before testing</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Create and assign students to classes</a:t>
          </a:r>
        </a:p>
      </dsp:txBody>
      <dsp:txXfrm>
        <a:off x="4192595" y="1719762"/>
        <a:ext cx="1758756" cy="1975870"/>
      </dsp:txXfrm>
    </dsp:sp>
    <dsp:sp modelId="{77C733C1-13B4-4DBD-ADC3-75BE9E9038DC}">
      <dsp:nvSpPr>
        <dsp:cNvPr id="0" name=""/>
        <dsp:cNvSpPr/>
      </dsp:nvSpPr>
      <dsp:spPr>
        <a:xfrm>
          <a:off x="6143947" y="1624618"/>
          <a:ext cx="1949044" cy="21661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One week before testing</a:t>
          </a:r>
        </a:p>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Schedule classes</a:t>
          </a:r>
        </a:p>
      </dsp:txBody>
      <dsp:txXfrm>
        <a:off x="6239091" y="1719762"/>
        <a:ext cx="1758756" cy="1975870"/>
      </dsp:txXfrm>
    </dsp:sp>
    <dsp:sp modelId="{AC2505E3-A20A-41A2-BC91-EC5838DCAD08}">
      <dsp:nvSpPr>
        <dsp:cNvPr id="0" name=""/>
        <dsp:cNvSpPr/>
      </dsp:nvSpPr>
      <dsp:spPr>
        <a:xfrm>
          <a:off x="8190444" y="1624618"/>
          <a:ext cx="1949044" cy="21661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Available one week before testing (recommended 1-2 days before testing)</a:t>
          </a:r>
        </a:p>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Print student logins</a:t>
          </a:r>
        </a:p>
      </dsp:txBody>
      <dsp:txXfrm>
        <a:off x="8285588" y="1719762"/>
        <a:ext cx="1758756" cy="19758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2026/1/15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2026/1/15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AF091-A2C8-27AC-3855-74608B991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8E6C8-8612-8761-9623-DEE5ACD19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400D4-E5A3-55E6-4CC8-B92ABB2E8A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0EC6E3-D461-6491-5539-3C1C6F0A4E6B}"/>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3013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88726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220587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98483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071859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756392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84505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49218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413549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14958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7F55B-1335-9E35-5A34-0B1DC55E7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96A0A-5AAF-A392-0ACB-6E9E8EDDC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7A936-D1F7-81C6-B890-577FBBFBD8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D46E6C-3EC7-26A9-0D36-067AF97A8230}"/>
              </a:ext>
            </a:extLst>
          </p:cNvPr>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39040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4013623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26BCC-392F-4EBA-BC9D-0BDF0F5DA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EE696-CB89-72D4-BD7A-76FF5CFC4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EA2BE-D89D-D70B-4299-E0761DF834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3B3FB8-40B8-854E-526C-F6CEE030FFC5}"/>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660705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67CCE-C641-D276-2E1C-E4FD66BB6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2E7D8-C235-9ED0-2BE5-41943037A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96F38-D3F7-6478-6008-66223D30D6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4F01D3-A0A0-EFE7-08EB-2C406A280164}"/>
              </a:ext>
            </a:extLst>
          </p:cNvPr>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57432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933C-359F-014F-8662-26C8B1E81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9BD8B-FEE7-FDDA-18C2-73633C088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02CEB-6966-3DFF-9F2D-0E331DD5B5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4AEE6B-EA6A-0512-030B-ADC7D6F04F70}"/>
              </a:ext>
            </a:extLst>
          </p:cNvPr>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139164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3691989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99640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2868967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3402754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37123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1D799-FE9D-0031-9313-A498C3A89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58CC8-41B5-BB98-FB14-F2D9D6053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39446-99FF-FC7A-9C3E-ABC8236B0D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DD08DA-63A4-28ED-A89A-4FA141D0897C}"/>
              </a:ext>
            </a:extLst>
          </p:cNvPr>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720613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3241790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3767847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1228998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1817505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1805713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2EFD9-37F8-30DD-2B7A-A26A15F71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807CA-449D-4DB6-39E1-033A209FA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1B99A-0542-5B8E-0149-C005B406F8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4F768D-A21F-23AE-23AF-9AC180E0034F}"/>
              </a:ext>
            </a:extLst>
          </p:cNvPr>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514619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3238379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435522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162988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33F58-C539-9EDA-9C1F-34F4138B6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47D44-34FD-AE67-DC32-662903FDE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A1124-48D5-1984-6BFE-6B925393D0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DC949E-6B10-8E3D-E33E-76CD13F0490E}"/>
              </a:ext>
            </a:extLst>
          </p:cNvPr>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455652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FC21-9F1A-3D48-D75A-D2CBD67DC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FB63B-1764-05F6-DBB2-059DE1BAC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9C146-A6B6-5770-9647-A2BD35397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AA9DD5-EE62-DAE2-CE80-171B1FEE7B10}"/>
              </a:ext>
            </a:extLst>
          </p:cNvPr>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324616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32327-AF34-A9B4-88FA-A14230391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FEB03-5917-89AB-C70E-D61F967F8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4C995-E9D0-5505-D49D-0DC1274A83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07981B-B02B-280E-7F4B-14078372EEBD}"/>
              </a:ext>
            </a:extLst>
          </p:cNvPr>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393437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325159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111490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3537716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386D1-2F77-9C7B-CB37-61C01E943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B0C78-667B-EF3A-B6D9-393112DFD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33915-0BF5-50F9-0CC1-6BA0EFF2BF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86EA26-80EB-D318-0990-5615579A5864}"/>
              </a:ext>
            </a:extLst>
          </p:cNvPr>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3239631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1195163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4217967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4483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2368440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89AC-995A-79D4-8907-B9FEA4A03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E300D-578A-A839-8087-EA13FFE2C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6188A-EE9F-7933-09BD-B07D825F69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BA07F8-2B6C-E1B1-4DFB-D03EF89C8D62}"/>
              </a:ext>
            </a:extLst>
          </p:cNvPr>
          <p:cNvSpPr>
            <a:spLocks noGrp="1"/>
          </p:cNvSpPr>
          <p:nvPr>
            <p:ph type="sldNum" sz="quarter" idx="5"/>
          </p:nvPr>
        </p:nvSpPr>
        <p:spPr/>
        <p:txBody>
          <a:bodyPr/>
          <a:lstStyle/>
          <a:p>
            <a:fld id="{ADCCD5AF-71CD-4C88-AC55-E7BE057B2D3C}" type="slidenum">
              <a:rPr lang="zh-CN" altLang="en-US" smtClean="0"/>
              <a:pPr/>
              <a:t>52</a:t>
            </a:fld>
            <a:endParaRPr lang="zh-CN" altLang="en-US"/>
          </a:p>
        </p:txBody>
      </p:sp>
    </p:spTree>
    <p:extLst>
      <p:ext uri="{BB962C8B-B14F-4D97-AF65-F5344CB8AC3E}">
        <p14:creationId xmlns:p14="http://schemas.microsoft.com/office/powerpoint/2010/main" val="3661409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09B4E-1E11-646C-1F35-B662E7362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3E974-16C7-438F-5188-535B33083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01A5D-E066-20CC-A14A-5FBDCE3A57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69247D-A799-F2EE-667C-AD611ED9C960}"/>
              </a:ext>
            </a:extLst>
          </p:cNvPr>
          <p:cNvSpPr>
            <a:spLocks noGrp="1"/>
          </p:cNvSpPr>
          <p:nvPr>
            <p:ph type="sldNum" sz="quarter" idx="5"/>
          </p:nvPr>
        </p:nvSpPr>
        <p:spPr/>
        <p:txBody>
          <a:bodyPr/>
          <a:lstStyle/>
          <a:p>
            <a:fld id="{ADCCD5AF-71CD-4C88-AC55-E7BE057B2D3C}" type="slidenum">
              <a:rPr lang="zh-CN" altLang="en-US" smtClean="0"/>
              <a:pPr/>
              <a:t>53</a:t>
            </a:fld>
            <a:endParaRPr lang="zh-CN" altLang="en-US"/>
          </a:p>
        </p:txBody>
      </p:sp>
    </p:spTree>
    <p:extLst>
      <p:ext uri="{BB962C8B-B14F-4D97-AF65-F5344CB8AC3E}">
        <p14:creationId xmlns:p14="http://schemas.microsoft.com/office/powerpoint/2010/main" val="1038060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9B40-8E60-7F4C-4D03-F8AEBAB63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B99D5-DBB5-C993-5E1F-F4F66864E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A4BEC-7F53-041C-852F-3CD5AEC8C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B060E1-D269-1239-A686-BE2B71BDE7D7}"/>
              </a:ext>
            </a:extLst>
          </p:cNvPr>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1635721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0C57C-6654-09FE-B99A-F11B274C1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777B0-DC98-1957-A293-D0F00863E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7A3C6-544D-73A5-529A-497BB1432C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26F930-C453-B3BE-B2EB-AD00E53EBF94}"/>
              </a:ext>
            </a:extLst>
          </p:cNvPr>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1933177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E1CE-F98B-2CAA-3692-CEED44BAC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6BF09-CA92-1FFA-5C57-56351B03B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3D508-540D-449E-67B1-750F1C0A8F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CD77D3-1372-3A14-23BF-016E69E76133}"/>
              </a:ext>
            </a:extLst>
          </p:cNvPr>
          <p:cNvSpPr>
            <a:spLocks noGrp="1"/>
          </p:cNvSpPr>
          <p:nvPr>
            <p:ph type="sldNum" sz="quarter" idx="5"/>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1656384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418D2-FB3A-ED74-8B4D-2C69EC819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51E1A-1F60-A654-5425-72E144F86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7A623-0143-CFB2-9E13-51624EF310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E84E4B-809F-F11F-1029-9C0E22684D82}"/>
              </a:ext>
            </a:extLst>
          </p:cNvPr>
          <p:cNvSpPr>
            <a:spLocks noGrp="1"/>
          </p:cNvSpPr>
          <p:nvPr>
            <p:ph type="sldNum" sz="quarter" idx="5"/>
          </p:nvPr>
        </p:nvSpPr>
        <p:spPr/>
        <p:txBody>
          <a:bodyPr/>
          <a:lstStyle/>
          <a:p>
            <a:fld id="{ADCCD5AF-71CD-4C88-AC55-E7BE057B2D3C}" type="slidenum">
              <a:rPr lang="zh-CN" altLang="en-US" smtClean="0"/>
              <a:pPr/>
              <a:t>57</a:t>
            </a:fld>
            <a:endParaRPr lang="zh-CN" altLang="en-US"/>
          </a:p>
        </p:txBody>
      </p:sp>
    </p:spTree>
    <p:extLst>
      <p:ext uri="{BB962C8B-B14F-4D97-AF65-F5344CB8AC3E}">
        <p14:creationId xmlns:p14="http://schemas.microsoft.com/office/powerpoint/2010/main" val="40222912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978E5-380A-4D62-E4C6-B18BFC0C4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5E73F-5832-FE27-2B1B-54474413B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DAB37-E593-F963-BBB0-512C0E5797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8906AF-2B84-668A-C5AA-1A8B7B7C98F0}"/>
              </a:ext>
            </a:extLst>
          </p:cNvPr>
          <p:cNvSpPr>
            <a:spLocks noGrp="1"/>
          </p:cNvSpPr>
          <p:nvPr>
            <p:ph type="sldNum" sz="quarter" idx="5"/>
          </p:nvPr>
        </p:nvSpPr>
        <p:spPr/>
        <p:txBody>
          <a:bodyPr/>
          <a:lstStyle/>
          <a:p>
            <a:fld id="{ADCCD5AF-71CD-4C88-AC55-E7BE057B2D3C}" type="slidenum">
              <a:rPr lang="zh-CN" altLang="en-US" smtClean="0"/>
              <a:pPr/>
              <a:t>58</a:t>
            </a:fld>
            <a:endParaRPr lang="zh-CN" altLang="en-US"/>
          </a:p>
        </p:txBody>
      </p:sp>
    </p:spTree>
    <p:extLst>
      <p:ext uri="{BB962C8B-B14F-4D97-AF65-F5344CB8AC3E}">
        <p14:creationId xmlns:p14="http://schemas.microsoft.com/office/powerpoint/2010/main" val="983279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A1D1-9352-397F-9B73-D0C901D2D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A9358-D6D2-B58E-6CBE-CC4176941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EA65B-87CF-4A9B-535D-8DCD6F4F2B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920CD1-78BB-49FE-2468-DC4F4FA222A1}"/>
              </a:ext>
            </a:extLst>
          </p:cNvPr>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27385861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0FB49-D265-DA07-6C61-394A33E68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E7BFA-74FF-3B8E-7F81-D5EE500DE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C1D1D-984D-C338-DF7D-9147F29D15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CAAD43-9F25-6B9F-39C3-329AD4CBC017}"/>
              </a:ext>
            </a:extLst>
          </p:cNvPr>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299160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86840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61</a:t>
            </a:fld>
            <a:endParaRPr lang="zh-CN" altLang="en-US"/>
          </a:p>
        </p:txBody>
      </p:sp>
    </p:spTree>
    <p:extLst>
      <p:ext uri="{BB962C8B-B14F-4D97-AF65-F5344CB8AC3E}">
        <p14:creationId xmlns:p14="http://schemas.microsoft.com/office/powerpoint/2010/main" val="457731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69C00-D29E-DDE8-89D6-63A84009B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29A8D-F1AD-3F27-33DD-38366B8EA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D79D5-378D-F21E-836A-E7A7224EE6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C41284-BB91-DC6E-C00A-B39875EB8E03}"/>
              </a:ext>
            </a:extLst>
          </p:cNvPr>
          <p:cNvSpPr>
            <a:spLocks noGrp="1"/>
          </p:cNvSpPr>
          <p:nvPr>
            <p:ph type="sldNum" sz="quarter" idx="5"/>
          </p:nvPr>
        </p:nvSpPr>
        <p:spPr/>
        <p:txBody>
          <a:bodyPr/>
          <a:lstStyle/>
          <a:p>
            <a:fld id="{ADCCD5AF-71CD-4C88-AC55-E7BE057B2D3C}" type="slidenum">
              <a:rPr lang="zh-CN" altLang="en-US" smtClean="0"/>
              <a:pPr/>
              <a:t>62</a:t>
            </a:fld>
            <a:endParaRPr lang="zh-CN" altLang="en-US"/>
          </a:p>
        </p:txBody>
      </p:sp>
    </p:spTree>
    <p:extLst>
      <p:ext uri="{BB962C8B-B14F-4D97-AF65-F5344CB8AC3E}">
        <p14:creationId xmlns:p14="http://schemas.microsoft.com/office/powerpoint/2010/main" val="3986344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63</a:t>
            </a:fld>
            <a:endParaRPr lang="zh-CN" altLang="en-US"/>
          </a:p>
        </p:txBody>
      </p:sp>
    </p:spTree>
    <p:extLst>
      <p:ext uri="{BB962C8B-B14F-4D97-AF65-F5344CB8AC3E}">
        <p14:creationId xmlns:p14="http://schemas.microsoft.com/office/powerpoint/2010/main" val="36373943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64</a:t>
            </a:fld>
            <a:endParaRPr lang="zh-CN" altLang="en-US"/>
          </a:p>
        </p:txBody>
      </p:sp>
    </p:spTree>
    <p:extLst>
      <p:ext uri="{BB962C8B-B14F-4D97-AF65-F5344CB8AC3E}">
        <p14:creationId xmlns:p14="http://schemas.microsoft.com/office/powerpoint/2010/main" val="4058510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65</a:t>
            </a:fld>
            <a:endParaRPr lang="zh-CN" altLang="en-US"/>
          </a:p>
        </p:txBody>
      </p:sp>
    </p:spTree>
    <p:extLst>
      <p:ext uri="{BB962C8B-B14F-4D97-AF65-F5344CB8AC3E}">
        <p14:creationId xmlns:p14="http://schemas.microsoft.com/office/powerpoint/2010/main" val="30882648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8E20C-28D9-A91F-5A05-205A17437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27C16-5D88-87B3-E5E6-DEB39726D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264F8-520C-30B4-F2BB-4A5D5AF43E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A9F568-DA63-736B-316F-3C0BBA882143}"/>
              </a:ext>
            </a:extLst>
          </p:cNvPr>
          <p:cNvSpPr>
            <a:spLocks noGrp="1"/>
          </p:cNvSpPr>
          <p:nvPr>
            <p:ph type="sldNum" sz="quarter" idx="5"/>
          </p:nvPr>
        </p:nvSpPr>
        <p:spPr/>
        <p:txBody>
          <a:bodyPr/>
          <a:lstStyle/>
          <a:p>
            <a:fld id="{ADCCD5AF-71CD-4C88-AC55-E7BE057B2D3C}" type="slidenum">
              <a:rPr lang="zh-CN" altLang="en-US" smtClean="0"/>
              <a:pPr/>
              <a:t>66</a:t>
            </a:fld>
            <a:endParaRPr lang="zh-CN" altLang="en-US"/>
          </a:p>
        </p:txBody>
      </p:sp>
    </p:spTree>
    <p:extLst>
      <p:ext uri="{BB962C8B-B14F-4D97-AF65-F5344CB8AC3E}">
        <p14:creationId xmlns:p14="http://schemas.microsoft.com/office/powerpoint/2010/main" val="22325163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21761-58BA-C4C7-DA5C-D2040EC79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7ACC6-894D-4A68-9F12-DE670C0BF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48AB6-8EC6-740C-09D4-EDBCED0158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F63899-4871-15C1-8369-7D45AC744063}"/>
              </a:ext>
            </a:extLst>
          </p:cNvPr>
          <p:cNvSpPr>
            <a:spLocks noGrp="1"/>
          </p:cNvSpPr>
          <p:nvPr>
            <p:ph type="sldNum" sz="quarter" idx="5"/>
          </p:nvPr>
        </p:nvSpPr>
        <p:spPr/>
        <p:txBody>
          <a:bodyPr/>
          <a:lstStyle/>
          <a:p>
            <a:fld id="{ADCCD5AF-71CD-4C88-AC55-E7BE057B2D3C}" type="slidenum">
              <a:rPr lang="zh-CN" altLang="en-US" smtClean="0"/>
              <a:pPr/>
              <a:t>67</a:t>
            </a:fld>
            <a:endParaRPr lang="zh-CN" altLang="en-US"/>
          </a:p>
        </p:txBody>
      </p:sp>
    </p:spTree>
    <p:extLst>
      <p:ext uri="{BB962C8B-B14F-4D97-AF65-F5344CB8AC3E}">
        <p14:creationId xmlns:p14="http://schemas.microsoft.com/office/powerpoint/2010/main" val="15145812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CE6-E5AE-7397-9252-C9B370B8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4494-2EB1-788D-1225-A6B295D4C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8D56-EEB6-3FA2-EF88-5643625F72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8FF129-D8DC-6C66-D727-016ECAF22F5A}"/>
              </a:ext>
            </a:extLst>
          </p:cNvPr>
          <p:cNvSpPr>
            <a:spLocks noGrp="1"/>
          </p:cNvSpPr>
          <p:nvPr>
            <p:ph type="sldNum" sz="quarter" idx="5"/>
          </p:nvPr>
        </p:nvSpPr>
        <p:spPr/>
        <p:txBody>
          <a:bodyPr/>
          <a:lstStyle/>
          <a:p>
            <a:fld id="{ADCCD5AF-71CD-4C88-AC55-E7BE057B2D3C}" type="slidenum">
              <a:rPr lang="zh-CN" altLang="en-US" smtClean="0"/>
              <a:pPr/>
              <a:t>68</a:t>
            </a:fld>
            <a:endParaRPr lang="zh-CN" altLang="en-US"/>
          </a:p>
        </p:txBody>
      </p:sp>
    </p:spTree>
    <p:extLst>
      <p:ext uri="{BB962C8B-B14F-4D97-AF65-F5344CB8AC3E}">
        <p14:creationId xmlns:p14="http://schemas.microsoft.com/office/powerpoint/2010/main" val="1446083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69</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70</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657527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71</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39D7E-9603-3221-020D-6E25276BE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2ACFA-3B09-8CE2-E52B-6084EE2F8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795F1-9185-255D-6E24-B8F3834CFC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5C1A88-584A-E5E2-E16B-58457D695E12}"/>
              </a:ext>
            </a:extLst>
          </p:cNvPr>
          <p:cNvSpPr>
            <a:spLocks noGrp="1"/>
          </p:cNvSpPr>
          <p:nvPr>
            <p:ph type="sldNum" sz="quarter" idx="5"/>
          </p:nvPr>
        </p:nvSpPr>
        <p:spPr/>
        <p:txBody>
          <a:bodyPr/>
          <a:lstStyle/>
          <a:p>
            <a:fld id="{ADCCD5AF-71CD-4C88-AC55-E7BE057B2D3C}" type="slidenum">
              <a:rPr lang="zh-CN" altLang="en-US" smtClean="0"/>
              <a:pPr/>
              <a:t>72</a:t>
            </a:fld>
            <a:endParaRPr lang="zh-CN" altLang="en-US"/>
          </a:p>
        </p:txBody>
      </p:sp>
    </p:spTree>
    <p:extLst>
      <p:ext uri="{BB962C8B-B14F-4D97-AF65-F5344CB8AC3E}">
        <p14:creationId xmlns:p14="http://schemas.microsoft.com/office/powerpoint/2010/main" val="8877553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73</a:t>
            </a:fld>
            <a:endParaRPr lang="zh-CN" altLang="en-US"/>
          </a:p>
        </p:txBody>
      </p:sp>
    </p:spTree>
    <p:extLst>
      <p:ext uri="{BB962C8B-B14F-4D97-AF65-F5344CB8AC3E}">
        <p14:creationId xmlns:p14="http://schemas.microsoft.com/office/powerpoint/2010/main" val="4443058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74</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8F206-AE7E-77A8-E02F-D763C8394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C0087-5D85-A4F4-36DB-FDEA49C53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DA623-269B-9DC2-E8A6-3C73F2F75D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E5A2D6-0071-F51E-2FA8-E3338BB2D6E1}"/>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09425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2570-DAA8-8A93-616C-EB6581772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BA9F0-5559-AF59-4DFB-6F4C3EEDB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C84B1-5F1B-6E8A-7912-8F0589B44C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63B97B-EC19-4878-47C6-AD10B4A73D13}"/>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062159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99277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94308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27922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284308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24611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966348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157561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15138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2405695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54312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46343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75253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aseline="0">
                <a:solidFill>
                  <a:schemeClr val="tx1"/>
                </a:solidFill>
              </a:defRPr>
            </a:lvl1pPr>
          </a:lstStyle>
          <a:p>
            <a:fld id="{68A8D22E-6BC5-9E47-900C-2BB94685D9F5}" type="slidenum">
              <a:rPr lang="en-US" smtClean="0"/>
              <a:pPr/>
              <a:t>‹#›</a:t>
            </a:fld>
            <a:endParaRPr lang="en-US">
              <a:solidFill>
                <a:schemeClr val="tx1"/>
              </a:solidFill>
            </a:endParaRPr>
          </a:p>
        </p:txBody>
      </p:sp>
    </p:spTree>
    <p:extLst>
      <p:ext uri="{BB962C8B-B14F-4D97-AF65-F5344CB8AC3E}">
        <p14:creationId xmlns:p14="http://schemas.microsoft.com/office/powerpoint/2010/main" val="254015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05137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6243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58144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0961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05673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6008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200276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e.mass.edu/mcas/cal.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mcas@cognia.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oe.mass.edu/mcas/accessibilit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doe.mass.edu/mcas/accessibility/default.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mcas-training.cognia.org/" TargetMode="External"/><Relationship Id="rId5" Type="http://schemas.openxmlformats.org/officeDocument/2006/relationships/hyperlink" Target="https://mcas.cognia.org/" TargetMode="External"/><Relationship Id="rId4" Type="http://schemas.openxmlformats.org/officeDocument/2006/relationships/hyperlink" Target="http://www.doe.mass.edu/InfoServices/data/diradmin/list.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doe.mass.edu/InfoServices/data/diradmin/list.asp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mcas.onlinehelp.cognia.org/training-webinar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mcas-training.cognia.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profiles.doe.mass.edu/search/search.aspx?leftNavId=11239"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profiles.doe.mass.edu/"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hyperlink" Target="http://www.mcasservicecenter.com/"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hyperlink" Target="http://www.doe.mass.edu/mcas/testadmin/manual/"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https://cognia.zoom.us/webinar/register/WN_tG3EcpaIRCiF9t-s7qJ_bg#/registration"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s://cognia.zoom.us/webinar/register/WN_eQGbLX5uR-WLrJvCmQYduw#/registration" TargetMode="External"/><Relationship Id="rId5" Type="http://schemas.openxmlformats.org/officeDocument/2006/relationships/hyperlink" Target="https://cognia.zoom.us/webinar/register/WN_gYqXT5vBS0mroUN_GEU25w#/registration" TargetMode="External"/><Relationship Id="rId4" Type="http://schemas.openxmlformats.org/officeDocument/2006/relationships/hyperlink" Target="https://www.doe.mass.edu/mcas/accessibility/default.html"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mcas.onlinehelp.cognia.org/portal/" TargetMode="External"/><Relationship Id="rId3" Type="http://schemas.openxmlformats.org/officeDocument/2006/relationships/hyperlink" Target="https://cognia.zoom.us/webinar/register/WN_awxMimf8TIOHi8j-ZpWmxg#/registration" TargetMode="External"/><Relationship Id="rId7" Type="http://schemas.openxmlformats.org/officeDocument/2006/relationships/hyperlink" Target="https://cognia.zoom.us/webinar/register/WN_JrOCeadcRMKA1zStuVvvWw#/registration"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hyperlink" Target="https://www.doe.mass.edu/mcas/accessibility/default.html" TargetMode="External"/><Relationship Id="rId5" Type="http://schemas.openxmlformats.org/officeDocument/2006/relationships/hyperlink" Target="https://cognia.zoom.us/webinar/register/WN_ckRDW3xJQ0u-CnOJMSo_Ug#/" TargetMode="External"/><Relationship Id="rId4" Type="http://schemas.openxmlformats.org/officeDocument/2006/relationships/hyperlink" Target="https://mcas.onlinehelp.cognia.org/technology-setup/" TargetMode="External"/><Relationship Id="rId9" Type="http://schemas.openxmlformats.org/officeDocument/2006/relationships/hyperlink" Target="https://cognia.zoom.us/webinar/register/WN_IvtATX6IRVK0nllfixfLeg#/registration"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ognia.zoom.us/webinar/register/WN_VB5qOF66QWqn7NEHODuSHw#/registration" TargetMode="External"/><Relationship Id="rId7" Type="http://schemas.openxmlformats.org/officeDocument/2006/relationships/hyperlink" Target="https://cognia.zoom.us/webinar/register/WN_bAg8ht51SN-EZuSC6wkP2Q#/registration"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hyperlink" Target="https://mcas.onlinehelp.cognia.org/portal/" TargetMode="External"/><Relationship Id="rId5" Type="http://schemas.openxmlformats.org/officeDocument/2006/relationships/hyperlink" Target="https://cognia.zoom.us/webinar/register/WN_p-DE3rp7Tf6ClVvct0N-7g#/registration" TargetMode="External"/><Relationship Id="rId4" Type="http://schemas.openxmlformats.org/officeDocument/2006/relationships/hyperlink" Target="https://www.doe.mass.edu/mcas/accessibility/default.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mailto:mcas@mass.gov" TargetMode="External"/><Relationship Id="rId12" Type="http://schemas.openxmlformats.org/officeDocument/2006/relationships/image" Target="../media/image39.sv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hyperlink" Target="http://www.doe.mass.edu/mcas" TargetMode="External"/><Relationship Id="rId4" Type="http://schemas.openxmlformats.org/officeDocument/2006/relationships/image" Target="../media/image33.sv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mcas/testadmin/student-kiosk-portal-updates.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900">
                <a:latin typeface="Arial"/>
                <a:cs typeface="Arial"/>
              </a:rPr>
              <a:t>Overview of Student Registration Tasks for the Spring 2026 MCAS Tests</a:t>
            </a:r>
            <a:endParaRPr lang="en-US" altLang="en-US" sz="5900">
              <a:latin typeface="Arial"/>
              <a:cs typeface="Arial"/>
            </a:endParaRPr>
          </a:p>
        </p:txBody>
      </p:sp>
      <p:sp>
        <p:nvSpPr>
          <p:cNvPr id="3" name="Subtitle 2"/>
          <p:cNvSpPr>
            <a:spLocks noGrp="1"/>
          </p:cNvSpPr>
          <p:nvPr>
            <p:ph type="subTitle" idx="1"/>
          </p:nvPr>
        </p:nvSpPr>
        <p:spPr/>
        <p:txBody>
          <a:bodyPr/>
          <a:lstStyle/>
          <a:p>
            <a:pPr defTabSz="914126"/>
            <a:r>
              <a:rPr lang="en-US" altLang="zh-CN" sz="2799">
                <a:solidFill>
                  <a:schemeClr val="bg1"/>
                </a:solidFill>
                <a:latin typeface="Arial" panose="020B0604020202020204" pitchFamily="34" charset="0"/>
                <a:cs typeface="Arial" panose="020B0604020202020204" pitchFamily="34" charset="0"/>
              </a:rPr>
              <a:t>The Office of Student Assessment Services </a:t>
            </a:r>
          </a:p>
          <a:p>
            <a:pPr defTabSz="914126"/>
            <a:r>
              <a:rPr lang="en-US" altLang="zh-CN" sz="2799">
                <a:solidFill>
                  <a:schemeClr val="bg1"/>
                </a:solidFill>
                <a:latin typeface="Arial" panose="020B0604020202020204" pitchFamily="34" charset="0"/>
                <a:cs typeface="Arial" panose="020B0604020202020204" pitchFamily="34" charset="0"/>
              </a:rPr>
              <a:t>January 15, 2026</a:t>
            </a:r>
            <a:endParaRPr lang="zh-CN" altLang="en-US" sz="2799">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83AFE-48C0-D5E6-72D1-576538AA7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18AA7-40F3-E852-9DB2-F9E458DD7447}"/>
              </a:ext>
            </a:extLst>
          </p:cNvPr>
          <p:cNvSpPr>
            <a:spLocks noGrp="1"/>
          </p:cNvSpPr>
          <p:nvPr>
            <p:ph type="title"/>
          </p:nvPr>
        </p:nvSpPr>
        <p:spPr>
          <a:xfrm>
            <a:off x="62083" y="224840"/>
            <a:ext cx="10515600" cy="861002"/>
          </a:xfrm>
        </p:spPr>
        <p:txBody>
          <a:bodyPr>
            <a:noAutofit/>
          </a:bodyPr>
          <a:lstStyle/>
          <a:p>
            <a:r>
              <a:rPr lang="en-US" sz="3400">
                <a:solidFill>
                  <a:schemeClr val="bg1"/>
                </a:solidFill>
                <a:latin typeface="Arial"/>
                <a:cs typeface="Arial"/>
              </a:rPr>
              <a:t>Tasks to Complete in the MCAS Portal During Test Administration for School Test Coordinators  </a:t>
            </a:r>
          </a:p>
        </p:txBody>
      </p:sp>
      <p:sp>
        <p:nvSpPr>
          <p:cNvPr id="4" name="Slide Number Placeholder 3">
            <a:extLst>
              <a:ext uri="{FF2B5EF4-FFF2-40B4-BE49-F238E27FC236}">
                <a16:creationId xmlns:a16="http://schemas.microsoft.com/office/drawing/2014/main" id="{E9F0487B-F885-B943-0505-CC34512D4752}"/>
              </a:ext>
            </a:extLst>
          </p:cNvPr>
          <p:cNvSpPr>
            <a:spLocks noGrp="1"/>
          </p:cNvSpPr>
          <p:nvPr>
            <p:ph type="sldNum" sz="quarter" idx="12"/>
          </p:nvPr>
        </p:nvSpPr>
        <p:spPr/>
        <p:txBody>
          <a:bodyPr/>
          <a:lstStyle/>
          <a:p>
            <a:fld id="{68A8D22E-6BC5-9E47-900C-2BB94685D9F5}" type="slidenum">
              <a:rPr lang="en-US" smtClean="0"/>
              <a:t>10</a:t>
            </a:fld>
            <a:endParaRPr lang="en-US"/>
          </a:p>
        </p:txBody>
      </p:sp>
      <p:graphicFrame>
        <p:nvGraphicFramePr>
          <p:cNvPr id="6" name="Diagram 5">
            <a:extLst>
              <a:ext uri="{FF2B5EF4-FFF2-40B4-BE49-F238E27FC236}">
                <a16:creationId xmlns:a16="http://schemas.microsoft.com/office/drawing/2014/main" id="{264E9465-FB8C-C6E6-E763-103EE348EA05}"/>
              </a:ext>
            </a:extLst>
          </p:cNvPr>
          <p:cNvGraphicFramePr/>
          <p:nvPr>
            <p:extLst>
              <p:ext uri="{D42A27DB-BD31-4B8C-83A1-F6EECF244321}">
                <p14:modId xmlns:p14="http://schemas.microsoft.com/office/powerpoint/2010/main" val="249414911"/>
              </p:ext>
            </p:extLst>
          </p:nvPr>
        </p:nvGraphicFramePr>
        <p:xfrm>
          <a:off x="1162227" y="1323974"/>
          <a:ext cx="10143947" cy="541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BCE1D008-2221-69DD-1B43-8B86402BE672}"/>
              </a:ext>
            </a:extLst>
          </p:cNvPr>
          <p:cNvSpPr/>
          <p:nvPr/>
        </p:nvSpPr>
        <p:spPr>
          <a:xfrm>
            <a:off x="1038759" y="2669625"/>
            <a:ext cx="2139696" cy="25827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2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What is Student Registration?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840481" cy="4692814"/>
          </a:xfrm>
        </p:spPr>
        <p:txBody>
          <a:bodyPr vert="horz" lIns="91440" tIns="45720" rIns="91440" bIns="45720" rtlCol="0" anchor="t">
            <a:normAutofit fontScale="92500" lnSpcReduction="10000"/>
          </a:bodyPr>
          <a:lstStyle/>
          <a:p>
            <a:pPr marL="342900" indent="-342900">
              <a:buClrTx/>
              <a:buFont typeface="Arial" panose="020B0604020202020204" pitchFamily="34" charset="0"/>
              <a:buChar char="•"/>
            </a:pPr>
            <a:r>
              <a:rPr lang="en-US" sz="2600">
                <a:solidFill>
                  <a:srgbClr val="000000"/>
                </a:solidFill>
                <a:latin typeface="Arial"/>
                <a:cs typeface="Arial"/>
              </a:rPr>
              <a:t>Student Registration is a collection of student-level data, including</a:t>
            </a:r>
          </a:p>
          <a:p>
            <a:pPr marL="800100" lvl="1" indent="-342900">
              <a:buClrTx/>
              <a:buFont typeface="Arial" panose="020B0604020202020204" pitchFamily="34" charset="0"/>
              <a:buChar char="•"/>
            </a:pPr>
            <a:r>
              <a:rPr lang="en-US" sz="2400">
                <a:solidFill>
                  <a:srgbClr val="000000"/>
                </a:solidFill>
                <a:latin typeface="Arial"/>
                <a:cs typeface="Arial"/>
              </a:rPr>
              <a:t>student demographic data</a:t>
            </a:r>
          </a:p>
          <a:p>
            <a:pPr marL="800100" lvl="1" indent="-342900">
              <a:buClrTx/>
              <a:buFont typeface="Arial" panose="020B0604020202020204" pitchFamily="34" charset="0"/>
              <a:buChar char="•"/>
            </a:pPr>
            <a:r>
              <a:rPr lang="en-US" sz="2400">
                <a:solidFill>
                  <a:srgbClr val="000000"/>
                </a:solidFill>
                <a:latin typeface="Arial"/>
                <a:cs typeface="Arial"/>
              </a:rPr>
              <a:t>information on selected accommodations that a student will use during testing</a:t>
            </a:r>
          </a:p>
          <a:p>
            <a:pPr marL="342900" indent="-342900">
              <a:buClrTx/>
              <a:buFont typeface="Arial" panose="020B0604020202020204" pitchFamily="34" charset="0"/>
              <a:buChar char="•"/>
            </a:pPr>
            <a:r>
              <a:rPr lang="en-US" sz="2600">
                <a:solidFill>
                  <a:srgbClr val="000000"/>
                </a:solidFill>
                <a:latin typeface="Arial"/>
                <a:cs typeface="Arial"/>
              </a:rPr>
              <a:t>Student Registration must be completed to determine the basis for the initial shipment of materials to schools, including </a:t>
            </a:r>
          </a:p>
          <a:p>
            <a:pPr marL="800100" lvl="1" indent="-342900">
              <a:buClrTx/>
              <a:buFont typeface="Arial" panose="020B0604020202020204" pitchFamily="34" charset="0"/>
              <a:buChar char="•"/>
            </a:pPr>
            <a:r>
              <a:rPr lang="en-US" sz="2400">
                <a:solidFill>
                  <a:srgbClr val="000000"/>
                </a:solidFill>
                <a:latin typeface="Arial"/>
                <a:cs typeface="Arial"/>
              </a:rPr>
              <a:t>test administration manuals (CBT and PBT)</a:t>
            </a:r>
          </a:p>
          <a:p>
            <a:pPr marL="800100" lvl="1" indent="-342900">
              <a:buClrTx/>
              <a:buFont typeface="Arial" panose="020B0604020202020204" pitchFamily="34" charset="0"/>
              <a:buChar char="•"/>
            </a:pPr>
            <a:r>
              <a:rPr lang="en-US" sz="2400">
                <a:solidFill>
                  <a:srgbClr val="000000"/>
                </a:solidFill>
                <a:latin typeface="Arial"/>
                <a:cs typeface="Arial"/>
              </a:rPr>
              <a:t>Student ID Labels for paper-based tests (PBT) </a:t>
            </a:r>
          </a:p>
          <a:p>
            <a:pPr marL="800100" lvl="1" indent="-342900"/>
            <a:r>
              <a:rPr lang="en-US" sz="2400">
                <a:solidFill>
                  <a:srgbClr val="000000"/>
                </a:solidFill>
                <a:latin typeface="Arial"/>
                <a:cs typeface="Arial"/>
              </a:rPr>
              <a:t>PBT test and answer booklets, including </a:t>
            </a:r>
            <a:r>
              <a:rPr lang="en-US">
                <a:solidFill>
                  <a:srgbClr val="000000"/>
                </a:solidFill>
                <a:latin typeface="Arial"/>
                <a:cs typeface="Arial"/>
              </a:rPr>
              <a:t>Form-Dependent accommodations (view slide 18 for details on these accommodations)</a:t>
            </a:r>
            <a:endParaRPr lang="en-US" sz="2400">
              <a:solidFill>
                <a:srgbClr val="000000"/>
              </a:solidFill>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pPr>
            <a:r>
              <a:rPr lang="en-US" sz="2600">
                <a:solidFill>
                  <a:srgbClr val="000000"/>
                </a:solidFill>
                <a:latin typeface="Arial"/>
                <a:cs typeface="Arial"/>
              </a:rPr>
              <a:t>Student Registration determines initial test orders and provides a record of students tested and the accommodations they used. </a:t>
            </a:r>
          </a:p>
          <a:p>
            <a:pPr marL="342900" indent="-342900">
              <a:buClrTx/>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District and school test coordinators and technology coordinators have permissions in the MCAS Portal to upload and edit student data. </a:t>
            </a:r>
          </a:p>
        </p:txBody>
      </p:sp>
      <p:sp>
        <p:nvSpPr>
          <p:cNvPr id="4" name="Slide Number Placeholder 3">
            <a:extLst>
              <a:ext uri="{FF2B5EF4-FFF2-40B4-BE49-F238E27FC236}">
                <a16:creationId xmlns:a16="http://schemas.microsoft.com/office/drawing/2014/main" id="{CECC344A-C673-EB2D-89A6-1325F8E053DD}"/>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55234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Resources for Completing Student Registration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80" y="1591253"/>
            <a:ext cx="11811298" cy="4712269"/>
          </a:xfrm>
        </p:spPr>
        <p:txBody>
          <a:bodyPr>
            <a:normAutofit fontScale="92500" lnSpcReduction="20000"/>
          </a:bodyPr>
          <a:lstStyle/>
          <a:p>
            <a:pPr marL="45720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hlinkClick r:id="rId3"/>
              </a:rPr>
              <a:t>Part III of the Guide to the MCAS Portal: Student Registration</a:t>
            </a:r>
            <a:r>
              <a:rPr lang="en-US">
                <a:solidFill>
                  <a:srgbClr val="000000"/>
                </a:solidFill>
                <a:latin typeface="Arial" panose="020B0604020202020204" pitchFamily="34" charset="0"/>
                <a:cs typeface="Arial" panose="020B0604020202020204" pitchFamily="34" charset="0"/>
              </a:rPr>
              <a:t> (previously named the Student Registration Guide) </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Instructions for completing the initial process</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Instructions for updating student information after the initial file upload </a:t>
            </a:r>
          </a:p>
          <a:p>
            <a:pPr marL="914400" lvl="1" indent="-457200">
              <a:buClr>
                <a:srgbClr val="000000"/>
              </a:buClr>
              <a:buFont typeface="Arial" panose="020B0604020202020204" pitchFamily="34" charset="0"/>
              <a:buChar char="•"/>
            </a:pPr>
            <a:r>
              <a:rPr lang="en-US" b="1">
                <a:solidFill>
                  <a:srgbClr val="000000"/>
                </a:solidFill>
              </a:rPr>
              <a:t>Section</a:t>
            </a:r>
            <a:r>
              <a:rPr lang="en-US" b="1">
                <a:solidFill>
                  <a:srgbClr val="000000"/>
                </a:solidFill>
                <a:latin typeface="Arial" panose="020B0604020202020204" pitchFamily="34" charset="0"/>
                <a:cs typeface="Arial" panose="020B0604020202020204" pitchFamily="34" charset="0"/>
              </a:rPr>
              <a:t> D: Student Registration File Data Definitions </a:t>
            </a:r>
            <a:r>
              <a:rPr lang="en-US">
                <a:solidFill>
                  <a:srgbClr val="000000"/>
                </a:solidFill>
                <a:latin typeface="Arial" panose="020B0604020202020204" pitchFamily="34" charset="0"/>
                <a:cs typeface="Arial" panose="020B0604020202020204" pitchFamily="34" charset="0"/>
              </a:rPr>
              <a:t>section: </a:t>
            </a:r>
          </a:p>
          <a:p>
            <a:pPr marL="1371600" lvl="2"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Describes each of the columns in the Student Registration file. </a:t>
            </a:r>
          </a:p>
          <a:p>
            <a:pPr marL="1371600" lvl="2"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Indicates which columns are required for import. </a:t>
            </a:r>
          </a:p>
          <a:p>
            <a:pPr marL="1371600" lvl="2"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Includes details on test codes (column J)</a:t>
            </a:r>
          </a:p>
          <a:p>
            <a:pPr marL="1371600" lvl="2"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Describe eligibility to receive the accommodation and describe how to complete that field. </a:t>
            </a:r>
          </a:p>
          <a:p>
            <a:pPr marL="1371600" lvl="2" indent="-457200">
              <a:buClr>
                <a:srgbClr val="000000"/>
              </a:buClr>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Expected Values </a:t>
            </a:r>
            <a:r>
              <a:rPr lang="en-US">
                <a:solidFill>
                  <a:srgbClr val="000000"/>
                </a:solidFill>
                <a:latin typeface="Arial" panose="020B0604020202020204" pitchFamily="34" charset="0"/>
                <a:cs typeface="Arial" panose="020B0604020202020204" pitchFamily="34" charset="0"/>
              </a:rPr>
              <a:t>indicate options for column input. </a:t>
            </a:r>
          </a:p>
          <a:p>
            <a:pPr marL="914400" lvl="1" indent="-457200">
              <a:buClr>
                <a:srgbClr val="000000"/>
              </a:buClr>
              <a:buFont typeface="Arial" panose="020B0604020202020204" pitchFamily="34" charset="0"/>
              <a:buChar char="•"/>
            </a:pPr>
            <a:r>
              <a:rPr lang="en-US">
                <a:solidFill>
                  <a:srgbClr val="000000"/>
                </a:solidFill>
              </a:rPr>
              <a:t>Section</a:t>
            </a:r>
            <a:r>
              <a:rPr lang="en-US">
                <a:solidFill>
                  <a:srgbClr val="000000"/>
                </a:solidFill>
                <a:latin typeface="Arial" panose="020B0604020202020204" pitchFamily="34" charset="0"/>
                <a:cs typeface="Arial" panose="020B0604020202020204" pitchFamily="34" charset="0"/>
              </a:rPr>
              <a:t> E: MCAS Portal Guidance for Form-Dependent Accommodations</a:t>
            </a:r>
          </a:p>
          <a:p>
            <a:pPr marL="342900" indent="-3429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hlinkClick r:id="rId3"/>
              </a:rPr>
              <a:t>Student Registration Data Definitions</a:t>
            </a:r>
            <a:endParaRPr lang="en-US">
              <a:solidFill>
                <a:srgbClr val="000000"/>
              </a:solidFill>
              <a:latin typeface="Arial" panose="020B0604020202020204" pitchFamily="34" charset="0"/>
              <a:cs typeface="Arial" panose="020B0604020202020204" pitchFamily="34" charset="0"/>
            </a:endParaRPr>
          </a:p>
          <a:p>
            <a:pPr marL="800100" lvl="1" indent="-3429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Includes the same information as Part D of the MCAS Student Registration Guide</a:t>
            </a:r>
          </a:p>
          <a:p>
            <a:pPr marL="342900" indent="-3429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hlinkClick r:id="rId3"/>
              </a:rPr>
              <a:t>Student Registration Template</a:t>
            </a:r>
            <a:endParaRPr lang="en-US">
              <a:solidFill>
                <a:srgbClr val="000000"/>
              </a:solidFill>
              <a:latin typeface="Arial" panose="020B0604020202020204" pitchFamily="34" charset="0"/>
              <a:cs typeface="Arial" panose="020B0604020202020204" pitchFamily="34" charset="0"/>
            </a:endParaRPr>
          </a:p>
          <a:p>
            <a:pPr marL="342900" indent="-3429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All resources are available on the </a:t>
            </a:r>
            <a:r>
              <a:rPr lang="en-US">
                <a:latin typeface="Arial" panose="020B0604020202020204" pitchFamily="34" charset="0"/>
                <a:cs typeface="Arial" panose="020B0604020202020204" pitchFamily="34" charset="0"/>
                <a:hlinkClick r:id="rId3"/>
              </a:rPr>
              <a:t>MCAS Resource Center</a:t>
            </a:r>
            <a:r>
              <a:rPr lang="en-US">
                <a:latin typeface="Arial" panose="020B0604020202020204" pitchFamily="34" charset="0"/>
                <a:cs typeface="Arial" panose="020B0604020202020204" pitchFamily="34" charset="0"/>
              </a:rPr>
              <a:t>.</a:t>
            </a:r>
            <a:endParaRPr lang="en-US"/>
          </a:p>
        </p:txBody>
      </p:sp>
      <p:sp>
        <p:nvSpPr>
          <p:cNvPr id="4" name="Slide Number Placeholder 3">
            <a:extLst>
              <a:ext uri="{FF2B5EF4-FFF2-40B4-BE49-F238E27FC236}">
                <a16:creationId xmlns:a16="http://schemas.microsoft.com/office/drawing/2014/main" id="{8F50E25E-915B-E50D-2472-52BCB2861926}"/>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235706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EA63B3-F17C-5295-6248-558100FD10F3}"/>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Field Definitions, Notes, and Validations</a:t>
            </a:r>
          </a:p>
        </p:txBody>
      </p:sp>
      <p:pic>
        <p:nvPicPr>
          <p:cNvPr id="4" name="Picture 3" descr="Student registration file data definitions">
            <a:extLst>
              <a:ext uri="{FF2B5EF4-FFF2-40B4-BE49-F238E27FC236}">
                <a16:creationId xmlns:a16="http://schemas.microsoft.com/office/drawing/2014/main" id="{D822C983-2987-21D2-570D-D52D23018AED}"/>
              </a:ext>
            </a:extLst>
          </p:cNvPr>
          <p:cNvPicPr>
            <a:picLocks noChangeAspect="1"/>
          </p:cNvPicPr>
          <p:nvPr/>
        </p:nvPicPr>
        <p:blipFill>
          <a:blip r:embed="rId3"/>
          <a:stretch>
            <a:fillRect/>
          </a:stretch>
        </p:blipFill>
        <p:spPr>
          <a:xfrm>
            <a:off x="1696355" y="1549572"/>
            <a:ext cx="7447646" cy="4817364"/>
          </a:xfrm>
          <a:prstGeom prst="rect">
            <a:avLst/>
          </a:prstGeom>
        </p:spPr>
      </p:pic>
      <p:sp>
        <p:nvSpPr>
          <p:cNvPr id="2" name="Slide Number Placeholder 1">
            <a:extLst>
              <a:ext uri="{FF2B5EF4-FFF2-40B4-BE49-F238E27FC236}">
                <a16:creationId xmlns:a16="http://schemas.microsoft.com/office/drawing/2014/main" id="{CB22C12C-84B8-8C24-9255-7D294FD73DE4}"/>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310534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Overview of Steps to Complete Student Registration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928030" cy="4702542"/>
          </a:xfrm>
        </p:spPr>
        <p:txBody>
          <a:bodyPr vert="horz" lIns="91440" tIns="45720" rIns="91440" bIns="45720" rtlCol="0" anchor="t">
            <a:normAutofit fontScale="92500"/>
          </a:bodyPr>
          <a:lstStyle/>
          <a:p>
            <a:pPr marL="514350" indent="-514350">
              <a:buClr>
                <a:srgbClr val="000000"/>
              </a:buClr>
              <a:buFont typeface="+mj-lt"/>
              <a:buAutoNum type="arabicPeriod"/>
            </a:pPr>
            <a:r>
              <a:rPr lang="en-US">
                <a:solidFill>
                  <a:srgbClr val="000000"/>
                </a:solidFill>
                <a:latin typeface="Arial"/>
                <a:cs typeface="Arial"/>
              </a:rPr>
              <a:t>Download the .CSV file prepared by DESE from Dropbox Central in the DESE Security Portal (available on the first day of each Student Registration window). </a:t>
            </a:r>
          </a:p>
          <a:p>
            <a:pPr marL="514350" indent="-514350">
              <a:buClr>
                <a:srgbClr val="000000"/>
              </a:buClr>
              <a:buFont typeface="+mj-lt"/>
              <a:buAutoNum type="arabicPeriod"/>
            </a:pPr>
            <a:r>
              <a:rPr lang="en-US">
                <a:solidFill>
                  <a:srgbClr val="000000"/>
                </a:solidFill>
                <a:latin typeface="Arial"/>
                <a:cs typeface="Arial"/>
              </a:rPr>
              <a:t>Delete students from the file who are no longer enrolled in your school and add rows for students who were not included in the file and will be testing. </a:t>
            </a:r>
          </a:p>
          <a:p>
            <a:pPr marL="514350" indent="-514350">
              <a:buClr>
                <a:srgbClr val="000000"/>
              </a:buClr>
              <a:buFont typeface="+mj-lt"/>
              <a:buAutoNum type="arabicPeriod"/>
            </a:pPr>
            <a:r>
              <a:rPr lang="en-US">
                <a:solidFill>
                  <a:srgbClr val="000000"/>
                </a:solidFill>
                <a:latin typeface="Arial"/>
                <a:cs typeface="Arial"/>
              </a:rPr>
              <a:t>Verify and update students’ accessibility features and accommodations.</a:t>
            </a:r>
          </a:p>
          <a:p>
            <a:pPr marL="514350" indent="-514350">
              <a:buClr>
                <a:srgbClr val="000000"/>
              </a:buClr>
              <a:buFont typeface="+mj-lt"/>
              <a:buAutoNum type="arabicPeriod"/>
            </a:pPr>
            <a:r>
              <a:rPr lang="en-US">
                <a:solidFill>
                  <a:srgbClr val="000000"/>
                </a:solidFill>
                <a:latin typeface="Arial"/>
                <a:cs typeface="Arial"/>
              </a:rPr>
              <a:t>Save as a .CSV file and import file into the MCAS Portal.</a:t>
            </a:r>
          </a:p>
          <a:p>
            <a:pPr marL="514350" indent="-514350">
              <a:buClr>
                <a:srgbClr val="000000"/>
              </a:buClr>
              <a:buFont typeface="+mj-lt"/>
              <a:buAutoNum type="arabicPeriod"/>
            </a:pPr>
            <a:r>
              <a:rPr lang="en-US">
                <a:solidFill>
                  <a:srgbClr val="000000"/>
                </a:solidFill>
                <a:latin typeface="Arial"/>
                <a:cs typeface="Arial"/>
              </a:rPr>
              <a:t>Resolve any errors that occur. </a:t>
            </a:r>
          </a:p>
          <a:p>
            <a:pPr marL="514350" indent="-514350">
              <a:buClr>
                <a:srgbClr val="000000"/>
              </a:buClr>
              <a:buFont typeface="+mj-lt"/>
              <a:buAutoNum type="arabicPeriod"/>
            </a:pPr>
            <a:r>
              <a:rPr lang="en-US">
                <a:solidFill>
                  <a:srgbClr val="000000"/>
                </a:solidFill>
                <a:latin typeface="Arial"/>
                <a:cs typeface="Arial"/>
              </a:rPr>
              <a:t>Update student information as needed, through file export/import process or through the user interface.</a:t>
            </a:r>
          </a:p>
        </p:txBody>
      </p:sp>
      <p:sp>
        <p:nvSpPr>
          <p:cNvPr id="4" name="Slide Number Placeholder 3">
            <a:extLst>
              <a:ext uri="{FF2B5EF4-FFF2-40B4-BE49-F238E27FC236}">
                <a16:creationId xmlns:a16="http://schemas.microsoft.com/office/drawing/2014/main" id="{4B393781-0EB0-5F53-857A-60496D433418}"/>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67989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4A7949-4F92-04DA-2810-ED6E1A0CAC7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For what reasons and when should we update Student Registration?</a:t>
            </a:r>
          </a:p>
        </p:txBody>
      </p:sp>
      <p:sp>
        <p:nvSpPr>
          <p:cNvPr id="6" name="Arrow: Right 5">
            <a:extLst>
              <a:ext uri="{FF2B5EF4-FFF2-40B4-BE49-F238E27FC236}">
                <a16:creationId xmlns:a16="http://schemas.microsoft.com/office/drawing/2014/main" id="{BB8CA261-18F1-7F43-A9DF-33C3766B9643}"/>
              </a:ext>
              <a:ext uri="{C183D7F6-B498-43B3-948B-1728B52AA6E4}">
                <adec:decorative xmlns:adec="http://schemas.microsoft.com/office/drawing/2017/decorative" val="1"/>
              </a:ext>
            </a:extLst>
          </p:cNvPr>
          <p:cNvSpPr/>
          <p:nvPr/>
        </p:nvSpPr>
        <p:spPr>
          <a:xfrm>
            <a:off x="879088" y="1398199"/>
            <a:ext cx="11123898" cy="5343663"/>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19732E8-48DD-5C38-94D4-5A4A9D04B245}"/>
              </a:ext>
              <a:ext uri="{C183D7F6-B498-43B3-948B-1728B52AA6E4}">
                <adec:decorative xmlns:adec="http://schemas.microsoft.com/office/drawing/2017/decorative" val="1"/>
              </a:ext>
            </a:extLst>
          </p:cNvPr>
          <p:cNvSpPr/>
          <p:nvPr/>
        </p:nvSpPr>
        <p:spPr>
          <a:xfrm>
            <a:off x="892545" y="2287061"/>
            <a:ext cx="2539919" cy="10346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C06BE751-44DF-E947-474B-4FEBEB020186}"/>
              </a:ext>
            </a:extLst>
          </p:cNvPr>
          <p:cNvSpPr txBox="1"/>
          <p:nvPr/>
        </p:nvSpPr>
        <p:spPr>
          <a:xfrm>
            <a:off x="1021462" y="2402271"/>
            <a:ext cx="2259690" cy="79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1</a:t>
            </a:r>
            <a:r>
              <a:rPr lang="en-US" sz="1800" b="1" kern="1200">
                <a:latin typeface="Arial" panose="020B0604020202020204" pitchFamily="34" charset="0"/>
                <a:cs typeface="Arial" panose="020B0604020202020204" pitchFamily="34" charset="0"/>
              </a:rPr>
              <a:t>. Initial Student Registration Window</a:t>
            </a:r>
          </a:p>
        </p:txBody>
      </p:sp>
      <p:sp>
        <p:nvSpPr>
          <p:cNvPr id="12" name="Rectangle: Rounded Corners 11">
            <a:extLst>
              <a:ext uri="{FF2B5EF4-FFF2-40B4-BE49-F238E27FC236}">
                <a16:creationId xmlns:a16="http://schemas.microsoft.com/office/drawing/2014/main" id="{B9DF5356-C9C4-B39B-35B8-AC913A483ABB}"/>
              </a:ext>
              <a:ext uri="{C183D7F6-B498-43B3-948B-1728B52AA6E4}">
                <adec:decorative xmlns:adec="http://schemas.microsoft.com/office/drawing/2017/decorative" val="1"/>
              </a:ext>
            </a:extLst>
          </p:cNvPr>
          <p:cNvSpPr/>
          <p:nvPr/>
        </p:nvSpPr>
        <p:spPr>
          <a:xfrm>
            <a:off x="3794793" y="2287061"/>
            <a:ext cx="2281806" cy="1034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ectangle: Rounded Corners 4">
            <a:extLst>
              <a:ext uri="{FF2B5EF4-FFF2-40B4-BE49-F238E27FC236}">
                <a16:creationId xmlns:a16="http://schemas.microsoft.com/office/drawing/2014/main" id="{C0F265FA-C378-A51C-49CF-F2E5E7B72C81}"/>
              </a:ext>
            </a:extLst>
          </p:cNvPr>
          <p:cNvSpPr txBox="1"/>
          <p:nvPr/>
        </p:nvSpPr>
        <p:spPr>
          <a:xfrm>
            <a:off x="3910299" y="2402270"/>
            <a:ext cx="2074191" cy="79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2. Extended Student Registration Window for CBT</a:t>
            </a:r>
          </a:p>
        </p:txBody>
      </p:sp>
      <p:sp>
        <p:nvSpPr>
          <p:cNvPr id="11" name="Rectangle: Rounded Corners 10">
            <a:extLst>
              <a:ext uri="{FF2B5EF4-FFF2-40B4-BE49-F238E27FC236}">
                <a16:creationId xmlns:a16="http://schemas.microsoft.com/office/drawing/2014/main" id="{83059122-DD91-C1D8-E95C-8110D09E2DAE}"/>
              </a:ext>
              <a:ext uri="{C183D7F6-B498-43B3-948B-1728B52AA6E4}">
                <adec:decorative xmlns:adec="http://schemas.microsoft.com/office/drawing/2017/decorative" val="1"/>
              </a:ext>
            </a:extLst>
          </p:cNvPr>
          <p:cNvSpPr/>
          <p:nvPr/>
        </p:nvSpPr>
        <p:spPr>
          <a:xfrm>
            <a:off x="6355981" y="2287060"/>
            <a:ext cx="2215287" cy="103466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291B064C-36AD-AA15-9BBF-9646003558AF}"/>
              </a:ext>
            </a:extLst>
          </p:cNvPr>
          <p:cNvSpPr txBox="1"/>
          <p:nvPr/>
        </p:nvSpPr>
        <p:spPr>
          <a:xfrm>
            <a:off x="6355981" y="2402270"/>
            <a:ext cx="2057137" cy="79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3. Test Administration Window</a:t>
            </a:r>
          </a:p>
        </p:txBody>
      </p:sp>
      <p:sp>
        <p:nvSpPr>
          <p:cNvPr id="10" name="Rectangle: Rounded Corners 9">
            <a:extLst>
              <a:ext uri="{FF2B5EF4-FFF2-40B4-BE49-F238E27FC236}">
                <a16:creationId xmlns:a16="http://schemas.microsoft.com/office/drawing/2014/main" id="{05775583-0BAB-870A-E549-2A3CAF1F44D3}"/>
              </a:ext>
              <a:ext uri="{C183D7F6-B498-43B3-948B-1728B52AA6E4}">
                <adec:decorative xmlns:adec="http://schemas.microsoft.com/office/drawing/2017/decorative" val="1"/>
              </a:ext>
            </a:extLst>
          </p:cNvPr>
          <p:cNvSpPr/>
          <p:nvPr/>
        </p:nvSpPr>
        <p:spPr>
          <a:xfrm>
            <a:off x="8833805" y="2282278"/>
            <a:ext cx="2614726" cy="103466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61AE75BF-D4F0-98C7-17A8-3A8813882295}"/>
              </a:ext>
            </a:extLst>
          </p:cNvPr>
          <p:cNvSpPr txBox="1"/>
          <p:nvPr/>
        </p:nvSpPr>
        <p:spPr>
          <a:xfrm>
            <a:off x="9099522" y="2402270"/>
            <a:ext cx="1903347" cy="79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4. Deadline for Updating Student Registration information</a:t>
            </a:r>
          </a:p>
        </p:txBody>
      </p:sp>
      <p:sp>
        <p:nvSpPr>
          <p:cNvPr id="17" name="Rectangle: Rounded Corners 16">
            <a:extLst>
              <a:ext uri="{FF2B5EF4-FFF2-40B4-BE49-F238E27FC236}">
                <a16:creationId xmlns:a16="http://schemas.microsoft.com/office/drawing/2014/main" id="{E5DA146A-251A-2493-88A2-4E8F09933D43}"/>
              </a:ext>
              <a:ext uri="{C183D7F6-B498-43B3-948B-1728B52AA6E4}">
                <adec:decorative xmlns:adec="http://schemas.microsoft.com/office/drawing/2017/decorative" val="1"/>
              </a:ext>
            </a:extLst>
          </p:cNvPr>
          <p:cNvSpPr/>
          <p:nvPr/>
        </p:nvSpPr>
        <p:spPr>
          <a:xfrm>
            <a:off x="873885" y="3396147"/>
            <a:ext cx="2554844" cy="20636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42F667E6-584E-2489-0149-BB4FA9DB96B0}"/>
              </a:ext>
            </a:extLst>
          </p:cNvPr>
          <p:cNvSpPr txBox="1"/>
          <p:nvPr/>
        </p:nvSpPr>
        <p:spPr>
          <a:xfrm>
            <a:off x="917806" y="3492856"/>
            <a:ext cx="2489396" cy="1870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a:latin typeface="Arial" panose="020B0604020202020204" pitchFamily="34" charset="0"/>
                <a:cs typeface="Arial" panose="020B0604020202020204" pitchFamily="34" charset="0"/>
              </a:rPr>
              <a:t>Add students.</a:t>
            </a:r>
          </a:p>
          <a:p>
            <a:pPr marL="0" lvl="0" indent="0" algn="ctr" defTabSz="800100">
              <a:lnSpc>
                <a:spcPct val="90000"/>
              </a:lnSpc>
              <a:spcBef>
                <a:spcPct val="0"/>
              </a:spcBef>
              <a:spcAft>
                <a:spcPct val="35000"/>
              </a:spcAft>
              <a:buNone/>
            </a:pPr>
            <a:r>
              <a:rPr lang="en-US" b="1" kern="1200">
                <a:latin typeface="Arial" panose="020B0604020202020204" pitchFamily="34" charset="0"/>
                <a:cs typeface="Arial" panose="020B0604020202020204" pitchFamily="34" charset="0"/>
              </a:rPr>
              <a:t>Remove students/</a:t>
            </a:r>
            <a:br>
              <a:rPr lang="en-US" b="1" kern="1200">
                <a:latin typeface="Arial" panose="020B0604020202020204" pitchFamily="34" charset="0"/>
                <a:cs typeface="Arial" panose="020B0604020202020204" pitchFamily="34" charset="0"/>
              </a:rPr>
            </a:br>
            <a:r>
              <a:rPr lang="en-US" b="1" kern="1200">
                <a:latin typeface="Arial" panose="020B0604020202020204" pitchFamily="34" charset="0"/>
                <a:cs typeface="Arial" panose="020B0604020202020204" pitchFamily="34" charset="0"/>
              </a:rPr>
              <a:t>test assignments.</a:t>
            </a:r>
          </a:p>
          <a:p>
            <a:pPr marL="0" lvl="0" indent="0" algn="ctr" defTabSz="800100">
              <a:lnSpc>
                <a:spcPct val="90000"/>
              </a:lnSpc>
              <a:spcBef>
                <a:spcPct val="0"/>
              </a:spcBef>
              <a:spcAft>
                <a:spcPct val="35000"/>
              </a:spcAft>
              <a:buNone/>
            </a:pPr>
            <a:r>
              <a:rPr lang="en-US" b="1" kern="1200">
                <a:latin typeface="Arial" panose="020B0604020202020204" pitchFamily="34" charset="0"/>
                <a:cs typeface="Arial" panose="020B0604020202020204" pitchFamily="34" charset="0"/>
              </a:rPr>
              <a:t>Edit accommodations.</a:t>
            </a:r>
          </a:p>
          <a:p>
            <a:pPr marL="0" lvl="0" indent="0" algn="ctr" defTabSz="800100">
              <a:lnSpc>
                <a:spcPct val="90000"/>
              </a:lnSpc>
              <a:spcBef>
                <a:spcPct val="0"/>
              </a:spcBef>
              <a:spcAft>
                <a:spcPct val="35000"/>
              </a:spcAft>
              <a:buNone/>
            </a:pPr>
            <a:r>
              <a:rPr lang="en-US" b="1">
                <a:latin typeface="Arial" panose="020B0604020202020204" pitchFamily="34" charset="0"/>
                <a:cs typeface="Arial" panose="020B0604020202020204" pitchFamily="34" charset="0"/>
              </a:rPr>
              <a:t>Edit demographic info.</a:t>
            </a:r>
            <a:endParaRPr lang="en-US" b="1" kern="120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626ED70-2C0B-3D83-70F6-AD8B9A70257C}"/>
              </a:ext>
              <a:ext uri="{C183D7F6-B498-43B3-948B-1728B52AA6E4}">
                <adec:decorative xmlns:adec="http://schemas.microsoft.com/office/drawing/2017/decorative" val="1"/>
              </a:ext>
            </a:extLst>
          </p:cNvPr>
          <p:cNvSpPr/>
          <p:nvPr/>
        </p:nvSpPr>
        <p:spPr>
          <a:xfrm>
            <a:off x="3682366" y="3404517"/>
            <a:ext cx="2562892" cy="18779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ectangle: Rounded Corners 4">
            <a:extLst>
              <a:ext uri="{FF2B5EF4-FFF2-40B4-BE49-F238E27FC236}">
                <a16:creationId xmlns:a16="http://schemas.microsoft.com/office/drawing/2014/main" id="{4EBE2F9E-103B-5F9A-A4FE-E81A3686C0F0}"/>
              </a:ext>
            </a:extLst>
          </p:cNvPr>
          <p:cNvSpPr txBox="1"/>
          <p:nvPr/>
        </p:nvSpPr>
        <p:spPr>
          <a:xfrm>
            <a:off x="3806549" y="3702269"/>
            <a:ext cx="2281689" cy="110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a:latin typeface="Arial" panose="020B0604020202020204" pitchFamily="34" charset="0"/>
                <a:cs typeface="Arial" panose="020B0604020202020204" pitchFamily="34" charset="0"/>
              </a:rPr>
              <a:t>Same as 1, but may need to </a:t>
            </a:r>
            <a:r>
              <a:rPr lang="en-US" b="1" u="sng">
                <a:latin typeface="Arial" panose="020B0604020202020204" pitchFamily="34" charset="0"/>
                <a:cs typeface="Arial" panose="020B0604020202020204" pitchFamily="34" charset="0"/>
              </a:rPr>
              <a:t>order additional paper-based tests</a:t>
            </a:r>
            <a:endParaRPr lang="en-US" b="1" kern="120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E553897-693A-3517-E8D4-7406DB6F4FBE}"/>
              </a:ext>
              <a:ext uri="{C183D7F6-B498-43B3-948B-1728B52AA6E4}">
                <adec:decorative xmlns:adec="http://schemas.microsoft.com/office/drawing/2017/decorative" val="1"/>
              </a:ext>
            </a:extLst>
          </p:cNvPr>
          <p:cNvSpPr/>
          <p:nvPr/>
        </p:nvSpPr>
        <p:spPr>
          <a:xfrm>
            <a:off x="6369371" y="3404517"/>
            <a:ext cx="2317429" cy="17309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4">
            <a:extLst>
              <a:ext uri="{FF2B5EF4-FFF2-40B4-BE49-F238E27FC236}">
                <a16:creationId xmlns:a16="http://schemas.microsoft.com/office/drawing/2014/main" id="{5F9F66EC-1B78-3871-8828-1C1181DCC797}"/>
              </a:ext>
            </a:extLst>
          </p:cNvPr>
          <p:cNvSpPr txBox="1"/>
          <p:nvPr/>
        </p:nvSpPr>
        <p:spPr>
          <a:xfrm>
            <a:off x="6522190" y="3550227"/>
            <a:ext cx="2011789" cy="1475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700" b="1">
                <a:latin typeface="Arial" panose="020B0604020202020204" pitchFamily="34" charset="0"/>
                <a:cs typeface="Arial" panose="020B0604020202020204" pitchFamily="34" charset="0"/>
              </a:rPr>
              <a:t>Same as 1, but </a:t>
            </a:r>
            <a:r>
              <a:rPr lang="en-US" sz="1700" b="1" u="sng">
                <a:latin typeface="Arial" panose="020B0604020202020204" pitchFamily="34" charset="0"/>
                <a:cs typeface="Arial" panose="020B0604020202020204" pitchFamily="34" charset="0"/>
              </a:rPr>
              <a:t>additional steps</a:t>
            </a:r>
            <a:r>
              <a:rPr lang="en-US" sz="1700" b="1">
                <a:latin typeface="Arial" panose="020B0604020202020204" pitchFamily="34" charset="0"/>
                <a:cs typeface="Arial" panose="020B0604020202020204" pitchFamily="34" charset="0"/>
              </a:rPr>
              <a:t> are required for some accommodations (see slide 18)</a:t>
            </a:r>
          </a:p>
        </p:txBody>
      </p:sp>
      <p:sp>
        <p:nvSpPr>
          <p:cNvPr id="26" name="Rectangle: Rounded Corners 25">
            <a:extLst>
              <a:ext uri="{FF2B5EF4-FFF2-40B4-BE49-F238E27FC236}">
                <a16:creationId xmlns:a16="http://schemas.microsoft.com/office/drawing/2014/main" id="{7110B146-7A52-58E7-5C8E-CEE82E45706E}"/>
              </a:ext>
              <a:ext uri="{C183D7F6-B498-43B3-948B-1728B52AA6E4}">
                <adec:decorative xmlns:adec="http://schemas.microsoft.com/office/drawing/2017/decorative" val="1"/>
              </a:ext>
            </a:extLst>
          </p:cNvPr>
          <p:cNvSpPr/>
          <p:nvPr/>
        </p:nvSpPr>
        <p:spPr>
          <a:xfrm>
            <a:off x="8758466" y="3425455"/>
            <a:ext cx="2755195" cy="17309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5" name="Rectangle: Rounded Corners 4">
            <a:extLst>
              <a:ext uri="{FF2B5EF4-FFF2-40B4-BE49-F238E27FC236}">
                <a16:creationId xmlns:a16="http://schemas.microsoft.com/office/drawing/2014/main" id="{7B589E2D-E1C2-AF0A-18C9-346C6EC0EED8}"/>
              </a:ext>
            </a:extLst>
          </p:cNvPr>
          <p:cNvSpPr txBox="1"/>
          <p:nvPr/>
        </p:nvSpPr>
        <p:spPr>
          <a:xfrm>
            <a:off x="9016311" y="3777827"/>
            <a:ext cx="2069767" cy="1024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Edit accommodations that were not used.</a:t>
            </a:r>
          </a:p>
          <a:p>
            <a:pPr marL="0" lvl="0" indent="0" algn="ctr" defTabSz="800100">
              <a:lnSpc>
                <a:spcPct val="90000"/>
              </a:lnSpc>
              <a:spcBef>
                <a:spcPct val="0"/>
              </a:spcBef>
              <a:spcAft>
                <a:spcPct val="35000"/>
              </a:spcAft>
              <a:buNone/>
            </a:pPr>
            <a:r>
              <a:rPr lang="en-US" sz="1700" b="1">
                <a:latin typeface="Arial" panose="020B0604020202020204" pitchFamily="34" charset="0"/>
                <a:cs typeface="Arial" panose="020B0604020202020204" pitchFamily="34" charset="0"/>
              </a:rPr>
              <a:t>Edit demographic info.</a:t>
            </a:r>
            <a:endParaRPr lang="en-US" sz="1700" kern="12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6220F6E-90E0-AA7A-2366-812E04BB0683}"/>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225694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Student Registration Deadlines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423584" y="884354"/>
            <a:ext cx="10948050" cy="4271305"/>
          </a:xfrm>
        </p:spPr>
        <p:txBody>
          <a:bodyPr>
            <a:noAutofit/>
          </a:bodyPr>
          <a:lstStyle/>
          <a:p>
            <a:endParaRPr lang="en-US" sz="1800">
              <a:solidFill>
                <a:srgbClr val="000000"/>
              </a:solidFill>
              <a:latin typeface="Arial" panose="020B0604020202020204" pitchFamily="34" charset="0"/>
              <a:cs typeface="Arial" panose="020B0604020202020204" pitchFamily="34" charset="0"/>
            </a:endParaRPr>
          </a:p>
          <a:p>
            <a:endParaRPr lang="en-US" sz="1800">
              <a:solidFill>
                <a:srgbClr val="000000"/>
              </a:solidFill>
            </a:endParaRPr>
          </a:p>
          <a:p>
            <a:endParaRPr lang="en-US" sz="1800">
              <a:solidFill>
                <a:srgbClr val="000000"/>
              </a:solidFill>
              <a:latin typeface="Arial" panose="020B0604020202020204" pitchFamily="34" charset="0"/>
              <a:cs typeface="Arial" panose="020B0604020202020204" pitchFamily="34" charset="0"/>
            </a:endParaRPr>
          </a:p>
          <a:p>
            <a:endParaRPr lang="en-US" sz="1800">
              <a:solidFill>
                <a:srgbClr val="000000"/>
              </a:solidFill>
            </a:endParaRPr>
          </a:p>
          <a:p>
            <a:endParaRPr lang="en-US" sz="1800">
              <a:solidFill>
                <a:srgbClr val="000000"/>
              </a:solidFill>
              <a:latin typeface="Arial" panose="020B0604020202020204" pitchFamily="34" charset="0"/>
              <a:cs typeface="Arial" panose="020B0604020202020204" pitchFamily="34" charset="0"/>
            </a:endParaRPr>
          </a:p>
          <a:p>
            <a:endParaRPr lang="en-US" sz="1800">
              <a:solidFill>
                <a:srgbClr val="000000"/>
              </a:solidFill>
            </a:endParaRPr>
          </a:p>
          <a:p>
            <a:endParaRPr lang="en-US" sz="1800">
              <a:solidFill>
                <a:srgbClr val="000000"/>
              </a:solidFill>
              <a:latin typeface="Arial" panose="020B0604020202020204" pitchFamily="34" charset="0"/>
              <a:cs typeface="Arial" panose="020B0604020202020204" pitchFamily="34" charset="0"/>
            </a:endParaRPr>
          </a:p>
          <a:p>
            <a:endParaRPr lang="en-US" sz="1800">
              <a:solidFill>
                <a:srgbClr val="000000"/>
              </a:solidFill>
            </a:endParaRPr>
          </a:p>
          <a:p>
            <a:pPr marL="0" indent="0">
              <a:buNone/>
            </a:pPr>
            <a:endParaRPr lang="en-US" sz="1200">
              <a:solidFill>
                <a:srgbClr val="000000"/>
              </a:solidFill>
              <a:latin typeface="Arial" panose="020B0604020202020204" pitchFamily="34" charset="0"/>
              <a:cs typeface="Arial" panose="020B0604020202020204" pitchFamily="34" charset="0"/>
            </a:endParaRPr>
          </a:p>
          <a:p>
            <a:r>
              <a:rPr lang="en-US" sz="2400">
                <a:solidFill>
                  <a:srgbClr val="000000"/>
                </a:solidFill>
                <a:latin typeface="Arial" panose="020B0604020202020204" pitchFamily="34" charset="0"/>
                <a:cs typeface="Arial" panose="020B0604020202020204" pitchFamily="34" charset="0"/>
              </a:rPr>
              <a:t>See the </a:t>
            </a:r>
            <a:r>
              <a:rPr lang="en-US" sz="2400">
                <a:latin typeface="Arial" panose="020B0604020202020204" pitchFamily="34" charset="0"/>
                <a:cs typeface="Arial" panose="020B0604020202020204" pitchFamily="34" charset="0"/>
                <a:hlinkClick r:id="rId3"/>
              </a:rPr>
              <a:t>Statewide Testing Schedule</a:t>
            </a:r>
            <a:r>
              <a:rPr lang="en-US" sz="2400">
                <a:latin typeface="Arial" panose="020B0604020202020204" pitchFamily="34" charset="0"/>
                <a:cs typeface="Arial" panose="020B0604020202020204" pitchFamily="34" charset="0"/>
              </a:rPr>
              <a:t> </a:t>
            </a:r>
            <a:r>
              <a:rPr lang="en-US" sz="2400">
                <a:solidFill>
                  <a:srgbClr val="000000"/>
                </a:solidFill>
                <a:latin typeface="Arial" panose="020B0604020202020204" pitchFamily="34" charset="0"/>
                <a:cs typeface="Arial" panose="020B0604020202020204" pitchFamily="34" charset="0"/>
              </a:rPr>
              <a:t>for the following:</a:t>
            </a:r>
          </a:p>
          <a:p>
            <a:pPr marL="742950" lvl="1" indent="-285750">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Extended deadlines for CBT </a:t>
            </a:r>
          </a:p>
          <a:p>
            <a:pPr marL="742950" lvl="1" indent="-285750">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Deadlines for updating student registration information (as needed) after administration</a:t>
            </a:r>
          </a:p>
          <a:p>
            <a:r>
              <a:rPr lang="en-US" sz="2400">
                <a:solidFill>
                  <a:srgbClr val="000000"/>
                </a:solidFill>
                <a:latin typeface="Arial" panose="020B0604020202020204" pitchFamily="34" charset="0"/>
                <a:cs typeface="Arial" panose="020B0604020202020204" pitchFamily="34" charset="0"/>
              </a:rPr>
              <a:t>If a high school will not have any students participating in an administration, the school needs to email </a:t>
            </a:r>
            <a:r>
              <a:rPr lang="en-US" sz="2400">
                <a:latin typeface="Arial" panose="020B0604020202020204" pitchFamily="34" charset="0"/>
                <a:cs typeface="Arial" panose="020B0604020202020204" pitchFamily="34" charset="0"/>
                <a:hlinkClick r:id="rId4"/>
              </a:rPr>
              <a:t>mcas@cognia.org</a:t>
            </a:r>
            <a:r>
              <a:rPr lang="en-US" sz="2400">
                <a:solidFill>
                  <a:srgbClr val="000000"/>
                </a:solidFill>
                <a:latin typeface="Arial" panose="020B0604020202020204" pitchFamily="34" charset="0"/>
                <a:cs typeface="Arial" panose="020B0604020202020204" pitchFamily="34" charset="0"/>
              </a:rPr>
              <a:t> to let them know by the deadlines listed in the table above. </a:t>
            </a:r>
          </a:p>
        </p:txBody>
      </p:sp>
      <p:graphicFrame>
        <p:nvGraphicFramePr>
          <p:cNvPr id="4" name="Table 4">
            <a:extLst>
              <a:ext uri="{FF2B5EF4-FFF2-40B4-BE49-F238E27FC236}">
                <a16:creationId xmlns:a16="http://schemas.microsoft.com/office/drawing/2014/main" id="{9B6188D7-EE32-475B-921F-F941017C5191}"/>
              </a:ext>
            </a:extLst>
          </p:cNvPr>
          <p:cNvGraphicFramePr>
            <a:graphicFrameLocks/>
          </p:cNvGraphicFramePr>
          <p:nvPr>
            <p:extLst>
              <p:ext uri="{D42A27DB-BD31-4B8C-83A1-F6EECF244321}">
                <p14:modId xmlns:p14="http://schemas.microsoft.com/office/powerpoint/2010/main" val="2391101151"/>
              </p:ext>
            </p:extLst>
          </p:nvPr>
        </p:nvGraphicFramePr>
        <p:xfrm>
          <a:off x="423584" y="1503074"/>
          <a:ext cx="9782776" cy="2499360"/>
        </p:xfrm>
        <a:graphic>
          <a:graphicData uri="http://schemas.openxmlformats.org/drawingml/2006/table">
            <a:tbl>
              <a:tblPr firstRow="1" bandRow="1">
                <a:tableStyleId>{5C22544A-7EE6-4342-B048-85BDC9FD1C3A}</a:tableStyleId>
              </a:tblPr>
              <a:tblGrid>
                <a:gridCol w="4891388">
                  <a:extLst>
                    <a:ext uri="{9D8B030D-6E8A-4147-A177-3AD203B41FA5}">
                      <a16:colId xmlns:a16="http://schemas.microsoft.com/office/drawing/2014/main" val="3913452638"/>
                    </a:ext>
                  </a:extLst>
                </a:gridCol>
                <a:gridCol w="4891388">
                  <a:extLst>
                    <a:ext uri="{9D8B030D-6E8A-4147-A177-3AD203B41FA5}">
                      <a16:colId xmlns:a16="http://schemas.microsoft.com/office/drawing/2014/main" val="3428678546"/>
                    </a:ext>
                  </a:extLst>
                </a:gridCol>
              </a:tblGrid>
              <a:tr h="588638">
                <a:tc>
                  <a:txBody>
                    <a:bodyPr/>
                    <a:lstStyle/>
                    <a:p>
                      <a:r>
                        <a:rPr lang="en-US" sz="2000">
                          <a:latin typeface="Arial" panose="020B0604020202020204" pitchFamily="34" charset="0"/>
                          <a:cs typeface="Arial" panose="020B0604020202020204" pitchFamily="34" charset="0"/>
                        </a:rPr>
                        <a:t>Administration</a:t>
                      </a:r>
                    </a:p>
                  </a:txBody>
                  <a:tcPr/>
                </a:tc>
                <a:tc>
                  <a:txBody>
                    <a:bodyPr/>
                    <a:lstStyle/>
                    <a:p>
                      <a:r>
                        <a:rPr lang="en-US" sz="2000">
                          <a:latin typeface="Arial" panose="020B0604020202020204" pitchFamily="34" charset="0"/>
                          <a:cs typeface="Arial" panose="020B0604020202020204" pitchFamily="34" charset="0"/>
                        </a:rPr>
                        <a:t>Initial Student Registration Window</a:t>
                      </a:r>
                      <a:br>
                        <a:rPr lang="en-US" sz="2000">
                          <a:latin typeface="Arial" panose="020B0604020202020204" pitchFamily="34" charset="0"/>
                          <a:cs typeface="Arial" panose="020B0604020202020204" pitchFamily="34" charset="0"/>
                        </a:rPr>
                      </a:br>
                      <a:r>
                        <a:rPr lang="en-US" sz="2000" b="0">
                          <a:latin typeface="Arial" panose="020B0604020202020204" pitchFamily="34" charset="0"/>
                          <a:cs typeface="Arial" panose="020B0604020202020204" pitchFamily="34" charset="0"/>
                        </a:rPr>
                        <a:t>Important for receiving manuals on time and Student ID Labels for PBT</a:t>
                      </a:r>
                      <a:endParaRPr lang="en-US" sz="2000" b="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7014313"/>
                  </a:ext>
                </a:extLst>
              </a:tr>
              <a:tr h="368297">
                <a:tc>
                  <a:txBody>
                    <a:bodyPr/>
                    <a:lstStyle/>
                    <a:p>
                      <a:r>
                        <a:rPr lang="en-US" sz="2000">
                          <a:solidFill>
                            <a:srgbClr val="000000"/>
                          </a:solidFill>
                          <a:latin typeface="Arial" panose="020B0604020202020204" pitchFamily="34" charset="0"/>
                          <a:cs typeface="Arial" panose="020B0604020202020204" pitchFamily="34" charset="0"/>
                        </a:rPr>
                        <a:t>Spring Grades 3–8 </a:t>
                      </a:r>
                    </a:p>
                    <a:p>
                      <a:r>
                        <a:rPr lang="en-US" sz="2000">
                          <a:solidFill>
                            <a:srgbClr val="000000"/>
                          </a:solidFill>
                          <a:latin typeface="Arial" panose="020B0604020202020204" pitchFamily="34" charset="0"/>
                          <a:cs typeface="Arial" panose="020B0604020202020204" pitchFamily="34" charset="0"/>
                        </a:rPr>
                        <a:t>(ELA, Mathematics, STE, and Civics)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Arial" panose="020B0604020202020204" pitchFamily="34" charset="0"/>
                          <a:cs typeface="Arial" panose="020B0604020202020204" pitchFamily="34" charset="0"/>
                        </a:rPr>
                        <a:t>January 20–30</a:t>
                      </a:r>
                    </a:p>
                  </a:txBody>
                  <a:tcPr/>
                </a:tc>
                <a:extLst>
                  <a:ext uri="{0D108BD9-81ED-4DB2-BD59-A6C34878D82A}">
                    <a16:rowId xmlns:a16="http://schemas.microsoft.com/office/drawing/2014/main" val="726414192"/>
                  </a:ext>
                </a:extLst>
              </a:tr>
              <a:tr h="368297">
                <a:tc>
                  <a:txBody>
                    <a:bodyPr/>
                    <a:lstStyle/>
                    <a:p>
                      <a:r>
                        <a:rPr lang="en-US" sz="2000">
                          <a:solidFill>
                            <a:srgbClr val="000000"/>
                          </a:solidFill>
                          <a:latin typeface="Arial" panose="020B0604020202020204" pitchFamily="34" charset="0"/>
                          <a:cs typeface="Arial" panose="020B0604020202020204" pitchFamily="34" charset="0"/>
                        </a:rPr>
                        <a:t>Grade 10 ELA and Mathematics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Arial" panose="020B0604020202020204" pitchFamily="34" charset="0"/>
                          <a:cs typeface="Arial" panose="020B0604020202020204" pitchFamily="34" charset="0"/>
                        </a:rPr>
                        <a:t>January 26–February 6</a:t>
                      </a:r>
                    </a:p>
                  </a:txBody>
                  <a:tcPr/>
                </a:tc>
                <a:extLst>
                  <a:ext uri="{0D108BD9-81ED-4DB2-BD59-A6C34878D82A}">
                    <a16:rowId xmlns:a16="http://schemas.microsoft.com/office/drawing/2014/main" val="401184135"/>
                  </a:ext>
                </a:extLst>
              </a:tr>
              <a:tr h="368297">
                <a:tc>
                  <a:txBody>
                    <a:bodyPr/>
                    <a:lstStyle/>
                    <a:p>
                      <a:r>
                        <a:rPr lang="en-US" sz="2000">
                          <a:solidFill>
                            <a:srgbClr val="000000"/>
                          </a:solidFill>
                          <a:latin typeface="Arial" panose="020B0604020202020204" pitchFamily="34" charset="0"/>
                          <a:cs typeface="Arial" panose="020B0604020202020204" pitchFamily="34" charset="0"/>
                        </a:rPr>
                        <a:t>Spring High School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Arial" panose="020B0604020202020204" pitchFamily="34" charset="0"/>
                          <a:cs typeface="Arial" panose="020B0604020202020204" pitchFamily="34" charset="0"/>
                        </a:rPr>
                        <a:t>April 10–28 </a:t>
                      </a:r>
                    </a:p>
                  </a:txBody>
                  <a:tcPr/>
                </a:tc>
                <a:extLst>
                  <a:ext uri="{0D108BD9-81ED-4DB2-BD59-A6C34878D82A}">
                    <a16:rowId xmlns:a16="http://schemas.microsoft.com/office/drawing/2014/main" val="2417094541"/>
                  </a:ext>
                </a:extLst>
              </a:tr>
            </a:tbl>
          </a:graphicData>
        </a:graphic>
      </p:graphicFrame>
      <p:sp>
        <p:nvSpPr>
          <p:cNvPr id="5" name="Slide Number Placeholder 4">
            <a:extLst>
              <a:ext uri="{FF2B5EF4-FFF2-40B4-BE49-F238E27FC236}">
                <a16:creationId xmlns:a16="http://schemas.microsoft.com/office/drawing/2014/main" id="{91A72E77-0475-B896-3CEB-B1DA6E4E2A91}"/>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73195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MCAS Accessibility and Accommodations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668745"/>
            <a:ext cx="11968156" cy="4892556"/>
          </a:xfrm>
        </p:spPr>
        <p:txBody>
          <a:bodyPr vert="horz" lIns="91440" tIns="45720" rIns="91440" bIns="45720" rtlCol="0" anchor="t">
            <a:noAutofit/>
          </a:bodyPr>
          <a:lstStyle/>
          <a:p>
            <a:pPr marL="457200" indent="-457200">
              <a:spcBef>
                <a:spcPts val="600"/>
              </a:spcBef>
              <a:spcAft>
                <a:spcPts val="600"/>
              </a:spcAft>
              <a:buClr>
                <a:srgbClr val="000000"/>
              </a:buClr>
            </a:pPr>
            <a:r>
              <a:rPr lang="en-US" sz="2400">
                <a:solidFill>
                  <a:srgbClr val="000000"/>
                </a:solidFill>
                <a:latin typeface="Arial"/>
                <a:cs typeface="Arial"/>
              </a:rPr>
              <a:t>Accessibility features and Accommodations are described in the </a:t>
            </a:r>
            <a:r>
              <a:rPr lang="en-US" sz="2400" i="1">
                <a:latin typeface="Arial"/>
                <a:cs typeface="Arial"/>
                <a:hlinkClick r:id="rId3"/>
              </a:rPr>
              <a:t>Accessibility and Accommodations Manual</a:t>
            </a:r>
            <a:r>
              <a:rPr lang="en-US" sz="2400" i="1">
                <a:latin typeface="Arial"/>
                <a:cs typeface="Arial"/>
              </a:rPr>
              <a:t> </a:t>
            </a:r>
            <a:r>
              <a:rPr lang="en-US" sz="2400">
                <a:solidFill>
                  <a:srgbClr val="000000"/>
                </a:solidFill>
                <a:latin typeface="Arial"/>
                <a:cs typeface="Arial"/>
              </a:rPr>
              <a:t> </a:t>
            </a:r>
            <a:endParaRPr lang="en-US"/>
          </a:p>
          <a:p>
            <a:pPr marL="914400" lvl="1" indent="-457200">
              <a:spcBef>
                <a:spcPts val="600"/>
              </a:spcBef>
              <a:spcAft>
                <a:spcPts val="600"/>
              </a:spcAft>
              <a:buClr>
                <a:srgbClr val="000000"/>
              </a:buClr>
            </a:pPr>
            <a:r>
              <a:rPr lang="en-US" sz="2200">
                <a:solidFill>
                  <a:srgbClr val="000000"/>
                </a:solidFill>
                <a:latin typeface="Arial"/>
                <a:cs typeface="Arial"/>
              </a:rPr>
              <a:t>Accessibility features: available to all students</a:t>
            </a:r>
          </a:p>
          <a:p>
            <a:pPr marL="914400" lvl="1" indent="-457200">
              <a:spcBef>
                <a:spcPts val="600"/>
              </a:spcBef>
              <a:spcAft>
                <a:spcPts val="600"/>
              </a:spcAft>
              <a:buClr>
                <a:srgbClr val="000000"/>
              </a:buClr>
            </a:pPr>
            <a:r>
              <a:rPr lang="en-US" sz="2200">
                <a:solidFill>
                  <a:srgbClr val="000000"/>
                </a:solidFill>
                <a:latin typeface="Arial"/>
                <a:cs typeface="Arial"/>
              </a:rPr>
              <a:t>Accommodations: only for students with disabilities and ELs</a:t>
            </a:r>
          </a:p>
          <a:p>
            <a:pPr marL="457200" indent="-457200">
              <a:spcBef>
                <a:spcPts val="600"/>
              </a:spcBef>
              <a:spcAft>
                <a:spcPts val="600"/>
              </a:spcAft>
              <a:buClr>
                <a:srgbClr val="000000"/>
              </a:buClr>
              <a:buFont typeface="Arial" panose="020B0604020202020204" pitchFamily="34" charset="0"/>
              <a:buChar char="•"/>
            </a:pPr>
            <a:r>
              <a:rPr lang="en-US" sz="2400">
                <a:solidFill>
                  <a:srgbClr val="000000"/>
                </a:solidFill>
                <a:latin typeface="Arial"/>
                <a:cs typeface="Arial"/>
              </a:rPr>
              <a:t>All accommodations with the “</a:t>
            </a:r>
            <a:r>
              <a:rPr lang="en-US" sz="2400" b="1">
                <a:solidFill>
                  <a:srgbClr val="FF0000"/>
                </a:solidFill>
                <a:latin typeface="Arial"/>
                <a:cs typeface="Arial"/>
              </a:rPr>
              <a:t>SR</a:t>
            </a:r>
            <a:r>
              <a:rPr lang="en-US" sz="2400">
                <a:solidFill>
                  <a:srgbClr val="000000"/>
                </a:solidFill>
                <a:latin typeface="Arial"/>
                <a:cs typeface="Arial"/>
              </a:rPr>
              <a:t>” designation in the </a:t>
            </a:r>
            <a:r>
              <a:rPr lang="en-US" sz="2400" i="1">
                <a:solidFill>
                  <a:srgbClr val="0563C1"/>
                </a:solidFill>
                <a:latin typeface="Arial"/>
                <a:cs typeface="Arial"/>
                <a:hlinkClick r:id="rId4"/>
              </a:rPr>
              <a:t>Accessibility and Accommodations Manual</a:t>
            </a:r>
            <a:r>
              <a:rPr lang="en-US" sz="2400">
                <a:solidFill>
                  <a:srgbClr val="000000"/>
                </a:solidFill>
                <a:latin typeface="Arial"/>
                <a:cs typeface="Arial"/>
              </a:rPr>
              <a:t> </a:t>
            </a:r>
            <a:r>
              <a:rPr lang="en-US" sz="2400" b="1" u="sng">
                <a:solidFill>
                  <a:srgbClr val="000000"/>
                </a:solidFill>
                <a:latin typeface="Arial"/>
                <a:cs typeface="Arial"/>
              </a:rPr>
              <a:t>must</a:t>
            </a:r>
            <a:r>
              <a:rPr lang="en-US" sz="2400">
                <a:solidFill>
                  <a:srgbClr val="000000"/>
                </a:solidFill>
                <a:latin typeface="Arial"/>
                <a:cs typeface="Arial"/>
              </a:rPr>
              <a:t> be selected prior to testing.</a:t>
            </a:r>
            <a:endParaRPr lang="en-US" sz="2200">
              <a:solidFill>
                <a:srgbClr val="000000"/>
              </a:solidFill>
              <a:latin typeface="Arial"/>
              <a:cs typeface="Arial"/>
            </a:endParaRPr>
          </a:p>
          <a:p>
            <a:pPr marL="914400" lvl="1" indent="-457200">
              <a:spcBef>
                <a:spcPts val="600"/>
              </a:spcBef>
              <a:spcAft>
                <a:spcPts val="600"/>
              </a:spcAft>
              <a:buClr>
                <a:srgbClr val="000000"/>
              </a:buClr>
            </a:pPr>
            <a:r>
              <a:rPr lang="en-US" sz="2200">
                <a:solidFill>
                  <a:srgbClr val="000000"/>
                </a:solidFill>
                <a:latin typeface="Arial"/>
                <a:cs typeface="Arial"/>
              </a:rPr>
              <a:t>Form-Dependent (</a:t>
            </a:r>
            <a:r>
              <a:rPr lang="en-US" sz="2200" b="1">
                <a:solidFill>
                  <a:schemeClr val="accent2"/>
                </a:solidFill>
                <a:latin typeface="Arial"/>
                <a:cs typeface="Arial"/>
              </a:rPr>
              <a:t>FD</a:t>
            </a:r>
            <a:r>
              <a:rPr lang="en-US" sz="2200">
                <a:solidFill>
                  <a:srgbClr val="000000"/>
                </a:solidFill>
                <a:latin typeface="Arial"/>
                <a:cs typeface="Arial"/>
              </a:rPr>
              <a:t>) accommodations </a:t>
            </a:r>
            <a:r>
              <a:rPr lang="en-US" sz="2200" b="1">
                <a:solidFill>
                  <a:srgbClr val="000000"/>
                </a:solidFill>
                <a:latin typeface="Arial"/>
                <a:cs typeface="Arial"/>
              </a:rPr>
              <a:t>are particularly important </a:t>
            </a:r>
            <a:r>
              <a:rPr lang="en-US" sz="2200">
                <a:solidFill>
                  <a:srgbClr val="000000"/>
                </a:solidFill>
                <a:latin typeface="Arial"/>
                <a:cs typeface="Arial"/>
              </a:rPr>
              <a:t>to assign correctly before testing, as described on the next slide. </a:t>
            </a:r>
          </a:p>
          <a:p>
            <a:pPr marL="914400" lvl="1" indent="-457200">
              <a:spcBef>
                <a:spcPts val="600"/>
              </a:spcBef>
              <a:spcAft>
                <a:spcPts val="600"/>
              </a:spcAft>
              <a:buClr>
                <a:srgbClr val="000000"/>
              </a:buClr>
            </a:pPr>
            <a:r>
              <a:rPr lang="en-US" sz="2200">
                <a:solidFill>
                  <a:srgbClr val="000000"/>
                </a:solidFill>
                <a:latin typeface="Arial"/>
                <a:cs typeface="Arial"/>
              </a:rPr>
              <a:t>Appendix A in the </a:t>
            </a:r>
            <a:r>
              <a:rPr lang="en-US" sz="2200" i="1">
                <a:solidFill>
                  <a:srgbClr val="0563C1"/>
                </a:solidFill>
                <a:latin typeface="Arial"/>
                <a:cs typeface="Arial"/>
                <a:hlinkClick r:id="rId4"/>
              </a:rPr>
              <a:t>Accessibility and Accommodations Manual</a:t>
            </a:r>
            <a:r>
              <a:rPr lang="en-US" sz="2200">
                <a:solidFill>
                  <a:srgbClr val="000000"/>
                </a:solidFill>
                <a:latin typeface="Arial"/>
                <a:cs typeface="Arial"/>
              </a:rPr>
              <a:t> provides a crosswalk of accessibility feature and accommodation numbers and the Student Registration codes for each column.</a:t>
            </a:r>
          </a:p>
          <a:p>
            <a:endParaRPr lang="en-US"/>
          </a:p>
        </p:txBody>
      </p:sp>
      <p:sp>
        <p:nvSpPr>
          <p:cNvPr id="4" name="Slide Number Placeholder 3">
            <a:extLst>
              <a:ext uri="{FF2B5EF4-FFF2-40B4-BE49-F238E27FC236}">
                <a16:creationId xmlns:a16="http://schemas.microsoft.com/office/drawing/2014/main" id="{A5AFFC61-1B13-25CB-39BF-30AD6199699C}"/>
              </a:ext>
            </a:extLst>
          </p:cNvPr>
          <p:cNvSpPr>
            <a:spLocks noGrp="1"/>
          </p:cNvSpPr>
          <p:nvPr>
            <p:ph type="sldNum" sz="quarter" idx="12"/>
          </p:nvPr>
        </p:nvSpPr>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414297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22FC5-421A-0EAF-1748-7860E0E98675}"/>
              </a:ext>
            </a:extLst>
          </p:cNvPr>
          <p:cNvSpPr>
            <a:spLocks noGrp="1"/>
          </p:cNvSpPr>
          <p:nvPr>
            <p:ph type="title"/>
          </p:nvPr>
        </p:nvSpPr>
        <p:spPr/>
        <p:txBody>
          <a:bodyPr>
            <a:normAutofit/>
          </a:bodyPr>
          <a:lstStyle/>
          <a:p>
            <a:r>
              <a:rPr lang="en-US">
                <a:solidFill>
                  <a:schemeClr val="bg1"/>
                </a:solidFill>
                <a:latin typeface="Arial" panose="020B0604020202020204" pitchFamily="34" charset="0"/>
                <a:cs typeface="Arial" panose="020B0604020202020204" pitchFamily="34" charset="0"/>
              </a:rPr>
              <a:t>Form-Dependent Accommodations</a:t>
            </a:r>
          </a:p>
        </p:txBody>
      </p:sp>
      <p:sp>
        <p:nvSpPr>
          <p:cNvPr id="2" name="Content Placeholder 1">
            <a:extLst>
              <a:ext uri="{FF2B5EF4-FFF2-40B4-BE49-F238E27FC236}">
                <a16:creationId xmlns:a16="http://schemas.microsoft.com/office/drawing/2014/main" id="{1E6C84C2-6A9C-807E-B80F-72BB9B0A727D}"/>
              </a:ext>
            </a:extLst>
          </p:cNvPr>
          <p:cNvSpPr>
            <a:spLocks noGrp="1"/>
          </p:cNvSpPr>
          <p:nvPr>
            <p:ph idx="1"/>
          </p:nvPr>
        </p:nvSpPr>
        <p:spPr>
          <a:xfrm>
            <a:off x="173179" y="1591254"/>
            <a:ext cx="11861505" cy="5035688"/>
          </a:xfrm>
        </p:spPr>
        <p:txBody>
          <a:bodyPr>
            <a:normAutofit fontScale="62500" lnSpcReduction="20000"/>
          </a:bodyPr>
          <a:lstStyle/>
          <a:p>
            <a:pPr marL="0" indent="0">
              <a:buNone/>
            </a:pPr>
            <a:r>
              <a:rPr lang="en-US" sz="3800" b="1">
                <a:solidFill>
                  <a:srgbClr val="FF0000"/>
                </a:solidFill>
                <a:latin typeface="Arial" panose="020B0604020202020204" pitchFamily="34" charset="0"/>
                <a:cs typeface="Arial" panose="020B0604020202020204" pitchFamily="34" charset="0"/>
              </a:rPr>
              <a:t>The following accommodations </a:t>
            </a:r>
            <a:r>
              <a:rPr lang="en-US" sz="3800" b="1" u="sng">
                <a:solidFill>
                  <a:srgbClr val="FF0000"/>
                </a:solidFill>
                <a:latin typeface="Arial" panose="020B0604020202020204" pitchFamily="34" charset="0"/>
                <a:cs typeface="Arial" panose="020B0604020202020204" pitchFamily="34" charset="0"/>
              </a:rPr>
              <a:t>must be assigned correctly before testing</a:t>
            </a:r>
            <a:r>
              <a:rPr lang="en-US" sz="3800" b="1">
                <a:solidFill>
                  <a:srgbClr val="FF0000"/>
                </a:solidFill>
                <a:latin typeface="Arial" panose="020B0604020202020204" pitchFamily="34" charset="0"/>
                <a:cs typeface="Arial" panose="020B0604020202020204" pitchFamily="34" charset="0"/>
              </a:rPr>
              <a:t>. If not assigned correctly, a student’s test will need to be stopped and a new test will need to be set up, and the student may need to retake a portion of the test.</a:t>
            </a:r>
          </a:p>
          <a:p>
            <a:pPr marL="914400" lvl="2" indent="0">
              <a:buNone/>
            </a:pPr>
            <a:endParaRPr lang="en-US" sz="1900">
              <a:solidFill>
                <a:srgbClr val="FF0000"/>
              </a:solidFill>
              <a:latin typeface="Arial" panose="020B0604020202020204" pitchFamily="34" charset="0"/>
              <a:cs typeface="Arial" panose="020B0604020202020204" pitchFamily="34" charset="0"/>
            </a:endParaRPr>
          </a:p>
          <a:p>
            <a:pPr lvl="1">
              <a:buClr>
                <a:srgbClr val="000000"/>
              </a:buClr>
            </a:pPr>
            <a:r>
              <a:rPr lang="en-US" sz="3800" b="1">
                <a:solidFill>
                  <a:srgbClr val="000000"/>
                </a:solidFill>
                <a:latin typeface="Arial" panose="020B0604020202020204" pitchFamily="34" charset="0"/>
                <a:cs typeface="Arial" panose="020B0604020202020204" pitchFamily="34" charset="0"/>
              </a:rPr>
              <a:t>Form-dependent </a:t>
            </a:r>
            <a:r>
              <a:rPr lang="en-US" sz="3800" b="1">
                <a:solidFill>
                  <a:schemeClr val="accent2">
                    <a:lumMod val="75000"/>
                  </a:schemeClr>
                </a:solidFill>
              </a:rPr>
              <a:t>(FD) </a:t>
            </a:r>
            <a:r>
              <a:rPr lang="en-US" sz="3800" b="1">
                <a:solidFill>
                  <a:srgbClr val="000000"/>
                </a:solidFill>
                <a:latin typeface="Arial" panose="020B0604020202020204" pitchFamily="34" charset="0"/>
                <a:cs typeface="Arial" panose="020B0604020202020204" pitchFamily="34" charset="0"/>
              </a:rPr>
              <a:t>accommodations for CBT:</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ASL video (spring grade 10 Math and June high school Science)</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Compatible assistive technology</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Human read-aloud</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Human signer </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Screen reader</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Spanish/English (Math, Science, and Civics) </a:t>
            </a:r>
          </a:p>
          <a:p>
            <a:pPr lvl="1">
              <a:buClr>
                <a:srgbClr val="000000"/>
              </a:buClr>
              <a:buFont typeface="Arial" panose="020B0604020202020204" pitchFamily="34" charset="0"/>
              <a:buChar char="•"/>
            </a:pPr>
            <a:endParaRPr lang="en-US" sz="3200">
              <a:solidFill>
                <a:srgbClr val="000000"/>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3800" b="1">
                <a:solidFill>
                  <a:srgbClr val="000000"/>
                </a:solidFill>
                <a:latin typeface="Arial" panose="020B0604020202020204" pitchFamily="34" charset="0"/>
                <a:cs typeface="Arial" panose="020B0604020202020204" pitchFamily="34" charset="0"/>
              </a:rPr>
              <a:t>Form-dependent accommodations for PBT:</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Large print</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Braille</a:t>
            </a:r>
          </a:p>
          <a:p>
            <a:pPr lvl="2">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Spanish/English (Math, Science, and Civics)</a:t>
            </a:r>
          </a:p>
        </p:txBody>
      </p:sp>
      <p:sp>
        <p:nvSpPr>
          <p:cNvPr id="4" name="Slide Number Placeholder 3">
            <a:extLst>
              <a:ext uri="{FF2B5EF4-FFF2-40B4-BE49-F238E27FC236}">
                <a16:creationId xmlns:a16="http://schemas.microsoft.com/office/drawing/2014/main" id="{EA5AF942-C850-56DD-D647-52B0B20A000A}"/>
              </a:ext>
            </a:extLst>
          </p:cNvPr>
          <p:cNvSpPr>
            <a:spLocks noGrp="1"/>
          </p:cNvSpPr>
          <p:nvPr>
            <p:ph type="sldNum" sz="quarter" idx="12"/>
          </p:nvPr>
        </p:nvSpPr>
        <p:spPr/>
        <p:txBody>
          <a:bodyPr/>
          <a:lstStyle/>
          <a:p>
            <a:fld id="{68A8D22E-6BC5-9E47-900C-2BB94685D9F5}" type="slidenum">
              <a:rPr lang="en-US" smtClean="0"/>
              <a:t>18</a:t>
            </a:fld>
            <a:endParaRPr lang="en-US"/>
          </a:p>
        </p:txBody>
      </p:sp>
    </p:spTree>
    <p:extLst>
      <p:ext uri="{BB962C8B-B14F-4D97-AF65-F5344CB8AC3E}">
        <p14:creationId xmlns:p14="http://schemas.microsoft.com/office/powerpoint/2010/main" val="60225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600">
                <a:latin typeface="Arial" panose="020B0604020202020204" pitchFamily="34" charset="0"/>
                <a:cs typeface="Arial" panose="020B0604020202020204" pitchFamily="34" charset="0"/>
              </a:rPr>
              <a:t>Accessibility Features and Accommodations That </a:t>
            </a:r>
            <a:r>
              <a:rPr lang="en-US" sz="3600" b="1" u="sng">
                <a:latin typeface="Arial" panose="020B0604020202020204" pitchFamily="34" charset="0"/>
                <a:cs typeface="Arial" panose="020B0604020202020204" pitchFamily="34" charset="0"/>
              </a:rPr>
              <a:t>Must Be</a:t>
            </a:r>
            <a:r>
              <a:rPr lang="en-US" sz="3600" b="1">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Included in Student Registration Prior to Testing</a:t>
            </a:r>
          </a:p>
        </p:txBody>
      </p:sp>
      <p:graphicFrame>
        <p:nvGraphicFramePr>
          <p:cNvPr id="4" name="Table 4">
            <a:extLst>
              <a:ext uri="{FF2B5EF4-FFF2-40B4-BE49-F238E27FC236}">
                <a16:creationId xmlns:a16="http://schemas.microsoft.com/office/drawing/2014/main" id="{98D63CFE-9248-486A-9031-0805679BB86F}"/>
              </a:ext>
            </a:extLst>
          </p:cNvPr>
          <p:cNvGraphicFramePr>
            <a:graphicFrameLocks/>
          </p:cNvGraphicFramePr>
          <p:nvPr>
            <p:extLst>
              <p:ext uri="{D42A27DB-BD31-4B8C-83A1-F6EECF244321}">
                <p14:modId xmlns:p14="http://schemas.microsoft.com/office/powerpoint/2010/main" val="3615816134"/>
              </p:ext>
            </p:extLst>
          </p:nvPr>
        </p:nvGraphicFramePr>
        <p:xfrm>
          <a:off x="173179" y="1593364"/>
          <a:ext cx="11390170" cy="3139440"/>
        </p:xfrm>
        <a:graphic>
          <a:graphicData uri="http://schemas.openxmlformats.org/drawingml/2006/table">
            <a:tbl>
              <a:tblPr firstRow="1" bandRow="1">
                <a:tableStyleId>{5C22544A-7EE6-4342-B048-85BDC9FD1C3A}</a:tableStyleId>
              </a:tblPr>
              <a:tblGrid>
                <a:gridCol w="2389046">
                  <a:extLst>
                    <a:ext uri="{9D8B030D-6E8A-4147-A177-3AD203B41FA5}">
                      <a16:colId xmlns:a16="http://schemas.microsoft.com/office/drawing/2014/main" val="2645349036"/>
                    </a:ext>
                  </a:extLst>
                </a:gridCol>
                <a:gridCol w="9001124">
                  <a:extLst>
                    <a:ext uri="{9D8B030D-6E8A-4147-A177-3AD203B41FA5}">
                      <a16:colId xmlns:a16="http://schemas.microsoft.com/office/drawing/2014/main" val="34721014"/>
                    </a:ext>
                  </a:extLst>
                </a:gridCol>
              </a:tblGrid>
              <a:tr h="287326">
                <a:tc>
                  <a:txBody>
                    <a:bodyPr/>
                    <a:lstStyle/>
                    <a:p>
                      <a:r>
                        <a:rPr lang="en-US" sz="2000">
                          <a:latin typeface="Arial" panose="020B0604020202020204" pitchFamily="34" charset="0"/>
                          <a:cs typeface="Arial" panose="020B0604020202020204" pitchFamily="34" charset="0"/>
                        </a:rPr>
                        <a:t>Accommodation #</a:t>
                      </a:r>
                    </a:p>
                  </a:txBody>
                  <a:tcPr anchor="ctr"/>
                </a:tc>
                <a:tc>
                  <a:txBody>
                    <a:bodyPr/>
                    <a:lstStyle/>
                    <a:p>
                      <a:r>
                        <a:rPr lang="en-US" sz="2000">
                          <a:latin typeface="Arial" panose="020B0604020202020204" pitchFamily="34" charset="0"/>
                          <a:cs typeface="Arial" panose="020B0604020202020204" pitchFamily="34" charset="0"/>
                        </a:rPr>
                        <a:t>Description</a:t>
                      </a:r>
                    </a:p>
                  </a:txBody>
                  <a:tcPr anchor="ctr"/>
                </a:tc>
                <a:extLst>
                  <a:ext uri="{0D108BD9-81ED-4DB2-BD59-A6C34878D82A}">
                    <a16:rowId xmlns:a16="http://schemas.microsoft.com/office/drawing/2014/main" val="1424088549"/>
                  </a:ext>
                </a:extLst>
              </a:tr>
              <a:tr h="287326">
                <a:tc>
                  <a:txBody>
                    <a:bodyPr/>
                    <a:lstStyle/>
                    <a:p>
                      <a:pPr>
                        <a:spcAft>
                          <a:spcPts val="0"/>
                        </a:spcAft>
                      </a:pPr>
                      <a:r>
                        <a:rPr lang="en-US" sz="1800" b="1">
                          <a:solidFill>
                            <a:srgbClr val="000000"/>
                          </a:solidFill>
                          <a:latin typeface="Arial" panose="020B0604020202020204" pitchFamily="34" charset="0"/>
                          <a:cs typeface="Arial" panose="020B0604020202020204" pitchFamily="34" charset="0"/>
                        </a:rPr>
                        <a:t>UF4</a:t>
                      </a:r>
                      <a:endParaRPr lang="en-US" sz="1800">
                        <a:solidFill>
                          <a:srgbClr val="000000"/>
                        </a:solidFill>
                        <a:latin typeface="Arial" panose="020B0604020202020204" pitchFamily="34" charset="0"/>
                        <a:cs typeface="Arial" panose="020B0604020202020204" pitchFamily="34" charset="0"/>
                      </a:endParaRPr>
                    </a:p>
                  </a:txBody>
                  <a:tcPr anchor="ctr"/>
                </a:tc>
                <a:tc>
                  <a:txBody>
                    <a:bodyPr/>
                    <a:lstStyle/>
                    <a:p>
                      <a:pPr marL="0" marR="0" indent="0" algn="l">
                        <a:spcBef>
                          <a:spcPts val="0"/>
                        </a:spcBef>
                        <a:spcAft>
                          <a:spcPts val="0"/>
                        </a:spcAft>
                      </a:pPr>
                      <a:r>
                        <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Enlarged cursor/Mouse pointer tool</a:t>
                      </a:r>
                    </a:p>
                  </a:txBody>
                  <a:tcPr marL="114300" marR="114300" marT="0" marB="0" anchor="ctr"/>
                </a:tc>
                <a:extLst>
                  <a:ext uri="{0D108BD9-81ED-4DB2-BD59-A6C34878D82A}">
                    <a16:rowId xmlns:a16="http://schemas.microsoft.com/office/drawing/2014/main" val="1228188138"/>
                  </a:ext>
                </a:extLst>
              </a:tr>
              <a:tr h="287326">
                <a:tc>
                  <a:txBody>
                    <a:bodyPr/>
                    <a:lstStyle/>
                    <a:p>
                      <a:pPr>
                        <a:spcAft>
                          <a:spcPts val="0"/>
                        </a:spcAft>
                      </a:pPr>
                      <a:r>
                        <a:rPr lang="en-US" sz="1800" b="1">
                          <a:solidFill>
                            <a:srgbClr val="000000"/>
                          </a:solidFill>
                          <a:latin typeface="Arial" panose="020B0604020202020204" pitchFamily="34" charset="0"/>
                          <a:cs typeface="Arial" panose="020B0604020202020204" pitchFamily="34" charset="0"/>
                        </a:rPr>
                        <a:t>A1 or EL1</a:t>
                      </a:r>
                      <a:endParaRPr lang="en-US" sz="18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2000">
                          <a:solidFill>
                            <a:srgbClr val="000000"/>
                          </a:solidFill>
                          <a:latin typeface="Arial" panose="020B0604020202020204" pitchFamily="34" charset="0"/>
                          <a:cs typeface="Arial" panose="020B0604020202020204" pitchFamily="34" charset="0"/>
                        </a:rPr>
                        <a:t>Paper-based edition (for students unable to use a computer)</a:t>
                      </a:r>
                    </a:p>
                  </a:txBody>
                  <a:tcPr anchor="ctr"/>
                </a:tc>
                <a:extLst>
                  <a:ext uri="{0D108BD9-81ED-4DB2-BD59-A6C34878D82A}">
                    <a16:rowId xmlns:a16="http://schemas.microsoft.com/office/drawing/2014/main" val="4115558601"/>
                  </a:ext>
                </a:extLst>
              </a:tr>
              <a:tr h="287326">
                <a:tc>
                  <a:txBody>
                    <a:bodyPr/>
                    <a:lstStyle/>
                    <a:p>
                      <a:pPr>
                        <a:spcAft>
                          <a:spcPts val="0"/>
                        </a:spcAft>
                      </a:pPr>
                      <a:r>
                        <a:rPr lang="en-US" sz="1800" b="1">
                          <a:solidFill>
                            <a:srgbClr val="000000"/>
                          </a:solidFill>
                          <a:latin typeface="Arial" panose="020B0604020202020204" pitchFamily="34" charset="0"/>
                          <a:cs typeface="Arial" panose="020B0604020202020204" pitchFamily="34" charset="0"/>
                        </a:rPr>
                        <a:t>A2 </a:t>
                      </a:r>
                      <a:r>
                        <a:rPr lang="en-US" sz="1800" b="1">
                          <a:solidFill>
                            <a:schemeClr val="accent2">
                              <a:lumMod val="75000"/>
                            </a:schemeClr>
                          </a:solidFill>
                          <a:latin typeface="Arial" panose="020B0604020202020204" pitchFamily="34" charset="0"/>
                          <a:cs typeface="Arial" panose="020B0604020202020204" pitchFamily="34" charset="0"/>
                        </a:rPr>
                        <a:t>(FD)</a:t>
                      </a:r>
                      <a:endParaRPr lang="en-US" sz="1800">
                        <a:solidFill>
                          <a:schemeClr val="accent2">
                            <a:lumMod val="75000"/>
                          </a:schemeClr>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Large-print edition</a:t>
                      </a:r>
                    </a:p>
                  </a:txBody>
                  <a:tcPr anchor="ctr"/>
                </a:tc>
                <a:extLst>
                  <a:ext uri="{0D108BD9-81ED-4DB2-BD59-A6C34878D82A}">
                    <a16:rowId xmlns:a16="http://schemas.microsoft.com/office/drawing/2014/main" val="2335427421"/>
                  </a:ext>
                </a:extLst>
              </a:tr>
              <a:tr h="345360">
                <a:tc>
                  <a:txBody>
                    <a:bodyPr/>
                    <a:lstStyle/>
                    <a:p>
                      <a:pPr>
                        <a:spcAft>
                          <a:spcPts val="0"/>
                        </a:spcAft>
                      </a:pPr>
                      <a:r>
                        <a:rPr lang="en-US" sz="1800" b="1">
                          <a:solidFill>
                            <a:srgbClr val="000000"/>
                          </a:solidFill>
                          <a:latin typeface="Arial" panose="020B0604020202020204" pitchFamily="34" charset="0"/>
                          <a:cs typeface="Arial" panose="020B0604020202020204" pitchFamily="34" charset="0"/>
                        </a:rPr>
                        <a:t>A3.1 or A3.2 </a:t>
                      </a:r>
                      <a:r>
                        <a:rPr lang="en-US" sz="1800" b="1">
                          <a:solidFill>
                            <a:schemeClr val="accent2">
                              <a:lumMod val="75000"/>
                            </a:schemeClr>
                          </a:solidFill>
                          <a:latin typeface="Arial" panose="020B0604020202020204" pitchFamily="34" charset="0"/>
                          <a:cs typeface="Arial" panose="020B0604020202020204" pitchFamily="34" charset="0"/>
                        </a:rPr>
                        <a:t>(FD)</a:t>
                      </a:r>
                      <a:endParaRPr lang="en-US" sz="18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2000">
                          <a:solidFill>
                            <a:srgbClr val="000000"/>
                          </a:solidFill>
                          <a:latin typeface="Arial" panose="020B0604020202020204" pitchFamily="34" charset="0"/>
                          <a:cs typeface="Arial" panose="020B0604020202020204" pitchFamily="34" charset="0"/>
                        </a:rPr>
                        <a:t>Screen reader or Braille edition for a student who is blind or visually impaired </a:t>
                      </a:r>
                    </a:p>
                  </a:txBody>
                  <a:tcPr anchor="ctr"/>
                </a:tc>
                <a:extLst>
                  <a:ext uri="{0D108BD9-81ED-4DB2-BD59-A6C34878D82A}">
                    <a16:rowId xmlns:a16="http://schemas.microsoft.com/office/drawing/2014/main" val="3043079908"/>
                  </a:ext>
                </a:extLst>
              </a:tr>
              <a:tr h="345360">
                <a:tc>
                  <a:txBody>
                    <a:bodyPr/>
                    <a:lstStyle/>
                    <a:p>
                      <a:pPr>
                        <a:spcAft>
                          <a:spcPts val="0"/>
                        </a:spcAft>
                      </a:pPr>
                      <a:r>
                        <a:rPr lang="en-US" sz="1800" b="1">
                          <a:solidFill>
                            <a:srgbClr val="000000"/>
                          </a:solidFill>
                          <a:latin typeface="Arial" panose="020B0604020202020204" pitchFamily="34" charset="0"/>
                          <a:cs typeface="Arial" panose="020B0604020202020204" pitchFamily="34" charset="0"/>
                        </a:rPr>
                        <a:t>A3.3 </a:t>
                      </a:r>
                      <a:r>
                        <a:rPr lang="en-US" sz="1800" b="1">
                          <a:solidFill>
                            <a:schemeClr val="accent2">
                              <a:lumMod val="75000"/>
                            </a:schemeClr>
                          </a:solidFill>
                          <a:latin typeface="Arial" panose="020B0604020202020204" pitchFamily="34" charset="0"/>
                          <a:cs typeface="Arial" panose="020B0604020202020204" pitchFamily="34" charset="0"/>
                        </a:rPr>
                        <a:t>(FD)</a:t>
                      </a:r>
                      <a:endParaRPr lang="en-US" sz="1800" b="1">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2000">
                          <a:solidFill>
                            <a:srgbClr val="000000"/>
                          </a:solidFill>
                          <a:latin typeface="Arial" panose="020B0604020202020204" pitchFamily="34" charset="0"/>
                          <a:cs typeface="Arial" panose="020B0604020202020204" pitchFamily="34" charset="0"/>
                        </a:rPr>
                        <a:t>Assistive Technology</a:t>
                      </a:r>
                    </a:p>
                  </a:txBody>
                  <a:tcPr anchor="ctr"/>
                </a:tc>
                <a:extLst>
                  <a:ext uri="{0D108BD9-81ED-4DB2-BD59-A6C34878D82A}">
                    <a16:rowId xmlns:a16="http://schemas.microsoft.com/office/drawing/2014/main" val="1350704220"/>
                  </a:ext>
                </a:extLst>
              </a:tr>
              <a:tr h="349083">
                <a:tc>
                  <a:txBody>
                    <a:bodyPr/>
                    <a:lstStyle/>
                    <a:p>
                      <a:pPr>
                        <a:spcAft>
                          <a:spcPts val="0"/>
                        </a:spcAft>
                      </a:pPr>
                      <a:r>
                        <a:rPr lang="en-US" sz="1800" b="1">
                          <a:solidFill>
                            <a:srgbClr val="000000"/>
                          </a:solidFill>
                          <a:latin typeface="Arial" panose="020B0604020202020204" pitchFamily="34" charset="0"/>
                          <a:cs typeface="Arial" panose="020B0604020202020204" pitchFamily="34" charset="0"/>
                        </a:rPr>
                        <a:t>A4 or EL3.1 </a:t>
                      </a:r>
                      <a:endParaRPr lang="en-US" sz="18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Text-to-speech (TTS) for Mathematics, STE, and Civics (</a:t>
                      </a:r>
                      <a:r>
                        <a:rPr lang="en-US" sz="2000" b="1" i="1">
                          <a:solidFill>
                            <a:srgbClr val="000000"/>
                          </a:solidFill>
                          <a:latin typeface="Arial" panose="020B0604020202020204" pitchFamily="34" charset="0"/>
                          <a:cs typeface="Arial" panose="020B0604020202020204" pitchFamily="34" charset="0"/>
                        </a:rPr>
                        <a:t>not </a:t>
                      </a:r>
                      <a:r>
                        <a:rPr lang="en-US" sz="2000" b="1" i="0">
                          <a:solidFill>
                            <a:srgbClr val="000000"/>
                          </a:solidFill>
                          <a:latin typeface="Arial" panose="020B0604020202020204" pitchFamily="34" charset="0"/>
                          <a:cs typeface="Arial" panose="020B0604020202020204" pitchFamily="34" charset="0"/>
                        </a:rPr>
                        <a:t>ELA)</a:t>
                      </a:r>
                      <a:endParaRPr lang="en-US" sz="2000" i="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58706888"/>
                  </a:ext>
                </a:extLst>
              </a:tr>
              <a:tr h="287326">
                <a:tc>
                  <a:txBody>
                    <a:bodyPr/>
                    <a:lstStyle/>
                    <a:p>
                      <a:pPr>
                        <a:spcAft>
                          <a:spcPts val="0"/>
                        </a:spcAft>
                      </a:pPr>
                      <a:r>
                        <a:rPr lang="en-US" sz="1800" b="1">
                          <a:solidFill>
                            <a:srgbClr val="000000"/>
                          </a:solidFill>
                          <a:latin typeface="Arial" panose="020B0604020202020204" pitchFamily="34" charset="0"/>
                          <a:cs typeface="Arial" panose="020B0604020202020204" pitchFamily="34" charset="0"/>
                        </a:rPr>
                        <a:t>A5 or EL3.2 </a:t>
                      </a:r>
                      <a:r>
                        <a:rPr lang="en-US" sz="1800" b="1">
                          <a:solidFill>
                            <a:schemeClr val="accent2">
                              <a:lumMod val="75000"/>
                            </a:schemeClr>
                          </a:solidFill>
                          <a:latin typeface="Arial" panose="020B0604020202020204" pitchFamily="34" charset="0"/>
                          <a:cs typeface="Arial" panose="020B0604020202020204" pitchFamily="34" charset="0"/>
                        </a:rPr>
                        <a:t>(FD)</a:t>
                      </a:r>
                      <a:endParaRPr lang="en-US" sz="18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2000">
                          <a:solidFill>
                            <a:srgbClr val="000000"/>
                          </a:solidFill>
                          <a:latin typeface="Arial" panose="020B0604020202020204" pitchFamily="34" charset="0"/>
                          <a:cs typeface="Arial" panose="020B0604020202020204" pitchFamily="34" charset="0"/>
                        </a:rPr>
                        <a:t>Human read-aloud for Mathematics, STE, and Civics (</a:t>
                      </a:r>
                      <a:r>
                        <a:rPr lang="en-US" sz="2000" b="1" i="1">
                          <a:solidFill>
                            <a:srgbClr val="000000"/>
                          </a:solidFill>
                          <a:latin typeface="Arial" panose="020B0604020202020204" pitchFamily="34" charset="0"/>
                          <a:cs typeface="Arial" panose="020B0604020202020204" pitchFamily="34" charset="0"/>
                        </a:rPr>
                        <a:t>not </a:t>
                      </a:r>
                      <a:r>
                        <a:rPr lang="en-US" sz="2000" b="1" i="0">
                          <a:solidFill>
                            <a:srgbClr val="000000"/>
                          </a:solidFill>
                          <a:latin typeface="Arial" panose="020B0604020202020204" pitchFamily="34" charset="0"/>
                          <a:cs typeface="Arial" panose="020B0604020202020204" pitchFamily="34" charset="0"/>
                        </a:rPr>
                        <a:t>ELA)</a:t>
                      </a:r>
                      <a:endParaRPr lang="en-US" sz="200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81693321"/>
                  </a:ext>
                </a:extLst>
              </a:tr>
            </a:tbl>
          </a:graphicData>
        </a:graphic>
      </p:graphicFrame>
      <p:sp>
        <p:nvSpPr>
          <p:cNvPr id="5" name="TextBox 4">
            <a:extLst>
              <a:ext uri="{FF2B5EF4-FFF2-40B4-BE49-F238E27FC236}">
                <a16:creationId xmlns:a16="http://schemas.microsoft.com/office/drawing/2014/main" id="{A8C44CAD-BF62-4B96-B54C-6E8064ED3310}"/>
              </a:ext>
            </a:extLst>
          </p:cNvPr>
          <p:cNvSpPr txBox="1"/>
          <p:nvPr/>
        </p:nvSpPr>
        <p:spPr>
          <a:xfrm>
            <a:off x="173178" y="5533514"/>
            <a:ext cx="11390171" cy="646331"/>
          </a:xfrm>
          <a:prstGeom prst="rect">
            <a:avLst/>
          </a:prstGeom>
          <a:noFill/>
        </p:spPr>
        <p:txBody>
          <a:bodyPr wrap="square" lIns="91440" tIns="45720" rIns="91440" bIns="45720" rtlCol="0" anchor="t">
            <a:spAutoFit/>
          </a:bodyPr>
          <a:lstStyle/>
          <a:p>
            <a:r>
              <a:rPr lang="en-US" b="1">
                <a:solidFill>
                  <a:schemeClr val="accent2">
                    <a:lumMod val="75000"/>
                  </a:schemeClr>
                </a:solidFill>
                <a:latin typeface="Arial" panose="020B0604020202020204" pitchFamily="34" charset="0"/>
                <a:cs typeface="Arial" panose="020B0604020202020204" pitchFamily="34" charset="0"/>
              </a:rPr>
              <a:t>(FD): </a:t>
            </a:r>
            <a:r>
              <a:rPr lang="en-US">
                <a:latin typeface="Arial" panose="020B0604020202020204" pitchFamily="34" charset="0"/>
                <a:cs typeface="Arial" panose="020B0604020202020204" pitchFamily="34" charset="0"/>
              </a:rPr>
              <a:t>Refer to </a:t>
            </a:r>
            <a:r>
              <a:rPr lang="en-US" b="1">
                <a:latin typeface="Arial" panose="020B0604020202020204" pitchFamily="34" charset="0"/>
                <a:cs typeface="Arial" panose="020B0604020202020204" pitchFamily="34" charset="0"/>
              </a:rPr>
              <a:t>Part III section E: MCAS Portal Guidance for Form-Dependent Accommodations </a:t>
            </a:r>
            <a:r>
              <a:rPr lang="en-US">
                <a:latin typeface="Arial" panose="020B0604020202020204" pitchFamily="34" charset="0"/>
                <a:cs typeface="Arial" panose="020B0604020202020204" pitchFamily="34" charset="0"/>
              </a:rPr>
              <a:t>of the Guide to the MCAS Portal for a list of the form-dependent accommodations. </a:t>
            </a:r>
            <a:endParaRPr lang="en-US" sz="1800">
              <a:solidFill>
                <a:schemeClr val="accent2">
                  <a:lumMod val="7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186E527-CCDF-7936-0FF4-33785606E3C4}"/>
              </a:ext>
            </a:extLst>
          </p:cNvPr>
          <p:cNvSpPr>
            <a:spLocks noGrp="1"/>
          </p:cNvSpPr>
          <p:nvPr>
            <p:ph type="sldNum" sz="quarter" idx="12"/>
          </p:nvPr>
        </p:nvSpPr>
        <p:spPr/>
        <p:txBody>
          <a:bodyPr/>
          <a:lstStyle/>
          <a:p>
            <a:fld id="{68A8D22E-6BC5-9E47-900C-2BB94685D9F5}" type="slidenum">
              <a:rPr lang="en-US" smtClean="0"/>
              <a:t>19</a:t>
            </a:fld>
            <a:endParaRPr lang="en-US"/>
          </a:p>
        </p:txBody>
      </p:sp>
    </p:spTree>
    <p:extLst>
      <p:ext uri="{BB962C8B-B14F-4D97-AF65-F5344CB8AC3E}">
        <p14:creationId xmlns:p14="http://schemas.microsoft.com/office/powerpoint/2010/main" val="410181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1"/>
          </p:nvPr>
        </p:nvSpPr>
        <p:spPr/>
        <p:txBody>
          <a:bodyPr vert="horz" lIns="91440" tIns="45720" rIns="91440" bIns="45720" rtlCol="0" anchor="t">
            <a:noAutofit/>
          </a:bodyPr>
          <a:lstStyle/>
          <a:p>
            <a:pPr marL="0" indent="0">
              <a:buClrTx/>
              <a:buNone/>
            </a:pPr>
            <a:r>
              <a:rPr lang="en-US" sz="280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a:solidFill>
                  <a:srgbClr val="101D35"/>
                </a:solidFill>
              </a:rPr>
              <a:t>Julia English, Data and Reporting Specialist </a:t>
            </a:r>
            <a:endParaRPr lang="en-US" sz="2800">
              <a:solidFill>
                <a:srgbClr val="101D35"/>
              </a:solidFill>
              <a:latin typeface="Arial" panose="020B0604020202020204" pitchFamily="34" charset="0"/>
              <a:cs typeface="Arial" panose="020B0604020202020204" pitchFamily="34" charset="0"/>
            </a:endParaRPr>
          </a:p>
          <a:p>
            <a:pPr marL="0" indent="0">
              <a:buClrTx/>
              <a:buNone/>
            </a:pPr>
            <a:r>
              <a:rPr lang="en-US" sz="280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a:solidFill>
                  <a:srgbClr val="101D35"/>
                </a:solidFill>
                <a:latin typeface="Arial"/>
                <a:cs typeface="Arial"/>
              </a:rPr>
              <a:t>Abbie Currier, </a:t>
            </a:r>
            <a:r>
              <a:rPr lang="en-US" sz="2800" err="1">
                <a:solidFill>
                  <a:srgbClr val="101D35"/>
                </a:solidFill>
                <a:latin typeface="Arial"/>
                <a:cs typeface="Arial"/>
              </a:rPr>
              <a:t>eMetric</a:t>
            </a:r>
            <a:r>
              <a:rPr lang="en-US" sz="2800">
                <a:solidFill>
                  <a:srgbClr val="101D35"/>
                </a:solidFill>
                <a:latin typeface="Arial"/>
                <a:cs typeface="Arial"/>
              </a:rPr>
              <a:t> Sr. Project Manager</a:t>
            </a:r>
          </a:p>
        </p:txBody>
      </p:sp>
      <p:sp>
        <p:nvSpPr>
          <p:cNvPr id="2" name="Slide Number Placeholder 1">
            <a:extLst>
              <a:ext uri="{FF2B5EF4-FFF2-40B4-BE49-F238E27FC236}">
                <a16:creationId xmlns:a16="http://schemas.microsoft.com/office/drawing/2014/main" id="{F2315924-13B6-F847-2395-9193EEDBAF74}"/>
              </a:ext>
            </a:extLst>
          </p:cNvPr>
          <p:cNvSpPr>
            <a:spLocks noGrp="1"/>
          </p:cNvSpPr>
          <p:nvPr>
            <p:ph type="sldNum" sz="quarter" idx="12"/>
          </p:nvPr>
        </p:nvSpPr>
        <p:spPr/>
        <p:txBody>
          <a:bodyPr/>
          <a:lstStyle/>
          <a:p>
            <a:fld id="{68A8D22E-6BC5-9E47-900C-2BB94685D9F5}" type="slidenum">
              <a:rPr lang="en-US" smtClean="0">
                <a:solidFill>
                  <a:srgbClr val="000000"/>
                </a:solidFill>
              </a:rPr>
              <a:t>2</a:t>
            </a:fld>
            <a:endParaRPr lang="en-US">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5367-3346-EF5E-1815-CF1DF8495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98531-F971-6975-9A9B-B88A94A79239}"/>
              </a:ext>
            </a:extLst>
          </p:cNvPr>
          <p:cNvSpPr>
            <a:spLocks noGrp="1"/>
          </p:cNvSpPr>
          <p:nvPr>
            <p:ph type="title"/>
          </p:nvPr>
        </p:nvSpPr>
        <p:spPr/>
        <p:txBody>
          <a:bodyPr>
            <a:noAutofit/>
          </a:bodyPr>
          <a:lstStyle/>
          <a:p>
            <a:r>
              <a:rPr lang="en-US" sz="3600">
                <a:latin typeface="Arial" panose="020B0604020202020204" pitchFamily="34" charset="0"/>
                <a:cs typeface="Arial" panose="020B0604020202020204" pitchFamily="34" charset="0"/>
              </a:rPr>
              <a:t>Accessibility Features and Accommodations That </a:t>
            </a:r>
            <a:r>
              <a:rPr lang="en-US" sz="3600" b="1" u="sng">
                <a:latin typeface="Arial" panose="020B0604020202020204" pitchFamily="34" charset="0"/>
                <a:cs typeface="Arial" panose="020B0604020202020204" pitchFamily="34" charset="0"/>
              </a:rPr>
              <a:t>Must Be</a:t>
            </a:r>
            <a:r>
              <a:rPr lang="en-US" sz="3600" b="1">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Included in Student Registration Prior to Testing</a:t>
            </a:r>
          </a:p>
        </p:txBody>
      </p:sp>
      <p:graphicFrame>
        <p:nvGraphicFramePr>
          <p:cNvPr id="4" name="Table 4">
            <a:extLst>
              <a:ext uri="{FF2B5EF4-FFF2-40B4-BE49-F238E27FC236}">
                <a16:creationId xmlns:a16="http://schemas.microsoft.com/office/drawing/2014/main" id="{C7C4C26B-7703-F59D-AE12-B8A5FFFA1EDF}"/>
              </a:ext>
            </a:extLst>
          </p:cNvPr>
          <p:cNvGraphicFramePr>
            <a:graphicFrameLocks/>
          </p:cNvGraphicFramePr>
          <p:nvPr>
            <p:extLst>
              <p:ext uri="{D42A27DB-BD31-4B8C-83A1-F6EECF244321}">
                <p14:modId xmlns:p14="http://schemas.microsoft.com/office/powerpoint/2010/main" val="37852737"/>
              </p:ext>
            </p:extLst>
          </p:nvPr>
        </p:nvGraphicFramePr>
        <p:xfrm>
          <a:off x="109171" y="1604671"/>
          <a:ext cx="11783291" cy="3688080"/>
        </p:xfrm>
        <a:graphic>
          <a:graphicData uri="http://schemas.openxmlformats.org/drawingml/2006/table">
            <a:tbl>
              <a:tblPr firstRow="1" bandRow="1">
                <a:tableStyleId>{5C22544A-7EE6-4342-B048-85BDC9FD1C3A}</a:tableStyleId>
              </a:tblPr>
              <a:tblGrid>
                <a:gridCol w="2478681">
                  <a:extLst>
                    <a:ext uri="{9D8B030D-6E8A-4147-A177-3AD203B41FA5}">
                      <a16:colId xmlns:a16="http://schemas.microsoft.com/office/drawing/2014/main" val="2645349036"/>
                    </a:ext>
                  </a:extLst>
                </a:gridCol>
                <a:gridCol w="9304610">
                  <a:extLst>
                    <a:ext uri="{9D8B030D-6E8A-4147-A177-3AD203B41FA5}">
                      <a16:colId xmlns:a16="http://schemas.microsoft.com/office/drawing/2014/main" val="34721014"/>
                    </a:ext>
                  </a:extLst>
                </a:gridCol>
              </a:tblGrid>
              <a:tr h="287326">
                <a:tc>
                  <a:txBody>
                    <a:bodyPr/>
                    <a:lstStyle/>
                    <a:p>
                      <a:r>
                        <a:rPr lang="en-US" sz="2000">
                          <a:latin typeface="Arial" panose="020B0604020202020204" pitchFamily="34" charset="0"/>
                          <a:cs typeface="Arial" panose="020B0604020202020204" pitchFamily="34" charset="0"/>
                        </a:rPr>
                        <a:t>Accommodation #</a:t>
                      </a:r>
                    </a:p>
                  </a:txBody>
                  <a:tcPr anchor="ctr"/>
                </a:tc>
                <a:tc>
                  <a:txBody>
                    <a:bodyPr/>
                    <a:lstStyle/>
                    <a:p>
                      <a:r>
                        <a:rPr lang="en-US" sz="2000">
                          <a:latin typeface="Arial" panose="020B0604020202020204" pitchFamily="34" charset="0"/>
                          <a:cs typeface="Arial" panose="020B0604020202020204" pitchFamily="34" charset="0"/>
                        </a:rPr>
                        <a:t>Description</a:t>
                      </a:r>
                    </a:p>
                  </a:txBody>
                  <a:tcPr anchor="ctr"/>
                </a:tc>
                <a:extLst>
                  <a:ext uri="{0D108BD9-81ED-4DB2-BD59-A6C34878D82A}">
                    <a16:rowId xmlns:a16="http://schemas.microsoft.com/office/drawing/2014/main" val="1424088549"/>
                  </a:ext>
                </a:extLst>
              </a:tr>
              <a:tr h="558133">
                <a:tc>
                  <a:txBody>
                    <a:bodyPr/>
                    <a:lstStyle/>
                    <a:p>
                      <a:pPr>
                        <a:spcAft>
                          <a:spcPts val="0"/>
                        </a:spcAft>
                      </a:pPr>
                      <a:r>
                        <a:rPr lang="en-US" sz="2000" b="1">
                          <a:solidFill>
                            <a:srgbClr val="000000"/>
                          </a:solidFill>
                          <a:latin typeface="Arial" panose="020B0604020202020204" pitchFamily="34" charset="0"/>
                          <a:cs typeface="Arial" panose="020B0604020202020204" pitchFamily="34" charset="0"/>
                        </a:rPr>
                        <a:t>A6.1 or A6.2 </a:t>
                      </a:r>
                      <a:r>
                        <a:rPr lang="en-US" sz="2000" b="1">
                          <a:solidFill>
                            <a:schemeClr val="accent2">
                              <a:lumMod val="75000"/>
                            </a:schemeClr>
                          </a:solidFill>
                          <a:latin typeface="Arial" panose="020B0604020202020204" pitchFamily="34" charset="0"/>
                          <a:cs typeface="Arial" panose="020B0604020202020204" pitchFamily="34" charset="0"/>
                        </a:rPr>
                        <a:t>(FD)</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2000">
                          <a:solidFill>
                            <a:srgbClr val="000000"/>
                          </a:solidFill>
                          <a:latin typeface="Arial" panose="020B0604020202020204" pitchFamily="34" charset="0"/>
                          <a:cs typeface="Arial" panose="020B0604020202020204" pitchFamily="34" charset="0"/>
                        </a:rPr>
                        <a:t>Human signer for Math, STE, Civics, or ELA test questions only </a:t>
                      </a:r>
                      <a:r>
                        <a:rPr lang="en-US" sz="2000" b="1">
                          <a:solidFill>
                            <a:srgbClr val="000000"/>
                          </a:solidFill>
                          <a:latin typeface="Arial" panose="020B0604020202020204" pitchFamily="34" charset="0"/>
                          <a:cs typeface="Arial" panose="020B0604020202020204" pitchFamily="34" charset="0"/>
                        </a:rPr>
                        <a:t>(but </a:t>
                      </a:r>
                      <a:r>
                        <a:rPr lang="en-US" sz="2000" b="1" i="1">
                          <a:solidFill>
                            <a:srgbClr val="000000"/>
                          </a:solidFill>
                          <a:latin typeface="Arial" panose="020B0604020202020204" pitchFamily="34" charset="0"/>
                          <a:cs typeface="Arial" panose="020B0604020202020204" pitchFamily="34" charset="0"/>
                        </a:rPr>
                        <a:t>not </a:t>
                      </a:r>
                      <a:r>
                        <a:rPr lang="en-US" sz="2000" b="1">
                          <a:solidFill>
                            <a:srgbClr val="000000"/>
                          </a:solidFill>
                          <a:latin typeface="Arial" panose="020B0604020202020204" pitchFamily="34" charset="0"/>
                          <a:cs typeface="Arial" panose="020B0604020202020204" pitchFamily="34" charset="0"/>
                        </a:rPr>
                        <a:t>ELA reading passages) </a:t>
                      </a:r>
                    </a:p>
                    <a:p>
                      <a:pPr>
                        <a:spcAft>
                          <a:spcPts val="0"/>
                        </a:spcAft>
                      </a:pPr>
                      <a:r>
                        <a:rPr lang="en-US" sz="2000">
                          <a:solidFill>
                            <a:srgbClr val="000000"/>
                          </a:solidFill>
                          <a:latin typeface="Arial" panose="020B0604020202020204" pitchFamily="34" charset="0"/>
                          <a:cs typeface="Arial" panose="020B0604020202020204" pitchFamily="34" charset="0"/>
                        </a:rPr>
                        <a:t>or ASL video for spring grade 10 Math and June high school Science – CBT only</a:t>
                      </a:r>
                    </a:p>
                  </a:txBody>
                  <a:tcPr anchor="ctr"/>
                </a:tc>
                <a:extLst>
                  <a:ext uri="{0D108BD9-81ED-4DB2-BD59-A6C34878D82A}">
                    <a16:rowId xmlns:a16="http://schemas.microsoft.com/office/drawing/2014/main" val="877071746"/>
                  </a:ext>
                </a:extLst>
              </a:tr>
              <a:tr h="287326">
                <a:tc>
                  <a:txBody>
                    <a:bodyPr/>
                    <a:lstStyle/>
                    <a:p>
                      <a:pPr>
                        <a:spcAft>
                          <a:spcPts val="0"/>
                        </a:spcAft>
                      </a:pPr>
                      <a:r>
                        <a:rPr lang="en-US" sz="2000" b="1">
                          <a:solidFill>
                            <a:srgbClr val="000000"/>
                          </a:solidFill>
                          <a:latin typeface="Arial" panose="020B0604020202020204" pitchFamily="34" charset="0"/>
                          <a:cs typeface="Arial" panose="020B0604020202020204" pitchFamily="34" charset="0"/>
                        </a:rPr>
                        <a:t>A9 </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2000">
                          <a:solidFill>
                            <a:srgbClr val="000000"/>
                          </a:solidFill>
                          <a:latin typeface="Arial" panose="020B0604020202020204" pitchFamily="34" charset="0"/>
                          <a:cs typeface="Arial" panose="020B0604020202020204" pitchFamily="34" charset="0"/>
                        </a:rPr>
                        <a:t>Graphic organizer, checklist, or supplemental reference sheet </a:t>
                      </a:r>
                    </a:p>
                  </a:txBody>
                  <a:tcPr anchor="ctr"/>
                </a:tc>
                <a:extLst>
                  <a:ext uri="{0D108BD9-81ED-4DB2-BD59-A6C34878D82A}">
                    <a16:rowId xmlns:a16="http://schemas.microsoft.com/office/drawing/2014/main" val="1656079542"/>
                  </a:ext>
                </a:extLst>
              </a:tr>
              <a:tr h="499695">
                <a:tc>
                  <a:txBody>
                    <a:bodyPr/>
                    <a:lstStyle/>
                    <a:p>
                      <a:pPr>
                        <a:spcAft>
                          <a:spcPts val="0"/>
                        </a:spcAft>
                      </a:pPr>
                      <a:r>
                        <a:rPr lang="en-US" sz="2000" b="1">
                          <a:solidFill>
                            <a:srgbClr val="000000"/>
                          </a:solidFill>
                          <a:latin typeface="Arial" panose="020B0604020202020204" pitchFamily="34" charset="0"/>
                          <a:cs typeface="Arial" panose="020B0604020202020204" pitchFamily="34" charset="0"/>
                        </a:rPr>
                        <a:t>A10.1 or A10.2 </a:t>
                      </a:r>
                    </a:p>
                    <a:p>
                      <a:pPr>
                        <a:spcAft>
                          <a:spcPts val="0"/>
                        </a:spcAft>
                      </a:pPr>
                      <a:r>
                        <a:rPr lang="en-US" sz="2000" b="1">
                          <a:solidFill>
                            <a:srgbClr val="000000"/>
                          </a:solidFill>
                          <a:latin typeface="Arial" panose="020B0604020202020204" pitchFamily="34" charset="0"/>
                          <a:cs typeface="Arial" panose="020B0604020202020204" pitchFamily="34" charset="0"/>
                        </a:rPr>
                        <a:t>EL4.1 or EL4.2</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a:solidFill>
                            <a:srgbClr val="000000"/>
                          </a:solidFill>
                          <a:latin typeface="Arial" panose="020B0604020202020204" pitchFamily="34" charset="0"/>
                          <a:cs typeface="Arial" panose="020B0604020202020204" pitchFamily="34" charset="0"/>
                        </a:rPr>
                        <a:t>Scribe responses or speech-to-text for Mathematics, STE, and Civics (</a:t>
                      </a:r>
                      <a:r>
                        <a:rPr lang="en-US" sz="2000" b="1" i="1">
                          <a:solidFill>
                            <a:srgbClr val="000000"/>
                          </a:solidFill>
                          <a:latin typeface="Arial" panose="020B0604020202020204" pitchFamily="34" charset="0"/>
                          <a:cs typeface="Arial" panose="020B0604020202020204" pitchFamily="34" charset="0"/>
                        </a:rPr>
                        <a:t>not </a:t>
                      </a:r>
                      <a:r>
                        <a:rPr lang="en-US" sz="2000" b="1" i="0">
                          <a:solidFill>
                            <a:srgbClr val="000000"/>
                          </a:solidFill>
                          <a:latin typeface="Arial" panose="020B0604020202020204" pitchFamily="34" charset="0"/>
                          <a:cs typeface="Arial" panose="020B0604020202020204" pitchFamily="34" charset="0"/>
                        </a:rPr>
                        <a:t>ELA)</a:t>
                      </a:r>
                      <a:r>
                        <a:rPr lang="en-US" sz="2000">
                          <a:solidFill>
                            <a:srgbClr val="000000"/>
                          </a:solidFill>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130179504"/>
                  </a:ext>
                </a:extLst>
              </a:tr>
              <a:tr h="287326">
                <a:tc>
                  <a:txBody>
                    <a:bodyPr/>
                    <a:lstStyle/>
                    <a:p>
                      <a:pPr>
                        <a:spcAft>
                          <a:spcPts val="0"/>
                        </a:spcAft>
                      </a:pPr>
                      <a:r>
                        <a:rPr lang="en-US" sz="2000" b="1">
                          <a:solidFill>
                            <a:srgbClr val="000000"/>
                          </a:solidFill>
                          <a:latin typeface="Arial" panose="020B0604020202020204" pitchFamily="34" charset="0"/>
                          <a:cs typeface="Arial" panose="020B0604020202020204" pitchFamily="34" charset="0"/>
                        </a:rPr>
                        <a:t>A12</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Typed responses – PBT only</a:t>
                      </a:r>
                    </a:p>
                  </a:txBody>
                  <a:tcPr anchor="ctr"/>
                </a:tc>
                <a:extLst>
                  <a:ext uri="{0D108BD9-81ED-4DB2-BD59-A6C34878D82A}">
                    <a16:rowId xmlns:a16="http://schemas.microsoft.com/office/drawing/2014/main" val="601958190"/>
                  </a:ext>
                </a:extLst>
              </a:tr>
              <a:tr h="287326">
                <a:tc>
                  <a:txBody>
                    <a:bodyPr/>
                    <a:lstStyle/>
                    <a:p>
                      <a:pPr>
                        <a:spcAft>
                          <a:spcPts val="0"/>
                        </a:spcAft>
                      </a:pPr>
                      <a:r>
                        <a:rPr lang="en-US" sz="2000" b="1">
                          <a:solidFill>
                            <a:srgbClr val="000000"/>
                          </a:solidFill>
                          <a:latin typeface="Arial" panose="020B0604020202020204" pitchFamily="34" charset="0"/>
                          <a:cs typeface="Arial" panose="020B0604020202020204" pitchFamily="34" charset="0"/>
                        </a:rPr>
                        <a:t>A18 or EL8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Word prediction for Mathematics, Science, and Civics (</a:t>
                      </a:r>
                      <a:r>
                        <a:rPr lang="en-US" sz="2000" b="1" i="1">
                          <a:solidFill>
                            <a:srgbClr val="000000"/>
                          </a:solidFill>
                          <a:latin typeface="Arial" panose="020B0604020202020204" pitchFamily="34" charset="0"/>
                          <a:cs typeface="Arial" panose="020B0604020202020204" pitchFamily="34" charset="0"/>
                        </a:rPr>
                        <a:t>not </a:t>
                      </a:r>
                      <a:r>
                        <a:rPr lang="en-US" sz="2000" b="1">
                          <a:solidFill>
                            <a:srgbClr val="000000"/>
                          </a:solidFill>
                          <a:latin typeface="Arial" panose="020B0604020202020204" pitchFamily="34" charset="0"/>
                          <a:cs typeface="Arial" panose="020B0604020202020204" pitchFamily="34" charset="0"/>
                        </a:rPr>
                        <a:t>ELA</a:t>
                      </a:r>
                      <a:r>
                        <a:rPr lang="en-US" sz="2000">
                          <a:solidFill>
                            <a:srgbClr val="000000"/>
                          </a:solidFill>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296082280"/>
                  </a:ext>
                </a:extLst>
              </a:tr>
              <a:tr h="287326">
                <a:tc>
                  <a:txBody>
                    <a:bodyPr/>
                    <a:lstStyle/>
                    <a:p>
                      <a:pPr>
                        <a:spcAft>
                          <a:spcPts val="0"/>
                        </a:spcAft>
                      </a:pPr>
                      <a:r>
                        <a:rPr lang="en-US" sz="2000" b="1">
                          <a:solidFill>
                            <a:srgbClr val="000000"/>
                          </a:solidFill>
                          <a:latin typeface="Arial" panose="020B0604020202020204" pitchFamily="34" charset="0"/>
                          <a:cs typeface="Arial" panose="020B0604020202020204" pitchFamily="34" charset="0"/>
                        </a:rPr>
                        <a:t>EL7 </a:t>
                      </a:r>
                      <a:r>
                        <a:rPr lang="en-US" sz="2000" b="1">
                          <a:solidFill>
                            <a:schemeClr val="accent2">
                              <a:lumMod val="75000"/>
                            </a:schemeClr>
                          </a:solidFill>
                          <a:latin typeface="Arial" panose="020B0604020202020204" pitchFamily="34" charset="0"/>
                          <a:cs typeface="Arial" panose="020B0604020202020204" pitchFamily="34" charset="0"/>
                        </a:rPr>
                        <a:t>(FD)</a:t>
                      </a:r>
                      <a:endParaRPr lang="en-US" sz="2000" b="1">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Spanish/English editions of the Mathematics, STE, or Civics tests</a:t>
                      </a:r>
                    </a:p>
                  </a:txBody>
                  <a:tcPr anchor="ctr"/>
                </a:tc>
                <a:extLst>
                  <a:ext uri="{0D108BD9-81ED-4DB2-BD59-A6C34878D82A}">
                    <a16:rowId xmlns:a16="http://schemas.microsoft.com/office/drawing/2014/main" val="1106389111"/>
                  </a:ext>
                </a:extLst>
              </a:tr>
            </a:tbl>
          </a:graphicData>
        </a:graphic>
      </p:graphicFrame>
      <p:sp>
        <p:nvSpPr>
          <p:cNvPr id="3" name="Slide Number Placeholder 2">
            <a:extLst>
              <a:ext uri="{FF2B5EF4-FFF2-40B4-BE49-F238E27FC236}">
                <a16:creationId xmlns:a16="http://schemas.microsoft.com/office/drawing/2014/main" id="{C779B05B-85FC-8B5D-F3C7-A343D50FCF64}"/>
              </a:ext>
            </a:extLst>
          </p:cNvPr>
          <p:cNvSpPr>
            <a:spLocks noGrp="1"/>
          </p:cNvSpPr>
          <p:nvPr>
            <p:ph type="sldNum" sz="quarter" idx="12"/>
          </p:nvPr>
        </p:nvSpPr>
        <p:spPr/>
        <p:txBody>
          <a:bodyPr/>
          <a:lstStyle/>
          <a:p>
            <a:fld id="{68A8D22E-6BC5-9E47-900C-2BB94685D9F5}" type="slidenum">
              <a:rPr lang="en-US" smtClean="0"/>
              <a:t>20</a:t>
            </a:fld>
            <a:endParaRPr lang="en-US"/>
          </a:p>
        </p:txBody>
      </p:sp>
      <p:sp>
        <p:nvSpPr>
          <p:cNvPr id="6" name="TextBox 5">
            <a:extLst>
              <a:ext uri="{FF2B5EF4-FFF2-40B4-BE49-F238E27FC236}">
                <a16:creationId xmlns:a16="http://schemas.microsoft.com/office/drawing/2014/main" id="{6A321B5F-16E4-470E-EE50-C62A6AE00F19}"/>
              </a:ext>
            </a:extLst>
          </p:cNvPr>
          <p:cNvSpPr txBox="1"/>
          <p:nvPr/>
        </p:nvSpPr>
        <p:spPr>
          <a:xfrm>
            <a:off x="2279671" y="5625971"/>
            <a:ext cx="8658224" cy="923330"/>
          </a:xfrm>
          <a:prstGeom prst="rect">
            <a:avLst/>
          </a:prstGeom>
          <a:noFill/>
        </p:spPr>
        <p:txBody>
          <a:bodyPr wrap="square" lIns="91440" tIns="45720" rIns="91440" bIns="45720" rtlCol="0" anchor="t">
            <a:spAutoFit/>
          </a:bodyPr>
          <a:lstStyle/>
          <a:p>
            <a:r>
              <a:rPr lang="en-US" b="1">
                <a:solidFill>
                  <a:schemeClr val="accent2">
                    <a:lumMod val="75000"/>
                  </a:schemeClr>
                </a:solidFill>
                <a:latin typeface="Arial" panose="020B0604020202020204" pitchFamily="34" charset="0"/>
                <a:cs typeface="Arial" panose="020B0604020202020204" pitchFamily="34" charset="0"/>
              </a:rPr>
              <a:t>(FD): </a:t>
            </a:r>
            <a:r>
              <a:rPr lang="en-US">
                <a:latin typeface="Arial" panose="020B0604020202020204" pitchFamily="34" charset="0"/>
                <a:cs typeface="Arial" panose="020B0604020202020204" pitchFamily="34" charset="0"/>
              </a:rPr>
              <a:t>Refer to </a:t>
            </a:r>
            <a:r>
              <a:rPr lang="en-US" b="1">
                <a:latin typeface="Arial" panose="020B0604020202020204" pitchFamily="34" charset="0"/>
                <a:cs typeface="Arial" panose="020B0604020202020204" pitchFamily="34" charset="0"/>
              </a:rPr>
              <a:t>Part III section E: MCAS Portal Guidance for Form-Dependent Accommodations </a:t>
            </a:r>
            <a:r>
              <a:rPr lang="en-US">
                <a:latin typeface="Arial" panose="020B0604020202020204" pitchFamily="34" charset="0"/>
                <a:cs typeface="Arial" panose="020B0604020202020204" pitchFamily="34" charset="0"/>
              </a:rPr>
              <a:t>of the Guide to the MCAS Portal for a list of the form-dependent accommodations. </a:t>
            </a:r>
            <a:endParaRPr lang="en-US" sz="180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00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600">
                <a:latin typeface="Arial" panose="020B0604020202020204" pitchFamily="34" charset="0"/>
                <a:cs typeface="Arial" panose="020B0604020202020204" pitchFamily="34" charset="0"/>
              </a:rPr>
              <a:t>Special Access Accommodations That </a:t>
            </a:r>
            <a:r>
              <a:rPr lang="en-US" sz="3600" b="1" u="sng">
                <a:latin typeface="Arial" panose="020B0604020202020204" pitchFamily="34" charset="0"/>
                <a:cs typeface="Arial" panose="020B0604020202020204" pitchFamily="34" charset="0"/>
              </a:rPr>
              <a:t>Must Be</a:t>
            </a:r>
            <a:r>
              <a:rPr lang="en-US" sz="3600" b="1">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Included in Student Registration Prior to Testing</a:t>
            </a:r>
          </a:p>
        </p:txBody>
      </p:sp>
      <p:graphicFrame>
        <p:nvGraphicFramePr>
          <p:cNvPr id="4" name="Table 4">
            <a:extLst>
              <a:ext uri="{FF2B5EF4-FFF2-40B4-BE49-F238E27FC236}">
                <a16:creationId xmlns:a16="http://schemas.microsoft.com/office/drawing/2014/main" id="{8EE4371B-B06B-42E8-B8C1-2BC1D2EDC663}"/>
              </a:ext>
            </a:extLst>
          </p:cNvPr>
          <p:cNvGraphicFramePr>
            <a:graphicFrameLocks/>
          </p:cNvGraphicFramePr>
          <p:nvPr>
            <p:extLst>
              <p:ext uri="{D42A27DB-BD31-4B8C-83A1-F6EECF244321}">
                <p14:modId xmlns:p14="http://schemas.microsoft.com/office/powerpoint/2010/main" val="4207613310"/>
              </p:ext>
            </p:extLst>
          </p:nvPr>
        </p:nvGraphicFramePr>
        <p:xfrm>
          <a:off x="333375" y="1713308"/>
          <a:ext cx="11525250" cy="34442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613494151"/>
                    </a:ext>
                  </a:extLst>
                </a:gridCol>
                <a:gridCol w="9086850">
                  <a:extLst>
                    <a:ext uri="{9D8B030D-6E8A-4147-A177-3AD203B41FA5}">
                      <a16:colId xmlns:a16="http://schemas.microsoft.com/office/drawing/2014/main" val="3160398165"/>
                    </a:ext>
                  </a:extLst>
                </a:gridCol>
              </a:tblGrid>
              <a:tr h="370840">
                <a:tc>
                  <a:txBody>
                    <a:bodyPr/>
                    <a:lstStyle/>
                    <a:p>
                      <a:pPr>
                        <a:spcAft>
                          <a:spcPts val="400"/>
                        </a:spcAft>
                      </a:pPr>
                      <a:r>
                        <a:rPr lang="en-US" sz="2000">
                          <a:latin typeface="Arial" panose="020B0604020202020204" pitchFamily="34" charset="0"/>
                          <a:cs typeface="Arial" panose="020B0604020202020204" pitchFamily="34" charset="0"/>
                        </a:rPr>
                        <a:t>Accommodation #</a:t>
                      </a:r>
                    </a:p>
                  </a:txBody>
                  <a:tcPr/>
                </a:tc>
                <a:tc>
                  <a:txBody>
                    <a:bodyPr/>
                    <a:lstStyle/>
                    <a:p>
                      <a:pPr>
                        <a:spcAft>
                          <a:spcPts val="400"/>
                        </a:spcAft>
                      </a:pPr>
                      <a:r>
                        <a:rPr lang="en-US" sz="200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3971760879"/>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SA1.1</a:t>
                      </a:r>
                    </a:p>
                  </a:txBody>
                  <a:tcPr anchor="ctr"/>
                </a:tc>
                <a:tc>
                  <a:txBody>
                    <a:bodyPr/>
                    <a:lstStyle/>
                    <a:p>
                      <a:pPr marL="0" marR="0" lvl="0" indent="0" algn="l" rtl="0" eaLnBrk="1" fontAlgn="auto" latinLnBrk="0" hangingPunct="1">
                        <a:lnSpc>
                          <a:spcPct val="100000"/>
                        </a:lnSpc>
                        <a:spcBef>
                          <a:spcPts val="0"/>
                        </a:spcBef>
                        <a:spcAft>
                          <a:spcPts val="400"/>
                        </a:spcAft>
                        <a:buClrTx/>
                        <a:buSzTx/>
                        <a:buFontTx/>
                        <a:buNone/>
                      </a:pPr>
                      <a:r>
                        <a:rPr lang="nb-NO" sz="2200">
                          <a:solidFill>
                            <a:srgbClr val="000000"/>
                          </a:solidFill>
                          <a:latin typeface="Arial" panose="020B0604020202020204" pitchFamily="34" charset="0"/>
                          <a:cs typeface="Arial" panose="020B0604020202020204" pitchFamily="34" charset="0"/>
                        </a:rPr>
                        <a:t>Text-to-speech </a:t>
                      </a:r>
                      <a:r>
                        <a:rPr lang="nb-NO" sz="2200" b="1">
                          <a:solidFill>
                            <a:srgbClr val="000000"/>
                          </a:solidFill>
                          <a:latin typeface="Arial" panose="020B0604020202020204" pitchFamily="34" charset="0"/>
                          <a:cs typeface="Arial" panose="020B0604020202020204" pitchFamily="34" charset="0"/>
                        </a:rPr>
                        <a:t>for ELA only</a:t>
                      </a:r>
                    </a:p>
                  </a:txBody>
                  <a:tcPr anchor="ctr"/>
                </a:tc>
                <a:extLst>
                  <a:ext uri="{0D108BD9-81ED-4DB2-BD59-A6C34878D82A}">
                    <a16:rowId xmlns:a16="http://schemas.microsoft.com/office/drawing/2014/main" val="3583512196"/>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SA1.2 </a:t>
                      </a:r>
                      <a:r>
                        <a:rPr lang="en-US" sz="2400" b="1">
                          <a:solidFill>
                            <a:schemeClr val="accent2">
                              <a:lumMod val="75000"/>
                            </a:schemeClr>
                          </a:solidFill>
                          <a:latin typeface="Arial" panose="020B0604020202020204" pitchFamily="34" charset="0"/>
                          <a:cs typeface="Arial" panose="020B0604020202020204" pitchFamily="34" charset="0"/>
                        </a:rPr>
                        <a:t>(FD)</a:t>
                      </a:r>
                      <a:endParaRPr lang="nb-NO" sz="2200" b="1">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rtl="0" eaLnBrk="1" fontAlgn="auto" latinLnBrk="0" hangingPunct="1">
                        <a:lnSpc>
                          <a:spcPct val="100000"/>
                        </a:lnSpc>
                        <a:spcBef>
                          <a:spcPts val="0"/>
                        </a:spcBef>
                        <a:spcAft>
                          <a:spcPts val="400"/>
                        </a:spcAft>
                        <a:buClrTx/>
                        <a:buSzTx/>
                        <a:buFontTx/>
                        <a:buNone/>
                      </a:pPr>
                      <a:r>
                        <a:rPr lang="nb-NO" sz="2200">
                          <a:solidFill>
                            <a:srgbClr val="000000"/>
                          </a:solidFill>
                          <a:latin typeface="Arial" panose="020B0604020202020204" pitchFamily="34" charset="0"/>
                          <a:cs typeface="Arial" panose="020B0604020202020204" pitchFamily="34" charset="0"/>
                        </a:rPr>
                        <a:t>Human read-aloud </a:t>
                      </a:r>
                      <a:r>
                        <a:rPr lang="nb-NO" sz="2200" b="1">
                          <a:solidFill>
                            <a:srgbClr val="000000"/>
                          </a:solidFill>
                          <a:latin typeface="Arial" panose="020B0604020202020204" pitchFamily="34" charset="0"/>
                          <a:cs typeface="Arial" panose="020B0604020202020204" pitchFamily="34" charset="0"/>
                        </a:rPr>
                        <a:t>for ELA only</a:t>
                      </a:r>
                    </a:p>
                  </a:txBody>
                  <a:tcPr anchor="ctr"/>
                </a:tc>
                <a:extLst>
                  <a:ext uri="{0D108BD9-81ED-4DB2-BD59-A6C34878D82A}">
                    <a16:rowId xmlns:a16="http://schemas.microsoft.com/office/drawing/2014/main" val="2356349743"/>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SA2  </a:t>
                      </a:r>
                      <a:r>
                        <a:rPr lang="en-US" sz="2400" b="1">
                          <a:solidFill>
                            <a:schemeClr val="accent2">
                              <a:lumMod val="75000"/>
                            </a:schemeClr>
                          </a:solidFill>
                          <a:latin typeface="Arial" panose="020B0604020202020204" pitchFamily="34" charset="0"/>
                          <a:cs typeface="Arial" panose="020B0604020202020204" pitchFamily="34" charset="0"/>
                        </a:rPr>
                        <a:t>(FD)</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algn="l">
                        <a:spcAft>
                          <a:spcPts val="400"/>
                        </a:spcAft>
                      </a:pPr>
                      <a:r>
                        <a:rPr lang="nb-NO" sz="2200">
                          <a:solidFill>
                            <a:srgbClr val="000000"/>
                          </a:solidFill>
                          <a:latin typeface="Arial" panose="020B0604020202020204" pitchFamily="34" charset="0"/>
                          <a:cs typeface="Arial" panose="020B0604020202020204" pitchFamily="34" charset="0"/>
                        </a:rPr>
                        <a:t>Human signer </a:t>
                      </a:r>
                      <a:r>
                        <a:rPr lang="nb-NO" sz="2200" b="1">
                          <a:solidFill>
                            <a:srgbClr val="000000"/>
                          </a:solidFill>
                          <a:latin typeface="Arial" panose="020B0604020202020204" pitchFamily="34" charset="0"/>
                          <a:cs typeface="Arial" panose="020B0604020202020204" pitchFamily="34" charset="0"/>
                        </a:rPr>
                        <a:t>for ELA only</a:t>
                      </a:r>
                      <a:endParaRPr lang="en-US" sz="2200" b="1">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1528228"/>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SA3.1 or SA3.2</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algn="l">
                        <a:spcAft>
                          <a:spcPts val="400"/>
                        </a:spcAft>
                      </a:pPr>
                      <a:r>
                        <a:rPr lang="en-US" sz="2200">
                          <a:solidFill>
                            <a:srgbClr val="000000"/>
                          </a:solidFill>
                          <a:latin typeface="Arial" panose="020B0604020202020204" pitchFamily="34" charset="0"/>
                          <a:cs typeface="Arial" panose="020B0604020202020204" pitchFamily="34" charset="0"/>
                        </a:rPr>
                        <a:t>Human scribe or speech-to-text device </a:t>
                      </a:r>
                      <a:r>
                        <a:rPr lang="en-US" sz="2200" b="1">
                          <a:solidFill>
                            <a:srgbClr val="000000"/>
                          </a:solidFill>
                          <a:latin typeface="Arial" panose="020B0604020202020204" pitchFamily="34" charset="0"/>
                          <a:cs typeface="Arial" panose="020B0604020202020204" pitchFamily="34" charset="0"/>
                        </a:rPr>
                        <a:t>for ELA </a:t>
                      </a:r>
                      <a:r>
                        <a:rPr lang="nb-NO" sz="2200" b="1">
                          <a:solidFill>
                            <a:srgbClr val="000000"/>
                          </a:solidFill>
                          <a:latin typeface="Arial" panose="020B0604020202020204" pitchFamily="34" charset="0"/>
                          <a:cs typeface="Arial" panose="020B0604020202020204" pitchFamily="34" charset="0"/>
                        </a:rPr>
                        <a:t>only</a:t>
                      </a:r>
                      <a:endParaRPr lang="en-US" sz="2200" b="1">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57024740"/>
                  </a:ext>
                </a:extLst>
              </a:tr>
              <a:tr h="370840">
                <a:tc>
                  <a:txBody>
                    <a:bodyPr/>
                    <a:lstStyle/>
                    <a:p>
                      <a:pPr algn="l">
                        <a:spcAft>
                          <a:spcPts val="400"/>
                        </a:spcAft>
                      </a:pPr>
                      <a:r>
                        <a:rPr lang="en-US" sz="2200" b="1">
                          <a:solidFill>
                            <a:srgbClr val="000000"/>
                          </a:solidFill>
                          <a:latin typeface="Arial" panose="020B0604020202020204" pitchFamily="34" charset="0"/>
                          <a:cs typeface="Arial" panose="020B0604020202020204" pitchFamily="34" charset="0"/>
                        </a:rPr>
                        <a:t>SA4 </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algn="l">
                        <a:spcAft>
                          <a:spcPts val="400"/>
                        </a:spcAft>
                      </a:pPr>
                      <a:r>
                        <a:rPr lang="en-US" sz="2200">
                          <a:solidFill>
                            <a:srgbClr val="000000"/>
                          </a:solidFill>
                          <a:latin typeface="Arial" panose="020B0604020202020204" pitchFamily="34" charset="0"/>
                          <a:cs typeface="Arial" panose="020B0604020202020204" pitchFamily="34" charset="0"/>
                        </a:rPr>
                        <a:t>Calculator device (or arithmetic table) for </a:t>
                      </a:r>
                      <a:r>
                        <a:rPr lang="en-US" sz="2200" b="1">
                          <a:solidFill>
                            <a:srgbClr val="000000"/>
                          </a:solidFill>
                          <a:latin typeface="Arial" panose="020B0604020202020204" pitchFamily="34" charset="0"/>
                          <a:cs typeface="Arial" panose="020B0604020202020204" pitchFamily="34" charset="0"/>
                        </a:rPr>
                        <a:t>noncalculator </a:t>
                      </a:r>
                      <a:r>
                        <a:rPr lang="en-US" sz="2200">
                          <a:solidFill>
                            <a:srgbClr val="000000"/>
                          </a:solidFill>
                          <a:latin typeface="Arial" panose="020B0604020202020204" pitchFamily="34" charset="0"/>
                          <a:cs typeface="Arial" panose="020B0604020202020204" pitchFamily="34" charset="0"/>
                        </a:rPr>
                        <a:t>Math session</a:t>
                      </a:r>
                    </a:p>
                  </a:txBody>
                  <a:tcPr anchor="ctr"/>
                </a:tc>
                <a:extLst>
                  <a:ext uri="{0D108BD9-81ED-4DB2-BD59-A6C34878D82A}">
                    <a16:rowId xmlns:a16="http://schemas.microsoft.com/office/drawing/2014/main" val="3231832434"/>
                  </a:ext>
                </a:extLst>
              </a:tr>
              <a:tr h="370840">
                <a:tc>
                  <a:txBody>
                    <a:bodyPr/>
                    <a:lstStyle/>
                    <a:p>
                      <a:pPr algn="l">
                        <a:spcAft>
                          <a:spcPts val="400"/>
                        </a:spcAft>
                      </a:pPr>
                      <a:r>
                        <a:rPr lang="en-US" sz="2200" b="1">
                          <a:solidFill>
                            <a:srgbClr val="000000"/>
                          </a:solidFill>
                          <a:latin typeface="Arial" panose="020B0604020202020204" pitchFamily="34" charset="0"/>
                          <a:cs typeface="Arial" panose="020B0604020202020204" pitchFamily="34" charset="0"/>
                        </a:rPr>
                        <a:t>SA5</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algn="l">
                        <a:spcAft>
                          <a:spcPts val="400"/>
                        </a:spcAft>
                      </a:pPr>
                      <a:r>
                        <a:rPr lang="en-US" sz="2200">
                          <a:solidFill>
                            <a:srgbClr val="000000"/>
                          </a:solidFill>
                          <a:latin typeface="Arial" panose="020B0604020202020204" pitchFamily="34" charset="0"/>
                          <a:cs typeface="Arial" panose="020B0604020202020204" pitchFamily="34" charset="0"/>
                        </a:rPr>
                        <a:t>Spell-checker </a:t>
                      </a:r>
                      <a:r>
                        <a:rPr lang="en-US" sz="2200" b="1">
                          <a:solidFill>
                            <a:srgbClr val="000000"/>
                          </a:solidFill>
                          <a:latin typeface="Arial" panose="020B0604020202020204" pitchFamily="34" charset="0"/>
                          <a:cs typeface="Arial" panose="020B0604020202020204" pitchFamily="34" charset="0"/>
                        </a:rPr>
                        <a:t>for ELA </a:t>
                      </a:r>
                      <a:r>
                        <a:rPr lang="nb-NO" sz="2200" b="1">
                          <a:solidFill>
                            <a:srgbClr val="000000"/>
                          </a:solidFill>
                          <a:latin typeface="Arial" panose="020B0604020202020204" pitchFamily="34" charset="0"/>
                          <a:cs typeface="Arial" panose="020B0604020202020204" pitchFamily="34" charset="0"/>
                        </a:rPr>
                        <a:t>only</a:t>
                      </a:r>
                      <a:endParaRPr lang="en-US" sz="2200" b="1">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77388581"/>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SA6</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nb-NO" sz="2200">
                          <a:solidFill>
                            <a:srgbClr val="000000"/>
                          </a:solidFill>
                          <a:latin typeface="Arial" panose="020B0604020202020204" pitchFamily="34" charset="0"/>
                          <a:cs typeface="Arial" panose="020B0604020202020204" pitchFamily="34" charset="0"/>
                        </a:rPr>
                        <a:t>Word prediction </a:t>
                      </a:r>
                      <a:r>
                        <a:rPr lang="nb-NO" sz="2200" b="1">
                          <a:solidFill>
                            <a:srgbClr val="000000"/>
                          </a:solidFill>
                          <a:latin typeface="Arial" panose="020B0604020202020204" pitchFamily="34" charset="0"/>
                          <a:cs typeface="Arial" panose="020B0604020202020204" pitchFamily="34" charset="0"/>
                        </a:rPr>
                        <a:t>for ELA only</a:t>
                      </a:r>
                      <a:endParaRPr lang="en-US" sz="2200" b="1">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22483196"/>
                  </a:ext>
                </a:extLst>
              </a:tr>
            </a:tbl>
          </a:graphicData>
        </a:graphic>
      </p:graphicFrame>
      <p:sp>
        <p:nvSpPr>
          <p:cNvPr id="3" name="Slide Number Placeholder 2">
            <a:extLst>
              <a:ext uri="{FF2B5EF4-FFF2-40B4-BE49-F238E27FC236}">
                <a16:creationId xmlns:a16="http://schemas.microsoft.com/office/drawing/2014/main" id="{32BB33CF-F612-E774-15B9-720EAF695D6B}"/>
              </a:ext>
            </a:extLst>
          </p:cNvPr>
          <p:cNvSpPr>
            <a:spLocks noGrp="1"/>
          </p:cNvSpPr>
          <p:nvPr>
            <p:ph type="sldNum" sz="quarter" idx="12"/>
          </p:nvPr>
        </p:nvSpPr>
        <p:spPr/>
        <p:txBody>
          <a:bodyPr/>
          <a:lstStyle/>
          <a:p>
            <a:fld id="{68A8D22E-6BC5-9E47-900C-2BB94685D9F5}" type="slidenum">
              <a:rPr lang="en-US" smtClean="0"/>
              <a:t>21</a:t>
            </a:fld>
            <a:endParaRPr lang="en-US"/>
          </a:p>
        </p:txBody>
      </p:sp>
      <p:sp>
        <p:nvSpPr>
          <p:cNvPr id="5" name="TextBox 4">
            <a:extLst>
              <a:ext uri="{FF2B5EF4-FFF2-40B4-BE49-F238E27FC236}">
                <a16:creationId xmlns:a16="http://schemas.microsoft.com/office/drawing/2014/main" id="{1ABC5109-42F3-D4BE-FA0C-157915BD0586}"/>
              </a:ext>
            </a:extLst>
          </p:cNvPr>
          <p:cNvSpPr txBox="1"/>
          <p:nvPr/>
        </p:nvSpPr>
        <p:spPr>
          <a:xfrm>
            <a:off x="686107" y="5502046"/>
            <a:ext cx="10345685" cy="646331"/>
          </a:xfrm>
          <a:prstGeom prst="rect">
            <a:avLst/>
          </a:prstGeom>
          <a:noFill/>
        </p:spPr>
        <p:txBody>
          <a:bodyPr wrap="square" lIns="91440" tIns="45720" rIns="91440" bIns="45720" rtlCol="0" anchor="t">
            <a:spAutoFit/>
          </a:bodyPr>
          <a:lstStyle/>
          <a:p>
            <a:r>
              <a:rPr lang="en-US" b="1">
                <a:solidFill>
                  <a:schemeClr val="accent2">
                    <a:lumMod val="75000"/>
                  </a:schemeClr>
                </a:solidFill>
                <a:latin typeface="Arial" panose="020B0604020202020204" pitchFamily="34" charset="0"/>
                <a:cs typeface="Arial" panose="020B0604020202020204" pitchFamily="34" charset="0"/>
              </a:rPr>
              <a:t>(FD): </a:t>
            </a:r>
            <a:r>
              <a:rPr lang="en-US">
                <a:latin typeface="Arial" panose="020B0604020202020204" pitchFamily="34" charset="0"/>
                <a:cs typeface="Arial" panose="020B0604020202020204" pitchFamily="34" charset="0"/>
              </a:rPr>
              <a:t>Refer to </a:t>
            </a:r>
            <a:r>
              <a:rPr lang="en-US" b="1">
                <a:latin typeface="Arial" panose="020B0604020202020204" pitchFamily="34" charset="0"/>
                <a:cs typeface="Arial" panose="020B0604020202020204" pitchFamily="34" charset="0"/>
              </a:rPr>
              <a:t>Part III section E: MCAS Portal Guidance for Form-Dependent Accommodations </a:t>
            </a:r>
            <a:r>
              <a:rPr lang="en-US">
                <a:latin typeface="Arial" panose="020B0604020202020204" pitchFamily="34" charset="0"/>
                <a:cs typeface="Arial" panose="020B0604020202020204" pitchFamily="34" charset="0"/>
              </a:rPr>
              <a:t>of the Guide to the MCAS Portal for a list of the form-dependent accommodations. </a:t>
            </a:r>
            <a:endParaRPr lang="en-US" sz="180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425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8D6FB-93A2-D0A0-2C42-2D8E85417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FDFBF-4061-0F5C-F5C7-B4E4592A1526}"/>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AF11F9A9-E5B4-EC30-3009-4C89F19A4489}"/>
              </a:ext>
            </a:extLst>
          </p:cNvPr>
          <p:cNvSpPr>
            <a:spLocks noGrp="1"/>
          </p:cNvSpPr>
          <p:nvPr>
            <p:ph idx="1"/>
          </p:nvPr>
        </p:nvSpPr>
        <p:spPr/>
        <p:txBody>
          <a:bodyPr>
            <a:normAutofit/>
          </a:bodyPr>
          <a:lstStyle/>
          <a:p>
            <a:pPr marL="0" indent="0">
              <a:buNone/>
            </a:pPr>
            <a:r>
              <a:rPr lang="en-US" sz="3200" b="1"/>
              <a:t>What will happen if form-dependent accommodations are not assigned correctly prior to testing?</a:t>
            </a:r>
          </a:p>
          <a:p>
            <a:endParaRPr lang="en-US"/>
          </a:p>
          <a:p>
            <a:pPr marL="1022350" lvl="1" indent="-514350">
              <a:buAutoNum type="alphaUcPeriod"/>
            </a:pPr>
            <a:r>
              <a:rPr lang="en-US" sz="3200"/>
              <a:t>The student will not be able to complete testing. </a:t>
            </a:r>
          </a:p>
          <a:p>
            <a:pPr marL="1022350" lvl="1" indent="-514350">
              <a:buAutoNum type="alphaUcPeriod"/>
            </a:pPr>
            <a:r>
              <a:rPr lang="en-US" sz="3200"/>
              <a:t>The MCAS Student Kiosk will shut down. </a:t>
            </a:r>
          </a:p>
          <a:p>
            <a:pPr marL="1022350" lvl="1" indent="-514350">
              <a:buAutoNum type="alphaUcPeriod"/>
            </a:pPr>
            <a:r>
              <a:rPr lang="en-US" sz="3200"/>
              <a:t>The student will receive the wrong grade-level test. </a:t>
            </a:r>
          </a:p>
          <a:p>
            <a:pPr marL="1022350" lvl="1" indent="-514350">
              <a:buAutoNum type="alphaUcPeriod"/>
            </a:pPr>
            <a:r>
              <a:rPr lang="en-US" sz="3200"/>
              <a:t>The student test will need to be stopped, a new test set up, and the student may need to retake a portion of the test. </a:t>
            </a:r>
          </a:p>
        </p:txBody>
      </p:sp>
      <p:sp>
        <p:nvSpPr>
          <p:cNvPr id="4" name="Slide Number Placeholder 3">
            <a:extLst>
              <a:ext uri="{FF2B5EF4-FFF2-40B4-BE49-F238E27FC236}">
                <a16:creationId xmlns:a16="http://schemas.microsoft.com/office/drawing/2014/main" id="{CFF0952A-45B0-5BC8-C57A-B0932956D9D7}"/>
              </a:ext>
            </a:extLst>
          </p:cNvPr>
          <p:cNvSpPr>
            <a:spLocks noGrp="1"/>
          </p:cNvSpPr>
          <p:nvPr>
            <p:ph type="sldNum" sz="quarter" idx="12"/>
          </p:nvPr>
        </p:nvSpPr>
        <p:spPr/>
        <p:txBody>
          <a:bodyPr/>
          <a:lstStyle/>
          <a:p>
            <a:fld id="{68A8D22E-6BC5-9E47-900C-2BB94685D9F5}" type="slidenum">
              <a:rPr lang="en-US" smtClean="0"/>
              <a:pPr/>
              <a:t>22</a:t>
            </a:fld>
            <a:endParaRPr lang="en-US"/>
          </a:p>
        </p:txBody>
      </p:sp>
    </p:spTree>
    <p:extLst>
      <p:ext uri="{BB962C8B-B14F-4D97-AF65-F5344CB8AC3E}">
        <p14:creationId xmlns:p14="http://schemas.microsoft.com/office/powerpoint/2010/main" val="265810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0E902-2999-5A6F-7434-758AFF222012}"/>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26D633F-0D29-81FF-5643-FAEA4796E695}"/>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a:extLst>
              <a:ext uri="{FF2B5EF4-FFF2-40B4-BE49-F238E27FC236}">
                <a16:creationId xmlns:a16="http://schemas.microsoft.com/office/drawing/2014/main" id="{666F09DF-463F-FFC7-2E22-E3E6D8BB5999}"/>
              </a:ext>
            </a:extLst>
          </p:cNvPr>
          <p:cNvSpPr>
            <a:spLocks noGrp="1"/>
          </p:cNvSpPr>
          <p:nvPr>
            <p:ph idx="1"/>
          </p:nvPr>
        </p:nvSpPr>
        <p:spPr>
          <a:xfrm>
            <a:off x="1473877" y="1908596"/>
            <a:ext cx="7914204" cy="2942706"/>
          </a:xfrm>
        </p:spPr>
        <p:txBody>
          <a:bodyPr anchor="ctr"/>
          <a:lstStyle/>
          <a:p>
            <a:pPr algn="ctr">
              <a:buNone/>
            </a:pPr>
            <a:r>
              <a:rPr lang="en-US" sz="4000">
                <a:solidFill>
                  <a:schemeClr val="tx1"/>
                </a:solidFill>
                <a:latin typeface="Arial" panose="020B0604020202020204" pitchFamily="34" charset="0"/>
                <a:cs typeface="Arial" panose="020B0604020202020204" pitchFamily="34" charset="0"/>
              </a:rPr>
              <a:t>Use the “Q&amp;A” feature </a:t>
            </a:r>
            <a:br>
              <a:rPr lang="en-US" sz="4000">
                <a:solidFill>
                  <a:schemeClr val="tx1"/>
                </a:solidFill>
                <a:latin typeface="Arial" panose="020B0604020202020204" pitchFamily="34" charset="0"/>
                <a:cs typeface="Arial" panose="020B0604020202020204" pitchFamily="34" charset="0"/>
              </a:rPr>
            </a:br>
            <a:r>
              <a:rPr lang="en-US" sz="4000">
                <a:solidFill>
                  <a:schemeClr val="tx1"/>
                </a:solidFill>
                <a:latin typeface="Arial" panose="020B0604020202020204" pitchFamily="34" charset="0"/>
                <a:cs typeface="Arial" panose="020B0604020202020204" pitchFamily="34" charset="0"/>
              </a:rPr>
              <a:t>to ask questions. </a:t>
            </a:r>
          </a:p>
        </p:txBody>
      </p:sp>
      <p:sp>
        <p:nvSpPr>
          <p:cNvPr id="2" name="Slide Number Placeholder 1">
            <a:extLst>
              <a:ext uri="{FF2B5EF4-FFF2-40B4-BE49-F238E27FC236}">
                <a16:creationId xmlns:a16="http://schemas.microsoft.com/office/drawing/2014/main" id="{EDE9A611-0F9B-1722-9FFC-AFCCA8A3E7D0}"/>
              </a:ext>
            </a:extLst>
          </p:cNvPr>
          <p:cNvSpPr>
            <a:spLocks noGrp="1"/>
          </p:cNvSpPr>
          <p:nvPr>
            <p:ph type="sldNum" sz="quarter" idx="12"/>
          </p:nvPr>
        </p:nvSpPr>
        <p:spPr/>
        <p:txBody>
          <a:bodyPr/>
          <a:lstStyle/>
          <a:p>
            <a:fld id="{68A8D22E-6BC5-9E47-900C-2BB94685D9F5}" type="slidenum">
              <a:rPr lang="en-US" smtClean="0"/>
              <a:t>23</a:t>
            </a:fld>
            <a:endParaRPr lang="en-US"/>
          </a:p>
        </p:txBody>
      </p:sp>
      <p:grpSp>
        <p:nvGrpSpPr>
          <p:cNvPr id="10" name="Group 9" descr="Image displays Q and A icon">
            <a:extLst>
              <a:ext uri="{FF2B5EF4-FFF2-40B4-BE49-F238E27FC236}">
                <a16:creationId xmlns:a16="http://schemas.microsoft.com/office/drawing/2014/main" id="{FFA76A92-A886-EB0E-50E7-FDD12BDB3463}"/>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F03BE675-D059-80CF-982B-1D660942687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6BB79D06-EE29-AAEF-7DED-4D8D81BC0811}"/>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66562B6-858C-0C8E-D2F7-4E2CDFF472D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96579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375486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A31D-07F8-966F-5864-281A02A19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24854-92A3-8ED5-41DE-2F423C119C30}"/>
              </a:ext>
            </a:extLst>
          </p:cNvPr>
          <p:cNvSpPr>
            <a:spLocks noGrp="1"/>
          </p:cNvSpPr>
          <p:nvPr>
            <p:ph type="title" idx="4294967295"/>
          </p:nvPr>
        </p:nvSpPr>
        <p:spPr>
          <a:xfrm>
            <a:off x="3090672" y="2882900"/>
            <a:ext cx="7424928" cy="1092200"/>
          </a:xfrm>
        </p:spPr>
        <p:txBody>
          <a:bodyPr>
            <a:normAutofit fontScale="90000"/>
          </a:bodyPr>
          <a:lstStyle/>
          <a:p>
            <a:r>
              <a:rPr lang="en-US">
                <a:solidFill>
                  <a:schemeClr val="tx1"/>
                </a:solidFill>
                <a:latin typeface="Arial" panose="020B0604020202020204" pitchFamily="34" charset="0"/>
                <a:cs typeface="Arial" panose="020B0604020202020204" pitchFamily="34" charset="0"/>
              </a:rPr>
              <a:t>2. Preparing the Initial File for Import</a:t>
            </a:r>
            <a:br>
              <a:rPr lang="zh-CN" altLang="en-US" sz="6000">
                <a:solidFill>
                  <a:schemeClr val="tx1"/>
                </a:solidFill>
              </a:rPr>
            </a:br>
            <a:endParaRPr lang="en-US">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70CD60D-6D40-29E5-1CAB-AD642FE7B24D}"/>
              </a:ext>
            </a:extLst>
          </p:cNvPr>
          <p:cNvSpPr>
            <a:spLocks noGrp="1"/>
          </p:cNvSpPr>
          <p:nvPr>
            <p:ph type="sldNum" sz="quarter" idx="12"/>
          </p:nvPr>
        </p:nvSpPr>
        <p:spPr/>
        <p:txBody>
          <a:bodyPr/>
          <a:lstStyle/>
          <a:p>
            <a:fld id="{68A8D22E-6BC5-9E47-900C-2BB94685D9F5}" type="slidenum">
              <a:rPr lang="en-US" smtClean="0"/>
              <a:pPr/>
              <a:t>24</a:t>
            </a:fld>
            <a:endParaRPr lang="en-US"/>
          </a:p>
        </p:txBody>
      </p:sp>
    </p:spTree>
    <p:extLst>
      <p:ext uri="{BB962C8B-B14F-4D97-AF65-F5344CB8AC3E}">
        <p14:creationId xmlns:p14="http://schemas.microsoft.com/office/powerpoint/2010/main" val="72474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2FC1D-44F2-9BD4-44AC-3F12B7D15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0F47D-4A4C-31E1-B671-DEDBBAB43549}"/>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Overview of Steps to Complete Student Registration</a:t>
            </a:r>
          </a:p>
        </p:txBody>
      </p:sp>
      <p:sp>
        <p:nvSpPr>
          <p:cNvPr id="3" name="Text Placeholder 2">
            <a:extLst>
              <a:ext uri="{FF2B5EF4-FFF2-40B4-BE49-F238E27FC236}">
                <a16:creationId xmlns:a16="http://schemas.microsoft.com/office/drawing/2014/main" id="{FD9A7063-3C14-B7B3-3BCF-7D1A22140CBD}"/>
              </a:ext>
            </a:extLst>
          </p:cNvPr>
          <p:cNvSpPr>
            <a:spLocks noGrp="1"/>
          </p:cNvSpPr>
          <p:nvPr>
            <p:ph idx="1"/>
          </p:nvPr>
        </p:nvSpPr>
        <p:spPr/>
        <p:txBody>
          <a:bodyPr>
            <a:normAutofit/>
          </a:bodyPr>
          <a:lstStyle/>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Download the .CSV file prepared by DESE from </a:t>
            </a:r>
            <a:r>
              <a:rPr lang="en-US" sz="2400" err="1">
                <a:solidFill>
                  <a:srgbClr val="000000"/>
                </a:solidFill>
                <a:latin typeface="Arial" panose="020B0604020202020204" pitchFamily="34" charset="0"/>
                <a:cs typeface="Arial" panose="020B0604020202020204" pitchFamily="34" charset="0"/>
              </a:rPr>
              <a:t>DropBox</a:t>
            </a:r>
            <a:r>
              <a:rPr lang="en-US" sz="2400">
                <a:solidFill>
                  <a:srgbClr val="000000"/>
                </a:solidFill>
                <a:latin typeface="Arial" panose="020B0604020202020204" pitchFamily="34" charset="0"/>
                <a:cs typeface="Arial" panose="020B0604020202020204" pitchFamily="34" charset="0"/>
              </a:rPr>
              <a:t> Central in the DESE Security Portal (available on the first day of each Student Registration window).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Delete students from the file who are no longer enrolled in your school, and add rows for students who were not included in the file and will be testing.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Verify and update students’ accessibility features and accommodations.</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Save as a .CSV file, and import file into the MCAS Portal.</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Resolve any errors that occur.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Update student information as needed, through file export/import process or through the user interface.</a:t>
            </a:r>
          </a:p>
        </p:txBody>
      </p:sp>
      <p:sp>
        <p:nvSpPr>
          <p:cNvPr id="4" name="Rectangle 3">
            <a:extLst>
              <a:ext uri="{FF2B5EF4-FFF2-40B4-BE49-F238E27FC236}">
                <a16:creationId xmlns:a16="http://schemas.microsoft.com/office/drawing/2014/main" id="{9826298B-277A-7E08-8159-1EF0FBACEF9A}"/>
              </a:ext>
            </a:extLst>
          </p:cNvPr>
          <p:cNvSpPr/>
          <p:nvPr/>
        </p:nvSpPr>
        <p:spPr>
          <a:xfrm>
            <a:off x="128156" y="1579303"/>
            <a:ext cx="11470741" cy="241727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F64623-7E28-B62B-3A68-06CEF049CB67}"/>
              </a:ext>
            </a:extLst>
          </p:cNvPr>
          <p:cNvSpPr>
            <a:spLocks noGrp="1"/>
          </p:cNvSpPr>
          <p:nvPr>
            <p:ph type="sldNum" sz="quarter" idx="12"/>
          </p:nvPr>
        </p:nvSpPr>
        <p:spPr/>
        <p:txBody>
          <a:bodyPr/>
          <a:lstStyle/>
          <a:p>
            <a:fld id="{68A8D22E-6BC5-9E47-900C-2BB94685D9F5}" type="slidenum">
              <a:rPr lang="en-US" smtClean="0"/>
              <a:t>25</a:t>
            </a:fld>
            <a:endParaRPr lang="en-US"/>
          </a:p>
        </p:txBody>
      </p:sp>
    </p:spTree>
    <p:extLst>
      <p:ext uri="{BB962C8B-B14F-4D97-AF65-F5344CB8AC3E}">
        <p14:creationId xmlns:p14="http://schemas.microsoft.com/office/powerpoint/2010/main" val="393457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Secure Websites for this Process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
                <a:srgbClr val="000000"/>
              </a:buClr>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DESE Security Portal: </a:t>
            </a:r>
            <a:r>
              <a:rPr lang="en-US">
                <a:solidFill>
                  <a:srgbClr val="000000"/>
                </a:solidFill>
                <a:latin typeface="Arial" panose="020B0604020202020204" pitchFamily="34" charset="0"/>
                <a:cs typeface="Arial" panose="020B0604020202020204" pitchFamily="34" charset="0"/>
              </a:rPr>
              <a:t>where to find the .CSV files that can be used as the basis for the Student Registration file</a:t>
            </a:r>
          </a:p>
          <a:p>
            <a:pPr marL="914400" lvl="1" indent="-457200">
              <a:buClr>
                <a:srgbClr val="000000"/>
              </a:buClr>
              <a:buFont typeface="Arial" panose="020B0604020202020204" pitchFamily="34" charset="0"/>
              <a:buChar char="•"/>
            </a:pPr>
            <a:r>
              <a:rPr lang="en-US" sz="2600">
                <a:latin typeface="Arial" panose="020B0604020202020204" pitchFamily="34" charset="0"/>
                <a:cs typeface="Arial" panose="020B0604020202020204" pitchFamily="34" charset="0"/>
                <a:hlinkClick r:id="rId3"/>
              </a:rPr>
              <a:t>https://gateway.edu.state.ma.us/</a:t>
            </a:r>
            <a:endParaRPr lang="en-US" sz="2600">
              <a:solidFill>
                <a:schemeClr val="tx1"/>
              </a:solidFill>
              <a:latin typeface="Arial" panose="020B0604020202020204" pitchFamily="34" charset="0"/>
              <a:cs typeface="Arial" panose="020B0604020202020204" pitchFamily="34" charset="0"/>
            </a:endParaRPr>
          </a:p>
          <a:p>
            <a:pPr marL="914400" lvl="1" indent="-457200">
              <a:buClr>
                <a:srgbClr val="000000"/>
              </a:buClr>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If you cannot access the Security Portal, contact your Directory Administrator </a:t>
            </a:r>
            <a:r>
              <a:rPr lang="en-US" sz="2600">
                <a:solidFill>
                  <a:schemeClr val="tx1"/>
                </a:solidFill>
                <a:latin typeface="Arial" panose="020B0604020202020204" pitchFamily="34" charset="0"/>
                <a:cs typeface="Arial" panose="020B0604020202020204" pitchFamily="34" charset="0"/>
              </a:rPr>
              <a:t>(</a:t>
            </a:r>
            <a:r>
              <a:rPr lang="en-US" sz="2600">
                <a:latin typeface="Arial" panose="020B0604020202020204" pitchFamily="34" charset="0"/>
                <a:cs typeface="Arial" panose="020B0604020202020204" pitchFamily="34" charset="0"/>
                <a:hlinkClick r:id="rId4"/>
              </a:rPr>
              <a:t>www.doe.mass.edu/InfoServices/data/diradmin/list.aspx</a:t>
            </a:r>
            <a:r>
              <a:rPr lang="en-US" sz="2600">
                <a:solidFill>
                  <a:schemeClr val="tx1"/>
                </a:solidFill>
                <a:latin typeface="Arial" panose="020B0604020202020204" pitchFamily="34" charset="0"/>
                <a:cs typeface="Arial" panose="020B0604020202020204" pitchFamily="34" charset="0"/>
              </a:rPr>
              <a:t>). </a:t>
            </a:r>
            <a:endParaRPr lang="en-US" sz="800">
              <a:solidFill>
                <a:schemeClr val="tx1"/>
              </a:solidFill>
              <a:latin typeface="Arial" panose="020B0604020202020204" pitchFamily="34" charset="0"/>
              <a:cs typeface="Arial" panose="020B0604020202020204" pitchFamily="34" charset="0"/>
            </a:endParaRPr>
          </a:p>
          <a:p>
            <a:pPr marL="457200" indent="-457200">
              <a:buClr>
                <a:srgbClr val="000000"/>
              </a:buClr>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MCAS Portal: </a:t>
            </a:r>
            <a:r>
              <a:rPr lang="en-US">
                <a:solidFill>
                  <a:srgbClr val="000000"/>
                </a:solidFill>
                <a:latin typeface="Arial" panose="020B0604020202020204" pitchFamily="34" charset="0"/>
                <a:cs typeface="Arial" panose="020B0604020202020204" pitchFamily="34" charset="0"/>
              </a:rPr>
              <a:t>where to import the student registration file</a:t>
            </a:r>
          </a:p>
          <a:p>
            <a:pPr marL="914400" lvl="1" indent="-457200">
              <a:buClr>
                <a:srgbClr val="000000"/>
              </a:buClr>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hlinkClick r:id="rId5"/>
              </a:rPr>
              <a:t>https://mcas.cognia.org/</a:t>
            </a:r>
            <a:r>
              <a:rPr lang="en-US" sz="2600">
                <a:solidFill>
                  <a:srgbClr val="000000"/>
                </a:solidFill>
                <a:latin typeface="Arial" panose="020B0604020202020204" pitchFamily="34" charset="0"/>
                <a:cs typeface="Arial" panose="020B0604020202020204" pitchFamily="34" charset="0"/>
              </a:rPr>
              <a:t> (black login page)</a:t>
            </a:r>
          </a:p>
          <a:p>
            <a:pPr marL="1371600" lvl="2"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For operational testing, please be sure to use the </a:t>
            </a:r>
            <a:r>
              <a:rPr lang="en-US" sz="2400">
                <a:solidFill>
                  <a:srgbClr val="000000"/>
                </a:solidFill>
                <a:latin typeface="Arial" panose="020B0604020202020204" pitchFamily="34" charset="0"/>
                <a:cs typeface="Arial" panose="020B0604020202020204" pitchFamily="34" charset="0"/>
                <a:hlinkClick r:id="rId5"/>
              </a:rPr>
              <a:t>MCAS Portal</a:t>
            </a:r>
            <a:r>
              <a:rPr lang="en-US" sz="2400">
                <a:solidFill>
                  <a:srgbClr val="000000"/>
                </a:solidFill>
                <a:latin typeface="Arial" panose="020B0604020202020204" pitchFamily="34" charset="0"/>
                <a:cs typeface="Arial" panose="020B0604020202020204" pitchFamily="34" charset="0"/>
              </a:rPr>
              <a:t> and </a:t>
            </a:r>
            <a:r>
              <a:rPr lang="en-US" sz="2400" b="1" i="1">
                <a:solidFill>
                  <a:srgbClr val="000000"/>
                </a:solidFill>
                <a:latin typeface="Arial" panose="020B0604020202020204" pitchFamily="34" charset="0"/>
                <a:cs typeface="Arial" panose="020B0604020202020204" pitchFamily="34" charset="0"/>
              </a:rPr>
              <a:t>not</a:t>
            </a:r>
            <a:r>
              <a:rPr lang="en-US" sz="2400">
                <a:solidFill>
                  <a:srgbClr val="000000"/>
                </a:solidFill>
                <a:latin typeface="Arial" panose="020B0604020202020204" pitchFamily="34" charset="0"/>
                <a:cs typeface="Arial" panose="020B0604020202020204" pitchFamily="34" charset="0"/>
              </a:rPr>
              <a:t> the </a:t>
            </a:r>
            <a:r>
              <a:rPr lang="en-US" sz="2400">
                <a:solidFill>
                  <a:srgbClr val="000000"/>
                </a:solidFill>
                <a:latin typeface="Arial" panose="020B0604020202020204" pitchFamily="34" charset="0"/>
                <a:cs typeface="Arial" panose="020B0604020202020204" pitchFamily="34" charset="0"/>
                <a:hlinkClick r:id="rId6"/>
              </a:rPr>
              <a:t>MCAS Training Site</a:t>
            </a:r>
            <a:r>
              <a:rPr lang="en-US" sz="2400">
                <a:solidFill>
                  <a:srgbClr val="000000"/>
                </a:solidFill>
                <a:latin typeface="Arial" panose="020B0604020202020204" pitchFamily="34" charset="0"/>
                <a:cs typeface="Arial" panose="020B0604020202020204" pitchFamily="34" charset="0"/>
              </a:rPr>
              <a:t> (green login page).</a:t>
            </a:r>
          </a:p>
        </p:txBody>
      </p:sp>
      <p:sp>
        <p:nvSpPr>
          <p:cNvPr id="4" name="Slide Number Placeholder 3">
            <a:extLst>
              <a:ext uri="{FF2B5EF4-FFF2-40B4-BE49-F238E27FC236}">
                <a16:creationId xmlns:a16="http://schemas.microsoft.com/office/drawing/2014/main" id="{C1E1EB7F-0F95-43AB-B415-2324F166E7F3}"/>
              </a:ext>
            </a:extLst>
          </p:cNvPr>
          <p:cNvSpPr>
            <a:spLocks noGrp="1"/>
          </p:cNvSpPr>
          <p:nvPr>
            <p:ph type="sldNum" sz="quarter" idx="12"/>
          </p:nvPr>
        </p:nvSpPr>
        <p:spPr/>
        <p:txBody>
          <a:bodyPr/>
          <a:lstStyle/>
          <a:p>
            <a:fld id="{68A8D22E-6BC5-9E47-900C-2BB94685D9F5}" type="slidenum">
              <a:rPr lang="en-US" smtClean="0"/>
              <a:t>26</a:t>
            </a:fld>
            <a:endParaRPr lang="en-US"/>
          </a:p>
        </p:txBody>
      </p:sp>
    </p:spTree>
    <p:extLst>
      <p:ext uri="{BB962C8B-B14F-4D97-AF65-F5344CB8AC3E}">
        <p14:creationId xmlns:p14="http://schemas.microsoft.com/office/powerpoint/2010/main" val="710183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Frequently Asked Questions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80" y="1591253"/>
            <a:ext cx="11733476" cy="4838729"/>
          </a:xfrm>
        </p:spPr>
        <p:txBody>
          <a:bodyPr>
            <a:normAutofit fontScale="62500" lnSpcReduction="20000"/>
          </a:bodyPr>
          <a:lstStyle/>
          <a:p>
            <a:pPr marL="342900" indent="-342900">
              <a:buClr>
                <a:srgbClr val="000000"/>
              </a:buClr>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What if I am not able to log in to the MCAS Portal?</a:t>
            </a:r>
            <a:endParaRPr lang="en-US" sz="2000" b="1">
              <a:solidFill>
                <a:srgbClr val="000000"/>
              </a:solidFill>
              <a:latin typeface="Arial" panose="020B0604020202020204" pitchFamily="34" charset="0"/>
              <a:cs typeface="Arial" panose="020B0604020202020204" pitchFamily="34" charset="0"/>
            </a:endParaRPr>
          </a:p>
          <a:p>
            <a:pPr marL="800100" lvl="1" indent="-342900">
              <a:buClr>
                <a:srgbClr val="000000"/>
              </a:buClr>
              <a:buFont typeface="Arial" panose="020B0604020202020204" pitchFamily="34" charset="0"/>
              <a:buChar char="•"/>
            </a:pPr>
            <a:r>
              <a:rPr lang="en-US">
                <a:solidFill>
                  <a:srgbClr val="000000"/>
                </a:solidFill>
                <a:latin typeface="Arial"/>
                <a:ea typeface="Calibri"/>
                <a:cs typeface="Segoe UI"/>
              </a:rPr>
              <a:t>If you know your username but not your password, you can use the “Forgot Password” link on the Log In page. </a:t>
            </a:r>
            <a:endParaRPr lang="en-US">
              <a:solidFill>
                <a:srgbClr val="101D35"/>
              </a:solidFill>
              <a:latin typeface="Arial" panose="020B0604020202020204" pitchFamily="34" charset="0"/>
              <a:ea typeface="Calibri"/>
              <a:cs typeface="Arial" panose="020B0604020202020204" pitchFamily="34" charset="0"/>
            </a:endParaRPr>
          </a:p>
          <a:p>
            <a:pPr marL="800100" lvl="1" indent="-342900">
              <a:buClr>
                <a:srgbClr val="000000"/>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Then, users may request support as follows:</a:t>
            </a:r>
          </a:p>
          <a:p>
            <a:pPr>
              <a:buClr>
                <a:srgbClr val="101D35"/>
              </a:buClr>
            </a:pPr>
            <a:endParaRPr lang="en-US" sz="2800">
              <a:solidFill>
                <a:srgbClr val="101D35"/>
              </a:solidFill>
              <a:latin typeface="Arial" panose="020B0604020202020204" pitchFamily="34" charset="0"/>
              <a:cs typeface="Arial" panose="020B0604020202020204" pitchFamily="34" charset="0"/>
            </a:endParaRPr>
          </a:p>
          <a:p>
            <a:pPr>
              <a:buClr>
                <a:srgbClr val="101D35"/>
              </a:buClr>
            </a:pPr>
            <a:endParaRPr lang="en-US">
              <a:solidFill>
                <a:srgbClr val="101D35"/>
              </a:solidFill>
            </a:endParaRPr>
          </a:p>
          <a:p>
            <a:pPr>
              <a:buClr>
                <a:srgbClr val="101D35"/>
              </a:buClr>
            </a:pPr>
            <a:endParaRPr lang="en-US" sz="2800">
              <a:solidFill>
                <a:srgbClr val="101D35"/>
              </a:solidFill>
              <a:latin typeface="Arial" panose="020B0604020202020204" pitchFamily="34" charset="0"/>
              <a:cs typeface="Arial" panose="020B0604020202020204" pitchFamily="34" charset="0"/>
            </a:endParaRPr>
          </a:p>
          <a:p>
            <a:pPr>
              <a:buClr>
                <a:srgbClr val="101D35"/>
              </a:buClr>
            </a:pPr>
            <a:endParaRPr lang="en-US">
              <a:solidFill>
                <a:srgbClr val="101D35"/>
              </a:solidFill>
              <a:latin typeface="Arial" panose="020B0604020202020204" pitchFamily="34" charset="0"/>
              <a:cs typeface="Arial" panose="020B0604020202020204" pitchFamily="34" charset="0"/>
            </a:endParaRPr>
          </a:p>
          <a:p>
            <a:pPr>
              <a:buClr>
                <a:srgbClr val="101D35"/>
              </a:buClr>
            </a:pPr>
            <a:endParaRPr lang="en-US" sz="2800">
              <a:solidFill>
                <a:srgbClr val="101D35"/>
              </a:solidFill>
              <a:latin typeface="Arial" panose="020B0604020202020204" pitchFamily="34" charset="0"/>
              <a:cs typeface="Arial" panose="020B0604020202020204" pitchFamily="34" charset="0"/>
            </a:endParaRPr>
          </a:p>
          <a:p>
            <a:pPr>
              <a:buClr>
                <a:srgbClr val="101D35"/>
              </a:buClr>
            </a:pPr>
            <a:endParaRPr lang="en-US" sz="2800">
              <a:solidFill>
                <a:srgbClr val="101D35"/>
              </a:solidFill>
              <a:latin typeface="Arial" panose="020B0604020202020204" pitchFamily="34" charset="0"/>
              <a:cs typeface="Arial" panose="020B0604020202020204" pitchFamily="34" charset="0"/>
            </a:endParaRPr>
          </a:p>
          <a:p>
            <a:pPr>
              <a:buClr>
                <a:srgbClr val="101D35"/>
              </a:buClr>
            </a:pPr>
            <a:endParaRPr lang="en-US" sz="1500">
              <a:solidFill>
                <a:srgbClr val="101D35"/>
              </a:solidFill>
              <a:latin typeface="Arial" panose="020B0604020202020204" pitchFamily="34" charset="0"/>
              <a:cs typeface="Arial" panose="020B0604020202020204" pitchFamily="34" charset="0"/>
            </a:endParaRPr>
          </a:p>
          <a:p>
            <a:pPr>
              <a:buClr>
                <a:srgbClr val="101D35"/>
              </a:buClr>
            </a:pPr>
            <a:endParaRPr lang="en-US" sz="1500">
              <a:solidFill>
                <a:srgbClr val="101D35"/>
              </a:solidFill>
              <a:latin typeface="Arial" panose="020B0604020202020204" pitchFamily="34" charset="0"/>
              <a:cs typeface="Arial" panose="020B0604020202020204" pitchFamily="34" charset="0"/>
            </a:endParaRPr>
          </a:p>
          <a:p>
            <a:pPr marL="342900" indent="-342900">
              <a:buClr>
                <a:srgbClr val="000000"/>
              </a:buClr>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What if I need to create more users for the MCAS Portal?</a:t>
            </a:r>
          </a:p>
          <a:p>
            <a:pPr marL="800100" lvl="1" indent="-3429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Refer </a:t>
            </a:r>
            <a:r>
              <a:rPr lang="en-US">
                <a:solidFill>
                  <a:srgbClr val="000000"/>
                </a:solidFill>
              </a:rPr>
              <a:t>part</a:t>
            </a:r>
            <a:r>
              <a:rPr lang="en-US" sz="2400">
                <a:solidFill>
                  <a:srgbClr val="000000"/>
                </a:solidFill>
                <a:latin typeface="Arial" panose="020B0604020202020204" pitchFamily="34" charset="0"/>
                <a:cs typeface="Arial" panose="020B0604020202020204" pitchFamily="34" charset="0"/>
              </a:rPr>
              <a:t> II of the Guide to the MCAS Portal: MCAS Portal User Management.</a:t>
            </a:r>
          </a:p>
          <a:p>
            <a:pPr marL="342900" indent="-342900">
              <a:buClr>
                <a:srgbClr val="000000"/>
              </a:buClr>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What if I’m unable to log in to the DESE Security Portal?</a:t>
            </a:r>
          </a:p>
          <a:p>
            <a:pPr marL="800100" lvl="1" indent="-342900">
              <a:buClr>
                <a:srgbClr val="000000"/>
              </a:buClr>
            </a:pPr>
            <a:r>
              <a:rPr lang="en-US">
                <a:solidFill>
                  <a:srgbClr val="000000"/>
                </a:solidFill>
              </a:rPr>
              <a:t>Contact your </a:t>
            </a:r>
            <a:r>
              <a:rPr lang="en-US">
                <a:solidFill>
                  <a:schemeClr val="tx1"/>
                </a:solidFill>
                <a:hlinkClick r:id="rId3"/>
              </a:rPr>
              <a:t>District Directory Administrator</a:t>
            </a:r>
            <a:r>
              <a:rPr lang="en-US">
                <a:solidFill>
                  <a:schemeClr val="tx1"/>
                </a:solidFill>
              </a:rPr>
              <a:t>. </a:t>
            </a:r>
            <a:endParaRPr lang="en-US" b="1">
              <a:solidFill>
                <a:srgbClr val="000000"/>
              </a:solidFill>
              <a:latin typeface="Arial" panose="020B0604020202020204" pitchFamily="34" charset="0"/>
              <a:cs typeface="Arial" panose="020B0604020202020204" pitchFamily="34" charset="0"/>
            </a:endParaRPr>
          </a:p>
          <a:p>
            <a:pPr marL="342900" indent="-342900">
              <a:buClr>
                <a:srgbClr val="000000"/>
              </a:buClr>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What if I don’t have access to </a:t>
            </a:r>
            <a:r>
              <a:rPr lang="en-US" b="1" err="1">
                <a:solidFill>
                  <a:srgbClr val="000000"/>
                </a:solidFill>
                <a:latin typeface="Arial" panose="020B0604020202020204" pitchFamily="34" charset="0"/>
                <a:cs typeface="Arial" panose="020B0604020202020204" pitchFamily="34" charset="0"/>
              </a:rPr>
              <a:t>DropBox</a:t>
            </a:r>
            <a:r>
              <a:rPr lang="en-US" b="1">
                <a:solidFill>
                  <a:srgbClr val="000000"/>
                </a:solidFill>
                <a:latin typeface="Arial" panose="020B0604020202020204" pitchFamily="34" charset="0"/>
                <a:cs typeface="Arial" panose="020B0604020202020204" pitchFamily="34" charset="0"/>
              </a:rPr>
              <a:t> within the DESE Security Portal?</a:t>
            </a:r>
          </a:p>
          <a:p>
            <a:pPr marL="800100" lvl="1" indent="-3429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Contact your </a:t>
            </a:r>
            <a:r>
              <a:rPr lang="en-US" sz="2400">
                <a:solidFill>
                  <a:schemeClr val="tx1"/>
                </a:solidFill>
                <a:latin typeface="Arial" panose="020B0604020202020204" pitchFamily="34" charset="0"/>
                <a:cs typeface="Arial" panose="020B0604020202020204" pitchFamily="34" charset="0"/>
                <a:hlinkClick r:id="rId3"/>
              </a:rPr>
              <a:t>District Directory Administrator</a:t>
            </a:r>
            <a:r>
              <a:rPr lang="en-US" sz="2400">
                <a:solidFill>
                  <a:schemeClr val="tx1"/>
                </a:solidFill>
                <a:latin typeface="Arial" panose="020B0604020202020204" pitchFamily="34" charset="0"/>
                <a:cs typeface="Arial" panose="020B0604020202020204" pitchFamily="34" charset="0"/>
              </a:rPr>
              <a:t>. </a:t>
            </a:r>
            <a:endParaRPr lang="en-US" sz="2000">
              <a:solidFill>
                <a:schemeClr val="tx1"/>
              </a:solidFill>
            </a:endParaRPr>
          </a:p>
        </p:txBody>
      </p:sp>
      <p:graphicFrame>
        <p:nvGraphicFramePr>
          <p:cNvPr id="4" name="Table 3">
            <a:extLst>
              <a:ext uri="{FF2B5EF4-FFF2-40B4-BE49-F238E27FC236}">
                <a16:creationId xmlns:a16="http://schemas.microsoft.com/office/drawing/2014/main" id="{E7000AFD-5E77-D6E5-C21D-A5D784236445}"/>
              </a:ext>
            </a:extLst>
          </p:cNvPr>
          <p:cNvGraphicFramePr>
            <a:graphicFrameLocks noGrp="1"/>
          </p:cNvGraphicFramePr>
          <p:nvPr>
            <p:extLst>
              <p:ext uri="{D42A27DB-BD31-4B8C-83A1-F6EECF244321}">
                <p14:modId xmlns:p14="http://schemas.microsoft.com/office/powerpoint/2010/main" val="3296570229"/>
              </p:ext>
            </p:extLst>
          </p:nvPr>
        </p:nvGraphicFramePr>
        <p:xfrm>
          <a:off x="791584" y="2418080"/>
          <a:ext cx="10271760" cy="2021840"/>
        </p:xfrm>
        <a:graphic>
          <a:graphicData uri="http://schemas.openxmlformats.org/drawingml/2006/table">
            <a:tbl>
              <a:tblPr firstRow="1" bandRow="1">
                <a:tableStyleId>{5C22544A-7EE6-4342-B048-85BDC9FD1C3A}</a:tableStyleId>
              </a:tblPr>
              <a:tblGrid>
                <a:gridCol w="5135880">
                  <a:extLst>
                    <a:ext uri="{9D8B030D-6E8A-4147-A177-3AD203B41FA5}">
                      <a16:colId xmlns:a16="http://schemas.microsoft.com/office/drawing/2014/main" val="627627072"/>
                    </a:ext>
                  </a:extLst>
                </a:gridCol>
                <a:gridCol w="5135880">
                  <a:extLst>
                    <a:ext uri="{9D8B030D-6E8A-4147-A177-3AD203B41FA5}">
                      <a16:colId xmlns:a16="http://schemas.microsoft.com/office/drawing/2014/main" val="259380282"/>
                    </a:ext>
                  </a:extLst>
                </a:gridCol>
              </a:tblGrid>
              <a:tr h="370840">
                <a:tc>
                  <a:txBody>
                    <a:bodyPr/>
                    <a:lstStyle/>
                    <a:p>
                      <a:r>
                        <a:rPr lang="en-US" sz="1600">
                          <a:latin typeface="Arial" panose="020B0604020202020204" pitchFamily="34" charset="0"/>
                          <a:cs typeface="Arial" panose="020B0604020202020204" pitchFamily="34" charset="0"/>
                        </a:rPr>
                        <a:t>Role</a:t>
                      </a:r>
                    </a:p>
                  </a:txBody>
                  <a:tcPr/>
                </a:tc>
                <a:tc>
                  <a:txBody>
                    <a:bodyPr/>
                    <a:lstStyle/>
                    <a:p>
                      <a:r>
                        <a:rPr lang="en-US" sz="1600">
                          <a:latin typeface="Arial" panose="020B0604020202020204" pitchFamily="34" charset="0"/>
                          <a:cs typeface="Arial" panose="020B0604020202020204" pitchFamily="34" charset="0"/>
                        </a:rPr>
                        <a:t>Who to contact for support </a:t>
                      </a:r>
                    </a:p>
                  </a:txBody>
                  <a:tcPr/>
                </a:tc>
                <a:extLst>
                  <a:ext uri="{0D108BD9-81ED-4DB2-BD59-A6C34878D82A}">
                    <a16:rowId xmlns:a16="http://schemas.microsoft.com/office/drawing/2014/main" val="951844576"/>
                  </a:ext>
                </a:extLst>
              </a:tr>
              <a:tr h="370840">
                <a:tc>
                  <a:txBody>
                    <a:bodyPr/>
                    <a:lstStyle/>
                    <a:p>
                      <a:pPr lvl="0" fontAlgn="base">
                        <a:buClr>
                          <a:srgbClr val="101D35"/>
                        </a:buClr>
                        <a:buFont typeface="Arial" panose="020B0604020202020204" pitchFamily="34" charset="0"/>
                        <a:buNone/>
                      </a:pPr>
                      <a:r>
                        <a:rPr lang="en-US" sz="1800" b="0">
                          <a:solidFill>
                            <a:srgbClr val="000000"/>
                          </a:solidFill>
                          <a:effectLst/>
                          <a:latin typeface="Arial" panose="020B0604020202020204" pitchFamily="34" charset="0"/>
                          <a:cs typeface="Arial" panose="020B0604020202020204" pitchFamily="34" charset="0"/>
                        </a:rPr>
                        <a:t>Test administrators and school-level technology coordinators</a:t>
                      </a:r>
                      <a:endParaRPr lang="en-US" sz="1800" b="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1800" b="0">
                          <a:solidFill>
                            <a:srgbClr val="000000"/>
                          </a:solidFill>
                          <a:effectLst/>
                          <a:latin typeface="Arial" panose="020B0604020202020204" pitchFamily="34" charset="0"/>
                          <a:cs typeface="Arial" panose="020B0604020202020204" pitchFamily="34" charset="0"/>
                        </a:rPr>
                        <a:t>Their principal or school test coordinator</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95427"/>
                  </a:ext>
                </a:extLst>
              </a:tr>
              <a:tr h="370840">
                <a:tc>
                  <a:txBody>
                    <a:bodyPr/>
                    <a:lstStyle/>
                    <a:p>
                      <a:pPr lvl="0" fontAlgn="base">
                        <a:buClr>
                          <a:srgbClr val="101D35"/>
                        </a:buClr>
                        <a:buFont typeface="Arial" panose="020B0604020202020204" pitchFamily="34" charset="0"/>
                        <a:buNone/>
                      </a:pPr>
                      <a:r>
                        <a:rPr lang="en-US" sz="1800" b="0">
                          <a:solidFill>
                            <a:srgbClr val="000000"/>
                          </a:solidFill>
                          <a:effectLst/>
                          <a:latin typeface="Arial" panose="020B0604020202020204" pitchFamily="34" charset="0"/>
                          <a:cs typeface="Arial" panose="020B0604020202020204" pitchFamily="34" charset="0"/>
                        </a:rPr>
                        <a:t>Principals, school test coordinators, and district-level technology coordinators</a:t>
                      </a:r>
                      <a:endParaRPr lang="en-US" sz="1800" b="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1800" b="0">
                          <a:solidFill>
                            <a:srgbClr val="000000"/>
                          </a:solidFill>
                          <a:effectLst/>
                          <a:latin typeface="Arial" panose="020B0604020202020204" pitchFamily="34" charset="0"/>
                          <a:cs typeface="Arial" panose="020B0604020202020204" pitchFamily="34" charset="0"/>
                        </a:rPr>
                        <a:t>Their district test coordinator</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9946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0000"/>
                          </a:solidFill>
                          <a:effectLst/>
                          <a:latin typeface="Arial" panose="020B0604020202020204" pitchFamily="34" charset="0"/>
                          <a:cs typeface="Arial" panose="020B0604020202020204" pitchFamily="34" charset="0"/>
                        </a:rPr>
                        <a:t>District test coordinators</a:t>
                      </a:r>
                      <a:endParaRPr lang="en-US" sz="1800" b="0">
                        <a:solidFill>
                          <a:srgbClr val="101D35"/>
                        </a:solidFill>
                        <a:latin typeface="Arial" panose="020B0604020202020204" pitchFamily="34" charset="0"/>
                        <a:cs typeface="Arial" panose="020B0604020202020204" pitchFamily="34" charset="0"/>
                      </a:endParaRPr>
                    </a:p>
                  </a:txBody>
                  <a:tcPr/>
                </a:tc>
                <a:tc>
                  <a:txBody>
                    <a:bodyPr/>
                    <a:lstStyle/>
                    <a:p>
                      <a:r>
                        <a:rPr lang="en-US" sz="1800" b="0">
                          <a:solidFill>
                            <a:srgbClr val="000000"/>
                          </a:solidFill>
                          <a:effectLst/>
                          <a:latin typeface="Arial" panose="020B0604020202020204" pitchFamily="34" charset="0"/>
                          <a:cs typeface="Arial" panose="020B0604020202020204" pitchFamily="34" charset="0"/>
                        </a:rPr>
                        <a:t>MCAS Service Center</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3606771"/>
                  </a:ext>
                </a:extLst>
              </a:tr>
            </a:tbl>
          </a:graphicData>
        </a:graphic>
      </p:graphicFrame>
      <p:sp>
        <p:nvSpPr>
          <p:cNvPr id="5" name="Slide Number Placeholder 4">
            <a:extLst>
              <a:ext uri="{FF2B5EF4-FFF2-40B4-BE49-F238E27FC236}">
                <a16:creationId xmlns:a16="http://schemas.microsoft.com/office/drawing/2014/main" id="{A721FBB9-E782-BF9B-D720-6C8829CF7006}"/>
              </a:ext>
            </a:extLst>
          </p:cNvPr>
          <p:cNvSpPr>
            <a:spLocks noGrp="1"/>
          </p:cNvSpPr>
          <p:nvPr>
            <p:ph type="sldNum" sz="quarter" idx="12"/>
          </p:nvPr>
        </p:nvSpPr>
        <p:spPr/>
        <p:txBody>
          <a:bodyPr/>
          <a:lstStyle/>
          <a:p>
            <a:fld id="{68A8D22E-6BC5-9E47-900C-2BB94685D9F5}" type="slidenum">
              <a:rPr lang="en-US" smtClean="0"/>
              <a:t>27</a:t>
            </a:fld>
            <a:endParaRPr lang="en-US"/>
          </a:p>
        </p:txBody>
      </p:sp>
    </p:spTree>
    <p:extLst>
      <p:ext uri="{BB962C8B-B14F-4D97-AF65-F5344CB8AC3E}">
        <p14:creationId xmlns:p14="http://schemas.microsoft.com/office/powerpoint/2010/main" val="2849511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Logging in to the DESE Security Portal</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Log in to the Security Portal at </a:t>
            </a:r>
            <a:r>
              <a:rPr lang="en-US">
                <a:latin typeface="Arial" panose="020B0604020202020204" pitchFamily="34" charset="0"/>
                <a:cs typeface="Arial" panose="020B0604020202020204" pitchFamily="34" charset="0"/>
                <a:hlinkClick r:id="rId3"/>
              </a:rPr>
              <a:t>https://gateway.edu.state.ma.us/</a:t>
            </a:r>
            <a:endParaRPr lang="en-US">
              <a:latin typeface="Arial" panose="020B0604020202020204" pitchFamily="34" charset="0"/>
              <a:cs typeface="Arial" panose="020B0604020202020204" pitchFamily="34" charset="0"/>
            </a:endParaRPr>
          </a:p>
          <a:p>
            <a:endParaRPr lang="en-US"/>
          </a:p>
        </p:txBody>
      </p:sp>
      <p:pic>
        <p:nvPicPr>
          <p:cNvPr id="6" name="Picture 5" descr="Graphical user interface, application&#10;&#10;AI-generated content may be incorrect.">
            <a:extLst>
              <a:ext uri="{FF2B5EF4-FFF2-40B4-BE49-F238E27FC236}">
                <a16:creationId xmlns:a16="http://schemas.microsoft.com/office/drawing/2014/main" id="{592223FA-72FF-D92F-0C7B-FED7EC3A8D3E}"/>
              </a:ext>
            </a:extLst>
          </p:cNvPr>
          <p:cNvPicPr>
            <a:picLocks noChangeAspect="1"/>
          </p:cNvPicPr>
          <p:nvPr/>
        </p:nvPicPr>
        <p:blipFill>
          <a:blip r:embed="rId4"/>
          <a:stretch>
            <a:fillRect/>
          </a:stretch>
        </p:blipFill>
        <p:spPr>
          <a:xfrm>
            <a:off x="669623" y="2443890"/>
            <a:ext cx="10897775" cy="3562056"/>
          </a:xfrm>
          <a:prstGeom prst="rect">
            <a:avLst/>
          </a:prstGeom>
        </p:spPr>
      </p:pic>
      <p:sp>
        <p:nvSpPr>
          <p:cNvPr id="4" name="Slide Number Placeholder 3">
            <a:extLst>
              <a:ext uri="{FF2B5EF4-FFF2-40B4-BE49-F238E27FC236}">
                <a16:creationId xmlns:a16="http://schemas.microsoft.com/office/drawing/2014/main" id="{6D33B932-9D23-F15B-1C3A-2A8BA86A923B}"/>
              </a:ext>
            </a:extLst>
          </p:cNvPr>
          <p:cNvSpPr>
            <a:spLocks noGrp="1"/>
          </p:cNvSpPr>
          <p:nvPr>
            <p:ph type="sldNum" sz="quarter" idx="12"/>
          </p:nvPr>
        </p:nvSpPr>
        <p:spPr/>
        <p:txBody>
          <a:bodyPr/>
          <a:lstStyle/>
          <a:p>
            <a:fld id="{68A8D22E-6BC5-9E47-900C-2BB94685D9F5}" type="slidenum">
              <a:rPr lang="en-US" smtClean="0"/>
              <a:t>28</a:t>
            </a:fld>
            <a:endParaRPr lang="en-US"/>
          </a:p>
        </p:txBody>
      </p:sp>
    </p:spTree>
    <p:extLst>
      <p:ext uri="{BB962C8B-B14F-4D97-AF65-F5344CB8AC3E}">
        <p14:creationId xmlns:p14="http://schemas.microsoft.com/office/powerpoint/2010/main" val="1315407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000">
                <a:latin typeface="Arial" panose="020B0604020202020204" pitchFamily="34" charset="0"/>
                <a:cs typeface="Arial" panose="020B0604020202020204" pitchFamily="34" charset="0"/>
              </a:rPr>
              <a:t>Accessing DropBox Central in the Security Portal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sz="2800">
                <a:solidFill>
                  <a:srgbClr val="000000"/>
                </a:solidFill>
                <a:latin typeface="Arial"/>
                <a:cs typeface="Arial"/>
              </a:rPr>
              <a:t>Enter your </a:t>
            </a:r>
            <a:r>
              <a:rPr lang="en-US" sz="2800" b="1">
                <a:solidFill>
                  <a:srgbClr val="000000"/>
                </a:solidFill>
                <a:latin typeface="Arial"/>
                <a:cs typeface="Arial"/>
              </a:rPr>
              <a:t>username </a:t>
            </a:r>
            <a:r>
              <a:rPr lang="en-US" sz="2800">
                <a:solidFill>
                  <a:srgbClr val="000000"/>
                </a:solidFill>
                <a:latin typeface="Arial"/>
                <a:cs typeface="Arial"/>
              </a:rPr>
              <a:t>and </a:t>
            </a:r>
            <a:r>
              <a:rPr lang="en-US" sz="2800" b="1">
                <a:solidFill>
                  <a:srgbClr val="000000"/>
                </a:solidFill>
                <a:latin typeface="Arial"/>
                <a:cs typeface="Arial"/>
              </a:rPr>
              <a:t>password</a:t>
            </a:r>
            <a:r>
              <a:rPr lang="en-US" sz="2800">
                <a:solidFill>
                  <a:srgbClr val="000000"/>
                </a:solidFill>
                <a:latin typeface="Arial"/>
                <a:cs typeface="Arial"/>
              </a:rPr>
              <a:t>.</a:t>
            </a:r>
          </a:p>
          <a:p>
            <a:pPr marL="457200" indent="-457200">
              <a:buClr>
                <a:srgbClr val="000000"/>
              </a:buClr>
              <a:buFont typeface="Arial" panose="020B0604020202020204" pitchFamily="34" charset="0"/>
              <a:buChar char="•"/>
            </a:pPr>
            <a:r>
              <a:rPr lang="en-US" sz="2800">
                <a:solidFill>
                  <a:srgbClr val="000000"/>
                </a:solidFill>
                <a:latin typeface="Arial"/>
                <a:cs typeface="Arial"/>
              </a:rPr>
              <a:t>You will then see an </a:t>
            </a:r>
            <a:r>
              <a:rPr lang="en-US" sz="2800" b="1">
                <a:solidFill>
                  <a:srgbClr val="000000"/>
                </a:solidFill>
                <a:latin typeface="Arial"/>
                <a:cs typeface="Arial"/>
              </a:rPr>
              <a:t>Application List</a:t>
            </a:r>
            <a:r>
              <a:rPr lang="en-US" sz="2800">
                <a:solidFill>
                  <a:srgbClr val="000000"/>
                </a:solidFill>
                <a:latin typeface="Arial"/>
                <a:cs typeface="Arial"/>
              </a:rPr>
              <a:t>.</a:t>
            </a:r>
          </a:p>
          <a:p>
            <a:pPr marL="457200" indent="-457200">
              <a:buClr>
                <a:srgbClr val="000000"/>
              </a:buClr>
              <a:buFont typeface="Arial" panose="020B0604020202020204" pitchFamily="34" charset="0"/>
              <a:buChar char="•"/>
            </a:pPr>
            <a:r>
              <a:rPr lang="en-US" sz="2800">
                <a:solidFill>
                  <a:srgbClr val="000000"/>
                </a:solidFill>
                <a:latin typeface="Arial"/>
                <a:cs typeface="Arial"/>
              </a:rPr>
              <a:t>Select </a:t>
            </a:r>
            <a:r>
              <a:rPr lang="en-US" sz="2800" b="1">
                <a:solidFill>
                  <a:srgbClr val="000000"/>
                </a:solidFill>
                <a:latin typeface="Arial"/>
                <a:cs typeface="Arial"/>
              </a:rPr>
              <a:t>DropBox Central.</a:t>
            </a:r>
          </a:p>
          <a:p>
            <a:pPr marL="457200" indent="-457200">
              <a:buClr>
                <a:srgbClr val="000000"/>
              </a:buClr>
              <a:buFont typeface="Arial" panose="020B0604020202020204" pitchFamily="34" charset="0"/>
              <a:buChar char="•"/>
            </a:pPr>
            <a:r>
              <a:rPr lang="en-US" sz="2800">
                <a:solidFill>
                  <a:srgbClr val="000000"/>
                </a:solidFill>
                <a:latin typeface="Arial"/>
                <a:cs typeface="Arial"/>
              </a:rPr>
              <a:t>Select </a:t>
            </a:r>
            <a:r>
              <a:rPr lang="en-US" sz="2800" b="1">
                <a:solidFill>
                  <a:srgbClr val="000000"/>
                </a:solidFill>
                <a:latin typeface="Arial"/>
                <a:cs typeface="Arial"/>
              </a:rPr>
              <a:t>MCAS </a:t>
            </a:r>
            <a:r>
              <a:rPr lang="en-US" b="1">
                <a:solidFill>
                  <a:srgbClr val="000000"/>
                </a:solidFill>
                <a:latin typeface="Arial"/>
                <a:cs typeface="Arial"/>
              </a:rPr>
              <a:t>2026</a:t>
            </a:r>
            <a:r>
              <a:rPr lang="en-US" sz="2800" b="1">
                <a:solidFill>
                  <a:srgbClr val="000000"/>
                </a:solidFill>
                <a:latin typeface="Arial"/>
                <a:cs typeface="Arial"/>
              </a:rPr>
              <a:t> Data. </a:t>
            </a:r>
          </a:p>
          <a:p>
            <a:pPr marL="457200" indent="-457200">
              <a:buClr>
                <a:srgbClr val="000000"/>
              </a:buClr>
              <a:buFont typeface="Arial" panose="020B0604020202020204" pitchFamily="34" charset="0"/>
              <a:buChar char="•"/>
            </a:pPr>
            <a:r>
              <a:rPr lang="en-US" sz="2800">
                <a:solidFill>
                  <a:srgbClr val="000000"/>
                </a:solidFill>
                <a:latin typeface="Arial"/>
                <a:cs typeface="Arial"/>
              </a:rPr>
              <a:t>Click </a:t>
            </a:r>
            <a:r>
              <a:rPr lang="en-US" b="1" err="1">
                <a:solidFill>
                  <a:srgbClr val="000000"/>
                </a:solidFill>
                <a:latin typeface="Arial"/>
                <a:cs typeface="Arial"/>
              </a:rPr>
              <a:t>OutBox</a:t>
            </a:r>
            <a:r>
              <a:rPr lang="en-US" sz="2800" b="1">
                <a:solidFill>
                  <a:srgbClr val="000000"/>
                </a:solidFill>
                <a:latin typeface="Arial"/>
                <a:cs typeface="Arial"/>
              </a:rPr>
              <a:t>.</a:t>
            </a:r>
          </a:p>
          <a:p>
            <a:pPr>
              <a:buClr>
                <a:srgbClr val="000000"/>
              </a:buClr>
            </a:pPr>
            <a:endParaRPr lang="en-US" sz="2800" b="1">
              <a:solidFill>
                <a:srgbClr val="000000"/>
              </a:solidFill>
              <a:latin typeface="Arial"/>
              <a:cs typeface="Arial"/>
            </a:endParaRPr>
          </a:p>
          <a:p>
            <a:endParaRPr lang="en-US"/>
          </a:p>
        </p:txBody>
      </p:sp>
      <p:pic>
        <p:nvPicPr>
          <p:cNvPr id="7" name="Picture 6" descr="Image displays Dropbox in Security Portal">
            <a:extLst>
              <a:ext uri="{FF2B5EF4-FFF2-40B4-BE49-F238E27FC236}">
                <a16:creationId xmlns:a16="http://schemas.microsoft.com/office/drawing/2014/main" id="{C5C1CBC7-D539-4BEE-BFF4-CA9F9E177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600" y="3709502"/>
            <a:ext cx="2127996" cy="28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B0AC061-8BE9-422E-FD6E-5255386E2CA0}"/>
              </a:ext>
            </a:extLst>
          </p:cNvPr>
          <p:cNvPicPr>
            <a:picLocks noChangeAspect="1"/>
          </p:cNvPicPr>
          <p:nvPr/>
        </p:nvPicPr>
        <p:blipFill>
          <a:blip r:embed="rId4"/>
          <a:stretch>
            <a:fillRect/>
          </a:stretch>
        </p:blipFill>
        <p:spPr>
          <a:xfrm>
            <a:off x="5442279" y="2587954"/>
            <a:ext cx="5380201" cy="4064438"/>
          </a:xfrm>
          <a:prstGeom prst="rect">
            <a:avLst/>
          </a:prstGeom>
        </p:spPr>
      </p:pic>
      <p:sp>
        <p:nvSpPr>
          <p:cNvPr id="5" name="Slide Number Placeholder 4">
            <a:extLst>
              <a:ext uri="{FF2B5EF4-FFF2-40B4-BE49-F238E27FC236}">
                <a16:creationId xmlns:a16="http://schemas.microsoft.com/office/drawing/2014/main" id="{B90D359B-0FAA-3C30-EF66-AEFA5C7C02C0}"/>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402393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890665" cy="4644954"/>
          </a:xfrm>
        </p:spPr>
        <p:txBody>
          <a:bodyPr>
            <a:normAutofit lnSpcReduction="10000"/>
          </a:bodyPr>
          <a:lstStyle/>
          <a:p>
            <a:pPr marL="457200" indent="-4572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Email student-specific questions to </a:t>
            </a:r>
            <a:r>
              <a:rPr lang="en-US">
                <a:latin typeface="Arial" panose="020B0604020202020204" pitchFamily="34" charset="0"/>
                <a:cs typeface="Arial" panose="020B0604020202020204" pitchFamily="34" charset="0"/>
                <a:hlinkClick r:id="rId3"/>
              </a:rPr>
              <a:t>mcas@mass.gov</a:t>
            </a:r>
            <a:r>
              <a:rPr lang="en-US">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Closed captioning has been enabled for participants who need it.</a:t>
            </a:r>
          </a:p>
          <a:p>
            <a:pPr marL="457200" indent="-457200"/>
            <a:r>
              <a:rPr lang="en-US">
                <a:solidFill>
                  <a:schemeClr val="tx1"/>
                </a:solidFill>
              </a:rPr>
              <a:t>This session is being interpreted into ASL. Our interpreting team will be onscreen with the presenters.</a:t>
            </a:r>
            <a:endParaRPr lang="en-US">
              <a:solidFill>
                <a:schemeClr val="tx1"/>
              </a:solidFill>
              <a:latin typeface="Arial" panose="020B0604020202020204" pitchFamily="34" charset="0"/>
              <a:cs typeface="Arial" panose="020B0604020202020204" pitchFamily="34" charset="0"/>
            </a:endParaRPr>
          </a:p>
          <a:p>
            <a:pPr marL="457200" indent="-457200"/>
            <a:r>
              <a:rPr lang="en-US">
                <a:solidFill>
                  <a:srgbClr val="000000"/>
                </a:solidFill>
              </a:rPr>
              <a:t>Please be advised that DESE does not authorize attendees to record or to use AI transcription tools during the meeting and DESE does not endorse any unauthorized transcripts created by third parties of its meetings. </a:t>
            </a:r>
          </a:p>
        </p:txBody>
      </p:sp>
      <p:sp>
        <p:nvSpPr>
          <p:cNvPr id="4" name="Slide Number Placeholder 3">
            <a:extLst>
              <a:ext uri="{FF2B5EF4-FFF2-40B4-BE49-F238E27FC236}">
                <a16:creationId xmlns:a16="http://schemas.microsoft.com/office/drawing/2014/main" id="{D7463F05-91C0-59F4-A3AB-9511780EEAA1}"/>
              </a:ext>
            </a:extLst>
          </p:cNvPr>
          <p:cNvSpPr>
            <a:spLocks noGrp="1"/>
          </p:cNvSpPr>
          <p:nvPr>
            <p:ph type="sldNum" sz="quarter" idx="12"/>
          </p:nvPr>
        </p:nvSpPr>
        <p:spPr/>
        <p:txBody>
          <a:bodyPr/>
          <a:lstStyle/>
          <a:p>
            <a:fld id="{68A8D22E-6BC5-9E47-900C-2BB94685D9F5}" type="slidenum">
              <a:rPr lang="en-US" smtClean="0">
                <a:solidFill>
                  <a:srgbClr val="000000"/>
                </a:solidFill>
              </a:rPr>
              <a:t>3</a:t>
            </a:fld>
            <a:endParaRPr lang="en-US">
              <a:solidFill>
                <a:srgbClr val="000000"/>
              </a:solidFill>
            </a:endParaRPr>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1ABA-A1D3-62E4-C272-A706DD5F5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D7E7E-BF5B-403E-67EE-110CB2DB7118}"/>
              </a:ext>
            </a:extLst>
          </p:cNvPr>
          <p:cNvSpPr>
            <a:spLocks noGrp="1"/>
          </p:cNvSpPr>
          <p:nvPr>
            <p:ph type="title"/>
          </p:nvPr>
        </p:nvSpPr>
        <p:spPr/>
        <p:txBody>
          <a:bodyPr>
            <a:noAutofit/>
          </a:bodyPr>
          <a:lstStyle/>
          <a:p>
            <a:r>
              <a:rPr lang="en-US" sz="4000">
                <a:latin typeface="Arial" panose="020B0604020202020204" pitchFamily="34" charset="0"/>
                <a:cs typeface="Arial" panose="020B0604020202020204" pitchFamily="34" charset="0"/>
              </a:rPr>
              <a:t>Accessing DropBox Central in the Security Portal </a:t>
            </a:r>
            <a:r>
              <a:rPr lang="en-US" sz="4000" i="1">
                <a:latin typeface="Arial" panose="020B0604020202020204" pitchFamily="34" charset="0"/>
                <a:cs typeface="Arial" panose="020B0604020202020204" pitchFamily="34" charset="0"/>
              </a:rPr>
              <a:t>(cont’d) </a:t>
            </a:r>
          </a:p>
        </p:txBody>
      </p:sp>
      <p:sp>
        <p:nvSpPr>
          <p:cNvPr id="3" name="Text Placeholder 2">
            <a:extLst>
              <a:ext uri="{FF2B5EF4-FFF2-40B4-BE49-F238E27FC236}">
                <a16:creationId xmlns:a16="http://schemas.microsoft.com/office/drawing/2014/main" id="{0FB3B74B-6DFD-B7A6-CC75-2E972C1AFF9B}"/>
              </a:ext>
            </a:extLst>
          </p:cNvPr>
          <p:cNvSpPr>
            <a:spLocks noGrp="1"/>
          </p:cNvSpPr>
          <p:nvPr>
            <p:ph idx="1"/>
          </p:nvPr>
        </p:nvSpPr>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sz="2800">
                <a:solidFill>
                  <a:srgbClr val="000000"/>
                </a:solidFill>
                <a:latin typeface="Arial"/>
                <a:cs typeface="Arial"/>
              </a:rPr>
              <a:t>Scroll </a:t>
            </a:r>
            <a:r>
              <a:rPr lang="en-US">
                <a:solidFill>
                  <a:srgbClr val="000000"/>
                </a:solidFill>
                <a:latin typeface="Arial"/>
                <a:cs typeface="Arial"/>
              </a:rPr>
              <a:t>down to the bottom to click additional page numbers, if needed. </a:t>
            </a:r>
          </a:p>
          <a:p>
            <a:pPr>
              <a:buClr>
                <a:srgbClr val="000000"/>
              </a:buClr>
            </a:pPr>
            <a:endParaRPr lang="en-US" sz="2800" b="1">
              <a:solidFill>
                <a:srgbClr val="000000"/>
              </a:solidFill>
              <a:latin typeface="Arial"/>
              <a:cs typeface="Arial"/>
            </a:endParaRPr>
          </a:p>
          <a:p>
            <a:endParaRPr lang="en-US"/>
          </a:p>
        </p:txBody>
      </p:sp>
      <p:pic>
        <p:nvPicPr>
          <p:cNvPr id="1028" name="Picture 4">
            <a:extLst>
              <a:ext uri="{FF2B5EF4-FFF2-40B4-BE49-F238E27FC236}">
                <a16:creationId xmlns:a16="http://schemas.microsoft.com/office/drawing/2014/main" id="{D1B698EC-A42D-3B6A-8A2F-27FFE5B7A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747" y="2349153"/>
            <a:ext cx="9840988" cy="370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72AB4D2-7EBE-7F20-C295-C7CF04722BC3}"/>
              </a:ext>
            </a:extLst>
          </p:cNvPr>
          <p:cNvSpPr>
            <a:spLocks noGrp="1"/>
          </p:cNvSpPr>
          <p:nvPr>
            <p:ph type="sldNum" sz="quarter" idx="12"/>
          </p:nvPr>
        </p:nvSpPr>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1035479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a:cs typeface="Arial"/>
              </a:rPr>
              <a:t>The .CSV File for MCAS Test Coordinators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50667" y="1496004"/>
            <a:ext cx="11890665" cy="4414692"/>
          </a:xfrm>
        </p:spPr>
        <p:txBody>
          <a:bodyPr vert="horz" lIns="91440" tIns="45720" rIns="91440" bIns="45720" rtlCol="0" anchor="t">
            <a:normAutofit/>
          </a:bodyPr>
          <a:lstStyle/>
          <a:p>
            <a:pPr marL="457200" indent="-457200">
              <a:buClr>
                <a:srgbClr val="000000"/>
              </a:buClr>
            </a:pPr>
            <a:r>
              <a:rPr lang="en-US" sz="2000">
                <a:solidFill>
                  <a:srgbClr val="000000"/>
                </a:solidFill>
                <a:latin typeface="Arial"/>
                <a:cs typeface="Arial"/>
              </a:rPr>
              <a:t>Locate the .CSV file in </a:t>
            </a:r>
            <a:r>
              <a:rPr lang="en-US" sz="2000" err="1">
                <a:solidFill>
                  <a:srgbClr val="000000"/>
                </a:solidFill>
                <a:latin typeface="Arial"/>
                <a:cs typeface="Arial"/>
              </a:rPr>
              <a:t>DropBoxes</a:t>
            </a:r>
            <a:r>
              <a:rPr lang="en-US" sz="2000">
                <a:solidFill>
                  <a:srgbClr val="000000"/>
                </a:solidFill>
                <a:latin typeface="Arial"/>
                <a:cs typeface="Arial"/>
              </a:rPr>
              <a:t> (e.g., “</a:t>
            </a:r>
            <a:r>
              <a:rPr lang="en-US" sz="2000" b="1">
                <a:solidFill>
                  <a:srgbClr val="000000"/>
                </a:solidFill>
                <a:latin typeface="Arial"/>
                <a:cs typeface="Arial"/>
              </a:rPr>
              <a:t>Spring2026…Registration</a:t>
            </a:r>
            <a:r>
              <a:rPr lang="en-US" sz="2000">
                <a:solidFill>
                  <a:srgbClr val="000000"/>
                </a:solidFill>
                <a:latin typeface="Arial"/>
                <a:cs typeface="Arial"/>
              </a:rPr>
              <a:t> available on the first day of the Student Registration window of each administration) and save it to your computer.</a:t>
            </a:r>
          </a:p>
          <a:p>
            <a:pPr marL="457200" indent="-457200">
              <a:buClr>
                <a:srgbClr val="000000"/>
              </a:buClr>
              <a:buFont typeface="Arial" panose="020B0604020202020204" pitchFamily="34" charset="0"/>
              <a:buChar char="•"/>
            </a:pPr>
            <a:r>
              <a:rPr lang="en-US" sz="2000">
                <a:solidFill>
                  <a:srgbClr val="000000"/>
                </a:solidFill>
                <a:latin typeface="Arial"/>
                <a:cs typeface="Arial"/>
              </a:rPr>
              <a:t>The .CSV files reflect enrollment as of approximately 2–3 weeks before the opening of each window. </a:t>
            </a:r>
          </a:p>
          <a:p>
            <a:pPr marL="457200" indent="-457200">
              <a:buClr>
                <a:srgbClr val="000000"/>
              </a:buClr>
            </a:pPr>
            <a:r>
              <a:rPr lang="en-US" sz="2000">
                <a:solidFill>
                  <a:srgbClr val="000000"/>
                </a:solidFill>
                <a:latin typeface="Arial"/>
                <a:cs typeface="Arial"/>
              </a:rPr>
              <a:t>A first-year EL status flag, based on historical SIMS, is populated in column P for your reference. </a:t>
            </a:r>
          </a:p>
          <a:p>
            <a:pPr marL="457200" indent="-457200">
              <a:buClr>
                <a:srgbClr val="000000"/>
              </a:buClr>
              <a:buFont typeface="Arial" panose="020B0604020202020204" pitchFamily="34" charset="0"/>
              <a:buChar char="•"/>
            </a:pPr>
            <a:r>
              <a:rPr lang="en-US" sz="2000">
                <a:solidFill>
                  <a:srgbClr val="000000"/>
                </a:solidFill>
                <a:latin typeface="Arial"/>
                <a:cs typeface="Arial"/>
              </a:rPr>
              <a:t>Selected accommodations are prepopulated as follows (note: grade 3 accommodations are not prepopulated). </a:t>
            </a:r>
            <a:endParaRPr lang="en-US" sz="2000">
              <a:solidFill>
                <a:srgbClr val="000000"/>
              </a:solidFill>
            </a:endParaRPr>
          </a:p>
        </p:txBody>
      </p:sp>
      <p:graphicFrame>
        <p:nvGraphicFramePr>
          <p:cNvPr id="4" name="Table 5">
            <a:extLst>
              <a:ext uri="{FF2B5EF4-FFF2-40B4-BE49-F238E27FC236}">
                <a16:creationId xmlns:a16="http://schemas.microsoft.com/office/drawing/2014/main" id="{8ADFE11A-0198-4CD9-8BB1-432C2D3701F4}"/>
              </a:ext>
            </a:extLst>
          </p:cNvPr>
          <p:cNvGraphicFramePr>
            <a:graphicFrameLocks noGrp="1"/>
          </p:cNvGraphicFramePr>
          <p:nvPr>
            <p:extLst>
              <p:ext uri="{D42A27DB-BD31-4B8C-83A1-F6EECF244321}">
                <p14:modId xmlns:p14="http://schemas.microsoft.com/office/powerpoint/2010/main" val="3039665541"/>
              </p:ext>
            </p:extLst>
          </p:nvPr>
        </p:nvGraphicFramePr>
        <p:xfrm>
          <a:off x="613317" y="4005146"/>
          <a:ext cx="11349628" cy="2345186"/>
        </p:xfrm>
        <a:graphic>
          <a:graphicData uri="http://schemas.openxmlformats.org/drawingml/2006/table">
            <a:tbl>
              <a:tblPr firstRow="1" bandRow="1">
                <a:tableStyleId>{5C22544A-7EE6-4342-B048-85BDC9FD1C3A}</a:tableStyleId>
              </a:tblPr>
              <a:tblGrid>
                <a:gridCol w="3254746">
                  <a:extLst>
                    <a:ext uri="{9D8B030D-6E8A-4147-A177-3AD203B41FA5}">
                      <a16:colId xmlns:a16="http://schemas.microsoft.com/office/drawing/2014/main" val="217649912"/>
                    </a:ext>
                  </a:extLst>
                </a:gridCol>
                <a:gridCol w="3137756">
                  <a:extLst>
                    <a:ext uri="{9D8B030D-6E8A-4147-A177-3AD203B41FA5}">
                      <a16:colId xmlns:a16="http://schemas.microsoft.com/office/drawing/2014/main" val="1366727680"/>
                    </a:ext>
                  </a:extLst>
                </a:gridCol>
                <a:gridCol w="4957126">
                  <a:extLst>
                    <a:ext uri="{9D8B030D-6E8A-4147-A177-3AD203B41FA5}">
                      <a16:colId xmlns:a16="http://schemas.microsoft.com/office/drawing/2014/main" val="1044196153"/>
                    </a:ext>
                  </a:extLst>
                </a:gridCol>
              </a:tblGrid>
              <a:tr h="417636">
                <a:tc>
                  <a:txBody>
                    <a:bodyPr/>
                    <a:lstStyle/>
                    <a:p>
                      <a:r>
                        <a:rPr lang="en-US">
                          <a:latin typeface="Arial" panose="020B0604020202020204" pitchFamily="34" charset="0"/>
                          <a:cs typeface="Arial" panose="020B0604020202020204" pitchFamily="34" charset="0"/>
                        </a:rPr>
                        <a:t>Subject</a:t>
                      </a:r>
                    </a:p>
                  </a:txBody>
                  <a:tcPr/>
                </a:tc>
                <a:tc>
                  <a:txBody>
                    <a:bodyPr/>
                    <a:lstStyle/>
                    <a:p>
                      <a:r>
                        <a:rPr lang="en-US">
                          <a:latin typeface="Arial" panose="020B0604020202020204" pitchFamily="34" charset="0"/>
                          <a:cs typeface="Arial" panose="020B0604020202020204" pitchFamily="34" charset="0"/>
                        </a:rPr>
                        <a:t>Spring 2026 Grades</a:t>
                      </a:r>
                    </a:p>
                  </a:txBody>
                  <a:tcPr/>
                </a:tc>
                <a:tc>
                  <a:txBody>
                    <a:bodyPr/>
                    <a:lstStyle/>
                    <a:p>
                      <a:r>
                        <a:rPr lang="en-US">
                          <a:latin typeface="Arial" panose="020B0604020202020204" pitchFamily="34" charset="0"/>
                          <a:cs typeface="Arial" panose="020B0604020202020204" pitchFamily="34" charset="0"/>
                        </a:rPr>
                        <a:t>Source of Accommodations Data</a:t>
                      </a:r>
                    </a:p>
                  </a:txBody>
                  <a:tcPr/>
                </a:tc>
                <a:extLst>
                  <a:ext uri="{0D108BD9-81ED-4DB2-BD59-A6C34878D82A}">
                    <a16:rowId xmlns:a16="http://schemas.microsoft.com/office/drawing/2014/main" val="2326155969"/>
                  </a:ext>
                </a:extLst>
              </a:tr>
              <a:tr h="385510">
                <a:tc>
                  <a:txBody>
                    <a:bodyPr/>
                    <a:lstStyle/>
                    <a:p>
                      <a:r>
                        <a:rPr lang="en-US">
                          <a:latin typeface="Arial" panose="020B0604020202020204" pitchFamily="34" charset="0"/>
                          <a:cs typeface="Arial" panose="020B0604020202020204" pitchFamily="34" charset="0"/>
                        </a:rPr>
                        <a:t>ELA and Math </a:t>
                      </a:r>
                    </a:p>
                  </a:txBody>
                  <a:tcPr/>
                </a:tc>
                <a:tc>
                  <a:txBody>
                    <a:bodyPr/>
                    <a:lstStyle/>
                    <a:p>
                      <a:r>
                        <a:rPr lang="en-US" sz="1800">
                          <a:latin typeface="Arial" panose="020B0604020202020204" pitchFamily="34" charset="0"/>
                          <a:cs typeface="Arial" panose="020B0604020202020204" pitchFamily="34" charset="0"/>
                        </a:rPr>
                        <a:t>Grades 4–8</a:t>
                      </a:r>
                      <a:endParaRPr lang="en-US">
                        <a:latin typeface="Arial" panose="020B0604020202020204" pitchFamily="34" charset="0"/>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rPr>
                        <a:t>Grades 3–7 Spring 2025 in those subjects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0029581"/>
                  </a:ext>
                </a:extLst>
              </a:tr>
              <a:tr h="385510">
                <a:tc>
                  <a:txBody>
                    <a:bodyPr/>
                    <a:lstStyle/>
                    <a:p>
                      <a:r>
                        <a:rPr lang="en-US">
                          <a:latin typeface="Arial" panose="020B0604020202020204" pitchFamily="34" charset="0"/>
                          <a:cs typeface="Arial" panose="020B0604020202020204" pitchFamily="34" charset="0"/>
                        </a:rPr>
                        <a:t>ELA and Math</a:t>
                      </a:r>
                    </a:p>
                  </a:txBody>
                  <a:tcPr/>
                </a:tc>
                <a:tc>
                  <a:txBody>
                    <a:bodyPr/>
                    <a:lstStyle/>
                    <a:p>
                      <a:r>
                        <a:rPr lang="en-US" sz="1800">
                          <a:latin typeface="Arial" panose="020B0604020202020204" pitchFamily="34" charset="0"/>
                          <a:cs typeface="Arial" panose="020B0604020202020204" pitchFamily="34" charset="0"/>
                        </a:rPr>
                        <a:t>Grade 10</a:t>
                      </a:r>
                      <a:endParaRPr lang="en-US">
                        <a:latin typeface="Arial" panose="020B0604020202020204" pitchFamily="34" charset="0"/>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rPr>
                        <a:t>Grade 8 Spring 2024 in those subjects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4532663"/>
                  </a:ext>
                </a:extLst>
              </a:tr>
              <a:tr h="385510">
                <a:tc>
                  <a:txBody>
                    <a:bodyPr/>
                    <a:lstStyle/>
                    <a:p>
                      <a:r>
                        <a:rPr lang="en-US">
                          <a:latin typeface="Arial" panose="020B0604020202020204" pitchFamily="34" charset="0"/>
                          <a:cs typeface="Arial" panose="020B0604020202020204" pitchFamily="34" charset="0"/>
                        </a:rPr>
                        <a:t>STE for grades 5 and 8</a:t>
                      </a:r>
                    </a:p>
                  </a:txBody>
                  <a:tcPr/>
                </a:tc>
                <a:tc>
                  <a:txBody>
                    <a:bodyPr/>
                    <a:lstStyle/>
                    <a:p>
                      <a:r>
                        <a:rPr lang="en-US" sz="1800">
                          <a:latin typeface="Arial" panose="020B0604020202020204" pitchFamily="34" charset="0"/>
                          <a:cs typeface="Arial" panose="020B0604020202020204" pitchFamily="34" charset="0"/>
                        </a:rPr>
                        <a:t>Grades 5 and 8</a:t>
                      </a:r>
                      <a:endParaRPr lang="en-US">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Grades 4 and 7 Math Spring 2025</a:t>
                      </a:r>
                    </a:p>
                  </a:txBody>
                  <a:tcPr/>
                </a:tc>
                <a:extLst>
                  <a:ext uri="{0D108BD9-81ED-4DB2-BD59-A6C34878D82A}">
                    <a16:rowId xmlns:a16="http://schemas.microsoft.com/office/drawing/2014/main" val="2812805613"/>
                  </a:ext>
                </a:extLst>
              </a:tr>
              <a:tr h="385510">
                <a:tc>
                  <a:txBody>
                    <a:bodyPr/>
                    <a:lstStyle/>
                    <a:p>
                      <a:r>
                        <a:rPr lang="en-US">
                          <a:latin typeface="Arial" panose="020B0604020202020204" pitchFamily="34" charset="0"/>
                          <a:cs typeface="Arial" panose="020B0604020202020204" pitchFamily="34" charset="0"/>
                        </a:rPr>
                        <a:t>Civics</a:t>
                      </a:r>
                    </a:p>
                  </a:txBody>
                  <a:tcPr/>
                </a:tc>
                <a:tc>
                  <a:txBody>
                    <a:bodyPr/>
                    <a:lstStyle/>
                    <a:p>
                      <a:r>
                        <a:rPr lang="en-US">
                          <a:latin typeface="Arial" panose="020B0604020202020204" pitchFamily="34" charset="0"/>
                          <a:cs typeface="Arial" panose="020B0604020202020204" pitchFamily="34" charset="0"/>
                        </a:rPr>
                        <a:t>Grade 8 </a:t>
                      </a:r>
                    </a:p>
                  </a:txBody>
                  <a:tcPr/>
                </a:tc>
                <a:tc>
                  <a:txBody>
                    <a:bodyPr/>
                    <a:lstStyle/>
                    <a:p>
                      <a:r>
                        <a:rPr lang="en-US">
                          <a:latin typeface="Arial" panose="020B0604020202020204" pitchFamily="34" charset="0"/>
                          <a:cs typeface="Arial" panose="020B0604020202020204" pitchFamily="34" charset="0"/>
                        </a:rPr>
                        <a:t>Grade 7 Math Spring 2025</a:t>
                      </a:r>
                    </a:p>
                  </a:txBody>
                  <a:tcPr/>
                </a:tc>
                <a:extLst>
                  <a:ext uri="{0D108BD9-81ED-4DB2-BD59-A6C34878D82A}">
                    <a16:rowId xmlns:a16="http://schemas.microsoft.com/office/drawing/2014/main" val="460734227"/>
                  </a:ext>
                </a:extLst>
              </a:tr>
              <a:tr h="385510">
                <a:tc>
                  <a:txBody>
                    <a:bodyPr/>
                    <a:lstStyle/>
                    <a:p>
                      <a:r>
                        <a:rPr lang="en-US">
                          <a:latin typeface="Arial" panose="020B0604020202020204" pitchFamily="34" charset="0"/>
                          <a:cs typeface="Arial" panose="020B0604020202020204" pitchFamily="34" charset="0"/>
                        </a:rPr>
                        <a:t>High School Science</a:t>
                      </a:r>
                    </a:p>
                  </a:txBody>
                  <a:tcPr/>
                </a:tc>
                <a:tc>
                  <a:txBody>
                    <a:bodyPr/>
                    <a:lstStyle/>
                    <a:p>
                      <a:r>
                        <a:rPr lang="en-US">
                          <a:latin typeface="Arial" panose="020B0604020202020204" pitchFamily="34" charset="0"/>
                          <a:cs typeface="Arial" panose="020B0604020202020204" pitchFamily="34" charset="0"/>
                        </a:rPr>
                        <a:t>Grades 9 and 10 </a:t>
                      </a:r>
                    </a:p>
                  </a:txBody>
                  <a:tcPr/>
                </a:tc>
                <a:tc>
                  <a:txBody>
                    <a:bodyPr/>
                    <a:lstStyle/>
                    <a:p>
                      <a:r>
                        <a:rPr lang="en-US">
                          <a:latin typeface="Arial" panose="020B0604020202020204" pitchFamily="34" charset="0"/>
                          <a:cs typeface="Arial" panose="020B0604020202020204" pitchFamily="34" charset="0"/>
                        </a:rPr>
                        <a:t>Grade 8 STE Spring 2025</a:t>
                      </a:r>
                    </a:p>
                  </a:txBody>
                  <a:tcPr/>
                </a:tc>
                <a:extLst>
                  <a:ext uri="{0D108BD9-81ED-4DB2-BD59-A6C34878D82A}">
                    <a16:rowId xmlns:a16="http://schemas.microsoft.com/office/drawing/2014/main" val="2979586687"/>
                  </a:ext>
                </a:extLst>
              </a:tr>
            </a:tbl>
          </a:graphicData>
        </a:graphic>
      </p:graphicFrame>
      <p:sp>
        <p:nvSpPr>
          <p:cNvPr id="5" name="Slide Number Placeholder 4">
            <a:extLst>
              <a:ext uri="{FF2B5EF4-FFF2-40B4-BE49-F238E27FC236}">
                <a16:creationId xmlns:a16="http://schemas.microsoft.com/office/drawing/2014/main" id="{EB277BCF-873E-59B7-A14F-C872B030BDE0}"/>
              </a:ext>
            </a:extLst>
          </p:cNvPr>
          <p:cNvSpPr>
            <a:spLocks noGrp="1"/>
          </p:cNvSpPr>
          <p:nvPr>
            <p:ph type="sldNum" sz="quarter" idx="12"/>
          </p:nvPr>
        </p:nvSpPr>
        <p:spPr/>
        <p:txBody>
          <a:bodyPr/>
          <a:lstStyle/>
          <a:p>
            <a:fld id="{68A8D22E-6BC5-9E47-900C-2BB94685D9F5}" type="slidenum">
              <a:rPr lang="en-US" smtClean="0"/>
              <a:t>31</a:t>
            </a:fld>
            <a:endParaRPr lang="en-US"/>
          </a:p>
        </p:txBody>
      </p:sp>
    </p:spTree>
    <p:extLst>
      <p:ext uri="{BB962C8B-B14F-4D97-AF65-F5344CB8AC3E}">
        <p14:creationId xmlns:p14="http://schemas.microsoft.com/office/powerpoint/2010/main" val="4043189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Frequently Asked Questions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714021" cy="4414692"/>
          </a:xfrm>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sz="2800" b="1">
                <a:solidFill>
                  <a:srgbClr val="000000"/>
                </a:solidFill>
                <a:latin typeface="Arial" panose="020B0604020202020204" pitchFamily="34" charset="0"/>
                <a:cs typeface="Arial" panose="020B0604020202020204" pitchFamily="34" charset="0"/>
              </a:rPr>
              <a:t>What if a student doesn’t have a SASID?</a:t>
            </a:r>
          </a:p>
          <a:p>
            <a:pPr marL="914400" lvl="1" indent="-457200">
              <a:buClr>
                <a:srgbClr val="000000"/>
              </a:buClr>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Search for claimed students in Edwin Analytics Student Profile Report (PR600).</a:t>
            </a:r>
          </a:p>
          <a:p>
            <a:pPr marL="914400" lvl="1" indent="-457200">
              <a:buClr>
                <a:srgbClr val="000000"/>
              </a:buClr>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If not found in PR600, call your district SIMS contact to create a new SASID, or locate the student’s existing SASID from the prior school, if applicable. </a:t>
            </a:r>
          </a:p>
          <a:p>
            <a:pPr marL="914400" lvl="1" indent="-457200">
              <a:buClr>
                <a:srgbClr val="000000"/>
              </a:buClr>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If you do not have a student’s SASID by the file import deadline, assign a placeholder 10-digit SASID starting with “8” (instead of “10”). Update the SASID in the MCAS Portal as soon as you receive the actual SASID.</a:t>
            </a:r>
          </a:p>
          <a:p>
            <a:endParaRPr lang="en-US"/>
          </a:p>
        </p:txBody>
      </p:sp>
      <p:sp>
        <p:nvSpPr>
          <p:cNvPr id="4" name="Slide Number Placeholder 3">
            <a:extLst>
              <a:ext uri="{FF2B5EF4-FFF2-40B4-BE49-F238E27FC236}">
                <a16:creationId xmlns:a16="http://schemas.microsoft.com/office/drawing/2014/main" id="{2E7DB90D-2E10-479E-E68C-9D2555B2D75A}"/>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2534883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Demonstrations: Tasks Before Importing the File</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92500" lnSpcReduction="20000"/>
          </a:bodyPr>
          <a:lstStyle/>
          <a:p>
            <a:pPr marL="457200" indent="-457200">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Locating Part III of the Guide to the MCAS Portal: Student Registration</a:t>
            </a:r>
          </a:p>
          <a:p>
            <a:pPr marL="457200" indent="-457200">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Opening the .CSV file downloaded from </a:t>
            </a:r>
            <a:r>
              <a:rPr lang="en-US" sz="2800" err="1">
                <a:solidFill>
                  <a:srgbClr val="000000"/>
                </a:solidFill>
                <a:latin typeface="Arial" panose="020B0604020202020204" pitchFamily="34" charset="0"/>
                <a:cs typeface="Arial" panose="020B0604020202020204" pitchFamily="34" charset="0"/>
              </a:rPr>
              <a:t>DropBox</a:t>
            </a:r>
            <a:r>
              <a:rPr lang="en-US" sz="2800">
                <a:solidFill>
                  <a:srgbClr val="000000"/>
                </a:solidFill>
                <a:latin typeface="Arial" panose="020B0604020202020204" pitchFamily="34" charset="0"/>
                <a:cs typeface="Arial" panose="020B0604020202020204" pitchFamily="34" charset="0"/>
              </a:rPr>
              <a:t> Central</a:t>
            </a:r>
          </a:p>
          <a:p>
            <a:pPr marL="914400" lvl="1" indent="-457200">
              <a:buClr>
                <a:srgbClr val="000000"/>
              </a:buClr>
            </a:pPr>
            <a:r>
              <a:rPr lang="en-US">
                <a:solidFill>
                  <a:srgbClr val="000000"/>
                </a:solidFill>
                <a:latin typeface="Arial" panose="020B0604020202020204" pitchFamily="34" charset="0"/>
                <a:cs typeface="Arial" panose="020B0604020202020204" pitchFamily="34" charset="0"/>
              </a:rPr>
              <a:t>Retain leading zeros if prompted</a:t>
            </a:r>
          </a:p>
          <a:p>
            <a:pPr marL="457200" indent="-457200">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Adding/removing rows for students who will or will not participate</a:t>
            </a:r>
          </a:p>
          <a:p>
            <a:pPr marL="914400" lvl="1" indent="-457200">
              <a:buClr>
                <a:srgbClr val="000000"/>
              </a:buClr>
            </a:pPr>
            <a:r>
              <a:rPr lang="en-US">
                <a:solidFill>
                  <a:srgbClr val="000000"/>
                </a:solidFill>
                <a:latin typeface="Arial" panose="020B0604020202020204" pitchFamily="34" charset="0"/>
                <a:cs typeface="Arial" panose="020B0604020202020204" pitchFamily="34" charset="0"/>
              </a:rPr>
              <a:t>Optional: using column P to identify and remove first-year ELs who will not participate in the ELA test as needed</a:t>
            </a:r>
          </a:p>
          <a:p>
            <a:pPr marL="45720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Add test codes (only needed for high school Science)</a:t>
            </a:r>
            <a:endParaRPr lang="en-US" sz="2800">
              <a:solidFill>
                <a:srgbClr val="000000"/>
              </a:solidFill>
              <a:latin typeface="Arial" panose="020B0604020202020204" pitchFamily="34" charset="0"/>
              <a:cs typeface="Arial" panose="020B0604020202020204" pitchFamily="34" charset="0"/>
            </a:endParaRPr>
          </a:p>
          <a:p>
            <a:pPr marL="457200" indent="-457200">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Updating a student’s accommodations</a:t>
            </a:r>
          </a:p>
          <a:p>
            <a:pPr marL="45720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Ensure formatting of cells is correct</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Retain leading zeros for district code, school code, and grade </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Ensure DOB is in proper format </a:t>
            </a:r>
          </a:p>
          <a:p>
            <a:pPr marL="457200" indent="-457200">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Saving the .CSV file</a:t>
            </a:r>
          </a:p>
          <a:p>
            <a:endParaRPr lang="en-US"/>
          </a:p>
        </p:txBody>
      </p:sp>
      <p:sp>
        <p:nvSpPr>
          <p:cNvPr id="4" name="Slide Number Placeholder 3">
            <a:extLst>
              <a:ext uri="{FF2B5EF4-FFF2-40B4-BE49-F238E27FC236}">
                <a16:creationId xmlns:a16="http://schemas.microsoft.com/office/drawing/2014/main" id="{315F7533-2B23-29E8-9A9B-79763E6CD4A7}"/>
              </a:ext>
            </a:extLst>
          </p:cNvPr>
          <p:cNvSpPr>
            <a:spLocks noGrp="1"/>
          </p:cNvSpPr>
          <p:nvPr>
            <p:ph type="sldNum" sz="quarter" idx="12"/>
          </p:nvPr>
        </p:nvSpPr>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162892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Student Registration Initial Import – Step A: Prepare the File</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3"/>
            <a:ext cx="11782847" cy="4958047"/>
          </a:xfrm>
        </p:spPr>
        <p:txBody>
          <a:bodyPr>
            <a:normAutofit fontScale="92500" lnSpcReduction="10000"/>
          </a:bodyPr>
          <a:lstStyle/>
          <a:p>
            <a:pPr marL="514350" indent="-514350">
              <a:lnSpc>
                <a:spcPct val="100000"/>
              </a:lnSpc>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Log in to the Security Portal (</a:t>
            </a:r>
            <a:r>
              <a:rPr lang="en-US" sz="240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https://gateway.edu.state.ma.us</a:t>
            </a:r>
            <a:r>
              <a:rPr lang="en-US" sz="240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2400">
                <a:solidFill>
                  <a:srgbClr val="000000"/>
                </a:solidFill>
                <a:latin typeface="Arial" panose="020B0604020202020204" pitchFamily="34" charset="0"/>
                <a:cs typeface="Arial" panose="020B0604020202020204" pitchFamily="34" charset="0"/>
              </a:rPr>
              <a:t>) to find the .CSV file posted in </a:t>
            </a:r>
            <a:r>
              <a:rPr lang="en-US" sz="2400" b="1" err="1">
                <a:solidFill>
                  <a:srgbClr val="000000"/>
                </a:solidFill>
                <a:latin typeface="Arial" panose="020B0604020202020204" pitchFamily="34" charset="0"/>
                <a:cs typeface="Arial" panose="020B0604020202020204" pitchFamily="34" charset="0"/>
              </a:rPr>
              <a:t>DropBox</a:t>
            </a:r>
            <a:r>
              <a:rPr lang="en-US" sz="2400" b="1">
                <a:solidFill>
                  <a:srgbClr val="000000"/>
                </a:solidFill>
                <a:latin typeface="Arial" panose="020B0604020202020204" pitchFamily="34" charset="0"/>
                <a:cs typeface="Arial" panose="020B0604020202020204" pitchFamily="34" charset="0"/>
              </a:rPr>
              <a:t> Central</a:t>
            </a:r>
            <a:r>
              <a:rPr lang="en-US" sz="2400">
                <a:solidFill>
                  <a:srgbClr val="000000"/>
                </a:solidFill>
                <a:latin typeface="Arial" panose="020B0604020202020204" pitchFamily="34" charset="0"/>
                <a:cs typeface="Arial" panose="020B0604020202020204" pitchFamily="34" charset="0"/>
              </a:rPr>
              <a:t> in the </a:t>
            </a:r>
            <a:r>
              <a:rPr lang="en-US" sz="2400" b="1">
                <a:solidFill>
                  <a:srgbClr val="000000"/>
                </a:solidFill>
                <a:latin typeface="Arial" panose="020B0604020202020204" pitchFamily="34" charset="0"/>
                <a:cs typeface="Arial" panose="020B0604020202020204" pitchFamily="34" charset="0"/>
              </a:rPr>
              <a:t>MCAS 2026 folder</a:t>
            </a:r>
            <a:r>
              <a:rPr lang="en-US" sz="2400">
                <a:solidFill>
                  <a:srgbClr val="000000"/>
                </a:solidFill>
                <a:latin typeface="Arial" panose="020B0604020202020204" pitchFamily="34" charset="0"/>
                <a:cs typeface="Arial" panose="020B0604020202020204" pitchFamily="34" charset="0"/>
              </a:rPr>
              <a:t>.</a:t>
            </a:r>
          </a:p>
          <a:p>
            <a:pPr marL="914400" lvl="1" indent="-457200">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District and school files are available the same day that the Student Registration window opens.</a:t>
            </a:r>
          </a:p>
          <a:p>
            <a:pPr marL="914400" lvl="1" indent="-457200">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Your spreadsheet program may prompt you to “remove leading zeros” when opening the file. Always select “No.”</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Delete rows of students who will not participate; add rows for new students who will participate.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Optional: Use column P to remove first-year ELs who will not participate in the ELA test. </a:t>
            </a:r>
          </a:p>
          <a:p>
            <a:pPr marL="800100" lvl="1" indent="-342900">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Column P shows the student’s first-year EL status </a:t>
            </a:r>
            <a:r>
              <a:rPr lang="en-US" sz="2000" b="1">
                <a:solidFill>
                  <a:srgbClr val="000000"/>
                </a:solidFill>
                <a:latin typeface="Arial" panose="020B0604020202020204" pitchFamily="34" charset="0"/>
                <a:cs typeface="Arial" panose="020B0604020202020204" pitchFamily="34" charset="0"/>
              </a:rPr>
              <a:t>projected to March 1, 2026</a:t>
            </a:r>
            <a:r>
              <a:rPr lang="en-US" sz="2000">
                <a:solidFill>
                  <a:srgbClr val="000000"/>
                </a:solidFill>
                <a:latin typeface="Arial" panose="020B0604020202020204" pitchFamily="34" charset="0"/>
                <a:cs typeface="Arial" panose="020B0604020202020204" pitchFamily="34" charset="0"/>
              </a:rPr>
              <a:t>, based on historical SIMS and mid-January SIF. </a:t>
            </a:r>
          </a:p>
          <a:p>
            <a:pPr marL="800100" lvl="1" indent="-342900">
              <a:buClr>
                <a:srgbClr val="000000"/>
              </a:buClr>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Note that first-year ELs </a:t>
            </a:r>
            <a:r>
              <a:rPr lang="en-US" sz="2000" u="sng">
                <a:solidFill>
                  <a:srgbClr val="000000"/>
                </a:solidFill>
                <a:latin typeface="Arial" panose="020B0604020202020204" pitchFamily="34" charset="0"/>
                <a:cs typeface="Arial" panose="020B0604020202020204" pitchFamily="34" charset="0"/>
              </a:rPr>
              <a:t>must</a:t>
            </a:r>
            <a:r>
              <a:rPr lang="en-US" sz="2000">
                <a:solidFill>
                  <a:srgbClr val="000000"/>
                </a:solidFill>
                <a:latin typeface="Arial" panose="020B0604020202020204" pitchFamily="34" charset="0"/>
                <a:cs typeface="Arial" panose="020B0604020202020204" pitchFamily="34" charset="0"/>
              </a:rPr>
              <a:t> participate in spring Mathematics, STE, and Civics.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Update accommodations, as needed.</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(High School Science only) Add test codes for the high school science subject test.</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Save the updated file as a .CSV file.</a:t>
            </a:r>
          </a:p>
        </p:txBody>
      </p:sp>
      <p:sp>
        <p:nvSpPr>
          <p:cNvPr id="4" name="Slide Number Placeholder 3">
            <a:extLst>
              <a:ext uri="{FF2B5EF4-FFF2-40B4-BE49-F238E27FC236}">
                <a16:creationId xmlns:a16="http://schemas.microsoft.com/office/drawing/2014/main" id="{A7B4FD5C-C167-FD4E-CE31-1B5561A3F429}"/>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4150756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379075-DC94-E618-F922-C0291A44B5A2}"/>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6801E008-847D-F5F1-62D8-2C34D7092B3D}"/>
              </a:ext>
            </a:extLst>
          </p:cNvPr>
          <p:cNvSpPr>
            <a:spLocks noGrp="1"/>
          </p:cNvSpPr>
          <p:nvPr>
            <p:ph idx="1"/>
          </p:nvPr>
        </p:nvSpPr>
        <p:spPr/>
        <p:txBody>
          <a:bodyPr/>
          <a:lstStyle/>
          <a:p>
            <a:pPr marL="0" indent="0">
              <a:buNone/>
            </a:pPr>
            <a:r>
              <a:rPr lang="en-US" b="1"/>
              <a:t>Which two sites will you use to complete Student Registration?</a:t>
            </a:r>
            <a:br>
              <a:rPr lang="en-US" b="1"/>
            </a:br>
            <a:endParaRPr lang="en-US" b="1"/>
          </a:p>
          <a:p>
            <a:pPr marL="514350" indent="-514350">
              <a:buAutoNum type="alphaUcPeriod"/>
            </a:pPr>
            <a:r>
              <a:rPr lang="en-US"/>
              <a:t>The MCAS Portal and the MCAS Training Site</a:t>
            </a:r>
          </a:p>
          <a:p>
            <a:pPr marL="514350" indent="-514350">
              <a:buAutoNum type="alphaUcPeriod"/>
            </a:pPr>
            <a:r>
              <a:rPr lang="en-US"/>
              <a:t>The MCAS Training Site and the MCAS Student Kiosk</a:t>
            </a:r>
          </a:p>
          <a:p>
            <a:pPr marL="514350" indent="-514350">
              <a:buAutoNum type="alphaUcPeriod"/>
            </a:pPr>
            <a:r>
              <a:rPr lang="en-US"/>
              <a:t>The DESE Security Portal and the MCAS Portal</a:t>
            </a:r>
          </a:p>
          <a:p>
            <a:pPr marL="514350" indent="-514350">
              <a:buAutoNum type="alphaUcPeriod"/>
            </a:pPr>
            <a:r>
              <a:rPr lang="en-US"/>
              <a:t>The DESE Security Portal and the MCAS Student Kiosk</a:t>
            </a:r>
          </a:p>
        </p:txBody>
      </p:sp>
      <p:sp>
        <p:nvSpPr>
          <p:cNvPr id="4" name="Slide Number Placeholder 3">
            <a:extLst>
              <a:ext uri="{FF2B5EF4-FFF2-40B4-BE49-F238E27FC236}">
                <a16:creationId xmlns:a16="http://schemas.microsoft.com/office/drawing/2014/main" id="{DD5678B9-C091-457C-7767-A413B59DB257}"/>
              </a:ext>
            </a:extLst>
          </p:cNvPr>
          <p:cNvSpPr>
            <a:spLocks noGrp="1"/>
          </p:cNvSpPr>
          <p:nvPr>
            <p:ph type="sldNum" sz="quarter" idx="12"/>
          </p:nvPr>
        </p:nvSpPr>
        <p:spPr/>
        <p:txBody>
          <a:bodyPr/>
          <a:lstStyle/>
          <a:p>
            <a:fld id="{68A8D22E-6BC5-9E47-900C-2BB94685D9F5}" type="slidenum">
              <a:rPr lang="en-US" smtClean="0"/>
              <a:pPr/>
              <a:t>35</a:t>
            </a:fld>
            <a:endParaRPr lang="en-US"/>
          </a:p>
        </p:txBody>
      </p:sp>
    </p:spTree>
    <p:extLst>
      <p:ext uri="{BB962C8B-B14F-4D97-AF65-F5344CB8AC3E}">
        <p14:creationId xmlns:p14="http://schemas.microsoft.com/office/powerpoint/2010/main" val="1370164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4A703-51FC-D255-398C-B36354820563}"/>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D098613-0202-C345-8EC3-98AA03F82B9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a:extLst>
              <a:ext uri="{FF2B5EF4-FFF2-40B4-BE49-F238E27FC236}">
                <a16:creationId xmlns:a16="http://schemas.microsoft.com/office/drawing/2014/main" id="{3DB0A00A-1B59-A354-050E-BA356DBCE8D7}"/>
              </a:ext>
            </a:extLst>
          </p:cNvPr>
          <p:cNvSpPr>
            <a:spLocks noGrp="1"/>
          </p:cNvSpPr>
          <p:nvPr>
            <p:ph idx="1"/>
          </p:nvPr>
        </p:nvSpPr>
        <p:spPr>
          <a:xfrm>
            <a:off x="1473877" y="1998113"/>
            <a:ext cx="7914204" cy="2942706"/>
          </a:xfrm>
        </p:spPr>
        <p:txBody>
          <a:bodyPr anchor="ctr"/>
          <a:lstStyle/>
          <a:p>
            <a:pPr algn="ctr">
              <a:buNone/>
            </a:pPr>
            <a:r>
              <a:rPr lang="en-US" sz="4000">
                <a:solidFill>
                  <a:schemeClr val="tx1"/>
                </a:solidFill>
                <a:latin typeface="Arial" panose="020B0604020202020204" pitchFamily="34" charset="0"/>
                <a:cs typeface="Arial" panose="020B0604020202020204" pitchFamily="34" charset="0"/>
              </a:rPr>
              <a:t>Use the “Q&amp;A” feature </a:t>
            </a:r>
            <a:br>
              <a:rPr lang="en-US" sz="4000">
                <a:solidFill>
                  <a:schemeClr val="tx1"/>
                </a:solidFill>
                <a:latin typeface="Arial" panose="020B0604020202020204" pitchFamily="34" charset="0"/>
                <a:cs typeface="Arial" panose="020B0604020202020204" pitchFamily="34" charset="0"/>
              </a:rPr>
            </a:br>
            <a:r>
              <a:rPr lang="en-US" sz="4000">
                <a:solidFill>
                  <a:schemeClr val="tx1"/>
                </a:solidFill>
                <a:latin typeface="Arial" panose="020B0604020202020204" pitchFamily="34" charset="0"/>
                <a:cs typeface="Arial" panose="020B0604020202020204" pitchFamily="34" charset="0"/>
              </a:rPr>
              <a:t>to ask questions. </a:t>
            </a:r>
          </a:p>
        </p:txBody>
      </p:sp>
      <p:sp>
        <p:nvSpPr>
          <p:cNvPr id="2" name="Slide Number Placeholder 1">
            <a:extLst>
              <a:ext uri="{FF2B5EF4-FFF2-40B4-BE49-F238E27FC236}">
                <a16:creationId xmlns:a16="http://schemas.microsoft.com/office/drawing/2014/main" id="{A9D4302F-DFC2-8F21-0BAD-4D94B04F63EF}"/>
              </a:ext>
            </a:extLst>
          </p:cNvPr>
          <p:cNvSpPr>
            <a:spLocks noGrp="1"/>
          </p:cNvSpPr>
          <p:nvPr>
            <p:ph type="sldNum" sz="quarter" idx="12"/>
          </p:nvPr>
        </p:nvSpPr>
        <p:spPr/>
        <p:txBody>
          <a:bodyPr/>
          <a:lstStyle/>
          <a:p>
            <a:fld id="{68A8D22E-6BC5-9E47-900C-2BB94685D9F5}" type="slidenum">
              <a:rPr lang="en-US" smtClean="0"/>
              <a:t>36</a:t>
            </a:fld>
            <a:endParaRPr lang="en-US"/>
          </a:p>
        </p:txBody>
      </p:sp>
      <p:grpSp>
        <p:nvGrpSpPr>
          <p:cNvPr id="10" name="Group 9" descr="Image displays Q and A icon">
            <a:extLst>
              <a:ext uri="{FF2B5EF4-FFF2-40B4-BE49-F238E27FC236}">
                <a16:creationId xmlns:a16="http://schemas.microsoft.com/office/drawing/2014/main" id="{93A11341-344E-E725-A1CD-7DB234B67C5D}"/>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0A6ED738-6445-4E68-C904-748553762F1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8766BE33-7899-8D6D-8E32-971AA3AC91A1}"/>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2524635E-B5A2-27FF-6757-0B09D53B0AE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96579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272044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3282696" y="2882900"/>
            <a:ext cx="7232904" cy="1092200"/>
          </a:xfrm>
        </p:spPr>
        <p:txBody>
          <a:bodyPr>
            <a:noAutofit/>
          </a:bodyPr>
          <a:lstStyle/>
          <a:p>
            <a:r>
              <a:rPr lang="en-US">
                <a:solidFill>
                  <a:schemeClr val="tx1"/>
                </a:solidFill>
                <a:latin typeface="Arial" panose="020B0604020202020204" pitchFamily="34" charset="0"/>
                <a:cs typeface="Arial" panose="020B0604020202020204" pitchFamily="34" charset="0"/>
              </a:rPr>
              <a:t>3. Steps for Completing the Initial Import</a:t>
            </a:r>
          </a:p>
        </p:txBody>
      </p:sp>
      <p:sp>
        <p:nvSpPr>
          <p:cNvPr id="3" name="Slide Number Placeholder 2">
            <a:extLst>
              <a:ext uri="{FF2B5EF4-FFF2-40B4-BE49-F238E27FC236}">
                <a16:creationId xmlns:a16="http://schemas.microsoft.com/office/drawing/2014/main" id="{64C9B477-DB9B-6325-EDDC-B10EF82B62BC}"/>
              </a:ext>
            </a:extLst>
          </p:cNvPr>
          <p:cNvSpPr>
            <a:spLocks noGrp="1"/>
          </p:cNvSpPr>
          <p:nvPr>
            <p:ph type="sldNum" sz="quarter" idx="12"/>
          </p:nvPr>
        </p:nvSpPr>
        <p:spPr/>
        <p:txBody>
          <a:bodyPr/>
          <a:lstStyle/>
          <a:p>
            <a:fld id="{68A8D22E-6BC5-9E47-900C-2BB94685D9F5}" type="slidenum">
              <a:rPr lang="en-US" smtClean="0"/>
              <a:pPr/>
              <a:t>37</a:t>
            </a:fld>
            <a:endParaRPr lang="en-US"/>
          </a:p>
        </p:txBody>
      </p:sp>
    </p:spTree>
    <p:extLst>
      <p:ext uri="{BB962C8B-B14F-4D97-AF65-F5344CB8AC3E}">
        <p14:creationId xmlns:p14="http://schemas.microsoft.com/office/powerpoint/2010/main" val="685460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5CB86-F8B4-2A4F-A2EA-46F52691F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30DC7-D9A2-E6B7-1FC8-753FB1CF5485}"/>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Overview of Steps to Complete Student Registration</a:t>
            </a:r>
          </a:p>
        </p:txBody>
      </p:sp>
      <p:sp>
        <p:nvSpPr>
          <p:cNvPr id="3" name="Text Placeholder 2">
            <a:extLst>
              <a:ext uri="{FF2B5EF4-FFF2-40B4-BE49-F238E27FC236}">
                <a16:creationId xmlns:a16="http://schemas.microsoft.com/office/drawing/2014/main" id="{54C3B878-4378-DEE4-E464-80EAF7032696}"/>
              </a:ext>
            </a:extLst>
          </p:cNvPr>
          <p:cNvSpPr>
            <a:spLocks noGrp="1"/>
          </p:cNvSpPr>
          <p:nvPr>
            <p:ph idx="1"/>
          </p:nvPr>
        </p:nvSpPr>
        <p:spPr/>
        <p:txBody>
          <a:bodyPr vert="horz" lIns="91440" tIns="45720" rIns="91440" bIns="45720" rtlCol="0" anchor="t">
            <a:normAutofit/>
          </a:bodyPr>
          <a:lstStyle/>
          <a:p>
            <a:pPr marL="514350" indent="-514350">
              <a:buClr>
                <a:srgbClr val="000000"/>
              </a:buClr>
              <a:buFont typeface="+mj-lt"/>
              <a:buAutoNum type="arabicPeriod"/>
            </a:pPr>
            <a:r>
              <a:rPr lang="en-US" sz="2400">
                <a:solidFill>
                  <a:srgbClr val="000000"/>
                </a:solidFill>
                <a:latin typeface="Arial"/>
                <a:cs typeface="Arial"/>
              </a:rPr>
              <a:t>Download the .CSV file prepared by DESE from </a:t>
            </a:r>
            <a:r>
              <a:rPr lang="en-US" sz="2400" err="1">
                <a:solidFill>
                  <a:srgbClr val="000000"/>
                </a:solidFill>
                <a:latin typeface="Arial"/>
                <a:cs typeface="Arial"/>
              </a:rPr>
              <a:t>DropBox</a:t>
            </a:r>
            <a:r>
              <a:rPr lang="en-US" sz="2400">
                <a:solidFill>
                  <a:srgbClr val="000000"/>
                </a:solidFill>
                <a:latin typeface="Arial"/>
                <a:cs typeface="Arial"/>
              </a:rPr>
              <a:t> Central in the DESE Security Portal (available on the first day of each Student Registration window). </a:t>
            </a:r>
          </a:p>
          <a:p>
            <a:pPr marL="514350" indent="-514350">
              <a:buClr>
                <a:srgbClr val="000000"/>
              </a:buClr>
              <a:buFont typeface="+mj-lt"/>
              <a:buAutoNum type="arabicPeriod"/>
            </a:pPr>
            <a:r>
              <a:rPr lang="en-US" sz="2400">
                <a:solidFill>
                  <a:srgbClr val="000000"/>
                </a:solidFill>
                <a:latin typeface="Arial"/>
                <a:cs typeface="Arial"/>
              </a:rPr>
              <a:t>Delete students from the file who are no longer enrolled in your school, and add rows for students who were not included in the file and will be testing. </a:t>
            </a:r>
          </a:p>
          <a:p>
            <a:pPr marL="514350" indent="-514350">
              <a:buClr>
                <a:srgbClr val="000000"/>
              </a:buClr>
              <a:buFont typeface="+mj-lt"/>
              <a:buAutoNum type="arabicPeriod"/>
            </a:pPr>
            <a:r>
              <a:rPr lang="en-US" sz="2400">
                <a:solidFill>
                  <a:srgbClr val="000000"/>
                </a:solidFill>
                <a:latin typeface="Arial"/>
                <a:cs typeface="Arial"/>
              </a:rPr>
              <a:t>Verify and update students’ accessibility features and accommodations.</a:t>
            </a:r>
          </a:p>
          <a:p>
            <a:pPr marL="514350" indent="-514350">
              <a:buClr>
                <a:srgbClr val="000000"/>
              </a:buClr>
              <a:buFont typeface="+mj-lt"/>
              <a:buAutoNum type="arabicPeriod"/>
            </a:pPr>
            <a:r>
              <a:rPr lang="en-US" sz="2400">
                <a:solidFill>
                  <a:srgbClr val="000000"/>
                </a:solidFill>
                <a:latin typeface="Arial"/>
                <a:cs typeface="Arial"/>
              </a:rPr>
              <a:t>Save as a .CSV file, and import file into the MCAS Portal.</a:t>
            </a:r>
          </a:p>
          <a:p>
            <a:pPr marL="514350" indent="-514350">
              <a:buClr>
                <a:srgbClr val="000000"/>
              </a:buClr>
              <a:buFont typeface="+mj-lt"/>
              <a:buAutoNum type="arabicPeriod"/>
            </a:pPr>
            <a:r>
              <a:rPr lang="en-US" sz="2400">
                <a:solidFill>
                  <a:srgbClr val="000000"/>
                </a:solidFill>
                <a:latin typeface="Arial"/>
                <a:cs typeface="Arial"/>
              </a:rPr>
              <a:t>Resolve any errors that occur. </a:t>
            </a:r>
          </a:p>
          <a:p>
            <a:pPr marL="514350" indent="-514350">
              <a:buClr>
                <a:srgbClr val="000000"/>
              </a:buClr>
              <a:buFont typeface="+mj-lt"/>
              <a:buAutoNum type="arabicPeriod"/>
            </a:pPr>
            <a:r>
              <a:rPr lang="en-US" sz="2400">
                <a:solidFill>
                  <a:srgbClr val="000000"/>
                </a:solidFill>
                <a:latin typeface="Arial"/>
                <a:cs typeface="Arial"/>
              </a:rPr>
              <a:t>Update student information as needed, through file export/import process or through the user interface.</a:t>
            </a:r>
          </a:p>
        </p:txBody>
      </p:sp>
      <p:sp>
        <p:nvSpPr>
          <p:cNvPr id="4" name="Rectangle 3">
            <a:extLst>
              <a:ext uri="{FF2B5EF4-FFF2-40B4-BE49-F238E27FC236}">
                <a16:creationId xmlns:a16="http://schemas.microsoft.com/office/drawing/2014/main" id="{02C4F2DE-DF6B-FD26-0397-6945BF5D5E16}"/>
              </a:ext>
            </a:extLst>
          </p:cNvPr>
          <p:cNvSpPr/>
          <p:nvPr/>
        </p:nvSpPr>
        <p:spPr>
          <a:xfrm>
            <a:off x="0" y="3619968"/>
            <a:ext cx="11365380" cy="8680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53959BF-7D68-6A6F-7E47-557B10A3F969}"/>
              </a:ext>
            </a:extLst>
          </p:cNvPr>
          <p:cNvSpPr>
            <a:spLocks noGrp="1"/>
          </p:cNvSpPr>
          <p:nvPr>
            <p:ph type="sldNum" sz="quarter" idx="12"/>
          </p:nvPr>
        </p:nvSpPr>
        <p:spPr/>
        <p:txBody>
          <a:bodyPr/>
          <a:lstStyle/>
          <a:p>
            <a:fld id="{68A8D22E-6BC5-9E47-900C-2BB94685D9F5}" type="slidenum">
              <a:rPr lang="en-US" smtClean="0"/>
              <a:t>38</a:t>
            </a:fld>
            <a:endParaRPr lang="en-US"/>
          </a:p>
        </p:txBody>
      </p:sp>
    </p:spTree>
    <p:extLst>
      <p:ext uri="{BB962C8B-B14F-4D97-AF65-F5344CB8AC3E}">
        <p14:creationId xmlns:p14="http://schemas.microsoft.com/office/powerpoint/2010/main" val="1709371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3B5-5C40-450C-B8BA-AC7DF24FB068}"/>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BDD69095-DC07-ECE6-C7B7-F4F7EEA10954}"/>
              </a:ext>
            </a:extLst>
          </p:cNvPr>
          <p:cNvSpPr>
            <a:spLocks noGrp="1"/>
          </p:cNvSpPr>
          <p:nvPr>
            <p:ph idx="1"/>
          </p:nvPr>
        </p:nvSpPr>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Initial file import</a:t>
            </a:r>
          </a:p>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Resolving errors</a:t>
            </a:r>
            <a:endParaRPr lang="en-US" sz="400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EC3F717-236A-DCB4-1792-754755D13FD0}"/>
              </a:ext>
            </a:extLst>
          </p:cNvPr>
          <p:cNvSpPr>
            <a:spLocks noGrp="1"/>
          </p:cNvSpPr>
          <p:nvPr>
            <p:ph type="sldNum" sz="quarter" idx="12"/>
          </p:nvPr>
        </p:nvSpPr>
        <p:spPr/>
        <p:txBody>
          <a:bodyPr/>
          <a:lstStyle/>
          <a:p>
            <a:fld id="{68A8D22E-6BC5-9E47-900C-2BB94685D9F5}" type="slidenum">
              <a:rPr lang="en-US" smtClean="0"/>
              <a:t>39</a:t>
            </a:fld>
            <a:endParaRPr lang="en-US"/>
          </a:p>
        </p:txBody>
      </p:sp>
    </p:spTree>
    <p:extLst>
      <p:ext uri="{BB962C8B-B14F-4D97-AF65-F5344CB8AC3E}">
        <p14:creationId xmlns:p14="http://schemas.microsoft.com/office/powerpoint/2010/main" val="326356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a:t>
            </a:r>
            <a:r>
              <a:rPr lang="en-US">
                <a:solidFill>
                  <a:srgbClr val="101D35"/>
                </a:solidFill>
                <a:latin typeface="Arial" panose="020B0604020202020204" pitchFamily="34" charset="0"/>
                <a:cs typeface="Arial" panose="020B0604020202020204" pitchFamily="34" charset="0"/>
                <a:hlinkClick r:id="rId4"/>
              </a:rPr>
              <a:t>MCAS Resource Center</a:t>
            </a:r>
            <a:r>
              <a:rPr lang="en-US">
                <a:solidFill>
                  <a:srgbClr val="101D35"/>
                </a:solidFill>
                <a:latin typeface="Arial" panose="020B0604020202020204" pitchFamily="34" charset="0"/>
                <a:cs typeface="Arial" panose="020B0604020202020204" pitchFamily="34" charset="0"/>
              </a:rPr>
              <a:t> along with the recording. </a:t>
            </a:r>
          </a:p>
        </p:txBody>
      </p:sp>
      <p:sp>
        <p:nvSpPr>
          <p:cNvPr id="4" name="Slide Number Placeholder 3">
            <a:extLst>
              <a:ext uri="{FF2B5EF4-FFF2-40B4-BE49-F238E27FC236}">
                <a16:creationId xmlns:a16="http://schemas.microsoft.com/office/drawing/2014/main" id="{BE0904C4-60F4-8464-F9A2-152A1FA649CA}"/>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EFBAE-2914-908A-FE1F-8A22FB754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4E67D-C7CA-F157-A889-6248344FE9DD}"/>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Student Registration: Import the File</a:t>
            </a:r>
          </a:p>
        </p:txBody>
      </p:sp>
      <p:sp>
        <p:nvSpPr>
          <p:cNvPr id="3" name="Content Placeholder 2">
            <a:extLst>
              <a:ext uri="{FF2B5EF4-FFF2-40B4-BE49-F238E27FC236}">
                <a16:creationId xmlns:a16="http://schemas.microsoft.com/office/drawing/2014/main" id="{B898C4D1-C9FB-A876-6AC3-314C62EEE577}"/>
              </a:ext>
            </a:extLst>
          </p:cNvPr>
          <p:cNvSpPr>
            <a:spLocks noGrp="1"/>
          </p:cNvSpPr>
          <p:nvPr>
            <p:ph idx="1"/>
          </p:nvPr>
        </p:nvSpPr>
        <p:spPr>
          <a:xfrm>
            <a:off x="173179" y="1591254"/>
            <a:ext cx="4499405" cy="4414692"/>
          </a:xfrm>
        </p:spPr>
        <p:txBody>
          <a:bodyPr>
            <a:normAutofit fontScale="92500" lnSpcReduction="10000"/>
          </a:bodyPr>
          <a:lstStyle/>
          <a:p>
            <a:pPr marL="514350" indent="-514350" algn="l" rtl="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In the MCAS Portal, select </a:t>
            </a:r>
            <a:r>
              <a:rPr lang="en-US" sz="2800" b="1">
                <a:solidFill>
                  <a:srgbClr val="000000"/>
                </a:solidFill>
                <a:latin typeface="Arial" panose="020B0604020202020204" pitchFamily="34" charset="0"/>
                <a:cs typeface="Arial" panose="020B0604020202020204" pitchFamily="34" charset="0"/>
              </a:rPr>
              <a:t>Administration</a:t>
            </a:r>
            <a:r>
              <a:rPr lang="en-US" sz="2800">
                <a:solidFill>
                  <a:srgbClr val="000000"/>
                </a:solidFill>
                <a:latin typeface="Arial" panose="020B0604020202020204" pitchFamily="34" charset="0"/>
                <a:cs typeface="Arial" panose="020B0604020202020204" pitchFamily="34" charset="0"/>
              </a:rPr>
              <a:t> and then </a:t>
            </a:r>
            <a:r>
              <a:rPr lang="en-US" sz="2800" b="1">
                <a:solidFill>
                  <a:srgbClr val="000000"/>
                </a:solidFill>
                <a:latin typeface="Arial" panose="020B0604020202020204" pitchFamily="34" charset="0"/>
                <a:cs typeface="Arial" panose="020B0604020202020204" pitchFamily="34" charset="0"/>
              </a:rPr>
              <a:t>Student Registration</a:t>
            </a:r>
            <a:r>
              <a:rPr lang="en-US" sz="2800">
                <a:solidFill>
                  <a:srgbClr val="000000"/>
                </a:solidFill>
                <a:latin typeface="Arial" panose="020B0604020202020204" pitchFamily="34" charset="0"/>
                <a:cs typeface="Arial" panose="020B0604020202020204" pitchFamily="34" charset="0"/>
              </a:rPr>
              <a:t>.</a:t>
            </a:r>
          </a:p>
          <a:p>
            <a:pPr marL="514350" indent="-514350" algn="l" rtl="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a:t>
            </a:r>
            <a:r>
              <a:rPr lang="en-US" sz="2800" b="1">
                <a:solidFill>
                  <a:srgbClr val="000000"/>
                </a:solidFill>
                <a:latin typeface="Arial" panose="020B0604020202020204" pitchFamily="34" charset="0"/>
                <a:cs typeface="Arial" panose="020B0604020202020204" pitchFamily="34" charset="0"/>
              </a:rPr>
              <a:t>Choose File </a:t>
            </a:r>
            <a:r>
              <a:rPr lang="en-US" sz="2800">
                <a:solidFill>
                  <a:srgbClr val="000000"/>
                </a:solidFill>
                <a:latin typeface="Arial" panose="020B0604020202020204" pitchFamily="34" charset="0"/>
                <a:cs typeface="Arial" panose="020B0604020202020204" pitchFamily="34" charset="0"/>
              </a:rPr>
              <a:t>and select the previously saved file on your computer.</a:t>
            </a:r>
          </a:p>
          <a:p>
            <a:pPr marL="514350" indent="-514350" algn="l" rtl="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a:t>
            </a:r>
            <a:r>
              <a:rPr lang="en-US" sz="2800" b="1">
                <a:solidFill>
                  <a:srgbClr val="000000"/>
                </a:solidFill>
                <a:latin typeface="Arial" panose="020B0604020202020204" pitchFamily="34" charset="0"/>
                <a:cs typeface="Arial" panose="020B0604020202020204" pitchFamily="34" charset="0"/>
              </a:rPr>
              <a:t>Upload</a:t>
            </a:r>
            <a:r>
              <a:rPr lang="en-US" sz="2800">
                <a:solidFill>
                  <a:srgbClr val="000000"/>
                </a:solidFill>
                <a:latin typeface="Arial" panose="020B0604020202020204" pitchFamily="34" charset="0"/>
                <a:cs typeface="Arial" panose="020B0604020202020204" pitchFamily="34" charset="0"/>
              </a:rPr>
              <a:t>.</a:t>
            </a:r>
          </a:p>
          <a:p>
            <a:pPr marL="514350" indent="-514350" algn="l" rtl="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Confirm that all records have been successfully imported. </a:t>
            </a:r>
          </a:p>
        </p:txBody>
      </p:sp>
      <p:pic>
        <p:nvPicPr>
          <p:cNvPr id="5" name="Picture 4">
            <a:extLst>
              <a:ext uri="{FF2B5EF4-FFF2-40B4-BE49-F238E27FC236}">
                <a16:creationId xmlns:a16="http://schemas.microsoft.com/office/drawing/2014/main" id="{C3904168-859C-0F5D-0D47-4F6F575A159E}"/>
              </a:ext>
            </a:extLst>
          </p:cNvPr>
          <p:cNvPicPr>
            <a:picLocks noChangeAspect="1"/>
          </p:cNvPicPr>
          <p:nvPr/>
        </p:nvPicPr>
        <p:blipFill>
          <a:blip r:embed="rId3">
            <a:extLst>
              <a:ext uri="{28A0092B-C50C-407E-A947-70E740481C1C}">
                <a14:useLocalDpi xmlns:a14="http://schemas.microsoft.com/office/drawing/2010/main" val="0"/>
              </a:ext>
            </a:extLst>
          </a:blip>
          <a:srcRect r="16176"/>
          <a:stretch/>
        </p:blipFill>
        <p:spPr>
          <a:xfrm>
            <a:off x="4913103" y="1282739"/>
            <a:ext cx="7200841" cy="244316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67F50D33-A9F5-1A59-58AC-35DBC1F04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130" y="4182701"/>
            <a:ext cx="7302869" cy="2215366"/>
          </a:xfrm>
          <a:prstGeom prst="rect">
            <a:avLst/>
          </a:prstGeom>
        </p:spPr>
      </p:pic>
      <p:sp>
        <p:nvSpPr>
          <p:cNvPr id="4" name="Slide Number Placeholder 3">
            <a:extLst>
              <a:ext uri="{FF2B5EF4-FFF2-40B4-BE49-F238E27FC236}">
                <a16:creationId xmlns:a16="http://schemas.microsoft.com/office/drawing/2014/main" id="{05873344-6B4A-2422-F54F-DF686476A43D}"/>
              </a:ext>
            </a:extLst>
          </p:cNvPr>
          <p:cNvSpPr>
            <a:spLocks noGrp="1"/>
          </p:cNvSpPr>
          <p:nvPr>
            <p:ph type="sldNum" sz="quarter" idx="12"/>
          </p:nvPr>
        </p:nvSpPr>
        <p:spPr/>
        <p:txBody>
          <a:bodyPr/>
          <a:lstStyle/>
          <a:p>
            <a:fld id="{68A8D22E-6BC5-9E47-900C-2BB94685D9F5}" type="slidenum">
              <a:rPr lang="en-US" smtClean="0"/>
              <a:t>40</a:t>
            </a:fld>
            <a:endParaRPr lang="en-US"/>
          </a:p>
        </p:txBody>
      </p:sp>
    </p:spTree>
    <p:extLst>
      <p:ext uri="{BB962C8B-B14F-4D97-AF65-F5344CB8AC3E}">
        <p14:creationId xmlns:p14="http://schemas.microsoft.com/office/powerpoint/2010/main" val="1760290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F12D-E587-18C0-AEB7-6437BF699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745D6-A736-EDDB-0F97-482CC600151A}"/>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Initial File Import</a:t>
            </a:r>
          </a:p>
        </p:txBody>
      </p:sp>
      <p:sp>
        <p:nvSpPr>
          <p:cNvPr id="3" name="Content Placeholder 2">
            <a:extLst>
              <a:ext uri="{FF2B5EF4-FFF2-40B4-BE49-F238E27FC236}">
                <a16:creationId xmlns:a16="http://schemas.microsoft.com/office/drawing/2014/main" id="{A940DDED-81B1-AFFE-4C45-6F55499AA970}"/>
              </a:ext>
            </a:extLst>
          </p:cNvPr>
          <p:cNvSpPr>
            <a:spLocks noGrp="1"/>
          </p:cNvSpPr>
          <p:nvPr>
            <p:ph idx="1"/>
          </p:nvPr>
        </p:nvSpPr>
        <p:spPr>
          <a:xfrm>
            <a:off x="173180" y="1591253"/>
            <a:ext cx="11811298" cy="4958047"/>
          </a:xfrm>
        </p:spPr>
        <p:txBody>
          <a:bodyPr>
            <a:normAutofit/>
          </a:bodyPr>
          <a:lstStyle/>
          <a:p>
            <a:pPr fontAlgn="base">
              <a:buClr>
                <a:srgbClr val="000000"/>
              </a:buClr>
            </a:pPr>
            <a:r>
              <a:rPr lang="en-US" sz="2800">
                <a:solidFill>
                  <a:srgbClr val="000000"/>
                </a:solidFill>
                <a:latin typeface="Arial" panose="020B0604020202020204" pitchFamily="34" charset="0"/>
                <a:cs typeface="Arial" panose="020B0604020202020204" pitchFamily="34" charset="0"/>
              </a:rPr>
              <a:t>Once the file has been uploaded, processing may take about 5–10  minutes (depending on its size). </a:t>
            </a:r>
          </a:p>
          <a:p>
            <a:pPr lvl="1"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The file status will be “</a:t>
            </a:r>
            <a:r>
              <a:rPr lang="en-US" sz="2400" b="1">
                <a:solidFill>
                  <a:srgbClr val="000000"/>
                </a:solidFill>
                <a:latin typeface="Arial" panose="020B0604020202020204" pitchFamily="34" charset="0"/>
                <a:cs typeface="Arial" panose="020B0604020202020204" pitchFamily="34" charset="0"/>
              </a:rPr>
              <a:t>Pending</a:t>
            </a:r>
            <a:r>
              <a:rPr lang="en-US" sz="2400">
                <a:solidFill>
                  <a:srgbClr val="000000"/>
                </a:solidFill>
                <a:latin typeface="Arial" panose="020B0604020202020204" pitchFamily="34" charset="0"/>
                <a:cs typeface="Arial" panose="020B0604020202020204" pitchFamily="34" charset="0"/>
              </a:rPr>
              <a:t>” until the file is processed. </a:t>
            </a:r>
          </a:p>
          <a:p>
            <a:pPr lvl="1"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Users will need to refresh the page to see the updated status of the file. </a:t>
            </a:r>
          </a:p>
          <a:p>
            <a:pPr fontAlgn="base">
              <a:buClr>
                <a:srgbClr val="000000"/>
              </a:buClr>
            </a:pPr>
            <a:r>
              <a:rPr lang="en-US" sz="2800">
                <a:solidFill>
                  <a:srgbClr val="000000"/>
                </a:solidFill>
                <a:latin typeface="Arial" panose="020B0604020202020204" pitchFamily="34" charset="0"/>
                <a:cs typeface="Arial" panose="020B0604020202020204" pitchFamily="34" charset="0"/>
              </a:rPr>
              <a:t>Once the file is processed, you will see one of these statuses:</a:t>
            </a:r>
          </a:p>
          <a:p>
            <a:pPr lvl="1"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t>
            </a:r>
            <a:r>
              <a:rPr lang="en-US" sz="2400" b="1">
                <a:solidFill>
                  <a:srgbClr val="000000"/>
                </a:solidFill>
                <a:latin typeface="Arial" panose="020B0604020202020204" pitchFamily="34" charset="0"/>
                <a:cs typeface="Arial" panose="020B0604020202020204" pitchFamily="34" charset="0"/>
              </a:rPr>
              <a:t>Processed</a:t>
            </a:r>
            <a:r>
              <a:rPr lang="en-US" sz="2400">
                <a:solidFill>
                  <a:srgbClr val="000000"/>
                </a:solidFill>
                <a:latin typeface="Arial" panose="020B0604020202020204" pitchFamily="34" charset="0"/>
                <a:cs typeface="Arial" panose="020B0604020202020204" pitchFamily="34" charset="0"/>
              </a:rPr>
              <a:t>” if there are no errors. If your file is “Processed”, there are no further steps to take. </a:t>
            </a:r>
          </a:p>
          <a:p>
            <a:pPr lvl="1"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t>
            </a:r>
            <a:r>
              <a:rPr lang="en-US" sz="2400" b="1">
                <a:solidFill>
                  <a:srgbClr val="000000"/>
                </a:solidFill>
                <a:latin typeface="Arial" panose="020B0604020202020204" pitchFamily="34" charset="0"/>
                <a:cs typeface="Arial" panose="020B0604020202020204" pitchFamily="34" charset="0"/>
              </a:rPr>
              <a:t>Validation Errors</a:t>
            </a:r>
            <a:r>
              <a:rPr lang="en-US" sz="2400">
                <a:solidFill>
                  <a:srgbClr val="000000"/>
                </a:solidFill>
                <a:latin typeface="Arial" panose="020B0604020202020204" pitchFamily="34" charset="0"/>
                <a:cs typeface="Arial" panose="020B0604020202020204" pitchFamily="34" charset="0"/>
              </a:rPr>
              <a:t>” if there are errors. If your file has “Validation Errors”,  download the Validation Errors link for a list of errors to correct. </a:t>
            </a:r>
          </a:p>
          <a:p>
            <a:pPr lvl="1"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t>
            </a:r>
            <a:r>
              <a:rPr lang="en-US" sz="2400" b="1">
                <a:solidFill>
                  <a:srgbClr val="000000"/>
                </a:solidFill>
                <a:latin typeface="Arial" panose="020B0604020202020204" pitchFamily="34" charset="0"/>
                <a:cs typeface="Arial" panose="020B0604020202020204" pitchFamily="34" charset="0"/>
              </a:rPr>
              <a:t>Error: Contact eMetric</a:t>
            </a:r>
            <a:r>
              <a:rPr lang="en-US" sz="2400">
                <a:solidFill>
                  <a:srgbClr val="000000"/>
                </a:solidFill>
                <a:latin typeface="Arial" panose="020B0604020202020204" pitchFamily="34" charset="0"/>
                <a:cs typeface="Arial" panose="020B0604020202020204" pitchFamily="34" charset="0"/>
              </a:rPr>
              <a:t>” – If your file receives this status, contact the MCAS Service Center at 800-737-5103.</a:t>
            </a:r>
          </a:p>
        </p:txBody>
      </p:sp>
      <p:sp>
        <p:nvSpPr>
          <p:cNvPr id="4" name="Slide Number Placeholder 3">
            <a:extLst>
              <a:ext uri="{FF2B5EF4-FFF2-40B4-BE49-F238E27FC236}">
                <a16:creationId xmlns:a16="http://schemas.microsoft.com/office/drawing/2014/main" id="{8BE53019-C011-5424-A4E6-82226C6D4A75}"/>
              </a:ext>
            </a:extLst>
          </p:cNvPr>
          <p:cNvSpPr>
            <a:spLocks noGrp="1"/>
          </p:cNvSpPr>
          <p:nvPr>
            <p:ph type="sldNum" sz="quarter" idx="12"/>
          </p:nvPr>
        </p:nvSpPr>
        <p:spPr/>
        <p:txBody>
          <a:bodyPr/>
          <a:lstStyle/>
          <a:p>
            <a:fld id="{68A8D22E-6BC5-9E47-900C-2BB94685D9F5}" type="slidenum">
              <a:rPr lang="en-US" smtClean="0"/>
              <a:t>41</a:t>
            </a:fld>
            <a:endParaRPr lang="en-US"/>
          </a:p>
        </p:txBody>
      </p:sp>
    </p:spTree>
    <p:extLst>
      <p:ext uri="{BB962C8B-B14F-4D97-AF65-F5344CB8AC3E}">
        <p14:creationId xmlns:p14="http://schemas.microsoft.com/office/powerpoint/2010/main" val="990565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361F-5906-891F-4DA7-885E0C818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421E9-4CF6-5F18-5B3F-E74F6C042536}"/>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Addressing File Errors</a:t>
            </a:r>
          </a:p>
        </p:txBody>
      </p:sp>
      <p:sp>
        <p:nvSpPr>
          <p:cNvPr id="3" name="Content Placeholder 2">
            <a:extLst>
              <a:ext uri="{FF2B5EF4-FFF2-40B4-BE49-F238E27FC236}">
                <a16:creationId xmlns:a16="http://schemas.microsoft.com/office/drawing/2014/main" id="{846E6388-EA8D-24BB-58B2-4EC639453E13}"/>
              </a:ext>
            </a:extLst>
          </p:cNvPr>
          <p:cNvSpPr>
            <a:spLocks noGrp="1"/>
          </p:cNvSpPr>
          <p:nvPr>
            <p:ph idx="1"/>
          </p:nvPr>
        </p:nvSpPr>
        <p:spPr>
          <a:xfrm>
            <a:off x="173179" y="1591254"/>
            <a:ext cx="11918302" cy="4683086"/>
          </a:xfrm>
        </p:spPr>
        <p:txBody>
          <a:bodyPr>
            <a:normAutofit fontScale="77500" lnSpcReduction="20000"/>
          </a:bodyPr>
          <a:lstStyle/>
          <a:p>
            <a:pPr algn="l" rtl="0" fontAlgn="base">
              <a:buClr>
                <a:srgbClr val="000000"/>
              </a:buClr>
              <a:buFont typeface="Arial" panose="020B0604020202020204" pitchFamily="34" charset="0"/>
              <a:buChar char="•"/>
            </a:pPr>
            <a:r>
              <a:rPr lang="en-US" sz="3100">
                <a:solidFill>
                  <a:srgbClr val="000000"/>
                </a:solidFill>
                <a:latin typeface="Arial" panose="020B0604020202020204" pitchFamily="34" charset="0"/>
                <a:cs typeface="Arial" panose="020B0604020202020204" pitchFamily="34" charset="0"/>
              </a:rPr>
              <a:t>If your file returns the status of “Validation Error,” click the link for </a:t>
            </a:r>
            <a:r>
              <a:rPr lang="en-US" sz="3100" b="1">
                <a:solidFill>
                  <a:srgbClr val="000000"/>
                </a:solidFill>
                <a:latin typeface="Arial" panose="020B0604020202020204" pitchFamily="34" charset="0"/>
                <a:cs typeface="Arial" panose="020B0604020202020204" pitchFamily="34" charset="0"/>
              </a:rPr>
              <a:t>Validation Error </a:t>
            </a:r>
            <a:r>
              <a:rPr lang="en-US" sz="3100">
                <a:solidFill>
                  <a:srgbClr val="000000"/>
                </a:solidFill>
                <a:latin typeface="Arial" panose="020B0604020202020204" pitchFamily="34" charset="0"/>
                <a:cs typeface="Arial" panose="020B0604020202020204" pitchFamily="34" charset="0"/>
              </a:rPr>
              <a:t>to view a list of errors for each record in the file. </a:t>
            </a:r>
          </a:p>
          <a:p>
            <a:pPr algn="l" rtl="0" fontAlgn="base">
              <a:buClr>
                <a:srgbClr val="000000"/>
              </a:buClr>
              <a:buFont typeface="Arial" panose="020B0604020202020204" pitchFamily="34" charset="0"/>
              <a:buChar char="•"/>
            </a:pPr>
            <a:endParaRPr lang="en-US" sz="310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280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280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280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r>
              <a:rPr lang="en-US" sz="3100">
                <a:solidFill>
                  <a:srgbClr val="000000"/>
                </a:solidFill>
                <a:latin typeface="Arial" panose="020B0604020202020204" pitchFamily="34" charset="0"/>
                <a:cs typeface="Arial" panose="020B0604020202020204" pitchFamily="34" charset="0"/>
              </a:rPr>
              <a:t>Using the Data Definitions File, address each error in the file by updating the Validation Error file or the initial Student Registration file.</a:t>
            </a:r>
          </a:p>
          <a:p>
            <a:pPr lvl="1"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“Student Enrollment” error: if a student record returns this error, remove that row and complete an Enrollment Transfer Request. </a:t>
            </a:r>
          </a:p>
          <a:p>
            <a:pPr lvl="1"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View step-by-step instructions in </a:t>
            </a:r>
            <a:r>
              <a:rPr lang="en-US" sz="2800">
                <a:solidFill>
                  <a:srgbClr val="000000"/>
                </a:solidFill>
                <a:latin typeface="Arial" panose="020B0604020202020204" pitchFamily="34" charset="0"/>
                <a:cs typeface="Arial" panose="020B0604020202020204" pitchFamily="34" charset="0"/>
                <a:hlinkClick r:id="rId3"/>
              </a:rPr>
              <a:t>Part IV of the Guide to the MCAS Portal: Enrollment Transfers</a:t>
            </a:r>
            <a:r>
              <a:rPr lang="en-US" sz="2800">
                <a:solidFill>
                  <a:srgbClr val="000000"/>
                </a:solidFill>
                <a:latin typeface="Arial" panose="020B0604020202020204" pitchFamily="34" charset="0"/>
                <a:cs typeface="Arial" panose="020B0604020202020204" pitchFamily="34" charset="0"/>
              </a:rPr>
              <a:t>. </a:t>
            </a:r>
          </a:p>
          <a:p>
            <a:pPr algn="l" rtl="0" fontAlgn="base">
              <a:buClr>
                <a:srgbClr val="000000"/>
              </a:buClr>
              <a:buFont typeface="Arial" panose="020B0604020202020204" pitchFamily="34" charset="0"/>
              <a:buChar char="•"/>
            </a:pPr>
            <a:r>
              <a:rPr lang="en-US" sz="3100">
                <a:solidFill>
                  <a:srgbClr val="000000"/>
                </a:solidFill>
                <a:latin typeface="Arial" panose="020B0604020202020204" pitchFamily="34" charset="0"/>
                <a:cs typeface="Arial" panose="020B0604020202020204" pitchFamily="34" charset="0"/>
              </a:rPr>
              <a:t>Save the new file once all errors have been addressed. </a:t>
            </a:r>
          </a:p>
          <a:p>
            <a:pPr algn="l" rtl="0" fontAlgn="base">
              <a:buClr>
                <a:srgbClr val="000000"/>
              </a:buClr>
              <a:buFont typeface="Arial" panose="020B0604020202020204" pitchFamily="34" charset="0"/>
              <a:buChar char="•"/>
            </a:pPr>
            <a:r>
              <a:rPr lang="en-US" sz="3100">
                <a:solidFill>
                  <a:srgbClr val="000000"/>
                </a:solidFill>
                <a:latin typeface="Arial" panose="020B0604020202020204" pitchFamily="34" charset="0"/>
                <a:cs typeface="Arial" panose="020B0604020202020204" pitchFamily="34" charset="0"/>
              </a:rPr>
              <a:t>Upload the updated file to the MCAS Portal.  </a:t>
            </a:r>
          </a:p>
        </p:txBody>
      </p:sp>
      <p:pic>
        <p:nvPicPr>
          <p:cNvPr id="5" name="Picture 4">
            <a:extLst>
              <a:ext uri="{FF2B5EF4-FFF2-40B4-BE49-F238E27FC236}">
                <a16:creationId xmlns:a16="http://schemas.microsoft.com/office/drawing/2014/main" id="{EAA9F762-9B80-4D6B-923D-6BDC2CABD65F}"/>
              </a:ext>
            </a:extLst>
          </p:cNvPr>
          <p:cNvPicPr>
            <a:picLocks noChangeAspect="1"/>
          </p:cNvPicPr>
          <p:nvPr/>
        </p:nvPicPr>
        <p:blipFill>
          <a:blip r:embed="rId4"/>
          <a:stretch>
            <a:fillRect/>
          </a:stretch>
        </p:blipFill>
        <p:spPr>
          <a:xfrm>
            <a:off x="3731600" y="2278701"/>
            <a:ext cx="4033019" cy="1360895"/>
          </a:xfrm>
          <a:prstGeom prst="rect">
            <a:avLst/>
          </a:prstGeom>
        </p:spPr>
      </p:pic>
      <p:sp>
        <p:nvSpPr>
          <p:cNvPr id="4" name="Slide Number Placeholder 3">
            <a:extLst>
              <a:ext uri="{FF2B5EF4-FFF2-40B4-BE49-F238E27FC236}">
                <a16:creationId xmlns:a16="http://schemas.microsoft.com/office/drawing/2014/main" id="{516CD7D7-ACA1-9017-5CEF-7E2C7AD7F6B4}"/>
              </a:ext>
            </a:extLst>
          </p:cNvPr>
          <p:cNvSpPr>
            <a:spLocks noGrp="1"/>
          </p:cNvSpPr>
          <p:nvPr>
            <p:ph type="sldNum" sz="quarter" idx="12"/>
          </p:nvPr>
        </p:nvSpPr>
        <p:spPr/>
        <p:txBody>
          <a:bodyPr/>
          <a:lstStyle/>
          <a:p>
            <a:fld id="{68A8D22E-6BC5-9E47-900C-2BB94685D9F5}" type="slidenum">
              <a:rPr lang="en-US" smtClean="0"/>
              <a:t>42</a:t>
            </a:fld>
            <a:endParaRPr lang="en-US"/>
          </a:p>
        </p:txBody>
      </p:sp>
    </p:spTree>
    <p:extLst>
      <p:ext uri="{BB962C8B-B14F-4D97-AF65-F5344CB8AC3E}">
        <p14:creationId xmlns:p14="http://schemas.microsoft.com/office/powerpoint/2010/main" val="2204618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A0445D-05FE-4811-D2CF-64971F71E861}"/>
              </a:ext>
            </a:extLst>
          </p:cNvPr>
          <p:cNvSpPr>
            <a:spLocks noGrp="1"/>
          </p:cNvSpPr>
          <p:nvPr>
            <p:ph type="title"/>
          </p:nvPr>
        </p:nvSpPr>
        <p:spPr/>
        <p:txBody>
          <a:bodyPr>
            <a:normAutofit/>
          </a:bodyPr>
          <a:lstStyle/>
          <a:p>
            <a:r>
              <a:rPr lang="en-US" sz="4000">
                <a:solidFill>
                  <a:schemeClr val="bg1"/>
                </a:solidFill>
              </a:rPr>
              <a:t>Important Notes </a:t>
            </a:r>
          </a:p>
        </p:txBody>
      </p:sp>
      <p:sp>
        <p:nvSpPr>
          <p:cNvPr id="2" name="Content Placeholder 1">
            <a:extLst>
              <a:ext uri="{FF2B5EF4-FFF2-40B4-BE49-F238E27FC236}">
                <a16:creationId xmlns:a16="http://schemas.microsoft.com/office/drawing/2014/main" id="{96862E6F-ED2C-C267-1D89-BCA76718A62D}"/>
              </a:ext>
            </a:extLst>
          </p:cNvPr>
          <p:cNvSpPr>
            <a:spLocks noGrp="1"/>
          </p:cNvSpPr>
          <p:nvPr>
            <p:ph idx="1"/>
          </p:nvPr>
        </p:nvSpPr>
        <p:spPr/>
        <p:txBody>
          <a:bodyPr>
            <a:normAutofit fontScale="85000" lnSpcReduction="10000"/>
          </a:bodyPr>
          <a:lstStyle/>
          <a:p>
            <a:r>
              <a:rPr lang="en-US">
                <a:solidFill>
                  <a:schemeClr val="tx1"/>
                </a:solidFill>
              </a:rPr>
              <a:t>Schools and districts can upload up to 75,000 student records in one Student Registration file. </a:t>
            </a:r>
          </a:p>
          <a:p>
            <a:r>
              <a:rPr lang="en-US">
                <a:solidFill>
                  <a:schemeClr val="tx1"/>
                </a:solidFill>
              </a:rPr>
              <a:t>DESE recommends leaving column K (Class name) blank during the initial import. </a:t>
            </a:r>
          </a:p>
          <a:p>
            <a:pPr lvl="1"/>
            <a:r>
              <a:rPr lang="en-US" sz="2600">
                <a:solidFill>
                  <a:schemeClr val="tx1"/>
                </a:solidFill>
              </a:rPr>
              <a:t>Schools can export the file, add Class names, and reimport the file approximately two weeks prior to testing. 	</a:t>
            </a:r>
          </a:p>
          <a:p>
            <a:pPr lvl="1"/>
            <a:r>
              <a:rPr lang="en-US" sz="2600">
                <a:solidFill>
                  <a:schemeClr val="tx1"/>
                </a:solidFill>
              </a:rPr>
              <a:t>Part V of the Guide to the MCAS Portal: Creating and Managing Classes is available on the </a:t>
            </a:r>
            <a:r>
              <a:rPr lang="en-US" sz="2600">
                <a:solidFill>
                  <a:schemeClr val="tx1"/>
                </a:solidFill>
                <a:hlinkClick r:id="rId3"/>
              </a:rPr>
              <a:t>MCAS Resource Center</a:t>
            </a:r>
            <a:r>
              <a:rPr lang="en-US" sz="2600">
                <a:solidFill>
                  <a:schemeClr val="tx1"/>
                </a:solidFill>
              </a:rPr>
              <a:t> and contains additional information. </a:t>
            </a:r>
          </a:p>
          <a:p>
            <a:r>
              <a:rPr lang="en-US">
                <a:solidFill>
                  <a:schemeClr val="tx1"/>
                </a:solidFill>
              </a:rPr>
              <a:t>After Student Registration and prior to testing, it is recommended to export all of your student registration information to verify accuracy.</a:t>
            </a:r>
          </a:p>
          <a:p>
            <a:pPr lvl="1"/>
            <a:r>
              <a:rPr lang="en-US" sz="2600">
                <a:solidFill>
                  <a:schemeClr val="tx1"/>
                </a:solidFill>
              </a:rPr>
              <a:t>This can be done using the Export Students button on the Student Registration page in the MCAS Portal. </a:t>
            </a:r>
          </a:p>
          <a:p>
            <a:r>
              <a:rPr lang="en-US">
                <a:solidFill>
                  <a:schemeClr val="tx1"/>
                </a:solidFill>
              </a:rPr>
              <a:t>Test coordinators should confirm that their files have been processed in the MCAS Portal after uploading. Automated confirmation emails are not sent after processing. </a:t>
            </a:r>
          </a:p>
          <a:p>
            <a:endParaRPr lang="en-US"/>
          </a:p>
        </p:txBody>
      </p:sp>
      <p:sp>
        <p:nvSpPr>
          <p:cNvPr id="4" name="Slide Number Placeholder 3">
            <a:extLst>
              <a:ext uri="{FF2B5EF4-FFF2-40B4-BE49-F238E27FC236}">
                <a16:creationId xmlns:a16="http://schemas.microsoft.com/office/drawing/2014/main" id="{DA33ED9C-9CEE-C9D2-EDA8-F8FB7DBB64CF}"/>
              </a:ext>
            </a:extLst>
          </p:cNvPr>
          <p:cNvSpPr>
            <a:spLocks noGrp="1"/>
          </p:cNvSpPr>
          <p:nvPr>
            <p:ph type="sldNum" sz="quarter" idx="12"/>
          </p:nvPr>
        </p:nvSpPr>
        <p:spPr/>
        <p:txBody>
          <a:bodyPr/>
          <a:lstStyle/>
          <a:p>
            <a:fld id="{68A8D22E-6BC5-9E47-900C-2BB94685D9F5}" type="slidenum">
              <a:rPr lang="en-US" smtClean="0"/>
              <a:t>43</a:t>
            </a:fld>
            <a:endParaRPr lang="en-US"/>
          </a:p>
        </p:txBody>
      </p:sp>
    </p:spTree>
    <p:extLst>
      <p:ext uri="{BB962C8B-B14F-4D97-AF65-F5344CB8AC3E}">
        <p14:creationId xmlns:p14="http://schemas.microsoft.com/office/powerpoint/2010/main" val="3530583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39CEE-0DDB-E916-E53C-0F6C0B393FBD}"/>
              </a:ext>
            </a:extLst>
          </p:cNvPr>
          <p:cNvSpPr>
            <a:spLocks noGrp="1"/>
          </p:cNvSpPr>
          <p:nvPr>
            <p:ph type="title"/>
          </p:nvPr>
        </p:nvSpPr>
        <p:spPr/>
        <p:txBody>
          <a:bodyPr/>
          <a:lstStyle/>
          <a:p>
            <a:r>
              <a:rPr lang="en-US"/>
              <a:t>Poll Question	</a:t>
            </a:r>
          </a:p>
        </p:txBody>
      </p:sp>
      <p:sp>
        <p:nvSpPr>
          <p:cNvPr id="2" name="Content Placeholder 1">
            <a:extLst>
              <a:ext uri="{FF2B5EF4-FFF2-40B4-BE49-F238E27FC236}">
                <a16:creationId xmlns:a16="http://schemas.microsoft.com/office/drawing/2014/main" id="{C705486A-A98A-2AEA-9021-1DDB2781C466}"/>
              </a:ext>
            </a:extLst>
          </p:cNvPr>
          <p:cNvSpPr>
            <a:spLocks noGrp="1"/>
          </p:cNvSpPr>
          <p:nvPr>
            <p:ph idx="1"/>
          </p:nvPr>
        </p:nvSpPr>
        <p:spPr/>
        <p:txBody>
          <a:bodyPr>
            <a:normAutofit lnSpcReduction="10000"/>
          </a:bodyPr>
          <a:lstStyle/>
          <a:p>
            <a:pPr marL="0" indent="0">
              <a:buNone/>
            </a:pPr>
            <a:r>
              <a:rPr lang="en-US" b="1"/>
              <a:t>Why should the initial Student Registration file import be completed by the initial window deadlines?</a:t>
            </a:r>
            <a:br>
              <a:rPr lang="en-US" b="1"/>
            </a:br>
            <a:endParaRPr lang="en-US" b="1"/>
          </a:p>
          <a:p>
            <a:pPr marL="514350" indent="-514350">
              <a:buFont typeface="+mj-lt"/>
              <a:buAutoNum type="alphaUcPeriod"/>
            </a:pPr>
            <a:r>
              <a:rPr lang="en-US"/>
              <a:t>Students cannot be registered after the initial window deadlines. </a:t>
            </a:r>
          </a:p>
          <a:p>
            <a:pPr marL="514350" indent="-514350">
              <a:buFont typeface="+mj-lt"/>
              <a:buAutoNum type="alphaUcPeriod"/>
            </a:pPr>
            <a:r>
              <a:rPr lang="en-US" sz="2800"/>
              <a:t>The import must be done by the initial deadlines for schools to receive an initial order of manuals (for PBT and CBT) as well as PBT tests and Student ID Labels. </a:t>
            </a:r>
          </a:p>
          <a:p>
            <a:pPr marL="514350" indent="-514350">
              <a:buFont typeface="+mj-lt"/>
              <a:buAutoNum type="alphaUcPeriod"/>
            </a:pPr>
            <a:r>
              <a:rPr lang="en-US"/>
              <a:t>For CBT students, import must be done by the initial deadlines for schools to receive Student ID labels. </a:t>
            </a:r>
          </a:p>
          <a:p>
            <a:pPr marL="514350" indent="-514350">
              <a:buFont typeface="+mj-lt"/>
              <a:buAutoNum type="alphaUcPeriod"/>
            </a:pPr>
            <a:r>
              <a:rPr lang="en-US"/>
              <a:t>For all students, accommodations cannot be entered after the initial Student Registration deadlines. </a:t>
            </a:r>
          </a:p>
        </p:txBody>
      </p:sp>
      <p:sp>
        <p:nvSpPr>
          <p:cNvPr id="4" name="Slide Number Placeholder 3">
            <a:extLst>
              <a:ext uri="{FF2B5EF4-FFF2-40B4-BE49-F238E27FC236}">
                <a16:creationId xmlns:a16="http://schemas.microsoft.com/office/drawing/2014/main" id="{A7D01587-B8F3-D98E-BAF2-238E9DC47E94}"/>
              </a:ext>
            </a:extLst>
          </p:cNvPr>
          <p:cNvSpPr>
            <a:spLocks noGrp="1"/>
          </p:cNvSpPr>
          <p:nvPr>
            <p:ph type="sldNum" sz="quarter" idx="12"/>
          </p:nvPr>
        </p:nvSpPr>
        <p:spPr/>
        <p:txBody>
          <a:bodyPr/>
          <a:lstStyle/>
          <a:p>
            <a:fld id="{68A8D22E-6BC5-9E47-900C-2BB94685D9F5}" type="slidenum">
              <a:rPr lang="en-US" smtClean="0"/>
              <a:pPr/>
              <a:t>44</a:t>
            </a:fld>
            <a:endParaRPr lang="en-US"/>
          </a:p>
        </p:txBody>
      </p:sp>
    </p:spTree>
    <p:extLst>
      <p:ext uri="{BB962C8B-B14F-4D97-AF65-F5344CB8AC3E}">
        <p14:creationId xmlns:p14="http://schemas.microsoft.com/office/powerpoint/2010/main" val="1214328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7B2A9-AE02-9E6B-2082-F41ACC5E94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E63560-CC27-E65D-9C48-E1FABD78632C}"/>
              </a:ext>
            </a:extLst>
          </p:cNvPr>
          <p:cNvSpPr>
            <a:spLocks noGrp="1"/>
          </p:cNvSpPr>
          <p:nvPr>
            <p:ph type="title"/>
          </p:nvPr>
        </p:nvSpPr>
        <p:spPr/>
        <p:txBody>
          <a:bodyPr>
            <a:normAutofit/>
          </a:bodyPr>
          <a:lstStyle/>
          <a:p>
            <a:r>
              <a:rPr lang="en-US" sz="4000">
                <a:solidFill>
                  <a:schemeClr val="bg1"/>
                </a:solidFill>
              </a:rPr>
              <a:t>Important Reminders</a:t>
            </a:r>
          </a:p>
        </p:txBody>
      </p:sp>
      <p:sp>
        <p:nvSpPr>
          <p:cNvPr id="2" name="Content Placeholder 1">
            <a:extLst>
              <a:ext uri="{FF2B5EF4-FFF2-40B4-BE49-F238E27FC236}">
                <a16:creationId xmlns:a16="http://schemas.microsoft.com/office/drawing/2014/main" id="{F5041166-381E-252F-8A64-6A442F130720}"/>
              </a:ext>
            </a:extLst>
          </p:cNvPr>
          <p:cNvSpPr>
            <a:spLocks noGrp="1"/>
          </p:cNvSpPr>
          <p:nvPr>
            <p:ph idx="1"/>
          </p:nvPr>
        </p:nvSpPr>
        <p:spPr>
          <a:xfrm>
            <a:off x="173179" y="1591254"/>
            <a:ext cx="11890665" cy="4790496"/>
          </a:xfrm>
        </p:spPr>
        <p:txBody>
          <a:bodyPr>
            <a:normAutofit fontScale="77500" lnSpcReduction="20000"/>
          </a:bodyPr>
          <a:lstStyle/>
          <a:p>
            <a:r>
              <a:rPr lang="en-US" sz="3200">
                <a:solidFill>
                  <a:schemeClr val="tx1"/>
                </a:solidFill>
              </a:rPr>
              <a:t>For operational testing, confirm you are in the </a:t>
            </a:r>
            <a:r>
              <a:rPr lang="en-US" sz="3200">
                <a:hlinkClick r:id="rId3"/>
              </a:rPr>
              <a:t>MCAS Portal</a:t>
            </a:r>
            <a:r>
              <a:rPr lang="en-US" sz="3200"/>
              <a:t> </a:t>
            </a:r>
            <a:r>
              <a:rPr lang="en-US" sz="3200">
                <a:solidFill>
                  <a:schemeClr val="tx1"/>
                </a:solidFill>
              </a:rPr>
              <a:t>and not the </a:t>
            </a:r>
            <a:r>
              <a:rPr lang="en-US" sz="3200">
                <a:hlinkClick r:id="rId4"/>
              </a:rPr>
              <a:t>MCAS Training Site</a:t>
            </a:r>
            <a:r>
              <a:rPr lang="en-US" sz="3200">
                <a:solidFill>
                  <a:schemeClr val="tx1"/>
                </a:solidFill>
              </a:rPr>
              <a:t>. </a:t>
            </a:r>
          </a:p>
          <a:p>
            <a:r>
              <a:rPr lang="en-US" sz="3200">
                <a:solidFill>
                  <a:schemeClr val="tx1"/>
                </a:solidFill>
              </a:rPr>
              <a:t>School and district test coordinators and technology coordinators can import a Student Registration file.</a:t>
            </a:r>
          </a:p>
          <a:p>
            <a:pPr lvl="1"/>
            <a:r>
              <a:rPr lang="en-US" sz="2800">
                <a:solidFill>
                  <a:schemeClr val="tx1"/>
                </a:solidFill>
              </a:rPr>
              <a:t>Test administrators do not have permission to do so.</a:t>
            </a:r>
          </a:p>
          <a:p>
            <a:r>
              <a:rPr lang="en-US" sz="3200">
                <a:solidFill>
                  <a:schemeClr val="tx1"/>
                </a:solidFill>
              </a:rPr>
              <a:t>If columns are hidden or frozen, be sure to unhide and unfreeze them prior to import.</a:t>
            </a:r>
          </a:p>
          <a:p>
            <a:r>
              <a:rPr lang="en-US" sz="3200">
                <a:solidFill>
                  <a:schemeClr val="tx1"/>
                </a:solidFill>
              </a:rPr>
              <a:t>Do not make changes to the format of the file.</a:t>
            </a:r>
          </a:p>
          <a:p>
            <a:r>
              <a:rPr lang="en-US" sz="3200">
                <a:solidFill>
                  <a:schemeClr val="tx1"/>
                </a:solidFill>
              </a:rPr>
              <a:t>Do not add a title to the file using row 1 of the spreadsheet – this will cause an error during upload. </a:t>
            </a:r>
          </a:p>
          <a:p>
            <a:r>
              <a:rPr lang="en-US" sz="3200">
                <a:solidFill>
                  <a:schemeClr val="tx1"/>
                </a:solidFill>
              </a:rPr>
              <a:t>Schools may edit the file in Google Sheets, but the file must be imported as a .CSV file.</a:t>
            </a:r>
          </a:p>
          <a:p>
            <a:pPr lvl="1"/>
            <a:r>
              <a:rPr lang="en-US" sz="2800">
                <a:solidFill>
                  <a:schemeClr val="tx1"/>
                </a:solidFill>
              </a:rPr>
              <a:t>Make sure leading 0s are kept for district and school codes and grade level. Date of birth must be in mm/dd/</a:t>
            </a:r>
            <a:r>
              <a:rPr lang="en-US" sz="2800" err="1">
                <a:solidFill>
                  <a:schemeClr val="tx1"/>
                </a:solidFill>
              </a:rPr>
              <a:t>yyyy</a:t>
            </a:r>
            <a:r>
              <a:rPr lang="en-US" sz="2800">
                <a:solidFill>
                  <a:schemeClr val="tx1"/>
                </a:solidFill>
              </a:rPr>
              <a:t> format. </a:t>
            </a:r>
          </a:p>
        </p:txBody>
      </p:sp>
      <p:sp>
        <p:nvSpPr>
          <p:cNvPr id="4" name="Slide Number Placeholder 3">
            <a:extLst>
              <a:ext uri="{FF2B5EF4-FFF2-40B4-BE49-F238E27FC236}">
                <a16:creationId xmlns:a16="http://schemas.microsoft.com/office/drawing/2014/main" id="{BD49A758-601C-C002-B2AF-681224C7912A}"/>
              </a:ext>
            </a:extLst>
          </p:cNvPr>
          <p:cNvSpPr>
            <a:spLocks noGrp="1"/>
          </p:cNvSpPr>
          <p:nvPr>
            <p:ph type="sldNum" sz="quarter" idx="12"/>
          </p:nvPr>
        </p:nvSpPr>
        <p:spPr/>
        <p:txBody>
          <a:bodyPr/>
          <a:lstStyle/>
          <a:p>
            <a:fld id="{68A8D22E-6BC5-9E47-900C-2BB94685D9F5}" type="slidenum">
              <a:rPr lang="en-US" smtClean="0"/>
              <a:t>45</a:t>
            </a:fld>
            <a:endParaRPr lang="en-US"/>
          </a:p>
        </p:txBody>
      </p:sp>
    </p:spTree>
    <p:extLst>
      <p:ext uri="{BB962C8B-B14F-4D97-AF65-F5344CB8AC3E}">
        <p14:creationId xmlns:p14="http://schemas.microsoft.com/office/powerpoint/2010/main" val="359156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1B2D-F1E5-7E6C-5EBC-BEE9CC45695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937E96D-2F44-C29E-3405-6D5292864DFE}"/>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a:extLst>
              <a:ext uri="{FF2B5EF4-FFF2-40B4-BE49-F238E27FC236}">
                <a16:creationId xmlns:a16="http://schemas.microsoft.com/office/drawing/2014/main" id="{C6B4DA48-33CE-CC1C-CAF2-DD6B0F050CB1}"/>
              </a:ext>
            </a:extLst>
          </p:cNvPr>
          <p:cNvSpPr>
            <a:spLocks noGrp="1"/>
          </p:cNvSpPr>
          <p:nvPr>
            <p:ph idx="1"/>
          </p:nvPr>
        </p:nvSpPr>
        <p:spPr>
          <a:xfrm>
            <a:off x="1740433" y="1957647"/>
            <a:ext cx="7914204" cy="2942706"/>
          </a:xfrm>
        </p:spPr>
        <p:txBody>
          <a:bodyPr anchor="ctr"/>
          <a:lstStyle/>
          <a:p>
            <a:pPr algn="ctr">
              <a:buNone/>
            </a:pPr>
            <a:r>
              <a:rPr lang="en-US" sz="4000">
                <a:solidFill>
                  <a:schemeClr val="tx1"/>
                </a:solidFill>
                <a:latin typeface="Arial" panose="020B0604020202020204" pitchFamily="34" charset="0"/>
                <a:cs typeface="Arial" panose="020B0604020202020204" pitchFamily="34" charset="0"/>
              </a:rPr>
              <a:t>Use the “Q&amp;A” feature </a:t>
            </a:r>
            <a:br>
              <a:rPr lang="en-US" sz="4000">
                <a:solidFill>
                  <a:schemeClr val="tx1"/>
                </a:solidFill>
                <a:latin typeface="Arial" panose="020B0604020202020204" pitchFamily="34" charset="0"/>
                <a:cs typeface="Arial" panose="020B0604020202020204" pitchFamily="34" charset="0"/>
              </a:rPr>
            </a:br>
            <a:r>
              <a:rPr lang="en-US" sz="4000">
                <a:solidFill>
                  <a:schemeClr val="tx1"/>
                </a:solidFill>
                <a:latin typeface="Arial" panose="020B0604020202020204" pitchFamily="34" charset="0"/>
                <a:cs typeface="Arial" panose="020B0604020202020204" pitchFamily="34" charset="0"/>
              </a:rPr>
              <a:t>to ask questions. </a:t>
            </a:r>
          </a:p>
        </p:txBody>
      </p:sp>
      <p:sp>
        <p:nvSpPr>
          <p:cNvPr id="2" name="Slide Number Placeholder 1">
            <a:extLst>
              <a:ext uri="{FF2B5EF4-FFF2-40B4-BE49-F238E27FC236}">
                <a16:creationId xmlns:a16="http://schemas.microsoft.com/office/drawing/2014/main" id="{6B1C34F6-A0AC-3195-C887-F585A872DAAF}"/>
              </a:ext>
            </a:extLst>
          </p:cNvPr>
          <p:cNvSpPr>
            <a:spLocks noGrp="1"/>
          </p:cNvSpPr>
          <p:nvPr>
            <p:ph type="sldNum" sz="quarter" idx="12"/>
          </p:nvPr>
        </p:nvSpPr>
        <p:spPr/>
        <p:txBody>
          <a:bodyPr/>
          <a:lstStyle/>
          <a:p>
            <a:fld id="{68A8D22E-6BC5-9E47-900C-2BB94685D9F5}" type="slidenum">
              <a:rPr lang="en-US" smtClean="0"/>
              <a:t>46</a:t>
            </a:fld>
            <a:endParaRPr lang="en-US"/>
          </a:p>
        </p:txBody>
      </p:sp>
      <p:grpSp>
        <p:nvGrpSpPr>
          <p:cNvPr id="10" name="Group 9" descr="Image displays Q and A icon">
            <a:extLst>
              <a:ext uri="{FF2B5EF4-FFF2-40B4-BE49-F238E27FC236}">
                <a16:creationId xmlns:a16="http://schemas.microsoft.com/office/drawing/2014/main" id="{E1B90169-3BAB-1FCA-DDFD-B42CB6BD921D}"/>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254655C6-064D-CC30-59A9-456130A98FB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5BE28C9B-5BF5-3566-BFF2-0A48F7B62A39}"/>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DAB46499-268B-A1D7-1078-677BB34C468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96579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3034580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3044952" y="2882900"/>
            <a:ext cx="7470648" cy="1092200"/>
          </a:xfrm>
        </p:spPr>
        <p:txBody>
          <a:bodyPr>
            <a:noAutofit/>
          </a:bodyPr>
          <a:lstStyle/>
          <a:p>
            <a:r>
              <a:rPr lang="en-US" sz="4000">
                <a:solidFill>
                  <a:schemeClr val="tx1"/>
                </a:solidFill>
              </a:rPr>
              <a:t>4. </a:t>
            </a:r>
            <a:r>
              <a:rPr lang="en-US" altLang="zh-CN" sz="4000">
                <a:solidFill>
                  <a:schemeClr val="tx1"/>
                </a:solidFill>
              </a:rPr>
              <a:t>Steps After the Initial Import</a:t>
            </a:r>
            <a:br>
              <a:rPr lang="zh-CN" altLang="en-US" sz="4000">
                <a:solidFill>
                  <a:schemeClr val="tx1"/>
                </a:solidFill>
              </a:rPr>
            </a:br>
            <a:endParaRPr lang="en-US" sz="4000">
              <a:solidFill>
                <a:schemeClr val="tx1"/>
              </a:solidFill>
            </a:endParaRPr>
          </a:p>
        </p:txBody>
      </p:sp>
      <p:sp>
        <p:nvSpPr>
          <p:cNvPr id="3" name="Slide Number Placeholder 2">
            <a:extLst>
              <a:ext uri="{FF2B5EF4-FFF2-40B4-BE49-F238E27FC236}">
                <a16:creationId xmlns:a16="http://schemas.microsoft.com/office/drawing/2014/main" id="{6283BB5F-CC6D-705F-884E-93E5ED71AF33}"/>
              </a:ext>
            </a:extLst>
          </p:cNvPr>
          <p:cNvSpPr>
            <a:spLocks noGrp="1"/>
          </p:cNvSpPr>
          <p:nvPr>
            <p:ph type="sldNum" sz="quarter" idx="12"/>
          </p:nvPr>
        </p:nvSpPr>
        <p:spPr/>
        <p:txBody>
          <a:bodyPr/>
          <a:lstStyle/>
          <a:p>
            <a:fld id="{68A8D22E-6BC5-9E47-900C-2BB94685D9F5}" type="slidenum">
              <a:rPr lang="en-US" smtClean="0"/>
              <a:pPr/>
              <a:t>47</a:t>
            </a:fld>
            <a:endParaRPr lang="en-US"/>
          </a:p>
        </p:txBody>
      </p:sp>
    </p:spTree>
    <p:extLst>
      <p:ext uri="{BB962C8B-B14F-4D97-AF65-F5344CB8AC3E}">
        <p14:creationId xmlns:p14="http://schemas.microsoft.com/office/powerpoint/2010/main" val="2744313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ACE4C-F55A-259F-5251-2AF3A1340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9D888-39A2-E060-C7D0-D2B528FD3546}"/>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Overview of Steps to Complete Student Registration</a:t>
            </a:r>
          </a:p>
        </p:txBody>
      </p:sp>
      <p:sp>
        <p:nvSpPr>
          <p:cNvPr id="3" name="Text Placeholder 2">
            <a:extLst>
              <a:ext uri="{FF2B5EF4-FFF2-40B4-BE49-F238E27FC236}">
                <a16:creationId xmlns:a16="http://schemas.microsoft.com/office/drawing/2014/main" id="{A2B585E7-1AAE-35D3-F442-4B519D43FA29}"/>
              </a:ext>
            </a:extLst>
          </p:cNvPr>
          <p:cNvSpPr>
            <a:spLocks noGrp="1"/>
          </p:cNvSpPr>
          <p:nvPr>
            <p:ph idx="1"/>
          </p:nvPr>
        </p:nvSpPr>
        <p:spPr/>
        <p:txBody>
          <a:bodyPr>
            <a:normAutofit/>
          </a:bodyPr>
          <a:lstStyle/>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Download the .CSV file prepared by DESE from </a:t>
            </a:r>
            <a:r>
              <a:rPr lang="en-US" sz="2400" err="1">
                <a:solidFill>
                  <a:srgbClr val="000000"/>
                </a:solidFill>
                <a:latin typeface="Arial" panose="020B0604020202020204" pitchFamily="34" charset="0"/>
                <a:cs typeface="Arial" panose="020B0604020202020204" pitchFamily="34" charset="0"/>
              </a:rPr>
              <a:t>DropBox</a:t>
            </a:r>
            <a:r>
              <a:rPr lang="en-US" sz="2400">
                <a:solidFill>
                  <a:srgbClr val="000000"/>
                </a:solidFill>
                <a:latin typeface="Arial" panose="020B0604020202020204" pitchFamily="34" charset="0"/>
                <a:cs typeface="Arial" panose="020B0604020202020204" pitchFamily="34" charset="0"/>
              </a:rPr>
              <a:t> Central in the DESE Security Portal (available on the first day of each Student Registration window).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Delete students from the file who are no longer enrolled in your school, and add rows for students who were not included in the file and will be testing.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Verify and update students’ accessibility features and accommodations.</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Save as a .CSV file, and import file into the MCAS Portal.</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Resolve any errors that occur.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Update student information as needed, through file export/import process or through the user interface.</a:t>
            </a:r>
          </a:p>
        </p:txBody>
      </p:sp>
      <p:sp>
        <p:nvSpPr>
          <p:cNvPr id="4" name="Rectangle 3">
            <a:extLst>
              <a:ext uri="{FF2B5EF4-FFF2-40B4-BE49-F238E27FC236}">
                <a16:creationId xmlns:a16="http://schemas.microsoft.com/office/drawing/2014/main" id="{25EA36FA-E9F9-BDA2-67E5-2090E315566E}"/>
              </a:ext>
            </a:extLst>
          </p:cNvPr>
          <p:cNvSpPr/>
          <p:nvPr/>
        </p:nvSpPr>
        <p:spPr>
          <a:xfrm>
            <a:off x="128156" y="4467116"/>
            <a:ext cx="11420747" cy="8008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D305577-F0EF-1EF8-4E1F-628BB9B90770}"/>
              </a:ext>
            </a:extLst>
          </p:cNvPr>
          <p:cNvSpPr>
            <a:spLocks noGrp="1"/>
          </p:cNvSpPr>
          <p:nvPr>
            <p:ph type="sldNum" sz="quarter" idx="12"/>
          </p:nvPr>
        </p:nvSpPr>
        <p:spPr/>
        <p:txBody>
          <a:bodyPr/>
          <a:lstStyle/>
          <a:p>
            <a:fld id="{68A8D22E-6BC5-9E47-900C-2BB94685D9F5}" type="slidenum">
              <a:rPr lang="en-US" smtClean="0"/>
              <a:t>48</a:t>
            </a:fld>
            <a:endParaRPr lang="en-US"/>
          </a:p>
        </p:txBody>
      </p:sp>
    </p:spTree>
    <p:extLst>
      <p:ext uri="{BB962C8B-B14F-4D97-AF65-F5344CB8AC3E}">
        <p14:creationId xmlns:p14="http://schemas.microsoft.com/office/powerpoint/2010/main" val="417940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Update SIMS Data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lvl="0" indent="-457200">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If you update any student demographic data in the MCAS Portal (SASID, spelling of student’s name, grade, DOB, first-year EL status), you must also update student information in SIMS.</a:t>
            </a:r>
          </a:p>
          <a:p>
            <a:pPr marL="800100" lvl="1" indent="-3429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Contact the district’s SIMS contact. </a:t>
            </a:r>
          </a:p>
          <a:p>
            <a:pPr marL="800100" lvl="1" indent="-3429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To find the contact for your district, go to </a:t>
            </a:r>
            <a:r>
              <a:rPr lang="en-US" sz="2400">
                <a:latin typeface="Arial" panose="020B0604020202020204" pitchFamily="34" charset="0"/>
                <a:cs typeface="Arial" panose="020B0604020202020204" pitchFamily="34" charset="0"/>
                <a:hlinkClick r:id="rId3"/>
              </a:rPr>
              <a:t>https://profiles.doe.mass.edu/search/search.aspx?leftNavId=11239</a:t>
            </a:r>
            <a:r>
              <a:rPr lang="en-US"/>
              <a:t>. </a:t>
            </a:r>
          </a:p>
          <a:p>
            <a:pPr marL="800100" lvl="1" indent="-3429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SIMS Contact</a:t>
            </a:r>
            <a:r>
              <a:rPr lang="en-US" sz="2400">
                <a:solidFill>
                  <a:srgbClr val="000000"/>
                </a:solidFill>
                <a:latin typeface="Arial" panose="020B0604020202020204" pitchFamily="34" charset="0"/>
                <a:cs typeface="Arial" panose="020B0604020202020204" pitchFamily="34" charset="0"/>
              </a:rPr>
              <a:t>”</a:t>
            </a:r>
            <a:r>
              <a:rPr lang="en-US" sz="2400" b="1">
                <a:solidFill>
                  <a:srgbClr val="000000"/>
                </a:solidFill>
                <a:latin typeface="Arial" panose="020B0604020202020204" pitchFamily="34" charset="0"/>
                <a:cs typeface="Arial" panose="020B0604020202020204" pitchFamily="34" charset="0"/>
              </a:rPr>
              <a:t> </a:t>
            </a:r>
            <a:r>
              <a:rPr lang="en-US" sz="2400">
                <a:solidFill>
                  <a:srgbClr val="000000"/>
                </a:solidFill>
                <a:latin typeface="Arial" panose="020B0604020202020204" pitchFamily="34" charset="0"/>
                <a:cs typeface="Arial" panose="020B0604020202020204" pitchFamily="34" charset="0"/>
              </a:rPr>
              <a:t>from the </a:t>
            </a:r>
            <a:r>
              <a:rPr lang="en-US" sz="2400" b="1">
                <a:solidFill>
                  <a:srgbClr val="000000"/>
                </a:solidFill>
                <a:latin typeface="Arial" panose="020B0604020202020204" pitchFamily="34" charset="0"/>
                <a:cs typeface="Arial" panose="020B0604020202020204" pitchFamily="34" charset="0"/>
              </a:rPr>
              <a:t>Function</a:t>
            </a:r>
            <a:r>
              <a:rPr lang="en-US" sz="2400">
                <a:solidFill>
                  <a:srgbClr val="000000"/>
                </a:solidFill>
                <a:latin typeface="Arial" panose="020B0604020202020204" pitchFamily="34" charset="0"/>
                <a:cs typeface="Arial" panose="020B0604020202020204" pitchFamily="34" charset="0"/>
              </a:rPr>
              <a:t> menu, and click “</a:t>
            </a:r>
            <a:r>
              <a:rPr lang="en-US" sz="2400" b="1">
                <a:solidFill>
                  <a:srgbClr val="000000"/>
                </a:solidFill>
                <a:latin typeface="Arial" panose="020B0604020202020204" pitchFamily="34" charset="0"/>
                <a:cs typeface="Arial" panose="020B0604020202020204" pitchFamily="34" charset="0"/>
              </a:rPr>
              <a:t>Get Results</a:t>
            </a:r>
            <a:r>
              <a:rPr lang="en-US" sz="2400">
                <a:solidFill>
                  <a:srgbClr val="000000"/>
                </a:solidFill>
                <a:latin typeface="Arial" panose="020B0604020202020204" pitchFamily="34" charset="0"/>
                <a:cs typeface="Arial" panose="020B0604020202020204" pitchFamily="34" charset="0"/>
              </a:rPr>
              <a:t>.”</a:t>
            </a:r>
          </a:p>
          <a:p>
            <a:endParaRPr lang="en-US"/>
          </a:p>
        </p:txBody>
      </p:sp>
      <p:sp>
        <p:nvSpPr>
          <p:cNvPr id="4" name="Slide Number Placeholder 3">
            <a:extLst>
              <a:ext uri="{FF2B5EF4-FFF2-40B4-BE49-F238E27FC236}">
                <a16:creationId xmlns:a16="http://schemas.microsoft.com/office/drawing/2014/main" id="{0B41F073-19FF-E85D-A18F-5EB46156C0B8}"/>
              </a:ext>
            </a:extLst>
          </p:cNvPr>
          <p:cNvSpPr>
            <a:spLocks noGrp="1"/>
          </p:cNvSpPr>
          <p:nvPr>
            <p:ph type="sldNum" sz="quarter" idx="12"/>
          </p:nvPr>
        </p:nvSpPr>
        <p:spPr/>
        <p:txBody>
          <a:bodyPr/>
          <a:lstStyle/>
          <a:p>
            <a:fld id="{68A8D22E-6BC5-9E47-900C-2BB94685D9F5}" type="slidenum">
              <a:rPr lang="en-US" smtClean="0"/>
              <a:t>49</a:t>
            </a:fld>
            <a:endParaRPr lang="en-US"/>
          </a:p>
        </p:txBody>
      </p:sp>
    </p:spTree>
    <p:extLst>
      <p:ext uri="{BB962C8B-B14F-4D97-AF65-F5344CB8AC3E}">
        <p14:creationId xmlns:p14="http://schemas.microsoft.com/office/powerpoint/2010/main" val="271962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514350" indent="-514350">
              <a:buClrTx/>
              <a:buAutoNum type="arabicPeriod"/>
            </a:pPr>
            <a:r>
              <a:rPr lang="en-US">
                <a:solidFill>
                  <a:srgbClr val="000000"/>
                </a:solidFill>
                <a:latin typeface="Arial"/>
                <a:cs typeface="Arial"/>
              </a:rPr>
              <a:t>Overview of the Student Registration Process</a:t>
            </a:r>
            <a:endParaRPr lang="en-US"/>
          </a:p>
          <a:p>
            <a:pPr marL="514350" indent="-514350">
              <a:buClrTx/>
              <a:buFont typeface="+mj-lt"/>
              <a:buAutoNum type="arabicPeriod"/>
            </a:pPr>
            <a:r>
              <a:rPr lang="en-US">
                <a:solidFill>
                  <a:srgbClr val="000000"/>
                </a:solidFill>
                <a:latin typeface="Arial"/>
                <a:cs typeface="Arial"/>
              </a:rPr>
              <a:t>Preparing the Initial File for Import</a:t>
            </a:r>
          </a:p>
          <a:p>
            <a:pPr marL="514350" indent="-514350">
              <a:buClrTx/>
              <a:buFont typeface="+mj-lt"/>
              <a:buAutoNum type="arabicPeriod"/>
            </a:pPr>
            <a:r>
              <a:rPr lang="en-US">
                <a:solidFill>
                  <a:srgbClr val="000000"/>
                </a:solidFill>
                <a:latin typeface="Arial"/>
                <a:cs typeface="Arial"/>
              </a:rPr>
              <a:t>Steps for Completing the Initial Import</a:t>
            </a:r>
          </a:p>
          <a:p>
            <a:pPr marL="514350" indent="-514350">
              <a:buClrTx/>
              <a:buFont typeface="+mj-lt"/>
              <a:buAutoNum type="arabicPeriod"/>
            </a:pPr>
            <a:r>
              <a:rPr lang="en-US">
                <a:solidFill>
                  <a:srgbClr val="000000"/>
                </a:solidFill>
                <a:latin typeface="Arial"/>
                <a:cs typeface="Arial"/>
              </a:rPr>
              <a:t>Steps After the Initial Import </a:t>
            </a:r>
          </a:p>
          <a:p>
            <a:pPr marL="514350" indent="-514350">
              <a:buClrTx/>
              <a:buFont typeface="+mj-lt"/>
              <a:buAutoNum type="arabicPeriod"/>
            </a:pPr>
            <a:r>
              <a:rPr lang="en-US">
                <a:solidFill>
                  <a:srgbClr val="000000"/>
                </a:solidFill>
                <a:latin typeface="Arial"/>
                <a:cs typeface="Arial"/>
              </a:rPr>
              <a:t>Resources, Support, and Next Steps</a:t>
            </a:r>
          </a:p>
          <a:p>
            <a:pPr marL="514350" indent="-514350">
              <a:buClrTx/>
              <a:buFont typeface="+mj-lt"/>
              <a:buAutoNum type="arabicPeriod"/>
            </a:pPr>
            <a:r>
              <a:rPr lang="en-US">
                <a:solidFill>
                  <a:srgbClr val="000000"/>
                </a:solidFill>
                <a:latin typeface="Arial"/>
                <a:cs typeface="Arial"/>
              </a:rPr>
              <a:t>Live “Sandbox” Time with Additional Demonstrations</a:t>
            </a:r>
          </a:p>
          <a:p>
            <a:pPr marL="514350" indent="-514350">
              <a:buClrTx/>
              <a:buFont typeface="+mj-lt"/>
              <a:buAutoNum type="arabicPeriod"/>
            </a:pPr>
            <a:endParaRPr lang="en-US">
              <a:solidFill>
                <a:srgbClr val="101D35"/>
              </a:solidFill>
              <a:latin typeface="Arial"/>
              <a:cs typeface="Arial"/>
            </a:endParaRPr>
          </a:p>
          <a:p>
            <a:pPr marL="514350" indent="-514350">
              <a:buClrTx/>
              <a:buFont typeface="+mj-lt"/>
              <a:buAutoNum type="arabicPeriod"/>
            </a:pPr>
            <a:endParaRPr lang="en-US">
              <a:solidFill>
                <a:srgbClr val="101D35"/>
              </a:solidFill>
              <a:latin typeface="Arial" panose="020B0604020202020204" pitchFamily="34" charset="0"/>
              <a:cs typeface="Arial" panose="020B0604020202020204" pitchFamily="34" charset="0"/>
            </a:endParaRPr>
          </a:p>
          <a:p>
            <a:endParaRPr lang="en-US"/>
          </a:p>
        </p:txBody>
      </p:sp>
      <p:sp>
        <p:nvSpPr>
          <p:cNvPr id="4" name="TextBox 3">
            <a:extLst>
              <a:ext uri="{FF2B5EF4-FFF2-40B4-BE49-F238E27FC236}">
                <a16:creationId xmlns:a16="http://schemas.microsoft.com/office/drawing/2014/main" id="{DFE8E65D-163D-1C3F-34D6-140276BE350C}"/>
              </a:ext>
            </a:extLst>
          </p:cNvPr>
          <p:cNvSpPr txBox="1"/>
          <p:nvPr/>
        </p:nvSpPr>
        <p:spPr>
          <a:xfrm>
            <a:off x="465991" y="5306931"/>
            <a:ext cx="11339929" cy="677108"/>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Note: </a:t>
            </a:r>
            <a:r>
              <a:rPr lang="en-US" sz="1800">
                <a:effectLst/>
                <a:latin typeface="Arial" panose="020B0604020202020204" pitchFamily="34" charset="0"/>
                <a:cs typeface="Arial" panose="020B0604020202020204" pitchFamily="34" charset="0"/>
              </a:rPr>
              <a:t>This training will not cover enrollment transfers, creating classes, test scheduling, </a:t>
            </a:r>
            <a:r>
              <a:rPr lang="en-US">
                <a:latin typeface="Arial" panose="020B0604020202020204" pitchFamily="34" charset="0"/>
                <a:cs typeface="Arial" panose="020B0604020202020204" pitchFamily="34" charset="0"/>
              </a:rPr>
              <a:t>or</a:t>
            </a:r>
            <a:r>
              <a:rPr lang="en-US" sz="1800">
                <a:effectLst/>
                <a:latin typeface="Arial" panose="020B0604020202020204" pitchFamily="34" charset="0"/>
                <a:cs typeface="Arial" panose="020B0604020202020204" pitchFamily="34" charset="0"/>
              </a:rPr>
              <a:t> navigating the MCAS Student Kiosk. These topics will be covered in future training sessions. </a:t>
            </a:r>
            <a:endParaRPr lang="en-US"/>
          </a:p>
        </p:txBody>
      </p:sp>
      <p:sp>
        <p:nvSpPr>
          <p:cNvPr id="5" name="Slide Number Placeholder 4">
            <a:extLst>
              <a:ext uri="{FF2B5EF4-FFF2-40B4-BE49-F238E27FC236}">
                <a16:creationId xmlns:a16="http://schemas.microsoft.com/office/drawing/2014/main" id="{79AB2CCD-C9DF-D5DA-A54D-FDE108BA6882}"/>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C6A3-E2B4-8337-1B50-AFB5B554EC48}"/>
              </a:ext>
            </a:extLst>
          </p:cNvPr>
          <p:cNvSpPr>
            <a:spLocks noGrp="1"/>
          </p:cNvSpPr>
          <p:nvPr>
            <p:ph type="title"/>
          </p:nvPr>
        </p:nvSpPr>
        <p:spPr/>
        <p:txBody>
          <a:bodyPr/>
          <a:lstStyle/>
          <a:p>
            <a:r>
              <a:rPr lang="en-US">
                <a:latin typeface="Arial"/>
                <a:cs typeface="Arial"/>
              </a:rPr>
              <a:t>First-year English Learner Status</a:t>
            </a:r>
          </a:p>
        </p:txBody>
      </p:sp>
      <p:sp>
        <p:nvSpPr>
          <p:cNvPr id="3" name="Content Placeholder 2">
            <a:extLst>
              <a:ext uri="{FF2B5EF4-FFF2-40B4-BE49-F238E27FC236}">
                <a16:creationId xmlns:a16="http://schemas.microsoft.com/office/drawing/2014/main" id="{295BC342-7C8E-8A8D-8F37-9404D68E6E9A}"/>
              </a:ext>
            </a:extLst>
          </p:cNvPr>
          <p:cNvSpPr>
            <a:spLocks noGrp="1"/>
          </p:cNvSpPr>
          <p:nvPr>
            <p:ph idx="1"/>
          </p:nvPr>
        </p:nvSpPr>
        <p:spPr/>
        <p:txBody>
          <a:bodyPr vert="horz" lIns="91440" tIns="45720" rIns="91440" bIns="45720" rtlCol="0" anchor="t">
            <a:normAutofit lnSpcReduction="10000"/>
          </a:bodyPr>
          <a:lstStyle/>
          <a:p>
            <a:pPr marL="457200" indent="-457200"/>
            <a:r>
              <a:rPr lang="en-US" sz="2600">
                <a:solidFill>
                  <a:srgbClr val="000000"/>
                </a:solidFill>
                <a:latin typeface="Arial"/>
                <a:cs typeface="Arial"/>
              </a:rPr>
              <a:t>DESE populates students' first-year EL status in column P using historical SIMS. This flag can facilitate the removal of ELA registrations for first-year ELs who will not participate in spring ELA testing and for whom testing in ELA is optional. </a:t>
            </a:r>
            <a:endParaRPr lang="en-US">
              <a:latin typeface="Arial"/>
              <a:cs typeface="Arial"/>
            </a:endParaRPr>
          </a:p>
          <a:p>
            <a:pPr marL="457200" indent="-457200"/>
            <a:r>
              <a:rPr lang="en-US" sz="2600">
                <a:solidFill>
                  <a:srgbClr val="000000"/>
                </a:solidFill>
                <a:latin typeface="Arial"/>
                <a:cs typeface="Arial"/>
              </a:rPr>
              <a:t>Note that first-year ELs are required to participate in Mathematics, STE, and Civics.</a:t>
            </a:r>
            <a:endParaRPr lang="en-US">
              <a:latin typeface="Arial"/>
              <a:cs typeface="Arial"/>
            </a:endParaRPr>
          </a:p>
          <a:p>
            <a:pPr marL="457200" indent="-457200"/>
            <a:r>
              <a:rPr lang="en-US" sz="2600">
                <a:solidFill>
                  <a:srgbClr val="000000"/>
                </a:solidFill>
                <a:latin typeface="Arial"/>
                <a:cs typeface="Arial"/>
              </a:rPr>
              <a:t>If you believe a student should have first-year EL status but column P is blank, your district SIMS contact must update their EL status prior to end-of year (June 2026) SIMS. Note that </a:t>
            </a:r>
            <a:r>
              <a:rPr lang="en-US" sz="2600" b="1">
                <a:solidFill>
                  <a:srgbClr val="000000"/>
                </a:solidFill>
                <a:latin typeface="Arial"/>
                <a:cs typeface="Arial"/>
              </a:rPr>
              <a:t>EL status can only be updated in SIMS </a:t>
            </a:r>
            <a:r>
              <a:rPr lang="en-US" sz="2600">
                <a:solidFill>
                  <a:srgbClr val="000000"/>
                </a:solidFill>
                <a:latin typeface="Arial"/>
                <a:cs typeface="Arial"/>
              </a:rPr>
              <a:t>and not in the student registration file.</a:t>
            </a:r>
            <a:endParaRPr lang="en-US">
              <a:latin typeface="Arial"/>
              <a:cs typeface="Arial"/>
            </a:endParaRPr>
          </a:p>
          <a:p>
            <a:pPr marL="457200" indent="-457200"/>
            <a:r>
              <a:rPr lang="en-US" sz="2600">
                <a:solidFill>
                  <a:srgbClr val="000000"/>
                </a:solidFill>
                <a:latin typeface="Arial"/>
                <a:cs typeface="Arial"/>
              </a:rPr>
              <a:t>SIMS contacts can be found on your district’s directory profile at </a:t>
            </a:r>
            <a:r>
              <a:rPr lang="en-US" sz="2600">
                <a:solidFill>
                  <a:srgbClr val="000000"/>
                </a:solidFill>
                <a:latin typeface="Arial"/>
                <a:cs typeface="Arial"/>
                <a:hlinkClick r:id="rId2"/>
              </a:rPr>
              <a:t>profiles.doe.mass.edu</a:t>
            </a:r>
            <a:endParaRPr lang="en-US">
              <a:latin typeface="Arial"/>
              <a:cs typeface="Arial"/>
            </a:endParaRPr>
          </a:p>
          <a:p>
            <a:endParaRPr lang="en-US"/>
          </a:p>
        </p:txBody>
      </p:sp>
      <p:sp>
        <p:nvSpPr>
          <p:cNvPr id="4" name="Slide Number Placeholder 3">
            <a:extLst>
              <a:ext uri="{FF2B5EF4-FFF2-40B4-BE49-F238E27FC236}">
                <a16:creationId xmlns:a16="http://schemas.microsoft.com/office/drawing/2014/main" id="{2B9C0C4C-CB05-B730-868A-92F8083DEB2D}"/>
              </a:ext>
            </a:extLst>
          </p:cNvPr>
          <p:cNvSpPr>
            <a:spLocks noGrp="1"/>
          </p:cNvSpPr>
          <p:nvPr>
            <p:ph type="sldNum" sz="quarter" idx="12"/>
          </p:nvPr>
        </p:nvSpPr>
        <p:spPr/>
        <p:txBody>
          <a:bodyPr/>
          <a:lstStyle/>
          <a:p>
            <a:fld id="{68A8D22E-6BC5-9E47-900C-2BB94685D9F5}" type="slidenum">
              <a:rPr lang="en-US" smtClean="0"/>
              <a:pPr/>
              <a:t>50</a:t>
            </a:fld>
            <a:endParaRPr lang="en-US">
              <a:solidFill>
                <a:schemeClr val="tx1"/>
              </a:solidFill>
            </a:endParaRPr>
          </a:p>
        </p:txBody>
      </p:sp>
    </p:spTree>
    <p:extLst>
      <p:ext uri="{BB962C8B-B14F-4D97-AF65-F5344CB8AC3E}">
        <p14:creationId xmlns:p14="http://schemas.microsoft.com/office/powerpoint/2010/main" val="312327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Managing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fontScale="92500"/>
          </a:bodyPr>
          <a:lstStyle/>
          <a:p>
            <a:pPr marL="457200" indent="-457200">
              <a:buClrTx/>
              <a:buFont typeface="Arial" panose="020B0604020202020204" pitchFamily="34" charset="0"/>
              <a:buChar char="•"/>
            </a:pPr>
            <a:r>
              <a:rPr lang="en-US">
                <a:solidFill>
                  <a:srgbClr val="000000"/>
                </a:solidFill>
                <a:latin typeface="Arial"/>
                <a:cs typeface="Arial"/>
              </a:rPr>
              <a:t>When adding or editing student records in the MCAS Portal, schools are recommended to manually add/edit students in the user interface for a small number of students. For adding/editing ten or more students, schools are recommended to do a Student Registration file export/import. </a:t>
            </a:r>
          </a:p>
          <a:p>
            <a:pPr marL="457200" indent="-457200">
              <a:buClrTx/>
              <a:buFont typeface="Arial" panose="020B0604020202020204" pitchFamily="34" charset="0"/>
              <a:buChar char="•"/>
            </a:pPr>
            <a:r>
              <a:rPr lang="en-US">
                <a:solidFill>
                  <a:srgbClr val="000000"/>
                </a:solidFill>
                <a:latin typeface="Arial"/>
                <a:cs typeface="Arial"/>
              </a:rPr>
              <a:t>On the Students page, users can manually add a new student, edit an existing student, and add or edit student accommodations. </a:t>
            </a:r>
          </a:p>
          <a:p>
            <a:pPr marL="457200" indent="-457200">
              <a:buClrTx/>
              <a:buFont typeface="Arial" panose="020B0604020202020204" pitchFamily="34" charset="0"/>
              <a:buChar char="•"/>
            </a:pPr>
            <a:r>
              <a:rPr lang="en-US">
                <a:solidFill>
                  <a:srgbClr val="000000"/>
                </a:solidFill>
                <a:latin typeface="Arial"/>
                <a:cs typeface="Arial"/>
              </a:rPr>
              <a:t>The same fields provided through the student registration file may be entered manually. </a:t>
            </a:r>
          </a:p>
          <a:p>
            <a:pPr marL="457200" indent="-457200">
              <a:buClrTx/>
              <a:buFont typeface="Arial" panose="020B0604020202020204" pitchFamily="34" charset="0"/>
              <a:buChar char="•"/>
            </a:pPr>
            <a:r>
              <a:rPr lang="en-US">
                <a:solidFill>
                  <a:srgbClr val="000000"/>
                </a:solidFill>
                <a:latin typeface="Arial"/>
                <a:cs typeface="Arial"/>
              </a:rPr>
              <a:t>Accommodations are entered for each test code. Students with accommodations for multiple tests will need the accommodations entered for multiple test codes. </a:t>
            </a:r>
          </a:p>
        </p:txBody>
      </p:sp>
      <p:sp>
        <p:nvSpPr>
          <p:cNvPr id="4" name="Slide Number Placeholder 3">
            <a:extLst>
              <a:ext uri="{FF2B5EF4-FFF2-40B4-BE49-F238E27FC236}">
                <a16:creationId xmlns:a16="http://schemas.microsoft.com/office/drawing/2014/main" id="{859704AE-A12F-81C0-C5D0-A8DAA9E34A0B}"/>
              </a:ext>
            </a:extLst>
          </p:cNvPr>
          <p:cNvSpPr>
            <a:spLocks noGrp="1"/>
          </p:cNvSpPr>
          <p:nvPr>
            <p:ph type="sldNum" sz="quarter" idx="12"/>
          </p:nvPr>
        </p:nvSpPr>
        <p:spPr/>
        <p:txBody>
          <a:bodyPr/>
          <a:lstStyle/>
          <a:p>
            <a:fld id="{68A8D22E-6BC5-9E47-900C-2BB94685D9F5}" type="slidenum">
              <a:rPr lang="en-US" smtClean="0"/>
              <a:t>51</a:t>
            </a:fld>
            <a:endParaRPr lang="en-US"/>
          </a:p>
        </p:txBody>
      </p:sp>
    </p:spTree>
    <p:extLst>
      <p:ext uri="{BB962C8B-B14F-4D97-AF65-F5344CB8AC3E}">
        <p14:creationId xmlns:p14="http://schemas.microsoft.com/office/powerpoint/2010/main" val="652968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92AB8-E1B6-27BC-2935-FF2AB5C19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A928A-9A9F-D239-3C27-F8C536C572B7}"/>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8E3B59FE-9EB7-8ABF-39C9-54266CD8D2E4}"/>
              </a:ext>
            </a:extLst>
          </p:cNvPr>
          <p:cNvSpPr>
            <a:spLocks noGrp="1"/>
          </p:cNvSpPr>
          <p:nvPr>
            <p:ph idx="1"/>
          </p:nvPr>
        </p:nvSpPr>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Manually adding a new student</a:t>
            </a:r>
          </a:p>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Updating an existing student</a:t>
            </a:r>
          </a:p>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Exporting accommodations</a:t>
            </a:r>
          </a:p>
        </p:txBody>
      </p:sp>
      <p:sp>
        <p:nvSpPr>
          <p:cNvPr id="4" name="Slide Number Placeholder 3">
            <a:extLst>
              <a:ext uri="{FF2B5EF4-FFF2-40B4-BE49-F238E27FC236}">
                <a16:creationId xmlns:a16="http://schemas.microsoft.com/office/drawing/2014/main" id="{A10F0FE9-38B3-CFD0-35B2-E9C45CDCBFEF}"/>
              </a:ext>
            </a:extLst>
          </p:cNvPr>
          <p:cNvSpPr>
            <a:spLocks noGrp="1"/>
          </p:cNvSpPr>
          <p:nvPr>
            <p:ph type="sldNum" sz="quarter" idx="12"/>
          </p:nvPr>
        </p:nvSpPr>
        <p:spPr/>
        <p:txBody>
          <a:bodyPr/>
          <a:lstStyle/>
          <a:p>
            <a:fld id="{68A8D22E-6BC5-9E47-900C-2BB94685D9F5}" type="slidenum">
              <a:rPr lang="en-US" smtClean="0"/>
              <a:t>52</a:t>
            </a:fld>
            <a:endParaRPr lang="en-US"/>
          </a:p>
        </p:txBody>
      </p:sp>
    </p:spTree>
    <p:extLst>
      <p:ext uri="{BB962C8B-B14F-4D97-AF65-F5344CB8AC3E}">
        <p14:creationId xmlns:p14="http://schemas.microsoft.com/office/powerpoint/2010/main" val="1106832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558BE-C1EB-A465-49AB-D1E989501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3E2E7-A09C-4901-96EC-C6544344C083}"/>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Manually Adding a Student</a:t>
            </a:r>
          </a:p>
        </p:txBody>
      </p:sp>
      <p:sp>
        <p:nvSpPr>
          <p:cNvPr id="3" name="Content Placeholder 2">
            <a:extLst>
              <a:ext uri="{FF2B5EF4-FFF2-40B4-BE49-F238E27FC236}">
                <a16:creationId xmlns:a16="http://schemas.microsoft.com/office/drawing/2014/main" id="{B3C406A3-8AB2-4901-39AA-ADBAE15FA1EB}"/>
              </a:ext>
            </a:extLst>
          </p:cNvPr>
          <p:cNvSpPr>
            <a:spLocks noGrp="1"/>
          </p:cNvSpPr>
          <p:nvPr>
            <p:ph idx="1"/>
          </p:nvPr>
        </p:nvSpPr>
        <p:spPr/>
        <p:txBody>
          <a:bodyPr/>
          <a:lstStyle/>
          <a:p>
            <a:pPr marL="514350" indent="-514350" algn="l" rtl="0" fontAlgn="base">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Log in to the MCAS Portal. </a:t>
            </a:r>
          </a:p>
          <a:p>
            <a:pPr marL="514350" indent="-514350" algn="l" rtl="0" fontAlgn="base">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Administration</a:t>
            </a:r>
            <a:r>
              <a:rPr lang="en-US" sz="2400">
                <a:solidFill>
                  <a:srgbClr val="000000"/>
                </a:solidFill>
                <a:latin typeface="Arial" panose="020B0604020202020204" pitchFamily="34" charset="0"/>
                <a:cs typeface="Arial" panose="020B0604020202020204" pitchFamily="34" charset="0"/>
              </a:rPr>
              <a:t>.</a:t>
            </a:r>
          </a:p>
          <a:p>
            <a:pPr marL="514350" indent="-514350" algn="l" rtl="0" fontAlgn="base">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Students</a:t>
            </a:r>
          </a:p>
          <a:p>
            <a:pPr marL="514350" indent="-514350" algn="l" rtl="0" fontAlgn="base">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the </a:t>
            </a:r>
            <a:r>
              <a:rPr lang="en-US" sz="2400" b="1">
                <a:solidFill>
                  <a:srgbClr val="000000"/>
                </a:solidFill>
                <a:latin typeface="Arial" panose="020B0604020202020204" pitchFamily="34" charset="0"/>
                <a:cs typeface="Arial" panose="020B0604020202020204" pitchFamily="34" charset="0"/>
              </a:rPr>
              <a:t>Add</a:t>
            </a:r>
            <a:r>
              <a:rPr lang="en-US" sz="2400">
                <a:solidFill>
                  <a:srgbClr val="000000"/>
                </a:solidFill>
                <a:latin typeface="Arial" panose="020B0604020202020204" pitchFamily="34" charset="0"/>
                <a:cs typeface="Arial" panose="020B0604020202020204" pitchFamily="34" charset="0"/>
              </a:rPr>
              <a:t> </a:t>
            </a:r>
            <a:r>
              <a:rPr lang="en-US" sz="2400" b="1">
                <a:solidFill>
                  <a:srgbClr val="000000"/>
                </a:solidFill>
                <a:latin typeface="Arial" panose="020B0604020202020204" pitchFamily="34" charset="0"/>
                <a:cs typeface="Arial" panose="020B0604020202020204" pitchFamily="34" charset="0"/>
              </a:rPr>
              <a:t>Student</a:t>
            </a:r>
            <a:r>
              <a:rPr lang="en-US" sz="2400">
                <a:solidFill>
                  <a:srgbClr val="000000"/>
                </a:solidFill>
                <a:latin typeface="Arial" panose="020B0604020202020204" pitchFamily="34" charset="0"/>
                <a:cs typeface="Arial" panose="020B0604020202020204" pitchFamily="34" charset="0"/>
              </a:rPr>
              <a:t> button. </a:t>
            </a:r>
            <a:endParaRPr lang="en-US" sz="4000">
              <a:solidFill>
                <a:srgbClr val="000000"/>
              </a:solidFill>
              <a:latin typeface="Arial" panose="020B0604020202020204" pitchFamily="34" charset="0"/>
              <a:cs typeface="Arial" panose="020B06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106AFBC1-8392-DE07-2270-36C73E6E5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32" y="3351058"/>
            <a:ext cx="10655999" cy="3506942"/>
          </a:xfrm>
          <a:prstGeom prst="rect">
            <a:avLst/>
          </a:prstGeom>
        </p:spPr>
      </p:pic>
      <p:sp>
        <p:nvSpPr>
          <p:cNvPr id="4" name="Slide Number Placeholder 3">
            <a:extLst>
              <a:ext uri="{FF2B5EF4-FFF2-40B4-BE49-F238E27FC236}">
                <a16:creationId xmlns:a16="http://schemas.microsoft.com/office/drawing/2014/main" id="{6DC72E5D-B2EE-5196-0D8E-A1B683E6AE7E}"/>
              </a:ext>
            </a:extLst>
          </p:cNvPr>
          <p:cNvSpPr>
            <a:spLocks noGrp="1"/>
          </p:cNvSpPr>
          <p:nvPr>
            <p:ph type="sldNum" sz="quarter" idx="12"/>
          </p:nvPr>
        </p:nvSpPr>
        <p:spPr/>
        <p:txBody>
          <a:bodyPr/>
          <a:lstStyle/>
          <a:p>
            <a:fld id="{68A8D22E-6BC5-9E47-900C-2BB94685D9F5}" type="slidenum">
              <a:rPr lang="en-US" smtClean="0"/>
              <a:t>53</a:t>
            </a:fld>
            <a:endParaRPr lang="en-US"/>
          </a:p>
        </p:txBody>
      </p:sp>
    </p:spTree>
    <p:extLst>
      <p:ext uri="{BB962C8B-B14F-4D97-AF65-F5344CB8AC3E}">
        <p14:creationId xmlns:p14="http://schemas.microsoft.com/office/powerpoint/2010/main" val="2151900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CDB9-FF2C-547A-6C39-74660A7D8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1A890-3114-5D24-D23A-562C67691813}"/>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Manually Adding a Student</a:t>
            </a:r>
          </a:p>
        </p:txBody>
      </p:sp>
      <p:sp>
        <p:nvSpPr>
          <p:cNvPr id="3" name="Content Placeholder 2">
            <a:extLst>
              <a:ext uri="{FF2B5EF4-FFF2-40B4-BE49-F238E27FC236}">
                <a16:creationId xmlns:a16="http://schemas.microsoft.com/office/drawing/2014/main" id="{883A6B80-FA3C-E027-AF34-19781FAAEB9B}"/>
              </a:ext>
            </a:extLst>
          </p:cNvPr>
          <p:cNvSpPr>
            <a:spLocks noGrp="1"/>
          </p:cNvSpPr>
          <p:nvPr>
            <p:ph idx="1"/>
          </p:nvPr>
        </p:nvSpPr>
        <p:spPr>
          <a:xfrm>
            <a:off x="173179" y="1591254"/>
            <a:ext cx="5214898" cy="4414692"/>
          </a:xfrm>
        </p:spPr>
        <p:txBody>
          <a:bodyPr>
            <a:normAutofit lnSpcReduction="10000"/>
          </a:bodyPr>
          <a:lstStyle/>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5. Add student information in the required fields marked with a red asterisk. </a:t>
            </a:r>
            <a:endParaRPr lang="en-US">
              <a:solidFill>
                <a:srgbClr val="000000"/>
              </a:solidFill>
            </a:endParaRPr>
          </a:p>
          <a:p>
            <a:pPr fontAlgn="base">
              <a:buClr>
                <a:srgbClr val="000000"/>
              </a:buClr>
            </a:pPr>
            <a:r>
              <a:rPr lang="en-US" sz="2800">
                <a:solidFill>
                  <a:srgbClr val="000000"/>
                </a:solidFill>
                <a:latin typeface="Arial" panose="020B0604020202020204" pitchFamily="34" charset="0"/>
                <a:cs typeface="Arial" panose="020B0604020202020204" pitchFamily="34" charset="0"/>
              </a:rPr>
              <a:t>Be sure to enter the registration codes (test codes) for every test the student will take. </a:t>
            </a:r>
          </a:p>
          <a:p>
            <a:pPr fontAlgn="base">
              <a:buClr>
                <a:srgbClr val="000000"/>
              </a:buClr>
            </a:pPr>
            <a:r>
              <a:rPr lang="en-US">
                <a:solidFill>
                  <a:schemeClr val="tx1"/>
                </a:solidFill>
              </a:rPr>
              <a:t>Test codes are listed in column J in Part III, section D in the Guide to the MCAS Portal. </a:t>
            </a:r>
            <a:endParaRPr lang="en-US" sz="2800">
              <a:solidFill>
                <a:schemeClr val="tx1"/>
              </a:solidFill>
              <a:latin typeface="Arial" panose="020B0604020202020204" pitchFamily="34" charset="0"/>
              <a:cs typeface="Arial" panose="020B0604020202020204" pitchFamily="34" charset="0"/>
            </a:endParaRPr>
          </a:p>
        </p:txBody>
      </p:sp>
      <p:pic>
        <p:nvPicPr>
          <p:cNvPr id="6" name="Picture 5" descr="A screenshot of a student registration form&#10;&#10;Description automatically generated">
            <a:extLst>
              <a:ext uri="{FF2B5EF4-FFF2-40B4-BE49-F238E27FC236}">
                <a16:creationId xmlns:a16="http://schemas.microsoft.com/office/drawing/2014/main" id="{7BD3CFBB-0088-550E-B694-11DA6FB6A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100" y="959231"/>
            <a:ext cx="5524500" cy="5816600"/>
          </a:xfrm>
          <a:prstGeom prst="rect">
            <a:avLst/>
          </a:prstGeom>
        </p:spPr>
      </p:pic>
      <p:sp>
        <p:nvSpPr>
          <p:cNvPr id="4" name="Slide Number Placeholder 3">
            <a:extLst>
              <a:ext uri="{FF2B5EF4-FFF2-40B4-BE49-F238E27FC236}">
                <a16:creationId xmlns:a16="http://schemas.microsoft.com/office/drawing/2014/main" id="{50B4C9F0-BB85-62BB-741A-F72BB63B12CD}"/>
              </a:ext>
            </a:extLst>
          </p:cNvPr>
          <p:cNvSpPr>
            <a:spLocks noGrp="1"/>
          </p:cNvSpPr>
          <p:nvPr>
            <p:ph type="sldNum" sz="quarter" idx="12"/>
          </p:nvPr>
        </p:nvSpPr>
        <p:spPr/>
        <p:txBody>
          <a:bodyPr/>
          <a:lstStyle/>
          <a:p>
            <a:fld id="{68A8D22E-6BC5-9E47-900C-2BB94685D9F5}" type="slidenum">
              <a:rPr lang="en-US" smtClean="0"/>
              <a:t>54</a:t>
            </a:fld>
            <a:endParaRPr lang="en-US"/>
          </a:p>
        </p:txBody>
      </p:sp>
    </p:spTree>
    <p:extLst>
      <p:ext uri="{BB962C8B-B14F-4D97-AF65-F5344CB8AC3E}">
        <p14:creationId xmlns:p14="http://schemas.microsoft.com/office/powerpoint/2010/main" val="2455863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DD946-BA33-B017-4F95-082E13D70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C095F-B4A8-AAC7-24DE-1A6E65557FFC}"/>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Manually Adding a Student</a:t>
            </a:r>
          </a:p>
        </p:txBody>
      </p:sp>
      <p:sp>
        <p:nvSpPr>
          <p:cNvPr id="3" name="Content Placeholder 2">
            <a:extLst>
              <a:ext uri="{FF2B5EF4-FFF2-40B4-BE49-F238E27FC236}">
                <a16:creationId xmlns:a16="http://schemas.microsoft.com/office/drawing/2014/main" id="{C5CBF5E5-BABB-AB20-BFB4-6FAC7C216A72}"/>
              </a:ext>
            </a:extLst>
          </p:cNvPr>
          <p:cNvSpPr>
            <a:spLocks noGrp="1"/>
          </p:cNvSpPr>
          <p:nvPr>
            <p:ph idx="1"/>
          </p:nvPr>
        </p:nvSpPr>
        <p:spPr>
          <a:xfrm>
            <a:off x="173179" y="1591254"/>
            <a:ext cx="6090461" cy="4414692"/>
          </a:xfrm>
          <a:noFill/>
          <a:ln>
            <a:noFill/>
          </a:ln>
        </p:spPr>
        <p:style>
          <a:lnRef idx="2">
            <a:schemeClr val="accent6"/>
          </a:lnRef>
          <a:fillRef idx="1">
            <a:schemeClr val="lt1"/>
          </a:fillRef>
          <a:effectRef idx="0">
            <a:schemeClr val="accent6"/>
          </a:effectRef>
          <a:fontRef idx="minor">
            <a:schemeClr val="dk1"/>
          </a:fontRef>
        </p:style>
        <p:txBody>
          <a:bodyPr/>
          <a:lstStyle/>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6. If the student has accommodations, select the </a:t>
            </a:r>
            <a:r>
              <a:rPr lang="en-US" sz="2800" b="1">
                <a:solidFill>
                  <a:srgbClr val="000000"/>
                </a:solidFill>
                <a:latin typeface="Arial" panose="020B0604020202020204" pitchFamily="34" charset="0"/>
                <a:cs typeface="Arial" panose="020B0604020202020204" pitchFamily="34" charset="0"/>
              </a:rPr>
              <a:t>Accommodations</a:t>
            </a:r>
            <a:r>
              <a:rPr lang="en-US" sz="2800">
                <a:solidFill>
                  <a:srgbClr val="000000"/>
                </a:solidFill>
                <a:latin typeface="Arial" panose="020B0604020202020204" pitchFamily="34" charset="0"/>
                <a:cs typeface="Arial" panose="020B0604020202020204" pitchFamily="34" charset="0"/>
              </a:rPr>
              <a:t> tab to enter the accommodations by test code. </a:t>
            </a:r>
          </a:p>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7.Select </a:t>
            </a:r>
            <a:r>
              <a:rPr lang="en-US" sz="2800" b="1">
                <a:solidFill>
                  <a:srgbClr val="000000"/>
                </a:solidFill>
                <a:latin typeface="Arial" panose="020B0604020202020204" pitchFamily="34" charset="0"/>
                <a:cs typeface="Arial" panose="020B0604020202020204" pitchFamily="34" charset="0"/>
              </a:rPr>
              <a:t>Save</a:t>
            </a:r>
            <a:r>
              <a:rPr lang="en-US" sz="2800">
                <a:solidFill>
                  <a:srgbClr val="000000"/>
                </a:solidFill>
                <a:latin typeface="Arial" panose="020B0604020202020204" pitchFamily="34" charset="0"/>
                <a:cs typeface="Arial" panose="020B0604020202020204" pitchFamily="34" charset="0"/>
              </a:rPr>
              <a:t>. </a:t>
            </a:r>
            <a:endParaRPr lang="en-US" sz="400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C59B05A-2E93-4954-A599-51CBD2CF9187}"/>
              </a:ext>
            </a:extLst>
          </p:cNvPr>
          <p:cNvPicPr>
            <a:picLocks noChangeAspect="1"/>
          </p:cNvPicPr>
          <p:nvPr/>
        </p:nvPicPr>
        <p:blipFill>
          <a:blip r:embed="rId3"/>
          <a:stretch>
            <a:fillRect/>
          </a:stretch>
        </p:blipFill>
        <p:spPr>
          <a:xfrm>
            <a:off x="7459570" y="457692"/>
            <a:ext cx="4732430" cy="6226080"/>
          </a:xfrm>
          <a:prstGeom prst="rect">
            <a:avLst/>
          </a:prstGeom>
        </p:spPr>
      </p:pic>
      <p:sp>
        <p:nvSpPr>
          <p:cNvPr id="4" name="Slide Number Placeholder 3">
            <a:extLst>
              <a:ext uri="{FF2B5EF4-FFF2-40B4-BE49-F238E27FC236}">
                <a16:creationId xmlns:a16="http://schemas.microsoft.com/office/drawing/2014/main" id="{4EBC20BC-8BF5-3F1C-6469-3B30FA241C61}"/>
              </a:ext>
            </a:extLst>
          </p:cNvPr>
          <p:cNvSpPr>
            <a:spLocks noGrp="1"/>
          </p:cNvSpPr>
          <p:nvPr>
            <p:ph type="sldNum" sz="quarter" idx="12"/>
          </p:nvPr>
        </p:nvSpPr>
        <p:spPr/>
        <p:txBody>
          <a:bodyPr/>
          <a:lstStyle/>
          <a:p>
            <a:fld id="{68A8D22E-6BC5-9E47-900C-2BB94685D9F5}" type="slidenum">
              <a:rPr lang="en-US" smtClean="0"/>
              <a:t>55</a:t>
            </a:fld>
            <a:endParaRPr lang="en-US"/>
          </a:p>
        </p:txBody>
      </p:sp>
    </p:spTree>
    <p:extLst>
      <p:ext uri="{BB962C8B-B14F-4D97-AF65-F5344CB8AC3E}">
        <p14:creationId xmlns:p14="http://schemas.microsoft.com/office/powerpoint/2010/main" val="1291347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CFA66-7608-35E5-4D70-4DD7540B8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C3458-B4C0-2B4A-8E7A-12065565140F}"/>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Editing a Student in the MCAS Portal</a:t>
            </a:r>
          </a:p>
        </p:txBody>
      </p:sp>
      <p:pic>
        <p:nvPicPr>
          <p:cNvPr id="7" name="Picture 6" descr="A screenshot of a screen&#10;&#10;Description automatically generated">
            <a:extLst>
              <a:ext uri="{FF2B5EF4-FFF2-40B4-BE49-F238E27FC236}">
                <a16:creationId xmlns:a16="http://schemas.microsoft.com/office/drawing/2014/main" id="{20D3D361-9A68-9FC3-E535-92DC221C7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79" y="2965563"/>
            <a:ext cx="11728291" cy="1666074"/>
          </a:xfrm>
          <a:prstGeom prst="rect">
            <a:avLst/>
          </a:prstGeom>
        </p:spPr>
      </p:pic>
      <p:sp>
        <p:nvSpPr>
          <p:cNvPr id="8" name="Content Placeholder 2">
            <a:extLst>
              <a:ext uri="{FF2B5EF4-FFF2-40B4-BE49-F238E27FC236}">
                <a16:creationId xmlns:a16="http://schemas.microsoft.com/office/drawing/2014/main" id="{1D81AF30-D37A-0F1F-21C9-A72C3C58F0E8}"/>
              </a:ext>
            </a:extLst>
          </p:cNvPr>
          <p:cNvSpPr txBox="1">
            <a:spLocks/>
          </p:cNvSpPr>
          <p:nvPr/>
        </p:nvSpPr>
        <p:spPr>
          <a:xfrm>
            <a:off x="740276" y="1715136"/>
            <a:ext cx="10594095" cy="1157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On the Students page, locate the student record to be edited.</a:t>
            </a:r>
          </a:p>
          <a:p>
            <a:pPr marL="514350" indent="-51435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a:t>
            </a:r>
            <a:r>
              <a:rPr lang="en-US" sz="2800" b="1">
                <a:solidFill>
                  <a:srgbClr val="000000"/>
                </a:solidFill>
                <a:latin typeface="Arial" panose="020B0604020202020204" pitchFamily="34" charset="0"/>
                <a:cs typeface="Arial" panose="020B0604020202020204" pitchFamily="34" charset="0"/>
              </a:rPr>
              <a:t>Edit</a:t>
            </a:r>
            <a:r>
              <a:rPr lang="en-US" sz="2800">
                <a:solidFill>
                  <a:srgbClr val="000000"/>
                </a:solidFill>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858E5606-533A-958F-6F95-70E556671059}"/>
              </a:ext>
            </a:extLst>
          </p:cNvPr>
          <p:cNvSpPr>
            <a:spLocks noGrp="1"/>
          </p:cNvSpPr>
          <p:nvPr>
            <p:ph type="sldNum" sz="quarter" idx="12"/>
          </p:nvPr>
        </p:nvSpPr>
        <p:spPr/>
        <p:txBody>
          <a:bodyPr/>
          <a:lstStyle/>
          <a:p>
            <a:fld id="{68A8D22E-6BC5-9E47-900C-2BB94685D9F5}" type="slidenum">
              <a:rPr lang="en-US" smtClean="0"/>
              <a:t>56</a:t>
            </a:fld>
            <a:endParaRPr lang="en-US"/>
          </a:p>
        </p:txBody>
      </p:sp>
    </p:spTree>
    <p:extLst>
      <p:ext uri="{BB962C8B-B14F-4D97-AF65-F5344CB8AC3E}">
        <p14:creationId xmlns:p14="http://schemas.microsoft.com/office/powerpoint/2010/main" val="1240862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B892-3556-0505-9656-6DDDC8D3E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2C867-C318-88C9-F988-F8FCFB3208BF}"/>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Editing a Student in the MCAS Portal</a:t>
            </a:r>
          </a:p>
        </p:txBody>
      </p:sp>
      <p:sp>
        <p:nvSpPr>
          <p:cNvPr id="3" name="Content Placeholder 2">
            <a:extLst>
              <a:ext uri="{FF2B5EF4-FFF2-40B4-BE49-F238E27FC236}">
                <a16:creationId xmlns:a16="http://schemas.microsoft.com/office/drawing/2014/main" id="{B68595CA-75EF-C3D8-DFBC-162E847F47E3}"/>
              </a:ext>
            </a:extLst>
          </p:cNvPr>
          <p:cNvSpPr>
            <a:spLocks noGrp="1"/>
          </p:cNvSpPr>
          <p:nvPr>
            <p:ph idx="1"/>
          </p:nvPr>
        </p:nvSpPr>
        <p:spPr/>
        <p:txBody>
          <a:bodyPr/>
          <a:lstStyle/>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3. Update the student information.</a:t>
            </a:r>
          </a:p>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4. Click </a:t>
            </a:r>
            <a:r>
              <a:rPr lang="en-US" sz="2800" b="1">
                <a:solidFill>
                  <a:srgbClr val="000000"/>
                </a:solidFill>
                <a:latin typeface="Arial" panose="020B0604020202020204" pitchFamily="34" charset="0"/>
                <a:cs typeface="Arial" panose="020B0604020202020204" pitchFamily="34" charset="0"/>
              </a:rPr>
              <a:t>Save</a:t>
            </a:r>
            <a:r>
              <a:rPr lang="en-US" sz="2800">
                <a:solidFill>
                  <a:srgbClr val="000000"/>
                </a:solidFill>
                <a:latin typeface="Arial" panose="020B0604020202020204" pitchFamily="34" charset="0"/>
                <a:cs typeface="Arial" panose="020B0604020202020204" pitchFamily="34" charset="0"/>
              </a:rPr>
              <a:t>.</a:t>
            </a:r>
          </a:p>
        </p:txBody>
      </p:sp>
      <p:pic>
        <p:nvPicPr>
          <p:cNvPr id="9" name="Picture 8" descr="A screenshot of a computer&#10;&#10;Description automatically generated">
            <a:extLst>
              <a:ext uri="{FF2B5EF4-FFF2-40B4-BE49-F238E27FC236}">
                <a16:creationId xmlns:a16="http://schemas.microsoft.com/office/drawing/2014/main" id="{B6B210B9-6621-5D00-742C-21E639CF4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817" y="2530659"/>
            <a:ext cx="10541654" cy="4018642"/>
          </a:xfrm>
          <a:prstGeom prst="rect">
            <a:avLst/>
          </a:prstGeom>
        </p:spPr>
      </p:pic>
      <p:sp>
        <p:nvSpPr>
          <p:cNvPr id="4" name="Slide Number Placeholder 3">
            <a:extLst>
              <a:ext uri="{FF2B5EF4-FFF2-40B4-BE49-F238E27FC236}">
                <a16:creationId xmlns:a16="http://schemas.microsoft.com/office/drawing/2014/main" id="{6D628ACE-1726-E8B9-F0C1-E06F881F2AB3}"/>
              </a:ext>
            </a:extLst>
          </p:cNvPr>
          <p:cNvSpPr>
            <a:spLocks noGrp="1"/>
          </p:cNvSpPr>
          <p:nvPr>
            <p:ph type="sldNum" sz="quarter" idx="12"/>
          </p:nvPr>
        </p:nvSpPr>
        <p:spPr/>
        <p:txBody>
          <a:bodyPr/>
          <a:lstStyle/>
          <a:p>
            <a:fld id="{68A8D22E-6BC5-9E47-900C-2BB94685D9F5}" type="slidenum">
              <a:rPr lang="en-US" smtClean="0"/>
              <a:t>57</a:t>
            </a:fld>
            <a:endParaRPr lang="en-US"/>
          </a:p>
        </p:txBody>
      </p:sp>
    </p:spTree>
    <p:extLst>
      <p:ext uri="{BB962C8B-B14F-4D97-AF65-F5344CB8AC3E}">
        <p14:creationId xmlns:p14="http://schemas.microsoft.com/office/powerpoint/2010/main" val="1226793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60AAE-75CB-C4D0-F5C8-E7C881C40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E27D9-E24D-5FE1-F900-A4CD9EC816BE}"/>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Adding/Editing Student Accommodations</a:t>
            </a:r>
          </a:p>
        </p:txBody>
      </p:sp>
      <p:pic>
        <p:nvPicPr>
          <p:cNvPr id="7" name="Picture 6" descr="A screenshot of a screen&#10;&#10;Description automatically generated">
            <a:extLst>
              <a:ext uri="{FF2B5EF4-FFF2-40B4-BE49-F238E27FC236}">
                <a16:creationId xmlns:a16="http://schemas.microsoft.com/office/drawing/2014/main" id="{5A225A7C-6464-672C-1320-F6F017679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54" y="2913733"/>
            <a:ext cx="11728291" cy="1666074"/>
          </a:xfrm>
          <a:prstGeom prst="rect">
            <a:avLst/>
          </a:prstGeom>
        </p:spPr>
      </p:pic>
      <p:sp>
        <p:nvSpPr>
          <p:cNvPr id="8" name="Content Placeholder 2">
            <a:extLst>
              <a:ext uri="{FF2B5EF4-FFF2-40B4-BE49-F238E27FC236}">
                <a16:creationId xmlns:a16="http://schemas.microsoft.com/office/drawing/2014/main" id="{15797907-49C9-5876-44EF-0549517ED837}"/>
              </a:ext>
            </a:extLst>
          </p:cNvPr>
          <p:cNvSpPr txBox="1">
            <a:spLocks/>
          </p:cNvSpPr>
          <p:nvPr/>
        </p:nvSpPr>
        <p:spPr>
          <a:xfrm>
            <a:off x="798951" y="1660272"/>
            <a:ext cx="10594095" cy="1157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On the Students page, locate the student record to be edited.</a:t>
            </a:r>
          </a:p>
          <a:p>
            <a:pPr marL="514350" indent="-51435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a:t>
            </a:r>
            <a:r>
              <a:rPr lang="en-US" sz="2800" b="1">
                <a:solidFill>
                  <a:srgbClr val="000000"/>
                </a:solidFill>
                <a:latin typeface="Arial" panose="020B0604020202020204" pitchFamily="34" charset="0"/>
                <a:cs typeface="Arial" panose="020B0604020202020204" pitchFamily="34" charset="0"/>
              </a:rPr>
              <a:t>Edit</a:t>
            </a:r>
            <a:r>
              <a:rPr lang="en-US" sz="2800">
                <a:solidFill>
                  <a:srgbClr val="000000"/>
                </a:solidFill>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5E13935D-71AC-F43A-4A6B-742B920F70C5}"/>
              </a:ext>
            </a:extLst>
          </p:cNvPr>
          <p:cNvSpPr>
            <a:spLocks noGrp="1"/>
          </p:cNvSpPr>
          <p:nvPr>
            <p:ph type="sldNum" sz="quarter" idx="12"/>
          </p:nvPr>
        </p:nvSpPr>
        <p:spPr/>
        <p:txBody>
          <a:bodyPr/>
          <a:lstStyle/>
          <a:p>
            <a:fld id="{68A8D22E-6BC5-9E47-900C-2BB94685D9F5}" type="slidenum">
              <a:rPr lang="en-US" smtClean="0"/>
              <a:t>58</a:t>
            </a:fld>
            <a:endParaRPr lang="en-US"/>
          </a:p>
        </p:txBody>
      </p:sp>
    </p:spTree>
    <p:extLst>
      <p:ext uri="{BB962C8B-B14F-4D97-AF65-F5344CB8AC3E}">
        <p14:creationId xmlns:p14="http://schemas.microsoft.com/office/powerpoint/2010/main" val="3052092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D62C-9772-AF9D-4413-561CB692E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C5B82-9C26-DCE3-FB36-567773F79431}"/>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Adding/Editing Student Accommodations</a:t>
            </a:r>
          </a:p>
        </p:txBody>
      </p:sp>
      <p:sp>
        <p:nvSpPr>
          <p:cNvPr id="3" name="Content Placeholder 2">
            <a:extLst>
              <a:ext uri="{FF2B5EF4-FFF2-40B4-BE49-F238E27FC236}">
                <a16:creationId xmlns:a16="http://schemas.microsoft.com/office/drawing/2014/main" id="{96ECA1D2-7D19-1CC2-4994-752FE0C496CD}"/>
              </a:ext>
            </a:extLst>
          </p:cNvPr>
          <p:cNvSpPr>
            <a:spLocks noGrp="1"/>
          </p:cNvSpPr>
          <p:nvPr>
            <p:ph idx="1"/>
          </p:nvPr>
        </p:nvSpPr>
        <p:spPr>
          <a:xfrm>
            <a:off x="173179" y="1591254"/>
            <a:ext cx="4700573" cy="4414692"/>
          </a:xfrm>
        </p:spPr>
        <p:txBody>
          <a:bodyPr/>
          <a:lstStyle/>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3. Update the student’s accommodation for each test code. Use the drop-down to update accommodations for another subject area test. </a:t>
            </a:r>
          </a:p>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4. Select </a:t>
            </a:r>
            <a:r>
              <a:rPr lang="en-US" sz="2800" b="1">
                <a:solidFill>
                  <a:srgbClr val="000000"/>
                </a:solidFill>
                <a:latin typeface="Arial" panose="020B0604020202020204" pitchFamily="34" charset="0"/>
                <a:cs typeface="Arial" panose="020B0604020202020204" pitchFamily="34" charset="0"/>
              </a:rPr>
              <a:t>Save</a:t>
            </a:r>
            <a:r>
              <a:rPr lang="en-US" sz="2800">
                <a:solidFill>
                  <a:srgbClr val="000000"/>
                </a:solidFill>
                <a:latin typeface="Arial" panose="020B0604020202020204" pitchFamily="34" charset="0"/>
                <a:cs typeface="Arial" panose="020B0604020202020204" pitchFamily="34" charset="0"/>
              </a:rPr>
              <a:t>.</a:t>
            </a:r>
          </a:p>
        </p:txBody>
      </p:sp>
      <p:pic>
        <p:nvPicPr>
          <p:cNvPr id="6" name="Picture 5" descr="A screenshot of a survey&#10;&#10;Description automatically generated">
            <a:extLst>
              <a:ext uri="{FF2B5EF4-FFF2-40B4-BE49-F238E27FC236}">
                <a16:creationId xmlns:a16="http://schemas.microsoft.com/office/drawing/2014/main" id="{5B45FB72-4D8C-511E-36D8-2E4B3DE0A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454" y="968375"/>
            <a:ext cx="4227536" cy="5799313"/>
          </a:xfrm>
          <a:prstGeom prst="rect">
            <a:avLst/>
          </a:prstGeom>
        </p:spPr>
      </p:pic>
      <p:sp>
        <p:nvSpPr>
          <p:cNvPr id="4" name="Slide Number Placeholder 3">
            <a:extLst>
              <a:ext uri="{FF2B5EF4-FFF2-40B4-BE49-F238E27FC236}">
                <a16:creationId xmlns:a16="http://schemas.microsoft.com/office/drawing/2014/main" id="{7BB183E8-D4F7-F2EF-3D2E-36B43B789893}"/>
              </a:ext>
            </a:extLst>
          </p:cNvPr>
          <p:cNvSpPr>
            <a:spLocks noGrp="1"/>
          </p:cNvSpPr>
          <p:nvPr>
            <p:ph type="sldNum" sz="quarter" idx="12"/>
          </p:nvPr>
        </p:nvSpPr>
        <p:spPr/>
        <p:txBody>
          <a:bodyPr/>
          <a:lstStyle/>
          <a:p>
            <a:fld id="{68A8D22E-6BC5-9E47-900C-2BB94685D9F5}" type="slidenum">
              <a:rPr lang="en-US" smtClean="0"/>
              <a:t>59</a:t>
            </a:fld>
            <a:endParaRPr lang="en-US"/>
          </a:p>
        </p:txBody>
      </p:sp>
      <p:sp>
        <p:nvSpPr>
          <p:cNvPr id="5" name="Rectangle 4">
            <a:extLst>
              <a:ext uri="{FF2B5EF4-FFF2-40B4-BE49-F238E27FC236}">
                <a16:creationId xmlns:a16="http://schemas.microsoft.com/office/drawing/2014/main" id="{E7607C59-78E5-07FB-0168-B0BA051E6A72}"/>
              </a:ext>
            </a:extLst>
          </p:cNvPr>
          <p:cNvSpPr/>
          <p:nvPr/>
        </p:nvSpPr>
        <p:spPr>
          <a:xfrm>
            <a:off x="5505450" y="1381125"/>
            <a:ext cx="4126922" cy="3429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0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a:bodyPr>
          <a:lstStyle/>
          <a:p>
            <a:pPr marL="0" indent="0">
              <a:buNone/>
            </a:pPr>
            <a:r>
              <a:rPr lang="en-US" sz="3200" b="1"/>
              <a:t>What is your role? (Check all that apply.)</a:t>
            </a:r>
          </a:p>
          <a:p>
            <a:endParaRPr lang="en-US"/>
          </a:p>
          <a:p>
            <a:pPr marL="1022350" lvl="1" indent="-514350">
              <a:buAutoNum type="alphaUcPeriod"/>
            </a:pPr>
            <a:r>
              <a:rPr lang="en-US" sz="2800"/>
              <a:t>District test coordinator</a:t>
            </a:r>
          </a:p>
          <a:p>
            <a:pPr marL="1022350" lvl="1" indent="-514350">
              <a:buAutoNum type="alphaUcPeriod"/>
            </a:pPr>
            <a:r>
              <a:rPr lang="en-US" sz="2800"/>
              <a:t>School test coordinator</a:t>
            </a:r>
          </a:p>
          <a:p>
            <a:pPr marL="1022350" lvl="1" indent="-514350">
              <a:buAutoNum type="alphaUcPeriod"/>
            </a:pPr>
            <a:r>
              <a:rPr lang="en-US" sz="2800"/>
              <a:t>Principal</a:t>
            </a:r>
          </a:p>
          <a:p>
            <a:pPr marL="1022350" lvl="1" indent="-514350">
              <a:buAutoNum type="alphaUcPeriod"/>
            </a:pPr>
            <a:r>
              <a:rPr lang="en-US" sz="2800"/>
              <a:t>School counselor</a:t>
            </a:r>
          </a:p>
          <a:p>
            <a:pPr marL="1022350" lvl="1" indent="-514350">
              <a:buFont typeface="Arial" panose="020B0604020202020204" pitchFamily="34" charset="0"/>
              <a:buAutoNum type="alphaUcPeriod"/>
            </a:pPr>
            <a:r>
              <a:rPr lang="en-US" sz="2800"/>
              <a:t>Technology staff </a:t>
            </a:r>
          </a:p>
          <a:p>
            <a:pPr marL="1022350" lvl="1" indent="-514350">
              <a:buAutoNum type="alphaUcPeriod"/>
            </a:pPr>
            <a:r>
              <a:rPr lang="en-US" sz="2800"/>
              <a:t>Other district staff</a:t>
            </a:r>
          </a:p>
          <a:p>
            <a:pPr marL="1022350" lvl="1" indent="-514350">
              <a:buAutoNum type="alphaUcPeriod"/>
            </a:pPr>
            <a:r>
              <a:rPr lang="en-US" sz="2800"/>
              <a:t>Other school staff</a:t>
            </a:r>
          </a:p>
          <a:p>
            <a:pPr marL="1022350" lvl="1" indent="-514350">
              <a:buAutoNum type="alphaUcPeriod"/>
            </a:pPr>
            <a:endParaRPr lang="en-US" sz="3200"/>
          </a:p>
        </p:txBody>
      </p:sp>
      <p:sp>
        <p:nvSpPr>
          <p:cNvPr id="4" name="Slide Number Placeholder 3">
            <a:extLst>
              <a:ext uri="{FF2B5EF4-FFF2-40B4-BE49-F238E27FC236}">
                <a16:creationId xmlns:a16="http://schemas.microsoft.com/office/drawing/2014/main" id="{155351BE-9A85-F54E-5BC0-38728B24D6F0}"/>
              </a:ext>
            </a:extLst>
          </p:cNvPr>
          <p:cNvSpPr>
            <a:spLocks noGrp="1"/>
          </p:cNvSpPr>
          <p:nvPr>
            <p:ph type="sldNum" sz="quarter" idx="12"/>
          </p:nvPr>
        </p:nvSpPr>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1711697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754F-6A73-2F95-108B-BE2872BFF63A}"/>
            </a:ext>
          </a:extLst>
        </p:cNvPr>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9D560F92-0EFA-1FCD-102E-D2BA7251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38" y="3798600"/>
            <a:ext cx="7772400" cy="1743513"/>
          </a:xfrm>
          <a:prstGeom prst="rect">
            <a:avLst/>
          </a:prstGeom>
        </p:spPr>
      </p:pic>
      <p:sp>
        <p:nvSpPr>
          <p:cNvPr id="2" name="Title 1">
            <a:extLst>
              <a:ext uri="{FF2B5EF4-FFF2-40B4-BE49-F238E27FC236}">
                <a16:creationId xmlns:a16="http://schemas.microsoft.com/office/drawing/2014/main" id="{11408C2C-E99B-9D19-0ABB-D0B7160E26C0}"/>
              </a:ext>
            </a:extLst>
          </p:cNvPr>
          <p:cNvSpPr>
            <a:spLocks noGrp="1"/>
          </p:cNvSpPr>
          <p:nvPr>
            <p:ph type="title"/>
          </p:nvPr>
        </p:nvSpPr>
        <p:spPr/>
        <p:txBody>
          <a:bodyPr>
            <a:normAutofit/>
          </a:bodyPr>
          <a:lstStyle/>
          <a:p>
            <a:r>
              <a:rPr lang="en-US" sz="4000">
                <a:solidFill>
                  <a:schemeClr val="bg1"/>
                </a:solidFill>
                <a:latin typeface="Arial" panose="020B0604020202020204" pitchFamily="34" charset="0"/>
                <a:cs typeface="Arial" panose="020B0604020202020204" pitchFamily="34" charset="0"/>
              </a:rPr>
              <a:t>New for 2026: Exporting Accommodations</a:t>
            </a:r>
          </a:p>
        </p:txBody>
      </p:sp>
      <p:sp>
        <p:nvSpPr>
          <p:cNvPr id="3" name="Content Placeholder 2">
            <a:extLst>
              <a:ext uri="{FF2B5EF4-FFF2-40B4-BE49-F238E27FC236}">
                <a16:creationId xmlns:a16="http://schemas.microsoft.com/office/drawing/2014/main" id="{893351E7-6ADA-B4C7-4860-9F3B477264DA}"/>
              </a:ext>
            </a:extLst>
          </p:cNvPr>
          <p:cNvSpPr>
            <a:spLocks noGrp="1"/>
          </p:cNvSpPr>
          <p:nvPr>
            <p:ph idx="1"/>
          </p:nvPr>
        </p:nvSpPr>
        <p:spPr>
          <a:xfrm>
            <a:off x="173179" y="1591254"/>
            <a:ext cx="12139906" cy="4414692"/>
          </a:xfrm>
        </p:spPr>
        <p:txBody>
          <a:bodyPr>
            <a:normAutofit/>
          </a:bodyPr>
          <a:lstStyle/>
          <a:p>
            <a:pPr marL="514350" indent="-514350" algn="l" rtl="0" fontAlgn="base">
              <a:buClr>
                <a:srgbClr val="000000"/>
              </a:buClr>
              <a:buAutoNum type="arabicPeriod"/>
            </a:pPr>
            <a:r>
              <a:rPr lang="en-US">
                <a:solidFill>
                  <a:srgbClr val="000000"/>
                </a:solidFill>
              </a:rPr>
              <a:t>On the Students page, click </a:t>
            </a:r>
            <a:r>
              <a:rPr lang="en-US" b="1">
                <a:solidFill>
                  <a:srgbClr val="000000"/>
                </a:solidFill>
              </a:rPr>
              <a:t>Exports</a:t>
            </a:r>
            <a:r>
              <a:rPr lang="en-US">
                <a:solidFill>
                  <a:srgbClr val="000000"/>
                </a:solidFill>
              </a:rPr>
              <a:t> and select </a:t>
            </a:r>
            <a:r>
              <a:rPr lang="en-US" b="1">
                <a:solidFill>
                  <a:srgbClr val="000000"/>
                </a:solidFill>
              </a:rPr>
              <a:t>Export Accommodations</a:t>
            </a:r>
            <a:r>
              <a:rPr lang="en-US">
                <a:solidFill>
                  <a:srgbClr val="000000"/>
                </a:solidFill>
              </a:rPr>
              <a:t>.</a:t>
            </a:r>
          </a:p>
          <a:p>
            <a:pPr marL="514350" indent="-514350" algn="l" rtl="0" fontAlgn="base">
              <a:buClr>
                <a:srgbClr val="000000"/>
              </a:buClr>
              <a:buAutoNum type="arabicPeriod"/>
            </a:pPr>
            <a:r>
              <a:rPr lang="en-US" sz="2800">
                <a:solidFill>
                  <a:srgbClr val="000000"/>
                </a:solidFill>
                <a:latin typeface="Arial" panose="020B0604020202020204" pitchFamily="34" charset="0"/>
                <a:cs typeface="Arial" panose="020B0604020202020204" pitchFamily="34" charset="0"/>
              </a:rPr>
              <a:t>A .CSV file will be downloaded to your computer containing the students’ first and last names, SASIDs, and a 1 the column for each accommodation selected for each student.</a:t>
            </a:r>
          </a:p>
        </p:txBody>
      </p:sp>
      <p:sp>
        <p:nvSpPr>
          <p:cNvPr id="4" name="Slide Number Placeholder 3">
            <a:extLst>
              <a:ext uri="{FF2B5EF4-FFF2-40B4-BE49-F238E27FC236}">
                <a16:creationId xmlns:a16="http://schemas.microsoft.com/office/drawing/2014/main" id="{076F97EE-2166-37EC-A0DC-1C1029CBA491}"/>
              </a:ext>
            </a:extLst>
          </p:cNvPr>
          <p:cNvSpPr>
            <a:spLocks noGrp="1"/>
          </p:cNvSpPr>
          <p:nvPr>
            <p:ph type="sldNum" sz="quarter" idx="12"/>
          </p:nvPr>
        </p:nvSpPr>
        <p:spPr/>
        <p:txBody>
          <a:bodyPr/>
          <a:lstStyle/>
          <a:p>
            <a:fld id="{68A8D22E-6BC5-9E47-900C-2BB94685D9F5}" type="slidenum">
              <a:rPr lang="en-US" smtClean="0"/>
              <a:t>60</a:t>
            </a:fld>
            <a:endParaRPr lang="en-US"/>
          </a:p>
        </p:txBody>
      </p:sp>
      <p:sp>
        <p:nvSpPr>
          <p:cNvPr id="9" name="Rectangle 8">
            <a:extLst>
              <a:ext uri="{FF2B5EF4-FFF2-40B4-BE49-F238E27FC236}">
                <a16:creationId xmlns:a16="http://schemas.microsoft.com/office/drawing/2014/main" id="{EF5541B6-7D92-F127-B3F9-64BF0FF282EA}"/>
              </a:ext>
            </a:extLst>
          </p:cNvPr>
          <p:cNvSpPr/>
          <p:nvPr/>
        </p:nvSpPr>
        <p:spPr>
          <a:xfrm>
            <a:off x="7803108" y="4632543"/>
            <a:ext cx="536530" cy="1774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AE0EA5-814A-B48A-9F6A-4A825DB3449C}"/>
              </a:ext>
            </a:extLst>
          </p:cNvPr>
          <p:cNvSpPr/>
          <p:nvPr/>
        </p:nvSpPr>
        <p:spPr>
          <a:xfrm>
            <a:off x="7229607" y="4847573"/>
            <a:ext cx="1110031" cy="1774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51C0765-8205-9A1D-8D4F-60FB27FCD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823" y="5638731"/>
            <a:ext cx="8987080" cy="854144"/>
          </a:xfrm>
          <a:prstGeom prst="rect">
            <a:avLst/>
          </a:prstGeom>
        </p:spPr>
      </p:pic>
    </p:spTree>
    <p:extLst>
      <p:ext uri="{BB962C8B-B14F-4D97-AF65-F5344CB8AC3E}">
        <p14:creationId xmlns:p14="http://schemas.microsoft.com/office/powerpoint/2010/main" val="1981499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Updating PBT Tests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92500" lnSpcReduction="10000"/>
          </a:bodyPr>
          <a:lstStyle/>
          <a:p>
            <a:pPr marL="457200" lvl="0" indent="-457200">
              <a:buClr>
                <a:srgbClr val="000000"/>
              </a:buClr>
            </a:pPr>
            <a:r>
              <a:rPr lang="en-US" sz="3200">
                <a:solidFill>
                  <a:srgbClr val="000000"/>
                </a:solidFill>
              </a:rPr>
              <a:t>After the initial Student Registration window, i</a:t>
            </a:r>
            <a:r>
              <a:rPr lang="en-US" sz="3200">
                <a:solidFill>
                  <a:srgbClr val="000000"/>
                </a:solidFill>
                <a:latin typeface="Arial" panose="020B0604020202020204" pitchFamily="34" charset="0"/>
                <a:cs typeface="Arial" panose="020B0604020202020204" pitchFamily="34" charset="0"/>
              </a:rPr>
              <a:t>f you need to add a student taking PBT, or if you need to update a student’s PBT test accommodations, you may need to place an additional materials order through the </a:t>
            </a:r>
            <a:r>
              <a:rPr lang="en-US" sz="3200">
                <a:latin typeface="Arial" panose="020B0604020202020204" pitchFamily="34" charset="0"/>
                <a:cs typeface="Arial" panose="020B0604020202020204" pitchFamily="34" charset="0"/>
                <a:hlinkClick r:id="rId3"/>
              </a:rPr>
              <a:t>MCAS Service Center</a:t>
            </a:r>
            <a:r>
              <a:rPr lang="en-US" sz="3200">
                <a:latin typeface="Arial" panose="020B0604020202020204" pitchFamily="34" charset="0"/>
                <a:cs typeface="Arial" panose="020B0604020202020204" pitchFamily="34" charset="0"/>
              </a:rPr>
              <a:t>. </a:t>
            </a:r>
          </a:p>
          <a:p>
            <a:pPr marL="914400" lvl="1" indent="-457200">
              <a:buClr>
                <a:srgbClr val="000000"/>
              </a:buClr>
            </a:pPr>
            <a:r>
              <a:rPr lang="en-US" sz="2800">
                <a:solidFill>
                  <a:schemeClr val="tx1"/>
                </a:solidFill>
                <a:latin typeface="Arial" panose="020B0604020202020204" pitchFamily="34" charset="0"/>
                <a:cs typeface="Arial" panose="020B0604020202020204" pitchFamily="34" charset="0"/>
              </a:rPr>
              <a:t>Schools may need to order additional PBT materials if a student taking PBT transfers in after the initial Student Registration deadline, or if a student’s IEP changes after the initial Student Registration deadline.</a:t>
            </a:r>
          </a:p>
          <a:p>
            <a:pPr marL="457200" lvl="0" indent="-457200">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See Appendix B of the Principal’s Administration Manual (PAM): Procedures for Paper-Based Testing for information.</a:t>
            </a:r>
          </a:p>
          <a:p>
            <a:pPr marL="914400" lvl="1" indent="-457200">
              <a:buClr>
                <a:srgbClr val="000000"/>
              </a:buClr>
            </a:pPr>
            <a:r>
              <a:rPr lang="en-US" sz="2800">
                <a:solidFill>
                  <a:srgbClr val="000000"/>
                </a:solidFill>
              </a:rPr>
              <a:t>The Spring 2026 PAM is expected to be available later this month at </a:t>
            </a:r>
            <a:r>
              <a:rPr lang="en-US" sz="2800">
                <a:hlinkClick r:id="rId4"/>
              </a:rPr>
              <a:t>www.doe.mass.edu/mcas/testadmin/manual/</a:t>
            </a:r>
            <a:r>
              <a:rPr lang="en-US" sz="2800"/>
              <a:t>.</a:t>
            </a:r>
            <a:r>
              <a:rPr lang="en-US" sz="2800">
                <a:solidFill>
                  <a:srgbClr val="000000"/>
                </a:solidFill>
              </a:rPr>
              <a:t> </a:t>
            </a:r>
            <a:endParaRPr lang="en-US" sz="2800">
              <a:solidFill>
                <a:srgbClr val="000000"/>
              </a:solidFill>
              <a:latin typeface="Arial" panose="020B0604020202020204" pitchFamily="34" charset="0"/>
              <a:cs typeface="Arial" panose="020B060402020202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64B51553-A9CC-EA1C-CBDF-027B4059B571}"/>
              </a:ext>
            </a:extLst>
          </p:cNvPr>
          <p:cNvSpPr>
            <a:spLocks noGrp="1"/>
          </p:cNvSpPr>
          <p:nvPr>
            <p:ph type="sldNum" sz="quarter" idx="12"/>
          </p:nvPr>
        </p:nvSpPr>
        <p:spPr/>
        <p:txBody>
          <a:bodyPr/>
          <a:lstStyle/>
          <a:p>
            <a:fld id="{68A8D22E-6BC5-9E47-900C-2BB94685D9F5}" type="slidenum">
              <a:rPr lang="en-US" smtClean="0"/>
              <a:t>61</a:t>
            </a:fld>
            <a:endParaRPr lang="en-US"/>
          </a:p>
        </p:txBody>
      </p:sp>
    </p:spTree>
    <p:extLst>
      <p:ext uri="{BB962C8B-B14F-4D97-AF65-F5344CB8AC3E}">
        <p14:creationId xmlns:p14="http://schemas.microsoft.com/office/powerpoint/2010/main" val="2276965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07053-961F-656A-E1A9-4E45FA236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D9713-D2DC-0CE4-F97B-AEC7648701AE}"/>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71D445FC-E502-DFE1-25C2-CB063DE68AD4}"/>
              </a:ext>
            </a:extLst>
          </p:cNvPr>
          <p:cNvSpPr>
            <a:spLocks noGrp="1"/>
          </p:cNvSpPr>
          <p:nvPr>
            <p:ph idx="1"/>
          </p:nvPr>
        </p:nvSpPr>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Exporting and reimporting Student Registration</a:t>
            </a:r>
            <a:endParaRPr lang="en-US" sz="400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DFDF020-1AFB-D14E-75ED-3E64496A9FC2}"/>
              </a:ext>
            </a:extLst>
          </p:cNvPr>
          <p:cNvSpPr>
            <a:spLocks noGrp="1"/>
          </p:cNvSpPr>
          <p:nvPr>
            <p:ph type="sldNum" sz="quarter" idx="12"/>
          </p:nvPr>
        </p:nvSpPr>
        <p:spPr/>
        <p:txBody>
          <a:bodyPr/>
          <a:lstStyle/>
          <a:p>
            <a:fld id="{68A8D22E-6BC5-9E47-900C-2BB94685D9F5}" type="slidenum">
              <a:rPr lang="en-US" smtClean="0"/>
              <a:t>62</a:t>
            </a:fld>
            <a:endParaRPr lang="en-US"/>
          </a:p>
        </p:txBody>
      </p:sp>
    </p:spTree>
    <p:extLst>
      <p:ext uri="{BB962C8B-B14F-4D97-AF65-F5344CB8AC3E}">
        <p14:creationId xmlns:p14="http://schemas.microsoft.com/office/powerpoint/2010/main" val="2173652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6639D-0674-6CA2-773A-9BB5C389A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7FDB0-11FA-EC85-6C5B-CF433E93DA87}"/>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Exporting and Reimporting Student Registration Files</a:t>
            </a:r>
          </a:p>
        </p:txBody>
      </p:sp>
      <p:sp>
        <p:nvSpPr>
          <p:cNvPr id="3" name="Text Placeholder 2">
            <a:extLst>
              <a:ext uri="{FF2B5EF4-FFF2-40B4-BE49-F238E27FC236}">
                <a16:creationId xmlns:a16="http://schemas.microsoft.com/office/drawing/2014/main" id="{C3019847-6FBC-A284-5C9D-3723BBB9F5FA}"/>
              </a:ext>
            </a:extLst>
          </p:cNvPr>
          <p:cNvSpPr>
            <a:spLocks noGrp="1"/>
          </p:cNvSpPr>
          <p:nvPr>
            <p:ph idx="1"/>
          </p:nvPr>
        </p:nvSpPr>
        <p:spPr/>
        <p:txBody>
          <a:bodyPr>
            <a:normAutofit fontScale="92500"/>
          </a:bodyPr>
          <a:lstStyle/>
          <a:p>
            <a:pPr>
              <a:buClr>
                <a:srgbClr val="000000"/>
              </a:buClr>
            </a:pPr>
            <a:r>
              <a:rPr lang="en-US" i="1">
                <a:solidFill>
                  <a:srgbClr val="000000"/>
                </a:solidFill>
                <a:effectLst/>
                <a:latin typeface="Arial" panose="020B0604020202020204" pitchFamily="34" charset="0"/>
                <a:ea typeface="Aptos" panose="020B0004020202020204" pitchFamily="34" charset="0"/>
                <a:cs typeface="Arial" panose="020B0604020202020204" pitchFamily="34" charset="0"/>
              </a:rPr>
              <a:t>Recommended when updating more than 10 student records</a:t>
            </a:r>
          </a:p>
          <a:p>
            <a:pPr marL="342900" indent="-342900">
              <a:buClr>
                <a:srgbClr val="000000"/>
              </a:buClr>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Log in to the </a:t>
            </a:r>
            <a:r>
              <a:rPr lang="en-US" u="sng">
                <a:solidFill>
                  <a:srgbClr val="215E99"/>
                </a:solidFill>
                <a:effectLst/>
                <a:latin typeface="Arial" panose="020B0604020202020204" pitchFamily="34" charset="0"/>
                <a:ea typeface="Aptos" panose="020B0004020202020204" pitchFamily="34" charset="0"/>
                <a:cs typeface="Arial" panose="020B0604020202020204" pitchFamily="34" charset="0"/>
                <a:hlinkClick r:id="rId3"/>
              </a:rPr>
              <a:t>MCAS Portal</a:t>
            </a:r>
            <a:r>
              <a:rPr lang="en-US">
                <a:solidFill>
                  <a:srgbClr val="215E99"/>
                </a:solidFill>
                <a:effectLst/>
                <a:latin typeface="Arial" panose="020B0604020202020204" pitchFamily="34" charset="0"/>
                <a:ea typeface="Aptos" panose="020B0004020202020204" pitchFamily="34" charset="0"/>
                <a:cs typeface="Arial" panose="020B0604020202020204" pitchFamily="34" charset="0"/>
              </a:rPr>
              <a:t> </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with your username and password.</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On the MCAS Portal homepage, select </a:t>
            </a:r>
            <a:r>
              <a:rPr lang="en-US" b="1">
                <a:solidFill>
                  <a:srgbClr val="000000"/>
                </a:solidFill>
                <a:effectLst/>
                <a:latin typeface="Arial" panose="020B0604020202020204" pitchFamily="34" charset="0"/>
                <a:ea typeface="Aptos" panose="020B0004020202020204" pitchFamily="34" charset="0"/>
                <a:cs typeface="Arial" panose="020B0604020202020204" pitchFamily="34" charset="0"/>
              </a:rPr>
              <a:t>Administration</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Select </a:t>
            </a:r>
            <a:r>
              <a:rPr lang="en-US" b="1">
                <a:solidFill>
                  <a:srgbClr val="000000"/>
                </a:solidFill>
                <a:effectLst/>
                <a:latin typeface="Arial" panose="020B0604020202020204" pitchFamily="34" charset="0"/>
                <a:ea typeface="Aptos" panose="020B0004020202020204" pitchFamily="34" charset="0"/>
                <a:cs typeface="Arial" panose="020B0604020202020204" pitchFamily="34" charset="0"/>
              </a:rPr>
              <a:t>Student Registration</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 from the top menu bar.</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Select the </a:t>
            </a:r>
            <a:r>
              <a:rPr lang="en-US" b="1">
                <a:solidFill>
                  <a:srgbClr val="000000"/>
                </a:solidFill>
                <a:effectLst/>
                <a:latin typeface="Arial" panose="020B0604020202020204" pitchFamily="34" charset="0"/>
                <a:ea typeface="Aptos" panose="020B0004020202020204" pitchFamily="34" charset="0"/>
                <a:cs typeface="Arial" panose="020B0604020202020204" pitchFamily="34" charset="0"/>
              </a:rPr>
              <a:t>organization</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 from the organization drop-down. </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Select </a:t>
            </a:r>
            <a:r>
              <a:rPr lang="en-US" b="1">
                <a:solidFill>
                  <a:srgbClr val="000000"/>
                </a:solidFill>
                <a:effectLst/>
                <a:latin typeface="Arial" panose="020B0604020202020204" pitchFamily="34" charset="0"/>
                <a:ea typeface="Aptos" panose="020B0004020202020204" pitchFamily="34" charset="0"/>
                <a:cs typeface="Arial" panose="020B0604020202020204" pitchFamily="34" charset="0"/>
              </a:rPr>
              <a:t>Export Students</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 The exported file will be downloaded locally. </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Use the Student Registration Data Definitions File to assist in updating the exported Student Registration file. </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Update the fields in the Student Registration export file that need updating. </a:t>
            </a:r>
          </a:p>
          <a:p>
            <a:pPr marL="342900" indent="-342900">
              <a:buClr>
                <a:srgbClr val="000000"/>
              </a:buClr>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Save the file as a .CSV. The file is now ready for import. </a:t>
            </a:r>
          </a:p>
          <a:p>
            <a:endParaRPr lang="en-US"/>
          </a:p>
        </p:txBody>
      </p:sp>
      <p:sp>
        <p:nvSpPr>
          <p:cNvPr id="4" name="Slide Number Placeholder 3">
            <a:extLst>
              <a:ext uri="{FF2B5EF4-FFF2-40B4-BE49-F238E27FC236}">
                <a16:creationId xmlns:a16="http://schemas.microsoft.com/office/drawing/2014/main" id="{93F83F33-4C63-D89D-6AF1-16CFB1CF5C0B}"/>
              </a:ext>
            </a:extLst>
          </p:cNvPr>
          <p:cNvSpPr>
            <a:spLocks noGrp="1"/>
          </p:cNvSpPr>
          <p:nvPr>
            <p:ph type="sldNum" sz="quarter" idx="12"/>
          </p:nvPr>
        </p:nvSpPr>
        <p:spPr/>
        <p:txBody>
          <a:bodyPr/>
          <a:lstStyle/>
          <a:p>
            <a:fld id="{68A8D22E-6BC5-9E47-900C-2BB94685D9F5}" type="slidenum">
              <a:rPr lang="en-US" smtClean="0"/>
              <a:t>63</a:t>
            </a:fld>
            <a:endParaRPr lang="en-US"/>
          </a:p>
        </p:txBody>
      </p:sp>
    </p:spTree>
    <p:extLst>
      <p:ext uri="{BB962C8B-B14F-4D97-AF65-F5344CB8AC3E}">
        <p14:creationId xmlns:p14="http://schemas.microsoft.com/office/powerpoint/2010/main" val="2868019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1"/>
          </p:nvPr>
        </p:nvSpPr>
        <p:spPr>
          <a:xfrm>
            <a:off x="1473877" y="1888433"/>
            <a:ext cx="7914204" cy="2942706"/>
          </a:xfrm>
        </p:spPr>
        <p:txBody>
          <a:bodyPr anchor="ctr"/>
          <a:lstStyle/>
          <a:p>
            <a:pPr algn="ctr">
              <a:buNone/>
            </a:pPr>
            <a:r>
              <a:rPr lang="en-US" sz="4000">
                <a:solidFill>
                  <a:schemeClr val="tx1"/>
                </a:solidFill>
                <a:latin typeface="Arial" panose="020B0604020202020204" pitchFamily="34" charset="0"/>
                <a:cs typeface="Arial" panose="020B0604020202020204" pitchFamily="34" charset="0"/>
              </a:rPr>
              <a:t>Use the “Q&amp;A” feature </a:t>
            </a:r>
            <a:br>
              <a:rPr lang="en-US" sz="4000">
                <a:solidFill>
                  <a:schemeClr val="tx1"/>
                </a:solidFill>
                <a:latin typeface="Arial" panose="020B0604020202020204" pitchFamily="34" charset="0"/>
                <a:cs typeface="Arial" panose="020B0604020202020204" pitchFamily="34" charset="0"/>
              </a:rPr>
            </a:br>
            <a:r>
              <a:rPr lang="en-US" sz="4000">
                <a:solidFill>
                  <a:schemeClr val="tx1"/>
                </a:solidFill>
                <a:latin typeface="Arial" panose="020B0604020202020204" pitchFamily="34" charset="0"/>
                <a:cs typeface="Arial" panose="020B0604020202020204" pitchFamily="34" charset="0"/>
              </a:rPr>
              <a:t>to ask questions. </a:t>
            </a:r>
          </a:p>
        </p:txBody>
      </p:sp>
      <p:sp>
        <p:nvSpPr>
          <p:cNvPr id="2" name="Slide Number Placeholder 1">
            <a:extLst>
              <a:ext uri="{FF2B5EF4-FFF2-40B4-BE49-F238E27FC236}">
                <a16:creationId xmlns:a16="http://schemas.microsoft.com/office/drawing/2014/main" id="{F3BCD57F-1C6A-9FAE-8D6B-B30DC8505611}"/>
              </a:ext>
            </a:extLst>
          </p:cNvPr>
          <p:cNvSpPr>
            <a:spLocks noGrp="1"/>
          </p:cNvSpPr>
          <p:nvPr>
            <p:ph type="sldNum" sz="quarter" idx="12"/>
          </p:nvPr>
        </p:nvSpPr>
        <p:spPr/>
        <p:txBody>
          <a:bodyPr/>
          <a:lstStyle/>
          <a:p>
            <a:fld id="{68A8D22E-6BC5-9E47-900C-2BB94685D9F5}" type="slidenum">
              <a:rPr lang="en-US" smtClean="0"/>
              <a:t>64</a:t>
            </a:fld>
            <a:endParaRPr lang="en-US"/>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96579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499344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907792" y="2882900"/>
            <a:ext cx="9284208" cy="1092200"/>
          </a:xfrm>
        </p:spPr>
        <p:txBody>
          <a:bodyPr>
            <a:normAutofit fontScale="90000"/>
          </a:bodyPr>
          <a:lstStyle/>
          <a:p>
            <a:r>
              <a:rPr lang="en-US">
                <a:solidFill>
                  <a:schemeClr val="tx1"/>
                </a:solidFill>
              </a:rPr>
              <a:t>5</a:t>
            </a:r>
            <a:r>
              <a:rPr lang="en-US">
                <a:solidFill>
                  <a:schemeClr val="tx1"/>
                </a:solidFill>
                <a:latin typeface="Arial" panose="020B0604020202020204" pitchFamily="34" charset="0"/>
                <a:cs typeface="Arial" panose="020B0604020202020204" pitchFamily="34" charset="0"/>
              </a:rPr>
              <a:t>. Resources, Support, and Next Steps</a:t>
            </a:r>
          </a:p>
        </p:txBody>
      </p:sp>
      <p:sp>
        <p:nvSpPr>
          <p:cNvPr id="3" name="Slide Number Placeholder 2">
            <a:extLst>
              <a:ext uri="{FF2B5EF4-FFF2-40B4-BE49-F238E27FC236}">
                <a16:creationId xmlns:a16="http://schemas.microsoft.com/office/drawing/2014/main" id="{4895430D-721C-C22C-AF09-B738771A6868}"/>
              </a:ext>
            </a:extLst>
          </p:cNvPr>
          <p:cNvSpPr>
            <a:spLocks noGrp="1"/>
          </p:cNvSpPr>
          <p:nvPr>
            <p:ph type="sldNum" sz="quarter" idx="12"/>
          </p:nvPr>
        </p:nvSpPr>
        <p:spPr/>
        <p:txBody>
          <a:bodyPr/>
          <a:lstStyle/>
          <a:p>
            <a:fld id="{68A8D22E-6BC5-9E47-900C-2BB94685D9F5}" type="slidenum">
              <a:rPr lang="en-US" smtClean="0"/>
              <a:pPr/>
              <a:t>65</a:t>
            </a:fld>
            <a:endParaRPr lang="en-US"/>
          </a:p>
        </p:txBody>
      </p:sp>
    </p:spTree>
    <p:extLst>
      <p:ext uri="{BB962C8B-B14F-4D97-AF65-F5344CB8AC3E}">
        <p14:creationId xmlns:p14="http://schemas.microsoft.com/office/powerpoint/2010/main" val="2395606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507B-F4D6-0B4A-5A9C-3CFAD4573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B3885-31B9-7C93-F6F7-E15214B349C7}"/>
              </a:ext>
            </a:extLst>
          </p:cNvPr>
          <p:cNvSpPr>
            <a:spLocks noGrp="1"/>
          </p:cNvSpPr>
          <p:nvPr>
            <p:ph type="title"/>
          </p:nvPr>
        </p:nvSpPr>
        <p:spPr/>
        <p:txBody>
          <a:bodyPr/>
          <a:lstStyle/>
          <a:p>
            <a:r>
              <a:rPr lang="en-US" sz="3600">
                <a:solidFill>
                  <a:schemeClr val="bg1"/>
                </a:solidFill>
                <a:latin typeface="Arial" panose="020B0604020202020204" pitchFamily="34" charset="0"/>
                <a:cs typeface="Arial" panose="020B0604020202020204" pitchFamily="34" charset="0"/>
              </a:rPr>
              <a:t>Upcoming Training Sessions </a:t>
            </a:r>
            <a:endParaRPr lang="en-US" sz="3600" u="sng">
              <a:solidFill>
                <a:schemeClr val="bg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23CFB20-A80C-2C12-EF28-7A3821A999D6}"/>
              </a:ext>
            </a:extLst>
          </p:cNvPr>
          <p:cNvGraphicFramePr>
            <a:graphicFrameLocks noGrp="1"/>
          </p:cNvGraphicFramePr>
          <p:nvPr>
            <p:ph idx="1"/>
            <p:extLst>
              <p:ext uri="{D42A27DB-BD31-4B8C-83A1-F6EECF244321}">
                <p14:modId xmlns:p14="http://schemas.microsoft.com/office/powerpoint/2010/main" val="3512481567"/>
              </p:ext>
            </p:extLst>
          </p:nvPr>
        </p:nvGraphicFramePr>
        <p:xfrm>
          <a:off x="66099" y="1614877"/>
          <a:ext cx="11890372" cy="5243123"/>
        </p:xfrm>
        <a:graphic>
          <a:graphicData uri="http://schemas.openxmlformats.org/drawingml/2006/table">
            <a:tbl>
              <a:tblPr firstRow="1" bandRow="1">
                <a:tableStyleId>{5C22544A-7EE6-4342-B048-85BDC9FD1C3A}</a:tableStyleId>
              </a:tblPr>
              <a:tblGrid>
                <a:gridCol w="2972593">
                  <a:extLst>
                    <a:ext uri="{9D8B030D-6E8A-4147-A177-3AD203B41FA5}">
                      <a16:colId xmlns:a16="http://schemas.microsoft.com/office/drawing/2014/main" val="3017796956"/>
                    </a:ext>
                  </a:extLst>
                </a:gridCol>
                <a:gridCol w="2323883">
                  <a:extLst>
                    <a:ext uri="{9D8B030D-6E8A-4147-A177-3AD203B41FA5}">
                      <a16:colId xmlns:a16="http://schemas.microsoft.com/office/drawing/2014/main" val="3932785478"/>
                    </a:ext>
                  </a:extLst>
                </a:gridCol>
                <a:gridCol w="2085975">
                  <a:extLst>
                    <a:ext uri="{9D8B030D-6E8A-4147-A177-3AD203B41FA5}">
                      <a16:colId xmlns:a16="http://schemas.microsoft.com/office/drawing/2014/main" val="2135605287"/>
                    </a:ext>
                  </a:extLst>
                </a:gridCol>
                <a:gridCol w="4507921">
                  <a:extLst>
                    <a:ext uri="{9D8B030D-6E8A-4147-A177-3AD203B41FA5}">
                      <a16:colId xmlns:a16="http://schemas.microsoft.com/office/drawing/2014/main" val="1534402281"/>
                    </a:ext>
                  </a:extLst>
                </a:gridCol>
              </a:tblGrid>
              <a:tr h="648133">
                <a:tc>
                  <a:txBody>
                    <a:bodyPr/>
                    <a:lstStyle/>
                    <a:p>
                      <a:r>
                        <a:rPr lang="en-US" sz="1700">
                          <a:latin typeface="Arial" panose="020B0604020202020204" pitchFamily="34" charset="0"/>
                          <a:cs typeface="Arial" panose="020B0604020202020204" pitchFamily="34" charset="0"/>
                        </a:rPr>
                        <a:t>Session</a:t>
                      </a:r>
                    </a:p>
                  </a:txBody>
                  <a:tcPr/>
                </a:tc>
                <a:tc>
                  <a:txBody>
                    <a:bodyPr/>
                    <a:lstStyle/>
                    <a:p>
                      <a:r>
                        <a:rPr lang="en-US" sz="1700">
                          <a:latin typeface="Arial" panose="020B0604020202020204" pitchFamily="34" charset="0"/>
                          <a:cs typeface="Arial" panose="020B0604020202020204" pitchFamily="34" charset="0"/>
                        </a:rPr>
                        <a:t>Date and Registration Link</a:t>
                      </a:r>
                    </a:p>
                  </a:txBody>
                  <a:tcPr/>
                </a:tc>
                <a:tc>
                  <a:txBody>
                    <a:bodyPr/>
                    <a:lstStyle/>
                    <a:p>
                      <a:r>
                        <a:rPr lang="en-US" sz="1700" b="1" i="0" kern="1200">
                          <a:solidFill>
                            <a:schemeClr val="lt1"/>
                          </a:solidFill>
                          <a:effectLst/>
                          <a:latin typeface="Arial" panose="020B0604020202020204" pitchFamily="34" charset="0"/>
                          <a:ea typeface="+mn-ea"/>
                          <a:cs typeface="Arial" panose="020B0604020202020204" pitchFamily="34" charset="0"/>
                        </a:rPr>
                        <a:t>Intended Audience</a:t>
                      </a:r>
                      <a:endParaRPr lang="en-US" sz="1700">
                        <a:latin typeface="Arial" panose="020B0604020202020204" pitchFamily="34" charset="0"/>
                        <a:cs typeface="Arial" panose="020B0604020202020204" pitchFamily="34" charset="0"/>
                      </a:endParaRPr>
                    </a:p>
                  </a:txBody>
                  <a:tcPr/>
                </a:tc>
                <a:tc>
                  <a:txBody>
                    <a:bodyPr/>
                    <a:lstStyle/>
                    <a:p>
                      <a:r>
                        <a:rPr lang="en-US" sz="1700" b="1" i="0" kern="1200">
                          <a:solidFill>
                            <a:schemeClr val="lt1"/>
                          </a:solidFill>
                          <a:effectLst/>
                          <a:latin typeface="Arial" panose="020B0604020202020204" pitchFamily="34" charset="0"/>
                          <a:ea typeface="+mn-ea"/>
                          <a:cs typeface="Arial" panose="020B0604020202020204" pitchFamily="34" charset="0"/>
                        </a:rPr>
                        <a:t>Recommended </a:t>
                      </a:r>
                      <a:br>
                        <a:rPr lang="en-US" sz="1700" b="1" i="0" kern="1200">
                          <a:solidFill>
                            <a:schemeClr val="lt1"/>
                          </a:solidFill>
                          <a:effectLst/>
                          <a:latin typeface="Arial" panose="020B0604020202020204" pitchFamily="34" charset="0"/>
                          <a:ea typeface="+mn-ea"/>
                          <a:cs typeface="Arial" panose="020B0604020202020204" pitchFamily="34" charset="0"/>
                        </a:rPr>
                      </a:br>
                      <a:r>
                        <a:rPr lang="en-US" sz="1700" b="1" i="0" kern="1200">
                          <a:solidFill>
                            <a:schemeClr val="lt1"/>
                          </a:solidFill>
                          <a:effectLst/>
                          <a:latin typeface="Arial" panose="020B0604020202020204" pitchFamily="34" charset="0"/>
                          <a:ea typeface="+mn-ea"/>
                          <a:cs typeface="Arial" panose="020B0604020202020204" pitchFamily="34" charset="0"/>
                        </a:rPr>
                        <a:t>Read-Ahead Materials</a:t>
                      </a:r>
                      <a:endParaRPr lang="en-US" sz="17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1230873">
                <a:tc>
                  <a:txBody>
                    <a:bodyPr/>
                    <a:lstStyle/>
                    <a:p>
                      <a:r>
                        <a:rPr lang="en-US" sz="1700" b="0" i="0" kern="1200">
                          <a:solidFill>
                            <a:srgbClr val="000000"/>
                          </a:solidFill>
                          <a:effectLst/>
                          <a:latin typeface="Arial" panose="020B0604020202020204" pitchFamily="34" charset="0"/>
                          <a:ea typeface="+mn-ea"/>
                          <a:cs typeface="Arial" panose="020B0604020202020204" pitchFamily="34" charset="0"/>
                        </a:rPr>
                        <a:t>MCAS Accessibility and 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0" kern="1200">
                          <a:solidFill>
                            <a:srgbClr val="000000"/>
                          </a:solidFill>
                          <a:effectLst/>
                          <a:latin typeface="Arial" panose="020B0604020202020204" pitchFamily="34" charset="0"/>
                          <a:ea typeface="+mn-ea"/>
                          <a:cs typeface="Arial" panose="020B0604020202020204" pitchFamily="34" charset="0"/>
                        </a:rPr>
                        <a:t>All</a:t>
                      </a:r>
                      <a:r>
                        <a:rPr lang="en-US" sz="1700" b="0" i="0" kern="1200">
                          <a:solidFill>
                            <a:srgbClr val="000000"/>
                          </a:solidFill>
                          <a:effectLst/>
                          <a:latin typeface="Arial" panose="020B0604020202020204" pitchFamily="34" charset="0"/>
                          <a:ea typeface="+mn-ea"/>
                          <a:cs typeface="Arial" panose="020B0604020202020204" pitchFamily="34" charset="0"/>
                        </a:rPr>
                        <a:t> levels of experience</a:t>
                      </a:r>
                      <a:endParaRPr lang="en-US" sz="1700">
                        <a:solidFill>
                          <a:srgbClr val="000000"/>
                        </a:solidFill>
                        <a:latin typeface="Arial" panose="020B0604020202020204" pitchFamily="34" charset="0"/>
                        <a:cs typeface="Arial" panose="020B0604020202020204" pitchFamily="34" charset="0"/>
                      </a:endParaRPr>
                    </a:p>
                  </a:txBody>
                  <a:tcPr/>
                </a:tc>
                <a:tc>
                  <a:txBody>
                    <a:bodyPr/>
                    <a:lstStyle/>
                    <a:p>
                      <a:r>
                        <a:rPr lang="en-US" sz="1700" b="0" i="0" u="none" strike="noStrike" kern="1200">
                          <a:solidFill>
                            <a:schemeClr val="dk1"/>
                          </a:solidFill>
                          <a:effectLst/>
                          <a:latin typeface="Arial" panose="020B0604020202020204" pitchFamily="34" charset="0"/>
                          <a:ea typeface="+mn-ea"/>
                          <a:cs typeface="Arial" panose="020B0604020202020204" pitchFamily="34" charset="0"/>
                          <a:hlinkClick r:id="rId3"/>
                        </a:rPr>
                        <a:t>Thursday, January 22 at 9:30–11:00 a.m.</a:t>
                      </a:r>
                      <a:endParaRPr lang="en-US" sz="17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700" b="0" i="0" kern="1200">
                          <a:solidFill>
                            <a:srgbClr val="000000"/>
                          </a:solidFill>
                          <a:effectLst/>
                          <a:latin typeface="Arial" panose="020B0604020202020204" pitchFamily="34" charset="0"/>
                          <a:ea typeface="+mn-ea"/>
                          <a:cs typeface="Arial" panose="020B0604020202020204" pitchFamily="34" charset="0"/>
                        </a:rPr>
                        <a:t>Principals and STCs, DTCs, special education supervisors </a:t>
                      </a:r>
                    </a:p>
                  </a:txBody>
                  <a:tcPr/>
                </a:tc>
                <a:tc>
                  <a:txBody>
                    <a:bodyPr/>
                    <a:lstStyle/>
                    <a:p>
                      <a:r>
                        <a:rPr lang="en-US" sz="1700" b="0" i="0" u="none" strike="noStrike" kern="1200">
                          <a:solidFill>
                            <a:schemeClr val="dk1"/>
                          </a:solidFill>
                          <a:effectLst/>
                          <a:latin typeface="Arial" panose="020B0604020202020204" pitchFamily="34" charset="0"/>
                          <a:ea typeface="+mn-ea"/>
                          <a:cs typeface="Arial" panose="020B0604020202020204" pitchFamily="34" charset="0"/>
                          <a:hlinkClick r:id="rId4"/>
                        </a:rPr>
                        <a:t>Accessibility and Accommodations Manual</a:t>
                      </a:r>
                      <a:endParaRPr lang="en-US" sz="17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8469644"/>
                  </a:ext>
                </a:extLst>
              </a:tr>
              <a:tr h="2067852">
                <a:tc>
                  <a:txBody>
                    <a:bodyPr/>
                    <a:lstStyle/>
                    <a:p>
                      <a:r>
                        <a:rPr lang="en-US" sz="1700" b="0" i="0" kern="1200">
                          <a:solidFill>
                            <a:srgbClr val="000000"/>
                          </a:solidFill>
                          <a:effectLst/>
                          <a:latin typeface="Arial" panose="020B0604020202020204" pitchFamily="34" charset="0"/>
                          <a:ea typeface="+mn-ea"/>
                          <a:cs typeface="Arial" panose="020B0604020202020204" pitchFamily="34" charset="0"/>
                        </a:rPr>
                        <a:t>MCAS Test Security and Administration Protocols</a:t>
                      </a:r>
                    </a:p>
                    <a:p>
                      <a:endParaRPr lang="en-US" sz="1700" b="0" i="0" kern="1200">
                        <a:solidFill>
                          <a:srgbClr val="000000"/>
                        </a:solidFill>
                        <a:effectLst/>
                        <a:latin typeface="Arial" panose="020B0604020202020204" pitchFamily="34" charset="0"/>
                        <a:ea typeface="+mn-ea"/>
                        <a:cs typeface="Arial" panose="020B0604020202020204" pitchFamily="34" charset="0"/>
                      </a:endParaRPr>
                    </a:p>
                    <a:p>
                      <a:r>
                        <a:rPr lang="en-US" sz="1700" b="0" i="0" kern="1200">
                          <a:solidFill>
                            <a:srgbClr val="000000"/>
                          </a:solidFill>
                          <a:effectLst/>
                          <a:latin typeface="Arial" panose="020B0604020202020204" pitchFamily="34" charset="0"/>
                          <a:ea typeface="+mn-ea"/>
                          <a:cs typeface="Arial" panose="020B0604020202020204" pitchFamily="34" charset="0"/>
                        </a:rPr>
                        <a:t>for </a:t>
                      </a:r>
                      <a:r>
                        <a:rPr lang="en-US" sz="1700" b="1" i="0" kern="1200">
                          <a:solidFill>
                            <a:srgbClr val="000000"/>
                          </a:solidFill>
                          <a:effectLst/>
                          <a:latin typeface="Arial" panose="020B0604020202020204" pitchFamily="34" charset="0"/>
                          <a:ea typeface="+mn-ea"/>
                          <a:cs typeface="Arial" panose="020B0604020202020204" pitchFamily="34" charset="0"/>
                        </a:rPr>
                        <a:t>Returning</a:t>
                      </a:r>
                      <a:r>
                        <a:rPr lang="en-US" sz="1700" b="0" i="0" kern="1200">
                          <a:solidFill>
                            <a:srgbClr val="000000"/>
                          </a:solidFill>
                          <a:effectLst/>
                          <a:latin typeface="Arial" panose="020B0604020202020204" pitchFamily="34" charset="0"/>
                          <a:ea typeface="+mn-ea"/>
                          <a:cs typeface="Arial" panose="020B0604020202020204" pitchFamily="34" charset="0"/>
                        </a:rPr>
                        <a:t> Staff</a:t>
                      </a:r>
                      <a:endParaRPr lang="en-US" sz="1700">
                        <a:solidFill>
                          <a:srgbClr val="000000"/>
                        </a:solidFill>
                        <a:latin typeface="Arial" panose="020B0604020202020204" pitchFamily="34" charset="0"/>
                        <a:cs typeface="Arial" panose="020B0604020202020204" pitchFamily="34" charset="0"/>
                      </a:endParaRPr>
                    </a:p>
                  </a:txBody>
                  <a:tcPr/>
                </a:tc>
                <a:tc>
                  <a:txBody>
                    <a:bodyPr/>
                    <a:lstStyle/>
                    <a:p>
                      <a:r>
                        <a:rPr lang="en-US" sz="1700" b="0" i="0" u="none" strike="noStrike" kern="1200">
                          <a:solidFill>
                            <a:schemeClr val="dk1"/>
                          </a:solidFill>
                          <a:effectLst/>
                          <a:latin typeface="Arial" panose="020B0604020202020204" pitchFamily="34" charset="0"/>
                          <a:ea typeface="+mn-ea"/>
                          <a:cs typeface="Arial" panose="020B0604020202020204" pitchFamily="34" charset="0"/>
                          <a:hlinkClick r:id="rId5"/>
                        </a:rPr>
                        <a:t>Tuesday, January 27 at 9:30–11:15 a.m.</a:t>
                      </a:r>
                      <a:endParaRPr lang="en-US" sz="1700">
                        <a:latin typeface="Arial" panose="020B0604020202020204" pitchFamily="34" charset="0"/>
                        <a:cs typeface="Arial" panose="020B0604020202020204" pitchFamily="34" charset="0"/>
                      </a:endParaRPr>
                    </a:p>
                  </a:txBody>
                  <a:tcPr/>
                </a:tc>
                <a:tc>
                  <a:txBody>
                    <a:bodyPr/>
                    <a:lstStyle/>
                    <a:p>
                      <a:r>
                        <a:rPr lang="en-US" sz="17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tc>
                <a:tc>
                  <a:txBody>
                    <a:bodyPr/>
                    <a:lstStyle/>
                    <a:p>
                      <a:pPr marL="285750" indent="-285750">
                        <a:buFont typeface="Arial" panose="020B0604020202020204" pitchFamily="34" charset="0"/>
                        <a:buChar char="•"/>
                      </a:pPr>
                      <a:r>
                        <a:rPr lang="en-US" sz="1700" b="0" i="0" kern="1200">
                          <a:solidFill>
                            <a:srgbClr val="000000"/>
                          </a:solidFill>
                          <a:effectLst/>
                          <a:latin typeface="Arial" panose="020B0604020202020204" pitchFamily="34" charset="0"/>
                          <a:ea typeface="+mn-ea"/>
                          <a:cs typeface="Arial" panose="020B0604020202020204" pitchFamily="34" charset="0"/>
                        </a:rPr>
                        <a:t>The Spring 2026 MCAS Principal's Administration Manual is planned to be available in advance of this session. </a:t>
                      </a:r>
                    </a:p>
                    <a:p>
                      <a:pPr marL="285750" indent="-285750">
                        <a:buFont typeface="Arial" panose="020B0604020202020204" pitchFamily="34" charset="0"/>
                        <a:buChar char="•"/>
                      </a:pPr>
                      <a:r>
                        <a:rPr lang="en-US" sz="1700" b="0" i="0" kern="1200">
                          <a:solidFill>
                            <a:srgbClr val="000000"/>
                          </a:solidFill>
                          <a:effectLst/>
                          <a:latin typeface="Arial" panose="020B0604020202020204" pitchFamily="34" charset="0"/>
                          <a:ea typeface="+mn-ea"/>
                          <a:cs typeface="Arial" panose="020B0604020202020204" pitchFamily="34" charset="0"/>
                        </a:rPr>
                        <a:t>Participants are encouraged to review Part I — MCAS Test Security Requirements prior to the training session.</a:t>
                      </a:r>
                      <a:endParaRPr lang="en-US" sz="170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9486312"/>
                  </a:ext>
                </a:extLst>
              </a:tr>
              <a:tr h="1296265">
                <a:tc>
                  <a:txBody>
                    <a:bodyPr/>
                    <a:lstStyle/>
                    <a:p>
                      <a:r>
                        <a:rPr lang="en-US" sz="1700" b="0" i="0" kern="1200">
                          <a:solidFill>
                            <a:srgbClr val="000000"/>
                          </a:solidFill>
                          <a:effectLst/>
                          <a:latin typeface="Arial" panose="020B0604020202020204" pitchFamily="34" charset="0"/>
                          <a:ea typeface="+mn-ea"/>
                          <a:cs typeface="Arial" panose="020B0604020202020204" pitchFamily="34" charset="0"/>
                        </a:rPr>
                        <a:t>MCAS Test Security and Administration Protocols</a:t>
                      </a:r>
                    </a:p>
                    <a:p>
                      <a:endParaRPr lang="en-US" sz="1700" b="0" i="0" kern="1200">
                        <a:solidFill>
                          <a:srgbClr val="000000"/>
                        </a:solidFill>
                        <a:effectLst/>
                        <a:latin typeface="Arial" panose="020B0604020202020204" pitchFamily="34" charset="0"/>
                        <a:ea typeface="+mn-ea"/>
                        <a:cs typeface="Arial" panose="020B0604020202020204" pitchFamily="34" charset="0"/>
                      </a:endParaRPr>
                    </a:p>
                    <a:p>
                      <a:r>
                        <a:rPr lang="en-US" sz="1700" b="0" i="0" kern="1200">
                          <a:solidFill>
                            <a:srgbClr val="000000"/>
                          </a:solidFill>
                          <a:effectLst/>
                          <a:latin typeface="Arial" panose="020B0604020202020204" pitchFamily="34" charset="0"/>
                          <a:ea typeface="+mn-ea"/>
                          <a:cs typeface="Arial" panose="020B0604020202020204" pitchFamily="34" charset="0"/>
                        </a:rPr>
                        <a:t>for </a:t>
                      </a:r>
                      <a:r>
                        <a:rPr lang="en-US" sz="1700" b="1" i="0" kern="1200">
                          <a:solidFill>
                            <a:srgbClr val="000000"/>
                          </a:solidFill>
                          <a:effectLst/>
                          <a:latin typeface="Arial" panose="020B0604020202020204" pitchFamily="34" charset="0"/>
                          <a:ea typeface="+mn-ea"/>
                          <a:cs typeface="Arial" panose="020B0604020202020204" pitchFamily="34" charset="0"/>
                        </a:rPr>
                        <a:t>New</a:t>
                      </a:r>
                      <a:r>
                        <a:rPr lang="en-US" sz="1700" b="0" i="0" kern="1200">
                          <a:solidFill>
                            <a:srgbClr val="000000"/>
                          </a:solidFill>
                          <a:effectLst/>
                          <a:latin typeface="Arial" panose="020B0604020202020204" pitchFamily="34" charset="0"/>
                          <a:ea typeface="+mn-ea"/>
                          <a:cs typeface="Arial" panose="020B0604020202020204" pitchFamily="34" charset="0"/>
                        </a:rPr>
                        <a:t> Staff</a:t>
                      </a:r>
                      <a:endParaRPr lang="en-US" sz="1700"/>
                    </a:p>
                  </a:txBody>
                  <a:tcPr/>
                </a:tc>
                <a:tc>
                  <a:txBody>
                    <a:bodyPr/>
                    <a:lstStyle/>
                    <a:p>
                      <a:r>
                        <a:rPr lang="en-US" sz="1700" b="0" i="0" u="none" strike="noStrike" kern="1200">
                          <a:solidFill>
                            <a:schemeClr val="dk1"/>
                          </a:solidFill>
                          <a:effectLst/>
                          <a:latin typeface="Arial" panose="020B0604020202020204" pitchFamily="34" charset="0"/>
                          <a:ea typeface="+mn-ea"/>
                          <a:cs typeface="Arial" panose="020B0604020202020204" pitchFamily="34" charset="0"/>
                          <a:hlinkClick r:id="rId6"/>
                        </a:rPr>
                        <a:t>Thursday, January 29 at 9:30–11:15 a.m.</a:t>
                      </a:r>
                      <a:endParaRPr 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a:solidFill>
                            <a:srgbClr val="000000"/>
                          </a:solidFill>
                          <a:latin typeface="Arial" panose="020B0604020202020204" pitchFamily="34" charset="0"/>
                          <a:cs typeface="Arial" panose="020B0604020202020204" pitchFamily="34" charset="0"/>
                        </a:rPr>
                        <a:t>Same as above</a:t>
                      </a:r>
                    </a:p>
                  </a:txBody>
                  <a:tcPr/>
                </a:tc>
                <a:extLst>
                  <a:ext uri="{0D108BD9-81ED-4DB2-BD59-A6C34878D82A}">
                    <a16:rowId xmlns:a16="http://schemas.microsoft.com/office/drawing/2014/main" val="152268679"/>
                  </a:ext>
                </a:extLst>
              </a:tr>
            </a:tbl>
          </a:graphicData>
        </a:graphic>
      </p:graphicFrame>
      <p:sp>
        <p:nvSpPr>
          <p:cNvPr id="3" name="Slide Number Placeholder 2">
            <a:extLst>
              <a:ext uri="{FF2B5EF4-FFF2-40B4-BE49-F238E27FC236}">
                <a16:creationId xmlns:a16="http://schemas.microsoft.com/office/drawing/2014/main" id="{59CB7EDC-EEF1-0B48-5793-4B88EE90BBD1}"/>
              </a:ext>
            </a:extLst>
          </p:cNvPr>
          <p:cNvSpPr>
            <a:spLocks noGrp="1"/>
          </p:cNvSpPr>
          <p:nvPr>
            <p:ph type="sldNum" sz="quarter" idx="12"/>
          </p:nvPr>
        </p:nvSpPr>
        <p:spPr/>
        <p:txBody>
          <a:bodyPr/>
          <a:lstStyle/>
          <a:p>
            <a:fld id="{68A8D22E-6BC5-9E47-900C-2BB94685D9F5}" type="slidenum">
              <a:rPr lang="en-US" smtClean="0"/>
              <a:t>66</a:t>
            </a:fld>
            <a:endParaRPr lang="en-US"/>
          </a:p>
        </p:txBody>
      </p:sp>
    </p:spTree>
    <p:extLst>
      <p:ext uri="{BB962C8B-B14F-4D97-AF65-F5344CB8AC3E}">
        <p14:creationId xmlns:p14="http://schemas.microsoft.com/office/powerpoint/2010/main" val="411623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1EED-103E-293C-73D1-B6E67154B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247FD-624B-73E6-7ACB-8A959732756E}"/>
              </a:ext>
            </a:extLst>
          </p:cNvPr>
          <p:cNvSpPr>
            <a:spLocks noGrp="1"/>
          </p:cNvSpPr>
          <p:nvPr>
            <p:ph type="title"/>
          </p:nvPr>
        </p:nvSpPr>
        <p:spPr/>
        <p:txBody>
          <a:bodyPr/>
          <a:lstStyle/>
          <a:p>
            <a:r>
              <a:rPr lang="en-US" sz="3600">
                <a:solidFill>
                  <a:schemeClr val="bg1"/>
                </a:solidFill>
                <a:latin typeface="Arial" panose="020B0604020202020204" pitchFamily="34" charset="0"/>
                <a:cs typeface="Arial" panose="020B0604020202020204" pitchFamily="34" charset="0"/>
              </a:rPr>
              <a:t>Upcoming Training Sessions </a:t>
            </a:r>
            <a:endParaRPr lang="en-US" sz="3600" u="sng">
              <a:solidFill>
                <a:schemeClr val="bg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78C0A5DB-922B-3F03-2170-8EC5D705DF81}"/>
              </a:ext>
            </a:extLst>
          </p:cNvPr>
          <p:cNvGraphicFramePr>
            <a:graphicFrameLocks noGrp="1"/>
          </p:cNvGraphicFramePr>
          <p:nvPr>
            <p:ph idx="1"/>
            <p:extLst>
              <p:ext uri="{D42A27DB-BD31-4B8C-83A1-F6EECF244321}">
                <p14:modId xmlns:p14="http://schemas.microsoft.com/office/powerpoint/2010/main" val="2809106685"/>
              </p:ext>
            </p:extLst>
          </p:nvPr>
        </p:nvGraphicFramePr>
        <p:xfrm>
          <a:off x="400121" y="1716024"/>
          <a:ext cx="11027231" cy="4522330"/>
        </p:xfrm>
        <a:graphic>
          <a:graphicData uri="http://schemas.openxmlformats.org/drawingml/2006/table">
            <a:tbl>
              <a:tblPr firstRow="1" bandRow="1">
                <a:tableStyleId>{5C22544A-7EE6-4342-B048-85BDC9FD1C3A}</a:tableStyleId>
              </a:tblPr>
              <a:tblGrid>
                <a:gridCol w="2756808">
                  <a:extLst>
                    <a:ext uri="{9D8B030D-6E8A-4147-A177-3AD203B41FA5}">
                      <a16:colId xmlns:a16="http://schemas.microsoft.com/office/drawing/2014/main" val="3017796956"/>
                    </a:ext>
                  </a:extLst>
                </a:gridCol>
                <a:gridCol w="2446516">
                  <a:extLst>
                    <a:ext uri="{9D8B030D-6E8A-4147-A177-3AD203B41FA5}">
                      <a16:colId xmlns:a16="http://schemas.microsoft.com/office/drawing/2014/main" val="3932785478"/>
                    </a:ext>
                  </a:extLst>
                </a:gridCol>
                <a:gridCol w="2854669">
                  <a:extLst>
                    <a:ext uri="{9D8B030D-6E8A-4147-A177-3AD203B41FA5}">
                      <a16:colId xmlns:a16="http://schemas.microsoft.com/office/drawing/2014/main" val="2135605287"/>
                    </a:ext>
                  </a:extLst>
                </a:gridCol>
                <a:gridCol w="2969238">
                  <a:extLst>
                    <a:ext uri="{9D8B030D-6E8A-4147-A177-3AD203B41FA5}">
                      <a16:colId xmlns:a16="http://schemas.microsoft.com/office/drawing/2014/main" val="1534402281"/>
                    </a:ext>
                  </a:extLst>
                </a:gridCol>
              </a:tblGrid>
              <a:tr h="511715">
                <a:tc>
                  <a:txBody>
                    <a:bodyPr/>
                    <a:lstStyle/>
                    <a:p>
                      <a:r>
                        <a:rPr lang="en-US" sz="1400">
                          <a:latin typeface="Arial" panose="020B0604020202020204" pitchFamily="34" charset="0"/>
                          <a:cs typeface="Arial" panose="020B0604020202020204" pitchFamily="34" charset="0"/>
                        </a:rPr>
                        <a:t>Session</a:t>
                      </a:r>
                    </a:p>
                  </a:txBody>
                  <a:tcPr/>
                </a:tc>
                <a:tc>
                  <a:txBody>
                    <a:bodyPr/>
                    <a:lstStyle/>
                    <a:p>
                      <a:r>
                        <a:rPr lang="en-US" sz="1400">
                          <a:latin typeface="Arial" panose="020B0604020202020204" pitchFamily="34" charset="0"/>
                          <a:cs typeface="Arial" panose="020B0604020202020204" pitchFamily="34" charset="0"/>
                        </a:rPr>
                        <a:t>Date and Registration Link</a:t>
                      </a:r>
                    </a:p>
                  </a:txBody>
                  <a:tcPr/>
                </a:tc>
                <a:tc>
                  <a:txBody>
                    <a:bodyPr/>
                    <a:lstStyle/>
                    <a:p>
                      <a:r>
                        <a:rPr lang="en-US" sz="1400" b="1" i="0" kern="1200">
                          <a:solidFill>
                            <a:schemeClr val="lt1"/>
                          </a:solidFill>
                          <a:effectLst/>
                          <a:latin typeface="Arial" panose="020B0604020202020204" pitchFamily="34" charset="0"/>
                          <a:ea typeface="+mn-ea"/>
                          <a:cs typeface="Arial" panose="020B0604020202020204" pitchFamily="34" charset="0"/>
                        </a:rPr>
                        <a:t>Intended Audience</a:t>
                      </a:r>
                      <a:endParaRPr lang="en-US" sz="1400">
                        <a:latin typeface="Arial" panose="020B0604020202020204" pitchFamily="34" charset="0"/>
                        <a:cs typeface="Arial" panose="020B0604020202020204" pitchFamily="34" charset="0"/>
                      </a:endParaRPr>
                    </a:p>
                  </a:txBody>
                  <a:tcPr/>
                </a:tc>
                <a:tc>
                  <a:txBody>
                    <a:bodyPr/>
                    <a:lstStyle/>
                    <a:p>
                      <a:r>
                        <a:rPr lang="en-US" sz="1400" b="1" i="0" kern="1200">
                          <a:solidFill>
                            <a:schemeClr val="lt1"/>
                          </a:solidFill>
                          <a:effectLst/>
                          <a:latin typeface="Arial" panose="020B0604020202020204" pitchFamily="34" charset="0"/>
                          <a:ea typeface="+mn-ea"/>
                          <a:cs typeface="Arial" panose="020B0604020202020204" pitchFamily="34" charset="0"/>
                        </a:rPr>
                        <a:t>Recommended </a:t>
                      </a:r>
                      <a:br>
                        <a:rPr lang="en-US" sz="1400" b="1" i="0" kern="1200">
                          <a:solidFill>
                            <a:schemeClr val="lt1"/>
                          </a:solidFill>
                          <a:effectLst/>
                          <a:latin typeface="Arial" panose="020B0604020202020204" pitchFamily="34" charset="0"/>
                          <a:ea typeface="+mn-ea"/>
                          <a:cs typeface="Arial" panose="020B0604020202020204" pitchFamily="34" charset="0"/>
                        </a:rPr>
                      </a:br>
                      <a:r>
                        <a:rPr lang="en-US" sz="1400" b="1" i="0" kern="1200">
                          <a:solidFill>
                            <a:schemeClr val="lt1"/>
                          </a:solidFill>
                          <a:effectLst/>
                          <a:latin typeface="Arial" panose="020B0604020202020204" pitchFamily="34" charset="0"/>
                          <a:ea typeface="+mn-ea"/>
                          <a:cs typeface="Arial" panose="020B0604020202020204" pitchFamily="34" charset="0"/>
                        </a:rPr>
                        <a:t>Read-Ahead Materials</a:t>
                      </a: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946673">
                <a:tc>
                  <a:txBody>
                    <a:bodyPr/>
                    <a:lstStyle/>
                    <a:p>
                      <a:r>
                        <a:rPr lang="en-US" sz="1400" b="0" i="0" kern="1200">
                          <a:solidFill>
                            <a:srgbClr val="000000"/>
                          </a:solidFill>
                          <a:effectLst/>
                          <a:latin typeface="Arial" panose="020B0604020202020204" pitchFamily="34" charset="0"/>
                          <a:ea typeface="+mn-ea"/>
                          <a:cs typeface="Arial" panose="020B0604020202020204" pitchFamily="34" charset="0"/>
                        </a:rPr>
                        <a:t>Technology Coordinator Training</a:t>
                      </a:r>
                    </a:p>
                    <a:p>
                      <a:endParaRPr lang="en-US" sz="1400" b="0" i="0"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a:solidFill>
                            <a:srgbClr val="000000"/>
                          </a:solidFill>
                          <a:effectLst/>
                          <a:latin typeface="Arial" panose="020B0604020202020204" pitchFamily="34" charset="0"/>
                          <a:ea typeface="+mn-ea"/>
                          <a:cs typeface="Arial" panose="020B0604020202020204" pitchFamily="34" charset="0"/>
                        </a:rPr>
                        <a:t>All</a:t>
                      </a:r>
                      <a:r>
                        <a:rPr lang="en-US" sz="1400" b="0" i="0" kern="1200">
                          <a:solidFill>
                            <a:srgbClr val="000000"/>
                          </a:solidFill>
                          <a:effectLst/>
                          <a:latin typeface="Arial" panose="020B0604020202020204" pitchFamily="34" charset="0"/>
                          <a:ea typeface="+mn-ea"/>
                          <a:cs typeface="Arial" panose="020B0604020202020204" pitchFamily="34" charset="0"/>
                        </a:rPr>
                        <a:t> levels of experience</a:t>
                      </a:r>
                      <a:endParaRPr lang="en-US" sz="1400">
                        <a:solidFill>
                          <a:srgbClr val="000000"/>
                        </a:solidFill>
                        <a:latin typeface="Arial" panose="020B0604020202020204" pitchFamily="34" charset="0"/>
                        <a:cs typeface="Arial" panose="020B0604020202020204" pitchFamily="34" charset="0"/>
                      </a:endParaRPr>
                    </a:p>
                  </a:txBody>
                  <a:tcPr/>
                </a:tc>
                <a:tc>
                  <a:txBody>
                    <a:bodyPr/>
                    <a:lstStyle/>
                    <a:p>
                      <a:r>
                        <a:rPr lang="en-US" sz="1400" b="0" i="0" u="none" strike="noStrike" kern="1200">
                          <a:solidFill>
                            <a:schemeClr val="dk1"/>
                          </a:solidFill>
                          <a:effectLst/>
                          <a:latin typeface="Arial" panose="020B0604020202020204" pitchFamily="34" charset="0"/>
                          <a:ea typeface="+mn-ea"/>
                          <a:cs typeface="Arial" panose="020B0604020202020204" pitchFamily="34" charset="0"/>
                          <a:hlinkClick r:id="rId3"/>
                        </a:rPr>
                        <a:t>Monday, February 2 at 9:30–11:00 a.m.</a:t>
                      </a:r>
                      <a:endParaRPr lang="en-US" sz="14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400" b="0" i="0" kern="1200">
                          <a:solidFill>
                            <a:srgbClr val="000000"/>
                          </a:solidFill>
                          <a:effectLst/>
                          <a:latin typeface="Arial" panose="020B0604020202020204" pitchFamily="34" charset="0"/>
                          <a:ea typeface="+mn-ea"/>
                          <a:cs typeface="Arial" panose="020B0604020202020204" pitchFamily="34" charset="0"/>
                        </a:rPr>
                        <a:t>Technology coordinators</a:t>
                      </a:r>
                    </a:p>
                  </a:txBody>
                  <a:tcPr/>
                </a:tc>
                <a:tc>
                  <a:txBody>
                    <a:bodyPr/>
                    <a:lstStyle/>
                    <a:p>
                      <a:r>
                        <a:rPr lang="en-US" sz="1400" b="0" i="0" u="none" strike="noStrike" kern="1200">
                          <a:solidFill>
                            <a:schemeClr val="dk1"/>
                          </a:solidFill>
                          <a:effectLst/>
                          <a:latin typeface="Arial" panose="020B0604020202020204" pitchFamily="34" charset="0"/>
                          <a:ea typeface="+mn-ea"/>
                          <a:cs typeface="Arial" panose="020B0604020202020204" pitchFamily="34" charset="0"/>
                          <a:hlinkClick r:id="rId4"/>
                        </a:rPr>
                        <a:t>MCAS Student Kiosk Technology Guide</a:t>
                      </a: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8469644"/>
                  </a:ext>
                </a:extLst>
              </a:tr>
              <a:tr h="1164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Arial" panose="020B0604020202020204" pitchFamily="34" charset="0"/>
                          <a:cs typeface="Arial" panose="020B0604020202020204" pitchFamily="34" charset="0"/>
                        </a:rPr>
                        <a:t>Overview of the Spanish/English MCAS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rial" panose="020B0604020202020204" pitchFamily="34" charset="0"/>
                          <a:cs typeface="Arial" panose="020B0604020202020204" pitchFamily="34" charset="0"/>
                        </a:rPr>
                        <a:t>All</a:t>
                      </a:r>
                      <a:r>
                        <a:rPr lang="en-US" sz="1400">
                          <a:solidFill>
                            <a:srgbClr val="000000"/>
                          </a:solidFill>
                          <a:latin typeface="Arial" panose="020B0604020202020204" pitchFamily="34" charset="0"/>
                          <a:cs typeface="Arial" panose="020B0604020202020204" pitchFamily="34" charset="0"/>
                        </a:rPr>
                        <a:t> levels of experience</a:t>
                      </a:r>
                    </a:p>
                  </a:txBody>
                  <a:tcPr/>
                </a:tc>
                <a:tc>
                  <a:txBody>
                    <a:bodyPr/>
                    <a:lstStyle/>
                    <a:p>
                      <a:r>
                        <a:rPr lang="en-US" sz="1400" b="0" i="0" kern="1200">
                          <a:solidFill>
                            <a:schemeClr val="dk1"/>
                          </a:solidFill>
                          <a:effectLst/>
                          <a:latin typeface="Arial" panose="020B0604020202020204" pitchFamily="34" charset="0"/>
                          <a:ea typeface="+mn-ea"/>
                          <a:cs typeface="Arial" panose="020B0604020202020204" pitchFamily="34" charset="0"/>
                          <a:hlinkClick r:id="rId5"/>
                        </a:rPr>
                        <a:t>Tuesday, February 10 at 9:30–11:00 a.m.</a:t>
                      </a:r>
                      <a:endParaRPr lang="en-US" sz="14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400" b="0" i="0" kern="1200">
                          <a:solidFill>
                            <a:srgbClr val="000000"/>
                          </a:solidFill>
                          <a:effectLst/>
                          <a:latin typeface="Arial" panose="020B0604020202020204" pitchFamily="34" charset="0"/>
                          <a:ea typeface="+mn-ea"/>
                          <a:cs typeface="Arial" panose="020B0604020202020204" pitchFamily="34" charset="0"/>
                        </a:rPr>
                        <a:t>Principals and STCs, DTCs, EL directors, Dual Language program directors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sng" strike="noStrike" kern="1200">
                          <a:solidFill>
                            <a:schemeClr val="dk1"/>
                          </a:solidFill>
                          <a:effectLst/>
                          <a:latin typeface="Arial" panose="020B0604020202020204" pitchFamily="34" charset="0"/>
                          <a:ea typeface="+mn-ea"/>
                          <a:cs typeface="Arial" panose="020B0604020202020204" pitchFamily="34" charset="0"/>
                          <a:hlinkClick r:id="rId6"/>
                        </a:rPr>
                        <a:t>Accessibility and Accommodations Manual for the 2025–26 Test Administrations</a:t>
                      </a:r>
                      <a:endParaRPr lang="en-US" sz="1400">
                        <a:solidFill>
                          <a:srgbClr val="000000"/>
                        </a:solidFill>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2110951"/>
                  </a:ext>
                </a:extLst>
              </a:tr>
              <a:tr h="946673">
                <a:tc>
                  <a:txBody>
                    <a:bodyPr/>
                    <a:lstStyle/>
                    <a:p>
                      <a:r>
                        <a:rPr lang="en-US" sz="1400" b="0" i="0" kern="1200">
                          <a:solidFill>
                            <a:srgbClr val="000000"/>
                          </a:solidFill>
                          <a:effectLst/>
                          <a:latin typeface="Arial" panose="020B0604020202020204" pitchFamily="34" charset="0"/>
                          <a:ea typeface="+mn-ea"/>
                          <a:cs typeface="Arial" panose="020B0604020202020204" pitchFamily="34" charset="0"/>
                        </a:rPr>
                        <a:t>Tasks in the MCAS Portal Before Testing</a:t>
                      </a:r>
                    </a:p>
                    <a:p>
                      <a:endParaRPr lang="en-US" sz="1400" b="0" i="0"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a:solidFill>
                            <a:srgbClr val="000000"/>
                          </a:solidFill>
                          <a:effectLst/>
                          <a:latin typeface="Arial" panose="020B0604020202020204" pitchFamily="34" charset="0"/>
                          <a:ea typeface="+mn-ea"/>
                          <a:cs typeface="Arial" panose="020B0604020202020204" pitchFamily="34" charset="0"/>
                        </a:rPr>
                        <a:t>All</a:t>
                      </a:r>
                      <a:r>
                        <a:rPr lang="en-US" sz="1400" b="0" i="0" kern="1200">
                          <a:solidFill>
                            <a:srgbClr val="000000"/>
                          </a:solidFill>
                          <a:effectLst/>
                          <a:latin typeface="Arial" panose="020B0604020202020204" pitchFamily="34" charset="0"/>
                          <a:ea typeface="+mn-ea"/>
                          <a:cs typeface="Arial" panose="020B0604020202020204" pitchFamily="34" charset="0"/>
                        </a:rPr>
                        <a:t> levels of experience</a:t>
                      </a:r>
                      <a:endParaRPr lang="en-US" sz="1400">
                        <a:solidFill>
                          <a:srgbClr val="000000"/>
                        </a:solidFill>
                        <a:latin typeface="Arial" panose="020B0604020202020204" pitchFamily="34" charset="0"/>
                        <a:cs typeface="Arial" panose="020B0604020202020204" pitchFamily="34" charset="0"/>
                      </a:endParaRPr>
                    </a:p>
                  </a:txBody>
                  <a:tcPr/>
                </a:tc>
                <a:tc>
                  <a:txBody>
                    <a:bodyPr/>
                    <a:lstStyle/>
                    <a:p>
                      <a:r>
                        <a:rPr lang="en-US" sz="1400" b="0" i="0" u="none" strike="noStrike" kern="1200">
                          <a:solidFill>
                            <a:schemeClr val="dk1"/>
                          </a:solidFill>
                          <a:effectLst/>
                          <a:latin typeface="Arial" panose="020B0604020202020204" pitchFamily="34" charset="0"/>
                          <a:ea typeface="+mn-ea"/>
                          <a:cs typeface="Arial" panose="020B0604020202020204" pitchFamily="34" charset="0"/>
                          <a:hlinkClick r:id="rId7"/>
                        </a:rPr>
                        <a:t>Wednesday, March 4 at 9:30–11:00 a.m.</a:t>
                      </a:r>
                      <a:endParaRPr lang="en-US" sz="1400">
                        <a:latin typeface="Arial" panose="020B0604020202020204" pitchFamily="34" charset="0"/>
                        <a:cs typeface="Arial" panose="020B0604020202020204" pitchFamily="34" charset="0"/>
                      </a:endParaRPr>
                    </a:p>
                  </a:txBody>
                  <a:tcPr/>
                </a:tc>
                <a:tc>
                  <a:txBody>
                    <a:bodyPr/>
                    <a:lstStyle/>
                    <a:p>
                      <a:r>
                        <a:rPr lang="en-US" sz="14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rgbClr val="000000"/>
                          </a:solidFill>
                          <a:effectLst/>
                          <a:latin typeface="Arial" panose="020B0604020202020204" pitchFamily="34" charset="0"/>
                          <a:ea typeface="+mn-ea"/>
                          <a:cs typeface="Arial" panose="020B0604020202020204" pitchFamily="34" charset="0"/>
                          <a:hlinkClick r:id="rId8"/>
                        </a:rPr>
                        <a:t>Guide to the MCAS Portal</a:t>
                      </a:r>
                      <a:endParaRPr lang="en-US" sz="140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9486312"/>
                  </a:ext>
                </a:extLst>
              </a:tr>
              <a:tr h="946673">
                <a:tc>
                  <a:txBody>
                    <a:bodyPr/>
                    <a:lstStyle/>
                    <a:p>
                      <a:r>
                        <a:rPr lang="en-US" sz="1400" b="0" i="0" kern="1200">
                          <a:solidFill>
                            <a:srgbClr val="000000"/>
                          </a:solidFill>
                          <a:effectLst/>
                          <a:latin typeface="Arial" panose="020B0604020202020204" pitchFamily="34" charset="0"/>
                          <a:ea typeface="+mn-ea"/>
                          <a:cs typeface="Arial" panose="020B0604020202020204" pitchFamily="34" charset="0"/>
                        </a:rPr>
                        <a:t>Tasks in the MCAS Portal During and After Testing</a:t>
                      </a:r>
                    </a:p>
                    <a:p>
                      <a:endParaRPr lang="en-US" sz="1400" b="0" i="0"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a:solidFill>
                            <a:srgbClr val="000000"/>
                          </a:solidFill>
                          <a:effectLst/>
                          <a:latin typeface="Arial" panose="020B0604020202020204" pitchFamily="34" charset="0"/>
                          <a:ea typeface="+mn-ea"/>
                          <a:cs typeface="Arial" panose="020B0604020202020204" pitchFamily="34" charset="0"/>
                        </a:rPr>
                        <a:t>All</a:t>
                      </a:r>
                      <a:r>
                        <a:rPr lang="en-US" sz="1400" b="0" i="0" kern="1200">
                          <a:solidFill>
                            <a:srgbClr val="000000"/>
                          </a:solidFill>
                          <a:effectLst/>
                          <a:latin typeface="Arial" panose="020B0604020202020204" pitchFamily="34" charset="0"/>
                          <a:ea typeface="+mn-ea"/>
                          <a:cs typeface="Arial" panose="020B0604020202020204" pitchFamily="34" charset="0"/>
                        </a:rPr>
                        <a:t> levels of experience</a:t>
                      </a:r>
                      <a:endParaRPr lang="en-US" sz="1400">
                        <a:solidFill>
                          <a:srgbClr val="000000"/>
                        </a:solidFill>
                        <a:latin typeface="Arial" panose="020B0604020202020204" pitchFamily="34" charset="0"/>
                        <a:cs typeface="Arial" panose="020B0604020202020204" pitchFamily="34" charset="0"/>
                      </a:endParaRPr>
                    </a:p>
                  </a:txBody>
                  <a:tcPr/>
                </a:tc>
                <a:tc>
                  <a:txBody>
                    <a:bodyPr/>
                    <a:lstStyle/>
                    <a:p>
                      <a:r>
                        <a:rPr lang="en-US" sz="1400" b="0" i="0" u="none" strike="noStrike" kern="1200">
                          <a:solidFill>
                            <a:schemeClr val="dk1"/>
                          </a:solidFill>
                          <a:effectLst/>
                          <a:latin typeface="Arial" panose="020B0604020202020204" pitchFamily="34" charset="0"/>
                          <a:ea typeface="+mn-ea"/>
                          <a:cs typeface="Arial" panose="020B0604020202020204" pitchFamily="34" charset="0"/>
                          <a:hlinkClick r:id="rId9"/>
                        </a:rPr>
                        <a:t>Thursday, March 12 at 9:30–11:00 a.m.</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rgbClr val="000000"/>
                          </a:solidFill>
                          <a:effectLst/>
                          <a:latin typeface="Arial" panose="020B0604020202020204" pitchFamily="34" charset="0"/>
                          <a:ea typeface="+mn-ea"/>
                          <a:cs typeface="Arial" panose="020B0604020202020204" pitchFamily="34" charset="0"/>
                          <a:hlinkClick r:id="rId8"/>
                        </a:rPr>
                        <a:t>Guide to the MCAS Portal</a:t>
                      </a:r>
                      <a:endParaRPr lang="en-US" sz="1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latin typeface="Arial" panose="020B0604020202020204" pitchFamily="34" charset="0"/>
                        <a:cs typeface="Arial" panose="020B0604020202020204" pitchFamily="34" charset="0"/>
                      </a:endParaRPr>
                    </a:p>
                    <a:p>
                      <a:endParaRPr lang="en-US" sz="140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268679"/>
                  </a:ext>
                </a:extLst>
              </a:tr>
            </a:tbl>
          </a:graphicData>
        </a:graphic>
      </p:graphicFrame>
      <p:sp>
        <p:nvSpPr>
          <p:cNvPr id="3" name="Slide Number Placeholder 2">
            <a:extLst>
              <a:ext uri="{FF2B5EF4-FFF2-40B4-BE49-F238E27FC236}">
                <a16:creationId xmlns:a16="http://schemas.microsoft.com/office/drawing/2014/main" id="{71E5F910-6A6D-7080-A3F6-95CC12FBFC78}"/>
              </a:ext>
            </a:extLst>
          </p:cNvPr>
          <p:cNvSpPr>
            <a:spLocks noGrp="1"/>
          </p:cNvSpPr>
          <p:nvPr>
            <p:ph type="sldNum" sz="quarter" idx="12"/>
          </p:nvPr>
        </p:nvSpPr>
        <p:spPr/>
        <p:txBody>
          <a:bodyPr/>
          <a:lstStyle/>
          <a:p>
            <a:fld id="{68A8D22E-6BC5-9E47-900C-2BB94685D9F5}" type="slidenum">
              <a:rPr lang="en-US" smtClean="0"/>
              <a:t>67</a:t>
            </a:fld>
            <a:endParaRPr lang="en-US"/>
          </a:p>
        </p:txBody>
      </p:sp>
    </p:spTree>
    <p:extLst>
      <p:ext uri="{BB962C8B-B14F-4D97-AF65-F5344CB8AC3E}">
        <p14:creationId xmlns:p14="http://schemas.microsoft.com/office/powerpoint/2010/main" val="1369225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40E-04C7-D1FF-9866-AC29CC33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46F1-0305-6A98-64E6-EE93376B48E3}"/>
              </a:ext>
            </a:extLst>
          </p:cNvPr>
          <p:cNvSpPr>
            <a:spLocks noGrp="1"/>
          </p:cNvSpPr>
          <p:nvPr>
            <p:ph type="title"/>
          </p:nvPr>
        </p:nvSpPr>
        <p:spPr/>
        <p:txBody>
          <a:bodyPr/>
          <a:lstStyle/>
          <a:p>
            <a:r>
              <a:rPr lang="en-US" sz="3600">
                <a:solidFill>
                  <a:schemeClr val="bg1"/>
                </a:solidFill>
                <a:latin typeface="Arial" panose="020B0604020202020204" pitchFamily="34" charset="0"/>
                <a:cs typeface="Arial" panose="020B0604020202020204" pitchFamily="34" charset="0"/>
              </a:rPr>
              <a:t>Upcoming “Office Hours” Sessions </a:t>
            </a:r>
            <a:endParaRPr lang="en-US" sz="3600" u="sng">
              <a:solidFill>
                <a:schemeClr val="bg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5325F11B-0A36-9C59-D646-7D9DDCBEA2AC}"/>
              </a:ext>
            </a:extLst>
          </p:cNvPr>
          <p:cNvGraphicFramePr>
            <a:graphicFrameLocks noGrp="1"/>
          </p:cNvGraphicFramePr>
          <p:nvPr>
            <p:ph idx="1"/>
            <p:extLst>
              <p:ext uri="{D42A27DB-BD31-4B8C-83A1-F6EECF244321}">
                <p14:modId xmlns:p14="http://schemas.microsoft.com/office/powerpoint/2010/main" val="4038111023"/>
              </p:ext>
            </p:extLst>
          </p:nvPr>
        </p:nvGraphicFramePr>
        <p:xfrm>
          <a:off x="662988" y="1837169"/>
          <a:ext cx="10866024" cy="3383280"/>
        </p:xfrm>
        <a:graphic>
          <a:graphicData uri="http://schemas.openxmlformats.org/drawingml/2006/table">
            <a:tbl>
              <a:tblPr firstRow="1" bandRow="1">
                <a:tableStyleId>{5C22544A-7EE6-4342-B048-85BDC9FD1C3A}</a:tableStyleId>
              </a:tblPr>
              <a:tblGrid>
                <a:gridCol w="2716506">
                  <a:extLst>
                    <a:ext uri="{9D8B030D-6E8A-4147-A177-3AD203B41FA5}">
                      <a16:colId xmlns:a16="http://schemas.microsoft.com/office/drawing/2014/main" val="3017796956"/>
                    </a:ext>
                  </a:extLst>
                </a:gridCol>
                <a:gridCol w="2410751">
                  <a:extLst>
                    <a:ext uri="{9D8B030D-6E8A-4147-A177-3AD203B41FA5}">
                      <a16:colId xmlns:a16="http://schemas.microsoft.com/office/drawing/2014/main" val="3932785478"/>
                    </a:ext>
                  </a:extLst>
                </a:gridCol>
                <a:gridCol w="2812936">
                  <a:extLst>
                    <a:ext uri="{9D8B030D-6E8A-4147-A177-3AD203B41FA5}">
                      <a16:colId xmlns:a16="http://schemas.microsoft.com/office/drawing/2014/main" val="2135605287"/>
                    </a:ext>
                  </a:extLst>
                </a:gridCol>
                <a:gridCol w="2925831">
                  <a:extLst>
                    <a:ext uri="{9D8B030D-6E8A-4147-A177-3AD203B41FA5}">
                      <a16:colId xmlns:a16="http://schemas.microsoft.com/office/drawing/2014/main" val="1534402281"/>
                    </a:ext>
                  </a:extLst>
                </a:gridCol>
              </a:tblGrid>
              <a:tr h="532350">
                <a:tc>
                  <a:txBody>
                    <a:bodyPr/>
                    <a:lstStyle/>
                    <a:p>
                      <a:r>
                        <a:rPr lang="en-US">
                          <a:latin typeface="Arial" panose="020B0604020202020204" pitchFamily="34" charset="0"/>
                          <a:cs typeface="Arial" panose="020B0604020202020204" pitchFamily="34" charset="0"/>
                        </a:rPr>
                        <a:t>Session</a:t>
                      </a:r>
                    </a:p>
                  </a:txBody>
                  <a:tcPr/>
                </a:tc>
                <a:tc>
                  <a:txBody>
                    <a:bodyPr/>
                    <a:lstStyle/>
                    <a:p>
                      <a:r>
                        <a:rPr lang="en-US">
                          <a:latin typeface="Arial" panose="020B0604020202020204" pitchFamily="34" charset="0"/>
                          <a:cs typeface="Arial" panose="020B0604020202020204" pitchFamily="34" charset="0"/>
                        </a:rPr>
                        <a:t>Date and Registration Link</a:t>
                      </a: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Intended Audience</a:t>
                      </a:r>
                      <a:endParaRPr lang="en-US">
                        <a:latin typeface="Arial" panose="020B0604020202020204" pitchFamily="34" charset="0"/>
                        <a:cs typeface="Arial" panose="020B0604020202020204" pitchFamily="34" charset="0"/>
                      </a:endParaRP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Recommended </a:t>
                      </a:r>
                      <a:br>
                        <a:rPr lang="en-US" sz="1800" b="1" i="0" kern="1200">
                          <a:solidFill>
                            <a:schemeClr val="lt1"/>
                          </a:solidFill>
                          <a:effectLst/>
                          <a:latin typeface="Arial" panose="020B0604020202020204" pitchFamily="34" charset="0"/>
                          <a:ea typeface="+mn-ea"/>
                          <a:cs typeface="Arial" panose="020B0604020202020204" pitchFamily="34" charset="0"/>
                        </a:rPr>
                      </a:br>
                      <a:r>
                        <a:rPr lang="en-US" sz="1800" b="1" i="0" kern="1200">
                          <a:solidFill>
                            <a:schemeClr val="lt1"/>
                          </a:solidFill>
                          <a:effectLst/>
                          <a:latin typeface="Arial" panose="020B0604020202020204" pitchFamily="34" charset="0"/>
                          <a:ea typeface="+mn-ea"/>
                          <a:cs typeface="Arial" panose="020B0604020202020204" pitchFamily="34" charset="0"/>
                        </a:rPr>
                        <a:t>Read-Ahead Materials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760500">
                <a:tc>
                  <a:txBody>
                    <a:bodyPr/>
                    <a:lstStyle/>
                    <a:p>
                      <a:r>
                        <a:rPr lang="en-US" b="0">
                          <a:solidFill>
                            <a:srgbClr val="000000"/>
                          </a:solidFill>
                          <a:latin typeface="Arial" panose="020B0604020202020204" pitchFamily="34" charset="0"/>
                          <a:cs typeface="Arial" panose="020B0604020202020204" pitchFamily="34" charset="0"/>
                        </a:rPr>
                        <a:t>Office Hours for Accessibility and Accommodations</a:t>
                      </a:r>
                    </a:p>
                  </a:txBody>
                  <a:tcPr/>
                </a:tc>
                <a:tc>
                  <a:txBody>
                    <a:bodyPr/>
                    <a:lstStyle/>
                    <a:p>
                      <a:r>
                        <a:rPr lang="en-US" sz="1800" b="0" i="0" kern="1200">
                          <a:solidFill>
                            <a:schemeClr val="dk1"/>
                          </a:solidFill>
                          <a:effectLst/>
                          <a:latin typeface="Arial" panose="020B0604020202020204" pitchFamily="34" charset="0"/>
                          <a:ea typeface="+mn-ea"/>
                          <a:cs typeface="Arial" panose="020B0604020202020204" pitchFamily="34" charset="0"/>
                          <a:hlinkClick r:id="rId3"/>
                        </a:rPr>
                        <a:t>Monday, January 26 at 9:30–10:30 a.m.</a:t>
                      </a:r>
                      <a:endParaRPr lang="en-US" sz="18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STCs, DTCs, special education supervisors </a:t>
                      </a:r>
                    </a:p>
                  </a:txBody>
                  <a:tcPr/>
                </a:tc>
                <a:tc>
                  <a:txBody>
                    <a:bodyPr/>
                    <a:lstStyle/>
                    <a:p>
                      <a:r>
                        <a:rPr lang="en-US">
                          <a:latin typeface="Arial" panose="020B0604020202020204" pitchFamily="34" charset="0"/>
                          <a:cs typeface="Arial" panose="020B0604020202020204" pitchFamily="34" charset="0"/>
                          <a:hlinkClick r:id="rId4"/>
                        </a:rPr>
                        <a:t>Accessibility and Accommodations Manual</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3350362"/>
                  </a:ext>
                </a:extLst>
              </a:tr>
              <a:tr h="76050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Student Registration Office Hours </a:t>
                      </a:r>
                    </a:p>
                    <a:p>
                      <a:endParaRPr lang="en-US" sz="1800" b="0" i="0" kern="1200">
                        <a:solidFill>
                          <a:srgbClr val="000000"/>
                        </a:solidFill>
                        <a:effectLst/>
                        <a:latin typeface="Arial" panose="020B0604020202020204" pitchFamily="34" charset="0"/>
                        <a:ea typeface="+mn-ea"/>
                        <a:cs typeface="Arial" panose="020B0604020202020204" pitchFamily="34" charset="0"/>
                      </a:endParaRPr>
                    </a:p>
                  </a:txBody>
                  <a:tcPr/>
                </a:tc>
                <a:tc>
                  <a:txBody>
                    <a:bodyPr/>
                    <a:lstStyle/>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5"/>
                        </a:rPr>
                        <a:t>Wednesday, January 28 at 9:30–10:30 a.m.</a:t>
                      </a:r>
                      <a:endParaRPr lang="en-US" sz="18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tc>
                <a:tc>
                  <a:txBody>
                    <a:bodyPr/>
                    <a:lstStyle/>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6"/>
                        </a:rPr>
                        <a:t>Part III of the Guide to the MCAS Portal: Student Registration</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8469644"/>
                  </a:ext>
                </a:extLst>
              </a:tr>
              <a:tr h="76050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Office Hours — MCAS Portal Tasks </a:t>
                      </a:r>
                    </a:p>
                    <a:p>
                      <a:endParaRPr lang="en-US" sz="1800" b="0" i="0" kern="120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fontAlgn="t"/>
                      <a:r>
                        <a:rPr lang="en-US" u="none" strike="noStrike">
                          <a:solidFill>
                            <a:srgbClr val="0060C7"/>
                          </a:solidFill>
                          <a:effectLst/>
                          <a:latin typeface="Arial" panose="020B0604020202020204" pitchFamily="34" charset="0"/>
                          <a:cs typeface="Arial" panose="020B0604020202020204" pitchFamily="34" charset="0"/>
                          <a:hlinkClick r:id="rId7"/>
                        </a:rPr>
                        <a:t>Thursday, March 19 at 9:30–10:30 a.m.</a:t>
                      </a:r>
                      <a:endParaRPr lang="en-US">
                        <a:effectLst/>
                        <a:latin typeface="Arial" panose="020B0604020202020204" pitchFamily="34" charset="0"/>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tc>
                <a:tc>
                  <a:txBody>
                    <a:bodyPr/>
                    <a:lstStyle/>
                    <a:p>
                      <a:pPr marL="0" indent="0">
                        <a:buFont typeface="Arial" panose="020B0604020202020204" pitchFamily="34" charset="0"/>
                        <a:buNone/>
                      </a:pPr>
                      <a:r>
                        <a:rPr lang="en-US" sz="1800" b="0" i="0" kern="1200">
                          <a:solidFill>
                            <a:schemeClr val="dk1"/>
                          </a:solidFill>
                          <a:effectLst/>
                          <a:latin typeface="Arial" panose="020B0604020202020204" pitchFamily="34" charset="0"/>
                          <a:ea typeface="+mn-ea"/>
                          <a:cs typeface="Arial" panose="020B0604020202020204" pitchFamily="34" charset="0"/>
                          <a:hlinkClick r:id="rId6"/>
                        </a:rPr>
                        <a:t>Guide to the MCAS Portal</a:t>
                      </a:r>
                      <a:endParaRPr lang="en-US" sz="18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97405076"/>
                  </a:ext>
                </a:extLst>
              </a:tr>
            </a:tbl>
          </a:graphicData>
        </a:graphic>
      </p:graphicFrame>
      <p:sp>
        <p:nvSpPr>
          <p:cNvPr id="3" name="Slide Number Placeholder 2">
            <a:extLst>
              <a:ext uri="{FF2B5EF4-FFF2-40B4-BE49-F238E27FC236}">
                <a16:creationId xmlns:a16="http://schemas.microsoft.com/office/drawing/2014/main" id="{3F72773D-9800-B534-F715-D5B37F57F2EF}"/>
              </a:ext>
            </a:extLst>
          </p:cNvPr>
          <p:cNvSpPr>
            <a:spLocks noGrp="1"/>
          </p:cNvSpPr>
          <p:nvPr>
            <p:ph type="sldNum" sz="quarter" idx="12"/>
          </p:nvPr>
        </p:nvSpPr>
        <p:spPr/>
        <p:txBody>
          <a:bodyPr/>
          <a:lstStyle/>
          <a:p>
            <a:fld id="{68A8D22E-6BC5-9E47-900C-2BB94685D9F5}" type="slidenum">
              <a:rPr lang="en-US" smtClean="0"/>
              <a:t>68</a:t>
            </a:fld>
            <a:endParaRPr lang="en-US"/>
          </a:p>
        </p:txBody>
      </p:sp>
    </p:spTree>
    <p:extLst>
      <p:ext uri="{BB962C8B-B14F-4D97-AF65-F5344CB8AC3E}">
        <p14:creationId xmlns:p14="http://schemas.microsoft.com/office/powerpoint/2010/main" val="3784263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400">
                <a:solidFill>
                  <a:schemeClr val="bg1"/>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1"/>
            <p:extLst>
              <p:ext uri="{D42A27DB-BD31-4B8C-83A1-F6EECF244321}">
                <p14:modId xmlns:p14="http://schemas.microsoft.com/office/powerpoint/2010/main" val="2398509653"/>
              </p:ext>
            </p:extLst>
          </p:nvPr>
        </p:nvGraphicFramePr>
        <p:xfrm>
          <a:off x="875404" y="1837169"/>
          <a:ext cx="10084145" cy="4053840"/>
        </p:xfrm>
        <a:graphic>
          <a:graphicData uri="http://schemas.openxmlformats.org/drawingml/2006/table">
            <a:tbl>
              <a:tblPr firstRow="1" bandRow="1">
                <a:tableStyleId>{5C22544A-7EE6-4342-B048-85BDC9FD1C3A}</a:tableStyleId>
              </a:tblPr>
              <a:tblGrid>
                <a:gridCol w="6366644">
                  <a:extLst>
                    <a:ext uri="{9D8B030D-6E8A-4147-A177-3AD203B41FA5}">
                      <a16:colId xmlns:a16="http://schemas.microsoft.com/office/drawing/2014/main" val="693765042"/>
                    </a:ext>
                  </a:extLst>
                </a:gridCol>
                <a:gridCol w="3717501">
                  <a:extLst>
                    <a:ext uri="{9D8B030D-6E8A-4147-A177-3AD203B41FA5}">
                      <a16:colId xmlns:a16="http://schemas.microsoft.com/office/drawing/2014/main" val="4077489660"/>
                    </a:ext>
                  </a:extLst>
                </a:gridCol>
              </a:tblGrid>
              <a:tr h="320649">
                <a:tc>
                  <a:txBody>
                    <a:bodyPr/>
                    <a:lstStyle/>
                    <a:p>
                      <a:pPr marL="0" algn="l" defTabSz="914126" rtl="0" eaLnBrk="1" latinLnBrk="0" hangingPunct="1"/>
                      <a:r>
                        <a:rPr lang="en-US" sz="2000" b="1" kern="1200">
                          <a:solidFill>
                            <a:schemeClr val="lt1"/>
                          </a:solidFill>
                          <a:latin typeface="Arial"/>
                          <a:ea typeface="+mn-ea"/>
                          <a:cs typeface="Arial"/>
                        </a:rPr>
                        <a:t>Resource</a:t>
                      </a:r>
                    </a:p>
                  </a:txBody>
                  <a:tcPr/>
                </a:tc>
                <a:tc>
                  <a:txBody>
                    <a:bodyPr/>
                    <a:lstStyle/>
                    <a:p>
                      <a:pPr marL="0" algn="l" defTabSz="914126" rtl="0" eaLnBrk="1" latinLnBrk="0" hangingPunct="1"/>
                      <a:r>
                        <a:rPr lang="en-US" sz="2000" b="1" kern="1200">
                          <a:solidFill>
                            <a:schemeClr val="lt1"/>
                          </a:solidFill>
                          <a:latin typeface="Arial"/>
                          <a:ea typeface="+mn-ea"/>
                          <a:cs typeface="Arial"/>
                        </a:rPr>
                        <a:t>Location</a:t>
                      </a:r>
                    </a:p>
                  </a:txBody>
                  <a:tcPr/>
                </a:tc>
                <a:extLst>
                  <a:ext uri="{0D108BD9-81ED-4DB2-BD59-A6C34878D82A}">
                    <a16:rowId xmlns:a16="http://schemas.microsoft.com/office/drawing/2014/main" val="2087652330"/>
                  </a:ext>
                </a:extLst>
              </a:tr>
              <a:tr h="369980">
                <a:tc>
                  <a:txBody>
                    <a:bodyPr/>
                    <a:lstStyle/>
                    <a:p>
                      <a:pPr marL="0" algn="l" defTabSz="914126" rtl="0" eaLnBrk="1" latinLnBrk="0" hangingPunct="1"/>
                      <a:r>
                        <a:rPr lang="en-US" sz="2400" kern="1200">
                          <a:solidFill>
                            <a:schemeClr val="dk1"/>
                          </a:solidFill>
                          <a:latin typeface="Arial"/>
                          <a:ea typeface="+mn-ea"/>
                          <a:cs typeface="Arial"/>
                        </a:rPr>
                        <a:t>MCAS Resource Center </a:t>
                      </a:r>
                    </a:p>
                  </a:txBody>
                  <a:tcPr/>
                </a:tc>
                <a:tc>
                  <a:txBody>
                    <a:bodyPr/>
                    <a:lstStyle/>
                    <a:p>
                      <a:r>
                        <a:rPr lang="en-US" sz="1800">
                          <a:latin typeface="Arial"/>
                          <a:cs typeface="Arial"/>
                          <a:hlinkClick r:id="rId3"/>
                        </a:rPr>
                        <a:t>mcas.onlinehelp.cognia.org </a:t>
                      </a:r>
                      <a:endParaRPr lang="en-US" sz="1800">
                        <a:latin typeface="Arial"/>
                        <a:cs typeface="Arial"/>
                      </a:endParaRPr>
                    </a:p>
                  </a:txBody>
                  <a:tcPr/>
                </a:tc>
                <a:extLst>
                  <a:ext uri="{0D108BD9-81ED-4DB2-BD59-A6C34878D82A}">
                    <a16:rowId xmlns:a16="http://schemas.microsoft.com/office/drawing/2014/main" val="2300032679"/>
                  </a:ext>
                </a:extLst>
              </a:tr>
              <a:tr h="616634">
                <a:tc>
                  <a:txBody>
                    <a:bodyPr/>
                    <a:lstStyle/>
                    <a:p>
                      <a:pPr marL="0" algn="l" defTabSz="914126" rtl="0" eaLnBrk="1" latinLnBrk="0" hangingPunct="1"/>
                      <a:r>
                        <a:rPr lang="en-US" sz="2400" kern="1200">
                          <a:solidFill>
                            <a:schemeClr val="dk1"/>
                          </a:solidFill>
                          <a:latin typeface="Arial"/>
                          <a:ea typeface="+mn-ea"/>
                          <a:cs typeface="Arial"/>
                        </a:rPr>
                        <a:t>MCAS Portal Guide</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a:ea typeface="+mn-ea"/>
                          <a:cs typeface="Arial"/>
                        </a:rPr>
                        <a:t>Guide to the MCAS Portal – refer to Part III: Student Registration</a:t>
                      </a:r>
                    </a:p>
                  </a:txBody>
                  <a:tcPr/>
                </a:tc>
                <a:tc>
                  <a:txBody>
                    <a:bodyPr/>
                    <a:lstStyle/>
                    <a:p>
                      <a:r>
                        <a:rPr lang="en-US" sz="1800">
                          <a:latin typeface="Arial"/>
                          <a:cs typeface="Arial"/>
                          <a:hlinkClick r:id="rId4"/>
                        </a:rPr>
                        <a:t>https://mcas.onlinehelp.cognia.org/</a:t>
                      </a:r>
                      <a:br>
                        <a:rPr lang="en-US" sz="1800">
                          <a:latin typeface="Arial"/>
                          <a:cs typeface="Arial"/>
                          <a:hlinkClick r:id="rId4"/>
                        </a:rPr>
                      </a:br>
                      <a:r>
                        <a:rPr lang="en-US" sz="1800">
                          <a:latin typeface="Arial"/>
                          <a:cs typeface="Arial"/>
                          <a:hlinkClick r:id="rId4"/>
                        </a:rPr>
                        <a:t>portal/</a:t>
                      </a:r>
                      <a:r>
                        <a:rPr lang="en-US" sz="1800">
                          <a:latin typeface="Arial"/>
                          <a:cs typeface="Arial"/>
                        </a:rPr>
                        <a:t> </a:t>
                      </a:r>
                    </a:p>
                  </a:txBody>
                  <a:tcPr/>
                </a:tc>
                <a:extLst>
                  <a:ext uri="{0D108BD9-81ED-4DB2-BD59-A6C34878D82A}">
                    <a16:rowId xmlns:a16="http://schemas.microsoft.com/office/drawing/2014/main" val="2405862612"/>
                  </a:ext>
                </a:extLst>
              </a:tr>
              <a:tr h="616634">
                <a:tc>
                  <a:txBody>
                    <a:bodyPr/>
                    <a:lstStyle/>
                    <a:p>
                      <a:pPr marL="0" algn="l" defTabSz="914126" rtl="0" eaLnBrk="1" latinLnBrk="0" hangingPunct="1"/>
                      <a:r>
                        <a:rPr lang="en-US" sz="2400" kern="1200">
                          <a:solidFill>
                            <a:schemeClr val="dk1"/>
                          </a:solidFill>
                          <a:latin typeface="Arial"/>
                          <a:ea typeface="+mn-ea"/>
                          <a:cs typeface="Arial"/>
                        </a:rPr>
                        <a:t>Technology Information</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a:ea typeface="+mn-ea"/>
                          <a:cs typeface="Arial"/>
                        </a:rPr>
                        <a:t>MCAS Student Kiosk Technology Guide </a:t>
                      </a:r>
                    </a:p>
                  </a:txBody>
                  <a:tcPr/>
                </a:tc>
                <a:tc>
                  <a:txBody>
                    <a:bodyPr/>
                    <a:lstStyle/>
                    <a:p>
                      <a:r>
                        <a:rPr lang="en-US" sz="1800">
                          <a:latin typeface="Arial"/>
                          <a:cs typeface="Arial"/>
                          <a:hlinkClick r:id="rId5"/>
                        </a:rPr>
                        <a:t>https://mcas.onlinehelp.cognia.org/</a:t>
                      </a:r>
                      <a:br>
                        <a:rPr lang="en-US" sz="1800">
                          <a:latin typeface="Arial"/>
                          <a:cs typeface="Arial"/>
                          <a:hlinkClick r:id="rId5"/>
                        </a:rPr>
                      </a:br>
                      <a:r>
                        <a:rPr lang="en-US" sz="1800">
                          <a:latin typeface="Arial"/>
                          <a:cs typeface="Arial"/>
                          <a:hlinkClick r:id="rId5"/>
                        </a:rPr>
                        <a:t>technology-setup/</a:t>
                      </a:r>
                      <a:r>
                        <a:rPr lang="en-US" sz="1800">
                          <a:latin typeface="Arial"/>
                          <a:cs typeface="Arial"/>
                        </a:rPr>
                        <a:t> </a:t>
                      </a:r>
                    </a:p>
                  </a:txBody>
                  <a:tcPr/>
                </a:tc>
                <a:extLst>
                  <a:ext uri="{0D108BD9-81ED-4DB2-BD59-A6C34878D82A}">
                    <a16:rowId xmlns:a16="http://schemas.microsoft.com/office/drawing/2014/main" val="822600052"/>
                  </a:ext>
                </a:extLst>
              </a:tr>
              <a:tr h="1109940">
                <a:tc>
                  <a:txBody>
                    <a:bodyPr/>
                    <a:lstStyle/>
                    <a:p>
                      <a:pPr marL="0" algn="l" defTabSz="914126" rtl="0" eaLnBrk="1" latinLnBrk="0" hangingPunct="1"/>
                      <a:r>
                        <a:rPr lang="en-US" sz="2400" kern="1200">
                          <a:solidFill>
                            <a:schemeClr val="dk1"/>
                          </a:solidFill>
                          <a:latin typeface="Arial"/>
                          <a:ea typeface="+mn-ea"/>
                          <a:cs typeface="Arial"/>
                        </a:rPr>
                        <a:t>Student Assessment Updates </a:t>
                      </a:r>
                      <a:br>
                        <a:rPr lang="en-US" sz="2400" kern="1200">
                          <a:solidFill>
                            <a:srgbClr val="000000"/>
                          </a:solidFill>
                          <a:latin typeface="Arial"/>
                          <a:ea typeface="+mn-ea"/>
                          <a:cs typeface="Arial"/>
                        </a:rPr>
                      </a:br>
                      <a:r>
                        <a:rPr lang="en-US" sz="2000" kern="1200">
                          <a:solidFill>
                            <a:schemeClr val="dk1"/>
                          </a:solidFill>
                          <a:latin typeface="Arial"/>
                          <a:ea typeface="+mn-ea"/>
                          <a:cs typeface="Arial"/>
                        </a:rPr>
                        <a:t>(Biweekly email with important updates about the MCAS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hlinkClick r:id="rId6"/>
                        </a:rPr>
                        <a:t>www.doe.mass.edu/mcas/updates.</a:t>
                      </a:r>
                      <a:br>
                        <a:rPr lang="en-US" sz="1800" dirty="0">
                          <a:latin typeface="Arial"/>
                          <a:cs typeface="Arial"/>
                          <a:hlinkClick r:id="rId6"/>
                        </a:rPr>
                      </a:br>
                      <a:r>
                        <a:rPr lang="en-US" sz="1800" dirty="0">
                          <a:latin typeface="Arial"/>
                          <a:cs typeface="Arial"/>
                          <a:hlinkClick r:id="rId6"/>
                        </a:rPr>
                        <a:t>html</a:t>
                      </a:r>
                      <a:endParaRPr lang="en-US" sz="18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If you do not already receive this email, subscribe using this link: </a:t>
                      </a:r>
                      <a:r>
                        <a:rPr lang="en-US" sz="1600" dirty="0">
                          <a:latin typeface="Arial"/>
                          <a:cs typeface="Arial"/>
                          <a:hlinkClick r:id="rId7"/>
                        </a:rPr>
                        <a:t>http://eepurl.com/ghSOhH</a:t>
                      </a:r>
                      <a:r>
                        <a:rPr lang="en-US" sz="1600" dirty="0">
                          <a:latin typeface="Arial"/>
                          <a:cs typeface="Arial"/>
                        </a:rPr>
                        <a:t> </a:t>
                      </a:r>
                    </a:p>
                  </a:txBody>
                  <a:tcPr/>
                </a:tc>
                <a:extLst>
                  <a:ext uri="{0D108BD9-81ED-4DB2-BD59-A6C34878D82A}">
                    <a16:rowId xmlns:a16="http://schemas.microsoft.com/office/drawing/2014/main" val="2961812291"/>
                  </a:ext>
                </a:extLst>
              </a:tr>
            </a:tbl>
          </a:graphicData>
        </a:graphic>
      </p:graphicFrame>
      <p:sp>
        <p:nvSpPr>
          <p:cNvPr id="3" name="Slide Number Placeholder 2">
            <a:extLst>
              <a:ext uri="{FF2B5EF4-FFF2-40B4-BE49-F238E27FC236}">
                <a16:creationId xmlns:a16="http://schemas.microsoft.com/office/drawing/2014/main" id="{1B7E1E6B-2FC8-8EFA-DC74-3DD0BE8576B0}"/>
              </a:ext>
            </a:extLst>
          </p:cNvPr>
          <p:cNvSpPr>
            <a:spLocks noGrp="1"/>
          </p:cNvSpPr>
          <p:nvPr>
            <p:ph type="sldNum" sz="quarter" idx="12"/>
          </p:nvPr>
        </p:nvSpPr>
        <p:spPr/>
        <p:txBody>
          <a:bodyPr/>
          <a:lstStyle/>
          <a:p>
            <a:fld id="{68A8D22E-6BC5-9E47-900C-2BB94685D9F5}" type="slidenum">
              <a:rPr lang="en-US" smtClean="0"/>
              <a:t>69</a:t>
            </a:fld>
            <a:endParaRPr lang="en-US"/>
          </a:p>
        </p:txBody>
      </p:sp>
    </p:spTree>
    <p:extLst>
      <p:ext uri="{BB962C8B-B14F-4D97-AF65-F5344CB8AC3E}">
        <p14:creationId xmlns:p14="http://schemas.microsoft.com/office/powerpoint/2010/main" val="232993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a:bodyPr>
          <a:lstStyle/>
          <a:p>
            <a:pPr marL="0" indent="0">
              <a:buNone/>
            </a:pPr>
            <a:r>
              <a:rPr lang="en-US" sz="3200" b="1"/>
              <a:t>How many years have you coordinated MCAS test administration?</a:t>
            </a:r>
            <a:br>
              <a:rPr lang="en-US" sz="3200" b="1"/>
            </a:br>
            <a:endParaRPr lang="en-US"/>
          </a:p>
          <a:p>
            <a:pPr marL="1022350" lvl="1" indent="-514350">
              <a:buAutoNum type="alphaUcPeriod"/>
            </a:pPr>
            <a:r>
              <a:rPr lang="en-US" sz="2800"/>
              <a:t>0–This is my first year.</a:t>
            </a:r>
          </a:p>
          <a:p>
            <a:pPr marL="1022350" lvl="1" indent="-514350">
              <a:buAutoNum type="alphaUcPeriod"/>
            </a:pPr>
            <a:r>
              <a:rPr lang="en-US" sz="2800"/>
              <a:t>1 year</a:t>
            </a:r>
          </a:p>
          <a:p>
            <a:pPr marL="1022350" lvl="1" indent="-514350">
              <a:buAutoNum type="alphaUcPeriod"/>
            </a:pPr>
            <a:r>
              <a:rPr lang="en-US" sz="2800"/>
              <a:t>2–3 years</a:t>
            </a:r>
          </a:p>
          <a:p>
            <a:pPr marL="1022350" lvl="1" indent="-514350">
              <a:buAutoNum type="alphaUcPeriod"/>
            </a:pPr>
            <a:r>
              <a:rPr lang="en-US" sz="2800"/>
              <a:t>4–5 years</a:t>
            </a:r>
          </a:p>
          <a:p>
            <a:pPr marL="1022350" lvl="1" indent="-514350">
              <a:buFont typeface="Arial" panose="020B0604020202020204" pitchFamily="34" charset="0"/>
              <a:buAutoNum type="alphaUcPeriod"/>
            </a:pPr>
            <a:r>
              <a:rPr lang="en-US" sz="2800"/>
              <a:t>6+ years</a:t>
            </a:r>
          </a:p>
          <a:p>
            <a:pPr marL="1022350" lvl="1" indent="-514350">
              <a:buAutoNum type="alphaUcPeriod"/>
            </a:pPr>
            <a:endParaRPr lang="en-US" sz="3200"/>
          </a:p>
        </p:txBody>
      </p:sp>
      <p:sp>
        <p:nvSpPr>
          <p:cNvPr id="4" name="Slide Number Placeholder 3">
            <a:extLst>
              <a:ext uri="{FF2B5EF4-FFF2-40B4-BE49-F238E27FC236}">
                <a16:creationId xmlns:a16="http://schemas.microsoft.com/office/drawing/2014/main" id="{FF5E0614-49DA-9ED1-D68D-1AABC24DF6AD}"/>
              </a:ext>
            </a:extLst>
          </p:cNvPr>
          <p:cNvSpPr>
            <a:spLocks noGrp="1"/>
          </p:cNvSpPr>
          <p:nvPr>
            <p:ph type="sldNum" sz="quarter" idx="12"/>
          </p:nvPr>
        </p:nvSpPr>
        <p:spPr/>
        <p:txBody>
          <a:bodyPr/>
          <a:lstStyle/>
          <a:p>
            <a:fld id="{68A8D22E-6BC5-9E47-900C-2BB94685D9F5}" type="slidenum">
              <a:rPr lang="en-US" smtClean="0"/>
              <a:pPr/>
              <a:t>7</a:t>
            </a:fld>
            <a:endParaRPr lang="en-US"/>
          </a:p>
        </p:txBody>
      </p:sp>
    </p:spTree>
    <p:extLst>
      <p:ext uri="{BB962C8B-B14F-4D97-AF65-F5344CB8AC3E}">
        <p14:creationId xmlns:p14="http://schemas.microsoft.com/office/powerpoint/2010/main" val="3216928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3999">
                <a:solidFill>
                  <a:schemeClr val="bg1"/>
                </a:solidFill>
              </a:rPr>
              <a:t>Next Steps</a:t>
            </a:r>
            <a:endParaRPr lang="en-US" sz="3999">
              <a:solidFill>
                <a:schemeClr val="bg1"/>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lstStyle/>
          <a:p>
            <a:pPr>
              <a:buClr>
                <a:srgbClr val="010203"/>
              </a:buClr>
            </a:pPr>
            <a:r>
              <a:rPr lang="en-US" altLang="en-US" b="1">
                <a:solidFill>
                  <a:schemeClr val="tx1"/>
                </a:solidFill>
                <a:latin typeface="Arial" panose="020B0604020202020204" pitchFamily="34" charset="0"/>
                <a:cs typeface="Arial" panose="020B0604020202020204" pitchFamily="34" charset="0"/>
              </a:rPr>
              <a:t>Today: </a:t>
            </a:r>
            <a:r>
              <a:rPr lang="en-US" altLang="en-US">
                <a:solidFill>
                  <a:schemeClr val="tx1"/>
                </a:solidFill>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solidFill>
                  <a:schemeClr val="tx1"/>
                </a:solidFill>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solidFill>
                  <a:schemeClr val="tx1"/>
                </a:solidFill>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Recording will be available </a:t>
            </a:r>
          </a:p>
        </p:txBody>
      </p:sp>
      <p:sp>
        <p:nvSpPr>
          <p:cNvPr id="4" name="Slide Number Placeholder 3">
            <a:extLst>
              <a:ext uri="{FF2B5EF4-FFF2-40B4-BE49-F238E27FC236}">
                <a16:creationId xmlns:a16="http://schemas.microsoft.com/office/drawing/2014/main" id="{FD03B2BD-16CA-AB90-F9F0-B637DFECB684}"/>
              </a:ext>
            </a:extLst>
          </p:cNvPr>
          <p:cNvSpPr>
            <a:spLocks noGrp="1"/>
          </p:cNvSpPr>
          <p:nvPr>
            <p:ph type="sldNum" sz="quarter" idx="12"/>
          </p:nvPr>
        </p:nvSpPr>
        <p:spPr/>
        <p:txBody>
          <a:bodyPr/>
          <a:lstStyle/>
          <a:p>
            <a:fld id="{68A8D22E-6BC5-9E47-900C-2BB94685D9F5}" type="slidenum">
              <a:rPr lang="en-US" smtClean="0"/>
              <a:t>70</a:t>
            </a:fld>
            <a:endParaRPr lang="en-US"/>
          </a:p>
        </p:txBody>
      </p:sp>
    </p:spTree>
    <p:extLst>
      <p:ext uri="{BB962C8B-B14F-4D97-AF65-F5344CB8AC3E}">
        <p14:creationId xmlns:p14="http://schemas.microsoft.com/office/powerpoint/2010/main" val="94862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p:txBody>
          <a:bodyPr/>
          <a:lstStyle/>
          <a:p>
            <a:r>
              <a:rPr lang="en-US" sz="4000">
                <a:solidFill>
                  <a:schemeClr val="bg1"/>
                </a:solidFill>
              </a:rPr>
              <a:t>Email and Phone Support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81739" y="2231334"/>
            <a:ext cx="5916725" cy="4414692"/>
          </a:xfrm>
        </p:spPr>
        <p:txBody>
          <a:bodyPr>
            <a:normAutofit/>
          </a:bodyPr>
          <a:lstStyle/>
          <a:p>
            <a:pPr>
              <a:buClr>
                <a:srgbClr val="010203"/>
              </a:buClr>
            </a:pPr>
            <a:r>
              <a:rPr lang="en-US">
                <a:solidFill>
                  <a:schemeClr val="tx1"/>
                </a:solidFill>
                <a:latin typeface="Arial" panose="020B0604020202020204" pitchFamily="34" charset="0"/>
                <a:cs typeface="Arial" panose="020B0604020202020204" pitchFamily="34" charset="0"/>
              </a:rPr>
              <a:t>Questions on logistics and technology</a:t>
            </a:r>
            <a:br>
              <a:rPr lang="en-US">
                <a:solidFill>
                  <a:schemeClr val="tx1"/>
                </a:solidFill>
                <a:latin typeface="Arial" panose="020B0604020202020204" pitchFamily="34" charset="0"/>
                <a:cs typeface="Arial" panose="020B0604020202020204" pitchFamily="34" charset="0"/>
              </a:rPr>
            </a:br>
            <a:endParaRPr lang="en-US" sz="1200">
              <a:solidFill>
                <a:schemeClr val="tx1"/>
              </a:solidFill>
            </a:endParaRP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Phone: </a:t>
            </a:r>
            <a:r>
              <a:rPr lang="en-US">
                <a:solidFill>
                  <a:schemeClr val="tx1"/>
                </a:solidFill>
                <a:latin typeface="Arial" panose="020B0604020202020204" pitchFamily="34" charset="0"/>
                <a:cs typeface="Arial" panose="020B0604020202020204" pitchFamily="34" charset="0"/>
              </a:rPr>
              <a:t>800-737-5103</a:t>
            </a:r>
          </a:p>
          <a:p>
            <a:pPr marL="852589" lvl="1" indent="-457200">
              <a:buClr>
                <a:srgbClr val="010203"/>
              </a:buClr>
            </a:pPr>
            <a:r>
              <a:rPr lang="en-US" b="1">
                <a:solidFill>
                  <a:schemeClr val="tx1"/>
                </a:solidFill>
              </a:rPr>
              <a:t>TTY: </a:t>
            </a:r>
            <a:r>
              <a:rPr lang="en-US">
                <a:solidFill>
                  <a:schemeClr val="tx1"/>
                </a:solidFill>
              </a:rPr>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p>
          <a:p>
            <a:endParaRPr lang="en-US"/>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100013" y="1642618"/>
            <a:ext cx="5157788" cy="676275"/>
          </a:xfrm>
        </p:spPr>
        <p:txBody>
          <a:bodyPr/>
          <a:lstStyle/>
          <a:p>
            <a:pPr marL="0" indent="0">
              <a:buNone/>
            </a:pPr>
            <a:r>
              <a:rPr lang="en-US" b="1">
                <a:solidFill>
                  <a:schemeClr val="tx1"/>
                </a:solidFill>
                <a:latin typeface="Arial" panose="020B0604020202020204" pitchFamily="34" charset="0"/>
                <a:cs typeface="Arial" panose="020B0604020202020204" pitchFamily="34" charset="0"/>
              </a:rPr>
              <a:t>MCAS Service Center </a:t>
            </a:r>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1613" y="1362380"/>
            <a:ext cx="5640387" cy="676275"/>
          </a:xfrm>
        </p:spPr>
        <p:txBody>
          <a:bodyPr>
            <a:noAutofit/>
          </a:bodyPr>
          <a:lstStyle/>
          <a:p>
            <a:pPr marL="0" indent="0">
              <a:buNone/>
            </a:pPr>
            <a:r>
              <a:rPr lang="en-US" b="1">
                <a:solidFill>
                  <a:schemeClr val="tx1"/>
                </a:solidFill>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934200" y="2135188"/>
            <a:ext cx="5257800" cy="3509962"/>
          </a:xfrm>
        </p:spPr>
        <p:txBody>
          <a:bodyPr/>
          <a:lstStyle/>
          <a:p>
            <a:pPr>
              <a:buClr>
                <a:srgbClr val="010203"/>
              </a:buClr>
            </a:pPr>
            <a:r>
              <a:rPr lang="en-US">
                <a:solidFill>
                  <a:schemeClr val="tx1"/>
                </a:solidFill>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Phone: </a:t>
            </a:r>
            <a:r>
              <a:rPr lang="en-US">
                <a:solidFill>
                  <a:schemeClr val="tx1"/>
                </a:solidFill>
                <a:latin typeface="Arial" panose="020B0604020202020204" pitchFamily="34" charset="0"/>
                <a:cs typeface="Arial" panose="020B0604020202020204" pitchFamily="34" charset="0"/>
              </a:rPr>
              <a:t>781-338-3625</a:t>
            </a:r>
          </a:p>
          <a:p>
            <a:pPr marL="852589" lvl="1" indent="-457200">
              <a:buClr>
                <a:srgbClr val="010203"/>
              </a:buClr>
            </a:pPr>
            <a:r>
              <a:rPr lang="en-US" b="1">
                <a:solidFill>
                  <a:schemeClr val="tx1"/>
                </a:solidFill>
              </a:rPr>
              <a:t>TTY: </a:t>
            </a:r>
            <a:r>
              <a:rPr lang="en-US">
                <a:solidFill>
                  <a:schemeClr val="tx1"/>
                </a:solidFill>
              </a:rPr>
              <a:t>800-439-2370</a:t>
            </a:r>
            <a:endParaRPr lang="en-US">
              <a:solidFill>
                <a:schemeClr val="tx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00C3942D-DAD9-1B32-614E-2C881FB34188}"/>
              </a:ext>
            </a:extLst>
          </p:cNvPr>
          <p:cNvSpPr>
            <a:spLocks noGrp="1"/>
          </p:cNvSpPr>
          <p:nvPr>
            <p:ph type="sldNum" sz="quarter" idx="12"/>
          </p:nvPr>
        </p:nvSpPr>
        <p:spPr/>
        <p:txBody>
          <a:bodyPr/>
          <a:lstStyle/>
          <a:p>
            <a:fld id="{68A8D22E-6BC5-9E47-900C-2BB94685D9F5}" type="slidenum">
              <a:rPr lang="en-US" smtClean="0"/>
              <a:t>71</a:t>
            </a:fld>
            <a:endParaRPr lang="en-US"/>
          </a:p>
        </p:txBody>
      </p:sp>
    </p:spTree>
    <p:extLst>
      <p:ext uri="{BB962C8B-B14F-4D97-AF65-F5344CB8AC3E}">
        <p14:creationId xmlns:p14="http://schemas.microsoft.com/office/powerpoint/2010/main" val="39447138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D50B-F54B-D7CD-8F65-4E922EEB5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79099-B099-567C-77C7-7444632154ED}"/>
              </a:ext>
            </a:extLst>
          </p:cNvPr>
          <p:cNvSpPr>
            <a:spLocks noGrp="1"/>
          </p:cNvSpPr>
          <p:nvPr>
            <p:ph type="title" idx="4294967295"/>
          </p:nvPr>
        </p:nvSpPr>
        <p:spPr>
          <a:xfrm>
            <a:off x="2926080" y="2951162"/>
            <a:ext cx="10515600" cy="862013"/>
          </a:xfrm>
        </p:spPr>
        <p:txBody>
          <a:bodyPr>
            <a:normAutofit/>
          </a:bodyPr>
          <a:lstStyle/>
          <a:p>
            <a:r>
              <a:rPr lang="en-US">
                <a:solidFill>
                  <a:schemeClr val="tx1"/>
                </a:solidFill>
              </a:rPr>
              <a:t>7</a:t>
            </a:r>
            <a:r>
              <a:rPr lang="en-US">
                <a:solidFill>
                  <a:schemeClr val="tx1"/>
                </a:solidFill>
                <a:latin typeface="Arial" panose="020B0604020202020204" pitchFamily="34" charset="0"/>
                <a:cs typeface="Arial" panose="020B0604020202020204" pitchFamily="34" charset="0"/>
              </a:rPr>
              <a:t>. Live Sandbox Time</a:t>
            </a:r>
          </a:p>
        </p:txBody>
      </p:sp>
      <p:sp>
        <p:nvSpPr>
          <p:cNvPr id="3" name="Slide Number Placeholder 2">
            <a:extLst>
              <a:ext uri="{FF2B5EF4-FFF2-40B4-BE49-F238E27FC236}">
                <a16:creationId xmlns:a16="http://schemas.microsoft.com/office/drawing/2014/main" id="{D90C612E-FC27-0497-DFEC-FB1053EDEC4F}"/>
              </a:ext>
            </a:extLst>
          </p:cNvPr>
          <p:cNvSpPr>
            <a:spLocks noGrp="1"/>
          </p:cNvSpPr>
          <p:nvPr>
            <p:ph type="sldNum" sz="quarter" idx="12"/>
          </p:nvPr>
        </p:nvSpPr>
        <p:spPr/>
        <p:txBody>
          <a:bodyPr/>
          <a:lstStyle/>
          <a:p>
            <a:fld id="{68A8D22E-6BC5-9E47-900C-2BB94685D9F5}" type="slidenum">
              <a:rPr lang="en-US" smtClean="0"/>
              <a:pPr/>
              <a:t>72</a:t>
            </a:fld>
            <a:endParaRPr lang="en-US"/>
          </a:p>
        </p:txBody>
      </p:sp>
    </p:spTree>
    <p:extLst>
      <p:ext uri="{BB962C8B-B14F-4D97-AF65-F5344CB8AC3E}">
        <p14:creationId xmlns:p14="http://schemas.microsoft.com/office/powerpoint/2010/main" val="10328036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fontScale="92500" lnSpcReduction="10000"/>
          </a:bodyPr>
          <a:lstStyle/>
          <a:p>
            <a:pPr marL="0" indent="0">
              <a:buNone/>
            </a:pPr>
            <a:r>
              <a:rPr lang="en-US" sz="3200" b="1"/>
              <a:t>Which demonstrations would you like to see again?</a:t>
            </a:r>
          </a:p>
          <a:p>
            <a:pPr marL="514350" indent="-514350">
              <a:buFont typeface="+mj-lt"/>
              <a:buAutoNum type="alphaUcPeriod"/>
            </a:pPr>
            <a:r>
              <a:rPr lang="en-US" sz="3200"/>
              <a:t>Adding/removing rows for students in the file</a:t>
            </a:r>
          </a:p>
          <a:p>
            <a:pPr marL="514350" indent="-514350">
              <a:buFont typeface="+mj-lt"/>
              <a:buAutoNum type="alphaUcPeriod"/>
            </a:pPr>
            <a:r>
              <a:rPr lang="en-US" sz="3200"/>
              <a:t>Adding a student’s accommodations in the initial .CSV file</a:t>
            </a:r>
          </a:p>
          <a:p>
            <a:pPr marL="514350" indent="-514350">
              <a:buFont typeface="+mj-lt"/>
              <a:buAutoNum type="alphaUcPeriod"/>
            </a:pPr>
            <a:r>
              <a:rPr lang="en-US" sz="3200"/>
              <a:t>Ensuring that the cell formatting is correct in the initial file</a:t>
            </a:r>
          </a:p>
          <a:p>
            <a:pPr marL="514350" indent="-514350">
              <a:buFont typeface="+mj-lt"/>
              <a:buAutoNum type="alphaUcPeriod"/>
            </a:pPr>
            <a:r>
              <a:rPr lang="en-US" sz="3200"/>
              <a:t>Importing the file</a:t>
            </a:r>
          </a:p>
          <a:p>
            <a:pPr marL="514350" indent="-514350">
              <a:buFont typeface="+mj-lt"/>
              <a:buAutoNum type="alphaUcPeriod"/>
            </a:pPr>
            <a:r>
              <a:rPr lang="en-US" sz="3200"/>
              <a:t>Resolving validation errors</a:t>
            </a:r>
          </a:p>
          <a:p>
            <a:pPr marL="514350" indent="-514350">
              <a:buFont typeface="+mj-lt"/>
              <a:buAutoNum type="alphaUcPeriod"/>
            </a:pPr>
            <a:r>
              <a:rPr lang="en-US" sz="3200"/>
              <a:t>Manually adding/editing a student on the Students page</a:t>
            </a:r>
          </a:p>
          <a:p>
            <a:pPr marL="514350" indent="-514350">
              <a:buFont typeface="+mj-lt"/>
              <a:buAutoNum type="alphaUcPeriod"/>
            </a:pPr>
            <a:r>
              <a:rPr lang="en-US" sz="3200"/>
              <a:t>Updating a large number of student records via export/import</a:t>
            </a:r>
          </a:p>
          <a:p>
            <a:pPr marL="514350" indent="-514350">
              <a:buFont typeface="+mj-lt"/>
              <a:buAutoNum type="alphaUcPeriod"/>
            </a:pPr>
            <a:r>
              <a:rPr lang="en-US" sz="3200"/>
              <a:t>Exporting accommodations</a:t>
            </a:r>
          </a:p>
          <a:p>
            <a:pPr marL="514350" indent="-514350">
              <a:buFont typeface="+mj-lt"/>
              <a:buAutoNum type="alphaUcPeriod"/>
            </a:pPr>
            <a:endParaRPr lang="en-US" sz="3200"/>
          </a:p>
          <a:p>
            <a:pPr marL="1022350" lvl="1" indent="-514350">
              <a:buAutoNum type="alphaUcPeriod"/>
            </a:pPr>
            <a:endParaRPr lang="en-US" sz="3200"/>
          </a:p>
        </p:txBody>
      </p:sp>
      <p:sp>
        <p:nvSpPr>
          <p:cNvPr id="4" name="Slide Number Placeholder 3">
            <a:extLst>
              <a:ext uri="{FF2B5EF4-FFF2-40B4-BE49-F238E27FC236}">
                <a16:creationId xmlns:a16="http://schemas.microsoft.com/office/drawing/2014/main" id="{79A509F0-B604-50B6-8FF5-F7DDD17314BC}"/>
              </a:ext>
            </a:extLst>
          </p:cNvPr>
          <p:cNvSpPr>
            <a:spLocks noGrp="1"/>
          </p:cNvSpPr>
          <p:nvPr>
            <p:ph type="sldNum" sz="quarter" idx="12"/>
          </p:nvPr>
        </p:nvSpPr>
        <p:spPr/>
        <p:txBody>
          <a:bodyPr/>
          <a:lstStyle/>
          <a:p>
            <a:fld id="{68A8D22E-6BC5-9E47-900C-2BB94685D9F5}" type="slidenum">
              <a:rPr lang="en-US" smtClean="0"/>
              <a:pPr/>
              <a:t>73</a:t>
            </a:fld>
            <a:endParaRPr lang="en-US"/>
          </a:p>
        </p:txBody>
      </p:sp>
    </p:spTree>
    <p:extLst>
      <p:ext uri="{BB962C8B-B14F-4D97-AF65-F5344CB8AC3E}">
        <p14:creationId xmlns:p14="http://schemas.microsoft.com/office/powerpoint/2010/main" val="5183641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
        <p:nvSpPr>
          <p:cNvPr id="5" name="Slide Number Placeholder 4">
            <a:extLst>
              <a:ext uri="{FF2B5EF4-FFF2-40B4-BE49-F238E27FC236}">
                <a16:creationId xmlns:a16="http://schemas.microsoft.com/office/drawing/2014/main" id="{E020B677-BC4F-8FBC-CDDC-0DF4E7FF8758}"/>
              </a:ext>
            </a:extLst>
          </p:cNvPr>
          <p:cNvSpPr>
            <a:spLocks noGrp="1"/>
          </p:cNvSpPr>
          <p:nvPr>
            <p:ph type="sldNum" sz="quarter" idx="12"/>
          </p:nvPr>
        </p:nvSpPr>
        <p:spPr/>
        <p:txBody>
          <a:bodyPr/>
          <a:lstStyle/>
          <a:p>
            <a:fld id="{68A8D22E-6BC5-9E47-900C-2BB94685D9F5}" type="slidenum">
              <a:rPr lang="en-US" smtClean="0"/>
              <a:t>74</a:t>
            </a:fld>
            <a:endParaRPr lang="en-US"/>
          </a:p>
        </p:txBody>
      </p:sp>
    </p:spTree>
    <p:extLst>
      <p:ext uri="{BB962C8B-B14F-4D97-AF65-F5344CB8AC3E}">
        <p14:creationId xmlns:p14="http://schemas.microsoft.com/office/powerpoint/2010/main" val="197619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7432D-58CD-EB1A-0A4F-14D9CCBB6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BA619-B755-844F-1A7A-07D4B2EE574A}"/>
              </a:ext>
            </a:extLst>
          </p:cNvPr>
          <p:cNvSpPr>
            <a:spLocks noGrp="1"/>
          </p:cNvSpPr>
          <p:nvPr>
            <p:ph type="title" idx="4294967295"/>
          </p:nvPr>
        </p:nvSpPr>
        <p:spPr>
          <a:xfrm>
            <a:off x="3099816" y="2882900"/>
            <a:ext cx="7415784" cy="1092200"/>
          </a:xfrm>
        </p:spPr>
        <p:txBody>
          <a:bodyPr>
            <a:normAutofit fontScale="90000"/>
          </a:bodyPr>
          <a:lstStyle/>
          <a:p>
            <a:r>
              <a:rPr lang="en-US">
                <a:solidFill>
                  <a:schemeClr val="tx1"/>
                </a:solidFill>
                <a:latin typeface="Arial" panose="020B0604020202020204" pitchFamily="34" charset="0"/>
                <a:cs typeface="Arial" panose="020B0604020202020204" pitchFamily="34" charset="0"/>
              </a:rPr>
              <a:t>1. Overview of the Student Registration Process</a:t>
            </a:r>
            <a:br>
              <a:rPr lang="zh-CN" altLang="en-US" sz="6000">
                <a:solidFill>
                  <a:schemeClr val="tx1"/>
                </a:solidFill>
              </a:rPr>
            </a:br>
            <a:endParaRPr lang="en-US">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098D1F8-BFDC-F74B-DAE0-25A554C179AA}"/>
              </a:ext>
            </a:extLst>
          </p:cNvPr>
          <p:cNvSpPr>
            <a:spLocks noGrp="1"/>
          </p:cNvSpPr>
          <p:nvPr>
            <p:ph type="sldNum" sz="quarter" idx="12"/>
          </p:nvPr>
        </p:nvSpPr>
        <p:spPr/>
        <p:txBody>
          <a:bodyPr/>
          <a:lstStyle/>
          <a:p>
            <a:fld id="{68A8D22E-6BC5-9E47-900C-2BB94685D9F5}" type="slidenum">
              <a:rPr lang="en-US" smtClean="0"/>
              <a:pPr/>
              <a:t>8</a:t>
            </a:fld>
            <a:endParaRPr lang="en-US"/>
          </a:p>
        </p:txBody>
      </p:sp>
    </p:spTree>
    <p:extLst>
      <p:ext uri="{BB962C8B-B14F-4D97-AF65-F5344CB8AC3E}">
        <p14:creationId xmlns:p14="http://schemas.microsoft.com/office/powerpoint/2010/main" val="126173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38B0C-1046-7D11-D362-B1A8D75E8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30820-22B4-5A81-9788-DD9F4514D751}"/>
              </a:ext>
            </a:extLst>
          </p:cNvPr>
          <p:cNvSpPr>
            <a:spLocks noGrp="1"/>
          </p:cNvSpPr>
          <p:nvPr>
            <p:ph type="title"/>
          </p:nvPr>
        </p:nvSpPr>
        <p:spPr/>
        <p:txBody>
          <a:bodyPr>
            <a:normAutofit/>
          </a:bodyPr>
          <a:lstStyle/>
          <a:p>
            <a:r>
              <a:rPr lang="en-US" sz="4000"/>
              <a:t>What’s New for 2026? </a:t>
            </a:r>
          </a:p>
        </p:txBody>
      </p:sp>
      <p:sp>
        <p:nvSpPr>
          <p:cNvPr id="3" name="Text Placeholder 2">
            <a:extLst>
              <a:ext uri="{FF2B5EF4-FFF2-40B4-BE49-F238E27FC236}">
                <a16:creationId xmlns:a16="http://schemas.microsoft.com/office/drawing/2014/main" id="{FAC0CC5F-6AFC-91FD-6B43-93A4F9BA474C}"/>
              </a:ext>
            </a:extLst>
          </p:cNvPr>
          <p:cNvSpPr>
            <a:spLocks noGrp="1"/>
          </p:cNvSpPr>
          <p:nvPr>
            <p:ph idx="1"/>
          </p:nvPr>
        </p:nvSpPr>
        <p:spPr>
          <a:xfrm>
            <a:off x="173179" y="1629353"/>
            <a:ext cx="11890665" cy="4609521"/>
          </a:xfrm>
        </p:spPr>
        <p:txBody>
          <a:bodyPr>
            <a:normAutofit/>
          </a:bodyPr>
          <a:lstStyle/>
          <a:p>
            <a:pPr marL="457200" indent="-457200">
              <a:buFont typeface="Arial" panose="020B0604020202020204" pitchFamily="34" charset="0"/>
              <a:buChar char="•"/>
            </a:pPr>
            <a:r>
              <a:rPr lang="en-US">
                <a:solidFill>
                  <a:schemeClr val="tx1"/>
                </a:solidFill>
              </a:rPr>
              <a:t>The Student Registration process remains the same as spring 2025.</a:t>
            </a:r>
          </a:p>
          <a:p>
            <a:pPr marL="457200" indent="-457200">
              <a:buFont typeface="Arial" panose="020B0604020202020204" pitchFamily="34" charset="0"/>
              <a:buChar char="•"/>
            </a:pPr>
            <a:r>
              <a:rPr lang="en-US">
                <a:solidFill>
                  <a:schemeClr val="tx1"/>
                </a:solidFill>
              </a:rPr>
              <a:t>An accommodations export has been added on the Students page for test coordinators to verify that accommodations have been assigned correctly. </a:t>
            </a:r>
          </a:p>
          <a:p>
            <a:pPr marL="0" indent="0">
              <a:buNone/>
            </a:pPr>
            <a:endParaRPr lang="en-US">
              <a:solidFill>
                <a:schemeClr val="tx1"/>
              </a:solidFill>
            </a:endParaRPr>
          </a:p>
          <a:p>
            <a:pPr marL="0" indent="0">
              <a:buNone/>
            </a:pPr>
            <a:r>
              <a:rPr lang="en-US">
                <a:solidFill>
                  <a:schemeClr val="tx1"/>
                </a:solidFill>
              </a:rPr>
              <a:t>A </a:t>
            </a:r>
            <a:r>
              <a:rPr lang="en-US">
                <a:solidFill>
                  <a:schemeClr val="tx1"/>
                </a:solidFill>
                <a:hlinkClick r:id="rId3"/>
              </a:rPr>
              <a:t>description of all MCAS Portal and MCAS Student Kiosk updates</a:t>
            </a:r>
            <a:r>
              <a:rPr lang="en-US">
                <a:solidFill>
                  <a:schemeClr val="tx1"/>
                </a:solidFill>
              </a:rPr>
              <a:t> is available on the DESE website. </a:t>
            </a:r>
          </a:p>
          <a:p>
            <a:pPr marL="914400" lvl="1" indent="-457200"/>
            <a:endParaRPr lang="en-US">
              <a:solidFill>
                <a:schemeClr val="tx1"/>
              </a:solidFill>
            </a:endParaRPr>
          </a:p>
          <a:p>
            <a:pPr marL="457200" indent="-457200">
              <a:buFont typeface="Arial" panose="020B0604020202020204" pitchFamily="34" charset="0"/>
              <a:buChar char="•"/>
            </a:pPr>
            <a:endParaRPr lang="en-US">
              <a:solidFill>
                <a:schemeClr val="tx1"/>
              </a:solidFill>
            </a:endParaRPr>
          </a:p>
        </p:txBody>
      </p:sp>
      <p:sp>
        <p:nvSpPr>
          <p:cNvPr id="4" name="Slide Number Placeholder 3">
            <a:extLst>
              <a:ext uri="{FF2B5EF4-FFF2-40B4-BE49-F238E27FC236}">
                <a16:creationId xmlns:a16="http://schemas.microsoft.com/office/drawing/2014/main" id="{267C26DB-8F02-0A49-83D3-350537EF9783}"/>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21617772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a4585b3be1a0b34945bbe6cf91827c63">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40f1babd7193703bf5992a9e6e7ade7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2.xml><?xml version="1.0" encoding="utf-8"?>
<ds:datastoreItem xmlns:ds="http://schemas.openxmlformats.org/officeDocument/2006/customXml" ds:itemID="{9EAF0FD2-44B7-49AE-A44E-FF3F2848CDD7}">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11D6DD-8519-4E55-9DD9-D3318373FA61}">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0</TotalTime>
  <Words>5700</Words>
  <Application>Microsoft Office PowerPoint</Application>
  <PresentationFormat>Widescreen</PresentationFormat>
  <Paragraphs>732</Paragraphs>
  <Slides>74</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等线</vt:lpstr>
      <vt:lpstr>Arial</vt:lpstr>
      <vt:lpstr>Helvetica</vt:lpstr>
      <vt:lpstr>Segoe UI</vt:lpstr>
      <vt:lpstr>Times New Roman</vt:lpstr>
      <vt:lpstr>1_Office Theme</vt:lpstr>
      <vt:lpstr>Overview of Student Registration Tasks for the Spring 2026 MCAS Tests</vt:lpstr>
      <vt:lpstr>Presenters</vt:lpstr>
      <vt:lpstr>Logistics for This Session </vt:lpstr>
      <vt:lpstr>Slides for This Session </vt:lpstr>
      <vt:lpstr>Today’s Agenda</vt:lpstr>
      <vt:lpstr>Poll Question—3</vt:lpstr>
      <vt:lpstr>Poll Question—3</vt:lpstr>
      <vt:lpstr>1. Overview of the Student Registration Process </vt:lpstr>
      <vt:lpstr>What’s New for 2026? </vt:lpstr>
      <vt:lpstr>Tasks to Complete in the MCAS Portal During Test Administration for School Test Coordinators  </vt:lpstr>
      <vt:lpstr>What is Student Registration?</vt:lpstr>
      <vt:lpstr>Resources for Completing Student Registration</vt:lpstr>
      <vt:lpstr>Field Definitions, Notes, and Validations</vt:lpstr>
      <vt:lpstr>Overview of Steps to Complete Student Registration</vt:lpstr>
      <vt:lpstr>For what reasons and when should we update Student Registration?</vt:lpstr>
      <vt:lpstr>Student Registration Deadlines</vt:lpstr>
      <vt:lpstr>MCAS Accessibility and Accommodations</vt:lpstr>
      <vt:lpstr>Form-Dependent Accommodations</vt:lpstr>
      <vt:lpstr>Accessibility Features and Accommodations That Must Be Included in Student Registration Prior to Testing</vt:lpstr>
      <vt:lpstr>Accessibility Features and Accommodations That Must Be Included in Student Registration Prior to Testing</vt:lpstr>
      <vt:lpstr>Special Access Accommodations That Must Be Included in Student Registration Prior to Testing</vt:lpstr>
      <vt:lpstr>Poll Question—3</vt:lpstr>
      <vt:lpstr>Questions &amp; Answers</vt:lpstr>
      <vt:lpstr>2. Preparing the Initial File for Import </vt:lpstr>
      <vt:lpstr>Overview of Steps to Complete Student Registration</vt:lpstr>
      <vt:lpstr>Secure Websites for this Process</vt:lpstr>
      <vt:lpstr>Frequently Asked Questions </vt:lpstr>
      <vt:lpstr>Logging in to the DESE Security Portal</vt:lpstr>
      <vt:lpstr>Accessing DropBox Central in the Security Portal </vt:lpstr>
      <vt:lpstr>Accessing DropBox Central in the Security Portal (cont’d) </vt:lpstr>
      <vt:lpstr>The .CSV File for MCAS Test Coordinators</vt:lpstr>
      <vt:lpstr>Frequently Asked Questions</vt:lpstr>
      <vt:lpstr>Demonstrations: Tasks Before Importing the File</vt:lpstr>
      <vt:lpstr>Student Registration Initial Import – Step A: Prepare the File</vt:lpstr>
      <vt:lpstr>Poll Question</vt:lpstr>
      <vt:lpstr>Questions &amp; Answers</vt:lpstr>
      <vt:lpstr>3. Steps for Completing the Initial Import</vt:lpstr>
      <vt:lpstr>Overview of Steps to Complete Student Registration</vt:lpstr>
      <vt:lpstr>Demonstration</vt:lpstr>
      <vt:lpstr>Student Registration: Import the File</vt:lpstr>
      <vt:lpstr>Initial File Import</vt:lpstr>
      <vt:lpstr>Addressing File Errors</vt:lpstr>
      <vt:lpstr>Important Notes </vt:lpstr>
      <vt:lpstr>Poll Question </vt:lpstr>
      <vt:lpstr>Important Reminders</vt:lpstr>
      <vt:lpstr>Questions &amp; Answers</vt:lpstr>
      <vt:lpstr>4. Steps After the Initial Import </vt:lpstr>
      <vt:lpstr>Overview of Steps to Complete Student Registration</vt:lpstr>
      <vt:lpstr>Update SIMS Data </vt:lpstr>
      <vt:lpstr>First-year English Learner Status</vt:lpstr>
      <vt:lpstr>Managing Students</vt:lpstr>
      <vt:lpstr>Demonstration</vt:lpstr>
      <vt:lpstr>Manually Adding a Student</vt:lpstr>
      <vt:lpstr>Manually Adding a Student</vt:lpstr>
      <vt:lpstr>Manually Adding a Student</vt:lpstr>
      <vt:lpstr>Editing a Student in the MCAS Portal</vt:lpstr>
      <vt:lpstr>Editing a Student in the MCAS Portal</vt:lpstr>
      <vt:lpstr>Adding/Editing Student Accommodations</vt:lpstr>
      <vt:lpstr>Adding/Editing Student Accommodations</vt:lpstr>
      <vt:lpstr>New for 2026: Exporting Accommodations</vt:lpstr>
      <vt:lpstr>Updating PBT Tests</vt:lpstr>
      <vt:lpstr>Demonstration</vt:lpstr>
      <vt:lpstr>Exporting and Reimporting Student Registration Files</vt:lpstr>
      <vt:lpstr>Questions &amp; Answers</vt:lpstr>
      <vt:lpstr>5. Resources, Support, and Next Steps</vt:lpstr>
      <vt:lpstr>Upcoming Training Sessions </vt:lpstr>
      <vt:lpstr>Upcoming Training Sessions </vt:lpstr>
      <vt:lpstr>Upcoming “Office Hours” Sessions </vt:lpstr>
      <vt:lpstr>Additional Resources</vt:lpstr>
      <vt:lpstr>Next Steps</vt:lpstr>
      <vt:lpstr>Email and Phone Support </vt:lpstr>
      <vt:lpstr>7. Live Sandbox Time</vt:lpstr>
      <vt:lpstr>Poll Question—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Alicia Hannigan</cp:lastModifiedBy>
  <cp:revision>2</cp:revision>
  <cp:lastPrinted>2020-01-24T16:15:48Z</cp:lastPrinted>
  <dcterms:created xsi:type="dcterms:W3CDTF">2018-01-22T18:15:09Z</dcterms:created>
  <dcterms:modified xsi:type="dcterms:W3CDTF">2026-01-15T16:06:22Z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