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66"/>
  </p:notesMasterIdLst>
  <p:handoutMasterIdLst>
    <p:handoutMasterId r:id="rId67"/>
  </p:handoutMasterIdLst>
  <p:sldIdLst>
    <p:sldId id="256" r:id="rId5"/>
    <p:sldId id="1170" r:id="rId6"/>
    <p:sldId id="1184" r:id="rId7"/>
    <p:sldId id="1206" r:id="rId8"/>
    <p:sldId id="263" r:id="rId9"/>
    <p:sldId id="264" r:id="rId10"/>
    <p:sldId id="266" r:id="rId11"/>
    <p:sldId id="267" r:id="rId12"/>
    <p:sldId id="1166" r:id="rId13"/>
    <p:sldId id="268" r:id="rId14"/>
    <p:sldId id="270" r:id="rId15"/>
    <p:sldId id="271" r:id="rId16"/>
    <p:sldId id="272" r:id="rId17"/>
    <p:sldId id="278" r:id="rId18"/>
    <p:sldId id="273" r:id="rId19"/>
    <p:sldId id="274" r:id="rId20"/>
    <p:sldId id="1458" r:id="rId21"/>
    <p:sldId id="275" r:id="rId22"/>
    <p:sldId id="277" r:id="rId23"/>
    <p:sldId id="279" r:id="rId24"/>
    <p:sldId id="280" r:id="rId25"/>
    <p:sldId id="1336" r:id="rId26"/>
    <p:sldId id="1209" r:id="rId27"/>
    <p:sldId id="282" r:id="rId28"/>
    <p:sldId id="283" r:id="rId29"/>
    <p:sldId id="284" r:id="rId30"/>
    <p:sldId id="285" r:id="rId31"/>
    <p:sldId id="1207" r:id="rId32"/>
    <p:sldId id="1202" r:id="rId33"/>
    <p:sldId id="287" r:id="rId34"/>
    <p:sldId id="288" r:id="rId35"/>
    <p:sldId id="292" r:id="rId36"/>
    <p:sldId id="293" r:id="rId37"/>
    <p:sldId id="294" r:id="rId38"/>
    <p:sldId id="1167" r:id="rId39"/>
    <p:sldId id="1447" r:id="rId40"/>
    <p:sldId id="289" r:id="rId41"/>
    <p:sldId id="295" r:id="rId42"/>
    <p:sldId id="1208" r:id="rId43"/>
    <p:sldId id="300" r:id="rId44"/>
    <p:sldId id="301" r:id="rId45"/>
    <p:sldId id="303" r:id="rId46"/>
    <p:sldId id="1461" r:id="rId47"/>
    <p:sldId id="1459" r:id="rId48"/>
    <p:sldId id="1455" r:id="rId49"/>
    <p:sldId id="305" r:id="rId50"/>
    <p:sldId id="1168" r:id="rId51"/>
    <p:sldId id="306" r:id="rId52"/>
    <p:sldId id="307" r:id="rId53"/>
    <p:sldId id="309" r:id="rId54"/>
    <p:sldId id="327" r:id="rId55"/>
    <p:sldId id="1460" r:id="rId56"/>
    <p:sldId id="1441" r:id="rId57"/>
    <p:sldId id="1454" r:id="rId58"/>
    <p:sldId id="1442" r:id="rId59"/>
    <p:sldId id="1072" r:id="rId60"/>
    <p:sldId id="326" r:id="rId61"/>
    <p:sldId id="311" r:id="rId62"/>
    <p:sldId id="1439" r:id="rId63"/>
    <p:sldId id="1295" r:id="rId64"/>
    <p:sldId id="114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 id="{739D309D-4C34-4097-D726-46C62F4F2F97}" name="Holly Woodruff" initials="HW" userId="S::holly.woodruff@pearson.com::bd40664c-d0f9-47f6-9555-8f1bf1ec3b14"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7C2715CB-A9B9-83CC-FE59-A1373292E352}" name="Cullen, Shannon (DESE)" initials="CS" userId="S::shannon.cullen@mass.gov::6b1ad6a8-5818-44b3-9274-ccefbf22d13d" providerId="AD"/>
  <p188:author id="{D7C264F7-7DD7-2006-D813-B710073AC89F}" name="Pelychaty, Robert (DESE)" initials="PR(" userId="S::Robert.Pelychaty@mass.gov::4b7f82dc-9b90-4364-a63e-8be2ecd61e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47B6"/>
    <a:srgbClr val="4948B6"/>
    <a:srgbClr val="8397E7"/>
    <a:srgbClr val="AFCBFD"/>
    <a:srgbClr val="93A9FF"/>
    <a:srgbClr val="86A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sorterViewPr>
    <p:cViewPr>
      <p:scale>
        <a:sx n="100" d="100"/>
        <a:sy n="100" d="100"/>
      </p:scale>
      <p:origin x="0" y="-1335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1/22/2026</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37</a:t>
            </a:fld>
            <a:endParaRPr lang="en-US"/>
          </a:p>
        </p:txBody>
      </p:sp>
    </p:spTree>
    <p:extLst>
      <p:ext uri="{BB962C8B-B14F-4D97-AF65-F5344CB8AC3E}">
        <p14:creationId xmlns:p14="http://schemas.microsoft.com/office/powerpoint/2010/main" val="2347200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203970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8E20C-28D9-A91F-5A05-205A17437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27C16-5D88-87B3-E5E6-DEB39726D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264F8-520C-30B4-F2BB-4A5D5AF43E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A9F568-DA63-736B-316F-3C0BBA882143}"/>
              </a:ext>
            </a:extLst>
          </p:cNvPr>
          <p:cNvSpPr>
            <a:spLocks noGrp="1"/>
          </p:cNvSpPr>
          <p:nvPr>
            <p:ph type="sldNum" sz="quarter" idx="5"/>
          </p:nvPr>
        </p:nvSpPr>
        <p:spPr/>
        <p:txBody>
          <a:bodyPr/>
          <a:lstStyle/>
          <a:p>
            <a:fld id="{ADCCD5AF-71CD-4C88-AC55-E7BE057B2D3C}" type="slidenum">
              <a:rPr lang="zh-CN" altLang="en-US" smtClean="0"/>
              <a:pPr/>
              <a:t>53</a:t>
            </a:fld>
            <a:endParaRPr lang="zh-CN" altLang="en-US"/>
          </a:p>
        </p:txBody>
      </p:sp>
    </p:spTree>
    <p:extLst>
      <p:ext uri="{BB962C8B-B14F-4D97-AF65-F5344CB8AC3E}">
        <p14:creationId xmlns:p14="http://schemas.microsoft.com/office/powerpoint/2010/main" val="223251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21761-58BA-C4C7-DA5C-D2040EC79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7ACC6-894D-4A68-9F12-DE670C0BF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48AB6-8EC6-740C-09D4-EDBCED0158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F63899-4871-15C1-8369-7D45AC744063}"/>
              </a:ext>
            </a:extLst>
          </p:cNvPr>
          <p:cNvSpPr>
            <a:spLocks noGrp="1"/>
          </p:cNvSpPr>
          <p:nvPr>
            <p:ph type="sldNum" sz="quarter" idx="5"/>
          </p:nvPr>
        </p:nvSpPr>
        <p:spPr/>
        <p:txBody>
          <a:bodyPr/>
          <a:lstStyle/>
          <a:p>
            <a:fld id="{ADCCD5AF-71CD-4C88-AC55-E7BE057B2D3C}" type="slidenum">
              <a:rPr lang="zh-CN" altLang="en-US" smtClean="0"/>
              <a:pPr/>
              <a:t>54</a:t>
            </a:fld>
            <a:endParaRPr lang="zh-CN" altLang="en-US"/>
          </a:p>
        </p:txBody>
      </p:sp>
    </p:spTree>
    <p:extLst>
      <p:ext uri="{BB962C8B-B14F-4D97-AF65-F5344CB8AC3E}">
        <p14:creationId xmlns:p14="http://schemas.microsoft.com/office/powerpoint/2010/main" val="1514581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3CE6-E5AE-7397-9252-C9B370B8E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4494-2EB1-788D-1225-A6B295D4C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68D56-EEB6-3FA2-EF88-5643625F72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8FF129-D8DC-6C66-D727-016ECAF22F5A}"/>
              </a:ext>
            </a:extLst>
          </p:cNvPr>
          <p:cNvSpPr>
            <a:spLocks noGrp="1"/>
          </p:cNvSpPr>
          <p:nvPr>
            <p:ph type="sldNum" sz="quarter" idx="5"/>
          </p:nvPr>
        </p:nvSpPr>
        <p:spPr/>
        <p:txBody>
          <a:bodyPr/>
          <a:lstStyle/>
          <a:p>
            <a:fld id="{ADCCD5AF-71CD-4C88-AC55-E7BE057B2D3C}" type="slidenum">
              <a:rPr lang="zh-CN" altLang="en-US" smtClean="0"/>
              <a:pPr/>
              <a:t>55</a:t>
            </a:fld>
            <a:endParaRPr lang="zh-CN" altLang="en-US"/>
          </a:p>
        </p:txBody>
      </p:sp>
    </p:spTree>
    <p:extLst>
      <p:ext uri="{BB962C8B-B14F-4D97-AF65-F5344CB8AC3E}">
        <p14:creationId xmlns:p14="http://schemas.microsoft.com/office/powerpoint/2010/main" val="1446083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56</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58</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39D7E-9603-3221-020D-6E25276BE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2ACFA-3B09-8CE2-E52B-6084EE2F8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795F1-9185-255D-6E24-B8F3834CFC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5C1A88-584A-E5E2-E16B-58457D695E12}"/>
              </a:ext>
            </a:extLst>
          </p:cNvPr>
          <p:cNvSpPr>
            <a:spLocks noGrp="1"/>
          </p:cNvSpPr>
          <p:nvPr>
            <p:ph type="sldNum" sz="quarter" idx="5"/>
          </p:nvPr>
        </p:nvSpPr>
        <p:spPr/>
        <p:txBody>
          <a:bodyPr/>
          <a:lstStyle/>
          <a:p>
            <a:fld id="{ADCCD5AF-71CD-4C88-AC55-E7BE057B2D3C}" type="slidenum">
              <a:rPr lang="zh-CN" altLang="en-US" smtClean="0"/>
              <a:pPr/>
              <a:t>59</a:t>
            </a:fld>
            <a:endParaRPr lang="zh-CN" altLang="en-US"/>
          </a:p>
        </p:txBody>
      </p:sp>
    </p:spTree>
    <p:extLst>
      <p:ext uri="{BB962C8B-B14F-4D97-AF65-F5344CB8AC3E}">
        <p14:creationId xmlns:p14="http://schemas.microsoft.com/office/powerpoint/2010/main" val="88775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60</a:t>
            </a:fld>
            <a:endParaRPr lang="zh-CN" altLang="en-US"/>
          </a:p>
        </p:txBody>
      </p:sp>
    </p:spTree>
    <p:extLst>
      <p:ext uri="{BB962C8B-B14F-4D97-AF65-F5344CB8AC3E}">
        <p14:creationId xmlns:p14="http://schemas.microsoft.com/office/powerpoint/2010/main" val="44430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61</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120072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74856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413549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62988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55712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3366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1652880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D8438-2AB0-91EF-3F00-6B3CADC64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F6896-2592-A1DE-D084-D70AD9B3C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47DB6-42D4-480E-AA76-411A00F393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AD4A30-C538-6F81-F195-3784023AB009}"/>
              </a:ext>
            </a:extLst>
          </p:cNvPr>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672454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9062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54003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98209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8495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6435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98382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1965020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345771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2051656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28561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252544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86887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54957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13797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1492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04162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50434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170188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9204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04763133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doe.mass.edu/mcas/accessibility/spanish-2025.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e.mass.edu/mcas/accessibility/default.html" TargetMode="External"/><Relationship Id="rId2" Type="http://schemas.openxmlformats.org/officeDocument/2006/relationships/hyperlink" Target="https://www.doe.mass.edu/mcas/accessibility/manual-appx-a.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cas.onlinehelp.cognia.org/portal/"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doe.mass.edu/mcas/accessibility/"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hyperlink" Target="https://www.doe.mass.edu/mcas/accessibility/organizers/"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doe.mass.edu/mcas/accessibility/spanish-2025.html"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s://www.doe.mass.edu/mcas/training.html"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www.doe.mass.edu/mcas/accessibility/manual-appx-c.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www.doe.mass.edu/mcas/accessibility/"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cognia.zoom.us/webinar/register/WN_gYqXT5vBS0mroUN_GEU25w#/registratio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cognia.zoom.us/webinar/register/WN_eQGbLX5uR-WLrJvCmQYduw#/registration"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mcas.onlinehelp.cognia.org/portal/" TargetMode="External"/><Relationship Id="rId3" Type="http://schemas.openxmlformats.org/officeDocument/2006/relationships/hyperlink" Target="https://cognia.zoom.us/webinar/register/WN_awxMimf8TIOHi8j-ZpWmxg#/registration" TargetMode="External"/><Relationship Id="rId7" Type="http://schemas.openxmlformats.org/officeDocument/2006/relationships/hyperlink" Target="https://cognia.zoom.us/webinar/register/WN_JrOCeadcRMKA1zStuVvvWw#/registrati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doe.mass.edu/mcas/accessibility/default.html" TargetMode="External"/><Relationship Id="rId5" Type="http://schemas.openxmlformats.org/officeDocument/2006/relationships/hyperlink" Target="https://cognia.zoom.us/webinar/register/WN_ckRDW3xJQ0u-CnOJMSo_Ug#/" TargetMode="External"/><Relationship Id="rId4" Type="http://schemas.openxmlformats.org/officeDocument/2006/relationships/hyperlink" Target="https://mcas.onlinehelp.cognia.org/technology-setup/" TargetMode="External"/><Relationship Id="rId9" Type="http://schemas.openxmlformats.org/officeDocument/2006/relationships/hyperlink" Target="https://cognia.zoom.us/webinar/register/WN_IvtATX6IRVK0nllfixfLeg#/registratio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cognia.zoom.us/webinar/register/WN_VB5qOF66QWqn7NEHODuSHw#/registration" TargetMode="External"/><Relationship Id="rId7" Type="http://schemas.openxmlformats.org/officeDocument/2006/relationships/hyperlink" Target="https://cognia.zoom.us/webinar/register/WN_bAg8ht51SN-EZuSC6wkP2Q#/registratio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mcas.onlinehelp.cognia.org/portal/" TargetMode="External"/><Relationship Id="rId5" Type="http://schemas.openxmlformats.org/officeDocument/2006/relationships/hyperlink" Target="https://cognia.zoom.us/webinar/register/WN_p-DE3rp7Tf6ClVvct0N-7g#/registration" TargetMode="External"/><Relationship Id="rId4" Type="http://schemas.openxmlformats.org/officeDocument/2006/relationships/hyperlink" Target="https://www.doe.mass.edu/mcas/accessibility/default.htm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doe.mass.edu/mcas/accessibility/default.html" TargetMode="External"/><Relationship Id="rId7" Type="http://schemas.openxmlformats.org/officeDocument/2006/relationships/hyperlink" Target="http://eepurl.com/ghSOhH"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portal/" TargetMode="External"/><Relationship Id="rId4" Type="http://schemas.openxmlformats.org/officeDocument/2006/relationships/hyperlink" Target="https://mcas.onlinehelp.cognia.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mcas.onlinehelp.cognia.org/training-webinars/" TargetMode="External"/><Relationship Id="rId2" Type="http://schemas.openxmlformats.org/officeDocument/2006/relationships/hyperlink" Target="mailto:mcas@mass.gov"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2.svg"/><Relationship Id="rId11" Type="http://schemas.openxmlformats.org/officeDocument/2006/relationships/hyperlink" Target="http://www.doe.mass.edu/mcas" TargetMode="External"/><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hyperlink" Target="https://www.doe.mass.edu/mcas/alt/essa/default.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normAutofit/>
          </a:bodyPr>
          <a:lstStyle/>
          <a:p>
            <a:r>
              <a:rPr lang="en-US" sz="5900" b="1"/>
              <a:t>MCAS Accessibility and Accommodations for the 2026 MCAS Tests</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342900" y="4362699"/>
            <a:ext cx="10079182" cy="1558636"/>
          </a:xfrm>
        </p:spPr>
        <p:txBody>
          <a:bodyPr/>
          <a:lstStyle/>
          <a:p>
            <a:pPr defTabSz="914126"/>
            <a:r>
              <a:rPr lang="en-US" altLang="zh-CN" sz="2799">
                <a:solidFill>
                  <a:schemeClr val="bg1"/>
                </a:solidFill>
              </a:rPr>
              <a:t>The Office of Student Assessment Services </a:t>
            </a:r>
          </a:p>
          <a:p>
            <a:pPr defTabSz="914126"/>
            <a:r>
              <a:rPr lang="en-US" altLang="zh-CN" sz="2799">
                <a:solidFill>
                  <a:schemeClr val="bg1"/>
                </a:solidFill>
              </a:rPr>
              <a:t>January 22, 2026</a:t>
            </a:r>
            <a:endParaRPr lang="zh-CN" altLang="en-US" sz="2799">
              <a:solidFill>
                <a:schemeClr val="bg1"/>
              </a:solidFill>
            </a:endParaRP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3192379" y="2691062"/>
            <a:ext cx="6360924" cy="2307658"/>
          </a:xfrm>
        </p:spPr>
        <p:txBody>
          <a:bodyPr>
            <a:normAutofit/>
          </a:bodyPr>
          <a:lstStyle/>
          <a:p>
            <a:r>
              <a:rPr lang="en-US" dirty="0">
                <a:solidFill>
                  <a:schemeClr val="tx1"/>
                </a:solidFill>
                <a:latin typeface="Aptos" panose="020B0004020202020204" pitchFamily="34" charset="0"/>
              </a:rPr>
              <a:t>2. </a:t>
            </a:r>
            <a:r>
              <a:rPr lang="en-US" dirty="0">
                <a:solidFill>
                  <a:schemeClr val="tx1"/>
                </a:solidFill>
              </a:rPr>
              <a:t>Important Updates and Reminders</a:t>
            </a:r>
          </a:p>
        </p:txBody>
      </p:sp>
      <p:sp>
        <p:nvSpPr>
          <p:cNvPr id="3" name="Slide Number Placeholder 2">
            <a:extLst>
              <a:ext uri="{FF2B5EF4-FFF2-40B4-BE49-F238E27FC236}">
                <a16:creationId xmlns:a16="http://schemas.microsoft.com/office/drawing/2014/main" id="{04730C4F-2594-25DC-B9C5-A3A3D2935E6B}"/>
              </a:ext>
            </a:extLst>
          </p:cNvPr>
          <p:cNvSpPr>
            <a:spLocks noGrp="1"/>
          </p:cNvSpPr>
          <p:nvPr>
            <p:ph type="sldNum" sz="quarter" idx="12"/>
          </p:nvPr>
        </p:nvSpPr>
        <p:spPr/>
        <p:txBody>
          <a:bodyPr/>
          <a:lstStyle/>
          <a:p>
            <a:fld id="{68A8D22E-6BC5-9E47-900C-2BB94685D9F5}" type="slidenum">
              <a:rPr lang="en-US" smtClean="0"/>
              <a:pPr/>
              <a:t>10</a:t>
            </a:fld>
            <a:endParaRPr lang="en-US"/>
          </a:p>
        </p:txBody>
      </p:sp>
    </p:spTree>
    <p:extLst>
      <p:ext uri="{BB962C8B-B14F-4D97-AF65-F5344CB8AC3E}">
        <p14:creationId xmlns:p14="http://schemas.microsoft.com/office/powerpoint/2010/main" val="8898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498B4-60A7-6BD8-BB1F-6FD50D68BB21}"/>
              </a:ext>
            </a:extLst>
          </p:cNvPr>
          <p:cNvSpPr>
            <a:spLocks noGrp="1"/>
          </p:cNvSpPr>
          <p:nvPr>
            <p:ph type="title"/>
          </p:nvPr>
        </p:nvSpPr>
        <p:spPr/>
        <p:txBody>
          <a:bodyPr/>
          <a:lstStyle/>
          <a:p>
            <a:r>
              <a:rPr lang="en-US">
                <a:solidFill>
                  <a:schemeClr val="bg1"/>
                </a:solidFill>
              </a:rPr>
              <a:t>Important Updates and Reminders</a:t>
            </a:r>
          </a:p>
        </p:txBody>
      </p:sp>
      <p:sp>
        <p:nvSpPr>
          <p:cNvPr id="2" name="Content Placeholder 1">
            <a:extLst>
              <a:ext uri="{FF2B5EF4-FFF2-40B4-BE49-F238E27FC236}">
                <a16:creationId xmlns:a16="http://schemas.microsoft.com/office/drawing/2014/main" id="{644E6C47-5050-54C8-E28E-CE8E2A01FCDA}"/>
              </a:ext>
            </a:extLst>
          </p:cNvPr>
          <p:cNvSpPr>
            <a:spLocks noGrp="1"/>
          </p:cNvSpPr>
          <p:nvPr>
            <p:ph idx="1"/>
          </p:nvPr>
        </p:nvSpPr>
        <p:spPr>
          <a:xfrm>
            <a:off x="173179" y="1591254"/>
            <a:ext cx="11890665" cy="4827834"/>
          </a:xfrm>
        </p:spPr>
        <p:txBody>
          <a:bodyPr vert="horz" lIns="91440" tIns="45720" rIns="91440" bIns="45720" rtlCol="0" anchor="t">
            <a:normAutofit fontScale="92500" lnSpcReduction="20000"/>
          </a:bodyPr>
          <a:lstStyle/>
          <a:p>
            <a:pPr>
              <a:spcBef>
                <a:spcPts val="600"/>
              </a:spcBef>
              <a:spcAft>
                <a:spcPts val="600"/>
              </a:spcAft>
            </a:pPr>
            <a:r>
              <a:rPr lang="en-US" dirty="0">
                <a:solidFill>
                  <a:schemeClr val="tx1"/>
                </a:solidFill>
                <a:latin typeface="Arial"/>
                <a:cs typeface="Arial"/>
              </a:rPr>
              <a:t>Answer eliminator is no longer available; the “Hiding Options” tool provides the same support </a:t>
            </a:r>
          </a:p>
          <a:p>
            <a:pPr lvl="1">
              <a:spcBef>
                <a:spcPts val="600"/>
              </a:spcBef>
              <a:spcAft>
                <a:spcPts val="600"/>
              </a:spcAft>
            </a:pPr>
            <a:r>
              <a:rPr lang="en-US" dirty="0">
                <a:solidFill>
                  <a:schemeClr val="tx1"/>
                </a:solidFill>
                <a:latin typeface="Arial"/>
                <a:cs typeface="Arial"/>
              </a:rPr>
              <a:t>Students can click an icon of an eye to toggle between hiding answer choices and having them reappear (shown later)</a:t>
            </a:r>
          </a:p>
          <a:p>
            <a:pPr lvl="1">
              <a:spcBef>
                <a:spcPts val="600"/>
              </a:spcBef>
              <a:spcAft>
                <a:spcPts val="600"/>
              </a:spcAft>
            </a:pPr>
            <a:r>
              <a:rPr lang="en-US" dirty="0">
                <a:solidFill>
                  <a:schemeClr val="tx1"/>
                </a:solidFill>
                <a:latin typeface="Arial"/>
                <a:cs typeface="Arial"/>
              </a:rPr>
              <a:t>Additional universal accessibility features: general masking and reverse contrast, notepad tool for all tests</a:t>
            </a:r>
          </a:p>
          <a:p>
            <a:pPr lvl="1">
              <a:spcBef>
                <a:spcPts val="600"/>
              </a:spcBef>
              <a:spcAft>
                <a:spcPts val="600"/>
              </a:spcAft>
            </a:pPr>
            <a:r>
              <a:rPr lang="en-US" dirty="0">
                <a:solidFill>
                  <a:schemeClr val="tx1"/>
                </a:solidFill>
                <a:latin typeface="Arial"/>
                <a:cs typeface="Arial"/>
              </a:rPr>
              <a:t>New names for color contrast selections (e.g., yellow on red)</a:t>
            </a:r>
          </a:p>
          <a:p>
            <a:pPr>
              <a:spcBef>
                <a:spcPts val="600"/>
              </a:spcBef>
              <a:spcAft>
                <a:spcPts val="600"/>
              </a:spcAft>
            </a:pPr>
            <a:r>
              <a:rPr lang="en-US" dirty="0">
                <a:solidFill>
                  <a:schemeClr val="tx1"/>
                </a:solidFill>
                <a:latin typeface="Arial"/>
                <a:cs typeface="Arial"/>
              </a:rPr>
              <a:t>Bilingual </a:t>
            </a:r>
            <a:r>
              <a:rPr lang="en-US" dirty="0">
                <a:latin typeface="Arial"/>
                <a:cs typeface="Arial"/>
                <a:hlinkClick r:id="rId2"/>
              </a:rPr>
              <a:t>Spanish/English test</a:t>
            </a:r>
            <a:r>
              <a:rPr lang="en-US" dirty="0">
                <a:latin typeface="Arial"/>
                <a:cs typeface="Arial"/>
              </a:rPr>
              <a:t> </a:t>
            </a:r>
            <a:r>
              <a:rPr lang="en-US" dirty="0">
                <a:solidFill>
                  <a:schemeClr val="tx1"/>
                </a:solidFill>
                <a:latin typeface="Arial"/>
                <a:cs typeface="Arial"/>
              </a:rPr>
              <a:t>for Mathematics, Science, and Civics (grades 3–8 and high school)</a:t>
            </a:r>
          </a:p>
          <a:p>
            <a:pPr lvl="1">
              <a:spcBef>
                <a:spcPts val="600"/>
              </a:spcBef>
              <a:spcAft>
                <a:spcPts val="600"/>
              </a:spcAft>
            </a:pPr>
            <a:r>
              <a:rPr lang="en-US" dirty="0">
                <a:solidFill>
                  <a:schemeClr val="tx1"/>
                </a:solidFill>
                <a:latin typeface="Arial"/>
                <a:cs typeface="Arial"/>
              </a:rPr>
              <a:t>MCAS ELA tests are not translated</a:t>
            </a:r>
          </a:p>
          <a:p>
            <a:pPr lvl="1">
              <a:spcBef>
                <a:spcPts val="600"/>
              </a:spcBef>
              <a:spcAft>
                <a:spcPts val="600"/>
              </a:spcAft>
            </a:pPr>
            <a:r>
              <a:rPr lang="en-US" dirty="0">
                <a:solidFill>
                  <a:schemeClr val="tx1"/>
                </a:solidFill>
                <a:latin typeface="Arial"/>
                <a:cs typeface="Arial"/>
              </a:rPr>
              <a:t>DESE will provide an additional webinar (dates provided at end of slides) for schools with questions about the Spanish/English edition.</a:t>
            </a:r>
          </a:p>
          <a:p>
            <a:pPr lvl="1">
              <a:spcBef>
                <a:spcPts val="600"/>
              </a:spcBef>
              <a:spcAft>
                <a:spcPts val="600"/>
              </a:spcAft>
            </a:pPr>
            <a:r>
              <a:rPr lang="en-US" dirty="0">
                <a:solidFill>
                  <a:schemeClr val="tx1"/>
                </a:solidFill>
                <a:latin typeface="Arial"/>
                <a:cs typeface="Arial"/>
              </a:rPr>
              <a:t>New for 2026: There will be a separate Spanish/English manual for test administrators that will include all of the Spanish/English scripts. </a:t>
            </a:r>
          </a:p>
        </p:txBody>
      </p:sp>
      <p:sp>
        <p:nvSpPr>
          <p:cNvPr id="4" name="Slide Number Placeholder 3">
            <a:extLst>
              <a:ext uri="{FF2B5EF4-FFF2-40B4-BE49-F238E27FC236}">
                <a16:creationId xmlns:a16="http://schemas.microsoft.com/office/drawing/2014/main" id="{0A2B4F0E-C494-BA67-6ADF-72EECD1CC2E3}"/>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33837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A44D00-3F3E-4338-38C7-EB3E6B061E0D}"/>
              </a:ext>
            </a:extLst>
          </p:cNvPr>
          <p:cNvSpPr>
            <a:spLocks noGrp="1"/>
          </p:cNvSpPr>
          <p:nvPr>
            <p:ph type="title"/>
          </p:nvPr>
        </p:nvSpPr>
        <p:spPr>
          <a:xfrm>
            <a:off x="173179" y="308699"/>
            <a:ext cx="11783292" cy="861002"/>
          </a:xfrm>
        </p:spPr>
        <p:txBody>
          <a:bodyPr>
            <a:normAutofit fontScale="90000"/>
          </a:bodyPr>
          <a:lstStyle/>
          <a:p>
            <a:r>
              <a:rPr lang="en-US">
                <a:solidFill>
                  <a:schemeClr val="bg1"/>
                </a:solidFill>
              </a:rPr>
              <a:t>Important Updates and Reminders (continued)</a:t>
            </a:r>
          </a:p>
        </p:txBody>
      </p:sp>
      <p:sp>
        <p:nvSpPr>
          <p:cNvPr id="2" name="Content Placeholder 1">
            <a:extLst>
              <a:ext uri="{FF2B5EF4-FFF2-40B4-BE49-F238E27FC236}">
                <a16:creationId xmlns:a16="http://schemas.microsoft.com/office/drawing/2014/main" id="{0E6B692D-A2ED-7466-1521-0CE980EA73C3}"/>
              </a:ext>
            </a:extLst>
          </p:cNvPr>
          <p:cNvSpPr>
            <a:spLocks noGrp="1"/>
          </p:cNvSpPr>
          <p:nvPr>
            <p:ph idx="1"/>
          </p:nvPr>
        </p:nvSpPr>
        <p:spPr>
          <a:xfrm>
            <a:off x="235529" y="1462954"/>
            <a:ext cx="11720942" cy="5185496"/>
          </a:xfrm>
        </p:spPr>
        <p:txBody>
          <a:bodyPr vert="horz" lIns="91440" tIns="45720" rIns="91440" bIns="45720" rtlCol="0" anchor="t">
            <a:noAutofit/>
          </a:bodyPr>
          <a:lstStyle/>
          <a:p>
            <a:pPr>
              <a:lnSpc>
                <a:spcPct val="100000"/>
              </a:lnSpc>
              <a:spcBef>
                <a:spcPts val="600"/>
              </a:spcBef>
              <a:spcAft>
                <a:spcPts val="600"/>
              </a:spcAft>
            </a:pPr>
            <a:r>
              <a:rPr lang="en-US" dirty="0">
                <a:solidFill>
                  <a:schemeClr val="tx1"/>
                </a:solidFill>
              </a:rPr>
              <a:t>Text-to-speech </a:t>
            </a:r>
            <a:r>
              <a:rPr lang="en-US">
                <a:solidFill>
                  <a:schemeClr val="tx1"/>
                </a:solidFill>
              </a:rPr>
              <a:t>(TTS) </a:t>
            </a:r>
            <a:r>
              <a:rPr lang="en-US" dirty="0">
                <a:solidFill>
                  <a:schemeClr val="tx1"/>
                </a:solidFill>
              </a:rPr>
              <a:t>is no longer a form-dependent accommodation. TTS can be added or removed during testing, if necessary, without voiding the student’s test. </a:t>
            </a:r>
          </a:p>
          <a:p>
            <a:pPr>
              <a:lnSpc>
                <a:spcPct val="100000"/>
              </a:lnSpc>
              <a:spcBef>
                <a:spcPts val="0"/>
              </a:spcBef>
              <a:spcAft>
                <a:spcPts val="600"/>
              </a:spcAft>
            </a:pPr>
            <a:r>
              <a:rPr lang="en-US" dirty="0">
                <a:solidFill>
                  <a:schemeClr val="tx1"/>
                </a:solidFill>
              </a:rPr>
              <a:t>Embedded Speech-to-Text and Word Prediction accommodation tools are available on MCAS Mathematics, Science, and Civics tests, in addition to ELA tests.</a:t>
            </a:r>
          </a:p>
          <a:p>
            <a:pPr>
              <a:lnSpc>
                <a:spcPct val="100000"/>
              </a:lnSpc>
              <a:spcBef>
                <a:spcPts val="0"/>
              </a:spcBef>
              <a:spcAft>
                <a:spcPts val="600"/>
              </a:spcAft>
            </a:pPr>
            <a:r>
              <a:rPr lang="en-US" dirty="0">
                <a:solidFill>
                  <a:schemeClr val="tx1"/>
                </a:solidFill>
              </a:rPr>
              <a:t>New </a:t>
            </a:r>
            <a:r>
              <a:rPr lang="en-US" i="1">
                <a:solidFill>
                  <a:schemeClr val="tx1"/>
                </a:solidFill>
              </a:rPr>
              <a:t>Accessibility and Accommodations Manual </a:t>
            </a:r>
            <a:r>
              <a:rPr lang="en-US">
                <a:solidFill>
                  <a:schemeClr val="tx1"/>
                </a:solidFill>
              </a:rPr>
              <a:t>organization</a:t>
            </a:r>
            <a:endParaRPr lang="en-US" dirty="0">
              <a:solidFill>
                <a:schemeClr val="tx1"/>
              </a:solidFill>
            </a:endParaRPr>
          </a:p>
          <a:p>
            <a:pPr lvl="1">
              <a:lnSpc>
                <a:spcPct val="100000"/>
              </a:lnSpc>
              <a:spcBef>
                <a:spcPts val="0"/>
              </a:spcBef>
              <a:spcAft>
                <a:spcPts val="600"/>
              </a:spcAft>
            </a:pPr>
            <a:r>
              <a:rPr lang="en-US" dirty="0">
                <a:solidFill>
                  <a:schemeClr val="tx1"/>
                </a:solidFill>
              </a:rPr>
              <a:t>CBT and PBT </a:t>
            </a:r>
            <a:r>
              <a:rPr lang="en-US">
                <a:solidFill>
                  <a:schemeClr val="tx1"/>
                </a:solidFill>
              </a:rPr>
              <a:t>accommodations </a:t>
            </a:r>
            <a:r>
              <a:rPr lang="en-US" dirty="0">
                <a:solidFill>
                  <a:schemeClr val="tx1"/>
                </a:solidFill>
              </a:rPr>
              <a:t>are grouped separately</a:t>
            </a:r>
            <a:r>
              <a:rPr lang="en-US">
                <a:solidFill>
                  <a:schemeClr val="tx1"/>
                </a:solidFill>
              </a:rPr>
              <a:t>.</a:t>
            </a:r>
            <a:endParaRPr lang="en-US" dirty="0">
              <a:solidFill>
                <a:schemeClr val="tx1"/>
              </a:solidFill>
            </a:endParaRPr>
          </a:p>
          <a:p>
            <a:pPr lvl="1">
              <a:lnSpc>
                <a:spcPct val="100000"/>
              </a:lnSpc>
              <a:spcBef>
                <a:spcPts val="0"/>
              </a:spcBef>
              <a:spcAft>
                <a:spcPts val="600"/>
              </a:spcAft>
            </a:pPr>
            <a:r>
              <a:rPr lang="en-US" dirty="0">
                <a:solidFill>
                  <a:schemeClr val="tx1"/>
                </a:solidFill>
              </a:rPr>
              <a:t>Appendices include greater detailed instructions and clarifications</a:t>
            </a:r>
            <a:r>
              <a:rPr lang="en-US">
                <a:solidFill>
                  <a:schemeClr val="tx1"/>
                </a:solidFill>
              </a:rPr>
              <a:t>.</a:t>
            </a:r>
            <a:r>
              <a:rPr lang="en-US" dirty="0">
                <a:solidFill>
                  <a:schemeClr val="tx1"/>
                </a:solidFill>
              </a:rPr>
              <a:t> </a:t>
            </a:r>
          </a:p>
          <a:p>
            <a:pPr lvl="1">
              <a:lnSpc>
                <a:spcPct val="100000"/>
              </a:lnSpc>
              <a:spcBef>
                <a:spcPts val="1200"/>
              </a:spcBef>
              <a:spcAft>
                <a:spcPts val="600"/>
              </a:spcAft>
            </a:pPr>
            <a:endParaRPr lang="en-US" sz="2800" dirty="0">
              <a:latin typeface="Aptos" panose="020B0004020202020204" pitchFamily="34" charset="0"/>
              <a:cs typeface="Arial"/>
            </a:endParaRPr>
          </a:p>
          <a:p>
            <a:pPr marL="457200" lvl="1" indent="0">
              <a:lnSpc>
                <a:spcPct val="100000"/>
              </a:lnSpc>
              <a:spcBef>
                <a:spcPts val="1200"/>
              </a:spcBef>
              <a:spcAft>
                <a:spcPts val="600"/>
              </a:spcAft>
              <a:buNone/>
            </a:pPr>
            <a:endParaRPr lang="en-US" sz="2800" dirty="0">
              <a:latin typeface="Aptos" panose="020B0004020202020204" pitchFamily="34" charset="0"/>
              <a:cs typeface="Arial"/>
            </a:endParaRPr>
          </a:p>
          <a:p>
            <a:pPr marL="457200" lvl="1" indent="0">
              <a:lnSpc>
                <a:spcPct val="100000"/>
              </a:lnSpc>
              <a:spcBef>
                <a:spcPts val="1200"/>
              </a:spcBef>
              <a:spcAft>
                <a:spcPts val="600"/>
              </a:spcAft>
              <a:buNone/>
            </a:pPr>
            <a:endParaRPr lang="en-US" sz="2800" dirty="0">
              <a:latin typeface="Aptos" panose="020B0004020202020204" pitchFamily="34" charset="0"/>
              <a:cs typeface="Arial"/>
            </a:endParaRPr>
          </a:p>
          <a:p>
            <a:pPr lvl="1">
              <a:lnSpc>
                <a:spcPct val="100000"/>
              </a:lnSpc>
              <a:spcBef>
                <a:spcPts val="1200"/>
              </a:spcBef>
              <a:spcAft>
                <a:spcPts val="600"/>
              </a:spcAft>
            </a:pPr>
            <a:endParaRPr lang="en-US" sz="2800" dirty="0">
              <a:latin typeface="Aptos" panose="020B0004020202020204" pitchFamily="34" charset="0"/>
              <a:cs typeface="Arial"/>
            </a:endParaRPr>
          </a:p>
          <a:p>
            <a:pPr lvl="1">
              <a:lnSpc>
                <a:spcPct val="100000"/>
              </a:lnSpc>
              <a:spcBef>
                <a:spcPts val="1200"/>
              </a:spcBef>
              <a:spcAft>
                <a:spcPts val="600"/>
              </a:spcAft>
            </a:pPr>
            <a:endParaRPr lang="en-US" sz="2800" dirty="0">
              <a:latin typeface="Aptos" panose="020B0004020202020204" pitchFamily="34" charset="0"/>
              <a:cs typeface="Arial"/>
            </a:endParaRPr>
          </a:p>
        </p:txBody>
      </p:sp>
      <p:sp>
        <p:nvSpPr>
          <p:cNvPr id="4" name="Slide Number Placeholder 3">
            <a:extLst>
              <a:ext uri="{FF2B5EF4-FFF2-40B4-BE49-F238E27FC236}">
                <a16:creationId xmlns:a16="http://schemas.microsoft.com/office/drawing/2014/main" id="{0057C4A3-BF55-3A09-0B17-D7637C02BA28}"/>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220563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8146E0-50CC-0281-22B3-2D157848481B}"/>
              </a:ext>
            </a:extLst>
          </p:cNvPr>
          <p:cNvSpPr>
            <a:spLocks noGrp="1"/>
          </p:cNvSpPr>
          <p:nvPr>
            <p:ph type="title"/>
          </p:nvPr>
        </p:nvSpPr>
        <p:spPr>
          <a:xfrm>
            <a:off x="137811" y="292657"/>
            <a:ext cx="10515600" cy="861002"/>
          </a:xfrm>
        </p:spPr>
        <p:txBody>
          <a:bodyPr>
            <a:normAutofit fontScale="90000"/>
          </a:bodyPr>
          <a:lstStyle/>
          <a:p>
            <a:r>
              <a:rPr lang="en-US" sz="4400">
                <a:solidFill>
                  <a:schemeClr val="bg1"/>
                </a:solidFill>
              </a:rPr>
              <a:t>IEP Team Decisions Needed Before Testing</a:t>
            </a:r>
            <a:endParaRPr lang="en-US">
              <a:solidFill>
                <a:schemeClr val="bg1"/>
              </a:solidFill>
            </a:endParaRPr>
          </a:p>
        </p:txBody>
      </p:sp>
      <p:sp>
        <p:nvSpPr>
          <p:cNvPr id="2" name="Content Placeholder 1">
            <a:extLst>
              <a:ext uri="{FF2B5EF4-FFF2-40B4-BE49-F238E27FC236}">
                <a16:creationId xmlns:a16="http://schemas.microsoft.com/office/drawing/2014/main" id="{10251F55-E50F-1300-291D-36899B9EEA39}"/>
              </a:ext>
            </a:extLst>
          </p:cNvPr>
          <p:cNvSpPr>
            <a:spLocks noGrp="1"/>
          </p:cNvSpPr>
          <p:nvPr>
            <p:ph idx="1"/>
          </p:nvPr>
        </p:nvSpPr>
        <p:spPr>
          <a:xfrm>
            <a:off x="173179" y="1591253"/>
            <a:ext cx="11890665" cy="4829001"/>
          </a:xfrm>
        </p:spPr>
        <p:txBody>
          <a:bodyPr>
            <a:normAutofit fontScale="92500"/>
          </a:bodyPr>
          <a:lstStyle/>
          <a:p>
            <a:r>
              <a:rPr lang="en-US" dirty="0">
                <a:solidFill>
                  <a:schemeClr val="tx1"/>
                </a:solidFill>
              </a:rPr>
              <a:t>Team members should review all accessibility and accommodations policies.</a:t>
            </a:r>
          </a:p>
          <a:p>
            <a:r>
              <a:rPr lang="en-US" dirty="0">
                <a:solidFill>
                  <a:schemeClr val="tx1"/>
                </a:solidFill>
              </a:rPr>
              <a:t>Important decisions required for each student with (and without) a disability taking spring test(s):</a:t>
            </a:r>
          </a:p>
          <a:p>
            <a:pPr marL="747713" lvl="1" indent="-406400">
              <a:spcAft>
                <a:spcPts val="300"/>
              </a:spcAft>
            </a:pPr>
            <a:r>
              <a:rPr lang="en-US" dirty="0">
                <a:solidFill>
                  <a:schemeClr val="tx1"/>
                </a:solidFill>
              </a:rPr>
              <a:t>All students are eligible for accessibility features.</a:t>
            </a:r>
          </a:p>
          <a:p>
            <a:pPr marL="747713" lvl="1" indent="-406400">
              <a:spcAft>
                <a:spcPts val="300"/>
              </a:spcAft>
            </a:pPr>
            <a:r>
              <a:rPr lang="en-US" dirty="0">
                <a:solidFill>
                  <a:schemeClr val="tx1"/>
                </a:solidFill>
              </a:rPr>
              <a:t>Which accessibility features and accommodations will be needed?</a:t>
            </a:r>
          </a:p>
          <a:p>
            <a:pPr marL="239713" indent="-406400">
              <a:spcBef>
                <a:spcPts val="600"/>
              </a:spcBef>
              <a:spcAft>
                <a:spcPts val="600"/>
              </a:spcAft>
            </a:pPr>
            <a:r>
              <a:rPr lang="en-US" sz="2800" dirty="0">
                <a:solidFill>
                  <a:schemeClr val="tx1"/>
                </a:solidFill>
              </a:rPr>
              <a:t>For students with disabilities:</a:t>
            </a:r>
          </a:p>
          <a:p>
            <a:pPr marL="747713" lvl="1" indent="-406400">
              <a:spcBef>
                <a:spcPts val="600"/>
              </a:spcBef>
              <a:spcAft>
                <a:spcPts val="600"/>
              </a:spcAft>
            </a:pPr>
            <a:r>
              <a:rPr lang="en-US" dirty="0">
                <a:solidFill>
                  <a:schemeClr val="tx1"/>
                </a:solidFill>
              </a:rPr>
              <a:t>Before testing and making decisions, give opportunity to </a:t>
            </a:r>
            <a:r>
              <a:rPr lang="en-US" b="1" dirty="0">
                <a:solidFill>
                  <a:schemeClr val="tx1"/>
                </a:solidFill>
              </a:rPr>
              <a:t>view a student tutorial </a:t>
            </a:r>
            <a:r>
              <a:rPr lang="en-US" dirty="0">
                <a:solidFill>
                  <a:schemeClr val="tx1"/>
                </a:solidFill>
              </a:rPr>
              <a:t>and </a:t>
            </a:r>
            <a:r>
              <a:rPr lang="en-US" b="1" dirty="0">
                <a:solidFill>
                  <a:schemeClr val="tx1"/>
                </a:solidFill>
              </a:rPr>
              <a:t>take practice tests (updated practice tests expected by end of this month)</a:t>
            </a:r>
            <a:r>
              <a:rPr lang="en-US" dirty="0">
                <a:solidFill>
                  <a:schemeClr val="tx1"/>
                </a:solidFill>
              </a:rPr>
              <a:t>.</a:t>
            </a:r>
          </a:p>
          <a:p>
            <a:pPr marL="1154113" lvl="2" indent="-406400">
              <a:spcBef>
                <a:spcPts val="600"/>
              </a:spcBef>
              <a:spcAft>
                <a:spcPts val="600"/>
              </a:spcAft>
            </a:pPr>
            <a:r>
              <a:rPr lang="en-US" sz="2200" dirty="0">
                <a:solidFill>
                  <a:schemeClr val="tx1"/>
                </a:solidFill>
                <a:effectLst/>
              </a:rPr>
              <a:t>If read-aloud is needed, use text-to-speech (TTS) or human read-aloud. Schools may list </a:t>
            </a:r>
            <a:r>
              <a:rPr lang="en-US" sz="2200" b="1" dirty="0">
                <a:solidFill>
                  <a:schemeClr val="tx1"/>
                </a:solidFill>
                <a:effectLst/>
                <a:ea typeface="Times New Roman" panose="02020603050405020304" pitchFamily="18" charset="0"/>
              </a:rPr>
              <a:t>“text-to-speech is preferable, but human reader is acceptable.”</a:t>
            </a:r>
            <a:endParaRPr lang="en-US" sz="2200" dirty="0">
              <a:solidFill>
                <a:schemeClr val="tx1"/>
              </a:solidFill>
            </a:endParaRPr>
          </a:p>
          <a:p>
            <a:pPr marL="1154113" lvl="2" indent="-406400">
              <a:spcBef>
                <a:spcPts val="600"/>
              </a:spcBef>
              <a:spcAft>
                <a:spcPts val="600"/>
              </a:spcAft>
            </a:pPr>
            <a:r>
              <a:rPr lang="en-US" sz="2200" dirty="0">
                <a:solidFill>
                  <a:schemeClr val="tx1"/>
                </a:solidFill>
              </a:rPr>
              <a:t>Paper-based tests are available and must be listed as an accommodation in IEP or 504 plan for students unable to take computer-based tests.</a:t>
            </a:r>
          </a:p>
        </p:txBody>
      </p:sp>
      <p:sp>
        <p:nvSpPr>
          <p:cNvPr id="4" name="Slide Number Placeholder 3">
            <a:extLst>
              <a:ext uri="{FF2B5EF4-FFF2-40B4-BE49-F238E27FC236}">
                <a16:creationId xmlns:a16="http://schemas.microsoft.com/office/drawing/2014/main" id="{9D0907FC-6358-B4E0-8BC5-4125C2BE7074}"/>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6437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9EAC-267A-9001-7EA7-81B037B30A43}"/>
              </a:ext>
            </a:extLst>
          </p:cNvPr>
          <p:cNvSpPr>
            <a:spLocks noGrp="1"/>
          </p:cNvSpPr>
          <p:nvPr>
            <p:ph type="title" idx="4294967295"/>
          </p:nvPr>
        </p:nvSpPr>
        <p:spPr>
          <a:xfrm>
            <a:off x="3176336" y="2626226"/>
            <a:ext cx="10371221" cy="1092200"/>
          </a:xfrm>
        </p:spPr>
        <p:txBody>
          <a:bodyPr>
            <a:normAutofit/>
          </a:bodyPr>
          <a:lstStyle/>
          <a:p>
            <a:r>
              <a:rPr lang="en-US">
                <a:solidFill>
                  <a:schemeClr val="tx1"/>
                </a:solidFill>
              </a:rPr>
              <a:t>3. Student Registration (SR)</a:t>
            </a:r>
          </a:p>
        </p:txBody>
      </p:sp>
      <p:sp>
        <p:nvSpPr>
          <p:cNvPr id="3" name="Slide Number Placeholder 2">
            <a:extLst>
              <a:ext uri="{FF2B5EF4-FFF2-40B4-BE49-F238E27FC236}">
                <a16:creationId xmlns:a16="http://schemas.microsoft.com/office/drawing/2014/main" id="{162DCEDB-5FD2-D1EE-6D8A-F585B67F7FB1}"/>
              </a:ext>
            </a:extLst>
          </p:cNvPr>
          <p:cNvSpPr>
            <a:spLocks noGrp="1"/>
          </p:cNvSpPr>
          <p:nvPr>
            <p:ph type="sldNum" sz="quarter" idx="12"/>
          </p:nvPr>
        </p:nvSpPr>
        <p:spPr/>
        <p:txBody>
          <a:bodyPr/>
          <a:lstStyle/>
          <a:p>
            <a:fld id="{68A8D22E-6BC5-9E47-900C-2BB94685D9F5}" type="slidenum">
              <a:rPr lang="en-US" smtClean="0"/>
              <a:pPr/>
              <a:t>14</a:t>
            </a:fld>
            <a:endParaRPr lang="en-US"/>
          </a:p>
        </p:txBody>
      </p:sp>
    </p:spTree>
    <p:extLst>
      <p:ext uri="{BB962C8B-B14F-4D97-AF65-F5344CB8AC3E}">
        <p14:creationId xmlns:p14="http://schemas.microsoft.com/office/powerpoint/2010/main" val="241631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6F013C-3533-D035-B0DB-CCF43720925B}"/>
              </a:ext>
            </a:extLst>
          </p:cNvPr>
          <p:cNvSpPr>
            <a:spLocks noGrp="1"/>
          </p:cNvSpPr>
          <p:nvPr>
            <p:ph type="title"/>
          </p:nvPr>
        </p:nvSpPr>
        <p:spPr>
          <a:xfrm>
            <a:off x="173179" y="292657"/>
            <a:ext cx="10515600" cy="861002"/>
          </a:xfrm>
        </p:spPr>
        <p:txBody>
          <a:bodyPr>
            <a:normAutofit fontScale="90000"/>
          </a:bodyPr>
          <a:lstStyle/>
          <a:p>
            <a:r>
              <a:rPr lang="en-US">
                <a:solidFill>
                  <a:schemeClr val="bg1"/>
                </a:solidFill>
              </a:rPr>
              <a:t>What is the Student Registration Process (SR)?</a:t>
            </a:r>
          </a:p>
        </p:txBody>
      </p:sp>
      <p:sp>
        <p:nvSpPr>
          <p:cNvPr id="2" name="Content Placeholder 1">
            <a:extLst>
              <a:ext uri="{FF2B5EF4-FFF2-40B4-BE49-F238E27FC236}">
                <a16:creationId xmlns:a16="http://schemas.microsoft.com/office/drawing/2014/main" id="{CFCBD54A-2BF6-3636-675E-21F0F1ECC258}"/>
              </a:ext>
            </a:extLst>
          </p:cNvPr>
          <p:cNvSpPr>
            <a:spLocks noGrp="1"/>
          </p:cNvSpPr>
          <p:nvPr>
            <p:ph idx="1"/>
          </p:nvPr>
        </p:nvSpPr>
        <p:spPr>
          <a:xfrm>
            <a:off x="173179" y="1591253"/>
            <a:ext cx="11890665" cy="4769789"/>
          </a:xfrm>
        </p:spPr>
        <p:txBody>
          <a:bodyPr>
            <a:noAutofit/>
          </a:bodyPr>
          <a:lstStyle/>
          <a:p>
            <a:pPr>
              <a:lnSpc>
                <a:spcPct val="100000"/>
              </a:lnSpc>
              <a:spcBef>
                <a:spcPts val="0"/>
              </a:spcBef>
              <a:spcAft>
                <a:spcPts val="200"/>
              </a:spcAft>
            </a:pPr>
            <a:r>
              <a:rPr lang="en-US" sz="2000">
                <a:solidFill>
                  <a:schemeClr val="tx1"/>
                </a:solidFill>
              </a:rPr>
              <a:t>Student Registration is a collection of student-level test data, including </a:t>
            </a:r>
          </a:p>
          <a:p>
            <a:pPr lvl="1">
              <a:lnSpc>
                <a:spcPct val="100000"/>
              </a:lnSpc>
              <a:spcBef>
                <a:spcPts val="0"/>
              </a:spcBef>
              <a:spcAft>
                <a:spcPts val="200"/>
              </a:spcAft>
            </a:pPr>
            <a:r>
              <a:rPr lang="en-US" sz="2000">
                <a:solidFill>
                  <a:schemeClr val="tx1"/>
                </a:solidFill>
              </a:rPr>
              <a:t>students’ demographic information</a:t>
            </a:r>
          </a:p>
          <a:p>
            <a:pPr lvl="1">
              <a:lnSpc>
                <a:spcPct val="100000"/>
              </a:lnSpc>
              <a:spcBef>
                <a:spcPts val="0"/>
              </a:spcBef>
              <a:spcAft>
                <a:spcPts val="200"/>
              </a:spcAft>
            </a:pPr>
            <a:r>
              <a:rPr lang="en-US" sz="2000">
                <a:solidFill>
                  <a:schemeClr val="tx1"/>
                </a:solidFill>
              </a:rPr>
              <a:t>registration information for specific tests</a:t>
            </a:r>
          </a:p>
          <a:p>
            <a:pPr lvl="1">
              <a:lnSpc>
                <a:spcPct val="100000"/>
              </a:lnSpc>
              <a:spcBef>
                <a:spcPts val="0"/>
              </a:spcBef>
              <a:spcAft>
                <a:spcPts val="200"/>
              </a:spcAft>
            </a:pPr>
            <a:r>
              <a:rPr lang="en-US" sz="2000">
                <a:solidFill>
                  <a:schemeClr val="tx1"/>
                </a:solidFill>
              </a:rPr>
              <a:t>necessary for </a:t>
            </a:r>
            <a:r>
              <a:rPr lang="en-US" sz="2000" b="1">
                <a:solidFill>
                  <a:schemeClr val="tx1"/>
                </a:solidFill>
              </a:rPr>
              <a:t>selected accommodations used for MCAS tests</a:t>
            </a:r>
            <a:r>
              <a:rPr lang="en-US" sz="2000">
                <a:solidFill>
                  <a:schemeClr val="tx1"/>
                </a:solidFill>
              </a:rPr>
              <a:t> </a:t>
            </a:r>
          </a:p>
          <a:p>
            <a:pPr lvl="2">
              <a:lnSpc>
                <a:spcPct val="100000"/>
              </a:lnSpc>
              <a:spcBef>
                <a:spcPts val="0"/>
              </a:spcBef>
              <a:spcAft>
                <a:spcPts val="200"/>
              </a:spcAft>
            </a:pPr>
            <a:r>
              <a:rPr lang="en-US" sz="1800">
                <a:solidFill>
                  <a:schemeClr val="tx1"/>
                </a:solidFill>
              </a:rPr>
              <a:t>Accommodations listed with the designation of </a:t>
            </a:r>
            <a:r>
              <a:rPr lang="en-US" sz="1800">
                <a:solidFill>
                  <a:srgbClr val="FF0000"/>
                </a:solidFill>
              </a:rPr>
              <a:t>(SR) </a:t>
            </a:r>
            <a:r>
              <a:rPr lang="en-US" sz="1800">
                <a:solidFill>
                  <a:schemeClr val="tx1"/>
                </a:solidFill>
              </a:rPr>
              <a:t>in Accessibility and Accommodations Manual must be identified in the Student Registration prior to the start of testing. </a:t>
            </a:r>
            <a:br>
              <a:rPr lang="en-US" sz="1800">
                <a:solidFill>
                  <a:schemeClr val="tx1"/>
                </a:solidFill>
              </a:rPr>
            </a:br>
            <a:r>
              <a:rPr lang="en-US" sz="1800">
                <a:solidFill>
                  <a:schemeClr val="tx1"/>
                </a:solidFill>
              </a:rPr>
              <a:t>(Note: Some information can be changed up until end of testing window)</a:t>
            </a:r>
          </a:p>
          <a:p>
            <a:pPr>
              <a:lnSpc>
                <a:spcPct val="100000"/>
              </a:lnSpc>
              <a:spcBef>
                <a:spcPts val="0"/>
              </a:spcBef>
              <a:spcAft>
                <a:spcPts val="200"/>
              </a:spcAft>
            </a:pPr>
            <a:r>
              <a:rPr lang="en-US" sz="2000">
                <a:solidFill>
                  <a:schemeClr val="tx1"/>
                </a:solidFill>
              </a:rPr>
              <a:t>Used as the basis for initial shipment of test materials to schools, which includes:</a:t>
            </a:r>
          </a:p>
          <a:p>
            <a:pPr lvl="1">
              <a:lnSpc>
                <a:spcPct val="100000"/>
              </a:lnSpc>
              <a:spcBef>
                <a:spcPts val="0"/>
              </a:spcBef>
              <a:spcAft>
                <a:spcPts val="200"/>
              </a:spcAft>
            </a:pPr>
            <a:r>
              <a:rPr lang="en-US" sz="2000">
                <a:solidFill>
                  <a:schemeClr val="tx1"/>
                </a:solidFill>
              </a:rPr>
              <a:t>Student ID Labels</a:t>
            </a:r>
          </a:p>
          <a:p>
            <a:pPr lvl="1">
              <a:lnSpc>
                <a:spcPct val="100000"/>
              </a:lnSpc>
              <a:spcBef>
                <a:spcPts val="0"/>
              </a:spcBef>
              <a:spcAft>
                <a:spcPts val="200"/>
              </a:spcAft>
            </a:pPr>
            <a:r>
              <a:rPr lang="en-US" sz="2000">
                <a:solidFill>
                  <a:schemeClr val="tx1"/>
                </a:solidFill>
              </a:rPr>
              <a:t>Test Administration Manuals</a:t>
            </a:r>
          </a:p>
          <a:p>
            <a:pPr lvl="1">
              <a:lnSpc>
                <a:spcPct val="100000"/>
              </a:lnSpc>
              <a:spcBef>
                <a:spcPts val="0"/>
              </a:spcBef>
              <a:spcAft>
                <a:spcPts val="200"/>
              </a:spcAft>
            </a:pPr>
            <a:r>
              <a:rPr lang="en-US" sz="2000">
                <a:solidFill>
                  <a:schemeClr val="tx1"/>
                </a:solidFill>
              </a:rPr>
              <a:t>Standard booklets, if needed</a:t>
            </a:r>
          </a:p>
          <a:p>
            <a:pPr lvl="1">
              <a:lnSpc>
                <a:spcPct val="100000"/>
              </a:lnSpc>
              <a:spcBef>
                <a:spcPts val="0"/>
              </a:spcBef>
              <a:spcAft>
                <a:spcPts val="200"/>
              </a:spcAft>
            </a:pPr>
            <a:r>
              <a:rPr lang="en-US" sz="2000">
                <a:solidFill>
                  <a:schemeClr val="tx1"/>
                </a:solidFill>
              </a:rPr>
              <a:t>Special test editions (large-print, Braille, Spanish/English, etc.)</a:t>
            </a:r>
          </a:p>
          <a:p>
            <a:pPr>
              <a:lnSpc>
                <a:spcPct val="100000"/>
              </a:lnSpc>
              <a:spcBef>
                <a:spcPts val="0"/>
              </a:spcBef>
              <a:spcAft>
                <a:spcPts val="200"/>
              </a:spcAft>
            </a:pPr>
            <a:r>
              <a:rPr lang="en-US" sz="2000">
                <a:solidFill>
                  <a:schemeClr val="tx1"/>
                </a:solidFill>
              </a:rPr>
              <a:t>Use </a:t>
            </a:r>
            <a:r>
              <a:rPr lang="en-US" sz="2000">
                <a:solidFill>
                  <a:schemeClr val="tx1"/>
                </a:solidFill>
                <a:hlinkClick r:id="rId2"/>
              </a:rPr>
              <a:t>Appendix A</a:t>
            </a:r>
            <a:r>
              <a:rPr lang="en-US" sz="2000">
                <a:solidFill>
                  <a:schemeClr val="tx1"/>
                </a:solidFill>
              </a:rPr>
              <a:t> in the </a:t>
            </a:r>
            <a:r>
              <a:rPr lang="en-US" sz="2000" i="1">
                <a:solidFill>
                  <a:srgbClr val="0563C1"/>
                </a:solidFill>
                <a:hlinkClick r:id="rId3"/>
              </a:rPr>
              <a:t>Accessibility and Accommodations Manual</a:t>
            </a:r>
            <a:r>
              <a:rPr lang="en-US" sz="2000">
                <a:solidFill>
                  <a:srgbClr val="000000"/>
                </a:solidFill>
              </a:rPr>
              <a:t> </a:t>
            </a:r>
            <a:r>
              <a:rPr lang="en-US" sz="2000">
                <a:solidFill>
                  <a:schemeClr val="tx1"/>
                </a:solidFill>
              </a:rPr>
              <a:t>for a crosswalk of accessibility feature and accommodation numbers and the Student Registration column to assign them correctly.</a:t>
            </a:r>
          </a:p>
        </p:txBody>
      </p:sp>
      <p:sp>
        <p:nvSpPr>
          <p:cNvPr id="4" name="Slide Number Placeholder 3">
            <a:extLst>
              <a:ext uri="{FF2B5EF4-FFF2-40B4-BE49-F238E27FC236}">
                <a16:creationId xmlns:a16="http://schemas.microsoft.com/office/drawing/2014/main" id="{69978096-940C-507F-B046-A370F9FC7F70}"/>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382683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588D33-B0C5-A3BA-6B4D-5B16A50DA71D}"/>
              </a:ext>
            </a:extLst>
          </p:cNvPr>
          <p:cNvSpPr>
            <a:spLocks noGrp="1"/>
          </p:cNvSpPr>
          <p:nvPr>
            <p:ph type="title"/>
          </p:nvPr>
        </p:nvSpPr>
        <p:spPr>
          <a:xfrm>
            <a:off x="214937" y="188580"/>
            <a:ext cx="10515600" cy="861002"/>
          </a:xfrm>
        </p:spPr>
        <p:txBody>
          <a:bodyPr>
            <a:noAutofit/>
          </a:bodyPr>
          <a:lstStyle/>
          <a:p>
            <a:r>
              <a:rPr lang="en-US" sz="3600">
                <a:solidFill>
                  <a:schemeClr val="bg1"/>
                </a:solidFill>
              </a:rPr>
              <a:t>SR: Special Test Forms and Selected Accessibility Features and Accommodations</a:t>
            </a:r>
          </a:p>
        </p:txBody>
      </p:sp>
      <p:grpSp>
        <p:nvGrpSpPr>
          <p:cNvPr id="7" name="Group 8">
            <a:extLst>
              <a:ext uri="{FF2B5EF4-FFF2-40B4-BE49-F238E27FC236}">
                <a16:creationId xmlns:a16="http://schemas.microsoft.com/office/drawing/2014/main" id="{18226182-B3A4-0194-FB4D-AE842CB54D2D}"/>
              </a:ext>
              <a:ext uri="{C183D7F6-B498-43B3-948B-1728B52AA6E4}">
                <adec:decorative xmlns:adec="http://schemas.microsoft.com/office/drawing/2017/decorative" val="1"/>
              </a:ext>
            </a:extLst>
          </p:cNvPr>
          <p:cNvGrpSpPr/>
          <p:nvPr/>
        </p:nvGrpSpPr>
        <p:grpSpPr>
          <a:xfrm>
            <a:off x="51075" y="1702748"/>
            <a:ext cx="3984864" cy="5036622"/>
            <a:chOff x="193918" y="1295399"/>
            <a:chExt cx="3809229" cy="4499628"/>
          </a:xfrm>
        </p:grpSpPr>
        <p:sp>
          <p:nvSpPr>
            <p:cNvPr id="8" name="Subtitle 2" descr="Special Test Forms&#10;Text-to-Speech&#10;Large Print Test Edition&#10;Braille Test Edition&#10;Web Extension AT Form*&#10;Screen Reader Edition       &#10;Compatible Assistive Technology  &#10;American Sign Language Video (ASL edition)&#10;&#10;">
              <a:extLst>
                <a:ext uri="{FF2B5EF4-FFF2-40B4-BE49-F238E27FC236}">
                  <a16:creationId xmlns:a16="http://schemas.microsoft.com/office/drawing/2014/main" id="{4BAED5BE-9645-9A7D-BE2C-C4562CA75212}"/>
                </a:ext>
              </a:extLst>
            </p:cNvPr>
            <p:cNvSpPr txBox="1">
              <a:spLocks/>
            </p:cNvSpPr>
            <p:nvPr/>
          </p:nvSpPr>
          <p:spPr bwMode="auto">
            <a:xfrm>
              <a:off x="193918" y="1295399"/>
              <a:ext cx="3809229" cy="3560796"/>
            </a:xfrm>
            <a:prstGeom prst="rect">
              <a:avLst/>
            </a:prstGeom>
            <a:solidFill>
              <a:srgbClr val="E6EAFE"/>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9pPr>
            </a:lstStyle>
            <a:p>
              <a:pPr marR="0" lvl="0" algn="ctr" defTabSz="914400" rtl="0" eaLnBrk="0" fontAlgn="base" latinLnBrk="0" hangingPunct="0">
                <a:lnSpc>
                  <a:spcPct val="110000"/>
                </a:lnSpc>
                <a:spcBef>
                  <a:spcPct val="0"/>
                </a:spcBef>
                <a:spcAft>
                  <a:spcPct val="0"/>
                </a:spcAft>
                <a:buClrTx/>
                <a:buSzTx/>
                <a:tabLst>
                  <a:tab pos="233363" algn="l"/>
                  <a:tab pos="457200" algn="l"/>
                </a:tabLst>
              </a:pPr>
              <a:r>
                <a:rPr kumimoji="0" lang="en-US" altLang="en-US" sz="1600" b="1" i="0" u="sng" strike="noStrike" cap="none" normalizeH="0" baseline="0">
                  <a:ln>
                    <a:noFill/>
                  </a:ln>
                  <a:solidFill>
                    <a:srgbClr val="000000"/>
                  </a:solidFill>
                  <a:effectLst/>
                  <a:ea typeface="Times New Roman" panose="02020603050405020304" pitchFamily="18" charset="0"/>
                  <a:cs typeface="Arial" panose="020B0604020202020204" pitchFamily="34" charset="0"/>
                </a:rPr>
                <a:t>Special Test Forms</a:t>
              </a:r>
              <a:endParaRPr kumimoji="0" lang="en-US" altLang="en-US" sz="1600" b="0" i="0" u="none" strike="noStrike" cap="none" normalizeH="0" baseline="0">
                <a:ln>
                  <a:noFill/>
                </a:ln>
                <a:solidFill>
                  <a:schemeClr val="tx1"/>
                </a:solidFill>
                <a:effectLst/>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6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Large Print Test Edition</a:t>
              </a:r>
              <a:endParaRPr kumimoji="0" lang="en-US" altLang="en-US" sz="1600" b="0" i="0" u="none" strike="noStrike" cap="none" normalizeH="0" baseline="0">
                <a:ln>
                  <a:noFill/>
                </a:ln>
                <a:solidFill>
                  <a:schemeClr val="tx1"/>
                </a:solidFill>
                <a:effectLst/>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6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Braille Test Edition</a:t>
              </a:r>
            </a:p>
            <a:p>
              <a:pPr marL="342900" marR="0" lvl="0" indent="-34290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6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Screen Reader Edition       </a:t>
              </a:r>
              <a:endParaRPr kumimoji="0" lang="en-US" altLang="en-US" sz="1600" b="0" i="0" u="none" strike="noStrike" cap="none" normalizeH="0" baseline="0">
                <a:ln>
                  <a:noFill/>
                </a:ln>
                <a:solidFill>
                  <a:schemeClr val="tx1"/>
                </a:solidFill>
                <a:effectLst/>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6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Compatible Assistive Technology  </a:t>
              </a:r>
            </a:p>
            <a:p>
              <a:pPr marL="342900" indent="-342900">
                <a:lnSpc>
                  <a:spcPct val="110000"/>
                </a:lnSpc>
                <a:buFont typeface="Wingdings" panose="05000000000000000000" pitchFamily="2" charset="2"/>
                <a:buChar char="q"/>
              </a:pPr>
              <a:r>
                <a:rPr lang="en-US" altLang="en-US" sz="1600">
                  <a:solidFill>
                    <a:srgbClr val="000000"/>
                  </a:solidFill>
                  <a:ea typeface="Times New Roman" panose="02020603050405020304" pitchFamily="18" charset="0"/>
                  <a:cs typeface="Arial" panose="020B0604020202020204" pitchFamily="34" charset="0"/>
                </a:rPr>
                <a:t>American Sign Language Video (ASL edition)</a:t>
              </a:r>
            </a:p>
            <a:p>
              <a:pPr marL="342900" indent="-342900">
                <a:lnSpc>
                  <a:spcPct val="110000"/>
                </a:lnSpc>
                <a:buFont typeface="Wingdings" panose="05000000000000000000" pitchFamily="2" charset="2"/>
                <a:buChar char="q"/>
              </a:pPr>
              <a:r>
                <a:rPr kumimoji="0" lang="en-US" altLang="en-US" sz="16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Spanish/English (Math, STE, Civics)</a:t>
              </a:r>
            </a:p>
            <a:p>
              <a:pPr marL="338138" marR="0" lvl="0" indent="-338138"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Human Read-Aloud </a:t>
              </a:r>
            </a:p>
            <a:p>
              <a:pPr marL="338138" marR="0" lvl="0" indent="-338138"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lang="en-US" altLang="en-US" sz="1600">
                  <a:solidFill>
                    <a:srgbClr val="000000"/>
                  </a:solidFill>
                  <a:ea typeface="Times New Roman" panose="02020603050405020304" pitchFamily="18" charset="0"/>
                  <a:cs typeface="Arial" panose="020B0604020202020204" pitchFamily="34" charset="0"/>
                </a:rPr>
                <a:t>Human Read-Aloud (Special Access - ELA)</a:t>
              </a:r>
              <a:endParaRPr kumimoji="0" lang="en-US" altLang="en-US" sz="1600" b="0" i="0" u="none" strike="noStrike" cap="none" normalizeH="0" baseline="0">
                <a:ln>
                  <a:noFill/>
                </a:ln>
                <a:solidFill>
                  <a:srgbClr val="000000"/>
                </a:solidFill>
                <a:effectLst/>
                <a:ea typeface="Times New Roman" panose="02020603050405020304" pitchFamily="18" charset="0"/>
                <a:cs typeface="Arial" panose="020B0604020202020204" pitchFamily="34" charset="0"/>
              </a:endParaRPr>
            </a:p>
            <a:p>
              <a:pPr marL="338138" marR="0" lvl="0" indent="-338138"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Human Signer </a:t>
              </a:r>
            </a:p>
            <a:p>
              <a:pPr marL="338138" lvl="0" indent="-338138">
                <a:lnSpc>
                  <a:spcPct val="110000"/>
                </a:lnSpc>
                <a:buFont typeface="Wingdings" panose="05000000000000000000" pitchFamily="2" charset="2"/>
                <a:buChar char="q"/>
                <a:tabLst/>
              </a:pPr>
              <a:r>
                <a:rPr lang="en-US" altLang="en-US" sz="1600">
                  <a:solidFill>
                    <a:srgbClr val="000000"/>
                  </a:solidFill>
                  <a:ea typeface="Times New Roman" panose="02020603050405020304" pitchFamily="18" charset="0"/>
                  <a:cs typeface="Arial" panose="020B0604020202020204" pitchFamily="34" charset="0"/>
                </a:rPr>
                <a:t>Human Signer (Special Access - ELA)</a:t>
              </a:r>
              <a:endParaRPr kumimoji="0" lang="en-US" altLang="en-US" sz="1600" b="0" i="0" u="none" strike="noStrike" cap="none" normalizeH="0" baseline="0">
                <a:ln>
                  <a:noFill/>
                </a:ln>
                <a:solidFill>
                  <a:srgbClr val="000000"/>
                </a:solidFill>
                <a:effectLst/>
                <a:ea typeface="Times New Roman" panose="02020603050405020304" pitchFamily="18" charset="0"/>
                <a:cs typeface="Arial" panose="020B0604020202020204" pitchFamily="34" charset="0"/>
              </a:endParaRPr>
            </a:p>
            <a:p>
              <a:pPr marR="0" lvl="0" algn="l" defTabSz="914400" rtl="0" eaLnBrk="0" fontAlgn="base" latinLnBrk="0" hangingPunct="0">
                <a:lnSpc>
                  <a:spcPct val="110000"/>
                </a:lnSpc>
                <a:spcBef>
                  <a:spcPct val="0"/>
                </a:spcBef>
                <a:spcAft>
                  <a:spcPct val="0"/>
                </a:spcAft>
                <a:buClrTx/>
                <a:buSzTx/>
                <a:tabLst>
                  <a:tab pos="233363" algn="l"/>
                  <a:tab pos="457200" algn="l"/>
                </a:tabLst>
              </a:pPr>
              <a:r>
                <a:rPr kumimoji="0" lang="en-US" altLang="en-US" sz="1400" b="0" i="0" u="none" strike="noStrike" cap="none" normalizeH="0" baseline="0">
                  <a:ln>
                    <a:noFill/>
                  </a:ln>
                  <a:solidFill>
                    <a:srgbClr val="000000"/>
                  </a:solidFill>
                  <a:effectLst/>
                  <a:latin typeface="Aptos" panose="020B0004020202020204" pitchFamily="34" charset="0"/>
                  <a:ea typeface="Times New Roman" panose="02020603050405020304" pitchFamily="18" charset="0"/>
                  <a:cs typeface="Arial" pitchFamily="34" charset="0"/>
                </a:rPr>
                <a:t>       </a:t>
              </a:r>
              <a:endParaRPr kumimoji="0" lang="en-US" altLang="en-US" sz="1400" b="0" i="0" u="none" strike="noStrike" cap="none" normalizeH="0" baseline="0">
                <a:ln>
                  <a:noFill/>
                </a:ln>
                <a:solidFill>
                  <a:schemeClr val="tx1"/>
                </a:solidFill>
                <a:effectLst/>
                <a:latin typeface="Aptos" panose="020B0004020202020204" pitchFamily="34" charset="0"/>
                <a:cs typeface="Arial" pitchFamily="34" charset="0"/>
              </a:endParaRPr>
            </a:p>
          </p:txBody>
        </p:sp>
        <p:sp>
          <p:nvSpPr>
            <p:cNvPr id="9" name="TextBox 3" descr="Accessibility Features &#10;Answer Masking&#10;Alternate Mouse/Cursor*&#10;Alternative Background and &#10; Font Color&#10;&#10;">
              <a:extLst>
                <a:ext uri="{FF2B5EF4-FFF2-40B4-BE49-F238E27FC236}">
                  <a16:creationId xmlns:a16="http://schemas.microsoft.com/office/drawing/2014/main" id="{53FE0780-F156-388F-0EDC-9B1BAB616395}"/>
                </a:ext>
              </a:extLst>
            </p:cNvPr>
            <p:cNvSpPr txBox="1">
              <a:spLocks noChangeArrowheads="1"/>
            </p:cNvSpPr>
            <p:nvPr/>
          </p:nvSpPr>
          <p:spPr bwMode="auto">
            <a:xfrm>
              <a:off x="193918" y="4993608"/>
              <a:ext cx="3809229" cy="801419"/>
            </a:xfrm>
            <a:prstGeom prst="rect">
              <a:avLst/>
            </a:prstGeom>
            <a:solidFill>
              <a:srgbClr val="E6EAFE"/>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tab pos="457200" algn="l"/>
                </a:tabLst>
              </a:pPr>
              <a:r>
                <a:rPr kumimoji="0" lang="en-US" altLang="en-US" sz="2000" b="1" i="0" u="sng" strike="noStrike" cap="none" normalizeH="0" baseline="0">
                  <a:ln>
                    <a:noFill/>
                  </a:ln>
                  <a:solidFill>
                    <a:srgbClr val="000000"/>
                  </a:solidFill>
                  <a:effectLst/>
                  <a:ea typeface="Times New Roman" panose="02020603050405020304" pitchFamily="18" charset="0"/>
                  <a:cs typeface="Arial" panose="020B0604020202020204" pitchFamily="34" charset="0"/>
                </a:rPr>
                <a:t>Accessibility Features </a:t>
              </a:r>
              <a:endParaRPr kumimoji="0" lang="en-US" altLang="en-US" sz="2000" b="0" i="0" u="none" strike="noStrike" cap="none" normalizeH="0" baseline="0">
                <a:ln>
                  <a:noFill/>
                </a:ln>
                <a:solidFill>
                  <a:schemeClr val="tx1"/>
                </a:solidFill>
                <a:effectLst/>
                <a:ea typeface="Times New Roman" panose="02020603050405020304" pitchFamily="18" charset="0"/>
                <a:cs typeface="Arial" panose="020B0604020202020204" pitchFamily="34" charset="0"/>
              </a:endParaRPr>
            </a:p>
            <a:p>
              <a:pPr marL="285750" marR="0" lvl="0" indent="-28575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tab pos="457200" algn="l"/>
                </a:tabLst>
              </a:pPr>
              <a:r>
                <a:rPr lang="en-US" altLang="en-US" sz="1900">
                  <a:solidFill>
                    <a:schemeClr val="tx1">
                      <a:lumMod val="50000"/>
                    </a:schemeClr>
                  </a:solidFill>
                  <a:ea typeface="Times New Roman" panose="02020603050405020304" pitchFamily="18" charset="0"/>
                  <a:cs typeface="Arial" panose="020B0604020202020204" pitchFamily="34" charset="0"/>
                </a:rPr>
                <a:t>Alternate Mouse/Cursor</a:t>
              </a:r>
              <a:endParaRPr lang="en-US" altLang="en-US" sz="2000">
                <a:solidFill>
                  <a:srgbClr val="000000"/>
                </a:solidFill>
                <a:ea typeface="Times New Roman" panose="02020603050405020304" pitchFamily="18" charset="0"/>
                <a:cs typeface="Arial" panose="020B0604020202020204" pitchFamily="34" charset="0"/>
              </a:endParaRPr>
            </a:p>
            <a:p>
              <a:pPr marL="293688" marR="0" lvl="0" indent="-293688" algn="l" defTabSz="914400" rtl="0" eaLnBrk="0" fontAlgn="base" latinLnBrk="0" hangingPunct="0">
                <a:lnSpc>
                  <a:spcPct val="110000"/>
                </a:lnSpc>
                <a:spcBef>
                  <a:spcPct val="0"/>
                </a:spcBef>
                <a:spcAft>
                  <a:spcPct val="0"/>
                </a:spcAft>
                <a:buClrTx/>
                <a:buSzTx/>
                <a:tabLst>
                  <a:tab pos="293688" algn="l"/>
                </a:tabLst>
              </a:pPr>
              <a:endParaRPr lang="en-US" altLang="en-US" sz="200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endParaRPr kumimoji="0" lang="en-US" altLang="en-US" sz="15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0" name="TextBox 2" descr="Selected Accommodations&#10;Human Read Aloud &#10;Human Read Aloud (Special Access - ELA)&#10;Human Signer &#10;Human Signer (Special Access - ELA)&#10;Human Scribe &#10;Human Scribe (Special Access - ELA)&#10;Speech-to-Text (for Math and STE)&#10;Speech-to-Text (Special Access - ELA)&#10;Graphic Organizer/Reference Sheet&#10;Typed Responses&#10;Calculation Device on Non-Calculator test session(s) (Math only)&#10;Spell-Checker (Special Access - ELA)&#10;Word Prediction (Special Access - ELA)&#10;Other Accommodation Not Listed&#10;&#10;">
            <a:extLst>
              <a:ext uri="{FF2B5EF4-FFF2-40B4-BE49-F238E27FC236}">
                <a16:creationId xmlns:a16="http://schemas.microsoft.com/office/drawing/2014/main" id="{8873AB93-A852-C765-3CE8-BD07134A3A21}"/>
              </a:ext>
            </a:extLst>
          </p:cNvPr>
          <p:cNvSpPr txBox="1">
            <a:spLocks noChangeArrowheads="1"/>
          </p:cNvSpPr>
          <p:nvPr/>
        </p:nvSpPr>
        <p:spPr bwMode="auto">
          <a:xfrm>
            <a:off x="4215763" y="1702747"/>
            <a:ext cx="7925162" cy="4966673"/>
          </a:xfrm>
          <a:prstGeom prst="rect">
            <a:avLst/>
          </a:prstGeom>
          <a:solidFill>
            <a:srgbClr val="E6EAFE"/>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9pPr>
          </a:lstStyle>
          <a:p>
            <a:pPr marR="0" lvl="0" algn="ctr" defTabSz="914400" rtl="0" eaLnBrk="0" fontAlgn="base" latinLnBrk="0" hangingPunct="0">
              <a:lnSpc>
                <a:spcPct val="110000"/>
              </a:lnSpc>
              <a:spcBef>
                <a:spcPct val="0"/>
              </a:spcBef>
              <a:spcAft>
                <a:spcPct val="0"/>
              </a:spcAft>
              <a:buClrTx/>
              <a:buSzTx/>
              <a:tabLst>
                <a:tab pos="233363" algn="l"/>
                <a:tab pos="457200" algn="l"/>
              </a:tabLst>
            </a:pPr>
            <a:r>
              <a:rPr kumimoji="0" lang="en-US" altLang="en-US" sz="2000" b="1" i="0" u="sng" strike="noStrike" cap="none" normalizeH="0" baseline="0">
                <a:ln>
                  <a:noFill/>
                </a:ln>
                <a:solidFill>
                  <a:srgbClr val="000000"/>
                </a:solidFill>
                <a:effectLst/>
                <a:ea typeface="Times New Roman" panose="02020603050405020304" pitchFamily="18" charset="0"/>
                <a:cs typeface="Arial" panose="020B0604020202020204" pitchFamily="34" charset="0"/>
              </a:rPr>
              <a:t>Selected Accommodations</a:t>
            </a:r>
            <a:endPar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Text-to-Speech Special Access ELA</a:t>
            </a:r>
          </a:p>
          <a:p>
            <a:pPr marL="342900" marR="0" lvl="0" indent="-342900"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tab pos="233363" algn="l"/>
                <a:tab pos="457200" algn="l"/>
              </a:tabLst>
            </a:pPr>
            <a:r>
              <a:rPr lang="en-US" altLang="en-US" sz="2000">
                <a:solidFill>
                  <a:srgbClr val="000000"/>
                </a:solidFill>
                <a:ea typeface="Times New Roman" panose="02020603050405020304" pitchFamily="18" charset="0"/>
                <a:cs typeface="Arial" panose="020B0604020202020204" pitchFamily="34" charset="0"/>
              </a:rPr>
              <a:t>Text-to-Speech (Math, STE, Civics)</a:t>
            </a:r>
            <a:endPar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endParaRPr>
          </a:p>
          <a:p>
            <a:pPr marL="338138" indent="-338138">
              <a:lnSpc>
                <a:spcPct val="110000"/>
              </a:lnSpc>
              <a:buFont typeface="Wingdings" panose="05000000000000000000" pitchFamily="2" charset="2"/>
              <a:buChar char="q"/>
              <a:tabLst/>
            </a:pPr>
            <a:r>
              <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Human Scribe  </a:t>
            </a:r>
            <a:r>
              <a:rPr lang="en-US" altLang="en-US" sz="2000">
                <a:solidFill>
                  <a:srgbClr val="000000"/>
                </a:solidFill>
                <a:ea typeface="Times New Roman" panose="02020603050405020304" pitchFamily="18" charset="0"/>
                <a:cs typeface="Arial" panose="020B0604020202020204" pitchFamily="34" charset="0"/>
              </a:rPr>
              <a:t>(Math, STE, Civics)</a:t>
            </a:r>
            <a:endPar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endParaRPr>
          </a:p>
          <a:p>
            <a:pPr marL="338138" lvl="0" indent="-338138">
              <a:lnSpc>
                <a:spcPct val="110000"/>
              </a:lnSpc>
              <a:buFont typeface="Wingdings" panose="05000000000000000000" pitchFamily="2" charset="2"/>
              <a:buChar char="q"/>
              <a:tabLst/>
            </a:pPr>
            <a:r>
              <a:rPr lang="en-US" altLang="en-US" sz="2000">
                <a:solidFill>
                  <a:srgbClr val="000000"/>
                </a:solidFill>
                <a:ea typeface="Times New Roman" panose="02020603050405020304" pitchFamily="18" charset="0"/>
                <a:cs typeface="Arial" panose="020B0604020202020204" pitchFamily="34" charset="0"/>
              </a:rPr>
              <a:t>Human Scribe (Special Access - ELA)</a:t>
            </a:r>
            <a:endPar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endParaRPr>
          </a:p>
          <a:p>
            <a:pPr marL="338138" marR="0" lvl="0" indent="-338138"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Speech-to-Text (Math, STE, Civics)</a:t>
            </a:r>
            <a:endParaRPr kumimoji="0" lang="en-US" altLang="en-US" sz="2000" b="0" i="1" strike="noStrike" cap="none" normalizeH="0" baseline="0">
              <a:ln>
                <a:noFill/>
              </a:ln>
              <a:solidFill>
                <a:srgbClr val="000000"/>
              </a:solidFill>
              <a:effectLst/>
              <a:ea typeface="Times New Roman" panose="02020603050405020304" pitchFamily="18" charset="0"/>
              <a:cs typeface="Arial" panose="020B0604020202020204" pitchFamily="34" charset="0"/>
            </a:endParaRPr>
          </a:p>
          <a:p>
            <a:pPr marL="338138" lvl="0" indent="-338138">
              <a:lnSpc>
                <a:spcPct val="110000"/>
              </a:lnSpc>
              <a:buFont typeface="Wingdings" panose="05000000000000000000" pitchFamily="2" charset="2"/>
              <a:buChar char="q"/>
              <a:tabLst/>
            </a:pPr>
            <a:r>
              <a:rPr lang="en-US" altLang="en-US" sz="2000">
                <a:solidFill>
                  <a:srgbClr val="000000"/>
                </a:solidFill>
                <a:ea typeface="Times New Roman" panose="02020603050405020304" pitchFamily="18" charset="0"/>
                <a:cs typeface="Arial" panose="020B0604020202020204" pitchFamily="34" charset="0"/>
              </a:rPr>
              <a:t>Speech-to-Text (Special Access - ELA)</a:t>
            </a:r>
            <a:endParaRPr kumimoji="0" lang="en-US" altLang="en-US" sz="2000" b="0" i="1" u="none" strike="noStrike" cap="none" normalizeH="0" baseline="0">
              <a:ln>
                <a:noFill/>
              </a:ln>
              <a:solidFill>
                <a:srgbClr val="000000"/>
              </a:solidFill>
              <a:effectLst/>
              <a:ea typeface="Times New Roman" panose="02020603050405020304" pitchFamily="18" charset="0"/>
              <a:cs typeface="Arial" panose="020B0604020202020204" pitchFamily="34" charset="0"/>
            </a:endParaRPr>
          </a:p>
          <a:p>
            <a:pPr marL="338138" marR="0" lvl="0" indent="-338138"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Graphic Organizer/Reference Sheet</a:t>
            </a:r>
          </a:p>
          <a:p>
            <a:pPr marL="338138" marR="0" lvl="0" indent="-338138"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Typed Responses</a:t>
            </a:r>
          </a:p>
          <a:p>
            <a:pPr marL="338138" marR="0" lvl="0" indent="-338138" algn="l" defTabSz="914400" rtl="0" eaLnBrk="0" fontAlgn="base" latinLnBrk="0" hangingPunct="0">
              <a:lnSpc>
                <a:spcPct val="11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Calculation Device on Non-Calculator test session(s) (Math only)</a:t>
            </a:r>
          </a:p>
          <a:p>
            <a:pPr marL="338138" lvl="0" indent="-338138">
              <a:lnSpc>
                <a:spcPct val="110000"/>
              </a:lnSpc>
              <a:buFont typeface="Wingdings" panose="05000000000000000000" pitchFamily="2" charset="2"/>
              <a:buChar char="q"/>
              <a:tabLst/>
            </a:pPr>
            <a:r>
              <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Spell-Checker </a:t>
            </a:r>
            <a:r>
              <a:rPr lang="en-US" altLang="en-US" sz="2000">
                <a:solidFill>
                  <a:srgbClr val="000000"/>
                </a:solidFill>
                <a:ea typeface="Times New Roman" panose="02020603050405020304" pitchFamily="18" charset="0"/>
                <a:cs typeface="Arial" panose="020B0604020202020204" pitchFamily="34" charset="0"/>
              </a:rPr>
              <a:t>(Special Access - ELA)</a:t>
            </a:r>
          </a:p>
          <a:p>
            <a:pPr marL="338138" lvl="0" indent="-338138">
              <a:lnSpc>
                <a:spcPct val="110000"/>
              </a:lnSpc>
              <a:buFont typeface="Wingdings" panose="05000000000000000000" pitchFamily="2" charset="2"/>
              <a:buChar char="q"/>
              <a:tabLst/>
            </a:pPr>
            <a:r>
              <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Word Prediction (Math, STE</a:t>
            </a:r>
            <a:r>
              <a:rPr lang="en-US" altLang="en-US" sz="2000">
                <a:solidFill>
                  <a:srgbClr val="000000"/>
                </a:solidFill>
                <a:ea typeface="Times New Roman" panose="02020603050405020304" pitchFamily="18" charset="0"/>
                <a:cs typeface="Arial" panose="020B0604020202020204" pitchFamily="34" charset="0"/>
              </a:rPr>
              <a:t>, Civics)</a:t>
            </a:r>
            <a:endPar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endParaRPr>
          </a:p>
          <a:p>
            <a:pPr marL="338138" lvl="0" indent="-338138">
              <a:lnSpc>
                <a:spcPct val="110000"/>
              </a:lnSpc>
              <a:buFont typeface="Wingdings" panose="05000000000000000000" pitchFamily="2" charset="2"/>
              <a:buChar char="q"/>
              <a:tabLst/>
            </a:pPr>
            <a:r>
              <a:rPr kumimoji="0" lang="en-US" altLang="en-US" sz="2000" b="0" i="0" u="none" strike="noStrike" cap="none" normalizeH="0" baseline="0">
                <a:ln>
                  <a:noFill/>
                </a:ln>
                <a:solidFill>
                  <a:srgbClr val="000000"/>
                </a:solidFill>
                <a:effectLst/>
                <a:ea typeface="Times New Roman" panose="02020603050405020304" pitchFamily="18" charset="0"/>
                <a:cs typeface="Arial" panose="020B0604020202020204" pitchFamily="34" charset="0"/>
              </a:rPr>
              <a:t>Word Prediction </a:t>
            </a:r>
            <a:r>
              <a:rPr lang="en-US" altLang="en-US" sz="2000">
                <a:solidFill>
                  <a:srgbClr val="000000"/>
                </a:solidFill>
                <a:ea typeface="Times New Roman" panose="02020603050405020304" pitchFamily="18" charset="0"/>
                <a:cs typeface="Arial" panose="020B0604020202020204" pitchFamily="34" charset="0"/>
              </a:rPr>
              <a:t>(Special Access - ELA</a:t>
            </a:r>
            <a:r>
              <a:rPr kumimoji="0" lang="en-US" altLang="en-US" sz="2000" b="0" u="none" strike="noStrike" cap="none" normalizeH="0" baseline="0">
                <a:ln>
                  <a:noFill/>
                </a:ln>
                <a:solidFill>
                  <a:srgbClr val="000000"/>
                </a:solidFill>
                <a:effectLst/>
                <a:ea typeface="Times New Roman" panose="02020603050405020304" pitchFamily="18" charset="0"/>
                <a:cs typeface="Arial" panose="020B0604020202020204" pitchFamily="34" charset="0"/>
              </a:rPr>
              <a:t>)</a:t>
            </a:r>
          </a:p>
        </p:txBody>
      </p:sp>
      <p:sp>
        <p:nvSpPr>
          <p:cNvPr id="2" name="Slide Number Placeholder 1">
            <a:extLst>
              <a:ext uri="{FF2B5EF4-FFF2-40B4-BE49-F238E27FC236}">
                <a16:creationId xmlns:a16="http://schemas.microsoft.com/office/drawing/2014/main" id="{8BFCA383-86B6-78DC-88CD-9896D99EAF5F}"/>
              </a:ext>
            </a:extLst>
          </p:cNvPr>
          <p:cNvSpPr>
            <a:spLocks noGrp="1"/>
          </p:cNvSpPr>
          <p:nvPr>
            <p:ph type="sldNum" sz="quarter" idx="12"/>
          </p:nvPr>
        </p:nvSpPr>
        <p:spPr/>
        <p:txBody>
          <a:bodyPr/>
          <a:lstStyle/>
          <a:p>
            <a:fld id="{68A8D22E-6BC5-9E47-900C-2BB94685D9F5}" type="slidenum">
              <a:rPr lang="en-US" smtClean="0"/>
              <a:t>16</a:t>
            </a:fld>
            <a:endParaRPr lang="en-US"/>
          </a:p>
        </p:txBody>
      </p:sp>
    </p:spTree>
    <p:extLst>
      <p:ext uri="{BB962C8B-B14F-4D97-AF65-F5344CB8AC3E}">
        <p14:creationId xmlns:p14="http://schemas.microsoft.com/office/powerpoint/2010/main" val="354408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22FC5-421A-0EAF-1748-7860E0E98675}"/>
              </a:ext>
            </a:extLst>
          </p:cNvPr>
          <p:cNvSpPr>
            <a:spLocks noGrp="1"/>
          </p:cNvSpPr>
          <p:nvPr>
            <p:ph type="title"/>
          </p:nvPr>
        </p:nvSpPr>
        <p:spPr/>
        <p:txBody>
          <a:bodyPr>
            <a:normAutofit/>
          </a:bodyPr>
          <a:lstStyle/>
          <a:p>
            <a:r>
              <a:rPr lang="en-US">
                <a:solidFill>
                  <a:schemeClr val="bg1"/>
                </a:solidFill>
                <a:latin typeface="Arial" panose="020B0604020202020204" pitchFamily="34" charset="0"/>
                <a:cs typeface="Arial" panose="020B0604020202020204" pitchFamily="34" charset="0"/>
              </a:rPr>
              <a:t>Form-Dependent Accommodations</a:t>
            </a:r>
          </a:p>
        </p:txBody>
      </p:sp>
      <p:sp>
        <p:nvSpPr>
          <p:cNvPr id="2" name="Content Placeholder 1">
            <a:extLst>
              <a:ext uri="{FF2B5EF4-FFF2-40B4-BE49-F238E27FC236}">
                <a16:creationId xmlns:a16="http://schemas.microsoft.com/office/drawing/2014/main" id="{1E6C84C2-6A9C-807E-B80F-72BB9B0A727D}"/>
              </a:ext>
            </a:extLst>
          </p:cNvPr>
          <p:cNvSpPr>
            <a:spLocks noGrp="1"/>
          </p:cNvSpPr>
          <p:nvPr>
            <p:ph idx="1"/>
          </p:nvPr>
        </p:nvSpPr>
        <p:spPr>
          <a:xfrm>
            <a:off x="173179" y="1591254"/>
            <a:ext cx="11861505" cy="5035688"/>
          </a:xfrm>
        </p:spPr>
        <p:txBody>
          <a:bodyPr>
            <a:normAutofit fontScale="62500" lnSpcReduction="20000"/>
          </a:bodyPr>
          <a:lstStyle/>
          <a:p>
            <a:pPr marL="0" indent="0">
              <a:buNone/>
            </a:pPr>
            <a:r>
              <a:rPr lang="en-US" sz="3800" b="1">
                <a:solidFill>
                  <a:srgbClr val="FF0000"/>
                </a:solidFill>
                <a:latin typeface="Arial" panose="020B0604020202020204" pitchFamily="34" charset="0"/>
                <a:cs typeface="Arial" panose="020B0604020202020204" pitchFamily="34" charset="0"/>
              </a:rPr>
              <a:t>The following accommodations </a:t>
            </a:r>
            <a:r>
              <a:rPr lang="en-US" sz="3800" b="1" u="sng">
                <a:solidFill>
                  <a:srgbClr val="FF0000"/>
                </a:solidFill>
                <a:latin typeface="Arial" panose="020B0604020202020204" pitchFamily="34" charset="0"/>
                <a:cs typeface="Arial" panose="020B0604020202020204" pitchFamily="34" charset="0"/>
              </a:rPr>
              <a:t>must be assigned correctly before testing</a:t>
            </a:r>
            <a:r>
              <a:rPr lang="en-US" sz="3800" b="1">
                <a:solidFill>
                  <a:srgbClr val="FF0000"/>
                </a:solidFill>
                <a:latin typeface="Arial" panose="020B0604020202020204" pitchFamily="34" charset="0"/>
                <a:cs typeface="Arial" panose="020B0604020202020204" pitchFamily="34" charset="0"/>
              </a:rPr>
              <a:t>. If not assigned correctly, a student’s test will need to be stopped and a new test will need to be set up, and the student may need to retake a portion of the test.</a:t>
            </a:r>
          </a:p>
          <a:p>
            <a:pPr marL="914400" lvl="2" indent="0">
              <a:buNone/>
            </a:pPr>
            <a:endParaRPr lang="en-US" sz="1900">
              <a:solidFill>
                <a:srgbClr val="FF0000"/>
              </a:solidFill>
              <a:latin typeface="Arial" panose="020B0604020202020204" pitchFamily="34" charset="0"/>
              <a:cs typeface="Arial" panose="020B0604020202020204" pitchFamily="34" charset="0"/>
            </a:endParaRPr>
          </a:p>
          <a:p>
            <a:pPr lvl="1">
              <a:buClr>
                <a:srgbClr val="000000"/>
              </a:buClr>
            </a:pPr>
            <a:r>
              <a:rPr lang="en-US" sz="3800" b="1">
                <a:solidFill>
                  <a:srgbClr val="000000"/>
                </a:solidFill>
                <a:latin typeface="Arial" panose="020B0604020202020204" pitchFamily="34" charset="0"/>
                <a:cs typeface="Arial" panose="020B0604020202020204" pitchFamily="34" charset="0"/>
              </a:rPr>
              <a:t>Form-dependent </a:t>
            </a:r>
            <a:r>
              <a:rPr lang="en-US" sz="3800" b="1">
                <a:solidFill>
                  <a:schemeClr val="accent2">
                    <a:lumMod val="75000"/>
                  </a:schemeClr>
                </a:solidFill>
              </a:rPr>
              <a:t>(FD) </a:t>
            </a:r>
            <a:r>
              <a:rPr lang="en-US" sz="3800" b="1">
                <a:solidFill>
                  <a:srgbClr val="000000"/>
                </a:solidFill>
                <a:latin typeface="Arial" panose="020B0604020202020204" pitchFamily="34" charset="0"/>
                <a:cs typeface="Arial" panose="020B0604020202020204" pitchFamily="34" charset="0"/>
              </a:rPr>
              <a:t>accommodations for CBT:</a:t>
            </a:r>
          </a:p>
          <a:p>
            <a:pPr lvl="2">
              <a:buClr>
                <a:srgbClr val="000000"/>
              </a:buClr>
              <a:buFont typeface="Arial" panose="020B0604020202020204" pitchFamily="34" charset="0"/>
              <a:buChar char="•"/>
            </a:pPr>
            <a:r>
              <a:rPr lang="en-US" sz="3500">
                <a:solidFill>
                  <a:srgbClr val="000000"/>
                </a:solidFill>
                <a:latin typeface="Arial" panose="020B0604020202020204" pitchFamily="34" charset="0"/>
                <a:cs typeface="Arial" panose="020B0604020202020204" pitchFamily="34" charset="0"/>
              </a:rPr>
              <a:t>ASL video (spring grade 10 Math and June high school Science)</a:t>
            </a:r>
          </a:p>
          <a:p>
            <a:pPr lvl="2">
              <a:buClr>
                <a:srgbClr val="000000"/>
              </a:buClr>
              <a:buFont typeface="Arial" panose="020B0604020202020204" pitchFamily="34" charset="0"/>
              <a:buChar char="•"/>
            </a:pPr>
            <a:r>
              <a:rPr lang="en-US" sz="3500">
                <a:solidFill>
                  <a:srgbClr val="000000"/>
                </a:solidFill>
                <a:latin typeface="Arial" panose="020B0604020202020204" pitchFamily="34" charset="0"/>
                <a:cs typeface="Arial" panose="020B0604020202020204" pitchFamily="34" charset="0"/>
              </a:rPr>
              <a:t>Compatible assistive technology</a:t>
            </a:r>
          </a:p>
          <a:p>
            <a:pPr lvl="2">
              <a:buClr>
                <a:srgbClr val="000000"/>
              </a:buClr>
              <a:buFont typeface="Arial" panose="020B0604020202020204" pitchFamily="34" charset="0"/>
              <a:buChar char="•"/>
            </a:pPr>
            <a:r>
              <a:rPr lang="en-US" sz="3500">
                <a:solidFill>
                  <a:srgbClr val="000000"/>
                </a:solidFill>
                <a:latin typeface="Arial" panose="020B0604020202020204" pitchFamily="34" charset="0"/>
                <a:cs typeface="Arial" panose="020B0604020202020204" pitchFamily="34" charset="0"/>
              </a:rPr>
              <a:t>Human read-aloud</a:t>
            </a:r>
          </a:p>
          <a:p>
            <a:pPr lvl="2">
              <a:buClr>
                <a:srgbClr val="000000"/>
              </a:buClr>
              <a:buFont typeface="Arial" panose="020B0604020202020204" pitchFamily="34" charset="0"/>
              <a:buChar char="•"/>
            </a:pPr>
            <a:r>
              <a:rPr lang="en-US" sz="3500">
                <a:solidFill>
                  <a:srgbClr val="000000"/>
                </a:solidFill>
                <a:latin typeface="Arial" panose="020B0604020202020204" pitchFamily="34" charset="0"/>
                <a:cs typeface="Arial" panose="020B0604020202020204" pitchFamily="34" charset="0"/>
              </a:rPr>
              <a:t>Human signer </a:t>
            </a:r>
          </a:p>
          <a:p>
            <a:pPr lvl="2">
              <a:buClr>
                <a:srgbClr val="000000"/>
              </a:buClr>
              <a:buFont typeface="Arial" panose="020B0604020202020204" pitchFamily="34" charset="0"/>
              <a:buChar char="•"/>
            </a:pPr>
            <a:r>
              <a:rPr lang="en-US" sz="3500">
                <a:solidFill>
                  <a:srgbClr val="000000"/>
                </a:solidFill>
                <a:latin typeface="Arial" panose="020B0604020202020204" pitchFamily="34" charset="0"/>
                <a:cs typeface="Arial" panose="020B0604020202020204" pitchFamily="34" charset="0"/>
              </a:rPr>
              <a:t>Screen reader</a:t>
            </a:r>
          </a:p>
          <a:p>
            <a:pPr lvl="2">
              <a:buClr>
                <a:srgbClr val="000000"/>
              </a:buClr>
              <a:buFont typeface="Arial" panose="020B0604020202020204" pitchFamily="34" charset="0"/>
              <a:buChar char="•"/>
            </a:pPr>
            <a:r>
              <a:rPr lang="en-US" sz="3500">
                <a:solidFill>
                  <a:srgbClr val="000000"/>
                </a:solidFill>
                <a:latin typeface="Arial" panose="020B0604020202020204" pitchFamily="34" charset="0"/>
                <a:cs typeface="Arial" panose="020B0604020202020204" pitchFamily="34" charset="0"/>
              </a:rPr>
              <a:t>Spanish/English (Math, Science, and Civics) </a:t>
            </a:r>
          </a:p>
          <a:p>
            <a:pPr lvl="1">
              <a:buClr>
                <a:srgbClr val="000000"/>
              </a:buClr>
              <a:buFont typeface="Arial" panose="020B0604020202020204" pitchFamily="34" charset="0"/>
              <a:buChar char="•"/>
            </a:pPr>
            <a:endParaRPr lang="en-US" sz="3200">
              <a:solidFill>
                <a:srgbClr val="000000"/>
              </a:solidFill>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sz="3800" b="1">
                <a:solidFill>
                  <a:srgbClr val="000000"/>
                </a:solidFill>
                <a:latin typeface="Arial" panose="020B0604020202020204" pitchFamily="34" charset="0"/>
                <a:cs typeface="Arial" panose="020B0604020202020204" pitchFamily="34" charset="0"/>
              </a:rPr>
              <a:t>Form-dependent accommodations for PBT:</a:t>
            </a:r>
          </a:p>
          <a:p>
            <a:pPr lvl="2">
              <a:buClr>
                <a:srgbClr val="000000"/>
              </a:buClr>
              <a:buFont typeface="Arial" panose="020B0604020202020204" pitchFamily="34" charset="0"/>
              <a:buChar char="•"/>
            </a:pPr>
            <a:r>
              <a:rPr lang="en-US" sz="3500">
                <a:solidFill>
                  <a:srgbClr val="000000"/>
                </a:solidFill>
                <a:latin typeface="Arial" panose="020B0604020202020204" pitchFamily="34" charset="0"/>
                <a:cs typeface="Arial" panose="020B0604020202020204" pitchFamily="34" charset="0"/>
              </a:rPr>
              <a:t>Large print</a:t>
            </a:r>
          </a:p>
          <a:p>
            <a:pPr lvl="2">
              <a:buClr>
                <a:srgbClr val="000000"/>
              </a:buClr>
              <a:buFont typeface="Arial" panose="020B0604020202020204" pitchFamily="34" charset="0"/>
              <a:buChar char="•"/>
            </a:pPr>
            <a:r>
              <a:rPr lang="en-US" sz="3500">
                <a:solidFill>
                  <a:srgbClr val="000000"/>
                </a:solidFill>
                <a:latin typeface="Arial" panose="020B0604020202020204" pitchFamily="34" charset="0"/>
                <a:cs typeface="Arial" panose="020B0604020202020204" pitchFamily="34" charset="0"/>
              </a:rPr>
              <a:t>Braille</a:t>
            </a:r>
          </a:p>
          <a:p>
            <a:pPr lvl="2">
              <a:buClr>
                <a:srgbClr val="000000"/>
              </a:buClr>
              <a:buFont typeface="Arial" panose="020B0604020202020204" pitchFamily="34" charset="0"/>
              <a:buChar char="•"/>
            </a:pPr>
            <a:r>
              <a:rPr lang="en-US" sz="3500">
                <a:solidFill>
                  <a:srgbClr val="000000"/>
                </a:solidFill>
                <a:latin typeface="Arial" panose="020B0604020202020204" pitchFamily="34" charset="0"/>
                <a:cs typeface="Arial" panose="020B0604020202020204" pitchFamily="34" charset="0"/>
              </a:rPr>
              <a:t>Spanish/English (Math, Science, and Civics)</a:t>
            </a:r>
          </a:p>
        </p:txBody>
      </p:sp>
      <p:sp>
        <p:nvSpPr>
          <p:cNvPr id="4" name="Slide Number Placeholder 3">
            <a:extLst>
              <a:ext uri="{FF2B5EF4-FFF2-40B4-BE49-F238E27FC236}">
                <a16:creationId xmlns:a16="http://schemas.microsoft.com/office/drawing/2014/main" id="{EA5AF942-C850-56DD-D647-52B0B20A000A}"/>
              </a:ext>
            </a:extLst>
          </p:cNvPr>
          <p:cNvSpPr>
            <a:spLocks noGrp="1"/>
          </p:cNvSpPr>
          <p:nvPr>
            <p:ph type="sldNum" sz="quarter" idx="12"/>
          </p:nvPr>
        </p:nvSpPr>
        <p:spPr/>
        <p:txBody>
          <a:bodyPr/>
          <a:lstStyle/>
          <a:p>
            <a:fld id="{68A8D22E-6BC5-9E47-900C-2BB94685D9F5}" type="slidenum">
              <a:rPr lang="en-US" smtClean="0"/>
              <a:t>17</a:t>
            </a:fld>
            <a:endParaRPr lang="en-US"/>
          </a:p>
        </p:txBody>
      </p:sp>
    </p:spTree>
    <p:extLst>
      <p:ext uri="{BB962C8B-B14F-4D97-AF65-F5344CB8AC3E}">
        <p14:creationId xmlns:p14="http://schemas.microsoft.com/office/powerpoint/2010/main" val="211938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FAC572-7A91-9ADA-2E2D-63AB0081FE4D}"/>
              </a:ext>
            </a:extLst>
          </p:cNvPr>
          <p:cNvSpPr>
            <a:spLocks noGrp="1"/>
          </p:cNvSpPr>
          <p:nvPr>
            <p:ph type="title"/>
          </p:nvPr>
        </p:nvSpPr>
        <p:spPr/>
        <p:txBody>
          <a:bodyPr>
            <a:normAutofit fontScale="90000"/>
          </a:bodyPr>
          <a:lstStyle/>
          <a:p>
            <a:r>
              <a:rPr lang="en-US" sz="4400">
                <a:solidFill>
                  <a:schemeClr val="bg1"/>
                </a:solidFill>
              </a:rPr>
              <a:t>Guide to the MCAS Portal Part III: Student Registration</a:t>
            </a:r>
            <a:endParaRPr lang="en-US">
              <a:solidFill>
                <a:srgbClr val="4948B6"/>
              </a:solidFill>
            </a:endParaRPr>
          </a:p>
        </p:txBody>
      </p:sp>
      <p:sp>
        <p:nvSpPr>
          <p:cNvPr id="2" name="Content Placeholder 1">
            <a:extLst>
              <a:ext uri="{FF2B5EF4-FFF2-40B4-BE49-F238E27FC236}">
                <a16:creationId xmlns:a16="http://schemas.microsoft.com/office/drawing/2014/main" id="{A0B23B03-EBA7-D94F-6587-36285A5844CE}"/>
              </a:ext>
            </a:extLst>
          </p:cNvPr>
          <p:cNvSpPr>
            <a:spLocks noGrp="1"/>
          </p:cNvSpPr>
          <p:nvPr>
            <p:ph idx="1"/>
          </p:nvPr>
        </p:nvSpPr>
        <p:spPr/>
        <p:txBody>
          <a:bodyPr>
            <a:normAutofit/>
          </a:bodyPr>
          <a:lstStyle/>
          <a:p>
            <a:pPr>
              <a:spcBef>
                <a:spcPts val="300"/>
              </a:spcBef>
            </a:pPr>
            <a:r>
              <a:rPr lang="en-US" sz="2400">
                <a:solidFill>
                  <a:schemeClr val="tx1"/>
                </a:solidFill>
              </a:rPr>
              <a:t>Available on the </a:t>
            </a:r>
            <a:r>
              <a:rPr lang="en-US" sz="2400">
                <a:hlinkClick r:id="rId2"/>
              </a:rPr>
              <a:t>MCAS Resource Center</a:t>
            </a:r>
            <a:endParaRPr lang="en-US" sz="2400"/>
          </a:p>
          <a:p>
            <a:pPr>
              <a:spcBef>
                <a:spcPts val="300"/>
              </a:spcBef>
            </a:pPr>
            <a:r>
              <a:rPr lang="en-US" sz="2400" b="1">
                <a:solidFill>
                  <a:schemeClr val="tx1"/>
                </a:solidFill>
              </a:rPr>
              <a:t>Field Definitions, Notes, and Validations </a:t>
            </a:r>
            <a:r>
              <a:rPr lang="en-US" sz="2400">
                <a:solidFill>
                  <a:schemeClr val="tx1"/>
                </a:solidFill>
              </a:rPr>
              <a:t>column describes each accommodation and indicates other accommodations that cannot be co-selected. </a:t>
            </a:r>
          </a:p>
          <a:p>
            <a:pPr>
              <a:spcBef>
                <a:spcPts val="300"/>
              </a:spcBef>
            </a:pPr>
            <a:r>
              <a:rPr lang="en-US" sz="2400" b="1">
                <a:solidFill>
                  <a:schemeClr val="tx1"/>
                </a:solidFill>
              </a:rPr>
              <a:t>Administrations </a:t>
            </a:r>
            <a:r>
              <a:rPr lang="en-US" sz="2400">
                <a:solidFill>
                  <a:schemeClr val="tx1"/>
                </a:solidFill>
              </a:rPr>
              <a:t>lists availability on specific tests.</a:t>
            </a:r>
          </a:p>
          <a:p>
            <a:pPr>
              <a:spcBef>
                <a:spcPts val="300"/>
              </a:spcBef>
            </a:pPr>
            <a:r>
              <a:rPr lang="en-US" sz="2400" b="1">
                <a:solidFill>
                  <a:schemeClr val="tx1"/>
                </a:solidFill>
              </a:rPr>
              <a:t>Expected Values </a:t>
            </a:r>
            <a:r>
              <a:rPr lang="en-US" sz="2400">
                <a:solidFill>
                  <a:schemeClr val="tx1"/>
                </a:solidFill>
              </a:rPr>
              <a:t>indicates options for column input.</a:t>
            </a:r>
          </a:p>
        </p:txBody>
      </p:sp>
      <p:pic>
        <p:nvPicPr>
          <p:cNvPr id="7" name="Picture 6" descr="This is a picture of the student registration booklet showing each column header and description.">
            <a:extLst>
              <a:ext uri="{FF2B5EF4-FFF2-40B4-BE49-F238E27FC236}">
                <a16:creationId xmlns:a16="http://schemas.microsoft.com/office/drawing/2014/main" id="{86671AFB-DFCF-F345-28E4-560C1413B4AE}"/>
              </a:ext>
            </a:extLst>
          </p:cNvPr>
          <p:cNvPicPr>
            <a:picLocks noChangeAspect="1"/>
          </p:cNvPicPr>
          <p:nvPr/>
        </p:nvPicPr>
        <p:blipFill>
          <a:blip r:embed="rId3"/>
          <a:stretch>
            <a:fillRect/>
          </a:stretch>
        </p:blipFill>
        <p:spPr>
          <a:xfrm>
            <a:off x="2452734" y="3578825"/>
            <a:ext cx="7700915" cy="2848674"/>
          </a:xfrm>
          <a:prstGeom prst="rect">
            <a:avLst/>
          </a:prstGeom>
        </p:spPr>
      </p:pic>
      <p:sp>
        <p:nvSpPr>
          <p:cNvPr id="4" name="Slide Number Placeholder 3">
            <a:extLst>
              <a:ext uri="{FF2B5EF4-FFF2-40B4-BE49-F238E27FC236}">
                <a16:creationId xmlns:a16="http://schemas.microsoft.com/office/drawing/2014/main" id="{AC47703B-BEED-5B98-D9D0-52AB50E83C21}"/>
              </a:ext>
            </a:extLst>
          </p:cNvPr>
          <p:cNvSpPr>
            <a:spLocks noGrp="1"/>
          </p:cNvSpPr>
          <p:nvPr>
            <p:ph type="sldNum" sz="quarter" idx="12"/>
          </p:nvPr>
        </p:nvSpPr>
        <p:spPr/>
        <p:txBody>
          <a:bodyPr/>
          <a:lstStyle/>
          <a:p>
            <a:fld id="{68A8D22E-6BC5-9E47-900C-2BB94685D9F5}" type="slidenum">
              <a:rPr lang="en-US" smtClean="0"/>
              <a:t>18</a:t>
            </a:fld>
            <a:endParaRPr lang="en-US"/>
          </a:p>
        </p:txBody>
      </p:sp>
    </p:spTree>
    <p:extLst>
      <p:ext uri="{BB962C8B-B14F-4D97-AF65-F5344CB8AC3E}">
        <p14:creationId xmlns:p14="http://schemas.microsoft.com/office/powerpoint/2010/main" val="306078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8D69-B256-83A6-2A67-CECD3C22A1ED}"/>
              </a:ext>
            </a:extLst>
          </p:cNvPr>
          <p:cNvSpPr>
            <a:spLocks noGrp="1"/>
          </p:cNvSpPr>
          <p:nvPr>
            <p:ph type="title" idx="4294967295"/>
          </p:nvPr>
        </p:nvSpPr>
        <p:spPr>
          <a:xfrm>
            <a:off x="2967788" y="2485858"/>
            <a:ext cx="10587789" cy="943142"/>
          </a:xfrm>
        </p:spPr>
        <p:txBody>
          <a:bodyPr>
            <a:normAutofit fontScale="90000"/>
          </a:bodyPr>
          <a:lstStyle/>
          <a:p>
            <a:r>
              <a:rPr lang="en-US">
                <a:solidFill>
                  <a:schemeClr val="tx1"/>
                </a:solidFill>
              </a:rPr>
              <a:t>4. Accessibility Features and Accommodations </a:t>
            </a:r>
          </a:p>
        </p:txBody>
      </p:sp>
      <p:sp>
        <p:nvSpPr>
          <p:cNvPr id="3" name="Slide Number Placeholder 2">
            <a:extLst>
              <a:ext uri="{FF2B5EF4-FFF2-40B4-BE49-F238E27FC236}">
                <a16:creationId xmlns:a16="http://schemas.microsoft.com/office/drawing/2014/main" id="{015F706E-F89E-FB72-E082-6DE14BDA699D}"/>
              </a:ext>
            </a:extLst>
          </p:cNvPr>
          <p:cNvSpPr>
            <a:spLocks noGrp="1"/>
          </p:cNvSpPr>
          <p:nvPr>
            <p:ph type="sldNum" sz="quarter" idx="12"/>
          </p:nvPr>
        </p:nvSpPr>
        <p:spPr/>
        <p:txBody>
          <a:bodyPr/>
          <a:lstStyle/>
          <a:p>
            <a:fld id="{68A8D22E-6BC5-9E47-900C-2BB94685D9F5}" type="slidenum">
              <a:rPr lang="en-US" smtClean="0"/>
              <a:pPr/>
              <a:t>19</a:t>
            </a:fld>
            <a:endParaRPr lang="en-US"/>
          </a:p>
        </p:txBody>
      </p:sp>
    </p:spTree>
    <p:extLst>
      <p:ext uri="{BB962C8B-B14F-4D97-AF65-F5344CB8AC3E}">
        <p14:creationId xmlns:p14="http://schemas.microsoft.com/office/powerpoint/2010/main" val="336665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a:lnSpc>
                <a:spcPct val="80000"/>
              </a:lnSpc>
            </a:pPr>
            <a:r>
              <a:rPr lang="en-US" sz="3200">
                <a:solidFill>
                  <a:schemeClr val="tx1"/>
                </a:solidFill>
              </a:rPr>
              <a:t>Robert Pelychaty, DESE Manager of Inclusive Assessment</a:t>
            </a:r>
          </a:p>
          <a:p>
            <a:pPr>
              <a:lnSpc>
                <a:spcPct val="80000"/>
              </a:lnSpc>
            </a:pPr>
            <a:r>
              <a:rPr lang="en-US" sz="3200">
                <a:solidFill>
                  <a:schemeClr val="tx1"/>
                </a:solidFill>
              </a:rPr>
              <a:t>Shannon Cullen, DESE MCAS Test Administration Coordinator</a:t>
            </a:r>
          </a:p>
          <a:p>
            <a:pPr>
              <a:lnSpc>
                <a:spcPct val="80000"/>
              </a:lnSpc>
            </a:pPr>
            <a:r>
              <a:rPr lang="en-US" sz="3200">
                <a:solidFill>
                  <a:schemeClr val="tx1"/>
                </a:solidFill>
              </a:rPr>
              <a:t>Abbie Currier, </a:t>
            </a:r>
            <a:r>
              <a:rPr lang="en-US" sz="3200" err="1">
                <a:solidFill>
                  <a:schemeClr val="tx1"/>
                </a:solidFill>
              </a:rPr>
              <a:t>eMetric</a:t>
            </a:r>
            <a:r>
              <a:rPr lang="en-US" sz="3200">
                <a:solidFill>
                  <a:schemeClr val="tx1"/>
                </a:solidFill>
              </a:rPr>
              <a:t> Senior Project Manager</a:t>
            </a:r>
          </a:p>
        </p:txBody>
      </p:sp>
      <p:sp>
        <p:nvSpPr>
          <p:cNvPr id="4" name="Slide Number Placeholder 3">
            <a:extLst>
              <a:ext uri="{FF2B5EF4-FFF2-40B4-BE49-F238E27FC236}">
                <a16:creationId xmlns:a16="http://schemas.microsoft.com/office/drawing/2014/main" id="{0CB0F2D8-A765-55D6-C8FB-C65886D7F787}"/>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327345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3F1383-05C9-3B8C-283B-4628E741BCF3}"/>
              </a:ext>
            </a:extLst>
          </p:cNvPr>
          <p:cNvSpPr>
            <a:spLocks noGrp="1"/>
          </p:cNvSpPr>
          <p:nvPr>
            <p:ph type="title"/>
          </p:nvPr>
        </p:nvSpPr>
        <p:spPr>
          <a:xfrm>
            <a:off x="173179" y="308699"/>
            <a:ext cx="10515600" cy="861002"/>
          </a:xfrm>
        </p:spPr>
        <p:txBody>
          <a:bodyPr>
            <a:normAutofit fontScale="90000"/>
          </a:bodyPr>
          <a:lstStyle/>
          <a:p>
            <a:r>
              <a:rPr lang="en-US">
                <a:solidFill>
                  <a:schemeClr val="bg1"/>
                </a:solidFill>
              </a:rPr>
              <a:t>Accessibility Features and Accommodations</a:t>
            </a:r>
          </a:p>
        </p:txBody>
      </p:sp>
      <p:sp>
        <p:nvSpPr>
          <p:cNvPr id="2" name="Content Placeholder 1">
            <a:extLst>
              <a:ext uri="{FF2B5EF4-FFF2-40B4-BE49-F238E27FC236}">
                <a16:creationId xmlns:a16="http://schemas.microsoft.com/office/drawing/2014/main" id="{C0A3D7C9-5570-5B78-96BD-6D8AE19A6B83}"/>
              </a:ext>
            </a:extLst>
          </p:cNvPr>
          <p:cNvSpPr>
            <a:spLocks noGrp="1"/>
          </p:cNvSpPr>
          <p:nvPr>
            <p:ph idx="1"/>
          </p:nvPr>
        </p:nvSpPr>
        <p:spPr>
          <a:xfrm>
            <a:off x="76926" y="1591254"/>
            <a:ext cx="11890665" cy="4414692"/>
          </a:xfrm>
        </p:spPr>
        <p:txBody>
          <a:bodyPr>
            <a:noAutofit/>
          </a:bodyPr>
          <a:lstStyle/>
          <a:p>
            <a:pPr marL="0" lvl="0" indent="0">
              <a:spcAft>
                <a:spcPts val="600"/>
              </a:spcAft>
              <a:buNone/>
            </a:pPr>
            <a:r>
              <a:rPr lang="en-US" dirty="0">
                <a:solidFill>
                  <a:schemeClr val="tx1"/>
                </a:solidFill>
              </a:rPr>
              <a:t>Refer to the </a:t>
            </a:r>
            <a:r>
              <a:rPr lang="en-US" i="1">
                <a:hlinkClick r:id="rId2"/>
              </a:rPr>
              <a:t>Accessibility and Accommodations Manual</a:t>
            </a:r>
            <a:r>
              <a:rPr lang="en-US" i="1"/>
              <a:t> </a:t>
            </a:r>
            <a:r>
              <a:rPr lang="en-US" dirty="0">
                <a:solidFill>
                  <a:schemeClr val="tx1"/>
                </a:solidFill>
              </a:rPr>
              <a:t>for a list of:</a:t>
            </a:r>
            <a:endParaRPr lang="en-US" b="1" dirty="0">
              <a:solidFill>
                <a:schemeClr val="tx1"/>
              </a:solidFill>
            </a:endParaRPr>
          </a:p>
          <a:p>
            <a:pPr>
              <a:spcAft>
                <a:spcPts val="600"/>
              </a:spcAft>
            </a:pPr>
            <a:r>
              <a:rPr lang="en-US" sz="2600" b="1" dirty="0">
                <a:solidFill>
                  <a:schemeClr val="tx1"/>
                </a:solidFill>
              </a:rPr>
              <a:t>Universal Accessibility Features</a:t>
            </a:r>
            <a:r>
              <a:rPr lang="en-US" sz="2600" b="1" i="1" dirty="0">
                <a:solidFill>
                  <a:schemeClr val="tx1"/>
                </a:solidFill>
              </a:rPr>
              <a:t> </a:t>
            </a:r>
            <a:r>
              <a:rPr lang="en-US" sz="2600" dirty="0">
                <a:solidFill>
                  <a:schemeClr val="tx1"/>
                </a:solidFill>
              </a:rPr>
              <a:t>(UF): Available to </a:t>
            </a:r>
            <a:r>
              <a:rPr lang="en-US" sz="2600" i="1" dirty="0">
                <a:solidFill>
                  <a:schemeClr val="tx1"/>
                </a:solidFill>
              </a:rPr>
              <a:t>all</a:t>
            </a:r>
            <a:r>
              <a:rPr lang="en-US" sz="2600" dirty="0">
                <a:solidFill>
                  <a:schemeClr val="tx1"/>
                </a:solidFill>
              </a:rPr>
              <a:t> students, either on computer-based tests or as a paper-based equivalent</a:t>
            </a:r>
          </a:p>
          <a:p>
            <a:pPr>
              <a:spcAft>
                <a:spcPts val="600"/>
              </a:spcAft>
            </a:pPr>
            <a:r>
              <a:rPr lang="en-US" sz="2600" b="1" dirty="0">
                <a:solidFill>
                  <a:schemeClr val="tx1"/>
                </a:solidFill>
              </a:rPr>
              <a:t>Designated Accessibility Features</a:t>
            </a:r>
            <a:r>
              <a:rPr lang="en-US" sz="2600" i="1" dirty="0">
                <a:solidFill>
                  <a:schemeClr val="tx1"/>
                </a:solidFill>
              </a:rPr>
              <a:t> </a:t>
            </a:r>
            <a:r>
              <a:rPr lang="en-US" sz="2600" dirty="0">
                <a:solidFill>
                  <a:schemeClr val="tx1"/>
                </a:solidFill>
              </a:rPr>
              <a:t>(DF): Flexible test administration procedures available to </a:t>
            </a:r>
            <a:r>
              <a:rPr lang="en-US" sz="2600" i="1" dirty="0">
                <a:solidFill>
                  <a:schemeClr val="tx1"/>
                </a:solidFill>
              </a:rPr>
              <a:t>any</a:t>
            </a:r>
            <a:r>
              <a:rPr lang="en-US" sz="2600" dirty="0">
                <a:solidFill>
                  <a:schemeClr val="tx1"/>
                </a:solidFill>
              </a:rPr>
              <a:t> student, at the discretion of principal </a:t>
            </a:r>
          </a:p>
          <a:p>
            <a:pPr marL="741362" lvl="1" indent="-457200">
              <a:spcAft>
                <a:spcPts val="600"/>
              </a:spcAft>
            </a:pPr>
            <a:r>
              <a:rPr lang="en-US" dirty="0">
                <a:solidFill>
                  <a:schemeClr val="tx1"/>
                </a:solidFill>
              </a:rPr>
              <a:t>Includes changes in test location, group size, seating, scheduling</a:t>
            </a:r>
          </a:p>
          <a:p>
            <a:pPr lvl="0">
              <a:spcAft>
                <a:spcPts val="600"/>
              </a:spcAft>
            </a:pPr>
            <a:r>
              <a:rPr lang="en-US" sz="2600" b="1" dirty="0">
                <a:solidFill>
                  <a:schemeClr val="tx1"/>
                </a:solidFill>
              </a:rPr>
              <a:t>Accommodations</a:t>
            </a:r>
            <a:r>
              <a:rPr lang="en-US" sz="2600" dirty="0">
                <a:solidFill>
                  <a:schemeClr val="tx1"/>
                </a:solidFill>
              </a:rPr>
              <a:t> (A): Specific supports available </a:t>
            </a:r>
            <a:r>
              <a:rPr lang="en-US" sz="2600" i="1" dirty="0">
                <a:solidFill>
                  <a:schemeClr val="tx1"/>
                </a:solidFill>
              </a:rPr>
              <a:t>only</a:t>
            </a:r>
            <a:r>
              <a:rPr lang="en-US" sz="2600" dirty="0">
                <a:solidFill>
                  <a:schemeClr val="tx1"/>
                </a:solidFill>
              </a:rPr>
              <a:t> to students with disabilities and English learners</a:t>
            </a:r>
          </a:p>
          <a:p>
            <a:pPr lvl="0">
              <a:spcAft>
                <a:spcPts val="600"/>
              </a:spcAft>
            </a:pPr>
            <a:r>
              <a:rPr lang="en-US" sz="2600" b="1" dirty="0">
                <a:solidFill>
                  <a:schemeClr val="tx1"/>
                </a:solidFill>
              </a:rPr>
              <a:t>Special Access Accommodations </a:t>
            </a:r>
            <a:r>
              <a:rPr lang="en-US" sz="2600" dirty="0">
                <a:solidFill>
                  <a:schemeClr val="tx1"/>
                </a:solidFill>
              </a:rPr>
              <a:t>(SAA): These accommodations may be only be provided to students who meet specific criteria.</a:t>
            </a:r>
          </a:p>
        </p:txBody>
      </p:sp>
      <p:sp>
        <p:nvSpPr>
          <p:cNvPr id="4" name="Slide Number Placeholder 3">
            <a:extLst>
              <a:ext uri="{FF2B5EF4-FFF2-40B4-BE49-F238E27FC236}">
                <a16:creationId xmlns:a16="http://schemas.microsoft.com/office/drawing/2014/main" id="{F7349AE2-2261-84EA-161F-16AA736C0047}"/>
              </a:ext>
            </a:extLst>
          </p:cNvPr>
          <p:cNvSpPr>
            <a:spLocks noGrp="1"/>
          </p:cNvSpPr>
          <p:nvPr>
            <p:ph type="sldNum" sz="quarter" idx="12"/>
          </p:nvPr>
        </p:nvSpPr>
        <p:spPr/>
        <p:txBody>
          <a:bodyPr/>
          <a:lstStyle/>
          <a:p>
            <a:fld id="{68A8D22E-6BC5-9E47-900C-2BB94685D9F5}" type="slidenum">
              <a:rPr lang="en-US" smtClean="0"/>
              <a:t>20</a:t>
            </a:fld>
            <a:endParaRPr lang="en-US"/>
          </a:p>
        </p:txBody>
      </p:sp>
    </p:spTree>
    <p:extLst>
      <p:ext uri="{BB962C8B-B14F-4D97-AF65-F5344CB8AC3E}">
        <p14:creationId xmlns:p14="http://schemas.microsoft.com/office/powerpoint/2010/main" val="83998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F05D5C-0749-DAB4-5393-A7BA81FFCC30}"/>
              </a:ext>
            </a:extLst>
          </p:cNvPr>
          <p:cNvSpPr>
            <a:spLocks noGrp="1"/>
          </p:cNvSpPr>
          <p:nvPr>
            <p:ph type="title"/>
          </p:nvPr>
        </p:nvSpPr>
        <p:spPr/>
        <p:txBody>
          <a:bodyPr>
            <a:normAutofit fontScale="90000"/>
          </a:bodyPr>
          <a:lstStyle/>
          <a:p>
            <a:r>
              <a:rPr lang="en-US">
                <a:solidFill>
                  <a:schemeClr val="bg1"/>
                </a:solidFill>
              </a:rPr>
              <a:t>Universal Accessibility Features (UF) </a:t>
            </a:r>
            <a:br>
              <a:rPr lang="en-US">
                <a:solidFill>
                  <a:schemeClr val="bg1"/>
                </a:solidFill>
              </a:rPr>
            </a:br>
            <a:r>
              <a:rPr lang="en-US" sz="4000">
                <a:solidFill>
                  <a:schemeClr val="bg1"/>
                </a:solidFill>
              </a:rPr>
              <a:t>for </a:t>
            </a:r>
            <a:r>
              <a:rPr lang="en-US" sz="4000" i="1">
                <a:solidFill>
                  <a:schemeClr val="bg1"/>
                </a:solidFill>
              </a:rPr>
              <a:t>All</a:t>
            </a:r>
            <a:r>
              <a:rPr lang="en-US" sz="4000">
                <a:solidFill>
                  <a:schemeClr val="bg1"/>
                </a:solidFill>
              </a:rPr>
              <a:t> Students</a:t>
            </a:r>
          </a:p>
        </p:txBody>
      </p:sp>
      <p:graphicFrame>
        <p:nvGraphicFramePr>
          <p:cNvPr id="4" name="Table 4">
            <a:extLst>
              <a:ext uri="{FF2B5EF4-FFF2-40B4-BE49-F238E27FC236}">
                <a16:creationId xmlns:a16="http://schemas.microsoft.com/office/drawing/2014/main" id="{A0102AF3-D5CE-1C58-37DC-7B4B989164FD}"/>
              </a:ext>
            </a:extLst>
          </p:cNvPr>
          <p:cNvGraphicFramePr>
            <a:graphicFrameLocks noGrp="1"/>
          </p:cNvGraphicFramePr>
          <p:nvPr>
            <p:ph idx="1"/>
            <p:extLst>
              <p:ext uri="{D42A27DB-BD31-4B8C-83A1-F6EECF244321}">
                <p14:modId xmlns:p14="http://schemas.microsoft.com/office/powerpoint/2010/main" val="2632680333"/>
              </p:ext>
            </p:extLst>
          </p:nvPr>
        </p:nvGraphicFramePr>
        <p:xfrm>
          <a:off x="173179" y="1717535"/>
          <a:ext cx="11890374" cy="4557341"/>
        </p:xfrm>
        <a:graphic>
          <a:graphicData uri="http://schemas.openxmlformats.org/drawingml/2006/table">
            <a:tbl>
              <a:tblPr firstRow="1" bandRow="1">
                <a:tableStyleId>{B301B821-A1FF-4177-AEE7-76D212191A09}</a:tableStyleId>
              </a:tblPr>
              <a:tblGrid>
                <a:gridCol w="5945187">
                  <a:extLst>
                    <a:ext uri="{9D8B030D-6E8A-4147-A177-3AD203B41FA5}">
                      <a16:colId xmlns:a16="http://schemas.microsoft.com/office/drawing/2014/main" val="317428150"/>
                    </a:ext>
                  </a:extLst>
                </a:gridCol>
                <a:gridCol w="5945187">
                  <a:extLst>
                    <a:ext uri="{9D8B030D-6E8A-4147-A177-3AD203B41FA5}">
                      <a16:colId xmlns:a16="http://schemas.microsoft.com/office/drawing/2014/main" val="1118004013"/>
                    </a:ext>
                  </a:extLst>
                </a:gridCol>
              </a:tblGrid>
              <a:tr h="341650">
                <a:tc>
                  <a:txBody>
                    <a:bodyPr/>
                    <a:lstStyle/>
                    <a:p>
                      <a:pPr marL="0" marR="0" indent="0" algn="ctr">
                        <a:spcBef>
                          <a:spcPts val="400"/>
                        </a:spcBef>
                        <a:spcAft>
                          <a:spcPts val="0"/>
                        </a:spcAft>
                      </a:pPr>
                      <a:r>
                        <a:rPr lang="en-US" sz="1800" b="1">
                          <a:latin typeface="Arial" panose="020B0604020202020204" pitchFamily="34" charset="0"/>
                          <a:cs typeface="Arial" panose="020B0604020202020204" pitchFamily="34" charset="0"/>
                        </a:rPr>
                        <a:t>Computer</a:t>
                      </a:r>
                      <a:endParaRPr lang="en-US" sz="1800">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indent="0" algn="ctr">
                        <a:spcBef>
                          <a:spcPts val="400"/>
                        </a:spcBef>
                        <a:spcAft>
                          <a:spcPts val="0"/>
                        </a:spcAft>
                      </a:pPr>
                      <a:r>
                        <a:rPr lang="en-US" sz="1800" b="1">
                          <a:latin typeface="Arial" panose="020B0604020202020204" pitchFamily="34" charset="0"/>
                          <a:cs typeface="Arial" panose="020B0604020202020204" pitchFamily="34" charset="0"/>
                        </a:rPr>
                        <a:t>Paper</a:t>
                      </a:r>
                      <a:endParaRPr lang="en-US" sz="1800">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760997330"/>
                  </a:ext>
                </a:extLst>
              </a:tr>
              <a:tr h="310591">
                <a:tc>
                  <a:txBody>
                    <a:bodyPr/>
                    <a:lstStyle/>
                    <a:p>
                      <a:pPr marL="228600" marR="0" indent="-228600" algn="l">
                        <a:spcBef>
                          <a:spcPts val="0"/>
                        </a:spcBef>
                        <a:spcAft>
                          <a:spcPts val="0"/>
                        </a:spcAft>
                      </a:pPr>
                      <a:r>
                        <a:rPr lang="en-US" sz="1800">
                          <a:latin typeface="Arial" panose="020B0604020202020204" pitchFamily="34" charset="0"/>
                          <a:cs typeface="Arial" panose="020B0604020202020204" pitchFamily="34" charset="0"/>
                        </a:rPr>
                        <a:t>Highlighter </a:t>
                      </a:r>
                      <a:endParaRPr lang="en-US" sz="1800">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228600" marR="0" indent="-228600" algn="l">
                        <a:spcBef>
                          <a:spcPts val="0"/>
                        </a:spcBef>
                        <a:spcAft>
                          <a:spcPts val="0"/>
                        </a:spcAft>
                      </a:pPr>
                      <a:r>
                        <a:rPr lang="en-US" sz="1800" i="1">
                          <a:latin typeface="Arial" panose="020B0604020202020204" pitchFamily="34" charset="0"/>
                          <a:cs typeface="Arial" panose="020B0604020202020204" pitchFamily="34" charset="0"/>
                        </a:rPr>
                        <a:t>Same as computer</a:t>
                      </a:r>
                      <a:endParaRPr lang="en-US" sz="1800" i="1">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2324088904"/>
                  </a:ext>
                </a:extLst>
              </a:tr>
              <a:tr h="259652">
                <a:tc>
                  <a:txBody>
                    <a:bodyPr/>
                    <a:lstStyle/>
                    <a:p>
                      <a:pPr marL="0" marR="0" indent="0" algn="l">
                        <a:spcBef>
                          <a:spcPts val="0"/>
                        </a:spcBef>
                        <a:spcAft>
                          <a:spcPts val="0"/>
                        </a:spcAft>
                      </a:pPr>
                      <a:r>
                        <a:rPr lang="en-US" sz="1800" b="0" u="none">
                          <a:solidFill>
                            <a:schemeClr val="tx1"/>
                          </a:solidFill>
                          <a:latin typeface="Arial" panose="020B0604020202020204" pitchFamily="34" charset="0"/>
                          <a:cs typeface="Arial" panose="020B0604020202020204" pitchFamily="34" charset="0"/>
                        </a:rPr>
                        <a:t>Color contrast</a:t>
                      </a:r>
                      <a:endParaRPr lang="en-US" sz="1800" b="0" u="none">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indent="0" algn="l">
                        <a:spcBef>
                          <a:spcPts val="0"/>
                        </a:spcBef>
                        <a:spcAft>
                          <a:spcPts val="0"/>
                        </a:spcAft>
                      </a:pPr>
                      <a:r>
                        <a:rPr lang="en-US" sz="1800" b="0">
                          <a:solidFill>
                            <a:schemeClr val="tx1"/>
                          </a:solidFill>
                          <a:latin typeface="Arial" panose="020B0604020202020204" pitchFamily="34" charset="0"/>
                          <a:cs typeface="Arial" panose="020B0604020202020204" pitchFamily="34" charset="0"/>
                        </a:rPr>
                        <a:t>Colored overlays</a:t>
                      </a:r>
                      <a:endParaRPr lang="en-US" sz="1800" b="0">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1960867236"/>
                  </a:ext>
                </a:extLst>
              </a:tr>
              <a:tr h="310591">
                <a:tc>
                  <a:txBody>
                    <a:bodyPr/>
                    <a:lstStyle/>
                    <a:p>
                      <a:pPr marL="0" marR="0" indent="0" algn="l">
                        <a:spcBef>
                          <a:spcPts val="0"/>
                        </a:spcBef>
                        <a:spcAft>
                          <a:spcPts val="0"/>
                        </a:spcAft>
                      </a:pPr>
                      <a:r>
                        <a:rPr lang="en-US" sz="1800" b="0">
                          <a:solidFill>
                            <a:schemeClr val="tx1"/>
                          </a:solidFill>
                          <a:latin typeface="Arial" panose="020B0604020202020204" pitchFamily="34" charset="0"/>
                          <a:cs typeface="Arial" panose="020B0604020202020204" pitchFamily="34" charset="0"/>
                        </a:rPr>
                        <a:t>Screen zoom tool</a:t>
                      </a:r>
                      <a:endParaRPr lang="en-US" sz="1800" b="0">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indent="0" algn="l">
                        <a:spcBef>
                          <a:spcPts val="0"/>
                        </a:spcBef>
                        <a:spcAft>
                          <a:spcPts val="0"/>
                        </a:spcAft>
                      </a:pPr>
                      <a:r>
                        <a:rPr lang="en-US" sz="1800" b="0">
                          <a:solidFill>
                            <a:schemeClr val="tx1"/>
                          </a:solidFill>
                          <a:latin typeface="Arial" panose="020B0604020202020204" pitchFamily="34" charset="0"/>
                          <a:cs typeface="Arial" panose="020B0604020202020204" pitchFamily="34" charset="0"/>
                        </a:rPr>
                        <a:t>Magnification tool/device</a:t>
                      </a:r>
                      <a:endParaRPr lang="en-US" sz="1800" b="0">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2678188427"/>
                  </a:ext>
                </a:extLst>
              </a:tr>
              <a:tr h="310591">
                <a:tc>
                  <a:txBody>
                    <a:bodyPr/>
                    <a:lstStyle/>
                    <a:p>
                      <a:pPr marL="0" marR="0" indent="0" algn="l">
                        <a:spcBef>
                          <a:spcPts val="0"/>
                        </a:spcBef>
                        <a:spcAft>
                          <a:spcPts val="0"/>
                        </a:spcAft>
                      </a:pPr>
                      <a:r>
                        <a:rPr lang="en-US" sz="1800" b="0" kern="1200">
                          <a:solidFill>
                            <a:schemeClr val="tx1"/>
                          </a:solidFill>
                          <a:latin typeface="Arial" panose="020B0604020202020204" pitchFamily="34" charset="0"/>
                          <a:cs typeface="Arial" panose="020B0604020202020204" pitchFamily="34" charset="0"/>
                        </a:rPr>
                        <a:t>Enlarged Cursor/Mouse </a:t>
                      </a:r>
                      <a:r>
                        <a:rPr lang="en-US" sz="1800" b="0" kern="1200">
                          <a:solidFill>
                            <a:srgbClr val="FF0000"/>
                          </a:solidFill>
                          <a:latin typeface="Arial" panose="020B0604020202020204" pitchFamily="34" charset="0"/>
                          <a:cs typeface="Arial" panose="020B0604020202020204" pitchFamily="34" charset="0"/>
                        </a:rPr>
                        <a:t>(SR) </a:t>
                      </a:r>
                      <a:endParaRPr lang="en-US" sz="1800" b="0">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indent="0" algn="l">
                        <a:spcBef>
                          <a:spcPts val="0"/>
                        </a:spcBef>
                        <a:spcAft>
                          <a:spcPts val="0"/>
                        </a:spcAft>
                      </a:pPr>
                      <a:r>
                        <a:rPr lang="en-US" sz="1800" b="0">
                          <a:solidFill>
                            <a:schemeClr val="tx1"/>
                          </a:solidFill>
                          <a:latin typeface="Arial" panose="020B0604020202020204" pitchFamily="34" charset="0"/>
                          <a:cs typeface="Arial" panose="020B0604020202020204" pitchFamily="34" charset="0"/>
                        </a:rPr>
                        <a:t>Enlarged pencil/modified writing instrument</a:t>
                      </a:r>
                      <a:endParaRPr lang="en-US" sz="1800" b="0">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2489036963"/>
                  </a:ext>
                </a:extLst>
              </a:tr>
              <a:tr h="323092">
                <a:tc>
                  <a:txBody>
                    <a:bodyPr/>
                    <a:lstStyle/>
                    <a:p>
                      <a:pPr marL="0" marR="0" indent="0" algn="l">
                        <a:spcBef>
                          <a:spcPts val="0"/>
                        </a:spcBef>
                        <a:spcAft>
                          <a:spcPts val="0"/>
                        </a:spcAft>
                      </a:pPr>
                      <a:r>
                        <a:rPr lang="en-US" sz="1800" b="0" u="none">
                          <a:solidFill>
                            <a:schemeClr val="tx1"/>
                          </a:solidFill>
                          <a:latin typeface="Arial" panose="020B0604020202020204" pitchFamily="34" charset="0"/>
                          <a:cs typeface="Arial" panose="020B0604020202020204" pitchFamily="34" charset="0"/>
                        </a:rPr>
                        <a:t>Line Reader</a:t>
                      </a:r>
                      <a:endParaRPr lang="en-US" sz="1800" b="0" u="none">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indent="0" algn="l">
                        <a:spcBef>
                          <a:spcPts val="0"/>
                        </a:spcBef>
                        <a:spcAft>
                          <a:spcPts val="0"/>
                        </a:spcAft>
                      </a:pPr>
                      <a:r>
                        <a:rPr lang="en-US" sz="1800" b="0">
                          <a:solidFill>
                            <a:schemeClr val="tx1"/>
                          </a:solidFill>
                          <a:latin typeface="Arial" panose="020B0604020202020204" pitchFamily="34" charset="0"/>
                          <a:cs typeface="Arial" panose="020B0604020202020204" pitchFamily="34" charset="0"/>
                        </a:rPr>
                        <a:t>Tracking device/straight edge</a:t>
                      </a:r>
                      <a:endParaRPr lang="en-US" sz="1800" b="0">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116807344"/>
                  </a:ext>
                </a:extLst>
              </a:tr>
              <a:tr h="310591">
                <a:tc>
                  <a:txBody>
                    <a:bodyPr/>
                    <a:lstStyle/>
                    <a:p>
                      <a:pPr marL="0" marR="0" indent="0" algn="l">
                        <a:spcBef>
                          <a:spcPts val="0"/>
                        </a:spcBef>
                        <a:spcAft>
                          <a:spcPts val="0"/>
                        </a:spcAft>
                      </a:pPr>
                      <a:r>
                        <a:rPr lang="en-US" sz="1800" b="0" u="none">
                          <a:solidFill>
                            <a:schemeClr val="tx1"/>
                          </a:solidFill>
                          <a:latin typeface="Arial" panose="020B0604020202020204" pitchFamily="34" charset="0"/>
                          <a:cs typeface="Arial" panose="020B0604020202020204" pitchFamily="34" charset="0"/>
                        </a:rPr>
                        <a:t>General masking</a:t>
                      </a:r>
                      <a:endParaRPr lang="en-US" sz="1800">
                        <a:latin typeface="Arial" panose="020B0604020202020204" pitchFamily="34" charset="0"/>
                        <a:cs typeface="Arial" panose="020B0604020202020204" pitchFamily="34" charset="0"/>
                      </a:endParaRPr>
                    </a:p>
                  </a:txBody>
                  <a:tcPr marL="52958" marR="52958" marT="0" marB="0" anchor="ctr"/>
                </a:tc>
                <a:tc>
                  <a:txBody>
                    <a:bodyPr/>
                    <a:lstStyle/>
                    <a:p>
                      <a:pPr marL="0" marR="0" indent="0" algn="l">
                        <a:spcBef>
                          <a:spcPts val="0"/>
                        </a:spcBef>
                        <a:spcAft>
                          <a:spcPts val="0"/>
                        </a:spcAft>
                      </a:pPr>
                      <a:r>
                        <a:rPr lang="en-US" sz="1800" b="0">
                          <a:solidFill>
                            <a:schemeClr val="tx1"/>
                          </a:solidFill>
                          <a:latin typeface="Arial" panose="020B0604020202020204" pitchFamily="34" charset="0"/>
                          <a:cs typeface="Arial" panose="020B0604020202020204" pitchFamily="34" charset="0"/>
                        </a:rPr>
                        <a:t>Mask using blank card</a:t>
                      </a:r>
                      <a:endParaRPr lang="en-US" sz="1800" b="0">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101147783"/>
                  </a:ext>
                </a:extLst>
              </a:tr>
              <a:tr h="310591">
                <a:tc>
                  <a:txBody>
                    <a:bodyPr/>
                    <a:lstStyle/>
                    <a:p>
                      <a:pPr marL="0" marR="0" indent="0" algn="l">
                        <a:spcBef>
                          <a:spcPts val="0"/>
                        </a:spcBef>
                        <a:spcAft>
                          <a:spcPts val="0"/>
                        </a:spcAft>
                      </a:pPr>
                      <a:r>
                        <a:rPr lang="en-US" sz="1800" b="0" u="none">
                          <a:solidFill>
                            <a:schemeClr val="tx1"/>
                          </a:solidFill>
                          <a:latin typeface="Arial" panose="020B0604020202020204" pitchFamily="34" charset="0"/>
                          <a:cs typeface="Arial" panose="020B0604020202020204" pitchFamily="34" charset="0"/>
                        </a:rPr>
                        <a:t>Hiding options tool</a:t>
                      </a:r>
                      <a:endParaRPr lang="en-US" sz="1800" b="0" u="none">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Arial" panose="020B0604020202020204" pitchFamily="34" charset="0"/>
                          <a:cs typeface="Arial" panose="020B0604020202020204" pitchFamily="34" charset="0"/>
                        </a:rPr>
                        <a:t>Use pencil to eliminate answer choices</a:t>
                      </a:r>
                      <a:endParaRPr lang="en-US" sz="1800" b="0">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3086357627"/>
                  </a:ext>
                </a:extLst>
              </a:tr>
              <a:tr h="310591">
                <a:tc>
                  <a:txBody>
                    <a:bodyPr/>
                    <a:lstStyle/>
                    <a:p>
                      <a:pPr marL="228600" marR="0" indent="-228600" algn="l">
                        <a:spcBef>
                          <a:spcPts val="0"/>
                        </a:spcBef>
                        <a:spcAft>
                          <a:spcPts val="0"/>
                        </a:spcAft>
                      </a:pPr>
                      <a:r>
                        <a:rPr lang="en-US" sz="1800" u="none">
                          <a:latin typeface="Arial" panose="020B0604020202020204" pitchFamily="34" charset="0"/>
                          <a:cs typeface="Arial" panose="020B0604020202020204" pitchFamily="34" charset="0"/>
                        </a:rPr>
                        <a:t>Item flag/bookmark</a:t>
                      </a:r>
                      <a:endParaRPr lang="en-US" sz="1800" u="none">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228600" marR="0" indent="-228600" algn="l">
                        <a:spcBef>
                          <a:spcPts val="0"/>
                        </a:spcBef>
                        <a:spcAft>
                          <a:spcPts val="0"/>
                        </a:spcAft>
                      </a:pPr>
                      <a:r>
                        <a:rPr lang="en-US" sz="1800">
                          <a:solidFill>
                            <a:schemeClr val="tx1"/>
                          </a:solidFill>
                          <a:latin typeface="Arial" panose="020B0604020202020204" pitchFamily="34" charset="0"/>
                          <a:cs typeface="Arial" panose="020B0604020202020204" pitchFamily="34" charset="0"/>
                        </a:rPr>
                        <a:t>Place marker</a:t>
                      </a:r>
                      <a:endParaRPr lang="en-US" sz="1800">
                        <a:solidFill>
                          <a:schemeClr val="tx1"/>
                        </a:solidFill>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1803229247"/>
                  </a:ext>
                </a:extLst>
              </a:tr>
              <a:tr h="262537">
                <a:tc>
                  <a:txBody>
                    <a:bodyPr/>
                    <a:lstStyle/>
                    <a:p>
                      <a:pPr marL="0" marR="0" indent="0" algn="l">
                        <a:spcBef>
                          <a:spcPts val="0"/>
                        </a:spcBef>
                        <a:spcAft>
                          <a:spcPts val="0"/>
                        </a:spcAft>
                      </a:pPr>
                      <a:r>
                        <a:rPr lang="en-US" sz="1800" b="0">
                          <a:latin typeface="Arial" panose="020B0604020202020204" pitchFamily="34" charset="0"/>
                          <a:cs typeface="Arial" panose="020B0604020202020204" pitchFamily="34" charset="0"/>
                        </a:rPr>
                        <a:t>Audio aids</a:t>
                      </a:r>
                      <a:endParaRPr lang="en-US" sz="1800" b="0">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indent="0" algn="l">
                        <a:spcBef>
                          <a:spcPts val="0"/>
                        </a:spcBef>
                        <a:spcAft>
                          <a:spcPts val="0"/>
                        </a:spcAft>
                      </a:pPr>
                      <a:r>
                        <a:rPr lang="en-US" sz="1800" b="0" i="1">
                          <a:latin typeface="Arial" panose="020B0604020202020204" pitchFamily="34" charset="0"/>
                          <a:cs typeface="Arial" panose="020B0604020202020204" pitchFamily="34" charset="0"/>
                        </a:rPr>
                        <a:t>Same as computer </a:t>
                      </a:r>
                      <a:endParaRPr lang="en-US" sz="1800" b="0" i="1">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1185088187"/>
                  </a:ext>
                </a:extLst>
              </a:tr>
              <a:tr h="310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latin typeface="Arial" panose="020B0604020202020204" pitchFamily="34" charset="0"/>
                          <a:cs typeface="Arial" panose="020B0604020202020204" pitchFamily="34" charset="0"/>
                        </a:rPr>
                        <a:t>Notepad</a:t>
                      </a:r>
                      <a:endParaRPr lang="en-US" sz="1800" b="0">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latin typeface="Arial" panose="020B0604020202020204" pitchFamily="34" charset="0"/>
                          <a:cs typeface="Arial" panose="020B0604020202020204" pitchFamily="34" charset="0"/>
                        </a:rPr>
                        <a:t>Scratch paper</a:t>
                      </a:r>
                      <a:endParaRPr lang="en-US" sz="1800" b="0">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3718758638"/>
                  </a:ext>
                </a:extLst>
              </a:tr>
              <a:tr h="432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latin typeface="Arial" panose="020B0604020202020204" pitchFamily="34" charset="0"/>
                          <a:cs typeface="Arial" panose="020B0604020202020204" pitchFamily="34" charset="0"/>
                        </a:rPr>
                        <a:t>Human read-aloud (or sign) </a:t>
                      </a:r>
                      <a:r>
                        <a:rPr lang="en-US" sz="1800" b="0" u="sng">
                          <a:latin typeface="Arial" panose="020B0604020202020204" pitchFamily="34" charset="0"/>
                          <a:cs typeface="Arial" panose="020B0604020202020204" pitchFamily="34" charset="0"/>
                        </a:rPr>
                        <a:t>selected words</a:t>
                      </a:r>
                      <a:r>
                        <a:rPr lang="en-US" sz="1800" b="0">
                          <a:latin typeface="Arial" panose="020B0604020202020204" pitchFamily="34" charset="0"/>
                          <a:cs typeface="Arial" panose="020B0604020202020204" pitchFamily="34" charset="0"/>
                        </a:rPr>
                        <a:t> as requested by student (</a:t>
                      </a:r>
                      <a:r>
                        <a:rPr lang="en-US" sz="1800" b="1">
                          <a:latin typeface="Arial" panose="020B0604020202020204" pitchFamily="34" charset="0"/>
                          <a:cs typeface="Arial" panose="020B0604020202020204" pitchFamily="34" charset="0"/>
                        </a:rPr>
                        <a:t>not permitted for ELA tests</a:t>
                      </a:r>
                      <a:r>
                        <a:rPr lang="en-US" sz="1800" b="0">
                          <a:latin typeface="Arial" panose="020B0604020202020204" pitchFamily="34" charset="0"/>
                          <a:cs typeface="Arial" panose="020B0604020202020204" pitchFamily="34" charset="0"/>
                        </a:rPr>
                        <a:t>)</a:t>
                      </a:r>
                      <a:endParaRPr lang="en-US" sz="1800" b="0">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Arial" panose="020B0604020202020204" pitchFamily="34" charset="0"/>
                          <a:cs typeface="Arial" panose="020B0604020202020204" pitchFamily="34" charset="0"/>
                        </a:rPr>
                        <a:t>Human read-aloud (or sign) </a:t>
                      </a:r>
                      <a:r>
                        <a:rPr lang="en-US" sz="1800" b="0" u="sng">
                          <a:latin typeface="Arial" panose="020B0604020202020204" pitchFamily="34" charset="0"/>
                          <a:cs typeface="Arial" panose="020B0604020202020204" pitchFamily="34" charset="0"/>
                        </a:rPr>
                        <a:t>selected words</a:t>
                      </a:r>
                      <a:r>
                        <a:rPr lang="en-US" sz="1800" b="0">
                          <a:latin typeface="Arial" panose="020B0604020202020204" pitchFamily="34" charset="0"/>
                          <a:cs typeface="Arial" panose="020B0604020202020204" pitchFamily="34" charset="0"/>
                        </a:rPr>
                        <a:t> as requested by student (</a:t>
                      </a:r>
                      <a:r>
                        <a:rPr lang="en-US" sz="1800" b="1">
                          <a:latin typeface="Arial" panose="020B0604020202020204" pitchFamily="34" charset="0"/>
                          <a:cs typeface="Arial" panose="020B0604020202020204" pitchFamily="34" charset="0"/>
                        </a:rPr>
                        <a:t>not permitted for ELA tests</a:t>
                      </a:r>
                      <a:r>
                        <a:rPr lang="en-US" sz="1800" b="0">
                          <a:latin typeface="Arial" panose="020B0604020202020204" pitchFamily="34" charset="0"/>
                          <a:cs typeface="Arial" panose="020B0604020202020204" pitchFamily="34" charset="0"/>
                        </a:rPr>
                        <a:t>)</a:t>
                      </a:r>
                    </a:p>
                  </a:txBody>
                  <a:tcPr marL="52958" marR="52958" marT="0" marB="0" anchor="ctr"/>
                </a:tc>
                <a:extLst>
                  <a:ext uri="{0D108BD9-81ED-4DB2-BD59-A6C34878D82A}">
                    <a16:rowId xmlns:a16="http://schemas.microsoft.com/office/drawing/2014/main" val="3465620333"/>
                  </a:ext>
                </a:extLst>
              </a:tr>
              <a:tr h="310591">
                <a:tc>
                  <a:txBody>
                    <a:bodyPr/>
                    <a:lstStyle/>
                    <a:p>
                      <a:pPr marL="0" marR="0" indent="0" algn="l">
                        <a:spcBef>
                          <a:spcPts val="0"/>
                        </a:spcBef>
                        <a:spcAft>
                          <a:spcPts val="0"/>
                        </a:spcAft>
                      </a:pPr>
                      <a:r>
                        <a:rPr lang="en-US" sz="1800" b="0">
                          <a:latin typeface="Arial" panose="020B0604020202020204" pitchFamily="34" charset="0"/>
                          <a:cs typeface="Arial" panose="020B0604020202020204" pitchFamily="34" charset="0"/>
                        </a:rPr>
                        <a:t>Redirects student’s attention to test</a:t>
                      </a:r>
                      <a:endParaRPr lang="en-US" sz="1800" b="0">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a:latin typeface="Arial" panose="020B0604020202020204" pitchFamily="34" charset="0"/>
                          <a:cs typeface="Arial" panose="020B0604020202020204" pitchFamily="34" charset="0"/>
                        </a:rPr>
                        <a:t>Same as computer</a:t>
                      </a:r>
                    </a:p>
                  </a:txBody>
                  <a:tcPr marL="52958" marR="52958" marT="0" marB="0" anchor="ctr"/>
                </a:tc>
                <a:extLst>
                  <a:ext uri="{0D108BD9-81ED-4DB2-BD59-A6C34878D82A}">
                    <a16:rowId xmlns:a16="http://schemas.microsoft.com/office/drawing/2014/main" val="499269098"/>
                  </a:ext>
                </a:extLst>
              </a:tr>
              <a:tr h="310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latin typeface="Arial" panose="020B0604020202020204" pitchFamily="34" charset="0"/>
                          <a:cs typeface="Arial" panose="020B0604020202020204" pitchFamily="34" charset="0"/>
                        </a:rPr>
                        <a:t>Test administrator repeats/clarifies test direction</a:t>
                      </a:r>
                      <a:endParaRPr lang="en-US" sz="1800" b="0">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a:latin typeface="Arial" panose="020B0604020202020204" pitchFamily="34" charset="0"/>
                          <a:cs typeface="Arial" panose="020B0604020202020204" pitchFamily="34" charset="0"/>
                        </a:rPr>
                        <a:t>Same as computer</a:t>
                      </a:r>
                    </a:p>
                  </a:txBody>
                  <a:tcPr marL="52958" marR="52958" marT="0" marB="0" anchor="ctr"/>
                </a:tc>
                <a:extLst>
                  <a:ext uri="{0D108BD9-81ED-4DB2-BD59-A6C34878D82A}">
                    <a16:rowId xmlns:a16="http://schemas.microsoft.com/office/drawing/2014/main" val="3918901377"/>
                  </a:ext>
                </a:extLst>
              </a:tr>
            </a:tbl>
          </a:graphicData>
        </a:graphic>
      </p:graphicFrame>
      <p:sp>
        <p:nvSpPr>
          <p:cNvPr id="2" name="Slide Number Placeholder 1">
            <a:extLst>
              <a:ext uri="{FF2B5EF4-FFF2-40B4-BE49-F238E27FC236}">
                <a16:creationId xmlns:a16="http://schemas.microsoft.com/office/drawing/2014/main" id="{D9972627-2B4F-926D-96E0-D02C6EB27111}"/>
              </a:ext>
            </a:extLst>
          </p:cNvPr>
          <p:cNvSpPr>
            <a:spLocks noGrp="1"/>
          </p:cNvSpPr>
          <p:nvPr>
            <p:ph type="sldNum" sz="quarter" idx="12"/>
          </p:nvPr>
        </p:nvSpPr>
        <p:spPr/>
        <p:txBody>
          <a:bodyPr/>
          <a:lstStyle/>
          <a:p>
            <a:fld id="{68A8D22E-6BC5-9E47-900C-2BB94685D9F5}" type="slidenum">
              <a:rPr lang="en-US" smtClean="0"/>
              <a:t>21</a:t>
            </a:fld>
            <a:endParaRPr lang="en-US"/>
          </a:p>
        </p:txBody>
      </p:sp>
    </p:spTree>
    <p:extLst>
      <p:ext uri="{BB962C8B-B14F-4D97-AF65-F5344CB8AC3E}">
        <p14:creationId xmlns:p14="http://schemas.microsoft.com/office/powerpoint/2010/main" val="3986850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83B5-5C40-450C-B8BA-AC7DF24FB068}"/>
              </a:ext>
            </a:extLst>
          </p:cNvPr>
          <p:cNvSpPr>
            <a:spLocks noGrp="1"/>
          </p:cNvSpPr>
          <p:nvPr>
            <p:ph type="title"/>
          </p:nvPr>
        </p:nvSpPr>
        <p:spPr>
          <a:xfrm>
            <a:off x="173179" y="308699"/>
            <a:ext cx="10515600" cy="861002"/>
          </a:xfrm>
        </p:spPr>
        <p:txBody>
          <a:bodyPr/>
          <a:lstStyle/>
          <a:p>
            <a:r>
              <a:rPr lang="en-US" sz="4000">
                <a:solidFill>
                  <a:schemeClr val="bg1"/>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BDD69095-DC07-ECE6-C7B7-F4F7EEA10954}"/>
              </a:ext>
            </a:extLst>
          </p:cNvPr>
          <p:cNvSpPr>
            <a:spLocks noGrp="1"/>
          </p:cNvSpPr>
          <p:nvPr>
            <p:ph idx="1"/>
          </p:nvPr>
        </p:nvSpPr>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Universal accessibility features</a:t>
            </a:r>
            <a:endParaRPr lang="en-US" sz="400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919ABF9-9C01-2375-F2ED-E2482F0288DC}"/>
              </a:ext>
            </a:extLst>
          </p:cNvPr>
          <p:cNvSpPr>
            <a:spLocks noGrp="1"/>
          </p:cNvSpPr>
          <p:nvPr>
            <p:ph type="sldNum" sz="quarter" idx="12"/>
          </p:nvPr>
        </p:nvSpPr>
        <p:spPr/>
        <p:txBody>
          <a:bodyPr/>
          <a:lstStyle/>
          <a:p>
            <a:fld id="{68A8D22E-6BC5-9E47-900C-2BB94685D9F5}" type="slidenum">
              <a:rPr lang="en-US" smtClean="0"/>
              <a:t>22</a:t>
            </a:fld>
            <a:endParaRPr lang="en-US"/>
          </a:p>
        </p:txBody>
      </p:sp>
    </p:spTree>
    <p:extLst>
      <p:ext uri="{BB962C8B-B14F-4D97-AF65-F5344CB8AC3E}">
        <p14:creationId xmlns:p14="http://schemas.microsoft.com/office/powerpoint/2010/main" val="3263567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EEBA457-3EF2-999B-CD50-2DD07C48FD7D}"/>
              </a:ext>
            </a:extLst>
          </p:cNvPr>
          <p:cNvSpPr>
            <a:spLocks noGrp="1"/>
          </p:cNvSpPr>
          <p:nvPr>
            <p:ph type="title"/>
          </p:nvPr>
        </p:nvSpPr>
        <p:spPr>
          <a:xfrm>
            <a:off x="146593" y="331499"/>
            <a:ext cx="10515600" cy="861002"/>
          </a:xfrm>
        </p:spPr>
        <p:txBody>
          <a:bodyPr/>
          <a:lstStyle/>
          <a:p>
            <a:r>
              <a:rPr lang="en-US"/>
              <a:t>General Tools for All Students</a:t>
            </a:r>
          </a:p>
        </p:txBody>
      </p:sp>
      <p:sp>
        <p:nvSpPr>
          <p:cNvPr id="2" name="Slide Number Placeholder 1">
            <a:extLst>
              <a:ext uri="{FF2B5EF4-FFF2-40B4-BE49-F238E27FC236}">
                <a16:creationId xmlns:a16="http://schemas.microsoft.com/office/drawing/2014/main" id="{397F8E37-EAE1-842F-8894-310D2817CBCF}"/>
              </a:ext>
            </a:extLst>
          </p:cNvPr>
          <p:cNvSpPr>
            <a:spLocks noGrp="1"/>
          </p:cNvSpPr>
          <p:nvPr>
            <p:ph type="sldNum" sz="quarter" idx="12"/>
          </p:nvPr>
        </p:nvSpPr>
        <p:spPr/>
        <p:txBody>
          <a:bodyPr/>
          <a:lstStyle/>
          <a:p>
            <a:fld id="{68A8D22E-6BC5-9E47-900C-2BB94685D9F5}" type="slidenum">
              <a:rPr lang="en-US" smtClean="0"/>
              <a:t>23</a:t>
            </a:fld>
            <a:endParaRPr lang="en-US"/>
          </a:p>
        </p:txBody>
      </p:sp>
      <p:pic>
        <p:nvPicPr>
          <p:cNvPr id="5" name="Picture 4" descr="this is picture showing line reader, color contrast, calculator, notepad, reverse contrast, highlighter, ruler and masking tool available in the mcas student kiosk.">
            <a:extLst>
              <a:ext uri="{FF2B5EF4-FFF2-40B4-BE49-F238E27FC236}">
                <a16:creationId xmlns:a16="http://schemas.microsoft.com/office/drawing/2014/main" id="{0B04DA71-AC5C-432D-24D6-D5819F2205E5}"/>
              </a:ext>
            </a:extLst>
          </p:cNvPr>
          <p:cNvPicPr>
            <a:picLocks noChangeAspect="1"/>
          </p:cNvPicPr>
          <p:nvPr/>
        </p:nvPicPr>
        <p:blipFill>
          <a:blip r:embed="rId2"/>
          <a:stretch>
            <a:fillRect/>
          </a:stretch>
        </p:blipFill>
        <p:spPr>
          <a:xfrm>
            <a:off x="891913" y="1785079"/>
            <a:ext cx="9770279" cy="3908112"/>
          </a:xfrm>
          <a:prstGeom prst="rect">
            <a:avLst/>
          </a:prstGeom>
        </p:spPr>
      </p:pic>
    </p:spTree>
    <p:extLst>
      <p:ext uri="{BB962C8B-B14F-4D97-AF65-F5344CB8AC3E}">
        <p14:creationId xmlns:p14="http://schemas.microsoft.com/office/powerpoint/2010/main" val="157901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56F7AE-CA90-193A-E77D-8F50A6808A33}"/>
              </a:ext>
            </a:extLst>
          </p:cNvPr>
          <p:cNvSpPr>
            <a:spLocks noGrp="1"/>
          </p:cNvSpPr>
          <p:nvPr>
            <p:ph type="title"/>
          </p:nvPr>
        </p:nvSpPr>
        <p:spPr/>
        <p:txBody>
          <a:bodyPr/>
          <a:lstStyle/>
          <a:p>
            <a:r>
              <a:rPr lang="pt-BR">
                <a:solidFill>
                  <a:schemeClr val="bg1"/>
                </a:solidFill>
              </a:rPr>
              <a:t>Enlarged Cursor (SR) </a:t>
            </a:r>
            <a:endParaRPr lang="en-US">
              <a:solidFill>
                <a:schemeClr val="bg1"/>
              </a:solidFill>
            </a:endParaRPr>
          </a:p>
        </p:txBody>
      </p:sp>
      <p:sp>
        <p:nvSpPr>
          <p:cNvPr id="2" name="Content Placeholder 1">
            <a:extLst>
              <a:ext uri="{FF2B5EF4-FFF2-40B4-BE49-F238E27FC236}">
                <a16:creationId xmlns:a16="http://schemas.microsoft.com/office/drawing/2014/main" id="{2D40B2C9-BEC0-9AD9-268A-F8F601CC54F9}"/>
              </a:ext>
            </a:extLst>
          </p:cNvPr>
          <p:cNvSpPr>
            <a:spLocks noGrp="1"/>
          </p:cNvSpPr>
          <p:nvPr>
            <p:ph idx="1"/>
          </p:nvPr>
        </p:nvSpPr>
        <p:spPr/>
        <p:txBody>
          <a:bodyPr>
            <a:normAutofit/>
          </a:bodyPr>
          <a:lstStyle/>
          <a:p>
            <a:r>
              <a:rPr lang="en-US" dirty="0">
                <a:solidFill>
                  <a:schemeClr val="tx1"/>
                </a:solidFill>
              </a:rPr>
              <a:t>The enlarged cursor/mouse is selected in Student Registration prior to the student logging into the test. </a:t>
            </a:r>
          </a:p>
          <a:p>
            <a:r>
              <a:rPr lang="en-US" dirty="0">
                <a:solidFill>
                  <a:schemeClr val="tx1"/>
                </a:solidFill>
                <a:effectLst/>
                <a:ea typeface="Times New Roman" panose="02020603050405020304" pitchFamily="18" charset="0"/>
              </a:rPr>
              <a:t>Students with this </a:t>
            </a:r>
            <a:r>
              <a:rPr lang="en-US" dirty="0">
                <a:solidFill>
                  <a:schemeClr val="tx1"/>
                </a:solidFill>
                <a:ea typeface="Times New Roman" panose="02020603050405020304" pitchFamily="18" charset="0"/>
              </a:rPr>
              <a:t>tool</a:t>
            </a:r>
            <a:r>
              <a:rPr lang="en-US" dirty="0">
                <a:solidFill>
                  <a:schemeClr val="tx1"/>
                </a:solidFill>
                <a:effectLst/>
                <a:ea typeface="Times New Roman" panose="02020603050405020304" pitchFamily="18" charset="0"/>
              </a:rPr>
              <a:t> may select the size and color of the mouse pointer at any time during the test. Students do NOT need to log out.</a:t>
            </a:r>
            <a:endParaRPr lang="en-US" dirty="0">
              <a:solidFill>
                <a:schemeClr val="tx1"/>
              </a:solidFill>
            </a:endParaRPr>
          </a:p>
        </p:txBody>
      </p:sp>
      <p:pic>
        <p:nvPicPr>
          <p:cNvPr id="6" name="Picture 5" descr="Image of enlarged cursor options.">
            <a:extLst>
              <a:ext uri="{FF2B5EF4-FFF2-40B4-BE49-F238E27FC236}">
                <a16:creationId xmlns:a16="http://schemas.microsoft.com/office/drawing/2014/main" id="{1FA4C73D-AEDB-2BE5-748C-BD9AE93E3135}"/>
              </a:ext>
            </a:extLst>
          </p:cNvPr>
          <p:cNvPicPr>
            <a:picLocks noChangeAspect="1"/>
          </p:cNvPicPr>
          <p:nvPr/>
        </p:nvPicPr>
        <p:blipFill>
          <a:blip r:embed="rId2"/>
          <a:srcRect r="52112"/>
          <a:stretch/>
        </p:blipFill>
        <p:spPr>
          <a:xfrm>
            <a:off x="3735107" y="3863149"/>
            <a:ext cx="5000643" cy="1947658"/>
          </a:xfrm>
          <a:prstGeom prst="rect">
            <a:avLst/>
          </a:prstGeom>
        </p:spPr>
      </p:pic>
      <p:sp>
        <p:nvSpPr>
          <p:cNvPr id="4" name="Slide Number Placeholder 3">
            <a:extLst>
              <a:ext uri="{FF2B5EF4-FFF2-40B4-BE49-F238E27FC236}">
                <a16:creationId xmlns:a16="http://schemas.microsoft.com/office/drawing/2014/main" id="{9EC210E3-B48B-5EA0-FB8B-7886CD7CDFEA}"/>
              </a:ext>
            </a:extLst>
          </p:cNvPr>
          <p:cNvSpPr>
            <a:spLocks noGrp="1"/>
          </p:cNvSpPr>
          <p:nvPr>
            <p:ph type="sldNum" sz="quarter" idx="12"/>
          </p:nvPr>
        </p:nvSpPr>
        <p:spPr/>
        <p:txBody>
          <a:bodyPr/>
          <a:lstStyle/>
          <a:p>
            <a:fld id="{68A8D22E-6BC5-9E47-900C-2BB94685D9F5}" type="slidenum">
              <a:rPr lang="en-US" smtClean="0"/>
              <a:t>24</a:t>
            </a:fld>
            <a:endParaRPr lang="en-US"/>
          </a:p>
        </p:txBody>
      </p:sp>
    </p:spTree>
    <p:extLst>
      <p:ext uri="{BB962C8B-B14F-4D97-AF65-F5344CB8AC3E}">
        <p14:creationId xmlns:p14="http://schemas.microsoft.com/office/powerpoint/2010/main" val="537610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C70113-95B0-B94F-1D6A-0E9B51ED4EC3}"/>
              </a:ext>
            </a:extLst>
          </p:cNvPr>
          <p:cNvSpPr>
            <a:spLocks noGrp="1"/>
          </p:cNvSpPr>
          <p:nvPr>
            <p:ph type="title"/>
          </p:nvPr>
        </p:nvSpPr>
        <p:spPr/>
        <p:txBody>
          <a:bodyPr/>
          <a:lstStyle/>
          <a:p>
            <a:r>
              <a:rPr lang="en-US">
                <a:solidFill>
                  <a:schemeClr val="bg1"/>
                </a:solidFill>
              </a:rPr>
              <a:t>Highlighter </a:t>
            </a:r>
          </a:p>
        </p:txBody>
      </p:sp>
      <p:sp>
        <p:nvSpPr>
          <p:cNvPr id="2" name="Slide Number Placeholder 1">
            <a:extLst>
              <a:ext uri="{FF2B5EF4-FFF2-40B4-BE49-F238E27FC236}">
                <a16:creationId xmlns:a16="http://schemas.microsoft.com/office/drawing/2014/main" id="{D2202D8D-A46E-492A-F05F-E0DDF41E01E9}"/>
              </a:ext>
            </a:extLst>
          </p:cNvPr>
          <p:cNvSpPr>
            <a:spLocks noGrp="1"/>
          </p:cNvSpPr>
          <p:nvPr>
            <p:ph type="sldNum" sz="quarter" idx="12"/>
          </p:nvPr>
        </p:nvSpPr>
        <p:spPr/>
        <p:txBody>
          <a:bodyPr/>
          <a:lstStyle/>
          <a:p>
            <a:fld id="{68A8D22E-6BC5-9E47-900C-2BB94685D9F5}" type="slidenum">
              <a:rPr lang="en-US" smtClean="0"/>
              <a:t>25</a:t>
            </a:fld>
            <a:endParaRPr lang="en-US"/>
          </a:p>
        </p:txBody>
      </p:sp>
      <p:pic>
        <p:nvPicPr>
          <p:cNvPr id="5" name="Picture 4" descr="this is a picture of the highligher tool.">
            <a:extLst>
              <a:ext uri="{FF2B5EF4-FFF2-40B4-BE49-F238E27FC236}">
                <a16:creationId xmlns:a16="http://schemas.microsoft.com/office/drawing/2014/main" id="{F816ADF6-4352-23BB-2C00-0764CED1D54B}"/>
              </a:ext>
            </a:extLst>
          </p:cNvPr>
          <p:cNvPicPr>
            <a:picLocks noChangeAspect="1"/>
          </p:cNvPicPr>
          <p:nvPr/>
        </p:nvPicPr>
        <p:blipFill>
          <a:blip r:embed="rId3"/>
          <a:stretch>
            <a:fillRect/>
          </a:stretch>
        </p:blipFill>
        <p:spPr>
          <a:xfrm>
            <a:off x="914400" y="1568351"/>
            <a:ext cx="10363200" cy="4961729"/>
          </a:xfrm>
          <a:prstGeom prst="rect">
            <a:avLst/>
          </a:prstGeom>
        </p:spPr>
      </p:pic>
    </p:spTree>
    <p:extLst>
      <p:ext uri="{BB962C8B-B14F-4D97-AF65-F5344CB8AC3E}">
        <p14:creationId xmlns:p14="http://schemas.microsoft.com/office/powerpoint/2010/main" val="395186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82A93-591C-3412-ACF2-3FE29B5090D3}"/>
              </a:ext>
            </a:extLst>
          </p:cNvPr>
          <p:cNvSpPr>
            <a:spLocks noGrp="1"/>
          </p:cNvSpPr>
          <p:nvPr>
            <p:ph type="title"/>
          </p:nvPr>
        </p:nvSpPr>
        <p:spPr/>
        <p:txBody>
          <a:bodyPr>
            <a:normAutofit/>
          </a:bodyPr>
          <a:lstStyle/>
          <a:p>
            <a:r>
              <a:rPr lang="en-US">
                <a:solidFill>
                  <a:schemeClr val="bg1"/>
                </a:solidFill>
              </a:rPr>
              <a:t>Color Contrast </a:t>
            </a:r>
          </a:p>
        </p:txBody>
      </p:sp>
      <p:sp>
        <p:nvSpPr>
          <p:cNvPr id="2" name="Slide Number Placeholder 1">
            <a:extLst>
              <a:ext uri="{FF2B5EF4-FFF2-40B4-BE49-F238E27FC236}">
                <a16:creationId xmlns:a16="http://schemas.microsoft.com/office/drawing/2014/main" id="{124C77A5-5385-AB2B-541E-DEB3555CA568}"/>
              </a:ext>
            </a:extLst>
          </p:cNvPr>
          <p:cNvSpPr>
            <a:spLocks noGrp="1"/>
          </p:cNvSpPr>
          <p:nvPr>
            <p:ph type="sldNum" sz="quarter" idx="12"/>
          </p:nvPr>
        </p:nvSpPr>
        <p:spPr/>
        <p:txBody>
          <a:bodyPr/>
          <a:lstStyle/>
          <a:p>
            <a:fld id="{68A8D22E-6BC5-9E47-900C-2BB94685D9F5}" type="slidenum">
              <a:rPr lang="en-US" smtClean="0"/>
              <a:t>26</a:t>
            </a:fld>
            <a:endParaRPr lang="en-US"/>
          </a:p>
        </p:txBody>
      </p:sp>
      <p:pic>
        <p:nvPicPr>
          <p:cNvPr id="5" name="Picture 4" descr="This is a picture of the color  contrast tool">
            <a:extLst>
              <a:ext uri="{FF2B5EF4-FFF2-40B4-BE49-F238E27FC236}">
                <a16:creationId xmlns:a16="http://schemas.microsoft.com/office/drawing/2014/main" id="{56195FAA-97D7-3A6E-80E2-00D27CDCEB89}"/>
              </a:ext>
            </a:extLst>
          </p:cNvPr>
          <p:cNvPicPr>
            <a:picLocks noChangeAspect="1"/>
          </p:cNvPicPr>
          <p:nvPr/>
        </p:nvPicPr>
        <p:blipFill>
          <a:blip r:embed="rId2"/>
          <a:stretch>
            <a:fillRect/>
          </a:stretch>
        </p:blipFill>
        <p:spPr>
          <a:xfrm>
            <a:off x="677055" y="1569352"/>
            <a:ext cx="10837889" cy="5170018"/>
          </a:xfrm>
          <a:prstGeom prst="rect">
            <a:avLst/>
          </a:prstGeom>
        </p:spPr>
      </p:pic>
    </p:spTree>
    <p:extLst>
      <p:ext uri="{BB962C8B-B14F-4D97-AF65-F5344CB8AC3E}">
        <p14:creationId xmlns:p14="http://schemas.microsoft.com/office/powerpoint/2010/main" val="265969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3D307C-4048-5AF1-F498-F4072A575EAB}"/>
              </a:ext>
            </a:extLst>
          </p:cNvPr>
          <p:cNvSpPr>
            <a:spLocks noGrp="1"/>
          </p:cNvSpPr>
          <p:nvPr>
            <p:ph type="title"/>
          </p:nvPr>
        </p:nvSpPr>
        <p:spPr/>
        <p:txBody>
          <a:bodyPr/>
          <a:lstStyle/>
          <a:p>
            <a:r>
              <a:rPr lang="en-US">
                <a:solidFill>
                  <a:schemeClr val="bg1"/>
                </a:solidFill>
              </a:rPr>
              <a:t>Line Reader</a:t>
            </a:r>
          </a:p>
        </p:txBody>
      </p:sp>
      <p:sp>
        <p:nvSpPr>
          <p:cNvPr id="2" name="Slide Number Placeholder 1">
            <a:extLst>
              <a:ext uri="{FF2B5EF4-FFF2-40B4-BE49-F238E27FC236}">
                <a16:creationId xmlns:a16="http://schemas.microsoft.com/office/drawing/2014/main" id="{8380BB96-4571-FE0A-F705-1566514768CC}"/>
              </a:ext>
            </a:extLst>
          </p:cNvPr>
          <p:cNvSpPr>
            <a:spLocks noGrp="1"/>
          </p:cNvSpPr>
          <p:nvPr>
            <p:ph type="sldNum" sz="quarter" idx="12"/>
          </p:nvPr>
        </p:nvSpPr>
        <p:spPr/>
        <p:txBody>
          <a:bodyPr/>
          <a:lstStyle/>
          <a:p>
            <a:fld id="{68A8D22E-6BC5-9E47-900C-2BB94685D9F5}" type="slidenum">
              <a:rPr lang="en-US" smtClean="0"/>
              <a:t>27</a:t>
            </a:fld>
            <a:endParaRPr lang="en-US"/>
          </a:p>
        </p:txBody>
      </p:sp>
      <p:pic>
        <p:nvPicPr>
          <p:cNvPr id="5" name="Picture 4" descr="this is a picture of the line reader tool">
            <a:extLst>
              <a:ext uri="{FF2B5EF4-FFF2-40B4-BE49-F238E27FC236}">
                <a16:creationId xmlns:a16="http://schemas.microsoft.com/office/drawing/2014/main" id="{5A150B0F-A9DF-37AD-ED43-6F3B19D77659}"/>
              </a:ext>
            </a:extLst>
          </p:cNvPr>
          <p:cNvPicPr>
            <a:picLocks noChangeAspect="1"/>
          </p:cNvPicPr>
          <p:nvPr/>
        </p:nvPicPr>
        <p:blipFill>
          <a:blip r:embed="rId2"/>
          <a:stretch>
            <a:fillRect/>
          </a:stretch>
        </p:blipFill>
        <p:spPr>
          <a:xfrm>
            <a:off x="841827" y="1584701"/>
            <a:ext cx="10461121" cy="4964599"/>
          </a:xfrm>
          <a:prstGeom prst="rect">
            <a:avLst/>
          </a:prstGeom>
        </p:spPr>
      </p:pic>
    </p:spTree>
    <p:extLst>
      <p:ext uri="{BB962C8B-B14F-4D97-AF65-F5344CB8AC3E}">
        <p14:creationId xmlns:p14="http://schemas.microsoft.com/office/powerpoint/2010/main" val="102015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3DB37-5429-AC6D-B559-E95BB211C3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8839B0-C647-8398-A92F-16247254F4C2}"/>
              </a:ext>
            </a:extLst>
          </p:cNvPr>
          <p:cNvSpPr>
            <a:spLocks noGrp="1"/>
          </p:cNvSpPr>
          <p:nvPr>
            <p:ph type="title"/>
          </p:nvPr>
        </p:nvSpPr>
        <p:spPr/>
        <p:txBody>
          <a:bodyPr/>
          <a:lstStyle/>
          <a:p>
            <a:r>
              <a:rPr lang="en-US">
                <a:solidFill>
                  <a:schemeClr val="bg1"/>
                </a:solidFill>
              </a:rPr>
              <a:t>Masking tool</a:t>
            </a:r>
          </a:p>
        </p:txBody>
      </p:sp>
      <p:sp>
        <p:nvSpPr>
          <p:cNvPr id="2" name="Slide Number Placeholder 1">
            <a:extLst>
              <a:ext uri="{FF2B5EF4-FFF2-40B4-BE49-F238E27FC236}">
                <a16:creationId xmlns:a16="http://schemas.microsoft.com/office/drawing/2014/main" id="{BA4BD585-EFD8-9D21-117C-E8CBCD49F0AA}"/>
              </a:ext>
            </a:extLst>
          </p:cNvPr>
          <p:cNvSpPr>
            <a:spLocks noGrp="1"/>
          </p:cNvSpPr>
          <p:nvPr>
            <p:ph type="sldNum" sz="quarter" idx="12"/>
          </p:nvPr>
        </p:nvSpPr>
        <p:spPr/>
        <p:txBody>
          <a:bodyPr/>
          <a:lstStyle/>
          <a:p>
            <a:fld id="{68A8D22E-6BC5-9E47-900C-2BB94685D9F5}" type="slidenum">
              <a:rPr lang="en-US" smtClean="0"/>
              <a:t>28</a:t>
            </a:fld>
            <a:endParaRPr lang="en-US"/>
          </a:p>
        </p:txBody>
      </p:sp>
      <p:pic>
        <p:nvPicPr>
          <p:cNvPr id="6" name="Picture 5" descr="This is picture of the masking tool.">
            <a:extLst>
              <a:ext uri="{FF2B5EF4-FFF2-40B4-BE49-F238E27FC236}">
                <a16:creationId xmlns:a16="http://schemas.microsoft.com/office/drawing/2014/main" id="{D4BA8496-D9E2-8265-6784-E9F1F2C7D9B5}"/>
              </a:ext>
            </a:extLst>
          </p:cNvPr>
          <p:cNvPicPr>
            <a:picLocks noChangeAspect="1"/>
          </p:cNvPicPr>
          <p:nvPr/>
        </p:nvPicPr>
        <p:blipFill>
          <a:blip r:embed="rId3"/>
          <a:stretch>
            <a:fillRect/>
          </a:stretch>
        </p:blipFill>
        <p:spPr>
          <a:xfrm>
            <a:off x="856342" y="1580651"/>
            <a:ext cx="10446714" cy="4968649"/>
          </a:xfrm>
          <a:prstGeom prst="rect">
            <a:avLst/>
          </a:prstGeom>
        </p:spPr>
      </p:pic>
    </p:spTree>
    <p:extLst>
      <p:ext uri="{BB962C8B-B14F-4D97-AF65-F5344CB8AC3E}">
        <p14:creationId xmlns:p14="http://schemas.microsoft.com/office/powerpoint/2010/main" val="3867076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idx="1"/>
          </p:nvPr>
        </p:nvSpPr>
        <p:spPr/>
        <p:txBody>
          <a:bodyPr/>
          <a:lstStyle/>
          <a:p>
            <a:pPr marL="0" indent="0" algn="ctr">
              <a:buNone/>
            </a:pPr>
            <a:endParaRPr lang="en-US">
              <a:latin typeface="Aptos" panose="020B0004020202020204" pitchFamily="34" charset="0"/>
            </a:endParaRPr>
          </a:p>
          <a:p>
            <a:pPr marL="0" indent="0" algn="ctr">
              <a:buNone/>
            </a:pPr>
            <a:endParaRPr lang="en-US">
              <a:latin typeface="Aptos" panose="020B0004020202020204" pitchFamily="34" charset="0"/>
            </a:endParaRPr>
          </a:p>
          <a:p>
            <a:pPr marL="0" indent="0" algn="ctr">
              <a:buNone/>
            </a:pPr>
            <a:r>
              <a:rPr lang="en-US" sz="4000">
                <a:solidFill>
                  <a:schemeClr val="tx1"/>
                </a:solidFill>
              </a:rPr>
              <a:t>Use the “Q&amp;A” feature </a:t>
            </a:r>
          </a:p>
          <a:p>
            <a:pPr marL="0" indent="0" algn="ctr">
              <a:buNone/>
            </a:pPr>
            <a:r>
              <a:rPr lang="en-US" sz="4000">
                <a:solidFill>
                  <a:schemeClr val="tx1"/>
                </a:solidFill>
              </a:rPr>
              <a:t>to ask questions.</a:t>
            </a:r>
            <a:r>
              <a:rPr lang="en-US">
                <a:solidFill>
                  <a:schemeClr val="tx1"/>
                </a:solidFill>
                <a:latin typeface="Aptos" panose="020B0004020202020204" pitchFamily="34" charset="0"/>
              </a:rPr>
              <a:t> </a:t>
            </a:r>
          </a:p>
        </p:txBody>
      </p:sp>
      <p:pic>
        <p:nvPicPr>
          <p:cNvPr id="8" name="Picture 7" descr="This is an enlarged picture of the Q and A tool.">
            <a:extLst>
              <a:ext uri="{FF2B5EF4-FFF2-40B4-BE49-F238E27FC236}">
                <a16:creationId xmlns:a16="http://schemas.microsoft.com/office/drawing/2014/main" id="{83FD7DEC-23CD-43F4-9881-CE1F7DD19B2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of Q and A tool.&#10;">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is is a picture of the Q and A feature.">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93" y="3819308"/>
            <a:ext cx="3603678" cy="2186638"/>
          </a:xfrm>
          <a:prstGeom prst="rect">
            <a:avLst/>
          </a:prstGeom>
          <a:ln>
            <a:solidFill>
              <a:schemeClr val="bg1">
                <a:lumMod val="50000"/>
              </a:schemeClr>
            </a:solidFill>
          </a:ln>
        </p:spPr>
      </p:pic>
      <p:sp>
        <p:nvSpPr>
          <p:cNvPr id="4" name="Slide Number Placeholder 3">
            <a:extLst>
              <a:ext uri="{FF2B5EF4-FFF2-40B4-BE49-F238E27FC236}">
                <a16:creationId xmlns:a16="http://schemas.microsoft.com/office/drawing/2014/main" id="{5A4AE098-8D9C-91D5-4638-C501B9468FE9}"/>
              </a:ext>
            </a:extLst>
          </p:cNvPr>
          <p:cNvSpPr>
            <a:spLocks noGrp="1"/>
          </p:cNvSpPr>
          <p:nvPr>
            <p:ph type="sldNum" sz="quarter" idx="12"/>
          </p:nvPr>
        </p:nvSpPr>
        <p:spPr/>
        <p:txBody>
          <a:bodyPr/>
          <a:lstStyle/>
          <a:p>
            <a:fld id="{68A8D22E-6BC5-9E47-900C-2BB94685D9F5}" type="slidenum">
              <a:rPr lang="en-US" smtClean="0"/>
              <a:t>29</a:t>
            </a:fld>
            <a:endParaRPr lang="en-US"/>
          </a:p>
        </p:txBody>
      </p:sp>
    </p:spTree>
    <p:extLst>
      <p:ext uri="{BB962C8B-B14F-4D97-AF65-F5344CB8AC3E}">
        <p14:creationId xmlns:p14="http://schemas.microsoft.com/office/powerpoint/2010/main" val="64751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4"/>
            <a:ext cx="11890665" cy="4644954"/>
          </a:xfrm>
        </p:spPr>
        <p:txBody>
          <a:bodyPr>
            <a:normAutofit lnSpcReduction="10000"/>
          </a:bodyPr>
          <a:lstStyle/>
          <a:p>
            <a:pPr marL="457200" indent="-4572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Email student-specific questions to </a:t>
            </a:r>
            <a:r>
              <a:rPr lang="en-US">
                <a:latin typeface="Arial" panose="020B0604020202020204" pitchFamily="34" charset="0"/>
                <a:cs typeface="Arial" panose="020B0604020202020204" pitchFamily="34" charset="0"/>
                <a:hlinkClick r:id="rId3"/>
              </a:rPr>
              <a:t>mcas@mass.gov</a:t>
            </a:r>
            <a:r>
              <a:rPr lang="en-US">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Closed captioning has been enabled for participants who need it.</a:t>
            </a:r>
          </a:p>
          <a:p>
            <a:pPr marL="457200" indent="-457200"/>
            <a:r>
              <a:rPr lang="en-US">
                <a:solidFill>
                  <a:schemeClr val="tx1"/>
                </a:solidFill>
              </a:rPr>
              <a:t>This session is being interpreted into ASL. Our interpreting team will be onscreen with the presenters.</a:t>
            </a:r>
            <a:endParaRPr lang="en-US">
              <a:solidFill>
                <a:schemeClr val="tx1"/>
              </a:solidFill>
              <a:latin typeface="Arial" panose="020B0604020202020204" pitchFamily="34" charset="0"/>
              <a:cs typeface="Arial" panose="020B0604020202020204" pitchFamily="34" charset="0"/>
            </a:endParaRPr>
          </a:p>
          <a:p>
            <a:pPr marL="457200" indent="-457200"/>
            <a:r>
              <a:rPr lang="en-US">
                <a:solidFill>
                  <a:srgbClr val="000000"/>
                </a:solidFill>
              </a:rPr>
              <a:t>Please be advised that DESE does not authorize attendees to record or to use AI transcription tools during the meeting and DESE does not endorse any unauthorized transcripts created by third parties of its meetings. </a:t>
            </a:r>
          </a:p>
        </p:txBody>
      </p:sp>
      <p:sp>
        <p:nvSpPr>
          <p:cNvPr id="4" name="Slide Number Placeholder 3">
            <a:extLst>
              <a:ext uri="{FF2B5EF4-FFF2-40B4-BE49-F238E27FC236}">
                <a16:creationId xmlns:a16="http://schemas.microsoft.com/office/drawing/2014/main" id="{D7463F05-91C0-59F4-A3AB-9511780EEAA1}"/>
              </a:ext>
            </a:extLst>
          </p:cNvPr>
          <p:cNvSpPr>
            <a:spLocks noGrp="1"/>
          </p:cNvSpPr>
          <p:nvPr>
            <p:ph type="sldNum" sz="quarter" idx="12"/>
          </p:nvPr>
        </p:nvSpPr>
        <p:spPr/>
        <p:txBody>
          <a:bodyPr/>
          <a:lstStyle/>
          <a:p>
            <a:fld id="{68A8D22E-6BC5-9E47-900C-2BB94685D9F5}" type="slidenum">
              <a:rPr lang="en-US" smtClean="0">
                <a:solidFill>
                  <a:srgbClr val="000000"/>
                </a:solidFill>
              </a:rPr>
              <a:t>3</a:t>
            </a:fld>
            <a:endParaRPr lang="en-US">
              <a:solidFill>
                <a:srgbClr val="000000"/>
              </a:solidFill>
            </a:endParaRPr>
          </a:p>
        </p:txBody>
      </p:sp>
    </p:spTree>
    <p:extLst>
      <p:ext uri="{BB962C8B-B14F-4D97-AF65-F5344CB8AC3E}">
        <p14:creationId xmlns:p14="http://schemas.microsoft.com/office/powerpoint/2010/main" val="3487794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FFD2B-101D-CBB2-0B64-13916CE11986}"/>
              </a:ext>
            </a:extLst>
          </p:cNvPr>
          <p:cNvSpPr>
            <a:spLocks noGrp="1"/>
          </p:cNvSpPr>
          <p:nvPr>
            <p:ph type="title"/>
          </p:nvPr>
        </p:nvSpPr>
        <p:spPr/>
        <p:txBody>
          <a:bodyPr>
            <a:normAutofit fontScale="90000"/>
          </a:bodyPr>
          <a:lstStyle/>
          <a:p>
            <a:r>
              <a:rPr lang="en-US">
                <a:solidFill>
                  <a:schemeClr val="bg1"/>
                </a:solidFill>
              </a:rPr>
              <a:t>Designated Accessibility Features (DF) </a:t>
            </a:r>
            <a:r>
              <a:rPr lang="en-US" sz="4000">
                <a:solidFill>
                  <a:schemeClr val="bg1"/>
                </a:solidFill>
              </a:rPr>
              <a:t>for Any Student, at Principal’s Discretion</a:t>
            </a:r>
            <a:endParaRPr lang="en-US">
              <a:solidFill>
                <a:schemeClr val="bg1"/>
              </a:solidFill>
            </a:endParaRPr>
          </a:p>
        </p:txBody>
      </p:sp>
      <p:graphicFrame>
        <p:nvGraphicFramePr>
          <p:cNvPr id="4" name="Table 4">
            <a:extLst>
              <a:ext uri="{FF2B5EF4-FFF2-40B4-BE49-F238E27FC236}">
                <a16:creationId xmlns:a16="http://schemas.microsoft.com/office/drawing/2014/main" id="{1477203F-3CD5-6056-E2FA-ED6B857D9C19}"/>
              </a:ext>
            </a:extLst>
          </p:cNvPr>
          <p:cNvGraphicFramePr>
            <a:graphicFrameLocks noGrp="1"/>
          </p:cNvGraphicFramePr>
          <p:nvPr>
            <p:ph idx="1"/>
            <p:extLst>
              <p:ext uri="{D42A27DB-BD31-4B8C-83A1-F6EECF244321}">
                <p14:modId xmlns:p14="http://schemas.microsoft.com/office/powerpoint/2010/main" val="1439913281"/>
              </p:ext>
            </p:extLst>
          </p:nvPr>
        </p:nvGraphicFramePr>
        <p:xfrm>
          <a:off x="173179" y="1534886"/>
          <a:ext cx="11790348" cy="5204481"/>
        </p:xfrm>
        <a:graphic>
          <a:graphicData uri="http://schemas.openxmlformats.org/drawingml/2006/table">
            <a:tbl>
              <a:tblPr firstRow="1" bandRow="1">
                <a:tableStyleId>{5C22544A-7EE6-4342-B048-85BDC9FD1C3A}</a:tableStyleId>
              </a:tblPr>
              <a:tblGrid>
                <a:gridCol w="11790348">
                  <a:extLst>
                    <a:ext uri="{9D8B030D-6E8A-4147-A177-3AD203B41FA5}">
                      <a16:colId xmlns:a16="http://schemas.microsoft.com/office/drawing/2014/main" val="2995287741"/>
                    </a:ext>
                  </a:extLst>
                </a:gridCol>
              </a:tblGrid>
              <a:tr h="355660">
                <a:tc>
                  <a:txBody>
                    <a:bodyPr/>
                    <a:lstStyle/>
                    <a:p>
                      <a:pPr marL="0" marR="0" indent="0" algn="ctr">
                        <a:spcBef>
                          <a:spcPts val="0"/>
                        </a:spcBef>
                        <a:spcAft>
                          <a:spcPts val="0"/>
                        </a:spcAft>
                      </a:pPr>
                      <a:r>
                        <a:rPr lang="en-US" sz="2200" b="1">
                          <a:latin typeface="Arial" panose="020B0604020202020204" pitchFamily="34" charset="0"/>
                          <a:cs typeface="Arial" panose="020B0604020202020204" pitchFamily="34" charset="0"/>
                        </a:rPr>
                        <a:t>Computer</a:t>
                      </a:r>
                      <a:r>
                        <a:rPr lang="en-US" sz="2200" b="1" baseline="0">
                          <a:latin typeface="Arial" panose="020B0604020202020204" pitchFamily="34" charset="0"/>
                          <a:cs typeface="Arial" panose="020B0604020202020204" pitchFamily="34" charset="0"/>
                        </a:rPr>
                        <a:t> or Paper</a:t>
                      </a:r>
                      <a:endParaRPr lang="en-US" sz="2200">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714829848"/>
                  </a:ext>
                </a:extLst>
              </a:tr>
              <a:tr h="378184">
                <a:tc>
                  <a:txBody>
                    <a:bodyPr/>
                    <a:lstStyle/>
                    <a:p>
                      <a:pPr marL="6350" marR="0" indent="0" algn="ctr">
                        <a:spcBef>
                          <a:spcPts val="0"/>
                        </a:spcBef>
                        <a:spcAft>
                          <a:spcPts val="400"/>
                        </a:spcAft>
                      </a:pPr>
                      <a:r>
                        <a:rPr lang="en-US" sz="2200" b="0">
                          <a:latin typeface="Arial" panose="020B0604020202020204" pitchFamily="34" charset="0"/>
                          <a:ea typeface="Times New Roman"/>
                          <a:cs typeface="Arial" panose="020B0604020202020204" pitchFamily="34" charset="0"/>
                        </a:rPr>
                        <a:t>Small group test administration (up to 10 students)</a:t>
                      </a:r>
                    </a:p>
                  </a:txBody>
                  <a:tcPr marL="68580" marR="68580" marT="0" marB="0" anchor="ctr"/>
                </a:tc>
                <a:extLst>
                  <a:ext uri="{0D108BD9-81ED-4DB2-BD59-A6C34878D82A}">
                    <a16:rowId xmlns:a16="http://schemas.microsoft.com/office/drawing/2014/main" val="1787906309"/>
                  </a:ext>
                </a:extLst>
              </a:tr>
              <a:tr h="378184">
                <a:tc>
                  <a:txBody>
                    <a:bodyPr/>
                    <a:lstStyle/>
                    <a:p>
                      <a:pPr marL="0" marR="0" indent="0" algn="ctr">
                        <a:spcBef>
                          <a:spcPts val="0"/>
                        </a:spcBef>
                        <a:spcAft>
                          <a:spcPts val="400"/>
                        </a:spcAft>
                      </a:pPr>
                      <a:r>
                        <a:rPr lang="en-US" sz="2200" b="0">
                          <a:latin typeface="Arial" panose="020B0604020202020204" pitchFamily="34" charset="0"/>
                          <a:ea typeface="Times New Roman"/>
                          <a:cs typeface="Arial" panose="020B0604020202020204" pitchFamily="34" charset="0"/>
                        </a:rPr>
                        <a:t>Individual (one-to-one) test administration</a:t>
                      </a:r>
                    </a:p>
                  </a:txBody>
                  <a:tcPr marL="68580" marR="68580" marT="0" marB="0" anchor="ctr"/>
                </a:tc>
                <a:extLst>
                  <a:ext uri="{0D108BD9-81ED-4DB2-BD59-A6C34878D82A}">
                    <a16:rowId xmlns:a16="http://schemas.microsoft.com/office/drawing/2014/main" val="1266319360"/>
                  </a:ext>
                </a:extLst>
              </a:tr>
              <a:tr h="378184">
                <a:tc>
                  <a:txBody>
                    <a:bodyPr/>
                    <a:lstStyle/>
                    <a:p>
                      <a:pPr marL="0" marR="0" indent="0" algn="ctr">
                        <a:spcBef>
                          <a:spcPts val="0"/>
                        </a:spcBef>
                        <a:spcAft>
                          <a:spcPts val="400"/>
                        </a:spcAft>
                      </a:pPr>
                      <a:r>
                        <a:rPr lang="en-US" sz="2200" b="0">
                          <a:latin typeface="Arial" panose="020B0604020202020204" pitchFamily="34" charset="0"/>
                          <a:ea typeface="Times New Roman"/>
                          <a:cs typeface="Arial" panose="020B0604020202020204" pitchFamily="34" charset="0"/>
                        </a:rPr>
                        <a:t>Frequent supervised breaks</a:t>
                      </a:r>
                    </a:p>
                  </a:txBody>
                  <a:tcPr marL="68580" marR="68580" marT="0" marB="0" anchor="ctr"/>
                </a:tc>
                <a:extLst>
                  <a:ext uri="{0D108BD9-81ED-4DB2-BD59-A6C34878D82A}">
                    <a16:rowId xmlns:a16="http://schemas.microsoft.com/office/drawing/2014/main" val="4151529144"/>
                  </a:ext>
                </a:extLst>
              </a:tr>
              <a:tr h="378184">
                <a:tc>
                  <a:txBody>
                    <a:bodyPr/>
                    <a:lstStyle/>
                    <a:p>
                      <a:pPr marL="0" marR="0" indent="0" algn="ctr">
                        <a:spcBef>
                          <a:spcPts val="0"/>
                        </a:spcBef>
                        <a:spcAft>
                          <a:spcPts val="400"/>
                        </a:spcAft>
                      </a:pPr>
                      <a:r>
                        <a:rPr lang="en-US" sz="2200" b="0">
                          <a:latin typeface="Arial" panose="020B0604020202020204" pitchFamily="34" charset="0"/>
                          <a:ea typeface="Times New Roman"/>
                          <a:cs typeface="Arial" panose="020B0604020202020204" pitchFamily="34" charset="0"/>
                        </a:rPr>
                        <a:t>Test in separate location</a:t>
                      </a:r>
                    </a:p>
                  </a:txBody>
                  <a:tcPr marL="68580" marR="68580" marT="0" marB="0" anchor="ctr"/>
                </a:tc>
                <a:extLst>
                  <a:ext uri="{0D108BD9-81ED-4DB2-BD59-A6C34878D82A}">
                    <a16:rowId xmlns:a16="http://schemas.microsoft.com/office/drawing/2014/main" val="193524600"/>
                  </a:ext>
                </a:extLst>
              </a:tr>
              <a:tr h="378184">
                <a:tc>
                  <a:txBody>
                    <a:bodyPr/>
                    <a:lstStyle/>
                    <a:p>
                      <a:pPr marL="0" marR="0" indent="0" algn="ctr">
                        <a:spcBef>
                          <a:spcPts val="0"/>
                        </a:spcBef>
                        <a:spcAft>
                          <a:spcPts val="400"/>
                        </a:spcAft>
                      </a:pPr>
                      <a:r>
                        <a:rPr lang="en-US" sz="2200">
                          <a:latin typeface="Arial" panose="020B0604020202020204" pitchFamily="34" charset="0"/>
                          <a:ea typeface="Times New Roman"/>
                          <a:cs typeface="Arial" panose="020B0604020202020204" pitchFamily="34" charset="0"/>
                        </a:rPr>
                        <a:t>Seating in a specified area of room, including study carrel</a:t>
                      </a:r>
                    </a:p>
                  </a:txBody>
                  <a:tcPr marL="68580" marR="68580" marT="0" marB="0" anchor="ctr"/>
                </a:tc>
                <a:extLst>
                  <a:ext uri="{0D108BD9-81ED-4DB2-BD59-A6C34878D82A}">
                    <a16:rowId xmlns:a16="http://schemas.microsoft.com/office/drawing/2014/main" val="3176896648"/>
                  </a:ext>
                </a:extLst>
              </a:tr>
              <a:tr h="378184">
                <a:tc>
                  <a:txBody>
                    <a:bodyPr/>
                    <a:lstStyle/>
                    <a:p>
                      <a:pPr marL="0" marR="0" indent="0" algn="ctr">
                        <a:spcBef>
                          <a:spcPts val="0"/>
                        </a:spcBef>
                        <a:spcAft>
                          <a:spcPts val="400"/>
                        </a:spcAft>
                      </a:pPr>
                      <a:r>
                        <a:rPr lang="en-US" sz="2200">
                          <a:latin typeface="Arial" panose="020B0604020202020204" pitchFamily="34" charset="0"/>
                          <a:ea typeface="Times New Roman"/>
                          <a:cs typeface="Arial" panose="020B0604020202020204" pitchFamily="34" charset="0"/>
                        </a:rPr>
                        <a:t>Adaptive or specialized furniture or lighting </a:t>
                      </a:r>
                    </a:p>
                  </a:txBody>
                  <a:tcPr marL="68580" marR="68580" marT="0" marB="0" anchor="ctr"/>
                </a:tc>
                <a:extLst>
                  <a:ext uri="{0D108BD9-81ED-4DB2-BD59-A6C34878D82A}">
                    <a16:rowId xmlns:a16="http://schemas.microsoft.com/office/drawing/2014/main" val="595415021"/>
                  </a:ext>
                </a:extLst>
              </a:tr>
              <a:tr h="378184">
                <a:tc>
                  <a:txBody>
                    <a:bodyPr/>
                    <a:lstStyle/>
                    <a:p>
                      <a:pPr marL="0" marR="0" indent="0" algn="ctr">
                        <a:spcBef>
                          <a:spcPts val="0"/>
                        </a:spcBef>
                        <a:spcAft>
                          <a:spcPts val="400"/>
                        </a:spcAft>
                      </a:pPr>
                      <a:r>
                        <a:rPr lang="en-US" sz="2200">
                          <a:latin typeface="Arial" panose="020B0604020202020204" pitchFamily="34" charset="0"/>
                          <a:ea typeface="Times New Roman"/>
                          <a:cs typeface="Arial" panose="020B0604020202020204" pitchFamily="34" charset="0"/>
                        </a:rPr>
                        <a:t>Noise buffer/noise-cancelling earmuffs/headphones (no music)</a:t>
                      </a:r>
                    </a:p>
                  </a:txBody>
                  <a:tcPr marL="68580" marR="68580" marT="0" marB="0" anchor="ctr"/>
                </a:tc>
                <a:extLst>
                  <a:ext uri="{0D108BD9-81ED-4DB2-BD59-A6C34878D82A}">
                    <a16:rowId xmlns:a16="http://schemas.microsoft.com/office/drawing/2014/main" val="1973805134"/>
                  </a:ext>
                </a:extLst>
              </a:tr>
              <a:tr h="378184">
                <a:tc>
                  <a:txBody>
                    <a:bodyPr/>
                    <a:lstStyle/>
                    <a:p>
                      <a:pPr marL="0" marR="0" indent="0" algn="ctr">
                        <a:spcBef>
                          <a:spcPts val="0"/>
                        </a:spcBef>
                        <a:spcAft>
                          <a:spcPts val="400"/>
                        </a:spcAft>
                      </a:pPr>
                      <a:r>
                        <a:rPr lang="en-US" sz="2200" b="0">
                          <a:latin typeface="Arial" panose="020B0604020202020204" pitchFamily="34" charset="0"/>
                          <a:ea typeface="Times New Roman"/>
                          <a:cs typeface="Arial" panose="020B0604020202020204" pitchFamily="34" charset="0"/>
                        </a:rPr>
                        <a:t>Familiar test administrator</a:t>
                      </a:r>
                    </a:p>
                  </a:txBody>
                  <a:tcPr marL="68580" marR="68580" marT="0" marB="0" anchor="ctr"/>
                </a:tc>
                <a:extLst>
                  <a:ext uri="{0D108BD9-81ED-4DB2-BD59-A6C34878D82A}">
                    <a16:rowId xmlns:a16="http://schemas.microsoft.com/office/drawing/2014/main" val="3845245557"/>
                  </a:ext>
                </a:extLst>
              </a:tr>
              <a:tr h="378184">
                <a:tc>
                  <a:txBody>
                    <a:bodyPr/>
                    <a:lstStyle/>
                    <a:p>
                      <a:pPr marL="0" marR="0" indent="0" algn="ctr">
                        <a:spcBef>
                          <a:spcPts val="0"/>
                        </a:spcBef>
                        <a:spcAft>
                          <a:spcPts val="400"/>
                        </a:spcAft>
                      </a:pPr>
                      <a:r>
                        <a:rPr lang="en-US" sz="2200" b="0">
                          <a:latin typeface="Arial" panose="020B0604020202020204" pitchFamily="34" charset="0"/>
                          <a:ea typeface="Times New Roman"/>
                          <a:cs typeface="Arial" panose="020B0604020202020204" pitchFamily="34" charset="0"/>
                        </a:rPr>
                        <a:t>Student reads test aloud to self</a:t>
                      </a:r>
                    </a:p>
                  </a:txBody>
                  <a:tcPr marL="68580" marR="68580" marT="0" marB="0" anchor="ctr"/>
                </a:tc>
                <a:extLst>
                  <a:ext uri="{0D108BD9-81ED-4DB2-BD59-A6C34878D82A}">
                    <a16:rowId xmlns:a16="http://schemas.microsoft.com/office/drawing/2014/main" val="1547603480"/>
                  </a:ext>
                </a:extLst>
              </a:tr>
              <a:tr h="378184">
                <a:tc>
                  <a:txBody>
                    <a:bodyPr/>
                    <a:lstStyle/>
                    <a:p>
                      <a:pPr marL="0" marR="0" indent="0" algn="ctr">
                        <a:spcBef>
                          <a:spcPts val="0"/>
                        </a:spcBef>
                        <a:spcAft>
                          <a:spcPts val="400"/>
                        </a:spcAft>
                      </a:pPr>
                      <a:r>
                        <a:rPr lang="en-US" sz="2200">
                          <a:latin typeface="Arial" panose="020B0604020202020204" pitchFamily="34" charset="0"/>
                          <a:ea typeface="Times New Roman"/>
                          <a:cs typeface="Arial" panose="020B0604020202020204" pitchFamily="34" charset="0"/>
                        </a:rPr>
                        <a:t>Specific time of day</a:t>
                      </a:r>
                    </a:p>
                  </a:txBody>
                  <a:tcPr marL="68580" marR="68580" marT="0" marB="0" anchor="ctr"/>
                </a:tc>
                <a:extLst>
                  <a:ext uri="{0D108BD9-81ED-4DB2-BD59-A6C34878D82A}">
                    <a16:rowId xmlns:a16="http://schemas.microsoft.com/office/drawing/2014/main" val="3286651455"/>
                  </a:ext>
                </a:extLst>
              </a:tr>
              <a:tr h="1066981">
                <a:tc>
                  <a:txBody>
                    <a:bodyPr/>
                    <a:lstStyle/>
                    <a:p>
                      <a:pPr marL="0" marR="0" indent="0" algn="ctr">
                        <a:spcBef>
                          <a:spcPts val="0"/>
                        </a:spcBef>
                        <a:spcAft>
                          <a:spcPts val="400"/>
                        </a:spcAft>
                      </a:pPr>
                      <a:r>
                        <a:rPr lang="en-US" sz="2200" b="1">
                          <a:latin typeface="Arial" panose="020B0604020202020204" pitchFamily="34" charset="0"/>
                          <a:ea typeface="Times New Roman"/>
                          <a:cs typeface="Arial" panose="020B0604020202020204" pitchFamily="34" charset="0"/>
                        </a:rPr>
                        <a:t>“Stop Testing” policy: </a:t>
                      </a:r>
                      <a:r>
                        <a:rPr lang="en-US" sz="2200">
                          <a:latin typeface="Arial" panose="020B0604020202020204" pitchFamily="34" charset="0"/>
                          <a:ea typeface="Times New Roman"/>
                          <a:cs typeface="Arial" panose="020B0604020202020204" pitchFamily="34" charset="0"/>
                        </a:rPr>
                        <a:t>If student is not responding to test questions after </a:t>
                      </a:r>
                      <a:r>
                        <a:rPr lang="en-US" sz="2200" kern="1200">
                          <a:solidFill>
                            <a:schemeClr val="dk1"/>
                          </a:solidFill>
                          <a:latin typeface="Arial" panose="020B0604020202020204" pitchFamily="34" charset="0"/>
                          <a:ea typeface="Times New Roman"/>
                          <a:cs typeface="Arial" panose="020B0604020202020204" pitchFamily="34" charset="0"/>
                        </a:rPr>
                        <a:t>15</a:t>
                      </a:r>
                      <a:r>
                        <a:rPr lang="en-US" sz="2200" kern="1200">
                          <a:solidFill>
                            <a:schemeClr val="dk1"/>
                          </a:solidFill>
                          <a:latin typeface="Arial" panose="020B0604020202020204" pitchFamily="34" charset="0"/>
                          <a:ea typeface="Times New Roman"/>
                          <a:cs typeface="Arial" panose="020B0604020202020204" pitchFamily="34" charset="0"/>
                          <a:sym typeface="Symbol"/>
                        </a:rPr>
                        <a:t>–</a:t>
                      </a:r>
                      <a:r>
                        <a:rPr lang="en-US" sz="2200" kern="1200">
                          <a:solidFill>
                            <a:schemeClr val="dk1"/>
                          </a:solidFill>
                          <a:latin typeface="Arial" panose="020B0604020202020204" pitchFamily="34" charset="0"/>
                          <a:ea typeface="Times New Roman"/>
                          <a:cs typeface="Arial" panose="020B0604020202020204" pitchFamily="34" charset="0"/>
                        </a:rPr>
                        <a:t>20 m</a:t>
                      </a:r>
                      <a:r>
                        <a:rPr lang="en-US" sz="2200">
                          <a:latin typeface="Arial" panose="020B0604020202020204" pitchFamily="34" charset="0"/>
                          <a:ea typeface="Times New Roman"/>
                          <a:cs typeface="Arial" panose="020B0604020202020204" pitchFamily="34" charset="0"/>
                        </a:rPr>
                        <a:t>inutes, test administrator may ask if student is finished. If so, collect the student’s test materials. Student may sit quietly or be excused.</a:t>
                      </a:r>
                    </a:p>
                  </a:txBody>
                  <a:tcPr marL="68580" marR="68580" marT="0" marB="0" anchor="ctr"/>
                </a:tc>
                <a:extLst>
                  <a:ext uri="{0D108BD9-81ED-4DB2-BD59-A6C34878D82A}">
                    <a16:rowId xmlns:a16="http://schemas.microsoft.com/office/drawing/2014/main" val="3924007380"/>
                  </a:ext>
                </a:extLst>
              </a:tr>
            </a:tbl>
          </a:graphicData>
        </a:graphic>
      </p:graphicFrame>
      <p:sp>
        <p:nvSpPr>
          <p:cNvPr id="2" name="Slide Number Placeholder 1">
            <a:extLst>
              <a:ext uri="{FF2B5EF4-FFF2-40B4-BE49-F238E27FC236}">
                <a16:creationId xmlns:a16="http://schemas.microsoft.com/office/drawing/2014/main" id="{54BBF7A4-7B1E-13A0-56BD-DD4689A50B56}"/>
              </a:ext>
            </a:extLst>
          </p:cNvPr>
          <p:cNvSpPr>
            <a:spLocks noGrp="1"/>
          </p:cNvSpPr>
          <p:nvPr>
            <p:ph type="sldNum" sz="quarter" idx="12"/>
          </p:nvPr>
        </p:nvSpPr>
        <p:spPr/>
        <p:txBody>
          <a:bodyPr/>
          <a:lstStyle/>
          <a:p>
            <a:fld id="{68A8D22E-6BC5-9E47-900C-2BB94685D9F5}" type="slidenum">
              <a:rPr lang="en-US" smtClean="0"/>
              <a:t>30</a:t>
            </a:fld>
            <a:endParaRPr lang="en-US"/>
          </a:p>
        </p:txBody>
      </p:sp>
    </p:spTree>
    <p:extLst>
      <p:ext uri="{BB962C8B-B14F-4D97-AF65-F5344CB8AC3E}">
        <p14:creationId xmlns:p14="http://schemas.microsoft.com/office/powerpoint/2010/main" val="230917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96499D-984E-C7FC-04F7-6597CD48C781}"/>
              </a:ext>
            </a:extLst>
          </p:cNvPr>
          <p:cNvSpPr>
            <a:spLocks noGrp="1"/>
          </p:cNvSpPr>
          <p:nvPr>
            <p:ph type="title"/>
          </p:nvPr>
        </p:nvSpPr>
        <p:spPr>
          <a:xfrm>
            <a:off x="173178" y="308698"/>
            <a:ext cx="11890373" cy="891451"/>
          </a:xfrm>
        </p:spPr>
        <p:txBody>
          <a:bodyPr>
            <a:normAutofit fontScale="90000"/>
          </a:bodyPr>
          <a:lstStyle/>
          <a:p>
            <a:r>
              <a:rPr lang="en-US">
                <a:solidFill>
                  <a:schemeClr val="bg1"/>
                </a:solidFill>
              </a:rPr>
              <a:t>Presentation Accommodations</a:t>
            </a:r>
            <a:br>
              <a:rPr lang="en-US">
                <a:solidFill>
                  <a:schemeClr val="bg1"/>
                </a:solidFill>
              </a:rPr>
            </a:br>
            <a:r>
              <a:rPr lang="en-US">
                <a:solidFill>
                  <a:schemeClr val="bg1"/>
                </a:solidFill>
              </a:rPr>
              <a:t>for Students with Disabilities </a:t>
            </a:r>
          </a:p>
        </p:txBody>
      </p:sp>
      <p:graphicFrame>
        <p:nvGraphicFramePr>
          <p:cNvPr id="4" name="Table 4">
            <a:extLst>
              <a:ext uri="{FF2B5EF4-FFF2-40B4-BE49-F238E27FC236}">
                <a16:creationId xmlns:a16="http://schemas.microsoft.com/office/drawing/2014/main" id="{3D36B2CB-F77F-8F61-04B9-77D6B96E405D}"/>
              </a:ext>
            </a:extLst>
          </p:cNvPr>
          <p:cNvGraphicFramePr>
            <a:graphicFrameLocks noGrp="1"/>
          </p:cNvGraphicFramePr>
          <p:nvPr>
            <p:ph idx="1"/>
            <p:extLst>
              <p:ext uri="{D42A27DB-BD31-4B8C-83A1-F6EECF244321}">
                <p14:modId xmlns:p14="http://schemas.microsoft.com/office/powerpoint/2010/main" val="3478030281"/>
              </p:ext>
            </p:extLst>
          </p:nvPr>
        </p:nvGraphicFramePr>
        <p:xfrm>
          <a:off x="173178" y="1530477"/>
          <a:ext cx="11890374" cy="4502489"/>
        </p:xfrm>
        <a:graphic>
          <a:graphicData uri="http://schemas.openxmlformats.org/drawingml/2006/table">
            <a:tbl>
              <a:tblPr firstRow="1" bandRow="1">
                <a:tableStyleId>{5C22544A-7EE6-4342-B048-85BDC9FD1C3A}</a:tableStyleId>
              </a:tblPr>
              <a:tblGrid>
                <a:gridCol w="5945187">
                  <a:extLst>
                    <a:ext uri="{9D8B030D-6E8A-4147-A177-3AD203B41FA5}">
                      <a16:colId xmlns:a16="http://schemas.microsoft.com/office/drawing/2014/main" val="1084747061"/>
                    </a:ext>
                  </a:extLst>
                </a:gridCol>
                <a:gridCol w="5945187">
                  <a:extLst>
                    <a:ext uri="{9D8B030D-6E8A-4147-A177-3AD203B41FA5}">
                      <a16:colId xmlns:a16="http://schemas.microsoft.com/office/drawing/2014/main" val="2800098329"/>
                    </a:ext>
                  </a:extLst>
                </a:gridCol>
              </a:tblGrid>
              <a:tr h="415360">
                <a:tc>
                  <a:txBody>
                    <a:bodyPr/>
                    <a:lstStyle/>
                    <a:p>
                      <a:pPr marL="0" marR="0" indent="0" algn="ctr">
                        <a:spcBef>
                          <a:spcPts val="400"/>
                        </a:spcBef>
                        <a:spcAft>
                          <a:spcPts val="0"/>
                        </a:spcAft>
                      </a:pPr>
                      <a:r>
                        <a:rPr lang="en-US" sz="2000" b="1">
                          <a:solidFill>
                            <a:schemeClr val="bg1"/>
                          </a:solidFill>
                          <a:latin typeface="Arial" panose="020B0604020202020204" pitchFamily="34" charset="0"/>
                          <a:ea typeface="Times New Roman"/>
                          <a:cs typeface="Arial" panose="020B0604020202020204" pitchFamily="34" charset="0"/>
                        </a:rPr>
                        <a:t>Computer-Based</a:t>
                      </a:r>
                      <a:endParaRPr lang="en-US" sz="2000">
                        <a:solidFill>
                          <a:schemeClr val="bg1"/>
                        </a:solidFill>
                        <a:latin typeface="Arial" panose="020B0604020202020204" pitchFamily="34" charset="0"/>
                        <a:ea typeface="Times New Roman"/>
                        <a:cs typeface="Arial" panose="020B0604020202020204" pitchFamily="34" charset="0"/>
                      </a:endParaRPr>
                    </a:p>
                  </a:txBody>
                  <a:tcPr marL="52958" marR="52958" marT="0" marB="0" anchor="ctr"/>
                </a:tc>
                <a:tc>
                  <a:txBody>
                    <a:bodyPr/>
                    <a:lstStyle/>
                    <a:p>
                      <a:pPr marL="0" marR="0" indent="0" algn="ctr">
                        <a:spcBef>
                          <a:spcPts val="400"/>
                        </a:spcBef>
                        <a:spcAft>
                          <a:spcPts val="0"/>
                        </a:spcAft>
                      </a:pPr>
                      <a:r>
                        <a:rPr lang="en-US" sz="2000" b="1">
                          <a:solidFill>
                            <a:schemeClr val="bg1"/>
                          </a:solidFill>
                          <a:latin typeface="Arial" panose="020B0604020202020204" pitchFamily="34" charset="0"/>
                          <a:ea typeface="Times New Roman"/>
                          <a:cs typeface="Arial" panose="020B0604020202020204" pitchFamily="34" charset="0"/>
                        </a:rPr>
                        <a:t>Paper-Based</a:t>
                      </a:r>
                      <a:endParaRPr lang="en-US" sz="2000">
                        <a:solidFill>
                          <a:schemeClr val="bg1"/>
                        </a:solidFill>
                        <a:latin typeface="Arial" panose="020B0604020202020204" pitchFamily="34" charset="0"/>
                        <a:ea typeface="Times New Roman"/>
                        <a:cs typeface="Arial" panose="020B0604020202020204" pitchFamily="34" charset="0"/>
                      </a:endParaRPr>
                    </a:p>
                  </a:txBody>
                  <a:tcPr marL="52958" marR="52958" marT="0" marB="0" anchor="ctr"/>
                </a:tc>
                <a:extLst>
                  <a:ext uri="{0D108BD9-81ED-4DB2-BD59-A6C34878D82A}">
                    <a16:rowId xmlns:a16="http://schemas.microsoft.com/office/drawing/2014/main" val="369207604"/>
                  </a:ext>
                </a:extLst>
              </a:tr>
              <a:tr h="40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latin typeface="Arial" panose="020B0604020202020204" pitchFamily="34" charset="0"/>
                          <a:cs typeface="Arial" panose="020B0604020202020204" pitchFamily="34" charset="0"/>
                        </a:rPr>
                        <a:t>Paper test, if unable to use computer </a:t>
                      </a:r>
                      <a:r>
                        <a:rPr lang="en-US" sz="2000" b="0" i="1" kern="1200" dirty="0">
                          <a:solidFill>
                            <a:srgbClr val="FF0000"/>
                          </a:solidFill>
                          <a:latin typeface="Arial" panose="020B0604020202020204" pitchFamily="34" charset="0"/>
                          <a:ea typeface="+mn-ea"/>
                          <a:cs typeface="Arial" panose="020B0604020202020204" pitchFamily="34" charset="0"/>
                        </a:rPr>
                        <a:t>(SR)</a:t>
                      </a:r>
                      <a:endParaRPr lang="en-US" sz="2000" b="0" dirty="0">
                        <a:latin typeface="Arial" panose="020B0604020202020204" pitchFamily="34" charset="0"/>
                        <a:cs typeface="Arial" panose="020B0604020202020204" pitchFamily="34" charset="0"/>
                      </a:endParaRPr>
                    </a:p>
                  </a:txBody>
                  <a:tcPr/>
                </a:tc>
                <a:tc>
                  <a:txBody>
                    <a:bodyPr/>
                    <a:lstStyle/>
                    <a:p>
                      <a:pPr algn="l"/>
                      <a:r>
                        <a:rPr lang="en-US" sz="2000" b="0">
                          <a:latin typeface="Arial" panose="020B0604020202020204" pitchFamily="34" charset="0"/>
                          <a:cs typeface="Arial" panose="020B0604020202020204" pitchFamily="34" charset="0"/>
                        </a:rPr>
                        <a:t>N/A </a:t>
                      </a:r>
                    </a:p>
                  </a:txBody>
                  <a:tcPr/>
                </a:tc>
                <a:extLst>
                  <a:ext uri="{0D108BD9-81ED-4DB2-BD59-A6C34878D82A}">
                    <a16:rowId xmlns:a16="http://schemas.microsoft.com/office/drawing/2014/main" val="1371673532"/>
                  </a:ext>
                </a:extLst>
              </a:tr>
              <a:tr h="477949">
                <a:tc>
                  <a:txBody>
                    <a:bodyPr/>
                    <a:lstStyle/>
                    <a:p>
                      <a:pPr algn="l"/>
                      <a:r>
                        <a:rPr lang="en-US" sz="2000" b="0">
                          <a:latin typeface="Arial" panose="020B0604020202020204" pitchFamily="34" charset="0"/>
                          <a:cs typeface="Arial" panose="020B0604020202020204" pitchFamily="34" charset="0"/>
                        </a:rPr>
                        <a:t>N/A</a:t>
                      </a:r>
                    </a:p>
                  </a:txBody>
                  <a:tcPr/>
                </a:tc>
                <a:tc>
                  <a:txBody>
                    <a:bodyPr/>
                    <a:lstStyle/>
                    <a:p>
                      <a:pPr algn="l"/>
                      <a:r>
                        <a:rPr lang="en-US" sz="2000" b="0">
                          <a:latin typeface="Arial" panose="020B0604020202020204" pitchFamily="34" charset="0"/>
                          <a:cs typeface="Arial" panose="020B0604020202020204" pitchFamily="34" charset="0"/>
                        </a:rPr>
                        <a:t>Large print test </a:t>
                      </a:r>
                      <a:r>
                        <a:rPr lang="en-US" sz="2000" b="0" i="1" kern="1200">
                          <a:solidFill>
                            <a:srgbClr val="FF0000"/>
                          </a:solidFill>
                          <a:latin typeface="Arial" panose="020B0604020202020204" pitchFamily="34" charset="0"/>
                          <a:ea typeface="+mn-ea"/>
                          <a:cs typeface="Arial" panose="020B0604020202020204" pitchFamily="34" charset="0"/>
                        </a:rPr>
                        <a:t>(SR) </a:t>
                      </a:r>
                      <a:r>
                        <a:rPr lang="en-US" sz="2000" b="0" i="1" kern="1200">
                          <a:solidFill>
                            <a:schemeClr val="accent2"/>
                          </a:solidFill>
                          <a:latin typeface="Arial" panose="020B0604020202020204" pitchFamily="34" charset="0"/>
                          <a:ea typeface="+mn-ea"/>
                          <a:cs typeface="Arial" panose="020B0604020202020204" pitchFamily="34" charset="0"/>
                        </a:rPr>
                        <a:t>(FD)</a:t>
                      </a:r>
                      <a:endParaRPr lang="en-US" sz="20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9356410"/>
                  </a:ext>
                </a:extLst>
              </a:tr>
              <a:tr h="712449">
                <a:tc>
                  <a:txBody>
                    <a:bodyPr/>
                    <a:lstStyle/>
                    <a:p>
                      <a:pPr algn="l"/>
                      <a:r>
                        <a:rPr lang="en-US" sz="2000" b="0">
                          <a:latin typeface="Arial" panose="020B0604020202020204" pitchFamily="34" charset="0"/>
                          <a:cs typeface="Arial" panose="020B0604020202020204" pitchFamily="34" charset="0"/>
                        </a:rPr>
                        <a:t>Screen reader only for student who is blind and uses a school owned program </a:t>
                      </a:r>
                      <a:r>
                        <a:rPr lang="en-US" sz="2000" b="0" i="1" kern="1200">
                          <a:solidFill>
                            <a:srgbClr val="FF0000"/>
                          </a:solidFill>
                          <a:latin typeface="Arial" panose="020B0604020202020204" pitchFamily="34" charset="0"/>
                          <a:ea typeface="+mn-ea"/>
                          <a:cs typeface="Arial" panose="020B0604020202020204" pitchFamily="34" charset="0"/>
                        </a:rPr>
                        <a:t>(SR) </a:t>
                      </a:r>
                      <a:r>
                        <a:rPr lang="en-US" sz="2000" b="0" i="1" kern="1200">
                          <a:solidFill>
                            <a:schemeClr val="accent2"/>
                          </a:solidFill>
                          <a:latin typeface="Arial" panose="020B0604020202020204" pitchFamily="34" charset="0"/>
                          <a:ea typeface="+mn-ea"/>
                          <a:cs typeface="Arial" panose="020B0604020202020204" pitchFamily="34" charset="0"/>
                        </a:rPr>
                        <a:t>(FD)</a:t>
                      </a:r>
                      <a:endParaRPr lang="en-US" sz="2000" b="0">
                        <a:latin typeface="Arial" panose="020B0604020202020204" pitchFamily="34" charset="0"/>
                        <a:cs typeface="Arial" panose="020B0604020202020204" pitchFamily="34" charset="0"/>
                      </a:endParaRPr>
                    </a:p>
                  </a:txBody>
                  <a:tcPr/>
                </a:tc>
                <a:tc>
                  <a:txBody>
                    <a:bodyPr/>
                    <a:lstStyle/>
                    <a:p>
                      <a:pPr algn="l"/>
                      <a:r>
                        <a:rPr lang="en-US" sz="2000" b="0">
                          <a:latin typeface="Arial" panose="020B0604020202020204" pitchFamily="34" charset="0"/>
                          <a:cs typeface="Arial" panose="020B0604020202020204" pitchFamily="34" charset="0"/>
                        </a:rPr>
                        <a:t>Braille test </a:t>
                      </a:r>
                      <a:r>
                        <a:rPr lang="en-US" sz="2000" b="0" i="1" kern="1200">
                          <a:solidFill>
                            <a:srgbClr val="FF0000"/>
                          </a:solidFill>
                          <a:latin typeface="Arial" panose="020B0604020202020204" pitchFamily="34" charset="0"/>
                          <a:ea typeface="+mn-ea"/>
                          <a:cs typeface="Arial" panose="020B0604020202020204" pitchFamily="34" charset="0"/>
                        </a:rPr>
                        <a:t>(SR) </a:t>
                      </a:r>
                      <a:r>
                        <a:rPr lang="en-US" sz="2000" b="0" i="1" kern="1200">
                          <a:solidFill>
                            <a:schemeClr val="accent2"/>
                          </a:solidFill>
                          <a:latin typeface="Arial" panose="020B0604020202020204" pitchFamily="34" charset="0"/>
                          <a:ea typeface="+mn-ea"/>
                          <a:cs typeface="Arial" panose="020B0604020202020204" pitchFamily="34" charset="0"/>
                        </a:rPr>
                        <a:t>(FD)</a:t>
                      </a:r>
                      <a:endParaRPr lang="en-US" sz="20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14364756"/>
                  </a:ext>
                </a:extLst>
              </a:tr>
              <a:tr h="709361">
                <a:tc>
                  <a:txBody>
                    <a:bodyPr/>
                    <a:lstStyle/>
                    <a:p>
                      <a:pPr algn="l"/>
                      <a:r>
                        <a:rPr lang="en-US" sz="2000" b="0" u="none">
                          <a:solidFill>
                            <a:schemeClr val="tx1"/>
                          </a:solidFill>
                          <a:latin typeface="Arial" panose="020B0604020202020204" pitchFamily="34" charset="0"/>
                          <a:cs typeface="Arial" panose="020B0604020202020204" pitchFamily="34" charset="0"/>
                        </a:rPr>
                        <a:t>Text-to-Speech or </a:t>
                      </a:r>
                      <a:r>
                        <a:rPr lang="en-US" sz="2000" b="0">
                          <a:latin typeface="Arial" panose="020B0604020202020204" pitchFamily="34" charset="0"/>
                          <a:cs typeface="Arial" panose="020B0604020202020204" pitchFamily="34" charset="0"/>
                        </a:rPr>
                        <a:t>Human read-aloud for Math, STE, or Civics </a:t>
                      </a:r>
                      <a:r>
                        <a:rPr lang="en-US" sz="2000" b="0" i="1" kern="1200">
                          <a:solidFill>
                            <a:srgbClr val="FF0000"/>
                          </a:solidFill>
                          <a:latin typeface="Arial" panose="020B0604020202020204" pitchFamily="34" charset="0"/>
                          <a:ea typeface="+mn-ea"/>
                          <a:cs typeface="Arial" panose="020B0604020202020204" pitchFamily="34" charset="0"/>
                        </a:rPr>
                        <a:t>(SR) </a:t>
                      </a:r>
                      <a:r>
                        <a:rPr lang="en-US" sz="2000" b="0" i="1" kern="1200">
                          <a:solidFill>
                            <a:schemeClr val="accent2"/>
                          </a:solidFill>
                          <a:latin typeface="Arial" panose="020B0604020202020204" pitchFamily="34" charset="0"/>
                          <a:ea typeface="+mn-ea"/>
                          <a:cs typeface="Arial" panose="020B0604020202020204" pitchFamily="34" charset="0"/>
                        </a:rPr>
                        <a:t>(FD for Human read-aloud only)</a:t>
                      </a:r>
                      <a:endParaRPr lang="en-US" sz="2000" b="0">
                        <a:solidFill>
                          <a:schemeClr val="accent2"/>
                        </a:solidFill>
                        <a:latin typeface="Arial" panose="020B0604020202020204" pitchFamily="34" charset="0"/>
                        <a:cs typeface="Arial" panose="020B0604020202020204" pitchFamily="34" charset="0"/>
                      </a:endParaRPr>
                    </a:p>
                  </a:txBody>
                  <a:tcPr/>
                </a:tc>
                <a:tc>
                  <a:txBody>
                    <a:bodyPr/>
                    <a:lstStyle/>
                    <a:p>
                      <a:pPr algn="l"/>
                      <a:r>
                        <a:rPr lang="en-US" sz="2000" b="0">
                          <a:latin typeface="Arial" panose="020B0604020202020204" pitchFamily="34" charset="0"/>
                          <a:cs typeface="Arial" panose="020B0604020202020204" pitchFamily="34" charset="0"/>
                        </a:rPr>
                        <a:t>Human read-aloud for Math, STE, or Civics </a:t>
                      </a:r>
                      <a:r>
                        <a:rPr lang="en-US" sz="2000" b="0" i="1" kern="1200">
                          <a:solidFill>
                            <a:srgbClr val="FF0000"/>
                          </a:solidFill>
                          <a:latin typeface="Arial" panose="020B0604020202020204" pitchFamily="34" charset="0"/>
                          <a:ea typeface="+mn-ea"/>
                          <a:cs typeface="Arial" panose="020B0604020202020204" pitchFamily="34" charset="0"/>
                        </a:rPr>
                        <a:t>(SR) </a:t>
                      </a:r>
                      <a:r>
                        <a:rPr lang="en-US" sz="2000" b="0" i="1" kern="1200">
                          <a:solidFill>
                            <a:schemeClr val="accent2"/>
                          </a:solidFill>
                          <a:latin typeface="Arial" panose="020B0604020202020204" pitchFamily="34" charset="0"/>
                          <a:ea typeface="+mn-ea"/>
                          <a:cs typeface="Arial" panose="020B0604020202020204" pitchFamily="34" charset="0"/>
                        </a:rPr>
                        <a:t>(FD)</a:t>
                      </a:r>
                      <a:endParaRPr lang="en-US" sz="20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9704301"/>
                  </a:ext>
                </a:extLst>
              </a:tr>
              <a:tr h="967718">
                <a:tc>
                  <a:txBody>
                    <a:bodyPr/>
                    <a:lstStyle/>
                    <a:p>
                      <a:pPr algn="l"/>
                      <a:r>
                        <a:rPr lang="en-US" sz="2000" b="0" dirty="0">
                          <a:solidFill>
                            <a:schemeClr val="tx1"/>
                          </a:solidFill>
                          <a:latin typeface="Arial" panose="020B0604020202020204" pitchFamily="34" charset="0"/>
                          <a:cs typeface="Arial" panose="020B0604020202020204" pitchFamily="34" charset="0"/>
                        </a:rPr>
                        <a:t>Human signer for Math, STE, Civics and </a:t>
                      </a:r>
                      <a:r>
                        <a:rPr lang="en-US" sz="2000" b="0" u="sng" dirty="0">
                          <a:solidFill>
                            <a:schemeClr val="tx1"/>
                          </a:solidFill>
                          <a:latin typeface="Arial" panose="020B0604020202020204" pitchFamily="34" charset="0"/>
                          <a:cs typeface="Arial" panose="020B0604020202020204" pitchFamily="34" charset="0"/>
                        </a:rPr>
                        <a:t>test questions</a:t>
                      </a:r>
                      <a:r>
                        <a:rPr lang="en-US" sz="2000" b="0" dirty="0">
                          <a:solidFill>
                            <a:schemeClr val="tx1"/>
                          </a:solidFill>
                          <a:latin typeface="Arial" panose="020B0604020202020204" pitchFamily="34" charset="0"/>
                          <a:cs typeface="Arial" panose="020B0604020202020204" pitchFamily="34" charset="0"/>
                        </a:rPr>
                        <a:t> only for ELA </a:t>
                      </a:r>
                      <a:r>
                        <a:rPr lang="en-US" sz="2000" b="0" i="1" kern="1200" dirty="0">
                          <a:solidFill>
                            <a:schemeClr val="tx1"/>
                          </a:solidFill>
                          <a:latin typeface="Arial" panose="020B0604020202020204" pitchFamily="34" charset="0"/>
                          <a:ea typeface="+mn-ea"/>
                          <a:cs typeface="Arial" panose="020B0604020202020204" pitchFamily="34" charset="0"/>
                        </a:rPr>
                        <a:t>or ASL test forms available of grade 10 math and June Science </a:t>
                      </a:r>
                      <a:r>
                        <a:rPr lang="en-US" sz="2000" b="0" i="1" kern="1200" dirty="0">
                          <a:solidFill>
                            <a:srgbClr val="FF0000"/>
                          </a:solidFill>
                          <a:latin typeface="Arial" panose="020B0604020202020204" pitchFamily="34" charset="0"/>
                          <a:ea typeface="+mn-ea"/>
                          <a:cs typeface="Arial" panose="020B0604020202020204" pitchFamily="34" charset="0"/>
                        </a:rPr>
                        <a:t>(SR) </a:t>
                      </a:r>
                      <a:r>
                        <a:rPr lang="en-US" sz="2000" b="0" i="1" kern="1200" dirty="0">
                          <a:solidFill>
                            <a:schemeClr val="accent2"/>
                          </a:solidFill>
                          <a:latin typeface="Arial" panose="020B0604020202020204" pitchFamily="34" charset="0"/>
                          <a:ea typeface="+mn-ea"/>
                          <a:cs typeface="Arial" panose="020B0604020202020204" pitchFamily="34" charset="0"/>
                        </a:rPr>
                        <a:t>(FD)</a:t>
                      </a:r>
                      <a:endParaRPr lang="en-US" sz="2000" b="0" i="1" kern="1200" dirty="0">
                        <a:solidFill>
                          <a:srgbClr val="FF0000"/>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latin typeface="Arial" panose="020B0604020202020204" pitchFamily="34" charset="0"/>
                          <a:cs typeface="Arial" panose="020B0604020202020204" pitchFamily="34" charset="0"/>
                        </a:rPr>
                        <a:t>Human signer for Math, STE, Civics and </a:t>
                      </a:r>
                      <a:r>
                        <a:rPr lang="en-US" sz="2000" b="0" u="sng">
                          <a:latin typeface="Arial" panose="020B0604020202020204" pitchFamily="34" charset="0"/>
                          <a:cs typeface="Arial" panose="020B0604020202020204" pitchFamily="34" charset="0"/>
                        </a:rPr>
                        <a:t>test questions</a:t>
                      </a:r>
                      <a:r>
                        <a:rPr lang="en-US" sz="2000" b="0">
                          <a:latin typeface="Arial" panose="020B0604020202020204" pitchFamily="34" charset="0"/>
                          <a:cs typeface="Arial" panose="020B0604020202020204" pitchFamily="34" charset="0"/>
                        </a:rPr>
                        <a:t> only for ELA </a:t>
                      </a:r>
                      <a:r>
                        <a:rPr lang="en-US" sz="2000" b="0" i="1" kern="1200">
                          <a:solidFill>
                            <a:srgbClr val="FF0000"/>
                          </a:solidFill>
                          <a:latin typeface="Arial" panose="020B0604020202020204" pitchFamily="34" charset="0"/>
                          <a:ea typeface="+mn-ea"/>
                          <a:cs typeface="Arial" panose="020B0604020202020204" pitchFamily="34" charset="0"/>
                        </a:rPr>
                        <a:t>(SR) </a:t>
                      </a:r>
                      <a:r>
                        <a:rPr lang="en-US" sz="2000" b="0" i="1" kern="1200">
                          <a:solidFill>
                            <a:schemeClr val="accent2"/>
                          </a:solidFill>
                          <a:latin typeface="Arial" panose="020B0604020202020204" pitchFamily="34" charset="0"/>
                          <a:ea typeface="+mn-ea"/>
                          <a:cs typeface="Arial" panose="020B0604020202020204" pitchFamily="34" charset="0"/>
                        </a:rPr>
                        <a:t>(FD)</a:t>
                      </a:r>
                      <a:endParaRPr lang="en-US" sz="20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193662"/>
                  </a:ext>
                </a:extLst>
              </a:tr>
              <a:tr h="477949">
                <a:tc>
                  <a:txBody>
                    <a:bodyPr/>
                    <a:lstStyle/>
                    <a:p>
                      <a:pPr algn="l"/>
                      <a:r>
                        <a:rPr lang="en-US" sz="2000" b="0" dirty="0">
                          <a:latin typeface="Arial" panose="020B0604020202020204" pitchFamily="34" charset="0"/>
                          <a:cs typeface="Arial" panose="020B0604020202020204" pitchFamily="34" charset="0"/>
                        </a:rPr>
                        <a:t>Test administrator helps student track test items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Arial" panose="020B0604020202020204" pitchFamily="34" charset="0"/>
                          <a:cs typeface="Arial" panose="020B0604020202020204" pitchFamily="34" charset="0"/>
                        </a:rPr>
                        <a:t>Test administrator helps student track test items</a:t>
                      </a:r>
                    </a:p>
                  </a:txBody>
                  <a:tcPr/>
                </a:tc>
                <a:extLst>
                  <a:ext uri="{0D108BD9-81ED-4DB2-BD59-A6C34878D82A}">
                    <a16:rowId xmlns:a16="http://schemas.microsoft.com/office/drawing/2014/main" val="3593344964"/>
                  </a:ext>
                </a:extLst>
              </a:tr>
            </a:tbl>
          </a:graphicData>
        </a:graphic>
      </p:graphicFrame>
      <p:sp>
        <p:nvSpPr>
          <p:cNvPr id="2" name="Slide Number Placeholder 1">
            <a:extLst>
              <a:ext uri="{FF2B5EF4-FFF2-40B4-BE49-F238E27FC236}">
                <a16:creationId xmlns:a16="http://schemas.microsoft.com/office/drawing/2014/main" id="{F62F4A9E-C83C-13FE-315B-2316A9A255EB}"/>
              </a:ext>
            </a:extLst>
          </p:cNvPr>
          <p:cNvSpPr>
            <a:spLocks noGrp="1"/>
          </p:cNvSpPr>
          <p:nvPr>
            <p:ph type="sldNum" sz="quarter" idx="12"/>
          </p:nvPr>
        </p:nvSpPr>
        <p:spPr/>
        <p:txBody>
          <a:bodyPr/>
          <a:lstStyle/>
          <a:p>
            <a:fld id="{68A8D22E-6BC5-9E47-900C-2BB94685D9F5}" type="slidenum">
              <a:rPr lang="en-US" smtClean="0"/>
              <a:t>31</a:t>
            </a:fld>
            <a:endParaRPr lang="en-US"/>
          </a:p>
        </p:txBody>
      </p:sp>
    </p:spTree>
    <p:extLst>
      <p:ext uri="{BB962C8B-B14F-4D97-AF65-F5344CB8AC3E}">
        <p14:creationId xmlns:p14="http://schemas.microsoft.com/office/powerpoint/2010/main" val="321495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C47A87-30E0-A8BD-9408-10F780BEF922}"/>
              </a:ext>
            </a:extLst>
          </p:cNvPr>
          <p:cNvSpPr>
            <a:spLocks noGrp="1"/>
          </p:cNvSpPr>
          <p:nvPr>
            <p:ph type="title"/>
          </p:nvPr>
        </p:nvSpPr>
        <p:spPr/>
        <p:txBody>
          <a:bodyPr>
            <a:normAutofit fontScale="90000"/>
          </a:bodyPr>
          <a:lstStyle/>
          <a:p>
            <a:r>
              <a:rPr lang="en-US" dirty="0">
                <a:solidFill>
                  <a:schemeClr val="bg1"/>
                </a:solidFill>
              </a:rPr>
              <a:t>Response Accommodations for Students with Disabilities</a:t>
            </a:r>
          </a:p>
        </p:txBody>
      </p:sp>
      <p:graphicFrame>
        <p:nvGraphicFramePr>
          <p:cNvPr id="4" name="Table 4">
            <a:extLst>
              <a:ext uri="{FF2B5EF4-FFF2-40B4-BE49-F238E27FC236}">
                <a16:creationId xmlns:a16="http://schemas.microsoft.com/office/drawing/2014/main" id="{53BC122D-206A-455B-CABF-B6D38DE72ACE}"/>
              </a:ext>
            </a:extLst>
          </p:cNvPr>
          <p:cNvGraphicFramePr>
            <a:graphicFrameLocks noGrp="1"/>
          </p:cNvGraphicFramePr>
          <p:nvPr>
            <p:ph idx="1"/>
            <p:extLst>
              <p:ext uri="{D42A27DB-BD31-4B8C-83A1-F6EECF244321}">
                <p14:modId xmlns:p14="http://schemas.microsoft.com/office/powerpoint/2010/main" val="3827511375"/>
              </p:ext>
            </p:extLst>
          </p:nvPr>
        </p:nvGraphicFramePr>
        <p:xfrm>
          <a:off x="173179" y="1559290"/>
          <a:ext cx="11890374" cy="5180080"/>
        </p:xfrm>
        <a:graphic>
          <a:graphicData uri="http://schemas.openxmlformats.org/drawingml/2006/table">
            <a:tbl>
              <a:tblPr firstRow="1" bandRow="1">
                <a:tableStyleId>{5C22544A-7EE6-4342-B048-85BDC9FD1C3A}</a:tableStyleId>
              </a:tblPr>
              <a:tblGrid>
                <a:gridCol w="5945187">
                  <a:extLst>
                    <a:ext uri="{9D8B030D-6E8A-4147-A177-3AD203B41FA5}">
                      <a16:colId xmlns:a16="http://schemas.microsoft.com/office/drawing/2014/main" val="2771659967"/>
                    </a:ext>
                  </a:extLst>
                </a:gridCol>
                <a:gridCol w="5945187">
                  <a:extLst>
                    <a:ext uri="{9D8B030D-6E8A-4147-A177-3AD203B41FA5}">
                      <a16:colId xmlns:a16="http://schemas.microsoft.com/office/drawing/2014/main" val="709730607"/>
                    </a:ext>
                  </a:extLst>
                </a:gridCol>
              </a:tblGrid>
              <a:tr h="2794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a:ea typeface="Times New Roman"/>
                          <a:cs typeface="Arial"/>
                        </a:rPr>
                        <a:t>Computer-Based</a:t>
                      </a:r>
                      <a:endParaRPr lang="en-US" sz="1600" dirty="0">
                        <a:solidFill>
                          <a:schemeClr val="bg1"/>
                        </a:solidFill>
                        <a:latin typeface="Arial"/>
                        <a:ea typeface="Times New Roman"/>
                        <a:cs typeface="Arial"/>
                      </a:endParaRPr>
                    </a:p>
                  </a:txBody>
                  <a:tcPr marL="52958" marR="52958" marT="0" marB="0" anchor="ctr"/>
                </a:tc>
                <a:tc>
                  <a:txBody>
                    <a:bodyPr/>
                    <a:lstStyle/>
                    <a:p>
                      <a:pPr marL="0" marR="0" indent="0" algn="ctr">
                        <a:spcBef>
                          <a:spcPts val="400"/>
                        </a:spcBef>
                        <a:spcAft>
                          <a:spcPts val="0"/>
                        </a:spcAft>
                      </a:pPr>
                      <a:r>
                        <a:rPr lang="en-US" sz="1800" b="1" dirty="0">
                          <a:solidFill>
                            <a:schemeClr val="bg1"/>
                          </a:solidFill>
                          <a:latin typeface="Arial"/>
                          <a:ea typeface="Times New Roman"/>
                          <a:cs typeface="Arial"/>
                        </a:rPr>
                        <a:t>Paper-Based</a:t>
                      </a:r>
                      <a:endParaRPr lang="en-US" sz="1800" dirty="0">
                        <a:solidFill>
                          <a:schemeClr val="bg1"/>
                        </a:solidFill>
                        <a:latin typeface="Arial"/>
                        <a:ea typeface="Times New Roman"/>
                        <a:cs typeface="Arial"/>
                      </a:endParaRPr>
                    </a:p>
                  </a:txBody>
                  <a:tcPr marL="52958" marR="52958" marT="0" marB="0" anchor="ctr"/>
                </a:tc>
                <a:extLst>
                  <a:ext uri="{0D108BD9-81ED-4DB2-BD59-A6C34878D82A}">
                    <a16:rowId xmlns:a16="http://schemas.microsoft.com/office/drawing/2014/main" val="2060978176"/>
                  </a:ext>
                </a:extLst>
              </a:tr>
              <a:tr h="1210885">
                <a:tc>
                  <a:txBody>
                    <a:bodyPr/>
                    <a:lstStyle/>
                    <a:p>
                      <a:pPr algn="l"/>
                      <a:r>
                        <a:rPr lang="en-US" sz="1800" b="0">
                          <a:latin typeface="Arial"/>
                          <a:cs typeface="Arial"/>
                        </a:rPr>
                        <a:t>Department-provided </a:t>
                      </a:r>
                      <a:r>
                        <a:rPr lang="en-US" sz="1800" b="0">
                          <a:latin typeface="Arial"/>
                          <a:cs typeface="Arial"/>
                          <a:hlinkClick r:id="rId2"/>
                        </a:rPr>
                        <a:t>ELA graphic organizer or Math/STE reference sheets  </a:t>
                      </a:r>
                      <a:r>
                        <a:rPr lang="en-US" sz="1800" b="0" i="1">
                          <a:solidFill>
                            <a:srgbClr val="FF0000"/>
                          </a:solidFill>
                          <a:latin typeface="Arial"/>
                          <a:cs typeface="Arial"/>
                        </a:rPr>
                        <a:t>(SR) </a:t>
                      </a:r>
                      <a:endParaRPr lang="en-US" sz="1800" b="0">
                        <a:latin typeface="Arial"/>
                        <a:cs typeface="Arial"/>
                      </a:endParaRPr>
                    </a:p>
                    <a:p>
                      <a:pPr algn="l"/>
                      <a:r>
                        <a:rPr lang="en-US" sz="1800" b="0">
                          <a:latin typeface="Arial"/>
                          <a:cs typeface="Arial"/>
                          <a:sym typeface="Symbol"/>
                        </a:rPr>
                        <a:t>(For STE, Customized reference sheet allowed, if approved by DESE</a:t>
                      </a:r>
                      <a:r>
                        <a:rPr lang="en-US" sz="1800" b="0" baseline="0">
                          <a:latin typeface="Arial"/>
                          <a:cs typeface="Arial"/>
                        </a:rPr>
                        <a:t>)</a:t>
                      </a:r>
                      <a:endParaRPr lang="en-US" sz="1800" b="0" i="1">
                        <a:solidFill>
                          <a:schemeClr val="tx1"/>
                        </a:solidFill>
                        <a:latin typeface="Arial"/>
                        <a:cs typeface="Arial"/>
                      </a:endParaRPr>
                    </a:p>
                  </a:txBody>
                  <a:tcPr/>
                </a:tc>
                <a:tc>
                  <a:txBody>
                    <a:bodyPr/>
                    <a:lstStyle/>
                    <a:p>
                      <a:pPr algn="l"/>
                      <a:r>
                        <a:rPr lang="en-US" sz="1800" b="0" i="1">
                          <a:latin typeface="Arial"/>
                          <a:cs typeface="Arial"/>
                        </a:rPr>
                        <a:t>Same as computer</a:t>
                      </a:r>
                      <a:endParaRPr lang="en-US" sz="1800" b="0" i="1">
                        <a:solidFill>
                          <a:schemeClr val="tx1"/>
                        </a:solidFill>
                        <a:latin typeface="Arial"/>
                        <a:cs typeface="Arial"/>
                      </a:endParaRPr>
                    </a:p>
                  </a:txBody>
                  <a:tcPr/>
                </a:tc>
                <a:extLst>
                  <a:ext uri="{0D108BD9-81ED-4DB2-BD59-A6C34878D82A}">
                    <a16:rowId xmlns:a16="http://schemas.microsoft.com/office/drawing/2014/main" val="355300854"/>
                  </a:ext>
                </a:extLst>
              </a:tr>
              <a:tr h="652015">
                <a:tc>
                  <a:txBody>
                    <a:bodyPr/>
                    <a:lstStyle/>
                    <a:p>
                      <a:pPr algn="l"/>
                      <a:r>
                        <a:rPr lang="en-US" sz="1800" b="0">
                          <a:latin typeface="Arial"/>
                          <a:cs typeface="Arial"/>
                        </a:rPr>
                        <a:t>Human scribe or speech-to-text device for Math/Science/Civics </a:t>
                      </a:r>
                      <a:r>
                        <a:rPr lang="en-US" sz="1800" b="0" i="1">
                          <a:solidFill>
                            <a:srgbClr val="FF0000"/>
                          </a:solidFill>
                          <a:latin typeface="Arial"/>
                          <a:cs typeface="Arial"/>
                        </a:rPr>
                        <a:t>(SR)</a:t>
                      </a:r>
                      <a:endParaRPr lang="en-US" sz="1800" b="0">
                        <a:latin typeface="Arial"/>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a:latin typeface="Arial"/>
                          <a:cs typeface="Arial"/>
                        </a:rPr>
                        <a:t>Same as computer</a:t>
                      </a:r>
                      <a:endParaRPr lang="en-US" sz="1800" b="0">
                        <a:latin typeface="Arial"/>
                        <a:cs typeface="Arial"/>
                      </a:endParaRPr>
                    </a:p>
                  </a:txBody>
                  <a:tcPr/>
                </a:tc>
                <a:extLst>
                  <a:ext uri="{0D108BD9-81ED-4DB2-BD59-A6C34878D82A}">
                    <a16:rowId xmlns:a16="http://schemas.microsoft.com/office/drawing/2014/main" val="3201543141"/>
                  </a:ext>
                </a:extLst>
              </a:tr>
              <a:tr h="931450">
                <a:tc>
                  <a:txBody>
                    <a:bodyPr/>
                    <a:lstStyle/>
                    <a:p>
                      <a:pPr algn="l"/>
                      <a:r>
                        <a:rPr lang="en-US" sz="1800" b="0">
                          <a:latin typeface="Arial"/>
                          <a:cs typeface="Arial"/>
                        </a:rPr>
                        <a:t>Word Prediction for Mathematics, Science, and Civics (</a:t>
                      </a:r>
                      <a:r>
                        <a:rPr lang="en-US" sz="1800" b="0" i="1">
                          <a:latin typeface="Arial"/>
                          <a:cs typeface="Arial"/>
                        </a:rPr>
                        <a:t>not ELA</a:t>
                      </a:r>
                      <a:r>
                        <a:rPr lang="en-US" sz="1800" b="0">
                          <a:latin typeface="Arial"/>
                          <a:cs typeface="Arial"/>
                        </a:rPr>
                        <a:t>) Note: Refer to Appendix E of the </a:t>
                      </a:r>
                      <a:r>
                        <a:rPr lang="en-US" sz="1800" b="0" i="1">
                          <a:latin typeface="Arial"/>
                          <a:cs typeface="Arial"/>
                          <a:hlinkClick r:id="rId3"/>
                        </a:rPr>
                        <a:t>Accessibility and Accommodations Manual</a:t>
                      </a:r>
                      <a:r>
                        <a:rPr lang="en-US" sz="1800" b="0">
                          <a:latin typeface="Arial"/>
                          <a:cs typeface="Arial"/>
                        </a:rPr>
                        <a:t>. </a:t>
                      </a:r>
                      <a:r>
                        <a:rPr lang="en-US" sz="1800" b="0" i="1">
                          <a:solidFill>
                            <a:srgbClr val="FF0000"/>
                          </a:solidFill>
                          <a:latin typeface="Arial"/>
                          <a:cs typeface="Arial"/>
                        </a:rPr>
                        <a:t>(SR)</a:t>
                      </a:r>
                      <a:endParaRPr lang="en-US" sz="1800" b="0">
                        <a:latin typeface="Arial"/>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a:latin typeface="Arial"/>
                          <a:cs typeface="Arial"/>
                        </a:rPr>
                        <a:t>Same as computer</a:t>
                      </a:r>
                      <a:endParaRPr lang="en-US" sz="1800" b="0">
                        <a:latin typeface="Arial"/>
                        <a:cs typeface="Arial"/>
                      </a:endParaRPr>
                    </a:p>
                  </a:txBody>
                  <a:tcPr/>
                </a:tc>
                <a:extLst>
                  <a:ext uri="{0D108BD9-81ED-4DB2-BD59-A6C34878D82A}">
                    <a16:rowId xmlns:a16="http://schemas.microsoft.com/office/drawing/2014/main" val="1991143877"/>
                  </a:ext>
                </a:extLst>
              </a:tr>
              <a:tr h="372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Arial"/>
                          <a:cs typeface="Arial"/>
                        </a:rPr>
                        <a:t>Answers recorded in test booklet or special paper</a:t>
                      </a:r>
                    </a:p>
                  </a:txBody>
                  <a:tcPr/>
                </a:tc>
                <a:tc>
                  <a:txBody>
                    <a:bodyPr/>
                    <a:lstStyle/>
                    <a:p>
                      <a:pPr algn="l"/>
                      <a:r>
                        <a:rPr lang="en-US" sz="1800" b="0" i="1">
                          <a:latin typeface="Arial"/>
                          <a:cs typeface="Arial"/>
                        </a:rPr>
                        <a:t>Same as computer</a:t>
                      </a:r>
                      <a:endParaRPr lang="en-US" sz="1800" b="0">
                        <a:latin typeface="Arial"/>
                        <a:cs typeface="Arial"/>
                      </a:endParaRPr>
                    </a:p>
                  </a:txBody>
                  <a:tcPr/>
                </a:tc>
                <a:extLst>
                  <a:ext uri="{0D108BD9-81ED-4DB2-BD59-A6C34878D82A}">
                    <a16:rowId xmlns:a16="http://schemas.microsoft.com/office/drawing/2014/main" val="2253777160"/>
                  </a:ext>
                </a:extLst>
              </a:tr>
              <a:tr h="652015">
                <a:tc>
                  <a:txBody>
                    <a:bodyPr/>
                    <a:lstStyle/>
                    <a:p>
                      <a:pPr algn="l"/>
                      <a:r>
                        <a:rPr lang="en-US" sz="1800" b="0">
                          <a:latin typeface="Arial"/>
                          <a:cs typeface="Arial"/>
                        </a:rPr>
                        <a:t>N/A</a:t>
                      </a:r>
                    </a:p>
                  </a:txBody>
                  <a:tcPr anchor="ctr"/>
                </a:tc>
                <a:tc>
                  <a:txBody>
                    <a:bodyPr/>
                    <a:lstStyle/>
                    <a:p>
                      <a:pPr algn="l"/>
                      <a:r>
                        <a:rPr lang="en-US" sz="1800" b="0">
                          <a:latin typeface="Arial"/>
                          <a:cs typeface="Arial"/>
                        </a:rPr>
                        <a:t>Typed responses </a:t>
                      </a:r>
                      <a:r>
                        <a:rPr lang="en-US" sz="1800" b="0" i="1">
                          <a:solidFill>
                            <a:srgbClr val="FF0000"/>
                          </a:solidFill>
                          <a:latin typeface="Arial"/>
                          <a:cs typeface="Arial"/>
                        </a:rPr>
                        <a:t>(SR)</a:t>
                      </a:r>
                      <a:endParaRPr lang="en-US" sz="1800" b="0">
                        <a:latin typeface="Arial"/>
                        <a:cs typeface="Arial"/>
                      </a:endParaRPr>
                    </a:p>
                    <a:p>
                      <a:pPr algn="l"/>
                      <a:r>
                        <a:rPr lang="en-US" sz="1800" b="0">
                          <a:latin typeface="Arial"/>
                          <a:cs typeface="Arial"/>
                        </a:rPr>
                        <a:t>(Transcription not needed)</a:t>
                      </a:r>
                    </a:p>
                  </a:txBody>
                  <a:tcPr/>
                </a:tc>
                <a:extLst>
                  <a:ext uri="{0D108BD9-81ED-4DB2-BD59-A6C34878D82A}">
                    <a16:rowId xmlns:a16="http://schemas.microsoft.com/office/drawing/2014/main" val="3665656587"/>
                  </a:ext>
                </a:extLst>
              </a:tr>
              <a:tr h="652015">
                <a:tc>
                  <a:txBody>
                    <a:bodyPr/>
                    <a:lstStyle/>
                    <a:p>
                      <a:pPr algn="l"/>
                      <a:r>
                        <a:rPr lang="en-US" sz="1800" b="0">
                          <a:latin typeface="Arial"/>
                          <a:cs typeface="Arial"/>
                        </a:rPr>
                        <a:t>Responses recorded (audio or video), then transcribed by student during playback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a:latin typeface="Arial"/>
                          <a:cs typeface="Arial"/>
                        </a:rPr>
                        <a:t>Same as computer</a:t>
                      </a:r>
                    </a:p>
                  </a:txBody>
                  <a:tcPr/>
                </a:tc>
                <a:extLst>
                  <a:ext uri="{0D108BD9-81ED-4DB2-BD59-A6C34878D82A}">
                    <a16:rowId xmlns:a16="http://schemas.microsoft.com/office/drawing/2014/main" val="4224871882"/>
                  </a:ext>
                </a:extLst>
              </a:tr>
              <a:tr h="429685">
                <a:tc>
                  <a:txBody>
                    <a:bodyPr/>
                    <a:lstStyle/>
                    <a:p>
                      <a:pPr algn="l"/>
                      <a:r>
                        <a:rPr lang="en-US" sz="1800" b="0" kern="1200">
                          <a:solidFill>
                            <a:schemeClr val="dk1"/>
                          </a:solidFill>
                          <a:latin typeface="Arial"/>
                          <a:ea typeface="+mn-ea"/>
                          <a:cs typeface="Arial"/>
                        </a:rPr>
                        <a:t>Monitor placement of test responses </a:t>
                      </a:r>
                      <a:endParaRPr lang="en-US" sz="1800" b="0">
                        <a:latin typeface="Arial"/>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a:solidFill>
                            <a:schemeClr val="dk1"/>
                          </a:solidFill>
                          <a:latin typeface="Arial"/>
                          <a:ea typeface="+mn-ea"/>
                          <a:cs typeface="Arial"/>
                        </a:rPr>
                        <a:t>Same as computer</a:t>
                      </a:r>
                      <a:endParaRPr lang="en-US" sz="1800" b="0" i="1">
                        <a:latin typeface="Arial"/>
                        <a:cs typeface="Arial"/>
                      </a:endParaRPr>
                    </a:p>
                  </a:txBody>
                  <a:tcPr/>
                </a:tc>
                <a:extLst>
                  <a:ext uri="{0D108BD9-81ED-4DB2-BD59-A6C34878D82A}">
                    <a16:rowId xmlns:a16="http://schemas.microsoft.com/office/drawing/2014/main" val="515525868"/>
                  </a:ext>
                </a:extLst>
              </a:tr>
            </a:tbl>
          </a:graphicData>
        </a:graphic>
      </p:graphicFrame>
      <p:sp>
        <p:nvSpPr>
          <p:cNvPr id="2" name="Slide Number Placeholder 1">
            <a:extLst>
              <a:ext uri="{FF2B5EF4-FFF2-40B4-BE49-F238E27FC236}">
                <a16:creationId xmlns:a16="http://schemas.microsoft.com/office/drawing/2014/main" id="{9CAF675B-DAA9-175F-91DA-2ECADA890487}"/>
              </a:ext>
            </a:extLst>
          </p:cNvPr>
          <p:cNvSpPr>
            <a:spLocks noGrp="1"/>
          </p:cNvSpPr>
          <p:nvPr>
            <p:ph type="sldNum" sz="quarter" idx="12"/>
          </p:nvPr>
        </p:nvSpPr>
        <p:spPr/>
        <p:txBody>
          <a:bodyPr/>
          <a:lstStyle/>
          <a:p>
            <a:fld id="{68A8D22E-6BC5-9E47-900C-2BB94685D9F5}" type="slidenum">
              <a:rPr lang="en-US" smtClean="0"/>
              <a:t>32</a:t>
            </a:fld>
            <a:endParaRPr lang="en-US"/>
          </a:p>
        </p:txBody>
      </p:sp>
    </p:spTree>
    <p:extLst>
      <p:ext uri="{BB962C8B-B14F-4D97-AF65-F5344CB8AC3E}">
        <p14:creationId xmlns:p14="http://schemas.microsoft.com/office/powerpoint/2010/main" val="2046081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F82ED-352E-F4BB-5CD7-B5902A4F93BF}"/>
              </a:ext>
            </a:extLst>
          </p:cNvPr>
          <p:cNvSpPr>
            <a:spLocks noGrp="1"/>
          </p:cNvSpPr>
          <p:nvPr>
            <p:ph type="title"/>
          </p:nvPr>
        </p:nvSpPr>
        <p:spPr/>
        <p:txBody>
          <a:bodyPr>
            <a:normAutofit/>
          </a:bodyPr>
          <a:lstStyle/>
          <a:p>
            <a:r>
              <a:rPr lang="en-US">
                <a:solidFill>
                  <a:schemeClr val="bg1"/>
                </a:solidFill>
              </a:rPr>
              <a:t>Special Access Accommodations</a:t>
            </a:r>
            <a:endParaRPr lang="en-US" sz="4000" i="1">
              <a:solidFill>
                <a:schemeClr val="bg1"/>
              </a:solidFill>
            </a:endParaRPr>
          </a:p>
        </p:txBody>
      </p:sp>
      <p:graphicFrame>
        <p:nvGraphicFramePr>
          <p:cNvPr id="4" name="Table 4">
            <a:extLst>
              <a:ext uri="{FF2B5EF4-FFF2-40B4-BE49-F238E27FC236}">
                <a16:creationId xmlns:a16="http://schemas.microsoft.com/office/drawing/2014/main" id="{4BF18922-2E0D-DBE1-763C-EF79C3000B5F}"/>
              </a:ext>
            </a:extLst>
          </p:cNvPr>
          <p:cNvGraphicFramePr>
            <a:graphicFrameLocks noGrp="1"/>
          </p:cNvGraphicFramePr>
          <p:nvPr>
            <p:ph idx="1"/>
            <p:extLst>
              <p:ext uri="{D42A27DB-BD31-4B8C-83A1-F6EECF244321}">
                <p14:modId xmlns:p14="http://schemas.microsoft.com/office/powerpoint/2010/main" val="2626794583"/>
              </p:ext>
            </p:extLst>
          </p:nvPr>
        </p:nvGraphicFramePr>
        <p:xfrm>
          <a:off x="173038" y="1590675"/>
          <a:ext cx="11890374" cy="4600720"/>
        </p:xfrm>
        <a:graphic>
          <a:graphicData uri="http://schemas.openxmlformats.org/drawingml/2006/table">
            <a:tbl>
              <a:tblPr firstRow="1" bandRow="1">
                <a:tableStyleId>{5C22544A-7EE6-4342-B048-85BDC9FD1C3A}</a:tableStyleId>
              </a:tblPr>
              <a:tblGrid>
                <a:gridCol w="11890374">
                  <a:extLst>
                    <a:ext uri="{9D8B030D-6E8A-4147-A177-3AD203B41FA5}">
                      <a16:colId xmlns:a16="http://schemas.microsoft.com/office/drawing/2014/main" val="781508356"/>
                    </a:ext>
                  </a:extLst>
                </a:gridCol>
              </a:tblGrid>
              <a:tr h="510044">
                <a:tc>
                  <a:txBody>
                    <a:bodyPr/>
                    <a:lstStyle/>
                    <a:p>
                      <a:pPr algn="ctr">
                        <a:spcBef>
                          <a:spcPts val="400"/>
                        </a:spcBef>
                        <a:spcAft>
                          <a:spcPts val="400"/>
                        </a:spcAft>
                      </a:pPr>
                      <a:r>
                        <a:rPr lang="en-US" sz="2200" b="1">
                          <a:solidFill>
                            <a:schemeClr val="bg1"/>
                          </a:solidFill>
                          <a:latin typeface="Arial" panose="020B0604020202020204" pitchFamily="34" charset="0"/>
                          <a:cs typeface="Arial" panose="020B0604020202020204" pitchFamily="34" charset="0"/>
                        </a:rPr>
                        <a:t>Computer and Paper</a:t>
                      </a:r>
                    </a:p>
                  </a:txBody>
                  <a:tcPr anchor="ctr"/>
                </a:tc>
                <a:extLst>
                  <a:ext uri="{0D108BD9-81ED-4DB2-BD59-A6C34878D82A}">
                    <a16:rowId xmlns:a16="http://schemas.microsoft.com/office/drawing/2014/main" val="653634030"/>
                  </a:ext>
                </a:extLst>
              </a:tr>
              <a:tr h="510044">
                <a:tc>
                  <a:txBody>
                    <a:bodyPr/>
                    <a:lstStyle/>
                    <a:p>
                      <a:pPr algn="ctr">
                        <a:spcBef>
                          <a:spcPts val="400"/>
                        </a:spcBef>
                        <a:spcAft>
                          <a:spcPts val="400"/>
                        </a:spcAft>
                      </a:pPr>
                      <a:r>
                        <a:rPr lang="en-US" sz="2200" b="1" kern="1200">
                          <a:solidFill>
                            <a:schemeClr val="dk1"/>
                          </a:solidFill>
                          <a:latin typeface="Arial" panose="020B0604020202020204" pitchFamily="34" charset="0"/>
                          <a:ea typeface="+mn-ea"/>
                          <a:cs typeface="Arial" panose="020B0604020202020204" pitchFamily="34" charset="0"/>
                        </a:rPr>
                        <a:t>Text-to-speech/Human reader for ELA </a:t>
                      </a:r>
                      <a:r>
                        <a:rPr lang="en-US" sz="2200" b="0" i="1" kern="1200">
                          <a:solidFill>
                            <a:srgbClr val="FF0000"/>
                          </a:solidFill>
                          <a:latin typeface="Arial" panose="020B0604020202020204" pitchFamily="34" charset="0"/>
                          <a:ea typeface="+mn-ea"/>
                          <a:cs typeface="Arial" panose="020B0604020202020204" pitchFamily="34" charset="0"/>
                        </a:rPr>
                        <a:t>(SR) </a:t>
                      </a:r>
                      <a:r>
                        <a:rPr lang="en-US" sz="2400" b="0" i="1" kern="1200">
                          <a:solidFill>
                            <a:schemeClr val="accent2"/>
                          </a:solidFill>
                          <a:latin typeface="Arial" panose="020B0604020202020204" pitchFamily="34" charset="0"/>
                          <a:ea typeface="+mn-ea"/>
                          <a:cs typeface="Arial" panose="020B0604020202020204" pitchFamily="34" charset="0"/>
                        </a:rPr>
                        <a:t>(FD – Human reader only)</a:t>
                      </a:r>
                      <a:endParaRPr lang="en-US" sz="2200" b="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023406"/>
                  </a:ext>
                </a:extLst>
              </a:tr>
              <a:tr h="510044">
                <a:tc>
                  <a:txBody>
                    <a:bodyPr/>
                    <a:lstStyle/>
                    <a:p>
                      <a:pPr algn="ctr">
                        <a:spcBef>
                          <a:spcPts val="400"/>
                        </a:spcBef>
                        <a:spcAft>
                          <a:spcPts val="400"/>
                        </a:spcAft>
                      </a:pPr>
                      <a:r>
                        <a:rPr lang="en-US" sz="2200" b="1" kern="1200">
                          <a:solidFill>
                            <a:schemeClr val="dk1"/>
                          </a:solidFill>
                          <a:latin typeface="Arial" panose="020B0604020202020204" pitchFamily="34" charset="0"/>
                          <a:ea typeface="+mn-ea"/>
                          <a:cs typeface="Arial" panose="020B0604020202020204" pitchFamily="34" charset="0"/>
                        </a:rPr>
                        <a:t>Signing the ELA reading passages </a:t>
                      </a:r>
                      <a:r>
                        <a:rPr lang="en-US" sz="2200" b="0" i="1" kern="1200">
                          <a:solidFill>
                            <a:srgbClr val="FF0000"/>
                          </a:solidFill>
                          <a:latin typeface="Arial" panose="020B0604020202020204" pitchFamily="34" charset="0"/>
                          <a:ea typeface="+mn-ea"/>
                          <a:cs typeface="Arial" panose="020B0604020202020204" pitchFamily="34" charset="0"/>
                        </a:rPr>
                        <a:t>(SR) </a:t>
                      </a:r>
                      <a:r>
                        <a:rPr lang="en-US" sz="2400" b="0" i="1" kern="1200">
                          <a:solidFill>
                            <a:schemeClr val="accent2"/>
                          </a:solidFill>
                          <a:latin typeface="Arial" panose="020B0604020202020204" pitchFamily="34" charset="0"/>
                          <a:ea typeface="+mn-ea"/>
                          <a:cs typeface="Arial" panose="020B0604020202020204" pitchFamily="34" charset="0"/>
                        </a:rPr>
                        <a:t>(FD)</a:t>
                      </a:r>
                      <a:endParaRPr lang="en-US" sz="2200" b="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30238354"/>
                  </a:ext>
                </a:extLst>
              </a:tr>
              <a:tr h="617522">
                <a:tc>
                  <a:txBody>
                    <a:bodyPr/>
                    <a:lstStyle/>
                    <a:p>
                      <a:pPr algn="ctr">
                        <a:spcBef>
                          <a:spcPts val="0"/>
                        </a:spcBef>
                        <a:spcAft>
                          <a:spcPts val="0"/>
                        </a:spcAft>
                      </a:pPr>
                      <a:r>
                        <a:rPr lang="en-US" sz="2200" b="1" kern="1200">
                          <a:solidFill>
                            <a:schemeClr val="dk1"/>
                          </a:solidFill>
                          <a:latin typeface="Arial" panose="020B0604020202020204" pitchFamily="34" charset="0"/>
                          <a:ea typeface="+mn-ea"/>
                          <a:cs typeface="Arial" panose="020B0604020202020204" pitchFamily="34" charset="0"/>
                        </a:rPr>
                        <a:t>Scribe responses or speech-to-text for ELA </a:t>
                      </a:r>
                      <a:r>
                        <a:rPr lang="en-US" sz="2200" b="0" i="1" kern="1200">
                          <a:solidFill>
                            <a:srgbClr val="FF0000"/>
                          </a:solidFill>
                          <a:latin typeface="Arial" panose="020B0604020202020204" pitchFamily="34" charset="0"/>
                          <a:ea typeface="+mn-ea"/>
                          <a:cs typeface="Arial" panose="020B0604020202020204" pitchFamily="34" charset="0"/>
                        </a:rPr>
                        <a:t>(SR)</a:t>
                      </a:r>
                    </a:p>
                  </a:txBody>
                  <a:tcPr anchor="ctr"/>
                </a:tc>
                <a:extLst>
                  <a:ext uri="{0D108BD9-81ED-4DB2-BD59-A6C34878D82A}">
                    <a16:rowId xmlns:a16="http://schemas.microsoft.com/office/drawing/2014/main" val="2424985766"/>
                  </a:ext>
                </a:extLst>
              </a:tr>
              <a:tr h="971511">
                <a:tc>
                  <a:txBody>
                    <a:bodyPr/>
                    <a:lstStyle/>
                    <a:p>
                      <a:pPr algn="ctr">
                        <a:lnSpc>
                          <a:spcPct val="100000"/>
                        </a:lnSpc>
                        <a:spcBef>
                          <a:spcPts val="400"/>
                        </a:spcBef>
                        <a:spcAft>
                          <a:spcPts val="0"/>
                        </a:spcAft>
                      </a:pPr>
                      <a:r>
                        <a:rPr lang="en-US" sz="2200" b="1" kern="1200">
                          <a:solidFill>
                            <a:schemeClr val="dk1"/>
                          </a:solidFill>
                          <a:latin typeface="Arial" panose="020B0604020202020204" pitchFamily="34" charset="0"/>
                          <a:ea typeface="+mn-ea"/>
                          <a:cs typeface="Arial" panose="020B0604020202020204" pitchFamily="34" charset="0"/>
                        </a:rPr>
                        <a:t>Calculator or other mathematics tool,</a:t>
                      </a:r>
                      <a:r>
                        <a:rPr lang="en-US" sz="2200" kern="1200">
                          <a:solidFill>
                            <a:schemeClr val="dk1"/>
                          </a:solidFill>
                          <a:latin typeface="Arial" panose="020B0604020202020204" pitchFamily="34" charset="0"/>
                          <a:ea typeface="+mn-ea"/>
                          <a:cs typeface="Arial" panose="020B0604020202020204" pitchFamily="34" charset="0"/>
                        </a:rPr>
                        <a:t> </a:t>
                      </a:r>
                      <a:r>
                        <a:rPr lang="en-US" sz="2200" b="1" kern="1200">
                          <a:solidFill>
                            <a:schemeClr val="dk1"/>
                          </a:solidFill>
                          <a:latin typeface="Arial" panose="020B0604020202020204" pitchFamily="34" charset="0"/>
                          <a:ea typeface="+mn-ea"/>
                          <a:cs typeface="Arial" panose="020B0604020202020204" pitchFamily="34" charset="0"/>
                        </a:rPr>
                        <a:t>device,</a:t>
                      </a:r>
                      <a:r>
                        <a:rPr lang="en-US" sz="2200" b="1" kern="1200" baseline="0">
                          <a:solidFill>
                            <a:schemeClr val="dk1"/>
                          </a:solidFill>
                          <a:latin typeface="Arial" panose="020B0604020202020204" pitchFamily="34" charset="0"/>
                          <a:ea typeface="+mn-ea"/>
                          <a:cs typeface="Arial" panose="020B0604020202020204" pitchFamily="34" charset="0"/>
                        </a:rPr>
                        <a:t> or manipulatives </a:t>
                      </a:r>
                    </a:p>
                    <a:p>
                      <a:pPr algn="ctr">
                        <a:lnSpc>
                          <a:spcPct val="100000"/>
                        </a:lnSpc>
                        <a:spcBef>
                          <a:spcPts val="400"/>
                        </a:spcBef>
                        <a:spcAft>
                          <a:spcPts val="0"/>
                        </a:spcAft>
                      </a:pPr>
                      <a:r>
                        <a:rPr lang="en-US" sz="2200" b="0" kern="1200">
                          <a:solidFill>
                            <a:schemeClr val="dk1"/>
                          </a:solidFill>
                          <a:latin typeface="Arial" panose="020B0604020202020204" pitchFamily="34" charset="0"/>
                          <a:ea typeface="+mn-ea"/>
                          <a:cs typeface="Arial" panose="020B0604020202020204" pitchFamily="34" charset="0"/>
                        </a:rPr>
                        <a:t>on </a:t>
                      </a:r>
                      <a:r>
                        <a:rPr lang="en-US" sz="2200" b="0" kern="1200" err="1">
                          <a:solidFill>
                            <a:schemeClr val="dk1"/>
                          </a:solidFill>
                          <a:latin typeface="Arial" panose="020B0604020202020204" pitchFamily="34" charset="0"/>
                          <a:ea typeface="+mn-ea"/>
                          <a:cs typeface="Arial" panose="020B0604020202020204" pitchFamily="34" charset="0"/>
                        </a:rPr>
                        <a:t>noncalculator</a:t>
                      </a:r>
                      <a:r>
                        <a:rPr lang="en-US" sz="2200" b="0" kern="1200">
                          <a:solidFill>
                            <a:schemeClr val="dk1"/>
                          </a:solidFill>
                          <a:latin typeface="Arial" panose="020B0604020202020204" pitchFamily="34" charset="0"/>
                          <a:ea typeface="+mn-ea"/>
                          <a:cs typeface="Arial" panose="020B0604020202020204" pitchFamily="34" charset="0"/>
                        </a:rPr>
                        <a:t> session of Math </a:t>
                      </a:r>
                      <a:r>
                        <a:rPr lang="en-US" sz="2200" b="0" i="1" kern="1200">
                          <a:solidFill>
                            <a:srgbClr val="FF0000"/>
                          </a:solidFill>
                          <a:latin typeface="Arial" panose="020B0604020202020204" pitchFamily="34" charset="0"/>
                          <a:ea typeface="+mn-ea"/>
                          <a:cs typeface="Arial" panose="020B0604020202020204" pitchFamily="34" charset="0"/>
                        </a:rPr>
                        <a:t>(SR)</a:t>
                      </a:r>
                      <a:endParaRPr lang="en-US" sz="2200" b="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01736764"/>
                  </a:ext>
                </a:extLst>
              </a:tr>
              <a:tr h="971511">
                <a:tc>
                  <a:txBody>
                    <a:bodyPr/>
                    <a:lstStyle/>
                    <a:p>
                      <a:pPr algn="ctr">
                        <a:spcBef>
                          <a:spcPts val="400"/>
                        </a:spcBef>
                        <a:spcAft>
                          <a:spcPts val="0"/>
                        </a:spcAft>
                      </a:pPr>
                      <a:r>
                        <a:rPr lang="en-US" sz="2200" b="1" kern="1200">
                          <a:solidFill>
                            <a:schemeClr val="dk1"/>
                          </a:solidFill>
                          <a:latin typeface="Arial" panose="020B0604020202020204" pitchFamily="34" charset="0"/>
                          <a:ea typeface="+mn-ea"/>
                          <a:cs typeface="Arial" panose="020B0604020202020204" pitchFamily="34" charset="0"/>
                        </a:rPr>
                        <a:t>Spell-checker for ELA  </a:t>
                      </a:r>
                      <a:r>
                        <a:rPr lang="en-US" sz="2200" b="0" i="1" kern="1200">
                          <a:solidFill>
                            <a:srgbClr val="FF0000"/>
                          </a:solidFill>
                          <a:latin typeface="Arial" panose="020B0604020202020204" pitchFamily="34" charset="0"/>
                          <a:ea typeface="+mn-ea"/>
                          <a:cs typeface="Arial" panose="020B0604020202020204" pitchFamily="34" charset="0"/>
                        </a:rPr>
                        <a:t>(SR)</a:t>
                      </a:r>
                      <a:endParaRPr lang="en-US" sz="2200" b="0" kern="1200">
                        <a:solidFill>
                          <a:schemeClr val="dk1"/>
                        </a:solidFill>
                        <a:latin typeface="Arial" panose="020B0604020202020204" pitchFamily="34" charset="0"/>
                        <a:ea typeface="+mn-ea"/>
                        <a:cs typeface="Arial" panose="020B0604020202020204" pitchFamily="34" charset="0"/>
                      </a:endParaRPr>
                    </a:p>
                    <a:p>
                      <a:pPr algn="ctr">
                        <a:spcBef>
                          <a:spcPts val="400"/>
                        </a:spcBef>
                        <a:spcAft>
                          <a:spcPts val="0"/>
                        </a:spcAft>
                      </a:pPr>
                      <a:r>
                        <a:rPr lang="en-US" sz="2200" b="0" kern="1200">
                          <a:solidFill>
                            <a:schemeClr val="dk1"/>
                          </a:solidFill>
                          <a:latin typeface="Arial" panose="020B0604020202020204" pitchFamily="34" charset="0"/>
                          <a:ea typeface="+mn-ea"/>
                          <a:cs typeface="Arial" panose="020B0604020202020204" pitchFamily="34" charset="0"/>
                        </a:rPr>
                        <a:t>(Note: available to </a:t>
                      </a:r>
                      <a:r>
                        <a:rPr lang="en-US" sz="2200" b="0" u="sng" kern="1200">
                          <a:solidFill>
                            <a:schemeClr val="dk1"/>
                          </a:solidFill>
                          <a:latin typeface="Arial" panose="020B0604020202020204" pitchFamily="34" charset="0"/>
                          <a:ea typeface="+mn-ea"/>
                          <a:cs typeface="Arial" panose="020B0604020202020204" pitchFamily="34" charset="0"/>
                        </a:rPr>
                        <a:t>all</a:t>
                      </a:r>
                      <a:r>
                        <a:rPr lang="en-US" sz="2200" b="0" kern="1200">
                          <a:solidFill>
                            <a:schemeClr val="dk1"/>
                          </a:solidFill>
                          <a:latin typeface="Arial" panose="020B0604020202020204" pitchFamily="34" charset="0"/>
                          <a:ea typeface="+mn-ea"/>
                          <a:cs typeface="Arial" panose="020B0604020202020204" pitchFamily="34" charset="0"/>
                        </a:rPr>
                        <a:t> students for Math, STE, and Civics)</a:t>
                      </a:r>
                      <a:endParaRPr lang="en-US" sz="2200" b="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9665749"/>
                  </a:ext>
                </a:extLst>
              </a:tr>
              <a:tr h="510044">
                <a:tc>
                  <a:txBody>
                    <a:bodyPr/>
                    <a:lstStyle/>
                    <a:p>
                      <a:pPr algn="ctr">
                        <a:spcBef>
                          <a:spcPts val="400"/>
                        </a:spcBef>
                        <a:spcAft>
                          <a:spcPts val="400"/>
                        </a:spcAft>
                      </a:pPr>
                      <a:r>
                        <a:rPr lang="en-US" sz="2200" b="1" kern="1200">
                          <a:solidFill>
                            <a:schemeClr val="dk1"/>
                          </a:solidFill>
                          <a:latin typeface="Arial" panose="020B0604020202020204" pitchFamily="34" charset="0"/>
                          <a:ea typeface="+mn-ea"/>
                          <a:cs typeface="Arial" panose="020B0604020202020204" pitchFamily="34" charset="0"/>
                        </a:rPr>
                        <a:t>Word prediction for ELA  </a:t>
                      </a:r>
                      <a:r>
                        <a:rPr lang="en-US" sz="2200" b="0" i="1" kern="1200">
                          <a:solidFill>
                            <a:srgbClr val="FF0000"/>
                          </a:solidFill>
                          <a:latin typeface="Arial" panose="020B0604020202020204" pitchFamily="34" charset="0"/>
                          <a:ea typeface="+mn-ea"/>
                          <a:cs typeface="Arial" panose="020B0604020202020204" pitchFamily="34" charset="0"/>
                        </a:rPr>
                        <a:t>(SR)</a:t>
                      </a:r>
                      <a:endParaRPr lang="en-US" sz="2200" b="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6984206"/>
                  </a:ext>
                </a:extLst>
              </a:tr>
            </a:tbl>
          </a:graphicData>
        </a:graphic>
      </p:graphicFrame>
      <p:sp>
        <p:nvSpPr>
          <p:cNvPr id="2" name="Slide Number Placeholder 1">
            <a:extLst>
              <a:ext uri="{FF2B5EF4-FFF2-40B4-BE49-F238E27FC236}">
                <a16:creationId xmlns:a16="http://schemas.microsoft.com/office/drawing/2014/main" id="{6A1E7854-2572-C532-F3CA-F1723E1392C5}"/>
              </a:ext>
            </a:extLst>
          </p:cNvPr>
          <p:cNvSpPr>
            <a:spLocks noGrp="1"/>
          </p:cNvSpPr>
          <p:nvPr>
            <p:ph type="sldNum" sz="quarter" idx="12"/>
          </p:nvPr>
        </p:nvSpPr>
        <p:spPr/>
        <p:txBody>
          <a:bodyPr/>
          <a:lstStyle/>
          <a:p>
            <a:fld id="{68A8D22E-6BC5-9E47-900C-2BB94685D9F5}" type="slidenum">
              <a:rPr lang="en-US" smtClean="0"/>
              <a:t>33</a:t>
            </a:fld>
            <a:endParaRPr lang="en-US"/>
          </a:p>
        </p:txBody>
      </p:sp>
    </p:spTree>
    <p:extLst>
      <p:ext uri="{BB962C8B-B14F-4D97-AF65-F5344CB8AC3E}">
        <p14:creationId xmlns:p14="http://schemas.microsoft.com/office/powerpoint/2010/main" val="2222698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658F51-A832-38C8-518C-38EDB7A0C365}"/>
              </a:ext>
            </a:extLst>
          </p:cNvPr>
          <p:cNvSpPr>
            <a:spLocks noGrp="1"/>
          </p:cNvSpPr>
          <p:nvPr>
            <p:ph type="title"/>
          </p:nvPr>
        </p:nvSpPr>
        <p:spPr/>
        <p:txBody>
          <a:bodyPr>
            <a:normAutofit fontScale="90000"/>
          </a:bodyPr>
          <a:lstStyle/>
          <a:p>
            <a:r>
              <a:rPr lang="en-US">
                <a:solidFill>
                  <a:schemeClr val="bg1"/>
                </a:solidFill>
              </a:rPr>
              <a:t>Criteria for Providing Special Access Accommodations</a:t>
            </a:r>
          </a:p>
        </p:txBody>
      </p:sp>
      <p:sp>
        <p:nvSpPr>
          <p:cNvPr id="2" name="Content Placeholder 1">
            <a:extLst>
              <a:ext uri="{FF2B5EF4-FFF2-40B4-BE49-F238E27FC236}">
                <a16:creationId xmlns:a16="http://schemas.microsoft.com/office/drawing/2014/main" id="{883A5243-B207-7056-94A6-ABA9BE3DE248}"/>
              </a:ext>
            </a:extLst>
          </p:cNvPr>
          <p:cNvSpPr>
            <a:spLocks noGrp="1"/>
          </p:cNvSpPr>
          <p:nvPr>
            <p:ph idx="1"/>
          </p:nvPr>
        </p:nvSpPr>
        <p:spPr>
          <a:xfrm>
            <a:off x="173179" y="1523161"/>
            <a:ext cx="11890665" cy="4819274"/>
          </a:xfrm>
        </p:spPr>
        <p:txBody>
          <a:bodyPr>
            <a:noAutofit/>
          </a:bodyPr>
          <a:lstStyle/>
          <a:p>
            <a:r>
              <a:rPr lang="en-US" sz="2300">
                <a:solidFill>
                  <a:schemeClr val="tx1"/>
                </a:solidFill>
              </a:rPr>
              <a:t>Special Access Accommodations may be provided only to a limited number of students who:</a:t>
            </a:r>
          </a:p>
          <a:p>
            <a:pPr lvl="1"/>
            <a:r>
              <a:rPr lang="en-US" sz="2200" dirty="0">
                <a:solidFill>
                  <a:schemeClr val="tx1"/>
                </a:solidFill>
              </a:rPr>
              <a:t>Demonstrated substantial deficits in reading, calculating, writing, or spelling </a:t>
            </a:r>
            <a:br>
              <a:rPr lang="en-US" sz="2200" dirty="0">
                <a:solidFill>
                  <a:schemeClr val="tx1"/>
                </a:solidFill>
              </a:rPr>
            </a:br>
            <a:r>
              <a:rPr lang="en-US" sz="2200" dirty="0">
                <a:solidFill>
                  <a:schemeClr val="tx1"/>
                </a:solidFill>
              </a:rPr>
              <a:t>AND</a:t>
            </a:r>
          </a:p>
          <a:p>
            <a:pPr lvl="1"/>
            <a:r>
              <a:rPr lang="en-US" sz="2200" dirty="0">
                <a:solidFill>
                  <a:schemeClr val="tx1"/>
                </a:solidFill>
              </a:rPr>
              <a:t>Receive ongoing intervention for these skills</a:t>
            </a:r>
          </a:p>
          <a:p>
            <a:pPr lvl="1"/>
            <a:r>
              <a:rPr lang="en-US" sz="2200" dirty="0">
                <a:solidFill>
                  <a:schemeClr val="tx1"/>
                </a:solidFill>
              </a:rPr>
              <a:t>Require the supports to consistently access classroom work.</a:t>
            </a:r>
          </a:p>
          <a:p>
            <a:r>
              <a:rPr lang="en-US" sz="2300">
                <a:solidFill>
                  <a:schemeClr val="tx1"/>
                </a:solidFill>
              </a:rPr>
              <a:t>Special Access Accommodations may not be provided if student is simply performing “below grade level.”</a:t>
            </a:r>
          </a:p>
          <a:p>
            <a:r>
              <a:rPr lang="en-US" sz="2300">
                <a:solidFill>
                  <a:schemeClr val="tx1"/>
                </a:solidFill>
              </a:rPr>
              <a:t>Scores may be invalidated if ineligible students are provided Special Access Accommodations.</a:t>
            </a:r>
          </a:p>
          <a:p>
            <a:r>
              <a:rPr lang="en-US" sz="2300">
                <a:solidFill>
                  <a:schemeClr val="tx1"/>
                </a:solidFill>
              </a:rPr>
              <a:t>Use of Special Access Accommodations will be reported with a notation on</a:t>
            </a:r>
          </a:p>
          <a:p>
            <a:pPr lvl="1"/>
            <a:r>
              <a:rPr lang="en-US" sz="2200" dirty="0">
                <a:solidFill>
                  <a:schemeClr val="tx1"/>
                </a:solidFill>
              </a:rPr>
              <a:t>Individual Student Reports (ISRs)</a:t>
            </a:r>
          </a:p>
          <a:p>
            <a:pPr lvl="1"/>
            <a:r>
              <a:rPr lang="en-US" sz="2200" dirty="0">
                <a:solidFill>
                  <a:schemeClr val="tx1"/>
                </a:solidFill>
              </a:rPr>
              <a:t>School and District Rosters</a:t>
            </a:r>
          </a:p>
        </p:txBody>
      </p:sp>
      <p:sp>
        <p:nvSpPr>
          <p:cNvPr id="4" name="Slide Number Placeholder 3">
            <a:extLst>
              <a:ext uri="{FF2B5EF4-FFF2-40B4-BE49-F238E27FC236}">
                <a16:creationId xmlns:a16="http://schemas.microsoft.com/office/drawing/2014/main" id="{F1F2A3DB-271D-2647-165D-5B15536CC57E}"/>
              </a:ext>
            </a:extLst>
          </p:cNvPr>
          <p:cNvSpPr>
            <a:spLocks noGrp="1"/>
          </p:cNvSpPr>
          <p:nvPr>
            <p:ph type="sldNum" sz="quarter" idx="12"/>
          </p:nvPr>
        </p:nvSpPr>
        <p:spPr/>
        <p:txBody>
          <a:bodyPr/>
          <a:lstStyle/>
          <a:p>
            <a:fld id="{68A8D22E-6BC5-9E47-900C-2BB94685D9F5}" type="slidenum">
              <a:rPr lang="en-US" smtClean="0"/>
              <a:t>34</a:t>
            </a:fld>
            <a:endParaRPr lang="en-US"/>
          </a:p>
        </p:txBody>
      </p:sp>
    </p:spTree>
    <p:extLst>
      <p:ext uri="{BB962C8B-B14F-4D97-AF65-F5344CB8AC3E}">
        <p14:creationId xmlns:p14="http://schemas.microsoft.com/office/powerpoint/2010/main" val="357501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4FB84-D671-4BE0-B743-3AFE0C2F2262}"/>
              </a:ext>
            </a:extLst>
          </p:cNvPr>
          <p:cNvSpPr>
            <a:spLocks noGrp="1"/>
          </p:cNvSpPr>
          <p:nvPr>
            <p:ph type="title"/>
          </p:nvPr>
        </p:nvSpPr>
        <p:spPr/>
        <p:txBody>
          <a:bodyPr/>
          <a:lstStyle/>
          <a:p>
            <a:r>
              <a:rPr lang="en-US" dirty="0"/>
              <a:t>Poll Question</a:t>
            </a:r>
          </a:p>
        </p:txBody>
      </p:sp>
      <p:sp>
        <p:nvSpPr>
          <p:cNvPr id="4" name="Content Placeholder 3">
            <a:extLst>
              <a:ext uri="{FF2B5EF4-FFF2-40B4-BE49-F238E27FC236}">
                <a16:creationId xmlns:a16="http://schemas.microsoft.com/office/drawing/2014/main" id="{EEB5C600-A085-4DD0-AD91-655236D57E28}"/>
              </a:ext>
            </a:extLst>
          </p:cNvPr>
          <p:cNvSpPr>
            <a:spLocks noGrp="1"/>
          </p:cNvSpPr>
          <p:nvPr>
            <p:ph idx="1"/>
          </p:nvPr>
        </p:nvSpPr>
        <p:spPr/>
        <p:txBody>
          <a:bodyPr>
            <a:normAutofit/>
          </a:bodyPr>
          <a:lstStyle/>
          <a:p>
            <a:pPr marL="0" indent="0">
              <a:buNone/>
            </a:pPr>
            <a:r>
              <a:rPr lang="en-US" sz="3200" b="1" dirty="0"/>
              <a:t>Do students need their own software/web-application for text-to-speech, speech-to-text or word prediction MCAS CBT accommodations?</a:t>
            </a:r>
          </a:p>
          <a:p>
            <a:pPr marL="0" indent="0">
              <a:buNone/>
            </a:pPr>
            <a:endParaRPr lang="en-US" dirty="0">
              <a:latin typeface="Aptos" panose="020B0004020202020204" pitchFamily="34" charset="0"/>
            </a:endParaRPr>
          </a:p>
          <a:p>
            <a:pPr marL="514350" indent="-514350">
              <a:buFont typeface="+mj-lt"/>
              <a:buAutoNum type="alphaUcPeriod"/>
            </a:pPr>
            <a:r>
              <a:rPr lang="en-US" dirty="0"/>
              <a:t>Yes</a:t>
            </a:r>
          </a:p>
          <a:p>
            <a:pPr marL="514350" indent="-514350">
              <a:buFont typeface="+mj-lt"/>
              <a:buAutoNum type="alphaUcPeriod"/>
            </a:pPr>
            <a:r>
              <a:rPr lang="en-US" dirty="0"/>
              <a:t>No</a:t>
            </a:r>
          </a:p>
          <a:p>
            <a:pPr marL="0" indent="0">
              <a:buNone/>
            </a:pPr>
            <a:endParaRPr lang="en-US" dirty="0"/>
          </a:p>
        </p:txBody>
      </p:sp>
      <p:sp>
        <p:nvSpPr>
          <p:cNvPr id="2" name="Slide Number Placeholder 1">
            <a:extLst>
              <a:ext uri="{FF2B5EF4-FFF2-40B4-BE49-F238E27FC236}">
                <a16:creationId xmlns:a16="http://schemas.microsoft.com/office/drawing/2014/main" id="{DEFCF936-4BCB-ECEF-8048-49087C539123}"/>
              </a:ext>
            </a:extLst>
          </p:cNvPr>
          <p:cNvSpPr>
            <a:spLocks noGrp="1"/>
          </p:cNvSpPr>
          <p:nvPr>
            <p:ph type="sldNum" sz="quarter" idx="12"/>
          </p:nvPr>
        </p:nvSpPr>
        <p:spPr/>
        <p:txBody>
          <a:bodyPr/>
          <a:lstStyle/>
          <a:p>
            <a:fld id="{68A8D22E-6BC5-9E47-900C-2BB94685D9F5}" type="slidenum">
              <a:rPr lang="en-US" smtClean="0"/>
              <a:pPr/>
              <a:t>35</a:t>
            </a:fld>
            <a:endParaRPr lang="en-US"/>
          </a:p>
        </p:txBody>
      </p:sp>
    </p:spTree>
    <p:extLst>
      <p:ext uri="{BB962C8B-B14F-4D97-AF65-F5344CB8AC3E}">
        <p14:creationId xmlns:p14="http://schemas.microsoft.com/office/powerpoint/2010/main" val="3827956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EE255-C580-7517-0EC3-715A369AF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9748B-15F8-68F1-8903-6267409FD426}"/>
              </a:ext>
            </a:extLst>
          </p:cNvPr>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0BE7681F-ABF6-0097-9351-FF05FD9C897A}"/>
              </a:ext>
            </a:extLst>
          </p:cNvPr>
          <p:cNvSpPr>
            <a:spLocks noGrp="1"/>
          </p:cNvSpPr>
          <p:nvPr>
            <p:ph idx="1"/>
          </p:nvPr>
        </p:nvSpPr>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Text-to-speech</a:t>
            </a:r>
          </a:p>
          <a:p>
            <a:pPr algn="l" rtl="0" fontAlgn="base">
              <a:buClr>
                <a:srgbClr val="000000"/>
              </a:buClr>
              <a:buFont typeface="Arial" panose="020B0604020202020204" pitchFamily="34" charset="0"/>
              <a:buChar char="•"/>
            </a:pPr>
            <a:r>
              <a:rPr lang="en-US">
                <a:solidFill>
                  <a:srgbClr val="000000"/>
                </a:solidFill>
              </a:rPr>
              <a:t>Spell-checker</a:t>
            </a:r>
            <a:endParaRPr lang="en-US" sz="4000">
              <a:solidFill>
                <a:srgbClr val="000000"/>
              </a:solidFill>
            </a:endParaRPr>
          </a:p>
          <a:p>
            <a:pPr algn="l" rtl="0" fontAlgn="base">
              <a:buClr>
                <a:srgbClr val="000000"/>
              </a:buClr>
              <a:buFont typeface="Arial" panose="020B0604020202020204" pitchFamily="34" charset="0"/>
              <a:buChar char="•"/>
            </a:pPr>
            <a:r>
              <a:rPr lang="en-US">
                <a:solidFill>
                  <a:srgbClr val="000000"/>
                </a:solidFill>
              </a:rPr>
              <a:t>Speech-to-text</a:t>
            </a:r>
          </a:p>
          <a:p>
            <a:pPr algn="l" rtl="0" fontAlgn="base">
              <a:buClr>
                <a:srgbClr val="000000"/>
              </a:buClr>
              <a:buFont typeface="Arial" panose="020B0604020202020204" pitchFamily="34" charset="0"/>
              <a:buChar char="•"/>
            </a:pPr>
            <a:r>
              <a:rPr lang="en-US">
                <a:solidFill>
                  <a:srgbClr val="000000"/>
                </a:solidFill>
              </a:rPr>
              <a:t>Word prediction </a:t>
            </a:r>
          </a:p>
        </p:txBody>
      </p:sp>
      <p:sp>
        <p:nvSpPr>
          <p:cNvPr id="4" name="Slide Number Placeholder 3">
            <a:extLst>
              <a:ext uri="{FF2B5EF4-FFF2-40B4-BE49-F238E27FC236}">
                <a16:creationId xmlns:a16="http://schemas.microsoft.com/office/drawing/2014/main" id="{12D728C6-5C39-21F5-E577-9B05DF0778B4}"/>
              </a:ext>
            </a:extLst>
          </p:cNvPr>
          <p:cNvSpPr>
            <a:spLocks noGrp="1"/>
          </p:cNvSpPr>
          <p:nvPr>
            <p:ph type="sldNum" sz="quarter" idx="12"/>
          </p:nvPr>
        </p:nvSpPr>
        <p:spPr/>
        <p:txBody>
          <a:bodyPr/>
          <a:lstStyle/>
          <a:p>
            <a:fld id="{68A8D22E-6BC5-9E47-900C-2BB94685D9F5}" type="slidenum">
              <a:rPr lang="en-US" smtClean="0"/>
              <a:t>36</a:t>
            </a:fld>
            <a:endParaRPr lang="en-US"/>
          </a:p>
        </p:txBody>
      </p:sp>
    </p:spTree>
    <p:extLst>
      <p:ext uri="{BB962C8B-B14F-4D97-AF65-F5344CB8AC3E}">
        <p14:creationId xmlns:p14="http://schemas.microsoft.com/office/powerpoint/2010/main" val="235475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81916-43E9-4D49-8BFE-C016C4D9D0F3}"/>
              </a:ext>
            </a:extLst>
          </p:cNvPr>
          <p:cNvSpPr>
            <a:spLocks noGrp="1"/>
          </p:cNvSpPr>
          <p:nvPr>
            <p:ph type="title"/>
          </p:nvPr>
        </p:nvSpPr>
        <p:spPr/>
        <p:txBody>
          <a:bodyPr/>
          <a:lstStyle/>
          <a:p>
            <a:r>
              <a:rPr lang="en-US" dirty="0">
                <a:solidFill>
                  <a:schemeClr val="bg1"/>
                </a:solidFill>
              </a:rPr>
              <a:t>Text-to-Speech (SR) </a:t>
            </a:r>
          </a:p>
        </p:txBody>
      </p:sp>
      <p:sp>
        <p:nvSpPr>
          <p:cNvPr id="6" name="TextBox 5">
            <a:extLst>
              <a:ext uri="{FF2B5EF4-FFF2-40B4-BE49-F238E27FC236}">
                <a16:creationId xmlns:a16="http://schemas.microsoft.com/office/drawing/2014/main" id="{5F7B4C9A-9492-9294-725F-2010BD6024EB}"/>
              </a:ext>
            </a:extLst>
          </p:cNvPr>
          <p:cNvSpPr txBox="1"/>
          <p:nvPr/>
        </p:nvSpPr>
        <p:spPr>
          <a:xfrm>
            <a:off x="7371771" y="1440215"/>
            <a:ext cx="2987934" cy="400110"/>
          </a:xfrm>
          <a:prstGeom prst="rect">
            <a:avLst/>
          </a:prstGeom>
          <a:noFill/>
        </p:spPr>
        <p:txBody>
          <a:bodyPr wrap="none" rtlCol="0">
            <a:spAutoFit/>
          </a:bodyPr>
          <a:lstStyle/>
          <a:p>
            <a:r>
              <a:rPr lang="en-US" sz="2000" b="1" dirty="0">
                <a:latin typeface="Aptos" panose="020B0004020202020204" pitchFamily="34" charset="0"/>
              </a:rPr>
              <a:t>Text-to-Speech</a:t>
            </a:r>
            <a:r>
              <a:rPr lang="en-US" sz="2000" dirty="0">
                <a:latin typeface="Aptos" panose="020B0004020202020204" pitchFamily="34" charset="0"/>
              </a:rPr>
              <a:t> </a:t>
            </a:r>
            <a:r>
              <a:rPr lang="en-US" sz="2000" b="1" dirty="0">
                <a:latin typeface="Aptos" panose="020B0004020202020204" pitchFamily="34" charset="0"/>
              </a:rPr>
              <a:t>Selector</a:t>
            </a:r>
          </a:p>
        </p:txBody>
      </p:sp>
      <p:cxnSp>
        <p:nvCxnSpPr>
          <p:cNvPr id="11" name="Straight Arrow Connector 10" descr="this is an image of the text-to-speech tool">
            <a:extLst>
              <a:ext uri="{FF2B5EF4-FFF2-40B4-BE49-F238E27FC236}">
                <a16:creationId xmlns:a16="http://schemas.microsoft.com/office/drawing/2014/main" id="{F2B5BEC5-DFFF-0036-A125-85423EA20D37}"/>
              </a:ext>
            </a:extLst>
          </p:cNvPr>
          <p:cNvCxnSpPr>
            <a:cxnSpLocks/>
            <a:stCxn id="6" idx="2"/>
          </p:cNvCxnSpPr>
          <p:nvPr/>
        </p:nvCxnSpPr>
        <p:spPr>
          <a:xfrm flipH="1">
            <a:off x="8842852" y="1840325"/>
            <a:ext cx="22886" cy="47230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8F4AE66C-CD6A-7BE9-8918-10433123D0B7}"/>
              </a:ext>
            </a:extLst>
          </p:cNvPr>
          <p:cNvSpPr txBox="1"/>
          <p:nvPr/>
        </p:nvSpPr>
        <p:spPr>
          <a:xfrm>
            <a:off x="10210700" y="1721434"/>
            <a:ext cx="1593304" cy="400110"/>
          </a:xfrm>
          <a:prstGeom prst="rect">
            <a:avLst/>
          </a:prstGeom>
          <a:noFill/>
        </p:spPr>
        <p:txBody>
          <a:bodyPr wrap="square" rtlCol="0">
            <a:spAutoFit/>
          </a:bodyPr>
          <a:lstStyle/>
          <a:p>
            <a:r>
              <a:rPr lang="en-US" sz="2000" b="1" dirty="0">
                <a:latin typeface="Aptos" panose="020B0004020202020204" pitchFamily="34" charset="0"/>
              </a:rPr>
              <a:t>Play/Pause</a:t>
            </a:r>
          </a:p>
        </p:txBody>
      </p:sp>
      <p:pic>
        <p:nvPicPr>
          <p:cNvPr id="5" name="Picture 4" descr="Image of Text to speech tool.">
            <a:extLst>
              <a:ext uri="{FF2B5EF4-FFF2-40B4-BE49-F238E27FC236}">
                <a16:creationId xmlns:a16="http://schemas.microsoft.com/office/drawing/2014/main" id="{BB641B8E-AB82-A9AF-D0F1-80547E698C33}"/>
              </a:ext>
            </a:extLst>
          </p:cNvPr>
          <p:cNvPicPr>
            <a:picLocks noChangeAspect="1"/>
          </p:cNvPicPr>
          <p:nvPr/>
        </p:nvPicPr>
        <p:blipFill>
          <a:blip r:embed="rId3"/>
          <a:srcRect l="-752" t="10714" r="20069" b="47884"/>
          <a:stretch/>
        </p:blipFill>
        <p:spPr>
          <a:xfrm>
            <a:off x="173179" y="2437741"/>
            <a:ext cx="11901446" cy="3568205"/>
          </a:xfrm>
          <a:prstGeom prst="rect">
            <a:avLst/>
          </a:prstGeom>
        </p:spPr>
      </p:pic>
      <p:cxnSp>
        <p:nvCxnSpPr>
          <p:cNvPr id="14" name="Straight Arrow Connector 13" descr="Image of text to speech selector.">
            <a:extLst>
              <a:ext uri="{FF2B5EF4-FFF2-40B4-BE49-F238E27FC236}">
                <a16:creationId xmlns:a16="http://schemas.microsoft.com/office/drawing/2014/main" id="{61D6861E-70C5-7ECB-9DDF-3B7D3FD01C76}"/>
              </a:ext>
            </a:extLst>
          </p:cNvPr>
          <p:cNvCxnSpPr>
            <a:cxnSpLocks/>
          </p:cNvCxnSpPr>
          <p:nvPr/>
        </p:nvCxnSpPr>
        <p:spPr>
          <a:xfrm flipH="1">
            <a:off x="9513385" y="1928607"/>
            <a:ext cx="725352" cy="49304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869D76FC-F841-9600-53C8-087D1ED5F08A}"/>
              </a:ext>
            </a:extLst>
          </p:cNvPr>
          <p:cNvSpPr txBox="1"/>
          <p:nvPr/>
        </p:nvSpPr>
        <p:spPr>
          <a:xfrm>
            <a:off x="11130678" y="2400365"/>
            <a:ext cx="1651585" cy="707886"/>
          </a:xfrm>
          <a:prstGeom prst="rect">
            <a:avLst/>
          </a:prstGeom>
          <a:noFill/>
        </p:spPr>
        <p:txBody>
          <a:bodyPr wrap="square" rtlCol="0">
            <a:spAutoFit/>
          </a:bodyPr>
          <a:lstStyle/>
          <a:p>
            <a:r>
              <a:rPr lang="en-US" sz="2000" b="1" dirty="0">
                <a:latin typeface="Aptos" panose="020B0004020202020204" pitchFamily="34" charset="0"/>
              </a:rPr>
              <a:t>Speech Settings</a:t>
            </a:r>
          </a:p>
        </p:txBody>
      </p:sp>
      <p:cxnSp>
        <p:nvCxnSpPr>
          <p:cNvPr id="16" name="Straight Arrow Connector 15" descr="Image of play/pause&#10;">
            <a:extLst>
              <a:ext uri="{FF2B5EF4-FFF2-40B4-BE49-F238E27FC236}">
                <a16:creationId xmlns:a16="http://schemas.microsoft.com/office/drawing/2014/main" id="{BB55154E-3DA8-CF01-2DB9-F2DCAE361FD3}"/>
              </a:ext>
            </a:extLst>
          </p:cNvPr>
          <p:cNvCxnSpPr>
            <a:cxnSpLocks/>
          </p:cNvCxnSpPr>
          <p:nvPr/>
        </p:nvCxnSpPr>
        <p:spPr>
          <a:xfrm flipH="1">
            <a:off x="10688779" y="2762159"/>
            <a:ext cx="564541"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Slide Number Placeholder 1">
            <a:extLst>
              <a:ext uri="{FF2B5EF4-FFF2-40B4-BE49-F238E27FC236}">
                <a16:creationId xmlns:a16="http://schemas.microsoft.com/office/drawing/2014/main" id="{D2CC52C8-CFB7-3372-1072-B1D899BBD0AE}"/>
              </a:ext>
            </a:extLst>
          </p:cNvPr>
          <p:cNvSpPr>
            <a:spLocks noGrp="1"/>
          </p:cNvSpPr>
          <p:nvPr>
            <p:ph type="sldNum" sz="quarter" idx="12"/>
          </p:nvPr>
        </p:nvSpPr>
        <p:spPr/>
        <p:txBody>
          <a:bodyPr/>
          <a:lstStyle/>
          <a:p>
            <a:fld id="{68A8D22E-6BC5-9E47-900C-2BB94685D9F5}" type="slidenum">
              <a:rPr lang="en-US" smtClean="0"/>
              <a:t>37</a:t>
            </a:fld>
            <a:endParaRPr lang="en-US"/>
          </a:p>
        </p:txBody>
      </p:sp>
    </p:spTree>
    <p:extLst>
      <p:ext uri="{BB962C8B-B14F-4D97-AF65-F5344CB8AC3E}">
        <p14:creationId xmlns:p14="http://schemas.microsoft.com/office/powerpoint/2010/main" val="2669000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E395F9-E350-6D4F-0CC7-9091BA403E79}"/>
              </a:ext>
            </a:extLst>
          </p:cNvPr>
          <p:cNvSpPr>
            <a:spLocks noGrp="1"/>
          </p:cNvSpPr>
          <p:nvPr>
            <p:ph type="title"/>
          </p:nvPr>
        </p:nvSpPr>
        <p:spPr>
          <a:xfrm>
            <a:off x="61237" y="148191"/>
            <a:ext cx="10515600" cy="861002"/>
          </a:xfrm>
        </p:spPr>
        <p:txBody>
          <a:bodyPr>
            <a:normAutofit/>
          </a:bodyPr>
          <a:lstStyle/>
          <a:p>
            <a:r>
              <a:rPr lang="en-US">
                <a:solidFill>
                  <a:schemeClr val="bg1"/>
                </a:solidFill>
              </a:rPr>
              <a:t>Spell-Checker (SR) </a:t>
            </a:r>
          </a:p>
        </p:txBody>
      </p:sp>
      <p:sp>
        <p:nvSpPr>
          <p:cNvPr id="6" name="TextBox 5">
            <a:extLst>
              <a:ext uri="{FF2B5EF4-FFF2-40B4-BE49-F238E27FC236}">
                <a16:creationId xmlns:a16="http://schemas.microsoft.com/office/drawing/2014/main" id="{E55DD496-756A-657A-0A4F-D1198A5D5749}"/>
              </a:ext>
            </a:extLst>
          </p:cNvPr>
          <p:cNvSpPr txBox="1"/>
          <p:nvPr/>
        </p:nvSpPr>
        <p:spPr>
          <a:xfrm>
            <a:off x="9436311" y="1491817"/>
            <a:ext cx="2411835" cy="3108543"/>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Spell-checker is automatically available for Math, Science and Civics.</a:t>
            </a:r>
          </a:p>
        </p:txBody>
      </p:sp>
      <p:pic>
        <p:nvPicPr>
          <p:cNvPr id="8" name="Picture 7" descr="Image of spell-checker&#10;">
            <a:extLst>
              <a:ext uri="{FF2B5EF4-FFF2-40B4-BE49-F238E27FC236}">
                <a16:creationId xmlns:a16="http://schemas.microsoft.com/office/drawing/2014/main" id="{A6FCD260-1E87-4B7D-FBE4-3A8A7193D728}"/>
              </a:ext>
            </a:extLst>
          </p:cNvPr>
          <p:cNvPicPr>
            <a:picLocks noChangeAspect="1"/>
          </p:cNvPicPr>
          <p:nvPr/>
        </p:nvPicPr>
        <p:blipFill>
          <a:blip r:embed="rId2"/>
          <a:srcRect t="15909" r="30227" b="16559"/>
          <a:stretch/>
        </p:blipFill>
        <p:spPr>
          <a:xfrm>
            <a:off x="0" y="1491817"/>
            <a:ext cx="9079258" cy="4613565"/>
          </a:xfrm>
          <a:prstGeom prst="rect">
            <a:avLst/>
          </a:prstGeom>
        </p:spPr>
      </p:pic>
      <p:sp>
        <p:nvSpPr>
          <p:cNvPr id="2" name="Slide Number Placeholder 1">
            <a:extLst>
              <a:ext uri="{FF2B5EF4-FFF2-40B4-BE49-F238E27FC236}">
                <a16:creationId xmlns:a16="http://schemas.microsoft.com/office/drawing/2014/main" id="{5CBE7249-C3C7-8E4E-851E-C52391562682}"/>
              </a:ext>
            </a:extLst>
          </p:cNvPr>
          <p:cNvSpPr>
            <a:spLocks noGrp="1"/>
          </p:cNvSpPr>
          <p:nvPr>
            <p:ph type="sldNum" sz="quarter" idx="12"/>
          </p:nvPr>
        </p:nvSpPr>
        <p:spPr/>
        <p:txBody>
          <a:bodyPr/>
          <a:lstStyle/>
          <a:p>
            <a:fld id="{68A8D22E-6BC5-9E47-900C-2BB94685D9F5}" type="slidenum">
              <a:rPr lang="en-US" smtClean="0"/>
              <a:t>38</a:t>
            </a:fld>
            <a:endParaRPr lang="en-US"/>
          </a:p>
        </p:txBody>
      </p:sp>
    </p:spTree>
    <p:extLst>
      <p:ext uri="{BB962C8B-B14F-4D97-AF65-F5344CB8AC3E}">
        <p14:creationId xmlns:p14="http://schemas.microsoft.com/office/powerpoint/2010/main" val="3412034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5C5B5-D5A3-29A0-61EC-3E10E3D337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E5561C-F694-2271-0015-650D756E11B0}"/>
              </a:ext>
            </a:extLst>
          </p:cNvPr>
          <p:cNvSpPr>
            <a:spLocks noGrp="1"/>
          </p:cNvSpPr>
          <p:nvPr>
            <p:ph type="title"/>
          </p:nvPr>
        </p:nvSpPr>
        <p:spPr/>
        <p:txBody>
          <a:bodyPr>
            <a:normAutofit/>
          </a:bodyPr>
          <a:lstStyle/>
          <a:p>
            <a:r>
              <a:rPr lang="en-US">
                <a:solidFill>
                  <a:schemeClr val="bg1"/>
                </a:solidFill>
              </a:rPr>
              <a:t>Speech-to-text (SR) </a:t>
            </a:r>
          </a:p>
        </p:txBody>
      </p:sp>
      <p:sp>
        <p:nvSpPr>
          <p:cNvPr id="9" name="TextBox 8">
            <a:extLst>
              <a:ext uri="{FF2B5EF4-FFF2-40B4-BE49-F238E27FC236}">
                <a16:creationId xmlns:a16="http://schemas.microsoft.com/office/drawing/2014/main" id="{C3A94643-9F40-A30D-F699-E2C02D3A2C13}"/>
              </a:ext>
            </a:extLst>
          </p:cNvPr>
          <p:cNvSpPr txBox="1"/>
          <p:nvPr/>
        </p:nvSpPr>
        <p:spPr>
          <a:xfrm>
            <a:off x="8299714" y="1167110"/>
            <a:ext cx="3588327"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Student must be tested in separated space.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Student should be familiar with speech-to-text prior to providing as an accommodation.</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Standard accommodation for available for Math, Science, and Civics</a:t>
            </a:r>
          </a:p>
        </p:txBody>
      </p:sp>
      <p:pic>
        <p:nvPicPr>
          <p:cNvPr id="11" name="Picture 10" descr="Image of speech to text.&#10;">
            <a:extLst>
              <a:ext uri="{FF2B5EF4-FFF2-40B4-BE49-F238E27FC236}">
                <a16:creationId xmlns:a16="http://schemas.microsoft.com/office/drawing/2014/main" id="{758A40BB-90C6-516A-B6DB-DC43DA7F2B2F}"/>
              </a:ext>
            </a:extLst>
          </p:cNvPr>
          <p:cNvPicPr>
            <a:picLocks noChangeAspect="1"/>
          </p:cNvPicPr>
          <p:nvPr/>
        </p:nvPicPr>
        <p:blipFill>
          <a:blip r:embed="rId2"/>
          <a:srcRect t="18497" r="37045" b="16126"/>
          <a:stretch/>
        </p:blipFill>
        <p:spPr>
          <a:xfrm>
            <a:off x="173179" y="1591254"/>
            <a:ext cx="7675418" cy="4184695"/>
          </a:xfrm>
          <a:prstGeom prst="rect">
            <a:avLst/>
          </a:prstGeom>
        </p:spPr>
      </p:pic>
      <p:sp>
        <p:nvSpPr>
          <p:cNvPr id="2" name="Slide Number Placeholder 1">
            <a:extLst>
              <a:ext uri="{FF2B5EF4-FFF2-40B4-BE49-F238E27FC236}">
                <a16:creationId xmlns:a16="http://schemas.microsoft.com/office/drawing/2014/main" id="{8926E375-CEF9-E428-5E22-AE508E00F93C}"/>
              </a:ext>
            </a:extLst>
          </p:cNvPr>
          <p:cNvSpPr>
            <a:spLocks noGrp="1"/>
          </p:cNvSpPr>
          <p:nvPr>
            <p:ph type="sldNum" sz="quarter" idx="12"/>
          </p:nvPr>
        </p:nvSpPr>
        <p:spPr/>
        <p:txBody>
          <a:bodyPr/>
          <a:lstStyle/>
          <a:p>
            <a:fld id="{68A8D22E-6BC5-9E47-900C-2BB94685D9F5}" type="slidenum">
              <a:rPr lang="en-US" smtClean="0"/>
              <a:t>39</a:t>
            </a:fld>
            <a:endParaRPr lang="en-US"/>
          </a:p>
        </p:txBody>
      </p:sp>
    </p:spTree>
    <p:extLst>
      <p:ext uri="{BB962C8B-B14F-4D97-AF65-F5344CB8AC3E}">
        <p14:creationId xmlns:p14="http://schemas.microsoft.com/office/powerpoint/2010/main" val="30742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t>Slides for This Session</a:t>
            </a:r>
            <a:r>
              <a:rPr lang="en-US" sz="4000">
                <a:latin typeface="Aptos" panose="020B0004020202020204" pitchFamily="34" charset="0"/>
              </a:rPr>
              <a:t>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342900" indent="-342900">
              <a:buFont typeface="Arial" panose="020B0604020202020204" pitchFamily="34" charset="0"/>
              <a:buChar char="•"/>
            </a:pPr>
            <a:r>
              <a:rPr lang="en-US" sz="3200" dirty="0">
                <a:solidFill>
                  <a:schemeClr val="tx1"/>
                </a:solidFill>
              </a:rPr>
              <a:t>Slides were emailed to participants before this session from </a:t>
            </a:r>
            <a:r>
              <a:rPr lang="en-US" sz="3200" dirty="0">
                <a:solidFill>
                  <a:schemeClr val="tx2">
                    <a:lumMod val="90000"/>
                    <a:lumOff val="10000"/>
                  </a:schemeClr>
                </a:solidFill>
                <a:hlinkClick r:id="rId2">
                  <a:extLst>
                    <a:ext uri="{A12FA001-AC4F-418D-AE19-62706E023703}">
                      <ahyp:hlinkClr xmlns:ahyp="http://schemas.microsoft.com/office/drawing/2018/hyperlinkcolor" val="tx"/>
                    </a:ext>
                  </a:extLst>
                </a:hlinkClick>
              </a:rPr>
              <a:t>MCASevents@cognia.org</a:t>
            </a:r>
            <a:r>
              <a:rPr lang="en-US" sz="3200" dirty="0">
                <a:solidFill>
                  <a:schemeClr val="tx1"/>
                </a:solidFill>
              </a:rPr>
              <a:t>. </a:t>
            </a:r>
          </a:p>
          <a:p>
            <a:pPr marL="342900" indent="-342900">
              <a:buFont typeface="Arial" panose="020B0604020202020204" pitchFamily="34" charset="0"/>
              <a:buChar char="•"/>
            </a:pPr>
            <a:r>
              <a:rPr lang="en-US" sz="3200" dirty="0">
                <a:solidFill>
                  <a:schemeClr val="tx1"/>
                </a:solidFill>
              </a:rPr>
              <a:t>Slides are now being posted in the chat.</a:t>
            </a:r>
          </a:p>
          <a:p>
            <a:pPr marL="800100" lvl="1" indent="-342900">
              <a:buFont typeface="Arial" panose="020B0604020202020204" pitchFamily="34" charset="0"/>
              <a:buChar char="•"/>
            </a:pPr>
            <a:r>
              <a:rPr lang="en-US" sz="2800" dirty="0">
                <a:solidFill>
                  <a:schemeClr val="tx1"/>
                </a:solidFill>
              </a:rPr>
              <a:t>If you cannot access the slides in the chat, ask in the Q&amp;A.</a:t>
            </a:r>
          </a:p>
          <a:p>
            <a:pPr marL="342900" indent="-342900">
              <a:buFont typeface="Arial" panose="020B0604020202020204" pitchFamily="34" charset="0"/>
              <a:buChar char="•"/>
            </a:pPr>
            <a:r>
              <a:rPr lang="en-US" sz="3200" dirty="0">
                <a:solidFill>
                  <a:schemeClr val="tx1"/>
                </a:solidFill>
              </a:rPr>
              <a:t>After the session, we will send the slides again to participants, and they will be posted in the MCAS Resource Center along with the recording. </a:t>
            </a:r>
          </a:p>
        </p:txBody>
      </p:sp>
      <p:sp>
        <p:nvSpPr>
          <p:cNvPr id="4" name="Slide Number Placeholder 3">
            <a:extLst>
              <a:ext uri="{FF2B5EF4-FFF2-40B4-BE49-F238E27FC236}">
                <a16:creationId xmlns:a16="http://schemas.microsoft.com/office/drawing/2014/main" id="{5B5CC719-A0E0-E6F6-A821-0D9E7D54180C}"/>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69A38-063D-7C25-9F1A-2B5F393D4726}"/>
              </a:ext>
            </a:extLst>
          </p:cNvPr>
          <p:cNvSpPr>
            <a:spLocks noGrp="1"/>
          </p:cNvSpPr>
          <p:nvPr>
            <p:ph type="title"/>
          </p:nvPr>
        </p:nvSpPr>
        <p:spPr/>
        <p:txBody>
          <a:bodyPr>
            <a:normAutofit/>
          </a:bodyPr>
          <a:lstStyle/>
          <a:p>
            <a:r>
              <a:rPr lang="en-US">
                <a:solidFill>
                  <a:schemeClr val="bg1"/>
                </a:solidFill>
              </a:rPr>
              <a:t>Word Prediction (SR)</a:t>
            </a:r>
          </a:p>
        </p:txBody>
      </p:sp>
      <p:pic>
        <p:nvPicPr>
          <p:cNvPr id="12" name="Picture 11" descr="This is an image of the word prediction tool">
            <a:extLst>
              <a:ext uri="{FF2B5EF4-FFF2-40B4-BE49-F238E27FC236}">
                <a16:creationId xmlns:a16="http://schemas.microsoft.com/office/drawing/2014/main" id="{2DA4577E-C359-0557-3898-C53EB21C507D}"/>
              </a:ext>
            </a:extLst>
          </p:cNvPr>
          <p:cNvPicPr>
            <a:picLocks noChangeAspect="1"/>
          </p:cNvPicPr>
          <p:nvPr/>
        </p:nvPicPr>
        <p:blipFill>
          <a:blip r:embed="rId2"/>
          <a:stretch>
            <a:fillRect/>
          </a:stretch>
        </p:blipFill>
        <p:spPr>
          <a:xfrm>
            <a:off x="393755" y="1740643"/>
            <a:ext cx="4216919" cy="4439731"/>
          </a:xfrm>
          <a:prstGeom prst="rect">
            <a:avLst/>
          </a:prstGeom>
        </p:spPr>
      </p:pic>
      <p:sp>
        <p:nvSpPr>
          <p:cNvPr id="13" name="TextBox 12" descr="Image of word prediction tool">
            <a:extLst>
              <a:ext uri="{FF2B5EF4-FFF2-40B4-BE49-F238E27FC236}">
                <a16:creationId xmlns:a16="http://schemas.microsoft.com/office/drawing/2014/main" id="{C4FFCD92-6715-93D8-55CC-CCC8665AB1FA}"/>
              </a:ext>
            </a:extLst>
          </p:cNvPr>
          <p:cNvSpPr txBox="1"/>
          <p:nvPr/>
        </p:nvSpPr>
        <p:spPr>
          <a:xfrm>
            <a:off x="5140037" y="1424355"/>
            <a:ext cx="6192979" cy="4401205"/>
          </a:xfrm>
          <a:prstGeom prst="rect">
            <a:avLst/>
          </a:prstGeom>
          <a:noFill/>
        </p:spPr>
        <p:txBody>
          <a:bodyPr wrap="square" rtlCol="0">
            <a:spAutoFit/>
          </a:bodyPr>
          <a:lstStyle/>
          <a:p>
            <a:endParaRPr lang="en-US" sz="2800" dirty="0">
              <a:latin typeface="Aptos" panose="020B00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As student types, a choice of words becomes available.</a:t>
            </a:r>
          </a:p>
          <a:p>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Student should have experience using word prediction prior to testing.</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Standard accommodation available for Math, Science, and Civics</a:t>
            </a:r>
          </a:p>
        </p:txBody>
      </p:sp>
      <p:sp>
        <p:nvSpPr>
          <p:cNvPr id="2" name="Slide Number Placeholder 1">
            <a:extLst>
              <a:ext uri="{FF2B5EF4-FFF2-40B4-BE49-F238E27FC236}">
                <a16:creationId xmlns:a16="http://schemas.microsoft.com/office/drawing/2014/main" id="{AFAAA28C-6F53-4344-6ACF-00E7203D043C}"/>
              </a:ext>
            </a:extLst>
          </p:cNvPr>
          <p:cNvSpPr>
            <a:spLocks noGrp="1"/>
          </p:cNvSpPr>
          <p:nvPr>
            <p:ph type="sldNum" sz="quarter" idx="12"/>
          </p:nvPr>
        </p:nvSpPr>
        <p:spPr/>
        <p:txBody>
          <a:bodyPr/>
          <a:lstStyle/>
          <a:p>
            <a:fld id="{68A8D22E-6BC5-9E47-900C-2BB94685D9F5}" type="slidenum">
              <a:rPr lang="en-US" smtClean="0"/>
              <a:t>40</a:t>
            </a:fld>
            <a:endParaRPr lang="en-US"/>
          </a:p>
        </p:txBody>
      </p:sp>
    </p:spTree>
    <p:extLst>
      <p:ext uri="{BB962C8B-B14F-4D97-AF65-F5344CB8AC3E}">
        <p14:creationId xmlns:p14="http://schemas.microsoft.com/office/powerpoint/2010/main" val="4289634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1A2154-272B-1589-21F3-5C75983F2E41}"/>
              </a:ext>
            </a:extLst>
          </p:cNvPr>
          <p:cNvSpPr>
            <a:spLocks noGrp="1"/>
          </p:cNvSpPr>
          <p:nvPr>
            <p:ph type="title"/>
          </p:nvPr>
        </p:nvSpPr>
        <p:spPr/>
        <p:txBody>
          <a:bodyPr>
            <a:normAutofit fontScale="90000"/>
          </a:bodyPr>
          <a:lstStyle/>
          <a:p>
            <a:r>
              <a:rPr lang="en-US">
                <a:solidFill>
                  <a:schemeClr val="bg1"/>
                </a:solidFill>
              </a:rPr>
              <a:t>Accommodations for English Learners (ELs)</a:t>
            </a:r>
          </a:p>
        </p:txBody>
      </p:sp>
      <p:graphicFrame>
        <p:nvGraphicFramePr>
          <p:cNvPr id="4" name="Table 4">
            <a:extLst>
              <a:ext uri="{FF2B5EF4-FFF2-40B4-BE49-F238E27FC236}">
                <a16:creationId xmlns:a16="http://schemas.microsoft.com/office/drawing/2014/main" id="{4DBFF594-13D0-E2A0-EB2D-1A18873D59CB}"/>
              </a:ext>
            </a:extLst>
          </p:cNvPr>
          <p:cNvGraphicFramePr>
            <a:graphicFrameLocks noGrp="1"/>
          </p:cNvGraphicFramePr>
          <p:nvPr>
            <p:ph idx="1"/>
            <p:extLst>
              <p:ext uri="{D42A27DB-BD31-4B8C-83A1-F6EECF244321}">
                <p14:modId xmlns:p14="http://schemas.microsoft.com/office/powerpoint/2010/main" val="1636641512"/>
              </p:ext>
            </p:extLst>
          </p:nvPr>
        </p:nvGraphicFramePr>
        <p:xfrm>
          <a:off x="173179" y="1406816"/>
          <a:ext cx="11890374" cy="5332553"/>
        </p:xfrm>
        <a:graphic>
          <a:graphicData uri="http://schemas.openxmlformats.org/drawingml/2006/table">
            <a:tbl>
              <a:tblPr firstRow="1" bandRow="1">
                <a:tableStyleId>{5C22544A-7EE6-4342-B048-85BDC9FD1C3A}</a:tableStyleId>
              </a:tblPr>
              <a:tblGrid>
                <a:gridCol w="11890374">
                  <a:extLst>
                    <a:ext uri="{9D8B030D-6E8A-4147-A177-3AD203B41FA5}">
                      <a16:colId xmlns:a16="http://schemas.microsoft.com/office/drawing/2014/main" val="3455831791"/>
                    </a:ext>
                  </a:extLst>
                </a:gridCol>
              </a:tblGrid>
              <a:tr h="4770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a:solidFill>
                            <a:schemeClr val="bg1"/>
                          </a:solidFill>
                          <a:latin typeface="Arial" panose="020B0604020202020204" pitchFamily="34" charset="0"/>
                          <a:cs typeface="Arial" panose="020B0604020202020204" pitchFamily="34" charset="0"/>
                        </a:rPr>
                        <a:t>Computer and Paper</a:t>
                      </a:r>
                      <a:endParaRPr lang="en-US" sz="220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5595997"/>
                  </a:ext>
                </a:extLst>
              </a:tr>
              <a:tr h="851832">
                <a:tc>
                  <a:txBody>
                    <a:bodyPr/>
                    <a:lstStyle/>
                    <a:p>
                      <a:pPr algn="ctr"/>
                      <a:r>
                        <a:rPr lang="en-US" sz="2200" b="1" u="none" kern="1200">
                          <a:solidFill>
                            <a:schemeClr val="dk1"/>
                          </a:solidFill>
                          <a:latin typeface="Arial" panose="020B0604020202020204" pitchFamily="34" charset="0"/>
                          <a:ea typeface="+mn-ea"/>
                          <a:cs typeface="Arial" panose="020B0604020202020204" pitchFamily="34" charset="0"/>
                        </a:rPr>
                        <a:t>Approved Bilingual Word-to-Word Dictionary or Glossary                             </a:t>
                      </a:r>
                      <a:br>
                        <a:rPr lang="en-US" sz="2200" b="1" u="none" kern="1200">
                          <a:solidFill>
                            <a:schemeClr val="dk1"/>
                          </a:solidFill>
                          <a:latin typeface="Arial" panose="020B0604020202020204" pitchFamily="34" charset="0"/>
                          <a:ea typeface="+mn-ea"/>
                          <a:cs typeface="Arial" panose="020B0604020202020204" pitchFamily="34" charset="0"/>
                        </a:rPr>
                      </a:br>
                      <a:r>
                        <a:rPr lang="en-US" sz="2200" b="0" u="none" kern="1200">
                          <a:solidFill>
                            <a:schemeClr val="dk1"/>
                          </a:solidFill>
                          <a:latin typeface="Arial" panose="020B0604020202020204" pitchFamily="34" charset="0"/>
                          <a:ea typeface="+mn-ea"/>
                          <a:cs typeface="Arial" panose="020B0604020202020204" pitchFamily="34" charset="0"/>
                        </a:rPr>
                        <a:t>(also available for Former English Learners)</a:t>
                      </a:r>
                      <a:endParaRPr lang="en-US" sz="2200" b="0" u="non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7081862"/>
                  </a:ext>
                </a:extLst>
              </a:tr>
              <a:tr h="477025">
                <a:tc>
                  <a:txBody>
                    <a:bodyPr/>
                    <a:lstStyle/>
                    <a:p>
                      <a:pPr algn="ctr"/>
                      <a:r>
                        <a:rPr lang="en-US" sz="2200" b="1" i="0">
                          <a:solidFill>
                            <a:schemeClr val="tx1"/>
                          </a:solidFill>
                          <a:latin typeface="Arial" panose="020B0604020202020204" pitchFamily="34" charset="0"/>
                          <a:cs typeface="Arial" panose="020B0604020202020204" pitchFamily="34" charset="0"/>
                        </a:rPr>
                        <a:t>Paper-based Test </a:t>
                      </a:r>
                      <a:r>
                        <a:rPr lang="en-US" sz="2200" b="0" i="1" kern="1200">
                          <a:solidFill>
                            <a:srgbClr val="FF0000"/>
                          </a:solidFill>
                          <a:latin typeface="Arial" panose="020B0604020202020204" pitchFamily="34" charset="0"/>
                          <a:ea typeface="+mn-ea"/>
                          <a:cs typeface="Arial" panose="020B0604020202020204" pitchFamily="34" charset="0"/>
                        </a:rPr>
                        <a:t>(SR)</a:t>
                      </a:r>
                      <a:endParaRPr lang="en-US" sz="2200" b="1" i="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7873938"/>
                  </a:ext>
                </a:extLst>
              </a:tr>
              <a:tr h="780028">
                <a:tc>
                  <a:txBody>
                    <a:bodyPr/>
                    <a:lstStyle/>
                    <a:p>
                      <a:pPr algn="ctr"/>
                      <a:r>
                        <a:rPr lang="en-US" sz="2200" b="1" kern="1200" dirty="0">
                          <a:solidFill>
                            <a:schemeClr val="dk1"/>
                          </a:solidFill>
                          <a:latin typeface="Arial" panose="020B0604020202020204" pitchFamily="34" charset="0"/>
                          <a:ea typeface="+mn-ea"/>
                          <a:cs typeface="Arial" panose="020B0604020202020204" pitchFamily="34" charset="0"/>
                        </a:rPr>
                        <a:t>Text-to-speech/human reader </a:t>
                      </a:r>
                      <a:r>
                        <a:rPr lang="en-US" sz="2200" b="0" kern="1200" dirty="0">
                          <a:solidFill>
                            <a:schemeClr val="dk1"/>
                          </a:solidFill>
                          <a:latin typeface="Arial" panose="020B0604020202020204" pitchFamily="34" charset="0"/>
                          <a:ea typeface="+mn-ea"/>
                          <a:cs typeface="Arial" panose="020B0604020202020204" pitchFamily="34" charset="0"/>
                        </a:rPr>
                        <a:t>for Math, Science, and Civics (in English) </a:t>
                      </a:r>
                      <a:r>
                        <a:rPr lang="en-US" sz="2200" b="0" i="1" kern="1200" dirty="0">
                          <a:solidFill>
                            <a:srgbClr val="FF0000"/>
                          </a:solidFill>
                          <a:latin typeface="Arial" panose="020B0604020202020204" pitchFamily="34" charset="0"/>
                          <a:ea typeface="+mn-ea"/>
                          <a:cs typeface="Arial" panose="020B0604020202020204" pitchFamily="34" charset="0"/>
                        </a:rPr>
                        <a:t>(SR) </a:t>
                      </a:r>
                      <a:r>
                        <a:rPr lang="en-US" sz="2200" b="0" i="1" kern="1200" dirty="0">
                          <a:solidFill>
                            <a:schemeClr val="accent2"/>
                          </a:solidFill>
                          <a:latin typeface="Arial" panose="020B0604020202020204" pitchFamily="34" charset="0"/>
                          <a:ea typeface="+mn-ea"/>
                          <a:cs typeface="Arial" panose="020B0604020202020204" pitchFamily="34" charset="0"/>
                        </a:rPr>
                        <a:t>(FD for human reader only)</a:t>
                      </a:r>
                      <a:endParaRPr lang="en-US" sz="2200" b="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857703"/>
                  </a:ext>
                </a:extLst>
              </a:tr>
              <a:tr h="477025">
                <a:tc>
                  <a:txBody>
                    <a:bodyPr/>
                    <a:lstStyle/>
                    <a:p>
                      <a:pPr algn="ctr"/>
                      <a:r>
                        <a:rPr lang="en-US" sz="2200" b="1" kern="1200" dirty="0">
                          <a:solidFill>
                            <a:schemeClr val="dk1"/>
                          </a:solidFill>
                          <a:latin typeface="Arial" panose="020B0604020202020204" pitchFamily="34" charset="0"/>
                          <a:ea typeface="+mn-ea"/>
                          <a:cs typeface="Arial" panose="020B0604020202020204" pitchFamily="34" charset="0"/>
                        </a:rPr>
                        <a:t>Scribe/Speech-to-text </a:t>
                      </a:r>
                      <a:r>
                        <a:rPr lang="en-US" sz="2200" b="0" kern="1200" dirty="0">
                          <a:solidFill>
                            <a:schemeClr val="dk1"/>
                          </a:solidFill>
                          <a:latin typeface="Arial" panose="020B0604020202020204" pitchFamily="34" charset="0"/>
                          <a:ea typeface="+mn-ea"/>
                          <a:cs typeface="Arial" panose="020B0604020202020204" pitchFamily="34" charset="0"/>
                        </a:rPr>
                        <a:t>for Math, Science, Civics </a:t>
                      </a:r>
                      <a:r>
                        <a:rPr lang="en-US" sz="2200" b="0" i="1" kern="1200" dirty="0">
                          <a:solidFill>
                            <a:srgbClr val="FF0000"/>
                          </a:solidFill>
                          <a:latin typeface="Arial" panose="020B0604020202020204" pitchFamily="34" charset="0"/>
                          <a:ea typeface="+mn-ea"/>
                          <a:cs typeface="Arial" panose="020B0604020202020204" pitchFamily="34" charset="0"/>
                        </a:rPr>
                        <a:t>(SR)</a:t>
                      </a:r>
                      <a:endParaRPr lang="en-US" sz="2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4527089"/>
                  </a:ext>
                </a:extLst>
              </a:tr>
              <a:tr h="477025">
                <a:tc>
                  <a:txBody>
                    <a:bodyPr/>
                    <a:lstStyle/>
                    <a:p>
                      <a:pPr algn="ctr"/>
                      <a:r>
                        <a:rPr lang="en-US" sz="2200" b="1" kern="1200">
                          <a:solidFill>
                            <a:schemeClr val="dk1"/>
                          </a:solidFill>
                          <a:latin typeface="Arial" panose="020B0604020202020204" pitchFamily="34" charset="0"/>
                          <a:ea typeface="+mn-ea"/>
                          <a:cs typeface="Arial" panose="020B0604020202020204" pitchFamily="34" charset="0"/>
                        </a:rPr>
                        <a:t>Word Prediction </a:t>
                      </a:r>
                      <a:r>
                        <a:rPr lang="en-US" sz="2200" b="0" kern="1200">
                          <a:solidFill>
                            <a:schemeClr val="dk1"/>
                          </a:solidFill>
                          <a:latin typeface="Arial" panose="020B0604020202020204" pitchFamily="34" charset="0"/>
                          <a:ea typeface="+mn-ea"/>
                          <a:cs typeface="Arial" panose="020B0604020202020204" pitchFamily="34" charset="0"/>
                        </a:rPr>
                        <a:t>for Math, Science, Civics </a:t>
                      </a:r>
                      <a:r>
                        <a:rPr lang="en-US" sz="2200" b="0" i="1" kern="1200">
                          <a:solidFill>
                            <a:srgbClr val="FF0000"/>
                          </a:solidFill>
                          <a:latin typeface="Arial" panose="020B0604020202020204" pitchFamily="34" charset="0"/>
                          <a:ea typeface="+mn-ea"/>
                          <a:cs typeface="Arial" panose="020B0604020202020204" pitchFamily="34" charset="0"/>
                        </a:rPr>
                        <a:t>(SR)</a:t>
                      </a:r>
                      <a:endParaRPr lang="en-US" sz="22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4130462"/>
                  </a:ext>
                </a:extLst>
              </a:tr>
              <a:tr h="851832">
                <a:tc>
                  <a:txBody>
                    <a:bodyPr/>
                    <a:lstStyle/>
                    <a:p>
                      <a:pPr algn="ctr"/>
                      <a:r>
                        <a:rPr lang="en-US" sz="2200" b="1" u="sng" kern="1200" dirty="0">
                          <a:solidFill>
                            <a:schemeClr val="dk1"/>
                          </a:solidFill>
                          <a:latin typeface="Arial" panose="020B0604020202020204" pitchFamily="34" charset="0"/>
                          <a:ea typeface="+mn-ea"/>
                          <a:cs typeface="Arial" panose="020B0604020202020204" pitchFamily="34" charset="0"/>
                        </a:rPr>
                        <a:t>Spanish/English</a:t>
                      </a:r>
                      <a:r>
                        <a:rPr lang="en-US" sz="2200" b="1" kern="1200" dirty="0">
                          <a:solidFill>
                            <a:schemeClr val="dk1"/>
                          </a:solidFill>
                          <a:latin typeface="Arial" panose="020B0604020202020204" pitchFamily="34" charset="0"/>
                          <a:ea typeface="+mn-ea"/>
                          <a:cs typeface="Arial" panose="020B0604020202020204" pitchFamily="34" charset="0"/>
                        </a:rPr>
                        <a:t> </a:t>
                      </a:r>
                      <a:r>
                        <a:rPr lang="en-US" sz="2200" b="0" kern="1200" dirty="0">
                          <a:solidFill>
                            <a:schemeClr val="dk1"/>
                          </a:solidFill>
                          <a:latin typeface="Arial" panose="020B0604020202020204" pitchFamily="34" charset="0"/>
                          <a:ea typeface="+mn-ea"/>
                          <a:cs typeface="Arial" panose="020B0604020202020204" pitchFamily="34" charset="0"/>
                        </a:rPr>
                        <a:t>edition of Math, Science and Civics </a:t>
                      </a:r>
                      <a:br>
                        <a:rPr lang="en-US" sz="2200" b="0" kern="1200" dirty="0">
                          <a:solidFill>
                            <a:schemeClr val="dk1"/>
                          </a:solidFill>
                          <a:latin typeface="Arial" panose="020B0604020202020204" pitchFamily="34" charset="0"/>
                          <a:ea typeface="+mn-ea"/>
                          <a:cs typeface="Arial" panose="020B0604020202020204" pitchFamily="34" charset="0"/>
                        </a:rPr>
                      </a:br>
                      <a:r>
                        <a:rPr lang="en-US" sz="2200" b="0" kern="1200" dirty="0">
                          <a:solidFill>
                            <a:schemeClr val="dk1"/>
                          </a:solidFill>
                          <a:latin typeface="Arial" panose="020B0604020202020204" pitchFamily="34" charset="0"/>
                          <a:ea typeface="+mn-ea"/>
                          <a:cs typeface="Arial" panose="020B0604020202020204" pitchFamily="34" charset="0"/>
                        </a:rPr>
                        <a:t>(</a:t>
                      </a:r>
                      <a:r>
                        <a:rPr lang="en-US" sz="2200" b="0" kern="1200" dirty="0">
                          <a:solidFill>
                            <a:schemeClr val="dk1"/>
                          </a:solidFill>
                          <a:latin typeface="Arial" panose="020B0604020202020204" pitchFamily="34" charset="0"/>
                          <a:ea typeface="+mn-ea"/>
                          <a:cs typeface="Arial" panose="020B0604020202020204" pitchFamily="34" charset="0"/>
                          <a:hlinkClick r:id="rId2"/>
                        </a:rPr>
                        <a:t>if enrolled for less than 3 years</a:t>
                      </a:r>
                      <a:r>
                        <a:rPr lang="en-US" sz="2200" b="0" kern="1200" dirty="0">
                          <a:solidFill>
                            <a:schemeClr val="dk1"/>
                          </a:solidFill>
                          <a:latin typeface="Arial" panose="020B0604020202020204" pitchFamily="34" charset="0"/>
                          <a:ea typeface="+mn-ea"/>
                          <a:cs typeface="Arial" panose="020B0604020202020204" pitchFamily="34" charset="0"/>
                        </a:rPr>
                        <a:t>) </a:t>
                      </a:r>
                      <a:r>
                        <a:rPr lang="en-US" sz="2200" b="0" i="1" kern="1200" dirty="0">
                          <a:solidFill>
                            <a:srgbClr val="FF0000"/>
                          </a:solidFill>
                          <a:latin typeface="Arial" panose="020B0604020202020204" pitchFamily="34" charset="0"/>
                          <a:ea typeface="+mn-ea"/>
                          <a:cs typeface="Arial" panose="020B0604020202020204" pitchFamily="34" charset="0"/>
                        </a:rPr>
                        <a:t>(SR) </a:t>
                      </a:r>
                      <a:r>
                        <a:rPr lang="en-US" sz="2200" b="0" i="1" kern="1200" dirty="0">
                          <a:solidFill>
                            <a:schemeClr val="accent2"/>
                          </a:solidFill>
                          <a:latin typeface="Arial" panose="020B0604020202020204" pitchFamily="34" charset="0"/>
                          <a:ea typeface="+mn-ea"/>
                          <a:cs typeface="Arial" panose="020B0604020202020204" pitchFamily="34" charset="0"/>
                        </a:rPr>
                        <a:t>(FD) </a:t>
                      </a:r>
                      <a:endParaRPr lang="en-US" sz="2200" b="0"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7893769"/>
                  </a:ext>
                </a:extLst>
              </a:tr>
              <a:tr h="463736">
                <a:tc>
                  <a:txBody>
                    <a:bodyPr/>
                    <a:lstStyle/>
                    <a:p>
                      <a:pPr algn="ctr"/>
                      <a:r>
                        <a:rPr lang="en-US" sz="2200" b="1" kern="1200" dirty="0">
                          <a:solidFill>
                            <a:schemeClr val="dk1"/>
                          </a:solidFill>
                          <a:latin typeface="Arial" panose="020B0604020202020204" pitchFamily="34" charset="0"/>
                          <a:ea typeface="+mn-ea"/>
                          <a:cs typeface="Arial" panose="020B0604020202020204" pitchFamily="34" charset="0"/>
                        </a:rPr>
                        <a:t>Read aloud/repeat/clarify</a:t>
                      </a:r>
                      <a:r>
                        <a:rPr lang="en-US" sz="2200" kern="1200" dirty="0">
                          <a:solidFill>
                            <a:schemeClr val="dk1"/>
                          </a:solidFill>
                          <a:latin typeface="Arial" panose="020B0604020202020204" pitchFamily="34" charset="0"/>
                          <a:ea typeface="+mn-ea"/>
                          <a:cs typeface="Arial" panose="020B0604020202020204" pitchFamily="34" charset="0"/>
                        </a:rPr>
                        <a:t> </a:t>
                      </a:r>
                      <a:r>
                        <a:rPr lang="en-US" sz="2200" b="1" kern="1200" dirty="0">
                          <a:solidFill>
                            <a:schemeClr val="dk1"/>
                          </a:solidFill>
                          <a:latin typeface="Arial" panose="020B0604020202020204" pitchFamily="34" charset="0"/>
                          <a:ea typeface="+mn-ea"/>
                          <a:cs typeface="Arial" panose="020B0604020202020204" pitchFamily="34" charset="0"/>
                        </a:rPr>
                        <a:t>test </a:t>
                      </a:r>
                      <a:r>
                        <a:rPr lang="en-US" sz="2200" b="1" u="sng" kern="1200" dirty="0">
                          <a:solidFill>
                            <a:schemeClr val="dk1"/>
                          </a:solidFill>
                          <a:latin typeface="Arial" panose="020B0604020202020204" pitchFamily="34" charset="0"/>
                          <a:ea typeface="+mn-ea"/>
                          <a:cs typeface="Arial" panose="020B0604020202020204" pitchFamily="34" charset="0"/>
                        </a:rPr>
                        <a:t>directions</a:t>
                      </a:r>
                      <a:r>
                        <a:rPr lang="en-US" sz="2200" b="1" kern="1200" dirty="0">
                          <a:solidFill>
                            <a:schemeClr val="dk1"/>
                          </a:solidFill>
                          <a:latin typeface="Arial" panose="020B0604020202020204" pitchFamily="34" charset="0"/>
                          <a:ea typeface="+mn-ea"/>
                          <a:cs typeface="Arial" panose="020B0604020202020204" pitchFamily="34" charset="0"/>
                        </a:rPr>
                        <a:t> in student’s native language </a:t>
                      </a:r>
                    </a:p>
                  </a:txBody>
                  <a:tcPr/>
                </a:tc>
                <a:extLst>
                  <a:ext uri="{0D108BD9-81ED-4DB2-BD59-A6C34878D82A}">
                    <a16:rowId xmlns:a16="http://schemas.microsoft.com/office/drawing/2014/main" val="1246808279"/>
                  </a:ext>
                </a:extLst>
              </a:tr>
              <a:tr h="477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latin typeface="Arial" panose="020B0604020202020204" pitchFamily="34" charset="0"/>
                          <a:ea typeface="+mn-ea"/>
                          <a:cs typeface="Arial" panose="020B0604020202020204" pitchFamily="34" charset="0"/>
                        </a:rPr>
                        <a:t>“Stop testing” policy</a:t>
                      </a:r>
                      <a:endParaRPr lang="en-US" sz="2200" b="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29577374"/>
                  </a:ext>
                </a:extLst>
              </a:tr>
            </a:tbl>
          </a:graphicData>
        </a:graphic>
      </p:graphicFrame>
      <p:sp>
        <p:nvSpPr>
          <p:cNvPr id="2" name="Slide Number Placeholder 1">
            <a:extLst>
              <a:ext uri="{FF2B5EF4-FFF2-40B4-BE49-F238E27FC236}">
                <a16:creationId xmlns:a16="http://schemas.microsoft.com/office/drawing/2014/main" id="{FC240E93-439D-165D-BA6F-F0DB23E8289E}"/>
              </a:ext>
            </a:extLst>
          </p:cNvPr>
          <p:cNvSpPr>
            <a:spLocks noGrp="1"/>
          </p:cNvSpPr>
          <p:nvPr>
            <p:ph type="sldNum" sz="quarter" idx="12"/>
          </p:nvPr>
        </p:nvSpPr>
        <p:spPr/>
        <p:txBody>
          <a:bodyPr/>
          <a:lstStyle/>
          <a:p>
            <a:fld id="{68A8D22E-6BC5-9E47-900C-2BB94685D9F5}" type="slidenum">
              <a:rPr lang="en-US" smtClean="0"/>
              <a:t>41</a:t>
            </a:fld>
            <a:endParaRPr lang="en-US"/>
          </a:p>
        </p:txBody>
      </p:sp>
    </p:spTree>
    <p:extLst>
      <p:ext uri="{BB962C8B-B14F-4D97-AF65-F5344CB8AC3E}">
        <p14:creationId xmlns:p14="http://schemas.microsoft.com/office/powerpoint/2010/main" val="484112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D184-5E55-6A1F-600E-CA08B87C5563}"/>
              </a:ext>
            </a:extLst>
          </p:cNvPr>
          <p:cNvSpPr>
            <a:spLocks noGrp="1"/>
          </p:cNvSpPr>
          <p:nvPr>
            <p:ph type="title" idx="4294967295"/>
          </p:nvPr>
        </p:nvSpPr>
        <p:spPr>
          <a:xfrm>
            <a:off x="3144253" y="1452981"/>
            <a:ext cx="10515600" cy="3132138"/>
          </a:xfrm>
        </p:spPr>
        <p:txBody>
          <a:bodyPr>
            <a:normAutofit/>
          </a:bodyPr>
          <a:lstStyle/>
          <a:p>
            <a:r>
              <a:rPr lang="en-US">
                <a:solidFill>
                  <a:schemeClr val="tx1"/>
                </a:solidFill>
              </a:rPr>
              <a:t>5. Preparation for Testing</a:t>
            </a:r>
          </a:p>
        </p:txBody>
      </p:sp>
      <p:sp>
        <p:nvSpPr>
          <p:cNvPr id="3" name="Slide Number Placeholder 2">
            <a:extLst>
              <a:ext uri="{FF2B5EF4-FFF2-40B4-BE49-F238E27FC236}">
                <a16:creationId xmlns:a16="http://schemas.microsoft.com/office/drawing/2014/main" id="{5101A291-F689-215E-A182-49C2A3682803}"/>
              </a:ext>
            </a:extLst>
          </p:cNvPr>
          <p:cNvSpPr>
            <a:spLocks noGrp="1"/>
          </p:cNvSpPr>
          <p:nvPr>
            <p:ph type="sldNum" sz="quarter" idx="12"/>
          </p:nvPr>
        </p:nvSpPr>
        <p:spPr/>
        <p:txBody>
          <a:bodyPr/>
          <a:lstStyle/>
          <a:p>
            <a:fld id="{68A8D22E-6BC5-9E47-900C-2BB94685D9F5}" type="slidenum">
              <a:rPr lang="en-US" smtClean="0"/>
              <a:pPr/>
              <a:t>42</a:t>
            </a:fld>
            <a:endParaRPr lang="en-US"/>
          </a:p>
        </p:txBody>
      </p:sp>
    </p:spTree>
    <p:extLst>
      <p:ext uri="{BB962C8B-B14F-4D97-AF65-F5344CB8AC3E}">
        <p14:creationId xmlns:p14="http://schemas.microsoft.com/office/powerpoint/2010/main" val="1125100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3A70E-CFBF-FD84-699F-35142DC3F0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21187A-649A-68B0-FA13-62160E6B1DFA}"/>
              </a:ext>
            </a:extLst>
          </p:cNvPr>
          <p:cNvSpPr>
            <a:spLocks noGrp="1"/>
          </p:cNvSpPr>
          <p:nvPr>
            <p:ph type="title"/>
          </p:nvPr>
        </p:nvSpPr>
        <p:spPr>
          <a:xfrm>
            <a:off x="173179" y="308699"/>
            <a:ext cx="10515600" cy="861002"/>
          </a:xfrm>
        </p:spPr>
        <p:txBody>
          <a:bodyPr/>
          <a:lstStyle/>
          <a:p>
            <a:r>
              <a:rPr lang="en-US" dirty="0"/>
              <a:t>Poll Question</a:t>
            </a:r>
          </a:p>
        </p:txBody>
      </p:sp>
      <p:sp>
        <p:nvSpPr>
          <p:cNvPr id="4" name="Content Placeholder 3">
            <a:extLst>
              <a:ext uri="{FF2B5EF4-FFF2-40B4-BE49-F238E27FC236}">
                <a16:creationId xmlns:a16="http://schemas.microsoft.com/office/drawing/2014/main" id="{6CA9C09F-1B13-9B47-6B09-0D014DCE3BA3}"/>
              </a:ext>
            </a:extLst>
          </p:cNvPr>
          <p:cNvSpPr>
            <a:spLocks noGrp="1"/>
          </p:cNvSpPr>
          <p:nvPr>
            <p:ph idx="1"/>
          </p:nvPr>
        </p:nvSpPr>
        <p:spPr>
          <a:xfrm>
            <a:off x="173038" y="1470143"/>
            <a:ext cx="11784012" cy="4722577"/>
          </a:xfrm>
        </p:spPr>
        <p:txBody>
          <a:bodyPr>
            <a:noAutofit/>
          </a:bodyPr>
          <a:lstStyle/>
          <a:p>
            <a:pPr marL="0" indent="0">
              <a:lnSpc>
                <a:spcPct val="110000"/>
              </a:lnSpc>
              <a:buNone/>
            </a:pPr>
            <a:r>
              <a:rPr lang="en-US" sz="2500" b="1" dirty="0">
                <a:latin typeface="Arial"/>
                <a:cs typeface="Arial"/>
              </a:rPr>
              <a:t>How does your school generally review, assign, and verify accommodations for your students?</a:t>
            </a:r>
          </a:p>
          <a:p>
            <a:pPr marL="514350" indent="-514350">
              <a:lnSpc>
                <a:spcPct val="110000"/>
              </a:lnSpc>
              <a:buAutoNum type="alphaUcPeriod"/>
            </a:pPr>
            <a:r>
              <a:rPr lang="en-US" sz="2200" dirty="0">
                <a:latin typeface="Arial"/>
                <a:cs typeface="Arial"/>
              </a:rPr>
              <a:t>The </a:t>
            </a:r>
            <a:r>
              <a:rPr lang="en-US" sz="2200" i="1" dirty="0">
                <a:latin typeface="Arial"/>
                <a:cs typeface="Arial"/>
              </a:rPr>
              <a:t>test coordinator </a:t>
            </a:r>
            <a:r>
              <a:rPr lang="en-US" sz="2200" dirty="0">
                <a:latin typeface="Arial"/>
                <a:cs typeface="Arial"/>
              </a:rPr>
              <a:t>manages assigning all accommodations in the MCAS Portal (editing DESE's .CSV file and uploading student registration, or making updates directly in the MCAS Portal user interface).</a:t>
            </a:r>
          </a:p>
          <a:p>
            <a:pPr marL="514350" indent="-514350">
              <a:lnSpc>
                <a:spcPct val="110000"/>
              </a:lnSpc>
              <a:buAutoNum type="alphaUcPeriod"/>
            </a:pPr>
            <a:r>
              <a:rPr lang="en-US" sz="2200" dirty="0">
                <a:latin typeface="Arial"/>
                <a:cs typeface="Arial"/>
              </a:rPr>
              <a:t>The </a:t>
            </a:r>
            <a:r>
              <a:rPr lang="en-US" sz="2200" i="1" dirty="0">
                <a:latin typeface="Arial"/>
                <a:cs typeface="Arial"/>
              </a:rPr>
              <a:t>special education director </a:t>
            </a:r>
            <a:r>
              <a:rPr lang="en-US" sz="2200" dirty="0">
                <a:latin typeface="Arial"/>
                <a:cs typeface="Arial"/>
              </a:rPr>
              <a:t>does the steps in A above.</a:t>
            </a:r>
          </a:p>
          <a:p>
            <a:pPr marL="514350" indent="-514350">
              <a:lnSpc>
                <a:spcPct val="110000"/>
              </a:lnSpc>
              <a:buAutoNum type="alphaUcPeriod"/>
            </a:pPr>
            <a:r>
              <a:rPr lang="en-US" sz="2200" dirty="0">
                <a:latin typeface="Arial"/>
                <a:cs typeface="Arial"/>
              </a:rPr>
              <a:t>The special education director reviews and verifies IEP information, and then sends the data to the test coordinator to assign accommodations in the MCAS Portal. </a:t>
            </a:r>
          </a:p>
          <a:p>
            <a:pPr marL="514350" indent="-514350">
              <a:lnSpc>
                <a:spcPct val="110000"/>
              </a:lnSpc>
              <a:buAutoNum type="alphaUcPeriod"/>
            </a:pPr>
            <a:r>
              <a:rPr lang="en-US" sz="2200" dirty="0">
                <a:latin typeface="Arial"/>
                <a:cs typeface="Arial"/>
              </a:rPr>
              <a:t>The test coordinator and special education director meet to review, assign, and verify all student accommodations together. </a:t>
            </a:r>
          </a:p>
          <a:p>
            <a:pPr marL="514350" indent="-514350">
              <a:lnSpc>
                <a:spcPct val="110000"/>
              </a:lnSpc>
              <a:buAutoNum type="alphaUcPeriod"/>
            </a:pPr>
            <a:r>
              <a:rPr lang="en-US" sz="2200" dirty="0">
                <a:latin typeface="Arial"/>
                <a:cs typeface="Arial"/>
              </a:rPr>
              <a:t>Other (Please type your answer in the Q&amp;A.) </a:t>
            </a:r>
            <a:endParaRPr lang="en-US" sz="2200" dirty="0"/>
          </a:p>
        </p:txBody>
      </p:sp>
      <p:sp>
        <p:nvSpPr>
          <p:cNvPr id="2" name="Slide Number Placeholder 1">
            <a:extLst>
              <a:ext uri="{FF2B5EF4-FFF2-40B4-BE49-F238E27FC236}">
                <a16:creationId xmlns:a16="http://schemas.microsoft.com/office/drawing/2014/main" id="{D0D90E05-A37E-EB97-C6BF-334302DE0B63}"/>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pPr/>
              <a:t>43</a:t>
            </a:fld>
            <a:endParaRPr lang="en-US"/>
          </a:p>
        </p:txBody>
      </p:sp>
    </p:spTree>
    <p:extLst>
      <p:ext uri="{BB962C8B-B14F-4D97-AF65-F5344CB8AC3E}">
        <p14:creationId xmlns:p14="http://schemas.microsoft.com/office/powerpoint/2010/main" val="145516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CD01-1292-824E-082E-7939D3293A57}"/>
              </a:ext>
            </a:extLst>
          </p:cNvPr>
          <p:cNvSpPr>
            <a:spLocks noGrp="1"/>
          </p:cNvSpPr>
          <p:nvPr>
            <p:ph type="title"/>
          </p:nvPr>
        </p:nvSpPr>
        <p:spPr/>
        <p:txBody>
          <a:bodyPr/>
          <a:lstStyle/>
          <a:p>
            <a:r>
              <a:rPr lang="en-US"/>
              <a:t>Demonstration</a:t>
            </a:r>
          </a:p>
        </p:txBody>
      </p:sp>
      <p:sp>
        <p:nvSpPr>
          <p:cNvPr id="3" name="Content Placeholder 2">
            <a:extLst>
              <a:ext uri="{FF2B5EF4-FFF2-40B4-BE49-F238E27FC236}">
                <a16:creationId xmlns:a16="http://schemas.microsoft.com/office/drawing/2014/main" id="{ED7669C0-79C2-5A1C-C7FE-9E13122E8E7D}"/>
              </a:ext>
            </a:extLst>
          </p:cNvPr>
          <p:cNvSpPr>
            <a:spLocks noGrp="1"/>
          </p:cNvSpPr>
          <p:nvPr>
            <p:ph idx="1"/>
          </p:nvPr>
        </p:nvSpPr>
        <p:spPr/>
        <p:txBody>
          <a:bodyPr/>
          <a:lstStyle/>
          <a:p>
            <a:r>
              <a:rPr lang="en-US">
                <a:solidFill>
                  <a:schemeClr val="tx1"/>
                </a:solidFill>
              </a:rPr>
              <a:t>New Export Accommodations feature</a:t>
            </a:r>
          </a:p>
        </p:txBody>
      </p:sp>
      <p:sp>
        <p:nvSpPr>
          <p:cNvPr id="4" name="Slide Number Placeholder 3">
            <a:extLst>
              <a:ext uri="{FF2B5EF4-FFF2-40B4-BE49-F238E27FC236}">
                <a16:creationId xmlns:a16="http://schemas.microsoft.com/office/drawing/2014/main" id="{8FE56B1B-B69F-E634-BF30-9115667F4D82}"/>
              </a:ext>
            </a:extLst>
          </p:cNvPr>
          <p:cNvSpPr>
            <a:spLocks noGrp="1"/>
          </p:cNvSpPr>
          <p:nvPr>
            <p:ph type="sldNum" sz="quarter" idx="12"/>
          </p:nvPr>
        </p:nvSpPr>
        <p:spPr/>
        <p:txBody>
          <a:bodyPr/>
          <a:lstStyle/>
          <a:p>
            <a:fld id="{68A8D22E-6BC5-9E47-900C-2BB94685D9F5}" type="slidenum">
              <a:rPr lang="en-US" smtClean="0"/>
              <a:t>44</a:t>
            </a:fld>
            <a:endParaRPr lang="en-US"/>
          </a:p>
        </p:txBody>
      </p:sp>
    </p:spTree>
    <p:extLst>
      <p:ext uri="{BB962C8B-B14F-4D97-AF65-F5344CB8AC3E}">
        <p14:creationId xmlns:p14="http://schemas.microsoft.com/office/powerpoint/2010/main" val="3293449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848B1-12D4-18C9-227E-F1077A5815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0C5FD0-2F65-81B3-60E5-9138A584F6F0}"/>
              </a:ext>
            </a:extLst>
          </p:cNvPr>
          <p:cNvSpPr>
            <a:spLocks noGrp="1"/>
          </p:cNvSpPr>
          <p:nvPr>
            <p:ph type="title"/>
          </p:nvPr>
        </p:nvSpPr>
        <p:spPr/>
        <p:txBody>
          <a:bodyPr>
            <a:normAutofit/>
          </a:bodyPr>
          <a:lstStyle/>
          <a:p>
            <a:r>
              <a:rPr lang="en-US" dirty="0">
                <a:solidFill>
                  <a:schemeClr val="bg1"/>
                </a:solidFill>
              </a:rPr>
              <a:t>New Export Accommodations Feature</a:t>
            </a:r>
          </a:p>
        </p:txBody>
      </p:sp>
      <p:sp>
        <p:nvSpPr>
          <p:cNvPr id="2" name="Content Placeholder 1">
            <a:extLst>
              <a:ext uri="{FF2B5EF4-FFF2-40B4-BE49-F238E27FC236}">
                <a16:creationId xmlns:a16="http://schemas.microsoft.com/office/drawing/2014/main" id="{E14A6FF6-FABD-BDCE-F3EE-F8A1CE710AAE}"/>
              </a:ext>
            </a:extLst>
          </p:cNvPr>
          <p:cNvSpPr>
            <a:spLocks noGrp="1"/>
          </p:cNvSpPr>
          <p:nvPr>
            <p:ph idx="1"/>
          </p:nvPr>
        </p:nvSpPr>
        <p:spPr>
          <a:xfrm>
            <a:off x="79873" y="1591254"/>
            <a:ext cx="11890665" cy="4414692"/>
          </a:xfrm>
        </p:spPr>
        <p:txBody>
          <a:bodyPr>
            <a:normAutofit/>
          </a:bodyPr>
          <a:lstStyle/>
          <a:p>
            <a:pPr lvl="1">
              <a:spcAft>
                <a:spcPts val="500"/>
              </a:spcAft>
            </a:pPr>
            <a:r>
              <a:rPr lang="en-US" b="1">
                <a:solidFill>
                  <a:schemeClr val="tx1"/>
                </a:solidFill>
              </a:rPr>
              <a:t>New for 2026</a:t>
            </a:r>
            <a:r>
              <a:rPr lang="en-US">
                <a:solidFill>
                  <a:schemeClr val="tx1"/>
                </a:solidFill>
              </a:rPr>
              <a:t>: Test coordinators can verify accommodations using the Export Accommodations feature on the Students page in the MCAS Portal. (</a:t>
            </a:r>
            <a:r>
              <a:rPr lang="en-US" b="1">
                <a:solidFill>
                  <a:schemeClr val="tx1"/>
                </a:solidFill>
              </a:rPr>
              <a:t>Administration &gt; Students &gt; Export Accommodations</a:t>
            </a:r>
            <a:r>
              <a:rPr lang="en-US">
                <a:solidFill>
                  <a:schemeClr val="tx1"/>
                </a:solidFill>
              </a:rPr>
              <a:t>) </a:t>
            </a:r>
          </a:p>
          <a:p>
            <a:pPr lvl="2">
              <a:spcAft>
                <a:spcPts val="500"/>
              </a:spcAft>
            </a:pPr>
            <a:r>
              <a:rPr lang="en-US" sz="2400">
                <a:solidFill>
                  <a:schemeClr val="tx1"/>
                </a:solidFill>
              </a:rPr>
              <a:t>A .CSV file will be downloaded to your computer containing the students’ first and last names, SASIDs, and a 1 in the column for each accommodation selected for each student. </a:t>
            </a:r>
          </a:p>
          <a:p>
            <a:pPr marL="457200" lvl="1" indent="0">
              <a:spcAft>
                <a:spcPts val="500"/>
              </a:spcAft>
              <a:buNone/>
            </a:pPr>
            <a:endParaRPr lang="en-US" sz="2800">
              <a:latin typeface="Aptos" panose="020B0004020202020204" pitchFamily="34" charset="0"/>
            </a:endParaRPr>
          </a:p>
        </p:txBody>
      </p:sp>
      <p:pic>
        <p:nvPicPr>
          <p:cNvPr id="4" name="Picture 3" descr="Image of assigning accommodations in lighthouse.">
            <a:extLst>
              <a:ext uri="{FF2B5EF4-FFF2-40B4-BE49-F238E27FC236}">
                <a16:creationId xmlns:a16="http://schemas.microsoft.com/office/drawing/2014/main" id="{4EA70A8F-56F6-245B-32C3-B7123366D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02" y="3871752"/>
            <a:ext cx="7772400" cy="1743513"/>
          </a:xfrm>
          <a:prstGeom prst="rect">
            <a:avLst/>
          </a:prstGeom>
        </p:spPr>
      </p:pic>
      <p:pic>
        <p:nvPicPr>
          <p:cNvPr id="5" name="Picture 4" descr="Image of .CSV file.">
            <a:extLst>
              <a:ext uri="{FF2B5EF4-FFF2-40B4-BE49-F238E27FC236}">
                <a16:creationId xmlns:a16="http://schemas.microsoft.com/office/drawing/2014/main" id="{53B8F54E-2976-A2D1-58BE-16A97127D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458" y="5760499"/>
            <a:ext cx="8987080" cy="854144"/>
          </a:xfrm>
          <a:prstGeom prst="rect">
            <a:avLst/>
          </a:prstGeom>
        </p:spPr>
      </p:pic>
      <p:sp>
        <p:nvSpPr>
          <p:cNvPr id="6" name="Slide Number Placeholder 5">
            <a:extLst>
              <a:ext uri="{FF2B5EF4-FFF2-40B4-BE49-F238E27FC236}">
                <a16:creationId xmlns:a16="http://schemas.microsoft.com/office/drawing/2014/main" id="{985890FA-5D9D-56E2-945B-4711E9B5D796}"/>
              </a:ext>
            </a:extLst>
          </p:cNvPr>
          <p:cNvSpPr>
            <a:spLocks noGrp="1"/>
          </p:cNvSpPr>
          <p:nvPr>
            <p:ph type="sldNum" sz="quarter" idx="12"/>
          </p:nvPr>
        </p:nvSpPr>
        <p:spPr/>
        <p:txBody>
          <a:bodyPr/>
          <a:lstStyle/>
          <a:p>
            <a:fld id="{68A8D22E-6BC5-9E47-900C-2BB94685D9F5}" type="slidenum">
              <a:rPr lang="en-US" smtClean="0"/>
              <a:t>45</a:t>
            </a:fld>
            <a:endParaRPr lang="en-US"/>
          </a:p>
        </p:txBody>
      </p:sp>
    </p:spTree>
    <p:extLst>
      <p:ext uri="{BB962C8B-B14F-4D97-AF65-F5344CB8AC3E}">
        <p14:creationId xmlns:p14="http://schemas.microsoft.com/office/powerpoint/2010/main" val="1677697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17144D-392B-683F-8E6E-487E753F66CB}"/>
              </a:ext>
            </a:extLst>
          </p:cNvPr>
          <p:cNvSpPr>
            <a:spLocks noGrp="1"/>
          </p:cNvSpPr>
          <p:nvPr>
            <p:ph type="title"/>
          </p:nvPr>
        </p:nvSpPr>
        <p:spPr/>
        <p:txBody>
          <a:bodyPr>
            <a:normAutofit fontScale="90000"/>
          </a:bodyPr>
          <a:lstStyle/>
          <a:p>
            <a:r>
              <a:rPr lang="en-US">
                <a:solidFill>
                  <a:schemeClr val="bg1"/>
                </a:solidFill>
              </a:rPr>
              <a:t>Ensuring Accommodations Are Assigned</a:t>
            </a:r>
          </a:p>
        </p:txBody>
      </p:sp>
      <p:sp>
        <p:nvSpPr>
          <p:cNvPr id="2" name="Content Placeholder 1">
            <a:extLst>
              <a:ext uri="{FF2B5EF4-FFF2-40B4-BE49-F238E27FC236}">
                <a16:creationId xmlns:a16="http://schemas.microsoft.com/office/drawing/2014/main" id="{DA90278B-4343-4452-3142-3D0C52F6E1A7}"/>
              </a:ext>
            </a:extLst>
          </p:cNvPr>
          <p:cNvSpPr>
            <a:spLocks noGrp="1"/>
          </p:cNvSpPr>
          <p:nvPr>
            <p:ph idx="1"/>
          </p:nvPr>
        </p:nvSpPr>
        <p:spPr>
          <a:xfrm>
            <a:off x="79873" y="1591254"/>
            <a:ext cx="11890665" cy="4414692"/>
          </a:xfrm>
        </p:spPr>
        <p:txBody>
          <a:bodyPr>
            <a:normAutofit/>
          </a:bodyPr>
          <a:lstStyle/>
          <a:p>
            <a:pPr lvl="1">
              <a:spcAft>
                <a:spcPts val="500"/>
              </a:spcAft>
            </a:pPr>
            <a:r>
              <a:rPr lang="en-US" dirty="0">
                <a:solidFill>
                  <a:schemeClr val="tx1"/>
                </a:solidFill>
              </a:rPr>
              <a:t>Test coordinators and test administrators can view all assigned accommodations for each CBT class on the summary page that is provided with student logins. </a:t>
            </a:r>
          </a:p>
          <a:p>
            <a:pPr lvl="1">
              <a:spcAft>
                <a:spcPts val="500"/>
              </a:spcAft>
            </a:pPr>
            <a:r>
              <a:rPr lang="en-US" dirty="0">
                <a:solidFill>
                  <a:schemeClr val="tx1"/>
                </a:solidFill>
              </a:rPr>
              <a:t>Test coordinators and test administrators can view assigned accommodated forms for CBT on the View Details/Student Logins page in the MCAS Portal. (</a:t>
            </a:r>
            <a:r>
              <a:rPr lang="en-US" b="1" dirty="0">
                <a:solidFill>
                  <a:schemeClr val="tx1"/>
                </a:solidFill>
              </a:rPr>
              <a:t>Administration &gt; Test Scheduling &gt; select the scheduled test &gt; View Details/Student Logins</a:t>
            </a:r>
            <a:r>
              <a:rPr lang="en-US" dirty="0">
                <a:solidFill>
                  <a:schemeClr val="tx1"/>
                </a:solidFill>
              </a:rPr>
              <a:t>)</a:t>
            </a:r>
          </a:p>
          <a:p>
            <a:pPr lvl="1">
              <a:spcAft>
                <a:spcPts val="500"/>
              </a:spcAft>
            </a:pPr>
            <a:r>
              <a:rPr lang="en-US" dirty="0">
                <a:solidFill>
                  <a:schemeClr val="tx1"/>
                </a:solidFill>
              </a:rPr>
              <a:t>Individual student accommodations can be viewed on the Edit Students page in the MCAS Portal. (</a:t>
            </a:r>
            <a:r>
              <a:rPr lang="en-US" b="1" dirty="0">
                <a:solidFill>
                  <a:schemeClr val="tx1"/>
                </a:solidFill>
              </a:rPr>
              <a:t>Administration &gt; Students &gt; search for the student &gt; Edit</a:t>
            </a:r>
            <a:r>
              <a:rPr lang="en-US" dirty="0">
                <a:solidFill>
                  <a:schemeClr val="tx1"/>
                </a:solidFill>
              </a:rPr>
              <a:t>) </a:t>
            </a:r>
          </a:p>
          <a:p>
            <a:pPr marL="457200" lvl="1" indent="0">
              <a:spcAft>
                <a:spcPts val="500"/>
              </a:spcAft>
              <a:buNone/>
            </a:pPr>
            <a:endParaRPr lang="en-US" sz="28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7CA00782-3E45-5124-E0C3-A4D0A0D952A7}"/>
              </a:ext>
            </a:extLst>
          </p:cNvPr>
          <p:cNvSpPr>
            <a:spLocks noGrp="1"/>
          </p:cNvSpPr>
          <p:nvPr>
            <p:ph type="sldNum" sz="quarter" idx="12"/>
          </p:nvPr>
        </p:nvSpPr>
        <p:spPr/>
        <p:txBody>
          <a:bodyPr/>
          <a:lstStyle/>
          <a:p>
            <a:fld id="{68A8D22E-6BC5-9E47-900C-2BB94685D9F5}" type="slidenum">
              <a:rPr lang="en-US" smtClean="0"/>
              <a:t>46</a:t>
            </a:fld>
            <a:endParaRPr lang="en-US"/>
          </a:p>
        </p:txBody>
      </p:sp>
    </p:spTree>
    <p:extLst>
      <p:ext uri="{BB962C8B-B14F-4D97-AF65-F5344CB8AC3E}">
        <p14:creationId xmlns:p14="http://schemas.microsoft.com/office/powerpoint/2010/main" val="1799013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17144D-392B-683F-8E6E-487E753F66CB}"/>
              </a:ext>
            </a:extLst>
          </p:cNvPr>
          <p:cNvSpPr>
            <a:spLocks noGrp="1"/>
          </p:cNvSpPr>
          <p:nvPr>
            <p:ph type="title"/>
          </p:nvPr>
        </p:nvSpPr>
        <p:spPr/>
        <p:txBody>
          <a:bodyPr>
            <a:normAutofit/>
          </a:bodyPr>
          <a:lstStyle/>
          <a:p>
            <a:r>
              <a:rPr lang="en-US">
                <a:solidFill>
                  <a:schemeClr val="bg1"/>
                </a:solidFill>
              </a:rPr>
              <a:t>Preparing for Test Administration</a:t>
            </a:r>
          </a:p>
        </p:txBody>
      </p:sp>
      <p:sp>
        <p:nvSpPr>
          <p:cNvPr id="2" name="Content Placeholder 1">
            <a:extLst>
              <a:ext uri="{FF2B5EF4-FFF2-40B4-BE49-F238E27FC236}">
                <a16:creationId xmlns:a16="http://schemas.microsoft.com/office/drawing/2014/main" id="{DA90278B-4343-4452-3142-3D0C52F6E1A7}"/>
              </a:ext>
            </a:extLst>
          </p:cNvPr>
          <p:cNvSpPr>
            <a:spLocks noGrp="1"/>
          </p:cNvSpPr>
          <p:nvPr>
            <p:ph idx="1"/>
          </p:nvPr>
        </p:nvSpPr>
        <p:spPr/>
        <p:txBody>
          <a:bodyPr>
            <a:normAutofit/>
          </a:bodyPr>
          <a:lstStyle/>
          <a:p>
            <a:pPr>
              <a:spcBef>
                <a:spcPts val="600"/>
              </a:spcBef>
              <a:spcAft>
                <a:spcPts val="600"/>
              </a:spcAft>
            </a:pPr>
            <a:r>
              <a:rPr lang="en-US" sz="2800" dirty="0">
                <a:solidFill>
                  <a:schemeClr val="tx1"/>
                </a:solidFill>
              </a:rPr>
              <a:t>Provide training to those who will provide accommodations.</a:t>
            </a:r>
          </a:p>
          <a:p>
            <a:pPr lvl="1">
              <a:spcAft>
                <a:spcPts val="500"/>
              </a:spcAft>
            </a:pPr>
            <a:r>
              <a:rPr lang="en-US" sz="2400" dirty="0">
                <a:solidFill>
                  <a:schemeClr val="tx1"/>
                </a:solidFill>
              </a:rPr>
              <a:t>Test administrators</a:t>
            </a:r>
          </a:p>
          <a:p>
            <a:pPr lvl="1">
              <a:spcAft>
                <a:spcPts val="500"/>
              </a:spcAft>
            </a:pPr>
            <a:r>
              <a:rPr lang="en-US" sz="2400" dirty="0">
                <a:solidFill>
                  <a:schemeClr val="tx1"/>
                </a:solidFill>
              </a:rPr>
              <a:t>Other professional staff</a:t>
            </a:r>
          </a:p>
          <a:p>
            <a:pPr>
              <a:spcAft>
                <a:spcPts val="500"/>
              </a:spcAft>
            </a:pPr>
            <a:r>
              <a:rPr lang="en-US" dirty="0">
                <a:solidFill>
                  <a:schemeClr val="tx1"/>
                </a:solidFill>
              </a:rPr>
              <a:t>Develop plan to monitor accommodations that require 1:1 test administration.</a:t>
            </a:r>
          </a:p>
          <a:p>
            <a:pPr>
              <a:spcAft>
                <a:spcPts val="500"/>
              </a:spcAft>
            </a:pPr>
            <a:r>
              <a:rPr lang="en-US" sz="2800" dirty="0">
                <a:solidFill>
                  <a:schemeClr val="tx1"/>
                </a:solidFill>
              </a:rPr>
              <a:t>Provide students opportunities to view the </a:t>
            </a:r>
            <a:r>
              <a:rPr lang="en-US" sz="2800" b="1" dirty="0">
                <a:solidFill>
                  <a:schemeClr val="tx1"/>
                </a:solidFill>
              </a:rPr>
              <a:t>Student Tutorial </a:t>
            </a:r>
            <a:r>
              <a:rPr lang="en-US" sz="2800" dirty="0">
                <a:solidFill>
                  <a:schemeClr val="tx1"/>
                </a:solidFill>
              </a:rPr>
              <a:t>and take online </a:t>
            </a:r>
            <a:r>
              <a:rPr lang="en-US" sz="2800" b="1" dirty="0">
                <a:solidFill>
                  <a:schemeClr val="tx1"/>
                </a:solidFill>
              </a:rPr>
              <a:t>Practice tests </a:t>
            </a:r>
            <a:r>
              <a:rPr lang="en-US" sz="2800" dirty="0">
                <a:solidFill>
                  <a:schemeClr val="tx1"/>
                </a:solidFill>
              </a:rPr>
              <a:t>using accommodated format, if appropriate.</a:t>
            </a:r>
          </a:p>
          <a:p>
            <a:pPr>
              <a:spcAft>
                <a:spcPts val="500"/>
              </a:spcAft>
            </a:pPr>
            <a:r>
              <a:rPr lang="en-US" i="0" dirty="0">
                <a:solidFill>
                  <a:srgbClr val="212529"/>
                </a:solidFill>
                <a:effectLst/>
              </a:rPr>
              <a:t>Attend DESE </a:t>
            </a:r>
            <a:r>
              <a:rPr lang="en-US">
                <a:solidFill>
                  <a:srgbClr val="212529"/>
                </a:solidFill>
              </a:rPr>
              <a:t>trainings</a:t>
            </a:r>
            <a:r>
              <a:rPr lang="en-US" dirty="0">
                <a:solidFill>
                  <a:srgbClr val="212529"/>
                </a:solidFill>
              </a:rPr>
              <a:t> listed on the </a:t>
            </a:r>
            <a:r>
              <a:rPr lang="en-US" dirty="0">
                <a:solidFill>
                  <a:srgbClr val="212529"/>
                </a:solidFill>
                <a:hlinkClick r:id="rId2"/>
              </a:rPr>
              <a:t>Training Opportunities</a:t>
            </a:r>
            <a:r>
              <a:rPr lang="en-US" dirty="0">
                <a:solidFill>
                  <a:srgbClr val="212529"/>
                </a:solidFill>
              </a:rPr>
              <a:t> webpage.</a:t>
            </a:r>
            <a:endParaRPr lang="en-US" dirty="0"/>
          </a:p>
        </p:txBody>
      </p:sp>
      <p:sp>
        <p:nvSpPr>
          <p:cNvPr id="4" name="Slide Number Placeholder 3">
            <a:extLst>
              <a:ext uri="{FF2B5EF4-FFF2-40B4-BE49-F238E27FC236}">
                <a16:creationId xmlns:a16="http://schemas.microsoft.com/office/drawing/2014/main" id="{FCAD9FFF-C317-C5A4-7661-B647A390E0BC}"/>
              </a:ext>
            </a:extLst>
          </p:cNvPr>
          <p:cNvSpPr>
            <a:spLocks noGrp="1"/>
          </p:cNvSpPr>
          <p:nvPr>
            <p:ph type="sldNum" sz="quarter" idx="12"/>
          </p:nvPr>
        </p:nvSpPr>
        <p:spPr/>
        <p:txBody>
          <a:bodyPr/>
          <a:lstStyle/>
          <a:p>
            <a:fld id="{68A8D22E-6BC5-9E47-900C-2BB94685D9F5}" type="slidenum">
              <a:rPr lang="en-US" smtClean="0"/>
              <a:t>47</a:t>
            </a:fld>
            <a:endParaRPr lang="en-US"/>
          </a:p>
        </p:txBody>
      </p:sp>
    </p:spTree>
    <p:extLst>
      <p:ext uri="{BB962C8B-B14F-4D97-AF65-F5344CB8AC3E}">
        <p14:creationId xmlns:p14="http://schemas.microsoft.com/office/powerpoint/2010/main" val="1250617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DBF5C5-5398-DE1B-5543-C4DA11B59CA0}"/>
              </a:ext>
            </a:extLst>
          </p:cNvPr>
          <p:cNvSpPr>
            <a:spLocks noGrp="1"/>
          </p:cNvSpPr>
          <p:nvPr>
            <p:ph type="title"/>
          </p:nvPr>
        </p:nvSpPr>
        <p:spPr>
          <a:xfrm>
            <a:off x="173179" y="243323"/>
            <a:ext cx="10515600" cy="861002"/>
          </a:xfrm>
        </p:spPr>
        <p:txBody>
          <a:bodyPr>
            <a:noAutofit/>
          </a:bodyPr>
          <a:lstStyle/>
          <a:p>
            <a:r>
              <a:rPr lang="en-US" sz="3800" dirty="0">
                <a:solidFill>
                  <a:schemeClr val="bg1"/>
                </a:solidFill>
              </a:rPr>
              <a:t>REMINDER: </a:t>
            </a:r>
            <a:br>
              <a:rPr lang="en-US" sz="3800" dirty="0">
                <a:solidFill>
                  <a:schemeClr val="bg1"/>
                </a:solidFill>
              </a:rPr>
            </a:br>
            <a:r>
              <a:rPr lang="en-US" sz="3800" dirty="0">
                <a:solidFill>
                  <a:schemeClr val="bg1"/>
                </a:solidFill>
              </a:rPr>
              <a:t>Provide to all students during testing</a:t>
            </a:r>
          </a:p>
        </p:txBody>
      </p:sp>
      <p:sp>
        <p:nvSpPr>
          <p:cNvPr id="2" name="Content Placeholder 1">
            <a:extLst>
              <a:ext uri="{FF2B5EF4-FFF2-40B4-BE49-F238E27FC236}">
                <a16:creationId xmlns:a16="http://schemas.microsoft.com/office/drawing/2014/main" id="{0BC2B58E-5FBA-6AF7-5619-B0A72F04989C}"/>
              </a:ext>
            </a:extLst>
          </p:cNvPr>
          <p:cNvSpPr>
            <a:spLocks noGrp="1"/>
          </p:cNvSpPr>
          <p:nvPr>
            <p:ph idx="1"/>
          </p:nvPr>
        </p:nvSpPr>
        <p:spPr/>
        <p:txBody>
          <a:bodyPr>
            <a:normAutofit/>
          </a:bodyPr>
          <a:lstStyle/>
          <a:p>
            <a:r>
              <a:rPr lang="en-US" sz="3200">
                <a:solidFill>
                  <a:schemeClr val="tx1"/>
                </a:solidFill>
              </a:rPr>
              <a:t>Untimed test sessions</a:t>
            </a:r>
          </a:p>
          <a:p>
            <a:r>
              <a:rPr lang="en-US" sz="3200">
                <a:solidFill>
                  <a:schemeClr val="tx1"/>
                </a:solidFill>
              </a:rPr>
              <a:t>Blank scratch paper (including blank, lined, or graph paper)</a:t>
            </a:r>
          </a:p>
          <a:p>
            <a:r>
              <a:rPr lang="en-US" sz="3200">
                <a:solidFill>
                  <a:schemeClr val="tx1"/>
                </a:solidFill>
              </a:rPr>
              <a:t>Assistance from test administrator, as needed, to navigate the computer-based testing platform</a:t>
            </a:r>
          </a:p>
        </p:txBody>
      </p:sp>
      <p:sp>
        <p:nvSpPr>
          <p:cNvPr id="4" name="Slide Number Placeholder 3">
            <a:extLst>
              <a:ext uri="{FF2B5EF4-FFF2-40B4-BE49-F238E27FC236}">
                <a16:creationId xmlns:a16="http://schemas.microsoft.com/office/drawing/2014/main" id="{8F21A9E3-DD2C-9359-3F35-D8C311715634}"/>
              </a:ext>
            </a:extLst>
          </p:cNvPr>
          <p:cNvSpPr>
            <a:spLocks noGrp="1"/>
          </p:cNvSpPr>
          <p:nvPr>
            <p:ph type="sldNum" sz="quarter" idx="12"/>
          </p:nvPr>
        </p:nvSpPr>
        <p:spPr/>
        <p:txBody>
          <a:bodyPr/>
          <a:lstStyle/>
          <a:p>
            <a:fld id="{68A8D22E-6BC5-9E47-900C-2BB94685D9F5}" type="slidenum">
              <a:rPr lang="en-US" smtClean="0"/>
              <a:t>48</a:t>
            </a:fld>
            <a:endParaRPr lang="en-US"/>
          </a:p>
        </p:txBody>
      </p:sp>
    </p:spTree>
    <p:extLst>
      <p:ext uri="{BB962C8B-B14F-4D97-AF65-F5344CB8AC3E}">
        <p14:creationId xmlns:p14="http://schemas.microsoft.com/office/powerpoint/2010/main" val="1674273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0A414-AB9C-6580-7598-20FE91158F81}"/>
              </a:ext>
            </a:extLst>
          </p:cNvPr>
          <p:cNvSpPr>
            <a:spLocks noGrp="1"/>
          </p:cNvSpPr>
          <p:nvPr>
            <p:ph type="title"/>
          </p:nvPr>
        </p:nvSpPr>
        <p:spPr/>
        <p:txBody>
          <a:bodyPr/>
          <a:lstStyle/>
          <a:p>
            <a:r>
              <a:rPr lang="en-US" dirty="0">
                <a:solidFill>
                  <a:schemeClr val="bg1"/>
                </a:solidFill>
              </a:rPr>
              <a:t>Reminders for Paper-Based Testing </a:t>
            </a:r>
          </a:p>
        </p:txBody>
      </p:sp>
      <p:sp>
        <p:nvSpPr>
          <p:cNvPr id="2" name="Content Placeholder 1">
            <a:extLst>
              <a:ext uri="{FF2B5EF4-FFF2-40B4-BE49-F238E27FC236}">
                <a16:creationId xmlns:a16="http://schemas.microsoft.com/office/drawing/2014/main" id="{75641B45-AF02-274F-6343-EA1668BDA8EB}"/>
              </a:ext>
            </a:extLst>
          </p:cNvPr>
          <p:cNvSpPr>
            <a:spLocks noGrp="1"/>
          </p:cNvSpPr>
          <p:nvPr>
            <p:ph idx="1"/>
          </p:nvPr>
        </p:nvSpPr>
        <p:spPr>
          <a:xfrm>
            <a:off x="173179" y="1717713"/>
            <a:ext cx="11890665" cy="4653904"/>
          </a:xfrm>
        </p:spPr>
        <p:txBody>
          <a:bodyPr vert="horz" lIns="91440" tIns="45720" rIns="91440" bIns="45720" rtlCol="0" anchor="t">
            <a:normAutofit fontScale="92500" lnSpcReduction="10000"/>
          </a:bodyPr>
          <a:lstStyle/>
          <a:p>
            <a:pPr>
              <a:spcBef>
                <a:spcPts val="300"/>
              </a:spcBef>
              <a:spcAft>
                <a:spcPts val="600"/>
              </a:spcAft>
            </a:pPr>
            <a:r>
              <a:rPr lang="en-US" sz="2800" dirty="0">
                <a:solidFill>
                  <a:schemeClr val="tx1"/>
                </a:solidFill>
                <a:latin typeface="Arial"/>
                <a:cs typeface="Arial"/>
              </a:rPr>
              <a:t>Review and follow </a:t>
            </a:r>
            <a:r>
              <a:rPr lang="en-US" sz="2800" b="1" dirty="0">
                <a:solidFill>
                  <a:schemeClr val="tx1"/>
                </a:solidFill>
                <a:latin typeface="Arial"/>
                <a:cs typeface="Arial"/>
              </a:rPr>
              <a:t>Special Instructions </a:t>
            </a:r>
            <a:r>
              <a:rPr lang="en-US" sz="2800" dirty="0">
                <a:solidFill>
                  <a:schemeClr val="tx1"/>
                </a:solidFill>
                <a:latin typeface="Arial"/>
                <a:cs typeface="Arial"/>
              </a:rPr>
              <a:t>included with special test forms (e.g., braille, large-print) to ensure tests are scored properly.</a:t>
            </a:r>
          </a:p>
          <a:p>
            <a:pPr>
              <a:spcBef>
                <a:spcPts val="300"/>
              </a:spcBef>
              <a:spcAft>
                <a:spcPts val="600"/>
              </a:spcAft>
            </a:pPr>
            <a:r>
              <a:rPr lang="en-US" sz="2800" dirty="0">
                <a:solidFill>
                  <a:schemeClr val="tx1"/>
                </a:solidFill>
                <a:latin typeface="Arial"/>
                <a:cs typeface="Arial"/>
              </a:rPr>
              <a:t>Designate test administrators to transcribe large-print, braille, and other responses into standard booklet and include with original in </a:t>
            </a:r>
            <a:r>
              <a:rPr lang="en-US" sz="2800" b="1" dirty="0">
                <a:solidFill>
                  <a:schemeClr val="tx1"/>
                </a:solidFill>
                <a:latin typeface="Arial"/>
                <a:cs typeface="Arial"/>
              </a:rPr>
              <a:t>Special Handling Envelope.</a:t>
            </a:r>
          </a:p>
          <a:p>
            <a:pPr lvl="1">
              <a:spcBef>
                <a:spcPts val="300"/>
              </a:spcBef>
              <a:spcAft>
                <a:spcPts val="600"/>
              </a:spcAft>
            </a:pPr>
            <a:r>
              <a:rPr lang="en-US" dirty="0">
                <a:solidFill>
                  <a:schemeClr val="tx1"/>
                </a:solidFill>
                <a:latin typeface="Arial"/>
                <a:cs typeface="Arial"/>
              </a:rPr>
              <a:t>Refer to the </a:t>
            </a:r>
            <a:r>
              <a:rPr lang="en-US" dirty="0">
                <a:solidFill>
                  <a:srgbClr val="467886"/>
                </a:solidFill>
                <a:effectLst/>
                <a:latin typeface="Arial"/>
                <a:cs typeface="Arial"/>
                <a:hlinkClick r:id="rId2">
                  <a:extLst>
                    <a:ext uri="{A12FA001-AC4F-418D-AE19-62706E023703}">
                      <ahyp:hlinkClr xmlns:ahyp="http://schemas.microsoft.com/office/drawing/2018/hyperlinkcolor" val="tx"/>
                    </a:ext>
                  </a:extLst>
                </a:hlinkClick>
              </a:rPr>
              <a:t>Procedures for Scribing and Transcribing Student Responses (Appendix C)</a:t>
            </a:r>
            <a:r>
              <a:rPr lang="en-US" dirty="0">
                <a:solidFill>
                  <a:schemeClr val="tx1"/>
                </a:solidFill>
                <a:effectLst/>
                <a:latin typeface="Arial"/>
                <a:cs typeface="Arial"/>
              </a:rPr>
              <a:t> </a:t>
            </a:r>
            <a:r>
              <a:rPr lang="en-US" dirty="0">
                <a:solidFill>
                  <a:schemeClr val="tx1"/>
                </a:solidFill>
                <a:latin typeface="Arial"/>
                <a:cs typeface="Arial"/>
              </a:rPr>
              <a:t>of</a:t>
            </a:r>
            <a:r>
              <a:rPr lang="en-US" dirty="0">
                <a:solidFill>
                  <a:schemeClr val="tx1"/>
                </a:solidFill>
                <a:effectLst/>
                <a:latin typeface="Arial"/>
                <a:cs typeface="Arial"/>
              </a:rPr>
              <a:t> the </a:t>
            </a:r>
            <a:r>
              <a:rPr lang="en-US" i="1">
                <a:solidFill>
                  <a:schemeClr val="tx1"/>
                </a:solidFill>
                <a:effectLst/>
                <a:latin typeface="Arial"/>
                <a:cs typeface="Arial"/>
              </a:rPr>
              <a:t>Accessibility and Accommodation Manual</a:t>
            </a:r>
            <a:endParaRPr lang="en-US" b="1" i="1">
              <a:solidFill>
                <a:schemeClr val="tx1"/>
              </a:solidFill>
              <a:latin typeface="Arial"/>
              <a:cs typeface="Arial"/>
            </a:endParaRPr>
          </a:p>
          <a:p>
            <a:pPr>
              <a:spcBef>
                <a:spcPts val="300"/>
              </a:spcBef>
              <a:spcAft>
                <a:spcPts val="500"/>
              </a:spcAft>
            </a:pPr>
            <a:r>
              <a:rPr lang="en-US" sz="2800" dirty="0">
                <a:solidFill>
                  <a:schemeClr val="tx1"/>
                </a:solidFill>
                <a:latin typeface="Arial"/>
                <a:cs typeface="Arial"/>
              </a:rPr>
              <a:t>Typed responses: </a:t>
            </a:r>
          </a:p>
          <a:p>
            <a:pPr lvl="1">
              <a:spcBef>
                <a:spcPts val="300"/>
              </a:spcBef>
              <a:spcAft>
                <a:spcPts val="500"/>
              </a:spcAft>
            </a:pPr>
            <a:r>
              <a:rPr lang="en-US" dirty="0">
                <a:solidFill>
                  <a:schemeClr val="tx1"/>
                </a:solidFill>
                <a:latin typeface="Arial"/>
                <a:cs typeface="Arial"/>
              </a:rPr>
              <a:t>One item response per page</a:t>
            </a:r>
          </a:p>
          <a:p>
            <a:pPr lvl="1">
              <a:spcBef>
                <a:spcPts val="300"/>
              </a:spcBef>
              <a:spcAft>
                <a:spcPts val="500"/>
              </a:spcAft>
            </a:pPr>
            <a:r>
              <a:rPr lang="en-US" dirty="0">
                <a:solidFill>
                  <a:schemeClr val="tx1"/>
                </a:solidFill>
                <a:latin typeface="Arial"/>
                <a:cs typeface="Arial"/>
              </a:rPr>
              <a:t>Each response must not exceed one page</a:t>
            </a:r>
          </a:p>
          <a:p>
            <a:pPr lvl="1">
              <a:spcBef>
                <a:spcPts val="300"/>
              </a:spcBef>
              <a:spcAft>
                <a:spcPts val="500"/>
              </a:spcAft>
            </a:pPr>
            <a:r>
              <a:rPr lang="en-US" dirty="0">
                <a:solidFill>
                  <a:schemeClr val="tx1"/>
                </a:solidFill>
                <a:latin typeface="Arial"/>
                <a:cs typeface="Arial"/>
              </a:rPr>
              <a:t>Each page must include all parts of each item (e.g., a., b., c., d…)</a:t>
            </a:r>
          </a:p>
          <a:p>
            <a:pPr lvl="1">
              <a:spcBef>
                <a:spcPts val="300"/>
              </a:spcBef>
              <a:spcAft>
                <a:spcPts val="500"/>
              </a:spcAft>
            </a:pPr>
            <a:r>
              <a:rPr lang="en-US" dirty="0">
                <a:solidFill>
                  <a:schemeClr val="tx1"/>
                </a:solidFill>
                <a:latin typeface="Arial"/>
                <a:cs typeface="Arial"/>
              </a:rPr>
              <a:t>Include student information in header/footer according to Appendix C of the </a:t>
            </a:r>
            <a:r>
              <a:rPr lang="en-US" i="1" dirty="0">
                <a:solidFill>
                  <a:schemeClr val="tx1"/>
                </a:solidFill>
                <a:latin typeface="Arial"/>
                <a:cs typeface="Arial"/>
              </a:rPr>
              <a:t>Principal’s Administration Manual</a:t>
            </a:r>
            <a:endParaRPr lang="en-US" dirty="0">
              <a:solidFill>
                <a:schemeClr val="tx1"/>
              </a:solidFill>
              <a:latin typeface="Arial"/>
              <a:cs typeface="Arial"/>
            </a:endParaRPr>
          </a:p>
        </p:txBody>
      </p:sp>
      <p:sp>
        <p:nvSpPr>
          <p:cNvPr id="4" name="Slide Number Placeholder 3">
            <a:extLst>
              <a:ext uri="{FF2B5EF4-FFF2-40B4-BE49-F238E27FC236}">
                <a16:creationId xmlns:a16="http://schemas.microsoft.com/office/drawing/2014/main" id="{794048BC-679C-69FB-9D3D-5DBEEFFCAAB0}"/>
              </a:ext>
            </a:extLst>
          </p:cNvPr>
          <p:cNvSpPr>
            <a:spLocks noGrp="1"/>
          </p:cNvSpPr>
          <p:nvPr>
            <p:ph type="sldNum" sz="quarter" idx="12"/>
          </p:nvPr>
        </p:nvSpPr>
        <p:spPr/>
        <p:txBody>
          <a:bodyPr/>
          <a:lstStyle/>
          <a:p>
            <a:fld id="{68A8D22E-6BC5-9E47-900C-2BB94685D9F5}" type="slidenum">
              <a:rPr lang="en-US" smtClean="0"/>
              <a:t>49</a:t>
            </a:fld>
            <a:endParaRPr lang="en-US"/>
          </a:p>
        </p:txBody>
      </p:sp>
    </p:spTree>
    <p:extLst>
      <p:ext uri="{BB962C8B-B14F-4D97-AF65-F5344CB8AC3E}">
        <p14:creationId xmlns:p14="http://schemas.microsoft.com/office/powerpoint/2010/main" val="36348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879B5-4125-CF46-FB8C-7D2E2E09B332}"/>
              </a:ext>
            </a:extLst>
          </p:cNvPr>
          <p:cNvSpPr>
            <a:spLocks noGrp="1"/>
          </p:cNvSpPr>
          <p:nvPr>
            <p:ph type="title"/>
          </p:nvPr>
        </p:nvSpPr>
        <p:spPr/>
        <p:txBody>
          <a:bodyPr>
            <a:normAutofit fontScale="90000"/>
          </a:bodyPr>
          <a:lstStyle/>
          <a:p>
            <a:r>
              <a:rPr lang="en-US" sz="6000"/>
              <a:t>Today’s Agenda</a:t>
            </a:r>
            <a:endParaRPr lang="en-US"/>
          </a:p>
        </p:txBody>
      </p:sp>
      <p:sp>
        <p:nvSpPr>
          <p:cNvPr id="2" name="Content Placeholder 1">
            <a:extLst>
              <a:ext uri="{FF2B5EF4-FFF2-40B4-BE49-F238E27FC236}">
                <a16:creationId xmlns:a16="http://schemas.microsoft.com/office/drawing/2014/main" id="{677BFA75-AC3F-8B3A-7337-93F9BD11BFF1}"/>
              </a:ext>
            </a:extLst>
          </p:cNvPr>
          <p:cNvSpPr>
            <a:spLocks noGrp="1"/>
          </p:cNvSpPr>
          <p:nvPr>
            <p:ph idx="1"/>
          </p:nvPr>
        </p:nvSpPr>
        <p:spPr/>
        <p:txBody>
          <a:bodyPr vert="horz" lIns="91440" tIns="45720" rIns="91440" bIns="45720" rtlCol="0" anchor="t">
            <a:normAutofit/>
          </a:bodyPr>
          <a:lstStyle/>
          <a:p>
            <a:pPr marL="514350" indent="-514350">
              <a:lnSpc>
                <a:spcPct val="120000"/>
              </a:lnSpc>
              <a:spcBef>
                <a:spcPts val="0"/>
              </a:spcBef>
              <a:buFont typeface="+mj-lt"/>
              <a:buAutoNum type="arabicPeriod"/>
            </a:pPr>
            <a:r>
              <a:rPr lang="en-US" sz="3200" dirty="0">
                <a:solidFill>
                  <a:schemeClr val="tx1"/>
                </a:solidFill>
              </a:rPr>
              <a:t>Participation Requirements</a:t>
            </a:r>
          </a:p>
          <a:p>
            <a:pPr marL="514350" indent="-514350">
              <a:lnSpc>
                <a:spcPct val="120000"/>
              </a:lnSpc>
              <a:spcBef>
                <a:spcPts val="0"/>
              </a:spcBef>
              <a:buFont typeface="+mj-lt"/>
              <a:buAutoNum type="arabicPeriod"/>
            </a:pPr>
            <a:r>
              <a:rPr lang="en-US" sz="3200" dirty="0">
                <a:solidFill>
                  <a:schemeClr val="tx1"/>
                </a:solidFill>
              </a:rPr>
              <a:t>Important Updates and Reminders</a:t>
            </a:r>
          </a:p>
          <a:p>
            <a:pPr marL="514350" indent="-514350">
              <a:lnSpc>
                <a:spcPct val="120000"/>
              </a:lnSpc>
              <a:spcBef>
                <a:spcPts val="0"/>
              </a:spcBef>
              <a:buFont typeface="+mj-lt"/>
              <a:buAutoNum type="arabicPeriod"/>
            </a:pPr>
            <a:r>
              <a:rPr lang="en-US" sz="3200" dirty="0">
                <a:solidFill>
                  <a:schemeClr val="tx1"/>
                </a:solidFill>
              </a:rPr>
              <a:t>Student Registration</a:t>
            </a:r>
          </a:p>
          <a:p>
            <a:pPr marL="514350" indent="-514350">
              <a:lnSpc>
                <a:spcPct val="120000"/>
              </a:lnSpc>
              <a:spcBef>
                <a:spcPts val="0"/>
              </a:spcBef>
              <a:buFont typeface="+mj-lt"/>
              <a:buAutoNum type="arabicPeriod"/>
            </a:pPr>
            <a:r>
              <a:rPr lang="en-US" sz="3200" dirty="0">
                <a:solidFill>
                  <a:schemeClr val="tx1"/>
                </a:solidFill>
              </a:rPr>
              <a:t>Accessibility Features and Accommodations</a:t>
            </a:r>
          </a:p>
          <a:p>
            <a:pPr marL="514350" indent="-514350">
              <a:lnSpc>
                <a:spcPct val="120000"/>
              </a:lnSpc>
              <a:spcBef>
                <a:spcPts val="0"/>
              </a:spcBef>
              <a:buFont typeface="+mj-lt"/>
              <a:buAutoNum type="arabicPeriod"/>
            </a:pPr>
            <a:r>
              <a:rPr lang="en-US" sz="3200" dirty="0">
                <a:solidFill>
                  <a:schemeClr val="tx1"/>
                </a:solidFill>
              </a:rPr>
              <a:t>Preparation for Testing </a:t>
            </a:r>
          </a:p>
          <a:p>
            <a:pPr marL="514350" indent="-514350">
              <a:lnSpc>
                <a:spcPct val="120000"/>
              </a:lnSpc>
              <a:spcBef>
                <a:spcPts val="0"/>
              </a:spcBef>
              <a:buAutoNum type="arabicPeriod"/>
            </a:pPr>
            <a:r>
              <a:rPr lang="en-US" sz="3200" dirty="0">
                <a:solidFill>
                  <a:schemeClr val="tx1"/>
                </a:solidFill>
                <a:latin typeface="Arial"/>
                <a:cs typeface="Arial"/>
              </a:rPr>
              <a:t>Resources, Support, and Next Steps</a:t>
            </a:r>
          </a:p>
          <a:p>
            <a:pPr marL="514350" indent="-514350">
              <a:lnSpc>
                <a:spcPct val="120000"/>
              </a:lnSpc>
              <a:spcBef>
                <a:spcPts val="0"/>
              </a:spcBef>
              <a:buFont typeface="+mj-lt"/>
              <a:buAutoNum type="arabicPeriod"/>
            </a:pPr>
            <a:r>
              <a:rPr lang="en-US" sz="3200" dirty="0">
                <a:solidFill>
                  <a:schemeClr val="tx1"/>
                </a:solidFill>
              </a:rPr>
              <a:t>Live “Sandbox Time” </a:t>
            </a:r>
          </a:p>
        </p:txBody>
      </p:sp>
      <p:sp>
        <p:nvSpPr>
          <p:cNvPr id="4" name="Slide Number Placeholder 3">
            <a:extLst>
              <a:ext uri="{FF2B5EF4-FFF2-40B4-BE49-F238E27FC236}">
                <a16:creationId xmlns:a16="http://schemas.microsoft.com/office/drawing/2014/main" id="{FBC8A7E1-B672-E992-9B92-C006C3C19FA9}"/>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1539229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A2531D-AAA0-D60B-88D2-A4668E5C6193}"/>
              </a:ext>
            </a:extLst>
          </p:cNvPr>
          <p:cNvSpPr>
            <a:spLocks noGrp="1"/>
          </p:cNvSpPr>
          <p:nvPr>
            <p:ph type="title"/>
          </p:nvPr>
        </p:nvSpPr>
        <p:spPr/>
        <p:txBody>
          <a:bodyPr>
            <a:normAutofit fontScale="90000"/>
          </a:bodyPr>
          <a:lstStyle/>
          <a:p>
            <a:r>
              <a:rPr lang="en-US">
                <a:solidFill>
                  <a:schemeClr val="bg1"/>
                </a:solidFill>
              </a:rPr>
              <a:t>If a Student Refuses an Accommodation… </a:t>
            </a:r>
          </a:p>
        </p:txBody>
      </p:sp>
      <p:sp>
        <p:nvSpPr>
          <p:cNvPr id="2" name="Content Placeholder 1">
            <a:extLst>
              <a:ext uri="{FF2B5EF4-FFF2-40B4-BE49-F238E27FC236}">
                <a16:creationId xmlns:a16="http://schemas.microsoft.com/office/drawing/2014/main" id="{96DB3133-361B-D875-3BD7-20447A4F4B23}"/>
              </a:ext>
            </a:extLst>
          </p:cNvPr>
          <p:cNvSpPr>
            <a:spLocks noGrp="1"/>
          </p:cNvSpPr>
          <p:nvPr>
            <p:ph idx="1"/>
          </p:nvPr>
        </p:nvSpPr>
        <p:spPr>
          <a:xfrm>
            <a:off x="173179" y="1591254"/>
            <a:ext cx="11890665" cy="4692814"/>
          </a:xfrm>
        </p:spPr>
        <p:txBody>
          <a:bodyPr>
            <a:normAutofit lnSpcReduction="10000"/>
          </a:bodyPr>
          <a:lstStyle/>
          <a:p>
            <a:r>
              <a:rPr lang="en-US" sz="2600" dirty="0">
                <a:solidFill>
                  <a:schemeClr val="tx1"/>
                </a:solidFill>
              </a:rPr>
              <a:t>Document student’s refusal in writing; keep in student’s file.</a:t>
            </a:r>
          </a:p>
          <a:p>
            <a:pPr lvl="1"/>
            <a:r>
              <a:rPr lang="en-US" sz="2400" dirty="0">
                <a:solidFill>
                  <a:schemeClr val="tx1"/>
                </a:solidFill>
              </a:rPr>
              <a:t>Sample refusal form — available at </a:t>
            </a:r>
            <a:r>
              <a:rPr lang="en-US" sz="2400" dirty="0">
                <a:hlinkClick r:id="rId2"/>
              </a:rPr>
              <a:t>www.doe.mass.edu/mcas/accessibility/</a:t>
            </a:r>
            <a:endParaRPr lang="en-US" sz="2400" dirty="0"/>
          </a:p>
          <a:p>
            <a:r>
              <a:rPr lang="en-US" sz="2600" dirty="0">
                <a:solidFill>
                  <a:schemeClr val="tx1"/>
                </a:solidFill>
              </a:rPr>
              <a:t>Continue to make accommodation available, if needed, for remainder of test administration.</a:t>
            </a:r>
          </a:p>
          <a:p>
            <a:r>
              <a:rPr lang="en-US" sz="2600" dirty="0">
                <a:solidFill>
                  <a:schemeClr val="tx1"/>
                </a:solidFill>
              </a:rPr>
              <a:t>Do </a:t>
            </a:r>
            <a:r>
              <a:rPr lang="en-US" sz="2600" u="sng" dirty="0">
                <a:solidFill>
                  <a:schemeClr val="tx1"/>
                </a:solidFill>
              </a:rPr>
              <a:t>not</a:t>
            </a:r>
            <a:r>
              <a:rPr lang="en-US" sz="2600" dirty="0">
                <a:solidFill>
                  <a:schemeClr val="tx1"/>
                </a:solidFill>
              </a:rPr>
              <a:t> make student sign waiver of their right to receive the accommodation.</a:t>
            </a:r>
          </a:p>
          <a:p>
            <a:r>
              <a:rPr lang="en-US" sz="2600" dirty="0">
                <a:solidFill>
                  <a:schemeClr val="tx1"/>
                </a:solidFill>
              </a:rPr>
              <a:t>Notify parent/guardian of student’s refusal.</a:t>
            </a:r>
          </a:p>
          <a:p>
            <a:r>
              <a:rPr lang="en-US" sz="2600" dirty="0">
                <a:solidFill>
                  <a:schemeClr val="tx1"/>
                </a:solidFill>
              </a:rPr>
              <a:t>Amend IEP/504 plan for future testing.</a:t>
            </a:r>
          </a:p>
          <a:p>
            <a:pPr lvl="1"/>
            <a:r>
              <a:rPr lang="en-US" sz="2400" dirty="0">
                <a:solidFill>
                  <a:schemeClr val="tx1"/>
                </a:solidFill>
              </a:rPr>
              <a:t>If appropriate, list accommodation in the IEP/504 plan “as requested by student,” or remove it.</a:t>
            </a:r>
          </a:p>
          <a:p>
            <a:r>
              <a:rPr lang="en-US" sz="2600" dirty="0">
                <a:solidFill>
                  <a:schemeClr val="tx1"/>
                </a:solidFill>
              </a:rPr>
              <a:t>Update the information in student’s Student Registration if an accommodation was entered incorrectly or was not used.</a:t>
            </a:r>
          </a:p>
        </p:txBody>
      </p:sp>
      <p:sp>
        <p:nvSpPr>
          <p:cNvPr id="4" name="Slide Number Placeholder 3">
            <a:extLst>
              <a:ext uri="{FF2B5EF4-FFF2-40B4-BE49-F238E27FC236}">
                <a16:creationId xmlns:a16="http://schemas.microsoft.com/office/drawing/2014/main" id="{273A0D9F-4762-199E-EE78-5DE9F608EE99}"/>
              </a:ext>
            </a:extLst>
          </p:cNvPr>
          <p:cNvSpPr>
            <a:spLocks noGrp="1"/>
          </p:cNvSpPr>
          <p:nvPr>
            <p:ph type="sldNum" sz="quarter" idx="12"/>
          </p:nvPr>
        </p:nvSpPr>
        <p:spPr/>
        <p:txBody>
          <a:bodyPr/>
          <a:lstStyle/>
          <a:p>
            <a:fld id="{68A8D22E-6BC5-9E47-900C-2BB94685D9F5}" type="slidenum">
              <a:rPr lang="en-US" smtClean="0"/>
              <a:t>50</a:t>
            </a:fld>
            <a:endParaRPr lang="en-US"/>
          </a:p>
        </p:txBody>
      </p:sp>
    </p:spTree>
    <p:extLst>
      <p:ext uri="{BB962C8B-B14F-4D97-AF65-F5344CB8AC3E}">
        <p14:creationId xmlns:p14="http://schemas.microsoft.com/office/powerpoint/2010/main" val="377171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p:txBody>
          <a:bodyPr/>
          <a:lstStyle/>
          <a:p>
            <a:r>
              <a:rPr lang="en-US">
                <a:solidFill>
                  <a:schemeClr val="bg1"/>
                </a:solidFill>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idx="1"/>
          </p:nvPr>
        </p:nvSpPr>
        <p:spPr/>
        <p:txBody>
          <a:bodyPr/>
          <a:lstStyle/>
          <a:p>
            <a:pPr marL="0" indent="0">
              <a:buNone/>
            </a:pPr>
            <a:endParaRPr lang="en-US">
              <a:latin typeface="Arial" panose="020B0604020202020204" pitchFamily="34" charset="0"/>
              <a:cs typeface="Arial" panose="020B0604020202020204" pitchFamily="34" charset="0"/>
            </a:endParaRPr>
          </a:p>
          <a:p>
            <a:pPr marL="0" indent="0">
              <a:buNone/>
            </a:pPr>
            <a:endParaRPr lang="en-US"/>
          </a:p>
          <a:p>
            <a:pPr marL="0" indent="0" algn="ctr">
              <a:buNone/>
            </a:pPr>
            <a:r>
              <a:rPr lang="en-US" sz="4000">
                <a:solidFill>
                  <a:schemeClr val="tx1"/>
                </a:solidFill>
                <a:latin typeface="Arial" panose="020B0604020202020204" pitchFamily="34" charset="0"/>
                <a:cs typeface="Arial" panose="020B0604020202020204" pitchFamily="34" charset="0"/>
              </a:rPr>
              <a:t>Use the “Q&amp;A” feature</a:t>
            </a:r>
          </a:p>
          <a:p>
            <a:pPr marL="0" indent="0" algn="ctr">
              <a:buNone/>
            </a:pPr>
            <a:r>
              <a:rPr lang="en-US" sz="4000">
                <a:solidFill>
                  <a:schemeClr val="tx1"/>
                </a:solidFill>
                <a:latin typeface="Arial" panose="020B0604020202020204" pitchFamily="34" charset="0"/>
                <a:cs typeface="Arial" panose="020B0604020202020204" pitchFamily="34" charset="0"/>
              </a:rPr>
              <a:t> to ask questions</a:t>
            </a:r>
            <a:r>
              <a:rPr lang="en-US">
                <a:solidFill>
                  <a:schemeClr val="tx1"/>
                </a:solidFill>
                <a:latin typeface="Arial" panose="020B0604020202020204" pitchFamily="34" charset="0"/>
                <a:cs typeface="Arial" panose="020B0604020202020204" pitchFamily="34" charset="0"/>
              </a:rPr>
              <a:t>. </a:t>
            </a:r>
          </a:p>
        </p:txBody>
      </p:sp>
      <p:pic>
        <p:nvPicPr>
          <p:cNvPr id="6" name="Picture 5" descr="welcome screen">
            <a:extLst>
              <a:ext uri="{FF2B5EF4-FFF2-40B4-BE49-F238E27FC236}">
                <a16:creationId xmlns:a16="http://schemas.microsoft.com/office/drawing/2014/main" id="{334314B7-9A7A-4CA3-A616-00FC21CDC8C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649" y="3992424"/>
            <a:ext cx="3603678" cy="2186638"/>
          </a:xfrm>
          <a:prstGeom prst="rect">
            <a:avLst/>
          </a:prstGeom>
          <a:ln>
            <a:solidFill>
              <a:schemeClr val="bg1">
                <a:lumMod val="50000"/>
              </a:schemeClr>
            </a:solidFill>
          </a:ln>
        </p:spPr>
      </p:pic>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34F731A-C822-500B-C20B-A73F143548EC}"/>
              </a:ext>
            </a:extLst>
          </p:cNvPr>
          <p:cNvSpPr>
            <a:spLocks noGrp="1"/>
          </p:cNvSpPr>
          <p:nvPr>
            <p:ph type="sldNum" sz="quarter" idx="12"/>
          </p:nvPr>
        </p:nvSpPr>
        <p:spPr/>
        <p:txBody>
          <a:bodyPr/>
          <a:lstStyle/>
          <a:p>
            <a:fld id="{68A8D22E-6BC5-9E47-900C-2BB94685D9F5}" type="slidenum">
              <a:rPr lang="en-US" smtClean="0"/>
              <a:t>51</a:t>
            </a:fld>
            <a:endParaRPr lang="en-US"/>
          </a:p>
        </p:txBody>
      </p:sp>
    </p:spTree>
    <p:extLst>
      <p:ext uri="{BB962C8B-B14F-4D97-AF65-F5344CB8AC3E}">
        <p14:creationId xmlns:p14="http://schemas.microsoft.com/office/powerpoint/2010/main" val="1389024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AA7A3-7B1B-3D34-AFCB-312DC0CBB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4D7E4-1BF0-60FD-18D2-6F2D3B788AB7}"/>
              </a:ext>
            </a:extLst>
          </p:cNvPr>
          <p:cNvSpPr>
            <a:spLocks noGrp="1"/>
          </p:cNvSpPr>
          <p:nvPr>
            <p:ph type="title" idx="4294967295"/>
          </p:nvPr>
        </p:nvSpPr>
        <p:spPr>
          <a:xfrm>
            <a:off x="3144253" y="1452980"/>
            <a:ext cx="7654811" cy="3283611"/>
          </a:xfrm>
        </p:spPr>
        <p:txBody>
          <a:bodyPr>
            <a:normAutofit/>
          </a:bodyPr>
          <a:lstStyle/>
          <a:p>
            <a:r>
              <a:rPr lang="en-US">
                <a:solidFill>
                  <a:schemeClr val="tx1"/>
                </a:solidFill>
              </a:rPr>
              <a:t>6. Resources, Support, and Next Steps</a:t>
            </a:r>
          </a:p>
        </p:txBody>
      </p:sp>
      <p:sp>
        <p:nvSpPr>
          <p:cNvPr id="3" name="Slide Number Placeholder 2">
            <a:extLst>
              <a:ext uri="{FF2B5EF4-FFF2-40B4-BE49-F238E27FC236}">
                <a16:creationId xmlns:a16="http://schemas.microsoft.com/office/drawing/2014/main" id="{C24CD2EF-7CA1-9304-FB65-C8E3622E2E64}"/>
              </a:ext>
            </a:extLst>
          </p:cNvPr>
          <p:cNvSpPr>
            <a:spLocks noGrp="1"/>
          </p:cNvSpPr>
          <p:nvPr>
            <p:ph type="sldNum" sz="quarter" idx="12"/>
          </p:nvPr>
        </p:nvSpPr>
        <p:spPr/>
        <p:txBody>
          <a:bodyPr/>
          <a:lstStyle/>
          <a:p>
            <a:fld id="{68A8D22E-6BC5-9E47-900C-2BB94685D9F5}" type="slidenum">
              <a:rPr lang="en-US" smtClean="0"/>
              <a:pPr/>
              <a:t>52</a:t>
            </a:fld>
            <a:endParaRPr lang="en-US"/>
          </a:p>
        </p:txBody>
      </p:sp>
    </p:spTree>
    <p:extLst>
      <p:ext uri="{BB962C8B-B14F-4D97-AF65-F5344CB8AC3E}">
        <p14:creationId xmlns:p14="http://schemas.microsoft.com/office/powerpoint/2010/main" val="4173761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1507B-F4D6-0B4A-5A9C-3CFAD4573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B3885-31B9-7C93-F6F7-E15214B349C7}"/>
              </a:ext>
            </a:extLst>
          </p:cNvPr>
          <p:cNvSpPr>
            <a:spLocks noGrp="1"/>
          </p:cNvSpPr>
          <p:nvPr>
            <p:ph type="title"/>
          </p:nvPr>
        </p:nvSpPr>
        <p:spPr/>
        <p:txBody>
          <a:bodyPr/>
          <a:lstStyle/>
          <a:p>
            <a:r>
              <a:rPr lang="en-US" sz="3600">
                <a:solidFill>
                  <a:schemeClr val="bg1"/>
                </a:solidFill>
                <a:latin typeface="Arial" panose="020B0604020202020204" pitchFamily="34" charset="0"/>
                <a:cs typeface="Arial" panose="020B0604020202020204" pitchFamily="34" charset="0"/>
              </a:rPr>
              <a:t>Upcoming Training Sessions </a:t>
            </a:r>
            <a:endParaRPr lang="en-US" sz="3600" u="sng">
              <a:solidFill>
                <a:schemeClr val="bg1"/>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B23CFB20-A80C-2C12-EF28-7A3821A999D6}"/>
              </a:ext>
            </a:extLst>
          </p:cNvPr>
          <p:cNvGraphicFramePr>
            <a:graphicFrameLocks noGrp="1"/>
          </p:cNvGraphicFramePr>
          <p:nvPr>
            <p:ph idx="1"/>
            <p:extLst>
              <p:ext uri="{D42A27DB-BD31-4B8C-83A1-F6EECF244321}">
                <p14:modId xmlns:p14="http://schemas.microsoft.com/office/powerpoint/2010/main" val="768381474"/>
              </p:ext>
            </p:extLst>
          </p:nvPr>
        </p:nvGraphicFramePr>
        <p:xfrm>
          <a:off x="150814" y="1586981"/>
          <a:ext cx="11890372" cy="4488613"/>
        </p:xfrm>
        <a:graphic>
          <a:graphicData uri="http://schemas.openxmlformats.org/drawingml/2006/table">
            <a:tbl>
              <a:tblPr firstRow="1" bandRow="1">
                <a:tableStyleId>{5C22544A-7EE6-4342-B048-85BDC9FD1C3A}</a:tableStyleId>
              </a:tblPr>
              <a:tblGrid>
                <a:gridCol w="2972593">
                  <a:extLst>
                    <a:ext uri="{9D8B030D-6E8A-4147-A177-3AD203B41FA5}">
                      <a16:colId xmlns:a16="http://schemas.microsoft.com/office/drawing/2014/main" val="3017796956"/>
                    </a:ext>
                  </a:extLst>
                </a:gridCol>
                <a:gridCol w="2476891">
                  <a:extLst>
                    <a:ext uri="{9D8B030D-6E8A-4147-A177-3AD203B41FA5}">
                      <a16:colId xmlns:a16="http://schemas.microsoft.com/office/drawing/2014/main" val="3932785478"/>
                    </a:ext>
                  </a:extLst>
                </a:gridCol>
                <a:gridCol w="1932967">
                  <a:extLst>
                    <a:ext uri="{9D8B030D-6E8A-4147-A177-3AD203B41FA5}">
                      <a16:colId xmlns:a16="http://schemas.microsoft.com/office/drawing/2014/main" val="2135605287"/>
                    </a:ext>
                  </a:extLst>
                </a:gridCol>
                <a:gridCol w="4507921">
                  <a:extLst>
                    <a:ext uri="{9D8B030D-6E8A-4147-A177-3AD203B41FA5}">
                      <a16:colId xmlns:a16="http://schemas.microsoft.com/office/drawing/2014/main" val="1534402281"/>
                    </a:ext>
                  </a:extLst>
                </a:gridCol>
              </a:tblGrid>
              <a:tr h="648133">
                <a:tc>
                  <a:txBody>
                    <a:bodyPr/>
                    <a:lstStyle/>
                    <a:p>
                      <a:r>
                        <a:rPr lang="en-US" sz="1700" dirty="0">
                          <a:latin typeface="Arial" panose="020B0604020202020204" pitchFamily="34" charset="0"/>
                          <a:cs typeface="Arial" panose="020B0604020202020204" pitchFamily="34" charset="0"/>
                        </a:rPr>
                        <a:t>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a:latin typeface="Arial" panose="020B0604020202020204" pitchFamily="34" charset="0"/>
                          <a:cs typeface="Arial" panose="020B0604020202020204" pitchFamily="34" charset="0"/>
                        </a:rPr>
                        <a:t>Date and Registration Link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i="0" kern="1200">
                          <a:solidFill>
                            <a:schemeClr val="lt1"/>
                          </a:solidFill>
                          <a:effectLst/>
                          <a:latin typeface="Arial" panose="020B0604020202020204" pitchFamily="34" charset="0"/>
                          <a:ea typeface="+mn-ea"/>
                          <a:cs typeface="Arial" panose="020B0604020202020204" pitchFamily="34" charset="0"/>
                        </a:rPr>
                        <a:t>Intended Audience</a:t>
                      </a:r>
                      <a:endParaRPr lang="en-US" sz="17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i="0" kern="1200">
                          <a:solidFill>
                            <a:schemeClr val="lt1"/>
                          </a:solidFill>
                          <a:effectLst/>
                          <a:latin typeface="Arial" panose="020B0604020202020204" pitchFamily="34" charset="0"/>
                          <a:ea typeface="+mn-ea"/>
                          <a:cs typeface="Arial" panose="020B0604020202020204" pitchFamily="34" charset="0"/>
                        </a:rPr>
                        <a:t>Recommended </a:t>
                      </a:r>
                      <a:br>
                        <a:rPr lang="en-US" sz="1700" b="1" i="0" kern="1200">
                          <a:solidFill>
                            <a:schemeClr val="lt1"/>
                          </a:solidFill>
                          <a:effectLst/>
                          <a:latin typeface="Arial" panose="020B0604020202020204" pitchFamily="34" charset="0"/>
                          <a:ea typeface="+mn-ea"/>
                          <a:cs typeface="Arial" panose="020B0604020202020204" pitchFamily="34" charset="0"/>
                        </a:rPr>
                      </a:br>
                      <a:r>
                        <a:rPr lang="en-US" sz="1700" b="1" i="0" kern="1200">
                          <a:solidFill>
                            <a:schemeClr val="lt1"/>
                          </a:solidFill>
                          <a:effectLst/>
                          <a:latin typeface="Arial" panose="020B0604020202020204" pitchFamily="34" charset="0"/>
                          <a:ea typeface="+mn-ea"/>
                          <a:cs typeface="Arial" panose="020B0604020202020204" pitchFamily="34" charset="0"/>
                        </a:rPr>
                        <a:t>Read-Ahead Materials</a:t>
                      </a:r>
                      <a:endParaRPr lang="en-US" sz="17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821798"/>
                  </a:ext>
                </a:extLst>
              </a:tr>
              <a:tr h="2067852">
                <a:tc>
                  <a:txBody>
                    <a:bodyPr/>
                    <a:lstStyle/>
                    <a:p>
                      <a:r>
                        <a:rPr lang="en-US" sz="2000" b="0" i="0" kern="1200">
                          <a:solidFill>
                            <a:srgbClr val="000000"/>
                          </a:solidFill>
                          <a:effectLst/>
                          <a:latin typeface="Arial" panose="020B0604020202020204" pitchFamily="34" charset="0"/>
                          <a:ea typeface="+mn-ea"/>
                          <a:cs typeface="Arial" panose="020B0604020202020204" pitchFamily="34" charset="0"/>
                        </a:rPr>
                        <a:t>MCAS Test Security and Administration Protocols</a:t>
                      </a:r>
                    </a:p>
                    <a:p>
                      <a:endParaRPr lang="en-US" sz="2000" b="0" i="0" kern="1200">
                        <a:solidFill>
                          <a:srgbClr val="000000"/>
                        </a:solidFill>
                        <a:effectLst/>
                        <a:latin typeface="Arial" panose="020B0604020202020204" pitchFamily="34" charset="0"/>
                        <a:ea typeface="+mn-ea"/>
                        <a:cs typeface="Arial" panose="020B0604020202020204" pitchFamily="34" charset="0"/>
                      </a:endParaRPr>
                    </a:p>
                    <a:p>
                      <a:r>
                        <a:rPr lang="en-US" sz="2000" b="0" i="0" kern="1200">
                          <a:solidFill>
                            <a:srgbClr val="000000"/>
                          </a:solidFill>
                          <a:effectLst/>
                          <a:latin typeface="Arial" panose="020B0604020202020204" pitchFamily="34" charset="0"/>
                          <a:ea typeface="+mn-ea"/>
                          <a:cs typeface="Arial" panose="020B0604020202020204" pitchFamily="34" charset="0"/>
                        </a:rPr>
                        <a:t>for </a:t>
                      </a:r>
                      <a:r>
                        <a:rPr lang="en-US" sz="2000" b="1" i="0" kern="1200">
                          <a:solidFill>
                            <a:srgbClr val="000000"/>
                          </a:solidFill>
                          <a:effectLst/>
                          <a:latin typeface="Arial" panose="020B0604020202020204" pitchFamily="34" charset="0"/>
                          <a:ea typeface="+mn-ea"/>
                          <a:cs typeface="Arial" panose="020B0604020202020204" pitchFamily="34" charset="0"/>
                        </a:rPr>
                        <a:t>Returning</a:t>
                      </a:r>
                      <a:r>
                        <a:rPr lang="en-US" sz="2000" b="0" i="0" kern="1200">
                          <a:solidFill>
                            <a:srgbClr val="000000"/>
                          </a:solidFill>
                          <a:effectLst/>
                          <a:latin typeface="Arial" panose="020B0604020202020204" pitchFamily="34" charset="0"/>
                          <a:ea typeface="+mn-ea"/>
                          <a:cs typeface="Arial" panose="020B0604020202020204" pitchFamily="34" charset="0"/>
                        </a:rPr>
                        <a:t> Staff</a:t>
                      </a:r>
                      <a:endParaRPr lang="en-US" sz="200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a:solidFill>
                            <a:schemeClr val="tx1"/>
                          </a:solidFill>
                          <a:effectLst/>
                          <a:latin typeface="Arial" panose="020B0604020202020204" pitchFamily="34" charset="0"/>
                          <a:ea typeface="+mn-ea"/>
                          <a:cs typeface="Arial" panose="020B0604020202020204" pitchFamily="34" charset="0"/>
                          <a:hlinkClick r:id="rId3"/>
                        </a:rPr>
                        <a:t>Tuesday, Jan. 27 at 9:30–11:15 a.m.</a:t>
                      </a:r>
                      <a:endParaRPr lang="en-US" sz="2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b="0" i="0" kern="1200">
                          <a:solidFill>
                            <a:srgbClr val="000000"/>
                          </a:solidFill>
                          <a:effectLst/>
                          <a:latin typeface="Arial" panose="020B0604020202020204" pitchFamily="34" charset="0"/>
                          <a:ea typeface="+mn-ea"/>
                          <a:cs typeface="Arial" panose="020B0604020202020204" pitchFamily="34" charset="0"/>
                        </a:rPr>
                        <a:t>The Spring 2026 MCAS Principal's Administration Manual is planned to be available in advance of this session. </a:t>
                      </a:r>
                    </a:p>
                    <a:p>
                      <a:pPr marL="285750" indent="-285750">
                        <a:buFont typeface="Arial" panose="020B0604020202020204" pitchFamily="34" charset="0"/>
                        <a:buChar char="•"/>
                      </a:pPr>
                      <a:r>
                        <a:rPr lang="en-US" sz="2000" b="0" i="0" kern="1200">
                          <a:solidFill>
                            <a:srgbClr val="000000"/>
                          </a:solidFill>
                          <a:effectLst/>
                          <a:latin typeface="Arial" panose="020B0604020202020204" pitchFamily="34" charset="0"/>
                          <a:ea typeface="+mn-ea"/>
                          <a:cs typeface="Arial" panose="020B0604020202020204" pitchFamily="34" charset="0"/>
                        </a:rPr>
                        <a:t>Participants are encouraged to review Part I — MCAS Test Security Requirements prior to the training session.</a:t>
                      </a:r>
                      <a:endParaRPr lang="en-US" sz="200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9486312"/>
                  </a:ext>
                </a:extLst>
              </a:tr>
              <a:tr h="1296265">
                <a:tc>
                  <a:txBody>
                    <a:bodyPr/>
                    <a:lstStyle/>
                    <a:p>
                      <a:r>
                        <a:rPr lang="en-US" sz="2000" b="0" i="0" kern="1200">
                          <a:solidFill>
                            <a:srgbClr val="000000"/>
                          </a:solidFill>
                          <a:effectLst/>
                          <a:latin typeface="Arial" panose="020B0604020202020204" pitchFamily="34" charset="0"/>
                          <a:ea typeface="+mn-ea"/>
                          <a:cs typeface="Arial" panose="020B0604020202020204" pitchFamily="34" charset="0"/>
                        </a:rPr>
                        <a:t>MCAS Test Security and Administration Protocols</a:t>
                      </a:r>
                    </a:p>
                    <a:p>
                      <a:endParaRPr lang="en-US" sz="2000" b="0" i="0" kern="1200">
                        <a:solidFill>
                          <a:srgbClr val="000000"/>
                        </a:solidFill>
                        <a:effectLst/>
                        <a:latin typeface="Arial" panose="020B0604020202020204" pitchFamily="34" charset="0"/>
                        <a:ea typeface="+mn-ea"/>
                        <a:cs typeface="Arial" panose="020B0604020202020204" pitchFamily="34" charset="0"/>
                      </a:endParaRPr>
                    </a:p>
                    <a:p>
                      <a:r>
                        <a:rPr lang="en-US" sz="2000" b="0" i="0" kern="1200">
                          <a:solidFill>
                            <a:srgbClr val="000000"/>
                          </a:solidFill>
                          <a:effectLst/>
                          <a:latin typeface="Arial" panose="020B0604020202020204" pitchFamily="34" charset="0"/>
                          <a:ea typeface="+mn-ea"/>
                          <a:cs typeface="Arial" panose="020B0604020202020204" pitchFamily="34" charset="0"/>
                        </a:rPr>
                        <a:t>for </a:t>
                      </a:r>
                      <a:r>
                        <a:rPr lang="en-US" sz="2000" b="1" i="0" kern="1200">
                          <a:solidFill>
                            <a:srgbClr val="000000"/>
                          </a:solidFill>
                          <a:effectLst/>
                          <a:latin typeface="Arial" panose="020B0604020202020204" pitchFamily="34" charset="0"/>
                          <a:ea typeface="+mn-ea"/>
                          <a:cs typeface="Arial" panose="020B0604020202020204" pitchFamily="34" charset="0"/>
                        </a:rPr>
                        <a:t>New</a:t>
                      </a:r>
                      <a:r>
                        <a:rPr lang="en-US" sz="2000" b="0" i="0" kern="1200">
                          <a:solidFill>
                            <a:srgbClr val="000000"/>
                          </a:solidFill>
                          <a:effectLst/>
                          <a:latin typeface="Arial" panose="020B0604020202020204" pitchFamily="34" charset="0"/>
                          <a:ea typeface="+mn-ea"/>
                          <a:cs typeface="Arial" panose="020B0604020202020204" pitchFamily="34" charset="0"/>
                        </a:rPr>
                        <a:t> Staff</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a:solidFill>
                            <a:schemeClr val="tx1"/>
                          </a:solidFill>
                          <a:effectLst/>
                          <a:latin typeface="Arial" panose="020B0604020202020204" pitchFamily="34" charset="0"/>
                          <a:ea typeface="+mn-ea"/>
                          <a:cs typeface="Arial" panose="020B0604020202020204" pitchFamily="34" charset="0"/>
                          <a:hlinkClick r:id="rId4"/>
                        </a:rPr>
                        <a:t>Thursday, Jan. 29 at 9:30–11:15 a.m.</a:t>
                      </a:r>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rgbClr val="000000"/>
                          </a:solidFill>
                          <a:latin typeface="Arial" panose="020B0604020202020204" pitchFamily="34" charset="0"/>
                          <a:cs typeface="Arial" panose="020B0604020202020204" pitchFamily="34" charset="0"/>
                        </a:rPr>
                        <a:t>Same 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268679"/>
                  </a:ext>
                </a:extLst>
              </a:tr>
            </a:tbl>
          </a:graphicData>
        </a:graphic>
      </p:graphicFrame>
      <p:sp>
        <p:nvSpPr>
          <p:cNvPr id="3" name="Slide Number Placeholder 2">
            <a:extLst>
              <a:ext uri="{FF2B5EF4-FFF2-40B4-BE49-F238E27FC236}">
                <a16:creationId xmlns:a16="http://schemas.microsoft.com/office/drawing/2014/main" id="{59CB7EDC-EEF1-0B48-5793-4B88EE90BBD1}"/>
              </a:ext>
            </a:extLst>
          </p:cNvPr>
          <p:cNvSpPr>
            <a:spLocks noGrp="1"/>
          </p:cNvSpPr>
          <p:nvPr>
            <p:ph type="sldNum" sz="quarter" idx="12"/>
          </p:nvPr>
        </p:nvSpPr>
        <p:spPr/>
        <p:txBody>
          <a:bodyPr/>
          <a:lstStyle/>
          <a:p>
            <a:fld id="{68A8D22E-6BC5-9E47-900C-2BB94685D9F5}" type="slidenum">
              <a:rPr lang="en-US" smtClean="0"/>
              <a:t>53</a:t>
            </a:fld>
            <a:endParaRPr lang="en-US"/>
          </a:p>
        </p:txBody>
      </p:sp>
    </p:spTree>
    <p:extLst>
      <p:ext uri="{BB962C8B-B14F-4D97-AF65-F5344CB8AC3E}">
        <p14:creationId xmlns:p14="http://schemas.microsoft.com/office/powerpoint/2010/main" val="411623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1EED-103E-293C-73D1-B6E67154B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247FD-624B-73E6-7ACB-8A959732756E}"/>
              </a:ext>
            </a:extLst>
          </p:cNvPr>
          <p:cNvSpPr>
            <a:spLocks noGrp="1"/>
          </p:cNvSpPr>
          <p:nvPr>
            <p:ph type="title"/>
          </p:nvPr>
        </p:nvSpPr>
        <p:spPr/>
        <p:txBody>
          <a:bodyPr/>
          <a:lstStyle/>
          <a:p>
            <a:r>
              <a:rPr lang="en-US" sz="3600">
                <a:solidFill>
                  <a:schemeClr val="bg1"/>
                </a:solidFill>
                <a:latin typeface="Arial" panose="020B0604020202020204" pitchFamily="34" charset="0"/>
                <a:cs typeface="Arial" panose="020B0604020202020204" pitchFamily="34" charset="0"/>
              </a:rPr>
              <a:t>Upcoming Training Sessions </a:t>
            </a:r>
            <a:endParaRPr lang="en-US" sz="3600" u="sng">
              <a:solidFill>
                <a:schemeClr val="bg1"/>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78C0A5DB-922B-3F03-2170-8EC5D705DF81}"/>
              </a:ext>
            </a:extLst>
          </p:cNvPr>
          <p:cNvGraphicFramePr>
            <a:graphicFrameLocks noGrp="1"/>
          </p:cNvGraphicFramePr>
          <p:nvPr>
            <p:ph idx="1"/>
            <p:extLst>
              <p:ext uri="{D42A27DB-BD31-4B8C-83A1-F6EECF244321}">
                <p14:modId xmlns:p14="http://schemas.microsoft.com/office/powerpoint/2010/main" val="879030047"/>
              </p:ext>
            </p:extLst>
          </p:nvPr>
        </p:nvGraphicFramePr>
        <p:xfrm>
          <a:off x="87549" y="1163238"/>
          <a:ext cx="11868922" cy="5576132"/>
        </p:xfrm>
        <a:graphic>
          <a:graphicData uri="http://schemas.openxmlformats.org/drawingml/2006/table">
            <a:tbl>
              <a:tblPr firstRow="1" bandRow="1">
                <a:tableStyleId>{5C22544A-7EE6-4342-B048-85BDC9FD1C3A}</a:tableStyleId>
              </a:tblPr>
              <a:tblGrid>
                <a:gridCol w="2967231">
                  <a:extLst>
                    <a:ext uri="{9D8B030D-6E8A-4147-A177-3AD203B41FA5}">
                      <a16:colId xmlns:a16="http://schemas.microsoft.com/office/drawing/2014/main" val="3017796956"/>
                    </a:ext>
                  </a:extLst>
                </a:gridCol>
                <a:gridCol w="2633255">
                  <a:extLst>
                    <a:ext uri="{9D8B030D-6E8A-4147-A177-3AD203B41FA5}">
                      <a16:colId xmlns:a16="http://schemas.microsoft.com/office/drawing/2014/main" val="3932785478"/>
                    </a:ext>
                  </a:extLst>
                </a:gridCol>
                <a:gridCol w="3072561">
                  <a:extLst>
                    <a:ext uri="{9D8B030D-6E8A-4147-A177-3AD203B41FA5}">
                      <a16:colId xmlns:a16="http://schemas.microsoft.com/office/drawing/2014/main" val="2135605287"/>
                    </a:ext>
                  </a:extLst>
                </a:gridCol>
                <a:gridCol w="3195875">
                  <a:extLst>
                    <a:ext uri="{9D8B030D-6E8A-4147-A177-3AD203B41FA5}">
                      <a16:colId xmlns:a16="http://schemas.microsoft.com/office/drawing/2014/main" val="1534402281"/>
                    </a:ext>
                  </a:extLst>
                </a:gridCol>
              </a:tblGrid>
              <a:tr h="546932">
                <a:tc>
                  <a:txBody>
                    <a:bodyPr/>
                    <a:lstStyle/>
                    <a:p>
                      <a:r>
                        <a:rPr lang="en-US" sz="1400">
                          <a:latin typeface="Arial" panose="020B0604020202020204" pitchFamily="34" charset="0"/>
                          <a:cs typeface="Arial" panose="020B0604020202020204" pitchFamily="34" charset="0"/>
                        </a:rPr>
                        <a:t>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Arial" panose="020B0604020202020204" pitchFamily="34" charset="0"/>
                          <a:cs typeface="Arial" panose="020B0604020202020204" pitchFamily="34" charset="0"/>
                        </a:rPr>
                        <a:t>Date and Registration Link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kern="1200">
                          <a:solidFill>
                            <a:schemeClr val="lt1"/>
                          </a:solidFill>
                          <a:effectLst/>
                          <a:latin typeface="Arial" panose="020B0604020202020204" pitchFamily="34" charset="0"/>
                          <a:ea typeface="+mn-ea"/>
                          <a:cs typeface="Arial" panose="020B0604020202020204" pitchFamily="34" charset="0"/>
                        </a:rPr>
                        <a:t>Intended Audience</a:t>
                      </a: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kern="1200">
                          <a:solidFill>
                            <a:schemeClr val="lt1"/>
                          </a:solidFill>
                          <a:effectLst/>
                          <a:latin typeface="Arial" panose="020B0604020202020204" pitchFamily="34" charset="0"/>
                          <a:ea typeface="+mn-ea"/>
                          <a:cs typeface="Arial" panose="020B0604020202020204" pitchFamily="34" charset="0"/>
                        </a:rPr>
                        <a:t>Recommended </a:t>
                      </a:r>
                      <a:br>
                        <a:rPr lang="en-US" sz="1400" b="1" i="0" kern="1200">
                          <a:solidFill>
                            <a:schemeClr val="lt1"/>
                          </a:solidFill>
                          <a:effectLst/>
                          <a:latin typeface="Arial" panose="020B0604020202020204" pitchFamily="34" charset="0"/>
                          <a:ea typeface="+mn-ea"/>
                          <a:cs typeface="Arial" panose="020B0604020202020204" pitchFamily="34" charset="0"/>
                        </a:rPr>
                      </a:br>
                      <a:r>
                        <a:rPr lang="en-US" sz="1400" b="1" i="0" kern="1200">
                          <a:solidFill>
                            <a:schemeClr val="lt1"/>
                          </a:solidFill>
                          <a:effectLst/>
                          <a:latin typeface="Arial" panose="020B0604020202020204" pitchFamily="34" charset="0"/>
                          <a:ea typeface="+mn-ea"/>
                          <a:cs typeface="Arial" panose="020B0604020202020204" pitchFamily="34" charset="0"/>
                        </a:rPr>
                        <a:t>Read-Ahead Materials</a:t>
                      </a: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821798"/>
                  </a:ext>
                </a:extLst>
              </a:tr>
              <a:tr h="1073028">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Technology Coordinator Training</a:t>
                      </a:r>
                    </a:p>
                    <a:p>
                      <a:endParaRPr lang="en-US" sz="1800" b="0" i="0" kern="120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a:solidFill>
                            <a:srgbClr val="000000"/>
                          </a:solidFill>
                          <a:effectLst/>
                          <a:latin typeface="Arial" panose="020B0604020202020204" pitchFamily="34" charset="0"/>
                          <a:ea typeface="+mn-ea"/>
                          <a:cs typeface="Arial" panose="020B0604020202020204" pitchFamily="34" charset="0"/>
                        </a:rPr>
                        <a:t>All</a:t>
                      </a:r>
                      <a:r>
                        <a:rPr lang="en-US" sz="1800" b="0" i="0" kern="1200">
                          <a:solidFill>
                            <a:srgbClr val="000000"/>
                          </a:solidFill>
                          <a:effectLst/>
                          <a:latin typeface="Arial" panose="020B0604020202020204" pitchFamily="34" charset="0"/>
                          <a:ea typeface="+mn-ea"/>
                          <a:cs typeface="Arial" panose="020B0604020202020204" pitchFamily="34" charset="0"/>
                        </a:rPr>
                        <a:t> levels of experience</a:t>
                      </a:r>
                      <a:endParaRPr lang="en-US" sz="180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a:solidFill>
                            <a:schemeClr val="tx1"/>
                          </a:solidFill>
                          <a:effectLst/>
                          <a:latin typeface="Arial" panose="020B0604020202020204" pitchFamily="34" charset="0"/>
                          <a:ea typeface="+mn-ea"/>
                          <a:cs typeface="Arial" panose="020B0604020202020204" pitchFamily="34" charset="0"/>
                          <a:hlinkClick r:id="rId3"/>
                        </a:rPr>
                        <a:t>Monday, February 2 at 9:30–11:00 a.m.</a:t>
                      </a:r>
                      <a:endParaRPr lang="en-US" sz="1800" b="0" i="0" kern="120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Technology coordinators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a:solidFill>
                            <a:schemeClr val="tx1"/>
                          </a:solidFill>
                          <a:effectLst/>
                          <a:latin typeface="Arial" panose="020B0604020202020204" pitchFamily="34" charset="0"/>
                          <a:ea typeface="+mn-ea"/>
                          <a:cs typeface="Arial" panose="020B0604020202020204" pitchFamily="34" charset="0"/>
                          <a:hlinkClick r:id="rId4"/>
                        </a:rPr>
                        <a:t>MCAS Student Kiosk Technology Guide</a:t>
                      </a:r>
                      <a:endParaRPr lang="en-US" sz="18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8469644"/>
                  </a:ext>
                </a:extLst>
              </a:tr>
              <a:tr h="1063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Arial" panose="020B0604020202020204" pitchFamily="34" charset="0"/>
                          <a:cs typeface="Arial" panose="020B0604020202020204" pitchFamily="34" charset="0"/>
                        </a:rPr>
                        <a:t>Overview of the Spanish/English MCAS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0000"/>
                          </a:solidFill>
                          <a:latin typeface="Arial" panose="020B0604020202020204" pitchFamily="34" charset="0"/>
                          <a:cs typeface="Arial" panose="020B0604020202020204" pitchFamily="34" charset="0"/>
                        </a:rPr>
                        <a:t>All</a:t>
                      </a:r>
                      <a:r>
                        <a:rPr lang="en-US" sz="1800">
                          <a:solidFill>
                            <a:srgbClr val="000000"/>
                          </a:solidFill>
                          <a:latin typeface="Arial" panose="020B0604020202020204" pitchFamily="34" charset="0"/>
                          <a:cs typeface="Arial" panose="020B0604020202020204" pitchFamily="34" charset="0"/>
                        </a:rPr>
                        <a:t> levels of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a:solidFill>
                            <a:schemeClr val="tx1"/>
                          </a:solidFill>
                          <a:effectLst/>
                          <a:latin typeface="Arial" panose="020B0604020202020204" pitchFamily="34" charset="0"/>
                          <a:ea typeface="+mn-ea"/>
                          <a:cs typeface="Arial" panose="020B0604020202020204" pitchFamily="34" charset="0"/>
                          <a:hlinkClick r:id="rId5"/>
                        </a:rPr>
                        <a:t>Tuesday, February 10 at 9:30–11:00 a.m.</a:t>
                      </a:r>
                      <a:endParaRPr lang="en-US" sz="1800" b="0" i="0" kern="120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Principals and STCs, DTCs, EL directors, Dual Language program directors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a:solidFill>
                            <a:schemeClr val="tx1"/>
                          </a:solidFill>
                          <a:effectLst/>
                          <a:latin typeface="Arial" panose="020B0604020202020204" pitchFamily="34" charset="0"/>
                          <a:ea typeface="+mn-ea"/>
                          <a:cs typeface="Arial" panose="020B0604020202020204" pitchFamily="34" charset="0"/>
                          <a:hlinkClick r:id="rId6"/>
                        </a:rPr>
                        <a:t>Accessibility and Accommodations Manual for the 2025–26 Test Administrations</a:t>
                      </a:r>
                      <a:endParaRPr lang="en-US" sz="1800" u="none">
                        <a:solidFill>
                          <a:schemeClr val="tx1"/>
                        </a:solidFill>
                        <a:latin typeface="Arial" panose="020B0604020202020204" pitchFamily="34" charset="0"/>
                        <a:cs typeface="Arial" panose="020B0604020202020204" pitchFamily="34" charset="0"/>
                      </a:endParaRPr>
                    </a:p>
                    <a:p>
                      <a:endParaRPr lang="en-US" sz="18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2110951"/>
                  </a:ext>
                </a:extLst>
              </a:tr>
              <a:tr h="1073028">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Tasks in the MCAS Portal Before Testing</a:t>
                      </a:r>
                    </a:p>
                    <a:p>
                      <a:endParaRPr lang="en-US" sz="1800" b="0" i="0" kern="120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a:solidFill>
                            <a:srgbClr val="000000"/>
                          </a:solidFill>
                          <a:effectLst/>
                          <a:latin typeface="Arial" panose="020B0604020202020204" pitchFamily="34" charset="0"/>
                          <a:ea typeface="+mn-ea"/>
                          <a:cs typeface="Arial" panose="020B0604020202020204" pitchFamily="34" charset="0"/>
                        </a:rPr>
                        <a:t>All</a:t>
                      </a:r>
                      <a:r>
                        <a:rPr lang="en-US" sz="1800" b="0" i="0" kern="1200">
                          <a:solidFill>
                            <a:srgbClr val="000000"/>
                          </a:solidFill>
                          <a:effectLst/>
                          <a:latin typeface="Arial" panose="020B0604020202020204" pitchFamily="34" charset="0"/>
                          <a:ea typeface="+mn-ea"/>
                          <a:cs typeface="Arial" panose="020B0604020202020204" pitchFamily="34" charset="0"/>
                        </a:rPr>
                        <a:t> levels of experience</a:t>
                      </a:r>
                      <a:endParaRPr lang="en-US" sz="180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a:solidFill>
                            <a:schemeClr val="tx1"/>
                          </a:solidFill>
                          <a:effectLst/>
                          <a:latin typeface="Arial" panose="020B0604020202020204" pitchFamily="34" charset="0"/>
                          <a:ea typeface="+mn-ea"/>
                          <a:cs typeface="Arial" panose="020B0604020202020204" pitchFamily="34" charset="0"/>
                          <a:hlinkClick r:id="rId7"/>
                        </a:rPr>
                        <a:t>Wednesday, March 4 at 9:30–11:00 a.m.</a:t>
                      </a:r>
                      <a:endParaRPr lang="en-US" sz="18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Arial" panose="020B0604020202020204" pitchFamily="34" charset="0"/>
                          <a:ea typeface="+mn-ea"/>
                          <a:cs typeface="Arial" panose="020B0604020202020204" pitchFamily="34" charset="0"/>
                          <a:hlinkClick r:id="rId8"/>
                        </a:rPr>
                        <a:t>Guide to the MCAS Portal</a:t>
                      </a:r>
                      <a:endParaRPr lang="en-US" sz="18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9486312"/>
                  </a:ext>
                </a:extLst>
              </a:tr>
              <a:tr h="1073028">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Tasks in the MCAS Portal During and After Testing</a:t>
                      </a:r>
                    </a:p>
                    <a:p>
                      <a:endParaRPr lang="en-US" sz="1800" b="0" i="0" kern="120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a:solidFill>
                            <a:srgbClr val="000000"/>
                          </a:solidFill>
                          <a:effectLst/>
                          <a:latin typeface="Arial" panose="020B0604020202020204" pitchFamily="34" charset="0"/>
                          <a:ea typeface="+mn-ea"/>
                          <a:cs typeface="Arial" panose="020B0604020202020204" pitchFamily="34" charset="0"/>
                        </a:rPr>
                        <a:t>All</a:t>
                      </a:r>
                      <a:r>
                        <a:rPr lang="en-US" sz="1800" b="0" i="0" kern="1200">
                          <a:solidFill>
                            <a:srgbClr val="000000"/>
                          </a:solidFill>
                          <a:effectLst/>
                          <a:latin typeface="Arial" panose="020B0604020202020204" pitchFamily="34" charset="0"/>
                          <a:ea typeface="+mn-ea"/>
                          <a:cs typeface="Arial" panose="020B0604020202020204" pitchFamily="34" charset="0"/>
                        </a:rPr>
                        <a:t> levels of experience</a:t>
                      </a:r>
                      <a:endParaRPr lang="en-US" sz="180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a:solidFill>
                            <a:schemeClr val="tx1"/>
                          </a:solidFill>
                          <a:effectLst/>
                          <a:latin typeface="Arial" panose="020B0604020202020204" pitchFamily="34" charset="0"/>
                          <a:ea typeface="+mn-ea"/>
                          <a:cs typeface="Arial" panose="020B0604020202020204" pitchFamily="34" charset="0"/>
                          <a:hlinkClick r:id="rId9"/>
                        </a:rPr>
                        <a:t>Thursday, March 12 at 9:30–11:00 a.m.</a:t>
                      </a:r>
                      <a:endParaRPr lang="en-US"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Arial" panose="020B0604020202020204" pitchFamily="34" charset="0"/>
                          <a:ea typeface="+mn-ea"/>
                          <a:cs typeface="Arial" panose="020B0604020202020204" pitchFamily="34" charset="0"/>
                          <a:hlinkClick r:id="rId8"/>
                        </a:rPr>
                        <a:t>Guide to the MCAS Portal</a:t>
                      </a:r>
                      <a:endParaRPr lang="en-US" sz="18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latin typeface="Arial" panose="020B0604020202020204" pitchFamily="34" charset="0"/>
                        <a:cs typeface="Arial" panose="020B0604020202020204" pitchFamily="34" charset="0"/>
                      </a:endParaRPr>
                    </a:p>
                    <a:p>
                      <a:endParaRPr lang="en-US" sz="18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268679"/>
                  </a:ext>
                </a:extLst>
              </a:tr>
            </a:tbl>
          </a:graphicData>
        </a:graphic>
      </p:graphicFrame>
      <p:sp>
        <p:nvSpPr>
          <p:cNvPr id="3" name="Slide Number Placeholder 2">
            <a:extLst>
              <a:ext uri="{FF2B5EF4-FFF2-40B4-BE49-F238E27FC236}">
                <a16:creationId xmlns:a16="http://schemas.microsoft.com/office/drawing/2014/main" id="{71E5F910-6A6D-7080-A3F6-95CC12FBFC78}"/>
              </a:ext>
            </a:extLst>
          </p:cNvPr>
          <p:cNvSpPr>
            <a:spLocks noGrp="1"/>
          </p:cNvSpPr>
          <p:nvPr>
            <p:ph type="sldNum" sz="quarter" idx="12"/>
          </p:nvPr>
        </p:nvSpPr>
        <p:spPr/>
        <p:txBody>
          <a:bodyPr/>
          <a:lstStyle/>
          <a:p>
            <a:fld id="{68A8D22E-6BC5-9E47-900C-2BB94685D9F5}" type="slidenum">
              <a:rPr lang="en-US" smtClean="0"/>
              <a:t>54</a:t>
            </a:fld>
            <a:endParaRPr lang="en-US"/>
          </a:p>
        </p:txBody>
      </p:sp>
    </p:spTree>
    <p:extLst>
      <p:ext uri="{BB962C8B-B14F-4D97-AF65-F5344CB8AC3E}">
        <p14:creationId xmlns:p14="http://schemas.microsoft.com/office/powerpoint/2010/main" val="1369225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B40E-04C7-D1FF-9866-AC29CC331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A46F1-0305-6A98-64E6-EE93376B48E3}"/>
              </a:ext>
            </a:extLst>
          </p:cNvPr>
          <p:cNvSpPr>
            <a:spLocks noGrp="1"/>
          </p:cNvSpPr>
          <p:nvPr>
            <p:ph type="title"/>
          </p:nvPr>
        </p:nvSpPr>
        <p:spPr/>
        <p:txBody>
          <a:bodyPr/>
          <a:lstStyle/>
          <a:p>
            <a:r>
              <a:rPr lang="en-US" sz="3600">
                <a:solidFill>
                  <a:schemeClr val="bg1"/>
                </a:solidFill>
                <a:latin typeface="Arial" panose="020B0604020202020204" pitchFamily="34" charset="0"/>
                <a:cs typeface="Arial" panose="020B0604020202020204" pitchFamily="34" charset="0"/>
              </a:rPr>
              <a:t>Upcoming “Office Hours” Sessions </a:t>
            </a:r>
            <a:endParaRPr lang="en-US" sz="3600" u="sng">
              <a:solidFill>
                <a:schemeClr val="bg1"/>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5325F11B-0A36-9C59-D646-7D9DDCBEA2AC}"/>
              </a:ext>
            </a:extLst>
          </p:cNvPr>
          <p:cNvGraphicFramePr>
            <a:graphicFrameLocks noGrp="1"/>
          </p:cNvGraphicFramePr>
          <p:nvPr>
            <p:ph idx="1"/>
            <p:extLst>
              <p:ext uri="{D42A27DB-BD31-4B8C-83A1-F6EECF244321}">
                <p14:modId xmlns:p14="http://schemas.microsoft.com/office/powerpoint/2010/main" val="2456828504"/>
              </p:ext>
            </p:extLst>
          </p:nvPr>
        </p:nvGraphicFramePr>
        <p:xfrm>
          <a:off x="662988" y="1837169"/>
          <a:ext cx="10866024" cy="3718560"/>
        </p:xfrm>
        <a:graphic>
          <a:graphicData uri="http://schemas.openxmlformats.org/drawingml/2006/table">
            <a:tbl>
              <a:tblPr firstRow="1" bandRow="1">
                <a:tableStyleId>{5C22544A-7EE6-4342-B048-85BDC9FD1C3A}</a:tableStyleId>
              </a:tblPr>
              <a:tblGrid>
                <a:gridCol w="2605506">
                  <a:extLst>
                    <a:ext uri="{9D8B030D-6E8A-4147-A177-3AD203B41FA5}">
                      <a16:colId xmlns:a16="http://schemas.microsoft.com/office/drawing/2014/main" val="3017796956"/>
                    </a:ext>
                  </a:extLst>
                </a:gridCol>
                <a:gridCol w="2521751">
                  <a:extLst>
                    <a:ext uri="{9D8B030D-6E8A-4147-A177-3AD203B41FA5}">
                      <a16:colId xmlns:a16="http://schemas.microsoft.com/office/drawing/2014/main" val="3932785478"/>
                    </a:ext>
                  </a:extLst>
                </a:gridCol>
                <a:gridCol w="2812936">
                  <a:extLst>
                    <a:ext uri="{9D8B030D-6E8A-4147-A177-3AD203B41FA5}">
                      <a16:colId xmlns:a16="http://schemas.microsoft.com/office/drawing/2014/main" val="2135605287"/>
                    </a:ext>
                  </a:extLst>
                </a:gridCol>
                <a:gridCol w="2925831">
                  <a:extLst>
                    <a:ext uri="{9D8B030D-6E8A-4147-A177-3AD203B41FA5}">
                      <a16:colId xmlns:a16="http://schemas.microsoft.com/office/drawing/2014/main" val="1534402281"/>
                    </a:ext>
                  </a:extLst>
                </a:gridCol>
              </a:tblGrid>
              <a:tr h="532350">
                <a:tc>
                  <a:txBody>
                    <a:bodyPr/>
                    <a:lstStyle/>
                    <a:p>
                      <a:r>
                        <a:rPr lang="en-US" sz="2000">
                          <a:latin typeface="Arial" panose="020B0604020202020204" pitchFamily="34" charset="0"/>
                          <a:cs typeface="Arial" panose="020B0604020202020204" pitchFamily="34" charset="0"/>
                        </a:rPr>
                        <a:t>Session</a:t>
                      </a:r>
                    </a:p>
                  </a:txBody>
                  <a:tcPr>
                    <a:lnB w="12700" cap="flat" cmpd="sng" algn="ctr">
                      <a:solidFill>
                        <a:schemeClr val="tx1"/>
                      </a:solidFill>
                      <a:prstDash val="solid"/>
                      <a:round/>
                      <a:headEnd type="none" w="med" len="med"/>
                      <a:tailEnd type="none" w="med" len="med"/>
                    </a:lnB>
                  </a:tcPr>
                </a:tc>
                <a:tc>
                  <a:txBody>
                    <a:bodyPr/>
                    <a:lstStyle/>
                    <a:p>
                      <a:r>
                        <a:rPr lang="en-US" sz="2000">
                          <a:latin typeface="Arial" panose="020B0604020202020204" pitchFamily="34" charset="0"/>
                          <a:cs typeface="Arial" panose="020B0604020202020204" pitchFamily="34" charset="0"/>
                        </a:rPr>
                        <a:t>Date and Registration Link</a:t>
                      </a:r>
                    </a:p>
                  </a:txBody>
                  <a:tcPr>
                    <a:lnB w="12700" cap="flat" cmpd="sng" algn="ctr">
                      <a:solidFill>
                        <a:schemeClr val="tx1"/>
                      </a:solidFill>
                      <a:prstDash val="solid"/>
                      <a:round/>
                      <a:headEnd type="none" w="med" len="med"/>
                      <a:tailEnd type="none" w="med" len="med"/>
                    </a:lnB>
                  </a:tcPr>
                </a:tc>
                <a:tc>
                  <a:txBody>
                    <a:bodyPr/>
                    <a:lstStyle/>
                    <a:p>
                      <a:r>
                        <a:rPr lang="en-US" sz="2000" b="1" i="0" kern="1200">
                          <a:solidFill>
                            <a:schemeClr val="lt1"/>
                          </a:solidFill>
                          <a:effectLst/>
                          <a:latin typeface="Arial" panose="020B0604020202020204" pitchFamily="34" charset="0"/>
                          <a:ea typeface="+mn-ea"/>
                          <a:cs typeface="Arial" panose="020B0604020202020204" pitchFamily="34" charset="0"/>
                        </a:rPr>
                        <a:t>Intended Audience</a:t>
                      </a:r>
                      <a:endParaRPr lang="en-US" sz="200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2000" b="1" i="0" kern="1200">
                          <a:solidFill>
                            <a:schemeClr val="lt1"/>
                          </a:solidFill>
                          <a:effectLst/>
                          <a:latin typeface="Arial" panose="020B0604020202020204" pitchFamily="34" charset="0"/>
                          <a:ea typeface="+mn-ea"/>
                          <a:cs typeface="Arial" panose="020B0604020202020204" pitchFamily="34" charset="0"/>
                        </a:rPr>
                        <a:t>Recommended </a:t>
                      </a:r>
                      <a:br>
                        <a:rPr lang="en-US" sz="2000" b="1" i="0" kern="1200">
                          <a:solidFill>
                            <a:schemeClr val="lt1"/>
                          </a:solidFill>
                          <a:effectLst/>
                          <a:latin typeface="Arial" panose="020B0604020202020204" pitchFamily="34" charset="0"/>
                          <a:ea typeface="+mn-ea"/>
                          <a:cs typeface="Arial" panose="020B0604020202020204" pitchFamily="34" charset="0"/>
                        </a:rPr>
                      </a:br>
                      <a:r>
                        <a:rPr lang="en-US" sz="2000" b="1" i="0" kern="1200">
                          <a:solidFill>
                            <a:schemeClr val="lt1"/>
                          </a:solidFill>
                          <a:effectLst/>
                          <a:latin typeface="Arial" panose="020B0604020202020204" pitchFamily="34" charset="0"/>
                          <a:ea typeface="+mn-ea"/>
                          <a:cs typeface="Arial" panose="020B0604020202020204" pitchFamily="34" charset="0"/>
                        </a:rPr>
                        <a:t>Read-Ahead Materials</a:t>
                      </a:r>
                      <a:endParaRPr lang="en-US" sz="200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821798"/>
                  </a:ext>
                </a:extLst>
              </a:tr>
              <a:tr h="760500">
                <a:tc>
                  <a:txBody>
                    <a:bodyPr/>
                    <a:lstStyle/>
                    <a:p>
                      <a:r>
                        <a:rPr lang="en-US" sz="2000" b="0">
                          <a:solidFill>
                            <a:srgbClr val="000000"/>
                          </a:solidFill>
                          <a:latin typeface="Arial" panose="020B0604020202020204" pitchFamily="34" charset="0"/>
                          <a:cs typeface="Arial" panose="020B0604020202020204" pitchFamily="34" charset="0"/>
                        </a:rPr>
                        <a:t>Office Hours for Accessibility and Accommodations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kern="1200">
                          <a:solidFill>
                            <a:schemeClr val="tx1"/>
                          </a:solidFill>
                          <a:effectLst/>
                          <a:latin typeface="Arial" panose="020B0604020202020204" pitchFamily="34" charset="0"/>
                          <a:ea typeface="+mn-ea"/>
                          <a:cs typeface="Arial" panose="020B0604020202020204" pitchFamily="34" charset="0"/>
                          <a:hlinkClick r:id="rId3"/>
                        </a:rPr>
                        <a:t>Monday, Jan. 26 at 9:30–10:30 a.m.</a:t>
                      </a:r>
                      <a:endParaRPr lang="en-US" sz="2000" b="0" i="0" kern="120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kern="1200">
                          <a:solidFill>
                            <a:srgbClr val="000000"/>
                          </a:solidFill>
                          <a:effectLst/>
                          <a:latin typeface="Arial" panose="020B0604020202020204" pitchFamily="34" charset="0"/>
                          <a:ea typeface="+mn-ea"/>
                          <a:cs typeface="Arial" panose="020B0604020202020204" pitchFamily="34" charset="0"/>
                        </a:rPr>
                        <a:t>Principals and STCs, DTCs, special education supervisors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a:solidFill>
                            <a:schemeClr val="tx1"/>
                          </a:solidFill>
                          <a:latin typeface="Arial" panose="020B0604020202020204" pitchFamily="34" charset="0"/>
                          <a:cs typeface="Arial" panose="020B0604020202020204" pitchFamily="34" charset="0"/>
                          <a:hlinkClick r:id="rId4"/>
                        </a:rPr>
                        <a:t>Accessibility and Accommodations Manual</a:t>
                      </a:r>
                      <a:endParaRPr lang="en-US" sz="2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3350362"/>
                  </a:ext>
                </a:extLst>
              </a:tr>
              <a:tr h="760500">
                <a:tc>
                  <a:txBody>
                    <a:bodyPr/>
                    <a:lstStyle/>
                    <a:p>
                      <a:r>
                        <a:rPr lang="en-US" sz="2000" b="0" i="0" kern="1200">
                          <a:solidFill>
                            <a:srgbClr val="000000"/>
                          </a:solidFill>
                          <a:effectLst/>
                          <a:latin typeface="Arial" panose="020B0604020202020204" pitchFamily="34" charset="0"/>
                          <a:ea typeface="+mn-ea"/>
                          <a:cs typeface="Arial" panose="020B0604020202020204" pitchFamily="34" charset="0"/>
                        </a:rPr>
                        <a:t>Student Registration Office Hours </a:t>
                      </a:r>
                    </a:p>
                    <a:p>
                      <a:endParaRPr lang="en-US" sz="2000" b="0" i="0" kern="1200">
                        <a:solidFill>
                          <a:srgbClr val="00000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a:solidFill>
                            <a:schemeClr val="tx1"/>
                          </a:solidFill>
                          <a:effectLst/>
                          <a:latin typeface="Arial" panose="020B0604020202020204" pitchFamily="34" charset="0"/>
                          <a:ea typeface="+mn-ea"/>
                          <a:cs typeface="Arial" panose="020B0604020202020204" pitchFamily="34" charset="0"/>
                          <a:hlinkClick r:id="rId5"/>
                        </a:rPr>
                        <a:t>Wednesday, Jan. 28 at 9:30–10:30 a.m.</a:t>
                      </a:r>
                      <a:endParaRPr lang="en-US" sz="2000" b="0" i="0" kern="120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a:solidFill>
                            <a:schemeClr val="tx1"/>
                          </a:solidFill>
                          <a:effectLst/>
                          <a:latin typeface="Arial" panose="020B0604020202020204" pitchFamily="34" charset="0"/>
                          <a:ea typeface="+mn-ea"/>
                          <a:cs typeface="Arial" panose="020B0604020202020204" pitchFamily="34" charset="0"/>
                          <a:hlinkClick r:id="rId6"/>
                        </a:rPr>
                        <a:t>Part III of the Guide to the MCAS Portal: Student Registration</a:t>
                      </a:r>
                      <a:endParaRPr lang="en-US" sz="2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8469644"/>
                  </a:ext>
                </a:extLst>
              </a:tr>
              <a:tr h="760500">
                <a:tc>
                  <a:txBody>
                    <a:bodyPr/>
                    <a:lstStyle/>
                    <a:p>
                      <a:r>
                        <a:rPr lang="en-US" sz="2000" b="0" i="0" kern="1200">
                          <a:solidFill>
                            <a:srgbClr val="000000"/>
                          </a:solidFill>
                          <a:effectLst/>
                          <a:latin typeface="Arial" panose="020B0604020202020204" pitchFamily="34" charset="0"/>
                          <a:ea typeface="+mn-ea"/>
                          <a:cs typeface="Arial" panose="020B0604020202020204" pitchFamily="34" charset="0"/>
                        </a:rPr>
                        <a:t>Office Hours — MCAS Portal Tasks </a:t>
                      </a:r>
                    </a:p>
                    <a:p>
                      <a:endParaRPr lang="en-US" sz="2000" b="0" i="0" kern="1200">
                        <a:solidFill>
                          <a:srgbClr val="00000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2000" u="none" strike="noStrike">
                          <a:solidFill>
                            <a:schemeClr val="tx1"/>
                          </a:solidFill>
                          <a:effectLst/>
                          <a:latin typeface="Arial" panose="020B0604020202020204" pitchFamily="34" charset="0"/>
                          <a:cs typeface="Arial" panose="020B0604020202020204" pitchFamily="34" charset="0"/>
                          <a:hlinkClick r:id="rId7"/>
                        </a:rPr>
                        <a:t>Thursday, March 19 at 9:30–10:30 a.m.</a:t>
                      </a:r>
                      <a:endParaRPr lang="en-US" sz="2000">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kern="1200">
                          <a:solidFill>
                            <a:srgbClr val="000000"/>
                          </a:solidFill>
                          <a:effectLst/>
                          <a:latin typeface="Arial" panose="020B0604020202020204" pitchFamily="34" charset="0"/>
                          <a:ea typeface="+mn-ea"/>
                          <a:cs typeface="Arial" panose="020B0604020202020204" pitchFamily="34" charset="0"/>
                        </a:rPr>
                        <a:t>Principals and STCs, DTCs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a:solidFill>
                            <a:schemeClr val="tx1"/>
                          </a:solidFill>
                          <a:effectLst/>
                          <a:latin typeface="Arial" panose="020B0604020202020204" pitchFamily="34" charset="0"/>
                          <a:ea typeface="+mn-ea"/>
                          <a:cs typeface="Arial" panose="020B0604020202020204" pitchFamily="34" charset="0"/>
                          <a:hlinkClick r:id="rId6"/>
                        </a:rPr>
                        <a:t>Guide to the MCAS Portal</a:t>
                      </a:r>
                      <a:endParaRPr lang="en-US" sz="2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7405076"/>
                  </a:ext>
                </a:extLst>
              </a:tr>
            </a:tbl>
          </a:graphicData>
        </a:graphic>
      </p:graphicFrame>
      <p:sp>
        <p:nvSpPr>
          <p:cNvPr id="3" name="Slide Number Placeholder 2">
            <a:extLst>
              <a:ext uri="{FF2B5EF4-FFF2-40B4-BE49-F238E27FC236}">
                <a16:creationId xmlns:a16="http://schemas.microsoft.com/office/drawing/2014/main" id="{3F72773D-9800-B534-F715-D5B37F57F2EF}"/>
              </a:ext>
            </a:extLst>
          </p:cNvPr>
          <p:cNvSpPr>
            <a:spLocks noGrp="1"/>
          </p:cNvSpPr>
          <p:nvPr>
            <p:ph type="sldNum" sz="quarter" idx="12"/>
          </p:nvPr>
        </p:nvSpPr>
        <p:spPr/>
        <p:txBody>
          <a:bodyPr/>
          <a:lstStyle/>
          <a:p>
            <a:fld id="{68A8D22E-6BC5-9E47-900C-2BB94685D9F5}" type="slidenum">
              <a:rPr lang="en-US" smtClean="0"/>
              <a:t>55</a:t>
            </a:fld>
            <a:endParaRPr lang="en-US"/>
          </a:p>
        </p:txBody>
      </p:sp>
    </p:spTree>
    <p:extLst>
      <p:ext uri="{BB962C8B-B14F-4D97-AF65-F5344CB8AC3E}">
        <p14:creationId xmlns:p14="http://schemas.microsoft.com/office/powerpoint/2010/main" val="3784263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p:nvPr>
        </p:nvSpPr>
        <p:spPr/>
        <p:txBody>
          <a:bodyPr>
            <a:normAutofit/>
          </a:bodyPr>
          <a:lstStyle/>
          <a:p>
            <a:r>
              <a:rPr lang="en-US" sz="4400">
                <a:solidFill>
                  <a:schemeClr val="bg1"/>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1"/>
            <p:extLst>
              <p:ext uri="{D42A27DB-BD31-4B8C-83A1-F6EECF244321}">
                <p14:modId xmlns:p14="http://schemas.microsoft.com/office/powerpoint/2010/main" val="356185537"/>
              </p:ext>
            </p:extLst>
          </p:nvPr>
        </p:nvGraphicFramePr>
        <p:xfrm>
          <a:off x="875405" y="1837169"/>
          <a:ext cx="10272494" cy="3931920"/>
        </p:xfrm>
        <a:graphic>
          <a:graphicData uri="http://schemas.openxmlformats.org/drawingml/2006/table">
            <a:tbl>
              <a:tblPr firstRow="1" bandRow="1">
                <a:tableStyleId>{5C22544A-7EE6-4342-B048-85BDC9FD1C3A}</a:tableStyleId>
              </a:tblPr>
              <a:tblGrid>
                <a:gridCol w="6047785">
                  <a:extLst>
                    <a:ext uri="{9D8B030D-6E8A-4147-A177-3AD203B41FA5}">
                      <a16:colId xmlns:a16="http://schemas.microsoft.com/office/drawing/2014/main" val="693765042"/>
                    </a:ext>
                  </a:extLst>
                </a:gridCol>
                <a:gridCol w="4224709">
                  <a:extLst>
                    <a:ext uri="{9D8B030D-6E8A-4147-A177-3AD203B41FA5}">
                      <a16:colId xmlns:a16="http://schemas.microsoft.com/office/drawing/2014/main" val="4077489660"/>
                    </a:ext>
                  </a:extLst>
                </a:gridCol>
              </a:tblGrid>
              <a:tr h="320649">
                <a:tc>
                  <a:txBody>
                    <a:bodyPr/>
                    <a:lstStyle/>
                    <a:p>
                      <a:pPr marL="0" algn="l" defTabSz="914126" rtl="0" eaLnBrk="1" latinLnBrk="0" hangingPunct="1"/>
                      <a:r>
                        <a:rPr lang="en-US" sz="2000" b="1" kern="1200">
                          <a:solidFill>
                            <a:schemeClr val="lt1"/>
                          </a:solidFill>
                          <a:latin typeface="Arial"/>
                          <a:ea typeface="+mn-ea"/>
                          <a:cs typeface="Arial"/>
                        </a:rPr>
                        <a:t>Resource</a:t>
                      </a:r>
                    </a:p>
                  </a:txBody>
                  <a:tcPr/>
                </a:tc>
                <a:tc>
                  <a:txBody>
                    <a:bodyPr/>
                    <a:lstStyle/>
                    <a:p>
                      <a:pPr marL="0" algn="l" defTabSz="914126" rtl="0" eaLnBrk="1" latinLnBrk="0" hangingPunct="1"/>
                      <a:r>
                        <a:rPr lang="en-US" sz="2000" b="1" kern="1200">
                          <a:solidFill>
                            <a:schemeClr val="lt1"/>
                          </a:solidFill>
                          <a:latin typeface="Arial"/>
                          <a:ea typeface="+mn-ea"/>
                          <a:cs typeface="Arial"/>
                        </a:rPr>
                        <a:t>Location</a:t>
                      </a:r>
                    </a:p>
                  </a:txBody>
                  <a:tcPr/>
                </a:tc>
                <a:extLst>
                  <a:ext uri="{0D108BD9-81ED-4DB2-BD59-A6C34878D82A}">
                    <a16:rowId xmlns:a16="http://schemas.microsoft.com/office/drawing/2014/main" val="2087652330"/>
                  </a:ext>
                </a:extLst>
              </a:tr>
              <a:tr h="369980">
                <a:tc>
                  <a:txBody>
                    <a:bodyPr/>
                    <a:lstStyle/>
                    <a:p>
                      <a:pPr marL="0" algn="l" defTabSz="914126" rtl="0" eaLnBrk="1" latinLnBrk="0" hangingPunct="1"/>
                      <a:r>
                        <a:rPr lang="en-US" sz="2400" kern="1200">
                          <a:solidFill>
                            <a:schemeClr val="dk1"/>
                          </a:solidFill>
                          <a:latin typeface="Arial"/>
                          <a:ea typeface="+mn-ea"/>
                          <a:cs typeface="Arial"/>
                        </a:rPr>
                        <a:t>Accessibility and Accommodations Manual</a:t>
                      </a:r>
                    </a:p>
                  </a:txBody>
                  <a:tcPr>
                    <a:solidFill>
                      <a:schemeClr val="bg1"/>
                    </a:solidFill>
                  </a:tcPr>
                </a:tc>
                <a:tc>
                  <a:txBody>
                    <a:bodyPr/>
                    <a:lstStyle/>
                    <a:p>
                      <a:r>
                        <a:rPr lang="en-US" sz="1800">
                          <a:latin typeface="Arial"/>
                          <a:cs typeface="Arial"/>
                          <a:hlinkClick r:id="rId3"/>
                        </a:rPr>
                        <a:t>www.doe.mass.edu/mcas/accessibility/default.html</a:t>
                      </a:r>
                      <a:r>
                        <a:rPr lang="en-US" sz="1800">
                          <a:latin typeface="Arial"/>
                          <a:cs typeface="Arial"/>
                        </a:rPr>
                        <a:t> </a:t>
                      </a:r>
                    </a:p>
                  </a:txBody>
                  <a:tcPr>
                    <a:solidFill>
                      <a:schemeClr val="bg1"/>
                    </a:solidFill>
                  </a:tcPr>
                </a:tc>
                <a:extLst>
                  <a:ext uri="{0D108BD9-81ED-4DB2-BD59-A6C34878D82A}">
                    <a16:rowId xmlns:a16="http://schemas.microsoft.com/office/drawing/2014/main" val="2513906355"/>
                  </a:ext>
                </a:extLst>
              </a:tr>
              <a:tr h="369980">
                <a:tc>
                  <a:txBody>
                    <a:bodyPr/>
                    <a:lstStyle/>
                    <a:p>
                      <a:pPr marL="0" algn="l" defTabSz="914126" rtl="0" eaLnBrk="1" latinLnBrk="0" hangingPunct="1"/>
                      <a:r>
                        <a:rPr lang="en-US" sz="2400" kern="1200">
                          <a:solidFill>
                            <a:schemeClr val="dk1"/>
                          </a:solidFill>
                          <a:latin typeface="Arial"/>
                          <a:ea typeface="+mn-ea"/>
                          <a:cs typeface="Arial"/>
                        </a:rPr>
                        <a:t>MCAS Resource Center </a:t>
                      </a:r>
                    </a:p>
                  </a:txBody>
                  <a:tcPr>
                    <a:solidFill>
                      <a:schemeClr val="bg1"/>
                    </a:solidFill>
                  </a:tcPr>
                </a:tc>
                <a:tc>
                  <a:txBody>
                    <a:bodyPr/>
                    <a:lstStyle/>
                    <a:p>
                      <a:r>
                        <a:rPr lang="en-US" sz="1800">
                          <a:latin typeface="Arial"/>
                          <a:cs typeface="Arial"/>
                          <a:hlinkClick r:id="rId4"/>
                        </a:rPr>
                        <a:t>mcas.onlinehelp.cognia.org </a:t>
                      </a:r>
                      <a:endParaRPr lang="en-US" sz="1800">
                        <a:latin typeface="Arial"/>
                        <a:cs typeface="Arial"/>
                      </a:endParaRPr>
                    </a:p>
                  </a:txBody>
                  <a:tcPr>
                    <a:solidFill>
                      <a:schemeClr val="bg1"/>
                    </a:solidFill>
                  </a:tcPr>
                </a:tc>
                <a:extLst>
                  <a:ext uri="{0D108BD9-81ED-4DB2-BD59-A6C34878D82A}">
                    <a16:rowId xmlns:a16="http://schemas.microsoft.com/office/drawing/2014/main" val="2300032679"/>
                  </a:ext>
                </a:extLst>
              </a:tr>
              <a:tr h="616634">
                <a:tc>
                  <a:txBody>
                    <a:bodyPr/>
                    <a:lstStyle/>
                    <a:p>
                      <a:pPr marL="0" algn="l" defTabSz="914126" rtl="0" eaLnBrk="1" latinLnBrk="0" hangingPunct="1"/>
                      <a:r>
                        <a:rPr lang="en-US" sz="2400" kern="1200">
                          <a:solidFill>
                            <a:schemeClr val="dk1"/>
                          </a:solidFill>
                          <a:latin typeface="Arial"/>
                          <a:ea typeface="+mn-ea"/>
                          <a:cs typeface="Arial"/>
                        </a:rPr>
                        <a:t>MCAS Portal Guides </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a:ea typeface="+mn-ea"/>
                          <a:cs typeface="Arial"/>
                        </a:rPr>
                        <a:t>Guide to the MCAS Portal – refer to Part III: Student Registration</a:t>
                      </a:r>
                    </a:p>
                  </a:txBody>
                  <a:tcPr>
                    <a:solidFill>
                      <a:schemeClr val="bg1"/>
                    </a:solidFill>
                  </a:tcPr>
                </a:tc>
                <a:tc>
                  <a:txBody>
                    <a:bodyPr/>
                    <a:lstStyle/>
                    <a:p>
                      <a:r>
                        <a:rPr lang="en-US" sz="1800">
                          <a:latin typeface="Arial"/>
                          <a:cs typeface="Arial"/>
                          <a:hlinkClick r:id="rId5"/>
                        </a:rPr>
                        <a:t>https://mcas.onlinehelp.cognia.org/</a:t>
                      </a:r>
                      <a:br>
                        <a:rPr lang="en-US" sz="1800">
                          <a:latin typeface="Arial"/>
                          <a:cs typeface="Arial"/>
                          <a:hlinkClick r:id="rId5"/>
                        </a:rPr>
                      </a:br>
                      <a:r>
                        <a:rPr lang="en-US" sz="1800">
                          <a:latin typeface="Arial"/>
                          <a:cs typeface="Arial"/>
                          <a:hlinkClick r:id="rId5"/>
                        </a:rPr>
                        <a:t>portal/</a:t>
                      </a:r>
                      <a:r>
                        <a:rPr lang="en-US" sz="1800">
                          <a:latin typeface="Arial"/>
                          <a:cs typeface="Arial"/>
                        </a:rPr>
                        <a:t> </a:t>
                      </a:r>
                    </a:p>
                  </a:txBody>
                  <a:tcPr>
                    <a:solidFill>
                      <a:schemeClr val="bg1"/>
                    </a:solidFill>
                  </a:tcPr>
                </a:tc>
                <a:extLst>
                  <a:ext uri="{0D108BD9-81ED-4DB2-BD59-A6C34878D82A}">
                    <a16:rowId xmlns:a16="http://schemas.microsoft.com/office/drawing/2014/main" val="2405862612"/>
                  </a:ext>
                </a:extLst>
              </a:tr>
              <a:tr h="1109940">
                <a:tc>
                  <a:txBody>
                    <a:bodyPr/>
                    <a:lstStyle/>
                    <a:p>
                      <a:pPr marL="0" algn="l" defTabSz="914126" rtl="0" eaLnBrk="1" latinLnBrk="0" hangingPunct="1"/>
                      <a:r>
                        <a:rPr lang="en-US" sz="2400" kern="1200">
                          <a:solidFill>
                            <a:schemeClr val="dk1"/>
                          </a:solidFill>
                          <a:latin typeface="Arial"/>
                          <a:ea typeface="+mn-ea"/>
                          <a:cs typeface="Arial"/>
                        </a:rPr>
                        <a:t>Student Assessment Updates </a:t>
                      </a:r>
                      <a:br>
                        <a:rPr lang="en-US" sz="2400" kern="1200">
                          <a:solidFill>
                            <a:srgbClr val="000000"/>
                          </a:solidFill>
                          <a:latin typeface="Arial"/>
                          <a:ea typeface="+mn-ea"/>
                          <a:cs typeface="Arial"/>
                        </a:rPr>
                      </a:br>
                      <a:r>
                        <a:rPr lang="en-US" sz="2000" kern="1200">
                          <a:solidFill>
                            <a:schemeClr val="dk1"/>
                          </a:solidFill>
                          <a:latin typeface="Arial"/>
                          <a:ea typeface="+mn-ea"/>
                          <a:cs typeface="Arial"/>
                        </a:rPr>
                        <a:t>(Biweekly email with important updates about the MCAS program)</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a:cs typeface="Arial"/>
                          <a:hlinkClick r:id="rId6"/>
                        </a:rPr>
                        <a:t>www.doe.mass.edu/mcas/updates.</a:t>
                      </a:r>
                      <a:br>
                        <a:rPr lang="en-US" sz="1800">
                          <a:latin typeface="Arial"/>
                          <a:cs typeface="Arial"/>
                          <a:hlinkClick r:id="rId6"/>
                        </a:rPr>
                      </a:br>
                      <a:r>
                        <a:rPr lang="en-US" sz="1800">
                          <a:latin typeface="Arial"/>
                          <a:cs typeface="Arial"/>
                          <a:hlinkClick r:id="rId6"/>
                        </a:rPr>
                        <a:t>html</a:t>
                      </a:r>
                      <a:endParaRPr lang="en-US" sz="180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a:cs typeface="Arial"/>
                        </a:rPr>
                        <a:t>If you do not already receive this email, subscribe using this link: </a:t>
                      </a:r>
                      <a:r>
                        <a:rPr lang="en-US" sz="1600">
                          <a:latin typeface="Arial"/>
                          <a:cs typeface="Arial"/>
                          <a:hlinkClick r:id="rId7"/>
                        </a:rPr>
                        <a:t>http://eepurl.com/ghSOhH</a:t>
                      </a:r>
                      <a:r>
                        <a:rPr lang="en-US" sz="1600">
                          <a:latin typeface="Arial"/>
                          <a:cs typeface="Arial"/>
                        </a:rPr>
                        <a:t> </a:t>
                      </a:r>
                    </a:p>
                  </a:txBody>
                  <a:tcPr>
                    <a:solidFill>
                      <a:schemeClr val="bg1"/>
                    </a:solidFill>
                  </a:tcPr>
                </a:tc>
                <a:extLst>
                  <a:ext uri="{0D108BD9-81ED-4DB2-BD59-A6C34878D82A}">
                    <a16:rowId xmlns:a16="http://schemas.microsoft.com/office/drawing/2014/main" val="2961812291"/>
                  </a:ext>
                </a:extLst>
              </a:tr>
            </a:tbl>
          </a:graphicData>
        </a:graphic>
      </p:graphicFrame>
      <p:sp>
        <p:nvSpPr>
          <p:cNvPr id="3" name="Slide Number Placeholder 2">
            <a:extLst>
              <a:ext uri="{FF2B5EF4-FFF2-40B4-BE49-F238E27FC236}">
                <a16:creationId xmlns:a16="http://schemas.microsoft.com/office/drawing/2014/main" id="{1B7E1E6B-2FC8-8EFA-DC74-3DD0BE8576B0}"/>
              </a:ext>
            </a:extLst>
          </p:cNvPr>
          <p:cNvSpPr>
            <a:spLocks noGrp="1"/>
          </p:cNvSpPr>
          <p:nvPr>
            <p:ph type="sldNum" sz="quarter" idx="12"/>
          </p:nvPr>
        </p:nvSpPr>
        <p:spPr/>
        <p:txBody>
          <a:bodyPr/>
          <a:lstStyle/>
          <a:p>
            <a:fld id="{68A8D22E-6BC5-9E47-900C-2BB94685D9F5}" type="slidenum">
              <a:rPr lang="en-US" smtClean="0"/>
              <a:t>56</a:t>
            </a:fld>
            <a:endParaRPr lang="en-US"/>
          </a:p>
        </p:txBody>
      </p:sp>
    </p:spTree>
    <p:extLst>
      <p:ext uri="{BB962C8B-B14F-4D97-AF65-F5344CB8AC3E}">
        <p14:creationId xmlns:p14="http://schemas.microsoft.com/office/powerpoint/2010/main" val="2329932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p:nvPr>
        </p:nvSpPr>
        <p:spPr/>
        <p:txBody>
          <a:bodyPr>
            <a:normAutofit/>
          </a:bodyPr>
          <a:lstStyle/>
          <a:p>
            <a:r>
              <a:rPr lang="en-US" altLang="en-US" sz="4000">
                <a:solidFill>
                  <a:schemeClr val="bg1"/>
                </a:solidFill>
              </a:rPr>
              <a:t>Next Steps</a:t>
            </a:r>
            <a:endParaRPr lang="en-US" sz="4000">
              <a:solidFill>
                <a:schemeClr val="bg1"/>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1"/>
          </p:nvPr>
        </p:nvSpPr>
        <p:spPr/>
        <p:txBody>
          <a:bodyPr>
            <a:normAutofit/>
          </a:bodyPr>
          <a:lstStyle/>
          <a:p>
            <a:r>
              <a:rPr lang="en-US" altLang="en-US" sz="3200" b="1">
                <a:solidFill>
                  <a:schemeClr val="tx1"/>
                </a:solidFill>
              </a:rPr>
              <a:t>Today: </a:t>
            </a:r>
            <a:r>
              <a:rPr lang="en-US" altLang="en-US" sz="3200">
                <a:solidFill>
                  <a:schemeClr val="tx1"/>
                </a:solidFill>
              </a:rPr>
              <a:t>Complete the evaluation form.</a:t>
            </a:r>
          </a:p>
          <a:p>
            <a:pPr lvl="1"/>
            <a:r>
              <a:rPr lang="en-US" altLang="en-US" sz="2800">
                <a:solidFill>
                  <a:schemeClr val="tx1"/>
                </a:solidFill>
              </a:rPr>
              <a:t>Responses are associated with the name and email address used to log in.</a:t>
            </a:r>
          </a:p>
          <a:p>
            <a:pPr lvl="1"/>
            <a:r>
              <a:rPr lang="en-US" altLang="en-US" sz="2800">
                <a:solidFill>
                  <a:schemeClr val="tx1"/>
                </a:solidFill>
              </a:rPr>
              <a:t>Email your input to </a:t>
            </a:r>
            <a:r>
              <a:rPr lang="en-US" altLang="en-US" sz="2800">
                <a:hlinkClick r:id="rId2"/>
              </a:rPr>
              <a:t>mcas@mass.gov</a:t>
            </a:r>
            <a:r>
              <a:rPr lang="en-US" altLang="en-US" sz="2800"/>
              <a:t> </a:t>
            </a:r>
            <a:r>
              <a:rPr lang="en-US" altLang="en-US" sz="2800">
                <a:solidFill>
                  <a:schemeClr val="tx1"/>
                </a:solidFill>
              </a:rPr>
              <a:t>with any questions.</a:t>
            </a:r>
          </a:p>
          <a:p>
            <a:r>
              <a:rPr lang="en-US" altLang="en-US" sz="3200" b="1">
                <a:solidFill>
                  <a:schemeClr val="tx1"/>
                </a:solidFill>
              </a:rPr>
              <a:t>Next week: </a:t>
            </a:r>
          </a:p>
          <a:p>
            <a:pPr lvl="1"/>
            <a:r>
              <a:rPr lang="en-US" altLang="en-US" sz="2800">
                <a:solidFill>
                  <a:schemeClr val="tx1"/>
                </a:solidFill>
              </a:rPr>
              <a:t>Receive an email with the Q&amp;A from this session</a:t>
            </a:r>
          </a:p>
          <a:p>
            <a:pPr lvl="1"/>
            <a:r>
              <a:rPr lang="en-US" altLang="en-US" sz="2800">
                <a:solidFill>
                  <a:schemeClr val="tx1"/>
                </a:solidFill>
              </a:rPr>
              <a:t>Recording will be available on the </a:t>
            </a:r>
            <a:r>
              <a:rPr lang="en-US" altLang="en-US" sz="2800">
                <a:hlinkClick r:id="rId3"/>
              </a:rPr>
              <a:t>MCAS Resource Center</a:t>
            </a:r>
            <a:r>
              <a:rPr lang="en-US" altLang="en-US" sz="2800"/>
              <a:t>. </a:t>
            </a:r>
          </a:p>
        </p:txBody>
      </p:sp>
      <p:sp>
        <p:nvSpPr>
          <p:cNvPr id="4" name="Slide Number Placeholder 3">
            <a:extLst>
              <a:ext uri="{FF2B5EF4-FFF2-40B4-BE49-F238E27FC236}">
                <a16:creationId xmlns:a16="http://schemas.microsoft.com/office/drawing/2014/main" id="{3BE6C8A0-0663-02CD-32DF-1C231C78B91A}"/>
              </a:ext>
            </a:extLst>
          </p:cNvPr>
          <p:cNvSpPr>
            <a:spLocks noGrp="1"/>
          </p:cNvSpPr>
          <p:nvPr>
            <p:ph type="sldNum" sz="quarter" idx="12"/>
          </p:nvPr>
        </p:nvSpPr>
        <p:spPr/>
        <p:txBody>
          <a:bodyPr/>
          <a:lstStyle/>
          <a:p>
            <a:fld id="{68A8D22E-6BC5-9E47-900C-2BB94685D9F5}" type="slidenum">
              <a:rPr lang="en-US" smtClean="0"/>
              <a:t>57</a:t>
            </a:fld>
            <a:endParaRPr lang="en-US"/>
          </a:p>
        </p:txBody>
      </p:sp>
    </p:spTree>
    <p:extLst>
      <p:ext uri="{BB962C8B-B14F-4D97-AF65-F5344CB8AC3E}">
        <p14:creationId xmlns:p14="http://schemas.microsoft.com/office/powerpoint/2010/main" val="3430942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p:nvPr>
        </p:nvSpPr>
        <p:spPr/>
        <p:txBody>
          <a:bodyPr/>
          <a:lstStyle/>
          <a:p>
            <a:r>
              <a:rPr lang="en-US" sz="4000">
                <a:solidFill>
                  <a:schemeClr val="bg1"/>
                </a:solidFill>
              </a:rPr>
              <a:t>Email and Phone Support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idx="1"/>
          </p:nvPr>
        </p:nvSpPr>
        <p:spPr>
          <a:xfrm>
            <a:off x="81975" y="2168543"/>
            <a:ext cx="6446841" cy="4414692"/>
          </a:xfrm>
        </p:spPr>
        <p:txBody>
          <a:bodyPr>
            <a:normAutofit/>
          </a:bodyPr>
          <a:lstStyle/>
          <a:p>
            <a:pPr>
              <a:buClr>
                <a:srgbClr val="010203"/>
              </a:buClr>
            </a:pPr>
            <a:r>
              <a:rPr lang="en-US">
                <a:solidFill>
                  <a:schemeClr val="tx1"/>
                </a:solidFill>
              </a:rPr>
              <a:t>Questions on logistics and technology</a:t>
            </a:r>
            <a:br>
              <a:rPr lang="en-US">
                <a:solidFill>
                  <a:schemeClr val="tx1"/>
                </a:solidFill>
              </a:rPr>
            </a:br>
            <a:endParaRPr lang="en-US" sz="1200">
              <a:solidFill>
                <a:schemeClr val="tx1"/>
              </a:solidFill>
            </a:endParaRPr>
          </a:p>
          <a:p>
            <a:pPr marL="852589" lvl="1" indent="-457200">
              <a:buClr>
                <a:srgbClr val="010203"/>
              </a:buClr>
            </a:pPr>
            <a:r>
              <a:rPr lang="en-US" b="1">
                <a:solidFill>
                  <a:schemeClr val="tx1"/>
                </a:solidFill>
              </a:rPr>
              <a:t>Web: </a:t>
            </a:r>
            <a:r>
              <a:rPr lang="en-US">
                <a:hlinkClick r:id="rId3"/>
              </a:rPr>
              <a:t>https://mcas.onlinehelp.cognia.org/</a:t>
            </a:r>
            <a:r>
              <a:rPr lang="en-US"/>
              <a:t> </a:t>
            </a:r>
          </a:p>
          <a:p>
            <a:pPr marL="852589" lvl="1" indent="-457200">
              <a:buClr>
                <a:srgbClr val="010203"/>
              </a:buClr>
            </a:pPr>
            <a:r>
              <a:rPr lang="en-US" b="1">
                <a:solidFill>
                  <a:schemeClr val="tx1"/>
                </a:solidFill>
              </a:rPr>
              <a:t>Email: </a:t>
            </a:r>
            <a:r>
              <a:rPr lang="en-US" sz="2299">
                <a:hlinkClick r:id="rId4"/>
              </a:rPr>
              <a:t>mcas@cognia.org</a:t>
            </a:r>
            <a:endParaRPr lang="en-US" sz="2299"/>
          </a:p>
          <a:p>
            <a:pPr marL="852589" lvl="1" indent="-457200">
              <a:buClr>
                <a:srgbClr val="010203"/>
              </a:buClr>
            </a:pPr>
            <a:r>
              <a:rPr lang="en-US" b="1">
                <a:solidFill>
                  <a:schemeClr val="tx1"/>
                </a:solidFill>
              </a:rPr>
              <a:t>Phone: </a:t>
            </a:r>
            <a:r>
              <a:rPr lang="en-US">
                <a:solidFill>
                  <a:schemeClr val="tx1"/>
                </a:solidFill>
              </a:rPr>
              <a:t>800-737-5103</a:t>
            </a:r>
          </a:p>
          <a:p>
            <a:pPr marL="852589" lvl="1" indent="-457200">
              <a:buClr>
                <a:srgbClr val="010203"/>
              </a:buClr>
            </a:pPr>
            <a:r>
              <a:rPr lang="en-US" b="1">
                <a:solidFill>
                  <a:schemeClr val="tx1"/>
                </a:solidFill>
              </a:rPr>
              <a:t>TTY: </a:t>
            </a:r>
            <a:r>
              <a:rPr lang="en-US">
                <a:solidFill>
                  <a:schemeClr val="tx1"/>
                </a:solidFill>
              </a:rPr>
              <a:t>888-222-1671</a:t>
            </a:r>
          </a:p>
          <a:p>
            <a:pPr marL="395389" lvl="1" indent="0">
              <a:buClr>
                <a:srgbClr val="010203"/>
              </a:buClr>
              <a:buNone/>
            </a:pPr>
            <a:r>
              <a:rPr lang="en-US" b="0" i="0">
                <a:solidFill>
                  <a:srgbClr val="000000"/>
                </a:solidFill>
                <a:effectLst/>
              </a:rPr>
              <a:t>     Live chat is available at the link on the</a:t>
            </a:r>
          </a:p>
          <a:p>
            <a:pPr marL="395389" lvl="1" indent="0">
              <a:buClr>
                <a:srgbClr val="010203"/>
              </a:buClr>
              <a:buNone/>
            </a:pPr>
            <a:r>
              <a:rPr lang="en-US">
                <a:solidFill>
                  <a:srgbClr val="000000"/>
                </a:solidFill>
              </a:rPr>
              <a:t>    </a:t>
            </a:r>
            <a:r>
              <a:rPr lang="en-US" b="0" i="0">
                <a:solidFill>
                  <a:srgbClr val="000000"/>
                </a:solidFill>
                <a:effectLst/>
              </a:rPr>
              <a:t> bottom of the page at the </a:t>
            </a:r>
            <a:r>
              <a:rPr lang="en-US" b="0" i="0" u="sng">
                <a:solidFill>
                  <a:srgbClr val="337AB7"/>
                </a:solidFill>
                <a:effectLst/>
                <a:hlinkClick r:id="rId3"/>
              </a:rPr>
              <a:t>MCAS Resource Center</a:t>
            </a:r>
            <a:endParaRPr lang="en-US"/>
          </a:p>
          <a:p>
            <a:endParaRPr lang="en-US"/>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273191" y="1492268"/>
            <a:ext cx="5157788" cy="676275"/>
          </a:xfrm>
        </p:spPr>
        <p:txBody>
          <a:bodyPr/>
          <a:lstStyle/>
          <a:p>
            <a:pPr marL="0" indent="0">
              <a:buNone/>
            </a:pPr>
            <a:r>
              <a:rPr lang="en-US" b="1">
                <a:solidFill>
                  <a:schemeClr val="tx1"/>
                </a:solidFill>
              </a:rPr>
              <a:t>MCAS Service Center </a:t>
            </a:r>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934200" y="1347662"/>
            <a:ext cx="5640387" cy="676275"/>
          </a:xfrm>
        </p:spPr>
        <p:txBody>
          <a:bodyPr>
            <a:noAutofit/>
          </a:bodyPr>
          <a:lstStyle/>
          <a:p>
            <a:pPr marL="0" indent="0">
              <a:buNone/>
            </a:pPr>
            <a:r>
              <a:rPr lang="en-US" b="1">
                <a:solidFill>
                  <a:schemeClr val="tx1"/>
                </a:solidFill>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934200" y="2135188"/>
            <a:ext cx="5257800" cy="3509962"/>
          </a:xfrm>
        </p:spPr>
        <p:txBody>
          <a:bodyPr/>
          <a:lstStyle/>
          <a:p>
            <a:pPr>
              <a:buClr>
                <a:srgbClr val="010203"/>
              </a:buClr>
            </a:pPr>
            <a:r>
              <a:rPr lang="en-US">
                <a:solidFill>
                  <a:schemeClr val="tx1"/>
                </a:solidFill>
              </a:rPr>
              <a:t>Policy questions (e.g., student participation, accommodations)</a:t>
            </a:r>
            <a:br>
              <a:rPr lang="en-US"/>
            </a:br>
            <a:endParaRPr lang="en-US" sz="1200"/>
          </a:p>
          <a:p>
            <a:pPr marL="852589" lvl="1" indent="-457200">
              <a:buClr>
                <a:srgbClr val="010203"/>
              </a:buClr>
            </a:pPr>
            <a:r>
              <a:rPr lang="en-US" b="1">
                <a:solidFill>
                  <a:schemeClr val="tx1"/>
                </a:solidFill>
              </a:rPr>
              <a:t>Web: </a:t>
            </a:r>
            <a:r>
              <a:rPr lang="en-US">
                <a:hlinkClick r:id="rId5"/>
              </a:rPr>
              <a:t>www.doe.mass.edu/mcas</a:t>
            </a:r>
            <a:r>
              <a:rPr lang="en-US"/>
              <a:t> </a:t>
            </a:r>
            <a:endParaRPr lang="en-US" sz="2199"/>
          </a:p>
          <a:p>
            <a:pPr marL="852589" lvl="1" indent="-457200">
              <a:buClr>
                <a:srgbClr val="010203"/>
              </a:buClr>
            </a:pPr>
            <a:r>
              <a:rPr lang="en-US" b="1">
                <a:solidFill>
                  <a:schemeClr val="tx1"/>
                </a:solidFill>
              </a:rPr>
              <a:t>Email: </a:t>
            </a:r>
            <a:r>
              <a:rPr lang="en-US">
                <a:hlinkClick r:id="rId6"/>
              </a:rPr>
              <a:t>mcas@mass.gov</a:t>
            </a:r>
            <a:r>
              <a:rPr lang="en-US"/>
              <a:t> </a:t>
            </a:r>
          </a:p>
          <a:p>
            <a:pPr marL="852589" lvl="1" indent="-457200">
              <a:buClr>
                <a:srgbClr val="010203"/>
              </a:buClr>
            </a:pPr>
            <a:r>
              <a:rPr lang="en-US" b="1">
                <a:solidFill>
                  <a:schemeClr val="tx1"/>
                </a:solidFill>
              </a:rPr>
              <a:t>Phone: </a:t>
            </a:r>
            <a:r>
              <a:rPr lang="en-US">
                <a:solidFill>
                  <a:schemeClr val="tx1"/>
                </a:solidFill>
              </a:rPr>
              <a:t>781-338-3625</a:t>
            </a:r>
          </a:p>
          <a:p>
            <a:pPr marL="852589" lvl="1" indent="-457200">
              <a:buClr>
                <a:srgbClr val="010203"/>
              </a:buClr>
            </a:pPr>
            <a:r>
              <a:rPr lang="en-US" b="1">
                <a:solidFill>
                  <a:schemeClr val="tx1"/>
                </a:solidFill>
              </a:rPr>
              <a:t>TTY: </a:t>
            </a:r>
            <a:r>
              <a:rPr lang="en-US">
                <a:solidFill>
                  <a:schemeClr val="tx1"/>
                </a:solidFill>
              </a:rPr>
              <a:t>800-439-2370</a:t>
            </a:r>
          </a:p>
        </p:txBody>
      </p:sp>
      <p:sp>
        <p:nvSpPr>
          <p:cNvPr id="7" name="Slide Number Placeholder 6">
            <a:extLst>
              <a:ext uri="{FF2B5EF4-FFF2-40B4-BE49-F238E27FC236}">
                <a16:creationId xmlns:a16="http://schemas.microsoft.com/office/drawing/2014/main" id="{F0A47CC8-2583-B8D5-7635-93B78BC63CC4}"/>
              </a:ext>
            </a:extLst>
          </p:cNvPr>
          <p:cNvSpPr>
            <a:spLocks noGrp="1"/>
          </p:cNvSpPr>
          <p:nvPr>
            <p:ph type="sldNum" sz="quarter" idx="12"/>
          </p:nvPr>
        </p:nvSpPr>
        <p:spPr/>
        <p:txBody>
          <a:bodyPr/>
          <a:lstStyle/>
          <a:p>
            <a:fld id="{68A8D22E-6BC5-9E47-900C-2BB94685D9F5}" type="slidenum">
              <a:rPr lang="en-US" smtClean="0"/>
              <a:t>58</a:t>
            </a:fld>
            <a:endParaRPr lang="en-US"/>
          </a:p>
        </p:txBody>
      </p:sp>
    </p:spTree>
    <p:extLst>
      <p:ext uri="{BB962C8B-B14F-4D97-AF65-F5344CB8AC3E}">
        <p14:creationId xmlns:p14="http://schemas.microsoft.com/office/powerpoint/2010/main" val="3944713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D50B-F54B-D7CD-8F65-4E922EEB5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79099-B099-567C-77C7-7444632154ED}"/>
              </a:ext>
            </a:extLst>
          </p:cNvPr>
          <p:cNvSpPr>
            <a:spLocks noGrp="1"/>
          </p:cNvSpPr>
          <p:nvPr>
            <p:ph type="title" idx="4294967295"/>
          </p:nvPr>
        </p:nvSpPr>
        <p:spPr>
          <a:xfrm>
            <a:off x="3067802" y="2754563"/>
            <a:ext cx="10872787" cy="1092200"/>
          </a:xfrm>
        </p:spPr>
        <p:txBody>
          <a:bodyPr>
            <a:normAutofit/>
          </a:bodyPr>
          <a:lstStyle/>
          <a:p>
            <a:r>
              <a:rPr lang="en-US" dirty="0">
                <a:solidFill>
                  <a:schemeClr val="tx1"/>
                </a:solidFill>
              </a:rPr>
              <a:t>7. </a:t>
            </a:r>
            <a:r>
              <a:rPr lang="en-US" dirty="0">
                <a:solidFill>
                  <a:schemeClr val="tx1"/>
                </a:solidFill>
                <a:latin typeface="Arial" panose="020B0604020202020204" pitchFamily="34" charset="0"/>
                <a:cs typeface="Arial" panose="020B0604020202020204" pitchFamily="34" charset="0"/>
              </a:rPr>
              <a:t>Live “Sandbox” Time</a:t>
            </a:r>
          </a:p>
        </p:txBody>
      </p:sp>
      <p:sp>
        <p:nvSpPr>
          <p:cNvPr id="3" name="Slide Number Placeholder 2">
            <a:extLst>
              <a:ext uri="{FF2B5EF4-FFF2-40B4-BE49-F238E27FC236}">
                <a16:creationId xmlns:a16="http://schemas.microsoft.com/office/drawing/2014/main" id="{0EB40A74-B03F-79DB-C5E9-D82C46CD6F0B}"/>
              </a:ext>
            </a:extLst>
          </p:cNvPr>
          <p:cNvSpPr>
            <a:spLocks noGrp="1"/>
          </p:cNvSpPr>
          <p:nvPr>
            <p:ph type="sldNum" sz="quarter" idx="12"/>
          </p:nvPr>
        </p:nvSpPr>
        <p:spPr/>
        <p:txBody>
          <a:bodyPr/>
          <a:lstStyle/>
          <a:p>
            <a:fld id="{68A8D22E-6BC5-9E47-900C-2BB94685D9F5}" type="slidenum">
              <a:rPr lang="en-US" smtClean="0"/>
              <a:pPr/>
              <a:t>59</a:t>
            </a:fld>
            <a:endParaRPr lang="en-US"/>
          </a:p>
        </p:txBody>
      </p:sp>
    </p:spTree>
    <p:extLst>
      <p:ext uri="{BB962C8B-B14F-4D97-AF65-F5344CB8AC3E}">
        <p14:creationId xmlns:p14="http://schemas.microsoft.com/office/powerpoint/2010/main" val="103280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2871536" y="2882900"/>
            <a:ext cx="10515600" cy="1092200"/>
          </a:xfrm>
        </p:spPr>
        <p:txBody>
          <a:bodyPr/>
          <a:lstStyle/>
          <a:p>
            <a:r>
              <a:rPr lang="en-US">
                <a:solidFill>
                  <a:schemeClr val="tx1"/>
                </a:solidFill>
                <a:latin typeface="Aptos" panose="020B0004020202020204" pitchFamily="34" charset="0"/>
              </a:rPr>
              <a:t>1. </a:t>
            </a:r>
            <a:r>
              <a:rPr lang="en-US">
                <a:solidFill>
                  <a:schemeClr val="tx1"/>
                </a:solidFill>
              </a:rPr>
              <a:t>Participation Requirements </a:t>
            </a:r>
          </a:p>
        </p:txBody>
      </p:sp>
      <p:sp>
        <p:nvSpPr>
          <p:cNvPr id="3" name="Slide Number Placeholder 2">
            <a:extLst>
              <a:ext uri="{FF2B5EF4-FFF2-40B4-BE49-F238E27FC236}">
                <a16:creationId xmlns:a16="http://schemas.microsoft.com/office/drawing/2014/main" id="{A696D6BD-0C58-AA3B-5AC6-AAE6797BEEF6}"/>
              </a:ext>
            </a:extLst>
          </p:cNvPr>
          <p:cNvSpPr>
            <a:spLocks noGrp="1"/>
          </p:cNvSpPr>
          <p:nvPr>
            <p:ph type="sldNum" sz="quarter" idx="12"/>
          </p:nvPr>
        </p:nvSpPr>
        <p:spPr/>
        <p:txBody>
          <a:bodyPr/>
          <a:lstStyle/>
          <a:p>
            <a:fld id="{68A8D22E-6BC5-9E47-900C-2BB94685D9F5}" type="slidenum">
              <a:rPr lang="en-US" smtClean="0"/>
              <a:pPr/>
              <a:t>6</a:t>
            </a:fld>
            <a:endParaRPr lang="en-US"/>
          </a:p>
        </p:txBody>
      </p:sp>
    </p:spTree>
    <p:extLst>
      <p:ext uri="{BB962C8B-B14F-4D97-AF65-F5344CB8AC3E}">
        <p14:creationId xmlns:p14="http://schemas.microsoft.com/office/powerpoint/2010/main" val="3568176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dirty="0"/>
              <a:t>Poll Question</a:t>
            </a:r>
            <a:r>
              <a:rPr lang="en-US" sz="200" dirty="0"/>
              <a:t>—</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vert="horz" lIns="91440" tIns="45720" rIns="91440" bIns="45720" rtlCol="0" anchor="t">
            <a:normAutofit/>
          </a:bodyPr>
          <a:lstStyle/>
          <a:p>
            <a:pPr marL="0" indent="0">
              <a:buNone/>
            </a:pPr>
            <a:r>
              <a:rPr lang="en-US" sz="3200" b="1" dirty="0">
                <a:latin typeface="Arial"/>
                <a:cs typeface="Arial"/>
              </a:rPr>
              <a:t>Which would you like to see more information on?</a:t>
            </a:r>
          </a:p>
          <a:p>
            <a:pPr marL="514350" indent="-514350">
              <a:buFont typeface="+mj-lt"/>
              <a:buAutoNum type="alphaUcPeriod"/>
            </a:pPr>
            <a:r>
              <a:rPr lang="en-US" sz="3200" dirty="0">
                <a:latin typeface="Arial"/>
                <a:cs typeface="Arial"/>
              </a:rPr>
              <a:t>How students use text-to-speech</a:t>
            </a:r>
          </a:p>
          <a:p>
            <a:pPr marL="514350" indent="-514350">
              <a:buFont typeface="+mj-lt"/>
              <a:buAutoNum type="alphaUcPeriod"/>
            </a:pPr>
            <a:r>
              <a:rPr lang="en-US" sz="3200" dirty="0">
                <a:latin typeface="Arial"/>
                <a:cs typeface="Arial"/>
              </a:rPr>
              <a:t>How students use speech-to-text</a:t>
            </a:r>
          </a:p>
          <a:p>
            <a:pPr marL="514350" indent="-514350">
              <a:buAutoNum type="alphaUcPeriod"/>
            </a:pPr>
            <a:r>
              <a:rPr lang="en-US" sz="3200" dirty="0">
                <a:latin typeface="Arial"/>
                <a:cs typeface="Arial"/>
              </a:rPr>
              <a:t>The online tools and features available for all students</a:t>
            </a:r>
          </a:p>
          <a:p>
            <a:pPr marL="514350" indent="-514350">
              <a:buFont typeface="+mj-lt"/>
              <a:buAutoNum type="alphaUcPeriod"/>
            </a:pPr>
            <a:r>
              <a:rPr lang="en-US" sz="3200" dirty="0">
                <a:latin typeface="Arial"/>
                <a:cs typeface="Arial"/>
              </a:rPr>
              <a:t>How to ensure accommodations are correctly assigned</a:t>
            </a:r>
          </a:p>
          <a:p>
            <a:pPr marL="1022350" lvl="1" indent="-514350">
              <a:buAutoNum type="alphaUcPeriod"/>
            </a:pPr>
            <a:endParaRPr lang="en-US" sz="3200" dirty="0"/>
          </a:p>
        </p:txBody>
      </p:sp>
      <p:sp>
        <p:nvSpPr>
          <p:cNvPr id="4" name="Slide Number Placeholder 3">
            <a:extLst>
              <a:ext uri="{FF2B5EF4-FFF2-40B4-BE49-F238E27FC236}">
                <a16:creationId xmlns:a16="http://schemas.microsoft.com/office/drawing/2014/main" id="{22D5D3AE-BB19-D3EC-B419-89C79AFA61AE}"/>
              </a:ext>
            </a:extLst>
          </p:cNvPr>
          <p:cNvSpPr>
            <a:spLocks noGrp="1"/>
          </p:cNvSpPr>
          <p:nvPr>
            <p:ph type="sldNum" sz="quarter" idx="12"/>
          </p:nvPr>
        </p:nvSpPr>
        <p:spPr/>
        <p:txBody>
          <a:bodyPr/>
          <a:lstStyle/>
          <a:p>
            <a:fld id="{68A8D22E-6BC5-9E47-900C-2BB94685D9F5}" type="slidenum">
              <a:rPr lang="en-US" smtClean="0"/>
              <a:pPr/>
              <a:t>60</a:t>
            </a:fld>
            <a:endParaRPr lang="en-US"/>
          </a:p>
        </p:txBody>
      </p:sp>
    </p:spTree>
    <p:extLst>
      <p:ext uri="{BB962C8B-B14F-4D97-AF65-F5344CB8AC3E}">
        <p14:creationId xmlns:p14="http://schemas.microsoft.com/office/powerpoint/2010/main" val="518364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p:txBody>
          <a:bodyPr>
            <a:normAutofit/>
          </a:bodyPr>
          <a:lstStyle/>
          <a:p>
            <a:pPr algn="ctr"/>
            <a:r>
              <a:rPr lang="en-US" sz="5400"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Receiver with solid fill">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781-338-3625</a:t>
            </a:r>
          </a:p>
        </p:txBody>
      </p:sp>
      <p:pic>
        <p:nvPicPr>
          <p:cNvPr id="12" name="Graphic 11" descr="Email with solid fill">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mcas@mass.gov </a:t>
            </a:r>
          </a:p>
        </p:txBody>
      </p:sp>
      <p:pic>
        <p:nvPicPr>
          <p:cNvPr id="70" name="Graphic 69" descr="Work from home Wi-Fi with solid fill">
            <a:extLst>
              <a:ext uri="{FF2B5EF4-FFF2-40B4-BE49-F238E27FC236}">
                <a16:creationId xmlns:a16="http://schemas.microsoft.com/office/drawing/2014/main" id="{A0F0B6FE-BDBA-4605-BD46-20A654F1A4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5995" y="3659009"/>
            <a:ext cx="544873" cy="544873"/>
          </a:xfrm>
          <a:prstGeom prst="rect">
            <a:avLst/>
          </a:prstGeom>
        </p:spPr>
      </p:pic>
      <p:pic>
        <p:nvPicPr>
          <p:cNvPr id="15" name="Graphic 14" descr="Building outline">
            <a:extLst>
              <a:ext uri="{FF2B5EF4-FFF2-40B4-BE49-F238E27FC236}">
                <a16:creationId xmlns:a16="http://schemas.microsoft.com/office/drawing/2014/main" id="{52358C72-268A-4136-8497-230A4AC0E8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37283" y="3628552"/>
            <a:ext cx="544874" cy="544874"/>
          </a:xfrm>
          <a:prstGeom prst="rect">
            <a:avLst/>
          </a:prstGeom>
        </p:spPr>
      </p:pic>
      <p:sp>
        <p:nvSpPr>
          <p:cNvPr id="4" name="Content Placeholder 3">
            <a:extLst>
              <a:ext uri="{FF2B5EF4-FFF2-40B4-BE49-F238E27FC236}">
                <a16:creationId xmlns:a16="http://schemas.microsoft.com/office/drawing/2014/main" id="{2F6FE893-83A6-7210-4E51-BC15BC8278AF}"/>
              </a:ext>
            </a:extLst>
          </p:cNvPr>
          <p:cNvSpPr>
            <a:spLocks noGrp="1"/>
          </p:cNvSpPr>
          <p:nvPr>
            <p:ph idx="1"/>
          </p:nvPr>
        </p:nvSpPr>
        <p:spPr/>
        <p:txBody>
          <a:bodyPr/>
          <a:lstStyle/>
          <a:p>
            <a:endParaRPr lang="en-US"/>
          </a:p>
        </p:txBody>
      </p:sp>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11"/>
              </a:rPr>
              <a:t>www.doe.mass.edu/mcas</a:t>
            </a:r>
            <a:r>
              <a:rPr lang="en-US" sz="200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2000">
                <a:latin typeface="Aptos" panose="020B0004020202020204" pitchFamily="34" charset="0"/>
                <a:cs typeface="Arial" panose="020B0604020202020204" pitchFamily="34" charset="0"/>
              </a:rPr>
              <a:t> </a:t>
            </a:r>
            <a:r>
              <a:rPr lang="en-US" sz="2000" b="0" i="0">
                <a:solidFill>
                  <a:srgbClr val="212529"/>
                </a:solidFill>
                <a:effectLst/>
                <a:latin typeface="Arial" panose="020B0604020202020204" pitchFamily="34" charset="0"/>
                <a:cs typeface="Arial" panose="020B0604020202020204" pitchFamily="34" charset="0"/>
              </a:rPr>
              <a:t>135 Santilli Highway, Everett, MA 02149</a:t>
            </a:r>
            <a:endParaRPr lang="en-US" sz="2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9A24552-E816-3969-FE71-F08FCD5B83C9}"/>
              </a:ext>
            </a:extLst>
          </p:cNvPr>
          <p:cNvSpPr>
            <a:spLocks noGrp="1"/>
          </p:cNvSpPr>
          <p:nvPr>
            <p:ph type="sldNum" sz="quarter" idx="12"/>
          </p:nvPr>
        </p:nvSpPr>
        <p:spPr/>
        <p:txBody>
          <a:bodyPr/>
          <a:lstStyle/>
          <a:p>
            <a:fld id="{68A8D22E-6BC5-9E47-900C-2BB94685D9F5}" type="slidenum">
              <a:rPr lang="en-US" smtClean="0"/>
              <a:t>61</a:t>
            </a:fld>
            <a:endParaRPr lang="en-US"/>
          </a:p>
        </p:txBody>
      </p:sp>
    </p:spTree>
    <p:extLst>
      <p:ext uri="{BB962C8B-B14F-4D97-AF65-F5344CB8AC3E}">
        <p14:creationId xmlns:p14="http://schemas.microsoft.com/office/powerpoint/2010/main" val="209144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01638-A8D7-A645-4815-D987D6E2261D}"/>
              </a:ext>
            </a:extLst>
          </p:cNvPr>
          <p:cNvSpPr>
            <a:spLocks noGrp="1"/>
          </p:cNvSpPr>
          <p:nvPr>
            <p:ph type="title"/>
          </p:nvPr>
        </p:nvSpPr>
        <p:spPr/>
        <p:txBody>
          <a:bodyPr/>
          <a:lstStyle/>
          <a:p>
            <a:r>
              <a:rPr lang="en-US">
                <a:solidFill>
                  <a:schemeClr val="bg1"/>
                </a:solidFill>
              </a:rPr>
              <a:t>MCAS Participation Requirements </a:t>
            </a:r>
          </a:p>
        </p:txBody>
      </p:sp>
      <p:sp>
        <p:nvSpPr>
          <p:cNvPr id="2" name="Content Placeholder 1">
            <a:extLst>
              <a:ext uri="{FF2B5EF4-FFF2-40B4-BE49-F238E27FC236}">
                <a16:creationId xmlns:a16="http://schemas.microsoft.com/office/drawing/2014/main" id="{099D1046-D144-29CD-024C-FD7DD3CD8EEF}"/>
              </a:ext>
            </a:extLst>
          </p:cNvPr>
          <p:cNvSpPr>
            <a:spLocks noGrp="1"/>
          </p:cNvSpPr>
          <p:nvPr>
            <p:ph idx="1"/>
          </p:nvPr>
        </p:nvSpPr>
        <p:spPr/>
        <p:txBody>
          <a:bodyPr>
            <a:normAutofit lnSpcReduction="10000"/>
          </a:bodyPr>
          <a:lstStyle/>
          <a:p>
            <a:pPr>
              <a:spcBef>
                <a:spcPts val="500"/>
              </a:spcBef>
              <a:spcAft>
                <a:spcPts val="300"/>
              </a:spcAft>
            </a:pPr>
            <a:r>
              <a:rPr lang="en-US" dirty="0">
                <a:solidFill>
                  <a:schemeClr val="tx1"/>
                </a:solidFill>
              </a:rPr>
              <a:t>All publicly-funded students must participate in MCAS tests required for their grade.</a:t>
            </a:r>
          </a:p>
          <a:p>
            <a:pPr lvl="1">
              <a:spcAft>
                <a:spcPts val="300"/>
              </a:spcAft>
            </a:pPr>
            <a:r>
              <a:rPr lang="en-US" dirty="0">
                <a:solidFill>
                  <a:schemeClr val="tx1"/>
                </a:solidFill>
              </a:rPr>
              <a:t>Includes students in public schools, charter schools, virtual schools, out-of-district placements, SEIS, DYS, and other students receiving instruction with public funds. </a:t>
            </a:r>
          </a:p>
          <a:p>
            <a:pPr>
              <a:spcBef>
                <a:spcPts val="500"/>
              </a:spcBef>
              <a:spcAft>
                <a:spcPts val="300"/>
              </a:spcAft>
            </a:pPr>
            <a:r>
              <a:rPr lang="en-US" dirty="0">
                <a:solidFill>
                  <a:schemeClr val="tx1"/>
                </a:solidFill>
              </a:rPr>
              <a:t>IEP teams determine necessary accommodations for students with disabilities. IEPs and 504 plans list accommodations decisions. Only</a:t>
            </a:r>
            <a:r>
              <a:rPr lang="en-US" i="1" dirty="0">
                <a:solidFill>
                  <a:schemeClr val="tx1"/>
                </a:solidFill>
              </a:rPr>
              <a:t> </a:t>
            </a:r>
            <a:r>
              <a:rPr lang="en-US" i="1" dirty="0">
                <a:hlinkClick r:id="rId2"/>
              </a:rPr>
              <a:t>Students with the Most Significant Cognitive Disabilities</a:t>
            </a:r>
            <a:r>
              <a:rPr lang="en-US" i="1" dirty="0"/>
              <a:t> </a:t>
            </a:r>
            <a:r>
              <a:rPr lang="en-US" dirty="0">
                <a:solidFill>
                  <a:schemeClr val="tx1"/>
                </a:solidFill>
              </a:rPr>
              <a:t>may participate in the MCAS-Alt.</a:t>
            </a:r>
          </a:p>
          <a:p>
            <a:pPr>
              <a:spcBef>
                <a:spcPts val="500"/>
              </a:spcBef>
              <a:spcAft>
                <a:spcPts val="300"/>
              </a:spcAft>
            </a:pPr>
            <a:r>
              <a:rPr lang="en-US" dirty="0">
                <a:solidFill>
                  <a:schemeClr val="tx1"/>
                </a:solidFill>
              </a:rPr>
              <a:t>Refer to the updated </a:t>
            </a:r>
            <a:r>
              <a:rPr lang="en-US" i="1" dirty="0">
                <a:solidFill>
                  <a:schemeClr val="tx1"/>
                </a:solidFill>
              </a:rPr>
              <a:t>Accessibility and Accommodations Manual </a:t>
            </a:r>
            <a:r>
              <a:rPr lang="en-US" dirty="0">
                <a:solidFill>
                  <a:schemeClr val="tx1"/>
                </a:solidFill>
              </a:rPr>
              <a:t>available at </a:t>
            </a:r>
            <a:r>
              <a:rPr lang="en-US" dirty="0">
                <a:hlinkClick r:id="rId3"/>
              </a:rPr>
              <a:t>www.doe.mass.edu/mcas/accessibility/</a:t>
            </a:r>
            <a:r>
              <a:rPr lang="en-US" dirty="0">
                <a:solidFill>
                  <a:schemeClr val="tx1"/>
                </a:solidFill>
              </a:rPr>
              <a:t>. </a:t>
            </a:r>
            <a:endParaRPr lang="en-US" dirty="0">
              <a:solidFill>
                <a:schemeClr val="tx1"/>
              </a:solidFill>
              <a:highlight>
                <a:srgbClr val="FFFF00"/>
              </a:highlight>
            </a:endParaRPr>
          </a:p>
          <a:p>
            <a:endParaRPr lang="en-US" dirty="0"/>
          </a:p>
        </p:txBody>
      </p:sp>
      <p:sp>
        <p:nvSpPr>
          <p:cNvPr id="4" name="Slide Number Placeholder 3">
            <a:extLst>
              <a:ext uri="{FF2B5EF4-FFF2-40B4-BE49-F238E27FC236}">
                <a16:creationId xmlns:a16="http://schemas.microsoft.com/office/drawing/2014/main" id="{11A76BD8-1808-A281-8FC3-FD35956C80BD}"/>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162582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75C63-7668-9BB1-9F0A-F720EC2FBA1D}"/>
              </a:ext>
            </a:extLst>
          </p:cNvPr>
          <p:cNvSpPr>
            <a:spLocks noGrp="1"/>
          </p:cNvSpPr>
          <p:nvPr>
            <p:ph type="title"/>
          </p:nvPr>
        </p:nvSpPr>
        <p:spPr/>
        <p:txBody>
          <a:bodyPr>
            <a:normAutofit fontScale="90000"/>
          </a:bodyPr>
          <a:lstStyle/>
          <a:p>
            <a:r>
              <a:rPr lang="en-US">
                <a:solidFill>
                  <a:schemeClr val="bg1"/>
                </a:solidFill>
              </a:rPr>
              <a:t>English Learners – Participation Guidelines</a:t>
            </a:r>
          </a:p>
        </p:txBody>
      </p:sp>
      <p:sp>
        <p:nvSpPr>
          <p:cNvPr id="2" name="Content Placeholder 1">
            <a:extLst>
              <a:ext uri="{FF2B5EF4-FFF2-40B4-BE49-F238E27FC236}">
                <a16:creationId xmlns:a16="http://schemas.microsoft.com/office/drawing/2014/main" id="{276CB4B1-D415-820E-7BB4-DB7888526F8F}"/>
              </a:ext>
            </a:extLst>
          </p:cNvPr>
          <p:cNvSpPr>
            <a:spLocks noGrp="1"/>
          </p:cNvSpPr>
          <p:nvPr>
            <p:ph idx="1"/>
          </p:nvPr>
        </p:nvSpPr>
        <p:spPr>
          <a:xfrm>
            <a:off x="173179" y="1559170"/>
            <a:ext cx="11890665" cy="4199946"/>
          </a:xfrm>
        </p:spPr>
        <p:txBody>
          <a:bodyPr>
            <a:noAutofit/>
          </a:bodyPr>
          <a:lstStyle/>
          <a:p>
            <a:pPr>
              <a:spcAft>
                <a:spcPts val="300"/>
              </a:spcAft>
            </a:pPr>
            <a:r>
              <a:rPr lang="en-US" b="1">
                <a:solidFill>
                  <a:schemeClr val="tx1"/>
                </a:solidFill>
              </a:rPr>
              <a:t>ELs</a:t>
            </a:r>
            <a:r>
              <a:rPr lang="en-US">
                <a:solidFill>
                  <a:schemeClr val="tx1"/>
                </a:solidFill>
              </a:rPr>
              <a:t> are required to participate in all MCAS tests scheduled for their grade, with </a:t>
            </a:r>
            <a:r>
              <a:rPr lang="en-US" b="1">
                <a:solidFill>
                  <a:schemeClr val="tx1"/>
                </a:solidFill>
              </a:rPr>
              <a:t>one exception</a:t>
            </a:r>
            <a:r>
              <a:rPr lang="en-US">
                <a:solidFill>
                  <a:schemeClr val="tx1"/>
                </a:solidFill>
              </a:rPr>
              <a:t>:</a:t>
            </a:r>
          </a:p>
          <a:p>
            <a:pPr lvl="1">
              <a:spcAft>
                <a:spcPts val="300"/>
              </a:spcAft>
            </a:pPr>
            <a:r>
              <a:rPr lang="en-US" sz="2800">
                <a:solidFill>
                  <a:schemeClr val="tx1"/>
                </a:solidFill>
              </a:rPr>
              <a:t>First-year ELs are </a:t>
            </a:r>
            <a:r>
              <a:rPr lang="en-US" sz="2800" b="1">
                <a:solidFill>
                  <a:schemeClr val="tx1"/>
                </a:solidFill>
              </a:rPr>
              <a:t>not required </a:t>
            </a:r>
            <a:r>
              <a:rPr lang="en-US" sz="2800">
                <a:solidFill>
                  <a:schemeClr val="tx1"/>
                </a:solidFill>
              </a:rPr>
              <a:t>to take the MCAS ELA test but </a:t>
            </a:r>
            <a:r>
              <a:rPr lang="en-US" sz="2800" b="1">
                <a:solidFill>
                  <a:schemeClr val="tx1"/>
                </a:solidFill>
              </a:rPr>
              <a:t>may </a:t>
            </a:r>
            <a:r>
              <a:rPr lang="en-US" sz="2800">
                <a:solidFill>
                  <a:schemeClr val="tx1"/>
                </a:solidFill>
              </a:rPr>
              <a:t>participate at principal’s discretion.</a:t>
            </a:r>
            <a:endParaRPr lang="en-US" sz="2800">
              <a:solidFill>
                <a:schemeClr val="tx1"/>
              </a:solidFill>
              <a:highlight>
                <a:srgbClr val="FFFF00"/>
              </a:highlight>
            </a:endParaRPr>
          </a:p>
          <a:p>
            <a:pPr lvl="1">
              <a:spcAft>
                <a:spcPts val="300"/>
              </a:spcAft>
            </a:pPr>
            <a:r>
              <a:rPr lang="en-US" sz="2800">
                <a:solidFill>
                  <a:schemeClr val="tx1"/>
                </a:solidFill>
              </a:rPr>
              <a:t>First-year ELs are those who enrolled after </a:t>
            </a:r>
            <a:r>
              <a:rPr lang="en-US" sz="2800" b="1">
                <a:solidFill>
                  <a:schemeClr val="tx1"/>
                </a:solidFill>
              </a:rPr>
              <a:t>March 1, 2025. </a:t>
            </a:r>
            <a:r>
              <a:rPr lang="en-US" sz="2800">
                <a:solidFill>
                  <a:schemeClr val="tx1"/>
                </a:solidFill>
              </a:rPr>
              <a:t>Check status in SIMS.</a:t>
            </a:r>
          </a:p>
          <a:p>
            <a:pPr>
              <a:spcAft>
                <a:spcPts val="300"/>
              </a:spcAft>
            </a:pPr>
            <a:r>
              <a:rPr lang="en-US" b="1">
                <a:solidFill>
                  <a:schemeClr val="tx1"/>
                </a:solidFill>
              </a:rPr>
              <a:t>EL accommodations</a:t>
            </a:r>
            <a:r>
              <a:rPr lang="en-US">
                <a:solidFill>
                  <a:schemeClr val="tx1"/>
                </a:solidFill>
              </a:rPr>
              <a:t>: School staff familiar with the student should meet and</a:t>
            </a:r>
          </a:p>
          <a:p>
            <a:pPr lvl="1">
              <a:spcAft>
                <a:spcPts val="300"/>
              </a:spcAft>
            </a:pPr>
            <a:r>
              <a:rPr lang="en-US" sz="2800">
                <a:solidFill>
                  <a:schemeClr val="tx1"/>
                </a:solidFill>
              </a:rPr>
              <a:t>Review available accessibility features and accommodations for ELs.</a:t>
            </a:r>
          </a:p>
          <a:p>
            <a:pPr lvl="1">
              <a:spcAft>
                <a:spcPts val="300"/>
              </a:spcAft>
            </a:pPr>
            <a:r>
              <a:rPr lang="en-US" sz="2800">
                <a:solidFill>
                  <a:schemeClr val="tx1"/>
                </a:solidFill>
              </a:rPr>
              <a:t>Consider EL students’ language needs, learning characteristics, and preferences.</a:t>
            </a:r>
          </a:p>
        </p:txBody>
      </p:sp>
      <p:sp>
        <p:nvSpPr>
          <p:cNvPr id="4" name="Slide Number Placeholder 3">
            <a:extLst>
              <a:ext uri="{FF2B5EF4-FFF2-40B4-BE49-F238E27FC236}">
                <a16:creationId xmlns:a16="http://schemas.microsoft.com/office/drawing/2014/main" id="{B51992C6-7C55-DC64-6D27-28E477F7FDAA}"/>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179241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4FB84-D671-4BE0-B743-3AFE0C2F2262}"/>
              </a:ext>
            </a:extLst>
          </p:cNvPr>
          <p:cNvSpPr>
            <a:spLocks noGrp="1"/>
          </p:cNvSpPr>
          <p:nvPr>
            <p:ph type="title"/>
          </p:nvPr>
        </p:nvSpPr>
        <p:spPr/>
        <p:txBody>
          <a:bodyPr/>
          <a:lstStyle/>
          <a:p>
            <a:r>
              <a:rPr lang="en-US" dirty="0"/>
              <a:t>Poll Question</a:t>
            </a:r>
          </a:p>
        </p:txBody>
      </p:sp>
      <p:sp>
        <p:nvSpPr>
          <p:cNvPr id="4" name="Content Placeholder 3">
            <a:extLst>
              <a:ext uri="{FF2B5EF4-FFF2-40B4-BE49-F238E27FC236}">
                <a16:creationId xmlns:a16="http://schemas.microsoft.com/office/drawing/2014/main" id="{EEB5C600-A085-4DD0-AD91-655236D57E28}"/>
              </a:ext>
            </a:extLst>
          </p:cNvPr>
          <p:cNvSpPr>
            <a:spLocks noGrp="1"/>
          </p:cNvSpPr>
          <p:nvPr>
            <p:ph idx="1"/>
          </p:nvPr>
        </p:nvSpPr>
        <p:spPr/>
        <p:txBody>
          <a:bodyPr vert="horz" lIns="91440" tIns="45720" rIns="91440" bIns="45720" rtlCol="0" anchor="t">
            <a:normAutofit/>
          </a:bodyPr>
          <a:lstStyle/>
          <a:p>
            <a:pPr marL="0" indent="0">
              <a:buNone/>
            </a:pPr>
            <a:r>
              <a:rPr lang="en-US" sz="3200" b="1" dirty="0"/>
              <a:t>What are you most interested in learning about?</a:t>
            </a:r>
            <a:r>
              <a:rPr lang="en-US" sz="3200" b="1" dirty="0">
                <a:latin typeface="Aptos" panose="020B0004020202020204" pitchFamily="34" charset="0"/>
                <a:cs typeface="Arial"/>
              </a:rPr>
              <a:t> </a:t>
            </a:r>
            <a:endParaRPr lang="en-US" sz="3200" b="1" dirty="0">
              <a:latin typeface="Aptos" panose="020B0004020202020204" pitchFamily="34" charset="0"/>
            </a:endParaRPr>
          </a:p>
          <a:p>
            <a:pPr marL="0" indent="0">
              <a:buNone/>
            </a:pPr>
            <a:endParaRPr lang="en-US" dirty="0">
              <a:latin typeface="Aptos" panose="020B0004020202020204" pitchFamily="34" charset="0"/>
            </a:endParaRPr>
          </a:p>
          <a:p>
            <a:pPr marL="514350" indent="-514350">
              <a:buFont typeface="+mj-lt"/>
              <a:buAutoNum type="alphaUcPeriod"/>
            </a:pPr>
            <a:r>
              <a:rPr lang="en-US" dirty="0"/>
              <a:t>How to assign accommodations and accessibility features to students in the Student Registration system </a:t>
            </a:r>
          </a:p>
          <a:p>
            <a:pPr marL="514350" indent="-514350">
              <a:buFont typeface="+mj-lt"/>
              <a:buAutoNum type="alphaUcPeriod"/>
            </a:pPr>
            <a:r>
              <a:rPr lang="en-US" dirty="0"/>
              <a:t>A general overview of accommodations and accessibility options for MCAS tests </a:t>
            </a:r>
          </a:p>
          <a:p>
            <a:pPr marL="514350" indent="-514350">
              <a:buFont typeface="+mj-lt"/>
              <a:buAutoNum type="alphaUcPeriod"/>
            </a:pPr>
            <a:r>
              <a:rPr lang="en-US" dirty="0">
                <a:latin typeface="Arial"/>
                <a:cs typeface="Arial"/>
              </a:rPr>
              <a:t>A review of how accessibility features and accommodations appear in the MCAS Student Kiosk</a:t>
            </a:r>
          </a:p>
          <a:p>
            <a:pPr marL="514350" indent="-514350">
              <a:buFont typeface="+mj-lt"/>
              <a:buAutoNum type="alphaUcPeriod"/>
            </a:pPr>
            <a:r>
              <a:rPr lang="en-US" dirty="0"/>
              <a:t>Eligibility for Special Access Accommodations</a:t>
            </a:r>
          </a:p>
        </p:txBody>
      </p:sp>
      <p:sp>
        <p:nvSpPr>
          <p:cNvPr id="2" name="Slide Number Placeholder 1">
            <a:extLst>
              <a:ext uri="{FF2B5EF4-FFF2-40B4-BE49-F238E27FC236}">
                <a16:creationId xmlns:a16="http://schemas.microsoft.com/office/drawing/2014/main" id="{E89D3135-A1CB-0951-0970-9410D95D31AF}"/>
              </a:ext>
            </a:extLst>
          </p:cNvPr>
          <p:cNvSpPr>
            <a:spLocks noGrp="1"/>
          </p:cNvSpPr>
          <p:nvPr>
            <p:ph type="sldNum" sz="quarter" idx="12"/>
          </p:nvPr>
        </p:nvSpPr>
        <p:spPr/>
        <p:txBody>
          <a:bodyPr/>
          <a:lstStyle/>
          <a:p>
            <a:fld id="{68A8D22E-6BC5-9E47-900C-2BB94685D9F5}" type="slidenum">
              <a:rPr lang="en-US" smtClean="0"/>
              <a:pPr/>
              <a:t>9</a:t>
            </a:fld>
            <a:endParaRPr lang="en-US"/>
          </a:p>
        </p:txBody>
      </p:sp>
    </p:spTree>
    <p:extLst>
      <p:ext uri="{BB962C8B-B14F-4D97-AF65-F5344CB8AC3E}">
        <p14:creationId xmlns:p14="http://schemas.microsoft.com/office/powerpoint/2010/main" val="18692127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a4585b3be1a0b34945bbe6cf91827c63">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40f1babd7193703bf5992a9e6e7ade7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Krukonis, Amy (DESE)</DisplayName>
        <AccountId>18</AccountId>
        <AccountType/>
      </UserInfo>
      <UserInfo>
        <DisplayName>Zalk, Jodie (DESE)</DisplayName>
        <AccountId>200</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073B10-170D-4E59-896B-A5E2465050D3}">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049449a1-970d-4061-91c8-87f7c4621d9d"/>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21</TotalTime>
  <Words>4019</Words>
  <Application>Microsoft Office PowerPoint</Application>
  <PresentationFormat>Widescreen</PresentationFormat>
  <Paragraphs>539</Paragraphs>
  <Slides>61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Aptos</vt:lpstr>
      <vt:lpstr>Arial</vt:lpstr>
      <vt:lpstr>Calibri</vt:lpstr>
      <vt:lpstr>Segoe UI</vt:lpstr>
      <vt:lpstr>Times New Roman</vt:lpstr>
      <vt:lpstr>Wingdings</vt:lpstr>
      <vt:lpstr>1_Office Theme</vt:lpstr>
      <vt:lpstr>MCAS Accessibility and Accommodations for the 2026 MCAS Tests</vt:lpstr>
      <vt:lpstr>Presenters</vt:lpstr>
      <vt:lpstr>Logistics for This Session </vt:lpstr>
      <vt:lpstr>Slides for This Session </vt:lpstr>
      <vt:lpstr>Today’s Agenda</vt:lpstr>
      <vt:lpstr>1. Participation Requirements </vt:lpstr>
      <vt:lpstr>MCAS Participation Requirements </vt:lpstr>
      <vt:lpstr>English Learners – Participation Guidelines</vt:lpstr>
      <vt:lpstr>Poll Question</vt:lpstr>
      <vt:lpstr>2. Important Updates and Reminders</vt:lpstr>
      <vt:lpstr>Important Updates and Reminders</vt:lpstr>
      <vt:lpstr>Important Updates and Reminders (continued)</vt:lpstr>
      <vt:lpstr>IEP Team Decisions Needed Before Testing</vt:lpstr>
      <vt:lpstr>3. Student Registration (SR)</vt:lpstr>
      <vt:lpstr>What is the Student Registration Process (SR)?</vt:lpstr>
      <vt:lpstr>SR: Special Test Forms and Selected Accessibility Features and Accommodations</vt:lpstr>
      <vt:lpstr>Form-Dependent Accommodations</vt:lpstr>
      <vt:lpstr>Guide to the MCAS Portal Part III: Student Registration</vt:lpstr>
      <vt:lpstr>4. Accessibility Features and Accommodations </vt:lpstr>
      <vt:lpstr>Accessibility Features and Accommodations</vt:lpstr>
      <vt:lpstr>Universal Accessibility Features (UF)  for All Students</vt:lpstr>
      <vt:lpstr>Demonstration</vt:lpstr>
      <vt:lpstr>General Tools for All Students</vt:lpstr>
      <vt:lpstr>Enlarged Cursor (SR) </vt:lpstr>
      <vt:lpstr>Highlighter </vt:lpstr>
      <vt:lpstr>Color Contrast </vt:lpstr>
      <vt:lpstr>Line Reader</vt:lpstr>
      <vt:lpstr>Masking tool</vt:lpstr>
      <vt:lpstr>Questions and Answers</vt:lpstr>
      <vt:lpstr>Designated Accessibility Features (DF) for Any Student, at Principal’s Discretion</vt:lpstr>
      <vt:lpstr>Presentation Accommodations for Students with Disabilities </vt:lpstr>
      <vt:lpstr>Response Accommodations for Students with Disabilities</vt:lpstr>
      <vt:lpstr>Special Access Accommodations</vt:lpstr>
      <vt:lpstr>Criteria for Providing Special Access Accommodations</vt:lpstr>
      <vt:lpstr>Poll Question</vt:lpstr>
      <vt:lpstr>Demonstration</vt:lpstr>
      <vt:lpstr>Text-to-Speech (SR) </vt:lpstr>
      <vt:lpstr>Spell-Checker (SR) </vt:lpstr>
      <vt:lpstr>Speech-to-text (SR) </vt:lpstr>
      <vt:lpstr>Word Prediction (SR)</vt:lpstr>
      <vt:lpstr>Accommodations for English Learners (ELs)</vt:lpstr>
      <vt:lpstr>5. Preparation for Testing</vt:lpstr>
      <vt:lpstr>Poll Question</vt:lpstr>
      <vt:lpstr>Demonstration</vt:lpstr>
      <vt:lpstr>New Export Accommodations Feature</vt:lpstr>
      <vt:lpstr>Ensuring Accommodations Are Assigned</vt:lpstr>
      <vt:lpstr>Preparing for Test Administration</vt:lpstr>
      <vt:lpstr>REMINDER:  Provide to all students during testing</vt:lpstr>
      <vt:lpstr>Reminders for Paper-Based Testing </vt:lpstr>
      <vt:lpstr>If a Student Refuses an Accommodation… </vt:lpstr>
      <vt:lpstr>Questions and Answers</vt:lpstr>
      <vt:lpstr>6. Resources, Support, and Next Steps</vt:lpstr>
      <vt:lpstr>Upcoming Training Sessions </vt:lpstr>
      <vt:lpstr>Upcoming Training Sessions </vt:lpstr>
      <vt:lpstr>Upcoming “Office Hours” Sessions </vt:lpstr>
      <vt:lpstr>Additional Resources</vt:lpstr>
      <vt:lpstr>Next Steps</vt:lpstr>
      <vt:lpstr>Email and Phone Support </vt:lpstr>
      <vt:lpstr>7. Live “Sandbox” Time</vt:lpstr>
      <vt:lpstr>Poll Question—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Cullen, Shannon (DESE)</dc:creator>
  <cp:lastModifiedBy>Pelychaty, Robert (DESE)</cp:lastModifiedBy>
  <cp:revision>3</cp:revision>
  <dcterms:created xsi:type="dcterms:W3CDTF">2022-10-11T20:32:22Z</dcterms:created>
  <dcterms:modified xsi:type="dcterms:W3CDTF">2026-01-22T14:05:58Z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0x0101001632492CAC103A49A985C1EA3C99F8E6</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MSIP_Label_09530f54-9721-46db-bbe4-0dd4cd6e1126_Method">
    <vt:lpwstr>Standard</vt:lpwstr>
  </property>
  <property fmtid="{D5CDD505-2E9C-101B-9397-08002B2CF9AE}" pid="12" name="MSIP_Label_09530f54-9721-46db-bbe4-0dd4cd6e1126_Tag">
    <vt:lpwstr>50, 3, 0, 1</vt:lpwstr>
  </property>
  <property fmtid="{D5CDD505-2E9C-101B-9397-08002B2CF9AE}" pid="13" name="MSIP_Label_09530f54-9721-46db-bbe4-0dd4cd6e1126_ContentBits">
    <vt:lpwstr>2</vt:lpwstr>
  </property>
  <property fmtid="{D5CDD505-2E9C-101B-9397-08002B2CF9AE}" pid="14" name="MSIP_Label_09530f54-9721-46db-bbe4-0dd4cd6e1126_Enabled">
    <vt:lpwstr>true</vt:lpwstr>
  </property>
  <property fmtid="{D5CDD505-2E9C-101B-9397-08002B2CF9AE}" pid="15" name="MSIP_Label_09530f54-9721-46db-bbe4-0dd4cd6e1126_ActionId">
    <vt:lpwstr>b0cdca20-b8a5-4fb5-bb7e-eee1033274c6</vt:lpwstr>
  </property>
  <property fmtid="{D5CDD505-2E9C-101B-9397-08002B2CF9AE}" pid="16" name="MSIP_Label_09530f54-9721-46db-bbe4-0dd4cd6e1126_Name">
    <vt:lpwstr>General</vt:lpwstr>
  </property>
  <property fmtid="{D5CDD505-2E9C-101B-9397-08002B2CF9AE}" pid="17" name="MSIP_Label_09530f54-9721-46db-bbe4-0dd4cd6e1126_SetDate">
    <vt:lpwstr>2026-01-20T15:51:30Z</vt:lpwstr>
  </property>
  <property fmtid="{D5CDD505-2E9C-101B-9397-08002B2CF9AE}" pid="18" name="MSIP_Label_09530f54-9721-46db-bbe4-0dd4cd6e1126_SiteId">
    <vt:lpwstr>22230e31-3d9d-47b1-8794-50b0e2d7bd02</vt:lpwstr>
  </property>
</Properties>
</file>