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Lst>
  <p:notesMasterIdLst>
    <p:notesMasterId r:id="rId39"/>
  </p:notesMasterIdLst>
  <p:handoutMasterIdLst>
    <p:handoutMasterId r:id="rId40"/>
  </p:handoutMasterIdLst>
  <p:sldIdLst>
    <p:sldId id="280" r:id="rId5"/>
    <p:sldId id="359" r:id="rId6"/>
    <p:sldId id="1184" r:id="rId7"/>
    <p:sldId id="1274" r:id="rId8"/>
    <p:sldId id="1171" r:id="rId9"/>
    <p:sldId id="1332" r:id="rId10"/>
    <p:sldId id="1462" r:id="rId11"/>
    <p:sldId id="1461" r:id="rId12"/>
    <p:sldId id="1460" r:id="rId13"/>
    <p:sldId id="1472" r:id="rId14"/>
    <p:sldId id="1463" r:id="rId15"/>
    <p:sldId id="1465" r:id="rId16"/>
    <p:sldId id="1459" r:id="rId17"/>
    <p:sldId id="1468" r:id="rId18"/>
    <p:sldId id="1464" r:id="rId19"/>
    <p:sldId id="1473" r:id="rId20"/>
    <p:sldId id="1471" r:id="rId21"/>
    <p:sldId id="1444" r:id="rId22"/>
    <p:sldId id="1449" r:id="rId23"/>
    <p:sldId id="1458" r:id="rId24"/>
    <p:sldId id="1469" r:id="rId25"/>
    <p:sldId id="1466" r:id="rId26"/>
    <p:sldId id="1467" r:id="rId27"/>
    <p:sldId id="1470" r:id="rId28"/>
    <p:sldId id="264" r:id="rId29"/>
    <p:sldId id="1178" r:id="rId30"/>
    <p:sldId id="1262" r:id="rId31"/>
    <p:sldId id="1368" r:id="rId32"/>
    <p:sldId id="1072" r:id="rId33"/>
    <p:sldId id="1453" r:id="rId34"/>
    <p:sldId id="1454" r:id="rId35"/>
    <p:sldId id="1298" r:id="rId36"/>
    <p:sldId id="311" r:id="rId37"/>
    <p:sldId id="1264" r:id="rId3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5C1C941F-F9B7-292C-F11F-AA63854DAB29}" name="Kaelee Harper" initials="KH" userId="S::kharper_emetric.net#ext#@cogniaorg.onmicrosoft.com::5e5ab8a3-7963-47cf-be03-739cd1c91b39" providerId="AD"/>
  <p188:author id="{D38EF332-348E-F42F-45DD-CABAD9A09A55}" name="Kristin Salinas" initials="KS" userId="S::ksalinas_emetric.net#ext#@cogniaorg.onmicrosoft.com::282af0fd-e9bf-4b11-9f18-55561e750e43" providerId="AD"/>
  <p188:author id="{32C57445-1098-6BEF-B708-10FA1DF87C82}" name="Brown, Erma (DESE)" initials="EB" userId="S::Erma.Brown@mass.gov::3fca232f-f711-4252-a9cf-334485601b6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0F47AB81-00CF-DFE1-B153-A417C9AA5F5B}" name="Kaelee Harper" initials="KH" userId="S::kharper_emetric.net#ext#@massgov.onmicrosoft.com::e0822827-054f-4530-970f-a8cd3cee0225" providerId="AD"/>
  <p188:author id="{6A804092-4BE0-781F-B64E-7954AC0E2E75}" name="Abbie Currier" initials="AC" userId="S::acurrier_emetric.net#ext#@massgov.onmicrosoft.com::64c3586b-daa3-4128-8030-1a170f3929e4"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C0F385E2-1F03-7505-35AF-DF95E4C433A5}" name="Dezarae Blossomgame" initials="DB" userId="S::dezarae.blossomgame_cognia.org#ext#@massgov.onmicrosoft.com::63ccc613-d08d-483b-8c9e-593345f51e71"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67886"/>
    <a:srgbClr val="F9F9FA"/>
    <a:srgbClr val="0563C1"/>
    <a:srgbClr val="101D35"/>
    <a:srgbClr val="3647B6"/>
    <a:srgbClr val="203B6A"/>
    <a:srgbClr val="A18557"/>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7DB227-3790-41BB-90BD-0C96D14D2D54}" v="16" dt="2025-11-18T20:38:25.962"/>
    <p1510:client id="{F391236A-EA34-37E6-B254-CA222BAD1DD6}" v="162" dt="2025-11-19T16:46:11.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2025/11/19</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2025/11/19</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B537C-D2CE-9052-0D6F-B8133D9B4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521E1-72E0-260D-0B77-D8B420D42E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A6597-56F5-014C-C01C-7D86E4C42B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37CBA8E-74F2-EB8B-A7F6-8DE8DBD3E8C6}"/>
              </a:ext>
            </a:extLst>
          </p:cNvPr>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4226976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48100-03EE-5684-45A5-F279FCF03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41FE8-9A02-4A0B-2DA5-73FE6033E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F3E7A-119B-BBBF-46D9-ED8731198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14705E-DFD3-3AF9-1356-FD6DC7FF95DB}"/>
              </a:ext>
            </a:extLst>
          </p:cNvPr>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2489425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A86FB-8B26-6BB6-02FC-DFF2A01A8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84FC9-730B-CC75-6AA6-CE41598722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515BF-A7FB-A2E7-E133-542CBB2689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23DA4C-9CBA-4CA7-A651-8FC5B48A2D80}"/>
              </a:ext>
            </a:extLst>
          </p:cNvPr>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349473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A0EE8-E8F7-08B6-574B-716BD6ECA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F6B79-7F79-D41A-AE53-84E852810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9067B0-833E-08C0-8ECB-216B872F96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4ED6B9-8CFA-E420-BA8B-592AAC1273BC}"/>
              </a:ext>
            </a:extLst>
          </p:cNvPr>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2853500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859668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5AD5B-1451-9B8F-001B-F67E44286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A968C-F334-6D77-4D5C-EB78D12AB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6B62A7-5C28-F1D7-65F1-2D30DA38BA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007DC1-D133-D153-55FC-CA0C1C856CB7}"/>
              </a:ext>
            </a:extLst>
          </p:cNvPr>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375315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1E46-7CBD-9931-E7F1-3F9E38199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A9975-8EE8-2082-12F9-4DDE56DC92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DBC64-ABDB-A3B7-EE8C-981C31AE46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CB90F0-75D8-E590-868D-25395DE3DEAE}"/>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4003629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7C2E9-5449-707F-91FC-232EC42B6D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35C80-C9AB-7145-1FAC-DE84A5D7E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D12F9-8264-931E-822A-1A6B0FC0EE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940F2B-014B-C8C4-02C5-8D6F5B0D51CE}"/>
              </a:ext>
            </a:extLst>
          </p:cNvPr>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03682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33284-AEDF-CFFA-6C2D-F40204A98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F204B-EDD7-A10E-A319-1220CB3EFA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03117-4263-0C8B-52E7-BA8D258CCC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6CCD46E-9955-373A-644D-C7BA0FAC6D0F}"/>
              </a:ext>
            </a:extLst>
          </p:cNvPr>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4012337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3611601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405851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4186840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3088264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EB466-CCF2-8417-3C19-E6DC9BB81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6D7295-A6B5-C885-A812-62618EA36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BE6011-F515-B3A1-E409-7F4AF24D0F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4730FD-A7FC-3F16-7563-F9EE583702DE}"/>
              </a:ext>
            </a:extLst>
          </p:cNvPr>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2263756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91826-84CF-D882-02B7-56B1099FF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40EBD-1D46-7899-01C3-9A4AAC415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0FC77-8B00-6886-05E3-1ADA80F5FD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837D71-86EC-2E15-3928-BB0C49FC4FBA}"/>
              </a:ext>
            </a:extLst>
          </p:cNvPr>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37919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33</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689801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4E9B-FDC0-3F21-5718-E2FADE3CA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A06E2-9DAE-A9B1-6C99-871B3CC76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3311F-0FF3-30B3-6C50-2DA1612EAE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A4EB75-4A23-16FA-5EF9-AA8512D8454C}"/>
              </a:ext>
            </a:extLst>
          </p:cNvPr>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30922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DE3F6-CE71-01D5-2BC0-1479DC2D0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E41E0-E7BA-3074-EDC9-7FF9A9E6F8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9C1B0-1015-74B0-8237-A3DC9CDEF2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544C69-6A20-9ACD-BFA0-7543E4EA2FE3}"/>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59940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7BD0E-8660-56AC-2B8A-E056696DE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1A251-AE7D-8B9F-8514-ADF2F486A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25A05-8BC5-76E2-2613-4F8EAE51B1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D7A1E5-B069-07A3-73BC-73F242E1CF81}"/>
              </a:ext>
            </a:extLst>
          </p:cNvPr>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4235760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56450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89683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65097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918393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328264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26190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descr="Shape&#10;&#10;AI-generated content may be incorrect.">
            <a:extLst>
              <a:ext uri="{FF2B5EF4-FFF2-40B4-BE49-F238E27FC236}">
                <a16:creationId xmlns:a16="http://schemas.microsoft.com/office/drawing/2014/main" id="{8A314DC0-7B3E-82EE-9AE7-6F09AEE434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a:p>
        </p:txBody>
      </p:sp>
    </p:spTree>
    <p:extLst>
      <p:ext uri="{BB962C8B-B14F-4D97-AF65-F5344CB8AC3E}">
        <p14:creationId xmlns:p14="http://schemas.microsoft.com/office/powerpoint/2010/main" val="560646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571327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291467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109932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6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07536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417762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695566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3465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61859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76188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3537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84754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Shape&#10;&#10;AI-generated content may be incorrect.">
            <a:extLst>
              <a:ext uri="{FF2B5EF4-FFF2-40B4-BE49-F238E27FC236}">
                <a16:creationId xmlns:a16="http://schemas.microsoft.com/office/drawing/2014/main" id="{A6104FB5-1528-7DE1-824E-7AD7C56D3D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8829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77838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85680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hape&#10;&#10;AI-generated content may be incorrect.">
            <a:extLst>
              <a:ext uri="{FF2B5EF4-FFF2-40B4-BE49-F238E27FC236}">
                <a16:creationId xmlns:a16="http://schemas.microsoft.com/office/drawing/2014/main" id="{51D4DCB4-D71E-80F2-CD14-980FA57C2A14}"/>
              </a:ext>
            </a:extLst>
          </p:cNvPr>
          <p:cNvPicPr>
            <a:picLocks noChangeAspect="1"/>
          </p:cNvPicPr>
          <p:nvPr userDrawn="1"/>
        </p:nvPicPr>
        <p:blipFill>
          <a:blip r:embed="rId2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7752997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mcas.onlinehelp.cognia.org/training-webinars/"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doe.mass.edu/mcas/training.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doe.mass.edu/mcas/training.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hyperlink" Target="mailto:mcas@mass.gov" TargetMode="External"/><Relationship Id="rId12" Type="http://schemas.openxmlformats.org/officeDocument/2006/relationships/image" Target="../media/image36.sv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hyperlink" Target="http://www.doe.mass.edu/mcas" TargetMode="External"/><Relationship Id="rId4" Type="http://schemas.openxmlformats.org/officeDocument/2006/relationships/image" Target="../media/image30.svg"/><Relationship Id="rId9" Type="http://schemas.openxmlformats.org/officeDocument/2006/relationships/image" Target="../media/image34.svg"/></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900"/>
              <a:t>Office Hours: February Science Student Registration</a:t>
            </a:r>
            <a:endParaRPr lang="en-US" altLang="en-US" sz="5900"/>
          </a:p>
        </p:txBody>
      </p:sp>
      <p:sp>
        <p:nvSpPr>
          <p:cNvPr id="3" name="Subtitle 2"/>
          <p:cNvSpPr>
            <a:spLocks noGrp="1"/>
          </p:cNvSpPr>
          <p:nvPr>
            <p:ph type="subTitle" idx="1"/>
          </p:nvPr>
        </p:nvSpPr>
        <p:spPr/>
        <p:txBody>
          <a:bodyPr/>
          <a:lstStyle/>
          <a:p>
            <a:pPr defTabSz="914126"/>
            <a:r>
              <a:rPr lang="en-US" altLang="zh-CN" sz="2799">
                <a:solidFill>
                  <a:schemeClr val="bg1"/>
                </a:solidFill>
                <a:latin typeface="Arial" panose="020B0604020202020204" pitchFamily="34" charset="0"/>
                <a:cs typeface="Arial" panose="020B0604020202020204" pitchFamily="34" charset="0"/>
              </a:rPr>
              <a:t>The Office of Student Assessment Services </a:t>
            </a:r>
          </a:p>
          <a:p>
            <a:pPr defTabSz="914126"/>
            <a:r>
              <a:rPr lang="en-US" altLang="zh-CN" sz="2799">
                <a:solidFill>
                  <a:schemeClr val="bg1"/>
                </a:solidFill>
              </a:rPr>
              <a:t>November 20, 2025</a:t>
            </a:r>
            <a:endParaRPr lang="zh-CN" altLang="en-US" sz="2799">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52A96-C320-5CEC-1E3A-03F06C578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2C65A-462A-D252-8BB1-B70CDFA404A4}"/>
              </a:ext>
            </a:extLst>
          </p:cNvPr>
          <p:cNvSpPr>
            <a:spLocks noGrp="1"/>
          </p:cNvSpPr>
          <p:nvPr>
            <p:ph type="title"/>
          </p:nvPr>
        </p:nvSpPr>
        <p:spPr/>
        <p:txBody>
          <a:bodyPr>
            <a:normAutofit/>
          </a:bodyPr>
          <a:lstStyle/>
          <a:p>
            <a:r>
              <a:rPr lang="en-US" sz="4000">
                <a:latin typeface="Arial"/>
                <a:cs typeface="Arial"/>
              </a:rPr>
              <a:t>Course-Level Class Naming Convention</a:t>
            </a:r>
            <a:endParaRPr lang="en-US"/>
          </a:p>
        </p:txBody>
      </p:sp>
      <p:sp>
        <p:nvSpPr>
          <p:cNvPr id="3" name="Text Placeholder 2">
            <a:extLst>
              <a:ext uri="{FF2B5EF4-FFF2-40B4-BE49-F238E27FC236}">
                <a16:creationId xmlns:a16="http://schemas.microsoft.com/office/drawing/2014/main" id="{A582CC20-0E93-2A3F-82FD-68349169053C}"/>
              </a:ext>
            </a:extLst>
          </p:cNvPr>
          <p:cNvSpPr>
            <a:spLocks noGrp="1"/>
          </p:cNvSpPr>
          <p:nvPr>
            <p:ph idx="1"/>
          </p:nvPr>
        </p:nvSpPr>
        <p:spPr>
          <a:xfrm>
            <a:off x="177881" y="1591253"/>
            <a:ext cx="11877058" cy="4414692"/>
          </a:xfrm>
        </p:spPr>
        <p:txBody>
          <a:bodyPr vert="horz" lIns="91440" tIns="45720" rIns="91440" bIns="45720" rtlCol="0" anchor="t">
            <a:normAutofit/>
          </a:bodyPr>
          <a:lstStyle/>
          <a:p>
            <a:r>
              <a:rPr lang="en-US">
                <a:solidFill>
                  <a:srgbClr val="000000"/>
                </a:solidFill>
                <a:latin typeface="Arial"/>
                <a:cs typeface="Arial"/>
              </a:rPr>
              <a:t>Below are examples of what these classes will look like in the MCAS Portal.</a:t>
            </a:r>
            <a:endParaRPr lang="en-US">
              <a:solidFill>
                <a:srgbClr val="000000"/>
              </a:solidFill>
            </a:endParaRPr>
          </a:p>
          <a:p>
            <a:pPr marL="457200" lvl="1" indent="0">
              <a:buNone/>
            </a:pPr>
            <a:endParaRPr lang="en-US">
              <a:solidFill>
                <a:srgbClr val="101D35"/>
              </a:solidFill>
              <a:latin typeface="Arial"/>
              <a:cs typeface="Arial"/>
            </a:endParaRPr>
          </a:p>
        </p:txBody>
      </p:sp>
      <p:sp>
        <p:nvSpPr>
          <p:cNvPr id="6" name="Slide Number Placeholder 5">
            <a:extLst>
              <a:ext uri="{FF2B5EF4-FFF2-40B4-BE49-F238E27FC236}">
                <a16:creationId xmlns:a16="http://schemas.microsoft.com/office/drawing/2014/main" id="{36431023-94D4-ECEA-3A47-C1AFA7BB81EB}"/>
              </a:ext>
            </a:extLst>
          </p:cNvPr>
          <p:cNvSpPr>
            <a:spLocks noGrp="1"/>
          </p:cNvSpPr>
          <p:nvPr>
            <p:ph type="sldNum" sz="quarter" idx="12"/>
          </p:nvPr>
        </p:nvSpPr>
        <p:spPr/>
        <p:txBody>
          <a:bodyPr/>
          <a:lstStyle/>
          <a:p>
            <a:fld id="{68A8D22E-6BC5-9E47-900C-2BB94685D9F5}" type="slidenum">
              <a:rPr lang="en-US" smtClean="0"/>
              <a:t>10</a:t>
            </a:fld>
            <a:endParaRPr lang="en-US"/>
          </a:p>
        </p:txBody>
      </p:sp>
      <p:pic>
        <p:nvPicPr>
          <p:cNvPr id="4" name="Picture 3">
            <a:extLst>
              <a:ext uri="{FF2B5EF4-FFF2-40B4-BE49-F238E27FC236}">
                <a16:creationId xmlns:a16="http://schemas.microsoft.com/office/drawing/2014/main" id="{EC1988C0-C05F-F9F5-152B-2C95B0D5C398}"/>
              </a:ext>
            </a:extLst>
          </p:cNvPr>
          <p:cNvPicPr>
            <a:picLocks noChangeAspect="1"/>
          </p:cNvPicPr>
          <p:nvPr/>
        </p:nvPicPr>
        <p:blipFill>
          <a:blip r:embed="rId2"/>
          <a:stretch>
            <a:fillRect/>
          </a:stretch>
        </p:blipFill>
        <p:spPr>
          <a:xfrm>
            <a:off x="1185863" y="2609850"/>
            <a:ext cx="9697810" cy="3393621"/>
          </a:xfrm>
          <a:prstGeom prst="rect">
            <a:avLst/>
          </a:prstGeom>
        </p:spPr>
      </p:pic>
    </p:spTree>
    <p:extLst>
      <p:ext uri="{BB962C8B-B14F-4D97-AF65-F5344CB8AC3E}">
        <p14:creationId xmlns:p14="http://schemas.microsoft.com/office/powerpoint/2010/main" val="216233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2FD53-6443-440C-84A7-0F2D96025B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D4F5D-4E65-E0DD-B932-5A659DB92704}"/>
              </a:ext>
            </a:extLst>
          </p:cNvPr>
          <p:cNvSpPr>
            <a:spLocks noGrp="1"/>
          </p:cNvSpPr>
          <p:nvPr>
            <p:ph type="title"/>
          </p:nvPr>
        </p:nvSpPr>
        <p:spPr/>
        <p:txBody>
          <a:bodyPr>
            <a:normAutofit/>
          </a:bodyPr>
          <a:lstStyle/>
          <a:p>
            <a:r>
              <a:rPr lang="en-US" sz="4000">
                <a:latin typeface="Arial"/>
                <a:cs typeface="Arial"/>
              </a:rPr>
              <a:t>Updates to Class Names</a:t>
            </a:r>
            <a:endParaRPr lang="en-US"/>
          </a:p>
        </p:txBody>
      </p:sp>
      <p:sp>
        <p:nvSpPr>
          <p:cNvPr id="3" name="Text Placeholder 2">
            <a:extLst>
              <a:ext uri="{FF2B5EF4-FFF2-40B4-BE49-F238E27FC236}">
                <a16:creationId xmlns:a16="http://schemas.microsoft.com/office/drawing/2014/main" id="{4585DAD4-5976-0910-5810-B20D1822C52C}"/>
              </a:ext>
            </a:extLst>
          </p:cNvPr>
          <p:cNvSpPr>
            <a:spLocks noGrp="1"/>
          </p:cNvSpPr>
          <p:nvPr>
            <p:ph idx="1"/>
          </p:nvPr>
        </p:nvSpPr>
        <p:spPr>
          <a:xfrm>
            <a:off x="150667" y="1591253"/>
            <a:ext cx="11890665" cy="4414692"/>
          </a:xfrm>
        </p:spPr>
        <p:txBody>
          <a:bodyPr vert="horz" lIns="91440" tIns="45720" rIns="91440" bIns="45720" rtlCol="0" anchor="t">
            <a:normAutofit/>
          </a:bodyPr>
          <a:lstStyle/>
          <a:p>
            <a:r>
              <a:rPr lang="en-US">
                <a:solidFill>
                  <a:srgbClr val="000000"/>
                </a:solidFill>
                <a:latin typeface="Arial"/>
                <a:cs typeface="Arial"/>
              </a:rPr>
              <a:t>Pipe delimiter characters</a:t>
            </a:r>
          </a:p>
          <a:p>
            <a:pPr lvl="1"/>
            <a:r>
              <a:rPr lang="en-US">
                <a:solidFill>
                  <a:srgbClr val="000000"/>
                </a:solidFill>
                <a:latin typeface="Arial"/>
                <a:cs typeface="Arial"/>
              </a:rPr>
              <a:t>To ensure compatibility with reporting systems, pipe delimiter characters in class names are now prohibited. </a:t>
            </a:r>
          </a:p>
          <a:p>
            <a:pPr lvl="1"/>
            <a:r>
              <a:rPr lang="en-US" sz="2000">
                <a:solidFill>
                  <a:srgbClr val="000000"/>
                </a:solidFill>
                <a:latin typeface="Arial"/>
                <a:cs typeface="Arial"/>
              </a:rPr>
              <a:t>Example:</a:t>
            </a:r>
            <a:r>
              <a:rPr lang="en-US" sz="2000" b="1">
                <a:solidFill>
                  <a:srgbClr val="000000"/>
                </a:solidFill>
                <a:latin typeface="Arial"/>
                <a:cs typeface="Arial"/>
              </a:rPr>
              <a:t> Science|BIOFEB|SMITH 205-88888888</a:t>
            </a:r>
            <a:r>
              <a:rPr lang="en-US" sz="2000">
                <a:solidFill>
                  <a:srgbClr val="000000"/>
                </a:solidFill>
                <a:latin typeface="Arial"/>
                <a:cs typeface="Arial"/>
              </a:rPr>
              <a:t> </a:t>
            </a:r>
            <a:endParaRPr lang="en-US">
              <a:solidFill>
                <a:srgbClr val="000000"/>
              </a:solidFill>
              <a:latin typeface="Arial"/>
              <a:cs typeface="Arial"/>
            </a:endParaRPr>
          </a:p>
          <a:p>
            <a:pPr lvl="1"/>
            <a:endParaRPr lang="en-US">
              <a:solidFill>
                <a:srgbClr val="101D35"/>
              </a:solidFill>
              <a:latin typeface="Arial"/>
              <a:cs typeface="Arial"/>
            </a:endParaRPr>
          </a:p>
          <a:p>
            <a:pPr lvl="1"/>
            <a:endParaRPr lang="en-US">
              <a:solidFill>
                <a:srgbClr val="101D35"/>
              </a:solidFill>
              <a:latin typeface="Arial"/>
              <a:cs typeface="Arial"/>
            </a:endParaRPr>
          </a:p>
          <a:p>
            <a:pPr lvl="1"/>
            <a:endParaRPr lang="en-US">
              <a:solidFill>
                <a:srgbClr val="101D35"/>
              </a:solidFill>
              <a:latin typeface="Arial"/>
              <a:cs typeface="Arial"/>
            </a:endParaRPr>
          </a:p>
          <a:p>
            <a:pPr marL="457200" lvl="1" indent="0">
              <a:buNone/>
            </a:pPr>
            <a:endParaRPr lang="en-US">
              <a:solidFill>
                <a:srgbClr val="101D35"/>
              </a:solidFill>
              <a:latin typeface="Arial"/>
              <a:cs typeface="Arial"/>
            </a:endParaRPr>
          </a:p>
        </p:txBody>
      </p:sp>
      <p:sp>
        <p:nvSpPr>
          <p:cNvPr id="6" name="Slide Number Placeholder 5">
            <a:extLst>
              <a:ext uri="{FF2B5EF4-FFF2-40B4-BE49-F238E27FC236}">
                <a16:creationId xmlns:a16="http://schemas.microsoft.com/office/drawing/2014/main" id="{D8881E62-61D5-80B9-7609-7AB21A4A8C14}"/>
              </a:ext>
            </a:extLst>
          </p:cNvPr>
          <p:cNvSpPr>
            <a:spLocks noGrp="1"/>
          </p:cNvSpPr>
          <p:nvPr>
            <p:ph type="sldNum" sz="quarter" idx="12"/>
          </p:nvPr>
        </p:nvSpPr>
        <p:spPr/>
        <p:txBody>
          <a:bodyPr/>
          <a:lstStyle/>
          <a:p>
            <a:fld id="{68A8D22E-6BC5-9E47-900C-2BB94685D9F5}" type="slidenum">
              <a:rPr lang="en-US" smtClean="0"/>
              <a:t>11</a:t>
            </a:fld>
            <a:endParaRPr lang="en-US"/>
          </a:p>
        </p:txBody>
      </p:sp>
      <p:pic>
        <p:nvPicPr>
          <p:cNvPr id="5" name="Picture 4" descr="A screenshot of a computer error&#10;&#10;AI-generated content may be incorrect.">
            <a:extLst>
              <a:ext uri="{FF2B5EF4-FFF2-40B4-BE49-F238E27FC236}">
                <a16:creationId xmlns:a16="http://schemas.microsoft.com/office/drawing/2014/main" id="{B298CDF2-D7AF-4FF6-4AF4-B1DB3C86E1CF}"/>
              </a:ext>
            </a:extLst>
          </p:cNvPr>
          <p:cNvPicPr>
            <a:picLocks noChangeAspect="1"/>
          </p:cNvPicPr>
          <p:nvPr/>
        </p:nvPicPr>
        <p:blipFill>
          <a:blip r:embed="rId2"/>
          <a:stretch>
            <a:fillRect/>
          </a:stretch>
        </p:blipFill>
        <p:spPr>
          <a:xfrm>
            <a:off x="1176338" y="3429000"/>
            <a:ext cx="4257675" cy="1524000"/>
          </a:xfrm>
          <a:prstGeom prst="rect">
            <a:avLst/>
          </a:prstGeom>
        </p:spPr>
      </p:pic>
    </p:spTree>
    <p:extLst>
      <p:ext uri="{BB962C8B-B14F-4D97-AF65-F5344CB8AC3E}">
        <p14:creationId xmlns:p14="http://schemas.microsoft.com/office/powerpoint/2010/main" val="208476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FA25E-3653-B023-14A7-B4FDA3DB6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D7217-DF32-30F6-E125-6A4D197BBE6F}"/>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Demonstration</a:t>
            </a:r>
          </a:p>
        </p:txBody>
      </p:sp>
      <p:sp>
        <p:nvSpPr>
          <p:cNvPr id="3" name="Text Placeholder 2">
            <a:extLst>
              <a:ext uri="{FF2B5EF4-FFF2-40B4-BE49-F238E27FC236}">
                <a16:creationId xmlns:a16="http://schemas.microsoft.com/office/drawing/2014/main" id="{F3A61B3D-E70D-D626-C53D-B8782A082C18}"/>
              </a:ext>
            </a:extLst>
          </p:cNvPr>
          <p:cNvSpPr>
            <a:spLocks noGrp="1"/>
          </p:cNvSpPr>
          <p:nvPr>
            <p:ph idx="1"/>
          </p:nvPr>
        </p:nvSpPr>
        <p:spPr/>
        <p:txBody>
          <a:bodyPr vert="horz" lIns="91440" tIns="45720" rIns="91440" bIns="45720" rtlCol="0" anchor="t">
            <a:normAutofit/>
          </a:bodyPr>
          <a:lstStyle/>
          <a:p>
            <a:r>
              <a:rPr lang="en-US">
                <a:solidFill>
                  <a:srgbClr val="000000"/>
                </a:solidFill>
                <a:latin typeface="Arial"/>
                <a:cs typeface="Arial"/>
              </a:rPr>
              <a:t>Creating course-level classes through the Student Registration file</a:t>
            </a:r>
          </a:p>
          <a:p>
            <a:r>
              <a:rPr lang="en-US">
                <a:solidFill>
                  <a:srgbClr val="000000"/>
                </a:solidFill>
                <a:latin typeface="Arial"/>
                <a:cs typeface="Arial"/>
              </a:rPr>
              <a:t>Uploading course-level classes via the Class Upload file</a:t>
            </a:r>
            <a:endParaRPr lang="en-US">
              <a:solidFill>
                <a:srgbClr val="000000"/>
              </a:solidFill>
              <a:latin typeface="Arial" panose="020B0604020202020204" pitchFamily="34" charset="0"/>
              <a:cs typeface="Arial" panose="020B0604020202020204" pitchFamily="34" charset="0"/>
            </a:endParaRPr>
          </a:p>
          <a:p>
            <a:r>
              <a:rPr lang="en-US">
                <a:solidFill>
                  <a:srgbClr val="000000"/>
                </a:solidFill>
                <a:latin typeface="Arial"/>
                <a:cs typeface="Arial"/>
              </a:rPr>
              <a:t>Manually creating course-level classes </a:t>
            </a:r>
          </a:p>
          <a:p>
            <a:pPr marL="0" indent="0">
              <a:buNone/>
            </a:pPr>
            <a:endParaRPr lang="en-US">
              <a:solidFill>
                <a:srgbClr val="101D35"/>
              </a:solidFill>
              <a:latin typeface="Arial"/>
              <a:cs typeface="Arial"/>
            </a:endParaRPr>
          </a:p>
          <a:p>
            <a:endParaRPr lang="en-US">
              <a:solidFill>
                <a:srgbClr val="101D35"/>
              </a:solidFill>
            </a:endParaRPr>
          </a:p>
          <a:p>
            <a:endParaRPr lang="en-US">
              <a:solidFill>
                <a:srgbClr val="101D35"/>
              </a:solidFill>
            </a:endParaRPr>
          </a:p>
        </p:txBody>
      </p:sp>
      <p:sp>
        <p:nvSpPr>
          <p:cNvPr id="4" name="Slide Number Placeholder 3">
            <a:extLst>
              <a:ext uri="{FF2B5EF4-FFF2-40B4-BE49-F238E27FC236}">
                <a16:creationId xmlns:a16="http://schemas.microsoft.com/office/drawing/2014/main" id="{624C9387-605B-BCE1-99DA-C121D49DAD6E}"/>
              </a:ext>
            </a:extLst>
          </p:cNvPr>
          <p:cNvSpPr>
            <a:spLocks noGrp="1"/>
          </p:cNvSpPr>
          <p:nvPr>
            <p:ph type="sldNum" sz="quarter" idx="12"/>
          </p:nvPr>
        </p:nvSpPr>
        <p:spPr/>
        <p:txBody>
          <a:bodyPr/>
          <a:lstStyle/>
          <a:p>
            <a:fld id="{68A8D22E-6BC5-9E47-900C-2BB94685D9F5}" type="slidenum">
              <a:rPr lang="en-US" smtClean="0"/>
              <a:t>12</a:t>
            </a:fld>
            <a:endParaRPr lang="en-US"/>
          </a:p>
        </p:txBody>
      </p:sp>
    </p:spTree>
    <p:extLst>
      <p:ext uri="{BB962C8B-B14F-4D97-AF65-F5344CB8AC3E}">
        <p14:creationId xmlns:p14="http://schemas.microsoft.com/office/powerpoint/2010/main" val="115970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8E9C9-A8CB-3B49-2133-5F4A5A6A40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2F0D2-348F-397D-ACCD-C041202647D9}"/>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Uploading Course-Level Classes via the Class Upload file</a:t>
            </a:r>
          </a:p>
        </p:txBody>
      </p:sp>
      <p:sp>
        <p:nvSpPr>
          <p:cNvPr id="3" name="Text Placeholder 2">
            <a:extLst>
              <a:ext uri="{FF2B5EF4-FFF2-40B4-BE49-F238E27FC236}">
                <a16:creationId xmlns:a16="http://schemas.microsoft.com/office/drawing/2014/main" id="{F9116EBF-16AE-404E-F2F0-4AA3ACAC04F3}"/>
              </a:ext>
            </a:extLst>
          </p:cNvPr>
          <p:cNvSpPr>
            <a:spLocks noGrp="1"/>
          </p:cNvSpPr>
          <p:nvPr>
            <p:ph idx="1"/>
          </p:nvPr>
        </p:nvSpPr>
        <p:spPr>
          <a:xfrm>
            <a:off x="173179" y="1591254"/>
            <a:ext cx="9458527" cy="4769596"/>
          </a:xfrm>
        </p:spPr>
        <p:txBody>
          <a:bodyPr vert="horz" lIns="91440" tIns="45720" rIns="91440" bIns="45720" rtlCol="0" anchor="t">
            <a:noAutofit/>
          </a:bodyPr>
          <a:lstStyle/>
          <a:p>
            <a:pPr marL="514350" indent="-514350">
              <a:buAutoNum type="arabicPeriod"/>
            </a:pPr>
            <a:r>
              <a:rPr lang="en-US" dirty="0">
                <a:solidFill>
                  <a:srgbClr val="000000"/>
                </a:solidFill>
                <a:latin typeface="Arial"/>
                <a:cs typeface="Arial"/>
              </a:rPr>
              <a:t>Log in to the MCAS Portal.</a:t>
            </a:r>
          </a:p>
          <a:p>
            <a:pPr marL="514350" indent="-514350">
              <a:buAutoNum type="arabicPeriod"/>
            </a:pPr>
            <a:r>
              <a:rPr lang="en-US" dirty="0">
                <a:solidFill>
                  <a:srgbClr val="000000"/>
                </a:solidFill>
                <a:latin typeface="Arial"/>
                <a:cs typeface="Arial"/>
              </a:rPr>
              <a:t>Select </a:t>
            </a:r>
            <a:r>
              <a:rPr lang="en-US" b="1" dirty="0">
                <a:solidFill>
                  <a:srgbClr val="000000"/>
                </a:solidFill>
                <a:latin typeface="Arial"/>
                <a:cs typeface="Arial"/>
              </a:rPr>
              <a:t>Administration.</a:t>
            </a:r>
            <a:endParaRPr lang="en-US" dirty="0">
              <a:solidFill>
                <a:srgbClr val="000000"/>
              </a:solidFill>
            </a:endParaRPr>
          </a:p>
          <a:p>
            <a:pPr marL="514350" indent="-514350">
              <a:buAutoNum type="arabicPeriod"/>
            </a:pPr>
            <a:r>
              <a:rPr lang="en-US" dirty="0">
                <a:solidFill>
                  <a:srgbClr val="000000"/>
                </a:solidFill>
                <a:latin typeface="Arial"/>
                <a:cs typeface="Arial"/>
              </a:rPr>
              <a:t>Select </a:t>
            </a:r>
            <a:r>
              <a:rPr lang="en-US" b="1" dirty="0">
                <a:solidFill>
                  <a:srgbClr val="000000"/>
                </a:solidFill>
                <a:latin typeface="Arial"/>
                <a:cs typeface="Arial"/>
              </a:rPr>
              <a:t>Classes.</a:t>
            </a:r>
            <a:endParaRPr lang="en-US" dirty="0">
              <a:solidFill>
                <a:srgbClr val="000000"/>
              </a:solidFill>
            </a:endParaRPr>
          </a:p>
          <a:p>
            <a:pPr marL="514350" indent="-514350">
              <a:buAutoNum type="arabicPeriod"/>
            </a:pPr>
            <a:r>
              <a:rPr lang="en-US" dirty="0">
                <a:solidFill>
                  <a:srgbClr val="000000"/>
                </a:solidFill>
                <a:latin typeface="Arial"/>
                <a:cs typeface="Arial"/>
              </a:rPr>
              <a:t>On the </a:t>
            </a:r>
            <a:r>
              <a:rPr lang="en-US" b="1" dirty="0">
                <a:solidFill>
                  <a:srgbClr val="000000"/>
                </a:solidFill>
                <a:latin typeface="Arial"/>
                <a:cs typeface="Arial"/>
              </a:rPr>
              <a:t>Classes</a:t>
            </a:r>
            <a:r>
              <a:rPr lang="en-US" dirty="0">
                <a:solidFill>
                  <a:srgbClr val="000000"/>
                </a:solidFill>
                <a:latin typeface="Arial"/>
                <a:cs typeface="Arial"/>
              </a:rPr>
              <a:t> page, select the district or a school from the organization drop-down list.</a:t>
            </a:r>
            <a:endParaRPr lang="en-US" dirty="0">
              <a:solidFill>
                <a:srgbClr val="000000"/>
              </a:solidFill>
            </a:endParaRPr>
          </a:p>
          <a:p>
            <a:pPr marL="514350" indent="-514350">
              <a:buAutoNum type="arabicPeriod"/>
            </a:pPr>
            <a:r>
              <a:rPr lang="en-US" dirty="0">
                <a:solidFill>
                  <a:srgbClr val="000000"/>
                </a:solidFill>
                <a:latin typeface="Arial"/>
                <a:cs typeface="Arial"/>
              </a:rPr>
              <a:t>Select </a:t>
            </a:r>
            <a:r>
              <a:rPr lang="en-US" b="1" dirty="0">
                <a:solidFill>
                  <a:srgbClr val="000000"/>
                </a:solidFill>
                <a:latin typeface="Arial"/>
                <a:cs typeface="Arial"/>
              </a:rPr>
              <a:t>Upload Classes.</a:t>
            </a:r>
            <a:endParaRPr lang="en-US" b="1" dirty="0">
              <a:solidFill>
                <a:srgbClr val="000000"/>
              </a:solidFill>
            </a:endParaRPr>
          </a:p>
          <a:p>
            <a:pPr lvl="1"/>
            <a:endParaRPr lang="en-US" dirty="0">
              <a:solidFill>
                <a:srgbClr val="101D35"/>
              </a:solidFill>
            </a:endParaRPr>
          </a:p>
          <a:p>
            <a:pPr>
              <a:buAutoNum type="arabicPeriod"/>
            </a:pPr>
            <a:endParaRPr lang="en-US" b="1" dirty="0">
              <a:solidFill>
                <a:srgbClr val="101D35"/>
              </a:solidFill>
            </a:endParaRPr>
          </a:p>
          <a:p>
            <a:pPr>
              <a:buAutoNum type="arabicPeriod"/>
            </a:pPr>
            <a:endParaRPr lang="en-US" dirty="0">
              <a:solidFill>
                <a:srgbClr val="101D35"/>
              </a:solidFill>
            </a:endParaRPr>
          </a:p>
          <a:p>
            <a:pPr>
              <a:buAutoNum type="arabicPeriod"/>
            </a:pPr>
            <a:endParaRPr lang="en-US" dirty="0">
              <a:solidFill>
                <a:srgbClr val="101D35"/>
              </a:solidFill>
            </a:endParaRPr>
          </a:p>
          <a:p>
            <a:pPr marL="0" indent="0">
              <a:buNone/>
            </a:pPr>
            <a:endParaRPr lang="en-US" dirty="0">
              <a:solidFill>
                <a:srgbClr val="101D35"/>
              </a:solidFill>
            </a:endParaRPr>
          </a:p>
          <a:p>
            <a:pPr>
              <a:buAutoNum type="arabicPeriod"/>
            </a:pPr>
            <a:endParaRPr lang="en-US" dirty="0">
              <a:solidFill>
                <a:srgbClr val="101D35"/>
              </a:solidFill>
            </a:endParaRPr>
          </a:p>
          <a:p>
            <a:pPr>
              <a:buAutoNum type="arabicPeriod"/>
            </a:pPr>
            <a:endParaRPr lang="en-US" dirty="0">
              <a:solidFill>
                <a:srgbClr val="101D35"/>
              </a:solidFill>
            </a:endParaRPr>
          </a:p>
          <a:p>
            <a:pPr>
              <a:buAutoNum type="arabicPeriod"/>
            </a:pPr>
            <a:endParaRPr lang="en-US" dirty="0">
              <a:solidFill>
                <a:srgbClr val="101D35"/>
              </a:solidFill>
            </a:endParaRPr>
          </a:p>
          <a:p>
            <a:pPr>
              <a:buAutoNum type="arabicPeriod"/>
            </a:pPr>
            <a:endParaRPr lang="en-US" dirty="0">
              <a:solidFill>
                <a:srgbClr val="101D35"/>
              </a:solidFill>
            </a:endParaRPr>
          </a:p>
        </p:txBody>
      </p:sp>
      <p:sp>
        <p:nvSpPr>
          <p:cNvPr id="4" name="Slide Number Placeholder 3">
            <a:extLst>
              <a:ext uri="{FF2B5EF4-FFF2-40B4-BE49-F238E27FC236}">
                <a16:creationId xmlns:a16="http://schemas.microsoft.com/office/drawing/2014/main" id="{E193AB78-9200-DDE9-8085-BAB1DD691B65}"/>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949497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4B890-AA2B-2C2E-1F10-30F3C71B2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E7E62-F23B-A969-625D-B37EEE290761}"/>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Uploading Course-Level Classes via the Class Upload file</a:t>
            </a:r>
          </a:p>
        </p:txBody>
      </p:sp>
      <p:sp>
        <p:nvSpPr>
          <p:cNvPr id="3" name="Text Placeholder 2">
            <a:extLst>
              <a:ext uri="{FF2B5EF4-FFF2-40B4-BE49-F238E27FC236}">
                <a16:creationId xmlns:a16="http://schemas.microsoft.com/office/drawing/2014/main" id="{E7132511-0D48-F9A5-AFA2-A54490A67956}"/>
              </a:ext>
            </a:extLst>
          </p:cNvPr>
          <p:cNvSpPr>
            <a:spLocks noGrp="1"/>
          </p:cNvSpPr>
          <p:nvPr>
            <p:ph idx="1"/>
          </p:nvPr>
        </p:nvSpPr>
        <p:spPr>
          <a:xfrm>
            <a:off x="173179" y="1591254"/>
            <a:ext cx="9458527" cy="4769596"/>
          </a:xfrm>
        </p:spPr>
        <p:txBody>
          <a:bodyPr vert="horz" lIns="91440" tIns="45720" rIns="91440" bIns="45720" rtlCol="0" anchor="t">
            <a:noAutofit/>
          </a:bodyPr>
          <a:lstStyle/>
          <a:p>
            <a:pPr marL="514350" indent="-514350">
              <a:buFont typeface="+mj-lt"/>
              <a:buAutoNum type="arabicPeriod" startAt="6"/>
            </a:pPr>
            <a:r>
              <a:rPr lang="en-US" dirty="0">
                <a:solidFill>
                  <a:srgbClr val="000000"/>
                </a:solidFill>
                <a:latin typeface="Arial"/>
                <a:cs typeface="Arial"/>
              </a:rPr>
              <a:t>Click the link</a:t>
            </a:r>
            <a:r>
              <a:rPr lang="en-US" b="1" dirty="0">
                <a:solidFill>
                  <a:srgbClr val="000000"/>
                </a:solidFill>
                <a:latin typeface="Arial"/>
                <a:cs typeface="Arial"/>
              </a:rPr>
              <a:t> Download Template</a:t>
            </a:r>
            <a:r>
              <a:rPr lang="en-US" dirty="0">
                <a:solidFill>
                  <a:srgbClr val="000000"/>
                </a:solidFill>
                <a:latin typeface="Arial"/>
                <a:cs typeface="Arial"/>
              </a:rPr>
              <a:t> </a:t>
            </a:r>
            <a:endParaRPr lang="en-US" dirty="0">
              <a:solidFill>
                <a:srgbClr val="000000"/>
              </a:solidFill>
            </a:endParaRPr>
          </a:p>
          <a:p>
            <a:pPr marL="514350" indent="-514350">
              <a:buFont typeface="+mj-lt"/>
              <a:buAutoNum type="arabicPeriod" startAt="6"/>
            </a:pPr>
            <a:r>
              <a:rPr lang="en-US" dirty="0">
                <a:solidFill>
                  <a:srgbClr val="000000"/>
                </a:solidFill>
                <a:latin typeface="Arial"/>
                <a:cs typeface="Arial"/>
              </a:rPr>
              <a:t>Enter class information in the template using the Class Data Definitions Information. </a:t>
            </a:r>
          </a:p>
          <a:p>
            <a:pPr lvl="1"/>
            <a:r>
              <a:rPr lang="en-US" sz="2000" dirty="0">
                <a:solidFill>
                  <a:srgbClr val="000000"/>
                </a:solidFill>
                <a:latin typeface="Arial"/>
                <a:cs typeface="Arial"/>
              </a:rPr>
              <a:t>In column C, enter “course”. </a:t>
            </a:r>
          </a:p>
          <a:p>
            <a:pPr lvl="1"/>
            <a:r>
              <a:rPr lang="en-US" sz="2000" dirty="0">
                <a:solidFill>
                  <a:srgbClr val="000000"/>
                </a:solidFill>
                <a:latin typeface="Arial"/>
                <a:cs typeface="Arial"/>
              </a:rPr>
              <a:t>In column D, enter the course name as listed in the Definitions Information.</a:t>
            </a:r>
          </a:p>
          <a:p>
            <a:pPr marL="514350" indent="-514350">
              <a:buFont typeface="+mj-lt"/>
              <a:buAutoNum type="arabicPeriod" startAt="6"/>
            </a:pPr>
            <a:r>
              <a:rPr lang="en-US" dirty="0">
                <a:solidFill>
                  <a:srgbClr val="000000"/>
                </a:solidFill>
                <a:latin typeface="Arial"/>
                <a:cs typeface="Arial"/>
              </a:rPr>
              <a:t>Save the file as a .CSV.</a:t>
            </a:r>
          </a:p>
          <a:p>
            <a:pPr marL="514350" indent="-514350">
              <a:buFont typeface="+mj-lt"/>
              <a:buAutoNum type="arabicPeriod" startAt="6"/>
            </a:pPr>
            <a:r>
              <a:rPr lang="en-US" dirty="0">
                <a:solidFill>
                  <a:srgbClr val="000000"/>
                </a:solidFill>
                <a:latin typeface="Arial"/>
                <a:cs typeface="Arial"/>
              </a:rPr>
              <a:t>Select </a:t>
            </a:r>
            <a:r>
              <a:rPr lang="en-US" b="1" dirty="0">
                <a:solidFill>
                  <a:srgbClr val="000000"/>
                </a:solidFill>
                <a:latin typeface="Arial"/>
                <a:cs typeface="Arial"/>
              </a:rPr>
              <a:t>Choose File.</a:t>
            </a:r>
            <a:endParaRPr lang="en-US" b="1" dirty="0">
              <a:solidFill>
                <a:srgbClr val="000000"/>
              </a:solidFill>
            </a:endParaRPr>
          </a:p>
          <a:p>
            <a:pPr marL="514350" indent="-514350">
              <a:buFont typeface="+mj-lt"/>
              <a:buAutoNum type="arabicPeriod" startAt="6"/>
            </a:pPr>
            <a:r>
              <a:rPr lang="en-US" dirty="0">
                <a:solidFill>
                  <a:srgbClr val="000000"/>
                </a:solidFill>
                <a:latin typeface="Arial"/>
                <a:cs typeface="Arial"/>
              </a:rPr>
              <a:t>Select </a:t>
            </a:r>
            <a:r>
              <a:rPr lang="en-US" b="1" dirty="0">
                <a:solidFill>
                  <a:srgbClr val="000000"/>
                </a:solidFill>
                <a:latin typeface="Arial"/>
                <a:cs typeface="Arial"/>
              </a:rPr>
              <a:t>Upload.</a:t>
            </a:r>
            <a:endParaRPr lang="en-US" b="1" dirty="0">
              <a:solidFill>
                <a:srgbClr val="000000"/>
              </a:solidFill>
            </a:endParaRPr>
          </a:p>
          <a:p>
            <a:pPr lvl="1"/>
            <a:endParaRPr lang="en-US" dirty="0">
              <a:solidFill>
                <a:srgbClr val="101D35"/>
              </a:solidFill>
            </a:endParaRPr>
          </a:p>
          <a:p>
            <a:pPr>
              <a:buAutoNum type="arabicPeriod" startAt="6"/>
            </a:pPr>
            <a:endParaRPr lang="en-US" b="1" dirty="0">
              <a:solidFill>
                <a:srgbClr val="101D35"/>
              </a:solidFill>
            </a:endParaRPr>
          </a:p>
          <a:p>
            <a:pPr>
              <a:buAutoNum type="arabicPeriod" startAt="6"/>
            </a:pPr>
            <a:endParaRPr lang="en-US" dirty="0">
              <a:solidFill>
                <a:srgbClr val="101D35"/>
              </a:solidFill>
            </a:endParaRPr>
          </a:p>
          <a:p>
            <a:pPr>
              <a:buAutoNum type="arabicPeriod" startAt="6"/>
            </a:pPr>
            <a:endParaRPr lang="en-US" dirty="0">
              <a:solidFill>
                <a:srgbClr val="101D35"/>
              </a:solidFill>
            </a:endParaRPr>
          </a:p>
          <a:p>
            <a:pPr marL="0" indent="0">
              <a:buNone/>
            </a:pPr>
            <a:endParaRPr lang="en-US" dirty="0">
              <a:solidFill>
                <a:srgbClr val="101D35"/>
              </a:solidFill>
            </a:endParaRPr>
          </a:p>
          <a:p>
            <a:pPr>
              <a:buAutoNum type="arabicPeriod"/>
            </a:pPr>
            <a:endParaRPr lang="en-US" dirty="0">
              <a:solidFill>
                <a:srgbClr val="101D35"/>
              </a:solidFill>
            </a:endParaRPr>
          </a:p>
          <a:p>
            <a:pPr>
              <a:buAutoNum type="arabicPeriod"/>
            </a:pPr>
            <a:endParaRPr lang="en-US" dirty="0">
              <a:solidFill>
                <a:srgbClr val="101D35"/>
              </a:solidFill>
            </a:endParaRPr>
          </a:p>
          <a:p>
            <a:pPr>
              <a:buAutoNum type="arabicPeriod"/>
            </a:pPr>
            <a:endParaRPr lang="en-US" dirty="0">
              <a:solidFill>
                <a:srgbClr val="101D35"/>
              </a:solidFill>
            </a:endParaRPr>
          </a:p>
          <a:p>
            <a:pPr>
              <a:buAutoNum type="arabicPeriod"/>
            </a:pPr>
            <a:endParaRPr lang="en-US" dirty="0">
              <a:solidFill>
                <a:srgbClr val="101D35"/>
              </a:solidFill>
            </a:endParaRPr>
          </a:p>
        </p:txBody>
      </p:sp>
      <p:sp>
        <p:nvSpPr>
          <p:cNvPr id="4" name="Slide Number Placeholder 3">
            <a:extLst>
              <a:ext uri="{FF2B5EF4-FFF2-40B4-BE49-F238E27FC236}">
                <a16:creationId xmlns:a16="http://schemas.microsoft.com/office/drawing/2014/main" id="{E8817C9B-8884-538F-2329-D0964C6979A5}"/>
              </a:ext>
            </a:extLst>
          </p:cNvPr>
          <p:cNvSpPr>
            <a:spLocks noGrp="1"/>
          </p:cNvSpPr>
          <p:nvPr>
            <p:ph type="sldNum" sz="quarter" idx="12"/>
          </p:nvPr>
        </p:nvSpPr>
        <p:spPr/>
        <p:txBody>
          <a:bodyPr/>
          <a:lstStyle/>
          <a:p>
            <a:fld id="{68A8D22E-6BC5-9E47-900C-2BB94685D9F5}" type="slidenum">
              <a:rPr lang="en-US" smtClean="0"/>
              <a:t>14</a:t>
            </a:fld>
            <a:endParaRPr lang="en-US"/>
          </a:p>
        </p:txBody>
      </p:sp>
      <p:pic>
        <p:nvPicPr>
          <p:cNvPr id="6" name="Picture 5" descr="A screenshot of a computer&#10;&#10;AI-generated content may be incorrect.">
            <a:extLst>
              <a:ext uri="{FF2B5EF4-FFF2-40B4-BE49-F238E27FC236}">
                <a16:creationId xmlns:a16="http://schemas.microsoft.com/office/drawing/2014/main" id="{60C08CEE-9785-9168-D8C4-85D0E9315FA4}"/>
              </a:ext>
            </a:extLst>
          </p:cNvPr>
          <p:cNvPicPr>
            <a:picLocks noChangeAspect="1"/>
          </p:cNvPicPr>
          <p:nvPr/>
        </p:nvPicPr>
        <p:blipFill>
          <a:blip r:embed="rId3"/>
          <a:stretch>
            <a:fillRect/>
          </a:stretch>
        </p:blipFill>
        <p:spPr>
          <a:xfrm>
            <a:off x="7243997" y="3588185"/>
            <a:ext cx="4775418" cy="3269815"/>
          </a:xfrm>
          <a:prstGeom prst="rect">
            <a:avLst/>
          </a:prstGeom>
        </p:spPr>
      </p:pic>
      <p:sp>
        <p:nvSpPr>
          <p:cNvPr id="5" name="Rectangle 4">
            <a:extLst>
              <a:ext uri="{FF2B5EF4-FFF2-40B4-BE49-F238E27FC236}">
                <a16:creationId xmlns:a16="http://schemas.microsoft.com/office/drawing/2014/main" id="{33B78D7C-9B65-1451-268C-CDDCEA2329EE}"/>
              </a:ext>
            </a:extLst>
          </p:cNvPr>
          <p:cNvSpPr/>
          <p:nvPr/>
        </p:nvSpPr>
        <p:spPr>
          <a:xfrm>
            <a:off x="7317149" y="5141349"/>
            <a:ext cx="2247475" cy="3383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600FBA-C322-668F-A442-52EAF4F5BB62}"/>
              </a:ext>
            </a:extLst>
          </p:cNvPr>
          <p:cNvSpPr/>
          <p:nvPr/>
        </p:nvSpPr>
        <p:spPr>
          <a:xfrm>
            <a:off x="7317149" y="5611702"/>
            <a:ext cx="3837974" cy="3383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85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982FE-8A1F-C4B8-4FB9-78CB0EF3D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34339-A91C-A68A-4B50-2C4892836907}"/>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Manually Creating Course-Level Classes</a:t>
            </a:r>
          </a:p>
        </p:txBody>
      </p:sp>
      <p:sp>
        <p:nvSpPr>
          <p:cNvPr id="3" name="Text Placeholder 2">
            <a:extLst>
              <a:ext uri="{FF2B5EF4-FFF2-40B4-BE49-F238E27FC236}">
                <a16:creationId xmlns:a16="http://schemas.microsoft.com/office/drawing/2014/main" id="{D911FF2E-64CC-15F0-85C9-12D4EFAEEC4D}"/>
              </a:ext>
            </a:extLst>
          </p:cNvPr>
          <p:cNvSpPr>
            <a:spLocks noGrp="1"/>
          </p:cNvSpPr>
          <p:nvPr>
            <p:ph idx="1"/>
          </p:nvPr>
        </p:nvSpPr>
        <p:spPr>
          <a:xfrm>
            <a:off x="173179" y="1504990"/>
            <a:ext cx="11790023" cy="2560014"/>
          </a:xfrm>
        </p:spPr>
        <p:txBody>
          <a:bodyPr vert="horz" lIns="91440" tIns="45720" rIns="91440" bIns="45720" rtlCol="0" anchor="t">
            <a:normAutofit fontScale="85000" lnSpcReduction="20000"/>
          </a:bodyPr>
          <a:lstStyle/>
          <a:p>
            <a:pPr marL="514350" indent="-514350">
              <a:buFont typeface="+mj-lt"/>
              <a:buAutoNum type="arabicPeriod"/>
            </a:pPr>
            <a:r>
              <a:rPr lang="en-US" dirty="0">
                <a:solidFill>
                  <a:schemeClr val="tx1"/>
                </a:solidFill>
                <a:latin typeface="Arial"/>
                <a:cs typeface="Arial"/>
              </a:rPr>
              <a:t>Log in to the MCAS Portal.</a:t>
            </a:r>
          </a:p>
          <a:p>
            <a:pPr marL="514350" indent="-514350">
              <a:buFont typeface="+mj-lt"/>
              <a:buAutoNum type="arabicPeriod"/>
            </a:pPr>
            <a:r>
              <a:rPr lang="en-US" dirty="0">
                <a:solidFill>
                  <a:schemeClr val="tx1"/>
                </a:solidFill>
                <a:latin typeface="Arial"/>
                <a:cs typeface="Arial"/>
              </a:rPr>
              <a:t>Select </a:t>
            </a:r>
            <a:r>
              <a:rPr lang="en-US" b="1" dirty="0">
                <a:solidFill>
                  <a:schemeClr val="tx1"/>
                </a:solidFill>
                <a:latin typeface="Arial"/>
                <a:cs typeface="Arial"/>
              </a:rPr>
              <a:t>Administration</a:t>
            </a:r>
            <a:r>
              <a:rPr lang="en-US" dirty="0">
                <a:solidFill>
                  <a:schemeClr val="tx1"/>
                </a:solidFill>
                <a:latin typeface="Arial"/>
                <a:cs typeface="Arial"/>
              </a:rPr>
              <a:t>. </a:t>
            </a:r>
          </a:p>
          <a:p>
            <a:pPr marL="514350" indent="-514350">
              <a:buFont typeface="+mj-lt"/>
              <a:buAutoNum type="arabicPeriod"/>
            </a:pPr>
            <a:r>
              <a:rPr lang="en-US" dirty="0">
                <a:solidFill>
                  <a:schemeClr val="tx1"/>
                </a:solidFill>
                <a:latin typeface="Arial"/>
                <a:cs typeface="Arial"/>
              </a:rPr>
              <a:t>Select </a:t>
            </a:r>
            <a:r>
              <a:rPr lang="en-US" b="1" dirty="0">
                <a:solidFill>
                  <a:schemeClr val="tx1"/>
                </a:solidFill>
                <a:latin typeface="Arial"/>
                <a:cs typeface="Arial"/>
              </a:rPr>
              <a:t>Classes</a:t>
            </a:r>
            <a:r>
              <a:rPr lang="en-US" dirty="0">
                <a:solidFill>
                  <a:schemeClr val="tx1"/>
                </a:solidFill>
                <a:latin typeface="Arial"/>
                <a:cs typeface="Arial"/>
              </a:rPr>
              <a:t>.</a:t>
            </a:r>
          </a:p>
          <a:p>
            <a:pPr marL="514350" indent="-514350">
              <a:buFont typeface="+mj-lt"/>
              <a:buAutoNum type="arabicPeriod"/>
            </a:pPr>
            <a:r>
              <a:rPr lang="en-US" dirty="0">
                <a:solidFill>
                  <a:schemeClr val="tx1"/>
                </a:solidFill>
              </a:rPr>
              <a:t>On the Classes page, select an </a:t>
            </a:r>
            <a:r>
              <a:rPr lang="en-US" b="1" dirty="0">
                <a:solidFill>
                  <a:schemeClr val="tx1"/>
                </a:solidFill>
              </a:rPr>
              <a:t>organization</a:t>
            </a:r>
            <a:r>
              <a:rPr lang="en-US" dirty="0">
                <a:solidFill>
                  <a:schemeClr val="tx1"/>
                </a:solidFill>
              </a:rPr>
              <a:t> from the organization drop-down list, and then select a </a:t>
            </a:r>
            <a:r>
              <a:rPr lang="en-US" b="1" dirty="0">
                <a:solidFill>
                  <a:schemeClr val="tx1"/>
                </a:solidFill>
              </a:rPr>
              <a:t>subject </a:t>
            </a:r>
            <a:r>
              <a:rPr lang="en-US" dirty="0">
                <a:solidFill>
                  <a:schemeClr val="tx1"/>
                </a:solidFill>
              </a:rPr>
              <a:t>from the subject drop-down list.</a:t>
            </a:r>
          </a:p>
          <a:p>
            <a:pPr marL="514350" indent="-514350">
              <a:buFont typeface="+mj-lt"/>
              <a:buAutoNum type="arabicPeriod"/>
            </a:pPr>
            <a:r>
              <a:rPr lang="en-US" dirty="0">
                <a:solidFill>
                  <a:schemeClr val="tx1"/>
                </a:solidFill>
                <a:latin typeface="Arial"/>
                <a:cs typeface="Arial"/>
              </a:rPr>
              <a:t>Select the </a:t>
            </a:r>
            <a:r>
              <a:rPr lang="en-US" b="1" dirty="0">
                <a:solidFill>
                  <a:schemeClr val="tx1"/>
                </a:solidFill>
                <a:latin typeface="Arial"/>
                <a:cs typeface="Arial"/>
              </a:rPr>
              <a:t>Course Level</a:t>
            </a:r>
            <a:r>
              <a:rPr lang="en-US" dirty="0">
                <a:solidFill>
                  <a:schemeClr val="tx1"/>
                </a:solidFill>
                <a:latin typeface="Arial"/>
                <a:cs typeface="Arial"/>
              </a:rPr>
              <a:t> tab. </a:t>
            </a:r>
          </a:p>
          <a:p>
            <a:pPr marL="514350" indent="-514350">
              <a:buAutoNum type="arabicPeriod"/>
            </a:pPr>
            <a:r>
              <a:rPr lang="en-US" dirty="0">
                <a:solidFill>
                  <a:schemeClr val="tx1"/>
                </a:solidFill>
                <a:latin typeface="Arial"/>
                <a:cs typeface="Arial"/>
              </a:rPr>
              <a:t>Select </a:t>
            </a:r>
            <a:r>
              <a:rPr lang="en-US" b="1" dirty="0">
                <a:solidFill>
                  <a:schemeClr val="tx1"/>
                </a:solidFill>
                <a:latin typeface="Arial"/>
                <a:cs typeface="Arial"/>
              </a:rPr>
              <a:t>Create Course Level Class</a:t>
            </a:r>
            <a:r>
              <a:rPr lang="en-US" dirty="0">
                <a:solidFill>
                  <a:schemeClr val="tx1"/>
                </a:solidFill>
                <a:latin typeface="Arial"/>
                <a:cs typeface="Arial"/>
              </a:rPr>
              <a:t> to create a new class.</a:t>
            </a:r>
          </a:p>
          <a:p>
            <a:endParaRPr lang="en-US" dirty="0">
              <a:solidFill>
                <a:srgbClr val="101D35"/>
              </a:solidFill>
            </a:endParaRPr>
          </a:p>
          <a:p>
            <a:endParaRPr lang="en-US" dirty="0">
              <a:solidFill>
                <a:srgbClr val="101D35"/>
              </a:solidFill>
            </a:endParaRPr>
          </a:p>
        </p:txBody>
      </p:sp>
      <p:sp>
        <p:nvSpPr>
          <p:cNvPr id="4" name="Slide Number Placeholder 3">
            <a:extLst>
              <a:ext uri="{FF2B5EF4-FFF2-40B4-BE49-F238E27FC236}">
                <a16:creationId xmlns:a16="http://schemas.microsoft.com/office/drawing/2014/main" id="{1E97C598-2651-E70B-ED1C-1F0AEEA93519}"/>
              </a:ext>
            </a:extLst>
          </p:cNvPr>
          <p:cNvSpPr>
            <a:spLocks noGrp="1"/>
          </p:cNvSpPr>
          <p:nvPr>
            <p:ph type="sldNum" sz="quarter" idx="12"/>
          </p:nvPr>
        </p:nvSpPr>
        <p:spPr/>
        <p:txBody>
          <a:bodyPr/>
          <a:lstStyle/>
          <a:p>
            <a:fld id="{68A8D22E-6BC5-9E47-900C-2BB94685D9F5}" type="slidenum">
              <a:rPr lang="en-US" smtClean="0"/>
              <a:t>15</a:t>
            </a:fld>
            <a:endParaRPr lang="en-US"/>
          </a:p>
        </p:txBody>
      </p:sp>
      <p:pic>
        <p:nvPicPr>
          <p:cNvPr id="5" name="Picture 4">
            <a:extLst>
              <a:ext uri="{FF2B5EF4-FFF2-40B4-BE49-F238E27FC236}">
                <a16:creationId xmlns:a16="http://schemas.microsoft.com/office/drawing/2014/main" id="{CCD1C95E-4E10-FEB0-F42C-A5A2EE14B1AE}"/>
              </a:ext>
            </a:extLst>
          </p:cNvPr>
          <p:cNvPicPr>
            <a:picLocks noChangeAspect="1"/>
          </p:cNvPicPr>
          <p:nvPr/>
        </p:nvPicPr>
        <p:blipFill>
          <a:blip r:embed="rId3"/>
          <a:stretch>
            <a:fillRect/>
          </a:stretch>
        </p:blipFill>
        <p:spPr>
          <a:xfrm>
            <a:off x="1257390" y="4064479"/>
            <a:ext cx="9705975" cy="2438400"/>
          </a:xfrm>
          <a:prstGeom prst="rect">
            <a:avLst/>
          </a:prstGeom>
        </p:spPr>
      </p:pic>
      <p:sp>
        <p:nvSpPr>
          <p:cNvPr id="6" name="Rectangle 5">
            <a:extLst>
              <a:ext uri="{FF2B5EF4-FFF2-40B4-BE49-F238E27FC236}">
                <a16:creationId xmlns:a16="http://schemas.microsoft.com/office/drawing/2014/main" id="{3EB1008E-C8DC-A357-207C-18C5BD3BDDD1}"/>
              </a:ext>
            </a:extLst>
          </p:cNvPr>
          <p:cNvSpPr/>
          <p:nvPr/>
        </p:nvSpPr>
        <p:spPr>
          <a:xfrm>
            <a:off x="1338146" y="5278243"/>
            <a:ext cx="1208048" cy="5947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8CA30A-E585-3F85-CF58-AA80DB27A0B7}"/>
              </a:ext>
            </a:extLst>
          </p:cNvPr>
          <p:cNvSpPr/>
          <p:nvPr/>
        </p:nvSpPr>
        <p:spPr>
          <a:xfrm>
            <a:off x="7750447" y="4688771"/>
            <a:ext cx="1883783" cy="37907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761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8291D-0BE0-249A-7D1A-5F10E8F0A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8110A-776D-0BBC-67AF-48CE47329E58}"/>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Manually Creating Course-Level Classes</a:t>
            </a:r>
          </a:p>
        </p:txBody>
      </p:sp>
      <p:sp>
        <p:nvSpPr>
          <p:cNvPr id="3" name="Text Placeholder 2">
            <a:extLst>
              <a:ext uri="{FF2B5EF4-FFF2-40B4-BE49-F238E27FC236}">
                <a16:creationId xmlns:a16="http://schemas.microsoft.com/office/drawing/2014/main" id="{870FCD92-B61F-462F-61BF-854818BD08B8}"/>
              </a:ext>
            </a:extLst>
          </p:cNvPr>
          <p:cNvSpPr>
            <a:spLocks noGrp="1"/>
          </p:cNvSpPr>
          <p:nvPr>
            <p:ph idx="1"/>
          </p:nvPr>
        </p:nvSpPr>
        <p:spPr>
          <a:xfrm>
            <a:off x="173179" y="1591254"/>
            <a:ext cx="5540665" cy="4414692"/>
          </a:xfrm>
        </p:spPr>
        <p:txBody>
          <a:bodyPr vert="horz" lIns="91440" tIns="45720" rIns="91440" bIns="45720" rtlCol="0" anchor="t">
            <a:normAutofit fontScale="92500" lnSpcReduction="10000"/>
          </a:bodyPr>
          <a:lstStyle/>
          <a:p>
            <a:pPr marL="0" indent="0">
              <a:buNone/>
            </a:pPr>
            <a:r>
              <a:rPr lang="en-US">
                <a:solidFill>
                  <a:schemeClr val="tx1"/>
                </a:solidFill>
                <a:latin typeface="Arial"/>
                <a:cs typeface="Arial"/>
              </a:rPr>
              <a:t>7. Type the name of the class in the </a:t>
            </a:r>
            <a:r>
              <a:rPr lang="en-US" b="1">
                <a:solidFill>
                  <a:schemeClr val="tx1"/>
                </a:solidFill>
                <a:latin typeface="Arial"/>
                <a:cs typeface="Arial"/>
              </a:rPr>
              <a:t>Class Name</a:t>
            </a:r>
            <a:r>
              <a:rPr lang="en-US">
                <a:solidFill>
                  <a:schemeClr val="tx1"/>
                </a:solidFill>
                <a:latin typeface="Arial"/>
                <a:cs typeface="Arial"/>
              </a:rPr>
              <a:t> field. </a:t>
            </a:r>
            <a:endParaRPr lang="en-US">
              <a:solidFill>
                <a:schemeClr val="tx1"/>
              </a:solidFill>
            </a:endParaRPr>
          </a:p>
          <a:p>
            <a:pPr marL="0" indent="0">
              <a:buNone/>
            </a:pPr>
            <a:r>
              <a:rPr lang="en-US">
                <a:solidFill>
                  <a:schemeClr val="tx1"/>
                </a:solidFill>
                <a:latin typeface="Arial"/>
                <a:cs typeface="Arial"/>
              </a:rPr>
              <a:t>8. Select a course from the </a:t>
            </a:r>
            <a:r>
              <a:rPr lang="en-US" b="1">
                <a:solidFill>
                  <a:schemeClr val="tx1"/>
                </a:solidFill>
                <a:latin typeface="Arial"/>
                <a:cs typeface="Arial"/>
              </a:rPr>
              <a:t>Choose a Course </a:t>
            </a:r>
            <a:r>
              <a:rPr lang="en-US">
                <a:solidFill>
                  <a:schemeClr val="tx1"/>
                </a:solidFill>
                <a:latin typeface="Arial"/>
                <a:cs typeface="Arial"/>
              </a:rPr>
              <a:t>drop-down list.</a:t>
            </a:r>
          </a:p>
          <a:p>
            <a:pPr marL="0" indent="0">
              <a:buNone/>
            </a:pPr>
            <a:r>
              <a:rPr lang="en-US">
                <a:solidFill>
                  <a:schemeClr val="tx1"/>
                </a:solidFill>
                <a:latin typeface="Arial"/>
                <a:cs typeface="Arial"/>
              </a:rPr>
              <a:t>9. Add students to a class by selecting one or more students from the list on the left and selecting </a:t>
            </a:r>
            <a:r>
              <a:rPr lang="en-US" b="1">
                <a:solidFill>
                  <a:schemeClr val="tx1"/>
                </a:solidFill>
                <a:latin typeface="Arial"/>
                <a:cs typeface="Arial"/>
              </a:rPr>
              <a:t>Add</a:t>
            </a:r>
            <a:r>
              <a:rPr lang="en-US">
                <a:solidFill>
                  <a:schemeClr val="tx1"/>
                </a:solidFill>
                <a:latin typeface="Arial"/>
                <a:cs typeface="Arial"/>
              </a:rPr>
              <a:t>. If you need to remove students from the class list, select one or more students from the list on the right and select </a:t>
            </a:r>
            <a:r>
              <a:rPr lang="en-US" b="1">
                <a:solidFill>
                  <a:schemeClr val="tx1"/>
                </a:solidFill>
                <a:latin typeface="Arial"/>
                <a:cs typeface="Arial"/>
              </a:rPr>
              <a:t>Remove</a:t>
            </a:r>
            <a:r>
              <a:rPr lang="en-US">
                <a:solidFill>
                  <a:schemeClr val="tx1"/>
                </a:solidFill>
                <a:latin typeface="Arial"/>
                <a:cs typeface="Arial"/>
              </a:rPr>
              <a:t>.  </a:t>
            </a:r>
          </a:p>
          <a:p>
            <a:pPr marL="0" indent="0">
              <a:buNone/>
            </a:pPr>
            <a:r>
              <a:rPr lang="en-US">
                <a:solidFill>
                  <a:schemeClr val="tx1"/>
                </a:solidFill>
                <a:latin typeface="Arial"/>
                <a:cs typeface="Arial"/>
              </a:rPr>
              <a:t>10. Click </a:t>
            </a:r>
            <a:r>
              <a:rPr lang="en-US" b="1">
                <a:solidFill>
                  <a:schemeClr val="tx1"/>
                </a:solidFill>
                <a:latin typeface="Arial"/>
                <a:cs typeface="Arial"/>
              </a:rPr>
              <a:t>Save</a:t>
            </a:r>
            <a:r>
              <a:rPr lang="en-US">
                <a:solidFill>
                  <a:schemeClr val="tx1"/>
                </a:solidFill>
                <a:latin typeface="Arial"/>
                <a:cs typeface="Arial"/>
              </a:rPr>
              <a:t> to create the class.</a:t>
            </a:r>
          </a:p>
          <a:p>
            <a:endParaRPr lang="en-US">
              <a:solidFill>
                <a:srgbClr val="101D35"/>
              </a:solidFill>
            </a:endParaRPr>
          </a:p>
          <a:p>
            <a:endParaRPr lang="en-US">
              <a:solidFill>
                <a:srgbClr val="101D35"/>
              </a:solidFill>
            </a:endParaRPr>
          </a:p>
        </p:txBody>
      </p:sp>
      <p:sp>
        <p:nvSpPr>
          <p:cNvPr id="4" name="Slide Number Placeholder 3">
            <a:extLst>
              <a:ext uri="{FF2B5EF4-FFF2-40B4-BE49-F238E27FC236}">
                <a16:creationId xmlns:a16="http://schemas.microsoft.com/office/drawing/2014/main" id="{6A6AAFBE-9A93-EBBF-4C10-67CCBF047A79}"/>
              </a:ext>
            </a:extLst>
          </p:cNvPr>
          <p:cNvSpPr>
            <a:spLocks noGrp="1"/>
          </p:cNvSpPr>
          <p:nvPr>
            <p:ph type="sldNum" sz="quarter" idx="12"/>
          </p:nvPr>
        </p:nvSpPr>
        <p:spPr/>
        <p:txBody>
          <a:bodyPr/>
          <a:lstStyle/>
          <a:p>
            <a:fld id="{68A8D22E-6BC5-9E47-900C-2BB94685D9F5}" type="slidenum">
              <a:rPr lang="en-US" smtClean="0"/>
              <a:t>16</a:t>
            </a:fld>
            <a:endParaRPr lang="en-US"/>
          </a:p>
        </p:txBody>
      </p:sp>
      <p:pic>
        <p:nvPicPr>
          <p:cNvPr id="5" name="Picture 4">
            <a:extLst>
              <a:ext uri="{FF2B5EF4-FFF2-40B4-BE49-F238E27FC236}">
                <a16:creationId xmlns:a16="http://schemas.microsoft.com/office/drawing/2014/main" id="{FF69B503-2B2F-5163-5F1D-E4DB8A5C6FC3}"/>
              </a:ext>
            </a:extLst>
          </p:cNvPr>
          <p:cNvPicPr>
            <a:picLocks noChangeAspect="1"/>
          </p:cNvPicPr>
          <p:nvPr/>
        </p:nvPicPr>
        <p:blipFill>
          <a:blip r:embed="rId3"/>
          <a:stretch>
            <a:fillRect/>
          </a:stretch>
        </p:blipFill>
        <p:spPr>
          <a:xfrm>
            <a:off x="5708397" y="1337094"/>
            <a:ext cx="5907922" cy="5405887"/>
          </a:xfrm>
          <a:prstGeom prst="rect">
            <a:avLst/>
          </a:prstGeom>
        </p:spPr>
      </p:pic>
      <p:sp>
        <p:nvSpPr>
          <p:cNvPr id="6" name="Rectangle 5">
            <a:extLst>
              <a:ext uri="{FF2B5EF4-FFF2-40B4-BE49-F238E27FC236}">
                <a16:creationId xmlns:a16="http://schemas.microsoft.com/office/drawing/2014/main" id="{B7F92498-BCEB-9332-0D14-A074C1D5BF45}"/>
              </a:ext>
            </a:extLst>
          </p:cNvPr>
          <p:cNvSpPr/>
          <p:nvPr/>
        </p:nvSpPr>
        <p:spPr>
          <a:xfrm>
            <a:off x="5894716" y="1708970"/>
            <a:ext cx="2084992" cy="3657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717798-CD2A-4171-5134-1FF514F1CEB0}"/>
              </a:ext>
            </a:extLst>
          </p:cNvPr>
          <p:cNvSpPr/>
          <p:nvPr/>
        </p:nvSpPr>
        <p:spPr>
          <a:xfrm>
            <a:off x="5898789" y="2068643"/>
            <a:ext cx="2072292" cy="8483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067698-10CB-A795-CFDD-00F7985FCBC9}"/>
              </a:ext>
            </a:extLst>
          </p:cNvPr>
          <p:cNvSpPr/>
          <p:nvPr/>
        </p:nvSpPr>
        <p:spPr>
          <a:xfrm>
            <a:off x="8172088" y="5294443"/>
            <a:ext cx="1030892" cy="3022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63A090-ECDF-0CA1-2D0F-1E60BECC1D95}"/>
              </a:ext>
            </a:extLst>
          </p:cNvPr>
          <p:cNvSpPr/>
          <p:nvPr/>
        </p:nvSpPr>
        <p:spPr>
          <a:xfrm>
            <a:off x="5898788" y="6488243"/>
            <a:ext cx="573692" cy="2514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14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9242C-1DE6-5178-D4C5-A23CA52D3C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FFB37-D9D0-418A-9FB0-9D1ED303DD2C}"/>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Creating Course-Level Classes through the Student Registration File</a:t>
            </a:r>
          </a:p>
        </p:txBody>
      </p:sp>
      <p:sp>
        <p:nvSpPr>
          <p:cNvPr id="3" name="Text Placeholder 2">
            <a:extLst>
              <a:ext uri="{FF2B5EF4-FFF2-40B4-BE49-F238E27FC236}">
                <a16:creationId xmlns:a16="http://schemas.microsoft.com/office/drawing/2014/main" id="{A051F0BE-7348-D123-B8FB-6E4E6BAB30B6}"/>
              </a:ext>
            </a:extLst>
          </p:cNvPr>
          <p:cNvSpPr>
            <a:spLocks noGrp="1"/>
          </p:cNvSpPr>
          <p:nvPr>
            <p:ph idx="1"/>
          </p:nvPr>
        </p:nvSpPr>
        <p:spPr/>
        <p:txBody>
          <a:bodyPr vert="horz" lIns="91440" tIns="45720" rIns="91440" bIns="45720" rtlCol="0" anchor="t">
            <a:normAutofit lnSpcReduction="10000"/>
          </a:bodyPr>
          <a:lstStyle/>
          <a:p>
            <a:pPr marL="514350" indent="-514350">
              <a:buFont typeface="+mj-lt"/>
              <a:buAutoNum type="arabicPeriod"/>
            </a:pPr>
            <a:r>
              <a:rPr lang="en-US" dirty="0">
                <a:solidFill>
                  <a:schemeClr val="tx1"/>
                </a:solidFill>
              </a:rPr>
              <a:t>Log in to the MCAS Portal.</a:t>
            </a:r>
          </a:p>
          <a:p>
            <a:pPr marL="514350" indent="-514350">
              <a:buFont typeface="+mj-lt"/>
              <a:buAutoNum type="arabicPeriod"/>
            </a:pPr>
            <a:r>
              <a:rPr lang="en-US" dirty="0">
                <a:solidFill>
                  <a:schemeClr val="tx1"/>
                </a:solidFill>
              </a:rPr>
              <a:t>Select </a:t>
            </a:r>
            <a:r>
              <a:rPr lang="en-US" b="1" dirty="0">
                <a:solidFill>
                  <a:schemeClr val="tx1"/>
                </a:solidFill>
              </a:rPr>
              <a:t>Administration</a:t>
            </a:r>
            <a:r>
              <a:rPr lang="en-US" dirty="0">
                <a:solidFill>
                  <a:schemeClr val="tx1"/>
                </a:solidFill>
              </a:rPr>
              <a:t>. </a:t>
            </a:r>
          </a:p>
          <a:p>
            <a:pPr marL="514350" indent="-514350">
              <a:buFont typeface="+mj-lt"/>
              <a:buAutoNum type="arabicPeriod"/>
            </a:pPr>
            <a:r>
              <a:rPr lang="en-US" dirty="0">
                <a:solidFill>
                  <a:schemeClr val="tx1"/>
                </a:solidFill>
              </a:rPr>
              <a:t>Select </a:t>
            </a:r>
            <a:r>
              <a:rPr lang="en-US" b="1" dirty="0">
                <a:solidFill>
                  <a:schemeClr val="tx1"/>
                </a:solidFill>
              </a:rPr>
              <a:t>Student Registration. </a:t>
            </a:r>
            <a:endParaRPr lang="en-US" dirty="0">
              <a:solidFill>
                <a:schemeClr val="tx1"/>
              </a:solidFill>
            </a:endParaRPr>
          </a:p>
          <a:p>
            <a:pPr marL="514350" indent="-514350">
              <a:buFont typeface="+mj-lt"/>
              <a:buAutoNum type="arabicPeriod"/>
            </a:pPr>
            <a:r>
              <a:rPr lang="en-US" dirty="0">
                <a:solidFill>
                  <a:schemeClr val="tx1"/>
                </a:solidFill>
              </a:rPr>
              <a:t>Select the </a:t>
            </a:r>
            <a:r>
              <a:rPr lang="en-US" b="1" dirty="0">
                <a:solidFill>
                  <a:schemeClr val="tx1"/>
                </a:solidFill>
              </a:rPr>
              <a:t>organization</a:t>
            </a:r>
            <a:r>
              <a:rPr lang="en-US" dirty="0">
                <a:solidFill>
                  <a:schemeClr val="tx1"/>
                </a:solidFill>
              </a:rPr>
              <a:t> from the organization drop-down list. </a:t>
            </a:r>
          </a:p>
          <a:p>
            <a:pPr marL="514350" indent="-514350">
              <a:buFont typeface="+mj-lt"/>
              <a:buAutoNum type="arabicPeriod"/>
            </a:pPr>
            <a:r>
              <a:rPr lang="en-US" dirty="0">
                <a:solidFill>
                  <a:schemeClr val="tx1"/>
                </a:solidFill>
              </a:rPr>
              <a:t>Select </a:t>
            </a:r>
            <a:r>
              <a:rPr lang="en-US" b="1" dirty="0">
                <a:solidFill>
                  <a:schemeClr val="tx1"/>
                </a:solidFill>
              </a:rPr>
              <a:t>Export Students</a:t>
            </a:r>
            <a:r>
              <a:rPr lang="en-US" dirty="0">
                <a:solidFill>
                  <a:schemeClr val="tx1"/>
                </a:solidFill>
              </a:rPr>
              <a:t>. The exported file will be downloaded locally. </a:t>
            </a:r>
          </a:p>
          <a:p>
            <a:pPr marL="514350" indent="-514350">
              <a:buFont typeface="+mj-lt"/>
              <a:buAutoNum type="arabicPeriod"/>
            </a:pPr>
            <a:r>
              <a:rPr lang="en-US" dirty="0">
                <a:solidFill>
                  <a:schemeClr val="tx1"/>
                </a:solidFill>
              </a:rPr>
              <a:t>Fill in column K with the class names. </a:t>
            </a:r>
          </a:p>
          <a:p>
            <a:pPr marL="514350" indent="-514350">
              <a:buFont typeface="+mj-lt"/>
              <a:buAutoNum type="arabicPeriod"/>
            </a:pPr>
            <a:r>
              <a:rPr lang="en-US" dirty="0">
                <a:solidFill>
                  <a:schemeClr val="tx1"/>
                </a:solidFill>
              </a:rPr>
              <a:t>Save the file as a .CSV. </a:t>
            </a:r>
          </a:p>
          <a:p>
            <a:pPr marL="514350" indent="-514350">
              <a:buFont typeface="+mj-lt"/>
              <a:buAutoNum type="arabicPeriod"/>
            </a:pPr>
            <a:r>
              <a:rPr lang="en-US" dirty="0">
                <a:solidFill>
                  <a:schemeClr val="tx1"/>
                </a:solidFill>
              </a:rPr>
              <a:t>Follow the instructions in the </a:t>
            </a:r>
            <a:r>
              <a:rPr lang="en-US" dirty="0">
                <a:solidFill>
                  <a:schemeClr val="tx1"/>
                </a:solidFill>
                <a:hlinkClick r:id="rId3"/>
              </a:rPr>
              <a:t>Student Registration Guide</a:t>
            </a:r>
            <a:r>
              <a:rPr lang="en-US" dirty="0">
                <a:solidFill>
                  <a:schemeClr val="tx1"/>
                </a:solidFill>
              </a:rPr>
              <a:t> to import the updated file. </a:t>
            </a:r>
          </a:p>
          <a:p>
            <a:endParaRPr lang="en-US" dirty="0">
              <a:solidFill>
                <a:srgbClr val="101D35"/>
              </a:solidFill>
            </a:endParaRPr>
          </a:p>
          <a:p>
            <a:endParaRPr lang="en-US" dirty="0">
              <a:solidFill>
                <a:srgbClr val="101D35"/>
              </a:solidFill>
            </a:endParaRPr>
          </a:p>
        </p:txBody>
      </p:sp>
      <p:sp>
        <p:nvSpPr>
          <p:cNvPr id="4" name="Slide Number Placeholder 3">
            <a:extLst>
              <a:ext uri="{FF2B5EF4-FFF2-40B4-BE49-F238E27FC236}">
                <a16:creationId xmlns:a16="http://schemas.microsoft.com/office/drawing/2014/main" id="{D172F66E-17DB-EC68-9271-C370A38C726C}"/>
              </a:ext>
            </a:extLst>
          </p:cNvPr>
          <p:cNvSpPr>
            <a:spLocks noGrp="1"/>
          </p:cNvSpPr>
          <p:nvPr>
            <p:ph type="sldNum" sz="quarter" idx="12"/>
          </p:nvPr>
        </p:nvSpPr>
        <p:spPr/>
        <p:txBody>
          <a:bodyPr/>
          <a:lstStyle/>
          <a:p>
            <a:fld id="{68A8D22E-6BC5-9E47-900C-2BB94685D9F5}" type="slidenum">
              <a:rPr lang="en-US" smtClean="0"/>
              <a:t>17</a:t>
            </a:fld>
            <a:endParaRPr lang="en-US"/>
          </a:p>
        </p:txBody>
      </p:sp>
    </p:spTree>
    <p:extLst>
      <p:ext uri="{BB962C8B-B14F-4D97-AF65-F5344CB8AC3E}">
        <p14:creationId xmlns:p14="http://schemas.microsoft.com/office/powerpoint/2010/main" val="874672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A81D4-C159-FBD4-D39E-987AD97EA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51E43-A24A-34F7-CA70-330D62750361}"/>
              </a:ext>
            </a:extLst>
          </p:cNvPr>
          <p:cNvSpPr>
            <a:spLocks noGrp="1"/>
          </p:cNvSpPr>
          <p:nvPr>
            <p:ph type="title" idx="4294967295"/>
          </p:nvPr>
        </p:nvSpPr>
        <p:spPr>
          <a:xfrm>
            <a:off x="2764972" y="2997994"/>
            <a:ext cx="8741228" cy="862012"/>
          </a:xfrm>
        </p:spPr>
        <p:txBody>
          <a:bodyPr>
            <a:normAutofit fontScale="90000"/>
          </a:bodyPr>
          <a:lstStyle/>
          <a:p>
            <a:r>
              <a:rPr lang="en-US" sz="5300">
                <a:solidFill>
                  <a:schemeClr val="tx1"/>
                </a:solidFill>
              </a:rPr>
              <a:t>2</a:t>
            </a:r>
            <a:r>
              <a:rPr lang="en-US" sz="5300">
                <a:solidFill>
                  <a:schemeClr val="tx1"/>
                </a:solidFill>
                <a:latin typeface="Arial" panose="020B0604020202020204" pitchFamily="34" charset="0"/>
                <a:cs typeface="Arial" panose="020B0604020202020204" pitchFamily="34" charset="0"/>
              </a:rPr>
              <a:t>. </a:t>
            </a:r>
            <a:r>
              <a:rPr lang="en-US" altLang="zh-CN" sz="5300">
                <a:solidFill>
                  <a:schemeClr val="tx1"/>
                </a:solidFill>
                <a:latin typeface="Arial" panose="020B0604020202020204" pitchFamily="34" charset="0"/>
                <a:cs typeface="Arial" panose="020B0604020202020204" pitchFamily="34" charset="0"/>
              </a:rPr>
              <a:t>Batch Printing Student Logins</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9D743056-9986-869E-2E91-3B420E1C292C}"/>
              </a:ext>
            </a:extLst>
          </p:cNvPr>
          <p:cNvSpPr>
            <a:spLocks noGrp="1"/>
          </p:cNvSpPr>
          <p:nvPr>
            <p:ph type="sldNum" sz="quarter" idx="12"/>
          </p:nvPr>
        </p:nvSpPr>
        <p:spPr/>
        <p:txBody>
          <a:bodyPr/>
          <a:lstStyle/>
          <a:p>
            <a:fld id="{68A8D22E-6BC5-9E47-900C-2BB94685D9F5}" type="slidenum">
              <a:rPr lang="en-US" smtClean="0"/>
              <a:pPr/>
              <a:t>18</a:t>
            </a:fld>
            <a:endParaRPr lang="en-US"/>
          </a:p>
        </p:txBody>
      </p:sp>
    </p:spTree>
    <p:extLst>
      <p:ext uri="{BB962C8B-B14F-4D97-AF65-F5344CB8AC3E}">
        <p14:creationId xmlns:p14="http://schemas.microsoft.com/office/powerpoint/2010/main" val="3196648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6C29F-41DD-7A26-6211-88B7F2199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6211A8-6906-3592-8E12-2FD6175D644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Batch Printing Student Logins</a:t>
            </a:r>
          </a:p>
        </p:txBody>
      </p:sp>
      <p:sp>
        <p:nvSpPr>
          <p:cNvPr id="3" name="Text Placeholder 2">
            <a:extLst>
              <a:ext uri="{FF2B5EF4-FFF2-40B4-BE49-F238E27FC236}">
                <a16:creationId xmlns:a16="http://schemas.microsoft.com/office/drawing/2014/main" id="{34259451-9355-72E9-655C-6519389E92BC}"/>
              </a:ext>
            </a:extLst>
          </p:cNvPr>
          <p:cNvSpPr>
            <a:spLocks noGrp="1"/>
          </p:cNvSpPr>
          <p:nvPr>
            <p:ph idx="1"/>
          </p:nvPr>
        </p:nvSpPr>
        <p:spPr>
          <a:xfrm>
            <a:off x="150667" y="1591253"/>
            <a:ext cx="11890665" cy="4414692"/>
          </a:xfrm>
        </p:spPr>
        <p:txBody>
          <a:bodyPr>
            <a:normAutofit/>
          </a:bodyPr>
          <a:lstStyle/>
          <a:p>
            <a:r>
              <a:rPr lang="en-US" b="1">
                <a:solidFill>
                  <a:srgbClr val="000000"/>
                </a:solidFill>
                <a:latin typeface="Arial" panose="020B0604020202020204" pitchFamily="34" charset="0"/>
                <a:cs typeface="Arial" panose="020B0604020202020204" pitchFamily="34" charset="0"/>
              </a:rPr>
              <a:t>New for 2025–26</a:t>
            </a:r>
            <a:r>
              <a:rPr lang="en-US">
                <a:solidFill>
                  <a:srgbClr val="000000"/>
                </a:solidFill>
                <a:latin typeface="Arial" panose="020B0604020202020204" pitchFamily="34" charset="0"/>
                <a:cs typeface="Arial" panose="020B0604020202020204" pitchFamily="34" charset="0"/>
              </a:rPr>
              <a:t>: Users are able to export student logins from the MCAS Portal for the selected test/school</a:t>
            </a:r>
            <a:r>
              <a:rPr lang="en-US">
                <a:solidFill>
                  <a:srgbClr val="000000"/>
                </a:solidFill>
              </a:rPr>
              <a:t> </a:t>
            </a:r>
            <a:r>
              <a:rPr lang="en-US">
                <a:solidFill>
                  <a:srgbClr val="000000"/>
                </a:solidFill>
                <a:latin typeface="Arial" panose="020B0604020202020204" pitchFamily="34" charset="0"/>
                <a:cs typeface="Arial" panose="020B0604020202020204" pitchFamily="34" charset="0"/>
              </a:rPr>
              <a:t>or export all student logins for all tests within the selected content area and school</a:t>
            </a:r>
            <a:r>
              <a:rPr lang="en-US">
                <a:solidFill>
                  <a:srgbClr val="000000"/>
                </a:solidFill>
              </a:rPr>
              <a:t>, in addition to the ability to export student logins for a single scheduled class. </a:t>
            </a:r>
          </a:p>
          <a:p>
            <a:pPr marL="0" indent="0">
              <a:buNone/>
            </a:pPr>
            <a:endParaRPr lang="en-US">
              <a:solidFill>
                <a:srgbClr val="101D35"/>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0EB896F-9429-D501-2B29-DE8327F15BDF}"/>
              </a:ext>
            </a:extLst>
          </p:cNvPr>
          <p:cNvPicPr>
            <a:picLocks noChangeAspect="1"/>
          </p:cNvPicPr>
          <p:nvPr/>
        </p:nvPicPr>
        <p:blipFill>
          <a:blip r:embed="rId2"/>
          <a:stretch>
            <a:fillRect/>
          </a:stretch>
        </p:blipFill>
        <p:spPr>
          <a:xfrm>
            <a:off x="3979760" y="3682404"/>
            <a:ext cx="3938944" cy="2323541"/>
          </a:xfrm>
          <a:prstGeom prst="rect">
            <a:avLst/>
          </a:prstGeom>
        </p:spPr>
      </p:pic>
      <p:sp>
        <p:nvSpPr>
          <p:cNvPr id="6" name="Slide Number Placeholder 5">
            <a:extLst>
              <a:ext uri="{FF2B5EF4-FFF2-40B4-BE49-F238E27FC236}">
                <a16:creationId xmlns:a16="http://schemas.microsoft.com/office/drawing/2014/main" id="{F4719E6E-948C-D60E-4D35-60C91ADED961}"/>
              </a:ext>
            </a:extLst>
          </p:cNvPr>
          <p:cNvSpPr>
            <a:spLocks noGrp="1"/>
          </p:cNvSpPr>
          <p:nvPr>
            <p:ph type="sldNum" sz="quarter" idx="12"/>
          </p:nvPr>
        </p:nvSpPr>
        <p:spPr/>
        <p:txBody>
          <a:bodyPr/>
          <a:lstStyle/>
          <a:p>
            <a:fld id="{68A8D22E-6BC5-9E47-900C-2BB94685D9F5}" type="slidenum">
              <a:rPr lang="en-US" smtClean="0"/>
              <a:t>19</a:t>
            </a:fld>
            <a:endParaRPr lang="en-US"/>
          </a:p>
        </p:txBody>
      </p:sp>
    </p:spTree>
    <p:extLst>
      <p:ext uri="{BB962C8B-B14F-4D97-AF65-F5344CB8AC3E}">
        <p14:creationId xmlns:p14="http://schemas.microsoft.com/office/powerpoint/2010/main" val="1697338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a:solidFill>
                  <a:schemeClr val="bg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1"/>
          </p:nvPr>
        </p:nvSpPr>
        <p:spPr/>
        <p:txBody>
          <a:bodyPr vert="horz" lIns="91440" tIns="45720" rIns="91440" bIns="45720" rtlCol="0" anchor="t">
            <a:noAutofit/>
          </a:bodyPr>
          <a:lstStyle/>
          <a:p>
            <a:pPr marL="0" indent="0">
              <a:buClrTx/>
              <a:buNone/>
            </a:pPr>
            <a:r>
              <a:rPr lang="en-US" sz="2800">
                <a:solidFill>
                  <a:srgbClr val="101D35"/>
                </a:solidFill>
                <a:latin typeface="Arial" panose="020B0604020202020204" pitchFamily="34" charset="0"/>
                <a:cs typeface="Arial" panose="020B0604020202020204" pitchFamily="34" charset="0"/>
              </a:rPr>
              <a:t>Erma Brown, MCAS and ACCESS Test Administration Specialist</a:t>
            </a:r>
          </a:p>
          <a:p>
            <a:pPr marL="0" indent="0">
              <a:buClrTx/>
              <a:buNone/>
            </a:pPr>
            <a:r>
              <a:rPr lang="en-US" sz="280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a:solidFill>
                  <a:srgbClr val="101D35"/>
                </a:solidFill>
                <a:latin typeface="Arial"/>
                <a:cs typeface="Arial"/>
              </a:rPr>
              <a:t>Abbie Currier, eMetric Sr. </a:t>
            </a:r>
            <a:r>
              <a:rPr lang="en-US">
                <a:solidFill>
                  <a:srgbClr val="101D35"/>
                </a:solidFill>
                <a:latin typeface="Arial"/>
                <a:cs typeface="Arial"/>
              </a:rPr>
              <a:t>Project </a:t>
            </a:r>
            <a:r>
              <a:rPr lang="en-US" sz="2800">
                <a:solidFill>
                  <a:srgbClr val="101D35"/>
                </a:solidFill>
                <a:latin typeface="Arial"/>
                <a:cs typeface="Arial"/>
              </a:rPr>
              <a:t>Manager</a:t>
            </a:r>
          </a:p>
        </p:txBody>
      </p:sp>
      <p:sp>
        <p:nvSpPr>
          <p:cNvPr id="2" name="Slide Number Placeholder 1">
            <a:extLst>
              <a:ext uri="{FF2B5EF4-FFF2-40B4-BE49-F238E27FC236}">
                <a16:creationId xmlns:a16="http://schemas.microsoft.com/office/drawing/2014/main" id="{D861597A-ADC3-F877-0DE6-CD02471758B1}"/>
              </a:ext>
            </a:extLst>
          </p:cNvPr>
          <p:cNvSpPr>
            <a:spLocks noGrp="1"/>
          </p:cNvSpPr>
          <p:nvPr>
            <p:ph type="sldNum" sz="quarter" idx="12"/>
          </p:nvPr>
        </p:nvSpPr>
        <p:spPr/>
        <p:txBody>
          <a:bodyPr/>
          <a:lstStyle/>
          <a:p>
            <a:fld id="{68A8D22E-6BC5-9E47-900C-2BB94685D9F5}"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85F5B-F019-718D-49ED-6B9B93172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9CD1-D4DF-283E-B2EE-331BB2F1F2C8}"/>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Demonstration</a:t>
            </a:r>
          </a:p>
        </p:txBody>
      </p:sp>
      <p:sp>
        <p:nvSpPr>
          <p:cNvPr id="3" name="Text Placeholder 2">
            <a:extLst>
              <a:ext uri="{FF2B5EF4-FFF2-40B4-BE49-F238E27FC236}">
                <a16:creationId xmlns:a16="http://schemas.microsoft.com/office/drawing/2014/main" id="{FC1DF081-0231-93A3-8125-CD8F5F8A2EA6}"/>
              </a:ext>
            </a:extLst>
          </p:cNvPr>
          <p:cNvSpPr>
            <a:spLocks noGrp="1"/>
          </p:cNvSpPr>
          <p:nvPr>
            <p:ph idx="1"/>
          </p:nvPr>
        </p:nvSpPr>
        <p:spPr/>
        <p:txBody>
          <a:bodyPr>
            <a:normAutofit/>
          </a:bodyPr>
          <a:lstStyle/>
          <a:p>
            <a:r>
              <a:rPr lang="en-US">
                <a:solidFill>
                  <a:srgbClr val="000000"/>
                </a:solidFill>
                <a:latin typeface="Arial" panose="020B0604020202020204" pitchFamily="34" charset="0"/>
                <a:cs typeface="Arial" panose="020B0604020202020204" pitchFamily="34" charset="0"/>
              </a:rPr>
              <a:t>Batch printing student logins</a:t>
            </a:r>
          </a:p>
        </p:txBody>
      </p:sp>
      <p:sp>
        <p:nvSpPr>
          <p:cNvPr id="4" name="Slide Number Placeholder 3">
            <a:extLst>
              <a:ext uri="{FF2B5EF4-FFF2-40B4-BE49-F238E27FC236}">
                <a16:creationId xmlns:a16="http://schemas.microsoft.com/office/drawing/2014/main" id="{722B5531-85A5-A7AC-1CE8-71E9BF96FD77}"/>
              </a:ext>
            </a:extLst>
          </p:cNvPr>
          <p:cNvSpPr>
            <a:spLocks noGrp="1"/>
          </p:cNvSpPr>
          <p:nvPr>
            <p:ph type="sldNum" sz="quarter" idx="12"/>
          </p:nvPr>
        </p:nvSpPr>
        <p:spPr/>
        <p:txBody>
          <a:bodyPr/>
          <a:lstStyle/>
          <a:p>
            <a:fld id="{68A8D22E-6BC5-9E47-900C-2BB94685D9F5}" type="slidenum">
              <a:rPr lang="en-US" smtClean="0"/>
              <a:t>20</a:t>
            </a:fld>
            <a:endParaRPr lang="en-US"/>
          </a:p>
        </p:txBody>
      </p:sp>
    </p:spTree>
    <p:extLst>
      <p:ext uri="{BB962C8B-B14F-4D97-AF65-F5344CB8AC3E}">
        <p14:creationId xmlns:p14="http://schemas.microsoft.com/office/powerpoint/2010/main" val="3315662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E2E52-10C4-2722-75E7-D980CD6CE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2EA91F-6ADF-944A-518E-C49061F49D38}"/>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Batch Printing Student Logins for a Selected Test</a:t>
            </a:r>
          </a:p>
        </p:txBody>
      </p:sp>
      <p:sp>
        <p:nvSpPr>
          <p:cNvPr id="3" name="Text Placeholder 2">
            <a:extLst>
              <a:ext uri="{FF2B5EF4-FFF2-40B4-BE49-F238E27FC236}">
                <a16:creationId xmlns:a16="http://schemas.microsoft.com/office/drawing/2014/main" id="{19BA25D2-B305-1D3C-2270-D6C6031C9CB1}"/>
              </a:ext>
            </a:extLst>
          </p:cNvPr>
          <p:cNvSpPr>
            <a:spLocks noGrp="1"/>
          </p:cNvSpPr>
          <p:nvPr>
            <p:ph idx="1"/>
          </p:nvPr>
        </p:nvSpPr>
        <p:spPr>
          <a:xfrm>
            <a:off x="173179" y="1591254"/>
            <a:ext cx="4535981" cy="4528992"/>
          </a:xfrm>
        </p:spPr>
        <p:txBody>
          <a:bodyPr vert="horz" lIns="91440" tIns="45720" rIns="91440" bIns="45720" rtlCol="0" anchor="t">
            <a:noAutofit/>
          </a:bodyPr>
          <a:lstStyle/>
          <a:p>
            <a:pPr marL="342900" indent="-342900">
              <a:buFont typeface="+mj-lt"/>
              <a:buAutoNum type="arabicPeriod"/>
            </a:pPr>
            <a:r>
              <a:rPr lang="en-US" sz="2400">
                <a:solidFill>
                  <a:srgbClr val="000000"/>
                </a:solidFill>
                <a:latin typeface="Arial"/>
                <a:cs typeface="Arial"/>
              </a:rPr>
              <a:t>Log in to the MCAS Portal.</a:t>
            </a:r>
          </a:p>
          <a:p>
            <a:pPr marL="342900" indent="-342900">
              <a:buFont typeface="+mj-lt"/>
              <a:buAutoNum type="arabicPeriod"/>
            </a:pPr>
            <a:r>
              <a:rPr lang="en-US" sz="2400">
                <a:solidFill>
                  <a:srgbClr val="000000"/>
                </a:solidFill>
                <a:latin typeface="Arial"/>
                <a:cs typeface="Arial"/>
              </a:rPr>
              <a:t>Select </a:t>
            </a:r>
            <a:r>
              <a:rPr lang="en-US" sz="2400" b="1">
                <a:solidFill>
                  <a:srgbClr val="000000"/>
                </a:solidFill>
                <a:latin typeface="Arial"/>
                <a:cs typeface="Arial"/>
              </a:rPr>
              <a:t>Administration</a:t>
            </a:r>
            <a:endParaRPr lang="en-US" sz="2400">
              <a:solidFill>
                <a:srgbClr val="000000"/>
              </a:solidFill>
            </a:endParaRPr>
          </a:p>
          <a:p>
            <a:pPr marL="342900" indent="-342900">
              <a:buFont typeface="+mj-lt"/>
              <a:buAutoNum type="arabicPeriod"/>
            </a:pPr>
            <a:r>
              <a:rPr lang="en-US" sz="2400">
                <a:solidFill>
                  <a:srgbClr val="000000"/>
                </a:solidFill>
                <a:latin typeface="Arial"/>
                <a:cs typeface="Arial"/>
              </a:rPr>
              <a:t>Select </a:t>
            </a:r>
            <a:r>
              <a:rPr lang="en-US" sz="2400" b="1">
                <a:solidFill>
                  <a:srgbClr val="000000"/>
                </a:solidFill>
                <a:latin typeface="Arial"/>
                <a:cs typeface="Arial"/>
              </a:rPr>
              <a:t>Test Scheduling</a:t>
            </a:r>
            <a:endParaRPr lang="en-US" sz="2400">
              <a:solidFill>
                <a:srgbClr val="000000"/>
              </a:solidFill>
            </a:endParaRPr>
          </a:p>
          <a:p>
            <a:pPr marL="342900" indent="-342900">
              <a:buFont typeface="+mj-lt"/>
              <a:buAutoNum type="arabicPeriod"/>
            </a:pPr>
            <a:r>
              <a:rPr lang="en-US" sz="2400">
                <a:solidFill>
                  <a:srgbClr val="000000"/>
                </a:solidFill>
                <a:latin typeface="Arial"/>
                <a:cs typeface="Arial"/>
              </a:rPr>
              <a:t>Select the organization, subject, program, and test from the drop-down lists. </a:t>
            </a:r>
            <a:endParaRPr lang="en-US" sz="2400">
              <a:solidFill>
                <a:srgbClr val="000000"/>
              </a:solidFill>
            </a:endParaRPr>
          </a:p>
          <a:p>
            <a:pPr marL="342900" indent="-342900">
              <a:buFont typeface="+mj-lt"/>
              <a:buAutoNum type="arabicPeriod"/>
            </a:pPr>
            <a:r>
              <a:rPr lang="en-US" sz="2400">
                <a:solidFill>
                  <a:srgbClr val="000000"/>
                </a:solidFill>
                <a:latin typeface="Arial"/>
                <a:cs typeface="Arial"/>
              </a:rPr>
              <a:t>Click </a:t>
            </a:r>
            <a:r>
              <a:rPr lang="en-US" sz="2400" b="1">
                <a:solidFill>
                  <a:srgbClr val="000000"/>
                </a:solidFill>
                <a:latin typeface="Arial"/>
                <a:cs typeface="Arial"/>
              </a:rPr>
              <a:t>Exports.</a:t>
            </a:r>
            <a:endParaRPr lang="en-US" sz="2400">
              <a:solidFill>
                <a:srgbClr val="000000"/>
              </a:solidFill>
            </a:endParaRPr>
          </a:p>
          <a:p>
            <a:pPr marL="342900" indent="-342900">
              <a:buFont typeface="+mj-lt"/>
              <a:buAutoNum type="arabicPeriod"/>
            </a:pPr>
            <a:r>
              <a:rPr lang="en-US" sz="2400">
                <a:solidFill>
                  <a:srgbClr val="000000"/>
                </a:solidFill>
                <a:latin typeface="Arial"/>
                <a:cs typeface="Arial"/>
              </a:rPr>
              <a:t>Select </a:t>
            </a:r>
            <a:r>
              <a:rPr lang="en-US" sz="2400" b="1">
                <a:solidFill>
                  <a:srgbClr val="000000"/>
                </a:solidFill>
                <a:latin typeface="Arial"/>
                <a:cs typeface="Arial"/>
              </a:rPr>
              <a:t>Export Logins.</a:t>
            </a:r>
            <a:endParaRPr lang="en-US" sz="2400">
              <a:solidFill>
                <a:srgbClr val="000000"/>
              </a:solidFill>
            </a:endParaRPr>
          </a:p>
          <a:p>
            <a:endParaRPr lang="en-US">
              <a:solidFill>
                <a:srgbClr val="101D35"/>
              </a:solidFill>
            </a:endParaRPr>
          </a:p>
        </p:txBody>
      </p:sp>
      <p:sp>
        <p:nvSpPr>
          <p:cNvPr id="4" name="Slide Number Placeholder 3">
            <a:extLst>
              <a:ext uri="{FF2B5EF4-FFF2-40B4-BE49-F238E27FC236}">
                <a16:creationId xmlns:a16="http://schemas.microsoft.com/office/drawing/2014/main" id="{74A0BB50-7947-99F8-92A1-A281F5496776}"/>
              </a:ext>
            </a:extLst>
          </p:cNvPr>
          <p:cNvSpPr>
            <a:spLocks noGrp="1"/>
          </p:cNvSpPr>
          <p:nvPr>
            <p:ph type="sldNum" sz="quarter" idx="12"/>
          </p:nvPr>
        </p:nvSpPr>
        <p:spPr/>
        <p:txBody>
          <a:bodyPr/>
          <a:lstStyle/>
          <a:p>
            <a:fld id="{68A8D22E-6BC5-9E47-900C-2BB94685D9F5}" type="slidenum">
              <a:rPr lang="en-US" smtClean="0"/>
              <a:t>21</a:t>
            </a:fld>
            <a:endParaRPr lang="en-US"/>
          </a:p>
        </p:txBody>
      </p:sp>
      <p:pic>
        <p:nvPicPr>
          <p:cNvPr id="6" name="Picture 5">
            <a:extLst>
              <a:ext uri="{FF2B5EF4-FFF2-40B4-BE49-F238E27FC236}">
                <a16:creationId xmlns:a16="http://schemas.microsoft.com/office/drawing/2014/main" id="{AF0F1930-675F-B3EE-7C00-B6D56BA58430}"/>
              </a:ext>
            </a:extLst>
          </p:cNvPr>
          <p:cNvPicPr>
            <a:picLocks noChangeAspect="1"/>
          </p:cNvPicPr>
          <p:nvPr/>
        </p:nvPicPr>
        <p:blipFill>
          <a:blip r:embed="rId3"/>
          <a:stretch>
            <a:fillRect/>
          </a:stretch>
        </p:blipFill>
        <p:spPr>
          <a:xfrm>
            <a:off x="5054027" y="1475143"/>
            <a:ext cx="6750374" cy="2310473"/>
          </a:xfrm>
          <a:prstGeom prst="rect">
            <a:avLst/>
          </a:prstGeom>
        </p:spPr>
      </p:pic>
      <p:pic>
        <p:nvPicPr>
          <p:cNvPr id="8" name="Picture 7">
            <a:extLst>
              <a:ext uri="{FF2B5EF4-FFF2-40B4-BE49-F238E27FC236}">
                <a16:creationId xmlns:a16="http://schemas.microsoft.com/office/drawing/2014/main" id="{A558BABA-1914-62EE-6F63-25FDCAF43CCE}"/>
              </a:ext>
            </a:extLst>
          </p:cNvPr>
          <p:cNvPicPr>
            <a:picLocks noChangeAspect="1"/>
          </p:cNvPicPr>
          <p:nvPr/>
        </p:nvPicPr>
        <p:blipFill>
          <a:blip r:embed="rId4"/>
          <a:stretch>
            <a:fillRect/>
          </a:stretch>
        </p:blipFill>
        <p:spPr>
          <a:xfrm>
            <a:off x="6442622" y="4228282"/>
            <a:ext cx="3092850" cy="1891963"/>
          </a:xfrm>
          <a:prstGeom prst="rect">
            <a:avLst/>
          </a:prstGeom>
        </p:spPr>
      </p:pic>
    </p:spTree>
    <p:extLst>
      <p:ext uri="{BB962C8B-B14F-4D97-AF65-F5344CB8AC3E}">
        <p14:creationId xmlns:p14="http://schemas.microsoft.com/office/powerpoint/2010/main" val="541633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C8819-0FE5-5626-1249-8D4EFD31E7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F592BB-2509-FEEA-4A60-E31FCFA255C1}"/>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Batch Printing Student Logins for a Selected Test</a:t>
            </a:r>
          </a:p>
        </p:txBody>
      </p:sp>
      <p:sp>
        <p:nvSpPr>
          <p:cNvPr id="3" name="Text Placeholder 2">
            <a:extLst>
              <a:ext uri="{FF2B5EF4-FFF2-40B4-BE49-F238E27FC236}">
                <a16:creationId xmlns:a16="http://schemas.microsoft.com/office/drawing/2014/main" id="{C1F95275-C3FD-732F-923C-865A5B6E980B}"/>
              </a:ext>
            </a:extLst>
          </p:cNvPr>
          <p:cNvSpPr>
            <a:spLocks noGrp="1"/>
          </p:cNvSpPr>
          <p:nvPr>
            <p:ph idx="1"/>
          </p:nvPr>
        </p:nvSpPr>
        <p:spPr>
          <a:xfrm>
            <a:off x="173178" y="1490670"/>
            <a:ext cx="7288326" cy="4528992"/>
          </a:xfrm>
        </p:spPr>
        <p:txBody>
          <a:bodyPr vert="horz" lIns="91440" tIns="45720" rIns="91440" bIns="45720" rtlCol="0" anchor="t">
            <a:noAutofit/>
          </a:bodyPr>
          <a:lstStyle/>
          <a:p>
            <a:pPr marL="457200" indent="-457200">
              <a:buFont typeface="+mj-lt"/>
              <a:buAutoNum type="arabicPeriod" startAt="7"/>
            </a:pPr>
            <a:r>
              <a:rPr lang="en-US" sz="2400">
                <a:solidFill>
                  <a:srgbClr val="000000"/>
                </a:solidFill>
                <a:latin typeface="Arial"/>
                <a:cs typeface="Arial"/>
              </a:rPr>
              <a:t>A pop-up will be shown with the option of choosing PDF or CSV. Select </a:t>
            </a:r>
            <a:r>
              <a:rPr lang="en-US" sz="2400" b="1">
                <a:solidFill>
                  <a:srgbClr val="000000"/>
                </a:solidFill>
                <a:latin typeface="Arial"/>
                <a:cs typeface="Arial"/>
              </a:rPr>
              <a:t>PDF. </a:t>
            </a:r>
            <a:endParaRPr lang="en-US" sz="2400">
              <a:solidFill>
                <a:srgbClr val="000000"/>
              </a:solidFill>
            </a:endParaRPr>
          </a:p>
          <a:p>
            <a:pPr marL="457200" indent="-457200">
              <a:buFont typeface="+mj-lt"/>
              <a:buAutoNum type="arabicPeriod" startAt="7"/>
            </a:pPr>
            <a:r>
              <a:rPr lang="en-US" sz="2400">
                <a:solidFill>
                  <a:srgbClr val="000000"/>
                </a:solidFill>
                <a:latin typeface="Arial"/>
                <a:cs typeface="Arial"/>
              </a:rPr>
              <a:t>Select the number of logins per page (1, 8, or 27).</a:t>
            </a:r>
            <a:endParaRPr lang="en-US" sz="2400">
              <a:solidFill>
                <a:srgbClr val="000000"/>
              </a:solidFill>
            </a:endParaRPr>
          </a:p>
          <a:p>
            <a:pPr marL="457200" indent="-457200">
              <a:buFont typeface="+mj-lt"/>
              <a:buAutoNum type="arabicPeriod" startAt="7"/>
            </a:pPr>
            <a:r>
              <a:rPr lang="en-US" sz="2400">
                <a:solidFill>
                  <a:srgbClr val="000000"/>
                </a:solidFill>
                <a:latin typeface="Arial"/>
                <a:cs typeface="Arial"/>
              </a:rPr>
              <a:t>Click </a:t>
            </a:r>
            <a:r>
              <a:rPr lang="en-US" sz="2400" b="1">
                <a:solidFill>
                  <a:srgbClr val="000000"/>
                </a:solidFill>
                <a:latin typeface="Arial"/>
                <a:cs typeface="Arial"/>
              </a:rPr>
              <a:t>Export.</a:t>
            </a:r>
            <a:endParaRPr lang="en-US" sz="2400">
              <a:solidFill>
                <a:srgbClr val="000000"/>
              </a:solidFill>
            </a:endParaRPr>
          </a:p>
          <a:p>
            <a:pPr marL="457200" indent="-457200">
              <a:buFont typeface="+mj-lt"/>
              <a:buAutoNum type="arabicPeriod" startAt="7"/>
            </a:pPr>
            <a:r>
              <a:rPr lang="en-US" sz="2400">
                <a:solidFill>
                  <a:srgbClr val="000000"/>
                </a:solidFill>
                <a:latin typeface="Arial"/>
                <a:cs typeface="Arial"/>
              </a:rPr>
              <a:t>Click </a:t>
            </a:r>
            <a:r>
              <a:rPr lang="en-US" sz="2400" b="1">
                <a:solidFill>
                  <a:srgbClr val="000000"/>
                </a:solidFill>
                <a:latin typeface="Arial"/>
                <a:cs typeface="Arial"/>
              </a:rPr>
              <a:t>Downloads </a:t>
            </a:r>
            <a:r>
              <a:rPr lang="en-US" sz="2400">
                <a:solidFill>
                  <a:srgbClr val="000000"/>
                </a:solidFill>
                <a:latin typeface="Arial"/>
                <a:cs typeface="Arial"/>
              </a:rPr>
              <a:t>in the pop-up window or navigate to </a:t>
            </a:r>
            <a:r>
              <a:rPr lang="en-US" sz="2400" b="1">
                <a:solidFill>
                  <a:srgbClr val="000000"/>
                </a:solidFill>
                <a:latin typeface="Arial"/>
                <a:cs typeface="Arial"/>
              </a:rPr>
              <a:t>Downloads</a:t>
            </a:r>
            <a:r>
              <a:rPr lang="en-US" sz="2400">
                <a:solidFill>
                  <a:srgbClr val="000000"/>
                </a:solidFill>
                <a:latin typeface="Arial"/>
                <a:cs typeface="Arial"/>
              </a:rPr>
              <a:t> on the portal homepage.</a:t>
            </a:r>
            <a:endParaRPr lang="en-US" sz="2400">
              <a:solidFill>
                <a:srgbClr val="000000"/>
              </a:solidFill>
            </a:endParaRPr>
          </a:p>
          <a:p>
            <a:pPr marL="457200" indent="-457200">
              <a:buFont typeface="+mj-lt"/>
              <a:buAutoNum type="arabicPeriod" startAt="7"/>
            </a:pPr>
            <a:r>
              <a:rPr lang="en-US" sz="2400">
                <a:solidFill>
                  <a:srgbClr val="000000"/>
                </a:solidFill>
                <a:latin typeface="Arial"/>
                <a:cs typeface="Arial"/>
              </a:rPr>
              <a:t>Click </a:t>
            </a:r>
            <a:r>
              <a:rPr lang="en-US" sz="2400" b="1">
                <a:solidFill>
                  <a:srgbClr val="000000"/>
                </a:solidFill>
                <a:latin typeface="Arial"/>
                <a:cs typeface="Arial"/>
              </a:rPr>
              <a:t>Download Result</a:t>
            </a:r>
            <a:r>
              <a:rPr lang="en-US" sz="2400">
                <a:solidFill>
                  <a:srgbClr val="000000"/>
                </a:solidFill>
                <a:latin typeface="Arial"/>
                <a:cs typeface="Arial"/>
              </a:rPr>
              <a:t> for the Export Logins file.</a:t>
            </a:r>
          </a:p>
          <a:p>
            <a:pPr marL="0" indent="0">
              <a:buNone/>
            </a:pPr>
            <a:endParaRPr lang="en-US" sz="2400">
              <a:solidFill>
                <a:srgbClr val="000000"/>
              </a:solidFill>
              <a:latin typeface="Arial"/>
              <a:cs typeface="Arial"/>
            </a:endParaRPr>
          </a:p>
          <a:p>
            <a:pPr marL="0" indent="0">
              <a:buNone/>
            </a:pPr>
            <a:r>
              <a:rPr lang="en-US" sz="2400">
                <a:solidFill>
                  <a:srgbClr val="000000"/>
                </a:solidFill>
                <a:latin typeface="Arial"/>
                <a:cs typeface="Arial"/>
              </a:rPr>
              <a:t>Student logins will be organized alphabetically by class name and then by student last name. </a:t>
            </a:r>
            <a:endParaRPr lang="en-US" sz="2400">
              <a:solidFill>
                <a:srgbClr val="000000"/>
              </a:solidFill>
            </a:endParaRPr>
          </a:p>
          <a:p>
            <a:endParaRPr lang="en-US">
              <a:solidFill>
                <a:srgbClr val="101D35"/>
              </a:solidFill>
            </a:endParaRPr>
          </a:p>
        </p:txBody>
      </p:sp>
      <p:sp>
        <p:nvSpPr>
          <p:cNvPr id="4" name="Slide Number Placeholder 3">
            <a:extLst>
              <a:ext uri="{FF2B5EF4-FFF2-40B4-BE49-F238E27FC236}">
                <a16:creationId xmlns:a16="http://schemas.microsoft.com/office/drawing/2014/main" id="{CCEBFC70-D135-6D18-315E-877F8EA60139}"/>
              </a:ext>
            </a:extLst>
          </p:cNvPr>
          <p:cNvSpPr>
            <a:spLocks noGrp="1"/>
          </p:cNvSpPr>
          <p:nvPr>
            <p:ph type="sldNum" sz="quarter" idx="12"/>
          </p:nvPr>
        </p:nvSpPr>
        <p:spPr/>
        <p:txBody>
          <a:bodyPr/>
          <a:lstStyle/>
          <a:p>
            <a:fld id="{68A8D22E-6BC5-9E47-900C-2BB94685D9F5}" type="slidenum">
              <a:rPr lang="en-US" smtClean="0"/>
              <a:t>22</a:t>
            </a:fld>
            <a:endParaRPr lang="en-US"/>
          </a:p>
        </p:txBody>
      </p:sp>
      <p:pic>
        <p:nvPicPr>
          <p:cNvPr id="10" name="Picture 9">
            <a:extLst>
              <a:ext uri="{FF2B5EF4-FFF2-40B4-BE49-F238E27FC236}">
                <a16:creationId xmlns:a16="http://schemas.microsoft.com/office/drawing/2014/main" id="{3ADEE618-384A-BD8B-302A-57B237619C27}"/>
              </a:ext>
            </a:extLst>
          </p:cNvPr>
          <p:cNvPicPr>
            <a:picLocks noChangeAspect="1"/>
          </p:cNvPicPr>
          <p:nvPr/>
        </p:nvPicPr>
        <p:blipFill>
          <a:blip r:embed="rId3"/>
          <a:stretch>
            <a:fillRect/>
          </a:stretch>
        </p:blipFill>
        <p:spPr>
          <a:xfrm>
            <a:off x="8343898" y="3089567"/>
            <a:ext cx="3528366" cy="2149026"/>
          </a:xfrm>
          <a:prstGeom prst="rect">
            <a:avLst/>
          </a:prstGeom>
        </p:spPr>
      </p:pic>
      <p:pic>
        <p:nvPicPr>
          <p:cNvPr id="12" name="Picture 11">
            <a:extLst>
              <a:ext uri="{FF2B5EF4-FFF2-40B4-BE49-F238E27FC236}">
                <a16:creationId xmlns:a16="http://schemas.microsoft.com/office/drawing/2014/main" id="{62E706DF-9792-C4B3-6D8B-E1E9E00F3866}"/>
              </a:ext>
            </a:extLst>
          </p:cNvPr>
          <p:cNvPicPr>
            <a:picLocks noChangeAspect="1"/>
          </p:cNvPicPr>
          <p:nvPr/>
        </p:nvPicPr>
        <p:blipFill>
          <a:blip r:embed="rId4"/>
          <a:stretch>
            <a:fillRect/>
          </a:stretch>
        </p:blipFill>
        <p:spPr>
          <a:xfrm>
            <a:off x="8351519" y="1337085"/>
            <a:ext cx="3543607" cy="1585097"/>
          </a:xfrm>
          <a:prstGeom prst="rect">
            <a:avLst/>
          </a:prstGeom>
        </p:spPr>
      </p:pic>
      <p:pic>
        <p:nvPicPr>
          <p:cNvPr id="14" name="Picture 13">
            <a:extLst>
              <a:ext uri="{FF2B5EF4-FFF2-40B4-BE49-F238E27FC236}">
                <a16:creationId xmlns:a16="http://schemas.microsoft.com/office/drawing/2014/main" id="{EFC8E985-C717-B008-2577-B4ED81CAA38F}"/>
              </a:ext>
            </a:extLst>
          </p:cNvPr>
          <p:cNvPicPr>
            <a:picLocks noChangeAspect="1"/>
          </p:cNvPicPr>
          <p:nvPr/>
        </p:nvPicPr>
        <p:blipFill>
          <a:blip r:embed="rId5"/>
          <a:stretch>
            <a:fillRect/>
          </a:stretch>
        </p:blipFill>
        <p:spPr>
          <a:xfrm>
            <a:off x="8351519" y="5383129"/>
            <a:ext cx="3528366" cy="876376"/>
          </a:xfrm>
          <a:prstGeom prst="rect">
            <a:avLst/>
          </a:prstGeom>
        </p:spPr>
      </p:pic>
    </p:spTree>
    <p:extLst>
      <p:ext uri="{BB962C8B-B14F-4D97-AF65-F5344CB8AC3E}">
        <p14:creationId xmlns:p14="http://schemas.microsoft.com/office/powerpoint/2010/main" val="156294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9F227-54FC-ABD0-0AB3-01165B3133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84130-E393-1CB8-3C7A-9A86E673077E}"/>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Batch Printing Student Logins for a Selected Subject</a:t>
            </a:r>
          </a:p>
        </p:txBody>
      </p:sp>
      <p:sp>
        <p:nvSpPr>
          <p:cNvPr id="3" name="Text Placeholder 2">
            <a:extLst>
              <a:ext uri="{FF2B5EF4-FFF2-40B4-BE49-F238E27FC236}">
                <a16:creationId xmlns:a16="http://schemas.microsoft.com/office/drawing/2014/main" id="{FC8916F2-421B-204F-E8DF-0BACE85C5977}"/>
              </a:ext>
            </a:extLst>
          </p:cNvPr>
          <p:cNvSpPr>
            <a:spLocks noGrp="1"/>
          </p:cNvSpPr>
          <p:nvPr>
            <p:ph idx="1"/>
          </p:nvPr>
        </p:nvSpPr>
        <p:spPr>
          <a:xfrm>
            <a:off x="173179" y="1591254"/>
            <a:ext cx="4517693" cy="4414692"/>
          </a:xfrm>
        </p:spPr>
        <p:txBody>
          <a:bodyPr vert="horz" lIns="91440" tIns="45720" rIns="91440" bIns="45720" rtlCol="0" anchor="t">
            <a:noAutofit/>
          </a:bodyPr>
          <a:lstStyle/>
          <a:p>
            <a:pPr marL="457200" indent="-457200">
              <a:buFont typeface="+mj-lt"/>
              <a:buAutoNum type="arabicPeriod"/>
            </a:pPr>
            <a:r>
              <a:rPr lang="en-US" sz="2400">
                <a:solidFill>
                  <a:srgbClr val="000000"/>
                </a:solidFill>
                <a:latin typeface="Arial"/>
                <a:cs typeface="Arial"/>
              </a:rPr>
              <a:t>Log in to the MCAS Portal.</a:t>
            </a:r>
          </a:p>
          <a:p>
            <a:pPr marL="457200" indent="-457200">
              <a:buFont typeface="+mj-lt"/>
              <a:buAutoNum type="arabicPeriod"/>
            </a:pPr>
            <a:r>
              <a:rPr lang="en-US" sz="2400">
                <a:solidFill>
                  <a:srgbClr val="000000"/>
                </a:solidFill>
                <a:latin typeface="Arial"/>
                <a:cs typeface="Arial"/>
              </a:rPr>
              <a:t>Select </a:t>
            </a:r>
            <a:r>
              <a:rPr lang="en-US" sz="2400" b="1">
                <a:solidFill>
                  <a:srgbClr val="000000"/>
                </a:solidFill>
                <a:latin typeface="Arial"/>
                <a:cs typeface="Arial"/>
              </a:rPr>
              <a:t>Administration.</a:t>
            </a:r>
            <a:endParaRPr lang="en-US" sz="2400">
              <a:solidFill>
                <a:srgbClr val="000000"/>
              </a:solidFill>
              <a:latin typeface="Arial"/>
              <a:cs typeface="Arial"/>
            </a:endParaRPr>
          </a:p>
          <a:p>
            <a:pPr marL="457200" indent="-457200">
              <a:buFont typeface="+mj-lt"/>
              <a:buAutoNum type="arabicPeriod"/>
            </a:pPr>
            <a:r>
              <a:rPr lang="en-US" sz="2400">
                <a:solidFill>
                  <a:srgbClr val="000000"/>
                </a:solidFill>
                <a:latin typeface="Arial"/>
                <a:cs typeface="Arial"/>
              </a:rPr>
              <a:t>Select </a:t>
            </a:r>
            <a:r>
              <a:rPr lang="en-US" sz="2400" b="1">
                <a:solidFill>
                  <a:srgbClr val="000000"/>
                </a:solidFill>
                <a:latin typeface="Arial"/>
                <a:cs typeface="Arial"/>
              </a:rPr>
              <a:t>Test Scheduling.</a:t>
            </a:r>
            <a:endParaRPr lang="en-US" sz="2400">
              <a:solidFill>
                <a:srgbClr val="000000"/>
              </a:solidFill>
              <a:latin typeface="Arial"/>
              <a:cs typeface="Arial"/>
            </a:endParaRPr>
          </a:p>
          <a:p>
            <a:pPr marL="457200" indent="-457200">
              <a:buFont typeface="+mj-lt"/>
              <a:buAutoNum type="arabicPeriod"/>
            </a:pPr>
            <a:r>
              <a:rPr lang="en-US" sz="2400">
                <a:solidFill>
                  <a:srgbClr val="000000"/>
                </a:solidFill>
                <a:latin typeface="Arial"/>
                <a:cs typeface="Arial"/>
              </a:rPr>
              <a:t>Select the organization, subject, program, and test from the drop-down lists. </a:t>
            </a:r>
            <a:endParaRPr lang="en-US" sz="2400">
              <a:solidFill>
                <a:srgbClr val="000000"/>
              </a:solidFill>
            </a:endParaRPr>
          </a:p>
          <a:p>
            <a:pPr marL="457200" indent="-457200">
              <a:buFont typeface="+mj-lt"/>
              <a:buAutoNum type="arabicPeriod"/>
            </a:pPr>
            <a:r>
              <a:rPr lang="en-US" sz="2400">
                <a:solidFill>
                  <a:srgbClr val="000000"/>
                </a:solidFill>
                <a:latin typeface="Arial"/>
                <a:cs typeface="Arial"/>
              </a:rPr>
              <a:t>Click </a:t>
            </a:r>
            <a:r>
              <a:rPr lang="en-US" sz="2400" b="1">
                <a:solidFill>
                  <a:srgbClr val="000000"/>
                </a:solidFill>
                <a:latin typeface="Arial"/>
                <a:cs typeface="Arial"/>
              </a:rPr>
              <a:t>Exports.</a:t>
            </a:r>
            <a:endParaRPr lang="en-US" sz="2400">
              <a:solidFill>
                <a:srgbClr val="000000"/>
              </a:solidFill>
              <a:latin typeface="Arial"/>
              <a:cs typeface="Arial"/>
            </a:endParaRPr>
          </a:p>
          <a:p>
            <a:pPr marL="457200" indent="-457200">
              <a:buFont typeface="+mj-lt"/>
              <a:buAutoNum type="arabicPeriod"/>
            </a:pPr>
            <a:r>
              <a:rPr lang="en-US" sz="2400">
                <a:solidFill>
                  <a:srgbClr val="000000"/>
                </a:solidFill>
                <a:latin typeface="Arial"/>
                <a:cs typeface="Arial"/>
              </a:rPr>
              <a:t>Select </a:t>
            </a:r>
            <a:r>
              <a:rPr lang="en-US" sz="2400" b="1">
                <a:solidFill>
                  <a:srgbClr val="000000"/>
                </a:solidFill>
                <a:latin typeface="Arial"/>
                <a:cs typeface="Arial"/>
              </a:rPr>
              <a:t>Export Logins for All Tests.</a:t>
            </a:r>
            <a:endParaRPr lang="en-US" sz="2400">
              <a:solidFill>
                <a:srgbClr val="000000"/>
              </a:solidFill>
              <a:latin typeface="Arial"/>
              <a:cs typeface="Arial"/>
            </a:endParaRPr>
          </a:p>
        </p:txBody>
      </p:sp>
      <p:sp>
        <p:nvSpPr>
          <p:cNvPr id="4" name="Slide Number Placeholder 3">
            <a:extLst>
              <a:ext uri="{FF2B5EF4-FFF2-40B4-BE49-F238E27FC236}">
                <a16:creationId xmlns:a16="http://schemas.microsoft.com/office/drawing/2014/main" id="{3083915D-BD43-2F33-D59E-B8FC54CF0B2F}"/>
              </a:ext>
            </a:extLst>
          </p:cNvPr>
          <p:cNvSpPr>
            <a:spLocks noGrp="1"/>
          </p:cNvSpPr>
          <p:nvPr>
            <p:ph type="sldNum" sz="quarter" idx="12"/>
          </p:nvPr>
        </p:nvSpPr>
        <p:spPr/>
        <p:txBody>
          <a:bodyPr/>
          <a:lstStyle/>
          <a:p>
            <a:fld id="{68A8D22E-6BC5-9E47-900C-2BB94685D9F5}" type="slidenum">
              <a:rPr lang="en-US" smtClean="0"/>
              <a:t>23</a:t>
            </a:fld>
            <a:endParaRPr lang="en-US"/>
          </a:p>
        </p:txBody>
      </p:sp>
      <p:pic>
        <p:nvPicPr>
          <p:cNvPr id="5" name="Picture 4">
            <a:extLst>
              <a:ext uri="{FF2B5EF4-FFF2-40B4-BE49-F238E27FC236}">
                <a16:creationId xmlns:a16="http://schemas.microsoft.com/office/drawing/2014/main" id="{9CBC1A58-02C9-AF43-605E-26563E613C6F}"/>
              </a:ext>
            </a:extLst>
          </p:cNvPr>
          <p:cNvPicPr>
            <a:picLocks noChangeAspect="1"/>
          </p:cNvPicPr>
          <p:nvPr/>
        </p:nvPicPr>
        <p:blipFill>
          <a:blip r:embed="rId3"/>
          <a:stretch>
            <a:fillRect/>
          </a:stretch>
        </p:blipFill>
        <p:spPr>
          <a:xfrm>
            <a:off x="5054027" y="1475143"/>
            <a:ext cx="6750374" cy="2310473"/>
          </a:xfrm>
          <a:prstGeom prst="rect">
            <a:avLst/>
          </a:prstGeom>
        </p:spPr>
      </p:pic>
      <p:pic>
        <p:nvPicPr>
          <p:cNvPr id="7" name="Picture 6">
            <a:extLst>
              <a:ext uri="{FF2B5EF4-FFF2-40B4-BE49-F238E27FC236}">
                <a16:creationId xmlns:a16="http://schemas.microsoft.com/office/drawing/2014/main" id="{4748C60F-1BA2-73C8-40CD-2B86D7C73D3D}"/>
              </a:ext>
            </a:extLst>
          </p:cNvPr>
          <p:cNvPicPr>
            <a:picLocks noChangeAspect="1"/>
          </p:cNvPicPr>
          <p:nvPr/>
        </p:nvPicPr>
        <p:blipFill>
          <a:blip r:embed="rId4"/>
          <a:stretch>
            <a:fillRect/>
          </a:stretch>
        </p:blipFill>
        <p:spPr>
          <a:xfrm>
            <a:off x="8125109" y="4487361"/>
            <a:ext cx="2602019" cy="1518585"/>
          </a:xfrm>
          <a:prstGeom prst="rect">
            <a:avLst/>
          </a:prstGeom>
        </p:spPr>
      </p:pic>
    </p:spTree>
    <p:extLst>
      <p:ext uri="{BB962C8B-B14F-4D97-AF65-F5344CB8AC3E}">
        <p14:creationId xmlns:p14="http://schemas.microsoft.com/office/powerpoint/2010/main" val="3618559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DB6EB-A51C-1AD5-58C1-8BCD07D91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3F3AE-EF4F-98E8-7E34-7C95090F5DB7}"/>
              </a:ext>
            </a:extLst>
          </p:cNvPr>
          <p:cNvSpPr>
            <a:spLocks noGrp="1"/>
          </p:cNvSpPr>
          <p:nvPr>
            <p:ph type="title"/>
          </p:nvPr>
        </p:nvSpPr>
        <p:spPr/>
        <p:txBody>
          <a:bodyPr>
            <a:normAutofit fontScale="90000"/>
          </a:bodyPr>
          <a:lstStyle/>
          <a:p>
            <a:r>
              <a:rPr lang="en-US" sz="4000">
                <a:latin typeface="Arial" panose="020B0604020202020204" pitchFamily="34" charset="0"/>
                <a:cs typeface="Arial" panose="020B0604020202020204" pitchFamily="34" charset="0"/>
              </a:rPr>
              <a:t>Batch Printing Student Logins for a Selected Subject</a:t>
            </a:r>
          </a:p>
        </p:txBody>
      </p:sp>
      <p:sp>
        <p:nvSpPr>
          <p:cNvPr id="3" name="Text Placeholder 2">
            <a:extLst>
              <a:ext uri="{FF2B5EF4-FFF2-40B4-BE49-F238E27FC236}">
                <a16:creationId xmlns:a16="http://schemas.microsoft.com/office/drawing/2014/main" id="{DF5DD719-4F32-F84A-716F-41DC4E04BA22}"/>
              </a:ext>
            </a:extLst>
          </p:cNvPr>
          <p:cNvSpPr>
            <a:spLocks noGrp="1"/>
          </p:cNvSpPr>
          <p:nvPr>
            <p:ph idx="1"/>
          </p:nvPr>
        </p:nvSpPr>
        <p:spPr>
          <a:xfrm>
            <a:off x="173179" y="1591254"/>
            <a:ext cx="7526069" cy="4414692"/>
          </a:xfrm>
        </p:spPr>
        <p:txBody>
          <a:bodyPr vert="horz" lIns="91440" tIns="45720" rIns="91440" bIns="45720" rtlCol="0" anchor="t">
            <a:noAutofit/>
          </a:bodyPr>
          <a:lstStyle/>
          <a:p>
            <a:pPr marL="457200" indent="-457200">
              <a:buFont typeface="+mj-lt"/>
              <a:buAutoNum type="arabicPeriod" startAt="7"/>
            </a:pPr>
            <a:r>
              <a:rPr lang="en-US" sz="2400">
                <a:solidFill>
                  <a:srgbClr val="000000"/>
                </a:solidFill>
                <a:latin typeface="Arial"/>
                <a:cs typeface="Arial"/>
              </a:rPr>
              <a:t>A pop-up will be shown with the option of choosing PDF or CSV. Select </a:t>
            </a:r>
            <a:r>
              <a:rPr lang="en-US" sz="2400" b="1">
                <a:solidFill>
                  <a:srgbClr val="000000"/>
                </a:solidFill>
                <a:latin typeface="Arial"/>
                <a:cs typeface="Arial"/>
              </a:rPr>
              <a:t>PDF. </a:t>
            </a:r>
            <a:endParaRPr lang="en-US" sz="2400">
              <a:solidFill>
                <a:srgbClr val="000000"/>
              </a:solidFill>
            </a:endParaRPr>
          </a:p>
          <a:p>
            <a:pPr marL="457200" indent="-457200">
              <a:buFont typeface="+mj-lt"/>
              <a:buAutoNum type="arabicPeriod" startAt="7"/>
            </a:pPr>
            <a:r>
              <a:rPr lang="en-US" sz="2400">
                <a:solidFill>
                  <a:srgbClr val="000000"/>
                </a:solidFill>
                <a:latin typeface="Arial"/>
                <a:cs typeface="Arial"/>
              </a:rPr>
              <a:t>Select the number of logins per page (1, 8, or 27).</a:t>
            </a:r>
          </a:p>
          <a:p>
            <a:pPr marL="457200" indent="-457200">
              <a:buFont typeface="+mj-lt"/>
              <a:buAutoNum type="arabicPeriod" startAt="7"/>
            </a:pPr>
            <a:r>
              <a:rPr lang="en-US" sz="2400">
                <a:solidFill>
                  <a:srgbClr val="000000"/>
                </a:solidFill>
                <a:latin typeface="Arial"/>
                <a:cs typeface="Arial"/>
              </a:rPr>
              <a:t>Click </a:t>
            </a:r>
            <a:r>
              <a:rPr lang="en-US" sz="2400" b="1">
                <a:solidFill>
                  <a:srgbClr val="000000"/>
                </a:solidFill>
                <a:latin typeface="Arial"/>
                <a:cs typeface="Arial"/>
              </a:rPr>
              <a:t>Export.</a:t>
            </a:r>
            <a:endParaRPr lang="en-US" sz="2400">
              <a:solidFill>
                <a:srgbClr val="000000"/>
              </a:solidFill>
              <a:latin typeface="Arial"/>
              <a:cs typeface="Arial"/>
            </a:endParaRPr>
          </a:p>
          <a:p>
            <a:pPr marL="457200" indent="-457200">
              <a:buFont typeface="+mj-lt"/>
              <a:buAutoNum type="arabicPeriod" startAt="7"/>
            </a:pPr>
            <a:r>
              <a:rPr lang="en-US" sz="2400">
                <a:solidFill>
                  <a:srgbClr val="000000"/>
                </a:solidFill>
                <a:latin typeface="Arial"/>
                <a:cs typeface="Arial"/>
              </a:rPr>
              <a:t>Click </a:t>
            </a:r>
            <a:r>
              <a:rPr lang="en-US" sz="2400" b="1">
                <a:solidFill>
                  <a:srgbClr val="000000"/>
                </a:solidFill>
                <a:latin typeface="Arial"/>
                <a:cs typeface="Arial"/>
              </a:rPr>
              <a:t>Downloads </a:t>
            </a:r>
            <a:r>
              <a:rPr lang="en-US" sz="2400">
                <a:solidFill>
                  <a:srgbClr val="000000"/>
                </a:solidFill>
                <a:latin typeface="Arial"/>
                <a:cs typeface="Arial"/>
              </a:rPr>
              <a:t>in the pop-up window or navigate to </a:t>
            </a:r>
            <a:r>
              <a:rPr lang="en-US" sz="2400" b="1">
                <a:solidFill>
                  <a:srgbClr val="000000"/>
                </a:solidFill>
                <a:latin typeface="Arial"/>
                <a:cs typeface="Arial"/>
              </a:rPr>
              <a:t>Downloads</a:t>
            </a:r>
            <a:r>
              <a:rPr lang="en-US" sz="2400">
                <a:solidFill>
                  <a:srgbClr val="000000"/>
                </a:solidFill>
                <a:latin typeface="Arial"/>
                <a:cs typeface="Arial"/>
              </a:rPr>
              <a:t> on the portal homepage.</a:t>
            </a:r>
          </a:p>
          <a:p>
            <a:pPr marL="457200" indent="-457200">
              <a:buFont typeface="+mj-lt"/>
              <a:buAutoNum type="arabicPeriod" startAt="7"/>
            </a:pPr>
            <a:r>
              <a:rPr lang="en-US" sz="2400">
                <a:solidFill>
                  <a:srgbClr val="000000"/>
                </a:solidFill>
                <a:latin typeface="Arial"/>
                <a:cs typeface="Arial"/>
              </a:rPr>
              <a:t>Click </a:t>
            </a:r>
            <a:r>
              <a:rPr lang="en-US" sz="2400" b="1">
                <a:solidFill>
                  <a:srgbClr val="000000"/>
                </a:solidFill>
                <a:latin typeface="Arial"/>
                <a:cs typeface="Arial"/>
              </a:rPr>
              <a:t>Download Result</a:t>
            </a:r>
            <a:r>
              <a:rPr lang="en-US" sz="2400">
                <a:solidFill>
                  <a:srgbClr val="000000"/>
                </a:solidFill>
                <a:latin typeface="Arial"/>
                <a:cs typeface="Arial"/>
              </a:rPr>
              <a:t> for the Export Logins file. </a:t>
            </a:r>
          </a:p>
          <a:p>
            <a:pPr marL="0" indent="0">
              <a:buNone/>
            </a:pPr>
            <a:endParaRPr lang="en-US" sz="2400">
              <a:solidFill>
                <a:srgbClr val="000000"/>
              </a:solidFill>
              <a:latin typeface="Arial"/>
              <a:cs typeface="Arial"/>
            </a:endParaRPr>
          </a:p>
          <a:p>
            <a:pPr marL="0" indent="0">
              <a:buNone/>
            </a:pPr>
            <a:r>
              <a:rPr lang="en-US" sz="2400">
                <a:solidFill>
                  <a:srgbClr val="000000"/>
                </a:solidFill>
                <a:latin typeface="Arial"/>
                <a:cs typeface="Arial"/>
              </a:rPr>
              <a:t>Student logins will be organized alphabetically by test name, then class name, and then by student last name.</a:t>
            </a:r>
            <a:endParaRPr lang="en-US" sz="2400">
              <a:solidFill>
                <a:srgbClr val="101D35"/>
              </a:solidFill>
            </a:endParaRPr>
          </a:p>
        </p:txBody>
      </p:sp>
      <p:sp>
        <p:nvSpPr>
          <p:cNvPr id="4" name="Slide Number Placeholder 3">
            <a:extLst>
              <a:ext uri="{FF2B5EF4-FFF2-40B4-BE49-F238E27FC236}">
                <a16:creationId xmlns:a16="http://schemas.microsoft.com/office/drawing/2014/main" id="{13E7F0CE-52EC-34C2-5F7F-0741775669B8}"/>
              </a:ext>
            </a:extLst>
          </p:cNvPr>
          <p:cNvSpPr>
            <a:spLocks noGrp="1"/>
          </p:cNvSpPr>
          <p:nvPr>
            <p:ph type="sldNum" sz="quarter" idx="12"/>
          </p:nvPr>
        </p:nvSpPr>
        <p:spPr/>
        <p:txBody>
          <a:bodyPr/>
          <a:lstStyle/>
          <a:p>
            <a:fld id="{68A8D22E-6BC5-9E47-900C-2BB94685D9F5}" type="slidenum">
              <a:rPr lang="en-US" smtClean="0"/>
              <a:t>24</a:t>
            </a:fld>
            <a:endParaRPr lang="en-US"/>
          </a:p>
        </p:txBody>
      </p:sp>
      <p:pic>
        <p:nvPicPr>
          <p:cNvPr id="6" name="Picture 5">
            <a:extLst>
              <a:ext uri="{FF2B5EF4-FFF2-40B4-BE49-F238E27FC236}">
                <a16:creationId xmlns:a16="http://schemas.microsoft.com/office/drawing/2014/main" id="{9A8770CD-C758-A10F-874F-6C4073F8C03A}"/>
              </a:ext>
            </a:extLst>
          </p:cNvPr>
          <p:cNvPicPr>
            <a:picLocks noChangeAspect="1"/>
          </p:cNvPicPr>
          <p:nvPr/>
        </p:nvPicPr>
        <p:blipFill>
          <a:blip r:embed="rId3"/>
          <a:stretch>
            <a:fillRect/>
          </a:stretch>
        </p:blipFill>
        <p:spPr>
          <a:xfrm>
            <a:off x="8101667" y="1353451"/>
            <a:ext cx="3543607" cy="1585097"/>
          </a:xfrm>
          <a:prstGeom prst="rect">
            <a:avLst/>
          </a:prstGeom>
        </p:spPr>
      </p:pic>
      <p:pic>
        <p:nvPicPr>
          <p:cNvPr id="8" name="Picture 7">
            <a:extLst>
              <a:ext uri="{FF2B5EF4-FFF2-40B4-BE49-F238E27FC236}">
                <a16:creationId xmlns:a16="http://schemas.microsoft.com/office/drawing/2014/main" id="{FDC93B08-3900-5A73-D96D-088061468051}"/>
              </a:ext>
            </a:extLst>
          </p:cNvPr>
          <p:cNvPicPr>
            <a:picLocks noChangeAspect="1"/>
          </p:cNvPicPr>
          <p:nvPr/>
        </p:nvPicPr>
        <p:blipFill>
          <a:blip r:embed="rId4"/>
          <a:stretch>
            <a:fillRect/>
          </a:stretch>
        </p:blipFill>
        <p:spPr>
          <a:xfrm>
            <a:off x="8052207" y="3176351"/>
            <a:ext cx="3528366" cy="2149026"/>
          </a:xfrm>
          <a:prstGeom prst="rect">
            <a:avLst/>
          </a:prstGeom>
        </p:spPr>
      </p:pic>
      <p:pic>
        <p:nvPicPr>
          <p:cNvPr id="9" name="Picture 8">
            <a:extLst>
              <a:ext uri="{FF2B5EF4-FFF2-40B4-BE49-F238E27FC236}">
                <a16:creationId xmlns:a16="http://schemas.microsoft.com/office/drawing/2014/main" id="{C7BFE4B0-E371-10B0-6E17-CB981EF46BCA}"/>
              </a:ext>
            </a:extLst>
          </p:cNvPr>
          <p:cNvPicPr>
            <a:picLocks noChangeAspect="1"/>
          </p:cNvPicPr>
          <p:nvPr/>
        </p:nvPicPr>
        <p:blipFill>
          <a:blip r:embed="rId5"/>
          <a:stretch>
            <a:fillRect/>
          </a:stretch>
        </p:blipFill>
        <p:spPr>
          <a:xfrm>
            <a:off x="8428105" y="5470938"/>
            <a:ext cx="3528366" cy="876376"/>
          </a:xfrm>
          <a:prstGeom prst="rect">
            <a:avLst/>
          </a:prstGeom>
        </p:spPr>
      </p:pic>
    </p:spTree>
    <p:extLst>
      <p:ext uri="{BB962C8B-B14F-4D97-AF65-F5344CB8AC3E}">
        <p14:creationId xmlns:p14="http://schemas.microsoft.com/office/powerpoint/2010/main" val="2395978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761797" y="2189163"/>
            <a:ext cx="8543512" cy="1092200"/>
          </a:xfrm>
        </p:spPr>
        <p:txBody>
          <a:bodyPr>
            <a:normAutofit fontScale="90000"/>
          </a:bodyPr>
          <a:lstStyle/>
          <a:p>
            <a:r>
              <a:rPr lang="en-US">
                <a:solidFill>
                  <a:schemeClr val="tx1"/>
                </a:solidFill>
              </a:rPr>
              <a:t>3</a:t>
            </a:r>
            <a:r>
              <a:rPr lang="en-US">
                <a:solidFill>
                  <a:schemeClr val="tx1"/>
                </a:solidFill>
                <a:latin typeface="Arial" panose="020B0604020202020204" pitchFamily="34" charset="0"/>
                <a:cs typeface="Arial" panose="020B0604020202020204" pitchFamily="34" charset="0"/>
              </a:rPr>
              <a:t>. Q&amp;A and Additional Demonstrations</a:t>
            </a:r>
          </a:p>
        </p:txBody>
      </p:sp>
      <p:sp>
        <p:nvSpPr>
          <p:cNvPr id="5" name="Slide Number Placeholder 4">
            <a:extLst>
              <a:ext uri="{FF2B5EF4-FFF2-40B4-BE49-F238E27FC236}">
                <a16:creationId xmlns:a16="http://schemas.microsoft.com/office/drawing/2014/main" id="{7107A254-D8BA-0878-D855-4798389CBDEA}"/>
              </a:ext>
            </a:extLst>
          </p:cNvPr>
          <p:cNvSpPr>
            <a:spLocks noGrp="1"/>
          </p:cNvSpPr>
          <p:nvPr>
            <p:ph type="sldNum" sz="quarter" idx="12"/>
          </p:nvPr>
        </p:nvSpPr>
        <p:spPr/>
        <p:txBody>
          <a:bodyPr/>
          <a:lstStyle/>
          <a:p>
            <a:fld id="{68A8D22E-6BC5-9E47-900C-2BB94685D9F5}" type="slidenum">
              <a:rPr lang="en-US" smtClean="0"/>
              <a:pPr/>
              <a:t>25</a:t>
            </a:fld>
            <a:endParaRPr lang="en-US"/>
          </a:p>
        </p:txBody>
      </p:sp>
    </p:spTree>
    <p:extLst>
      <p:ext uri="{BB962C8B-B14F-4D97-AF65-F5344CB8AC3E}">
        <p14:creationId xmlns:p14="http://schemas.microsoft.com/office/powerpoint/2010/main" val="153405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1"/>
          </p:nvPr>
        </p:nvSpPr>
        <p:spPr>
          <a:xfrm>
            <a:off x="668236" y="1221654"/>
            <a:ext cx="10855529" cy="4414692"/>
          </a:xfrm>
        </p:spPr>
        <p:txBody>
          <a:bodyPr anchor="ctr"/>
          <a:lstStyle/>
          <a:p>
            <a:pPr algn="ctr">
              <a:buNone/>
            </a:pPr>
            <a:r>
              <a:rPr lang="en-US" sz="4000">
                <a:solidFill>
                  <a:schemeClr val="tx1"/>
                </a:solidFill>
                <a:latin typeface="Arial" panose="020B0604020202020204" pitchFamily="34" charset="0"/>
                <a:cs typeface="Arial" panose="020B0604020202020204" pitchFamily="34" charset="0"/>
              </a:rPr>
              <a:t>Use the “Q&amp;A” feature </a:t>
            </a:r>
            <a:br>
              <a:rPr lang="en-US" sz="4000">
                <a:solidFill>
                  <a:schemeClr val="tx1"/>
                </a:solidFill>
                <a:latin typeface="Arial" panose="020B0604020202020204" pitchFamily="34" charset="0"/>
                <a:cs typeface="Arial" panose="020B0604020202020204" pitchFamily="34" charset="0"/>
              </a:rPr>
            </a:br>
            <a:r>
              <a:rPr lang="en-US" sz="4000">
                <a:solidFill>
                  <a:schemeClr val="tx1"/>
                </a:solidFill>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2793" y="3965796"/>
            <a:ext cx="3603678" cy="2186638"/>
          </a:xfrm>
          <a:prstGeom prst="rect">
            <a:avLst/>
          </a:prstGeom>
          <a:ln>
            <a:solidFill>
              <a:schemeClr val="bg1">
                <a:lumMod val="50000"/>
              </a:schemeClr>
            </a:solidFill>
          </a:ln>
        </p:spPr>
      </p:pic>
      <p:sp>
        <p:nvSpPr>
          <p:cNvPr id="2" name="Slide Number Placeholder 1">
            <a:extLst>
              <a:ext uri="{FF2B5EF4-FFF2-40B4-BE49-F238E27FC236}">
                <a16:creationId xmlns:a16="http://schemas.microsoft.com/office/drawing/2014/main" id="{F3BCD57F-1C6A-9FAE-8D6B-B30DC8505611}"/>
              </a:ext>
            </a:extLst>
          </p:cNvPr>
          <p:cNvSpPr>
            <a:spLocks noGrp="1"/>
          </p:cNvSpPr>
          <p:nvPr>
            <p:ph type="sldNum" sz="quarter" idx="12"/>
          </p:nvPr>
        </p:nvSpPr>
        <p:spPr/>
        <p:txBody>
          <a:bodyPr/>
          <a:lstStyle/>
          <a:p>
            <a:fld id="{68A8D22E-6BC5-9E47-900C-2BB94685D9F5}" type="slidenum">
              <a:rPr lang="en-US" smtClean="0"/>
              <a:t>26</a:t>
            </a:fld>
            <a:endParaRPr lang="en-US"/>
          </a:p>
        </p:txBody>
      </p:sp>
    </p:spTree>
    <p:extLst>
      <p:ext uri="{BB962C8B-B14F-4D97-AF65-F5344CB8AC3E}">
        <p14:creationId xmlns:p14="http://schemas.microsoft.com/office/powerpoint/2010/main" val="17980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a:t>Poll Question</a:t>
            </a:r>
            <a:endParaRPr lang="en-US" sz="200"/>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normAutofit/>
          </a:bodyPr>
          <a:lstStyle/>
          <a:p>
            <a:pPr marL="0" indent="0">
              <a:buNone/>
            </a:pPr>
            <a:r>
              <a:rPr lang="en-US" sz="3200" b="1" dirty="0"/>
              <a:t>Which demonstrations would you like to see again?</a:t>
            </a:r>
          </a:p>
          <a:p>
            <a:endParaRPr lang="en-US" dirty="0"/>
          </a:p>
          <a:p>
            <a:pPr marL="1022350" lvl="1" indent="-514350">
              <a:buAutoNum type="alphaUcPeriod"/>
            </a:pPr>
            <a:r>
              <a:rPr lang="en-US" sz="2800" dirty="0"/>
              <a:t>Manually creating course-level classes</a:t>
            </a:r>
          </a:p>
          <a:p>
            <a:pPr marL="1022350" lvl="1" indent="-514350">
              <a:buAutoNum type="alphaUcPeriod"/>
            </a:pPr>
            <a:r>
              <a:rPr lang="en-US" sz="2800" dirty="0"/>
              <a:t>Creating course-level classes via Class Upload file</a:t>
            </a:r>
          </a:p>
          <a:p>
            <a:pPr marL="1022350" lvl="1" indent="-514350">
              <a:buAutoNum type="alphaUcPeriod"/>
            </a:pPr>
            <a:r>
              <a:rPr lang="en-US" sz="2800" dirty="0"/>
              <a:t>Creating course-level classes via Student Registration export/import</a:t>
            </a:r>
          </a:p>
          <a:p>
            <a:pPr marL="1022350" lvl="1" indent="-514350">
              <a:buAutoNum type="alphaUcPeriod"/>
            </a:pPr>
            <a:r>
              <a:rPr lang="en-US" sz="2800" dirty="0"/>
              <a:t>Batch printing student testing tickets</a:t>
            </a:r>
          </a:p>
          <a:p>
            <a:pPr marL="1022350" lvl="1" indent="-514350">
              <a:buAutoNum type="alphaUcPeriod"/>
            </a:pPr>
            <a:endParaRPr lang="en-US" sz="3200" dirty="0"/>
          </a:p>
        </p:txBody>
      </p:sp>
      <p:sp>
        <p:nvSpPr>
          <p:cNvPr id="4" name="Slide Number Placeholder 3">
            <a:extLst>
              <a:ext uri="{FF2B5EF4-FFF2-40B4-BE49-F238E27FC236}">
                <a16:creationId xmlns:a16="http://schemas.microsoft.com/office/drawing/2014/main" id="{E118C257-A652-544C-449A-8FB8107ECD93}"/>
              </a:ext>
            </a:extLst>
          </p:cNvPr>
          <p:cNvSpPr>
            <a:spLocks noGrp="1"/>
          </p:cNvSpPr>
          <p:nvPr>
            <p:ph type="sldNum" sz="quarter" idx="12"/>
          </p:nvPr>
        </p:nvSpPr>
        <p:spPr/>
        <p:txBody>
          <a:bodyPr/>
          <a:lstStyle/>
          <a:p>
            <a:fld id="{68A8D22E-6BC5-9E47-900C-2BB94685D9F5}" type="slidenum">
              <a:rPr lang="en-US" smtClean="0"/>
              <a:pPr/>
              <a:t>27</a:t>
            </a:fld>
            <a:endParaRPr lang="en-US"/>
          </a:p>
        </p:txBody>
      </p:sp>
    </p:spTree>
    <p:extLst>
      <p:ext uri="{BB962C8B-B14F-4D97-AF65-F5344CB8AC3E}">
        <p14:creationId xmlns:p14="http://schemas.microsoft.com/office/powerpoint/2010/main" val="17116977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799671" y="2336799"/>
            <a:ext cx="8782730" cy="1440543"/>
          </a:xfrm>
        </p:spPr>
        <p:txBody>
          <a:bodyPr>
            <a:normAutofit/>
          </a:bodyPr>
          <a:lstStyle/>
          <a:p>
            <a:r>
              <a:rPr lang="en-US">
                <a:solidFill>
                  <a:schemeClr val="tx1"/>
                </a:solidFill>
              </a:rPr>
              <a:t>4</a:t>
            </a:r>
            <a:r>
              <a:rPr lang="en-US">
                <a:solidFill>
                  <a:schemeClr val="tx1"/>
                </a:solidFill>
                <a:latin typeface="Arial" panose="020B0604020202020204" pitchFamily="34" charset="0"/>
                <a:cs typeface="Arial" panose="020B0604020202020204" pitchFamily="34" charset="0"/>
              </a:rPr>
              <a:t>. Resources, Support, and Next Steps</a:t>
            </a:r>
          </a:p>
        </p:txBody>
      </p:sp>
      <p:sp>
        <p:nvSpPr>
          <p:cNvPr id="5" name="Slide Number Placeholder 4">
            <a:extLst>
              <a:ext uri="{FF2B5EF4-FFF2-40B4-BE49-F238E27FC236}">
                <a16:creationId xmlns:a16="http://schemas.microsoft.com/office/drawing/2014/main" id="{33C8694B-503A-B2DF-58CA-53E25ABC8803}"/>
              </a:ext>
            </a:extLst>
          </p:cNvPr>
          <p:cNvSpPr>
            <a:spLocks noGrp="1"/>
          </p:cNvSpPr>
          <p:nvPr>
            <p:ph type="sldNum" sz="quarter" idx="12"/>
          </p:nvPr>
        </p:nvSpPr>
        <p:spPr/>
        <p:txBody>
          <a:bodyPr/>
          <a:lstStyle/>
          <a:p>
            <a:fld id="{68A8D22E-6BC5-9E47-900C-2BB94685D9F5}" type="slidenum">
              <a:rPr lang="en-US" smtClean="0"/>
              <a:pPr/>
              <a:t>28</a:t>
            </a:fld>
            <a:endParaRPr lang="en-US"/>
          </a:p>
        </p:txBody>
      </p:sp>
    </p:spTree>
    <p:extLst>
      <p:ext uri="{BB962C8B-B14F-4D97-AF65-F5344CB8AC3E}">
        <p14:creationId xmlns:p14="http://schemas.microsoft.com/office/powerpoint/2010/main" val="239560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p:txBody>
          <a:bodyPr>
            <a:normAutofit/>
          </a:bodyPr>
          <a:lstStyle/>
          <a:p>
            <a:r>
              <a:rPr lang="en-US" sz="4400">
                <a:solidFill>
                  <a:schemeClr val="bg1"/>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1"/>
            <p:extLst>
              <p:ext uri="{D42A27DB-BD31-4B8C-83A1-F6EECF244321}">
                <p14:modId xmlns:p14="http://schemas.microsoft.com/office/powerpoint/2010/main" val="1918202040"/>
              </p:ext>
            </p:extLst>
          </p:nvPr>
        </p:nvGraphicFramePr>
        <p:xfrm>
          <a:off x="173038" y="1590675"/>
          <a:ext cx="11890374" cy="4692731"/>
        </p:xfrm>
        <a:graphic>
          <a:graphicData uri="http://schemas.openxmlformats.org/drawingml/2006/table">
            <a:tbl>
              <a:tblPr firstRow="1" bandRow="1">
                <a:tableStyleId>{5C22544A-7EE6-4342-B048-85BDC9FD1C3A}</a:tableStyleId>
              </a:tblPr>
              <a:tblGrid>
                <a:gridCol w="5709374">
                  <a:extLst>
                    <a:ext uri="{9D8B030D-6E8A-4147-A177-3AD203B41FA5}">
                      <a16:colId xmlns:a16="http://schemas.microsoft.com/office/drawing/2014/main" val="693765042"/>
                    </a:ext>
                  </a:extLst>
                </a:gridCol>
                <a:gridCol w="6181000">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cs typeface="Arial" panose="020B0604020202020204" pitchFamily="34" charset="0"/>
                        </a:rPr>
                        <a:t>Resource</a:t>
                      </a:r>
                      <a:endParaRPr lang="en-US" sz="2000" b="1" kern="1200">
                        <a:solidFill>
                          <a:schemeClr val="lt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000" b="1" kern="1200">
                          <a:solidFill>
                            <a:schemeClr val="lt1"/>
                          </a:solidFill>
                          <a:latin typeface="Arial" panose="020B0604020202020204" pitchFamily="34" charset="0"/>
                          <a:cs typeface="Arial" panose="020B0604020202020204" pitchFamily="34" charset="0"/>
                        </a:rPr>
                        <a:t>Location</a:t>
                      </a:r>
                      <a:endParaRPr lang="en-US" sz="2000" b="1" kern="120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cs typeface="Arial" panose="020B0604020202020204" pitchFamily="34" charset="0"/>
                        </a:rPr>
                        <a:t>MCAS Resource Center </a:t>
                      </a:r>
                      <a:endParaRPr lang="en-US" sz="24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400">
                          <a:latin typeface="Arial" panose="020B0604020202020204" pitchFamily="34" charset="0"/>
                          <a:cs typeface="Arial" panose="020B0604020202020204" pitchFamily="34" charset="0"/>
                          <a:hlinkClick r:id="rId3"/>
                        </a:rPr>
                        <a:t>mcas.onlinehelp.cognia.org </a:t>
                      </a:r>
                      <a:endParaRPr 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1333083">
                <a:tc>
                  <a:txBody>
                    <a:bodyPr/>
                    <a:lstStyle/>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cs typeface="Arial" panose="020B0604020202020204" pitchFamily="34" charset="0"/>
                        </a:rPr>
                        <a:t>MCAS Student Registration Guide </a:t>
                      </a:r>
                    </a:p>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cs typeface="Arial" panose="020B0604020202020204" pitchFamily="34" charset="0"/>
                        </a:rPr>
                        <a:t>Guide to Creating and Managing Classes</a:t>
                      </a:r>
                    </a:p>
                    <a:p>
                      <a:pPr marL="342900" indent="-342900" algn="l" defTabSz="914126" rtl="0" eaLnBrk="1" latinLnBrk="0" hangingPunct="1">
                        <a:buFont typeface="Arial" panose="020B0604020202020204" pitchFamily="34" charset="0"/>
                        <a:buChar char="•"/>
                      </a:pPr>
                      <a:r>
                        <a:rPr lang="en-US" sz="2400" kern="1200">
                          <a:solidFill>
                            <a:schemeClr val="dk1"/>
                          </a:solidFill>
                          <a:latin typeface="Arial" panose="020B0604020202020204" pitchFamily="34" charset="0"/>
                          <a:cs typeface="Arial" panose="020B0604020202020204" pitchFamily="34" charset="0"/>
                        </a:rPr>
                        <a:t>Guide to Scheduling Tests and Printing Student Logins</a:t>
                      </a:r>
                    </a:p>
                  </a:txBody>
                  <a:tcPr/>
                </a:tc>
                <a:tc>
                  <a:txBody>
                    <a:bodyPr/>
                    <a:lstStyle/>
                    <a:p>
                      <a:r>
                        <a:rPr lang="en-US" sz="2400">
                          <a:latin typeface="Arial" panose="020B0604020202020204" pitchFamily="34" charset="0"/>
                          <a:cs typeface="Arial" panose="020B0604020202020204" pitchFamily="34" charset="0"/>
                          <a:hlinkClick r:id="rId4"/>
                        </a:rPr>
                        <a:t>https://mcas.onlinehelp.cognia.org/portal/</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444361">
                <a:tc>
                  <a:txBody>
                    <a:bodyPr/>
                    <a:lstStyle/>
                    <a:p>
                      <a:pPr marL="0" algn="l" defTabSz="914126" rtl="0" eaLnBrk="1" latinLnBrk="0" hangingPunct="1"/>
                      <a:r>
                        <a:rPr lang="en-US" sz="2400" kern="1200">
                          <a:solidFill>
                            <a:schemeClr val="dk1"/>
                          </a:solidFill>
                          <a:latin typeface="Arial" panose="020B0604020202020204" pitchFamily="34" charset="0"/>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2000" kern="1200">
                          <a:solidFill>
                            <a:schemeClr val="dk1"/>
                          </a:solidFill>
                          <a:latin typeface="Arial" panose="020B0604020202020204" pitchFamily="34" charset="0"/>
                          <a:cs typeface="Arial" panose="020B0604020202020204" pitchFamily="34" charset="0"/>
                        </a:rPr>
                        <a:t>MCAS Student Kiosk Technology Guide</a:t>
                      </a:r>
                      <a:endParaRPr lang="en-US" sz="20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400">
                          <a:latin typeface="Arial" panose="020B0604020202020204" pitchFamily="34" charset="0"/>
                          <a:cs typeface="Arial" panose="020B0604020202020204" pitchFamily="34" charset="0"/>
                          <a:hlinkClick r:id="rId5"/>
                        </a:rPr>
                        <a:t>https://mcas.onlinehelp.cognia.org/</a:t>
                      </a:r>
                      <a:br>
                        <a:rPr lang="en-US" sz="2400">
                          <a:latin typeface="Arial" panose="020B0604020202020204" pitchFamily="34" charset="0"/>
                          <a:cs typeface="Arial" panose="020B0604020202020204" pitchFamily="34" charset="0"/>
                          <a:hlinkClick r:id="rId5"/>
                        </a:rPr>
                      </a:br>
                      <a:r>
                        <a:rPr lang="en-US" sz="2400">
                          <a:latin typeface="Arial" panose="020B0604020202020204" pitchFamily="34" charset="0"/>
                          <a:cs typeface="Arial" panose="020B0604020202020204" pitchFamily="34" charset="0"/>
                          <a:hlinkClick r:id="rId5"/>
                        </a:rPr>
                        <a:t>technology-setup/</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96091">
                <a:tc>
                  <a:txBody>
                    <a:bodyPr/>
                    <a:lstStyle/>
                    <a:p>
                      <a:pPr marL="0" algn="l" defTabSz="914126" rtl="0" eaLnBrk="1" latinLnBrk="0" hangingPunct="1"/>
                      <a:r>
                        <a:rPr lang="en-US" sz="2400" kern="1200">
                          <a:solidFill>
                            <a:schemeClr val="dk1"/>
                          </a:solidFill>
                          <a:latin typeface="Arial" panose="020B0604020202020204" pitchFamily="34" charset="0"/>
                          <a:cs typeface="Arial" panose="020B0604020202020204" pitchFamily="34" charset="0"/>
                        </a:rPr>
                        <a:t>Student Assessment Updates </a:t>
                      </a:r>
                      <a:br>
                        <a:rPr lang="en-US" sz="2400" kern="1200">
                          <a:solidFill>
                            <a:schemeClr val="dk1"/>
                          </a:solidFill>
                          <a:latin typeface="Arial" panose="020B0604020202020204" pitchFamily="34" charset="0"/>
                          <a:cs typeface="Arial" panose="020B0604020202020204" pitchFamily="34" charset="0"/>
                        </a:rPr>
                      </a:br>
                      <a:r>
                        <a:rPr lang="en-US" sz="2000" kern="1200">
                          <a:solidFill>
                            <a:schemeClr val="dk1"/>
                          </a:solidFill>
                          <a:latin typeface="Arial" panose="020B0604020202020204" pitchFamily="34" charset="0"/>
                          <a:cs typeface="Arial" panose="020B0604020202020204" pitchFamily="34" charset="0"/>
                        </a:rPr>
                        <a:t>(Biweekly email with important updates about the MCAS program)</a:t>
                      </a:r>
                      <a:endParaRPr lang="en-US" sz="2000" kern="120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hlinkClick r:id="rId6"/>
                        </a:rPr>
                        <a:t>www.doe.mass.edu/mcas/updates.html</a:t>
                      </a:r>
                      <a:endParaRPr lang="en-US" sz="24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rPr>
                        <a:t>If you do not already receive this email, subscribe using this link: </a:t>
                      </a:r>
                      <a:r>
                        <a:rPr lang="en-US" sz="2000">
                          <a:latin typeface="Arial" panose="020B0604020202020204" pitchFamily="34" charset="0"/>
                          <a:cs typeface="Arial" panose="020B0604020202020204" pitchFamily="34" charset="0"/>
                          <a:hlinkClick r:id="rId7"/>
                        </a:rPr>
                        <a:t>http://eepurl.com/ghSOhH</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
        <p:nvSpPr>
          <p:cNvPr id="3" name="Slide Number Placeholder 2">
            <a:extLst>
              <a:ext uri="{FF2B5EF4-FFF2-40B4-BE49-F238E27FC236}">
                <a16:creationId xmlns:a16="http://schemas.microsoft.com/office/drawing/2014/main" id="{C4C66CEE-602E-BFE3-3A84-4825A32BE753}"/>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232993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173180" y="1591254"/>
            <a:ext cx="11783292" cy="4732428"/>
          </a:xfrm>
        </p:spPr>
        <p:txBody>
          <a:bodyPr vert="horz" lIns="91440" tIns="45720" rIns="91440" bIns="45720" rtlCol="0" anchor="t">
            <a:normAutofit fontScale="85000" lnSpcReduction="20000"/>
          </a:bodyPr>
          <a:lstStyle/>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600">
                <a:solidFill>
                  <a:srgbClr val="000000"/>
                </a:solidFill>
                <a:latin typeface="Arial"/>
                <a:cs typeface="Arial"/>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600">
                <a:solidFill>
                  <a:srgbClr val="000000"/>
                </a:solidFill>
                <a:latin typeface="Arial"/>
                <a:cs typeface="Arial"/>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600">
                <a:solidFill>
                  <a:srgbClr val="000000"/>
                </a:solidFill>
                <a:latin typeface="Arial"/>
                <a:cs typeface="Arial"/>
              </a:rPr>
              <a:t>Use the thumbs-up icon to “upvote” someone else’s question. </a:t>
            </a:r>
          </a:p>
          <a:p>
            <a:pPr marL="800100" lvl="1" indent="-342900">
              <a:buClrTx/>
              <a:buFont typeface="Arial" panose="020B0604020202020204" pitchFamily="34" charset="0"/>
              <a:buChar char="•"/>
            </a:pPr>
            <a:r>
              <a:rPr lang="en-US" sz="2600">
                <a:solidFill>
                  <a:srgbClr val="000000"/>
                </a:solidFill>
                <a:latin typeface="Arial"/>
                <a:cs typeface="Arial"/>
              </a:rPr>
              <a:t>Email student-specific questions to </a:t>
            </a:r>
            <a:r>
              <a:rPr lang="en-US" sz="2600">
                <a:latin typeface="Arial"/>
                <a:cs typeface="Arial"/>
                <a:hlinkClick r:id="rId3"/>
              </a:rPr>
              <a:t>mcas@mass.gov</a:t>
            </a:r>
            <a:r>
              <a:rPr lang="en-US" sz="2600">
                <a:latin typeface="Arial"/>
                <a:cs typeface="Arial"/>
              </a:rPr>
              <a:t> </a:t>
            </a:r>
            <a:r>
              <a:rPr lang="en-US" sz="2600">
                <a:solidFill>
                  <a:srgbClr val="000000"/>
                </a:solidFill>
                <a:latin typeface="Arial"/>
                <a:cs typeface="Arial"/>
              </a:rPr>
              <a:t>instead of asking here. </a:t>
            </a:r>
          </a:p>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This session is being recorded and will be available in about a week in the </a:t>
            </a:r>
            <a:r>
              <a:rPr lang="en-US">
                <a:latin typeface="Arial" panose="020B0604020202020204" pitchFamily="34" charset="0"/>
                <a:cs typeface="Arial" panose="020B0604020202020204" pitchFamily="34" charset="0"/>
                <a:hlinkClick r:id="rId4"/>
              </a:rPr>
              <a:t>MCAS Resource Center</a:t>
            </a:r>
            <a:r>
              <a:rPr lang="en-US">
                <a:solidFill>
                  <a:srgbClr val="000000"/>
                </a:solidFill>
                <a:latin typeface="Arial" panose="020B0604020202020204" pitchFamily="34" charset="0"/>
                <a:cs typeface="Arial" panose="020B0604020202020204" pitchFamily="34" charset="0"/>
              </a:rPr>
              <a:t>, along with the slides. </a:t>
            </a:r>
          </a:p>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Closed captioning has been enabled for participants who need it. </a:t>
            </a:r>
          </a:p>
          <a:p>
            <a:pPr marL="457200" indent="-457200"/>
            <a:r>
              <a:rPr lang="en-US">
                <a:solidFill>
                  <a:srgbClr val="000000"/>
                </a:solidFill>
              </a:rPr>
              <a:t>This session is being interpreted into ASL. Our interpreting team will be onscreen with the presenters. </a:t>
            </a:r>
            <a:endParaRPr lang="en-US">
              <a:solidFill>
                <a:srgbClr val="000000"/>
              </a:solidFill>
              <a:latin typeface="Arial" panose="020B0604020202020204" pitchFamily="34" charset="0"/>
              <a:cs typeface="Arial" panose="020B0604020202020204" pitchFamily="34" charset="0"/>
            </a:endParaRPr>
          </a:p>
          <a:p>
            <a:pPr marL="457200" indent="-457200"/>
            <a:r>
              <a:rPr lang="en-US">
                <a:solidFill>
                  <a:srgbClr val="000000"/>
                </a:solidFill>
              </a:rPr>
              <a:t>Please be advised that DESE does not authorize attendees to record or to use AI transcription tools during the meeting and DESE does not endorse any unauthorized transcripts created by third parties of its meetings. </a:t>
            </a:r>
            <a:endParaRPr lang="en-US">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5AD1E4-BBE7-263C-C468-C94082872D2C}"/>
              </a:ext>
            </a:extLst>
          </p:cNvPr>
          <p:cNvSpPr>
            <a:spLocks noGrp="1"/>
          </p:cNvSpPr>
          <p:nvPr>
            <p:ph type="sldNum" sz="quarter" idx="12"/>
          </p:nvPr>
        </p:nvSpPr>
        <p:spPr/>
        <p:txBody>
          <a:bodyPr/>
          <a:lstStyle/>
          <a:p>
            <a:fld id="{68A8D22E-6BC5-9E47-900C-2BB94685D9F5}" type="slidenum">
              <a:rPr lang="en-US" smtClean="0"/>
              <a:t>3</a:t>
            </a:fld>
            <a:endParaRPr lang="en-US"/>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C6DD5-0CBC-27A2-9CE1-816D1AD3ED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0CB85-30CD-7FDB-AE10-4856837C0DE8}"/>
              </a:ext>
            </a:extLst>
          </p:cNvPr>
          <p:cNvSpPr>
            <a:spLocks noGrp="1"/>
          </p:cNvSpPr>
          <p:nvPr>
            <p:ph type="title"/>
          </p:nvPr>
        </p:nvSpPr>
        <p:spPr/>
        <p:txBody>
          <a:bodyPr>
            <a:normAutofit/>
          </a:bodyPr>
          <a:lstStyle/>
          <a:p>
            <a:r>
              <a:rPr lang="en-US" sz="4400">
                <a:solidFill>
                  <a:schemeClr val="bg1"/>
                </a:solidFill>
                <a:cs typeface="Segoe UI" pitchFamily="34" charset="0"/>
              </a:rPr>
              <a:t>Upcoming Trainings – </a:t>
            </a:r>
            <a:r>
              <a:rPr lang="en-US">
                <a:solidFill>
                  <a:schemeClr val="bg1"/>
                </a:solidFill>
                <a:cs typeface="Segoe UI" pitchFamily="34" charset="0"/>
              </a:rPr>
              <a:t>January 2026</a:t>
            </a:r>
            <a:endParaRPr lang="en-US" sz="4400">
              <a:solidFill>
                <a:schemeClr val="bg1"/>
              </a:solidFill>
              <a:cs typeface="Segoe UI" pitchFamily="34" charset="0"/>
            </a:endParaRPr>
          </a:p>
        </p:txBody>
      </p:sp>
      <p:graphicFrame>
        <p:nvGraphicFramePr>
          <p:cNvPr id="6" name="Content Placeholder 5">
            <a:extLst>
              <a:ext uri="{FF2B5EF4-FFF2-40B4-BE49-F238E27FC236}">
                <a16:creationId xmlns:a16="http://schemas.microsoft.com/office/drawing/2014/main" id="{D240A466-C02A-6C08-56C3-2D0F0080B9DD}"/>
              </a:ext>
            </a:extLst>
          </p:cNvPr>
          <p:cNvGraphicFramePr>
            <a:graphicFrameLocks noGrp="1"/>
          </p:cNvGraphicFramePr>
          <p:nvPr>
            <p:ph idx="1"/>
            <p:extLst>
              <p:ext uri="{D42A27DB-BD31-4B8C-83A1-F6EECF244321}">
                <p14:modId xmlns:p14="http://schemas.microsoft.com/office/powerpoint/2010/main" val="2962218951"/>
              </p:ext>
            </p:extLst>
          </p:nvPr>
        </p:nvGraphicFramePr>
        <p:xfrm>
          <a:off x="173038" y="1590676"/>
          <a:ext cx="11890374" cy="4015449"/>
        </p:xfrm>
        <a:graphic>
          <a:graphicData uri="http://schemas.openxmlformats.org/drawingml/2006/table">
            <a:tbl>
              <a:tblPr firstRow="1" bandRow="1">
                <a:tableStyleId>{5C22544A-7EE6-4342-B048-85BDC9FD1C3A}</a:tableStyleId>
              </a:tblPr>
              <a:tblGrid>
                <a:gridCol w="5709374">
                  <a:extLst>
                    <a:ext uri="{9D8B030D-6E8A-4147-A177-3AD203B41FA5}">
                      <a16:colId xmlns:a16="http://schemas.microsoft.com/office/drawing/2014/main" val="693765042"/>
                    </a:ext>
                  </a:extLst>
                </a:gridCol>
                <a:gridCol w="6181000">
                  <a:extLst>
                    <a:ext uri="{9D8B030D-6E8A-4147-A177-3AD203B41FA5}">
                      <a16:colId xmlns:a16="http://schemas.microsoft.com/office/drawing/2014/main" val="4077489660"/>
                    </a:ext>
                  </a:extLst>
                </a:gridCol>
              </a:tblGrid>
              <a:tr h="367225">
                <a:tc>
                  <a:txBody>
                    <a:bodyPr/>
                    <a:lstStyle/>
                    <a:p>
                      <a:pPr marL="0" algn="l" defTabSz="914126" rtl="0" eaLnBrk="1" latinLnBrk="0" hangingPunct="1"/>
                      <a:r>
                        <a:rPr lang="en-US" sz="2200" b="1" kern="1200">
                          <a:solidFill>
                            <a:schemeClr val="lt1"/>
                          </a:solidFill>
                          <a:latin typeface="Arial" panose="020B0604020202020204" pitchFamily="34" charset="0"/>
                          <a:cs typeface="Arial" panose="020B0604020202020204" pitchFamily="34" charset="0"/>
                        </a:rPr>
                        <a:t>Training</a:t>
                      </a:r>
                      <a:endParaRPr lang="en-US" sz="2200" b="1" kern="1200">
                        <a:solidFill>
                          <a:schemeClr val="lt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200" b="1" kern="1200">
                          <a:solidFill>
                            <a:schemeClr val="lt1"/>
                          </a:solidFill>
                          <a:latin typeface="Arial" panose="020B0604020202020204" pitchFamily="34" charset="0"/>
                          <a:cs typeface="Arial" panose="020B0604020202020204" pitchFamily="34" charset="0"/>
                        </a:rPr>
                        <a:t>Date</a:t>
                      </a:r>
                      <a:endParaRPr lang="en-US" sz="2200" b="1" kern="120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367225">
                <a:tc>
                  <a:txBody>
                    <a:bodyPr/>
                    <a:lstStyle/>
                    <a:p>
                      <a:pPr marL="0" algn="l" defTabSz="914126" rtl="0" eaLnBrk="1" latinLnBrk="0" hangingPunct="1"/>
                      <a:r>
                        <a:rPr lang="en-US" sz="2200" kern="1200">
                          <a:solidFill>
                            <a:schemeClr val="dk1"/>
                          </a:solidFill>
                          <a:latin typeface="Arial" panose="020B0604020202020204" pitchFamily="34" charset="0"/>
                          <a:cs typeface="Arial" panose="020B0604020202020204" pitchFamily="34" charset="0"/>
                        </a:rPr>
                        <a:t>Overview of Student Registration</a:t>
                      </a:r>
                      <a:endParaRPr lang="en-US" sz="22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200">
                          <a:latin typeface="Arial" panose="020B0604020202020204" pitchFamily="34" charset="0"/>
                          <a:cs typeface="Arial" panose="020B0604020202020204" pitchFamily="34" charset="0"/>
                        </a:rPr>
                        <a:t>Thursday, January 15</a:t>
                      </a:r>
                    </a:p>
                  </a:txBody>
                  <a:tcPr/>
                </a:tc>
                <a:extLst>
                  <a:ext uri="{0D108BD9-81ED-4DB2-BD59-A6C34878D82A}">
                    <a16:rowId xmlns:a16="http://schemas.microsoft.com/office/drawing/2014/main" val="2300032679"/>
                  </a:ext>
                </a:extLst>
              </a:tr>
              <a:tr h="367225">
                <a:tc>
                  <a:txBody>
                    <a:bodyPr/>
                    <a:lstStyle/>
                    <a:p>
                      <a:pPr marL="0" algn="l" defTabSz="914126" rtl="0" eaLnBrk="1" latinLnBrk="0" hangingPunct="1"/>
                      <a:r>
                        <a:rPr lang="en-US" sz="2200" kern="1200">
                          <a:solidFill>
                            <a:schemeClr val="dk1"/>
                          </a:solidFill>
                          <a:latin typeface="Arial" panose="020B0604020202020204" pitchFamily="34" charset="0"/>
                          <a:cs typeface="Arial" panose="020B0604020202020204" pitchFamily="34" charset="0"/>
                        </a:rPr>
                        <a:t>Accessibility and Accommodations</a:t>
                      </a:r>
                    </a:p>
                  </a:txBody>
                  <a:tcPr/>
                </a:tc>
                <a:tc>
                  <a:txBody>
                    <a:bodyPr/>
                    <a:lstStyle/>
                    <a:p>
                      <a:r>
                        <a:rPr lang="en-US" sz="2200">
                          <a:latin typeface="Arial" panose="020B0604020202020204" pitchFamily="34" charset="0"/>
                          <a:cs typeface="Arial" panose="020B0604020202020204" pitchFamily="34" charset="0"/>
                        </a:rPr>
                        <a:t>Thursday, January 22</a:t>
                      </a:r>
                    </a:p>
                  </a:txBody>
                  <a:tcPr/>
                </a:tc>
                <a:extLst>
                  <a:ext uri="{0D108BD9-81ED-4DB2-BD59-A6C34878D82A}">
                    <a16:rowId xmlns:a16="http://schemas.microsoft.com/office/drawing/2014/main" val="2405862612"/>
                  </a:ext>
                </a:extLst>
              </a:tr>
              <a:tr h="655758">
                <a:tc>
                  <a:txBody>
                    <a:bodyPr/>
                    <a:lstStyle/>
                    <a:p>
                      <a:pPr marL="0" algn="l" defTabSz="914126" rtl="0" eaLnBrk="1" latinLnBrk="0" hangingPunct="1"/>
                      <a:r>
                        <a:rPr lang="en-US" sz="2200" kern="1200">
                          <a:solidFill>
                            <a:schemeClr val="dk1"/>
                          </a:solidFill>
                          <a:latin typeface="Arial" panose="020B0604020202020204" pitchFamily="34" charset="0"/>
                          <a:cs typeface="Arial" panose="020B0604020202020204" pitchFamily="34" charset="0"/>
                        </a:rPr>
                        <a:t>Office Hours – Accessibility and Accommodations</a:t>
                      </a:r>
                      <a:endParaRPr lang="en-US" sz="22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200">
                          <a:latin typeface="Arial" panose="020B0604020202020204" pitchFamily="34" charset="0"/>
                          <a:cs typeface="Arial" panose="020B0604020202020204" pitchFamily="34" charset="0"/>
                        </a:rPr>
                        <a:t>Monday, January 26</a:t>
                      </a:r>
                    </a:p>
                  </a:txBody>
                  <a:tcPr/>
                </a:tc>
                <a:extLst>
                  <a:ext uri="{0D108BD9-81ED-4DB2-BD59-A6C34878D82A}">
                    <a16:rowId xmlns:a16="http://schemas.microsoft.com/office/drawing/2014/main" val="822600052"/>
                  </a:ext>
                </a:extLst>
              </a:tr>
              <a:tr h="655758">
                <a:tc>
                  <a:txBody>
                    <a:bodyPr/>
                    <a:lstStyle/>
                    <a:p>
                      <a:pPr marL="0" algn="l" defTabSz="914126" rtl="0" eaLnBrk="1" latinLnBrk="0" hangingPunct="1"/>
                      <a:r>
                        <a:rPr lang="en-US" sz="2200" kern="1200">
                          <a:solidFill>
                            <a:schemeClr val="dk1"/>
                          </a:solidFill>
                          <a:latin typeface="Arial" panose="020B0604020202020204" pitchFamily="34" charset="0"/>
                          <a:cs typeface="Arial" panose="020B0604020202020204" pitchFamily="34" charset="0"/>
                        </a:rPr>
                        <a:t>MCAS Test Administration and Security Protocols for Returning Staff</a:t>
                      </a:r>
                      <a:endParaRPr lang="en-US" sz="2200" kern="120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Tuesday, January 27</a:t>
                      </a:r>
                    </a:p>
                  </a:txBody>
                  <a:tcPr/>
                </a:tc>
                <a:extLst>
                  <a:ext uri="{0D108BD9-81ED-4DB2-BD59-A6C34878D82A}">
                    <a16:rowId xmlns:a16="http://schemas.microsoft.com/office/drawing/2014/main" val="2961812291"/>
                  </a:ext>
                </a:extLst>
              </a:tr>
              <a:tr h="367225">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Office Hours – Student Registration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Wednesday, January 28</a:t>
                      </a:r>
                    </a:p>
                  </a:txBody>
                  <a:tcPr/>
                </a:tc>
                <a:extLst>
                  <a:ext uri="{0D108BD9-81ED-4DB2-BD59-A6C34878D82A}">
                    <a16:rowId xmlns:a16="http://schemas.microsoft.com/office/drawing/2014/main" val="185645718"/>
                  </a:ext>
                </a:extLst>
              </a:tr>
              <a:tr h="784569">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MCAS Test Administration and Security Protocols for New Staff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Thursday, January 29</a:t>
                      </a:r>
                    </a:p>
                  </a:txBody>
                  <a:tcPr/>
                </a:tc>
                <a:extLst>
                  <a:ext uri="{0D108BD9-81ED-4DB2-BD59-A6C34878D82A}">
                    <a16:rowId xmlns:a16="http://schemas.microsoft.com/office/drawing/2014/main" val="3160641741"/>
                  </a:ext>
                </a:extLst>
              </a:tr>
            </a:tbl>
          </a:graphicData>
        </a:graphic>
      </p:graphicFrame>
      <p:sp>
        <p:nvSpPr>
          <p:cNvPr id="3" name="Slide Number Placeholder 2">
            <a:extLst>
              <a:ext uri="{FF2B5EF4-FFF2-40B4-BE49-F238E27FC236}">
                <a16:creationId xmlns:a16="http://schemas.microsoft.com/office/drawing/2014/main" id="{1D4B67B1-3FD7-B4AC-F57A-95FC2121A0ED}"/>
              </a:ext>
            </a:extLst>
          </p:cNvPr>
          <p:cNvSpPr>
            <a:spLocks noGrp="1"/>
          </p:cNvSpPr>
          <p:nvPr>
            <p:ph type="sldNum" sz="quarter" idx="12"/>
          </p:nvPr>
        </p:nvSpPr>
        <p:spPr/>
        <p:txBody>
          <a:bodyPr/>
          <a:lstStyle/>
          <a:p>
            <a:fld id="{68A8D22E-6BC5-9E47-900C-2BB94685D9F5}" type="slidenum">
              <a:rPr lang="en-US" smtClean="0"/>
              <a:t>30</a:t>
            </a:fld>
            <a:endParaRPr lang="en-US"/>
          </a:p>
        </p:txBody>
      </p:sp>
      <p:sp>
        <p:nvSpPr>
          <p:cNvPr id="4" name="TextBox 3">
            <a:extLst>
              <a:ext uri="{FF2B5EF4-FFF2-40B4-BE49-F238E27FC236}">
                <a16:creationId xmlns:a16="http://schemas.microsoft.com/office/drawing/2014/main" id="{0DEAAE3E-9264-4BB8-69A3-BBF1DDD7F26B}"/>
              </a:ext>
            </a:extLst>
          </p:cNvPr>
          <p:cNvSpPr txBox="1"/>
          <p:nvPr/>
        </p:nvSpPr>
        <p:spPr>
          <a:xfrm>
            <a:off x="173038" y="5849445"/>
            <a:ext cx="3036409"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hlinkClick r:id="rId3"/>
              </a:rPr>
              <a:t>Registration</a:t>
            </a:r>
            <a:r>
              <a:rPr lang="en-US" sz="2000">
                <a:latin typeface="Arial" panose="020B0604020202020204" pitchFamily="34" charset="0"/>
                <a:cs typeface="Arial" panose="020B0604020202020204" pitchFamily="34" charset="0"/>
              </a:rPr>
              <a:t> is available. </a:t>
            </a:r>
          </a:p>
        </p:txBody>
      </p:sp>
    </p:spTree>
    <p:extLst>
      <p:ext uri="{BB962C8B-B14F-4D97-AF65-F5344CB8AC3E}">
        <p14:creationId xmlns:p14="http://schemas.microsoft.com/office/powerpoint/2010/main" val="87292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D9AC7-679E-C826-F74F-662D84358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06EC8-6A90-A914-D987-8107157AE346}"/>
              </a:ext>
            </a:extLst>
          </p:cNvPr>
          <p:cNvSpPr>
            <a:spLocks noGrp="1"/>
          </p:cNvSpPr>
          <p:nvPr>
            <p:ph type="title"/>
          </p:nvPr>
        </p:nvSpPr>
        <p:spPr/>
        <p:txBody>
          <a:bodyPr>
            <a:normAutofit fontScale="90000"/>
          </a:bodyPr>
          <a:lstStyle/>
          <a:p>
            <a:r>
              <a:rPr lang="en-US" sz="4400">
                <a:solidFill>
                  <a:schemeClr val="bg1"/>
                </a:solidFill>
                <a:cs typeface="Segoe UI" pitchFamily="34" charset="0"/>
              </a:rPr>
              <a:t>Upcoming Trainings – </a:t>
            </a:r>
            <a:r>
              <a:rPr lang="en-US">
                <a:solidFill>
                  <a:schemeClr val="bg1"/>
                </a:solidFill>
                <a:cs typeface="Segoe UI" pitchFamily="34" charset="0"/>
              </a:rPr>
              <a:t>February and March 2026</a:t>
            </a:r>
            <a:endParaRPr lang="en-US" sz="4400">
              <a:solidFill>
                <a:schemeClr val="bg1"/>
              </a:solidFill>
              <a:cs typeface="Segoe UI" pitchFamily="34" charset="0"/>
            </a:endParaRPr>
          </a:p>
        </p:txBody>
      </p:sp>
      <p:graphicFrame>
        <p:nvGraphicFramePr>
          <p:cNvPr id="6" name="Content Placeholder 5">
            <a:extLst>
              <a:ext uri="{FF2B5EF4-FFF2-40B4-BE49-F238E27FC236}">
                <a16:creationId xmlns:a16="http://schemas.microsoft.com/office/drawing/2014/main" id="{18EBD594-917B-460E-C4F4-DECC2ABBDCB5}"/>
              </a:ext>
            </a:extLst>
          </p:cNvPr>
          <p:cNvGraphicFramePr>
            <a:graphicFrameLocks noGrp="1"/>
          </p:cNvGraphicFramePr>
          <p:nvPr>
            <p:ph idx="1"/>
            <p:extLst>
              <p:ext uri="{D42A27DB-BD31-4B8C-83A1-F6EECF244321}">
                <p14:modId xmlns:p14="http://schemas.microsoft.com/office/powerpoint/2010/main" val="1661270963"/>
              </p:ext>
            </p:extLst>
          </p:nvPr>
        </p:nvGraphicFramePr>
        <p:xfrm>
          <a:off x="173038" y="1590677"/>
          <a:ext cx="11890374" cy="2524150"/>
        </p:xfrm>
        <a:graphic>
          <a:graphicData uri="http://schemas.openxmlformats.org/drawingml/2006/table">
            <a:tbl>
              <a:tblPr firstRow="1" bandRow="1">
                <a:tableStyleId>{5C22544A-7EE6-4342-B048-85BDC9FD1C3A}</a:tableStyleId>
              </a:tblPr>
              <a:tblGrid>
                <a:gridCol w="5709374">
                  <a:extLst>
                    <a:ext uri="{9D8B030D-6E8A-4147-A177-3AD203B41FA5}">
                      <a16:colId xmlns:a16="http://schemas.microsoft.com/office/drawing/2014/main" val="693765042"/>
                    </a:ext>
                  </a:extLst>
                </a:gridCol>
                <a:gridCol w="6181000">
                  <a:extLst>
                    <a:ext uri="{9D8B030D-6E8A-4147-A177-3AD203B41FA5}">
                      <a16:colId xmlns:a16="http://schemas.microsoft.com/office/drawing/2014/main" val="4077489660"/>
                    </a:ext>
                  </a:extLst>
                </a:gridCol>
              </a:tblGrid>
              <a:tr h="283413">
                <a:tc>
                  <a:txBody>
                    <a:bodyPr/>
                    <a:lstStyle/>
                    <a:p>
                      <a:pPr marL="0" algn="l" defTabSz="914126" rtl="0" eaLnBrk="1" latinLnBrk="0" hangingPunct="1"/>
                      <a:r>
                        <a:rPr lang="en-US" sz="2200" b="1" kern="1200">
                          <a:solidFill>
                            <a:schemeClr val="lt1"/>
                          </a:solidFill>
                          <a:latin typeface="Arial" panose="020B0604020202020204" pitchFamily="34" charset="0"/>
                          <a:cs typeface="Arial" panose="020B0604020202020204" pitchFamily="34" charset="0"/>
                        </a:rPr>
                        <a:t>Training</a:t>
                      </a:r>
                      <a:endParaRPr lang="en-US" sz="2200" b="1" kern="1200">
                        <a:solidFill>
                          <a:schemeClr val="lt1"/>
                        </a:solidFill>
                        <a:latin typeface="Arial" panose="020B0604020202020204" pitchFamily="34" charset="0"/>
                        <a:ea typeface="+mn-ea"/>
                        <a:cs typeface="Arial" panose="020B0604020202020204" pitchFamily="34" charset="0"/>
                      </a:endParaRPr>
                    </a:p>
                  </a:txBody>
                  <a:tcPr/>
                </a:tc>
                <a:tc>
                  <a:txBody>
                    <a:bodyPr/>
                    <a:lstStyle/>
                    <a:p>
                      <a:pPr marL="0" algn="l" defTabSz="914126" rtl="0" eaLnBrk="1" latinLnBrk="0" hangingPunct="1"/>
                      <a:r>
                        <a:rPr lang="en-US" sz="2200" b="1" kern="1200">
                          <a:solidFill>
                            <a:schemeClr val="lt1"/>
                          </a:solidFill>
                          <a:latin typeface="Arial" panose="020B0604020202020204" pitchFamily="34" charset="0"/>
                          <a:cs typeface="Arial" panose="020B0604020202020204" pitchFamily="34" charset="0"/>
                        </a:rPr>
                        <a:t>Date</a:t>
                      </a:r>
                      <a:endParaRPr lang="en-US" sz="2200" b="1" kern="120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87652330"/>
                  </a:ext>
                </a:extLst>
              </a:tr>
              <a:tr h="283413">
                <a:tc>
                  <a:txBody>
                    <a:bodyPr/>
                    <a:lstStyle/>
                    <a:p>
                      <a:pPr marL="0" algn="l" defTabSz="914126" rtl="0" eaLnBrk="1" latinLnBrk="0" hangingPunct="1"/>
                      <a:r>
                        <a:rPr lang="en-US" sz="2200" kern="1200">
                          <a:solidFill>
                            <a:schemeClr val="dk1"/>
                          </a:solidFill>
                          <a:latin typeface="Arial" panose="020B0604020202020204" pitchFamily="34" charset="0"/>
                          <a:cs typeface="Arial" panose="020B0604020202020204" pitchFamily="34" charset="0"/>
                        </a:rPr>
                        <a:t>Technology Coordinator Training</a:t>
                      </a:r>
                      <a:endParaRPr lang="en-US" sz="2200" kern="120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2200">
                          <a:latin typeface="Arial" panose="020B0604020202020204" pitchFamily="34" charset="0"/>
                          <a:cs typeface="Arial" panose="020B0604020202020204" pitchFamily="34" charset="0"/>
                        </a:rPr>
                        <a:t>Monday, February 2</a:t>
                      </a:r>
                    </a:p>
                  </a:txBody>
                  <a:tcPr/>
                </a:tc>
                <a:extLst>
                  <a:ext uri="{0D108BD9-81ED-4DB2-BD59-A6C34878D82A}">
                    <a16:rowId xmlns:a16="http://schemas.microsoft.com/office/drawing/2014/main" val="2300032679"/>
                  </a:ext>
                </a:extLst>
              </a:tr>
              <a:tr h="283413">
                <a:tc>
                  <a:txBody>
                    <a:bodyPr/>
                    <a:lstStyle/>
                    <a:p>
                      <a:pPr marL="0" algn="l" defTabSz="914126" rtl="0" eaLnBrk="1" latinLnBrk="0" hangingPunct="1"/>
                      <a:r>
                        <a:rPr lang="en-US" sz="2200" kern="1200">
                          <a:solidFill>
                            <a:schemeClr val="dk1"/>
                          </a:solidFill>
                          <a:latin typeface="Arial" panose="020B0604020202020204" pitchFamily="34" charset="0"/>
                          <a:cs typeface="Arial" panose="020B0604020202020204" pitchFamily="34" charset="0"/>
                        </a:rPr>
                        <a:t>Tasks in the MCAS Portal Before Testing</a:t>
                      </a:r>
                    </a:p>
                  </a:txBody>
                  <a:tcPr/>
                </a:tc>
                <a:tc>
                  <a:txBody>
                    <a:bodyPr/>
                    <a:lstStyle/>
                    <a:p>
                      <a:r>
                        <a:rPr lang="en-US" sz="2200">
                          <a:latin typeface="Arial" panose="020B0604020202020204" pitchFamily="34" charset="0"/>
                          <a:cs typeface="Arial" panose="020B0604020202020204" pitchFamily="34" charset="0"/>
                        </a:rPr>
                        <a:t>Wednesday, March 4</a:t>
                      </a:r>
                    </a:p>
                  </a:txBody>
                  <a:tcPr/>
                </a:tc>
                <a:extLst>
                  <a:ext uri="{0D108BD9-81ED-4DB2-BD59-A6C34878D82A}">
                    <a16:rowId xmlns:a16="http://schemas.microsoft.com/office/drawing/2014/main" val="2405862612"/>
                  </a:ext>
                </a:extLst>
              </a:tr>
              <a:tr h="506094">
                <a:tc>
                  <a:txBody>
                    <a:bodyPr/>
                    <a:lstStyle/>
                    <a:p>
                      <a:pPr marL="0" algn="l" defTabSz="914126" rtl="0" eaLnBrk="1" latinLnBrk="0" hangingPunct="1"/>
                      <a:r>
                        <a:rPr lang="en-US" sz="2200" kern="1200">
                          <a:solidFill>
                            <a:schemeClr val="dk1"/>
                          </a:solidFill>
                          <a:latin typeface="Arial" panose="020B0604020202020204" pitchFamily="34" charset="0"/>
                          <a:ea typeface="+mn-ea"/>
                          <a:cs typeface="Arial" panose="020B0604020202020204" pitchFamily="34" charset="0"/>
                        </a:rPr>
                        <a:t>Tasks in the MCAS Portal During and After Testing</a:t>
                      </a:r>
                    </a:p>
                  </a:txBody>
                  <a:tcPr/>
                </a:tc>
                <a:tc>
                  <a:txBody>
                    <a:bodyPr/>
                    <a:lstStyle/>
                    <a:p>
                      <a:r>
                        <a:rPr lang="en-US" sz="2200">
                          <a:latin typeface="Arial" panose="020B0604020202020204" pitchFamily="34" charset="0"/>
                          <a:cs typeface="Arial" panose="020B0604020202020204" pitchFamily="34" charset="0"/>
                        </a:rPr>
                        <a:t>Thursday, March 12</a:t>
                      </a:r>
                    </a:p>
                  </a:txBody>
                  <a:tcPr/>
                </a:tc>
                <a:extLst>
                  <a:ext uri="{0D108BD9-81ED-4DB2-BD59-A6C34878D82A}">
                    <a16:rowId xmlns:a16="http://schemas.microsoft.com/office/drawing/2014/main" val="822600052"/>
                  </a:ext>
                </a:extLst>
              </a:tr>
              <a:tr h="481990">
                <a:tc>
                  <a:txBody>
                    <a:bodyPr/>
                    <a:lstStyle/>
                    <a:p>
                      <a:pPr marL="0" algn="l" defTabSz="914126" rtl="0" eaLnBrk="1" latinLnBrk="0" hangingPunct="1"/>
                      <a:r>
                        <a:rPr lang="en-US" sz="2200" kern="1200">
                          <a:solidFill>
                            <a:schemeClr val="dk1"/>
                          </a:solidFill>
                          <a:latin typeface="Arial" panose="020B0604020202020204" pitchFamily="34" charset="0"/>
                          <a:cs typeface="Arial" panose="020B0604020202020204" pitchFamily="34" charset="0"/>
                        </a:rPr>
                        <a:t>Office Hours – MCAS Portal Tasks</a:t>
                      </a:r>
                      <a:endParaRPr lang="en-US" sz="2200" kern="120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latin typeface="Arial" panose="020B0604020202020204" pitchFamily="34" charset="0"/>
                          <a:cs typeface="Arial" panose="020B0604020202020204" pitchFamily="34" charset="0"/>
                        </a:rPr>
                        <a:t>Thursday, March 19</a:t>
                      </a:r>
                    </a:p>
                  </a:txBody>
                  <a:tcPr/>
                </a:tc>
                <a:extLst>
                  <a:ext uri="{0D108BD9-81ED-4DB2-BD59-A6C34878D82A}">
                    <a16:rowId xmlns:a16="http://schemas.microsoft.com/office/drawing/2014/main" val="2961812291"/>
                  </a:ext>
                </a:extLst>
              </a:tr>
            </a:tbl>
          </a:graphicData>
        </a:graphic>
      </p:graphicFrame>
      <p:sp>
        <p:nvSpPr>
          <p:cNvPr id="3" name="Slide Number Placeholder 2">
            <a:extLst>
              <a:ext uri="{FF2B5EF4-FFF2-40B4-BE49-F238E27FC236}">
                <a16:creationId xmlns:a16="http://schemas.microsoft.com/office/drawing/2014/main" id="{0FC33EC6-1974-1F1B-2CB9-9EDC2468D778}"/>
              </a:ext>
            </a:extLst>
          </p:cNvPr>
          <p:cNvSpPr>
            <a:spLocks noGrp="1"/>
          </p:cNvSpPr>
          <p:nvPr>
            <p:ph type="sldNum" sz="quarter" idx="12"/>
          </p:nvPr>
        </p:nvSpPr>
        <p:spPr/>
        <p:txBody>
          <a:bodyPr/>
          <a:lstStyle/>
          <a:p>
            <a:fld id="{68A8D22E-6BC5-9E47-900C-2BB94685D9F5}" type="slidenum">
              <a:rPr lang="en-US" smtClean="0"/>
              <a:t>31</a:t>
            </a:fld>
            <a:endParaRPr lang="en-US"/>
          </a:p>
        </p:txBody>
      </p:sp>
      <p:sp>
        <p:nvSpPr>
          <p:cNvPr id="4" name="TextBox 3">
            <a:extLst>
              <a:ext uri="{FF2B5EF4-FFF2-40B4-BE49-F238E27FC236}">
                <a16:creationId xmlns:a16="http://schemas.microsoft.com/office/drawing/2014/main" id="{5AA94582-968F-5496-2493-DACC1D897C2A}"/>
              </a:ext>
            </a:extLst>
          </p:cNvPr>
          <p:cNvSpPr txBox="1"/>
          <p:nvPr/>
        </p:nvSpPr>
        <p:spPr>
          <a:xfrm>
            <a:off x="282766" y="5867733"/>
            <a:ext cx="3036409" cy="400110"/>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hlinkClick r:id="rId3"/>
              </a:rPr>
              <a:t>Registration</a:t>
            </a:r>
            <a:r>
              <a:rPr lang="en-US" sz="2000">
                <a:latin typeface="Arial" panose="020B0604020202020204" pitchFamily="34" charset="0"/>
                <a:cs typeface="Arial" panose="020B0604020202020204" pitchFamily="34" charset="0"/>
              </a:rPr>
              <a:t> is available. </a:t>
            </a:r>
          </a:p>
        </p:txBody>
      </p:sp>
    </p:spTree>
    <p:extLst>
      <p:ext uri="{BB962C8B-B14F-4D97-AF65-F5344CB8AC3E}">
        <p14:creationId xmlns:p14="http://schemas.microsoft.com/office/powerpoint/2010/main" val="1071490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p:nvPr>
        </p:nvSpPr>
        <p:spPr/>
        <p:txBody>
          <a:bodyPr>
            <a:normAutofit/>
          </a:bodyPr>
          <a:lstStyle/>
          <a:p>
            <a:r>
              <a:rPr lang="en-US" altLang="en-US" sz="3999">
                <a:solidFill>
                  <a:schemeClr val="bg1"/>
                </a:solidFill>
              </a:rPr>
              <a:t>Next Steps</a:t>
            </a:r>
            <a:endParaRPr lang="en-US" sz="3999">
              <a:solidFill>
                <a:schemeClr val="bg1"/>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1"/>
          </p:nvPr>
        </p:nvSpPr>
        <p:spPr/>
        <p:txBody>
          <a:bodyPr/>
          <a:lstStyle/>
          <a:p>
            <a:pPr>
              <a:buClr>
                <a:srgbClr val="010203"/>
              </a:buClr>
            </a:pPr>
            <a:r>
              <a:rPr lang="en-US" altLang="en-US" b="1">
                <a:solidFill>
                  <a:schemeClr val="tx1"/>
                </a:solidFill>
                <a:latin typeface="Arial" panose="020B0604020202020204" pitchFamily="34" charset="0"/>
                <a:cs typeface="Arial" panose="020B0604020202020204" pitchFamily="34" charset="0"/>
              </a:rPr>
              <a:t>Today: </a:t>
            </a:r>
            <a:r>
              <a:rPr lang="en-US" altLang="en-US">
                <a:solidFill>
                  <a:schemeClr val="tx1"/>
                </a:solidFill>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solidFill>
                  <a:schemeClr val="tx1"/>
                </a:solidFill>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solidFill>
                  <a:schemeClr val="tx1"/>
                </a:solidFill>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solidFill>
                  <a:schemeClr val="tx1"/>
                </a:solidFill>
                <a:latin typeface="Arial" panose="020B0604020202020204" pitchFamily="34" charset="0"/>
                <a:cs typeface="Arial" panose="020B0604020202020204" pitchFamily="34" charset="0"/>
              </a:rPr>
              <a:t>Recording will be available </a:t>
            </a:r>
          </a:p>
        </p:txBody>
      </p:sp>
      <p:sp>
        <p:nvSpPr>
          <p:cNvPr id="4" name="Slide Number Placeholder 3">
            <a:extLst>
              <a:ext uri="{FF2B5EF4-FFF2-40B4-BE49-F238E27FC236}">
                <a16:creationId xmlns:a16="http://schemas.microsoft.com/office/drawing/2014/main" id="{A063421F-A436-508C-F14E-E81D71FD3954}"/>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9486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p:nvPr>
        </p:nvSpPr>
        <p:spPr/>
        <p:txBody>
          <a:bodyPr/>
          <a:lstStyle/>
          <a:p>
            <a:r>
              <a:rPr lang="en-US" sz="4000">
                <a:solidFill>
                  <a:schemeClr val="bg1"/>
                </a:solidFill>
              </a:rPr>
              <a:t>Email and Phone Support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idx="1"/>
          </p:nvPr>
        </p:nvSpPr>
        <p:spPr>
          <a:xfrm>
            <a:off x="0" y="2597808"/>
            <a:ext cx="6660470" cy="4414692"/>
          </a:xfrm>
        </p:spPr>
        <p:txBody>
          <a:bodyPr>
            <a:normAutofit/>
          </a:bodyPr>
          <a:lstStyle/>
          <a:p>
            <a:pPr>
              <a:buClr>
                <a:srgbClr val="010203"/>
              </a:buClr>
            </a:pPr>
            <a:r>
              <a:rPr lang="en-US">
                <a:solidFill>
                  <a:schemeClr val="tx1"/>
                </a:solidFill>
                <a:latin typeface="Arial" panose="020B0604020202020204" pitchFamily="34" charset="0"/>
                <a:cs typeface="Arial" panose="020B0604020202020204" pitchFamily="34" charset="0"/>
              </a:rPr>
              <a:t>Questions on logistics and technology</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3"/>
              </a:rPr>
              <a:t>https://mcas.onlinehelp.cognia.org/</a:t>
            </a:r>
            <a:r>
              <a:rPr lang="en-US">
                <a:latin typeface="Arial" panose="020B0604020202020204" pitchFamily="34" charset="0"/>
                <a:cs typeface="Arial" panose="020B0604020202020204" pitchFamily="34" charset="0"/>
              </a:rPr>
              <a:t> </a:t>
            </a: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Email: </a:t>
            </a:r>
            <a:r>
              <a:rPr lang="en-US" sz="2299">
                <a:hlinkClick r:id="rId4"/>
              </a:rPr>
              <a:t>mcas@cognia.org</a:t>
            </a:r>
            <a:endParaRPr lang="en-US" sz="2299"/>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Phone: </a:t>
            </a:r>
            <a:r>
              <a:rPr lang="en-US">
                <a:solidFill>
                  <a:schemeClr val="tx1"/>
                </a:solidFill>
                <a:latin typeface="Arial" panose="020B0604020202020204" pitchFamily="34" charset="0"/>
                <a:cs typeface="Arial" panose="020B0604020202020204" pitchFamily="34" charset="0"/>
              </a:rPr>
              <a:t>800-737-5103</a:t>
            </a:r>
          </a:p>
          <a:p>
            <a:pPr marL="852589" lvl="1" indent="-457200">
              <a:buClr>
                <a:srgbClr val="010203"/>
              </a:buClr>
            </a:pPr>
            <a:r>
              <a:rPr lang="en-US" b="1">
                <a:solidFill>
                  <a:schemeClr val="tx1"/>
                </a:solidFill>
              </a:rPr>
              <a:t>TTY: </a:t>
            </a:r>
            <a:r>
              <a:rPr lang="en-US">
                <a:solidFill>
                  <a:schemeClr val="tx1"/>
                </a:solidFill>
              </a:rPr>
              <a:t>888-222-1671</a:t>
            </a:r>
          </a:p>
          <a:p>
            <a:pPr marL="852589" lvl="1" indent="-457200">
              <a:buClr>
                <a:srgbClr val="010203"/>
              </a:buClr>
            </a:pPr>
            <a:r>
              <a:rPr lang="en-US" b="0" i="0">
                <a:solidFill>
                  <a:srgbClr val="000000"/>
                </a:solidFill>
                <a:effectLst/>
                <a:latin typeface="Helvetica" panose="020B0604020202020204" pitchFamily="34" charset="0"/>
              </a:rPr>
              <a:t>Live chat is available at the link on the bottom of the page at the </a:t>
            </a:r>
            <a:r>
              <a:rPr lang="en-US" b="0" i="0" u="sng">
                <a:solidFill>
                  <a:srgbClr val="337AB7"/>
                </a:solidFill>
                <a:effectLst/>
                <a:latin typeface="Helvetica" panose="020B0604020202020204" pitchFamily="34" charset="0"/>
                <a:hlinkClick r:id="rId3"/>
              </a:rPr>
              <a:t>MCAS Resource Center</a:t>
            </a:r>
            <a:endParaRPr lang="en-US"/>
          </a:p>
          <a:p>
            <a:endParaRPr lang="en-US"/>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215928" y="1671204"/>
            <a:ext cx="5157788" cy="676275"/>
          </a:xfrm>
        </p:spPr>
        <p:txBody>
          <a:bodyPr/>
          <a:lstStyle/>
          <a:p>
            <a:pPr marL="0" indent="0">
              <a:buNone/>
            </a:pPr>
            <a:r>
              <a:rPr lang="en-US" b="1">
                <a:solidFill>
                  <a:schemeClr val="tx1"/>
                </a:solidFill>
                <a:latin typeface="Arial" panose="020B0604020202020204" pitchFamily="34" charset="0"/>
                <a:cs typeface="Arial" panose="020B0604020202020204" pitchFamily="34" charset="0"/>
              </a:rPr>
              <a:t>MCAS Service Center </a:t>
            </a:r>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660470" y="1668359"/>
            <a:ext cx="5640387" cy="676275"/>
          </a:xfrm>
        </p:spPr>
        <p:txBody>
          <a:bodyPr>
            <a:noAutofit/>
          </a:bodyPr>
          <a:lstStyle/>
          <a:p>
            <a:pPr marL="0" indent="0">
              <a:buNone/>
            </a:pPr>
            <a:r>
              <a:rPr lang="en-US" b="1">
                <a:solidFill>
                  <a:schemeClr val="tx1"/>
                </a:solidFill>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851763" y="2597808"/>
            <a:ext cx="5257800" cy="3509962"/>
          </a:xfrm>
        </p:spPr>
        <p:txBody>
          <a:bodyPr/>
          <a:lstStyle/>
          <a:p>
            <a:pPr>
              <a:buClr>
                <a:srgbClr val="010203"/>
              </a:buClr>
            </a:pPr>
            <a:r>
              <a:rPr lang="en-US">
                <a:solidFill>
                  <a:schemeClr val="tx1"/>
                </a:solidFill>
                <a:latin typeface="Arial" panose="020B0604020202020204" pitchFamily="34" charset="0"/>
                <a:cs typeface="Arial" panose="020B0604020202020204" pitchFamily="34" charset="0"/>
              </a:rPr>
              <a:t>Policy questions (e.g., student participation, accommodations)</a:t>
            </a:r>
            <a:br>
              <a:rPr lang="en-US">
                <a:solidFill>
                  <a:schemeClr val="tx1"/>
                </a:solidFill>
                <a:latin typeface="Arial" panose="020B0604020202020204" pitchFamily="34" charset="0"/>
                <a:cs typeface="Arial" panose="020B0604020202020204" pitchFamily="34" charset="0"/>
              </a:rPr>
            </a:br>
            <a:endParaRPr lang="en-US" sz="1200">
              <a:solidFill>
                <a:schemeClr val="tx1"/>
              </a:solidFill>
            </a:endParaRP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solidFill>
                  <a:schemeClr val="tx1"/>
                </a:solidFill>
                <a:latin typeface="Arial" panose="020B0604020202020204" pitchFamily="34" charset="0"/>
                <a:cs typeface="Arial" panose="020B0604020202020204" pitchFamily="34" charset="0"/>
              </a:rPr>
              <a:t>Phone: </a:t>
            </a:r>
            <a:r>
              <a:rPr lang="en-US">
                <a:solidFill>
                  <a:schemeClr val="tx1"/>
                </a:solidFill>
                <a:latin typeface="Arial" panose="020B0604020202020204" pitchFamily="34" charset="0"/>
                <a:cs typeface="Arial" panose="020B0604020202020204" pitchFamily="34" charset="0"/>
              </a:rPr>
              <a:t>781-338-3625</a:t>
            </a:r>
          </a:p>
          <a:p>
            <a:pPr marL="852589" lvl="1" indent="-457200">
              <a:buClr>
                <a:srgbClr val="010203"/>
              </a:buClr>
            </a:pPr>
            <a:r>
              <a:rPr lang="en-US" b="1">
                <a:solidFill>
                  <a:schemeClr val="tx1"/>
                </a:solidFill>
              </a:rPr>
              <a:t>TTY: </a:t>
            </a:r>
            <a:r>
              <a:rPr lang="en-US">
                <a:solidFill>
                  <a:schemeClr val="tx1"/>
                </a:solidFill>
              </a:rPr>
              <a:t>800-439-2370</a:t>
            </a:r>
            <a:endParaRPr lang="en-US">
              <a:solidFill>
                <a:schemeClr val="tx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050172BA-C592-5576-2329-7F12F85F3969}"/>
              </a:ext>
            </a:extLst>
          </p:cNvPr>
          <p:cNvSpPr>
            <a:spLocks noGrp="1"/>
          </p:cNvSpPr>
          <p:nvPr>
            <p:ph type="sldNum" sz="quarter" idx="12"/>
          </p:nvPr>
        </p:nvSpPr>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3944713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a:normAutofit/>
          </a:bodyPr>
          <a:lstStyle/>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000000"/>
                </a:solidFill>
                <a:latin typeface="Arial" panose="020B0604020202020204" pitchFamily="34" charset="0"/>
                <a:cs typeface="Arial" panose="020B0604020202020204" pitchFamily="34" charset="0"/>
              </a:rPr>
              <a:t>. </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000000"/>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
        <p:nvSpPr>
          <p:cNvPr id="4" name="Slide Number Placeholder 3">
            <a:extLst>
              <a:ext uri="{FF2B5EF4-FFF2-40B4-BE49-F238E27FC236}">
                <a16:creationId xmlns:a16="http://schemas.microsoft.com/office/drawing/2014/main" id="{E5596A2A-D0FB-2774-AF27-CF2012C6BBA9}"/>
              </a:ext>
            </a:extLst>
          </p:cNvPr>
          <p:cNvSpPr>
            <a:spLocks noGrp="1"/>
          </p:cNvSpPr>
          <p:nvPr>
            <p:ph type="sldNum" sz="quarter" idx="12"/>
          </p:nvPr>
        </p:nvSpPr>
        <p:spPr/>
        <p:txBody>
          <a:bodyPr/>
          <a:lstStyle/>
          <a:p>
            <a:fld id="{68A8D22E-6BC5-9E47-900C-2BB94685D9F5}" type="slidenum">
              <a:rPr lang="en-US" smtClean="0"/>
              <a:t>4</a:t>
            </a:fld>
            <a:endParaRPr lang="en-US"/>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a:bodyPr>
          <a:lstStyle/>
          <a:p>
            <a:pPr marL="514350" indent="-514350">
              <a:buClrTx/>
              <a:buAutoNum type="arabicPeriod"/>
            </a:pPr>
            <a:r>
              <a:rPr lang="en-US" dirty="0">
                <a:solidFill>
                  <a:srgbClr val="000000"/>
                </a:solidFill>
                <a:latin typeface="Arial"/>
                <a:cs typeface="Arial"/>
              </a:rPr>
              <a:t>Updates to Classes in the MCAS Portal</a:t>
            </a:r>
          </a:p>
          <a:p>
            <a:pPr marL="514350" indent="-514350">
              <a:buClrTx/>
              <a:buAutoNum type="arabicPeriod"/>
            </a:pPr>
            <a:r>
              <a:rPr lang="en-US" dirty="0">
                <a:solidFill>
                  <a:srgbClr val="000000"/>
                </a:solidFill>
                <a:latin typeface="Arial"/>
                <a:cs typeface="Arial"/>
              </a:rPr>
              <a:t>Batch Printing Student Logins</a:t>
            </a:r>
          </a:p>
          <a:p>
            <a:pPr marL="514350" indent="-514350">
              <a:buClrTx/>
              <a:buAutoNum type="arabicPeriod"/>
            </a:pPr>
            <a:r>
              <a:rPr lang="en-US" dirty="0">
                <a:solidFill>
                  <a:srgbClr val="000000"/>
                </a:solidFill>
                <a:latin typeface="Arial"/>
                <a:cs typeface="Arial"/>
              </a:rPr>
              <a:t>Q&amp;A and Additional Demonstrations</a:t>
            </a:r>
          </a:p>
          <a:p>
            <a:pPr marL="514350" indent="-514350">
              <a:buClrTx/>
              <a:buFont typeface="+mj-lt"/>
              <a:buAutoNum type="arabicPeriod"/>
            </a:pPr>
            <a:r>
              <a:rPr lang="en-US" dirty="0">
                <a:solidFill>
                  <a:srgbClr val="000000"/>
                </a:solidFill>
                <a:latin typeface="Arial"/>
                <a:cs typeface="Arial"/>
              </a:rPr>
              <a:t>Resources, Support, and Next Steps</a:t>
            </a:r>
          </a:p>
          <a:p>
            <a:pPr marL="514350" indent="-514350">
              <a:buClrTx/>
              <a:buFont typeface="+mj-lt"/>
              <a:buAutoNum type="arabicPeriod"/>
            </a:pPr>
            <a:endParaRPr lang="en-US" dirty="0">
              <a:solidFill>
                <a:srgbClr val="101D35"/>
              </a:solidFill>
              <a:latin typeface="Arial"/>
              <a:cs typeface="Arial"/>
            </a:endParaRP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AEE3FFED-666D-FCDD-5269-A07B75C217BE}"/>
              </a:ext>
            </a:extLst>
          </p:cNvPr>
          <p:cNvSpPr>
            <a:spLocks noGrp="1"/>
          </p:cNvSpPr>
          <p:nvPr>
            <p:ph type="sldNum" sz="quarter" idx="12"/>
          </p:nvPr>
        </p:nvSpPr>
        <p:spPr/>
        <p:txBody>
          <a:bodyPr/>
          <a:lstStyle/>
          <a:p>
            <a:fld id="{68A8D22E-6BC5-9E47-900C-2BB94685D9F5}" type="slidenum">
              <a:rPr lang="en-US" smtClean="0"/>
              <a:t>5</a:t>
            </a:fld>
            <a:endParaRPr lang="en-US"/>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idx="4294967295"/>
          </p:nvPr>
        </p:nvSpPr>
        <p:spPr>
          <a:xfrm>
            <a:off x="2764972" y="2997994"/>
            <a:ext cx="8741228" cy="862012"/>
          </a:xfrm>
        </p:spPr>
        <p:txBody>
          <a:bodyPr>
            <a:normAutofit fontScale="90000"/>
          </a:bodyPr>
          <a:lstStyle/>
          <a:p>
            <a:r>
              <a:rPr lang="en-US" sz="5300">
                <a:solidFill>
                  <a:schemeClr val="tx1"/>
                </a:solidFill>
                <a:latin typeface="Arial" panose="020B0604020202020204" pitchFamily="34" charset="0"/>
                <a:cs typeface="Arial" panose="020B0604020202020204" pitchFamily="34" charset="0"/>
              </a:rPr>
              <a:t>1. </a:t>
            </a:r>
            <a:r>
              <a:rPr lang="en-US" altLang="zh-CN" sz="5300">
                <a:solidFill>
                  <a:schemeClr val="tx1"/>
                </a:solidFill>
                <a:latin typeface="Arial" panose="020B0604020202020204" pitchFamily="34" charset="0"/>
                <a:cs typeface="Arial" panose="020B0604020202020204" pitchFamily="34" charset="0"/>
              </a:rPr>
              <a:t>Updates to Classes in the MCAS Portal</a:t>
            </a:r>
            <a:br>
              <a:rPr lang="zh-CN" altLang="en-US" sz="6000">
                <a:solidFill>
                  <a:schemeClr val="accent1">
                    <a:lumMod val="50000"/>
                  </a:schemeClr>
                </a:solidFill>
              </a:rPr>
            </a:br>
            <a:endParaRPr lang="en-US">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EFA51556-627A-F4B1-BB89-89F2DA2FC201}"/>
              </a:ext>
            </a:extLst>
          </p:cNvPr>
          <p:cNvSpPr>
            <a:spLocks noGrp="1"/>
          </p:cNvSpPr>
          <p:nvPr>
            <p:ph type="sldNum" sz="quarter" idx="12"/>
          </p:nvPr>
        </p:nvSpPr>
        <p:spPr/>
        <p:txBody>
          <a:bodyPr/>
          <a:lstStyle/>
          <a:p>
            <a:fld id="{68A8D22E-6BC5-9E47-900C-2BB94685D9F5}" type="slidenum">
              <a:rPr lang="en-US" smtClean="0"/>
              <a:pPr/>
              <a:t>6</a:t>
            </a:fld>
            <a:endParaRPr lang="en-US"/>
          </a:p>
        </p:txBody>
      </p:sp>
    </p:spTree>
    <p:extLst>
      <p:ext uri="{BB962C8B-B14F-4D97-AF65-F5344CB8AC3E}">
        <p14:creationId xmlns:p14="http://schemas.microsoft.com/office/powerpoint/2010/main" val="156754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C9770-D519-3EE1-D242-989F4EB0EF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1D1C82-B675-9EAC-C94F-7063313E79A3}"/>
              </a:ext>
            </a:extLst>
          </p:cNvPr>
          <p:cNvSpPr>
            <a:spLocks noGrp="1"/>
          </p:cNvSpPr>
          <p:nvPr>
            <p:ph type="title"/>
          </p:nvPr>
        </p:nvSpPr>
        <p:spPr/>
        <p:txBody>
          <a:bodyPr>
            <a:normAutofit/>
          </a:bodyPr>
          <a:lstStyle/>
          <a:p>
            <a:r>
              <a:rPr lang="en-US" sz="4000">
                <a:latin typeface="Arial"/>
                <a:cs typeface="Arial"/>
              </a:rPr>
              <a:t>Overview of Classes</a:t>
            </a:r>
            <a:endParaRPr lang="en-US"/>
          </a:p>
        </p:txBody>
      </p:sp>
      <p:sp>
        <p:nvSpPr>
          <p:cNvPr id="3" name="Text Placeholder 2">
            <a:extLst>
              <a:ext uri="{FF2B5EF4-FFF2-40B4-BE49-F238E27FC236}">
                <a16:creationId xmlns:a16="http://schemas.microsoft.com/office/drawing/2014/main" id="{C6517284-F2FE-1C23-536B-9A786C6E4B72}"/>
              </a:ext>
            </a:extLst>
          </p:cNvPr>
          <p:cNvSpPr>
            <a:spLocks noGrp="1"/>
          </p:cNvSpPr>
          <p:nvPr>
            <p:ph idx="1"/>
          </p:nvPr>
        </p:nvSpPr>
        <p:spPr>
          <a:xfrm>
            <a:off x="150667" y="1591253"/>
            <a:ext cx="11890665" cy="4901622"/>
          </a:xfrm>
        </p:spPr>
        <p:txBody>
          <a:bodyPr vert="horz" lIns="91440" tIns="45720" rIns="91440" bIns="45720" rtlCol="0" anchor="t">
            <a:normAutofit fontScale="92500" lnSpcReduction="20000"/>
          </a:bodyPr>
          <a:lstStyle/>
          <a:p>
            <a:pPr marL="0" indent="0">
              <a:buNone/>
            </a:pPr>
            <a:r>
              <a:rPr lang="en-US" sz="3300" b="1">
                <a:solidFill>
                  <a:srgbClr val="000000"/>
                </a:solidFill>
                <a:latin typeface="Arial"/>
                <a:cs typeface="Arial"/>
              </a:rPr>
              <a:t>What is not changing?</a:t>
            </a:r>
          </a:p>
          <a:p>
            <a:r>
              <a:rPr lang="en-US">
                <a:solidFill>
                  <a:srgbClr val="000000"/>
                </a:solidFill>
                <a:latin typeface="Arial"/>
                <a:cs typeface="Arial"/>
              </a:rPr>
              <a:t>A class is a group of students in the MCAS Portal who will take the same test in the same place at the same time. </a:t>
            </a:r>
            <a:endParaRPr lang="en-US">
              <a:solidFill>
                <a:srgbClr val="000000"/>
              </a:solidFill>
            </a:endParaRPr>
          </a:p>
          <a:p>
            <a:r>
              <a:rPr lang="en-US">
                <a:solidFill>
                  <a:srgbClr val="000000"/>
                </a:solidFill>
                <a:latin typeface="Arial"/>
                <a:cs typeface="Arial"/>
              </a:rPr>
              <a:t>Up to 250 students allowed in a class in the MCAS Portal. </a:t>
            </a:r>
            <a:endParaRPr lang="en-US">
              <a:solidFill>
                <a:srgbClr val="000000"/>
              </a:solidFill>
            </a:endParaRPr>
          </a:p>
          <a:p>
            <a:r>
              <a:rPr lang="en-US">
                <a:solidFill>
                  <a:srgbClr val="000000"/>
                </a:solidFill>
                <a:latin typeface="Arial"/>
                <a:cs typeface="Arial"/>
              </a:rPr>
              <a:t>Classes can be created using one of three methods:</a:t>
            </a:r>
          </a:p>
          <a:p>
            <a:pPr lvl="1"/>
            <a:r>
              <a:rPr lang="en-US">
                <a:solidFill>
                  <a:srgbClr val="000000"/>
                </a:solidFill>
                <a:latin typeface="Arial"/>
                <a:cs typeface="Arial"/>
              </a:rPr>
              <a:t>Student Registration import/export</a:t>
            </a:r>
          </a:p>
          <a:p>
            <a:pPr lvl="1"/>
            <a:r>
              <a:rPr lang="en-US">
                <a:solidFill>
                  <a:srgbClr val="000000"/>
                </a:solidFill>
                <a:latin typeface="Arial"/>
                <a:cs typeface="Arial"/>
              </a:rPr>
              <a:t>Class Upload file</a:t>
            </a:r>
          </a:p>
          <a:p>
            <a:pPr lvl="1"/>
            <a:r>
              <a:rPr lang="en-US">
                <a:solidFill>
                  <a:srgbClr val="000000"/>
                </a:solidFill>
                <a:latin typeface="Arial"/>
                <a:cs typeface="Arial"/>
              </a:rPr>
              <a:t>manually one at a time through the MCAS Portal user interface</a:t>
            </a:r>
          </a:p>
          <a:p>
            <a:r>
              <a:rPr lang="en-US">
                <a:solidFill>
                  <a:srgbClr val="000000"/>
                </a:solidFill>
              </a:rPr>
              <a:t>DESE recommends waiting until approximately two weeks before test administration to place students into classes in the MCAS Portal. </a:t>
            </a:r>
            <a:endParaRPr lang="en-US">
              <a:solidFill>
                <a:srgbClr val="000000"/>
              </a:solidFill>
              <a:latin typeface="Arial"/>
              <a:cs typeface="Arial"/>
            </a:endParaRPr>
          </a:p>
          <a:p>
            <a:r>
              <a:rPr lang="en-US">
                <a:solidFill>
                  <a:srgbClr val="000000"/>
                </a:solidFill>
                <a:latin typeface="Arial"/>
                <a:cs typeface="Arial"/>
              </a:rPr>
              <a:t>Certain accommodations require that students are placed in a class only with other students that have the same accommodation (Spanish/English, Human Read-Aloud, Human Signer). </a:t>
            </a:r>
            <a:endParaRPr lang="en-US">
              <a:solidFill>
                <a:srgbClr val="000000"/>
              </a:solidFill>
            </a:endParaRPr>
          </a:p>
          <a:p>
            <a:pPr marL="0" indent="0">
              <a:buNone/>
            </a:pPr>
            <a:endParaRPr lang="en-US">
              <a:solidFill>
                <a:srgbClr val="101D35"/>
              </a:solidFill>
            </a:endParaRPr>
          </a:p>
        </p:txBody>
      </p:sp>
      <p:sp>
        <p:nvSpPr>
          <p:cNvPr id="6" name="Slide Number Placeholder 5">
            <a:extLst>
              <a:ext uri="{FF2B5EF4-FFF2-40B4-BE49-F238E27FC236}">
                <a16:creationId xmlns:a16="http://schemas.microsoft.com/office/drawing/2014/main" id="{D35AA150-2913-A512-620A-E981DF887A86}"/>
              </a:ext>
            </a:extLst>
          </p:cNvPr>
          <p:cNvSpPr>
            <a:spLocks noGrp="1"/>
          </p:cNvSpPr>
          <p:nvPr>
            <p:ph type="sldNum" sz="quarter" idx="12"/>
          </p:nvPr>
        </p:nvSpPr>
        <p:spPr/>
        <p:txBody>
          <a:bodyPr/>
          <a:lstStyle/>
          <a:p>
            <a:fld id="{68A8D22E-6BC5-9E47-900C-2BB94685D9F5}" type="slidenum">
              <a:rPr lang="en-US" smtClean="0"/>
              <a:t>7</a:t>
            </a:fld>
            <a:endParaRPr lang="en-US"/>
          </a:p>
        </p:txBody>
      </p:sp>
    </p:spTree>
    <p:extLst>
      <p:ext uri="{BB962C8B-B14F-4D97-AF65-F5344CB8AC3E}">
        <p14:creationId xmlns:p14="http://schemas.microsoft.com/office/powerpoint/2010/main" val="390156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C456-7A82-C9DC-F227-B833AABCB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BC5D1-63F5-55D0-AED6-7E2FE1F2DA8D}"/>
              </a:ext>
            </a:extLst>
          </p:cNvPr>
          <p:cNvSpPr>
            <a:spLocks noGrp="1"/>
          </p:cNvSpPr>
          <p:nvPr>
            <p:ph type="title"/>
          </p:nvPr>
        </p:nvSpPr>
        <p:spPr/>
        <p:txBody>
          <a:bodyPr>
            <a:normAutofit/>
          </a:bodyPr>
          <a:lstStyle/>
          <a:p>
            <a:r>
              <a:rPr lang="en-US" sz="4000">
                <a:latin typeface="Arial"/>
                <a:cs typeface="Arial"/>
              </a:rPr>
              <a:t>Course-Level Classes</a:t>
            </a:r>
            <a:endParaRPr lang="en-US"/>
          </a:p>
        </p:txBody>
      </p:sp>
      <p:sp>
        <p:nvSpPr>
          <p:cNvPr id="3" name="Text Placeholder 2">
            <a:extLst>
              <a:ext uri="{FF2B5EF4-FFF2-40B4-BE49-F238E27FC236}">
                <a16:creationId xmlns:a16="http://schemas.microsoft.com/office/drawing/2014/main" id="{F48083C0-4D4B-1E69-63B5-AC2C08E4B52F}"/>
              </a:ext>
            </a:extLst>
          </p:cNvPr>
          <p:cNvSpPr>
            <a:spLocks noGrp="1"/>
          </p:cNvSpPr>
          <p:nvPr>
            <p:ph idx="1"/>
          </p:nvPr>
        </p:nvSpPr>
        <p:spPr>
          <a:xfrm>
            <a:off x="173179" y="1461052"/>
            <a:ext cx="11890665" cy="5278318"/>
          </a:xfrm>
        </p:spPr>
        <p:txBody>
          <a:bodyPr vert="horz" lIns="91440" tIns="45720" rIns="91440" bIns="45720" rtlCol="0" anchor="t">
            <a:normAutofit fontScale="77500" lnSpcReduction="20000"/>
          </a:bodyPr>
          <a:lstStyle/>
          <a:p>
            <a:pPr>
              <a:lnSpc>
                <a:spcPct val="120000"/>
              </a:lnSpc>
            </a:pPr>
            <a:r>
              <a:rPr lang="en-US" b="1" dirty="0">
                <a:solidFill>
                  <a:srgbClr val="000000"/>
                </a:solidFill>
                <a:latin typeface="Arial"/>
                <a:cs typeface="Arial"/>
              </a:rPr>
              <a:t>New for 2026, beginning with the February Science administration</a:t>
            </a:r>
            <a:r>
              <a:rPr lang="en-US" dirty="0">
                <a:solidFill>
                  <a:srgbClr val="000000"/>
                </a:solidFill>
                <a:latin typeface="Arial"/>
                <a:cs typeface="Arial"/>
              </a:rPr>
              <a:t>: </a:t>
            </a:r>
            <a:r>
              <a:rPr lang="en-US" b="1" dirty="0">
                <a:solidFill>
                  <a:srgbClr val="000000"/>
                </a:solidFill>
                <a:latin typeface="Arial"/>
                <a:cs typeface="Arial"/>
              </a:rPr>
              <a:t>High schools will use course-level instead of grade-level classes in the MCAS Portal. </a:t>
            </a:r>
          </a:p>
          <a:p>
            <a:pPr>
              <a:lnSpc>
                <a:spcPct val="120000"/>
              </a:lnSpc>
            </a:pPr>
            <a:r>
              <a:rPr lang="en-US" b="1" dirty="0">
                <a:solidFill>
                  <a:srgbClr val="000000"/>
                </a:solidFill>
              </a:rPr>
              <a:t>What is a course-level class? </a:t>
            </a:r>
          </a:p>
          <a:p>
            <a:pPr lvl="1">
              <a:lnSpc>
                <a:spcPct val="120000"/>
              </a:lnSpc>
            </a:pPr>
            <a:r>
              <a:rPr lang="en-US" dirty="0">
                <a:solidFill>
                  <a:srgbClr val="000000"/>
                </a:solidFill>
              </a:rPr>
              <a:t>A course-level class is a class in the MCAS Portal </a:t>
            </a:r>
            <a:r>
              <a:rPr lang="en-US" b="1" dirty="0">
                <a:solidFill>
                  <a:srgbClr val="000000"/>
                </a:solidFill>
              </a:rPr>
              <a:t>grouped by test subject, not grade level. </a:t>
            </a:r>
          </a:p>
          <a:p>
            <a:pPr lvl="2">
              <a:lnSpc>
                <a:spcPct val="120000"/>
              </a:lnSpc>
            </a:pPr>
            <a:r>
              <a:rPr lang="en-US" dirty="0">
                <a:solidFill>
                  <a:srgbClr val="000000"/>
                </a:solidFill>
                <a:latin typeface="Arial"/>
                <a:cs typeface="Arial"/>
              </a:rPr>
              <a:t>e.g., Grade 9 and grade 10 students taking Biology at the same time in the same classroom will now be placed into the same class in the MCAS Portal, and will have the same access code. </a:t>
            </a:r>
            <a:endParaRPr lang="en-US" b="1" dirty="0">
              <a:solidFill>
                <a:srgbClr val="000000"/>
              </a:solidFill>
            </a:endParaRPr>
          </a:p>
          <a:p>
            <a:pPr>
              <a:lnSpc>
                <a:spcPct val="120000"/>
              </a:lnSpc>
            </a:pPr>
            <a:r>
              <a:rPr lang="en-US" b="1" dirty="0">
                <a:solidFill>
                  <a:srgbClr val="000000"/>
                </a:solidFill>
                <a:latin typeface="Arial"/>
                <a:cs typeface="Arial"/>
              </a:rPr>
              <a:t>Why this change?</a:t>
            </a:r>
          </a:p>
          <a:p>
            <a:pPr lvl="1">
              <a:lnSpc>
                <a:spcPct val="120000"/>
              </a:lnSpc>
            </a:pPr>
            <a:r>
              <a:rPr lang="en-US" dirty="0">
                <a:solidFill>
                  <a:srgbClr val="000000"/>
                </a:solidFill>
                <a:latin typeface="Arial"/>
                <a:cs typeface="Arial"/>
              </a:rPr>
              <a:t>This will allow high schools to group students in multiple grade levels taking the same test in the same class. Students in the same class have the same access code. </a:t>
            </a:r>
          </a:p>
          <a:p>
            <a:pPr>
              <a:lnSpc>
                <a:spcPct val="120000"/>
              </a:lnSpc>
            </a:pPr>
            <a:r>
              <a:rPr lang="en-US" b="1" dirty="0">
                <a:solidFill>
                  <a:srgbClr val="000000"/>
                </a:solidFill>
              </a:rPr>
              <a:t>High schools must use course-level classes for all 2026 administrations, not grade-level classes. </a:t>
            </a:r>
          </a:p>
          <a:p>
            <a:pPr>
              <a:lnSpc>
                <a:spcPct val="120000"/>
              </a:lnSpc>
            </a:pPr>
            <a:r>
              <a:rPr lang="en-US" dirty="0">
                <a:solidFill>
                  <a:srgbClr val="000000"/>
                </a:solidFill>
                <a:latin typeface="Arial"/>
                <a:cs typeface="Arial"/>
              </a:rPr>
              <a:t>Instructions will be in the Guide to Creating Course-Level Classes, which will be available by January 2026.</a:t>
            </a:r>
            <a:r>
              <a:rPr lang="en-US" b="1" dirty="0">
                <a:solidFill>
                  <a:srgbClr val="000000"/>
                </a:solidFill>
              </a:rPr>
              <a:t> </a:t>
            </a:r>
          </a:p>
        </p:txBody>
      </p:sp>
      <p:sp>
        <p:nvSpPr>
          <p:cNvPr id="6" name="Slide Number Placeholder 5">
            <a:extLst>
              <a:ext uri="{FF2B5EF4-FFF2-40B4-BE49-F238E27FC236}">
                <a16:creationId xmlns:a16="http://schemas.microsoft.com/office/drawing/2014/main" id="{B2B1F718-3C6E-B6BB-4EDB-1018F9D43DE3}"/>
              </a:ext>
            </a:extLst>
          </p:cNvPr>
          <p:cNvSpPr>
            <a:spLocks noGrp="1"/>
          </p:cNvSpPr>
          <p:nvPr>
            <p:ph type="sldNum" sz="quarter" idx="12"/>
          </p:nvPr>
        </p:nvSpPr>
        <p:spPr/>
        <p:txBody>
          <a:bodyPr/>
          <a:lstStyle/>
          <a:p>
            <a:fld id="{68A8D22E-6BC5-9E47-900C-2BB94685D9F5}" type="slidenum">
              <a:rPr lang="en-US" smtClean="0"/>
              <a:t>8</a:t>
            </a:fld>
            <a:endParaRPr lang="en-US"/>
          </a:p>
        </p:txBody>
      </p:sp>
    </p:spTree>
    <p:extLst>
      <p:ext uri="{BB962C8B-B14F-4D97-AF65-F5344CB8AC3E}">
        <p14:creationId xmlns:p14="http://schemas.microsoft.com/office/powerpoint/2010/main" val="347244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8BD4-8B07-E772-8835-AC8A650C7D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A02BB-CE4F-FC57-8889-A6227C0164A0}"/>
              </a:ext>
            </a:extLst>
          </p:cNvPr>
          <p:cNvSpPr>
            <a:spLocks noGrp="1"/>
          </p:cNvSpPr>
          <p:nvPr>
            <p:ph type="title"/>
          </p:nvPr>
        </p:nvSpPr>
        <p:spPr/>
        <p:txBody>
          <a:bodyPr>
            <a:normAutofit/>
          </a:bodyPr>
          <a:lstStyle/>
          <a:p>
            <a:r>
              <a:rPr lang="en-US" sz="4000">
                <a:latin typeface="Arial"/>
                <a:cs typeface="Arial"/>
              </a:rPr>
              <a:t>Course-Level Class Naming Convention</a:t>
            </a:r>
            <a:endParaRPr lang="en-US"/>
          </a:p>
        </p:txBody>
      </p:sp>
      <p:sp>
        <p:nvSpPr>
          <p:cNvPr id="3" name="Text Placeholder 2">
            <a:extLst>
              <a:ext uri="{FF2B5EF4-FFF2-40B4-BE49-F238E27FC236}">
                <a16:creationId xmlns:a16="http://schemas.microsoft.com/office/drawing/2014/main" id="{FDF422AB-62BE-F5EE-6736-9B11DFFEE78E}"/>
              </a:ext>
            </a:extLst>
          </p:cNvPr>
          <p:cNvSpPr>
            <a:spLocks noGrp="1"/>
          </p:cNvSpPr>
          <p:nvPr>
            <p:ph idx="1"/>
          </p:nvPr>
        </p:nvSpPr>
        <p:spPr>
          <a:xfrm>
            <a:off x="177881" y="1591253"/>
            <a:ext cx="11877058" cy="4414692"/>
          </a:xfrm>
        </p:spPr>
        <p:txBody>
          <a:bodyPr vert="horz" lIns="91440" tIns="45720" rIns="91440" bIns="45720" rtlCol="0" anchor="t">
            <a:normAutofit/>
          </a:bodyPr>
          <a:lstStyle/>
          <a:p>
            <a:r>
              <a:rPr lang="en-US" dirty="0">
                <a:solidFill>
                  <a:srgbClr val="000000"/>
                </a:solidFill>
                <a:latin typeface="Arial"/>
                <a:cs typeface="Arial"/>
              </a:rPr>
              <a:t>Class naming convention</a:t>
            </a:r>
            <a:endParaRPr lang="en-US" dirty="0">
              <a:solidFill>
                <a:srgbClr val="000000"/>
              </a:solidFill>
            </a:endParaRPr>
          </a:p>
          <a:p>
            <a:pPr lvl="1"/>
            <a:r>
              <a:rPr lang="en-US" dirty="0">
                <a:solidFill>
                  <a:srgbClr val="000000"/>
                </a:solidFill>
                <a:latin typeface="Arial"/>
                <a:cs typeface="Arial"/>
              </a:rPr>
              <a:t>Course-level classes created manually and classes created through the class upload file will have the content area and school code automatically added to the class name. </a:t>
            </a:r>
          </a:p>
          <a:p>
            <a:pPr lvl="2"/>
            <a:r>
              <a:rPr lang="en-US" sz="2200" dirty="0">
                <a:solidFill>
                  <a:srgbClr val="000000"/>
                </a:solidFill>
                <a:latin typeface="Arial"/>
                <a:cs typeface="Arial"/>
              </a:rPr>
              <a:t>These class names will follow the naming convention: content area-class name-school code</a:t>
            </a:r>
          </a:p>
          <a:p>
            <a:pPr lvl="3"/>
            <a:r>
              <a:rPr lang="en-US" sz="2000" dirty="0">
                <a:solidFill>
                  <a:srgbClr val="000000"/>
                </a:solidFill>
                <a:latin typeface="Arial"/>
                <a:cs typeface="Arial"/>
              </a:rPr>
              <a:t>Example: Science-Demo Class-00001111</a:t>
            </a:r>
          </a:p>
          <a:p>
            <a:pPr lvl="1"/>
            <a:r>
              <a:rPr lang="en-US" dirty="0">
                <a:solidFill>
                  <a:srgbClr val="000000"/>
                </a:solidFill>
                <a:latin typeface="Arial"/>
                <a:cs typeface="Arial"/>
              </a:rPr>
              <a:t>Course-level classes created through Student Registration will also include test code. </a:t>
            </a:r>
          </a:p>
          <a:p>
            <a:pPr lvl="2"/>
            <a:r>
              <a:rPr lang="en-US" sz="2200" dirty="0">
                <a:solidFill>
                  <a:srgbClr val="000000"/>
                </a:solidFill>
                <a:latin typeface="Arial"/>
                <a:cs typeface="Arial"/>
              </a:rPr>
              <a:t>These class names will follow the naming convention: test code-content area-class name-school code</a:t>
            </a:r>
          </a:p>
          <a:p>
            <a:pPr lvl="3"/>
            <a:r>
              <a:rPr lang="en-US" sz="2000" dirty="0">
                <a:solidFill>
                  <a:srgbClr val="000000"/>
                </a:solidFill>
                <a:latin typeface="Arial"/>
                <a:cs typeface="Arial"/>
              </a:rPr>
              <a:t>Example: BIOFEB-Science-Demo Class-00001111</a:t>
            </a:r>
          </a:p>
          <a:p>
            <a:pPr marL="457200" lvl="1" indent="0">
              <a:buNone/>
            </a:pPr>
            <a:endParaRPr lang="en-US" dirty="0">
              <a:solidFill>
                <a:srgbClr val="101D35"/>
              </a:solidFill>
              <a:latin typeface="Arial"/>
              <a:cs typeface="Arial"/>
            </a:endParaRPr>
          </a:p>
        </p:txBody>
      </p:sp>
      <p:sp>
        <p:nvSpPr>
          <p:cNvPr id="6" name="Slide Number Placeholder 5">
            <a:extLst>
              <a:ext uri="{FF2B5EF4-FFF2-40B4-BE49-F238E27FC236}">
                <a16:creationId xmlns:a16="http://schemas.microsoft.com/office/drawing/2014/main" id="{8E154929-6ED3-3E4C-2923-EDC101154771}"/>
              </a:ext>
            </a:extLst>
          </p:cNvPr>
          <p:cNvSpPr>
            <a:spLocks noGrp="1"/>
          </p:cNvSpPr>
          <p:nvPr>
            <p:ph type="sldNum" sz="quarter" idx="12"/>
          </p:nvPr>
        </p:nvSpPr>
        <p:spPr/>
        <p:txBody>
          <a:bodyPr/>
          <a:lstStyle/>
          <a:p>
            <a:fld id="{68A8D22E-6BC5-9E47-900C-2BB94685D9F5}" type="slidenum">
              <a:rPr lang="en-US" smtClean="0"/>
              <a:t>9</a:t>
            </a:fld>
            <a:endParaRPr lang="en-US"/>
          </a:p>
        </p:txBody>
      </p:sp>
    </p:spTree>
    <p:extLst>
      <p:ext uri="{BB962C8B-B14F-4D97-AF65-F5344CB8AC3E}">
        <p14:creationId xmlns:p14="http://schemas.microsoft.com/office/powerpoint/2010/main" val="186136273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8e1cbb6648ebbbbdc999af4fd955d300">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cce4eaa8e4ea8086a2a829bf86ab87a7"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7133ba-eec1-4d51-86ef-7b6d23495175">
      <Terms xmlns="http://schemas.microsoft.com/office/infopath/2007/PartnerControls"/>
    </lcf76f155ced4ddcb4097134ff3c332f>
    <TaxCatchAll xmlns="049449a1-970d-4061-91c8-87f7c4621d9d" xsi:nil="true"/>
    <SharedWithUsers xmlns="049449a1-970d-4061-91c8-87f7c4621d9d">
      <UserInfo>
        <DisplayName>Zalk, Jodie (DESE)</DisplayName>
        <AccountId>18</AccountId>
        <AccountType/>
      </UserInfo>
    </SharedWithUsers>
  </documentManagement>
</p:properties>
</file>

<file path=customXml/itemProps1.xml><?xml version="1.0" encoding="utf-8"?>
<ds:datastoreItem xmlns:ds="http://schemas.openxmlformats.org/officeDocument/2006/customXml" ds:itemID="{99A1E88D-D243-4D61-86CC-40AF9ED59039}">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3.xml><?xml version="1.0" encoding="utf-8"?>
<ds:datastoreItem xmlns:ds="http://schemas.openxmlformats.org/officeDocument/2006/customXml" ds:itemID="{9EAF0FD2-44B7-49AE-A44E-FF3F2848CDD7}">
  <ds:schemaRefs>
    <ds:schemaRef ds:uri="049449a1-970d-4061-91c8-87f7c4621d9d"/>
    <ds:schemaRef ds:uri="980911ef-fd19-4ab4-8fbb-de68ea492ab2"/>
    <ds:schemaRef ds:uri="a9af6258-9f15-4b17-a655-a3684fe979a9"/>
    <ds:schemaRef ds:uri="b7aa0d57-5c7b-45ba-a474-97f743a1c1eb"/>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0</TotalTime>
  <Words>1997</Words>
  <Application>Microsoft Office PowerPoint</Application>
  <PresentationFormat>Widescreen</PresentationFormat>
  <Paragraphs>296</Paragraphs>
  <Slides>34</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等线</vt:lpstr>
      <vt:lpstr>Arial</vt:lpstr>
      <vt:lpstr>Helvetica</vt:lpstr>
      <vt:lpstr>Segoe UI</vt:lpstr>
      <vt:lpstr>1_Office Theme</vt:lpstr>
      <vt:lpstr>Office Hours: February Science Student Registration</vt:lpstr>
      <vt:lpstr>Presenters</vt:lpstr>
      <vt:lpstr>Logistics for This Session </vt:lpstr>
      <vt:lpstr>Slides for This Session </vt:lpstr>
      <vt:lpstr>Today’s Agenda</vt:lpstr>
      <vt:lpstr>1. Updates to Classes in the MCAS Portal </vt:lpstr>
      <vt:lpstr>Overview of Classes</vt:lpstr>
      <vt:lpstr>Course-Level Classes</vt:lpstr>
      <vt:lpstr>Course-Level Class Naming Convention</vt:lpstr>
      <vt:lpstr>Course-Level Class Naming Convention</vt:lpstr>
      <vt:lpstr>Updates to Class Names</vt:lpstr>
      <vt:lpstr>Demonstration</vt:lpstr>
      <vt:lpstr>Uploading Course-Level Classes via the Class Upload file</vt:lpstr>
      <vt:lpstr>Uploading Course-Level Classes via the Class Upload file</vt:lpstr>
      <vt:lpstr>Manually Creating Course-Level Classes</vt:lpstr>
      <vt:lpstr>Manually Creating Course-Level Classes</vt:lpstr>
      <vt:lpstr>Creating Course-Level Classes through the Student Registration File</vt:lpstr>
      <vt:lpstr>2. Batch Printing Student Logins </vt:lpstr>
      <vt:lpstr>Batch Printing Student Logins</vt:lpstr>
      <vt:lpstr>Demonstration</vt:lpstr>
      <vt:lpstr>Batch Printing Student Logins for a Selected Test</vt:lpstr>
      <vt:lpstr>Batch Printing Student Logins for a Selected Test</vt:lpstr>
      <vt:lpstr>Batch Printing Student Logins for a Selected Subject</vt:lpstr>
      <vt:lpstr>Batch Printing Student Logins for a Selected Subject</vt:lpstr>
      <vt:lpstr>3. Q&amp;A and Additional Demonstrations</vt:lpstr>
      <vt:lpstr>Questions &amp; Answers</vt:lpstr>
      <vt:lpstr>Poll Question</vt:lpstr>
      <vt:lpstr>4. Resources, Support, and Next Steps</vt:lpstr>
      <vt:lpstr>Additional Resources</vt:lpstr>
      <vt:lpstr>Upcoming Trainings – January 2026</vt:lpstr>
      <vt:lpstr>Upcoming Trainings – February and March 2026</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Cullen, Shannon (DESE)</cp:lastModifiedBy>
  <cp:revision>1</cp:revision>
  <cp:lastPrinted>2020-01-24T16:15:48Z</cp:lastPrinted>
  <dcterms:created xsi:type="dcterms:W3CDTF">2018-01-22T18:15:09Z</dcterms:created>
  <dcterms:modified xsi:type="dcterms:W3CDTF">2025-11-19T18:28:04Z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Order">
    <vt:r8>66800</vt:r8>
  </property>
  <property fmtid="{D5CDD505-2E9C-101B-9397-08002B2CF9AE}" pid="19" name="ComplianceAssetId">
    <vt:lpwstr/>
  </property>
  <property fmtid="{D5CDD505-2E9C-101B-9397-08002B2CF9AE}" pid="20" name="_ExtendedDescription">
    <vt:lpwstr/>
  </property>
  <property fmtid="{D5CDD505-2E9C-101B-9397-08002B2CF9AE}" pid="21" name="TriggerFlowInfo">
    <vt:lpwstr/>
  </property>
  <property fmtid="{D5CDD505-2E9C-101B-9397-08002B2CF9AE}" pid="22" name="ContentTypeId">
    <vt:lpwstr>0x0101001632492CAC103A49A985C1EA3C99F8E6</vt:lpwstr>
  </property>
</Properties>
</file>