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96"/>
  </p:notesMasterIdLst>
  <p:handoutMasterIdLst>
    <p:handoutMasterId r:id="rId97"/>
  </p:handoutMasterIdLst>
  <p:sldIdLst>
    <p:sldId id="280" r:id="rId5"/>
    <p:sldId id="359" r:id="rId6"/>
    <p:sldId id="1184" r:id="rId7"/>
    <p:sldId id="1274" r:id="rId8"/>
    <p:sldId id="1171" r:id="rId9"/>
    <p:sldId id="1262" r:id="rId10"/>
    <p:sldId id="1383" r:id="rId11"/>
    <p:sldId id="1195" r:id="rId12"/>
    <p:sldId id="1493" r:id="rId13"/>
    <p:sldId id="1463" r:id="rId14"/>
    <p:sldId id="1448" r:id="rId15"/>
    <p:sldId id="1494" r:id="rId16"/>
    <p:sldId id="1478" r:id="rId17"/>
    <p:sldId id="1449" r:id="rId18"/>
    <p:sldId id="1495" r:id="rId19"/>
    <p:sldId id="1496" r:id="rId20"/>
    <p:sldId id="1483" r:id="rId21"/>
    <p:sldId id="1219" r:id="rId22"/>
    <p:sldId id="1172" r:id="rId23"/>
    <p:sldId id="1451" r:id="rId24"/>
    <p:sldId id="1446" r:id="rId25"/>
    <p:sldId id="1462" r:id="rId26"/>
    <p:sldId id="1457" r:id="rId27"/>
    <p:sldId id="1222" r:id="rId28"/>
    <p:sldId id="1445" r:id="rId29"/>
    <p:sldId id="1385" r:id="rId30"/>
    <p:sldId id="1360" r:id="rId31"/>
    <p:sldId id="1357" r:id="rId32"/>
    <p:sldId id="1358" r:id="rId33"/>
    <p:sldId id="1359" r:id="rId34"/>
    <p:sldId id="1492" r:id="rId35"/>
    <p:sldId id="1376" r:id="rId36"/>
    <p:sldId id="1452" r:id="rId37"/>
    <p:sldId id="1475" r:id="rId38"/>
    <p:sldId id="1472" r:id="rId39"/>
    <p:sldId id="1473" r:id="rId40"/>
    <p:sldId id="1454" r:id="rId41"/>
    <p:sldId id="1455" r:id="rId42"/>
    <p:sldId id="1402" r:id="rId43"/>
    <p:sldId id="1363" r:id="rId44"/>
    <p:sldId id="1465" r:id="rId45"/>
    <p:sldId id="1339" r:id="rId46"/>
    <p:sldId id="1411" r:id="rId47"/>
    <p:sldId id="1394" r:id="rId48"/>
    <p:sldId id="1335" r:id="rId49"/>
    <p:sldId id="1471" r:id="rId50"/>
    <p:sldId id="1474" r:id="rId51"/>
    <p:sldId id="1486" r:id="rId52"/>
    <p:sldId id="1487" r:id="rId53"/>
    <p:sldId id="1488" r:id="rId54"/>
    <p:sldId id="1489" r:id="rId55"/>
    <p:sldId id="1490" r:id="rId56"/>
    <p:sldId id="1456" r:id="rId57"/>
    <p:sldId id="1398" r:id="rId58"/>
    <p:sldId id="1399" r:id="rId59"/>
    <p:sldId id="292" r:id="rId60"/>
    <p:sldId id="1365" r:id="rId61"/>
    <p:sldId id="1328" r:id="rId62"/>
    <p:sldId id="1367" r:id="rId63"/>
    <p:sldId id="1368" r:id="rId64"/>
    <p:sldId id="1369" r:id="rId65"/>
    <p:sldId id="1370" r:id="rId66"/>
    <p:sldId id="1371" r:id="rId67"/>
    <p:sldId id="1403" r:id="rId68"/>
    <p:sldId id="1372" r:id="rId69"/>
    <p:sldId id="1466" r:id="rId70"/>
    <p:sldId id="1336" r:id="rId71"/>
    <p:sldId id="1459" r:id="rId72"/>
    <p:sldId id="1460" r:id="rId73"/>
    <p:sldId id="1467" r:id="rId74"/>
    <p:sldId id="1458" r:id="rId75"/>
    <p:sldId id="1497" r:id="rId76"/>
    <p:sldId id="1477" r:id="rId77"/>
    <p:sldId id="1481" r:id="rId78"/>
    <p:sldId id="1480" r:id="rId79"/>
    <p:sldId id="1479" r:id="rId80"/>
    <p:sldId id="1491" r:id="rId81"/>
    <p:sldId id="1461" r:id="rId82"/>
    <p:sldId id="1381" r:id="rId83"/>
    <p:sldId id="1400" r:id="rId84"/>
    <p:sldId id="1401" r:id="rId85"/>
    <p:sldId id="1384" r:id="rId86"/>
    <p:sldId id="1450" r:id="rId87"/>
    <p:sldId id="1373" r:id="rId88"/>
    <p:sldId id="1380" r:id="rId89"/>
    <p:sldId id="1484" r:id="rId90"/>
    <p:sldId id="1453" r:id="rId91"/>
    <p:sldId id="1485" r:id="rId92"/>
    <p:sldId id="1298" r:id="rId93"/>
    <p:sldId id="311" r:id="rId94"/>
    <p:sldId id="1264" r:id="rId95"/>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DB8D06-1536-F0B5-7B92-A5EFA48C1A7F}" name="Dezarae Blossomgame" initials="DB" userId="S::Dezarae.Blossomgame@cognia.org::9589b920-5268-4276-82f2-61369d2bfdb2" providerId="AD"/>
  <p188:author id="{DBB5EE4D-C1DE-6B60-4A92-3C8A6A2DF40E}" name="Abbie Currier" initials="AC" userId="S::acurrier_emetric.net#ext#@cogniaorg.onmicrosoft.com::207e5a5e-dc4f-4e8d-a6ed-459ba44175f0" providerId="AD"/>
  <p188:author id="{CD201857-0226-EC5D-C27F-5E8B7A79CF9A}" name="Zalk, Jodie (DESE)" initials="Z(" userId="S::jodie.l.zalk@mass.gov::e1452584-4588-4fe8-8e76-c634323654f0" providerId="AD"/>
  <p188:author id="{BF065B60-68B2-033C-0531-4C24429BD042}" name="Cullen, Shannon (DESE)" initials="CS(" userId="S::Shannon.Cullen@mass.gov::6b1ad6a8-5818-44b3-9274-ccefbf22d13d" providerId="AD"/>
  <p188:author id="{2DDAB86A-D521-A4F8-DC3C-FF0AD3E217C3}" name="Zalk, Jodie (DESE)" initials="JZ" userId="S::Jodie.L.Zalk@mass.gov::e1452584-4588-4fe8-8e76-c634323654f0" providerId="AD"/>
  <p188:author id="{0F47AB81-00CF-DFE1-B153-A417C9AA5F5B}" name="Kaelee Harper" initials="KH" userId="S::kharper_emetric.net#ext#@massgov.onmicrosoft.com::e0822827-054f-4530-970f-a8cd3cee0225" providerId="AD"/>
  <p188:author id="{52CBF4AC-2F2A-CAC0-FF80-696C1D5B8F72}" name="Abbie Currier" initials="AC" userId="S::acurrier@emetric.net::abe16f36-c232-4a49-81f6-0ff344f1a17d" providerId="AD"/>
  <p188:author id="{D2B726C1-6B67-7C9B-17B0-EF1B90BE53D0}" name="Pelychaty, Robert (DESE)" initials="P(" userId="S::robert.pelychaty@mass.gov::4b7f82dc-9b90-4364-a63e-8be2ecd61eb5" providerId="AD"/>
  <p188:author id="{D7C264F7-7DD7-2006-D813-B710073AC89F}" name="Pelychaty, Robert (DESE)" initials="RP"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10" clrIdx="0"/>
  <p:cmAuthor id="1" name="bkelly" initials="bkelly" lastIdx="11" clrIdx="1"/>
  <p:cmAuthor id="2" name="Kenny Taylor EXTERNAL" initials="KTE" lastIdx="15" clrIdx="2">
    <p:extLst>
      <p:ext uri="{19B8F6BF-5375-455C-9EA6-DF929625EA0E}">
        <p15:presenceInfo xmlns:p15="http://schemas.microsoft.com/office/powerpoint/2012/main" userId="Kenny Taylor EXTERNAL" providerId="None"/>
      </p:ext>
    </p:extLst>
  </p:cmAuthor>
  <p:cmAuthor id="3" name="Zalk, Jodie" initials="ZJ" lastIdx="38" clrIdx="3">
    <p:extLst>
      <p:ext uri="{19B8F6BF-5375-455C-9EA6-DF929625EA0E}">
        <p15:presenceInfo xmlns:p15="http://schemas.microsoft.com/office/powerpoint/2012/main" userId="Zalk, Jodie" providerId="None"/>
      </p:ext>
    </p:extLst>
  </p:cmAuthor>
  <p:cmAuthor id="4" name="Pennington, Elizabeth" initials="PE" lastIdx="1" clrIdx="4">
    <p:extLst>
      <p:ext uri="{19B8F6BF-5375-455C-9EA6-DF929625EA0E}">
        <p15:presenceInfo xmlns:p15="http://schemas.microsoft.com/office/powerpoint/2012/main" userId="S::Elizabeth.Pennington@pearson.com::e28ec3e6-d01a-48d6-ac9b-0d88e5d6f329" providerId="AD"/>
      </p:ext>
    </p:extLst>
  </p:cmAuthor>
  <p:cmAuthor id="5" name="Fickes, Robert" initials="FR" lastIdx="60" clrIdx="5">
    <p:extLst>
      <p:ext uri="{19B8F6BF-5375-455C-9EA6-DF929625EA0E}">
        <p15:presenceInfo xmlns:p15="http://schemas.microsoft.com/office/powerpoint/2012/main" userId="S::Robert.Fickes@pearson.com::487722c4-2233-4d12-9c34-d0a002179c4c" providerId="AD"/>
      </p:ext>
    </p:extLst>
  </p:cmAuthor>
  <p:cmAuthor id="6" name="Cullen, Shannon (DESE)" initials="CS(" lastIdx="12" clrIdx="6">
    <p:extLst>
      <p:ext uri="{19B8F6BF-5375-455C-9EA6-DF929625EA0E}">
        <p15:presenceInfo xmlns:p15="http://schemas.microsoft.com/office/powerpoint/2012/main" userId="S::shannon.cullen@doe.mass.edu::6b1ad6a8-5818-44b3-9274-ccefbf22d13d" providerId="AD"/>
      </p:ext>
    </p:extLst>
  </p:cmAuthor>
  <p:cmAuthor id="7" name="Zalk, Jodie (DESE)" initials="ZJ(" lastIdx="21" clrIdx="7">
    <p:extLst>
      <p:ext uri="{19B8F6BF-5375-455C-9EA6-DF929625EA0E}">
        <p15:presenceInfo xmlns:p15="http://schemas.microsoft.com/office/powerpoint/2012/main" userId="S::JZalk@doe.mass.edu::e1452584-4588-4fe8-8e76-c634323654f0" providerId="AD"/>
      </p:ext>
    </p:extLst>
  </p:cmAuthor>
  <p:cmAuthor id="8" name="Cullen, Shannon (DESE)" initials="CS( [2]" lastIdx="127" clrIdx="8">
    <p:extLst>
      <p:ext uri="{19B8F6BF-5375-455C-9EA6-DF929625EA0E}">
        <p15:presenceInfo xmlns:p15="http://schemas.microsoft.com/office/powerpoint/2012/main" userId="S::Shannon.Cullen@mass.gov::6b1ad6a8-5818-44b3-9274-ccefbf22d13d" providerId="AD"/>
      </p:ext>
    </p:extLst>
  </p:cmAuthor>
  <p:cmAuthor id="9" name="Kelley, R. Scott (DESE)" initials="KRS(" lastIdx="16" clrIdx="9">
    <p:extLst>
      <p:ext uri="{19B8F6BF-5375-455C-9EA6-DF929625EA0E}">
        <p15:presenceInfo xmlns:p15="http://schemas.microsoft.com/office/powerpoint/2012/main" userId="S::R.Scott.Kelley@mass.gov::94781df7-8020-4319-920c-b88462c06ab3" providerId="AD"/>
      </p:ext>
    </p:extLst>
  </p:cmAuthor>
  <p:cmAuthor id="10" name="Zalk, Jodie (DESE)" initials="ZJ( [2]" lastIdx="86" clrIdx="10">
    <p:extLst>
      <p:ext uri="{19B8F6BF-5375-455C-9EA6-DF929625EA0E}">
        <p15:presenceInfo xmlns:p15="http://schemas.microsoft.com/office/powerpoint/2012/main" userId="S::Jodie.L.Zalk@mass.gov::e1452584-4588-4fe8-8e76-c634323654f0" providerId="AD"/>
      </p:ext>
    </p:extLst>
  </p:cmAuthor>
  <p:cmAuthor id="11" name="Tompkins, Andrea" initials="TA" lastIdx="11" clrIdx="11">
    <p:extLst>
      <p:ext uri="{19B8F6BF-5375-455C-9EA6-DF929625EA0E}">
        <p15:presenceInfo xmlns:p15="http://schemas.microsoft.com/office/powerpoint/2012/main" userId="S::andrea.tompkins@pearson.com::6ae2736e-5b24-4af4-98bc-79ca7a9e3fa8" providerId="AD"/>
      </p:ext>
    </p:extLst>
  </p:cmAuthor>
  <p:cmAuthor id="12" name="Whitney Woods" initials="WW" lastIdx="2" clrIdx="12">
    <p:extLst>
      <p:ext uri="{19B8F6BF-5375-455C-9EA6-DF929625EA0E}">
        <p15:presenceInfo xmlns:p15="http://schemas.microsoft.com/office/powerpoint/2012/main" userId="S::whitney.woods@pearson.com::38c549b7-54d6-4a1e-b2f6-c31572cbe78b" providerId="AD"/>
      </p:ext>
    </p:extLst>
  </p:cmAuthor>
  <p:cmAuthor id="13" name="Joseph Henkelman" initials="JH" lastIdx="5" clrIdx="13">
    <p:extLst>
      <p:ext uri="{19B8F6BF-5375-455C-9EA6-DF929625EA0E}">
        <p15:presenceInfo xmlns:p15="http://schemas.microsoft.com/office/powerpoint/2012/main" userId="S::Joseph.Henkelman@pearson.com::e82eaec1-b45c-47cd-b767-52b36deebf6c" providerId="AD"/>
      </p:ext>
    </p:extLst>
  </p:cmAuthor>
  <p:cmAuthor id="14" name="Scott Kelley" initials="sk" lastIdx="4" clrIdx="14">
    <p:extLst>
      <p:ext uri="{19B8F6BF-5375-455C-9EA6-DF929625EA0E}">
        <p15:presenceInfo xmlns:p15="http://schemas.microsoft.com/office/powerpoint/2012/main" userId="Scott Kelley" providerId="None"/>
      </p:ext>
    </p:extLst>
  </p:cmAuthor>
  <p:cmAuthor id="15" name="Holly Woodruff" initials="HW" lastIdx="3" clrIdx="15">
    <p:extLst>
      <p:ext uri="{19B8F6BF-5375-455C-9EA6-DF929625EA0E}">
        <p15:presenceInfo xmlns:p15="http://schemas.microsoft.com/office/powerpoint/2012/main" userId="S::holly.woodruff@pearson.com::bd40664c-d0f9-47f6-9555-8f1bf1ec3b14" providerId="AD"/>
      </p:ext>
    </p:extLst>
  </p:cmAuthor>
  <p:cmAuthor id="16" name="Pelychaty, Robert (DESE)" initials="P(" lastIdx="2" clrIdx="16">
    <p:extLst>
      <p:ext uri="{19B8F6BF-5375-455C-9EA6-DF929625EA0E}">
        <p15:presenceInfo xmlns:p15="http://schemas.microsoft.com/office/powerpoint/2012/main" userId="S::robert.pelychaty@mass.gov::4b7f82dc-9b90-4364-a63e-8be2ecd61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AF9FA"/>
    <a:srgbClr val="3647B6"/>
    <a:srgbClr val="101D35"/>
    <a:srgbClr val="0563C1"/>
    <a:srgbClr val="203B6A"/>
    <a:srgbClr val="A18557"/>
    <a:srgbClr val="F9F9FA"/>
    <a:srgbClr val="FFFFFF"/>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490BF9-DA12-2DC8-6ED2-85F58CEC9571}" v="237" dt="2025-10-08T13:12:50.2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104"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105"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llen, Shannon (DESE)" userId="6b1ad6a8-5818-44b3-9274-ccefbf22d13d" providerId="ADAL" clId="{13249EF0-3D39-4FB8-87B7-C88DDD73C044}"/>
    <pc:docChg chg="undo custSel modSld">
      <pc:chgData name="Cullen, Shannon (DESE)" userId="6b1ad6a8-5818-44b3-9274-ccefbf22d13d" providerId="ADAL" clId="{13249EF0-3D39-4FB8-87B7-C88DDD73C044}" dt="2025-10-08T16:21:16.734" v="108" actId="20577"/>
      <pc:docMkLst>
        <pc:docMk/>
      </pc:docMkLst>
      <pc:sldChg chg="modSp mod">
        <pc:chgData name="Cullen, Shannon (DESE)" userId="6b1ad6a8-5818-44b3-9274-ccefbf22d13d" providerId="ADAL" clId="{13249EF0-3D39-4FB8-87B7-C88DDD73C044}" dt="2025-10-07T14:51:11.094" v="74" actId="20577"/>
        <pc:sldMkLst>
          <pc:docMk/>
          <pc:sldMk cId="0" sldId="280"/>
        </pc:sldMkLst>
        <pc:spChg chg="mod">
          <ac:chgData name="Cullen, Shannon (DESE)" userId="6b1ad6a8-5818-44b3-9274-ccefbf22d13d" providerId="ADAL" clId="{13249EF0-3D39-4FB8-87B7-C88DDD73C044}" dt="2025-10-07T14:51:11.094" v="74" actId="20577"/>
          <ac:spMkLst>
            <pc:docMk/>
            <pc:sldMk cId="0" sldId="280"/>
            <ac:spMk id="2" creationId="{00000000-0000-0000-0000-000000000000}"/>
          </ac:spMkLst>
        </pc:spChg>
      </pc:sldChg>
      <pc:sldChg chg="modSp mod">
        <pc:chgData name="Cullen, Shannon (DESE)" userId="6b1ad6a8-5818-44b3-9274-ccefbf22d13d" providerId="ADAL" clId="{13249EF0-3D39-4FB8-87B7-C88DDD73C044}" dt="2025-10-07T19:06:03.181" v="78" actId="207"/>
        <pc:sldMkLst>
          <pc:docMk/>
          <pc:sldMk cId="3273459970" sldId="1184"/>
        </pc:sldMkLst>
        <pc:spChg chg="mod">
          <ac:chgData name="Cullen, Shannon (DESE)" userId="6b1ad6a8-5818-44b3-9274-ccefbf22d13d" providerId="ADAL" clId="{13249EF0-3D39-4FB8-87B7-C88DDD73C044}" dt="2025-10-07T19:06:03.181" v="78" actId="207"/>
          <ac:spMkLst>
            <pc:docMk/>
            <pc:sldMk cId="3273459970" sldId="1184"/>
            <ac:spMk id="3" creationId="{016D24D2-B23A-7E18-05C3-1A77A0F61E79}"/>
          </ac:spMkLst>
        </pc:spChg>
      </pc:sldChg>
      <pc:sldChg chg="modSp mod">
        <pc:chgData name="Cullen, Shannon (DESE)" userId="6b1ad6a8-5818-44b3-9274-ccefbf22d13d" providerId="ADAL" clId="{13249EF0-3D39-4FB8-87B7-C88DDD73C044}" dt="2025-10-08T16:18:58.871" v="88" actId="207"/>
        <pc:sldMkLst>
          <pc:docMk/>
          <pc:sldMk cId="1677351550" sldId="1219"/>
        </pc:sldMkLst>
        <pc:spChg chg="mod">
          <ac:chgData name="Cullen, Shannon (DESE)" userId="6b1ad6a8-5818-44b3-9274-ccefbf22d13d" providerId="ADAL" clId="{13249EF0-3D39-4FB8-87B7-C88DDD73C044}" dt="2025-10-08T16:18:50.159" v="85" actId="207"/>
          <ac:spMkLst>
            <pc:docMk/>
            <pc:sldMk cId="1677351550" sldId="1219"/>
            <ac:spMk id="2" creationId="{C6B62AD7-7A41-4954-9A9C-97D27D77DCF5}"/>
          </ac:spMkLst>
        </pc:spChg>
        <pc:spChg chg="mod">
          <ac:chgData name="Cullen, Shannon (DESE)" userId="6b1ad6a8-5818-44b3-9274-ccefbf22d13d" providerId="ADAL" clId="{13249EF0-3D39-4FB8-87B7-C88DDD73C044}" dt="2025-10-08T16:18:56.699" v="87" actId="207"/>
          <ac:spMkLst>
            <pc:docMk/>
            <pc:sldMk cId="1677351550" sldId="1219"/>
            <ac:spMk id="3" creationId="{83A7C8F0-A8D7-4FBE-BECB-642D8B0D5FA1}"/>
          </ac:spMkLst>
        </pc:spChg>
        <pc:spChg chg="mod">
          <ac:chgData name="Cullen, Shannon (DESE)" userId="6b1ad6a8-5818-44b3-9274-ccefbf22d13d" providerId="ADAL" clId="{13249EF0-3D39-4FB8-87B7-C88DDD73C044}" dt="2025-10-08T16:18:55.020" v="86" actId="207"/>
          <ac:spMkLst>
            <pc:docMk/>
            <pc:sldMk cId="1677351550" sldId="1219"/>
            <ac:spMk id="4" creationId="{4461C3D3-B272-469E-81F2-0E158636FB64}"/>
          </ac:spMkLst>
        </pc:spChg>
        <pc:spChg chg="mod">
          <ac:chgData name="Cullen, Shannon (DESE)" userId="6b1ad6a8-5818-44b3-9274-ccefbf22d13d" providerId="ADAL" clId="{13249EF0-3D39-4FB8-87B7-C88DDD73C044}" dt="2025-10-08T16:18:58.871" v="88" actId="207"/>
          <ac:spMkLst>
            <pc:docMk/>
            <pc:sldMk cId="1677351550" sldId="1219"/>
            <ac:spMk id="5" creationId="{22179851-C084-4223-AFA0-0A17C878E263}"/>
          </ac:spMkLst>
        </pc:spChg>
      </pc:sldChg>
      <pc:sldChg chg="modSp mod">
        <pc:chgData name="Cullen, Shannon (DESE)" userId="6b1ad6a8-5818-44b3-9274-ccefbf22d13d" providerId="ADAL" clId="{13249EF0-3D39-4FB8-87B7-C88DDD73C044}" dt="2025-10-08T16:21:16.734" v="108" actId="20577"/>
        <pc:sldMkLst>
          <pc:docMk/>
          <pc:sldMk cId="966580759" sldId="1399"/>
        </pc:sldMkLst>
        <pc:spChg chg="mod">
          <ac:chgData name="Cullen, Shannon (DESE)" userId="6b1ad6a8-5818-44b3-9274-ccefbf22d13d" providerId="ADAL" clId="{13249EF0-3D39-4FB8-87B7-C88DDD73C044}" dt="2025-10-08T16:21:16.734" v="108" actId="20577"/>
          <ac:spMkLst>
            <pc:docMk/>
            <pc:sldMk cId="966580759" sldId="1399"/>
            <ac:spMk id="3" creationId="{A578C74A-0DA1-42FE-AC28-89F6CD35A902}"/>
          </ac:spMkLst>
        </pc:spChg>
      </pc:sldChg>
    </pc:docChg>
  </pc:docChgLst>
  <pc:docChgLst>
    <pc:chgData name="Kaelee Harper" userId="S::kharper_emetric.net#ext#@massgov.onmicrosoft.com::e0822827-054f-4530-970f-a8cd3cee0225" providerId="AD" clId="Web-{BF490BF9-DA12-2DC8-6ED2-85F58CEC9571}"/>
    <pc:docChg chg="modSld">
      <pc:chgData name="Kaelee Harper" userId="S::kharper_emetric.net#ext#@massgov.onmicrosoft.com::e0822827-054f-4530-970f-a8cd3cee0225" providerId="AD" clId="Web-{BF490BF9-DA12-2DC8-6ED2-85F58CEC9571}" dt="2025-10-08T13:12:38.091" v="231" actId="14100"/>
      <pc:docMkLst>
        <pc:docMk/>
      </pc:docMkLst>
      <pc:sldChg chg="modSp">
        <pc:chgData name="Kaelee Harper" userId="S::kharper_emetric.net#ext#@massgov.onmicrosoft.com::e0822827-054f-4530-970f-a8cd3cee0225" providerId="AD" clId="Web-{BF490BF9-DA12-2DC8-6ED2-85F58CEC9571}" dt="2025-10-08T13:12:38.091" v="231" actId="14100"/>
        <pc:sldMkLst>
          <pc:docMk/>
          <pc:sldMk cId="966580759" sldId="1399"/>
        </pc:sldMkLst>
        <pc:spChg chg="mod">
          <ac:chgData name="Kaelee Harper" userId="S::kharper_emetric.net#ext#@massgov.onmicrosoft.com::e0822827-054f-4530-970f-a8cd3cee0225" providerId="AD" clId="Web-{BF490BF9-DA12-2DC8-6ED2-85F58CEC9571}" dt="2025-10-08T13:12:38.091" v="231" actId="14100"/>
          <ac:spMkLst>
            <pc:docMk/>
            <pc:sldMk cId="966580759" sldId="1399"/>
            <ac:spMk id="3" creationId="{A578C74A-0DA1-42FE-AC28-89F6CD35A902}"/>
          </ac:spMkLst>
        </pc:spChg>
      </pc:sldChg>
      <pc:sldChg chg="modSp">
        <pc:chgData name="Kaelee Harper" userId="S::kharper_emetric.net#ext#@massgov.onmicrosoft.com::e0822827-054f-4530-970f-a8cd3cee0225" providerId="AD" clId="Web-{BF490BF9-DA12-2DC8-6ED2-85F58CEC9571}" dt="2025-10-08T13:01:23.877" v="115" actId="20577"/>
        <pc:sldMkLst>
          <pc:docMk/>
          <pc:sldMk cId="1892570507" sldId="1497"/>
        </pc:sldMkLst>
        <pc:spChg chg="mod">
          <ac:chgData name="Kaelee Harper" userId="S::kharper_emetric.net#ext#@massgov.onmicrosoft.com::e0822827-054f-4530-970f-a8cd3cee0225" providerId="AD" clId="Web-{BF490BF9-DA12-2DC8-6ED2-85F58CEC9571}" dt="2025-10-08T13:01:23.877" v="115" actId="20577"/>
          <ac:spMkLst>
            <pc:docMk/>
            <pc:sldMk cId="1892570507" sldId="1497"/>
            <ac:spMk id="3" creationId="{F4F423EC-6D20-53A0-66AA-3AB5A60C921B}"/>
          </ac:spMkLst>
        </pc:spChg>
        <pc:picChg chg="mod">
          <ac:chgData name="Kaelee Harper" userId="S::kharper_emetric.net#ext#@massgov.onmicrosoft.com::e0822827-054f-4530-970f-a8cd3cee0225" providerId="AD" clId="Web-{BF490BF9-DA12-2DC8-6ED2-85F58CEC9571}" dt="2025-10-08T13:00:29.767" v="107" actId="1076"/>
          <ac:picMkLst>
            <pc:docMk/>
            <pc:sldMk cId="1892570507" sldId="1497"/>
            <ac:picMk id="6" creationId="{066BA907-4ED1-7328-523F-6F327DE75149}"/>
          </ac:picMkLst>
        </pc:picChg>
        <pc:picChg chg="mod">
          <ac:chgData name="Kaelee Harper" userId="S::kharper_emetric.net#ext#@massgov.onmicrosoft.com::e0822827-054f-4530-970f-a8cd3cee0225" providerId="AD" clId="Web-{BF490BF9-DA12-2DC8-6ED2-85F58CEC9571}" dt="2025-10-08T13:00:26.752" v="106" actId="14100"/>
          <ac:picMkLst>
            <pc:docMk/>
            <pc:sldMk cId="1892570507" sldId="1497"/>
            <ac:picMk id="8" creationId="{BBF4163C-6AB6-27E7-745B-404DE916CF8B}"/>
          </ac:picMkLst>
        </pc:picChg>
        <pc:picChg chg="mod">
          <ac:chgData name="Kaelee Harper" userId="S::kharper_emetric.net#ext#@massgov.onmicrosoft.com::e0822827-054f-4530-970f-a8cd3cee0225" providerId="AD" clId="Web-{BF490BF9-DA12-2DC8-6ED2-85F58CEC9571}" dt="2025-10-08T13:00:21.330" v="105" actId="14100"/>
          <ac:picMkLst>
            <pc:docMk/>
            <pc:sldMk cId="1892570507" sldId="1497"/>
            <ac:picMk id="9" creationId="{B684EED7-E1EF-386B-717D-7EA1DD9C0A5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18BEE6-A89C-481D-AAB2-D95EFC5320E1}" type="doc">
      <dgm:prSet loTypeId="urn:microsoft.com/office/officeart/2005/8/layout/chevron1" loCatId="process" qsTypeId="urn:microsoft.com/office/officeart/2005/8/quickstyle/simple1" qsCatId="simple" csTypeId="urn:microsoft.com/office/officeart/2005/8/colors/accent1_2" csCatId="accent1" phldr="1"/>
      <dgm:spPr/>
    </dgm:pt>
    <dgm:pt modelId="{F776ABE7-6B9D-4E02-9248-79A78AE06528}">
      <dgm:prSet phldrT="[Text]" custT="1"/>
      <dgm:spPr/>
      <dgm:t>
        <a:bodyPr/>
        <a:lstStyle/>
        <a:p>
          <a:r>
            <a:rPr lang="en-US" sz="2400">
              <a:latin typeface="Arial" panose="020B0604020202020204" pitchFamily="34" charset="0"/>
              <a:cs typeface="Arial" panose="020B0604020202020204" pitchFamily="34" charset="0"/>
            </a:rPr>
            <a:t>Fall 2025</a:t>
          </a:r>
        </a:p>
      </dgm:t>
    </dgm:pt>
    <dgm:pt modelId="{69D20000-6786-4CDA-8606-C056881B8A2C}" type="parTrans" cxnId="{B05D1FBB-0487-4729-BA27-73287539CD2E}">
      <dgm:prSet/>
      <dgm:spPr/>
      <dgm:t>
        <a:bodyPr/>
        <a:lstStyle/>
        <a:p>
          <a:endParaRPr lang="en-US"/>
        </a:p>
      </dgm:t>
    </dgm:pt>
    <dgm:pt modelId="{75C69590-D1B7-45E8-9825-DB274E61CFBA}" type="sibTrans" cxnId="{B05D1FBB-0487-4729-BA27-73287539CD2E}">
      <dgm:prSet/>
      <dgm:spPr/>
      <dgm:t>
        <a:bodyPr/>
        <a:lstStyle/>
        <a:p>
          <a:endParaRPr lang="en-US"/>
        </a:p>
      </dgm:t>
    </dgm:pt>
    <dgm:pt modelId="{FEE404BB-8659-4648-B9BA-AE067B8031AB}">
      <dgm:prSet phldrT="[Text]" custT="1"/>
      <dgm:spPr/>
      <dgm:t>
        <a:bodyPr/>
        <a:lstStyle/>
        <a:p>
          <a:r>
            <a:rPr lang="en-US" sz="2400">
              <a:latin typeface="Arial" panose="020B0604020202020204" pitchFamily="34" charset="0"/>
              <a:cs typeface="Arial" panose="020B0604020202020204" pitchFamily="34" charset="0"/>
            </a:rPr>
            <a:t>At least two months before testing</a:t>
          </a:r>
        </a:p>
      </dgm:t>
    </dgm:pt>
    <dgm:pt modelId="{A583A527-C4FA-4250-BBEB-6646D45981A6}" type="parTrans" cxnId="{036D55CA-D10F-495E-B464-4AFC4FD79BA4}">
      <dgm:prSet/>
      <dgm:spPr/>
      <dgm:t>
        <a:bodyPr/>
        <a:lstStyle/>
        <a:p>
          <a:endParaRPr lang="en-US"/>
        </a:p>
      </dgm:t>
    </dgm:pt>
    <dgm:pt modelId="{5D60F892-1099-4479-BEC6-16886943610F}" type="sibTrans" cxnId="{036D55CA-D10F-495E-B464-4AFC4FD79BA4}">
      <dgm:prSet/>
      <dgm:spPr/>
      <dgm:t>
        <a:bodyPr/>
        <a:lstStyle/>
        <a:p>
          <a:endParaRPr lang="en-US"/>
        </a:p>
      </dgm:t>
    </dgm:pt>
    <dgm:pt modelId="{9580C499-7710-4ED0-AB32-55C1F5938FFB}">
      <dgm:prSet phldrT="[Text]" custT="1"/>
      <dgm:spPr/>
      <dgm:t>
        <a:bodyPr/>
        <a:lstStyle/>
        <a:p>
          <a:r>
            <a:rPr lang="en-US" sz="2400">
              <a:latin typeface="Arial" panose="020B0604020202020204" pitchFamily="34" charset="0"/>
              <a:cs typeface="Arial" panose="020B0604020202020204" pitchFamily="34" charset="0"/>
            </a:rPr>
            <a:t>After updating the MCAS Student Kiosk</a:t>
          </a:r>
        </a:p>
      </dgm:t>
    </dgm:pt>
    <dgm:pt modelId="{59E33875-ECB7-4B15-A903-B31C23D9A179}" type="sibTrans" cxnId="{60B71388-1F06-4608-AABC-DE0E12C648E6}">
      <dgm:prSet/>
      <dgm:spPr/>
      <dgm:t>
        <a:bodyPr/>
        <a:lstStyle/>
        <a:p>
          <a:endParaRPr lang="en-US"/>
        </a:p>
      </dgm:t>
    </dgm:pt>
    <dgm:pt modelId="{B09772B8-6552-455A-A7F0-28C590BE708B}" type="parTrans" cxnId="{60B71388-1F06-4608-AABC-DE0E12C648E6}">
      <dgm:prSet/>
      <dgm:spPr/>
      <dgm:t>
        <a:bodyPr/>
        <a:lstStyle/>
        <a:p>
          <a:endParaRPr lang="en-US"/>
        </a:p>
      </dgm:t>
    </dgm:pt>
    <dgm:pt modelId="{239932A1-B4F1-4E1A-A5BD-7F76D11CC9EE}" type="pres">
      <dgm:prSet presAssocID="{A918BEE6-A89C-481D-AAB2-D95EFC5320E1}" presName="Name0" presStyleCnt="0">
        <dgm:presLayoutVars>
          <dgm:dir/>
          <dgm:animLvl val="lvl"/>
          <dgm:resizeHandles val="exact"/>
        </dgm:presLayoutVars>
      </dgm:prSet>
      <dgm:spPr/>
    </dgm:pt>
    <dgm:pt modelId="{9864C5BB-0CE9-49FF-A169-91B18085BF39}" type="pres">
      <dgm:prSet presAssocID="{F776ABE7-6B9D-4E02-9248-79A78AE06528}" presName="parTxOnly" presStyleLbl="node1" presStyleIdx="0" presStyleCnt="3" custLinFactNeighborX="-821" custLinFactNeighborY="41">
        <dgm:presLayoutVars>
          <dgm:chMax val="0"/>
          <dgm:chPref val="0"/>
          <dgm:bulletEnabled val="1"/>
        </dgm:presLayoutVars>
      </dgm:prSet>
      <dgm:spPr/>
    </dgm:pt>
    <dgm:pt modelId="{B9F95C33-A6B9-4FA0-8EC5-1744CDEDAB0D}" type="pres">
      <dgm:prSet presAssocID="{75C69590-D1B7-45E8-9825-DB274E61CFBA}" presName="parTxOnlySpace" presStyleCnt="0"/>
      <dgm:spPr/>
    </dgm:pt>
    <dgm:pt modelId="{2D81D717-0675-4733-8B2E-956BAAB6720D}" type="pres">
      <dgm:prSet presAssocID="{FEE404BB-8659-4648-B9BA-AE067B8031AB}" presName="parTxOnly" presStyleLbl="node1" presStyleIdx="1" presStyleCnt="3">
        <dgm:presLayoutVars>
          <dgm:chMax val="0"/>
          <dgm:chPref val="0"/>
          <dgm:bulletEnabled val="1"/>
        </dgm:presLayoutVars>
      </dgm:prSet>
      <dgm:spPr/>
    </dgm:pt>
    <dgm:pt modelId="{9E4149D5-FF67-4318-BABC-F092F1E4FAB9}" type="pres">
      <dgm:prSet presAssocID="{5D60F892-1099-4479-BEC6-16886943610F}" presName="parTxOnlySpace" presStyleCnt="0"/>
      <dgm:spPr/>
    </dgm:pt>
    <dgm:pt modelId="{BE17224C-DB89-48A9-9349-66041806526E}" type="pres">
      <dgm:prSet presAssocID="{9580C499-7710-4ED0-AB32-55C1F5938FFB}" presName="parTxOnly" presStyleLbl="node1" presStyleIdx="2" presStyleCnt="3" custLinFactNeighborX="-2832" custLinFactNeighborY="2899">
        <dgm:presLayoutVars>
          <dgm:chMax val="0"/>
          <dgm:chPref val="0"/>
          <dgm:bulletEnabled val="1"/>
        </dgm:presLayoutVars>
      </dgm:prSet>
      <dgm:spPr/>
    </dgm:pt>
  </dgm:ptLst>
  <dgm:cxnLst>
    <dgm:cxn modelId="{8F5AC56A-6525-4D40-A833-BD3542E421BC}" type="presOf" srcId="{FEE404BB-8659-4648-B9BA-AE067B8031AB}" destId="{2D81D717-0675-4733-8B2E-956BAAB6720D}" srcOrd="0" destOrd="0" presId="urn:microsoft.com/office/officeart/2005/8/layout/chevron1"/>
    <dgm:cxn modelId="{9374E185-4F2B-443C-BC7F-7128158E9B98}" type="presOf" srcId="{A918BEE6-A89C-481D-AAB2-D95EFC5320E1}" destId="{239932A1-B4F1-4E1A-A5BD-7F76D11CC9EE}" srcOrd="0" destOrd="0" presId="urn:microsoft.com/office/officeart/2005/8/layout/chevron1"/>
    <dgm:cxn modelId="{60B71388-1F06-4608-AABC-DE0E12C648E6}" srcId="{A918BEE6-A89C-481D-AAB2-D95EFC5320E1}" destId="{9580C499-7710-4ED0-AB32-55C1F5938FFB}" srcOrd="2" destOrd="0" parTransId="{B09772B8-6552-455A-A7F0-28C590BE708B}" sibTransId="{59E33875-ECB7-4B15-A903-B31C23D9A179}"/>
    <dgm:cxn modelId="{7F33BB98-9C99-4522-98A5-C64704264629}" type="presOf" srcId="{9580C499-7710-4ED0-AB32-55C1F5938FFB}" destId="{BE17224C-DB89-48A9-9349-66041806526E}" srcOrd="0" destOrd="0" presId="urn:microsoft.com/office/officeart/2005/8/layout/chevron1"/>
    <dgm:cxn modelId="{447A32A1-5D8E-4BA3-A6FE-B4CF9609922E}" type="presOf" srcId="{F776ABE7-6B9D-4E02-9248-79A78AE06528}" destId="{9864C5BB-0CE9-49FF-A169-91B18085BF39}" srcOrd="0" destOrd="0" presId="urn:microsoft.com/office/officeart/2005/8/layout/chevron1"/>
    <dgm:cxn modelId="{B05D1FBB-0487-4729-BA27-73287539CD2E}" srcId="{A918BEE6-A89C-481D-AAB2-D95EFC5320E1}" destId="{F776ABE7-6B9D-4E02-9248-79A78AE06528}" srcOrd="0" destOrd="0" parTransId="{69D20000-6786-4CDA-8606-C056881B8A2C}" sibTransId="{75C69590-D1B7-45E8-9825-DB274E61CFBA}"/>
    <dgm:cxn modelId="{036D55CA-D10F-495E-B464-4AFC4FD79BA4}" srcId="{A918BEE6-A89C-481D-AAB2-D95EFC5320E1}" destId="{FEE404BB-8659-4648-B9BA-AE067B8031AB}" srcOrd="1" destOrd="0" parTransId="{A583A527-C4FA-4250-BBEB-6646D45981A6}" sibTransId="{5D60F892-1099-4479-BEC6-16886943610F}"/>
    <dgm:cxn modelId="{2C5EA4FD-6625-4353-B3D3-21C85C3B931F}" type="presParOf" srcId="{239932A1-B4F1-4E1A-A5BD-7F76D11CC9EE}" destId="{9864C5BB-0CE9-49FF-A169-91B18085BF39}" srcOrd="0" destOrd="0" presId="urn:microsoft.com/office/officeart/2005/8/layout/chevron1"/>
    <dgm:cxn modelId="{76A3D92A-EFA1-434D-A14F-28613DE37F6E}" type="presParOf" srcId="{239932A1-B4F1-4E1A-A5BD-7F76D11CC9EE}" destId="{B9F95C33-A6B9-4FA0-8EC5-1744CDEDAB0D}" srcOrd="1" destOrd="0" presId="urn:microsoft.com/office/officeart/2005/8/layout/chevron1"/>
    <dgm:cxn modelId="{D044349C-BA31-456B-83F1-62862A483612}" type="presParOf" srcId="{239932A1-B4F1-4E1A-A5BD-7F76D11CC9EE}" destId="{2D81D717-0675-4733-8B2E-956BAAB6720D}" srcOrd="2" destOrd="0" presId="urn:microsoft.com/office/officeart/2005/8/layout/chevron1"/>
    <dgm:cxn modelId="{A51F76F5-6DA1-44B3-92CD-9EE6C8021947}" type="presParOf" srcId="{239932A1-B4F1-4E1A-A5BD-7F76D11CC9EE}" destId="{9E4149D5-FF67-4318-BABC-F092F1E4FAB9}" srcOrd="3" destOrd="0" presId="urn:microsoft.com/office/officeart/2005/8/layout/chevron1"/>
    <dgm:cxn modelId="{BEAAFD52-3139-4362-A368-68A624FBC548}" type="presParOf" srcId="{239932A1-B4F1-4E1A-A5BD-7F76D11CC9EE}" destId="{BE17224C-DB89-48A9-9349-66041806526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18BEE6-A89C-481D-AAB2-D95EFC5320E1}" type="doc">
      <dgm:prSet loTypeId="urn:microsoft.com/office/officeart/2005/8/layout/chevron1" loCatId="process" qsTypeId="urn:microsoft.com/office/officeart/2005/8/quickstyle/simple1" qsCatId="simple" csTypeId="urn:microsoft.com/office/officeart/2005/8/colors/accent1_2" csCatId="accent1" phldr="1"/>
      <dgm:spPr/>
    </dgm:pt>
    <dgm:pt modelId="{F776ABE7-6B9D-4E02-9248-79A78AE06528}">
      <dgm:prSet phldrT="[Text]" custT="1"/>
      <dgm:spPr/>
      <dgm:t>
        <a:bodyPr/>
        <a:lstStyle/>
        <a:p>
          <a:r>
            <a:rPr lang="en-US" sz="2400">
              <a:latin typeface="Arial" panose="020B0604020202020204" pitchFamily="34" charset="0"/>
              <a:cs typeface="Arial" panose="020B0604020202020204" pitchFamily="34" charset="0"/>
            </a:rPr>
            <a:t>At least two weeks before testing</a:t>
          </a:r>
        </a:p>
      </dgm:t>
    </dgm:pt>
    <dgm:pt modelId="{69D20000-6786-4CDA-8606-C056881B8A2C}" type="parTrans" cxnId="{B05D1FBB-0487-4729-BA27-73287539CD2E}">
      <dgm:prSet/>
      <dgm:spPr/>
      <dgm:t>
        <a:bodyPr/>
        <a:lstStyle/>
        <a:p>
          <a:endParaRPr lang="en-US"/>
        </a:p>
      </dgm:t>
    </dgm:pt>
    <dgm:pt modelId="{75C69590-D1B7-45E8-9825-DB274E61CFBA}" type="sibTrans" cxnId="{B05D1FBB-0487-4729-BA27-73287539CD2E}">
      <dgm:prSet/>
      <dgm:spPr/>
      <dgm:t>
        <a:bodyPr/>
        <a:lstStyle/>
        <a:p>
          <a:endParaRPr lang="en-US"/>
        </a:p>
      </dgm:t>
    </dgm:pt>
    <dgm:pt modelId="{FEE404BB-8659-4648-B9BA-AE067B8031AB}">
      <dgm:prSet phldrT="[Text]" custT="1"/>
      <dgm:spPr/>
      <dgm:t>
        <a:bodyPr/>
        <a:lstStyle/>
        <a:p>
          <a:r>
            <a:rPr lang="en-US" sz="2400">
              <a:latin typeface="Arial" panose="020B0604020202020204" pitchFamily="34" charset="0"/>
              <a:cs typeface="Arial" panose="020B0604020202020204" pitchFamily="34" charset="0"/>
            </a:rPr>
            <a:t>One week before testing</a:t>
          </a:r>
        </a:p>
      </dgm:t>
    </dgm:pt>
    <dgm:pt modelId="{A583A527-C4FA-4250-BBEB-6646D45981A6}" type="parTrans" cxnId="{036D55CA-D10F-495E-B464-4AFC4FD79BA4}">
      <dgm:prSet/>
      <dgm:spPr/>
      <dgm:t>
        <a:bodyPr/>
        <a:lstStyle/>
        <a:p>
          <a:endParaRPr lang="en-US"/>
        </a:p>
      </dgm:t>
    </dgm:pt>
    <dgm:pt modelId="{5D60F892-1099-4479-BEC6-16886943610F}" type="sibTrans" cxnId="{036D55CA-D10F-495E-B464-4AFC4FD79BA4}">
      <dgm:prSet/>
      <dgm:spPr/>
      <dgm:t>
        <a:bodyPr/>
        <a:lstStyle/>
        <a:p>
          <a:endParaRPr lang="en-US"/>
        </a:p>
      </dgm:t>
    </dgm:pt>
    <dgm:pt modelId="{9580C499-7710-4ED0-AB32-55C1F5938FFB}">
      <dgm:prSet phldrT="[Text]" custT="1"/>
      <dgm:spPr/>
      <dgm:t>
        <a:bodyPr/>
        <a:lstStyle/>
        <a:p>
          <a:r>
            <a:rPr lang="en-US" sz="2400">
              <a:latin typeface="Arial" panose="020B0604020202020204" pitchFamily="34" charset="0"/>
              <a:cs typeface="Arial" panose="020B0604020202020204" pitchFamily="34" charset="0"/>
            </a:rPr>
            <a:t>During testing</a:t>
          </a:r>
        </a:p>
      </dgm:t>
    </dgm:pt>
    <dgm:pt modelId="{59E33875-ECB7-4B15-A903-B31C23D9A179}" type="sibTrans" cxnId="{60B71388-1F06-4608-AABC-DE0E12C648E6}">
      <dgm:prSet/>
      <dgm:spPr/>
      <dgm:t>
        <a:bodyPr/>
        <a:lstStyle/>
        <a:p>
          <a:endParaRPr lang="en-US"/>
        </a:p>
      </dgm:t>
    </dgm:pt>
    <dgm:pt modelId="{B09772B8-6552-455A-A7F0-28C590BE708B}" type="parTrans" cxnId="{60B71388-1F06-4608-AABC-DE0E12C648E6}">
      <dgm:prSet/>
      <dgm:spPr/>
      <dgm:t>
        <a:bodyPr/>
        <a:lstStyle/>
        <a:p>
          <a:endParaRPr lang="en-US"/>
        </a:p>
      </dgm:t>
    </dgm:pt>
    <dgm:pt modelId="{239932A1-B4F1-4E1A-A5BD-7F76D11CC9EE}" type="pres">
      <dgm:prSet presAssocID="{A918BEE6-A89C-481D-AAB2-D95EFC5320E1}" presName="Name0" presStyleCnt="0">
        <dgm:presLayoutVars>
          <dgm:dir/>
          <dgm:animLvl val="lvl"/>
          <dgm:resizeHandles val="exact"/>
        </dgm:presLayoutVars>
      </dgm:prSet>
      <dgm:spPr/>
    </dgm:pt>
    <dgm:pt modelId="{9864C5BB-0CE9-49FF-A169-91B18085BF39}" type="pres">
      <dgm:prSet presAssocID="{F776ABE7-6B9D-4E02-9248-79A78AE06528}" presName="parTxOnly" presStyleLbl="node1" presStyleIdx="0" presStyleCnt="3">
        <dgm:presLayoutVars>
          <dgm:chMax val="0"/>
          <dgm:chPref val="0"/>
          <dgm:bulletEnabled val="1"/>
        </dgm:presLayoutVars>
      </dgm:prSet>
      <dgm:spPr/>
    </dgm:pt>
    <dgm:pt modelId="{B9F95C33-A6B9-4FA0-8EC5-1744CDEDAB0D}" type="pres">
      <dgm:prSet presAssocID="{75C69590-D1B7-45E8-9825-DB274E61CFBA}" presName="parTxOnlySpace" presStyleCnt="0"/>
      <dgm:spPr/>
    </dgm:pt>
    <dgm:pt modelId="{2D81D717-0675-4733-8B2E-956BAAB6720D}" type="pres">
      <dgm:prSet presAssocID="{FEE404BB-8659-4648-B9BA-AE067B8031AB}" presName="parTxOnly" presStyleLbl="node1" presStyleIdx="1" presStyleCnt="3">
        <dgm:presLayoutVars>
          <dgm:chMax val="0"/>
          <dgm:chPref val="0"/>
          <dgm:bulletEnabled val="1"/>
        </dgm:presLayoutVars>
      </dgm:prSet>
      <dgm:spPr/>
    </dgm:pt>
    <dgm:pt modelId="{9E4149D5-FF67-4318-BABC-F092F1E4FAB9}" type="pres">
      <dgm:prSet presAssocID="{5D60F892-1099-4479-BEC6-16886943610F}" presName="parTxOnlySpace" presStyleCnt="0"/>
      <dgm:spPr/>
    </dgm:pt>
    <dgm:pt modelId="{BE17224C-DB89-48A9-9349-66041806526E}" type="pres">
      <dgm:prSet presAssocID="{9580C499-7710-4ED0-AB32-55C1F5938FFB}" presName="parTxOnly" presStyleLbl="node1" presStyleIdx="2" presStyleCnt="3" custLinFactNeighborX="-2832" custLinFactNeighborY="2899">
        <dgm:presLayoutVars>
          <dgm:chMax val="0"/>
          <dgm:chPref val="0"/>
          <dgm:bulletEnabled val="1"/>
        </dgm:presLayoutVars>
      </dgm:prSet>
      <dgm:spPr/>
    </dgm:pt>
  </dgm:ptLst>
  <dgm:cxnLst>
    <dgm:cxn modelId="{8F5AC56A-6525-4D40-A833-BD3542E421BC}" type="presOf" srcId="{FEE404BB-8659-4648-B9BA-AE067B8031AB}" destId="{2D81D717-0675-4733-8B2E-956BAAB6720D}" srcOrd="0" destOrd="0" presId="urn:microsoft.com/office/officeart/2005/8/layout/chevron1"/>
    <dgm:cxn modelId="{9374E185-4F2B-443C-BC7F-7128158E9B98}" type="presOf" srcId="{A918BEE6-A89C-481D-AAB2-D95EFC5320E1}" destId="{239932A1-B4F1-4E1A-A5BD-7F76D11CC9EE}" srcOrd="0" destOrd="0" presId="urn:microsoft.com/office/officeart/2005/8/layout/chevron1"/>
    <dgm:cxn modelId="{60B71388-1F06-4608-AABC-DE0E12C648E6}" srcId="{A918BEE6-A89C-481D-AAB2-D95EFC5320E1}" destId="{9580C499-7710-4ED0-AB32-55C1F5938FFB}" srcOrd="2" destOrd="0" parTransId="{B09772B8-6552-455A-A7F0-28C590BE708B}" sibTransId="{59E33875-ECB7-4B15-A903-B31C23D9A179}"/>
    <dgm:cxn modelId="{7F33BB98-9C99-4522-98A5-C64704264629}" type="presOf" srcId="{9580C499-7710-4ED0-AB32-55C1F5938FFB}" destId="{BE17224C-DB89-48A9-9349-66041806526E}" srcOrd="0" destOrd="0" presId="urn:microsoft.com/office/officeart/2005/8/layout/chevron1"/>
    <dgm:cxn modelId="{447A32A1-5D8E-4BA3-A6FE-B4CF9609922E}" type="presOf" srcId="{F776ABE7-6B9D-4E02-9248-79A78AE06528}" destId="{9864C5BB-0CE9-49FF-A169-91B18085BF39}" srcOrd="0" destOrd="0" presId="urn:microsoft.com/office/officeart/2005/8/layout/chevron1"/>
    <dgm:cxn modelId="{B05D1FBB-0487-4729-BA27-73287539CD2E}" srcId="{A918BEE6-A89C-481D-AAB2-D95EFC5320E1}" destId="{F776ABE7-6B9D-4E02-9248-79A78AE06528}" srcOrd="0" destOrd="0" parTransId="{69D20000-6786-4CDA-8606-C056881B8A2C}" sibTransId="{75C69590-D1B7-45E8-9825-DB274E61CFBA}"/>
    <dgm:cxn modelId="{036D55CA-D10F-495E-B464-4AFC4FD79BA4}" srcId="{A918BEE6-A89C-481D-AAB2-D95EFC5320E1}" destId="{FEE404BB-8659-4648-B9BA-AE067B8031AB}" srcOrd="1" destOrd="0" parTransId="{A583A527-C4FA-4250-BBEB-6646D45981A6}" sibTransId="{5D60F892-1099-4479-BEC6-16886943610F}"/>
    <dgm:cxn modelId="{2C5EA4FD-6625-4353-B3D3-21C85C3B931F}" type="presParOf" srcId="{239932A1-B4F1-4E1A-A5BD-7F76D11CC9EE}" destId="{9864C5BB-0CE9-49FF-A169-91B18085BF39}" srcOrd="0" destOrd="0" presId="urn:microsoft.com/office/officeart/2005/8/layout/chevron1"/>
    <dgm:cxn modelId="{76A3D92A-EFA1-434D-A14F-28613DE37F6E}" type="presParOf" srcId="{239932A1-B4F1-4E1A-A5BD-7F76D11CC9EE}" destId="{B9F95C33-A6B9-4FA0-8EC5-1744CDEDAB0D}" srcOrd="1" destOrd="0" presId="urn:microsoft.com/office/officeart/2005/8/layout/chevron1"/>
    <dgm:cxn modelId="{D044349C-BA31-456B-83F1-62862A483612}" type="presParOf" srcId="{239932A1-B4F1-4E1A-A5BD-7F76D11CC9EE}" destId="{2D81D717-0675-4733-8B2E-956BAAB6720D}" srcOrd="2" destOrd="0" presId="urn:microsoft.com/office/officeart/2005/8/layout/chevron1"/>
    <dgm:cxn modelId="{A51F76F5-6DA1-44B3-92CD-9EE6C8021947}" type="presParOf" srcId="{239932A1-B4F1-4E1A-A5BD-7F76D11CC9EE}" destId="{9E4149D5-FF67-4318-BABC-F092F1E4FAB9}" srcOrd="3" destOrd="0" presId="urn:microsoft.com/office/officeart/2005/8/layout/chevron1"/>
    <dgm:cxn modelId="{BEAAFD52-3139-4362-A368-68A624FBC548}" type="presParOf" srcId="{239932A1-B4F1-4E1A-A5BD-7F76D11CC9EE}" destId="{BE17224C-DB89-48A9-9349-66041806526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18BEE6-A89C-481D-AAB2-D95EFC5320E1}" type="doc">
      <dgm:prSet loTypeId="urn:microsoft.com/office/officeart/2005/8/layout/chevron1" loCatId="process" qsTypeId="urn:microsoft.com/office/officeart/2005/8/quickstyle/simple1" qsCatId="simple" csTypeId="urn:microsoft.com/office/officeart/2005/8/colors/accent1_2" csCatId="accent1" phldr="1"/>
      <dgm:spPr/>
    </dgm:pt>
    <dgm:pt modelId="{F776ABE7-6B9D-4E02-9248-79A78AE06528}">
      <dgm:prSet phldrT="[Text]" custT="1"/>
      <dgm:spPr/>
      <dgm:t>
        <a:bodyPr/>
        <a:lstStyle/>
        <a:p>
          <a:r>
            <a:rPr lang="en-US" sz="2400">
              <a:latin typeface="Arial" panose="020B0604020202020204" pitchFamily="34" charset="0"/>
              <a:cs typeface="Arial" panose="020B0604020202020204" pitchFamily="34" charset="0"/>
            </a:rPr>
            <a:t>Fall 2025</a:t>
          </a:r>
        </a:p>
      </dgm:t>
    </dgm:pt>
    <dgm:pt modelId="{69D20000-6786-4CDA-8606-C056881B8A2C}" type="parTrans" cxnId="{B05D1FBB-0487-4729-BA27-73287539CD2E}">
      <dgm:prSet/>
      <dgm:spPr/>
      <dgm:t>
        <a:bodyPr/>
        <a:lstStyle/>
        <a:p>
          <a:endParaRPr lang="en-US"/>
        </a:p>
      </dgm:t>
    </dgm:pt>
    <dgm:pt modelId="{75C69590-D1B7-45E8-9825-DB274E61CFBA}" type="sibTrans" cxnId="{B05D1FBB-0487-4729-BA27-73287539CD2E}">
      <dgm:prSet/>
      <dgm:spPr/>
      <dgm:t>
        <a:bodyPr/>
        <a:lstStyle/>
        <a:p>
          <a:endParaRPr lang="en-US"/>
        </a:p>
      </dgm:t>
    </dgm:pt>
    <dgm:pt modelId="{FEE404BB-8659-4648-B9BA-AE067B8031AB}">
      <dgm:prSet phldrT="[Text]"/>
      <dgm:spPr/>
      <dgm:t>
        <a:bodyPr/>
        <a:lstStyle/>
        <a:p>
          <a:r>
            <a:rPr lang="en-US">
              <a:latin typeface="Arial" panose="020B0604020202020204" pitchFamily="34" charset="0"/>
              <a:cs typeface="Arial" panose="020B0604020202020204" pitchFamily="34" charset="0"/>
            </a:rPr>
            <a:t>At least two months prior to testing</a:t>
          </a:r>
        </a:p>
      </dgm:t>
    </dgm:pt>
    <dgm:pt modelId="{A583A527-C4FA-4250-BBEB-6646D45981A6}" type="parTrans" cxnId="{036D55CA-D10F-495E-B464-4AFC4FD79BA4}">
      <dgm:prSet/>
      <dgm:spPr/>
      <dgm:t>
        <a:bodyPr/>
        <a:lstStyle/>
        <a:p>
          <a:endParaRPr lang="en-US"/>
        </a:p>
      </dgm:t>
    </dgm:pt>
    <dgm:pt modelId="{5D60F892-1099-4479-BEC6-16886943610F}" type="sibTrans" cxnId="{036D55CA-D10F-495E-B464-4AFC4FD79BA4}">
      <dgm:prSet/>
      <dgm:spPr/>
      <dgm:t>
        <a:bodyPr/>
        <a:lstStyle/>
        <a:p>
          <a:endParaRPr lang="en-US"/>
        </a:p>
      </dgm:t>
    </dgm:pt>
    <dgm:pt modelId="{9580C499-7710-4ED0-AB32-55C1F5938FFB}">
      <dgm:prSet phldrT="[Text]" custT="1"/>
      <dgm:spPr/>
      <dgm:t>
        <a:bodyPr/>
        <a:lstStyle/>
        <a:p>
          <a:r>
            <a:rPr lang="en-US" sz="2200">
              <a:latin typeface="Arial" panose="020B0604020202020204" pitchFamily="34" charset="0"/>
              <a:cs typeface="Arial" panose="020B0604020202020204" pitchFamily="34" charset="0"/>
            </a:rPr>
            <a:t>After updating the MCAS Student Kiosk</a:t>
          </a:r>
        </a:p>
      </dgm:t>
    </dgm:pt>
    <dgm:pt modelId="{59E33875-ECB7-4B15-A903-B31C23D9A179}" type="sibTrans" cxnId="{60B71388-1F06-4608-AABC-DE0E12C648E6}">
      <dgm:prSet/>
      <dgm:spPr/>
      <dgm:t>
        <a:bodyPr/>
        <a:lstStyle/>
        <a:p>
          <a:endParaRPr lang="en-US"/>
        </a:p>
      </dgm:t>
    </dgm:pt>
    <dgm:pt modelId="{B09772B8-6552-455A-A7F0-28C590BE708B}" type="parTrans" cxnId="{60B71388-1F06-4608-AABC-DE0E12C648E6}">
      <dgm:prSet/>
      <dgm:spPr/>
      <dgm:t>
        <a:bodyPr/>
        <a:lstStyle/>
        <a:p>
          <a:endParaRPr lang="en-US"/>
        </a:p>
      </dgm:t>
    </dgm:pt>
    <dgm:pt modelId="{239932A1-B4F1-4E1A-A5BD-7F76D11CC9EE}" type="pres">
      <dgm:prSet presAssocID="{A918BEE6-A89C-481D-AAB2-D95EFC5320E1}" presName="Name0" presStyleCnt="0">
        <dgm:presLayoutVars>
          <dgm:dir/>
          <dgm:animLvl val="lvl"/>
          <dgm:resizeHandles val="exact"/>
        </dgm:presLayoutVars>
      </dgm:prSet>
      <dgm:spPr/>
    </dgm:pt>
    <dgm:pt modelId="{9864C5BB-0CE9-49FF-A169-91B18085BF39}" type="pres">
      <dgm:prSet presAssocID="{F776ABE7-6B9D-4E02-9248-79A78AE06528}" presName="parTxOnly" presStyleLbl="node1" presStyleIdx="0" presStyleCnt="3" custLinFactNeighborX="-821" custLinFactNeighborY="41">
        <dgm:presLayoutVars>
          <dgm:chMax val="0"/>
          <dgm:chPref val="0"/>
          <dgm:bulletEnabled val="1"/>
        </dgm:presLayoutVars>
      </dgm:prSet>
      <dgm:spPr/>
    </dgm:pt>
    <dgm:pt modelId="{B9F95C33-A6B9-4FA0-8EC5-1744CDEDAB0D}" type="pres">
      <dgm:prSet presAssocID="{75C69590-D1B7-45E8-9825-DB274E61CFBA}" presName="parTxOnlySpace" presStyleCnt="0"/>
      <dgm:spPr/>
    </dgm:pt>
    <dgm:pt modelId="{2D81D717-0675-4733-8B2E-956BAAB6720D}" type="pres">
      <dgm:prSet presAssocID="{FEE404BB-8659-4648-B9BA-AE067B8031AB}" presName="parTxOnly" presStyleLbl="node1" presStyleIdx="1" presStyleCnt="3">
        <dgm:presLayoutVars>
          <dgm:chMax val="0"/>
          <dgm:chPref val="0"/>
          <dgm:bulletEnabled val="1"/>
        </dgm:presLayoutVars>
      </dgm:prSet>
      <dgm:spPr/>
    </dgm:pt>
    <dgm:pt modelId="{9E4149D5-FF67-4318-BABC-F092F1E4FAB9}" type="pres">
      <dgm:prSet presAssocID="{5D60F892-1099-4479-BEC6-16886943610F}" presName="parTxOnlySpace" presStyleCnt="0"/>
      <dgm:spPr/>
    </dgm:pt>
    <dgm:pt modelId="{BE17224C-DB89-48A9-9349-66041806526E}" type="pres">
      <dgm:prSet presAssocID="{9580C499-7710-4ED0-AB32-55C1F5938FFB}" presName="parTxOnly" presStyleLbl="node1" presStyleIdx="2" presStyleCnt="3" custLinFactNeighborX="-2832" custLinFactNeighborY="2899">
        <dgm:presLayoutVars>
          <dgm:chMax val="0"/>
          <dgm:chPref val="0"/>
          <dgm:bulletEnabled val="1"/>
        </dgm:presLayoutVars>
      </dgm:prSet>
      <dgm:spPr/>
    </dgm:pt>
  </dgm:ptLst>
  <dgm:cxnLst>
    <dgm:cxn modelId="{8F5AC56A-6525-4D40-A833-BD3542E421BC}" type="presOf" srcId="{FEE404BB-8659-4648-B9BA-AE067B8031AB}" destId="{2D81D717-0675-4733-8B2E-956BAAB6720D}" srcOrd="0" destOrd="0" presId="urn:microsoft.com/office/officeart/2005/8/layout/chevron1"/>
    <dgm:cxn modelId="{9374E185-4F2B-443C-BC7F-7128158E9B98}" type="presOf" srcId="{A918BEE6-A89C-481D-AAB2-D95EFC5320E1}" destId="{239932A1-B4F1-4E1A-A5BD-7F76D11CC9EE}" srcOrd="0" destOrd="0" presId="urn:microsoft.com/office/officeart/2005/8/layout/chevron1"/>
    <dgm:cxn modelId="{60B71388-1F06-4608-AABC-DE0E12C648E6}" srcId="{A918BEE6-A89C-481D-AAB2-D95EFC5320E1}" destId="{9580C499-7710-4ED0-AB32-55C1F5938FFB}" srcOrd="2" destOrd="0" parTransId="{B09772B8-6552-455A-A7F0-28C590BE708B}" sibTransId="{59E33875-ECB7-4B15-A903-B31C23D9A179}"/>
    <dgm:cxn modelId="{7F33BB98-9C99-4522-98A5-C64704264629}" type="presOf" srcId="{9580C499-7710-4ED0-AB32-55C1F5938FFB}" destId="{BE17224C-DB89-48A9-9349-66041806526E}" srcOrd="0" destOrd="0" presId="urn:microsoft.com/office/officeart/2005/8/layout/chevron1"/>
    <dgm:cxn modelId="{447A32A1-5D8E-4BA3-A6FE-B4CF9609922E}" type="presOf" srcId="{F776ABE7-6B9D-4E02-9248-79A78AE06528}" destId="{9864C5BB-0CE9-49FF-A169-91B18085BF39}" srcOrd="0" destOrd="0" presId="urn:microsoft.com/office/officeart/2005/8/layout/chevron1"/>
    <dgm:cxn modelId="{B05D1FBB-0487-4729-BA27-73287539CD2E}" srcId="{A918BEE6-A89C-481D-AAB2-D95EFC5320E1}" destId="{F776ABE7-6B9D-4E02-9248-79A78AE06528}" srcOrd="0" destOrd="0" parTransId="{69D20000-6786-4CDA-8606-C056881B8A2C}" sibTransId="{75C69590-D1B7-45E8-9825-DB274E61CFBA}"/>
    <dgm:cxn modelId="{036D55CA-D10F-495E-B464-4AFC4FD79BA4}" srcId="{A918BEE6-A89C-481D-AAB2-D95EFC5320E1}" destId="{FEE404BB-8659-4648-B9BA-AE067B8031AB}" srcOrd="1" destOrd="0" parTransId="{A583A527-C4FA-4250-BBEB-6646D45981A6}" sibTransId="{5D60F892-1099-4479-BEC6-16886943610F}"/>
    <dgm:cxn modelId="{2C5EA4FD-6625-4353-B3D3-21C85C3B931F}" type="presParOf" srcId="{239932A1-B4F1-4E1A-A5BD-7F76D11CC9EE}" destId="{9864C5BB-0CE9-49FF-A169-91B18085BF39}" srcOrd="0" destOrd="0" presId="urn:microsoft.com/office/officeart/2005/8/layout/chevron1"/>
    <dgm:cxn modelId="{76A3D92A-EFA1-434D-A14F-28613DE37F6E}" type="presParOf" srcId="{239932A1-B4F1-4E1A-A5BD-7F76D11CC9EE}" destId="{B9F95C33-A6B9-4FA0-8EC5-1744CDEDAB0D}" srcOrd="1" destOrd="0" presId="urn:microsoft.com/office/officeart/2005/8/layout/chevron1"/>
    <dgm:cxn modelId="{D044349C-BA31-456B-83F1-62862A483612}" type="presParOf" srcId="{239932A1-B4F1-4E1A-A5BD-7F76D11CC9EE}" destId="{2D81D717-0675-4733-8B2E-956BAAB6720D}" srcOrd="2" destOrd="0" presId="urn:microsoft.com/office/officeart/2005/8/layout/chevron1"/>
    <dgm:cxn modelId="{A51F76F5-6DA1-44B3-92CD-9EE6C8021947}" type="presParOf" srcId="{239932A1-B4F1-4E1A-A5BD-7F76D11CC9EE}" destId="{9E4149D5-FF67-4318-BABC-F092F1E4FAB9}" srcOrd="3" destOrd="0" presId="urn:microsoft.com/office/officeart/2005/8/layout/chevron1"/>
    <dgm:cxn modelId="{BEAAFD52-3139-4362-A368-68A624FBC548}" type="presParOf" srcId="{239932A1-B4F1-4E1A-A5BD-7F76D11CC9EE}" destId="{BE17224C-DB89-48A9-9349-66041806526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18BEE6-A89C-481D-AAB2-D95EFC5320E1}" type="doc">
      <dgm:prSet loTypeId="urn:microsoft.com/office/officeart/2005/8/layout/chevron1" loCatId="process" qsTypeId="urn:microsoft.com/office/officeart/2005/8/quickstyle/simple1" qsCatId="simple" csTypeId="urn:microsoft.com/office/officeart/2005/8/colors/accent1_2" csCatId="accent1" phldr="1"/>
      <dgm:spPr/>
    </dgm:pt>
    <dgm:pt modelId="{F776ABE7-6B9D-4E02-9248-79A78AE06528}">
      <dgm:prSet phldrT="[Text]" custT="1"/>
      <dgm:spPr/>
      <dgm:t>
        <a:bodyPr/>
        <a:lstStyle/>
        <a:p>
          <a:r>
            <a:rPr lang="en-US" sz="2400">
              <a:latin typeface="Arial" panose="020B0604020202020204" pitchFamily="34" charset="0"/>
              <a:cs typeface="Arial" panose="020B0604020202020204" pitchFamily="34" charset="0"/>
            </a:rPr>
            <a:t>Fall 2025</a:t>
          </a:r>
        </a:p>
      </dgm:t>
    </dgm:pt>
    <dgm:pt modelId="{69D20000-6786-4CDA-8606-C056881B8A2C}" type="parTrans" cxnId="{B05D1FBB-0487-4729-BA27-73287539CD2E}">
      <dgm:prSet/>
      <dgm:spPr/>
      <dgm:t>
        <a:bodyPr/>
        <a:lstStyle/>
        <a:p>
          <a:endParaRPr lang="en-US"/>
        </a:p>
      </dgm:t>
    </dgm:pt>
    <dgm:pt modelId="{75C69590-D1B7-45E8-9825-DB274E61CFBA}" type="sibTrans" cxnId="{B05D1FBB-0487-4729-BA27-73287539CD2E}">
      <dgm:prSet/>
      <dgm:spPr/>
      <dgm:t>
        <a:bodyPr/>
        <a:lstStyle/>
        <a:p>
          <a:endParaRPr lang="en-US"/>
        </a:p>
      </dgm:t>
    </dgm:pt>
    <dgm:pt modelId="{FEE404BB-8659-4648-B9BA-AE067B8031AB}">
      <dgm:prSet phldrT="[Text]"/>
      <dgm:spPr/>
      <dgm:t>
        <a:bodyPr/>
        <a:lstStyle/>
        <a:p>
          <a:r>
            <a:rPr lang="en-US">
              <a:latin typeface="Arial" panose="020B0604020202020204" pitchFamily="34" charset="0"/>
              <a:cs typeface="Arial" panose="020B0604020202020204" pitchFamily="34" charset="0"/>
            </a:rPr>
            <a:t>At least two months prior to testing</a:t>
          </a:r>
        </a:p>
      </dgm:t>
    </dgm:pt>
    <dgm:pt modelId="{A583A527-C4FA-4250-BBEB-6646D45981A6}" type="parTrans" cxnId="{036D55CA-D10F-495E-B464-4AFC4FD79BA4}">
      <dgm:prSet/>
      <dgm:spPr/>
      <dgm:t>
        <a:bodyPr/>
        <a:lstStyle/>
        <a:p>
          <a:endParaRPr lang="en-US"/>
        </a:p>
      </dgm:t>
    </dgm:pt>
    <dgm:pt modelId="{5D60F892-1099-4479-BEC6-16886943610F}" type="sibTrans" cxnId="{036D55CA-D10F-495E-B464-4AFC4FD79BA4}">
      <dgm:prSet/>
      <dgm:spPr/>
      <dgm:t>
        <a:bodyPr/>
        <a:lstStyle/>
        <a:p>
          <a:endParaRPr lang="en-US"/>
        </a:p>
      </dgm:t>
    </dgm:pt>
    <dgm:pt modelId="{9580C499-7710-4ED0-AB32-55C1F5938FFB}">
      <dgm:prSet phldrT="[Text]" custT="1"/>
      <dgm:spPr/>
      <dgm:t>
        <a:bodyPr/>
        <a:lstStyle/>
        <a:p>
          <a:r>
            <a:rPr lang="en-US" sz="2200">
              <a:latin typeface="Arial" panose="020B0604020202020204" pitchFamily="34" charset="0"/>
              <a:cs typeface="Arial" panose="020B0604020202020204" pitchFamily="34" charset="0"/>
            </a:rPr>
            <a:t>After updating the MCAS Student Kiosk</a:t>
          </a:r>
        </a:p>
      </dgm:t>
    </dgm:pt>
    <dgm:pt modelId="{59E33875-ECB7-4B15-A903-B31C23D9A179}" type="sibTrans" cxnId="{60B71388-1F06-4608-AABC-DE0E12C648E6}">
      <dgm:prSet/>
      <dgm:spPr/>
      <dgm:t>
        <a:bodyPr/>
        <a:lstStyle/>
        <a:p>
          <a:endParaRPr lang="en-US"/>
        </a:p>
      </dgm:t>
    </dgm:pt>
    <dgm:pt modelId="{B09772B8-6552-455A-A7F0-28C590BE708B}" type="parTrans" cxnId="{60B71388-1F06-4608-AABC-DE0E12C648E6}">
      <dgm:prSet/>
      <dgm:spPr/>
      <dgm:t>
        <a:bodyPr/>
        <a:lstStyle/>
        <a:p>
          <a:endParaRPr lang="en-US"/>
        </a:p>
      </dgm:t>
    </dgm:pt>
    <dgm:pt modelId="{239932A1-B4F1-4E1A-A5BD-7F76D11CC9EE}" type="pres">
      <dgm:prSet presAssocID="{A918BEE6-A89C-481D-AAB2-D95EFC5320E1}" presName="Name0" presStyleCnt="0">
        <dgm:presLayoutVars>
          <dgm:dir/>
          <dgm:animLvl val="lvl"/>
          <dgm:resizeHandles val="exact"/>
        </dgm:presLayoutVars>
      </dgm:prSet>
      <dgm:spPr/>
    </dgm:pt>
    <dgm:pt modelId="{9864C5BB-0CE9-49FF-A169-91B18085BF39}" type="pres">
      <dgm:prSet presAssocID="{F776ABE7-6B9D-4E02-9248-79A78AE06528}" presName="parTxOnly" presStyleLbl="node1" presStyleIdx="0" presStyleCnt="3" custLinFactNeighborX="-821" custLinFactNeighborY="41">
        <dgm:presLayoutVars>
          <dgm:chMax val="0"/>
          <dgm:chPref val="0"/>
          <dgm:bulletEnabled val="1"/>
        </dgm:presLayoutVars>
      </dgm:prSet>
      <dgm:spPr/>
    </dgm:pt>
    <dgm:pt modelId="{B9F95C33-A6B9-4FA0-8EC5-1744CDEDAB0D}" type="pres">
      <dgm:prSet presAssocID="{75C69590-D1B7-45E8-9825-DB274E61CFBA}" presName="parTxOnlySpace" presStyleCnt="0"/>
      <dgm:spPr/>
    </dgm:pt>
    <dgm:pt modelId="{2D81D717-0675-4733-8B2E-956BAAB6720D}" type="pres">
      <dgm:prSet presAssocID="{FEE404BB-8659-4648-B9BA-AE067B8031AB}" presName="parTxOnly" presStyleLbl="node1" presStyleIdx="1" presStyleCnt="3">
        <dgm:presLayoutVars>
          <dgm:chMax val="0"/>
          <dgm:chPref val="0"/>
          <dgm:bulletEnabled val="1"/>
        </dgm:presLayoutVars>
      </dgm:prSet>
      <dgm:spPr/>
    </dgm:pt>
    <dgm:pt modelId="{9E4149D5-FF67-4318-BABC-F092F1E4FAB9}" type="pres">
      <dgm:prSet presAssocID="{5D60F892-1099-4479-BEC6-16886943610F}" presName="parTxOnlySpace" presStyleCnt="0"/>
      <dgm:spPr/>
    </dgm:pt>
    <dgm:pt modelId="{BE17224C-DB89-48A9-9349-66041806526E}" type="pres">
      <dgm:prSet presAssocID="{9580C499-7710-4ED0-AB32-55C1F5938FFB}" presName="parTxOnly" presStyleLbl="node1" presStyleIdx="2" presStyleCnt="3" custLinFactNeighborX="-2832" custLinFactNeighborY="2899">
        <dgm:presLayoutVars>
          <dgm:chMax val="0"/>
          <dgm:chPref val="0"/>
          <dgm:bulletEnabled val="1"/>
        </dgm:presLayoutVars>
      </dgm:prSet>
      <dgm:spPr/>
    </dgm:pt>
  </dgm:ptLst>
  <dgm:cxnLst>
    <dgm:cxn modelId="{8F5AC56A-6525-4D40-A833-BD3542E421BC}" type="presOf" srcId="{FEE404BB-8659-4648-B9BA-AE067B8031AB}" destId="{2D81D717-0675-4733-8B2E-956BAAB6720D}" srcOrd="0" destOrd="0" presId="urn:microsoft.com/office/officeart/2005/8/layout/chevron1"/>
    <dgm:cxn modelId="{9374E185-4F2B-443C-BC7F-7128158E9B98}" type="presOf" srcId="{A918BEE6-A89C-481D-AAB2-D95EFC5320E1}" destId="{239932A1-B4F1-4E1A-A5BD-7F76D11CC9EE}" srcOrd="0" destOrd="0" presId="urn:microsoft.com/office/officeart/2005/8/layout/chevron1"/>
    <dgm:cxn modelId="{60B71388-1F06-4608-AABC-DE0E12C648E6}" srcId="{A918BEE6-A89C-481D-AAB2-D95EFC5320E1}" destId="{9580C499-7710-4ED0-AB32-55C1F5938FFB}" srcOrd="2" destOrd="0" parTransId="{B09772B8-6552-455A-A7F0-28C590BE708B}" sibTransId="{59E33875-ECB7-4B15-A903-B31C23D9A179}"/>
    <dgm:cxn modelId="{7F33BB98-9C99-4522-98A5-C64704264629}" type="presOf" srcId="{9580C499-7710-4ED0-AB32-55C1F5938FFB}" destId="{BE17224C-DB89-48A9-9349-66041806526E}" srcOrd="0" destOrd="0" presId="urn:microsoft.com/office/officeart/2005/8/layout/chevron1"/>
    <dgm:cxn modelId="{447A32A1-5D8E-4BA3-A6FE-B4CF9609922E}" type="presOf" srcId="{F776ABE7-6B9D-4E02-9248-79A78AE06528}" destId="{9864C5BB-0CE9-49FF-A169-91B18085BF39}" srcOrd="0" destOrd="0" presId="urn:microsoft.com/office/officeart/2005/8/layout/chevron1"/>
    <dgm:cxn modelId="{B05D1FBB-0487-4729-BA27-73287539CD2E}" srcId="{A918BEE6-A89C-481D-AAB2-D95EFC5320E1}" destId="{F776ABE7-6B9D-4E02-9248-79A78AE06528}" srcOrd="0" destOrd="0" parTransId="{69D20000-6786-4CDA-8606-C056881B8A2C}" sibTransId="{75C69590-D1B7-45E8-9825-DB274E61CFBA}"/>
    <dgm:cxn modelId="{036D55CA-D10F-495E-B464-4AFC4FD79BA4}" srcId="{A918BEE6-A89C-481D-AAB2-D95EFC5320E1}" destId="{FEE404BB-8659-4648-B9BA-AE067B8031AB}" srcOrd="1" destOrd="0" parTransId="{A583A527-C4FA-4250-BBEB-6646D45981A6}" sibTransId="{5D60F892-1099-4479-BEC6-16886943610F}"/>
    <dgm:cxn modelId="{2C5EA4FD-6625-4353-B3D3-21C85C3B931F}" type="presParOf" srcId="{239932A1-B4F1-4E1A-A5BD-7F76D11CC9EE}" destId="{9864C5BB-0CE9-49FF-A169-91B18085BF39}" srcOrd="0" destOrd="0" presId="urn:microsoft.com/office/officeart/2005/8/layout/chevron1"/>
    <dgm:cxn modelId="{76A3D92A-EFA1-434D-A14F-28613DE37F6E}" type="presParOf" srcId="{239932A1-B4F1-4E1A-A5BD-7F76D11CC9EE}" destId="{B9F95C33-A6B9-4FA0-8EC5-1744CDEDAB0D}" srcOrd="1" destOrd="0" presId="urn:microsoft.com/office/officeart/2005/8/layout/chevron1"/>
    <dgm:cxn modelId="{D044349C-BA31-456B-83F1-62862A483612}" type="presParOf" srcId="{239932A1-B4F1-4E1A-A5BD-7F76D11CC9EE}" destId="{2D81D717-0675-4733-8B2E-956BAAB6720D}" srcOrd="2" destOrd="0" presId="urn:microsoft.com/office/officeart/2005/8/layout/chevron1"/>
    <dgm:cxn modelId="{A51F76F5-6DA1-44B3-92CD-9EE6C8021947}" type="presParOf" srcId="{239932A1-B4F1-4E1A-A5BD-7F76D11CC9EE}" destId="{9E4149D5-FF67-4318-BABC-F092F1E4FAB9}" srcOrd="3" destOrd="0" presId="urn:microsoft.com/office/officeart/2005/8/layout/chevron1"/>
    <dgm:cxn modelId="{BEAAFD52-3139-4362-A368-68A624FBC548}" type="presParOf" srcId="{239932A1-B4F1-4E1A-A5BD-7F76D11CC9EE}" destId="{BE17224C-DB89-48A9-9349-66041806526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18BEE6-A89C-481D-AAB2-D95EFC5320E1}" type="doc">
      <dgm:prSet loTypeId="urn:microsoft.com/office/officeart/2005/8/layout/chevron1" loCatId="process" qsTypeId="urn:microsoft.com/office/officeart/2005/8/quickstyle/simple1" qsCatId="simple" csTypeId="urn:microsoft.com/office/officeart/2005/8/colors/accent1_2" csCatId="accent1" phldr="1"/>
      <dgm:spPr/>
    </dgm:pt>
    <dgm:pt modelId="{F776ABE7-6B9D-4E02-9248-79A78AE06528}">
      <dgm:prSet phldrT="[Text]" custT="1"/>
      <dgm:spPr/>
      <dgm:t>
        <a:bodyPr/>
        <a:lstStyle/>
        <a:p>
          <a:r>
            <a:rPr lang="en-US" sz="2400">
              <a:latin typeface="Arial" panose="020B0604020202020204" pitchFamily="34" charset="0"/>
              <a:cs typeface="Arial" panose="020B0604020202020204" pitchFamily="34" charset="0"/>
            </a:rPr>
            <a:t>At least two weeks before testing</a:t>
          </a:r>
        </a:p>
      </dgm:t>
    </dgm:pt>
    <dgm:pt modelId="{69D20000-6786-4CDA-8606-C056881B8A2C}" type="parTrans" cxnId="{B05D1FBB-0487-4729-BA27-73287539CD2E}">
      <dgm:prSet/>
      <dgm:spPr/>
      <dgm:t>
        <a:bodyPr/>
        <a:lstStyle/>
        <a:p>
          <a:endParaRPr lang="en-US"/>
        </a:p>
      </dgm:t>
    </dgm:pt>
    <dgm:pt modelId="{75C69590-D1B7-45E8-9825-DB274E61CFBA}" type="sibTrans" cxnId="{B05D1FBB-0487-4729-BA27-73287539CD2E}">
      <dgm:prSet/>
      <dgm:spPr/>
      <dgm:t>
        <a:bodyPr/>
        <a:lstStyle/>
        <a:p>
          <a:endParaRPr lang="en-US"/>
        </a:p>
      </dgm:t>
    </dgm:pt>
    <dgm:pt modelId="{FEE404BB-8659-4648-B9BA-AE067B8031AB}">
      <dgm:prSet phldrT="[Text]" custT="1"/>
      <dgm:spPr/>
      <dgm:t>
        <a:bodyPr/>
        <a:lstStyle/>
        <a:p>
          <a:r>
            <a:rPr lang="en-US" sz="2400">
              <a:latin typeface="Arial" panose="020B0604020202020204" pitchFamily="34" charset="0"/>
              <a:cs typeface="Arial" panose="020B0604020202020204" pitchFamily="34" charset="0"/>
            </a:rPr>
            <a:t>One week before testing</a:t>
          </a:r>
        </a:p>
      </dgm:t>
    </dgm:pt>
    <dgm:pt modelId="{A583A527-C4FA-4250-BBEB-6646D45981A6}" type="parTrans" cxnId="{036D55CA-D10F-495E-B464-4AFC4FD79BA4}">
      <dgm:prSet/>
      <dgm:spPr/>
      <dgm:t>
        <a:bodyPr/>
        <a:lstStyle/>
        <a:p>
          <a:endParaRPr lang="en-US"/>
        </a:p>
      </dgm:t>
    </dgm:pt>
    <dgm:pt modelId="{5D60F892-1099-4479-BEC6-16886943610F}" type="sibTrans" cxnId="{036D55CA-D10F-495E-B464-4AFC4FD79BA4}">
      <dgm:prSet/>
      <dgm:spPr/>
      <dgm:t>
        <a:bodyPr/>
        <a:lstStyle/>
        <a:p>
          <a:endParaRPr lang="en-US"/>
        </a:p>
      </dgm:t>
    </dgm:pt>
    <dgm:pt modelId="{9580C499-7710-4ED0-AB32-55C1F5938FFB}">
      <dgm:prSet phldrT="[Text]" custT="1"/>
      <dgm:spPr/>
      <dgm:t>
        <a:bodyPr/>
        <a:lstStyle/>
        <a:p>
          <a:r>
            <a:rPr lang="en-US" sz="2400">
              <a:latin typeface="Arial" panose="020B0604020202020204" pitchFamily="34" charset="0"/>
              <a:cs typeface="Arial" panose="020B0604020202020204" pitchFamily="34" charset="0"/>
            </a:rPr>
            <a:t>During testing</a:t>
          </a:r>
        </a:p>
      </dgm:t>
    </dgm:pt>
    <dgm:pt modelId="{59E33875-ECB7-4B15-A903-B31C23D9A179}" type="sibTrans" cxnId="{60B71388-1F06-4608-AABC-DE0E12C648E6}">
      <dgm:prSet/>
      <dgm:spPr/>
      <dgm:t>
        <a:bodyPr/>
        <a:lstStyle/>
        <a:p>
          <a:endParaRPr lang="en-US"/>
        </a:p>
      </dgm:t>
    </dgm:pt>
    <dgm:pt modelId="{B09772B8-6552-455A-A7F0-28C590BE708B}" type="parTrans" cxnId="{60B71388-1F06-4608-AABC-DE0E12C648E6}">
      <dgm:prSet/>
      <dgm:spPr/>
      <dgm:t>
        <a:bodyPr/>
        <a:lstStyle/>
        <a:p>
          <a:endParaRPr lang="en-US"/>
        </a:p>
      </dgm:t>
    </dgm:pt>
    <dgm:pt modelId="{239932A1-B4F1-4E1A-A5BD-7F76D11CC9EE}" type="pres">
      <dgm:prSet presAssocID="{A918BEE6-A89C-481D-AAB2-D95EFC5320E1}" presName="Name0" presStyleCnt="0">
        <dgm:presLayoutVars>
          <dgm:dir/>
          <dgm:animLvl val="lvl"/>
          <dgm:resizeHandles val="exact"/>
        </dgm:presLayoutVars>
      </dgm:prSet>
      <dgm:spPr/>
    </dgm:pt>
    <dgm:pt modelId="{9864C5BB-0CE9-49FF-A169-91B18085BF39}" type="pres">
      <dgm:prSet presAssocID="{F776ABE7-6B9D-4E02-9248-79A78AE06528}" presName="parTxOnly" presStyleLbl="node1" presStyleIdx="0" presStyleCnt="3">
        <dgm:presLayoutVars>
          <dgm:chMax val="0"/>
          <dgm:chPref val="0"/>
          <dgm:bulletEnabled val="1"/>
        </dgm:presLayoutVars>
      </dgm:prSet>
      <dgm:spPr/>
    </dgm:pt>
    <dgm:pt modelId="{B9F95C33-A6B9-4FA0-8EC5-1744CDEDAB0D}" type="pres">
      <dgm:prSet presAssocID="{75C69590-D1B7-45E8-9825-DB274E61CFBA}" presName="parTxOnlySpace" presStyleCnt="0"/>
      <dgm:spPr/>
    </dgm:pt>
    <dgm:pt modelId="{2D81D717-0675-4733-8B2E-956BAAB6720D}" type="pres">
      <dgm:prSet presAssocID="{FEE404BB-8659-4648-B9BA-AE067B8031AB}" presName="parTxOnly" presStyleLbl="node1" presStyleIdx="1" presStyleCnt="3">
        <dgm:presLayoutVars>
          <dgm:chMax val="0"/>
          <dgm:chPref val="0"/>
          <dgm:bulletEnabled val="1"/>
        </dgm:presLayoutVars>
      </dgm:prSet>
      <dgm:spPr/>
    </dgm:pt>
    <dgm:pt modelId="{9E4149D5-FF67-4318-BABC-F092F1E4FAB9}" type="pres">
      <dgm:prSet presAssocID="{5D60F892-1099-4479-BEC6-16886943610F}" presName="parTxOnlySpace" presStyleCnt="0"/>
      <dgm:spPr/>
    </dgm:pt>
    <dgm:pt modelId="{BE17224C-DB89-48A9-9349-66041806526E}" type="pres">
      <dgm:prSet presAssocID="{9580C499-7710-4ED0-AB32-55C1F5938FFB}" presName="parTxOnly" presStyleLbl="node1" presStyleIdx="2" presStyleCnt="3" custLinFactNeighborX="-2832" custLinFactNeighborY="2899">
        <dgm:presLayoutVars>
          <dgm:chMax val="0"/>
          <dgm:chPref val="0"/>
          <dgm:bulletEnabled val="1"/>
        </dgm:presLayoutVars>
      </dgm:prSet>
      <dgm:spPr/>
    </dgm:pt>
  </dgm:ptLst>
  <dgm:cxnLst>
    <dgm:cxn modelId="{8F5AC56A-6525-4D40-A833-BD3542E421BC}" type="presOf" srcId="{FEE404BB-8659-4648-B9BA-AE067B8031AB}" destId="{2D81D717-0675-4733-8B2E-956BAAB6720D}" srcOrd="0" destOrd="0" presId="urn:microsoft.com/office/officeart/2005/8/layout/chevron1"/>
    <dgm:cxn modelId="{9374E185-4F2B-443C-BC7F-7128158E9B98}" type="presOf" srcId="{A918BEE6-A89C-481D-AAB2-D95EFC5320E1}" destId="{239932A1-B4F1-4E1A-A5BD-7F76D11CC9EE}" srcOrd="0" destOrd="0" presId="urn:microsoft.com/office/officeart/2005/8/layout/chevron1"/>
    <dgm:cxn modelId="{60B71388-1F06-4608-AABC-DE0E12C648E6}" srcId="{A918BEE6-A89C-481D-AAB2-D95EFC5320E1}" destId="{9580C499-7710-4ED0-AB32-55C1F5938FFB}" srcOrd="2" destOrd="0" parTransId="{B09772B8-6552-455A-A7F0-28C590BE708B}" sibTransId="{59E33875-ECB7-4B15-A903-B31C23D9A179}"/>
    <dgm:cxn modelId="{7F33BB98-9C99-4522-98A5-C64704264629}" type="presOf" srcId="{9580C499-7710-4ED0-AB32-55C1F5938FFB}" destId="{BE17224C-DB89-48A9-9349-66041806526E}" srcOrd="0" destOrd="0" presId="urn:microsoft.com/office/officeart/2005/8/layout/chevron1"/>
    <dgm:cxn modelId="{447A32A1-5D8E-4BA3-A6FE-B4CF9609922E}" type="presOf" srcId="{F776ABE7-6B9D-4E02-9248-79A78AE06528}" destId="{9864C5BB-0CE9-49FF-A169-91B18085BF39}" srcOrd="0" destOrd="0" presId="urn:microsoft.com/office/officeart/2005/8/layout/chevron1"/>
    <dgm:cxn modelId="{B05D1FBB-0487-4729-BA27-73287539CD2E}" srcId="{A918BEE6-A89C-481D-AAB2-D95EFC5320E1}" destId="{F776ABE7-6B9D-4E02-9248-79A78AE06528}" srcOrd="0" destOrd="0" parTransId="{69D20000-6786-4CDA-8606-C056881B8A2C}" sibTransId="{75C69590-D1B7-45E8-9825-DB274E61CFBA}"/>
    <dgm:cxn modelId="{036D55CA-D10F-495E-B464-4AFC4FD79BA4}" srcId="{A918BEE6-A89C-481D-AAB2-D95EFC5320E1}" destId="{FEE404BB-8659-4648-B9BA-AE067B8031AB}" srcOrd="1" destOrd="0" parTransId="{A583A527-C4FA-4250-BBEB-6646D45981A6}" sibTransId="{5D60F892-1099-4479-BEC6-16886943610F}"/>
    <dgm:cxn modelId="{2C5EA4FD-6625-4353-B3D3-21C85C3B931F}" type="presParOf" srcId="{239932A1-B4F1-4E1A-A5BD-7F76D11CC9EE}" destId="{9864C5BB-0CE9-49FF-A169-91B18085BF39}" srcOrd="0" destOrd="0" presId="urn:microsoft.com/office/officeart/2005/8/layout/chevron1"/>
    <dgm:cxn modelId="{76A3D92A-EFA1-434D-A14F-28613DE37F6E}" type="presParOf" srcId="{239932A1-B4F1-4E1A-A5BD-7F76D11CC9EE}" destId="{B9F95C33-A6B9-4FA0-8EC5-1744CDEDAB0D}" srcOrd="1" destOrd="0" presId="urn:microsoft.com/office/officeart/2005/8/layout/chevron1"/>
    <dgm:cxn modelId="{D044349C-BA31-456B-83F1-62862A483612}" type="presParOf" srcId="{239932A1-B4F1-4E1A-A5BD-7F76D11CC9EE}" destId="{2D81D717-0675-4733-8B2E-956BAAB6720D}" srcOrd="2" destOrd="0" presId="urn:microsoft.com/office/officeart/2005/8/layout/chevron1"/>
    <dgm:cxn modelId="{A51F76F5-6DA1-44B3-92CD-9EE6C8021947}" type="presParOf" srcId="{239932A1-B4F1-4E1A-A5BD-7F76D11CC9EE}" destId="{9E4149D5-FF67-4318-BABC-F092F1E4FAB9}" srcOrd="3" destOrd="0" presId="urn:microsoft.com/office/officeart/2005/8/layout/chevron1"/>
    <dgm:cxn modelId="{BEAAFD52-3139-4362-A368-68A624FBC548}" type="presParOf" srcId="{239932A1-B4F1-4E1A-A5BD-7F76D11CC9EE}" destId="{BE17224C-DB89-48A9-9349-66041806526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18BEE6-A89C-481D-AAB2-D95EFC5320E1}" type="doc">
      <dgm:prSet loTypeId="urn:microsoft.com/office/officeart/2005/8/layout/chevron1" loCatId="process" qsTypeId="urn:microsoft.com/office/officeart/2005/8/quickstyle/simple1" qsCatId="simple" csTypeId="urn:microsoft.com/office/officeart/2005/8/colors/accent1_2" csCatId="accent1" phldr="1"/>
      <dgm:spPr/>
    </dgm:pt>
    <dgm:pt modelId="{F776ABE7-6B9D-4E02-9248-79A78AE06528}">
      <dgm:prSet phldrT="[Text]" custT="1"/>
      <dgm:spPr/>
      <dgm:t>
        <a:bodyPr/>
        <a:lstStyle/>
        <a:p>
          <a:r>
            <a:rPr lang="en-US" sz="2400">
              <a:latin typeface="Arial" panose="020B0604020202020204" pitchFamily="34" charset="0"/>
              <a:cs typeface="Arial" panose="020B0604020202020204" pitchFamily="34" charset="0"/>
            </a:rPr>
            <a:t>At least two weeks before testing</a:t>
          </a:r>
        </a:p>
      </dgm:t>
    </dgm:pt>
    <dgm:pt modelId="{69D20000-6786-4CDA-8606-C056881B8A2C}" type="parTrans" cxnId="{B05D1FBB-0487-4729-BA27-73287539CD2E}">
      <dgm:prSet/>
      <dgm:spPr/>
      <dgm:t>
        <a:bodyPr/>
        <a:lstStyle/>
        <a:p>
          <a:endParaRPr lang="en-US"/>
        </a:p>
      </dgm:t>
    </dgm:pt>
    <dgm:pt modelId="{75C69590-D1B7-45E8-9825-DB274E61CFBA}" type="sibTrans" cxnId="{B05D1FBB-0487-4729-BA27-73287539CD2E}">
      <dgm:prSet/>
      <dgm:spPr/>
      <dgm:t>
        <a:bodyPr/>
        <a:lstStyle/>
        <a:p>
          <a:endParaRPr lang="en-US"/>
        </a:p>
      </dgm:t>
    </dgm:pt>
    <dgm:pt modelId="{FEE404BB-8659-4648-B9BA-AE067B8031AB}">
      <dgm:prSet phldrT="[Text]" custT="1"/>
      <dgm:spPr/>
      <dgm:t>
        <a:bodyPr/>
        <a:lstStyle/>
        <a:p>
          <a:r>
            <a:rPr lang="en-US" sz="2400">
              <a:latin typeface="Arial" panose="020B0604020202020204" pitchFamily="34" charset="0"/>
              <a:cs typeface="Arial" panose="020B0604020202020204" pitchFamily="34" charset="0"/>
            </a:rPr>
            <a:t>One week before testing</a:t>
          </a:r>
        </a:p>
      </dgm:t>
    </dgm:pt>
    <dgm:pt modelId="{A583A527-C4FA-4250-BBEB-6646D45981A6}" type="parTrans" cxnId="{036D55CA-D10F-495E-B464-4AFC4FD79BA4}">
      <dgm:prSet/>
      <dgm:spPr/>
      <dgm:t>
        <a:bodyPr/>
        <a:lstStyle/>
        <a:p>
          <a:endParaRPr lang="en-US"/>
        </a:p>
      </dgm:t>
    </dgm:pt>
    <dgm:pt modelId="{5D60F892-1099-4479-BEC6-16886943610F}" type="sibTrans" cxnId="{036D55CA-D10F-495E-B464-4AFC4FD79BA4}">
      <dgm:prSet/>
      <dgm:spPr/>
      <dgm:t>
        <a:bodyPr/>
        <a:lstStyle/>
        <a:p>
          <a:endParaRPr lang="en-US"/>
        </a:p>
      </dgm:t>
    </dgm:pt>
    <dgm:pt modelId="{9580C499-7710-4ED0-AB32-55C1F5938FFB}">
      <dgm:prSet phldrT="[Text]" custT="1"/>
      <dgm:spPr/>
      <dgm:t>
        <a:bodyPr/>
        <a:lstStyle/>
        <a:p>
          <a:r>
            <a:rPr lang="en-US" sz="2400">
              <a:latin typeface="Arial" panose="020B0604020202020204" pitchFamily="34" charset="0"/>
              <a:cs typeface="Arial" panose="020B0604020202020204" pitchFamily="34" charset="0"/>
            </a:rPr>
            <a:t>During testing</a:t>
          </a:r>
        </a:p>
      </dgm:t>
    </dgm:pt>
    <dgm:pt modelId="{59E33875-ECB7-4B15-A903-B31C23D9A179}" type="sibTrans" cxnId="{60B71388-1F06-4608-AABC-DE0E12C648E6}">
      <dgm:prSet/>
      <dgm:spPr/>
      <dgm:t>
        <a:bodyPr/>
        <a:lstStyle/>
        <a:p>
          <a:endParaRPr lang="en-US"/>
        </a:p>
      </dgm:t>
    </dgm:pt>
    <dgm:pt modelId="{B09772B8-6552-455A-A7F0-28C590BE708B}" type="parTrans" cxnId="{60B71388-1F06-4608-AABC-DE0E12C648E6}">
      <dgm:prSet/>
      <dgm:spPr/>
      <dgm:t>
        <a:bodyPr/>
        <a:lstStyle/>
        <a:p>
          <a:endParaRPr lang="en-US"/>
        </a:p>
      </dgm:t>
    </dgm:pt>
    <dgm:pt modelId="{239932A1-B4F1-4E1A-A5BD-7F76D11CC9EE}" type="pres">
      <dgm:prSet presAssocID="{A918BEE6-A89C-481D-AAB2-D95EFC5320E1}" presName="Name0" presStyleCnt="0">
        <dgm:presLayoutVars>
          <dgm:dir/>
          <dgm:animLvl val="lvl"/>
          <dgm:resizeHandles val="exact"/>
        </dgm:presLayoutVars>
      </dgm:prSet>
      <dgm:spPr/>
    </dgm:pt>
    <dgm:pt modelId="{9864C5BB-0CE9-49FF-A169-91B18085BF39}" type="pres">
      <dgm:prSet presAssocID="{F776ABE7-6B9D-4E02-9248-79A78AE06528}" presName="parTxOnly" presStyleLbl="node1" presStyleIdx="0" presStyleCnt="3">
        <dgm:presLayoutVars>
          <dgm:chMax val="0"/>
          <dgm:chPref val="0"/>
          <dgm:bulletEnabled val="1"/>
        </dgm:presLayoutVars>
      </dgm:prSet>
      <dgm:spPr/>
    </dgm:pt>
    <dgm:pt modelId="{B9F95C33-A6B9-4FA0-8EC5-1744CDEDAB0D}" type="pres">
      <dgm:prSet presAssocID="{75C69590-D1B7-45E8-9825-DB274E61CFBA}" presName="parTxOnlySpace" presStyleCnt="0"/>
      <dgm:spPr/>
    </dgm:pt>
    <dgm:pt modelId="{2D81D717-0675-4733-8B2E-956BAAB6720D}" type="pres">
      <dgm:prSet presAssocID="{FEE404BB-8659-4648-B9BA-AE067B8031AB}" presName="parTxOnly" presStyleLbl="node1" presStyleIdx="1" presStyleCnt="3">
        <dgm:presLayoutVars>
          <dgm:chMax val="0"/>
          <dgm:chPref val="0"/>
          <dgm:bulletEnabled val="1"/>
        </dgm:presLayoutVars>
      </dgm:prSet>
      <dgm:spPr/>
    </dgm:pt>
    <dgm:pt modelId="{9E4149D5-FF67-4318-BABC-F092F1E4FAB9}" type="pres">
      <dgm:prSet presAssocID="{5D60F892-1099-4479-BEC6-16886943610F}" presName="parTxOnlySpace" presStyleCnt="0"/>
      <dgm:spPr/>
    </dgm:pt>
    <dgm:pt modelId="{BE17224C-DB89-48A9-9349-66041806526E}" type="pres">
      <dgm:prSet presAssocID="{9580C499-7710-4ED0-AB32-55C1F5938FFB}" presName="parTxOnly" presStyleLbl="node1" presStyleIdx="2" presStyleCnt="3" custLinFactNeighborX="-2832" custLinFactNeighborY="2899">
        <dgm:presLayoutVars>
          <dgm:chMax val="0"/>
          <dgm:chPref val="0"/>
          <dgm:bulletEnabled val="1"/>
        </dgm:presLayoutVars>
      </dgm:prSet>
      <dgm:spPr/>
    </dgm:pt>
  </dgm:ptLst>
  <dgm:cxnLst>
    <dgm:cxn modelId="{8F5AC56A-6525-4D40-A833-BD3542E421BC}" type="presOf" srcId="{FEE404BB-8659-4648-B9BA-AE067B8031AB}" destId="{2D81D717-0675-4733-8B2E-956BAAB6720D}" srcOrd="0" destOrd="0" presId="urn:microsoft.com/office/officeart/2005/8/layout/chevron1"/>
    <dgm:cxn modelId="{9374E185-4F2B-443C-BC7F-7128158E9B98}" type="presOf" srcId="{A918BEE6-A89C-481D-AAB2-D95EFC5320E1}" destId="{239932A1-B4F1-4E1A-A5BD-7F76D11CC9EE}" srcOrd="0" destOrd="0" presId="urn:microsoft.com/office/officeart/2005/8/layout/chevron1"/>
    <dgm:cxn modelId="{60B71388-1F06-4608-AABC-DE0E12C648E6}" srcId="{A918BEE6-A89C-481D-AAB2-D95EFC5320E1}" destId="{9580C499-7710-4ED0-AB32-55C1F5938FFB}" srcOrd="2" destOrd="0" parTransId="{B09772B8-6552-455A-A7F0-28C590BE708B}" sibTransId="{59E33875-ECB7-4B15-A903-B31C23D9A179}"/>
    <dgm:cxn modelId="{7F33BB98-9C99-4522-98A5-C64704264629}" type="presOf" srcId="{9580C499-7710-4ED0-AB32-55C1F5938FFB}" destId="{BE17224C-DB89-48A9-9349-66041806526E}" srcOrd="0" destOrd="0" presId="urn:microsoft.com/office/officeart/2005/8/layout/chevron1"/>
    <dgm:cxn modelId="{447A32A1-5D8E-4BA3-A6FE-B4CF9609922E}" type="presOf" srcId="{F776ABE7-6B9D-4E02-9248-79A78AE06528}" destId="{9864C5BB-0CE9-49FF-A169-91B18085BF39}" srcOrd="0" destOrd="0" presId="urn:microsoft.com/office/officeart/2005/8/layout/chevron1"/>
    <dgm:cxn modelId="{B05D1FBB-0487-4729-BA27-73287539CD2E}" srcId="{A918BEE6-A89C-481D-AAB2-D95EFC5320E1}" destId="{F776ABE7-6B9D-4E02-9248-79A78AE06528}" srcOrd="0" destOrd="0" parTransId="{69D20000-6786-4CDA-8606-C056881B8A2C}" sibTransId="{75C69590-D1B7-45E8-9825-DB274E61CFBA}"/>
    <dgm:cxn modelId="{036D55CA-D10F-495E-B464-4AFC4FD79BA4}" srcId="{A918BEE6-A89C-481D-AAB2-D95EFC5320E1}" destId="{FEE404BB-8659-4648-B9BA-AE067B8031AB}" srcOrd="1" destOrd="0" parTransId="{A583A527-C4FA-4250-BBEB-6646D45981A6}" sibTransId="{5D60F892-1099-4479-BEC6-16886943610F}"/>
    <dgm:cxn modelId="{2C5EA4FD-6625-4353-B3D3-21C85C3B931F}" type="presParOf" srcId="{239932A1-B4F1-4E1A-A5BD-7F76D11CC9EE}" destId="{9864C5BB-0CE9-49FF-A169-91B18085BF39}" srcOrd="0" destOrd="0" presId="urn:microsoft.com/office/officeart/2005/8/layout/chevron1"/>
    <dgm:cxn modelId="{76A3D92A-EFA1-434D-A14F-28613DE37F6E}" type="presParOf" srcId="{239932A1-B4F1-4E1A-A5BD-7F76D11CC9EE}" destId="{B9F95C33-A6B9-4FA0-8EC5-1744CDEDAB0D}" srcOrd="1" destOrd="0" presId="urn:microsoft.com/office/officeart/2005/8/layout/chevron1"/>
    <dgm:cxn modelId="{D044349C-BA31-456B-83F1-62862A483612}" type="presParOf" srcId="{239932A1-B4F1-4E1A-A5BD-7F76D11CC9EE}" destId="{2D81D717-0675-4733-8B2E-956BAAB6720D}" srcOrd="2" destOrd="0" presId="urn:microsoft.com/office/officeart/2005/8/layout/chevron1"/>
    <dgm:cxn modelId="{A51F76F5-6DA1-44B3-92CD-9EE6C8021947}" type="presParOf" srcId="{239932A1-B4F1-4E1A-A5BD-7F76D11CC9EE}" destId="{9E4149D5-FF67-4318-BABC-F092F1E4FAB9}" srcOrd="3" destOrd="0" presId="urn:microsoft.com/office/officeart/2005/8/layout/chevron1"/>
    <dgm:cxn modelId="{BEAAFD52-3139-4362-A368-68A624FBC548}" type="presParOf" srcId="{239932A1-B4F1-4E1A-A5BD-7F76D11CC9EE}" destId="{BE17224C-DB89-48A9-9349-66041806526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4C5BB-0CE9-49FF-A169-91B18085BF39}">
      <dsp:nvSpPr>
        <dsp:cNvPr id="0" name=""/>
        <dsp:cNvSpPr/>
      </dsp:nvSpPr>
      <dsp:spPr>
        <a:xfrm>
          <a:off x="0" y="0"/>
          <a:ext cx="4077160" cy="116378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Fall 2025</a:t>
          </a:r>
        </a:p>
      </dsp:txBody>
      <dsp:txXfrm>
        <a:off x="581891" y="0"/>
        <a:ext cx="2913378" cy="1163782"/>
      </dsp:txXfrm>
    </dsp:sp>
    <dsp:sp modelId="{2D81D717-0675-4733-8B2E-956BAAB6720D}">
      <dsp:nvSpPr>
        <dsp:cNvPr id="0" name=""/>
        <dsp:cNvSpPr/>
      </dsp:nvSpPr>
      <dsp:spPr>
        <a:xfrm>
          <a:off x="3672791" y="0"/>
          <a:ext cx="4077160" cy="116378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At least two months before testing</a:t>
          </a:r>
        </a:p>
      </dsp:txBody>
      <dsp:txXfrm>
        <a:off x="4254682" y="0"/>
        <a:ext cx="2913378" cy="1163782"/>
      </dsp:txXfrm>
    </dsp:sp>
    <dsp:sp modelId="{BE17224C-DB89-48A9-9349-66041806526E}">
      <dsp:nvSpPr>
        <dsp:cNvPr id="0" name=""/>
        <dsp:cNvSpPr/>
      </dsp:nvSpPr>
      <dsp:spPr>
        <a:xfrm>
          <a:off x="7330689" y="0"/>
          <a:ext cx="4077160" cy="116378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After updating the MCAS Student Kiosk</a:t>
          </a:r>
        </a:p>
      </dsp:txBody>
      <dsp:txXfrm>
        <a:off x="7912580" y="0"/>
        <a:ext cx="2913378" cy="1163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4C5BB-0CE9-49FF-A169-91B18085BF39}">
      <dsp:nvSpPr>
        <dsp:cNvPr id="0" name=""/>
        <dsp:cNvSpPr/>
      </dsp:nvSpPr>
      <dsp:spPr>
        <a:xfrm>
          <a:off x="3346" y="0"/>
          <a:ext cx="4077160" cy="116378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At least two weeks before testing</a:t>
          </a:r>
        </a:p>
      </dsp:txBody>
      <dsp:txXfrm>
        <a:off x="585237" y="0"/>
        <a:ext cx="2913378" cy="1163782"/>
      </dsp:txXfrm>
    </dsp:sp>
    <dsp:sp modelId="{2D81D717-0675-4733-8B2E-956BAAB6720D}">
      <dsp:nvSpPr>
        <dsp:cNvPr id="0" name=""/>
        <dsp:cNvSpPr/>
      </dsp:nvSpPr>
      <dsp:spPr>
        <a:xfrm>
          <a:off x="3672791" y="0"/>
          <a:ext cx="4077160" cy="116378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One week before testing</a:t>
          </a:r>
        </a:p>
      </dsp:txBody>
      <dsp:txXfrm>
        <a:off x="4254682" y="0"/>
        <a:ext cx="2913378" cy="1163782"/>
      </dsp:txXfrm>
    </dsp:sp>
    <dsp:sp modelId="{BE17224C-DB89-48A9-9349-66041806526E}">
      <dsp:nvSpPr>
        <dsp:cNvPr id="0" name=""/>
        <dsp:cNvSpPr/>
      </dsp:nvSpPr>
      <dsp:spPr>
        <a:xfrm>
          <a:off x="7330689" y="0"/>
          <a:ext cx="4077160" cy="116378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During testing</a:t>
          </a:r>
        </a:p>
      </dsp:txBody>
      <dsp:txXfrm>
        <a:off x="7912580" y="0"/>
        <a:ext cx="2913378" cy="11637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4C5BB-0CE9-49FF-A169-91B18085BF39}">
      <dsp:nvSpPr>
        <dsp:cNvPr id="0" name=""/>
        <dsp:cNvSpPr/>
      </dsp:nvSpPr>
      <dsp:spPr>
        <a:xfrm>
          <a:off x="0" y="0"/>
          <a:ext cx="4077160" cy="116378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Fall 2025</a:t>
          </a:r>
        </a:p>
      </dsp:txBody>
      <dsp:txXfrm>
        <a:off x="581891" y="0"/>
        <a:ext cx="2913378" cy="1163782"/>
      </dsp:txXfrm>
    </dsp:sp>
    <dsp:sp modelId="{2D81D717-0675-4733-8B2E-956BAAB6720D}">
      <dsp:nvSpPr>
        <dsp:cNvPr id="0" name=""/>
        <dsp:cNvSpPr/>
      </dsp:nvSpPr>
      <dsp:spPr>
        <a:xfrm>
          <a:off x="3672791" y="0"/>
          <a:ext cx="4077160" cy="116378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At least two months prior to testing</a:t>
          </a:r>
        </a:p>
      </dsp:txBody>
      <dsp:txXfrm>
        <a:off x="4254682" y="0"/>
        <a:ext cx="2913378" cy="1163782"/>
      </dsp:txXfrm>
    </dsp:sp>
    <dsp:sp modelId="{BE17224C-DB89-48A9-9349-66041806526E}">
      <dsp:nvSpPr>
        <dsp:cNvPr id="0" name=""/>
        <dsp:cNvSpPr/>
      </dsp:nvSpPr>
      <dsp:spPr>
        <a:xfrm>
          <a:off x="7330689" y="0"/>
          <a:ext cx="4077160" cy="116378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After updating the MCAS Student Kiosk</a:t>
          </a:r>
        </a:p>
      </dsp:txBody>
      <dsp:txXfrm>
        <a:off x="7912580" y="0"/>
        <a:ext cx="2913378" cy="11637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4C5BB-0CE9-49FF-A169-91B18085BF39}">
      <dsp:nvSpPr>
        <dsp:cNvPr id="0" name=""/>
        <dsp:cNvSpPr/>
      </dsp:nvSpPr>
      <dsp:spPr>
        <a:xfrm>
          <a:off x="0" y="0"/>
          <a:ext cx="4077160" cy="116378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Fall 2025</a:t>
          </a:r>
        </a:p>
      </dsp:txBody>
      <dsp:txXfrm>
        <a:off x="581891" y="0"/>
        <a:ext cx="2913378" cy="1163782"/>
      </dsp:txXfrm>
    </dsp:sp>
    <dsp:sp modelId="{2D81D717-0675-4733-8B2E-956BAAB6720D}">
      <dsp:nvSpPr>
        <dsp:cNvPr id="0" name=""/>
        <dsp:cNvSpPr/>
      </dsp:nvSpPr>
      <dsp:spPr>
        <a:xfrm>
          <a:off x="3672791" y="0"/>
          <a:ext cx="4077160" cy="116378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At least two months prior to testing</a:t>
          </a:r>
        </a:p>
      </dsp:txBody>
      <dsp:txXfrm>
        <a:off x="4254682" y="0"/>
        <a:ext cx="2913378" cy="1163782"/>
      </dsp:txXfrm>
    </dsp:sp>
    <dsp:sp modelId="{BE17224C-DB89-48A9-9349-66041806526E}">
      <dsp:nvSpPr>
        <dsp:cNvPr id="0" name=""/>
        <dsp:cNvSpPr/>
      </dsp:nvSpPr>
      <dsp:spPr>
        <a:xfrm>
          <a:off x="7330689" y="0"/>
          <a:ext cx="4077160" cy="116378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After updating the MCAS Student Kiosk</a:t>
          </a:r>
        </a:p>
      </dsp:txBody>
      <dsp:txXfrm>
        <a:off x="7912580" y="0"/>
        <a:ext cx="2913378" cy="11637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4C5BB-0CE9-49FF-A169-91B18085BF39}">
      <dsp:nvSpPr>
        <dsp:cNvPr id="0" name=""/>
        <dsp:cNvSpPr/>
      </dsp:nvSpPr>
      <dsp:spPr>
        <a:xfrm>
          <a:off x="3346" y="0"/>
          <a:ext cx="4077160" cy="116378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At least two weeks before testing</a:t>
          </a:r>
        </a:p>
      </dsp:txBody>
      <dsp:txXfrm>
        <a:off x="585237" y="0"/>
        <a:ext cx="2913378" cy="1163782"/>
      </dsp:txXfrm>
    </dsp:sp>
    <dsp:sp modelId="{2D81D717-0675-4733-8B2E-956BAAB6720D}">
      <dsp:nvSpPr>
        <dsp:cNvPr id="0" name=""/>
        <dsp:cNvSpPr/>
      </dsp:nvSpPr>
      <dsp:spPr>
        <a:xfrm>
          <a:off x="3672791" y="0"/>
          <a:ext cx="4077160" cy="116378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One week before testing</a:t>
          </a:r>
        </a:p>
      </dsp:txBody>
      <dsp:txXfrm>
        <a:off x="4254682" y="0"/>
        <a:ext cx="2913378" cy="1163782"/>
      </dsp:txXfrm>
    </dsp:sp>
    <dsp:sp modelId="{BE17224C-DB89-48A9-9349-66041806526E}">
      <dsp:nvSpPr>
        <dsp:cNvPr id="0" name=""/>
        <dsp:cNvSpPr/>
      </dsp:nvSpPr>
      <dsp:spPr>
        <a:xfrm>
          <a:off x="7330689" y="0"/>
          <a:ext cx="4077160" cy="116378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During testing</a:t>
          </a:r>
        </a:p>
      </dsp:txBody>
      <dsp:txXfrm>
        <a:off x="7912580" y="0"/>
        <a:ext cx="2913378" cy="11637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4C5BB-0CE9-49FF-A169-91B18085BF39}">
      <dsp:nvSpPr>
        <dsp:cNvPr id="0" name=""/>
        <dsp:cNvSpPr/>
      </dsp:nvSpPr>
      <dsp:spPr>
        <a:xfrm>
          <a:off x="3346" y="0"/>
          <a:ext cx="4077160" cy="116378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At least two weeks before testing</a:t>
          </a:r>
        </a:p>
      </dsp:txBody>
      <dsp:txXfrm>
        <a:off x="585237" y="0"/>
        <a:ext cx="2913378" cy="1163782"/>
      </dsp:txXfrm>
    </dsp:sp>
    <dsp:sp modelId="{2D81D717-0675-4733-8B2E-956BAAB6720D}">
      <dsp:nvSpPr>
        <dsp:cNvPr id="0" name=""/>
        <dsp:cNvSpPr/>
      </dsp:nvSpPr>
      <dsp:spPr>
        <a:xfrm>
          <a:off x="3672791" y="0"/>
          <a:ext cx="4077160" cy="116378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One week before testing</a:t>
          </a:r>
        </a:p>
      </dsp:txBody>
      <dsp:txXfrm>
        <a:off x="4254682" y="0"/>
        <a:ext cx="2913378" cy="1163782"/>
      </dsp:txXfrm>
    </dsp:sp>
    <dsp:sp modelId="{BE17224C-DB89-48A9-9349-66041806526E}">
      <dsp:nvSpPr>
        <dsp:cNvPr id="0" name=""/>
        <dsp:cNvSpPr/>
      </dsp:nvSpPr>
      <dsp:spPr>
        <a:xfrm>
          <a:off x="7330689" y="0"/>
          <a:ext cx="4077160" cy="116378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During testing</a:t>
          </a:r>
        </a:p>
      </dsp:txBody>
      <dsp:txXfrm>
        <a:off x="7912580" y="0"/>
        <a:ext cx="2913378" cy="116378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2025/10/8</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2025/10/8</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Massachusetts Department of Elementary and Secondary Education</a:t>
            </a:r>
          </a:p>
        </p:txBody>
      </p:sp>
      <p:sp>
        <p:nvSpPr>
          <p:cNvPr id="5" name="Slide Number Placeholder 4"/>
          <p:cNvSpPr>
            <a:spLocks noGrp="1"/>
          </p:cNvSpPr>
          <p:nvPr>
            <p:ph type="sldNum" sz="quarter" idx="5"/>
          </p:nvPr>
        </p:nvSpPr>
        <p:spPr/>
        <p:txBody>
          <a:bodyPr/>
          <a:lstStyle/>
          <a:p>
            <a:fld id="{145724FF-A098-4B60-9000-6891DF0985A5}" type="slidenum">
              <a:rPr lang="en-US" smtClean="0"/>
              <a:pPr/>
              <a:t>1</a:t>
            </a:fld>
            <a:endParaRPr lang="en-US"/>
          </a:p>
        </p:txBody>
      </p:sp>
    </p:spTree>
    <p:extLst>
      <p:ext uri="{BB962C8B-B14F-4D97-AF65-F5344CB8AC3E}">
        <p14:creationId xmlns:p14="http://schemas.microsoft.com/office/powerpoint/2010/main" val="291203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22786-9E8B-E3F4-7C02-9C7EB924F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ED7901-43A5-DA47-BBAD-F4F8FA6E23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218A0B-5EFB-695A-43AC-4C13F9888F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24C2ED2-0C8A-8C36-0817-132136E91C84}"/>
              </a:ext>
            </a:extLst>
          </p:cNvPr>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3437291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3593030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E5138-0EF5-1B53-3E5E-1760605DEC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9FD784-652C-ECCA-30E5-3CA07EE688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8E2B30-21B3-882F-5467-F2C40B5BFB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52E5A1-1EA0-28F2-9DAB-49C9225DF6C9}"/>
              </a:ext>
            </a:extLst>
          </p:cNvPr>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974889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6EA0F-D9F2-5888-CE1D-94D9BFD7A9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5E4E2A-F02A-77BD-036B-11476CBB26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F8BD70-1B74-CBE1-606F-FCB1A2096F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F2ACC33-EE14-BDAF-70A0-E9CD658E1F79}"/>
              </a:ext>
            </a:extLst>
          </p:cNvPr>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2388560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859668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F56F7-E9A4-7370-A45C-CFBE4B3B9D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F75F2-F17E-3E27-90C4-C31315341C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36C300-C3D4-BB72-3A39-3F7DD39165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41292D-6279-6F78-D228-B0D5BDE7E456}"/>
              </a:ext>
            </a:extLst>
          </p:cNvPr>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21056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B63A2-F57D-03F0-159F-E673865756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2C89BB-9357-F4AF-1D36-A43A20808A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BF39BF-B878-C72B-FB44-12FC908540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638C4F-D216-ABB0-7F0B-DEB66D397ACC}"/>
              </a:ext>
            </a:extLst>
          </p:cNvPr>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1491752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371503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81BCF-626E-B067-CA09-CFB95A7184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1E0EF7-3A15-ACAB-4CA4-6C11AE62CA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F35105-62A1-91C4-3EB9-1C71024EBE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D938F5-FBA5-843A-323B-5E66DBF613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833325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404408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406DF-9B43-44E9-B3C7-398A43171C4A}" type="slidenum">
              <a:rPr lang="en-US"/>
              <a:pPr fontAlgn="base">
                <a:spcBef>
                  <a:spcPct val="0"/>
                </a:spcBef>
                <a:spcAft>
                  <a:spcPct val="0"/>
                </a:spcAft>
              </a:pPr>
              <a:t>2</a:t>
            </a:fld>
            <a:endParaRPr lang="en-US"/>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Massachusetts Department of Elementary and Secondary Education</a:t>
            </a:r>
          </a:p>
        </p:txBody>
      </p:sp>
    </p:spTree>
    <p:extLst>
      <p:ext uri="{BB962C8B-B14F-4D97-AF65-F5344CB8AC3E}">
        <p14:creationId xmlns:p14="http://schemas.microsoft.com/office/powerpoint/2010/main" val="1414611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1131233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220165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29</a:t>
            </a:fld>
            <a:endParaRPr lang="zh-CN" altLang="en-US"/>
          </a:p>
        </p:txBody>
      </p:sp>
    </p:spTree>
    <p:extLst>
      <p:ext uri="{BB962C8B-B14F-4D97-AF65-F5344CB8AC3E}">
        <p14:creationId xmlns:p14="http://schemas.microsoft.com/office/powerpoint/2010/main" val="1424728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30</a:t>
            </a:fld>
            <a:endParaRPr lang="zh-CN" altLang="en-US"/>
          </a:p>
        </p:txBody>
      </p:sp>
    </p:spTree>
    <p:extLst>
      <p:ext uri="{BB962C8B-B14F-4D97-AF65-F5344CB8AC3E}">
        <p14:creationId xmlns:p14="http://schemas.microsoft.com/office/powerpoint/2010/main" val="4013481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6AE9C-C7C3-EE97-238B-305AD4759D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303BE-59BA-165E-76B5-A5AE55315E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CF787F-6DBC-6B2C-BB2E-D648A7526F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2A36BB-6793-F5D7-C0CA-3EB158BEDB8C}"/>
              </a:ext>
            </a:extLst>
          </p:cNvPr>
          <p:cNvSpPr>
            <a:spLocks noGrp="1"/>
          </p:cNvSpPr>
          <p:nvPr>
            <p:ph type="sldNum" sz="quarter" idx="5"/>
          </p:nvPr>
        </p:nvSpPr>
        <p:spPr/>
        <p:txBody>
          <a:bodyPr/>
          <a:lstStyle/>
          <a:p>
            <a:fld id="{ADCCD5AF-71CD-4C88-AC55-E7BE057B2D3C}" type="slidenum">
              <a:rPr lang="zh-CN" altLang="en-US" smtClean="0"/>
              <a:pPr/>
              <a:t>31</a:t>
            </a:fld>
            <a:endParaRPr lang="zh-CN" altLang="en-US"/>
          </a:p>
        </p:txBody>
      </p:sp>
    </p:spTree>
    <p:extLst>
      <p:ext uri="{BB962C8B-B14F-4D97-AF65-F5344CB8AC3E}">
        <p14:creationId xmlns:p14="http://schemas.microsoft.com/office/powerpoint/2010/main" val="1091752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32</a:t>
            </a:fld>
            <a:endParaRPr lang="zh-CN" altLang="en-US"/>
          </a:p>
        </p:txBody>
      </p:sp>
    </p:spTree>
    <p:extLst>
      <p:ext uri="{BB962C8B-B14F-4D97-AF65-F5344CB8AC3E}">
        <p14:creationId xmlns:p14="http://schemas.microsoft.com/office/powerpoint/2010/main" val="2373881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B6F50-E6A8-349E-B857-27BEC973D4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3CC38-D0AD-91D8-D417-5CADC6570C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1EB8A1-DF63-5C58-DE50-DA4D7A0F9E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DE1874-544A-A11D-F048-AC109F507C14}"/>
              </a:ext>
            </a:extLst>
          </p:cNvPr>
          <p:cNvSpPr>
            <a:spLocks noGrp="1"/>
          </p:cNvSpPr>
          <p:nvPr>
            <p:ph type="sldNum" sz="quarter" idx="5"/>
          </p:nvPr>
        </p:nvSpPr>
        <p:spPr/>
        <p:txBody>
          <a:bodyPr/>
          <a:lstStyle/>
          <a:p>
            <a:fld id="{ADCCD5AF-71CD-4C88-AC55-E7BE057B2D3C}" type="slidenum">
              <a:rPr lang="zh-CN" altLang="en-US" smtClean="0"/>
              <a:pPr/>
              <a:t>33</a:t>
            </a:fld>
            <a:endParaRPr lang="zh-CN" altLang="en-US"/>
          </a:p>
        </p:txBody>
      </p:sp>
    </p:spTree>
    <p:extLst>
      <p:ext uri="{BB962C8B-B14F-4D97-AF65-F5344CB8AC3E}">
        <p14:creationId xmlns:p14="http://schemas.microsoft.com/office/powerpoint/2010/main" val="3054944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F4E28-CC88-4E2C-E45D-3680C86859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B33014-43DB-BB28-835C-08385360F5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D24AE5-271E-82AE-8EEA-EB229C5D80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67C59F-D179-D37E-6953-F38473182E11}"/>
              </a:ext>
            </a:extLst>
          </p:cNvPr>
          <p:cNvSpPr>
            <a:spLocks noGrp="1"/>
          </p:cNvSpPr>
          <p:nvPr>
            <p:ph type="sldNum" sz="quarter" idx="5"/>
          </p:nvPr>
        </p:nvSpPr>
        <p:spPr/>
        <p:txBody>
          <a:bodyPr/>
          <a:lstStyle/>
          <a:p>
            <a:fld id="{ADCCD5AF-71CD-4C88-AC55-E7BE057B2D3C}" type="slidenum">
              <a:rPr lang="zh-CN" altLang="en-US" smtClean="0"/>
              <a:pPr/>
              <a:t>35</a:t>
            </a:fld>
            <a:endParaRPr lang="zh-CN" altLang="en-US"/>
          </a:p>
        </p:txBody>
      </p:sp>
    </p:spTree>
    <p:extLst>
      <p:ext uri="{BB962C8B-B14F-4D97-AF65-F5344CB8AC3E}">
        <p14:creationId xmlns:p14="http://schemas.microsoft.com/office/powerpoint/2010/main" val="226193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52C3A-72F3-BD59-1D74-12A7E747A0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699CCD-C142-DDDE-AB04-08361C4C1C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535C5E-6DBA-CABF-2E63-AD6B60581C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AB2CFE-A0D3-98BD-698B-C240FD031278}"/>
              </a:ext>
            </a:extLst>
          </p:cNvPr>
          <p:cNvSpPr>
            <a:spLocks noGrp="1"/>
          </p:cNvSpPr>
          <p:nvPr>
            <p:ph type="sldNum" sz="quarter" idx="5"/>
          </p:nvPr>
        </p:nvSpPr>
        <p:spPr/>
        <p:txBody>
          <a:bodyPr/>
          <a:lstStyle/>
          <a:p>
            <a:fld id="{ADCCD5AF-71CD-4C88-AC55-E7BE057B2D3C}" type="slidenum">
              <a:rPr lang="zh-CN" altLang="en-US" smtClean="0"/>
              <a:pPr/>
              <a:t>36</a:t>
            </a:fld>
            <a:endParaRPr lang="zh-CN" altLang="en-US"/>
          </a:p>
        </p:txBody>
      </p:sp>
    </p:spTree>
    <p:extLst>
      <p:ext uri="{BB962C8B-B14F-4D97-AF65-F5344CB8AC3E}">
        <p14:creationId xmlns:p14="http://schemas.microsoft.com/office/powerpoint/2010/main" val="746733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BF24C-418B-189C-57C4-590632F3E2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850498-8DA7-D667-B37A-BB0FA8C4C1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5C1D0B-7788-0CF1-E691-39C85FAA08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0E833F-E46F-1536-741F-56E199EFE1E4}"/>
              </a:ext>
            </a:extLst>
          </p:cNvPr>
          <p:cNvSpPr>
            <a:spLocks noGrp="1"/>
          </p:cNvSpPr>
          <p:nvPr>
            <p:ph type="sldNum" sz="quarter" idx="5"/>
          </p:nvPr>
        </p:nvSpPr>
        <p:spPr/>
        <p:txBody>
          <a:bodyPr/>
          <a:lstStyle/>
          <a:p>
            <a:fld id="{ADCCD5AF-71CD-4C88-AC55-E7BE057B2D3C}" type="slidenum">
              <a:rPr lang="zh-CN" altLang="en-US" smtClean="0"/>
              <a:pPr/>
              <a:t>37</a:t>
            </a:fld>
            <a:endParaRPr lang="zh-CN" altLang="en-US"/>
          </a:p>
        </p:txBody>
      </p:sp>
    </p:spTree>
    <p:extLst>
      <p:ext uri="{BB962C8B-B14F-4D97-AF65-F5344CB8AC3E}">
        <p14:creationId xmlns:p14="http://schemas.microsoft.com/office/powerpoint/2010/main" val="503474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665452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EB1D3-047A-A2D3-A6A4-4873EE7300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CAF54-749F-3F71-62AE-EDF9BE58B8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43C855-4321-FB94-D540-72EFDE2C57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2F396-E587-CDF8-8B39-AFF906B72DD8}"/>
              </a:ext>
            </a:extLst>
          </p:cNvPr>
          <p:cNvSpPr>
            <a:spLocks noGrp="1"/>
          </p:cNvSpPr>
          <p:nvPr>
            <p:ph type="sldNum" sz="quarter" idx="5"/>
          </p:nvPr>
        </p:nvSpPr>
        <p:spPr/>
        <p:txBody>
          <a:bodyPr/>
          <a:lstStyle/>
          <a:p>
            <a:fld id="{ADCCD5AF-71CD-4C88-AC55-E7BE057B2D3C}" type="slidenum">
              <a:rPr lang="zh-CN" altLang="en-US" smtClean="0"/>
              <a:pPr/>
              <a:t>38</a:t>
            </a:fld>
            <a:endParaRPr lang="zh-CN" altLang="en-US"/>
          </a:p>
        </p:txBody>
      </p:sp>
    </p:spTree>
    <p:extLst>
      <p:ext uri="{BB962C8B-B14F-4D97-AF65-F5344CB8AC3E}">
        <p14:creationId xmlns:p14="http://schemas.microsoft.com/office/powerpoint/2010/main" val="3594820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39</a:t>
            </a:fld>
            <a:endParaRPr lang="zh-CN" altLang="en-US"/>
          </a:p>
        </p:txBody>
      </p:sp>
    </p:spTree>
    <p:extLst>
      <p:ext uri="{BB962C8B-B14F-4D97-AF65-F5344CB8AC3E}">
        <p14:creationId xmlns:p14="http://schemas.microsoft.com/office/powerpoint/2010/main" val="405851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40</a:t>
            </a:fld>
            <a:endParaRPr lang="zh-CN" altLang="en-US"/>
          </a:p>
        </p:txBody>
      </p:sp>
    </p:spTree>
    <p:extLst>
      <p:ext uri="{BB962C8B-B14F-4D97-AF65-F5344CB8AC3E}">
        <p14:creationId xmlns:p14="http://schemas.microsoft.com/office/powerpoint/2010/main" val="1173835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42</a:t>
            </a:fld>
            <a:endParaRPr lang="zh-CN" altLang="en-US"/>
          </a:p>
        </p:txBody>
      </p:sp>
    </p:spTree>
    <p:extLst>
      <p:ext uri="{BB962C8B-B14F-4D97-AF65-F5344CB8AC3E}">
        <p14:creationId xmlns:p14="http://schemas.microsoft.com/office/powerpoint/2010/main" val="15320488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44</a:t>
            </a:fld>
            <a:endParaRPr lang="zh-CN" altLang="en-US"/>
          </a:p>
        </p:txBody>
      </p:sp>
    </p:spTree>
    <p:extLst>
      <p:ext uri="{BB962C8B-B14F-4D97-AF65-F5344CB8AC3E}">
        <p14:creationId xmlns:p14="http://schemas.microsoft.com/office/powerpoint/2010/main" val="27543586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45</a:t>
            </a:fld>
            <a:endParaRPr lang="zh-CN" altLang="en-US"/>
          </a:p>
        </p:txBody>
      </p:sp>
    </p:spTree>
    <p:extLst>
      <p:ext uri="{BB962C8B-B14F-4D97-AF65-F5344CB8AC3E}">
        <p14:creationId xmlns:p14="http://schemas.microsoft.com/office/powerpoint/2010/main" val="3950320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5002A-AB9B-6060-D141-33FFF123C8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F34FB-3EBB-9BDF-6D8A-C3417017D8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3A6C5-6516-172E-B34F-A0953138C3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42E92B-4E67-1483-27DF-777BF9CF638D}"/>
              </a:ext>
            </a:extLst>
          </p:cNvPr>
          <p:cNvSpPr>
            <a:spLocks noGrp="1"/>
          </p:cNvSpPr>
          <p:nvPr>
            <p:ph type="sldNum" sz="quarter" idx="5"/>
          </p:nvPr>
        </p:nvSpPr>
        <p:spPr/>
        <p:txBody>
          <a:bodyPr/>
          <a:lstStyle/>
          <a:p>
            <a:fld id="{ADCCD5AF-71CD-4C88-AC55-E7BE057B2D3C}" type="slidenum">
              <a:rPr lang="zh-CN" altLang="en-US" smtClean="0"/>
              <a:pPr/>
              <a:t>46</a:t>
            </a:fld>
            <a:endParaRPr lang="zh-CN" altLang="en-US"/>
          </a:p>
        </p:txBody>
      </p:sp>
    </p:spTree>
    <p:extLst>
      <p:ext uri="{BB962C8B-B14F-4D97-AF65-F5344CB8AC3E}">
        <p14:creationId xmlns:p14="http://schemas.microsoft.com/office/powerpoint/2010/main" val="4180311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BA8D9-680E-7C6A-B8B9-31DB229274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12824-B66C-F7AA-2B3D-0D73BEDCDA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8878E9-54D5-5562-A937-522FCF227B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FE37FF3-686B-01E0-44AC-7281D15F68BF}"/>
              </a:ext>
            </a:extLst>
          </p:cNvPr>
          <p:cNvSpPr>
            <a:spLocks noGrp="1"/>
          </p:cNvSpPr>
          <p:nvPr>
            <p:ph type="sldNum" sz="quarter" idx="5"/>
          </p:nvPr>
        </p:nvSpPr>
        <p:spPr/>
        <p:txBody>
          <a:bodyPr/>
          <a:lstStyle/>
          <a:p>
            <a:fld id="{ADCCD5AF-71CD-4C88-AC55-E7BE057B2D3C}" type="slidenum">
              <a:rPr lang="zh-CN" altLang="en-US" smtClean="0"/>
              <a:pPr/>
              <a:t>47</a:t>
            </a:fld>
            <a:endParaRPr lang="zh-CN" altLang="en-US"/>
          </a:p>
        </p:txBody>
      </p:sp>
    </p:spTree>
    <p:extLst>
      <p:ext uri="{BB962C8B-B14F-4D97-AF65-F5344CB8AC3E}">
        <p14:creationId xmlns:p14="http://schemas.microsoft.com/office/powerpoint/2010/main" val="18971766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D798F-D10C-3570-5DC3-DADBACDE54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8616B7-A227-7BF3-5755-82E1C34AAF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5A5B49-AD37-F8F0-E9DA-D70E7653C5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C34484-68D9-CD2D-2D97-0D440D3BA8D3}"/>
              </a:ext>
            </a:extLst>
          </p:cNvPr>
          <p:cNvSpPr>
            <a:spLocks noGrp="1"/>
          </p:cNvSpPr>
          <p:nvPr>
            <p:ph type="sldNum" sz="quarter" idx="5"/>
          </p:nvPr>
        </p:nvSpPr>
        <p:spPr/>
        <p:txBody>
          <a:bodyPr/>
          <a:lstStyle/>
          <a:p>
            <a:fld id="{ADCCD5AF-71CD-4C88-AC55-E7BE057B2D3C}" type="slidenum">
              <a:rPr lang="zh-CN" altLang="en-US" smtClean="0"/>
              <a:pPr/>
              <a:t>48</a:t>
            </a:fld>
            <a:endParaRPr lang="zh-CN" altLang="en-US"/>
          </a:p>
        </p:txBody>
      </p:sp>
    </p:spTree>
    <p:extLst>
      <p:ext uri="{BB962C8B-B14F-4D97-AF65-F5344CB8AC3E}">
        <p14:creationId xmlns:p14="http://schemas.microsoft.com/office/powerpoint/2010/main" val="2802286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DE82F-9092-D3A4-627D-5F6FD16E19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FCB18-2BE7-A1D2-27AB-B610E6F788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AEF742-A0AD-68A0-D3A4-A28D8521B6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E2815E-C622-C389-3E7A-A66BCD8DF6A1}"/>
              </a:ext>
            </a:extLst>
          </p:cNvPr>
          <p:cNvSpPr>
            <a:spLocks noGrp="1"/>
          </p:cNvSpPr>
          <p:nvPr>
            <p:ph type="sldNum" sz="quarter" idx="5"/>
          </p:nvPr>
        </p:nvSpPr>
        <p:spPr/>
        <p:txBody>
          <a:bodyPr/>
          <a:lstStyle/>
          <a:p>
            <a:fld id="{ADCCD5AF-71CD-4C88-AC55-E7BE057B2D3C}" type="slidenum">
              <a:rPr lang="zh-CN" altLang="en-US" smtClean="0"/>
              <a:pPr/>
              <a:t>49</a:t>
            </a:fld>
            <a:endParaRPr lang="zh-CN" altLang="en-US"/>
          </a:p>
        </p:txBody>
      </p:sp>
    </p:spTree>
    <p:extLst>
      <p:ext uri="{BB962C8B-B14F-4D97-AF65-F5344CB8AC3E}">
        <p14:creationId xmlns:p14="http://schemas.microsoft.com/office/powerpoint/2010/main" val="296373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611844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3809C-D409-3329-C53F-DDF23FD620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A12AED-BC49-7510-E2F9-49BA469370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A70A41-8FE4-5413-60D6-1453787E78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9BD376-038E-5665-2A16-ECCCF62A3B09}"/>
              </a:ext>
            </a:extLst>
          </p:cNvPr>
          <p:cNvSpPr>
            <a:spLocks noGrp="1"/>
          </p:cNvSpPr>
          <p:nvPr>
            <p:ph type="sldNum" sz="quarter" idx="5"/>
          </p:nvPr>
        </p:nvSpPr>
        <p:spPr/>
        <p:txBody>
          <a:bodyPr/>
          <a:lstStyle/>
          <a:p>
            <a:fld id="{ADCCD5AF-71CD-4C88-AC55-E7BE057B2D3C}" type="slidenum">
              <a:rPr lang="zh-CN" altLang="en-US" smtClean="0"/>
              <a:pPr/>
              <a:t>50</a:t>
            </a:fld>
            <a:endParaRPr lang="zh-CN" altLang="en-US"/>
          </a:p>
        </p:txBody>
      </p:sp>
    </p:spTree>
    <p:extLst>
      <p:ext uri="{BB962C8B-B14F-4D97-AF65-F5344CB8AC3E}">
        <p14:creationId xmlns:p14="http://schemas.microsoft.com/office/powerpoint/2010/main" val="13861139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AD922-3027-134D-DC53-A96081A74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D80E4-B5F6-3546-A941-783730423B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AD9246-13E8-021F-EF02-E35EE7CEEB1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351493-A6DE-22BF-740F-EEB416C5DF60}"/>
              </a:ext>
            </a:extLst>
          </p:cNvPr>
          <p:cNvSpPr>
            <a:spLocks noGrp="1"/>
          </p:cNvSpPr>
          <p:nvPr>
            <p:ph type="sldNum" sz="quarter" idx="5"/>
          </p:nvPr>
        </p:nvSpPr>
        <p:spPr/>
        <p:txBody>
          <a:bodyPr/>
          <a:lstStyle/>
          <a:p>
            <a:fld id="{ADCCD5AF-71CD-4C88-AC55-E7BE057B2D3C}" type="slidenum">
              <a:rPr lang="zh-CN" altLang="en-US" smtClean="0"/>
              <a:pPr/>
              <a:t>51</a:t>
            </a:fld>
            <a:endParaRPr lang="zh-CN" altLang="en-US"/>
          </a:p>
        </p:txBody>
      </p:sp>
    </p:spTree>
    <p:extLst>
      <p:ext uri="{BB962C8B-B14F-4D97-AF65-F5344CB8AC3E}">
        <p14:creationId xmlns:p14="http://schemas.microsoft.com/office/powerpoint/2010/main" val="18764940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9FD64-A59F-A51F-CBB4-92B01E67B3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487A45-BE91-8344-EB39-1EE6E7BD04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362C0D-9DC2-5A4A-CDD0-E3AB15DD73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C9D94F-B53C-5983-FD81-AA93C505C2A2}"/>
              </a:ext>
            </a:extLst>
          </p:cNvPr>
          <p:cNvSpPr>
            <a:spLocks noGrp="1"/>
          </p:cNvSpPr>
          <p:nvPr>
            <p:ph type="sldNum" sz="quarter" idx="5"/>
          </p:nvPr>
        </p:nvSpPr>
        <p:spPr/>
        <p:txBody>
          <a:bodyPr/>
          <a:lstStyle/>
          <a:p>
            <a:fld id="{ADCCD5AF-71CD-4C88-AC55-E7BE057B2D3C}" type="slidenum">
              <a:rPr lang="zh-CN" altLang="en-US" smtClean="0"/>
              <a:pPr/>
              <a:t>52</a:t>
            </a:fld>
            <a:endParaRPr lang="zh-CN" altLang="en-US"/>
          </a:p>
        </p:txBody>
      </p:sp>
    </p:spTree>
    <p:extLst>
      <p:ext uri="{BB962C8B-B14F-4D97-AF65-F5344CB8AC3E}">
        <p14:creationId xmlns:p14="http://schemas.microsoft.com/office/powerpoint/2010/main" val="4951506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70556-3ACA-2289-41BF-DB8D50A89A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2755D1-28AB-E718-90A4-F9E9863E86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CB40E7-B876-430F-74CE-843F4F511F9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054989-B80A-4336-EC95-EFF64A28E57B}"/>
              </a:ext>
            </a:extLst>
          </p:cNvPr>
          <p:cNvSpPr>
            <a:spLocks noGrp="1"/>
          </p:cNvSpPr>
          <p:nvPr>
            <p:ph type="sldNum" sz="quarter" idx="5"/>
          </p:nvPr>
        </p:nvSpPr>
        <p:spPr/>
        <p:txBody>
          <a:bodyPr/>
          <a:lstStyle/>
          <a:p>
            <a:fld id="{ADCCD5AF-71CD-4C88-AC55-E7BE057B2D3C}" type="slidenum">
              <a:rPr lang="zh-CN" altLang="en-US" smtClean="0"/>
              <a:pPr/>
              <a:t>53</a:t>
            </a:fld>
            <a:endParaRPr lang="zh-CN" altLang="en-US"/>
          </a:p>
        </p:txBody>
      </p:sp>
    </p:spTree>
    <p:extLst>
      <p:ext uri="{BB962C8B-B14F-4D97-AF65-F5344CB8AC3E}">
        <p14:creationId xmlns:p14="http://schemas.microsoft.com/office/powerpoint/2010/main" val="16978843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54</a:t>
            </a:fld>
            <a:endParaRPr lang="zh-CN" altLang="en-US"/>
          </a:p>
        </p:txBody>
      </p:sp>
    </p:spTree>
    <p:extLst>
      <p:ext uri="{BB962C8B-B14F-4D97-AF65-F5344CB8AC3E}">
        <p14:creationId xmlns:p14="http://schemas.microsoft.com/office/powerpoint/2010/main" val="20284330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55</a:t>
            </a:fld>
            <a:endParaRPr lang="zh-CN" altLang="en-US"/>
          </a:p>
        </p:txBody>
      </p:sp>
    </p:spTree>
    <p:extLst>
      <p:ext uri="{BB962C8B-B14F-4D97-AF65-F5344CB8AC3E}">
        <p14:creationId xmlns:p14="http://schemas.microsoft.com/office/powerpoint/2010/main" val="4074009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56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57</a:t>
            </a:fld>
            <a:endParaRPr lang="en-US"/>
          </a:p>
        </p:txBody>
      </p:sp>
    </p:spTree>
    <p:extLst>
      <p:ext uri="{BB962C8B-B14F-4D97-AF65-F5344CB8AC3E}">
        <p14:creationId xmlns:p14="http://schemas.microsoft.com/office/powerpoint/2010/main" val="25926168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58</a:t>
            </a:fld>
            <a:endParaRPr lang="zh-CN" altLang="en-US"/>
          </a:p>
        </p:txBody>
      </p:sp>
    </p:spTree>
    <p:extLst>
      <p:ext uri="{BB962C8B-B14F-4D97-AF65-F5344CB8AC3E}">
        <p14:creationId xmlns:p14="http://schemas.microsoft.com/office/powerpoint/2010/main" val="4883065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59</a:t>
            </a:fld>
            <a:endParaRPr lang="zh-CN" altLang="en-US"/>
          </a:p>
        </p:txBody>
      </p:sp>
    </p:spTree>
    <p:extLst>
      <p:ext uri="{BB962C8B-B14F-4D97-AF65-F5344CB8AC3E}">
        <p14:creationId xmlns:p14="http://schemas.microsoft.com/office/powerpoint/2010/main" val="3485921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41077711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60</a:t>
            </a:fld>
            <a:endParaRPr lang="zh-CN" altLang="en-US"/>
          </a:p>
        </p:txBody>
      </p:sp>
    </p:spTree>
    <p:extLst>
      <p:ext uri="{BB962C8B-B14F-4D97-AF65-F5344CB8AC3E}">
        <p14:creationId xmlns:p14="http://schemas.microsoft.com/office/powerpoint/2010/main" val="34473082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61</a:t>
            </a:fld>
            <a:endParaRPr lang="zh-CN" altLang="en-US"/>
          </a:p>
        </p:txBody>
      </p:sp>
    </p:spTree>
    <p:extLst>
      <p:ext uri="{BB962C8B-B14F-4D97-AF65-F5344CB8AC3E}">
        <p14:creationId xmlns:p14="http://schemas.microsoft.com/office/powerpoint/2010/main" val="20753179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62</a:t>
            </a:fld>
            <a:endParaRPr lang="zh-CN" altLang="en-US"/>
          </a:p>
        </p:txBody>
      </p:sp>
    </p:spTree>
    <p:extLst>
      <p:ext uri="{BB962C8B-B14F-4D97-AF65-F5344CB8AC3E}">
        <p14:creationId xmlns:p14="http://schemas.microsoft.com/office/powerpoint/2010/main" val="9716546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63</a:t>
            </a:fld>
            <a:endParaRPr lang="zh-CN" altLang="en-US"/>
          </a:p>
        </p:txBody>
      </p:sp>
    </p:spTree>
    <p:extLst>
      <p:ext uri="{BB962C8B-B14F-4D97-AF65-F5344CB8AC3E}">
        <p14:creationId xmlns:p14="http://schemas.microsoft.com/office/powerpoint/2010/main" val="9977388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64</a:t>
            </a:fld>
            <a:endParaRPr lang="zh-CN" altLang="en-US"/>
          </a:p>
        </p:txBody>
      </p:sp>
    </p:spTree>
    <p:extLst>
      <p:ext uri="{BB962C8B-B14F-4D97-AF65-F5344CB8AC3E}">
        <p14:creationId xmlns:p14="http://schemas.microsoft.com/office/powerpoint/2010/main" val="4058510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65</a:t>
            </a:fld>
            <a:endParaRPr lang="zh-CN" altLang="en-US"/>
          </a:p>
        </p:txBody>
      </p:sp>
    </p:spTree>
    <p:extLst>
      <p:ext uri="{BB962C8B-B14F-4D97-AF65-F5344CB8AC3E}">
        <p14:creationId xmlns:p14="http://schemas.microsoft.com/office/powerpoint/2010/main" val="9842643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67</a:t>
            </a:fld>
            <a:endParaRPr lang="en-US"/>
          </a:p>
        </p:txBody>
      </p:sp>
    </p:spTree>
    <p:extLst>
      <p:ext uri="{BB962C8B-B14F-4D97-AF65-F5344CB8AC3E}">
        <p14:creationId xmlns:p14="http://schemas.microsoft.com/office/powerpoint/2010/main" val="18402813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C69DD-3E13-5219-AC4E-85BA2E2450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D24F82-5206-18CB-9C74-23A234E7FC71}"/>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E86BA8DB-D081-CBB9-AB63-CC0CECE518F2}"/>
              </a:ext>
            </a:extLst>
          </p:cNvPr>
          <p:cNvSpPr>
            <a:spLocks noGrp="1"/>
          </p:cNvSpPr>
          <p:nvPr>
            <p:ph type="body" idx="1"/>
          </p:nvPr>
        </p:nvSpPr>
        <p:spPr/>
        <p:txBody>
          <a:bodyPr>
            <a:normAutofit/>
          </a:bodyPr>
          <a:lstStyle/>
          <a:p>
            <a:endParaRPr lang="en-US"/>
          </a:p>
        </p:txBody>
      </p:sp>
      <p:sp>
        <p:nvSpPr>
          <p:cNvPr id="4" name="Footer Placeholder 3">
            <a:extLst>
              <a:ext uri="{FF2B5EF4-FFF2-40B4-BE49-F238E27FC236}">
                <a16:creationId xmlns:a16="http://schemas.microsoft.com/office/drawing/2014/main" id="{ECCE666B-1542-E803-C8C5-A6BCED2F6A74}"/>
              </a:ext>
            </a:extLst>
          </p:cNvPr>
          <p:cNvSpPr>
            <a:spLocks noGrp="1"/>
          </p:cNvSpPr>
          <p:nvPr>
            <p:ph type="ftr" sz="quarter" idx="10"/>
          </p:nvPr>
        </p:nvSpPr>
        <p:spPr/>
        <p:txBody>
          <a:bodyPr/>
          <a:lstStyle/>
          <a:p>
            <a:r>
              <a:rPr lang="en-US"/>
              <a:t>Massachusetts Department of Elementary and Secondary Education</a:t>
            </a:r>
          </a:p>
        </p:txBody>
      </p:sp>
      <p:sp>
        <p:nvSpPr>
          <p:cNvPr id="5" name="Slide Number Placeholder 4">
            <a:extLst>
              <a:ext uri="{FF2B5EF4-FFF2-40B4-BE49-F238E27FC236}">
                <a16:creationId xmlns:a16="http://schemas.microsoft.com/office/drawing/2014/main" id="{AEB9BA89-891C-C865-F3BD-06AA67F9940F}"/>
              </a:ext>
            </a:extLst>
          </p:cNvPr>
          <p:cNvSpPr>
            <a:spLocks noGrp="1"/>
          </p:cNvSpPr>
          <p:nvPr>
            <p:ph type="sldNum" sz="quarter" idx="11"/>
          </p:nvPr>
        </p:nvSpPr>
        <p:spPr/>
        <p:txBody>
          <a:bodyPr/>
          <a:lstStyle/>
          <a:p>
            <a:fld id="{145724FF-A098-4B60-9000-6891DF0985A5}" type="slidenum">
              <a:rPr lang="en-US" smtClean="0"/>
              <a:pPr/>
              <a:t>68</a:t>
            </a:fld>
            <a:endParaRPr lang="en-US"/>
          </a:p>
        </p:txBody>
      </p:sp>
    </p:spTree>
    <p:extLst>
      <p:ext uri="{BB962C8B-B14F-4D97-AF65-F5344CB8AC3E}">
        <p14:creationId xmlns:p14="http://schemas.microsoft.com/office/powerpoint/2010/main" val="39303103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59DEA-CD18-E721-12A6-867CC550A5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4A34D0-BAEC-BCD9-77DF-AEAC6E65EF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552489-F5BE-021E-576A-F81BBA91C45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D196C5-E566-0446-D2E8-C62C5ECCDB52}"/>
              </a:ext>
            </a:extLst>
          </p:cNvPr>
          <p:cNvSpPr>
            <a:spLocks noGrp="1"/>
          </p:cNvSpPr>
          <p:nvPr>
            <p:ph type="sldNum" sz="quarter" idx="5"/>
          </p:nvPr>
        </p:nvSpPr>
        <p:spPr/>
        <p:txBody>
          <a:bodyPr/>
          <a:lstStyle/>
          <a:p>
            <a:fld id="{ADCCD5AF-71CD-4C88-AC55-E7BE057B2D3C}" type="slidenum">
              <a:rPr lang="zh-CN" altLang="en-US" smtClean="0"/>
              <a:pPr/>
              <a:t>69</a:t>
            </a:fld>
            <a:endParaRPr lang="zh-CN" altLang="en-US"/>
          </a:p>
        </p:txBody>
      </p:sp>
    </p:spTree>
    <p:extLst>
      <p:ext uri="{BB962C8B-B14F-4D97-AF65-F5344CB8AC3E}">
        <p14:creationId xmlns:p14="http://schemas.microsoft.com/office/powerpoint/2010/main" val="3232964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D5039-3607-8E96-FBDD-A03195891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FB8FB0-9E05-1A54-0057-02B9CFCB8261}"/>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C393A797-0F71-9695-2F48-3A9481800790}"/>
              </a:ext>
            </a:extLst>
          </p:cNvPr>
          <p:cNvSpPr>
            <a:spLocks noGrp="1"/>
          </p:cNvSpPr>
          <p:nvPr>
            <p:ph type="body" idx="1"/>
          </p:nvPr>
        </p:nvSpPr>
        <p:spPr/>
        <p:txBody>
          <a:bodyPr>
            <a:normAutofit/>
          </a:bodyPr>
          <a:lstStyle/>
          <a:p>
            <a:endParaRPr lang="en-US"/>
          </a:p>
        </p:txBody>
      </p:sp>
      <p:sp>
        <p:nvSpPr>
          <p:cNvPr id="4" name="Footer Placeholder 3">
            <a:extLst>
              <a:ext uri="{FF2B5EF4-FFF2-40B4-BE49-F238E27FC236}">
                <a16:creationId xmlns:a16="http://schemas.microsoft.com/office/drawing/2014/main" id="{901D4818-1DA8-BE91-BA8C-DB69673F0446}"/>
              </a:ext>
            </a:extLst>
          </p:cNvPr>
          <p:cNvSpPr>
            <a:spLocks noGrp="1"/>
          </p:cNvSpPr>
          <p:nvPr>
            <p:ph type="ftr" sz="quarter" idx="10"/>
          </p:nvPr>
        </p:nvSpPr>
        <p:spPr/>
        <p:txBody>
          <a:bodyPr/>
          <a:lstStyle/>
          <a:p>
            <a:r>
              <a:rPr lang="en-US"/>
              <a:t>Massachusetts Department of Elementary and Secondary Education</a:t>
            </a:r>
          </a:p>
        </p:txBody>
      </p:sp>
      <p:sp>
        <p:nvSpPr>
          <p:cNvPr id="5" name="Slide Number Placeholder 4">
            <a:extLst>
              <a:ext uri="{FF2B5EF4-FFF2-40B4-BE49-F238E27FC236}">
                <a16:creationId xmlns:a16="http://schemas.microsoft.com/office/drawing/2014/main" id="{C816AB60-C288-E555-D61A-0E0EF3AC1FAC}"/>
              </a:ext>
            </a:extLst>
          </p:cNvPr>
          <p:cNvSpPr>
            <a:spLocks noGrp="1"/>
          </p:cNvSpPr>
          <p:nvPr>
            <p:ph type="sldNum" sz="quarter" idx="11"/>
          </p:nvPr>
        </p:nvSpPr>
        <p:spPr/>
        <p:txBody>
          <a:bodyPr/>
          <a:lstStyle/>
          <a:p>
            <a:fld id="{145724FF-A098-4B60-9000-6891DF0985A5}" type="slidenum">
              <a:rPr lang="en-US" smtClean="0"/>
              <a:pPr/>
              <a:t>71</a:t>
            </a:fld>
            <a:endParaRPr lang="en-US"/>
          </a:p>
        </p:txBody>
      </p:sp>
    </p:spTree>
    <p:extLst>
      <p:ext uri="{BB962C8B-B14F-4D97-AF65-F5344CB8AC3E}">
        <p14:creationId xmlns:p14="http://schemas.microsoft.com/office/powerpoint/2010/main" val="217254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41868408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AF045-F582-16D4-9436-10FB5F260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76D39-74AC-856D-F0C1-107CDFC35C12}"/>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DA94A5F9-0002-B41F-8710-F914A610AE20}"/>
              </a:ext>
            </a:extLst>
          </p:cNvPr>
          <p:cNvSpPr>
            <a:spLocks noGrp="1"/>
          </p:cNvSpPr>
          <p:nvPr>
            <p:ph type="body" idx="1"/>
          </p:nvPr>
        </p:nvSpPr>
        <p:spPr/>
        <p:txBody>
          <a:bodyPr>
            <a:normAutofit/>
          </a:bodyPr>
          <a:lstStyle/>
          <a:p>
            <a:endParaRPr lang="en-US"/>
          </a:p>
        </p:txBody>
      </p:sp>
      <p:sp>
        <p:nvSpPr>
          <p:cNvPr id="4" name="Footer Placeholder 3">
            <a:extLst>
              <a:ext uri="{FF2B5EF4-FFF2-40B4-BE49-F238E27FC236}">
                <a16:creationId xmlns:a16="http://schemas.microsoft.com/office/drawing/2014/main" id="{C77FEBA1-8F96-AB23-ED47-BA1739B8DA70}"/>
              </a:ext>
            </a:extLst>
          </p:cNvPr>
          <p:cNvSpPr>
            <a:spLocks noGrp="1"/>
          </p:cNvSpPr>
          <p:nvPr>
            <p:ph type="ftr" sz="quarter" idx="10"/>
          </p:nvPr>
        </p:nvSpPr>
        <p:spPr/>
        <p:txBody>
          <a:bodyPr/>
          <a:lstStyle/>
          <a:p>
            <a:r>
              <a:rPr lang="en-US"/>
              <a:t>Massachusetts Department of Elementary and Secondary Education</a:t>
            </a:r>
          </a:p>
        </p:txBody>
      </p:sp>
      <p:sp>
        <p:nvSpPr>
          <p:cNvPr id="5" name="Slide Number Placeholder 4">
            <a:extLst>
              <a:ext uri="{FF2B5EF4-FFF2-40B4-BE49-F238E27FC236}">
                <a16:creationId xmlns:a16="http://schemas.microsoft.com/office/drawing/2014/main" id="{7B318071-65B0-F1E8-E9AD-F3468FE9417B}"/>
              </a:ext>
            </a:extLst>
          </p:cNvPr>
          <p:cNvSpPr>
            <a:spLocks noGrp="1"/>
          </p:cNvSpPr>
          <p:nvPr>
            <p:ph type="sldNum" sz="quarter" idx="11"/>
          </p:nvPr>
        </p:nvSpPr>
        <p:spPr/>
        <p:txBody>
          <a:bodyPr/>
          <a:lstStyle/>
          <a:p>
            <a:fld id="{145724FF-A098-4B60-9000-6891DF0985A5}" type="slidenum">
              <a:rPr lang="en-US" smtClean="0"/>
              <a:pPr/>
              <a:t>72</a:t>
            </a:fld>
            <a:endParaRPr lang="en-US"/>
          </a:p>
        </p:txBody>
      </p:sp>
    </p:spTree>
    <p:extLst>
      <p:ext uri="{BB962C8B-B14F-4D97-AF65-F5344CB8AC3E}">
        <p14:creationId xmlns:p14="http://schemas.microsoft.com/office/powerpoint/2010/main" val="15427045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DDE66-37DF-DB2B-45C9-36E5277D80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9FC20B-7B7E-5DEE-D1A5-B2C255B8139D}"/>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DDDF900C-8B00-F9A7-E855-C610D9D1364B}"/>
              </a:ext>
            </a:extLst>
          </p:cNvPr>
          <p:cNvSpPr>
            <a:spLocks noGrp="1"/>
          </p:cNvSpPr>
          <p:nvPr>
            <p:ph type="body" idx="1"/>
          </p:nvPr>
        </p:nvSpPr>
        <p:spPr/>
        <p:txBody>
          <a:bodyPr>
            <a:normAutofit/>
          </a:bodyPr>
          <a:lstStyle/>
          <a:p>
            <a:endParaRPr lang="en-US"/>
          </a:p>
        </p:txBody>
      </p:sp>
      <p:sp>
        <p:nvSpPr>
          <p:cNvPr id="4" name="Footer Placeholder 3">
            <a:extLst>
              <a:ext uri="{FF2B5EF4-FFF2-40B4-BE49-F238E27FC236}">
                <a16:creationId xmlns:a16="http://schemas.microsoft.com/office/drawing/2014/main" id="{450897B2-56F9-6FB6-864F-294285836B61}"/>
              </a:ext>
            </a:extLst>
          </p:cNvPr>
          <p:cNvSpPr>
            <a:spLocks noGrp="1"/>
          </p:cNvSpPr>
          <p:nvPr>
            <p:ph type="ftr" sz="quarter" idx="10"/>
          </p:nvPr>
        </p:nvSpPr>
        <p:spPr/>
        <p:txBody>
          <a:bodyPr/>
          <a:lstStyle/>
          <a:p>
            <a:r>
              <a:rPr lang="en-US"/>
              <a:t>Massachusetts Department of Elementary and Secondary Education</a:t>
            </a:r>
          </a:p>
        </p:txBody>
      </p:sp>
      <p:sp>
        <p:nvSpPr>
          <p:cNvPr id="5" name="Slide Number Placeholder 4">
            <a:extLst>
              <a:ext uri="{FF2B5EF4-FFF2-40B4-BE49-F238E27FC236}">
                <a16:creationId xmlns:a16="http://schemas.microsoft.com/office/drawing/2014/main" id="{4E81BEB7-581F-C410-F42B-7C57FA76D990}"/>
              </a:ext>
            </a:extLst>
          </p:cNvPr>
          <p:cNvSpPr>
            <a:spLocks noGrp="1"/>
          </p:cNvSpPr>
          <p:nvPr>
            <p:ph type="sldNum" sz="quarter" idx="11"/>
          </p:nvPr>
        </p:nvSpPr>
        <p:spPr/>
        <p:txBody>
          <a:bodyPr/>
          <a:lstStyle/>
          <a:p>
            <a:fld id="{145724FF-A098-4B60-9000-6891DF0985A5}" type="slidenum">
              <a:rPr lang="en-US" smtClean="0"/>
              <a:pPr/>
              <a:t>77</a:t>
            </a:fld>
            <a:endParaRPr lang="en-US"/>
          </a:p>
        </p:txBody>
      </p:sp>
    </p:spTree>
    <p:extLst>
      <p:ext uri="{BB962C8B-B14F-4D97-AF65-F5344CB8AC3E}">
        <p14:creationId xmlns:p14="http://schemas.microsoft.com/office/powerpoint/2010/main" val="40546087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D3783-5BD3-B643-8FDA-BD044853A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7A250F-8854-FA0E-2D99-C2BB6988F9F1}"/>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860DE466-2739-864B-683F-12622A05103C}"/>
              </a:ext>
            </a:extLst>
          </p:cNvPr>
          <p:cNvSpPr>
            <a:spLocks noGrp="1"/>
          </p:cNvSpPr>
          <p:nvPr>
            <p:ph type="body" idx="1"/>
          </p:nvPr>
        </p:nvSpPr>
        <p:spPr/>
        <p:txBody>
          <a:bodyPr>
            <a:normAutofit/>
          </a:bodyPr>
          <a:lstStyle/>
          <a:p>
            <a:endParaRPr lang="en-US"/>
          </a:p>
        </p:txBody>
      </p:sp>
      <p:sp>
        <p:nvSpPr>
          <p:cNvPr id="4" name="Footer Placeholder 3">
            <a:extLst>
              <a:ext uri="{FF2B5EF4-FFF2-40B4-BE49-F238E27FC236}">
                <a16:creationId xmlns:a16="http://schemas.microsoft.com/office/drawing/2014/main" id="{0DECE7AC-A398-7BB3-D122-7192820C3FD4}"/>
              </a:ext>
            </a:extLst>
          </p:cNvPr>
          <p:cNvSpPr>
            <a:spLocks noGrp="1"/>
          </p:cNvSpPr>
          <p:nvPr>
            <p:ph type="ftr" sz="quarter" idx="10"/>
          </p:nvPr>
        </p:nvSpPr>
        <p:spPr/>
        <p:txBody>
          <a:bodyPr/>
          <a:lstStyle/>
          <a:p>
            <a:r>
              <a:rPr lang="en-US"/>
              <a:t>Massachusetts Department of Elementary and Secondary Education</a:t>
            </a:r>
          </a:p>
        </p:txBody>
      </p:sp>
      <p:sp>
        <p:nvSpPr>
          <p:cNvPr id="5" name="Slide Number Placeholder 4">
            <a:extLst>
              <a:ext uri="{FF2B5EF4-FFF2-40B4-BE49-F238E27FC236}">
                <a16:creationId xmlns:a16="http://schemas.microsoft.com/office/drawing/2014/main" id="{EFACDEB9-551E-B9AB-F192-7D3F9FCC0F5F}"/>
              </a:ext>
            </a:extLst>
          </p:cNvPr>
          <p:cNvSpPr>
            <a:spLocks noGrp="1"/>
          </p:cNvSpPr>
          <p:nvPr>
            <p:ph type="sldNum" sz="quarter" idx="11"/>
          </p:nvPr>
        </p:nvSpPr>
        <p:spPr/>
        <p:txBody>
          <a:bodyPr/>
          <a:lstStyle/>
          <a:p>
            <a:fld id="{145724FF-A098-4B60-9000-6891DF0985A5}" type="slidenum">
              <a:rPr lang="en-US" smtClean="0"/>
              <a:pPr/>
              <a:t>78</a:t>
            </a:fld>
            <a:endParaRPr lang="en-US"/>
          </a:p>
        </p:txBody>
      </p:sp>
    </p:spTree>
    <p:extLst>
      <p:ext uri="{BB962C8B-B14F-4D97-AF65-F5344CB8AC3E}">
        <p14:creationId xmlns:p14="http://schemas.microsoft.com/office/powerpoint/2010/main" val="9400112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79</a:t>
            </a:fld>
            <a:endParaRPr lang="zh-CN" altLang="en-US"/>
          </a:p>
        </p:txBody>
      </p:sp>
    </p:spTree>
    <p:extLst>
      <p:ext uri="{BB962C8B-B14F-4D97-AF65-F5344CB8AC3E}">
        <p14:creationId xmlns:p14="http://schemas.microsoft.com/office/powerpoint/2010/main" val="35910700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5364-4ABA-E748-EA0E-40F06208ED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6744C7-0BB7-8413-10E7-49DCD347EB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A4C907-FA0E-2B50-2E5D-D275ADC689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5982A9-63B2-EBF9-52AA-A78C5FDF5451}"/>
              </a:ext>
            </a:extLst>
          </p:cNvPr>
          <p:cNvSpPr>
            <a:spLocks noGrp="1"/>
          </p:cNvSpPr>
          <p:nvPr>
            <p:ph type="sldNum" sz="quarter" idx="5"/>
          </p:nvPr>
        </p:nvSpPr>
        <p:spPr/>
        <p:txBody>
          <a:bodyPr/>
          <a:lstStyle/>
          <a:p>
            <a:fld id="{ADCCD5AF-71CD-4C88-AC55-E7BE057B2D3C}" type="slidenum">
              <a:rPr lang="zh-CN" altLang="en-US" smtClean="0"/>
              <a:pPr/>
              <a:t>80</a:t>
            </a:fld>
            <a:endParaRPr lang="zh-CN" altLang="en-US"/>
          </a:p>
        </p:txBody>
      </p:sp>
    </p:spTree>
    <p:extLst>
      <p:ext uri="{BB962C8B-B14F-4D97-AF65-F5344CB8AC3E}">
        <p14:creationId xmlns:p14="http://schemas.microsoft.com/office/powerpoint/2010/main" val="42821390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3D804-3B94-B440-A60B-0E59431314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480521-EC83-751C-F60D-227B574C8F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160B6-C143-4BAC-FBCD-E5AC11B1C8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CF60BA-B1A6-0215-05C6-0FC899932A5B}"/>
              </a:ext>
            </a:extLst>
          </p:cNvPr>
          <p:cNvSpPr>
            <a:spLocks noGrp="1"/>
          </p:cNvSpPr>
          <p:nvPr>
            <p:ph type="sldNum" sz="quarter" idx="5"/>
          </p:nvPr>
        </p:nvSpPr>
        <p:spPr/>
        <p:txBody>
          <a:bodyPr/>
          <a:lstStyle/>
          <a:p>
            <a:fld id="{ADCCD5AF-71CD-4C88-AC55-E7BE057B2D3C}" type="slidenum">
              <a:rPr lang="zh-CN" altLang="en-US" smtClean="0"/>
              <a:pPr/>
              <a:t>81</a:t>
            </a:fld>
            <a:endParaRPr lang="zh-CN" altLang="en-US"/>
          </a:p>
        </p:txBody>
      </p:sp>
    </p:spTree>
    <p:extLst>
      <p:ext uri="{BB962C8B-B14F-4D97-AF65-F5344CB8AC3E}">
        <p14:creationId xmlns:p14="http://schemas.microsoft.com/office/powerpoint/2010/main" val="30629688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82</a:t>
            </a:fld>
            <a:endParaRPr lang="zh-CN" altLang="en-US"/>
          </a:p>
        </p:txBody>
      </p:sp>
    </p:spTree>
    <p:extLst>
      <p:ext uri="{BB962C8B-B14F-4D97-AF65-F5344CB8AC3E}">
        <p14:creationId xmlns:p14="http://schemas.microsoft.com/office/powerpoint/2010/main" val="26421338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2214C-C003-580F-BAB5-9CF6C511A6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AB13C8-177D-A543-F159-2CB93FF420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888986-55CB-B22B-4CF5-A64618D31C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2C8646-F589-EE4B-BC8B-E274059A661F}"/>
              </a:ext>
            </a:extLst>
          </p:cNvPr>
          <p:cNvSpPr>
            <a:spLocks noGrp="1"/>
          </p:cNvSpPr>
          <p:nvPr>
            <p:ph type="sldNum" sz="quarter" idx="5"/>
          </p:nvPr>
        </p:nvSpPr>
        <p:spPr/>
        <p:txBody>
          <a:bodyPr/>
          <a:lstStyle/>
          <a:p>
            <a:fld id="{ADCCD5AF-71CD-4C88-AC55-E7BE057B2D3C}" type="slidenum">
              <a:rPr lang="zh-CN" altLang="en-US" smtClean="0"/>
              <a:pPr/>
              <a:t>83</a:t>
            </a:fld>
            <a:endParaRPr lang="zh-CN" altLang="en-US"/>
          </a:p>
        </p:txBody>
      </p:sp>
    </p:spTree>
    <p:extLst>
      <p:ext uri="{BB962C8B-B14F-4D97-AF65-F5344CB8AC3E}">
        <p14:creationId xmlns:p14="http://schemas.microsoft.com/office/powerpoint/2010/main" val="38691038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84</a:t>
            </a:fld>
            <a:endParaRPr lang="zh-CN" altLang="en-US"/>
          </a:p>
        </p:txBody>
      </p:sp>
    </p:spTree>
    <p:extLst>
      <p:ext uri="{BB962C8B-B14F-4D97-AF65-F5344CB8AC3E}">
        <p14:creationId xmlns:p14="http://schemas.microsoft.com/office/powerpoint/2010/main" val="38456609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85</a:t>
            </a:fld>
            <a:endParaRPr lang="zh-CN" altLang="en-US"/>
          </a:p>
        </p:txBody>
      </p:sp>
    </p:spTree>
    <p:extLst>
      <p:ext uri="{BB962C8B-B14F-4D97-AF65-F5344CB8AC3E}">
        <p14:creationId xmlns:p14="http://schemas.microsoft.com/office/powerpoint/2010/main" val="1493205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16575274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A1C90-7A5F-1AFC-B7D4-97E707E63F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D78538-B38B-E05E-2A67-A998D2EFB3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38606C-01ED-6C9C-AD71-776F9F6A47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3B08A2-FD6D-558F-F516-42F0D661A496}"/>
              </a:ext>
            </a:extLst>
          </p:cNvPr>
          <p:cNvSpPr>
            <a:spLocks noGrp="1"/>
          </p:cNvSpPr>
          <p:nvPr>
            <p:ph type="sldNum" sz="quarter" idx="5"/>
          </p:nvPr>
        </p:nvSpPr>
        <p:spPr/>
        <p:txBody>
          <a:bodyPr/>
          <a:lstStyle/>
          <a:p>
            <a:fld id="{ADCCD5AF-71CD-4C88-AC55-E7BE057B2D3C}" type="slidenum">
              <a:rPr lang="zh-CN" altLang="en-US" smtClean="0"/>
              <a:pPr/>
              <a:t>86</a:t>
            </a:fld>
            <a:endParaRPr lang="zh-CN" altLang="en-US"/>
          </a:p>
        </p:txBody>
      </p:sp>
    </p:spTree>
    <p:extLst>
      <p:ext uri="{BB962C8B-B14F-4D97-AF65-F5344CB8AC3E}">
        <p14:creationId xmlns:p14="http://schemas.microsoft.com/office/powerpoint/2010/main" val="20733535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EB466-CCF2-8417-3C19-E6DC9BB81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6D7295-A6B5-C885-A812-62618EA367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BE6011-F515-B3A1-E409-7F4AF24D0F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4730FD-A7FC-3F16-7563-F9EE583702DE}"/>
              </a:ext>
            </a:extLst>
          </p:cNvPr>
          <p:cNvSpPr>
            <a:spLocks noGrp="1"/>
          </p:cNvSpPr>
          <p:nvPr>
            <p:ph type="sldNum" sz="quarter" idx="5"/>
          </p:nvPr>
        </p:nvSpPr>
        <p:spPr/>
        <p:txBody>
          <a:bodyPr/>
          <a:lstStyle/>
          <a:p>
            <a:fld id="{ADCCD5AF-71CD-4C88-AC55-E7BE057B2D3C}" type="slidenum">
              <a:rPr lang="zh-CN" altLang="en-US" smtClean="0"/>
              <a:pPr/>
              <a:t>87</a:t>
            </a:fld>
            <a:endParaRPr lang="zh-CN" altLang="en-US"/>
          </a:p>
        </p:txBody>
      </p:sp>
    </p:spTree>
    <p:extLst>
      <p:ext uri="{BB962C8B-B14F-4D97-AF65-F5344CB8AC3E}">
        <p14:creationId xmlns:p14="http://schemas.microsoft.com/office/powerpoint/2010/main" val="22637565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91826-84CF-D882-02B7-56B1099FFF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A40EBD-1D46-7899-01C3-9A4AAC4151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50FC77-8B00-6886-05E3-1ADA80F5FD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837D71-86EC-2E15-3928-BB0C49FC4FBA}"/>
              </a:ext>
            </a:extLst>
          </p:cNvPr>
          <p:cNvSpPr>
            <a:spLocks noGrp="1"/>
          </p:cNvSpPr>
          <p:nvPr>
            <p:ph type="sldNum" sz="quarter" idx="5"/>
          </p:nvPr>
        </p:nvSpPr>
        <p:spPr/>
        <p:txBody>
          <a:bodyPr/>
          <a:lstStyle/>
          <a:p>
            <a:fld id="{ADCCD5AF-71CD-4C88-AC55-E7BE057B2D3C}" type="slidenum">
              <a:rPr lang="zh-CN" altLang="en-US" smtClean="0"/>
              <a:pPr/>
              <a:t>88</a:t>
            </a:fld>
            <a:endParaRPr lang="zh-CN" altLang="en-US"/>
          </a:p>
        </p:txBody>
      </p:sp>
    </p:spTree>
    <p:extLst>
      <p:ext uri="{BB962C8B-B14F-4D97-AF65-F5344CB8AC3E}">
        <p14:creationId xmlns:p14="http://schemas.microsoft.com/office/powerpoint/2010/main" val="13791956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89</a:t>
            </a:fld>
            <a:endParaRPr lang="zh-CN" altLang="en-US"/>
          </a:p>
        </p:txBody>
      </p:sp>
    </p:spTree>
    <p:extLst>
      <p:ext uri="{BB962C8B-B14F-4D97-AF65-F5344CB8AC3E}">
        <p14:creationId xmlns:p14="http://schemas.microsoft.com/office/powerpoint/2010/main" val="34675878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90</a:t>
            </a:fld>
            <a:endParaRPr lang="zh-CN" altLang="en-US"/>
          </a:p>
        </p:txBody>
      </p:sp>
    </p:spTree>
    <p:extLst>
      <p:ext uri="{BB962C8B-B14F-4D97-AF65-F5344CB8AC3E}">
        <p14:creationId xmlns:p14="http://schemas.microsoft.com/office/powerpoint/2010/main" val="22548258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91</a:t>
            </a:fld>
            <a:endParaRPr lang="en-US"/>
          </a:p>
        </p:txBody>
      </p:sp>
    </p:spTree>
    <p:extLst>
      <p:ext uri="{BB962C8B-B14F-4D97-AF65-F5344CB8AC3E}">
        <p14:creationId xmlns:p14="http://schemas.microsoft.com/office/powerpoint/2010/main" val="248272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471810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749BE-1C8C-F7A1-A266-A5F45854AC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C3B6CB-7C65-0798-122B-689256B8DE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2C9283-7A86-9A2C-93CC-6B5A9517FB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D67FBE-490E-61CD-84AD-D56ADB01C527}"/>
              </a:ext>
            </a:extLst>
          </p:cNvPr>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1692677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38819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70672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568483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194848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1E478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3773658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765406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4097636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1694134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2157769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 uri="{C183D7F6-B498-43B3-948B-1728B52AA6E4}">
                <adec:decorative xmlns:adec="http://schemas.microsoft.com/office/drawing/2017/decorative" val="1"/>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18925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03016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14532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3193392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13096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3296383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3723740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046411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297494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776697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D4DCB4-D71E-80F2-CD14-980FA57C2A14}"/>
              </a:ext>
              <a:ext uri="{C183D7F6-B498-43B3-948B-1728B52AA6E4}">
                <adec:decorative xmlns:adec="http://schemas.microsoft.com/office/drawing/2017/decorative" val="1"/>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 uri="{C183D7F6-B498-43B3-948B-1728B52AA6E4}">
                <adec:decorative xmlns:adec="http://schemas.microsoft.com/office/drawing/2017/decorative" val="1"/>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15935071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upport.google.com/chrome/a/answer/15950395?hl=e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support.microsoft.com/en-us/windows/windows-10-support-ends-on-october-14-2025-2ca8b313-1946-43d3-b55c-2b95b107f28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doe.mass.edu/scholarships/mastery/?utm_source=Unknown+List&amp;utm_campaign=77459942ac-EMAIL_CAMPAIGN_2025_08_29_04_57&amp;utm_medium=email&amp;utm_term=0_-77459942ac-" TargetMode="External"/><Relationship Id="rId2" Type="http://schemas.openxmlformats.org/officeDocument/2006/relationships/hyperlink" Target="https://www.doe.mass.edu/scholarships/adams/default.html?utm_source=Unknown+List&amp;utm_campaign=77459942ac-EMAIL_CAMPAIGN_2025_08_29_04_57&amp;utm_medium=email&amp;utm_term=0_-77459942ac-" TargetMode="External"/><Relationship Id="rId1" Type="http://schemas.openxmlformats.org/officeDocument/2006/relationships/slideLayout" Target="../slideLayouts/slideLayout3.xml"/><Relationship Id="rId5" Type="http://schemas.openxmlformats.org/officeDocument/2006/relationships/hyperlink" Target="https://www.doe.mass.edu/commissioner/spec-advisories/2024-1211student-cd-update.html?utm_source=Unknown+List&amp;utm_campaign=77459942ac-EMAIL_CAMPAIGN_2025_08_29_04_57&amp;utm_medium=email&amp;utm_term=0_-77459942ac-" TargetMode="External"/><Relationship Id="rId4" Type="http://schemas.openxmlformats.org/officeDocument/2006/relationships/hyperlink" Target="https://www.doe.mass.edu/scholarships/biliteracy/?utm_source=Unknown+List&amp;utm_campaign=77459942ac-EMAIL_CAMPAIGN_2025_08_29_04_57&amp;utm_medium=email&amp;utm_term=0_-77459942ac-"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hyperlink" Target="https://mcas.cognia.or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mcas-training.cognia.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mcas.onlinehelp.cognia.org/training-webinar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hyperlink" Target="https://www.cisa.gov/resources-tools/resources/cisa-cyber-essentials-starter-kit" TargetMode="External"/><Relationship Id="rId3" Type="http://schemas.openxmlformats.org/officeDocument/2006/relationships/hyperlink" Target="https://www.mass.gov/doc/municipal-cyber-resiliency-roadmap/download%22%20/t%20%22_blank" TargetMode="External"/><Relationship Id="rId7" Type="http://schemas.openxmlformats.org/officeDocument/2006/relationships/hyperlink" Target="https://www.k12six.org/essentials-series-resources-2023%22%20/t%20%22_blank"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www.nist.gov/cyberframework%22%20/t%20%22_blank" TargetMode="External"/><Relationship Id="rId5" Type="http://schemas.openxmlformats.org/officeDocument/2006/relationships/hyperlink" Target="https://www.cisa.gov/sites/default/files/2023-01/K-12report_FINAL_V2_508c_0.pdf%22%20/t%20%22_blank" TargetMode="External"/><Relationship Id="rId4" Type="http://schemas.openxmlformats.org/officeDocument/2006/relationships/hyperlink" Target="https://www.mass.gov/info-details/cybersecurity-best-practices" TargetMode="External"/><Relationship Id="rId9" Type="http://schemas.openxmlformats.org/officeDocument/2006/relationships/hyperlink" Target="mailto:k12edtech@mass.gov"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hyperlink" Target="mailto:MCASEvents@cognia.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3" Type="http://schemas.openxmlformats.org/officeDocument/2006/relationships/hyperlink" Target="https://mcas.cognia.org/"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mcas-training.cognia.or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mcas.cognia.org/"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mcas.cognia.org/student"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mcas-practicetest.cognia.or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hyperlink" Target="https://mcas.onlinehelp.cognia.org/training-modules/"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s://mcas.cognia.org/"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1.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0.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_rels/slide73.xml.rels><?xml version="1.0" encoding="UTF-8" standalone="yes"?>
<Relationships xmlns="http://schemas.openxmlformats.org/package/2006/relationships"><Relationship Id="rId2" Type="http://schemas.openxmlformats.org/officeDocument/2006/relationships/hyperlink" Target="https://www.doe.mass.edu/mcas/admin.html" TargetMode="Externa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hyperlink" Target="https://www.doe.mass.edu/mcas/admin.html" TargetMode="Externa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7.svg"/><Relationship Id="rId3" Type="http://schemas.openxmlformats.org/officeDocument/2006/relationships/image" Target="../media/image47.png"/><Relationship Id="rId7" Type="http://schemas.openxmlformats.org/officeDocument/2006/relationships/image" Target="../media/image52.svg"/><Relationship Id="rId12" Type="http://schemas.openxmlformats.org/officeDocument/2006/relationships/image" Target="../media/image56.png"/><Relationship Id="rId2" Type="http://schemas.openxmlformats.org/officeDocument/2006/relationships/notesSlide" Target="../notesSlides/notesSlide64.xml"/><Relationship Id="rId16"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51.png"/><Relationship Id="rId11" Type="http://schemas.openxmlformats.org/officeDocument/2006/relationships/image" Target="../media/image55.svg"/><Relationship Id="rId5" Type="http://schemas.openxmlformats.org/officeDocument/2006/relationships/image" Target="../media/image53.png"/><Relationship Id="rId15" Type="http://schemas.openxmlformats.org/officeDocument/2006/relationships/image" Target="../media/image59.svg"/><Relationship Id="rId10" Type="http://schemas.openxmlformats.org/officeDocument/2006/relationships/image" Target="../media/image54.png"/><Relationship Id="rId4" Type="http://schemas.openxmlformats.org/officeDocument/2006/relationships/image" Target="../media/image48.svg"/><Relationship Id="rId9" Type="http://schemas.openxmlformats.org/officeDocument/2006/relationships/image" Target="../media/image50.svg"/><Relationship Id="rId14" Type="http://schemas.openxmlformats.org/officeDocument/2006/relationships/image" Target="../media/image58.png"/></Relationships>
</file>

<file path=ppt/slides/_rels/slide81.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49.png"/><Relationship Id="rId3" Type="http://schemas.openxmlformats.org/officeDocument/2006/relationships/image" Target="../media/image47.png"/><Relationship Id="rId7" Type="http://schemas.openxmlformats.org/officeDocument/2006/relationships/image" Target="../media/image60.png"/><Relationship Id="rId12" Type="http://schemas.openxmlformats.org/officeDocument/2006/relationships/image" Target="../media/image52.svg"/><Relationship Id="rId2" Type="http://schemas.openxmlformats.org/officeDocument/2006/relationships/notesSlide" Target="../notesSlides/notesSlide65.xml"/><Relationship Id="rId16" Type="http://schemas.openxmlformats.org/officeDocument/2006/relationships/image" Target="../media/image59.svg"/><Relationship Id="rId1" Type="http://schemas.openxmlformats.org/officeDocument/2006/relationships/slideLayout" Target="../slideLayouts/slideLayout3.xml"/><Relationship Id="rId6" Type="http://schemas.openxmlformats.org/officeDocument/2006/relationships/image" Target="../media/image57.svg"/><Relationship Id="rId11" Type="http://schemas.openxmlformats.org/officeDocument/2006/relationships/image" Target="../media/image51.png"/><Relationship Id="rId5" Type="http://schemas.openxmlformats.org/officeDocument/2006/relationships/image" Target="../media/image56.pn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48.svg"/><Relationship Id="rId9" Type="http://schemas.openxmlformats.org/officeDocument/2006/relationships/image" Target="../media/image62.svg"/><Relationship Id="rId14" Type="http://schemas.openxmlformats.org/officeDocument/2006/relationships/image" Target="../media/image50.sv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8" Type="http://schemas.openxmlformats.org/officeDocument/2006/relationships/hyperlink" Target="https://www.doe.mass.edu/mcas/testadmin/" TargetMode="External"/><Relationship Id="rId3" Type="http://schemas.openxmlformats.org/officeDocument/2006/relationships/hyperlink" Target="https://mcas.onlinehelp.cognia.org/" TargetMode="External"/><Relationship Id="rId7" Type="http://schemas.openxmlformats.org/officeDocument/2006/relationships/hyperlink" Target="http://eepurl.com/ghSOhH" TargetMode="External"/><Relationship Id="rId2" Type="http://schemas.openxmlformats.org/officeDocument/2006/relationships/notesSlide" Target="../notesSlides/notesSlide69.xml"/><Relationship Id="rId1" Type="http://schemas.openxmlformats.org/officeDocument/2006/relationships/slideLayout" Target="../slideLayouts/slideLayout3.xml"/><Relationship Id="rId6" Type="http://schemas.openxmlformats.org/officeDocument/2006/relationships/hyperlink" Target="http://www.doe.mass.edu/mcas/updates.html" TargetMode="External"/><Relationship Id="rId5" Type="http://schemas.openxmlformats.org/officeDocument/2006/relationships/hyperlink" Target="https://mcas.onlinehelp.cognia.org/technology-setup/" TargetMode="External"/><Relationship Id="rId4" Type="http://schemas.openxmlformats.org/officeDocument/2006/relationships/hyperlink" Target="https://mcas.onlinehelp.cognia.org/portal/"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doe.mass.edu/ccte/graduation/default.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mailto:Competency.Determination@mass.gov" TargetMode="External"/></Relationships>
</file>

<file path=ppt/slides/_rels/slide90.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 Id="rId6" Type="http://schemas.openxmlformats.org/officeDocument/2006/relationships/hyperlink" Target="mailto:mcas@mass.gov" TargetMode="External"/><Relationship Id="rId5" Type="http://schemas.openxmlformats.org/officeDocument/2006/relationships/hyperlink" Target="http://www.doe.mass.edu/mcas" TargetMode="External"/><Relationship Id="rId4" Type="http://schemas.openxmlformats.org/officeDocument/2006/relationships/hyperlink" Target="mailto:mcas@cognia.org" TargetMode="External"/></Relationships>
</file>

<file path=ppt/slides/_rels/slide9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hyperlink" Target="mailto:mcas@mass.gov" TargetMode="External"/><Relationship Id="rId12" Type="http://schemas.openxmlformats.org/officeDocument/2006/relationships/image" Target="../media/image70.svg"/><Relationship Id="rId2" Type="http://schemas.openxmlformats.org/officeDocument/2006/relationships/notesSlide" Target="../notesSlides/notesSlide75.xml"/><Relationship Id="rId1" Type="http://schemas.openxmlformats.org/officeDocument/2006/relationships/slideLayout" Target="../slideLayouts/slideLayout3.xml"/><Relationship Id="rId6" Type="http://schemas.openxmlformats.org/officeDocument/2006/relationships/image" Target="../media/image66.svg"/><Relationship Id="rId11" Type="http://schemas.openxmlformats.org/officeDocument/2006/relationships/image" Target="../media/image69.png"/><Relationship Id="rId5" Type="http://schemas.openxmlformats.org/officeDocument/2006/relationships/image" Target="../media/image65.png"/><Relationship Id="rId10" Type="http://schemas.openxmlformats.org/officeDocument/2006/relationships/hyperlink" Target="http://www.doe.mass.edu/mcas" TargetMode="External"/><Relationship Id="rId4" Type="http://schemas.openxmlformats.org/officeDocument/2006/relationships/image" Target="../media/image64.svg"/><Relationship Id="rId9" Type="http://schemas.openxmlformats.org/officeDocument/2006/relationships/image" Target="../media/image6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900" dirty="0"/>
              <a:t>Overview of MCAS Administration Tasks for Technology Coordinators</a:t>
            </a:r>
            <a:endParaRPr lang="en-US" altLang="en-US" sz="5900" dirty="0"/>
          </a:p>
        </p:txBody>
      </p:sp>
      <p:sp>
        <p:nvSpPr>
          <p:cNvPr id="3" name="Subtitle 2"/>
          <p:cNvSpPr>
            <a:spLocks noGrp="1"/>
          </p:cNvSpPr>
          <p:nvPr>
            <p:ph type="subTitle" idx="1"/>
          </p:nvPr>
        </p:nvSpPr>
        <p:spPr/>
        <p:txBody>
          <a:bodyPr/>
          <a:lstStyle/>
          <a:p>
            <a:pPr defTabSz="914126"/>
            <a:r>
              <a:rPr lang="en-US" altLang="zh-CN" sz="2799">
                <a:solidFill>
                  <a:schemeClr val="bg1"/>
                </a:solidFill>
                <a:latin typeface="Arial" panose="020B0604020202020204" pitchFamily="34" charset="0"/>
                <a:cs typeface="Arial" panose="020B0604020202020204" pitchFamily="34" charset="0"/>
              </a:rPr>
              <a:t>The Office of Student Assessment Services </a:t>
            </a:r>
          </a:p>
          <a:p>
            <a:pPr defTabSz="914126"/>
            <a:r>
              <a:rPr lang="en-US" altLang="zh-CN" sz="2799">
                <a:solidFill>
                  <a:schemeClr val="bg1"/>
                </a:solidFill>
                <a:latin typeface="Arial" panose="020B0604020202020204" pitchFamily="34" charset="0"/>
                <a:cs typeface="Arial" panose="020B0604020202020204" pitchFamily="34" charset="0"/>
              </a:rPr>
              <a:t>October </a:t>
            </a:r>
            <a:r>
              <a:rPr lang="en-US" altLang="zh-CN" sz="2799">
                <a:solidFill>
                  <a:schemeClr val="bg1"/>
                </a:solidFill>
              </a:rPr>
              <a:t>7</a:t>
            </a:r>
            <a:r>
              <a:rPr lang="en-US" altLang="zh-CN" sz="2799">
                <a:solidFill>
                  <a:schemeClr val="bg1"/>
                </a:solidFill>
                <a:latin typeface="Arial" panose="020B0604020202020204" pitchFamily="34" charset="0"/>
                <a:cs typeface="Arial" panose="020B0604020202020204" pitchFamily="34" charset="0"/>
              </a:rPr>
              <a:t>, 2025</a:t>
            </a:r>
            <a:endParaRPr lang="zh-CN" altLang="en-US" sz="2799">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92A405B-09FF-CB85-8C3D-DC90E932C917}"/>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DF26-0B6B-C036-EE9A-A966F86C8C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1D7E3F-4EAE-3B71-C5D1-6DFEB95AE6E1}"/>
              </a:ext>
            </a:extLst>
          </p:cNvPr>
          <p:cNvSpPr>
            <a:spLocks noGrp="1"/>
          </p:cNvSpPr>
          <p:nvPr>
            <p:ph type="title"/>
          </p:nvPr>
        </p:nvSpPr>
        <p:spPr/>
        <p:txBody>
          <a:bodyPr>
            <a:normAutofit/>
          </a:bodyPr>
          <a:lstStyle/>
          <a:p>
            <a:r>
              <a:rPr lang="en-US" sz="4000">
                <a:solidFill>
                  <a:schemeClr val="bg1"/>
                </a:solidFill>
                <a:latin typeface="Arial"/>
                <a:cs typeface="Arial"/>
              </a:rPr>
              <a:t>Technology Updates </a:t>
            </a:r>
            <a:endParaRPr lang="en-US" sz="400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4CD204A-4FE7-C677-C781-301DF1E11B1A}"/>
              </a:ext>
            </a:extLst>
          </p:cNvPr>
          <p:cNvSpPr>
            <a:spLocks noGrp="1"/>
          </p:cNvSpPr>
          <p:nvPr>
            <p:ph idx="1"/>
          </p:nvPr>
        </p:nvSpPr>
        <p:spPr>
          <a:xfrm>
            <a:off x="150667" y="1487079"/>
            <a:ext cx="11884017" cy="5062222"/>
          </a:xfrm>
        </p:spPr>
        <p:txBody>
          <a:bodyPr vert="horz" lIns="91440" tIns="45720" rIns="91440" bIns="45720" rtlCol="0" anchor="t">
            <a:noAutofit/>
          </a:bodyPr>
          <a:lstStyle/>
          <a:p>
            <a:pPr marR="228600">
              <a:spcAft>
                <a:spcPts val="600"/>
              </a:spcAft>
              <a:buClrTx/>
              <a:buFont typeface="Arial" panose="02070309020205020404" pitchFamily="49" charset="0"/>
              <a:buChar char="•"/>
              <a:tabLst>
                <a:tab pos="57150" algn="l"/>
              </a:tabLst>
            </a:pPr>
            <a:r>
              <a:rPr lang="en-US" sz="2400" dirty="0" err="1">
                <a:solidFill>
                  <a:srgbClr val="000000"/>
                </a:solidFill>
                <a:latin typeface="Arial"/>
                <a:cs typeface="Segoe UI"/>
              </a:rPr>
              <a:t>eMetric</a:t>
            </a:r>
            <a:r>
              <a:rPr lang="en-US" sz="2400" dirty="0">
                <a:solidFill>
                  <a:srgbClr val="000000"/>
                </a:solidFill>
                <a:latin typeface="Arial"/>
                <a:cs typeface="Segoe UI"/>
              </a:rPr>
              <a:t> now supports the versions of ChromeOS that are current as of July before each school year. These versions will be supported through the end of the school year in June.</a:t>
            </a:r>
          </a:p>
          <a:p>
            <a:pPr marR="228600" lvl="1">
              <a:spcAft>
                <a:spcPts val="600"/>
              </a:spcAft>
              <a:buFont typeface="Arial" panose="02070309020205020404" pitchFamily="49" charset="0"/>
              <a:buChar char="•"/>
              <a:tabLst>
                <a:tab pos="57150" algn="l"/>
              </a:tabLst>
            </a:pPr>
            <a:r>
              <a:rPr lang="en-US" sz="2000" dirty="0">
                <a:solidFill>
                  <a:srgbClr val="000000"/>
                </a:solidFill>
                <a:latin typeface="Arial"/>
                <a:cs typeface="Segoe UI"/>
              </a:rPr>
              <a:t>Schools are not recommended to use beta versions of ChromeOS, as this may result in error.</a:t>
            </a:r>
          </a:p>
          <a:p>
            <a:pPr marR="228600">
              <a:spcAft>
                <a:spcPts val="600"/>
              </a:spcAft>
              <a:buFont typeface="Arial" panose="02070309020205020404" pitchFamily="49" charset="0"/>
              <a:buChar char="•"/>
              <a:tabLst>
                <a:tab pos="57150" algn="l"/>
              </a:tabLst>
            </a:pPr>
            <a:r>
              <a:rPr lang="en-US" sz="2400" dirty="0">
                <a:solidFill>
                  <a:schemeClr val="tx1"/>
                </a:solidFill>
              </a:rPr>
              <a:t>As part of Google’s ongoing updates to ChromeOS, </a:t>
            </a:r>
            <a:r>
              <a:rPr lang="en-US" sz="2400" dirty="0">
                <a:hlinkClick r:id="rId3"/>
              </a:rPr>
              <a:t>support for legacy ChromeOS Apps, including the MCAS Chrome app, is being phased out</a:t>
            </a:r>
            <a:r>
              <a:rPr lang="en-US" sz="2400" dirty="0">
                <a:solidFill>
                  <a:schemeClr val="tx1"/>
                </a:solidFill>
              </a:rPr>
              <a:t>. </a:t>
            </a:r>
            <a:r>
              <a:rPr lang="en-US" sz="2400" b="1" dirty="0">
                <a:solidFill>
                  <a:schemeClr val="tx1"/>
                </a:solidFill>
              </a:rPr>
              <a:t>Starting in the 2025–26 school year, a new Progressive Web App (PWA) will be required for all online testing on ChromeOS devices. </a:t>
            </a:r>
            <a:endParaRPr lang="en-US" sz="2400" b="1" dirty="0">
              <a:solidFill>
                <a:schemeClr val="tx1"/>
              </a:solidFill>
              <a:latin typeface="Arial"/>
              <a:cs typeface="Segoe UI"/>
            </a:endParaRPr>
          </a:p>
          <a:p>
            <a:pPr marR="228600" lvl="1">
              <a:spcAft>
                <a:spcPts val="600"/>
              </a:spcAft>
              <a:buFont typeface="Arial" panose="02070309020205020404" pitchFamily="49" charset="0"/>
              <a:buChar char="•"/>
              <a:tabLst>
                <a:tab pos="57150" algn="l"/>
              </a:tabLst>
            </a:pPr>
            <a:r>
              <a:rPr lang="en-US" sz="2000" dirty="0">
                <a:solidFill>
                  <a:srgbClr val="000000"/>
                </a:solidFill>
                <a:latin typeface="Arial"/>
                <a:cs typeface="Segoe UI"/>
              </a:rPr>
              <a:t>More information will be provided on slides 47–52. </a:t>
            </a:r>
          </a:p>
          <a:p>
            <a:pPr marR="228600">
              <a:spcAft>
                <a:spcPts val="600"/>
              </a:spcAft>
              <a:buClrTx/>
              <a:buFont typeface="Arial" panose="02070309020205020404" pitchFamily="49" charset="0"/>
              <a:buChar char="•"/>
              <a:tabLst>
                <a:tab pos="57150" algn="l"/>
              </a:tabLst>
            </a:pPr>
            <a:r>
              <a:rPr lang="en-US" sz="2400" dirty="0">
                <a:solidFill>
                  <a:srgbClr val="000000"/>
                </a:solidFill>
                <a:latin typeface="Arial"/>
                <a:cs typeface="Segoe UI"/>
                <a:hlinkClick r:id="rId4"/>
              </a:rPr>
              <a:t>Microsoft will end support for Windows 10 in October 2025</a:t>
            </a:r>
            <a:r>
              <a:rPr lang="en-US" sz="2400" dirty="0">
                <a:solidFill>
                  <a:srgbClr val="000000"/>
                </a:solidFill>
                <a:latin typeface="Arial"/>
                <a:cs typeface="Segoe UI"/>
              </a:rPr>
              <a:t>. Windows 10 will no longer be a supported operating system version for 2025–26. </a:t>
            </a:r>
          </a:p>
          <a:p>
            <a:pPr marR="228600" lvl="1">
              <a:spcAft>
                <a:spcPts val="600"/>
              </a:spcAft>
              <a:buFont typeface="Arial" panose="02070309020205020404" pitchFamily="49" charset="0"/>
              <a:buChar char="•"/>
              <a:tabLst>
                <a:tab pos="57150" algn="l"/>
              </a:tabLst>
            </a:pPr>
            <a:r>
              <a:rPr lang="en-US" sz="2000" dirty="0">
                <a:solidFill>
                  <a:srgbClr val="000000"/>
                </a:solidFill>
                <a:latin typeface="Arial"/>
                <a:cs typeface="Segoe UI"/>
              </a:rPr>
              <a:t>Windows 11 is still supported for 2025–26. </a:t>
            </a:r>
          </a:p>
          <a:p>
            <a:pPr marR="228600">
              <a:spcAft>
                <a:spcPts val="600"/>
              </a:spcAft>
              <a:buClrTx/>
              <a:buFont typeface="Arial" panose="02070309020205020404" pitchFamily="49" charset="0"/>
              <a:buChar char="•"/>
              <a:tabLst>
                <a:tab pos="57150" algn="l"/>
              </a:tabLst>
            </a:pPr>
            <a:endParaRPr lang="en-US" sz="2400" dirty="0">
              <a:solidFill>
                <a:srgbClr val="000000"/>
              </a:solidFill>
              <a:latin typeface="Arial"/>
              <a:cs typeface="Segoe UI"/>
            </a:endParaRPr>
          </a:p>
        </p:txBody>
      </p:sp>
      <p:sp>
        <p:nvSpPr>
          <p:cNvPr id="4" name="Slide Number Placeholder 3">
            <a:extLst>
              <a:ext uri="{FF2B5EF4-FFF2-40B4-BE49-F238E27FC236}">
                <a16:creationId xmlns:a16="http://schemas.microsoft.com/office/drawing/2014/main" id="{8ABFA4DC-0C90-CE8F-B9A7-EAC4F1F2DE59}"/>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10</a:t>
            </a:fld>
            <a:endParaRPr lang="en-US"/>
          </a:p>
        </p:txBody>
      </p:sp>
    </p:spTree>
    <p:extLst>
      <p:ext uri="{BB962C8B-B14F-4D97-AF65-F5344CB8AC3E}">
        <p14:creationId xmlns:p14="http://schemas.microsoft.com/office/powerpoint/2010/main" val="2038144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9E0C6-83FE-7B8B-12E4-C860860490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66B806-92F2-8A80-2E63-1E68358397E7}"/>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MCAS Student Kiosk Updates</a:t>
            </a:r>
          </a:p>
        </p:txBody>
      </p:sp>
      <p:sp>
        <p:nvSpPr>
          <p:cNvPr id="3" name="Text Placeholder 2">
            <a:extLst>
              <a:ext uri="{FF2B5EF4-FFF2-40B4-BE49-F238E27FC236}">
                <a16:creationId xmlns:a16="http://schemas.microsoft.com/office/drawing/2014/main" id="{C8563533-BBB0-2C7D-AF03-93DB30F4F869}"/>
              </a:ext>
            </a:extLst>
          </p:cNvPr>
          <p:cNvSpPr>
            <a:spLocks noGrp="1"/>
          </p:cNvSpPr>
          <p:nvPr>
            <p:ph idx="1"/>
          </p:nvPr>
        </p:nvSpPr>
        <p:spPr/>
        <p:txBody>
          <a:bodyPr>
            <a:normAutofit/>
          </a:bodyPr>
          <a:lstStyle/>
          <a:p>
            <a:r>
              <a:rPr lang="en-US">
                <a:solidFill>
                  <a:schemeClr val="tx1"/>
                </a:solidFill>
                <a:latin typeface="Arial" panose="020B0604020202020204" pitchFamily="34" charset="0"/>
                <a:cs typeface="Arial" panose="020B0604020202020204" pitchFamily="34" charset="0"/>
              </a:rPr>
              <a:t>The following updates are now available in the MCAS Student Kiosk:</a:t>
            </a:r>
            <a:endParaRPr lang="en-US">
              <a:solidFill>
                <a:schemeClr val="tx1"/>
              </a:solidFill>
            </a:endParaRPr>
          </a:p>
        </p:txBody>
      </p:sp>
      <p:graphicFrame>
        <p:nvGraphicFramePr>
          <p:cNvPr id="4" name="Table 3">
            <a:extLst>
              <a:ext uri="{FF2B5EF4-FFF2-40B4-BE49-F238E27FC236}">
                <a16:creationId xmlns:a16="http://schemas.microsoft.com/office/drawing/2014/main" id="{BFEBC6CF-87F8-2CD5-899A-202F2DE4A27F}"/>
              </a:ext>
            </a:extLst>
          </p:cNvPr>
          <p:cNvGraphicFramePr>
            <a:graphicFrameLocks noGrp="1"/>
          </p:cNvGraphicFramePr>
          <p:nvPr>
            <p:extLst>
              <p:ext uri="{D42A27DB-BD31-4B8C-83A1-F6EECF244321}">
                <p14:modId xmlns:p14="http://schemas.microsoft.com/office/powerpoint/2010/main" val="2165321179"/>
              </p:ext>
            </p:extLst>
          </p:nvPr>
        </p:nvGraphicFramePr>
        <p:xfrm>
          <a:off x="949325" y="2200861"/>
          <a:ext cx="10293350" cy="4048550"/>
        </p:xfrm>
        <a:graphic>
          <a:graphicData uri="http://schemas.openxmlformats.org/drawingml/2006/table">
            <a:tbl>
              <a:tblPr firstRow="1" bandRow="1">
                <a:tableStyleId>{5C22544A-7EE6-4342-B048-85BDC9FD1C3A}</a:tableStyleId>
              </a:tblPr>
              <a:tblGrid>
                <a:gridCol w="5146675">
                  <a:extLst>
                    <a:ext uri="{9D8B030D-6E8A-4147-A177-3AD203B41FA5}">
                      <a16:colId xmlns:a16="http://schemas.microsoft.com/office/drawing/2014/main" val="4160727559"/>
                    </a:ext>
                  </a:extLst>
                </a:gridCol>
                <a:gridCol w="5146675">
                  <a:extLst>
                    <a:ext uri="{9D8B030D-6E8A-4147-A177-3AD203B41FA5}">
                      <a16:colId xmlns:a16="http://schemas.microsoft.com/office/drawing/2014/main" val="3951601788"/>
                    </a:ext>
                  </a:extLst>
                </a:gridCol>
              </a:tblGrid>
              <a:tr h="454157">
                <a:tc>
                  <a:txBody>
                    <a:bodyPr/>
                    <a:lstStyle/>
                    <a:p>
                      <a:r>
                        <a:rPr lang="en-US" dirty="0">
                          <a:latin typeface="Arial" panose="020B0604020202020204" pitchFamily="34" charset="0"/>
                          <a:cs typeface="Arial" panose="020B0604020202020204" pitchFamily="34" charset="0"/>
                        </a:rPr>
                        <a:t>Update</a:t>
                      </a:r>
                    </a:p>
                  </a:txBody>
                  <a:tcPr/>
                </a:tc>
                <a:tc>
                  <a:txBody>
                    <a:bodyPr/>
                    <a:lstStyle/>
                    <a:p>
                      <a:r>
                        <a:rPr lang="en-US">
                          <a:latin typeface="Arial" panose="020B0604020202020204" pitchFamily="34" charset="0"/>
                          <a:cs typeface="Arial" panose="020B0604020202020204" pitchFamily="34" charset="0"/>
                        </a:rPr>
                        <a:t>Screenshot</a:t>
                      </a:r>
                    </a:p>
                  </a:txBody>
                  <a:tcPr/>
                </a:tc>
                <a:extLst>
                  <a:ext uri="{0D108BD9-81ED-4DB2-BD59-A6C34878D82A}">
                    <a16:rowId xmlns:a16="http://schemas.microsoft.com/office/drawing/2014/main" val="1346387919"/>
                  </a:ext>
                </a:extLst>
              </a:tr>
              <a:tr h="1216953">
                <a:tc>
                  <a:txBody>
                    <a:bodyPr/>
                    <a:lstStyle/>
                    <a:p>
                      <a:r>
                        <a:rPr lang="en-US" dirty="0">
                          <a:latin typeface="Arial" panose="020B0604020202020204" pitchFamily="34" charset="0"/>
                          <a:cs typeface="Arial" panose="020B0604020202020204" pitchFamily="34" charset="0"/>
                        </a:rPr>
                        <a:t>The names of the color contrast options have been updated to be more descriptive.</a:t>
                      </a:r>
                    </a:p>
                  </a:txBody>
                  <a:tcPr/>
                </a:tc>
                <a:tc>
                  <a:txBody>
                    <a:bodyPr/>
                    <a:lstStyle/>
                    <a:p>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65048313"/>
                  </a:ext>
                </a:extLst>
              </a:tr>
              <a:tr h="454157">
                <a:tc>
                  <a:txBody>
                    <a:bodyPr/>
                    <a:lstStyle/>
                    <a:p>
                      <a:r>
                        <a:rPr lang="en-US">
                          <a:latin typeface="Arial" panose="020B0604020202020204" pitchFamily="34" charset="0"/>
                          <a:cs typeface="Arial" panose="020B0604020202020204" pitchFamily="34" charset="0"/>
                        </a:rPr>
                        <a:t>When a student has selected a color contrast option, the math response questions, equation editor, and reference sheets will be in the same selected color contrast. </a:t>
                      </a:r>
                    </a:p>
                  </a:txBody>
                  <a:tcPr/>
                </a:tc>
                <a:tc>
                  <a:txBody>
                    <a:bodyPr/>
                    <a:lstStyle/>
                    <a:p>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31219793"/>
                  </a:ext>
                </a:extLst>
              </a:tr>
              <a:tr h="454157">
                <a:tc>
                  <a:txBody>
                    <a:bodyPr/>
                    <a:lstStyle/>
                    <a:p>
                      <a:r>
                        <a:rPr lang="en-US">
                          <a:latin typeface="Arial" panose="020B0604020202020204" pitchFamily="34" charset="0"/>
                          <a:cs typeface="Arial" panose="020B0604020202020204" pitchFamily="34" charset="0"/>
                        </a:rPr>
                        <a:t>The rulers have been updated for better visibility and clarity. The color is now blue, the numbers have been enlarged, and the tick marks have been darkened.</a:t>
                      </a: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1525319"/>
                  </a:ext>
                </a:extLst>
              </a:tr>
            </a:tbl>
          </a:graphicData>
        </a:graphic>
      </p:graphicFrame>
      <p:pic>
        <p:nvPicPr>
          <p:cNvPr id="5" name="drawing">
            <a:extLst>
              <a:ext uri="{FF2B5EF4-FFF2-40B4-BE49-F238E27FC236}">
                <a16:creationId xmlns:a16="http://schemas.microsoft.com/office/drawing/2014/main" id="{AF20E765-AEFF-ED34-C9EE-41B086236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546" y="2693700"/>
            <a:ext cx="4333875" cy="1104900"/>
          </a:xfrm>
          <a:prstGeom prst="rect">
            <a:avLst/>
          </a:prstGeom>
          <a:ln>
            <a:solidFill>
              <a:schemeClr val="tx1"/>
            </a:solidFill>
          </a:ln>
        </p:spPr>
      </p:pic>
      <p:pic>
        <p:nvPicPr>
          <p:cNvPr id="6" name="drawing">
            <a:extLst>
              <a:ext uri="{FF2B5EF4-FFF2-40B4-BE49-F238E27FC236}">
                <a16:creationId xmlns:a16="http://schemas.microsoft.com/office/drawing/2014/main" id="{14DC9777-B99F-DAAE-8A1D-466E56107D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4131710"/>
            <a:ext cx="1543050" cy="636367"/>
          </a:xfrm>
          <a:prstGeom prst="rect">
            <a:avLst/>
          </a:prstGeom>
        </p:spPr>
      </p:pic>
      <p:pic>
        <p:nvPicPr>
          <p:cNvPr id="7" name="drawing">
            <a:extLst>
              <a:ext uri="{FF2B5EF4-FFF2-40B4-BE49-F238E27FC236}">
                <a16:creationId xmlns:a16="http://schemas.microsoft.com/office/drawing/2014/main" id="{F77CEABC-09AC-1CF2-5041-B78BECAE42F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67787" y="3899526"/>
            <a:ext cx="1947863" cy="1106679"/>
          </a:xfrm>
          <a:prstGeom prst="rect">
            <a:avLst/>
          </a:prstGeom>
        </p:spPr>
      </p:pic>
      <p:pic>
        <p:nvPicPr>
          <p:cNvPr id="8" name="Picture 7">
            <a:extLst>
              <a:ext uri="{FF2B5EF4-FFF2-40B4-BE49-F238E27FC236}">
                <a16:creationId xmlns:a16="http://schemas.microsoft.com/office/drawing/2014/main" id="{98CDC29B-B9A0-2521-CAED-75DBD8E3DFF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53212" y="5304343"/>
            <a:ext cx="3914775" cy="711200"/>
          </a:xfrm>
          <a:prstGeom prst="rect">
            <a:avLst/>
          </a:prstGeom>
          <a:ln>
            <a:solidFill>
              <a:schemeClr val="tx1"/>
            </a:solidFill>
          </a:ln>
          <a:effectLst/>
        </p:spPr>
      </p:pic>
      <p:sp>
        <p:nvSpPr>
          <p:cNvPr id="9" name="Slide Number Placeholder 8">
            <a:extLst>
              <a:ext uri="{FF2B5EF4-FFF2-40B4-BE49-F238E27FC236}">
                <a16:creationId xmlns:a16="http://schemas.microsoft.com/office/drawing/2014/main" id="{3271E498-A37B-622A-ECF2-C8AD71C6C4EC}"/>
              </a:ext>
            </a:extLst>
          </p:cNvPr>
          <p:cNvSpPr>
            <a:spLocks noGrp="1"/>
          </p:cNvSpPr>
          <p:nvPr>
            <p:ph type="sldNum" sz="quarter" idx="12"/>
          </p:nvPr>
        </p:nvSpPr>
        <p:spPr/>
        <p:txBody>
          <a:bodyPr/>
          <a:lstStyle/>
          <a:p>
            <a:fld id="{68A8D22E-6BC5-9E47-900C-2BB94685D9F5}" type="slidenum">
              <a:rPr lang="en-US" smtClean="0"/>
              <a:t>11</a:t>
            </a:fld>
            <a:endParaRPr lang="en-US"/>
          </a:p>
        </p:txBody>
      </p:sp>
    </p:spTree>
    <p:extLst>
      <p:ext uri="{BB962C8B-B14F-4D97-AF65-F5344CB8AC3E}">
        <p14:creationId xmlns:p14="http://schemas.microsoft.com/office/powerpoint/2010/main" val="2916446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0EB8D-E7C3-FA88-D8D0-64D4D655F4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A9D5BF-DE9F-4FF2-87AB-57104C591BF6}"/>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MCAS Student Kiosk Updates(cont’d)</a:t>
            </a:r>
          </a:p>
        </p:txBody>
      </p:sp>
      <p:sp>
        <p:nvSpPr>
          <p:cNvPr id="3" name="Text Placeholder 2">
            <a:extLst>
              <a:ext uri="{FF2B5EF4-FFF2-40B4-BE49-F238E27FC236}">
                <a16:creationId xmlns:a16="http://schemas.microsoft.com/office/drawing/2014/main" id="{5BCD47FC-30E1-DB1B-9996-F46117F2B92B}"/>
              </a:ext>
            </a:extLst>
          </p:cNvPr>
          <p:cNvSpPr>
            <a:spLocks noGrp="1"/>
          </p:cNvSpPr>
          <p:nvPr>
            <p:ph idx="1"/>
          </p:nvPr>
        </p:nvSpPr>
        <p:spPr>
          <a:xfrm>
            <a:off x="173179" y="1493282"/>
            <a:ext cx="11890665" cy="4414692"/>
          </a:xfrm>
        </p:spPr>
        <p:txBody>
          <a:bodyPr>
            <a:normAutofit/>
          </a:bodyPr>
          <a:lstStyle/>
          <a:p>
            <a:r>
              <a:rPr lang="en-US">
                <a:solidFill>
                  <a:schemeClr val="tx1"/>
                </a:solidFill>
                <a:latin typeface="Arial" panose="020B0604020202020204" pitchFamily="34" charset="0"/>
                <a:cs typeface="Arial" panose="020B0604020202020204" pitchFamily="34" charset="0"/>
              </a:rPr>
              <a:t>The following additional are now available in the MCAS Student Kiosk:</a:t>
            </a:r>
            <a:endParaRPr lang="en-US">
              <a:solidFill>
                <a:schemeClr val="tx1"/>
              </a:solidFill>
            </a:endParaRPr>
          </a:p>
        </p:txBody>
      </p:sp>
      <p:graphicFrame>
        <p:nvGraphicFramePr>
          <p:cNvPr id="4" name="Table 3">
            <a:extLst>
              <a:ext uri="{FF2B5EF4-FFF2-40B4-BE49-F238E27FC236}">
                <a16:creationId xmlns:a16="http://schemas.microsoft.com/office/drawing/2014/main" id="{76AE86FB-DF36-ECEF-C071-2CEA6F27DAE3}"/>
              </a:ext>
            </a:extLst>
          </p:cNvPr>
          <p:cNvGraphicFramePr>
            <a:graphicFrameLocks noGrp="1"/>
          </p:cNvGraphicFramePr>
          <p:nvPr>
            <p:extLst>
              <p:ext uri="{D42A27DB-BD31-4B8C-83A1-F6EECF244321}">
                <p14:modId xmlns:p14="http://schemas.microsoft.com/office/powerpoint/2010/main" val="3356133713"/>
              </p:ext>
            </p:extLst>
          </p:nvPr>
        </p:nvGraphicFramePr>
        <p:xfrm>
          <a:off x="454295" y="1897137"/>
          <a:ext cx="11328432" cy="4878771"/>
        </p:xfrm>
        <a:graphic>
          <a:graphicData uri="http://schemas.openxmlformats.org/drawingml/2006/table">
            <a:tbl>
              <a:tblPr firstRow="1" bandRow="1">
                <a:tableStyleId>{5C22544A-7EE6-4342-B048-85BDC9FD1C3A}</a:tableStyleId>
              </a:tblPr>
              <a:tblGrid>
                <a:gridCol w="6842798">
                  <a:extLst>
                    <a:ext uri="{9D8B030D-6E8A-4147-A177-3AD203B41FA5}">
                      <a16:colId xmlns:a16="http://schemas.microsoft.com/office/drawing/2014/main" val="4160727559"/>
                    </a:ext>
                  </a:extLst>
                </a:gridCol>
                <a:gridCol w="4485634">
                  <a:extLst>
                    <a:ext uri="{9D8B030D-6E8A-4147-A177-3AD203B41FA5}">
                      <a16:colId xmlns:a16="http://schemas.microsoft.com/office/drawing/2014/main" val="3951601788"/>
                    </a:ext>
                  </a:extLst>
                </a:gridCol>
              </a:tblGrid>
              <a:tr h="459184">
                <a:tc>
                  <a:txBody>
                    <a:bodyPr/>
                    <a:lstStyle/>
                    <a:p>
                      <a:r>
                        <a:rPr lang="en-US" sz="1700">
                          <a:latin typeface="Arial" panose="020B0604020202020204" pitchFamily="34" charset="0"/>
                          <a:cs typeface="Arial" panose="020B0604020202020204" pitchFamily="34" charset="0"/>
                        </a:rPr>
                        <a:t>Update</a:t>
                      </a:r>
                    </a:p>
                  </a:txBody>
                  <a:tcPr/>
                </a:tc>
                <a:tc>
                  <a:txBody>
                    <a:bodyPr/>
                    <a:lstStyle/>
                    <a:p>
                      <a:r>
                        <a:rPr lang="en-US" sz="1700">
                          <a:latin typeface="Arial" panose="020B0604020202020204" pitchFamily="34" charset="0"/>
                          <a:cs typeface="Arial" panose="020B0604020202020204" pitchFamily="34" charset="0"/>
                        </a:rPr>
                        <a:t>Screenshot</a:t>
                      </a:r>
                    </a:p>
                  </a:txBody>
                  <a:tcPr/>
                </a:tc>
                <a:extLst>
                  <a:ext uri="{0D108BD9-81ED-4DB2-BD59-A6C34878D82A}">
                    <a16:rowId xmlns:a16="http://schemas.microsoft.com/office/drawing/2014/main" val="1346387919"/>
                  </a:ext>
                </a:extLst>
              </a:tr>
              <a:tr h="1269076">
                <a:tc>
                  <a:txBody>
                    <a:bodyPr/>
                    <a:lstStyle/>
                    <a:p>
                      <a:r>
                        <a:rPr lang="en-US" sz="1700" kern="1200">
                          <a:solidFill>
                            <a:schemeClr val="dk1"/>
                          </a:solidFill>
                          <a:effectLst/>
                          <a:latin typeface="Arial" panose="020B0604020202020204" pitchFamily="34" charset="0"/>
                          <a:ea typeface="+mn-ea"/>
                          <a:cs typeface="Arial" panose="020B0604020202020204" pitchFamily="34" charset="0"/>
                        </a:rPr>
                        <a:t>The student's name will now appear in the top right corner of the</a:t>
                      </a:r>
                      <a:r>
                        <a:rPr lang="en-US" sz="1700" b="1" kern="1200">
                          <a:solidFill>
                            <a:schemeClr val="dk1"/>
                          </a:solidFill>
                          <a:effectLst/>
                          <a:latin typeface="Arial" panose="020B0604020202020204" pitchFamily="34" charset="0"/>
                          <a:ea typeface="+mn-ea"/>
                          <a:cs typeface="Arial" panose="020B0604020202020204" pitchFamily="34" charset="0"/>
                        </a:rPr>
                        <a:t> item and directions</a:t>
                      </a:r>
                      <a:r>
                        <a:rPr lang="en-US" sz="1700" kern="1200">
                          <a:solidFill>
                            <a:schemeClr val="dk1"/>
                          </a:solidFill>
                          <a:effectLst/>
                          <a:latin typeface="Arial" panose="020B0604020202020204" pitchFamily="34" charset="0"/>
                          <a:ea typeface="+mn-ea"/>
                          <a:cs typeface="Arial" panose="020B0604020202020204" pitchFamily="34" charset="0"/>
                        </a:rPr>
                        <a:t> pages within a test.</a:t>
                      </a:r>
                      <a:r>
                        <a:rPr lang="en-US" sz="1700">
                          <a:effectLst/>
                          <a:latin typeface="Arial" panose="020B0604020202020204" pitchFamily="34" charset="0"/>
                          <a:cs typeface="Arial" panose="020B0604020202020204" pitchFamily="34" charset="0"/>
                        </a:rPr>
                        <a:t> Hovering over the student’s first name and last initial will display the full name.</a:t>
                      </a:r>
                      <a:endParaRPr lang="en-US" sz="1700">
                        <a:latin typeface="Arial" panose="020B0604020202020204" pitchFamily="34" charset="0"/>
                        <a:cs typeface="Arial" panose="020B0604020202020204" pitchFamily="34" charset="0"/>
                      </a:endParaRPr>
                    </a:p>
                  </a:txBody>
                  <a:tcPr/>
                </a:tc>
                <a:tc>
                  <a:txBody>
                    <a:bodyPr/>
                    <a:lstStyle/>
                    <a:p>
                      <a:endParaRPr lang="en-US" sz="17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65048313"/>
                  </a:ext>
                </a:extLst>
              </a:tr>
              <a:tr h="1634666">
                <a:tc>
                  <a:txBody>
                    <a:bodyPr/>
                    <a:lstStyle/>
                    <a:p>
                      <a:pPr lvl="0"/>
                      <a:r>
                        <a:rPr lang="en-US" sz="1700" kern="1200">
                          <a:solidFill>
                            <a:schemeClr val="dk1"/>
                          </a:solidFill>
                          <a:effectLst/>
                          <a:latin typeface="Arial" panose="020B0604020202020204" pitchFamily="34" charset="0"/>
                          <a:ea typeface="+mn-ea"/>
                          <a:cs typeface="Arial" panose="020B0604020202020204" pitchFamily="34" charset="0"/>
                        </a:rPr>
                        <a:t>Students will be given a warning before timing out of a test, which happens after 60 minutes of inactivity.</a:t>
                      </a:r>
                      <a:r>
                        <a:rPr lang="en-US" sz="1700">
                          <a:effectLst/>
                          <a:latin typeface="Arial" panose="020B0604020202020204" pitchFamily="34" charset="0"/>
                          <a:cs typeface="Arial" panose="020B0604020202020204" pitchFamily="34" charset="0"/>
                        </a:rPr>
                        <a:t> </a:t>
                      </a:r>
                      <a:r>
                        <a:rPr lang="en-US" sz="1700" kern="1200">
                          <a:solidFill>
                            <a:schemeClr val="dk1"/>
                          </a:solidFill>
                          <a:effectLst/>
                          <a:latin typeface="Arial" panose="020B0604020202020204" pitchFamily="34" charset="0"/>
                          <a:ea typeface="+mn-ea"/>
                          <a:cs typeface="Arial" panose="020B0604020202020204" pitchFamily="34" charset="0"/>
                        </a:rPr>
                        <a:t>A timeout popup will appear when there are 60 seconds before the student times out of their test due to inactivity. The warning timer will count down from 60 seconds. The student may click Continue to continue testing.</a:t>
                      </a:r>
                    </a:p>
                  </a:txBody>
                  <a:tcPr/>
                </a:tc>
                <a:tc>
                  <a:txBody>
                    <a:bodyPr/>
                    <a:lstStyle/>
                    <a:p>
                      <a:endParaRPr lang="en-US" sz="17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31219793"/>
                  </a:ext>
                </a:extLst>
              </a:tr>
              <a:tr h="647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a:latin typeface="Arial" panose="020B0604020202020204" pitchFamily="34" charset="0"/>
                          <a:cs typeface="Arial" panose="020B0604020202020204" pitchFamily="34" charset="0"/>
                        </a:rPr>
                        <a:t>All three calculator brands, TI, Desmos, and </a:t>
                      </a:r>
                      <a:r>
                        <a:rPr lang="en-US" sz="1700" err="1">
                          <a:latin typeface="Arial" panose="020B0604020202020204" pitchFamily="34" charset="0"/>
                          <a:cs typeface="Arial" panose="020B0604020202020204" pitchFamily="34" charset="0"/>
                        </a:rPr>
                        <a:t>eMetric</a:t>
                      </a:r>
                      <a:r>
                        <a:rPr lang="en-US" sz="1700">
                          <a:latin typeface="Arial" panose="020B0604020202020204" pitchFamily="34" charset="0"/>
                          <a:cs typeface="Arial" panose="020B0604020202020204" pitchFamily="34" charset="0"/>
                        </a:rPr>
                        <a:t> calculators have been updated to the latest versions of the calculators, and they default to degrees, not radians.</a:t>
                      </a:r>
                    </a:p>
                  </a:txBody>
                  <a:tcPr/>
                </a:tc>
                <a:tc>
                  <a:txBody>
                    <a:bodyPr/>
                    <a:lstStyle/>
                    <a:p>
                      <a:r>
                        <a:rPr lang="en-US" sz="1700"/>
                        <a:t>N/A</a:t>
                      </a:r>
                    </a:p>
                  </a:txBody>
                  <a:tcPr/>
                </a:tc>
                <a:extLst>
                  <a:ext uri="{0D108BD9-81ED-4DB2-BD59-A6C34878D82A}">
                    <a16:rowId xmlns:a16="http://schemas.microsoft.com/office/drawing/2014/main" val="721525319"/>
                  </a:ext>
                </a:extLst>
              </a:tr>
              <a:tr h="647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a:solidFill>
                            <a:schemeClr val="dk1"/>
                          </a:solidFill>
                          <a:effectLst/>
                          <a:latin typeface="Arial" panose="020B0604020202020204" pitchFamily="34" charset="0"/>
                          <a:ea typeface="+mn-ea"/>
                          <a:cs typeface="Arial" panose="020B0604020202020204" pitchFamily="34" charset="0"/>
                        </a:rPr>
                        <a:t>Answer eliminator is no longer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a:latin typeface="Arial" panose="020B0604020202020204" pitchFamily="34" charset="0"/>
                        <a:cs typeface="Arial" panose="020B0604020202020204" pitchFamily="34" charset="0"/>
                      </a:endParaRPr>
                    </a:p>
                  </a:txBody>
                  <a:tcPr/>
                </a:tc>
                <a:tc>
                  <a:txBody>
                    <a:bodyPr/>
                    <a:lstStyle/>
                    <a:p>
                      <a:r>
                        <a:rPr lang="en-US" sz="1700"/>
                        <a:t>N/A</a:t>
                      </a:r>
                    </a:p>
                  </a:txBody>
                  <a:tcPr/>
                </a:tc>
                <a:extLst>
                  <a:ext uri="{0D108BD9-81ED-4DB2-BD59-A6C34878D82A}">
                    <a16:rowId xmlns:a16="http://schemas.microsoft.com/office/drawing/2014/main" val="911330702"/>
                  </a:ext>
                </a:extLst>
              </a:tr>
            </a:tbl>
          </a:graphicData>
        </a:graphic>
      </p:graphicFrame>
      <p:pic>
        <p:nvPicPr>
          <p:cNvPr id="9" name="Picture 8">
            <a:extLst>
              <a:ext uri="{FF2B5EF4-FFF2-40B4-BE49-F238E27FC236}">
                <a16:creationId xmlns:a16="http://schemas.microsoft.com/office/drawing/2014/main" id="{F7C93B1C-0AF5-795E-B1E2-D1CEF823A975}"/>
              </a:ext>
            </a:extLst>
          </p:cNvPr>
          <p:cNvPicPr>
            <a:picLocks noChangeAspect="1"/>
          </p:cNvPicPr>
          <p:nvPr/>
        </p:nvPicPr>
        <p:blipFill>
          <a:blip r:embed="rId3">
            <a:extLst>
              <a:ext uri="{28A0092B-C50C-407E-A947-70E740481C1C}">
                <a14:useLocalDpi xmlns:a14="http://schemas.microsoft.com/office/drawing/2010/main" val="0"/>
              </a:ext>
            </a:extLst>
          </a:blip>
          <a:srcRect l="60119"/>
          <a:stretch>
            <a:fillRect/>
          </a:stretch>
        </p:blipFill>
        <p:spPr>
          <a:xfrm>
            <a:off x="8375353" y="2396925"/>
            <a:ext cx="2552700" cy="1127125"/>
          </a:xfrm>
          <a:prstGeom prst="rect">
            <a:avLst/>
          </a:prstGeom>
          <a:ln>
            <a:solidFill>
              <a:schemeClr val="tx1"/>
            </a:solidFill>
          </a:ln>
        </p:spPr>
      </p:pic>
      <p:pic>
        <p:nvPicPr>
          <p:cNvPr id="10" name="drawing">
            <a:extLst>
              <a:ext uri="{FF2B5EF4-FFF2-40B4-BE49-F238E27FC236}">
                <a16:creationId xmlns:a16="http://schemas.microsoft.com/office/drawing/2014/main" id="{952661E2-C140-C8BA-48BD-80435671706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93682" y="3700628"/>
            <a:ext cx="3789045" cy="1457325"/>
          </a:xfrm>
          <a:prstGeom prst="rect">
            <a:avLst/>
          </a:prstGeom>
          <a:ln w="9525">
            <a:solidFill>
              <a:schemeClr val="tx1">
                <a:lumMod val="75000"/>
                <a:lumOff val="25000"/>
              </a:schemeClr>
            </a:solidFill>
            <a:prstDash val="solid"/>
          </a:ln>
        </p:spPr>
      </p:pic>
      <p:sp>
        <p:nvSpPr>
          <p:cNvPr id="5" name="Slide Number Placeholder 4">
            <a:extLst>
              <a:ext uri="{FF2B5EF4-FFF2-40B4-BE49-F238E27FC236}">
                <a16:creationId xmlns:a16="http://schemas.microsoft.com/office/drawing/2014/main" id="{30585793-B0A6-AF7B-D761-D1A4BBEEB905}"/>
              </a:ext>
            </a:extLst>
          </p:cNvPr>
          <p:cNvSpPr>
            <a:spLocks noGrp="1"/>
          </p:cNvSpPr>
          <p:nvPr>
            <p:ph type="sldNum" sz="quarter" idx="12"/>
          </p:nvPr>
        </p:nvSpPr>
        <p:spPr/>
        <p:txBody>
          <a:bodyPr/>
          <a:lstStyle/>
          <a:p>
            <a:fld id="{68A8D22E-6BC5-9E47-900C-2BB94685D9F5}" type="slidenum">
              <a:rPr lang="en-US" smtClean="0"/>
              <a:t>12</a:t>
            </a:fld>
            <a:endParaRPr lang="en-US"/>
          </a:p>
        </p:txBody>
      </p:sp>
    </p:spTree>
    <p:extLst>
      <p:ext uri="{BB962C8B-B14F-4D97-AF65-F5344CB8AC3E}">
        <p14:creationId xmlns:p14="http://schemas.microsoft.com/office/powerpoint/2010/main" val="2530169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16836-BC79-F502-7363-3191856A04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AE98DA-E617-9441-552E-B17189636F44}"/>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MCAS Student Kiosk Updates (cont’d)</a:t>
            </a:r>
          </a:p>
        </p:txBody>
      </p:sp>
      <p:sp>
        <p:nvSpPr>
          <p:cNvPr id="3" name="Text Placeholder 2">
            <a:extLst>
              <a:ext uri="{FF2B5EF4-FFF2-40B4-BE49-F238E27FC236}">
                <a16:creationId xmlns:a16="http://schemas.microsoft.com/office/drawing/2014/main" id="{759EF807-A666-06E1-66F4-4E48F479D618}"/>
              </a:ext>
            </a:extLst>
          </p:cNvPr>
          <p:cNvSpPr>
            <a:spLocks noGrp="1"/>
          </p:cNvSpPr>
          <p:nvPr>
            <p:ph idx="1"/>
          </p:nvPr>
        </p:nvSpPr>
        <p:spPr/>
        <p:txBody>
          <a:bodyPr>
            <a:normAutofit/>
          </a:bodyPr>
          <a:lstStyle/>
          <a:p>
            <a:r>
              <a:rPr lang="en-US">
                <a:solidFill>
                  <a:schemeClr val="tx1"/>
                </a:solidFill>
                <a:latin typeface="Arial" panose="020B0604020202020204" pitchFamily="34" charset="0"/>
                <a:cs typeface="Arial" panose="020B0604020202020204" pitchFamily="34" charset="0"/>
              </a:rPr>
              <a:t>The following additional updates are expecte</a:t>
            </a:r>
            <a:r>
              <a:rPr lang="en-US">
                <a:solidFill>
                  <a:schemeClr val="tx1"/>
                </a:solidFill>
              </a:rPr>
              <a:t>d to be implemented prior to the November 2025 retests:</a:t>
            </a:r>
          </a:p>
        </p:txBody>
      </p:sp>
      <p:graphicFrame>
        <p:nvGraphicFramePr>
          <p:cNvPr id="4" name="Table 3">
            <a:extLst>
              <a:ext uri="{FF2B5EF4-FFF2-40B4-BE49-F238E27FC236}">
                <a16:creationId xmlns:a16="http://schemas.microsoft.com/office/drawing/2014/main" id="{A607C3AF-5BF7-231E-07B9-808FF6BE4963}"/>
              </a:ext>
            </a:extLst>
          </p:cNvPr>
          <p:cNvGraphicFramePr>
            <a:graphicFrameLocks noGrp="1"/>
          </p:cNvGraphicFramePr>
          <p:nvPr/>
        </p:nvGraphicFramePr>
        <p:xfrm>
          <a:off x="549910" y="2613374"/>
          <a:ext cx="10293350" cy="2377440"/>
        </p:xfrm>
        <a:graphic>
          <a:graphicData uri="http://schemas.openxmlformats.org/drawingml/2006/table">
            <a:tbl>
              <a:tblPr firstRow="1" bandRow="1">
                <a:tableStyleId>{5C22544A-7EE6-4342-B048-85BDC9FD1C3A}</a:tableStyleId>
              </a:tblPr>
              <a:tblGrid>
                <a:gridCol w="5146675">
                  <a:extLst>
                    <a:ext uri="{9D8B030D-6E8A-4147-A177-3AD203B41FA5}">
                      <a16:colId xmlns:a16="http://schemas.microsoft.com/office/drawing/2014/main" val="4160727559"/>
                    </a:ext>
                  </a:extLst>
                </a:gridCol>
                <a:gridCol w="5146675">
                  <a:extLst>
                    <a:ext uri="{9D8B030D-6E8A-4147-A177-3AD203B41FA5}">
                      <a16:colId xmlns:a16="http://schemas.microsoft.com/office/drawing/2014/main" val="3951601788"/>
                    </a:ext>
                  </a:extLst>
                </a:gridCol>
              </a:tblGrid>
              <a:tr h="298139">
                <a:tc>
                  <a:txBody>
                    <a:bodyPr/>
                    <a:lstStyle/>
                    <a:p>
                      <a:r>
                        <a:rPr lang="en-US">
                          <a:latin typeface="Arial" panose="020B0604020202020204" pitchFamily="34" charset="0"/>
                          <a:cs typeface="Arial" panose="020B0604020202020204" pitchFamily="34" charset="0"/>
                        </a:rPr>
                        <a:t>Update</a:t>
                      </a:r>
                    </a:p>
                  </a:txBody>
                  <a:tcPr/>
                </a:tc>
                <a:tc>
                  <a:txBody>
                    <a:bodyPr/>
                    <a:lstStyle/>
                    <a:p>
                      <a:r>
                        <a:rPr lang="en-US">
                          <a:latin typeface="Arial" panose="020B0604020202020204" pitchFamily="34" charset="0"/>
                          <a:cs typeface="Arial" panose="020B0604020202020204" pitchFamily="34" charset="0"/>
                        </a:rPr>
                        <a:t>Screenshot</a:t>
                      </a:r>
                    </a:p>
                  </a:txBody>
                  <a:tcPr/>
                </a:tc>
                <a:extLst>
                  <a:ext uri="{0D108BD9-81ED-4DB2-BD59-A6C34878D82A}">
                    <a16:rowId xmlns:a16="http://schemas.microsoft.com/office/drawing/2014/main" val="134638791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Arial" panose="020B0604020202020204" pitchFamily="34" charset="0"/>
                          <a:ea typeface="+mn-ea"/>
                          <a:cs typeface="Arial" panose="020B0604020202020204" pitchFamily="34" charset="0"/>
                        </a:rPr>
                        <a:t>“Session Access Code”, the code that test administrators write on the board and that students type into the Kiosk to begin their test, will be renamed “Access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a:solidFill>
                          <a:schemeClr val="dk1"/>
                        </a:solidFill>
                        <a:effectLst/>
                        <a:latin typeface="Arial" panose="020B0604020202020204" pitchFamily="34" charset="0"/>
                        <a:ea typeface="+mn-ea"/>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31219793"/>
                  </a:ext>
                </a:extLst>
              </a:tr>
            </a:tbl>
          </a:graphicData>
        </a:graphic>
      </p:graphicFrame>
      <p:pic>
        <p:nvPicPr>
          <p:cNvPr id="8" name="Picture 7">
            <a:extLst>
              <a:ext uri="{FF2B5EF4-FFF2-40B4-BE49-F238E27FC236}">
                <a16:creationId xmlns:a16="http://schemas.microsoft.com/office/drawing/2014/main" id="{FB5FDEF7-BAD4-41FB-76E8-3EA86808C87D}"/>
              </a:ext>
            </a:extLst>
          </p:cNvPr>
          <p:cNvPicPr>
            <a:picLocks noChangeAspect="1"/>
          </p:cNvPicPr>
          <p:nvPr/>
        </p:nvPicPr>
        <p:blipFill>
          <a:blip r:embed="rId3"/>
          <a:stretch>
            <a:fillRect/>
          </a:stretch>
        </p:blipFill>
        <p:spPr>
          <a:xfrm>
            <a:off x="5953760" y="3074477"/>
            <a:ext cx="3812350" cy="414405"/>
          </a:xfrm>
          <a:prstGeom prst="rect">
            <a:avLst/>
          </a:prstGeom>
        </p:spPr>
      </p:pic>
      <p:pic>
        <p:nvPicPr>
          <p:cNvPr id="5" name="Picture 4">
            <a:extLst>
              <a:ext uri="{FF2B5EF4-FFF2-40B4-BE49-F238E27FC236}">
                <a16:creationId xmlns:a16="http://schemas.microsoft.com/office/drawing/2014/main" id="{9E3A1C42-2B51-D02E-544C-A361C80A60F4}"/>
              </a:ext>
            </a:extLst>
          </p:cNvPr>
          <p:cNvPicPr>
            <a:picLocks noChangeAspect="1"/>
          </p:cNvPicPr>
          <p:nvPr/>
        </p:nvPicPr>
        <p:blipFill>
          <a:blip r:embed="rId4"/>
          <a:stretch>
            <a:fillRect/>
          </a:stretch>
        </p:blipFill>
        <p:spPr>
          <a:xfrm>
            <a:off x="5696585" y="3623683"/>
            <a:ext cx="5117274" cy="1234206"/>
          </a:xfrm>
          <a:prstGeom prst="rect">
            <a:avLst/>
          </a:prstGeom>
        </p:spPr>
      </p:pic>
      <p:sp>
        <p:nvSpPr>
          <p:cNvPr id="6" name="Slide Number Placeholder 5">
            <a:extLst>
              <a:ext uri="{FF2B5EF4-FFF2-40B4-BE49-F238E27FC236}">
                <a16:creationId xmlns:a16="http://schemas.microsoft.com/office/drawing/2014/main" id="{A337E078-2A37-BCC3-D45F-9311DD8549D9}"/>
              </a:ext>
            </a:extLst>
          </p:cNvPr>
          <p:cNvSpPr>
            <a:spLocks noGrp="1"/>
          </p:cNvSpPr>
          <p:nvPr>
            <p:ph type="sldNum" sz="quarter" idx="12"/>
          </p:nvPr>
        </p:nvSpPr>
        <p:spPr/>
        <p:txBody>
          <a:bodyPr/>
          <a:lstStyle/>
          <a:p>
            <a:fld id="{68A8D22E-6BC5-9E47-900C-2BB94685D9F5}" type="slidenum">
              <a:rPr lang="en-US" smtClean="0"/>
              <a:t>13</a:t>
            </a:fld>
            <a:endParaRPr lang="en-US"/>
          </a:p>
        </p:txBody>
      </p:sp>
    </p:spTree>
    <p:extLst>
      <p:ext uri="{BB962C8B-B14F-4D97-AF65-F5344CB8AC3E}">
        <p14:creationId xmlns:p14="http://schemas.microsoft.com/office/powerpoint/2010/main" val="1164443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6C29F-41DD-7A26-6211-88B7F2199E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6211A8-6906-3592-8E12-2FD6175D644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MCAS Portal Updates</a:t>
            </a:r>
          </a:p>
        </p:txBody>
      </p:sp>
      <p:sp>
        <p:nvSpPr>
          <p:cNvPr id="3" name="Text Placeholder 2">
            <a:extLst>
              <a:ext uri="{FF2B5EF4-FFF2-40B4-BE49-F238E27FC236}">
                <a16:creationId xmlns:a16="http://schemas.microsoft.com/office/drawing/2014/main" id="{34259451-9355-72E9-655C-6519389E92BC}"/>
              </a:ext>
            </a:extLst>
          </p:cNvPr>
          <p:cNvSpPr>
            <a:spLocks noGrp="1"/>
          </p:cNvSpPr>
          <p:nvPr>
            <p:ph idx="1"/>
          </p:nvPr>
        </p:nvSpPr>
        <p:spPr>
          <a:xfrm>
            <a:off x="150667" y="1591253"/>
            <a:ext cx="11890665" cy="4414692"/>
          </a:xfrm>
        </p:spPr>
        <p:txBody>
          <a:bodyPr>
            <a:normAutofit/>
          </a:bodyPr>
          <a:lstStyle/>
          <a:p>
            <a:r>
              <a:rPr lang="en-US">
                <a:solidFill>
                  <a:srgbClr val="101D35"/>
                </a:solidFill>
                <a:latin typeface="Arial" panose="020B0604020202020204" pitchFamily="34" charset="0"/>
                <a:cs typeface="Arial" panose="020B0604020202020204" pitchFamily="34" charset="0"/>
              </a:rPr>
              <a:t>The following updates are expected to be implemented prior to the November retests:</a:t>
            </a:r>
            <a:endParaRPr lang="en-US">
              <a:solidFill>
                <a:srgbClr val="101D35"/>
              </a:solidFill>
            </a:endParaRPr>
          </a:p>
          <a:p>
            <a:pPr marL="0" indent="0">
              <a:buNone/>
            </a:pPr>
            <a:endParaRPr lang="en-US">
              <a:solidFill>
                <a:srgbClr val="101D35"/>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28FE6010-19F2-F791-CE3C-89731B771F81}"/>
              </a:ext>
            </a:extLst>
          </p:cNvPr>
          <p:cNvGraphicFramePr>
            <a:graphicFrameLocks noGrp="1"/>
          </p:cNvGraphicFramePr>
          <p:nvPr/>
        </p:nvGraphicFramePr>
        <p:xfrm>
          <a:off x="778739" y="2488913"/>
          <a:ext cx="11060836" cy="4136677"/>
        </p:xfrm>
        <a:graphic>
          <a:graphicData uri="http://schemas.openxmlformats.org/drawingml/2006/table">
            <a:tbl>
              <a:tblPr firstRow="1" bandRow="1">
                <a:tableStyleId>{5C22544A-7EE6-4342-B048-85BDC9FD1C3A}</a:tableStyleId>
              </a:tblPr>
              <a:tblGrid>
                <a:gridCol w="5225709">
                  <a:extLst>
                    <a:ext uri="{9D8B030D-6E8A-4147-A177-3AD203B41FA5}">
                      <a16:colId xmlns:a16="http://schemas.microsoft.com/office/drawing/2014/main" val="2919867491"/>
                    </a:ext>
                  </a:extLst>
                </a:gridCol>
                <a:gridCol w="5835127">
                  <a:extLst>
                    <a:ext uri="{9D8B030D-6E8A-4147-A177-3AD203B41FA5}">
                      <a16:colId xmlns:a16="http://schemas.microsoft.com/office/drawing/2014/main" val="2715832579"/>
                    </a:ext>
                  </a:extLst>
                </a:gridCol>
              </a:tblGrid>
              <a:tr h="387637">
                <a:tc>
                  <a:txBody>
                    <a:bodyPr/>
                    <a:lstStyle/>
                    <a:p>
                      <a:r>
                        <a:rPr lang="en-US">
                          <a:latin typeface="Arial" panose="020B0604020202020204" pitchFamily="34" charset="0"/>
                          <a:cs typeface="Arial" panose="020B0604020202020204" pitchFamily="34" charset="0"/>
                        </a:rPr>
                        <a:t>Update</a:t>
                      </a:r>
                    </a:p>
                  </a:txBody>
                  <a:tcPr/>
                </a:tc>
                <a:tc>
                  <a:txBody>
                    <a:bodyPr/>
                    <a:lstStyle/>
                    <a:p>
                      <a:r>
                        <a:rPr lang="en-US">
                          <a:latin typeface="Arial" panose="020B0604020202020204" pitchFamily="34" charset="0"/>
                          <a:cs typeface="Arial" panose="020B0604020202020204" pitchFamily="34" charset="0"/>
                        </a:rPr>
                        <a:t>Screenshot</a:t>
                      </a:r>
                    </a:p>
                  </a:txBody>
                  <a:tcPr/>
                </a:tc>
                <a:extLst>
                  <a:ext uri="{0D108BD9-81ED-4DB2-BD59-A6C34878D82A}">
                    <a16:rowId xmlns:a16="http://schemas.microsoft.com/office/drawing/2014/main" val="3453432834"/>
                  </a:ext>
                </a:extLst>
              </a:tr>
              <a:tr h="1114679">
                <a:tc>
                  <a:txBody>
                    <a:bodyPr/>
                    <a:lstStyle/>
                    <a:p>
                      <a:r>
                        <a:rPr lang="en-US" sz="1800" kern="1200">
                          <a:solidFill>
                            <a:schemeClr val="dk1"/>
                          </a:solidFill>
                          <a:effectLst/>
                          <a:latin typeface="Arial" panose="020B0604020202020204" pitchFamily="34" charset="0"/>
                          <a:ea typeface="+mn-ea"/>
                          <a:cs typeface="Arial" panose="020B0604020202020204" pitchFamily="34" charset="0"/>
                        </a:rPr>
                        <a:t>New users will only receive one email that provides them with their username and a link to set their password, instead of two separate emails.  </a:t>
                      </a:r>
                      <a:r>
                        <a:rPr lang="en-US">
                          <a:effectLst/>
                          <a:latin typeface="Arial" panose="020B0604020202020204" pitchFamily="34" charset="0"/>
                          <a:cs typeface="Arial" panose="020B0604020202020204" pitchFamily="34" charset="0"/>
                        </a:rPr>
                        <a:t> </a:t>
                      </a:r>
                    </a:p>
                    <a:p>
                      <a:endParaRPr lang="en-US">
                        <a:effectLst/>
                        <a:latin typeface="Arial" panose="020B0604020202020204" pitchFamily="34" charset="0"/>
                        <a:cs typeface="Arial" panose="020B0604020202020204" pitchFamily="34" charset="0"/>
                      </a:endParaRPr>
                    </a:p>
                    <a:p>
                      <a:endParaRPr lang="en-US">
                        <a:effectLst/>
                        <a:latin typeface="Arial" panose="020B0604020202020204" pitchFamily="34" charset="0"/>
                        <a:cs typeface="Arial" panose="020B0604020202020204" pitchFamily="34" charset="0"/>
                      </a:endParaRPr>
                    </a:p>
                    <a:p>
                      <a:endParaRPr lang="en-US">
                        <a:effectLst/>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47497377"/>
                  </a:ext>
                </a:extLst>
              </a:tr>
              <a:tr h="1114679">
                <a:tc>
                  <a:txBody>
                    <a:bodyPr/>
                    <a:lstStyle/>
                    <a:p>
                      <a:r>
                        <a:rPr lang="en-US" sz="1800" kern="1200">
                          <a:solidFill>
                            <a:schemeClr val="dk1"/>
                          </a:solidFill>
                          <a:effectLst/>
                          <a:latin typeface="Arial" panose="020B0604020202020204" pitchFamily="34" charset="0"/>
                          <a:ea typeface="+mn-ea"/>
                          <a:cs typeface="Arial" panose="020B0604020202020204" pitchFamily="34" charset="0"/>
                        </a:rPr>
                        <a:t>Users will be able to export student logins from the MCAS Portal for a single class/test, export all student logins for the selected test/school, or export all student logins for all tests within the selected content area and school. </a:t>
                      </a:r>
                    </a:p>
                    <a:p>
                      <a:endParaRPr lang="en-US">
                        <a:effectLst/>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66846930"/>
                  </a:ext>
                </a:extLst>
              </a:tr>
            </a:tbl>
          </a:graphicData>
        </a:graphic>
      </p:graphicFrame>
      <p:pic>
        <p:nvPicPr>
          <p:cNvPr id="8" name="drawing">
            <a:extLst>
              <a:ext uri="{FF2B5EF4-FFF2-40B4-BE49-F238E27FC236}">
                <a16:creationId xmlns:a16="http://schemas.microsoft.com/office/drawing/2014/main" id="{6187EF80-EF3F-6E6A-2E93-5F0D5FFCD4EF}"/>
              </a:ext>
            </a:extLst>
          </p:cNvPr>
          <p:cNvPicPr>
            <a:picLocks/>
          </p:cNvPicPr>
          <p:nvPr/>
        </p:nvPicPr>
        <p:blipFill>
          <a:blip r:embed="rId2">
            <a:extLst>
              <a:ext uri="{28A0092B-C50C-407E-A947-70E740481C1C}">
                <a14:useLocalDpi xmlns:a14="http://schemas.microsoft.com/office/drawing/2010/main"/>
              </a:ext>
            </a:extLst>
          </a:blip>
          <a:stretch>
            <a:fillRect/>
          </a:stretch>
        </p:blipFill>
        <p:spPr>
          <a:xfrm>
            <a:off x="6054088" y="3026092"/>
            <a:ext cx="5785486" cy="1545014"/>
          </a:xfrm>
          <a:prstGeom prst="rect">
            <a:avLst/>
          </a:prstGeom>
          <a:ln w="9525">
            <a:solidFill>
              <a:schemeClr val="tx1">
                <a:lumMod val="75000"/>
                <a:lumOff val="25000"/>
              </a:schemeClr>
            </a:solidFill>
            <a:prstDash val="solid"/>
          </a:ln>
        </p:spPr>
      </p:pic>
      <p:pic>
        <p:nvPicPr>
          <p:cNvPr id="9" name="Picture 8">
            <a:extLst>
              <a:ext uri="{FF2B5EF4-FFF2-40B4-BE49-F238E27FC236}">
                <a16:creationId xmlns:a16="http://schemas.microsoft.com/office/drawing/2014/main" id="{10EB896F-9429-D501-2B29-DE8327F15BDF}"/>
              </a:ext>
            </a:extLst>
          </p:cNvPr>
          <p:cNvPicPr>
            <a:picLocks noChangeAspect="1"/>
          </p:cNvPicPr>
          <p:nvPr/>
        </p:nvPicPr>
        <p:blipFill>
          <a:blip r:embed="rId3"/>
          <a:stretch>
            <a:fillRect/>
          </a:stretch>
        </p:blipFill>
        <p:spPr>
          <a:xfrm>
            <a:off x="7637252" y="4958023"/>
            <a:ext cx="2619159" cy="1545014"/>
          </a:xfrm>
          <a:prstGeom prst="rect">
            <a:avLst/>
          </a:prstGeom>
        </p:spPr>
      </p:pic>
      <p:sp>
        <p:nvSpPr>
          <p:cNvPr id="6" name="Slide Number Placeholder 5">
            <a:extLst>
              <a:ext uri="{FF2B5EF4-FFF2-40B4-BE49-F238E27FC236}">
                <a16:creationId xmlns:a16="http://schemas.microsoft.com/office/drawing/2014/main" id="{F4719E6E-948C-D60E-4D35-60C91ADED961}"/>
              </a:ext>
            </a:extLst>
          </p:cNvPr>
          <p:cNvSpPr>
            <a:spLocks noGrp="1"/>
          </p:cNvSpPr>
          <p:nvPr>
            <p:ph type="sldNum" sz="quarter" idx="12"/>
          </p:nvPr>
        </p:nvSpPr>
        <p:spPr/>
        <p:txBody>
          <a:bodyPr/>
          <a:lstStyle/>
          <a:p>
            <a:fld id="{68A8D22E-6BC5-9E47-900C-2BB94685D9F5}" type="slidenum">
              <a:rPr lang="en-US" smtClean="0"/>
              <a:t>14</a:t>
            </a:fld>
            <a:endParaRPr lang="en-US"/>
          </a:p>
        </p:txBody>
      </p:sp>
    </p:spTree>
    <p:extLst>
      <p:ext uri="{BB962C8B-B14F-4D97-AF65-F5344CB8AC3E}">
        <p14:creationId xmlns:p14="http://schemas.microsoft.com/office/powerpoint/2010/main" val="1697338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8DAE0-A6E6-4CA0-7A85-35C3C45A1F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0A33DA-2AC0-23E6-6A4A-20567406B827}"/>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MCAS Portal Updates (cont’d)</a:t>
            </a:r>
          </a:p>
        </p:txBody>
      </p:sp>
      <p:sp>
        <p:nvSpPr>
          <p:cNvPr id="3" name="Text Placeholder 2">
            <a:extLst>
              <a:ext uri="{FF2B5EF4-FFF2-40B4-BE49-F238E27FC236}">
                <a16:creationId xmlns:a16="http://schemas.microsoft.com/office/drawing/2014/main" id="{7760FF6D-E841-DA34-024D-A6B6B1A0B9B5}"/>
              </a:ext>
            </a:extLst>
          </p:cNvPr>
          <p:cNvSpPr>
            <a:spLocks noGrp="1"/>
          </p:cNvSpPr>
          <p:nvPr>
            <p:ph idx="1"/>
          </p:nvPr>
        </p:nvSpPr>
        <p:spPr/>
        <p:txBody>
          <a:bodyPr>
            <a:normAutofit/>
          </a:bodyPr>
          <a:lstStyle/>
          <a:p>
            <a:r>
              <a:rPr lang="en-US">
                <a:solidFill>
                  <a:srgbClr val="101D35"/>
                </a:solidFill>
                <a:latin typeface="Arial" panose="020B0604020202020204" pitchFamily="34" charset="0"/>
                <a:cs typeface="Arial" panose="020B0604020202020204" pitchFamily="34" charset="0"/>
              </a:rPr>
              <a:t>The following update is available in the MCAS Portal:</a:t>
            </a:r>
            <a:endParaRPr lang="en-US">
              <a:solidFill>
                <a:srgbClr val="101D35"/>
              </a:solidFill>
            </a:endParaRPr>
          </a:p>
          <a:p>
            <a:pPr marL="0" indent="0">
              <a:buNone/>
            </a:pPr>
            <a:endParaRPr lang="en-US">
              <a:solidFill>
                <a:srgbClr val="101D35"/>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972F3C44-F430-366B-66FB-20D688AA983B}"/>
              </a:ext>
            </a:extLst>
          </p:cNvPr>
          <p:cNvGraphicFramePr>
            <a:graphicFrameLocks noGrp="1"/>
          </p:cNvGraphicFramePr>
          <p:nvPr/>
        </p:nvGraphicFramePr>
        <p:xfrm>
          <a:off x="368979" y="2098241"/>
          <a:ext cx="11499063" cy="4345274"/>
        </p:xfrm>
        <a:graphic>
          <a:graphicData uri="http://schemas.openxmlformats.org/drawingml/2006/table">
            <a:tbl>
              <a:tblPr firstRow="1" bandRow="1">
                <a:tableStyleId>{5C22544A-7EE6-4342-B048-85BDC9FD1C3A}</a:tableStyleId>
              </a:tblPr>
              <a:tblGrid>
                <a:gridCol w="2927020">
                  <a:extLst>
                    <a:ext uri="{9D8B030D-6E8A-4147-A177-3AD203B41FA5}">
                      <a16:colId xmlns:a16="http://schemas.microsoft.com/office/drawing/2014/main" val="2919867491"/>
                    </a:ext>
                  </a:extLst>
                </a:gridCol>
                <a:gridCol w="8572043">
                  <a:extLst>
                    <a:ext uri="{9D8B030D-6E8A-4147-A177-3AD203B41FA5}">
                      <a16:colId xmlns:a16="http://schemas.microsoft.com/office/drawing/2014/main" val="2715832579"/>
                    </a:ext>
                  </a:extLst>
                </a:gridCol>
              </a:tblGrid>
              <a:tr h="475700">
                <a:tc>
                  <a:txBody>
                    <a:bodyPr/>
                    <a:lstStyle/>
                    <a:p>
                      <a:r>
                        <a:rPr lang="en-US">
                          <a:latin typeface="Arial" panose="020B0604020202020204" pitchFamily="34" charset="0"/>
                          <a:cs typeface="Arial" panose="020B0604020202020204" pitchFamily="34" charset="0"/>
                        </a:rPr>
                        <a:t>Update</a:t>
                      </a:r>
                    </a:p>
                  </a:txBody>
                  <a:tcPr/>
                </a:tc>
                <a:tc>
                  <a:txBody>
                    <a:bodyPr/>
                    <a:lstStyle/>
                    <a:p>
                      <a:r>
                        <a:rPr lang="en-US">
                          <a:latin typeface="Arial" panose="020B0604020202020204" pitchFamily="34" charset="0"/>
                          <a:cs typeface="Arial" panose="020B0604020202020204" pitchFamily="34" charset="0"/>
                        </a:rPr>
                        <a:t>Screenshot</a:t>
                      </a:r>
                    </a:p>
                  </a:txBody>
                  <a:tcPr/>
                </a:tc>
                <a:extLst>
                  <a:ext uri="{0D108BD9-81ED-4DB2-BD59-A6C34878D82A}">
                    <a16:rowId xmlns:a16="http://schemas.microsoft.com/office/drawing/2014/main" val="3453432834"/>
                  </a:ext>
                </a:extLst>
              </a:tr>
              <a:tr h="3869574">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800" kern="1200">
                          <a:solidFill>
                            <a:schemeClr val="dk1"/>
                          </a:solidFill>
                          <a:effectLst/>
                          <a:latin typeface="Arial" panose="020B0604020202020204" pitchFamily="34" charset="0"/>
                          <a:ea typeface="+mn-ea"/>
                          <a:cs typeface="Arial" panose="020B0604020202020204" pitchFamily="34" charset="0"/>
                        </a:rPr>
                        <a:t>Test session progress metrics will be displayed for each student’s test sessions on the View Details/Student Logins screen. </a:t>
                      </a:r>
                      <a:endParaRPr lang="en-US">
                        <a:latin typeface="Arial" panose="020B0604020202020204" pitchFamily="34" charset="0"/>
                        <a:cs typeface="Arial" panose="020B0604020202020204" pitchFamily="34" charset="0"/>
                      </a:endParaRPr>
                    </a:p>
                    <a:p>
                      <a:pPr marL="0" marR="0" algn="l" defTabSz="914400" rtl="0" eaLnBrk="1" latinLnBrk="0" hangingPunct="1">
                        <a:spcBef>
                          <a:spcPts val="300"/>
                        </a:spcBef>
                        <a:spcAft>
                          <a:spcPts val="300"/>
                        </a:spcAft>
                        <a:buNone/>
                      </a:pPr>
                      <a:endParaRPr lang="en-US" sz="1800" kern="1200">
                        <a:solidFill>
                          <a:schemeClr val="dk1"/>
                        </a:solidFill>
                        <a:effectLst/>
                        <a:latin typeface="Arial" panose="020B0604020202020204" pitchFamily="34" charset="0"/>
                        <a:ea typeface="+mn-ea"/>
                        <a:cs typeface="Arial" panose="020B0604020202020204" pitchFamily="34" charset="0"/>
                      </a:endParaRPr>
                    </a:p>
                  </a:txBody>
                  <a:tcPr marL="68580" marR="68580" marT="0" marB="0"/>
                </a:tc>
                <a:tc>
                  <a:txBody>
                    <a:bodyPr/>
                    <a:lstStyle/>
                    <a:p>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15338527"/>
                  </a:ext>
                </a:extLst>
              </a:tr>
            </a:tbl>
          </a:graphicData>
        </a:graphic>
      </p:graphicFrame>
      <p:pic>
        <p:nvPicPr>
          <p:cNvPr id="7" name="drawing">
            <a:extLst>
              <a:ext uri="{FF2B5EF4-FFF2-40B4-BE49-F238E27FC236}">
                <a16:creationId xmlns:a16="http://schemas.microsoft.com/office/drawing/2014/main" id="{B5A23E8A-58CD-CEBD-B8E1-B30C0CEF408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16791" y="2633665"/>
            <a:ext cx="6580339" cy="3793834"/>
          </a:xfrm>
          <a:prstGeom prst="rect">
            <a:avLst/>
          </a:prstGeom>
          <a:ln w="9525">
            <a:solidFill>
              <a:schemeClr val="tx1">
                <a:lumMod val="65000"/>
                <a:lumOff val="35000"/>
              </a:schemeClr>
            </a:solidFill>
            <a:prstDash val="solid"/>
          </a:ln>
        </p:spPr>
      </p:pic>
      <p:sp>
        <p:nvSpPr>
          <p:cNvPr id="5" name="Slide Number Placeholder 4">
            <a:extLst>
              <a:ext uri="{FF2B5EF4-FFF2-40B4-BE49-F238E27FC236}">
                <a16:creationId xmlns:a16="http://schemas.microsoft.com/office/drawing/2014/main" id="{A9D90DD9-2B9C-41D3-0CF6-7AD7D0146322}"/>
              </a:ext>
            </a:extLst>
          </p:cNvPr>
          <p:cNvSpPr>
            <a:spLocks noGrp="1"/>
          </p:cNvSpPr>
          <p:nvPr>
            <p:ph type="sldNum" sz="quarter" idx="12"/>
          </p:nvPr>
        </p:nvSpPr>
        <p:spPr/>
        <p:txBody>
          <a:bodyPr/>
          <a:lstStyle/>
          <a:p>
            <a:fld id="{68A8D22E-6BC5-9E47-900C-2BB94685D9F5}" type="slidenum">
              <a:rPr lang="en-US" smtClean="0"/>
              <a:t>15</a:t>
            </a:fld>
            <a:endParaRPr lang="en-US"/>
          </a:p>
        </p:txBody>
      </p:sp>
    </p:spTree>
    <p:extLst>
      <p:ext uri="{BB962C8B-B14F-4D97-AF65-F5344CB8AC3E}">
        <p14:creationId xmlns:p14="http://schemas.microsoft.com/office/powerpoint/2010/main" val="2825855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85F5B-F019-718D-49ED-6B9B931726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09CD1-D4DF-283E-B2EE-331BB2F1F2C8}"/>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Demonstration</a:t>
            </a:r>
          </a:p>
        </p:txBody>
      </p:sp>
      <p:sp>
        <p:nvSpPr>
          <p:cNvPr id="3" name="Text Placeholder 2">
            <a:extLst>
              <a:ext uri="{FF2B5EF4-FFF2-40B4-BE49-F238E27FC236}">
                <a16:creationId xmlns:a16="http://schemas.microsoft.com/office/drawing/2014/main" id="{FC1DF081-0231-93A3-8125-CD8F5F8A2EA6}"/>
              </a:ext>
            </a:extLst>
          </p:cNvPr>
          <p:cNvSpPr>
            <a:spLocks noGrp="1"/>
          </p:cNvSpPr>
          <p:nvPr>
            <p:ph idx="1"/>
          </p:nvPr>
        </p:nvSpPr>
        <p:spPr/>
        <p:txBody>
          <a:bodyPr>
            <a:normAutofit/>
          </a:bodyPr>
          <a:lstStyle/>
          <a:p>
            <a:r>
              <a:rPr lang="en-US">
                <a:solidFill>
                  <a:srgbClr val="101D35"/>
                </a:solidFill>
                <a:latin typeface="Arial" panose="020B0604020202020204" pitchFamily="34" charset="0"/>
                <a:cs typeface="Arial" panose="020B0604020202020204" pitchFamily="34" charset="0"/>
              </a:rPr>
              <a:t>Session progress metrics</a:t>
            </a:r>
          </a:p>
        </p:txBody>
      </p:sp>
      <p:sp>
        <p:nvSpPr>
          <p:cNvPr id="4" name="Slide Number Placeholder 3">
            <a:extLst>
              <a:ext uri="{FF2B5EF4-FFF2-40B4-BE49-F238E27FC236}">
                <a16:creationId xmlns:a16="http://schemas.microsoft.com/office/drawing/2014/main" id="{722B5531-85A5-A7AC-1CE8-71E9BF96FD77}"/>
              </a:ext>
            </a:extLst>
          </p:cNvPr>
          <p:cNvSpPr>
            <a:spLocks noGrp="1"/>
          </p:cNvSpPr>
          <p:nvPr>
            <p:ph type="sldNum" sz="quarter" idx="12"/>
          </p:nvPr>
        </p:nvSpPr>
        <p:spPr/>
        <p:txBody>
          <a:bodyPr/>
          <a:lstStyle/>
          <a:p>
            <a:fld id="{68A8D22E-6BC5-9E47-900C-2BB94685D9F5}" type="slidenum">
              <a:rPr lang="en-US" smtClean="0"/>
              <a:t>16</a:t>
            </a:fld>
            <a:endParaRPr lang="en-US"/>
          </a:p>
        </p:txBody>
      </p:sp>
    </p:spTree>
    <p:extLst>
      <p:ext uri="{BB962C8B-B14F-4D97-AF65-F5344CB8AC3E}">
        <p14:creationId xmlns:p14="http://schemas.microsoft.com/office/powerpoint/2010/main" val="3315662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78BD4-2C8C-27DF-9A26-B8960B6373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36CD33-EF14-FB87-571B-EE05A63C7D3B}"/>
              </a:ext>
            </a:extLst>
          </p:cNvPr>
          <p:cNvSpPr>
            <a:spLocks noGrp="1"/>
          </p:cNvSpPr>
          <p:nvPr>
            <p:ph type="title" idx="4294967295"/>
          </p:nvPr>
        </p:nvSpPr>
        <p:spPr>
          <a:xfrm>
            <a:off x="3273136" y="2882900"/>
            <a:ext cx="7242464" cy="1092200"/>
          </a:xfrm>
        </p:spPr>
        <p:txBody>
          <a:bodyPr>
            <a:noAutofit/>
          </a:bodyPr>
          <a:lstStyle/>
          <a:p>
            <a:r>
              <a:rPr lang="en-US" sz="4000">
                <a:solidFill>
                  <a:schemeClr val="tx1"/>
                </a:solidFill>
              </a:rPr>
              <a:t>2. </a:t>
            </a:r>
            <a:r>
              <a:rPr lang="en-US" altLang="zh-CN" sz="4000">
                <a:solidFill>
                  <a:schemeClr val="tx1"/>
                </a:solidFill>
              </a:rPr>
              <a:t>Overview of MCAS Computer-Based Testing</a:t>
            </a:r>
            <a:br>
              <a:rPr lang="zh-CN" altLang="en-US" sz="4000">
                <a:solidFill>
                  <a:schemeClr val="tx1"/>
                </a:solidFill>
              </a:rPr>
            </a:br>
            <a:endParaRPr lang="en-US" sz="4000">
              <a:solidFill>
                <a:schemeClr val="tx1"/>
              </a:solidFill>
            </a:endParaRPr>
          </a:p>
        </p:txBody>
      </p:sp>
      <p:sp>
        <p:nvSpPr>
          <p:cNvPr id="3" name="Slide Number Placeholder 3">
            <a:extLst>
              <a:ext uri="{FF2B5EF4-FFF2-40B4-BE49-F238E27FC236}">
                <a16:creationId xmlns:a16="http://schemas.microsoft.com/office/drawing/2014/main" id="{6DD0F809-0F25-EBB4-7F77-B0A6620FC03D}"/>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17</a:t>
            </a:fld>
            <a:endParaRPr lang="en-US"/>
          </a:p>
        </p:txBody>
      </p:sp>
    </p:spTree>
    <p:extLst>
      <p:ext uri="{BB962C8B-B14F-4D97-AF65-F5344CB8AC3E}">
        <p14:creationId xmlns:p14="http://schemas.microsoft.com/office/powerpoint/2010/main" val="676618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6B62AD7-7A41-4954-9A9C-97D27D77DCF5}"/>
              </a:ext>
            </a:extLst>
          </p:cNvPr>
          <p:cNvSpPr txBox="1">
            <a:spLocks/>
          </p:cNvSpPr>
          <p:nvPr/>
        </p:nvSpPr>
        <p:spPr>
          <a:xfrm>
            <a:off x="394469" y="2243776"/>
            <a:ext cx="5452057" cy="37992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2000" dirty="0">
                <a:solidFill>
                  <a:schemeClr val="tx1"/>
                </a:solidFill>
                <a:latin typeface="Arial" panose="020B0604020202020204" pitchFamily="34" charset="0"/>
                <a:cs typeface="Arial" panose="020B0604020202020204" pitchFamily="34" charset="0"/>
              </a:rPr>
              <a:t>November </a:t>
            </a:r>
          </a:p>
          <a:p>
            <a:pPr lvl="1">
              <a:buClrTx/>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ELA and Mathematics retests for students attempting to qualify for the </a:t>
            </a:r>
            <a:r>
              <a:rPr lang="en-US" sz="2000" u="sng" dirty="0">
                <a:latin typeface="Arial" panose="020B0604020202020204" pitchFamily="34" charset="0"/>
                <a:cs typeface="Arial" panose="020B0604020202020204" pitchFamily="34" charset="0"/>
                <a:hlinkClick r:id="rId2"/>
              </a:rPr>
              <a:t>Adams Scholarship</a:t>
            </a:r>
            <a:r>
              <a:rPr lang="en-US" sz="2000" dirty="0">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the</a:t>
            </a:r>
            <a:r>
              <a:rPr lang="en-US" sz="2000" dirty="0">
                <a:latin typeface="Arial" panose="020B0604020202020204" pitchFamily="34" charset="0"/>
                <a:cs typeface="Arial" panose="020B0604020202020204" pitchFamily="34" charset="0"/>
              </a:rPr>
              <a:t> </a:t>
            </a:r>
            <a:r>
              <a:rPr lang="en-US" sz="2000" u="sng" dirty="0">
                <a:latin typeface="Arial" panose="020B0604020202020204" pitchFamily="34" charset="0"/>
                <a:cs typeface="Arial" panose="020B0604020202020204" pitchFamily="34" charset="0"/>
                <a:hlinkClick r:id="rId3"/>
              </a:rPr>
              <a:t>Koplik Certificate of Mastery Award</a:t>
            </a:r>
            <a:r>
              <a:rPr lang="en-US" sz="2000" dirty="0">
                <a:solidFill>
                  <a:schemeClr val="tx1"/>
                </a:solidFill>
                <a:latin typeface="Arial" panose="020B0604020202020204" pitchFamily="34" charset="0"/>
                <a:cs typeface="Arial" panose="020B0604020202020204" pitchFamily="34" charset="0"/>
              </a:rPr>
              <a:t>, and/or the </a:t>
            </a:r>
            <a:r>
              <a:rPr lang="en-US" sz="2000" u="sng" dirty="0">
                <a:latin typeface="Arial" panose="020B0604020202020204" pitchFamily="34" charset="0"/>
                <a:cs typeface="Arial" panose="020B0604020202020204" pitchFamily="34" charset="0"/>
                <a:hlinkClick r:id="rId4"/>
              </a:rPr>
              <a:t>Seal of Biliteracy</a:t>
            </a:r>
            <a:r>
              <a:rPr lang="en-US" sz="2000" dirty="0">
                <a:latin typeface="Arial" panose="020B0604020202020204" pitchFamily="34" charset="0"/>
                <a:cs typeface="Arial" panose="020B0604020202020204" pitchFamily="34" charset="0"/>
              </a:rPr>
              <a:t>. </a:t>
            </a:r>
          </a:p>
          <a:p>
            <a:pPr lvl="1">
              <a:buClrTx/>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Students may not earn the </a:t>
            </a:r>
            <a:r>
              <a:rPr lang="en-US" sz="2000" u="sng" dirty="0">
                <a:latin typeface="Arial" panose="020B0604020202020204" pitchFamily="34" charset="0"/>
                <a:cs typeface="Arial" panose="020B0604020202020204" pitchFamily="34" charset="0"/>
                <a:hlinkClick r:id="rId5"/>
              </a:rPr>
              <a:t>Competency Determination</a:t>
            </a:r>
            <a:r>
              <a:rPr lang="en-US" sz="2000" dirty="0">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through MCAS participation. </a:t>
            </a:r>
          </a:p>
          <a:p>
            <a:pPr>
              <a:buClrTx/>
            </a:pPr>
            <a:r>
              <a:rPr lang="en-US" sz="2000" dirty="0">
                <a:solidFill>
                  <a:schemeClr val="tx1"/>
                </a:solidFill>
                <a:latin typeface="Arial" panose="020B0604020202020204" pitchFamily="34" charset="0"/>
                <a:cs typeface="Arial" panose="020B0604020202020204" pitchFamily="34" charset="0"/>
              </a:rPr>
              <a:t>February </a:t>
            </a:r>
            <a:r>
              <a:rPr lang="en-US" sz="2000" i="1" dirty="0">
                <a:solidFill>
                  <a:schemeClr val="tx1"/>
                </a:solidFill>
                <a:latin typeface="Arial" panose="020B0604020202020204" pitchFamily="34" charset="0"/>
                <a:cs typeface="Arial" panose="020B0604020202020204" pitchFamily="34" charset="0"/>
              </a:rPr>
              <a:t> </a:t>
            </a:r>
            <a:endParaRPr lang="en-US" sz="2000" dirty="0">
              <a:solidFill>
                <a:schemeClr val="tx1"/>
              </a:solidFill>
              <a:latin typeface="Arial" panose="020B0604020202020204" pitchFamily="34" charset="0"/>
              <a:cs typeface="Arial" panose="020B0604020202020204" pitchFamily="34" charset="0"/>
            </a:endParaRPr>
          </a:p>
          <a:p>
            <a:pPr lvl="1">
              <a:buClrTx/>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Biology and Introductory Physics</a:t>
            </a:r>
          </a:p>
          <a:p>
            <a:pPr marL="0" indent="-50800">
              <a:buClrTx/>
              <a:buNone/>
            </a:pPr>
            <a:r>
              <a:rPr lang="en-US" sz="2000" dirty="0">
                <a:solidFill>
                  <a:schemeClr val="tx1"/>
                </a:solidFill>
                <a:latin typeface="Arial" panose="020B0604020202020204" pitchFamily="34" charset="0"/>
                <a:cs typeface="Arial" panose="020B0604020202020204" pitchFamily="34" charset="0"/>
              </a:rPr>
              <a:t>Note: March retests are being discontinued.</a:t>
            </a:r>
          </a:p>
          <a:p>
            <a:pPr>
              <a:buClrTx/>
            </a:pPr>
            <a:endParaRPr lang="en-US" sz="2000" dirty="0">
              <a:latin typeface="Arial" panose="020B0604020202020204" pitchFamily="34" charset="0"/>
              <a:cs typeface="Arial" panose="020B0604020202020204" pitchFamily="34" charset="0"/>
            </a:endParaRPr>
          </a:p>
        </p:txBody>
      </p:sp>
      <p:sp>
        <p:nvSpPr>
          <p:cNvPr id="3" name="Text Placeholder 3">
            <a:extLst>
              <a:ext uri="{FF2B5EF4-FFF2-40B4-BE49-F238E27FC236}">
                <a16:creationId xmlns:a16="http://schemas.microsoft.com/office/drawing/2014/main" id="{83A7C8F0-A8D7-4FBE-BECB-642D8B0D5FA1}"/>
              </a:ext>
            </a:extLst>
          </p:cNvPr>
          <p:cNvSpPr txBox="1">
            <a:spLocks/>
          </p:cNvSpPr>
          <p:nvPr/>
        </p:nvSpPr>
        <p:spPr>
          <a:xfrm>
            <a:off x="394469" y="1622716"/>
            <a:ext cx="5503762" cy="776702"/>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a:solidFill>
                  <a:schemeClr val="tx1"/>
                </a:solidFill>
                <a:latin typeface="Arial" panose="020B0604020202020204" pitchFamily="34" charset="0"/>
                <a:cs typeface="Arial" panose="020B0604020202020204" pitchFamily="34" charset="0"/>
              </a:rPr>
              <a:t>Fall/Winter High School Tests</a:t>
            </a:r>
            <a:r>
              <a:rPr lang="en-US" sz="2400" dirty="0">
                <a:solidFill>
                  <a:schemeClr val="tx1"/>
                </a:solidFill>
                <a:latin typeface="Arial" panose="020B0604020202020204" pitchFamily="34" charset="0"/>
                <a:cs typeface="Arial" panose="020B0604020202020204" pitchFamily="34" charset="0"/>
              </a:rPr>
              <a:t>	</a:t>
            </a:r>
          </a:p>
        </p:txBody>
      </p:sp>
      <p:sp>
        <p:nvSpPr>
          <p:cNvPr id="4" name="Content Placeholder 6">
            <a:extLst>
              <a:ext uri="{FF2B5EF4-FFF2-40B4-BE49-F238E27FC236}">
                <a16:creationId xmlns:a16="http://schemas.microsoft.com/office/drawing/2014/main" id="{4461C3D3-B272-469E-81F2-0E158636FB64}"/>
              </a:ext>
            </a:extLst>
          </p:cNvPr>
          <p:cNvSpPr txBox="1">
            <a:spLocks/>
          </p:cNvSpPr>
          <p:nvPr/>
        </p:nvSpPr>
        <p:spPr>
          <a:xfrm>
            <a:off x="6486833" y="1928541"/>
            <a:ext cx="5878287" cy="3799267"/>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endParaRPr lang="en-US" sz="2400" dirty="0">
              <a:latin typeface="Arial" panose="020B0604020202020204" pitchFamily="34" charset="0"/>
              <a:cs typeface="Arial" panose="020B0604020202020204" pitchFamily="34" charset="0"/>
            </a:endParaRPr>
          </a:p>
          <a:p>
            <a:pPr>
              <a:buClrTx/>
            </a:pPr>
            <a:r>
              <a:rPr lang="en-US" sz="2400" dirty="0">
                <a:solidFill>
                  <a:schemeClr val="tx1"/>
                </a:solidFill>
                <a:latin typeface="Arial" panose="020B0604020202020204" pitchFamily="34" charset="0"/>
                <a:cs typeface="Arial" panose="020B0604020202020204" pitchFamily="34" charset="0"/>
              </a:rPr>
              <a:t>Grades 3–8</a:t>
            </a:r>
          </a:p>
          <a:p>
            <a:pPr lvl="1">
              <a:buClrTx/>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ELA – all grades </a:t>
            </a:r>
          </a:p>
          <a:p>
            <a:pPr lvl="1">
              <a:buClrTx/>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Mathematics – all grades </a:t>
            </a:r>
          </a:p>
          <a:p>
            <a:pPr lvl="1">
              <a:buClrTx/>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STE – grades 5 and 8 </a:t>
            </a:r>
          </a:p>
          <a:p>
            <a:pPr lvl="1">
              <a:buClrTx/>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Civics – grade 8</a:t>
            </a:r>
          </a:p>
          <a:p>
            <a:pPr>
              <a:buClrTx/>
            </a:pPr>
            <a:r>
              <a:rPr lang="en-US" sz="2400" dirty="0">
                <a:solidFill>
                  <a:schemeClr val="tx1"/>
                </a:solidFill>
                <a:latin typeface="Arial" panose="020B0604020202020204" pitchFamily="34" charset="0"/>
                <a:cs typeface="Arial" panose="020B0604020202020204" pitchFamily="34" charset="0"/>
              </a:rPr>
              <a:t>High School</a:t>
            </a:r>
          </a:p>
          <a:p>
            <a:pPr lvl="1">
              <a:buClrTx/>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ELA – grade 10 </a:t>
            </a:r>
          </a:p>
          <a:p>
            <a:pPr lvl="1">
              <a:buClrTx/>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Mathematics – grade 10 </a:t>
            </a:r>
          </a:p>
          <a:p>
            <a:pPr lvl="1">
              <a:buClrTx/>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Biology and Introductory Physics</a:t>
            </a:r>
          </a:p>
        </p:txBody>
      </p:sp>
      <p:sp>
        <p:nvSpPr>
          <p:cNvPr id="5" name="Text Placeholder 4">
            <a:extLst>
              <a:ext uri="{FF2B5EF4-FFF2-40B4-BE49-F238E27FC236}">
                <a16:creationId xmlns:a16="http://schemas.microsoft.com/office/drawing/2014/main" id="{22179851-C084-4223-AFA0-0A17C878E263}"/>
              </a:ext>
            </a:extLst>
          </p:cNvPr>
          <p:cNvSpPr txBox="1">
            <a:spLocks/>
          </p:cNvSpPr>
          <p:nvPr/>
        </p:nvSpPr>
        <p:spPr>
          <a:xfrm>
            <a:off x="6549443" y="1622716"/>
            <a:ext cx="5452057" cy="776702"/>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a:solidFill>
                  <a:schemeClr val="tx1"/>
                </a:solidFill>
                <a:latin typeface="Arial" panose="020B0604020202020204" pitchFamily="34" charset="0"/>
                <a:cs typeface="Arial" panose="020B0604020202020204" pitchFamily="34" charset="0"/>
              </a:rPr>
              <a:t>Spring 2026 Tests</a:t>
            </a:r>
          </a:p>
        </p:txBody>
      </p:sp>
      <p:sp>
        <p:nvSpPr>
          <p:cNvPr id="6" name="Title 5">
            <a:extLst>
              <a:ext uri="{FF2B5EF4-FFF2-40B4-BE49-F238E27FC236}">
                <a16:creationId xmlns:a16="http://schemas.microsoft.com/office/drawing/2014/main" id="{217CA52D-F6E6-4DAE-9695-D270D0411176}"/>
              </a:ext>
            </a:extLst>
          </p:cNvPr>
          <p:cNvSpPr txBox="1">
            <a:spLocks/>
          </p:cNvSpPr>
          <p:nvPr/>
        </p:nvSpPr>
        <p:spPr>
          <a:xfrm>
            <a:off x="567743" y="288925"/>
            <a:ext cx="11433757" cy="679905"/>
          </a:xfrm>
          <a:prstGeom prst="rect">
            <a:avLst/>
          </a:prstGeom>
        </p:spPr>
        <p:txBody>
          <a:bodyPr/>
          <a:lst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a:lstStyle>
          <a:p>
            <a:r>
              <a:rPr lang="en-US" sz="4000">
                <a:solidFill>
                  <a:schemeClr val="bg1"/>
                </a:solidFill>
                <a:latin typeface="Arial" panose="020B0604020202020204" pitchFamily="34" charset="0"/>
                <a:cs typeface="Arial" panose="020B0604020202020204" pitchFamily="34" charset="0"/>
              </a:rPr>
              <a:t>MCAS Tests in 2025–26 School Year</a:t>
            </a:r>
          </a:p>
        </p:txBody>
      </p:sp>
      <p:cxnSp>
        <p:nvCxnSpPr>
          <p:cNvPr id="8" name="Straight Connector 7">
            <a:extLst>
              <a:ext uri="{FF2B5EF4-FFF2-40B4-BE49-F238E27FC236}">
                <a16:creationId xmlns:a16="http://schemas.microsoft.com/office/drawing/2014/main" id="{9BF50DA2-B629-F8F6-8740-05365186D7FE}"/>
              </a:ext>
            </a:extLst>
          </p:cNvPr>
          <p:cNvCxnSpPr/>
          <p:nvPr/>
        </p:nvCxnSpPr>
        <p:spPr>
          <a:xfrm>
            <a:off x="6094431" y="1739682"/>
            <a:ext cx="0" cy="4071054"/>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136383B6-3AFF-C6C3-C5C2-5074AD1074DA}"/>
              </a:ext>
            </a:extLst>
          </p:cNvPr>
          <p:cNvSpPr>
            <a:spLocks noGrp="1"/>
          </p:cNvSpPr>
          <p:nvPr>
            <p:ph type="sldNum" sz="quarter" idx="12"/>
          </p:nvPr>
        </p:nvSpPr>
        <p:spPr/>
        <p:txBody>
          <a:bodyPr/>
          <a:lstStyle/>
          <a:p>
            <a:fld id="{68A8D22E-6BC5-9E47-900C-2BB94685D9F5}" type="slidenum">
              <a:rPr lang="en-US" smtClean="0"/>
              <a:t>18</a:t>
            </a:fld>
            <a:endParaRPr lang="en-US"/>
          </a:p>
        </p:txBody>
      </p:sp>
    </p:spTree>
    <p:extLst>
      <p:ext uri="{BB962C8B-B14F-4D97-AF65-F5344CB8AC3E}">
        <p14:creationId xmlns:p14="http://schemas.microsoft.com/office/powerpoint/2010/main" val="1677351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Commonly Used Acronyms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a:bodyPr>
          <a:lstStyle/>
          <a:p>
            <a:r>
              <a:rPr lang="en-US" sz="3600" b="1">
                <a:solidFill>
                  <a:srgbClr val="101D35"/>
                </a:solidFill>
                <a:latin typeface="Arial" panose="020B0604020202020204" pitchFamily="34" charset="0"/>
                <a:cs typeface="Arial" panose="020B0604020202020204" pitchFamily="34" charset="0"/>
              </a:rPr>
              <a:t>CBT: </a:t>
            </a:r>
            <a:r>
              <a:rPr lang="en-US" sz="3600">
                <a:solidFill>
                  <a:srgbClr val="101D35"/>
                </a:solidFill>
                <a:latin typeface="Arial" panose="020B0604020202020204" pitchFamily="34" charset="0"/>
                <a:cs typeface="Arial" panose="020B0604020202020204" pitchFamily="34" charset="0"/>
              </a:rPr>
              <a:t>Computer-based testing</a:t>
            </a:r>
          </a:p>
          <a:p>
            <a:r>
              <a:rPr lang="en-US" sz="3600" b="1">
                <a:solidFill>
                  <a:srgbClr val="101D35"/>
                </a:solidFill>
                <a:latin typeface="Arial" panose="020B0604020202020204" pitchFamily="34" charset="0"/>
                <a:cs typeface="Arial" panose="020B0604020202020204" pitchFamily="34" charset="0"/>
              </a:rPr>
              <a:t>PBT: </a:t>
            </a:r>
            <a:r>
              <a:rPr lang="en-US" sz="3600">
                <a:solidFill>
                  <a:srgbClr val="101D35"/>
                </a:solidFill>
                <a:latin typeface="Arial" panose="020B0604020202020204" pitchFamily="34" charset="0"/>
                <a:cs typeface="Arial" panose="020B0604020202020204" pitchFamily="34" charset="0"/>
              </a:rPr>
              <a:t>Paper-based testing</a:t>
            </a:r>
          </a:p>
          <a:p>
            <a:r>
              <a:rPr lang="en-US" sz="3600" b="1">
                <a:solidFill>
                  <a:srgbClr val="101D35"/>
                </a:solidFill>
                <a:latin typeface="Arial" panose="020B0604020202020204" pitchFamily="34" charset="0"/>
                <a:cs typeface="Arial" panose="020B0604020202020204" pitchFamily="34" charset="0"/>
              </a:rPr>
              <a:t>EL: </a:t>
            </a:r>
            <a:r>
              <a:rPr lang="en-US" sz="3600">
                <a:solidFill>
                  <a:srgbClr val="101D35"/>
                </a:solidFill>
                <a:latin typeface="Arial" panose="020B0604020202020204" pitchFamily="34" charset="0"/>
                <a:cs typeface="Arial" panose="020B0604020202020204" pitchFamily="34" charset="0"/>
              </a:rPr>
              <a:t>English learner</a:t>
            </a:r>
          </a:p>
          <a:p>
            <a:r>
              <a:rPr lang="en-US" sz="3600" b="1">
                <a:solidFill>
                  <a:srgbClr val="101D35"/>
                </a:solidFill>
                <a:latin typeface="Arial" panose="020B0604020202020204" pitchFamily="34" charset="0"/>
                <a:cs typeface="Arial" panose="020B0604020202020204" pitchFamily="34" charset="0"/>
              </a:rPr>
              <a:t>ELA: </a:t>
            </a:r>
            <a:r>
              <a:rPr lang="en-US" sz="3600">
                <a:solidFill>
                  <a:srgbClr val="101D35"/>
                </a:solidFill>
                <a:latin typeface="Arial" panose="020B0604020202020204" pitchFamily="34" charset="0"/>
                <a:cs typeface="Arial" panose="020B0604020202020204" pitchFamily="34" charset="0"/>
              </a:rPr>
              <a:t>English Language Arts</a:t>
            </a:r>
          </a:p>
          <a:p>
            <a:r>
              <a:rPr lang="en-US" sz="3600" b="1">
                <a:solidFill>
                  <a:srgbClr val="101D35"/>
                </a:solidFill>
                <a:latin typeface="Arial" panose="020B0604020202020204" pitchFamily="34" charset="0"/>
                <a:cs typeface="Arial" panose="020B0604020202020204" pitchFamily="34" charset="0"/>
              </a:rPr>
              <a:t>STE: </a:t>
            </a:r>
            <a:r>
              <a:rPr lang="en-US" sz="3600">
                <a:solidFill>
                  <a:srgbClr val="101D35"/>
                </a:solidFill>
                <a:latin typeface="Arial" panose="020B0604020202020204" pitchFamily="34" charset="0"/>
                <a:cs typeface="Arial" panose="020B0604020202020204" pitchFamily="34" charset="0"/>
              </a:rPr>
              <a:t>Science and Technology/Engineering</a:t>
            </a:r>
          </a:p>
          <a:p>
            <a:r>
              <a:rPr lang="en-US" sz="3600" b="1">
                <a:solidFill>
                  <a:srgbClr val="101D35"/>
                </a:solidFill>
                <a:latin typeface="Arial" panose="020B0604020202020204" pitchFamily="34" charset="0"/>
                <a:cs typeface="Arial" panose="020B0604020202020204" pitchFamily="34" charset="0"/>
              </a:rPr>
              <a:t>SIMS: </a:t>
            </a:r>
            <a:r>
              <a:rPr lang="en-US" sz="3600">
                <a:solidFill>
                  <a:srgbClr val="101D35"/>
                </a:solidFill>
                <a:latin typeface="Arial" panose="020B0604020202020204" pitchFamily="34" charset="0"/>
                <a:cs typeface="Arial" panose="020B0604020202020204" pitchFamily="34" charset="0"/>
              </a:rPr>
              <a:t>Student Information Management System</a:t>
            </a:r>
          </a:p>
          <a:p>
            <a:r>
              <a:rPr lang="en-US" sz="3600" b="1">
                <a:solidFill>
                  <a:srgbClr val="101D35"/>
                </a:solidFill>
              </a:rPr>
              <a:t>TA:</a:t>
            </a:r>
            <a:r>
              <a:rPr lang="en-US" sz="3600">
                <a:solidFill>
                  <a:srgbClr val="101D35"/>
                </a:solidFill>
              </a:rPr>
              <a:t> Test administrator</a:t>
            </a:r>
            <a:endParaRPr lang="en-US" sz="3600">
              <a:solidFill>
                <a:srgbClr val="101D35"/>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79B1CD9-860B-6597-5487-AD49242E460E}"/>
              </a:ext>
            </a:extLst>
          </p:cNvPr>
          <p:cNvSpPr>
            <a:spLocks noGrp="1"/>
          </p:cNvSpPr>
          <p:nvPr>
            <p:ph type="sldNum" sz="quarter" idx="12"/>
          </p:nvPr>
        </p:nvSpPr>
        <p:spPr/>
        <p:txBody>
          <a:bodyPr/>
          <a:lstStyle/>
          <a:p>
            <a:fld id="{68A8D22E-6BC5-9E47-900C-2BB94685D9F5}" type="slidenum">
              <a:rPr lang="en-US" smtClean="0"/>
              <a:t>19</a:t>
            </a:fld>
            <a:endParaRPr lang="en-US"/>
          </a:p>
        </p:txBody>
      </p:sp>
    </p:spTree>
    <p:extLst>
      <p:ext uri="{BB962C8B-B14F-4D97-AF65-F5344CB8AC3E}">
        <p14:creationId xmlns:p14="http://schemas.microsoft.com/office/powerpoint/2010/main" val="55234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4000">
                <a:solidFill>
                  <a:schemeClr val="bg1"/>
                </a:solidFill>
                <a:latin typeface="Arial" panose="020B0604020202020204" pitchFamily="34" charset="0"/>
                <a:cs typeface="Arial" panose="020B0604020202020204" pitchFamily="34" charset="0"/>
              </a:rPr>
              <a:t>Presenters</a:t>
            </a:r>
          </a:p>
        </p:txBody>
      </p:sp>
      <p:sp>
        <p:nvSpPr>
          <p:cNvPr id="7173" name="Content Placeholder 6"/>
          <p:cNvSpPr>
            <a:spLocks noGrp="1"/>
          </p:cNvSpPr>
          <p:nvPr>
            <p:ph idx="1"/>
          </p:nvPr>
        </p:nvSpPr>
        <p:spPr/>
        <p:txBody>
          <a:bodyPr vert="horz" lIns="91440" tIns="45720" rIns="91440" bIns="45720" rtlCol="0" anchor="t">
            <a:noAutofit/>
          </a:bodyPr>
          <a:lstStyle/>
          <a:p>
            <a:pPr marL="0" indent="0">
              <a:buClrTx/>
              <a:buNone/>
            </a:pPr>
            <a:r>
              <a:rPr lang="en-US" sz="2800">
                <a:solidFill>
                  <a:srgbClr val="101D35"/>
                </a:solidFill>
                <a:latin typeface="Arial"/>
                <a:cs typeface="Arial"/>
              </a:rPr>
              <a:t>Jodie Zalk, Manager of Test Administration and Publications</a:t>
            </a:r>
          </a:p>
          <a:p>
            <a:pPr marL="0" indent="0">
              <a:buClrTx/>
              <a:buNone/>
            </a:pPr>
            <a:r>
              <a:rPr lang="en-US" sz="2800">
                <a:solidFill>
                  <a:srgbClr val="101D35"/>
                </a:solidFill>
                <a:latin typeface="Arial"/>
                <a:cs typeface="Arial"/>
              </a:rPr>
              <a:t>Shannon Cullen, MCAS Test Administration Coordinator</a:t>
            </a:r>
          </a:p>
          <a:p>
            <a:pPr marL="0" indent="0">
              <a:buNone/>
            </a:pPr>
            <a:r>
              <a:rPr lang="en-US">
                <a:solidFill>
                  <a:srgbClr val="101D35"/>
                </a:solidFill>
                <a:latin typeface="Arial"/>
                <a:cs typeface="Arial"/>
              </a:rPr>
              <a:t>Kaelee Harper</a:t>
            </a:r>
            <a:r>
              <a:rPr lang="en-US" sz="2800">
                <a:solidFill>
                  <a:srgbClr val="101D35"/>
                </a:solidFill>
                <a:latin typeface="Arial"/>
                <a:cs typeface="Arial"/>
              </a:rPr>
              <a:t>, eMetric </a:t>
            </a:r>
            <a:r>
              <a:rPr lang="en-US">
                <a:solidFill>
                  <a:srgbClr val="101D35"/>
                </a:solidFill>
                <a:latin typeface="Arial"/>
                <a:cs typeface="Arial"/>
              </a:rPr>
              <a:t>Sr. Support Manager</a:t>
            </a:r>
            <a:endParaRPr lang="en-US" sz="2800">
              <a:solidFill>
                <a:srgbClr val="101D35"/>
              </a:solidFill>
              <a:latin typeface="Arial"/>
              <a:cs typeface="Arial"/>
            </a:endParaRPr>
          </a:p>
        </p:txBody>
      </p:sp>
      <p:sp>
        <p:nvSpPr>
          <p:cNvPr id="2" name="Slide Number Placeholder 3">
            <a:extLst>
              <a:ext uri="{FF2B5EF4-FFF2-40B4-BE49-F238E27FC236}">
                <a16:creationId xmlns:a16="http://schemas.microsoft.com/office/drawing/2014/main" id="{74684CD1-0669-231F-57E2-4F50F42464AA}"/>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CC8AA-7844-E33C-25E9-61B16129EB0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9F3F2CA-8DB3-15BB-E67B-A5A4E0FA9E7B}"/>
              </a:ext>
            </a:extLst>
          </p:cNvPr>
          <p:cNvSpPr txBox="1"/>
          <p:nvPr/>
        </p:nvSpPr>
        <p:spPr>
          <a:xfrm>
            <a:off x="269176" y="289679"/>
            <a:ext cx="11706225" cy="707886"/>
          </a:xfrm>
          <a:prstGeom prst="rect">
            <a:avLst/>
          </a:prstGeom>
          <a:noFill/>
        </p:spPr>
        <p:txBody>
          <a:bodyPr wrap="square" rtlCol="0">
            <a:spAutoFit/>
          </a:bodyPr>
          <a:lstStyle/>
          <a:p>
            <a:r>
              <a:rPr lang="en-US" sz="4000">
                <a:solidFill>
                  <a:schemeClr val="bg1"/>
                </a:solidFill>
                <a:latin typeface="Arial" panose="020B0604020202020204" pitchFamily="34" charset="0"/>
                <a:cs typeface="Arial" panose="020B0604020202020204" pitchFamily="34" charset="0"/>
              </a:rPr>
              <a:t>Timeline for Technology Tasks in the MCAS Portal</a:t>
            </a:r>
          </a:p>
        </p:txBody>
      </p:sp>
      <p:graphicFrame>
        <p:nvGraphicFramePr>
          <p:cNvPr id="5" name="Diagram 4">
            <a:extLst>
              <a:ext uri="{FF2B5EF4-FFF2-40B4-BE49-F238E27FC236}">
                <a16:creationId xmlns:a16="http://schemas.microsoft.com/office/drawing/2014/main" id="{52A3A22B-991C-5313-FAFD-58FA47B78A72}"/>
              </a:ext>
            </a:extLst>
          </p:cNvPr>
          <p:cNvGraphicFramePr/>
          <p:nvPr>
            <p:extLst>
              <p:ext uri="{D42A27DB-BD31-4B8C-83A1-F6EECF244321}">
                <p14:modId xmlns:p14="http://schemas.microsoft.com/office/powerpoint/2010/main" val="891791534"/>
              </p:ext>
            </p:extLst>
          </p:nvPr>
        </p:nvGraphicFramePr>
        <p:xfrm>
          <a:off x="269176" y="1119119"/>
          <a:ext cx="11422743" cy="1163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C441C8AA-3186-C880-0784-B57A87AE39FD}"/>
              </a:ext>
            </a:extLst>
          </p:cNvPr>
          <p:cNvSpPr txBox="1"/>
          <p:nvPr/>
        </p:nvSpPr>
        <p:spPr>
          <a:xfrm>
            <a:off x="441780" y="2282901"/>
            <a:ext cx="3614202" cy="3970318"/>
          </a:xfrm>
          <a:prstGeom prst="rect">
            <a:avLst/>
          </a:prstGeom>
          <a:noFill/>
        </p:spPr>
        <p:txBody>
          <a:bodyPr wrap="square" rtlCol="0">
            <a:spAutoFit/>
          </a:bodyPr>
          <a:lstStyle/>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Become familiar with CBT components. </a:t>
            </a:r>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Review MCAS Student Kiosk Technology Guidelines.</a:t>
            </a:r>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Prepare the school’s technology. </a:t>
            </a:r>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Review cybersecurity guidance and establish a cybersecurity plan for your school.</a:t>
            </a:r>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Determine whether your school will participate in “Bring Your Own Device” (BYOD) for MCAS Testing.</a:t>
            </a: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25F9E00-799B-5623-79DC-C6F27043EF6B}"/>
              </a:ext>
            </a:extLst>
          </p:cNvPr>
          <p:cNvSpPr txBox="1"/>
          <p:nvPr/>
        </p:nvSpPr>
        <p:spPr>
          <a:xfrm>
            <a:off x="4391378" y="2288038"/>
            <a:ext cx="3025421" cy="2031325"/>
          </a:xfrm>
          <a:prstGeom prst="rect">
            <a:avLst/>
          </a:prstGeom>
          <a:noFill/>
        </p:spPr>
        <p:txBody>
          <a:bodyPr wrap="square" rtlCol="0">
            <a:spAutoFit/>
          </a:bodyPr>
          <a:lstStyle/>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Verify access to the MCAS Portal and MCAS Training Site. </a:t>
            </a:r>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Update MCAS Student Kiosk to most recent version (released September 15, 2025).</a:t>
            </a: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7DAC496-8367-841E-A794-0C68ED2681CF}"/>
              </a:ext>
            </a:extLst>
          </p:cNvPr>
          <p:cNvSpPr txBox="1"/>
          <p:nvPr/>
        </p:nvSpPr>
        <p:spPr>
          <a:xfrm>
            <a:off x="7954256" y="2282901"/>
            <a:ext cx="3200206" cy="1446550"/>
          </a:xfrm>
          <a:prstGeom prst="rect">
            <a:avLst/>
          </a:prstGeom>
          <a:noFill/>
        </p:spPr>
        <p:txBody>
          <a:bodyPr wrap="square" rtlCol="0">
            <a:spAutoFit/>
          </a:bodyPr>
          <a:lstStyle/>
          <a:p>
            <a:pPr marL="457200" indent="-457200">
              <a:buFont typeface="Arial" panose="020B0604020202020204" pitchFamily="34" charset="0"/>
              <a:buChar char="•"/>
            </a:pPr>
            <a:r>
              <a:rPr lang="en-US" sz="2200">
                <a:latin typeface="Arial" panose="020B0604020202020204" pitchFamily="34" charset="0"/>
                <a:cs typeface="Arial" panose="020B0604020202020204" pitchFamily="34" charset="0"/>
              </a:rPr>
              <a:t>Conduct Site Readiness and complete Site Certification.  </a:t>
            </a:r>
            <a:endParaRPr lang="en-US" sz="2200" dirty="0">
              <a:latin typeface="Arial" panose="020B0604020202020204" pitchFamily="34" charset="0"/>
              <a:cs typeface="Arial" panose="020B0604020202020204" pitchFamily="34" charset="0"/>
            </a:endParaRPr>
          </a:p>
        </p:txBody>
      </p:sp>
      <p:sp>
        <p:nvSpPr>
          <p:cNvPr id="2" name="Slide Number Placeholder 3">
            <a:extLst>
              <a:ext uri="{FF2B5EF4-FFF2-40B4-BE49-F238E27FC236}">
                <a16:creationId xmlns:a16="http://schemas.microsoft.com/office/drawing/2014/main" id="{5052A3A8-2390-EDB7-472B-B4CD72B355EC}"/>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20</a:t>
            </a:fld>
            <a:endParaRPr lang="en-US"/>
          </a:p>
        </p:txBody>
      </p:sp>
    </p:spTree>
    <p:extLst>
      <p:ext uri="{BB962C8B-B14F-4D97-AF65-F5344CB8AC3E}">
        <p14:creationId xmlns:p14="http://schemas.microsoft.com/office/powerpoint/2010/main" val="1216796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2531E-ECB3-BEFA-1668-3B940809493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EB31557-837B-D820-FE1C-92E5EC7DF2AB}"/>
              </a:ext>
            </a:extLst>
          </p:cNvPr>
          <p:cNvSpPr txBox="1"/>
          <p:nvPr/>
        </p:nvSpPr>
        <p:spPr>
          <a:xfrm>
            <a:off x="269176" y="289679"/>
            <a:ext cx="11706225" cy="707886"/>
          </a:xfrm>
          <a:prstGeom prst="rect">
            <a:avLst/>
          </a:prstGeom>
          <a:noFill/>
        </p:spPr>
        <p:txBody>
          <a:bodyPr wrap="square" rtlCol="0">
            <a:spAutoFit/>
          </a:bodyPr>
          <a:lstStyle/>
          <a:p>
            <a:r>
              <a:rPr lang="en-US" sz="4000">
                <a:solidFill>
                  <a:schemeClr val="bg1"/>
                </a:solidFill>
                <a:latin typeface="Arial" panose="020B0604020202020204" pitchFamily="34" charset="0"/>
                <a:cs typeface="Arial" panose="020B0604020202020204" pitchFamily="34" charset="0"/>
              </a:rPr>
              <a:t>Timeline for Technology Tasks in the MCAS Portal</a:t>
            </a:r>
          </a:p>
        </p:txBody>
      </p:sp>
      <p:graphicFrame>
        <p:nvGraphicFramePr>
          <p:cNvPr id="5" name="Diagram 4">
            <a:extLst>
              <a:ext uri="{FF2B5EF4-FFF2-40B4-BE49-F238E27FC236}">
                <a16:creationId xmlns:a16="http://schemas.microsoft.com/office/drawing/2014/main" id="{D28380BF-2AFA-4485-044F-80E5F06BEE6F}"/>
              </a:ext>
            </a:extLst>
          </p:cNvPr>
          <p:cNvGraphicFramePr/>
          <p:nvPr>
            <p:extLst>
              <p:ext uri="{D42A27DB-BD31-4B8C-83A1-F6EECF244321}">
                <p14:modId xmlns:p14="http://schemas.microsoft.com/office/powerpoint/2010/main" val="134205820"/>
              </p:ext>
            </p:extLst>
          </p:nvPr>
        </p:nvGraphicFramePr>
        <p:xfrm>
          <a:off x="269176" y="1508042"/>
          <a:ext cx="11422743" cy="1163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B250B1B8-8A07-A84C-216C-E009A494A038}"/>
              </a:ext>
            </a:extLst>
          </p:cNvPr>
          <p:cNvSpPr txBox="1"/>
          <p:nvPr/>
        </p:nvSpPr>
        <p:spPr>
          <a:xfrm>
            <a:off x="796923" y="2672302"/>
            <a:ext cx="2923022" cy="3416320"/>
          </a:xfrm>
          <a:prstGeom prst="rect">
            <a:avLst/>
          </a:prstGeom>
          <a:noFill/>
        </p:spPr>
        <p:txBody>
          <a:bodyPr wrap="square" rtlCol="0">
            <a:spAutoFit/>
          </a:bodyPr>
          <a:lstStyle/>
          <a:p>
            <a:pPr marL="457200" indent="-457200">
              <a:buFont typeface="Arial" panose="020B0604020202020204" pitchFamily="34" charset="0"/>
              <a:buChar char="•"/>
            </a:pPr>
            <a:r>
              <a:rPr lang="en-US" sz="2400">
                <a:latin typeface="Arial" panose="020B0604020202020204" pitchFamily="34" charset="0"/>
                <a:cs typeface="Arial" panose="020B0604020202020204" pitchFamily="34" charset="0"/>
              </a:rPr>
              <a:t>If any technology changes have been made since completing Site Readiness, run it again. </a:t>
            </a: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a:latin typeface="Arial" panose="020B0604020202020204" pitchFamily="34" charset="0"/>
                <a:cs typeface="Arial" panose="020B0604020202020204" pitchFamily="34" charset="0"/>
              </a:rPr>
              <a:t>Prepare devices and materials.</a:t>
            </a:r>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B7892E3-9459-D780-6BB6-8BCDEF233515}"/>
              </a:ext>
            </a:extLst>
          </p:cNvPr>
          <p:cNvSpPr txBox="1"/>
          <p:nvPr/>
        </p:nvSpPr>
        <p:spPr>
          <a:xfrm>
            <a:off x="4290197" y="2691893"/>
            <a:ext cx="3034627" cy="2677656"/>
          </a:xfrm>
          <a:prstGeom prst="rect">
            <a:avLst/>
          </a:prstGeom>
          <a:noFill/>
        </p:spPr>
        <p:txBody>
          <a:bodyPr wrap="square" rtlCol="0">
            <a:spAutoFit/>
          </a:bodyPr>
          <a:lstStyle/>
          <a:p>
            <a:pPr marL="457200" indent="-457200">
              <a:buFont typeface="Arial" panose="020B0604020202020204" pitchFamily="34" charset="0"/>
              <a:buChar char="•"/>
            </a:pPr>
            <a:r>
              <a:rPr lang="en-US" sz="2400">
                <a:latin typeface="Arial" panose="020B0604020202020204" pitchFamily="34" charset="0"/>
                <a:cs typeface="Arial" panose="020B0604020202020204" pitchFamily="34" charset="0"/>
              </a:rPr>
              <a:t>Familiarize yourself with common issues that may arise during testing and how to troubleshoot. </a:t>
            </a:r>
            <a:endParaRPr lang="en-US"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8D7B44C-499F-1779-888B-9F9E6A40A161}"/>
              </a:ext>
            </a:extLst>
          </p:cNvPr>
          <p:cNvSpPr txBox="1"/>
          <p:nvPr/>
        </p:nvSpPr>
        <p:spPr>
          <a:xfrm>
            <a:off x="7777213" y="2691893"/>
            <a:ext cx="3324796" cy="1938992"/>
          </a:xfrm>
          <a:prstGeom prst="rect">
            <a:avLst/>
          </a:prstGeom>
          <a:noFill/>
        </p:spPr>
        <p:txBody>
          <a:bodyPr wrap="square" rtlCol="0">
            <a:spAutoFit/>
          </a:bodyPr>
          <a:lstStyle/>
          <a:p>
            <a:pPr marL="457200" indent="-457200">
              <a:buFont typeface="Arial" panose="020B0604020202020204" pitchFamily="34" charset="0"/>
              <a:buChar char="•"/>
            </a:pPr>
            <a:r>
              <a:rPr lang="en-US" sz="2400">
                <a:latin typeface="Arial" panose="020B0604020202020204" pitchFamily="34" charset="0"/>
                <a:cs typeface="Arial" panose="020B0604020202020204" pitchFamily="34" charset="0"/>
              </a:rPr>
              <a:t>Be available to troubleshoot technology situations as they arise. </a:t>
            </a:r>
            <a:endParaRPr lang="en-US" sz="2400" dirty="0">
              <a:latin typeface="Arial" panose="020B0604020202020204" pitchFamily="34" charset="0"/>
              <a:cs typeface="Arial" panose="020B0604020202020204" pitchFamily="34" charset="0"/>
            </a:endParaRPr>
          </a:p>
        </p:txBody>
      </p:sp>
      <p:sp>
        <p:nvSpPr>
          <p:cNvPr id="2" name="Slide Number Placeholder 3">
            <a:extLst>
              <a:ext uri="{FF2B5EF4-FFF2-40B4-BE49-F238E27FC236}">
                <a16:creationId xmlns:a16="http://schemas.microsoft.com/office/drawing/2014/main" id="{A95601CC-B001-1586-8775-5DFD045B4773}"/>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21</a:t>
            </a:fld>
            <a:endParaRPr lang="en-US"/>
          </a:p>
        </p:txBody>
      </p:sp>
    </p:spTree>
    <p:extLst>
      <p:ext uri="{BB962C8B-B14F-4D97-AF65-F5344CB8AC3E}">
        <p14:creationId xmlns:p14="http://schemas.microsoft.com/office/powerpoint/2010/main" val="825758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376CF-7602-A8C8-B63C-933E826698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BBA819-C016-0AB3-52A3-D3B00FF39002}"/>
              </a:ext>
            </a:extLst>
          </p:cNvPr>
          <p:cNvSpPr>
            <a:spLocks noGrp="1"/>
          </p:cNvSpPr>
          <p:nvPr>
            <p:ph type="title" idx="4294967295"/>
          </p:nvPr>
        </p:nvSpPr>
        <p:spPr>
          <a:xfrm>
            <a:off x="3273136" y="2882900"/>
            <a:ext cx="7242464" cy="1092200"/>
          </a:xfrm>
        </p:spPr>
        <p:txBody>
          <a:bodyPr>
            <a:noAutofit/>
          </a:bodyPr>
          <a:lstStyle/>
          <a:p>
            <a:r>
              <a:rPr lang="en-US" sz="4000">
                <a:solidFill>
                  <a:schemeClr val="tx1"/>
                </a:solidFill>
              </a:rPr>
              <a:t>3. </a:t>
            </a:r>
            <a:r>
              <a:rPr lang="en-US" altLang="zh-CN" sz="4000">
                <a:solidFill>
                  <a:schemeClr val="tx1"/>
                </a:solidFill>
              </a:rPr>
              <a:t>Tasks to Complete in Fall 2025</a:t>
            </a:r>
            <a:br>
              <a:rPr lang="zh-CN" altLang="en-US" sz="4000">
                <a:solidFill>
                  <a:schemeClr val="tx1"/>
                </a:solidFill>
              </a:rPr>
            </a:br>
            <a:endParaRPr lang="en-US" sz="4000">
              <a:solidFill>
                <a:schemeClr val="tx1"/>
              </a:solidFill>
            </a:endParaRPr>
          </a:p>
        </p:txBody>
      </p:sp>
      <p:sp>
        <p:nvSpPr>
          <p:cNvPr id="3" name="Slide Number Placeholder 3">
            <a:extLst>
              <a:ext uri="{FF2B5EF4-FFF2-40B4-BE49-F238E27FC236}">
                <a16:creationId xmlns:a16="http://schemas.microsoft.com/office/drawing/2014/main" id="{9E3D752A-A5CA-2634-3121-E28C911A82AB}"/>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22</a:t>
            </a:fld>
            <a:endParaRPr lang="en-US"/>
          </a:p>
        </p:txBody>
      </p:sp>
    </p:spTree>
    <p:extLst>
      <p:ext uri="{BB962C8B-B14F-4D97-AF65-F5344CB8AC3E}">
        <p14:creationId xmlns:p14="http://schemas.microsoft.com/office/powerpoint/2010/main" val="1298804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97D29-BB6B-81B1-9EA1-BF616EDAFAC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B3E1F93-3C4B-866C-5A71-FDB11EF266E1}"/>
              </a:ext>
            </a:extLst>
          </p:cNvPr>
          <p:cNvSpPr txBox="1"/>
          <p:nvPr/>
        </p:nvSpPr>
        <p:spPr>
          <a:xfrm>
            <a:off x="269176" y="289679"/>
            <a:ext cx="11706225" cy="707886"/>
          </a:xfrm>
          <a:prstGeom prst="rect">
            <a:avLst/>
          </a:prstGeom>
          <a:noFill/>
        </p:spPr>
        <p:txBody>
          <a:bodyPr wrap="square" rtlCol="0">
            <a:spAutoFit/>
          </a:bodyPr>
          <a:lstStyle/>
          <a:p>
            <a:r>
              <a:rPr lang="en-US" sz="4000">
                <a:solidFill>
                  <a:schemeClr val="bg1"/>
                </a:solidFill>
                <a:latin typeface="Arial" panose="020B0604020202020204" pitchFamily="34" charset="0"/>
                <a:cs typeface="Arial" panose="020B0604020202020204" pitchFamily="34" charset="0"/>
              </a:rPr>
              <a:t>Timeline for Technology Tasks in the MCAS Portal</a:t>
            </a:r>
          </a:p>
        </p:txBody>
      </p:sp>
      <p:graphicFrame>
        <p:nvGraphicFramePr>
          <p:cNvPr id="5" name="Diagram 4">
            <a:extLst>
              <a:ext uri="{FF2B5EF4-FFF2-40B4-BE49-F238E27FC236}">
                <a16:creationId xmlns:a16="http://schemas.microsoft.com/office/drawing/2014/main" id="{5C02FB31-5249-19B6-C704-8EF740AA1553}"/>
              </a:ext>
            </a:extLst>
          </p:cNvPr>
          <p:cNvGraphicFramePr/>
          <p:nvPr>
            <p:extLst>
              <p:ext uri="{D42A27DB-BD31-4B8C-83A1-F6EECF244321}">
                <p14:modId xmlns:p14="http://schemas.microsoft.com/office/powerpoint/2010/main" val="2312902483"/>
              </p:ext>
            </p:extLst>
          </p:nvPr>
        </p:nvGraphicFramePr>
        <p:xfrm>
          <a:off x="269176" y="1119119"/>
          <a:ext cx="11422743" cy="1163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E336ED1E-D0C6-0FA5-5F48-06EB7D24A944}"/>
              </a:ext>
            </a:extLst>
          </p:cNvPr>
          <p:cNvSpPr txBox="1"/>
          <p:nvPr/>
        </p:nvSpPr>
        <p:spPr>
          <a:xfrm>
            <a:off x="441780" y="2282901"/>
            <a:ext cx="3614202" cy="3970318"/>
          </a:xfrm>
          <a:prstGeom prst="rect">
            <a:avLst/>
          </a:prstGeom>
          <a:noFill/>
        </p:spPr>
        <p:txBody>
          <a:bodyPr wrap="square" rtlCol="0">
            <a:spAutoFit/>
          </a:bodyPr>
          <a:lstStyle/>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Become familiar with CBT components. </a:t>
            </a: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Review MCAS Student Kiosk Technology Guidelines.</a:t>
            </a: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Prepare the school’s technology. </a:t>
            </a: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Review cybersecurity guidance and establish a cybersecurity plan for your school.</a:t>
            </a: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Determine whether your school will participate in “Bring Your Own Device” (BYOD) for MCAS Testing.</a:t>
            </a:r>
          </a:p>
        </p:txBody>
      </p:sp>
      <p:sp>
        <p:nvSpPr>
          <p:cNvPr id="8" name="TextBox 7">
            <a:extLst>
              <a:ext uri="{FF2B5EF4-FFF2-40B4-BE49-F238E27FC236}">
                <a16:creationId xmlns:a16="http://schemas.microsoft.com/office/drawing/2014/main" id="{295B118C-539A-7CD0-DEF0-62FA4313D533}"/>
              </a:ext>
            </a:extLst>
          </p:cNvPr>
          <p:cNvSpPr txBox="1"/>
          <p:nvPr/>
        </p:nvSpPr>
        <p:spPr>
          <a:xfrm>
            <a:off x="4467836" y="2282901"/>
            <a:ext cx="3025421" cy="2031325"/>
          </a:xfrm>
          <a:prstGeom prst="rect">
            <a:avLst/>
          </a:prstGeom>
          <a:noFill/>
        </p:spPr>
        <p:txBody>
          <a:bodyPr wrap="square" rtlCol="0">
            <a:spAutoFit/>
          </a:bodyPr>
          <a:lstStyle/>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Verify access to the MCAS Portal and MCAS Training Site. </a:t>
            </a: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Update MCAS Student Kiosk to most recent version (released September 15, 2025).</a:t>
            </a:r>
          </a:p>
        </p:txBody>
      </p:sp>
      <p:sp>
        <p:nvSpPr>
          <p:cNvPr id="9" name="TextBox 8">
            <a:extLst>
              <a:ext uri="{FF2B5EF4-FFF2-40B4-BE49-F238E27FC236}">
                <a16:creationId xmlns:a16="http://schemas.microsoft.com/office/drawing/2014/main" id="{ED95F622-F158-E932-D2F5-9B1ADA3B46A6}"/>
              </a:ext>
            </a:extLst>
          </p:cNvPr>
          <p:cNvSpPr txBox="1"/>
          <p:nvPr/>
        </p:nvSpPr>
        <p:spPr>
          <a:xfrm>
            <a:off x="7954256" y="2282901"/>
            <a:ext cx="3200206" cy="1323439"/>
          </a:xfrm>
          <a:prstGeom prst="rect">
            <a:avLst/>
          </a:prstGeom>
          <a:noFill/>
        </p:spPr>
        <p:txBody>
          <a:bodyPr wrap="square" rtlCol="0">
            <a:spAutoFit/>
          </a:bodyPr>
          <a:lstStyle/>
          <a:p>
            <a:pPr marL="457200" indent="-457200">
              <a:buFont typeface="Arial" panose="020B0604020202020204" pitchFamily="34" charset="0"/>
              <a:buChar char="•"/>
            </a:pPr>
            <a:r>
              <a:rPr lang="en-US" sz="2000">
                <a:latin typeface="Arial" panose="020B0604020202020204" pitchFamily="34" charset="0"/>
                <a:cs typeface="Arial" panose="020B0604020202020204" pitchFamily="34" charset="0"/>
              </a:rPr>
              <a:t>Conduct Site Readiness and complete Site Certification.  </a:t>
            </a:r>
          </a:p>
        </p:txBody>
      </p:sp>
      <p:sp>
        <p:nvSpPr>
          <p:cNvPr id="2" name="Rectangle 1">
            <a:extLst>
              <a:ext uri="{FF2B5EF4-FFF2-40B4-BE49-F238E27FC236}">
                <a16:creationId xmlns:a16="http://schemas.microsoft.com/office/drawing/2014/main" id="{CDDFB23C-0322-3382-D67D-AA744FC389A9}"/>
              </a:ext>
            </a:extLst>
          </p:cNvPr>
          <p:cNvSpPr/>
          <p:nvPr/>
        </p:nvSpPr>
        <p:spPr>
          <a:xfrm>
            <a:off x="269176" y="2282901"/>
            <a:ext cx="3786806" cy="397031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47263A9-052D-17F9-D8CA-D110E75DB2AE}"/>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23</a:t>
            </a:fld>
            <a:endParaRPr lang="en-US"/>
          </a:p>
        </p:txBody>
      </p:sp>
    </p:spTree>
    <p:extLst>
      <p:ext uri="{BB962C8B-B14F-4D97-AF65-F5344CB8AC3E}">
        <p14:creationId xmlns:p14="http://schemas.microsoft.com/office/powerpoint/2010/main" val="2912866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solidFill>
                  <a:schemeClr val="bg1"/>
                </a:solidFill>
              </a:rPr>
              <a:t>1</a:t>
            </a:r>
            <a:r>
              <a:rPr lang="en-US" sz="4000">
                <a:solidFill>
                  <a:schemeClr val="bg1"/>
                </a:solidFill>
                <a:latin typeface="Arial" panose="020B0604020202020204" pitchFamily="34" charset="0"/>
                <a:cs typeface="Arial" panose="020B0604020202020204" pitchFamily="34" charset="0"/>
              </a:rPr>
              <a:t>. Become familiar with CBT components.</a:t>
            </a:r>
          </a:p>
        </p:txBody>
      </p:sp>
      <p:sp>
        <p:nvSpPr>
          <p:cNvPr id="3" name="Content Placeholder 2"/>
          <p:cNvSpPr>
            <a:spLocks noGrp="1"/>
          </p:cNvSpPr>
          <p:nvPr>
            <p:ph idx="1"/>
          </p:nvPr>
        </p:nvSpPr>
        <p:spPr>
          <a:xfrm>
            <a:off x="173179" y="1496156"/>
            <a:ext cx="6902535" cy="4414692"/>
          </a:xfrm>
        </p:spPr>
        <p:txBody>
          <a:bodyPr vert="horz" lIns="91440" tIns="45720" rIns="91440" bIns="45720" rtlCol="0" anchor="t">
            <a:normAutofit fontScale="92500" lnSpcReduction="10000"/>
          </a:bodyPr>
          <a:lstStyle/>
          <a:p>
            <a:pPr>
              <a:buClr>
                <a:srgbClr val="000000"/>
              </a:buClr>
            </a:pPr>
            <a:r>
              <a:rPr lang="en-US" sz="3200" b="1">
                <a:latin typeface="Arial" panose="020B0604020202020204" pitchFamily="34" charset="0"/>
                <a:cs typeface="Arial" panose="020B0604020202020204" pitchFamily="34" charset="0"/>
              </a:rPr>
              <a:t>MCAS Portal</a:t>
            </a:r>
          </a:p>
          <a:p>
            <a:pPr lvl="1">
              <a:buClr>
                <a:srgbClr val="000000"/>
              </a:buClr>
              <a:buFont typeface="Arial" panose="020B0604020202020204" pitchFamily="34" charset="0"/>
              <a:buChar char="•"/>
            </a:pPr>
            <a:r>
              <a:rPr lang="en-US" sz="2800">
                <a:solidFill>
                  <a:schemeClr val="tx1"/>
                </a:solidFill>
                <a:latin typeface="Arial" panose="020B0604020202020204" pitchFamily="34" charset="0"/>
                <a:cs typeface="Arial" panose="020B0604020202020204" pitchFamily="34" charset="0"/>
              </a:rPr>
              <a:t>Online test management system for principals, test coordinators, technology coordinators, and test administrators</a:t>
            </a:r>
          </a:p>
          <a:p>
            <a:pPr lvl="2">
              <a:buClr>
                <a:srgbClr val="000000"/>
              </a:buClr>
              <a:buFont typeface="Arial" panose="020B0604020202020204" pitchFamily="34" charset="0"/>
              <a:buChar char="•"/>
            </a:pPr>
            <a:r>
              <a:rPr lang="en-US" sz="2400">
                <a:latin typeface="Arial" panose="020B0604020202020204" pitchFamily="34" charset="0"/>
                <a:cs typeface="Arial" panose="020B0604020202020204" pitchFamily="34" charset="0"/>
                <a:hlinkClick r:id="rId3"/>
              </a:rPr>
              <a:t>https://mcas.cognia.org/</a:t>
            </a:r>
            <a:endParaRPr lang="en-US" sz="2400">
              <a:latin typeface="Arial" panose="020B0604020202020204" pitchFamily="34" charset="0"/>
              <a:cs typeface="Arial" panose="020B0604020202020204" pitchFamily="34" charset="0"/>
            </a:endParaRPr>
          </a:p>
          <a:p>
            <a:pPr lvl="1">
              <a:buClr>
                <a:srgbClr val="000000"/>
              </a:buClr>
              <a:buFont typeface="Arial" panose="020B0604020202020204" pitchFamily="34" charset="0"/>
              <a:buChar char="•"/>
            </a:pPr>
            <a:endParaRPr lang="en-US" sz="2800">
              <a:latin typeface="Arial" panose="020B0604020202020204" pitchFamily="34" charset="0"/>
              <a:cs typeface="Arial" panose="020B0604020202020204" pitchFamily="34" charset="0"/>
            </a:endParaRPr>
          </a:p>
          <a:p>
            <a:pPr>
              <a:buClr>
                <a:srgbClr val="000000"/>
              </a:buClr>
            </a:pPr>
            <a:r>
              <a:rPr lang="en-US" sz="3200" b="1"/>
              <a:t>MCAS Training Site</a:t>
            </a:r>
          </a:p>
          <a:p>
            <a:pPr lvl="1" fontAlgn="base">
              <a:buClr>
                <a:srgbClr val="000000"/>
              </a:buClr>
            </a:pPr>
            <a:r>
              <a:rPr lang="en-US" sz="2800">
                <a:solidFill>
                  <a:srgbClr val="000000"/>
                </a:solidFill>
                <a:latin typeface="Arial"/>
                <a:cs typeface="Arial"/>
              </a:rPr>
              <a:t>Site where test coordinators, principals, technology coordinators, and test administrators can practice the tasks required in the MCAS Portal </a:t>
            </a:r>
          </a:p>
          <a:p>
            <a:pPr lvl="2" fontAlgn="base">
              <a:buClr>
                <a:srgbClr val="000000"/>
              </a:buClr>
            </a:pPr>
            <a:r>
              <a:rPr lang="en-US" sz="2400">
                <a:solidFill>
                  <a:srgbClr val="000000"/>
                </a:solidFill>
                <a:latin typeface="Arial"/>
                <a:cs typeface="Arial"/>
                <a:hlinkClick r:id="rId4"/>
              </a:rPr>
              <a:t>https://mcas-training.cognia.org</a:t>
            </a:r>
            <a:r>
              <a:rPr lang="en-US" sz="2400">
                <a:solidFill>
                  <a:srgbClr val="000000"/>
                </a:solidFill>
                <a:latin typeface="Arial"/>
                <a:cs typeface="Arial"/>
              </a:rPr>
              <a:t> </a:t>
            </a:r>
          </a:p>
          <a:p>
            <a:pPr lvl="2"/>
            <a:endParaRPr lang="en-US" sz="2400"/>
          </a:p>
          <a:p>
            <a:endParaRPr lang="en-US" sz="2800"/>
          </a:p>
          <a:p>
            <a:endParaRPr lang="en-US" sz="2800"/>
          </a:p>
        </p:txBody>
      </p:sp>
      <p:sp>
        <p:nvSpPr>
          <p:cNvPr id="5" name="Slide Number Placeholder 4">
            <a:extLst>
              <a:ext uri="{FF2B5EF4-FFF2-40B4-BE49-F238E27FC236}">
                <a16:creationId xmlns:a16="http://schemas.microsoft.com/office/drawing/2014/main" id="{C3D02FED-375F-B0B5-1062-B20B86E01F25}"/>
              </a:ext>
            </a:extLst>
          </p:cNvPr>
          <p:cNvSpPr>
            <a:spLocks noGrp="1"/>
          </p:cNvSpPr>
          <p:nvPr>
            <p:ph type="sldNum" sz="quarter" idx="12"/>
          </p:nvPr>
        </p:nvSpPr>
        <p:spPr/>
        <p:txBody>
          <a:bodyPr/>
          <a:lstStyle/>
          <a:p>
            <a:fld id="{68A8D22E-6BC5-9E47-900C-2BB94685D9F5}" type="slidenum">
              <a:rPr lang="en-US" smtClean="0"/>
              <a:t>24</a:t>
            </a:fld>
            <a:endParaRPr lang="en-US"/>
          </a:p>
        </p:txBody>
      </p:sp>
      <p:pic>
        <p:nvPicPr>
          <p:cNvPr id="4" name="Picture 3" descr="A screenshot of a computer&#10;&#10;AI-generated content may be incorrect.">
            <a:extLst>
              <a:ext uri="{FF2B5EF4-FFF2-40B4-BE49-F238E27FC236}">
                <a16:creationId xmlns:a16="http://schemas.microsoft.com/office/drawing/2014/main" id="{CEABB6CF-E8A3-DEDC-5FFA-D85781B3AC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5975" y="1267297"/>
            <a:ext cx="3660222" cy="2514601"/>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23261C1F-1272-D592-12F6-8969B7ABB0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5975" y="3879494"/>
            <a:ext cx="3646528" cy="2514600"/>
          </a:xfrm>
          <a:prstGeom prst="rect">
            <a:avLst/>
          </a:prstGeom>
        </p:spPr>
      </p:pic>
    </p:spTree>
    <p:extLst>
      <p:ext uri="{BB962C8B-B14F-4D97-AF65-F5344CB8AC3E}">
        <p14:creationId xmlns:p14="http://schemas.microsoft.com/office/powerpoint/2010/main" val="2776188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10871-8A08-707E-6E4C-57449560EF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55AC68-93F4-BBF7-A7A4-572BDE33945D}"/>
              </a:ext>
            </a:extLst>
          </p:cNvPr>
          <p:cNvSpPr>
            <a:spLocks noGrp="1"/>
          </p:cNvSpPr>
          <p:nvPr>
            <p:ph type="title"/>
          </p:nvPr>
        </p:nvSpPr>
        <p:spPr/>
        <p:txBody>
          <a:bodyPr>
            <a:normAutofit fontScale="90000"/>
          </a:bodyPr>
          <a:lstStyle/>
          <a:p>
            <a:r>
              <a:rPr lang="en-US" sz="4000">
                <a:solidFill>
                  <a:schemeClr val="bg1"/>
                </a:solidFill>
              </a:rPr>
              <a:t>1.</a:t>
            </a:r>
            <a:r>
              <a:rPr lang="en-US" sz="4000">
                <a:solidFill>
                  <a:schemeClr val="bg1"/>
                </a:solidFill>
                <a:latin typeface="Arial" panose="020B0604020202020204" pitchFamily="34" charset="0"/>
                <a:cs typeface="Arial" panose="020B0604020202020204" pitchFamily="34" charset="0"/>
              </a:rPr>
              <a:t> Become familiar with CBT components. (cont’d)</a:t>
            </a:r>
          </a:p>
        </p:txBody>
      </p:sp>
      <p:sp>
        <p:nvSpPr>
          <p:cNvPr id="3" name="Content Placeholder 2">
            <a:extLst>
              <a:ext uri="{FF2B5EF4-FFF2-40B4-BE49-F238E27FC236}">
                <a16:creationId xmlns:a16="http://schemas.microsoft.com/office/drawing/2014/main" id="{665EFE84-B990-1E16-BFF6-181988F9E19A}"/>
              </a:ext>
            </a:extLst>
          </p:cNvPr>
          <p:cNvSpPr>
            <a:spLocks noGrp="1"/>
          </p:cNvSpPr>
          <p:nvPr>
            <p:ph idx="1"/>
          </p:nvPr>
        </p:nvSpPr>
        <p:spPr>
          <a:xfrm>
            <a:off x="173179" y="1496156"/>
            <a:ext cx="6902535" cy="4414692"/>
          </a:xfrm>
        </p:spPr>
        <p:txBody>
          <a:bodyPr vert="horz" lIns="91440" tIns="45720" rIns="91440" bIns="45720" rtlCol="0" anchor="t">
            <a:normAutofit/>
          </a:bodyPr>
          <a:lstStyle/>
          <a:p>
            <a:pPr>
              <a:buClr>
                <a:srgbClr val="000000"/>
              </a:buClr>
            </a:pPr>
            <a:r>
              <a:rPr lang="en-US" sz="3200" b="1"/>
              <a:t>MCAS Student Kiosk</a:t>
            </a:r>
          </a:p>
          <a:p>
            <a:pPr lvl="1">
              <a:buClr>
                <a:srgbClr val="000000"/>
              </a:buClr>
            </a:pPr>
            <a:r>
              <a:rPr lang="en-US">
                <a:solidFill>
                  <a:schemeClr val="tx1"/>
                </a:solidFill>
              </a:rPr>
              <a:t>Online testing platform used by students to take the computer-based MCAS assessments</a:t>
            </a:r>
          </a:p>
          <a:p>
            <a:pPr lvl="2">
              <a:buClr>
                <a:srgbClr val="000000"/>
              </a:buClr>
            </a:pPr>
            <a:r>
              <a:rPr lang="en-US" sz="2400">
                <a:hlinkClick r:id="rId3"/>
              </a:rPr>
              <a:t>mcas.onlinehelp.cognia.org/</a:t>
            </a:r>
            <a:br>
              <a:rPr lang="en-US" sz="2400">
                <a:hlinkClick r:id="rId3"/>
              </a:rPr>
            </a:br>
            <a:r>
              <a:rPr lang="en-US" sz="2400">
                <a:hlinkClick r:id="rId3"/>
              </a:rPr>
              <a:t>technology-setup</a:t>
            </a:r>
            <a:endParaRPr lang="en-US" sz="2400"/>
          </a:p>
          <a:p>
            <a:pPr marL="457200" lvl="1" indent="0">
              <a:buClr>
                <a:srgbClr val="000000"/>
              </a:buClr>
              <a:buNone/>
            </a:pPr>
            <a:endParaRPr lang="en-US" sz="2800">
              <a:latin typeface="Arial" panose="020B0604020202020204" pitchFamily="34" charset="0"/>
              <a:cs typeface="Arial" panose="020B0604020202020204" pitchFamily="34" charset="0"/>
            </a:endParaRPr>
          </a:p>
          <a:p>
            <a:pPr>
              <a:buClr>
                <a:srgbClr val="000000"/>
              </a:buClr>
            </a:pPr>
            <a:r>
              <a:rPr lang="en-US" sz="3200" b="1">
                <a:latin typeface="Arial" panose="020B0604020202020204" pitchFamily="34" charset="0"/>
                <a:cs typeface="Arial" panose="020B0604020202020204" pitchFamily="34" charset="0"/>
              </a:rPr>
              <a:t>Site Readiness</a:t>
            </a:r>
          </a:p>
          <a:p>
            <a:pPr lvl="1">
              <a:buClr>
                <a:srgbClr val="000000"/>
              </a:buClr>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Task completed by technology coordinators to verify that student devices are ready for testing. </a:t>
            </a:r>
            <a:endParaRPr lang="en-US" sz="2000">
              <a:solidFill>
                <a:schemeClr val="tx1"/>
              </a:solidFill>
              <a:latin typeface="Arial" panose="020B0604020202020204" pitchFamily="34" charset="0"/>
              <a:cs typeface="Arial" panose="020B0604020202020204" pitchFamily="34" charset="0"/>
            </a:endParaRPr>
          </a:p>
          <a:p>
            <a:pPr lvl="2"/>
            <a:endParaRPr lang="en-US" sz="2400"/>
          </a:p>
          <a:p>
            <a:endParaRPr lang="en-US" sz="2800"/>
          </a:p>
          <a:p>
            <a:endParaRPr lang="en-US" sz="2800"/>
          </a:p>
        </p:txBody>
      </p:sp>
      <p:sp>
        <p:nvSpPr>
          <p:cNvPr id="5" name="Slide Number Placeholder 4">
            <a:extLst>
              <a:ext uri="{FF2B5EF4-FFF2-40B4-BE49-F238E27FC236}">
                <a16:creationId xmlns:a16="http://schemas.microsoft.com/office/drawing/2014/main" id="{2D31CC5E-669F-00FE-6DAD-2F6AF49FB524}"/>
              </a:ext>
            </a:extLst>
          </p:cNvPr>
          <p:cNvSpPr>
            <a:spLocks noGrp="1"/>
          </p:cNvSpPr>
          <p:nvPr>
            <p:ph type="sldNum" sz="quarter" idx="12"/>
          </p:nvPr>
        </p:nvSpPr>
        <p:spPr/>
        <p:txBody>
          <a:bodyPr/>
          <a:lstStyle/>
          <a:p>
            <a:fld id="{68A8D22E-6BC5-9E47-900C-2BB94685D9F5}" type="slidenum">
              <a:rPr lang="en-US" smtClean="0"/>
              <a:t>25</a:t>
            </a:fld>
            <a:endParaRPr lang="en-US"/>
          </a:p>
        </p:txBody>
      </p:sp>
      <p:pic>
        <p:nvPicPr>
          <p:cNvPr id="6" name="Picture 5" descr="A screen shot of a sign in&#10;&#10;Description automatically generated">
            <a:extLst>
              <a:ext uri="{FF2B5EF4-FFF2-40B4-BE49-F238E27FC236}">
                <a16:creationId xmlns:a16="http://schemas.microsoft.com/office/drawing/2014/main" id="{CE1EE94D-ED02-A03A-179A-122DC958A1E9}"/>
              </a:ext>
            </a:extLst>
          </p:cNvPr>
          <p:cNvPicPr>
            <a:picLocks noChangeAspect="1"/>
          </p:cNvPicPr>
          <p:nvPr/>
        </p:nvPicPr>
        <p:blipFill>
          <a:blip r:embed="rId4"/>
          <a:stretch>
            <a:fillRect/>
          </a:stretch>
        </p:blipFill>
        <p:spPr>
          <a:xfrm>
            <a:off x="7542370" y="1169701"/>
            <a:ext cx="2774447" cy="3663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6382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p:nvPr>
        </p:nvSpPr>
        <p:spPr/>
        <p:txBody>
          <a:bodyPr>
            <a:normAutofit fontScale="90000"/>
          </a:bodyPr>
          <a:lstStyle/>
          <a:p>
            <a:r>
              <a:rPr lang="en-US" sz="4000">
                <a:solidFill>
                  <a:schemeClr val="bg1"/>
                </a:solidFill>
                <a:latin typeface="Arial"/>
                <a:cs typeface="Arial"/>
              </a:rPr>
              <a:t>2. </a:t>
            </a:r>
            <a:r>
              <a:rPr lang="en-US" sz="4000">
                <a:solidFill>
                  <a:schemeClr val="bg1"/>
                </a:solidFill>
              </a:rPr>
              <a:t>Review MCAS Student Kiosk Technology Guidelines. </a:t>
            </a:r>
            <a:endParaRPr lang="en-US" sz="400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1"/>
          </p:nvPr>
        </p:nvSpPr>
        <p:spPr>
          <a:xfrm>
            <a:off x="150667" y="1591254"/>
            <a:ext cx="11890665" cy="4414692"/>
          </a:xfrm>
        </p:spPr>
        <p:txBody>
          <a:bodyPr vert="horz" lIns="91440" tIns="45720" rIns="91440" bIns="45720" rtlCol="0" anchor="t">
            <a:noAutofit/>
          </a:bodyPr>
          <a:lstStyle/>
          <a:p>
            <a:pPr marR="228600">
              <a:spcAft>
                <a:spcPts val="600"/>
              </a:spcAft>
              <a:buClrTx/>
              <a:buFont typeface="Arial" panose="02070309020205020404" pitchFamily="49" charset="0"/>
              <a:buChar char="•"/>
              <a:tabLst>
                <a:tab pos="57150" algn="l"/>
              </a:tabLst>
            </a:pPr>
            <a:r>
              <a:rPr lang="en-US" sz="2400">
                <a:solidFill>
                  <a:srgbClr val="000000"/>
                </a:solidFill>
                <a:latin typeface="Arial"/>
                <a:cs typeface="Segoe UI"/>
              </a:rPr>
              <a:t>Part II of the MCAS Student Kiosk Technology Guide, available on the </a:t>
            </a:r>
            <a:r>
              <a:rPr lang="en-US" sz="2400">
                <a:solidFill>
                  <a:srgbClr val="000000"/>
                </a:solidFill>
                <a:latin typeface="Arial"/>
                <a:cs typeface="Segoe UI"/>
                <a:hlinkClick r:id="rId3"/>
              </a:rPr>
              <a:t>MCAS Resource Center</a:t>
            </a:r>
            <a:r>
              <a:rPr lang="en-US" sz="2400">
                <a:solidFill>
                  <a:srgbClr val="000000"/>
                </a:solidFill>
                <a:latin typeface="Arial"/>
                <a:cs typeface="Segoe UI"/>
              </a:rPr>
              <a:t> on the Technology Setup page</a:t>
            </a:r>
          </a:p>
          <a:p>
            <a:pPr marR="228600">
              <a:spcAft>
                <a:spcPts val="600"/>
              </a:spcAft>
              <a:buClrTx/>
              <a:buFont typeface="Arial" panose="02070309020205020404" pitchFamily="49" charset="0"/>
              <a:buChar char="•"/>
              <a:tabLst>
                <a:tab pos="57150" algn="l"/>
              </a:tabLst>
            </a:pPr>
            <a:r>
              <a:rPr lang="en-US" sz="2400">
                <a:solidFill>
                  <a:srgbClr val="000000"/>
                </a:solidFill>
                <a:latin typeface="Arial"/>
                <a:cs typeface="Segoe UI"/>
              </a:rPr>
              <a:t>Outlines the operating systems (OS) versions supported for testing, student kiosk device specifications, and MCAS Portal browser specifications </a:t>
            </a:r>
          </a:p>
          <a:p>
            <a:pPr marR="228600">
              <a:spcAft>
                <a:spcPts val="600"/>
              </a:spcAft>
              <a:buClrTx/>
              <a:buFont typeface="Arial" panose="02070309020205020404" pitchFamily="49" charset="0"/>
              <a:buChar char="•"/>
              <a:tabLst>
                <a:tab pos="57150" algn="l"/>
              </a:tabLst>
            </a:pPr>
            <a:r>
              <a:rPr lang="en-US" sz="2400">
                <a:solidFill>
                  <a:srgbClr val="000000"/>
                </a:solidFill>
                <a:latin typeface="Arial"/>
                <a:cs typeface="Segoe UI"/>
              </a:rPr>
              <a:t>OS support </a:t>
            </a:r>
          </a:p>
          <a:p>
            <a:pPr marR="228600" lvl="1">
              <a:spcAft>
                <a:spcPts val="600"/>
              </a:spcAft>
              <a:buClrTx/>
              <a:buFont typeface="Arial" panose="02070309020205020404" pitchFamily="49" charset="0"/>
              <a:buChar char="•"/>
              <a:tabLst>
                <a:tab pos="57150" algn="l"/>
              </a:tabLst>
            </a:pPr>
            <a:r>
              <a:rPr lang="en-US" sz="2200">
                <a:solidFill>
                  <a:srgbClr val="000000"/>
                </a:solidFill>
                <a:latin typeface="Arial"/>
                <a:cs typeface="Segoe UI"/>
              </a:rPr>
              <a:t>As new OS versions and subversions are released throughout the school year, </a:t>
            </a:r>
            <a:r>
              <a:rPr lang="en-US" sz="2200" dirty="0" err="1">
                <a:solidFill>
                  <a:srgbClr val="000000"/>
                </a:solidFill>
                <a:latin typeface="Arial"/>
                <a:cs typeface="Segoe UI"/>
              </a:rPr>
              <a:t>eMetric</a:t>
            </a:r>
            <a:r>
              <a:rPr lang="en-US" sz="2200">
                <a:solidFill>
                  <a:srgbClr val="000000"/>
                </a:solidFill>
                <a:latin typeface="Arial"/>
                <a:cs typeface="Segoe UI"/>
              </a:rPr>
              <a:t> conducts testing to confirm that they will be supported for testing.</a:t>
            </a:r>
          </a:p>
          <a:p>
            <a:pPr marR="228600" lvl="1">
              <a:spcAft>
                <a:spcPts val="600"/>
              </a:spcAft>
              <a:buClrTx/>
              <a:buFont typeface="Arial" panose="02070309020205020404" pitchFamily="49" charset="0"/>
              <a:buChar char="•"/>
              <a:tabLst>
                <a:tab pos="57150" algn="l"/>
              </a:tabLst>
            </a:pPr>
            <a:r>
              <a:rPr lang="en-US" sz="2200" b="1">
                <a:solidFill>
                  <a:srgbClr val="000000"/>
                </a:solidFill>
                <a:latin typeface="Arial"/>
                <a:cs typeface="Segoe UI"/>
              </a:rPr>
              <a:t>Schools should not update device OS versions during testing windows. </a:t>
            </a:r>
            <a:endParaRPr lang="en-US" sz="2400" b="1">
              <a:solidFill>
                <a:srgbClr val="000000"/>
              </a:solidFill>
              <a:latin typeface="Arial"/>
              <a:cs typeface="Segoe UI"/>
            </a:endParaRPr>
          </a:p>
        </p:txBody>
      </p:sp>
      <p:sp>
        <p:nvSpPr>
          <p:cNvPr id="4" name="Slide Number Placeholder 3">
            <a:extLst>
              <a:ext uri="{FF2B5EF4-FFF2-40B4-BE49-F238E27FC236}">
                <a16:creationId xmlns:a16="http://schemas.microsoft.com/office/drawing/2014/main" id="{60265783-1147-2643-FD7B-4BB590C595DC}"/>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26</a:t>
            </a:fld>
            <a:endParaRPr lang="en-US"/>
          </a:p>
        </p:txBody>
      </p:sp>
    </p:spTree>
    <p:extLst>
      <p:ext uri="{BB962C8B-B14F-4D97-AF65-F5344CB8AC3E}">
        <p14:creationId xmlns:p14="http://schemas.microsoft.com/office/powerpoint/2010/main" val="1039957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p:nvPr>
        </p:nvSpPr>
        <p:spPr/>
        <p:txBody>
          <a:bodyPr/>
          <a:lstStyle/>
          <a:p>
            <a:r>
              <a:rPr lang="en-US" sz="4000">
                <a:solidFill>
                  <a:schemeClr val="bg1"/>
                </a:solidFill>
                <a:latin typeface="Arial"/>
                <a:cs typeface="Arial"/>
              </a:rPr>
              <a:t>Student Device Specifications</a:t>
            </a:r>
            <a:endParaRPr lang="en-US" sz="4000">
              <a:solidFill>
                <a:schemeClr val="bg1"/>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493E181B-3615-E56F-1D81-AE3CBBF1D093}"/>
              </a:ext>
            </a:extLst>
          </p:cNvPr>
          <p:cNvGraphicFramePr>
            <a:graphicFrameLocks noGrp="1"/>
          </p:cNvGraphicFramePr>
          <p:nvPr>
            <p:extLst>
              <p:ext uri="{D42A27DB-BD31-4B8C-83A1-F6EECF244321}">
                <p14:modId xmlns:p14="http://schemas.microsoft.com/office/powerpoint/2010/main" val="2995595244"/>
              </p:ext>
            </p:extLst>
          </p:nvPr>
        </p:nvGraphicFramePr>
        <p:xfrm>
          <a:off x="173179" y="1453240"/>
          <a:ext cx="11114137" cy="5286129"/>
        </p:xfrm>
        <a:graphic>
          <a:graphicData uri="http://schemas.openxmlformats.org/drawingml/2006/table">
            <a:tbl>
              <a:tblPr firstRow="1" firstCol="1" bandRow="1">
                <a:tableStyleId>{1E171933-4619-4E11-9A3F-F7608DF75F80}</a:tableStyleId>
              </a:tblPr>
              <a:tblGrid>
                <a:gridCol w="3712956">
                  <a:extLst>
                    <a:ext uri="{9D8B030D-6E8A-4147-A177-3AD203B41FA5}">
                      <a16:colId xmlns:a16="http://schemas.microsoft.com/office/drawing/2014/main" val="2514926464"/>
                    </a:ext>
                  </a:extLst>
                </a:gridCol>
                <a:gridCol w="7401181">
                  <a:extLst>
                    <a:ext uri="{9D8B030D-6E8A-4147-A177-3AD203B41FA5}">
                      <a16:colId xmlns:a16="http://schemas.microsoft.com/office/drawing/2014/main" val="1807182878"/>
                    </a:ext>
                  </a:extLst>
                </a:gridCol>
              </a:tblGrid>
              <a:tr h="399387">
                <a:tc gridSpan="2">
                  <a:txBody>
                    <a:bodyPr/>
                    <a:lstStyle/>
                    <a:p>
                      <a:pPr marL="1270" marR="0" algn="l" defTabSz="914400" rtl="0" eaLnBrk="1" latinLnBrk="0" hangingPunct="1">
                        <a:lnSpc>
                          <a:spcPct val="107000"/>
                        </a:lnSpc>
                        <a:spcBef>
                          <a:spcPts val="0"/>
                        </a:spcBef>
                        <a:spcAft>
                          <a:spcPts val="0"/>
                        </a:spcAft>
                      </a:pPr>
                      <a:r>
                        <a:rPr lang="en-US" sz="2400" b="1" kern="1200">
                          <a:solidFill>
                            <a:srgbClr val="000000"/>
                          </a:solidFill>
                          <a:effectLst/>
                          <a:latin typeface="Arial" panose="020B0604020202020204" pitchFamily="34" charset="0"/>
                          <a:ea typeface="+mn-ea"/>
                          <a:cs typeface="Arial" panose="020B0604020202020204" pitchFamily="34" charset="0"/>
                        </a:rPr>
                        <a:t>System Requirements – All Hardware </a:t>
                      </a:r>
                    </a:p>
                  </a:txBody>
                  <a:tcPr marL="67945" marR="41910" marT="25400" marB="0">
                    <a:solidFill>
                      <a:schemeClr val="tx1">
                        <a:lumMod val="20000"/>
                        <a:lumOff val="80000"/>
                      </a:schemeClr>
                    </a:solidFill>
                  </a:tcPr>
                </a:tc>
                <a:tc hMerge="1">
                  <a:txBody>
                    <a:bodyPr/>
                    <a:lstStyle/>
                    <a:p>
                      <a:endParaRPr lang="en-US"/>
                    </a:p>
                  </a:txBody>
                  <a:tcPr/>
                </a:tc>
                <a:extLst>
                  <a:ext uri="{0D108BD9-81ED-4DB2-BD59-A6C34878D82A}">
                    <a16:rowId xmlns:a16="http://schemas.microsoft.com/office/drawing/2014/main" val="3300811569"/>
                  </a:ext>
                </a:extLst>
              </a:tr>
              <a:tr h="672654">
                <a:tc>
                  <a:txBody>
                    <a:bodyPr/>
                    <a:lstStyle/>
                    <a:p>
                      <a:pPr marL="4445" marR="0">
                        <a:lnSpc>
                          <a:spcPct val="107000"/>
                        </a:lnSpc>
                        <a:spcBef>
                          <a:spcPts val="0"/>
                        </a:spcBef>
                        <a:spcAft>
                          <a:spcPts val="0"/>
                        </a:spcAft>
                      </a:pPr>
                      <a:r>
                        <a:rPr lang="en-US" sz="2000">
                          <a:solidFill>
                            <a:srgbClr val="000000"/>
                          </a:solidFill>
                          <a:effectLst/>
                          <a:latin typeface="Arial" panose="020B0604020202020204" pitchFamily="34" charset="0"/>
                          <a:cs typeface="Arial" panose="020B0604020202020204" pitchFamily="34" charset="0"/>
                        </a:rPr>
                        <a:t>Connectivity </a:t>
                      </a:r>
                      <a:endPar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rgbClr val="FAF9FA"/>
                    </a:solidFill>
                  </a:tcPr>
                </a:tc>
                <a:tc>
                  <a:txBody>
                    <a:bodyPr/>
                    <a:lstStyle/>
                    <a:p>
                      <a:pPr marL="4445" marR="0">
                        <a:lnSpc>
                          <a:spcPct val="107000"/>
                        </a:lnSpc>
                        <a:spcBef>
                          <a:spcPts val="0"/>
                        </a:spcBef>
                        <a:spcAft>
                          <a:spcPts val="0"/>
                        </a:spcAft>
                      </a:pPr>
                      <a:r>
                        <a:rPr lang="en-US" sz="2000">
                          <a:solidFill>
                            <a:srgbClr val="000000"/>
                          </a:solidFill>
                          <a:effectLst/>
                          <a:latin typeface="Arial" panose="020B0604020202020204" pitchFamily="34" charset="0"/>
                          <a:cs typeface="Arial" panose="020B0604020202020204" pitchFamily="34" charset="0"/>
                        </a:rPr>
                        <a:t>Student devices must be able to connect to the internet via wired or wireless networks.</a:t>
                      </a:r>
                      <a:endPar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rgbClr val="FAF9FA"/>
                    </a:solidFill>
                  </a:tcPr>
                </a:tc>
                <a:extLst>
                  <a:ext uri="{0D108BD9-81ED-4DB2-BD59-A6C34878D82A}">
                    <a16:rowId xmlns:a16="http://schemas.microsoft.com/office/drawing/2014/main" val="3028755104"/>
                  </a:ext>
                </a:extLst>
              </a:tr>
              <a:tr h="672654">
                <a:tc>
                  <a:txBody>
                    <a:bodyPr/>
                    <a:lstStyle/>
                    <a:p>
                      <a:pPr marL="4445" marR="0">
                        <a:lnSpc>
                          <a:spcPct val="107000"/>
                        </a:lnSpc>
                        <a:spcBef>
                          <a:spcPts val="0"/>
                        </a:spcBef>
                        <a:spcAft>
                          <a:spcPts val="0"/>
                        </a:spcAft>
                      </a:pPr>
                      <a:r>
                        <a:rPr lang="en-US" sz="2000">
                          <a:solidFill>
                            <a:srgbClr val="000000"/>
                          </a:solidFill>
                          <a:effectLst/>
                          <a:latin typeface="Arial" panose="020B0604020202020204" pitchFamily="34" charset="0"/>
                          <a:cs typeface="Arial" panose="020B0604020202020204" pitchFamily="34" charset="0"/>
                        </a:rPr>
                        <a:t>Screen Size </a:t>
                      </a:r>
                      <a:endPar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rgbClr val="FAF9FA"/>
                    </a:solidFill>
                  </a:tcPr>
                </a:tc>
                <a:tc>
                  <a:txBody>
                    <a:bodyPr/>
                    <a:lstStyle/>
                    <a:p>
                      <a:pPr marL="4445" marR="0">
                        <a:lnSpc>
                          <a:spcPct val="107000"/>
                        </a:lnSpc>
                        <a:spcBef>
                          <a:spcPts val="0"/>
                        </a:spcBef>
                        <a:spcAft>
                          <a:spcPts val="0"/>
                        </a:spcAft>
                      </a:pPr>
                      <a:r>
                        <a:rPr lang="en-US" sz="2000">
                          <a:solidFill>
                            <a:srgbClr val="000000"/>
                          </a:solidFill>
                          <a:effectLst/>
                          <a:latin typeface="Arial" panose="020B0604020202020204" pitchFamily="34" charset="0"/>
                          <a:cs typeface="Arial" panose="020B0604020202020204" pitchFamily="34" charset="0"/>
                        </a:rPr>
                        <a:t>9.7” screen size or larger/“10-inch class” tablets or larger</a:t>
                      </a:r>
                    </a:p>
                    <a:p>
                      <a:pPr marL="4445" marR="0">
                        <a:lnSpc>
                          <a:spcPct val="107000"/>
                        </a:lnSpc>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”11-inch class” tablets or larger are highly recommended</a:t>
                      </a:r>
                      <a:endPar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nchor="ctr">
                    <a:solidFill>
                      <a:srgbClr val="FAF9FA"/>
                    </a:solidFill>
                  </a:tcPr>
                </a:tc>
                <a:extLst>
                  <a:ext uri="{0D108BD9-81ED-4DB2-BD59-A6C34878D82A}">
                    <a16:rowId xmlns:a16="http://schemas.microsoft.com/office/drawing/2014/main" val="4118183908"/>
                  </a:ext>
                </a:extLst>
              </a:tr>
              <a:tr h="337209">
                <a:tc>
                  <a:txBody>
                    <a:bodyPr/>
                    <a:lstStyle/>
                    <a:p>
                      <a:pPr marL="4445" marR="0">
                        <a:lnSpc>
                          <a:spcPct val="107000"/>
                        </a:lnSpc>
                        <a:spcBef>
                          <a:spcPts val="0"/>
                        </a:spcBef>
                        <a:spcAft>
                          <a:spcPts val="0"/>
                        </a:spcAft>
                      </a:pPr>
                      <a:r>
                        <a:rPr lang="en-US" sz="2000">
                          <a:solidFill>
                            <a:srgbClr val="000000"/>
                          </a:solidFill>
                          <a:effectLst/>
                          <a:latin typeface="Arial" panose="020B0604020202020204" pitchFamily="34" charset="0"/>
                          <a:cs typeface="Arial" panose="020B0604020202020204" pitchFamily="34" charset="0"/>
                        </a:rPr>
                        <a:t>Screen Resolution </a:t>
                      </a:r>
                      <a:endPar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rgbClr val="FAF9FA"/>
                    </a:solidFill>
                  </a:tcPr>
                </a:tc>
                <a:tc>
                  <a:txBody>
                    <a:bodyPr/>
                    <a:lstStyle/>
                    <a:p>
                      <a:pPr marL="4445" marR="0">
                        <a:lnSpc>
                          <a:spcPct val="107000"/>
                        </a:lnSpc>
                        <a:spcBef>
                          <a:spcPts val="0"/>
                        </a:spcBef>
                        <a:spcAft>
                          <a:spcPts val="0"/>
                        </a:spcAft>
                      </a:pPr>
                      <a:r>
                        <a:rPr lang="en-US" sz="2000">
                          <a:solidFill>
                            <a:srgbClr val="000000"/>
                          </a:solidFill>
                          <a:effectLst/>
                          <a:latin typeface="Arial" panose="020B0604020202020204" pitchFamily="34" charset="0"/>
                          <a:cs typeface="Arial" panose="020B0604020202020204" pitchFamily="34" charset="0"/>
                        </a:rPr>
                        <a:t>1024 x 768 or larger </a:t>
                      </a:r>
                      <a:endPar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rgbClr val="FAF9FA"/>
                    </a:solidFill>
                  </a:tcPr>
                </a:tc>
                <a:extLst>
                  <a:ext uri="{0D108BD9-81ED-4DB2-BD59-A6C34878D82A}">
                    <a16:rowId xmlns:a16="http://schemas.microsoft.com/office/drawing/2014/main" val="3521575146"/>
                  </a:ext>
                </a:extLst>
              </a:tr>
              <a:tr h="399387">
                <a:tc gridSpan="2">
                  <a:txBody>
                    <a:bodyPr/>
                    <a:lstStyle/>
                    <a:p>
                      <a:pPr marL="1270" marR="0">
                        <a:lnSpc>
                          <a:spcPct val="107000"/>
                        </a:lnSpc>
                        <a:spcBef>
                          <a:spcPts val="0"/>
                        </a:spcBef>
                        <a:spcAft>
                          <a:spcPts val="0"/>
                        </a:spcAft>
                      </a:pPr>
                      <a:r>
                        <a:rPr lang="en-US" sz="2400">
                          <a:solidFill>
                            <a:srgbClr val="000000"/>
                          </a:solidFill>
                          <a:effectLst/>
                          <a:latin typeface="Arial" panose="020B0604020202020204" pitchFamily="34" charset="0"/>
                          <a:cs typeface="Arial" panose="020B0604020202020204" pitchFamily="34" charset="0"/>
                        </a:rPr>
                        <a:t>Browser Requirements </a:t>
                      </a:r>
                      <a:endPar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chemeClr val="tx1">
                        <a:lumMod val="20000"/>
                        <a:lumOff val="80000"/>
                      </a:schemeClr>
                    </a:solidFill>
                  </a:tcPr>
                </a:tc>
                <a:tc hMerge="1">
                  <a:txBody>
                    <a:bodyPr/>
                    <a:lstStyle/>
                    <a:p>
                      <a:endParaRPr lang="en-US"/>
                    </a:p>
                  </a:txBody>
                  <a:tcPr/>
                </a:tc>
                <a:extLst>
                  <a:ext uri="{0D108BD9-81ED-4DB2-BD59-A6C34878D82A}">
                    <a16:rowId xmlns:a16="http://schemas.microsoft.com/office/drawing/2014/main" val="419865694"/>
                  </a:ext>
                </a:extLst>
              </a:tr>
              <a:tr h="1473647">
                <a:tc>
                  <a:txBody>
                    <a:bodyPr/>
                    <a:lstStyle/>
                    <a:p>
                      <a:pPr marL="4445" marR="0">
                        <a:lnSpc>
                          <a:spcPct val="107000"/>
                        </a:lnSpc>
                        <a:spcBef>
                          <a:spcPts val="0"/>
                        </a:spcBef>
                        <a:spcAft>
                          <a:spcPts val="0"/>
                        </a:spcAft>
                      </a:pPr>
                      <a:r>
                        <a:rPr lang="en-US" sz="2000">
                          <a:solidFill>
                            <a:srgbClr val="000000"/>
                          </a:solidFill>
                          <a:effectLst/>
                          <a:latin typeface="Arial" panose="020B0604020202020204" pitchFamily="34" charset="0"/>
                          <a:cs typeface="Arial" panose="020B0604020202020204" pitchFamily="34" charset="0"/>
                        </a:rPr>
                        <a:t>Browsers</a:t>
                      </a:r>
                      <a:endParaRPr lang="en-US" sz="2400">
                        <a:solidFill>
                          <a:srgbClr val="000000"/>
                        </a:solidFill>
                        <a:effectLst/>
                        <a:latin typeface="Arial" panose="020B0604020202020204" pitchFamily="34" charset="0"/>
                        <a:cs typeface="Arial" panose="020B0604020202020204" pitchFamily="34" charset="0"/>
                      </a:endParaRPr>
                    </a:p>
                    <a:p>
                      <a:pPr marL="4445" marR="0">
                        <a:lnSpc>
                          <a:spcPct val="107000"/>
                        </a:lnSpc>
                        <a:spcBef>
                          <a:spcPts val="0"/>
                        </a:spcBef>
                        <a:spcAft>
                          <a:spcPts val="0"/>
                        </a:spcAft>
                      </a:pPr>
                      <a:r>
                        <a:rPr lang="en-US" sz="2000" i="1">
                          <a:solidFill>
                            <a:srgbClr val="000000"/>
                          </a:solidFill>
                          <a:effectLst/>
                          <a:latin typeface="Arial" panose="020B0604020202020204" pitchFamily="34" charset="0"/>
                          <a:cs typeface="Arial" panose="020B0604020202020204" pitchFamily="34" charset="0"/>
                        </a:rPr>
                        <a:t>(used for practice tests only) </a:t>
                      </a:r>
                      <a:endParaRPr lang="en-US" sz="2400" i="1">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rgbClr val="FAF9FA"/>
                    </a:solidFill>
                  </a:tcPr>
                </a:tc>
                <a:tc>
                  <a:txBody>
                    <a:bodyPr/>
                    <a:lstStyle/>
                    <a:p>
                      <a:pPr marL="0" marR="0" algn="l">
                        <a:spcBef>
                          <a:spcPts val="300"/>
                        </a:spcBef>
                        <a:spcAft>
                          <a:spcPts val="300"/>
                        </a:spcAft>
                      </a:pPr>
                      <a:r>
                        <a:rPr lang="en-US" sz="2000">
                          <a:solidFill>
                            <a:srgbClr val="000000"/>
                          </a:solidFill>
                          <a:effectLst/>
                          <a:latin typeface="Arial" panose="020B0604020202020204" pitchFamily="34" charset="0"/>
                          <a:cs typeface="Arial" panose="020B0604020202020204" pitchFamily="34" charset="0"/>
                        </a:rPr>
                        <a:t>Chrome 138 or newer</a:t>
                      </a:r>
                      <a:endParaRPr lang="en-US" sz="1400">
                        <a:solidFill>
                          <a:srgbClr val="000000"/>
                        </a:solidFill>
                        <a:effectLst/>
                        <a:latin typeface="Arial" panose="020B0604020202020204" pitchFamily="34" charset="0"/>
                        <a:cs typeface="Arial" panose="020B0604020202020204" pitchFamily="34" charset="0"/>
                      </a:endParaRPr>
                    </a:p>
                    <a:p>
                      <a:pPr marL="0" marR="0" algn="l">
                        <a:spcBef>
                          <a:spcPts val="300"/>
                        </a:spcBef>
                        <a:spcAft>
                          <a:spcPts val="300"/>
                        </a:spcAft>
                      </a:pPr>
                      <a:r>
                        <a:rPr lang="en-US" sz="2000">
                          <a:solidFill>
                            <a:srgbClr val="000000"/>
                          </a:solidFill>
                          <a:effectLst/>
                          <a:latin typeface="Arial" panose="020B0604020202020204" pitchFamily="34" charset="0"/>
                          <a:cs typeface="Arial" panose="020B0604020202020204" pitchFamily="34" charset="0"/>
                        </a:rPr>
                        <a:t>Firefox 140 or newer</a:t>
                      </a:r>
                      <a:r>
                        <a:rPr lang="en-US" sz="2000" baseline="30000">
                          <a:solidFill>
                            <a:srgbClr val="000000"/>
                          </a:solidFill>
                          <a:effectLst/>
                          <a:latin typeface="Arial" panose="020B0604020202020204" pitchFamily="34" charset="0"/>
                          <a:cs typeface="Arial" panose="020B0604020202020204" pitchFamily="34" charset="0"/>
                        </a:rPr>
                        <a:t> </a:t>
                      </a:r>
                      <a:endParaRPr lang="en-US" sz="1400">
                        <a:solidFill>
                          <a:srgbClr val="000000"/>
                        </a:solidFill>
                        <a:effectLst/>
                        <a:latin typeface="Arial" panose="020B0604020202020204" pitchFamily="34" charset="0"/>
                        <a:cs typeface="Arial" panose="020B0604020202020204" pitchFamily="34" charset="0"/>
                      </a:endParaRPr>
                    </a:p>
                    <a:p>
                      <a:pPr marL="0" marR="0" algn="l">
                        <a:spcBef>
                          <a:spcPts val="300"/>
                        </a:spcBef>
                        <a:spcAft>
                          <a:spcPts val="300"/>
                        </a:spcAft>
                      </a:pPr>
                      <a:r>
                        <a:rPr lang="en-US" sz="2000">
                          <a:solidFill>
                            <a:srgbClr val="000000"/>
                          </a:solidFill>
                          <a:effectLst/>
                          <a:latin typeface="Arial" panose="020B0604020202020204" pitchFamily="34" charset="0"/>
                          <a:cs typeface="Arial" panose="020B0604020202020204" pitchFamily="34" charset="0"/>
                        </a:rPr>
                        <a:t>Microsoft Edge 138 or newer</a:t>
                      </a:r>
                      <a:endParaRPr lang="en-US" sz="1400">
                        <a:solidFill>
                          <a:srgbClr val="000000"/>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2000">
                          <a:solidFill>
                            <a:srgbClr val="000000"/>
                          </a:solidFill>
                          <a:effectLst/>
                          <a:latin typeface="Arial" panose="020B0604020202020204" pitchFamily="34" charset="0"/>
                          <a:cs typeface="Arial" panose="020B0604020202020204" pitchFamily="34" charset="0"/>
                        </a:rPr>
                        <a:t>Safari 18.5 or newer</a:t>
                      </a:r>
                      <a:endParaRPr lang="en-US" sz="2400" i="1">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rgbClr val="FAF9FA"/>
                    </a:solidFill>
                  </a:tcPr>
                </a:tc>
                <a:extLst>
                  <a:ext uri="{0D108BD9-81ED-4DB2-BD59-A6C34878D82A}">
                    <a16:rowId xmlns:a16="http://schemas.microsoft.com/office/drawing/2014/main" val="938569901"/>
                  </a:ext>
                </a:extLst>
              </a:tr>
              <a:tr h="399387">
                <a:tc gridSpan="2">
                  <a:txBody>
                    <a:bodyPr/>
                    <a:lstStyle/>
                    <a:p>
                      <a:pPr marL="1270" marR="0">
                        <a:lnSpc>
                          <a:spcPct val="107000"/>
                        </a:lnSpc>
                        <a:spcBef>
                          <a:spcPts val="0"/>
                        </a:spcBef>
                        <a:spcAft>
                          <a:spcPts val="0"/>
                        </a:spcAft>
                      </a:pPr>
                      <a:r>
                        <a:rPr lang="en-US" sz="2400">
                          <a:solidFill>
                            <a:srgbClr val="000000"/>
                          </a:solidFill>
                          <a:effectLst/>
                          <a:latin typeface="Arial" panose="020B0604020202020204" pitchFamily="34" charset="0"/>
                          <a:cs typeface="Arial" panose="020B0604020202020204" pitchFamily="34" charset="0"/>
                        </a:rPr>
                        <a:t>Desktop and Laptop Specific Requirements </a:t>
                      </a:r>
                      <a:endPar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chemeClr val="tx1">
                        <a:lumMod val="20000"/>
                        <a:lumOff val="80000"/>
                      </a:schemeClr>
                    </a:solidFill>
                  </a:tcPr>
                </a:tc>
                <a:tc hMerge="1">
                  <a:txBody>
                    <a:bodyPr/>
                    <a:lstStyle/>
                    <a:p>
                      <a:endParaRPr lang="en-US"/>
                    </a:p>
                  </a:txBody>
                  <a:tcPr/>
                </a:tc>
                <a:extLst>
                  <a:ext uri="{0D108BD9-81ED-4DB2-BD59-A6C34878D82A}">
                    <a16:rowId xmlns:a16="http://schemas.microsoft.com/office/drawing/2014/main" val="2212797882"/>
                  </a:ext>
                </a:extLst>
              </a:tr>
              <a:tr h="339625">
                <a:tc>
                  <a:txBody>
                    <a:bodyPr/>
                    <a:lstStyle/>
                    <a:p>
                      <a:pPr marL="0" marR="0">
                        <a:spcBef>
                          <a:spcPts val="0"/>
                        </a:spcBef>
                        <a:spcAft>
                          <a:spcPts val="0"/>
                        </a:spcAft>
                      </a:pPr>
                      <a:r>
                        <a:rPr lang="en-US" sz="2000">
                          <a:solidFill>
                            <a:srgbClr val="000000"/>
                          </a:solidFill>
                          <a:effectLst/>
                          <a:latin typeface="Arial" panose="020B0604020202020204" pitchFamily="34" charset="0"/>
                          <a:cs typeface="Arial" panose="020B0604020202020204" pitchFamily="34" charset="0"/>
                        </a:rPr>
                        <a:t>CPU</a:t>
                      </a:r>
                      <a:endPar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nchor="ctr">
                    <a:solidFill>
                      <a:srgbClr val="FAF9FA"/>
                    </a:solidFill>
                  </a:tcPr>
                </a:tc>
                <a:tc>
                  <a:txBody>
                    <a:bodyPr/>
                    <a:lstStyle/>
                    <a:p>
                      <a:pPr marL="0" marR="0">
                        <a:spcBef>
                          <a:spcPts val="0"/>
                        </a:spcBef>
                        <a:spcAft>
                          <a:spcPts val="0"/>
                        </a:spcAft>
                      </a:pPr>
                      <a:r>
                        <a:rPr lang="en-US" sz="2000">
                          <a:solidFill>
                            <a:srgbClr val="000000"/>
                          </a:solidFill>
                          <a:effectLst/>
                          <a:latin typeface="Arial" panose="020B0604020202020204" pitchFamily="34" charset="0"/>
                          <a:cs typeface="Arial" panose="020B0604020202020204" pitchFamily="34" charset="0"/>
                        </a:rPr>
                        <a:t>1.3 GHz</a:t>
                      </a:r>
                      <a:endPar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nchor="ctr">
                    <a:solidFill>
                      <a:srgbClr val="FAF9FA"/>
                    </a:solidFill>
                  </a:tcPr>
                </a:tc>
                <a:extLst>
                  <a:ext uri="{0D108BD9-81ED-4DB2-BD59-A6C34878D82A}">
                    <a16:rowId xmlns:a16="http://schemas.microsoft.com/office/drawing/2014/main" val="2995032270"/>
                  </a:ext>
                </a:extLst>
              </a:tr>
              <a:tr h="592179">
                <a:tc>
                  <a:txBody>
                    <a:bodyPr/>
                    <a:lstStyle/>
                    <a:p>
                      <a:pPr marL="0" marR="0">
                        <a:spcBef>
                          <a:spcPts val="0"/>
                        </a:spcBef>
                        <a:spcAft>
                          <a:spcPts val="0"/>
                        </a:spcAft>
                      </a:pPr>
                      <a:r>
                        <a:rPr lang="en-US" sz="2000">
                          <a:solidFill>
                            <a:srgbClr val="000000"/>
                          </a:solidFill>
                          <a:effectLst/>
                          <a:latin typeface="Arial" panose="020B0604020202020204" pitchFamily="34" charset="0"/>
                          <a:cs typeface="Arial" panose="020B0604020202020204" pitchFamily="34" charset="0"/>
                        </a:rPr>
                        <a:t>Memory</a:t>
                      </a:r>
                      <a:endPar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nchor="ctr">
                    <a:solidFill>
                      <a:srgbClr val="FAF9FA"/>
                    </a:solidFill>
                  </a:tcPr>
                </a:tc>
                <a:tc>
                  <a:txBody>
                    <a:bodyPr/>
                    <a:lstStyle/>
                    <a:p>
                      <a:pPr marL="0" marR="0">
                        <a:spcBef>
                          <a:spcPts val="0"/>
                        </a:spcBef>
                        <a:spcAft>
                          <a:spcPts val="0"/>
                        </a:spcAft>
                      </a:pPr>
                      <a:r>
                        <a:rPr lang="en-US" sz="2000">
                          <a:solidFill>
                            <a:srgbClr val="000000"/>
                          </a:solidFill>
                          <a:effectLst/>
                          <a:latin typeface="Arial" panose="020B0604020202020204" pitchFamily="34" charset="0"/>
                          <a:cs typeface="Arial" panose="020B0604020202020204" pitchFamily="34" charset="0"/>
                        </a:rPr>
                        <a:t>2 GB (4GB is strongly recommended for best performance)</a:t>
                      </a:r>
                      <a:endPar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nchor="ctr">
                    <a:solidFill>
                      <a:srgbClr val="FAF9FA"/>
                    </a:solidFill>
                  </a:tcPr>
                </a:tc>
                <a:extLst>
                  <a:ext uri="{0D108BD9-81ED-4DB2-BD59-A6C34878D82A}">
                    <a16:rowId xmlns:a16="http://schemas.microsoft.com/office/drawing/2014/main" val="798778615"/>
                  </a:ext>
                </a:extLst>
              </a:tr>
            </a:tbl>
          </a:graphicData>
        </a:graphic>
      </p:graphicFrame>
      <p:sp>
        <p:nvSpPr>
          <p:cNvPr id="3" name="Slide Number Placeholder 3">
            <a:extLst>
              <a:ext uri="{FF2B5EF4-FFF2-40B4-BE49-F238E27FC236}">
                <a16:creationId xmlns:a16="http://schemas.microsoft.com/office/drawing/2014/main" id="{34B527B1-FAE0-CAA7-2C2D-9AC345342478}"/>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27</a:t>
            </a:fld>
            <a:endParaRPr lang="en-US"/>
          </a:p>
        </p:txBody>
      </p:sp>
    </p:spTree>
    <p:extLst>
      <p:ext uri="{BB962C8B-B14F-4D97-AF65-F5344CB8AC3E}">
        <p14:creationId xmlns:p14="http://schemas.microsoft.com/office/powerpoint/2010/main" val="3915820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p:nvPr>
        </p:nvSpPr>
        <p:spPr/>
        <p:txBody>
          <a:bodyPr/>
          <a:lstStyle/>
          <a:p>
            <a:r>
              <a:rPr lang="en-US" sz="4000">
                <a:solidFill>
                  <a:schemeClr val="bg1"/>
                </a:solidFill>
                <a:latin typeface="Arial"/>
                <a:cs typeface="Arial"/>
              </a:rPr>
              <a:t>ChromeOS Support Plan</a:t>
            </a:r>
            <a:endParaRPr lang="en-US" sz="4000">
              <a:solidFill>
                <a:schemeClr val="bg1"/>
              </a:solidFill>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59F41E29-8C29-5851-35BC-F251DA3B5EEE}"/>
              </a:ext>
            </a:extLst>
          </p:cNvPr>
          <p:cNvGraphicFramePr>
            <a:graphicFrameLocks noGrp="1"/>
          </p:cNvGraphicFramePr>
          <p:nvPr>
            <p:ph idx="1"/>
            <p:extLst>
              <p:ext uri="{D42A27DB-BD31-4B8C-83A1-F6EECF244321}">
                <p14:modId xmlns:p14="http://schemas.microsoft.com/office/powerpoint/2010/main" val="3514053769"/>
              </p:ext>
            </p:extLst>
          </p:nvPr>
        </p:nvGraphicFramePr>
        <p:xfrm>
          <a:off x="2194952" y="2662500"/>
          <a:ext cx="8006538" cy="2420884"/>
        </p:xfrm>
        <a:graphic>
          <a:graphicData uri="http://schemas.openxmlformats.org/drawingml/2006/table">
            <a:tbl>
              <a:tblPr firstRow="1" bandRow="1">
                <a:tableStyleId>{5C22544A-7EE6-4342-B048-85BDC9FD1C3A}</a:tableStyleId>
              </a:tblPr>
              <a:tblGrid>
                <a:gridCol w="4003269">
                  <a:extLst>
                    <a:ext uri="{9D8B030D-6E8A-4147-A177-3AD203B41FA5}">
                      <a16:colId xmlns:a16="http://schemas.microsoft.com/office/drawing/2014/main" val="971920022"/>
                    </a:ext>
                  </a:extLst>
                </a:gridCol>
                <a:gridCol w="4003269">
                  <a:extLst>
                    <a:ext uri="{9D8B030D-6E8A-4147-A177-3AD203B41FA5}">
                      <a16:colId xmlns:a16="http://schemas.microsoft.com/office/drawing/2014/main" val="3945192157"/>
                    </a:ext>
                  </a:extLst>
                </a:gridCol>
              </a:tblGrid>
              <a:tr h="698332">
                <a:tc>
                  <a:txBody>
                    <a:bodyPr/>
                    <a:lstStyle/>
                    <a:p>
                      <a:r>
                        <a:rPr lang="en-US" sz="2400" dirty="0">
                          <a:latin typeface="Arial"/>
                          <a:cs typeface="Arial"/>
                        </a:rPr>
                        <a:t>Version</a:t>
                      </a:r>
                    </a:p>
                  </a:txBody>
                  <a:tcPr/>
                </a:tc>
                <a:tc>
                  <a:txBody>
                    <a:bodyPr/>
                    <a:lstStyle/>
                    <a:p>
                      <a:r>
                        <a:rPr lang="en-US" sz="2400">
                          <a:latin typeface="Arial"/>
                          <a:cs typeface="Arial"/>
                        </a:rPr>
                        <a:t>Version Release Date</a:t>
                      </a:r>
                      <a:endParaRPr lang="en-US" sz="2400" dirty="0">
                        <a:latin typeface="Arial"/>
                        <a:cs typeface="Arial"/>
                      </a:endParaRPr>
                    </a:p>
                  </a:txBody>
                  <a:tcPr/>
                </a:tc>
                <a:extLst>
                  <a:ext uri="{0D108BD9-81ED-4DB2-BD59-A6C34878D82A}">
                    <a16:rowId xmlns:a16="http://schemas.microsoft.com/office/drawing/2014/main" val="421207389"/>
                  </a:ext>
                </a:extLst>
              </a:tr>
              <a:tr h="698332">
                <a:tc>
                  <a:txBody>
                    <a:bodyPr/>
                    <a:lstStyle/>
                    <a:p>
                      <a:r>
                        <a:rPr lang="en-US" sz="2400">
                          <a:latin typeface="Arial"/>
                          <a:cs typeface="Arial"/>
                        </a:rPr>
                        <a:t>138+</a:t>
                      </a:r>
                      <a:endParaRPr lang="en-US" sz="2400" dirty="0">
                        <a:latin typeface="Arial"/>
                        <a:cs typeface="Arial"/>
                      </a:endParaRPr>
                    </a:p>
                  </a:txBody>
                  <a:tcPr/>
                </a:tc>
                <a:tc>
                  <a:txBody>
                    <a:bodyPr/>
                    <a:lstStyle/>
                    <a:p>
                      <a:r>
                        <a:rPr lang="en-US" sz="2400">
                          <a:latin typeface="Arial"/>
                          <a:cs typeface="Arial"/>
                        </a:rPr>
                        <a:t>July 2025</a:t>
                      </a:r>
                      <a:endParaRPr lang="en-US" sz="2400" dirty="0">
                        <a:latin typeface="Arial"/>
                        <a:cs typeface="Arial"/>
                      </a:endParaRPr>
                    </a:p>
                  </a:txBody>
                  <a:tcPr/>
                </a:tc>
                <a:extLst>
                  <a:ext uri="{0D108BD9-81ED-4DB2-BD59-A6C34878D82A}">
                    <a16:rowId xmlns:a16="http://schemas.microsoft.com/office/drawing/2014/main" val="3266085187"/>
                  </a:ext>
                </a:extLst>
              </a:tr>
              <a:tr h="1024220">
                <a:tc>
                  <a:txBody>
                    <a:bodyPr/>
                    <a:lstStyle/>
                    <a:p>
                      <a:r>
                        <a:rPr lang="en-US" sz="2400" dirty="0">
                          <a:latin typeface="Arial"/>
                          <a:cs typeface="Arial"/>
                        </a:rPr>
                        <a:t>132+ LTS</a:t>
                      </a:r>
                    </a:p>
                  </a:txBody>
                  <a:tcPr/>
                </a:tc>
                <a:tc>
                  <a:txBody>
                    <a:bodyPr/>
                    <a:lstStyle/>
                    <a:p>
                      <a:r>
                        <a:rPr lang="en-US" sz="2400" dirty="0">
                          <a:latin typeface="Arial"/>
                          <a:cs typeface="Arial"/>
                        </a:rPr>
                        <a:t>April 2025</a:t>
                      </a:r>
                    </a:p>
                  </a:txBody>
                  <a:tcPr/>
                </a:tc>
                <a:extLst>
                  <a:ext uri="{0D108BD9-81ED-4DB2-BD59-A6C34878D82A}">
                    <a16:rowId xmlns:a16="http://schemas.microsoft.com/office/drawing/2014/main" val="3617692118"/>
                  </a:ext>
                </a:extLst>
              </a:tr>
            </a:tbl>
          </a:graphicData>
        </a:graphic>
      </p:graphicFrame>
      <p:sp>
        <p:nvSpPr>
          <p:cNvPr id="8" name="TextBox 7">
            <a:extLst>
              <a:ext uri="{FF2B5EF4-FFF2-40B4-BE49-F238E27FC236}">
                <a16:creationId xmlns:a16="http://schemas.microsoft.com/office/drawing/2014/main" id="{7D2A7FED-1D40-E0F9-660C-1BFB297B2895}"/>
              </a:ext>
            </a:extLst>
          </p:cNvPr>
          <p:cNvSpPr txBox="1"/>
          <p:nvPr/>
        </p:nvSpPr>
        <p:spPr>
          <a:xfrm>
            <a:off x="173179" y="5593612"/>
            <a:ext cx="8272732" cy="400110"/>
          </a:xfrm>
          <a:prstGeom prst="rect">
            <a:avLst/>
          </a:prstGeom>
          <a:noFill/>
        </p:spPr>
        <p:txBody>
          <a:bodyPr wrap="square" rtlCol="0">
            <a:spAutoFit/>
          </a:bodyPr>
          <a:lstStyle/>
          <a:p>
            <a:r>
              <a:rPr lang="en-US" sz="2000">
                <a:solidFill>
                  <a:srgbClr val="000000"/>
                </a:solidFill>
                <a:latin typeface="Arial" panose="020B0604020202020204" pitchFamily="34" charset="0"/>
                <a:cs typeface="Arial" panose="020B0604020202020204" pitchFamily="34" charset="0"/>
              </a:rPr>
              <a:t>Refer to page 7 of the </a:t>
            </a:r>
            <a:r>
              <a:rPr lang="en-US" sz="2000">
                <a:solidFill>
                  <a:srgbClr val="000000"/>
                </a:solidFill>
                <a:latin typeface="Arial" panose="020B0604020202020204" pitchFamily="34" charset="0"/>
                <a:cs typeface="Arial" panose="020B0604020202020204" pitchFamily="34" charset="0"/>
                <a:hlinkClick r:id="rId3"/>
              </a:rPr>
              <a:t>MCAS Student Kiosk Technology Guide</a:t>
            </a:r>
            <a:r>
              <a:rPr lang="en-US" sz="2000">
                <a:solidFill>
                  <a:srgbClr val="000000"/>
                </a:solidFill>
                <a:latin typeface="Arial" panose="020B0604020202020204" pitchFamily="34" charset="0"/>
                <a:cs typeface="Arial" panose="020B0604020202020204" pitchFamily="34" charset="0"/>
              </a:rPr>
              <a:t>.  </a:t>
            </a:r>
          </a:p>
        </p:txBody>
      </p:sp>
      <p:sp>
        <p:nvSpPr>
          <p:cNvPr id="9" name="Slide Number Placeholder 3">
            <a:extLst>
              <a:ext uri="{FF2B5EF4-FFF2-40B4-BE49-F238E27FC236}">
                <a16:creationId xmlns:a16="http://schemas.microsoft.com/office/drawing/2014/main" id="{DF28237D-B2CA-D7C2-BED2-F4828DBC68A0}"/>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28</a:t>
            </a:fld>
            <a:endParaRPr lang="en-US"/>
          </a:p>
        </p:txBody>
      </p:sp>
      <p:sp>
        <p:nvSpPr>
          <p:cNvPr id="4" name="TextBox 3">
            <a:extLst>
              <a:ext uri="{FF2B5EF4-FFF2-40B4-BE49-F238E27FC236}">
                <a16:creationId xmlns:a16="http://schemas.microsoft.com/office/drawing/2014/main" id="{F07DD281-5978-F7F4-4AEE-A0E485EF91CB}"/>
              </a:ext>
            </a:extLst>
          </p:cNvPr>
          <p:cNvSpPr txBox="1"/>
          <p:nvPr/>
        </p:nvSpPr>
        <p:spPr>
          <a:xfrm>
            <a:off x="85725" y="1487559"/>
            <a:ext cx="11677649"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New for 2025–26</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eMetric</a:t>
            </a:r>
            <a:r>
              <a:rPr lang="en-US" sz="2000" dirty="0">
                <a:latin typeface="Arial" panose="020B0604020202020204" pitchFamily="34" charset="0"/>
                <a:cs typeface="Arial" panose="020B0604020202020204" pitchFamily="34" charset="0"/>
              </a:rPr>
              <a:t> supports the versions of ChromeOS that are current as of July of each school year. These versions will be supported through the end of the school year (June). Schools are not recommended to use beta versions of ChromeOS, as this may result in errors.</a:t>
            </a:r>
          </a:p>
        </p:txBody>
      </p:sp>
    </p:spTree>
    <p:extLst>
      <p:ext uri="{BB962C8B-B14F-4D97-AF65-F5344CB8AC3E}">
        <p14:creationId xmlns:p14="http://schemas.microsoft.com/office/powerpoint/2010/main" val="3333320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p:nvPr>
        </p:nvSpPr>
        <p:spPr/>
        <p:txBody>
          <a:bodyPr/>
          <a:lstStyle/>
          <a:p>
            <a:r>
              <a:rPr lang="en-US" sz="4000">
                <a:solidFill>
                  <a:schemeClr val="bg1"/>
                </a:solidFill>
                <a:latin typeface="Arial"/>
                <a:cs typeface="Arial"/>
              </a:rPr>
              <a:t>iPadOS Support Plan </a:t>
            </a:r>
            <a:endParaRPr lang="en-US" sz="400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1"/>
          </p:nvPr>
        </p:nvSpPr>
        <p:spPr/>
        <p:txBody>
          <a:bodyPr vert="horz" lIns="91440" tIns="45720" rIns="91440" bIns="45720" rtlCol="0" anchor="t">
            <a:noAutofit/>
          </a:bodyPr>
          <a:lstStyle/>
          <a:p>
            <a:pPr marL="0" indent="0" fontAlgn="base">
              <a:lnSpc>
                <a:spcPct val="100000"/>
              </a:lnSpc>
              <a:buClr>
                <a:srgbClr val="000000"/>
              </a:buClr>
              <a:buNone/>
            </a:pPr>
            <a:r>
              <a:rPr lang="en-US" sz="2000" dirty="0" err="1">
                <a:solidFill>
                  <a:schemeClr val="tx1"/>
                </a:solidFill>
              </a:rPr>
              <a:t>eMetric</a:t>
            </a:r>
            <a:r>
              <a:rPr lang="en-US" sz="2000" dirty="0">
                <a:solidFill>
                  <a:schemeClr val="tx1"/>
                </a:solidFill>
              </a:rPr>
              <a:t> supports the latest three major versions that are supported by Apple. </a:t>
            </a:r>
          </a:p>
          <a:p>
            <a:pPr marL="0" indent="0" fontAlgn="base">
              <a:lnSpc>
                <a:spcPct val="100000"/>
              </a:lnSpc>
              <a:buClr>
                <a:srgbClr val="000000"/>
              </a:buClr>
              <a:buNone/>
            </a:pPr>
            <a:endParaRPr lang="en-US" sz="4000">
              <a:solidFill>
                <a:schemeClr val="tx1"/>
              </a:solidFill>
              <a:effectLst/>
              <a:latin typeface="Arial" panose="020B0604020202020204" pitchFamily="34" charset="0"/>
              <a:ea typeface="Aptos" panose="020B00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41227AC0-B7F2-05D2-265C-349EEA841826}"/>
              </a:ext>
            </a:extLst>
          </p:cNvPr>
          <p:cNvGraphicFramePr>
            <a:graphicFrameLocks/>
          </p:cNvGraphicFramePr>
          <p:nvPr>
            <p:extLst>
              <p:ext uri="{D42A27DB-BD31-4B8C-83A1-F6EECF244321}">
                <p14:modId xmlns:p14="http://schemas.microsoft.com/office/powerpoint/2010/main" val="2119616069"/>
              </p:ext>
            </p:extLst>
          </p:nvPr>
        </p:nvGraphicFramePr>
        <p:xfrm>
          <a:off x="2522536" y="2175122"/>
          <a:ext cx="7040563" cy="2804160"/>
        </p:xfrm>
        <a:graphic>
          <a:graphicData uri="http://schemas.openxmlformats.org/drawingml/2006/table">
            <a:tbl>
              <a:tblPr firstRow="1" bandRow="1">
                <a:tableStyleId>{5C22544A-7EE6-4342-B048-85BDC9FD1C3A}</a:tableStyleId>
              </a:tblPr>
              <a:tblGrid>
                <a:gridCol w="1141366">
                  <a:extLst>
                    <a:ext uri="{9D8B030D-6E8A-4147-A177-3AD203B41FA5}">
                      <a16:colId xmlns:a16="http://schemas.microsoft.com/office/drawing/2014/main" val="971920022"/>
                    </a:ext>
                  </a:extLst>
                </a:gridCol>
                <a:gridCol w="2718760">
                  <a:extLst>
                    <a:ext uri="{9D8B030D-6E8A-4147-A177-3AD203B41FA5}">
                      <a16:colId xmlns:a16="http://schemas.microsoft.com/office/drawing/2014/main" val="3945192157"/>
                    </a:ext>
                  </a:extLst>
                </a:gridCol>
                <a:gridCol w="3180437">
                  <a:extLst>
                    <a:ext uri="{9D8B030D-6E8A-4147-A177-3AD203B41FA5}">
                      <a16:colId xmlns:a16="http://schemas.microsoft.com/office/drawing/2014/main" val="2078755800"/>
                    </a:ext>
                  </a:extLst>
                </a:gridCol>
              </a:tblGrid>
              <a:tr h="370840">
                <a:tc>
                  <a:txBody>
                    <a:bodyPr/>
                    <a:lstStyle/>
                    <a:p>
                      <a:r>
                        <a:rPr lang="en-US" sz="2000">
                          <a:latin typeface="Arial" panose="020B0604020202020204" pitchFamily="34" charset="0"/>
                          <a:cs typeface="Arial" panose="020B0604020202020204" pitchFamily="34" charset="0"/>
                        </a:rPr>
                        <a:t>Version</a:t>
                      </a:r>
                    </a:p>
                  </a:txBody>
                  <a:tcPr/>
                </a:tc>
                <a:tc>
                  <a:txBody>
                    <a:bodyPr/>
                    <a:lstStyle/>
                    <a:p>
                      <a:r>
                        <a:rPr lang="en-US" sz="2000">
                          <a:latin typeface="Arial" panose="020B0604020202020204" pitchFamily="34" charset="0"/>
                          <a:cs typeface="Arial" panose="020B0604020202020204" pitchFamily="34" charset="0"/>
                        </a:rPr>
                        <a:t>Version Release Date</a:t>
                      </a:r>
                    </a:p>
                  </a:txBody>
                  <a:tcPr/>
                </a:tc>
                <a:tc>
                  <a:txBody>
                    <a:bodyPr/>
                    <a:lstStyle/>
                    <a:p>
                      <a:r>
                        <a:rPr lang="en-US" sz="2000">
                          <a:latin typeface="Arial" panose="020B0604020202020204" pitchFamily="34" charset="0"/>
                          <a:cs typeface="Arial" panose="020B0604020202020204" pitchFamily="34" charset="0"/>
                        </a:rPr>
                        <a:t>End of Support Date</a:t>
                      </a:r>
                    </a:p>
                  </a:txBody>
                  <a:tcPr/>
                </a:tc>
                <a:extLst>
                  <a:ext uri="{0D108BD9-81ED-4DB2-BD59-A6C34878D82A}">
                    <a16:rowId xmlns:a16="http://schemas.microsoft.com/office/drawing/2014/main" val="421207389"/>
                  </a:ext>
                </a:extLst>
              </a:tr>
              <a:tr h="370840">
                <a:tc>
                  <a:txBody>
                    <a:bodyPr/>
                    <a:lstStyle/>
                    <a:p>
                      <a:r>
                        <a:rPr lang="en-US" sz="2000">
                          <a:latin typeface="Arial" panose="020B0604020202020204" pitchFamily="34" charset="0"/>
                          <a:cs typeface="Arial" panose="020B0604020202020204" pitchFamily="34" charset="0"/>
                        </a:rPr>
                        <a:t>17.7+</a:t>
                      </a:r>
                    </a:p>
                  </a:txBody>
                  <a:tcPr/>
                </a:tc>
                <a:tc>
                  <a:txBody>
                    <a:bodyPr/>
                    <a:lstStyle/>
                    <a:p>
                      <a:r>
                        <a:rPr lang="en-US" sz="2000">
                          <a:latin typeface="Arial" panose="020B0604020202020204" pitchFamily="34" charset="0"/>
                          <a:cs typeface="Arial" panose="020B0604020202020204" pitchFamily="34" charset="0"/>
                        </a:rPr>
                        <a:t>May 2024</a:t>
                      </a:r>
                    </a:p>
                  </a:txBody>
                  <a:tcPr/>
                </a:tc>
                <a:tc>
                  <a:txBody>
                    <a:bodyPr/>
                    <a:lstStyle/>
                    <a:p>
                      <a:r>
                        <a:rPr lang="en-US" sz="2000">
                          <a:latin typeface="Arial" panose="020B0604020202020204" pitchFamily="34" charset="0"/>
                          <a:cs typeface="Arial" panose="020B0604020202020204" pitchFamily="34" charset="0"/>
                        </a:rPr>
                        <a:t>End of 202</a:t>
                      </a:r>
                      <a:r>
                        <a:rPr lang="en-US" sz="2000" kern="1200">
                          <a:solidFill>
                            <a:schemeClr val="dk1"/>
                          </a:solidFill>
                          <a:latin typeface="Arial" panose="020B0604020202020204" pitchFamily="34" charset="0"/>
                          <a:ea typeface="+mn-ea"/>
                          <a:cs typeface="Arial" panose="020B0604020202020204" pitchFamily="34" charset="0"/>
                        </a:rPr>
                        <a:t>5–26</a:t>
                      </a:r>
                      <a:r>
                        <a:rPr lang="en-US" sz="2000">
                          <a:latin typeface="Arial" panose="020B0604020202020204" pitchFamily="34" charset="0"/>
                          <a:cs typeface="Arial" panose="020B0604020202020204" pitchFamily="34" charset="0"/>
                        </a:rPr>
                        <a:t> school year</a:t>
                      </a:r>
                    </a:p>
                  </a:txBody>
                  <a:tcPr/>
                </a:tc>
                <a:extLst>
                  <a:ext uri="{0D108BD9-81ED-4DB2-BD59-A6C34878D82A}">
                    <a16:rowId xmlns:a16="http://schemas.microsoft.com/office/drawing/2014/main" val="3578762920"/>
                  </a:ext>
                </a:extLst>
              </a:tr>
              <a:tr h="370840">
                <a:tc>
                  <a:txBody>
                    <a:bodyPr/>
                    <a:lstStyle/>
                    <a:p>
                      <a:r>
                        <a:rPr lang="en-US" sz="2000">
                          <a:latin typeface="Arial" panose="020B0604020202020204" pitchFamily="34" charset="0"/>
                          <a:cs typeface="Arial" panose="020B0604020202020204" pitchFamily="34" charset="0"/>
                        </a:rPr>
                        <a:t>18.5+</a:t>
                      </a:r>
                    </a:p>
                  </a:txBody>
                  <a:tcPr/>
                </a:tc>
                <a:tc>
                  <a:txBody>
                    <a:bodyPr/>
                    <a:lstStyle/>
                    <a:p>
                      <a:r>
                        <a:rPr lang="en-US" sz="2000">
                          <a:latin typeface="Arial" panose="020B0604020202020204" pitchFamily="34" charset="0"/>
                          <a:cs typeface="Arial" panose="020B0604020202020204" pitchFamily="34" charset="0"/>
                        </a:rPr>
                        <a:t>September 2024</a:t>
                      </a:r>
                    </a:p>
                  </a:txBody>
                  <a:tcPr/>
                </a:tc>
                <a:tc>
                  <a:txBody>
                    <a:bodyPr/>
                    <a:lstStyle/>
                    <a:p>
                      <a:r>
                        <a:rPr lang="en-US" sz="2000">
                          <a:latin typeface="Arial" panose="020B0604020202020204" pitchFamily="34" charset="0"/>
                          <a:cs typeface="Arial" panose="020B0604020202020204" pitchFamily="34" charset="0"/>
                        </a:rPr>
                        <a:t>End of 2026</a:t>
                      </a:r>
                      <a:r>
                        <a:rPr lang="en-US" sz="2000" kern="1200">
                          <a:solidFill>
                            <a:schemeClr val="dk1"/>
                          </a:solidFill>
                          <a:latin typeface="Arial" panose="020B0604020202020204" pitchFamily="34" charset="0"/>
                          <a:ea typeface="+mn-ea"/>
                          <a:cs typeface="Arial" panose="020B0604020202020204" pitchFamily="34" charset="0"/>
                        </a:rPr>
                        <a:t>–</a:t>
                      </a:r>
                      <a:r>
                        <a:rPr lang="en-US" sz="2000">
                          <a:latin typeface="Arial" panose="020B0604020202020204" pitchFamily="34" charset="0"/>
                          <a:cs typeface="Arial" panose="020B0604020202020204" pitchFamily="34" charset="0"/>
                        </a:rPr>
                        <a:t>27 school year</a:t>
                      </a:r>
                    </a:p>
                  </a:txBody>
                  <a:tcPr/>
                </a:tc>
                <a:extLst>
                  <a:ext uri="{0D108BD9-81ED-4DB2-BD59-A6C34878D82A}">
                    <a16:rowId xmlns:a16="http://schemas.microsoft.com/office/drawing/2014/main" val="1293087738"/>
                  </a:ext>
                </a:extLst>
              </a:tr>
              <a:tr h="370840">
                <a:tc>
                  <a:txBody>
                    <a:bodyPr/>
                    <a:lstStyle/>
                    <a:p>
                      <a:r>
                        <a:rPr lang="en-US" sz="2000">
                          <a:latin typeface="Arial" panose="020B0604020202020204" pitchFamily="34" charset="0"/>
                          <a:cs typeface="Arial" panose="020B0604020202020204" pitchFamily="34" charset="0"/>
                        </a:rPr>
                        <a:t>26</a:t>
                      </a:r>
                    </a:p>
                  </a:txBody>
                  <a:tcPr/>
                </a:tc>
                <a:tc>
                  <a:txBody>
                    <a:bodyPr/>
                    <a:lstStyle/>
                    <a:p>
                      <a:r>
                        <a:rPr lang="en-US" sz="2000">
                          <a:latin typeface="Arial" panose="020B0604020202020204" pitchFamily="34" charset="0"/>
                          <a:cs typeface="Arial" panose="020B0604020202020204" pitchFamily="34" charset="0"/>
                        </a:rPr>
                        <a:t>Expected fall 2025</a:t>
                      </a:r>
                    </a:p>
                  </a:txBody>
                  <a:tcPr/>
                </a:tc>
                <a:tc>
                  <a:txBody>
                    <a:bodyPr/>
                    <a:lstStyle/>
                    <a:p>
                      <a:r>
                        <a:rPr lang="en-US" sz="2000">
                          <a:latin typeface="Arial" panose="020B0604020202020204" pitchFamily="34" charset="0"/>
                          <a:cs typeface="Arial" panose="020B0604020202020204" pitchFamily="34" charset="0"/>
                        </a:rPr>
                        <a:t>End of 2027</a:t>
                      </a:r>
                      <a:r>
                        <a:rPr lang="en-US" sz="2000" kern="1200">
                          <a:solidFill>
                            <a:schemeClr val="dk1"/>
                          </a:solidFill>
                          <a:latin typeface="Arial" panose="020B0604020202020204" pitchFamily="34" charset="0"/>
                          <a:ea typeface="+mn-ea"/>
                          <a:cs typeface="Arial" panose="020B0604020202020204" pitchFamily="34" charset="0"/>
                        </a:rPr>
                        <a:t>–</a:t>
                      </a:r>
                      <a:r>
                        <a:rPr lang="en-US" sz="2000">
                          <a:latin typeface="Arial" panose="020B0604020202020204" pitchFamily="34" charset="0"/>
                          <a:cs typeface="Arial" panose="020B0604020202020204" pitchFamily="34" charset="0"/>
                        </a:rPr>
                        <a:t>28 school year</a:t>
                      </a:r>
                    </a:p>
                  </a:txBody>
                  <a:tcPr/>
                </a:tc>
                <a:extLst>
                  <a:ext uri="{0D108BD9-81ED-4DB2-BD59-A6C34878D82A}">
                    <a16:rowId xmlns:a16="http://schemas.microsoft.com/office/drawing/2014/main" val="1249092743"/>
                  </a:ext>
                </a:extLst>
              </a:tr>
            </a:tbl>
          </a:graphicData>
        </a:graphic>
      </p:graphicFrame>
      <p:sp>
        <p:nvSpPr>
          <p:cNvPr id="7" name="TextBox 6">
            <a:extLst>
              <a:ext uri="{FF2B5EF4-FFF2-40B4-BE49-F238E27FC236}">
                <a16:creationId xmlns:a16="http://schemas.microsoft.com/office/drawing/2014/main" id="{89CDBEE9-06ED-0F32-BDF4-E1203653031D}"/>
              </a:ext>
            </a:extLst>
          </p:cNvPr>
          <p:cNvSpPr txBox="1"/>
          <p:nvPr/>
        </p:nvSpPr>
        <p:spPr>
          <a:xfrm>
            <a:off x="150812" y="5156995"/>
            <a:ext cx="7403354" cy="400110"/>
          </a:xfrm>
          <a:prstGeom prst="rect">
            <a:avLst/>
          </a:prstGeom>
          <a:noFill/>
        </p:spPr>
        <p:txBody>
          <a:bodyPr wrap="square" rtlCol="0">
            <a:spAutoFit/>
          </a:bodyPr>
          <a:lstStyle/>
          <a:p>
            <a:r>
              <a:rPr lang="en-US" sz="2000">
                <a:solidFill>
                  <a:srgbClr val="000000"/>
                </a:solidFill>
                <a:latin typeface="Arial" panose="020B0604020202020204" pitchFamily="34" charset="0"/>
                <a:cs typeface="Arial" panose="020B0604020202020204" pitchFamily="34" charset="0"/>
              </a:rPr>
              <a:t>Refer to page 7 of the </a:t>
            </a:r>
            <a:r>
              <a:rPr lang="en-US" sz="2000">
                <a:solidFill>
                  <a:srgbClr val="000000"/>
                </a:solidFill>
                <a:latin typeface="Arial" panose="020B0604020202020204" pitchFamily="34" charset="0"/>
                <a:cs typeface="Arial" panose="020B0604020202020204" pitchFamily="34" charset="0"/>
                <a:hlinkClick r:id="rId3"/>
              </a:rPr>
              <a:t>MCAS Student Kiosk Technology Guide</a:t>
            </a:r>
            <a:r>
              <a:rPr lang="en-US" sz="2000">
                <a:solidFill>
                  <a:srgbClr val="000000"/>
                </a:solidFill>
                <a:latin typeface="Arial" panose="020B0604020202020204" pitchFamily="34" charset="0"/>
                <a:cs typeface="Arial" panose="020B0604020202020204" pitchFamily="34" charset="0"/>
              </a:rPr>
              <a:t>.  </a:t>
            </a:r>
          </a:p>
        </p:txBody>
      </p:sp>
      <p:sp>
        <p:nvSpPr>
          <p:cNvPr id="8" name="Slide Number Placeholder 3">
            <a:extLst>
              <a:ext uri="{FF2B5EF4-FFF2-40B4-BE49-F238E27FC236}">
                <a16:creationId xmlns:a16="http://schemas.microsoft.com/office/drawing/2014/main" id="{346986F9-642E-5CE7-4BD9-ECB461B7A07D}"/>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29</a:t>
            </a:fld>
            <a:endParaRPr lang="en-US"/>
          </a:p>
        </p:txBody>
      </p:sp>
    </p:spTree>
    <p:extLst>
      <p:ext uri="{BB962C8B-B14F-4D97-AF65-F5344CB8AC3E}">
        <p14:creationId xmlns:p14="http://schemas.microsoft.com/office/powerpoint/2010/main" val="2245788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fontScale="70000" lnSpcReduction="20000"/>
          </a:bodyPr>
          <a:lstStyle/>
          <a:p>
            <a:pPr marL="457200" indent="-457200">
              <a:buClrTx/>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Type your questions anytime, but we may not answer them in real time as some questions may be covered during the presentation. </a:t>
            </a:r>
          </a:p>
          <a:p>
            <a:pPr marL="800100" lvl="1" indent="-342900">
              <a:buClrTx/>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Use the thumbs-up icon to “upvote” someone else’s question. </a:t>
            </a:r>
          </a:p>
          <a:p>
            <a:pPr marL="800100" lvl="1" indent="-342900">
              <a:buClrTx/>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Email student-specific questions to </a:t>
            </a:r>
            <a:r>
              <a:rPr lang="en-US" dirty="0">
                <a:latin typeface="Arial" panose="020B0604020202020204" pitchFamily="34" charset="0"/>
                <a:cs typeface="Arial" panose="020B0604020202020204" pitchFamily="34" charset="0"/>
                <a:hlinkClick r:id="rId3"/>
              </a:rPr>
              <a:t>mcas@mass.gov</a:t>
            </a:r>
            <a:r>
              <a:rPr lang="en-US" dirty="0">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instead of asking here. </a:t>
            </a:r>
          </a:p>
          <a:p>
            <a:pPr marL="457200" indent="-457200">
              <a:buClrTx/>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This session is being recorded and will be available in about a week in the </a:t>
            </a:r>
            <a:r>
              <a:rPr lang="en-US" dirty="0">
                <a:latin typeface="Arial" panose="020B0604020202020204" pitchFamily="34" charset="0"/>
                <a:cs typeface="Arial" panose="020B0604020202020204" pitchFamily="34" charset="0"/>
                <a:hlinkClick r:id="rId4"/>
              </a:rPr>
              <a:t>MCAS Resource Center</a:t>
            </a:r>
            <a:r>
              <a:rPr lang="en-US" dirty="0">
                <a:solidFill>
                  <a:srgbClr val="101D35"/>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along with the slides.</a:t>
            </a:r>
          </a:p>
          <a:p>
            <a:pPr marL="800100" lvl="1" indent="-342900">
              <a:buClrTx/>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Slides were also emailed out beforehand, and are being posted in the chat. </a:t>
            </a:r>
          </a:p>
          <a:p>
            <a:pPr marL="457200" indent="-457200">
              <a:buClrTx/>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Closed captioning has been enabled for participants who need it. </a:t>
            </a:r>
          </a:p>
          <a:p>
            <a:pPr marL="457200" indent="-457200"/>
            <a:r>
              <a:rPr lang="en-US" dirty="0">
                <a:solidFill>
                  <a:schemeClr val="tx1"/>
                </a:solidFill>
              </a:rPr>
              <a:t>This session is being interpreted into ASL. Our interpreting team will be onscreen with the presenters. </a:t>
            </a:r>
          </a:p>
          <a:p>
            <a:pPr marL="457200" indent="-457200"/>
            <a:r>
              <a:rPr lang="en-US" dirty="0">
                <a:solidFill>
                  <a:schemeClr val="tx1"/>
                </a:solidFill>
              </a:rPr>
              <a:t>Please be advised that DESE does not authorize attendees to record or to use AI transcription tools during the meeting and DESE does not endorse any unauthorized transcripts created by third parties of its meetings. </a:t>
            </a:r>
          </a:p>
          <a:p>
            <a:pPr marL="457200" indent="-457200">
              <a:buClrTx/>
              <a:buFont typeface="Arial" panose="020B0604020202020204" pitchFamily="34" charset="0"/>
              <a:buChar char="•"/>
            </a:pPr>
            <a:endParaRPr lang="en-US" dirty="0">
              <a:solidFill>
                <a:srgbClr val="101D35"/>
              </a:solidFill>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1DCB367-4320-CED7-15FA-2F012EFC4F5C}"/>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3</a:t>
            </a:fld>
            <a:endParaRPr lang="en-US"/>
          </a:p>
        </p:txBody>
      </p:sp>
    </p:spTree>
    <p:extLst>
      <p:ext uri="{BB962C8B-B14F-4D97-AF65-F5344CB8AC3E}">
        <p14:creationId xmlns:p14="http://schemas.microsoft.com/office/powerpoint/2010/main" val="3273459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p:nvPr>
        </p:nvSpPr>
        <p:spPr/>
        <p:txBody>
          <a:bodyPr/>
          <a:lstStyle/>
          <a:p>
            <a:r>
              <a:rPr lang="en-US" sz="4000">
                <a:solidFill>
                  <a:schemeClr val="bg1"/>
                </a:solidFill>
                <a:latin typeface="Arial"/>
                <a:cs typeface="Arial"/>
              </a:rPr>
              <a:t>Support for macOS</a:t>
            </a:r>
            <a:r>
              <a:rPr lang="en-US" sz="4000" dirty="0">
                <a:solidFill>
                  <a:schemeClr val="bg1"/>
                </a:solidFill>
                <a:latin typeface="Arial"/>
                <a:cs typeface="Arial"/>
              </a:rPr>
              <a:t> (64-bit only)</a:t>
            </a:r>
            <a:endParaRPr lang="en-US" sz="4000">
              <a:solidFill>
                <a:schemeClr val="bg1"/>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1FB9C4A6-ADCC-6EDB-65CC-24FF7C38C4A8}"/>
              </a:ext>
            </a:extLst>
          </p:cNvPr>
          <p:cNvSpPr>
            <a:spLocks noGrp="1"/>
          </p:cNvSpPr>
          <p:nvPr>
            <p:ph idx="1"/>
          </p:nvPr>
        </p:nvSpPr>
        <p:spPr/>
        <p:txBody>
          <a:bodyPr/>
          <a:lstStyle/>
          <a:p>
            <a:r>
              <a:rPr lang="en-US" sz="2000" dirty="0" err="1">
                <a:solidFill>
                  <a:schemeClr val="tx1"/>
                </a:solidFill>
              </a:rPr>
              <a:t>eMetric</a:t>
            </a:r>
            <a:r>
              <a:rPr lang="en-US" sz="2000" dirty="0">
                <a:solidFill>
                  <a:schemeClr val="tx1"/>
                </a:solidFill>
              </a:rPr>
              <a:t> supports the latest three major versions that are supported by Apple. </a:t>
            </a:r>
          </a:p>
          <a:p>
            <a:endParaRPr lang="en-US"/>
          </a:p>
        </p:txBody>
      </p:sp>
      <p:graphicFrame>
        <p:nvGraphicFramePr>
          <p:cNvPr id="4" name="Content Placeholder 5">
            <a:extLst>
              <a:ext uri="{FF2B5EF4-FFF2-40B4-BE49-F238E27FC236}">
                <a16:creationId xmlns:a16="http://schemas.microsoft.com/office/drawing/2014/main" id="{5D138E67-065E-3E33-4CCF-1103AC0F4C32}"/>
              </a:ext>
            </a:extLst>
          </p:cNvPr>
          <p:cNvGraphicFramePr>
            <a:graphicFrameLocks/>
          </p:cNvGraphicFramePr>
          <p:nvPr>
            <p:extLst>
              <p:ext uri="{D42A27DB-BD31-4B8C-83A1-F6EECF244321}">
                <p14:modId xmlns:p14="http://schemas.microsoft.com/office/powerpoint/2010/main" val="135371689"/>
              </p:ext>
            </p:extLst>
          </p:nvPr>
        </p:nvGraphicFramePr>
        <p:xfrm>
          <a:off x="2083408" y="2344773"/>
          <a:ext cx="8098847" cy="3291840"/>
        </p:xfrm>
        <a:graphic>
          <a:graphicData uri="http://schemas.openxmlformats.org/drawingml/2006/table">
            <a:tbl>
              <a:tblPr firstRow="1" bandRow="1">
                <a:tableStyleId>{5C22544A-7EE6-4342-B048-85BDC9FD1C3A}</a:tableStyleId>
              </a:tblPr>
              <a:tblGrid>
                <a:gridCol w="1312928">
                  <a:extLst>
                    <a:ext uri="{9D8B030D-6E8A-4147-A177-3AD203B41FA5}">
                      <a16:colId xmlns:a16="http://schemas.microsoft.com/office/drawing/2014/main" val="971920022"/>
                    </a:ext>
                  </a:extLst>
                </a:gridCol>
                <a:gridCol w="3127423">
                  <a:extLst>
                    <a:ext uri="{9D8B030D-6E8A-4147-A177-3AD203B41FA5}">
                      <a16:colId xmlns:a16="http://schemas.microsoft.com/office/drawing/2014/main" val="3945192157"/>
                    </a:ext>
                  </a:extLst>
                </a:gridCol>
                <a:gridCol w="3658496">
                  <a:extLst>
                    <a:ext uri="{9D8B030D-6E8A-4147-A177-3AD203B41FA5}">
                      <a16:colId xmlns:a16="http://schemas.microsoft.com/office/drawing/2014/main" val="2078755800"/>
                    </a:ext>
                  </a:extLst>
                </a:gridCol>
              </a:tblGrid>
              <a:tr h="733649">
                <a:tc>
                  <a:txBody>
                    <a:bodyPr/>
                    <a:lstStyle/>
                    <a:p>
                      <a:r>
                        <a:rPr lang="en-US" sz="2400">
                          <a:latin typeface="Arial" panose="020B0604020202020204" pitchFamily="34" charset="0"/>
                          <a:cs typeface="Arial" panose="020B0604020202020204" pitchFamily="34" charset="0"/>
                        </a:rPr>
                        <a:t>Version</a:t>
                      </a:r>
                    </a:p>
                  </a:txBody>
                  <a:tcPr/>
                </a:tc>
                <a:tc>
                  <a:txBody>
                    <a:bodyPr/>
                    <a:lstStyle/>
                    <a:p>
                      <a:r>
                        <a:rPr lang="en-US" sz="2400">
                          <a:latin typeface="Arial" panose="020B0604020202020204" pitchFamily="34" charset="0"/>
                          <a:cs typeface="Arial" panose="020B0604020202020204" pitchFamily="34" charset="0"/>
                        </a:rPr>
                        <a:t>Version Release Date</a:t>
                      </a:r>
                    </a:p>
                  </a:txBody>
                  <a:tcPr/>
                </a:tc>
                <a:tc>
                  <a:txBody>
                    <a:bodyPr/>
                    <a:lstStyle/>
                    <a:p>
                      <a:r>
                        <a:rPr lang="en-US" sz="2400">
                          <a:latin typeface="Arial" panose="020B0604020202020204" pitchFamily="34" charset="0"/>
                          <a:cs typeface="Arial" panose="020B0604020202020204" pitchFamily="34" charset="0"/>
                        </a:rPr>
                        <a:t>End of Support Date</a:t>
                      </a:r>
                    </a:p>
                  </a:txBody>
                  <a:tcPr/>
                </a:tc>
                <a:extLst>
                  <a:ext uri="{0D108BD9-81ED-4DB2-BD59-A6C34878D82A}">
                    <a16:rowId xmlns:a16="http://schemas.microsoft.com/office/drawing/2014/main" val="421207389"/>
                  </a:ext>
                </a:extLst>
              </a:tr>
              <a:tr h="733649">
                <a:tc>
                  <a:txBody>
                    <a:bodyPr/>
                    <a:lstStyle/>
                    <a:p>
                      <a:r>
                        <a:rPr lang="en-US" sz="2400">
                          <a:latin typeface="Arial" panose="020B0604020202020204" pitchFamily="34" charset="0"/>
                          <a:cs typeface="Arial" panose="020B0604020202020204" pitchFamily="34" charset="0"/>
                        </a:rPr>
                        <a:t>14.7+</a:t>
                      </a:r>
                    </a:p>
                  </a:txBody>
                  <a:tcPr/>
                </a:tc>
                <a:tc>
                  <a:txBody>
                    <a:bodyPr/>
                    <a:lstStyle/>
                    <a:p>
                      <a:r>
                        <a:rPr lang="en-US" sz="2400">
                          <a:latin typeface="Arial" panose="020B0604020202020204" pitchFamily="34" charset="0"/>
                          <a:cs typeface="Arial" panose="020B0604020202020204" pitchFamily="34" charset="0"/>
                        </a:rPr>
                        <a:t>September 2023</a:t>
                      </a:r>
                    </a:p>
                  </a:txBody>
                  <a:tcPr/>
                </a:tc>
                <a:tc>
                  <a:txBody>
                    <a:bodyPr/>
                    <a:lstStyle/>
                    <a:p>
                      <a:r>
                        <a:rPr lang="en-US" sz="2400">
                          <a:latin typeface="Arial" panose="020B0604020202020204" pitchFamily="34" charset="0"/>
                          <a:cs typeface="Arial" panose="020B0604020202020204" pitchFamily="34" charset="0"/>
                        </a:rPr>
                        <a:t>End of 2025</a:t>
                      </a:r>
                      <a:r>
                        <a:rPr lang="en-US" sz="2400" kern="1200">
                          <a:solidFill>
                            <a:schemeClr val="dk1"/>
                          </a:solidFill>
                          <a:latin typeface="Arial" panose="020B0604020202020204" pitchFamily="34" charset="0"/>
                          <a:ea typeface="+mn-ea"/>
                          <a:cs typeface="Arial" panose="020B0604020202020204" pitchFamily="34" charset="0"/>
                        </a:rPr>
                        <a:t>–</a:t>
                      </a:r>
                      <a:r>
                        <a:rPr lang="en-US" sz="2400">
                          <a:latin typeface="Arial" panose="020B0604020202020204" pitchFamily="34" charset="0"/>
                          <a:cs typeface="Arial" panose="020B0604020202020204" pitchFamily="34" charset="0"/>
                        </a:rPr>
                        <a:t>26 school year</a:t>
                      </a:r>
                    </a:p>
                  </a:txBody>
                  <a:tcPr/>
                </a:tc>
                <a:extLst>
                  <a:ext uri="{0D108BD9-81ED-4DB2-BD59-A6C34878D82A}">
                    <a16:rowId xmlns:a16="http://schemas.microsoft.com/office/drawing/2014/main" val="3578762920"/>
                  </a:ext>
                </a:extLst>
              </a:tr>
              <a:tr h="733649">
                <a:tc>
                  <a:txBody>
                    <a:bodyPr/>
                    <a:lstStyle/>
                    <a:p>
                      <a:r>
                        <a:rPr lang="en-US" sz="2400">
                          <a:latin typeface="Arial" panose="020B0604020202020204" pitchFamily="34" charset="0"/>
                          <a:cs typeface="Arial" panose="020B0604020202020204" pitchFamily="34" charset="0"/>
                        </a:rPr>
                        <a:t>15.5+</a:t>
                      </a:r>
                    </a:p>
                  </a:txBody>
                  <a:tcPr/>
                </a:tc>
                <a:tc>
                  <a:txBody>
                    <a:bodyPr/>
                    <a:lstStyle/>
                    <a:p>
                      <a:r>
                        <a:rPr lang="en-US" sz="2400">
                          <a:latin typeface="Arial" panose="020B0604020202020204" pitchFamily="34" charset="0"/>
                          <a:cs typeface="Arial" panose="020B0604020202020204" pitchFamily="34" charset="0"/>
                        </a:rPr>
                        <a:t>September 2024</a:t>
                      </a:r>
                    </a:p>
                  </a:txBody>
                  <a:tcPr/>
                </a:tc>
                <a:tc>
                  <a:txBody>
                    <a:bodyPr/>
                    <a:lstStyle/>
                    <a:p>
                      <a:r>
                        <a:rPr lang="en-US" sz="2400">
                          <a:latin typeface="Arial" panose="020B0604020202020204" pitchFamily="34" charset="0"/>
                          <a:cs typeface="Arial" panose="020B0604020202020204" pitchFamily="34" charset="0"/>
                        </a:rPr>
                        <a:t>End of 2026</a:t>
                      </a:r>
                      <a:r>
                        <a:rPr lang="en-US" sz="2400" kern="1200">
                          <a:solidFill>
                            <a:schemeClr val="dk1"/>
                          </a:solidFill>
                          <a:latin typeface="Arial" panose="020B0604020202020204" pitchFamily="34" charset="0"/>
                          <a:ea typeface="+mn-ea"/>
                          <a:cs typeface="Arial" panose="020B0604020202020204" pitchFamily="34" charset="0"/>
                        </a:rPr>
                        <a:t>–</a:t>
                      </a:r>
                      <a:r>
                        <a:rPr lang="en-US" sz="2400">
                          <a:latin typeface="Arial" panose="020B0604020202020204" pitchFamily="34" charset="0"/>
                          <a:cs typeface="Arial" panose="020B0604020202020204" pitchFamily="34" charset="0"/>
                        </a:rPr>
                        <a:t>27 school year</a:t>
                      </a:r>
                    </a:p>
                  </a:txBody>
                  <a:tcPr/>
                </a:tc>
                <a:extLst>
                  <a:ext uri="{0D108BD9-81ED-4DB2-BD59-A6C34878D82A}">
                    <a16:rowId xmlns:a16="http://schemas.microsoft.com/office/drawing/2014/main" val="1293087738"/>
                  </a:ext>
                </a:extLst>
              </a:tr>
              <a:tr h="733649">
                <a:tc>
                  <a:txBody>
                    <a:bodyPr/>
                    <a:lstStyle/>
                    <a:p>
                      <a:r>
                        <a:rPr lang="en-US" sz="2400">
                          <a:latin typeface="Arial" panose="020B0604020202020204" pitchFamily="34" charset="0"/>
                          <a:cs typeface="Arial" panose="020B0604020202020204" pitchFamily="34" charset="0"/>
                        </a:rPr>
                        <a:t>26</a:t>
                      </a:r>
                    </a:p>
                  </a:txBody>
                  <a:tcPr/>
                </a:tc>
                <a:tc>
                  <a:txBody>
                    <a:bodyPr/>
                    <a:lstStyle/>
                    <a:p>
                      <a:r>
                        <a:rPr lang="en-US" sz="2400">
                          <a:latin typeface="Arial" panose="020B0604020202020204" pitchFamily="34" charset="0"/>
                          <a:cs typeface="Arial" panose="020B0604020202020204" pitchFamily="34" charset="0"/>
                        </a:rPr>
                        <a:t>Expected fall 2025</a:t>
                      </a:r>
                    </a:p>
                  </a:txBody>
                  <a:tcPr/>
                </a:tc>
                <a:tc>
                  <a:txBody>
                    <a:bodyPr/>
                    <a:lstStyle/>
                    <a:p>
                      <a:r>
                        <a:rPr lang="en-US" sz="2400">
                          <a:latin typeface="Arial" panose="020B0604020202020204" pitchFamily="34" charset="0"/>
                          <a:cs typeface="Arial" panose="020B0604020202020204" pitchFamily="34" charset="0"/>
                        </a:rPr>
                        <a:t>End of 2027</a:t>
                      </a:r>
                      <a:r>
                        <a:rPr lang="en-US" sz="2400" kern="1200">
                          <a:solidFill>
                            <a:schemeClr val="dk1"/>
                          </a:solidFill>
                          <a:latin typeface="Arial" panose="020B0604020202020204" pitchFamily="34" charset="0"/>
                          <a:ea typeface="+mn-ea"/>
                          <a:cs typeface="Arial" panose="020B0604020202020204" pitchFamily="34" charset="0"/>
                        </a:rPr>
                        <a:t>–</a:t>
                      </a:r>
                      <a:r>
                        <a:rPr lang="en-US" sz="2400">
                          <a:latin typeface="Arial" panose="020B0604020202020204" pitchFamily="34" charset="0"/>
                          <a:cs typeface="Arial" panose="020B0604020202020204" pitchFamily="34" charset="0"/>
                        </a:rPr>
                        <a:t>28 school year</a:t>
                      </a:r>
                    </a:p>
                  </a:txBody>
                  <a:tcPr/>
                </a:tc>
                <a:extLst>
                  <a:ext uri="{0D108BD9-81ED-4DB2-BD59-A6C34878D82A}">
                    <a16:rowId xmlns:a16="http://schemas.microsoft.com/office/drawing/2014/main" val="1249092743"/>
                  </a:ext>
                </a:extLst>
              </a:tr>
            </a:tbl>
          </a:graphicData>
        </a:graphic>
      </p:graphicFrame>
      <p:sp>
        <p:nvSpPr>
          <p:cNvPr id="6" name="TextBox 5">
            <a:extLst>
              <a:ext uri="{FF2B5EF4-FFF2-40B4-BE49-F238E27FC236}">
                <a16:creationId xmlns:a16="http://schemas.microsoft.com/office/drawing/2014/main" id="{3033BA3D-2596-B784-2820-E9C9E41AF0F9}"/>
              </a:ext>
            </a:extLst>
          </p:cNvPr>
          <p:cNvSpPr txBox="1"/>
          <p:nvPr/>
        </p:nvSpPr>
        <p:spPr>
          <a:xfrm>
            <a:off x="2633292" y="5880078"/>
            <a:ext cx="6999080" cy="369332"/>
          </a:xfrm>
          <a:prstGeom prst="rect">
            <a:avLst/>
          </a:prstGeom>
          <a:noFill/>
        </p:spPr>
        <p:txBody>
          <a:bodyPr wrap="square" rtlCol="0">
            <a:spAutoFit/>
          </a:bodyPr>
          <a:lstStyle/>
          <a:p>
            <a:r>
              <a:rPr lang="en-US">
                <a:solidFill>
                  <a:srgbClr val="000000"/>
                </a:solidFill>
                <a:latin typeface="Arial" panose="020B0604020202020204" pitchFamily="34" charset="0"/>
                <a:cs typeface="Arial" panose="020B0604020202020204" pitchFamily="34" charset="0"/>
              </a:rPr>
              <a:t>Refer to page 7 of the </a:t>
            </a:r>
            <a:r>
              <a:rPr lang="en-US">
                <a:solidFill>
                  <a:srgbClr val="000000"/>
                </a:solidFill>
                <a:latin typeface="Arial" panose="020B0604020202020204" pitchFamily="34" charset="0"/>
                <a:cs typeface="Arial" panose="020B0604020202020204" pitchFamily="34" charset="0"/>
                <a:hlinkClick r:id="rId3"/>
              </a:rPr>
              <a:t>MCAS Student Kiosk Technology Guide</a:t>
            </a:r>
            <a:r>
              <a:rPr lang="en-US">
                <a:solidFill>
                  <a:srgbClr val="000000"/>
                </a:solidFill>
                <a:latin typeface="Arial" panose="020B0604020202020204" pitchFamily="34" charset="0"/>
                <a:cs typeface="Arial" panose="020B0604020202020204" pitchFamily="34" charset="0"/>
              </a:rPr>
              <a:t>.  </a:t>
            </a:r>
          </a:p>
        </p:txBody>
      </p:sp>
      <p:sp>
        <p:nvSpPr>
          <p:cNvPr id="7" name="Slide Number Placeholder 3">
            <a:extLst>
              <a:ext uri="{FF2B5EF4-FFF2-40B4-BE49-F238E27FC236}">
                <a16:creationId xmlns:a16="http://schemas.microsoft.com/office/drawing/2014/main" id="{CC1C9C2D-25BC-8C2E-9E0E-62C6DB803D94}"/>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30</a:t>
            </a:fld>
            <a:endParaRPr lang="en-US"/>
          </a:p>
        </p:txBody>
      </p:sp>
    </p:spTree>
    <p:extLst>
      <p:ext uri="{BB962C8B-B14F-4D97-AF65-F5344CB8AC3E}">
        <p14:creationId xmlns:p14="http://schemas.microsoft.com/office/powerpoint/2010/main" val="1874449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4029F-96EE-8AB0-D8CC-37D9AC3358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57D820-F75E-36ED-BC50-E6BB22BC5A4A}"/>
              </a:ext>
            </a:extLst>
          </p:cNvPr>
          <p:cNvSpPr>
            <a:spLocks noGrp="1"/>
          </p:cNvSpPr>
          <p:nvPr>
            <p:ph type="title"/>
          </p:nvPr>
        </p:nvSpPr>
        <p:spPr/>
        <p:txBody>
          <a:bodyPr/>
          <a:lstStyle/>
          <a:p>
            <a:r>
              <a:rPr lang="en-US" sz="4000" dirty="0">
                <a:solidFill>
                  <a:schemeClr val="bg1"/>
                </a:solidFill>
                <a:latin typeface="Arial"/>
                <a:cs typeface="Arial"/>
              </a:rPr>
              <a:t>Support for Linux and Windows</a:t>
            </a:r>
            <a:endParaRPr lang="en-US" sz="4000" dirty="0">
              <a:solidFill>
                <a:schemeClr val="bg1"/>
              </a:solidFill>
              <a:latin typeface="Arial" panose="020B0604020202020204" pitchFamily="34" charset="0"/>
              <a:cs typeface="Arial" panose="020B0604020202020204" pitchFamily="34" charset="0"/>
            </a:endParaRPr>
          </a:p>
        </p:txBody>
      </p:sp>
      <p:graphicFrame>
        <p:nvGraphicFramePr>
          <p:cNvPr id="4" name="Content Placeholder 5">
            <a:extLst>
              <a:ext uri="{FF2B5EF4-FFF2-40B4-BE49-F238E27FC236}">
                <a16:creationId xmlns:a16="http://schemas.microsoft.com/office/drawing/2014/main" id="{7C0D80F2-4B62-4A74-6B70-A0B9148510BC}"/>
              </a:ext>
            </a:extLst>
          </p:cNvPr>
          <p:cNvGraphicFramePr>
            <a:graphicFrameLocks/>
          </p:cNvGraphicFramePr>
          <p:nvPr>
            <p:extLst>
              <p:ext uri="{D42A27DB-BD31-4B8C-83A1-F6EECF244321}">
                <p14:modId xmlns:p14="http://schemas.microsoft.com/office/powerpoint/2010/main" val="2562558899"/>
              </p:ext>
            </p:extLst>
          </p:nvPr>
        </p:nvGraphicFramePr>
        <p:xfrm>
          <a:off x="150812" y="2145302"/>
          <a:ext cx="11890375" cy="2743200"/>
        </p:xfrm>
        <a:graphic>
          <a:graphicData uri="http://schemas.openxmlformats.org/drawingml/2006/table">
            <a:tbl>
              <a:tblPr firstRow="1" bandRow="1">
                <a:tableStyleId>{5C22544A-7EE6-4342-B048-85BDC9FD1C3A}</a:tableStyleId>
              </a:tblPr>
              <a:tblGrid>
                <a:gridCol w="2083594">
                  <a:extLst>
                    <a:ext uri="{9D8B030D-6E8A-4147-A177-3AD203B41FA5}">
                      <a16:colId xmlns:a16="http://schemas.microsoft.com/office/drawing/2014/main" val="1755277914"/>
                    </a:ext>
                  </a:extLst>
                </a:gridCol>
                <a:gridCol w="1030147">
                  <a:extLst>
                    <a:ext uri="{9D8B030D-6E8A-4147-A177-3AD203B41FA5}">
                      <a16:colId xmlns:a16="http://schemas.microsoft.com/office/drawing/2014/main" val="971920022"/>
                    </a:ext>
                  </a:extLst>
                </a:gridCol>
                <a:gridCol w="2453833">
                  <a:extLst>
                    <a:ext uri="{9D8B030D-6E8A-4147-A177-3AD203B41FA5}">
                      <a16:colId xmlns:a16="http://schemas.microsoft.com/office/drawing/2014/main" val="3945192157"/>
                    </a:ext>
                  </a:extLst>
                </a:gridCol>
                <a:gridCol w="2870522">
                  <a:extLst>
                    <a:ext uri="{9D8B030D-6E8A-4147-A177-3AD203B41FA5}">
                      <a16:colId xmlns:a16="http://schemas.microsoft.com/office/drawing/2014/main" val="2078755800"/>
                    </a:ext>
                  </a:extLst>
                </a:gridCol>
                <a:gridCol w="3452279">
                  <a:extLst>
                    <a:ext uri="{9D8B030D-6E8A-4147-A177-3AD203B41FA5}">
                      <a16:colId xmlns:a16="http://schemas.microsoft.com/office/drawing/2014/main" val="2918085746"/>
                    </a:ext>
                  </a:extLst>
                </a:gridCol>
              </a:tblGrid>
              <a:tr h="370840">
                <a:tc>
                  <a:txBody>
                    <a:bodyPr/>
                    <a:lstStyle/>
                    <a:p>
                      <a:r>
                        <a:rPr lang="en-US">
                          <a:latin typeface="Arial" panose="020B0604020202020204" pitchFamily="34" charset="0"/>
                          <a:cs typeface="Arial" panose="020B0604020202020204" pitchFamily="34" charset="0"/>
                        </a:rPr>
                        <a:t>Operating System</a:t>
                      </a:r>
                    </a:p>
                  </a:txBody>
                  <a:tcPr/>
                </a:tc>
                <a:tc>
                  <a:txBody>
                    <a:bodyPr/>
                    <a:lstStyle/>
                    <a:p>
                      <a:r>
                        <a:rPr lang="en-US">
                          <a:latin typeface="Arial" panose="020B0604020202020204" pitchFamily="34" charset="0"/>
                          <a:cs typeface="Arial" panose="020B0604020202020204" pitchFamily="34" charset="0"/>
                        </a:rPr>
                        <a:t>Version</a:t>
                      </a:r>
                    </a:p>
                  </a:txBody>
                  <a:tcPr/>
                </a:tc>
                <a:tc>
                  <a:txBody>
                    <a:bodyPr/>
                    <a:lstStyle/>
                    <a:p>
                      <a:r>
                        <a:rPr lang="en-US">
                          <a:latin typeface="Arial" panose="020B0604020202020204" pitchFamily="34" charset="0"/>
                          <a:cs typeface="Arial" panose="020B0604020202020204" pitchFamily="34" charset="0"/>
                        </a:rPr>
                        <a:t>Version Release Date</a:t>
                      </a:r>
                    </a:p>
                  </a:txBody>
                  <a:tcPr/>
                </a:tc>
                <a:tc>
                  <a:txBody>
                    <a:bodyPr/>
                    <a:lstStyle/>
                    <a:p>
                      <a:r>
                        <a:rPr lang="en-US">
                          <a:latin typeface="Arial" panose="020B0604020202020204" pitchFamily="34" charset="0"/>
                          <a:cs typeface="Arial" panose="020B0604020202020204" pitchFamily="34" charset="0"/>
                        </a:rPr>
                        <a:t>End of Support Date</a:t>
                      </a:r>
                    </a:p>
                  </a:txBody>
                  <a:tcPr/>
                </a:tc>
                <a:tc>
                  <a:txBody>
                    <a:bodyPr/>
                    <a:lstStyle/>
                    <a:p>
                      <a:r>
                        <a:rPr lang="en-US">
                          <a:latin typeface="Arial" panose="020B0604020202020204" pitchFamily="34" charset="0"/>
                          <a:cs typeface="Arial" panose="020B0604020202020204" pitchFamily="34" charset="0"/>
                        </a:rPr>
                        <a:t>eMetric Support Policy</a:t>
                      </a:r>
                    </a:p>
                  </a:txBody>
                  <a:tcPr/>
                </a:tc>
                <a:extLst>
                  <a:ext uri="{0D108BD9-81ED-4DB2-BD59-A6C34878D82A}">
                    <a16:rowId xmlns:a16="http://schemas.microsoft.com/office/drawing/2014/main" val="421207389"/>
                  </a:ext>
                </a:extLst>
              </a:tr>
              <a:tr h="370840">
                <a:tc>
                  <a:txBody>
                    <a:bodyPr/>
                    <a:lstStyle/>
                    <a:p>
                      <a:r>
                        <a:rPr lang="en-US">
                          <a:latin typeface="Arial" panose="020B0604020202020204" pitchFamily="34" charset="0"/>
                          <a:cs typeface="Arial" panose="020B0604020202020204" pitchFamily="34" charset="0"/>
                        </a:rPr>
                        <a:t>Linux, Fedora </a:t>
                      </a:r>
                    </a:p>
                    <a:p>
                      <a:r>
                        <a:rPr lang="en-US">
                          <a:latin typeface="Arial" panose="020B0604020202020204" pitchFamily="34" charset="0"/>
                          <a:cs typeface="Arial" panose="020B0604020202020204" pitchFamily="34" charset="0"/>
                        </a:rPr>
                        <a:t>(64-bit only)</a:t>
                      </a:r>
                    </a:p>
                  </a:txBody>
                  <a:tcPr/>
                </a:tc>
                <a:tc>
                  <a:txBody>
                    <a:bodyPr/>
                    <a:lstStyle/>
                    <a:p>
                      <a:r>
                        <a:rPr lang="en-US">
                          <a:latin typeface="Arial" panose="020B0604020202020204" pitchFamily="34" charset="0"/>
                          <a:cs typeface="Arial" panose="020B0604020202020204" pitchFamily="34" charset="0"/>
                        </a:rPr>
                        <a:t>42</a:t>
                      </a:r>
                    </a:p>
                  </a:txBody>
                  <a:tcPr/>
                </a:tc>
                <a:tc>
                  <a:txBody>
                    <a:bodyPr/>
                    <a:lstStyle/>
                    <a:p>
                      <a:r>
                        <a:rPr lang="en-US">
                          <a:latin typeface="Arial" panose="020B0604020202020204" pitchFamily="34" charset="0"/>
                          <a:cs typeface="Arial" panose="020B0604020202020204" pitchFamily="34" charset="0"/>
                        </a:rPr>
                        <a:t>April 2025</a:t>
                      </a:r>
                    </a:p>
                  </a:txBody>
                  <a:tcPr/>
                </a:tc>
                <a:tc>
                  <a:txBody>
                    <a:bodyPr/>
                    <a:lstStyle/>
                    <a:p>
                      <a:r>
                        <a:rPr lang="en-US">
                          <a:latin typeface="Arial" panose="020B0604020202020204" pitchFamily="34" charset="0"/>
                          <a:cs typeface="Arial" panose="020B0604020202020204" pitchFamily="34" charset="0"/>
                        </a:rPr>
                        <a:t>End of 2025</a:t>
                      </a:r>
                      <a:r>
                        <a:rPr lang="en-US" sz="1800" kern="1200">
                          <a:solidFill>
                            <a:schemeClr val="dk1"/>
                          </a:solidFill>
                          <a:latin typeface="Arial" panose="020B0604020202020204" pitchFamily="34" charset="0"/>
                          <a:ea typeface="+mn-ea"/>
                          <a:cs typeface="Arial" panose="020B0604020202020204" pitchFamily="34" charset="0"/>
                        </a:rPr>
                        <a:t>–</a:t>
                      </a:r>
                      <a:r>
                        <a:rPr lang="en-US">
                          <a:latin typeface="Arial" panose="020B0604020202020204" pitchFamily="34" charset="0"/>
                          <a:cs typeface="Arial" panose="020B0604020202020204" pitchFamily="34" charset="0"/>
                        </a:rPr>
                        <a:t>26 school year</a:t>
                      </a:r>
                    </a:p>
                  </a:txBody>
                  <a:tcPr/>
                </a:tc>
                <a:tc>
                  <a:txBody>
                    <a:bodyPr/>
                    <a:lstStyle/>
                    <a:p>
                      <a:r>
                        <a:rPr lang="en-US">
                          <a:latin typeface="Arial" panose="020B0604020202020204" pitchFamily="34" charset="0"/>
                          <a:cs typeface="Arial" panose="020B0604020202020204" pitchFamily="34" charset="0"/>
                        </a:rPr>
                        <a:t>eMetric supports the latest version of Fedora</a:t>
                      </a:r>
                    </a:p>
                  </a:txBody>
                  <a:tcPr/>
                </a:tc>
                <a:extLst>
                  <a:ext uri="{0D108BD9-81ED-4DB2-BD59-A6C34878D82A}">
                    <a16:rowId xmlns:a16="http://schemas.microsoft.com/office/drawing/2014/main" val="3311662008"/>
                  </a:ext>
                </a:extLst>
              </a:tr>
              <a:tr h="370840">
                <a:tc>
                  <a:txBody>
                    <a:bodyPr/>
                    <a:lstStyle/>
                    <a:p>
                      <a:r>
                        <a:rPr lang="en-US" dirty="0">
                          <a:latin typeface="Arial" panose="020B0604020202020204" pitchFamily="34" charset="0"/>
                          <a:cs typeface="Arial" panose="020B0604020202020204" pitchFamily="34" charset="0"/>
                        </a:rPr>
                        <a:t>Windows</a:t>
                      </a:r>
                    </a:p>
                  </a:txBody>
                  <a:tcPr/>
                </a:tc>
                <a:tc>
                  <a:txBody>
                    <a:bodyPr/>
                    <a:lstStyle/>
                    <a:p>
                      <a:r>
                        <a:rPr lang="en-US">
                          <a:latin typeface="Arial" panose="020B0604020202020204" pitchFamily="34" charset="0"/>
                          <a:cs typeface="Arial" panose="020B0604020202020204" pitchFamily="34" charset="0"/>
                        </a:rPr>
                        <a:t>11 (22H2, 23H2, 24H2)</a:t>
                      </a:r>
                    </a:p>
                  </a:txBody>
                  <a:tcPr/>
                </a:tc>
                <a:tc>
                  <a:txBody>
                    <a:bodyPr/>
                    <a:lstStyle/>
                    <a:p>
                      <a:r>
                        <a:rPr lang="en-US" dirty="0">
                          <a:latin typeface="Arial" panose="020B0604020202020204" pitchFamily="34" charset="0"/>
                          <a:cs typeface="Arial" panose="020B0604020202020204" pitchFamily="34" charset="0"/>
                        </a:rPr>
                        <a:t>October 2021</a:t>
                      </a:r>
                    </a:p>
                  </a:txBody>
                  <a:tcPr/>
                </a:tc>
                <a:tc>
                  <a:txBody>
                    <a:bodyPr/>
                    <a:lstStyle/>
                    <a:p>
                      <a:r>
                        <a:rPr lang="en-US">
                          <a:latin typeface="Arial" panose="020B0604020202020204" pitchFamily="34" charset="0"/>
                          <a:cs typeface="Arial" panose="020B0604020202020204" pitchFamily="34" charset="0"/>
                        </a:rPr>
                        <a:t>October 2031</a:t>
                      </a:r>
                    </a:p>
                  </a:txBody>
                  <a:tcPr/>
                </a:tc>
                <a:tc>
                  <a:txBody>
                    <a:bodyPr/>
                    <a:lstStyle/>
                    <a:p>
                      <a:r>
                        <a:rPr lang="en-US" dirty="0" err="1">
                          <a:latin typeface="Arial" panose="020B0604020202020204" pitchFamily="34" charset="0"/>
                          <a:cs typeface="Arial" panose="020B0604020202020204" pitchFamily="34" charset="0"/>
                        </a:rPr>
                        <a:t>eMetric</a:t>
                      </a:r>
                      <a:r>
                        <a:rPr lang="en-US" dirty="0">
                          <a:latin typeface="Arial" panose="020B0604020202020204" pitchFamily="34" charset="0"/>
                          <a:cs typeface="Arial" panose="020B0604020202020204" pitchFamily="34" charset="0"/>
                        </a:rPr>
                        <a:t> supports major versions of Windows that are supported by Microsoft. The latest supported minor versions of Windows are supported.</a:t>
                      </a:r>
                    </a:p>
                  </a:txBody>
                  <a:tcPr/>
                </a:tc>
                <a:extLst>
                  <a:ext uri="{0D108BD9-81ED-4DB2-BD59-A6C34878D82A}">
                    <a16:rowId xmlns:a16="http://schemas.microsoft.com/office/drawing/2014/main" val="36771975"/>
                  </a:ext>
                </a:extLst>
              </a:tr>
            </a:tbl>
          </a:graphicData>
        </a:graphic>
      </p:graphicFrame>
      <p:sp>
        <p:nvSpPr>
          <p:cNvPr id="6" name="TextBox 5">
            <a:extLst>
              <a:ext uri="{FF2B5EF4-FFF2-40B4-BE49-F238E27FC236}">
                <a16:creationId xmlns:a16="http://schemas.microsoft.com/office/drawing/2014/main" id="{1E65EE9C-7491-DF52-0A10-79ED0F777E8A}"/>
              </a:ext>
            </a:extLst>
          </p:cNvPr>
          <p:cNvSpPr txBox="1"/>
          <p:nvPr/>
        </p:nvSpPr>
        <p:spPr>
          <a:xfrm>
            <a:off x="2764352" y="6337693"/>
            <a:ext cx="6999080" cy="369332"/>
          </a:xfrm>
          <a:prstGeom prst="rect">
            <a:avLst/>
          </a:prstGeom>
          <a:noFill/>
        </p:spPr>
        <p:txBody>
          <a:bodyPr wrap="square" rtlCol="0">
            <a:spAutoFit/>
          </a:bodyPr>
          <a:lstStyle/>
          <a:p>
            <a:r>
              <a:rPr lang="en-US">
                <a:solidFill>
                  <a:srgbClr val="000000"/>
                </a:solidFill>
                <a:latin typeface="Arial" panose="020B0604020202020204" pitchFamily="34" charset="0"/>
                <a:cs typeface="Arial" panose="020B0604020202020204" pitchFamily="34" charset="0"/>
              </a:rPr>
              <a:t>Refer to page 7 of the </a:t>
            </a:r>
            <a:r>
              <a:rPr lang="en-US">
                <a:solidFill>
                  <a:srgbClr val="000000"/>
                </a:solidFill>
                <a:latin typeface="Arial" panose="020B0604020202020204" pitchFamily="34" charset="0"/>
                <a:cs typeface="Arial" panose="020B0604020202020204" pitchFamily="34" charset="0"/>
                <a:hlinkClick r:id="rId3"/>
              </a:rPr>
              <a:t>MCAS Student Kiosk Technology Guide</a:t>
            </a:r>
            <a:r>
              <a:rPr lang="en-US">
                <a:solidFill>
                  <a:srgbClr val="000000"/>
                </a:solidFill>
                <a:latin typeface="Arial" panose="020B0604020202020204" pitchFamily="34" charset="0"/>
                <a:cs typeface="Arial" panose="020B0604020202020204" pitchFamily="34" charset="0"/>
              </a:rPr>
              <a:t>.  </a:t>
            </a:r>
          </a:p>
        </p:txBody>
      </p:sp>
      <p:sp>
        <p:nvSpPr>
          <p:cNvPr id="7" name="Slide Number Placeholder 3">
            <a:extLst>
              <a:ext uri="{FF2B5EF4-FFF2-40B4-BE49-F238E27FC236}">
                <a16:creationId xmlns:a16="http://schemas.microsoft.com/office/drawing/2014/main" id="{B4B63B09-1244-4B21-0082-B9C9C04BD95C}"/>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31</a:t>
            </a:fld>
            <a:endParaRPr lang="en-US"/>
          </a:p>
        </p:txBody>
      </p:sp>
    </p:spTree>
    <p:extLst>
      <p:ext uri="{BB962C8B-B14F-4D97-AF65-F5344CB8AC3E}">
        <p14:creationId xmlns:p14="http://schemas.microsoft.com/office/powerpoint/2010/main" val="4167865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p:nvPr>
        </p:nvSpPr>
        <p:spPr/>
        <p:txBody>
          <a:bodyPr/>
          <a:lstStyle/>
          <a:p>
            <a:r>
              <a:rPr lang="en-US" sz="4000">
                <a:solidFill>
                  <a:schemeClr val="bg1"/>
                </a:solidFill>
                <a:latin typeface="Arial"/>
                <a:cs typeface="Arial"/>
              </a:rPr>
              <a:t>3. Prepare the school’s technology. </a:t>
            </a:r>
            <a:endParaRPr lang="en-US" sz="40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F2A3B78-FFAA-2A04-11C3-E229C208434A}"/>
              </a:ext>
            </a:extLst>
          </p:cNvPr>
          <p:cNvSpPr txBox="1"/>
          <p:nvPr/>
        </p:nvSpPr>
        <p:spPr>
          <a:xfrm>
            <a:off x="510576" y="1784428"/>
            <a:ext cx="10372035" cy="4401205"/>
          </a:xfrm>
          <a:prstGeom prst="rect">
            <a:avLst/>
          </a:prstGeom>
          <a:noFill/>
        </p:spPr>
        <p:txBody>
          <a:bodyPr wrap="square" rtlCol="0">
            <a:spAutoFit/>
          </a:bodyPr>
          <a:lstStyle/>
          <a:p>
            <a:pPr marL="285750" indent="-285750">
              <a:buFont typeface="Arial" panose="020B0604020202020204" pitchFamily="34" charset="0"/>
              <a:buChar char="•"/>
            </a:pPr>
            <a:r>
              <a:rPr lang="en-US" sz="2800">
                <a:latin typeface="Arial" panose="020B0604020202020204" pitchFamily="34" charset="0"/>
                <a:cs typeface="Arial" panose="020B0604020202020204" pitchFamily="34" charset="0"/>
              </a:rPr>
              <a:t>Identify any gaps in technology capacity (e.g., test-taking devices that do not meet technology specifications) and address those gaps. </a:t>
            </a:r>
          </a:p>
          <a:p>
            <a:pPr marL="285750" indent="-285750">
              <a:buFont typeface="Arial" panose="020B0604020202020204" pitchFamily="34" charset="0"/>
              <a:buChar char="•"/>
            </a:pPr>
            <a:r>
              <a:rPr lang="en-US" sz="2800">
                <a:latin typeface="Arial" panose="020B0604020202020204" pitchFamily="34" charset="0"/>
                <a:cs typeface="Arial" panose="020B0604020202020204" pitchFamily="34" charset="0"/>
              </a:rPr>
              <a:t>Plan to have enough devices for test administrators and students, including back-up devices that can be used if needed. </a:t>
            </a:r>
          </a:p>
          <a:p>
            <a:pPr marL="285750" indent="-285750">
              <a:buFont typeface="Arial" panose="020B0604020202020204" pitchFamily="34" charset="0"/>
              <a:buChar char="•"/>
            </a:pPr>
            <a:r>
              <a:rPr lang="en-US" sz="2800">
                <a:latin typeface="Arial" panose="020B0604020202020204" pitchFamily="34" charset="0"/>
                <a:cs typeface="Arial" panose="020B0604020202020204" pitchFamily="34" charset="0"/>
              </a:rPr>
              <a:t>Update firewalls, proxy and content filter servers, and sandboxing applications. </a:t>
            </a:r>
          </a:p>
          <a:p>
            <a:pPr marL="285750" indent="-285750">
              <a:buFont typeface="Arial" panose="020B0604020202020204" pitchFamily="34" charset="0"/>
              <a:buChar char="•"/>
            </a:pPr>
            <a:r>
              <a:rPr lang="en-US" sz="2800">
                <a:latin typeface="Arial" panose="020B0604020202020204" pitchFamily="34" charset="0"/>
                <a:cs typeface="Arial" panose="020B0604020202020204" pitchFamily="34" charset="0"/>
              </a:rPr>
              <a:t>Turn off operating system auto-updates during live administrations. </a:t>
            </a:r>
          </a:p>
        </p:txBody>
      </p:sp>
      <p:sp>
        <p:nvSpPr>
          <p:cNvPr id="4" name="Slide Number Placeholder 3">
            <a:extLst>
              <a:ext uri="{FF2B5EF4-FFF2-40B4-BE49-F238E27FC236}">
                <a16:creationId xmlns:a16="http://schemas.microsoft.com/office/drawing/2014/main" id="{B70732AE-7362-C559-8F66-0B2C3ADA4DDB}"/>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32</a:t>
            </a:fld>
            <a:endParaRPr lang="en-US"/>
          </a:p>
        </p:txBody>
      </p:sp>
    </p:spTree>
    <p:extLst>
      <p:ext uri="{BB962C8B-B14F-4D97-AF65-F5344CB8AC3E}">
        <p14:creationId xmlns:p14="http://schemas.microsoft.com/office/powerpoint/2010/main" val="3841916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B4E3E-B73E-2B79-85A7-C39EADFC36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7E4688-5148-E091-B2A4-6E39F288563A}"/>
              </a:ext>
            </a:extLst>
          </p:cNvPr>
          <p:cNvSpPr>
            <a:spLocks noGrp="1"/>
          </p:cNvSpPr>
          <p:nvPr>
            <p:ph type="title"/>
          </p:nvPr>
        </p:nvSpPr>
        <p:spPr/>
        <p:txBody>
          <a:bodyPr/>
          <a:lstStyle/>
          <a:p>
            <a:r>
              <a:rPr lang="en-US" sz="4000">
                <a:solidFill>
                  <a:schemeClr val="bg1"/>
                </a:solidFill>
                <a:latin typeface="Arial"/>
                <a:cs typeface="Arial"/>
              </a:rPr>
              <a:t>Network Requirements and Guidelines</a:t>
            </a:r>
            <a:endParaRPr lang="en-US" sz="40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0EB3CC9-7DE6-E661-AB0F-EF80453894D5}"/>
              </a:ext>
            </a:extLst>
          </p:cNvPr>
          <p:cNvSpPr txBox="1"/>
          <p:nvPr/>
        </p:nvSpPr>
        <p:spPr>
          <a:xfrm>
            <a:off x="718394" y="1724987"/>
            <a:ext cx="10372035" cy="4924425"/>
          </a:xfrm>
          <a:prstGeom prst="rect">
            <a:avLst/>
          </a:prstGeom>
          <a:noFill/>
        </p:spPr>
        <p:txBody>
          <a:bodyPr wrap="square" rtlCol="0">
            <a:spAutoFit/>
          </a:bodyPr>
          <a:lstStyle/>
          <a:p>
            <a:pPr marL="0" marR="0">
              <a:spcBef>
                <a:spcPts val="0"/>
              </a:spcBef>
              <a:spcAft>
                <a:spcPts val="0"/>
              </a:spcAft>
            </a:pPr>
            <a:r>
              <a:rPr lang="en-US" sz="2600" b="1" dirty="0">
                <a:solidFill>
                  <a:srgbClr val="101D35"/>
                </a:solidFill>
                <a:effectLst/>
                <a:latin typeface="Arial" panose="020B0604020202020204" pitchFamily="34" charset="0"/>
                <a:ea typeface="Aptos" panose="020B0004020202020204" pitchFamily="34" charset="0"/>
                <a:cs typeface="Arial" panose="020B0604020202020204" pitchFamily="34" charset="0"/>
              </a:rPr>
              <a:t>Firewalls</a:t>
            </a:r>
          </a:p>
          <a:p>
            <a:pPr marL="342900" marR="0" indent="-342900">
              <a:spcBef>
                <a:spcPts val="0"/>
              </a:spcBef>
              <a:spcAft>
                <a:spcPts val="0"/>
              </a:spcAft>
              <a:buFont typeface="Arial" panose="020B0604020202020204" pitchFamily="34" charset="0"/>
              <a:buChar char="•"/>
            </a:pPr>
            <a:r>
              <a:rPr lang="en-US" sz="2000" dirty="0">
                <a:solidFill>
                  <a:srgbClr val="101D35"/>
                </a:solidFill>
                <a:effectLst/>
                <a:latin typeface="Arial" panose="020B0604020202020204" pitchFamily="34" charset="0"/>
                <a:ea typeface="Aptos" panose="020B0004020202020204" pitchFamily="34" charset="0"/>
                <a:cs typeface="Arial" panose="020B0604020202020204" pitchFamily="34" charset="0"/>
              </a:rPr>
              <a:t>Allow traffic through ports 80 and 443.</a:t>
            </a:r>
          </a:p>
          <a:p>
            <a:pPr marL="0" marR="0">
              <a:spcBef>
                <a:spcPts val="0"/>
              </a:spcBef>
              <a:spcAft>
                <a:spcPts val="0"/>
              </a:spcAft>
            </a:pPr>
            <a:endParaRPr lang="en-US" b="1" dirty="0">
              <a:solidFill>
                <a:srgbClr val="101D35"/>
              </a:solidFill>
              <a:latin typeface="Arial" panose="020B0604020202020204" pitchFamily="34" charset="0"/>
              <a:ea typeface="Aptos" panose="020B0004020202020204" pitchFamily="34" charset="0"/>
              <a:cs typeface="Arial" panose="020B0604020202020204" pitchFamily="34" charset="0"/>
            </a:endParaRPr>
          </a:p>
          <a:p>
            <a:r>
              <a:rPr lang="en-US" sz="2600" b="1" dirty="0">
                <a:solidFill>
                  <a:srgbClr val="101D35"/>
                </a:solidFill>
                <a:latin typeface="Arial" panose="020B0604020202020204" pitchFamily="34" charset="0"/>
                <a:cs typeface="Arial" panose="020B0604020202020204" pitchFamily="34" charset="0"/>
              </a:rPr>
              <a:t>Proxy and Content Filter Servers</a:t>
            </a:r>
          </a:p>
          <a:p>
            <a:pPr marL="342900" indent="-342900">
              <a:buFont typeface="Arial" panose="020B0604020202020204" pitchFamily="34" charset="0"/>
              <a:buChar char="•"/>
            </a:pPr>
            <a:r>
              <a:rPr lang="en-US" sz="2000" dirty="0">
                <a:solidFill>
                  <a:srgbClr val="101D35"/>
                </a:solidFill>
                <a:effectLst/>
                <a:latin typeface="Arial" panose="020B0604020202020204" pitchFamily="34" charset="0"/>
                <a:ea typeface="Aptos" panose="020B0004020202020204" pitchFamily="34" charset="0"/>
                <a:cs typeface="Arial" panose="020B0604020202020204" pitchFamily="34" charset="0"/>
              </a:rPr>
              <a:t>List of URLs to allow on ports 80 and 443 available on page 5 of the </a:t>
            </a:r>
            <a:r>
              <a:rPr lang="en-US" sz="2000" dirty="0">
                <a:solidFill>
                  <a:srgbClr val="101D35"/>
                </a:solidFill>
                <a:effectLst/>
                <a:latin typeface="Arial" panose="020B0604020202020204" pitchFamily="34" charset="0"/>
                <a:ea typeface="Aptos" panose="020B0004020202020204" pitchFamily="34" charset="0"/>
                <a:cs typeface="Arial" panose="020B0604020202020204" pitchFamily="34" charset="0"/>
                <a:hlinkClick r:id="rId3"/>
              </a:rPr>
              <a:t>MCAS Student Kiosk T</a:t>
            </a:r>
            <a:r>
              <a:rPr lang="en-US" sz="2000" dirty="0">
                <a:solidFill>
                  <a:srgbClr val="101D35"/>
                </a:solidFill>
                <a:latin typeface="Arial" panose="020B0604020202020204" pitchFamily="34" charset="0"/>
                <a:ea typeface="Aptos" panose="020B0004020202020204" pitchFamily="34" charset="0"/>
                <a:cs typeface="Arial" panose="020B0604020202020204" pitchFamily="34" charset="0"/>
                <a:hlinkClick r:id="rId3"/>
              </a:rPr>
              <a:t>echnology Guide</a:t>
            </a:r>
            <a:endParaRPr lang="en-US" sz="2000" dirty="0">
              <a:solidFill>
                <a:srgbClr val="101D35"/>
              </a:solidFill>
              <a:latin typeface="Arial" panose="020B0604020202020204" pitchFamily="34" charset="0"/>
              <a:ea typeface="Aptos" panose="020B0004020202020204" pitchFamily="34" charset="0"/>
              <a:cs typeface="Arial" panose="020B0604020202020204" pitchFamily="34" charset="0"/>
            </a:endParaRPr>
          </a:p>
          <a:p>
            <a:endParaRPr lang="en-US" b="1" dirty="0">
              <a:solidFill>
                <a:srgbClr val="101D35"/>
              </a:solidFill>
              <a:latin typeface="Arial" panose="020B0604020202020204" pitchFamily="34" charset="0"/>
              <a:ea typeface="Aptos" panose="020B0004020202020204" pitchFamily="34" charset="0"/>
              <a:cs typeface="Arial" panose="020B0604020202020204" pitchFamily="34" charset="0"/>
            </a:endParaRPr>
          </a:p>
          <a:p>
            <a:r>
              <a:rPr lang="en-US" sz="2600" b="1" dirty="0">
                <a:solidFill>
                  <a:srgbClr val="101D35"/>
                </a:solidFill>
                <a:latin typeface="Arial" panose="020B0604020202020204" pitchFamily="34" charset="0"/>
                <a:cs typeface="Arial" panose="020B0604020202020204" pitchFamily="34" charset="0"/>
              </a:rPr>
              <a:t>Sandboxing Applications </a:t>
            </a:r>
          </a:p>
          <a:p>
            <a:pPr marL="342900" marR="0" indent="-342900">
              <a:spcBef>
                <a:spcPts val="0"/>
              </a:spcBef>
              <a:spcAft>
                <a:spcPts val="0"/>
              </a:spcAft>
              <a:buFont typeface="Arial" panose="020B0604020202020204" pitchFamily="34" charset="0"/>
              <a:buChar char="•"/>
            </a:pPr>
            <a:r>
              <a:rPr lang="en-US" sz="2000" dirty="0">
                <a:solidFill>
                  <a:srgbClr val="101D35"/>
                </a:solidFill>
                <a:effectLst/>
                <a:latin typeface="Arial" panose="020B0604020202020204" pitchFamily="34" charset="0"/>
                <a:ea typeface="Aptos" panose="020B0004020202020204" pitchFamily="34" charset="0"/>
                <a:cs typeface="Arial" panose="020B0604020202020204" pitchFamily="34" charset="0"/>
              </a:rPr>
              <a:t>Choose network folder or local folder that is not touched by the sandboxing applications</a:t>
            </a:r>
          </a:p>
          <a:p>
            <a:pPr marL="342900" marR="0" indent="-342900">
              <a:spcBef>
                <a:spcPts val="0"/>
              </a:spcBef>
              <a:spcAft>
                <a:spcPts val="0"/>
              </a:spcAft>
              <a:buFont typeface="Arial" panose="020B0604020202020204" pitchFamily="34" charset="0"/>
              <a:buChar char="•"/>
            </a:pPr>
            <a:r>
              <a:rPr lang="en-US" sz="2000" dirty="0">
                <a:solidFill>
                  <a:srgbClr val="101D35"/>
                </a:solidFill>
                <a:effectLst/>
                <a:latin typeface="Arial" panose="020B0604020202020204" pitchFamily="34" charset="0"/>
                <a:ea typeface="Aptos" panose="020B0004020202020204" pitchFamily="34" charset="0"/>
                <a:cs typeface="Arial" panose="020B0604020202020204" pitchFamily="34" charset="0"/>
              </a:rPr>
              <a:t>Applicable for both stored response and kiosk installation folders</a:t>
            </a:r>
          </a:p>
          <a:p>
            <a:pPr marL="342900" indent="-342900">
              <a:buFont typeface="Arial" panose="020B0604020202020204" pitchFamily="34" charset="0"/>
              <a:buChar char="•"/>
            </a:pPr>
            <a:r>
              <a:rPr lang="en-US" sz="2000" dirty="0">
                <a:solidFill>
                  <a:srgbClr val="101D35"/>
                </a:solidFill>
                <a:latin typeface="Arial" panose="020B0604020202020204" pitchFamily="34" charset="0"/>
                <a:ea typeface="Aptos" panose="020B0004020202020204" pitchFamily="34" charset="0"/>
                <a:cs typeface="Arial" panose="020B0604020202020204" pitchFamily="34" charset="0"/>
              </a:rPr>
              <a:t>See page 5 of the </a:t>
            </a:r>
            <a:r>
              <a:rPr lang="en-US" sz="2000" dirty="0">
                <a:solidFill>
                  <a:srgbClr val="101D35"/>
                </a:solidFill>
                <a:latin typeface="Arial" panose="020B0604020202020204" pitchFamily="34" charset="0"/>
                <a:ea typeface="Aptos" panose="020B0004020202020204" pitchFamily="34" charset="0"/>
                <a:cs typeface="Arial" panose="020B0604020202020204" pitchFamily="34" charset="0"/>
                <a:hlinkClick r:id="rId3"/>
              </a:rPr>
              <a:t>MCAS Student Kiosk Technology Guide</a:t>
            </a:r>
            <a:endParaRPr lang="en-US" sz="2000" dirty="0">
              <a:solidFill>
                <a:srgbClr val="101D35"/>
              </a:solidFill>
              <a:latin typeface="Arial" panose="020B0604020202020204" pitchFamily="34" charset="0"/>
              <a:ea typeface="Aptos" panose="020B0004020202020204" pitchFamily="34" charset="0"/>
              <a:cs typeface="Arial" panose="020B0604020202020204" pitchFamily="34" charset="0"/>
            </a:endParaRPr>
          </a:p>
          <a:p>
            <a:endParaRPr lang="en-US" b="1" dirty="0">
              <a:solidFill>
                <a:srgbClr val="101D35"/>
              </a:solidFill>
              <a:latin typeface="Arial" panose="020B0604020202020204" pitchFamily="34" charset="0"/>
              <a:cs typeface="Arial" panose="020B0604020202020204" pitchFamily="34" charset="0"/>
            </a:endParaRPr>
          </a:p>
          <a:p>
            <a:pPr marR="0">
              <a:spcBef>
                <a:spcPts val="0"/>
              </a:spcBef>
              <a:spcAft>
                <a:spcPts val="0"/>
              </a:spcAft>
            </a:pPr>
            <a:r>
              <a:rPr lang="en-US" sz="2600" b="1" dirty="0">
                <a:solidFill>
                  <a:srgbClr val="101D35"/>
                </a:solidFill>
                <a:latin typeface="Arial" panose="020B0604020202020204" pitchFamily="34" charset="0"/>
                <a:cs typeface="Arial" panose="020B0604020202020204" pitchFamily="34" charset="0"/>
              </a:rPr>
              <a:t>Turn off operating system auto-updates during live test administrations.</a:t>
            </a:r>
          </a:p>
        </p:txBody>
      </p:sp>
      <p:sp>
        <p:nvSpPr>
          <p:cNvPr id="4" name="Slide Number Placeholder 3">
            <a:extLst>
              <a:ext uri="{FF2B5EF4-FFF2-40B4-BE49-F238E27FC236}">
                <a16:creationId xmlns:a16="http://schemas.microsoft.com/office/drawing/2014/main" id="{B821DFDE-56AA-3356-E320-184423469C19}"/>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33</a:t>
            </a:fld>
            <a:endParaRPr lang="en-US"/>
          </a:p>
        </p:txBody>
      </p:sp>
    </p:spTree>
    <p:extLst>
      <p:ext uri="{BB962C8B-B14F-4D97-AF65-F5344CB8AC3E}">
        <p14:creationId xmlns:p14="http://schemas.microsoft.com/office/powerpoint/2010/main" val="2166577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B6D6-F0C8-B229-F288-FE79D949E45A}"/>
              </a:ext>
            </a:extLst>
          </p:cNvPr>
          <p:cNvSpPr>
            <a:spLocks noGrp="1"/>
          </p:cNvSpPr>
          <p:nvPr>
            <p:ph type="title"/>
          </p:nvPr>
        </p:nvSpPr>
        <p:spPr/>
        <p:txBody>
          <a:bodyPr/>
          <a:lstStyle/>
          <a:p>
            <a:r>
              <a:rPr lang="en-US"/>
              <a:t>OneDrive</a:t>
            </a:r>
          </a:p>
        </p:txBody>
      </p:sp>
      <p:sp>
        <p:nvSpPr>
          <p:cNvPr id="3" name="Content Placeholder 2">
            <a:extLst>
              <a:ext uri="{FF2B5EF4-FFF2-40B4-BE49-F238E27FC236}">
                <a16:creationId xmlns:a16="http://schemas.microsoft.com/office/drawing/2014/main" id="{0B245C6A-5312-7A48-F596-9A6C51D6DFDF}"/>
              </a:ext>
            </a:extLst>
          </p:cNvPr>
          <p:cNvSpPr>
            <a:spLocks noGrp="1"/>
          </p:cNvSpPr>
          <p:nvPr>
            <p:ph idx="1"/>
          </p:nvPr>
        </p:nvSpPr>
        <p:spPr/>
        <p:txBody>
          <a:bodyPr>
            <a:normAutofit lnSpcReduction="10000"/>
          </a:bodyPr>
          <a:lstStyle/>
          <a:p>
            <a:r>
              <a:rPr lang="en-US" sz="2400">
                <a:solidFill>
                  <a:srgbClr val="000000"/>
                </a:solidFill>
              </a:rPr>
              <a:t>OneDrive notifications may interfere with the kiosk and student test-taking experience. If OneDrive attempts to steal the screen’s focus during testing, the kiosk will display a white screen. </a:t>
            </a:r>
          </a:p>
          <a:p>
            <a:r>
              <a:rPr lang="en-US" sz="2400">
                <a:solidFill>
                  <a:srgbClr val="000000"/>
                </a:solidFill>
              </a:rPr>
              <a:t>The student will need to click anywhere on the screen to regain focus in the kiosk, and then they will be able to resume testing where they left off. </a:t>
            </a:r>
          </a:p>
          <a:p>
            <a:r>
              <a:rPr lang="en-US" sz="2400">
                <a:solidFill>
                  <a:srgbClr val="000000"/>
                </a:solidFill>
              </a:rPr>
              <a:t>To prevent these interruptions, schools should use one of the following approaches: </a:t>
            </a:r>
          </a:p>
          <a:p>
            <a:pPr lvl="1"/>
            <a:r>
              <a:rPr lang="en-US" sz="2200">
                <a:solidFill>
                  <a:srgbClr val="000000"/>
                </a:solidFill>
              </a:rPr>
              <a:t>If OneDrive is not needed or used on student devices, schools are recommended to disable OneDrive during student testing. </a:t>
            </a:r>
            <a:br>
              <a:rPr lang="en-US" sz="2200">
                <a:solidFill>
                  <a:srgbClr val="000000"/>
                </a:solidFill>
              </a:rPr>
            </a:br>
            <a:r>
              <a:rPr lang="en-US" sz="2200" b="1">
                <a:solidFill>
                  <a:srgbClr val="000000"/>
                </a:solidFill>
              </a:rPr>
              <a:t>OR</a:t>
            </a:r>
          </a:p>
          <a:p>
            <a:pPr lvl="1"/>
            <a:r>
              <a:rPr lang="en-US" sz="2200">
                <a:solidFill>
                  <a:srgbClr val="000000"/>
                </a:solidFill>
              </a:rPr>
              <a:t>If OneDrive cannot be disabled, the technology coordinator should take the necessary steps to prevent any actions, including file sharing or synchronization and administration updates to OneDrive settings, that would trigger a OneDrive notification during student testing.</a:t>
            </a:r>
            <a:endParaRPr lang="en-US" sz="2200"/>
          </a:p>
          <a:p>
            <a:endParaRPr lang="en-US"/>
          </a:p>
        </p:txBody>
      </p:sp>
      <p:sp>
        <p:nvSpPr>
          <p:cNvPr id="4" name="Slide Number Placeholder 3">
            <a:extLst>
              <a:ext uri="{FF2B5EF4-FFF2-40B4-BE49-F238E27FC236}">
                <a16:creationId xmlns:a16="http://schemas.microsoft.com/office/drawing/2014/main" id="{EEC0ECCC-D837-44A2-94B5-D7FC595F7A1A}"/>
              </a:ext>
            </a:extLst>
          </p:cNvPr>
          <p:cNvSpPr>
            <a:spLocks noGrp="1"/>
          </p:cNvSpPr>
          <p:nvPr>
            <p:ph type="sldNum" sz="quarter" idx="12"/>
          </p:nvPr>
        </p:nvSpPr>
        <p:spPr/>
        <p:txBody>
          <a:bodyPr/>
          <a:lstStyle/>
          <a:p>
            <a:fld id="{68A8D22E-6BC5-9E47-900C-2BB94685D9F5}" type="slidenum">
              <a:rPr lang="en-US" smtClean="0"/>
              <a:t>34</a:t>
            </a:fld>
            <a:endParaRPr lang="en-US"/>
          </a:p>
        </p:txBody>
      </p:sp>
    </p:spTree>
    <p:extLst>
      <p:ext uri="{BB962C8B-B14F-4D97-AF65-F5344CB8AC3E}">
        <p14:creationId xmlns:p14="http://schemas.microsoft.com/office/powerpoint/2010/main" val="3419257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2EC4F-A424-BEDF-92EA-F7722F5351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00E26A-5456-C47B-61BE-8307B2C457D0}"/>
              </a:ext>
            </a:extLst>
          </p:cNvPr>
          <p:cNvSpPr>
            <a:spLocks noGrp="1"/>
          </p:cNvSpPr>
          <p:nvPr>
            <p:ph type="title"/>
          </p:nvPr>
        </p:nvSpPr>
        <p:spPr/>
        <p:txBody>
          <a:bodyPr/>
          <a:lstStyle/>
          <a:p>
            <a:r>
              <a:rPr lang="en-US" sz="4000">
                <a:solidFill>
                  <a:schemeClr val="bg1"/>
                </a:solidFill>
                <a:latin typeface="Arial"/>
                <a:cs typeface="Arial"/>
              </a:rPr>
              <a:t>Accommodations with Supported OS</a:t>
            </a:r>
            <a:endParaRPr lang="en-US" sz="4000">
              <a:solidFill>
                <a:schemeClr val="bg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86FDB612-2576-E5BB-2845-7F8060C528C9}"/>
              </a:ext>
            </a:extLst>
          </p:cNvPr>
          <p:cNvSpPr>
            <a:spLocks noGrp="1"/>
          </p:cNvSpPr>
          <p:nvPr>
            <p:ph idx="1"/>
          </p:nvPr>
        </p:nvSpPr>
        <p:spPr/>
        <p:txBody>
          <a:bodyPr/>
          <a:lstStyle/>
          <a:p>
            <a:r>
              <a:rPr lang="en-US">
                <a:solidFill>
                  <a:schemeClr val="tx1"/>
                </a:solidFill>
              </a:rPr>
              <a:t>Certain accommodations in the MCAS Student Kiosk are only supported on specific operating systems as described in the table below.</a:t>
            </a:r>
          </a:p>
          <a:p>
            <a:endParaRPr lang="en-US"/>
          </a:p>
        </p:txBody>
      </p:sp>
      <p:graphicFrame>
        <p:nvGraphicFramePr>
          <p:cNvPr id="5" name="Table 4">
            <a:extLst>
              <a:ext uri="{FF2B5EF4-FFF2-40B4-BE49-F238E27FC236}">
                <a16:creationId xmlns:a16="http://schemas.microsoft.com/office/drawing/2014/main" id="{BFA8DD48-C66C-4DBF-554B-020370F157F9}"/>
              </a:ext>
            </a:extLst>
          </p:cNvPr>
          <p:cNvGraphicFramePr>
            <a:graphicFrameLocks noGrp="1"/>
          </p:cNvGraphicFramePr>
          <p:nvPr>
            <p:extLst>
              <p:ext uri="{D42A27DB-BD31-4B8C-83A1-F6EECF244321}">
                <p14:modId xmlns:p14="http://schemas.microsoft.com/office/powerpoint/2010/main" val="1203999356"/>
              </p:ext>
            </p:extLst>
          </p:nvPr>
        </p:nvGraphicFramePr>
        <p:xfrm>
          <a:off x="2005938" y="2618796"/>
          <a:ext cx="8788483" cy="2987040"/>
        </p:xfrm>
        <a:graphic>
          <a:graphicData uri="http://schemas.openxmlformats.org/drawingml/2006/table">
            <a:tbl>
              <a:tblPr firstRow="1" bandRow="1">
                <a:tableStyleId>{5C22544A-7EE6-4342-B048-85BDC9FD1C3A}</a:tableStyleId>
              </a:tblPr>
              <a:tblGrid>
                <a:gridCol w="3899889">
                  <a:extLst>
                    <a:ext uri="{9D8B030D-6E8A-4147-A177-3AD203B41FA5}">
                      <a16:colId xmlns:a16="http://schemas.microsoft.com/office/drawing/2014/main" val="2106383416"/>
                    </a:ext>
                  </a:extLst>
                </a:gridCol>
                <a:gridCol w="4888594">
                  <a:extLst>
                    <a:ext uri="{9D8B030D-6E8A-4147-A177-3AD203B41FA5}">
                      <a16:colId xmlns:a16="http://schemas.microsoft.com/office/drawing/2014/main" val="3606048149"/>
                    </a:ext>
                  </a:extLst>
                </a:gridCol>
              </a:tblGrid>
              <a:tr h="370840">
                <a:tc>
                  <a:txBody>
                    <a:bodyPr/>
                    <a:lstStyle/>
                    <a:p>
                      <a:r>
                        <a:rPr lang="en-US" sz="2000">
                          <a:latin typeface="Arial" panose="020B0604020202020204" pitchFamily="34" charset="0"/>
                          <a:cs typeface="Arial" panose="020B0604020202020204" pitchFamily="34" charset="0"/>
                        </a:rPr>
                        <a:t>Accommodation</a:t>
                      </a:r>
                    </a:p>
                  </a:txBody>
                  <a:tcPr/>
                </a:tc>
                <a:tc>
                  <a:txBody>
                    <a:bodyPr/>
                    <a:lstStyle/>
                    <a:p>
                      <a:r>
                        <a:rPr lang="en-US" sz="2000">
                          <a:latin typeface="Arial" panose="020B0604020202020204" pitchFamily="34" charset="0"/>
                          <a:cs typeface="Arial" panose="020B0604020202020204" pitchFamily="34" charset="0"/>
                        </a:rPr>
                        <a:t>Supported Operating System</a:t>
                      </a:r>
                    </a:p>
                  </a:txBody>
                  <a:tcPr/>
                </a:tc>
                <a:extLst>
                  <a:ext uri="{0D108BD9-81ED-4DB2-BD59-A6C34878D82A}">
                    <a16:rowId xmlns:a16="http://schemas.microsoft.com/office/drawing/2014/main" val="1551173602"/>
                  </a:ext>
                </a:extLst>
              </a:tr>
              <a:tr h="370840">
                <a:tc>
                  <a:txBody>
                    <a:bodyPr/>
                    <a:lstStyle/>
                    <a:p>
                      <a:r>
                        <a:rPr lang="en-US" sz="2000">
                          <a:latin typeface="Arial" panose="020B0604020202020204" pitchFamily="34" charset="0"/>
                          <a:cs typeface="Arial" panose="020B0604020202020204" pitchFamily="34" charset="0"/>
                        </a:rPr>
                        <a:t>Compatible Assistive Technology</a:t>
                      </a:r>
                    </a:p>
                  </a:txBody>
                  <a:tcPr/>
                </a:tc>
                <a:tc>
                  <a:txBody>
                    <a:bodyPr/>
                    <a:lstStyle/>
                    <a:p>
                      <a:r>
                        <a:rPr lang="en-US" sz="2000">
                          <a:latin typeface="Arial" panose="020B0604020202020204" pitchFamily="34" charset="0"/>
                          <a:cs typeface="Arial" panose="020B0604020202020204" pitchFamily="34" charset="0"/>
                        </a:rPr>
                        <a:t>Windows</a:t>
                      </a:r>
                    </a:p>
                  </a:txBody>
                  <a:tcPr/>
                </a:tc>
                <a:extLst>
                  <a:ext uri="{0D108BD9-81ED-4DB2-BD59-A6C34878D82A}">
                    <a16:rowId xmlns:a16="http://schemas.microsoft.com/office/drawing/2014/main" val="3279477373"/>
                  </a:ext>
                </a:extLst>
              </a:tr>
              <a:tr h="370840">
                <a:tc>
                  <a:txBody>
                    <a:bodyPr/>
                    <a:lstStyle/>
                    <a:p>
                      <a:r>
                        <a:rPr lang="en-US" sz="2000">
                          <a:latin typeface="Arial" panose="020B0604020202020204" pitchFamily="34" charset="0"/>
                          <a:cs typeface="Arial" panose="020B0604020202020204" pitchFamily="34" charset="0"/>
                        </a:rPr>
                        <a:t>Mouse Pointer</a:t>
                      </a:r>
                    </a:p>
                  </a:txBody>
                  <a:tcPr/>
                </a:tc>
                <a:tc>
                  <a:txBody>
                    <a:bodyPr/>
                    <a:lstStyle/>
                    <a:p>
                      <a:r>
                        <a:rPr lang="en-US" sz="2000">
                          <a:latin typeface="Arial" panose="020B0604020202020204" pitchFamily="34" charset="0"/>
                          <a:cs typeface="Arial" panose="020B0604020202020204" pitchFamily="34" charset="0"/>
                        </a:rPr>
                        <a:t>Windows, macOS, ChromeOS, iPadOS*</a:t>
                      </a:r>
                    </a:p>
                  </a:txBody>
                  <a:tcPr/>
                </a:tc>
                <a:extLst>
                  <a:ext uri="{0D108BD9-81ED-4DB2-BD59-A6C34878D82A}">
                    <a16:rowId xmlns:a16="http://schemas.microsoft.com/office/drawing/2014/main" val="361805920"/>
                  </a:ext>
                </a:extLst>
              </a:tr>
              <a:tr h="370840">
                <a:tc>
                  <a:txBody>
                    <a:bodyPr/>
                    <a:lstStyle/>
                    <a:p>
                      <a:r>
                        <a:rPr lang="en-US" sz="2000">
                          <a:latin typeface="Arial" panose="020B0604020202020204" pitchFamily="34" charset="0"/>
                          <a:cs typeface="Arial" panose="020B0604020202020204" pitchFamily="34" charset="0"/>
                        </a:rPr>
                        <a:t>Screen Reader</a:t>
                      </a:r>
                    </a:p>
                  </a:txBody>
                  <a:tcPr/>
                </a:tc>
                <a:tc>
                  <a:txBody>
                    <a:bodyPr/>
                    <a:lstStyle/>
                    <a:p>
                      <a:r>
                        <a:rPr lang="en-US" sz="2000">
                          <a:latin typeface="Arial" panose="020B0604020202020204" pitchFamily="34" charset="0"/>
                          <a:cs typeface="Arial" panose="020B0604020202020204" pitchFamily="34" charset="0"/>
                        </a:rPr>
                        <a:t>Windows (NVDA, Jaws)</a:t>
                      </a:r>
                    </a:p>
                  </a:txBody>
                  <a:tcPr/>
                </a:tc>
                <a:extLst>
                  <a:ext uri="{0D108BD9-81ED-4DB2-BD59-A6C34878D82A}">
                    <a16:rowId xmlns:a16="http://schemas.microsoft.com/office/drawing/2014/main" val="1062373531"/>
                  </a:ext>
                </a:extLst>
              </a:tr>
              <a:tr h="370840">
                <a:tc>
                  <a:txBody>
                    <a:bodyPr/>
                    <a:lstStyle/>
                    <a:p>
                      <a:r>
                        <a:rPr lang="en-US" sz="2000">
                          <a:latin typeface="Arial" panose="020B0604020202020204" pitchFamily="34" charset="0"/>
                          <a:cs typeface="Arial" panose="020B0604020202020204" pitchFamily="34" charset="0"/>
                        </a:rPr>
                        <a:t>Speech-to-Text Standard</a:t>
                      </a:r>
                    </a:p>
                    <a:p>
                      <a:r>
                        <a:rPr lang="en-US" sz="2000">
                          <a:latin typeface="Arial" panose="020B0604020202020204" pitchFamily="34" charset="0"/>
                          <a:cs typeface="Arial" panose="020B0604020202020204" pitchFamily="34" charset="0"/>
                        </a:rPr>
                        <a:t>Speech-to-Text Special Access</a:t>
                      </a:r>
                    </a:p>
                  </a:txBody>
                  <a:tcPr/>
                </a:tc>
                <a:tc>
                  <a:txBody>
                    <a:bodyPr/>
                    <a:lstStyle/>
                    <a:p>
                      <a:r>
                        <a:rPr lang="en-US" sz="2000">
                          <a:latin typeface="Arial" panose="020B0604020202020204" pitchFamily="34" charset="0"/>
                          <a:cs typeface="Arial" panose="020B0604020202020204" pitchFamily="34" charset="0"/>
                        </a:rPr>
                        <a:t>Windows, macOS, ChromeOS, iPadOS</a:t>
                      </a:r>
                    </a:p>
                  </a:txBody>
                  <a:tcPr/>
                </a:tc>
                <a:extLst>
                  <a:ext uri="{0D108BD9-81ED-4DB2-BD59-A6C34878D82A}">
                    <a16:rowId xmlns:a16="http://schemas.microsoft.com/office/drawing/2014/main" val="2708302590"/>
                  </a:ext>
                </a:extLst>
              </a:tr>
              <a:tr h="370840">
                <a:tc>
                  <a:txBody>
                    <a:bodyPr/>
                    <a:lstStyle/>
                    <a:p>
                      <a:r>
                        <a:rPr lang="en-US" sz="2000">
                          <a:latin typeface="Arial" panose="020B0604020202020204" pitchFamily="34" charset="0"/>
                          <a:cs typeface="Arial" panose="020B0604020202020204" pitchFamily="34" charset="0"/>
                        </a:rPr>
                        <a:t>Word Prediction Standard</a:t>
                      </a:r>
                    </a:p>
                    <a:p>
                      <a:r>
                        <a:rPr lang="en-US" sz="2000">
                          <a:latin typeface="Arial" panose="020B0604020202020204" pitchFamily="34" charset="0"/>
                          <a:cs typeface="Arial" panose="020B0604020202020204" pitchFamily="34" charset="0"/>
                        </a:rPr>
                        <a:t>Word Prediction Special Access</a:t>
                      </a:r>
                    </a:p>
                  </a:txBody>
                  <a:tcPr/>
                </a:tc>
                <a:tc>
                  <a:txBody>
                    <a:bodyPr/>
                    <a:lstStyle/>
                    <a:p>
                      <a:r>
                        <a:rPr lang="en-US" sz="2000">
                          <a:latin typeface="Arial" panose="020B0604020202020204" pitchFamily="34" charset="0"/>
                          <a:cs typeface="Arial" panose="020B0604020202020204" pitchFamily="34" charset="0"/>
                        </a:rPr>
                        <a:t>Windows, macOS, ChromeOS, iPadOS</a:t>
                      </a:r>
                    </a:p>
                  </a:txBody>
                  <a:tcPr/>
                </a:tc>
                <a:extLst>
                  <a:ext uri="{0D108BD9-81ED-4DB2-BD59-A6C34878D82A}">
                    <a16:rowId xmlns:a16="http://schemas.microsoft.com/office/drawing/2014/main" val="2134502622"/>
                  </a:ext>
                </a:extLst>
              </a:tr>
            </a:tbl>
          </a:graphicData>
        </a:graphic>
      </p:graphicFrame>
      <p:sp>
        <p:nvSpPr>
          <p:cNvPr id="6" name="TextBox 5">
            <a:extLst>
              <a:ext uri="{FF2B5EF4-FFF2-40B4-BE49-F238E27FC236}">
                <a16:creationId xmlns:a16="http://schemas.microsoft.com/office/drawing/2014/main" id="{A8344C76-E9CC-CFEF-6E96-FB873B2DEE8D}"/>
              </a:ext>
            </a:extLst>
          </p:cNvPr>
          <p:cNvSpPr txBox="1"/>
          <p:nvPr/>
        </p:nvSpPr>
        <p:spPr>
          <a:xfrm>
            <a:off x="2005938" y="5805891"/>
            <a:ext cx="8004167" cy="400110"/>
          </a:xfrm>
          <a:prstGeom prst="rect">
            <a:avLst/>
          </a:prstGeom>
          <a:noFill/>
        </p:spPr>
        <p:txBody>
          <a:bodyPr wrap="square" rtlCol="0">
            <a:spAutoFit/>
          </a:bodyPr>
          <a:lstStyle/>
          <a:p>
            <a:r>
              <a:rPr lang="en-US" sz="2000">
                <a:solidFill>
                  <a:srgbClr val="000000"/>
                </a:solidFill>
                <a:latin typeface="Arial" panose="020B0604020202020204" pitchFamily="34" charset="0"/>
                <a:cs typeface="Arial" panose="020B0604020202020204" pitchFamily="34" charset="0"/>
              </a:rPr>
              <a:t>*iPadOS: It is highly recommended to use an external mouse.</a:t>
            </a:r>
          </a:p>
        </p:txBody>
      </p:sp>
      <p:sp>
        <p:nvSpPr>
          <p:cNvPr id="7" name="Slide Number Placeholder 3">
            <a:extLst>
              <a:ext uri="{FF2B5EF4-FFF2-40B4-BE49-F238E27FC236}">
                <a16:creationId xmlns:a16="http://schemas.microsoft.com/office/drawing/2014/main" id="{DEBD6108-23E2-C85F-7EC3-7C22B5D3BB46}"/>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35</a:t>
            </a:fld>
            <a:endParaRPr lang="en-US"/>
          </a:p>
        </p:txBody>
      </p:sp>
    </p:spTree>
    <p:extLst>
      <p:ext uri="{BB962C8B-B14F-4D97-AF65-F5344CB8AC3E}">
        <p14:creationId xmlns:p14="http://schemas.microsoft.com/office/powerpoint/2010/main" val="610846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05AA6-F1D7-2EBE-66A5-9470F98BFD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7D4088-AEA8-4602-384B-01F803B69548}"/>
              </a:ext>
            </a:extLst>
          </p:cNvPr>
          <p:cNvSpPr>
            <a:spLocks noGrp="1"/>
          </p:cNvSpPr>
          <p:nvPr>
            <p:ph type="title"/>
          </p:nvPr>
        </p:nvSpPr>
        <p:spPr/>
        <p:txBody>
          <a:bodyPr/>
          <a:lstStyle/>
          <a:p>
            <a:r>
              <a:rPr lang="en-US" sz="4000">
                <a:solidFill>
                  <a:schemeClr val="bg1"/>
                </a:solidFill>
                <a:latin typeface="Arial"/>
                <a:cs typeface="Arial"/>
              </a:rPr>
              <a:t>Monitor Settings for Screen Zoom</a:t>
            </a:r>
            <a:endParaRPr lang="en-US" sz="4000">
              <a:solidFill>
                <a:schemeClr val="bg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7B907729-5223-442F-8358-61B207051CA9}"/>
              </a:ext>
            </a:extLst>
          </p:cNvPr>
          <p:cNvSpPr>
            <a:spLocks noGrp="1"/>
          </p:cNvSpPr>
          <p:nvPr>
            <p:ph idx="1"/>
          </p:nvPr>
        </p:nvSpPr>
        <p:spPr/>
        <p:txBody>
          <a:bodyPr/>
          <a:lstStyle/>
          <a:p>
            <a:r>
              <a:rPr lang="en-US">
                <a:solidFill>
                  <a:schemeClr val="tx1"/>
                </a:solidFill>
              </a:rPr>
              <a:t>Ensure that all monitors used for testing are set to the default color settings. If a student will use the screen zoom tool, review the recommended screen resolutions below.</a:t>
            </a:r>
          </a:p>
          <a:p>
            <a:endParaRPr lang="en-US"/>
          </a:p>
        </p:txBody>
      </p:sp>
      <p:sp>
        <p:nvSpPr>
          <p:cNvPr id="6" name="TextBox 5">
            <a:extLst>
              <a:ext uri="{FF2B5EF4-FFF2-40B4-BE49-F238E27FC236}">
                <a16:creationId xmlns:a16="http://schemas.microsoft.com/office/drawing/2014/main" id="{F576D2A8-02DB-02A9-BABF-6EAC8AC08AC3}"/>
              </a:ext>
            </a:extLst>
          </p:cNvPr>
          <p:cNvSpPr txBox="1"/>
          <p:nvPr/>
        </p:nvSpPr>
        <p:spPr>
          <a:xfrm>
            <a:off x="328821" y="5266746"/>
            <a:ext cx="11139590" cy="923330"/>
          </a:xfrm>
          <a:prstGeom prst="rect">
            <a:avLst/>
          </a:prstGeom>
          <a:noFill/>
        </p:spPr>
        <p:txBody>
          <a:bodyPr wrap="square" rtlCol="0">
            <a:spAutoFit/>
          </a:bodyPr>
          <a:lstStyle/>
          <a:p>
            <a:r>
              <a:rPr lang="en-US" b="1">
                <a:solidFill>
                  <a:srgbClr val="000000"/>
                </a:solidFill>
                <a:latin typeface="Arial" panose="020B0604020202020204" pitchFamily="34" charset="0"/>
                <a:cs typeface="Arial" panose="020B0604020202020204" pitchFamily="34" charset="0"/>
              </a:rPr>
              <a:t>Note: </a:t>
            </a:r>
            <a:r>
              <a:rPr lang="en-US">
                <a:solidFill>
                  <a:srgbClr val="000000"/>
                </a:solidFill>
                <a:latin typeface="Arial" panose="020B0604020202020204" pitchFamily="34" charset="0"/>
                <a:cs typeface="Arial" panose="020B0604020202020204" pitchFamily="34" charset="0"/>
              </a:rPr>
              <a:t>These are only recommended screen resolutions. Use the screen resolution the student is most comfortable with. The student or test administrator may set the zoom level within the MCAS Student Kiosk when the student logs in at the time of testing.</a:t>
            </a:r>
          </a:p>
        </p:txBody>
      </p:sp>
      <p:graphicFrame>
        <p:nvGraphicFramePr>
          <p:cNvPr id="3" name="Table 2">
            <a:extLst>
              <a:ext uri="{FF2B5EF4-FFF2-40B4-BE49-F238E27FC236}">
                <a16:creationId xmlns:a16="http://schemas.microsoft.com/office/drawing/2014/main" id="{34AE2330-02BE-1EEA-FC19-805EF099C69F}"/>
              </a:ext>
            </a:extLst>
          </p:cNvPr>
          <p:cNvGraphicFramePr>
            <a:graphicFrameLocks noGrp="1"/>
          </p:cNvGraphicFramePr>
          <p:nvPr>
            <p:extLst>
              <p:ext uri="{D42A27DB-BD31-4B8C-83A1-F6EECF244321}">
                <p14:modId xmlns:p14="http://schemas.microsoft.com/office/powerpoint/2010/main" val="881739425"/>
              </p:ext>
            </p:extLst>
          </p:nvPr>
        </p:nvGraphicFramePr>
        <p:xfrm>
          <a:off x="1489104" y="2863993"/>
          <a:ext cx="9258813" cy="1981200"/>
        </p:xfrm>
        <a:graphic>
          <a:graphicData uri="http://schemas.openxmlformats.org/drawingml/2006/table">
            <a:tbl>
              <a:tblPr firstRow="1" bandRow="1">
                <a:tableStyleId>{5C22544A-7EE6-4342-B048-85BDC9FD1C3A}</a:tableStyleId>
              </a:tblPr>
              <a:tblGrid>
                <a:gridCol w="4282201">
                  <a:extLst>
                    <a:ext uri="{9D8B030D-6E8A-4147-A177-3AD203B41FA5}">
                      <a16:colId xmlns:a16="http://schemas.microsoft.com/office/drawing/2014/main" val="4293162183"/>
                    </a:ext>
                  </a:extLst>
                </a:gridCol>
                <a:gridCol w="4976612">
                  <a:extLst>
                    <a:ext uri="{9D8B030D-6E8A-4147-A177-3AD203B41FA5}">
                      <a16:colId xmlns:a16="http://schemas.microsoft.com/office/drawing/2014/main" val="809542813"/>
                    </a:ext>
                  </a:extLst>
                </a:gridCol>
              </a:tblGrid>
              <a:tr h="370840">
                <a:tc>
                  <a:txBody>
                    <a:bodyPr/>
                    <a:lstStyle/>
                    <a:p>
                      <a:r>
                        <a:rPr lang="en-US" sz="2000">
                          <a:latin typeface="Arial" panose="020B0604020202020204" pitchFamily="34" charset="0"/>
                          <a:cs typeface="Arial" panose="020B0604020202020204" pitchFamily="34" charset="0"/>
                        </a:rPr>
                        <a:t>Required Zoom Level for Student</a:t>
                      </a:r>
                    </a:p>
                  </a:txBody>
                  <a:tcPr/>
                </a:tc>
                <a:tc>
                  <a:txBody>
                    <a:bodyPr/>
                    <a:lstStyle/>
                    <a:p>
                      <a:r>
                        <a:rPr lang="en-US" sz="2000">
                          <a:latin typeface="Arial" panose="020B0604020202020204" pitchFamily="34" charset="0"/>
                          <a:cs typeface="Arial" panose="020B0604020202020204" pitchFamily="34" charset="0"/>
                        </a:rPr>
                        <a:t>Recommended Screen Resolution</a:t>
                      </a:r>
                    </a:p>
                  </a:txBody>
                  <a:tcPr/>
                </a:tc>
                <a:extLst>
                  <a:ext uri="{0D108BD9-81ED-4DB2-BD59-A6C34878D82A}">
                    <a16:rowId xmlns:a16="http://schemas.microsoft.com/office/drawing/2014/main" val="2882836146"/>
                  </a:ext>
                </a:extLst>
              </a:tr>
              <a:tr h="370840">
                <a:tc>
                  <a:txBody>
                    <a:bodyPr/>
                    <a:lstStyle/>
                    <a:p>
                      <a:r>
                        <a:rPr lang="en-US" sz="2000">
                          <a:latin typeface="Arial" panose="020B0604020202020204" pitchFamily="34" charset="0"/>
                          <a:cs typeface="Arial" panose="020B0604020202020204" pitchFamily="34" charset="0"/>
                        </a:rPr>
                        <a:t>100% (no zoom)</a:t>
                      </a:r>
                    </a:p>
                  </a:txBody>
                  <a:tcPr/>
                </a:tc>
                <a:tc>
                  <a:txBody>
                    <a:bodyPr/>
                    <a:lstStyle/>
                    <a:p>
                      <a:r>
                        <a:rPr lang="en-US" sz="2000">
                          <a:latin typeface="Arial" panose="020B0604020202020204" pitchFamily="34" charset="0"/>
                          <a:cs typeface="Arial" panose="020B0604020202020204" pitchFamily="34" charset="0"/>
                        </a:rPr>
                        <a:t>1024 x 768 (or higher)</a:t>
                      </a:r>
                    </a:p>
                  </a:txBody>
                  <a:tcPr/>
                </a:tc>
                <a:extLst>
                  <a:ext uri="{0D108BD9-81ED-4DB2-BD59-A6C34878D82A}">
                    <a16:rowId xmlns:a16="http://schemas.microsoft.com/office/drawing/2014/main" val="1816299675"/>
                  </a:ext>
                </a:extLst>
              </a:tr>
              <a:tr h="370840">
                <a:tc>
                  <a:txBody>
                    <a:bodyPr/>
                    <a:lstStyle/>
                    <a:p>
                      <a:r>
                        <a:rPr lang="en-US" sz="2000">
                          <a:latin typeface="Arial" panose="020B0604020202020204" pitchFamily="34" charset="0"/>
                          <a:cs typeface="Arial" panose="020B0604020202020204" pitchFamily="34" charset="0"/>
                        </a:rPr>
                        <a:t>150%</a:t>
                      </a:r>
                    </a:p>
                  </a:txBody>
                  <a:tcPr/>
                </a:tc>
                <a:tc>
                  <a:txBody>
                    <a:bodyPr/>
                    <a:lstStyle/>
                    <a:p>
                      <a:r>
                        <a:rPr lang="en-US" sz="2000">
                          <a:latin typeface="Arial" panose="020B0604020202020204" pitchFamily="34" charset="0"/>
                          <a:cs typeface="Arial" panose="020B0604020202020204" pitchFamily="34" charset="0"/>
                        </a:rPr>
                        <a:t>1920 x 1080 (or higher)</a:t>
                      </a:r>
                    </a:p>
                  </a:txBody>
                  <a:tcPr/>
                </a:tc>
                <a:extLst>
                  <a:ext uri="{0D108BD9-81ED-4DB2-BD59-A6C34878D82A}">
                    <a16:rowId xmlns:a16="http://schemas.microsoft.com/office/drawing/2014/main" val="1026193582"/>
                  </a:ext>
                </a:extLst>
              </a:tr>
              <a:tr h="370840">
                <a:tc>
                  <a:txBody>
                    <a:bodyPr/>
                    <a:lstStyle/>
                    <a:p>
                      <a:r>
                        <a:rPr lang="en-US" sz="2000">
                          <a:latin typeface="Arial" panose="020B0604020202020204" pitchFamily="34" charset="0"/>
                          <a:cs typeface="Arial" panose="020B0604020202020204" pitchFamily="34" charset="0"/>
                        </a:rPr>
                        <a:t>200%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cs typeface="Arial" panose="020B0604020202020204" pitchFamily="34" charset="0"/>
                        </a:rPr>
                        <a:t>1920 x 1080 (or higher)</a:t>
                      </a:r>
                    </a:p>
                  </a:txBody>
                  <a:tcPr/>
                </a:tc>
                <a:extLst>
                  <a:ext uri="{0D108BD9-81ED-4DB2-BD59-A6C34878D82A}">
                    <a16:rowId xmlns:a16="http://schemas.microsoft.com/office/drawing/2014/main" val="3026588847"/>
                  </a:ext>
                </a:extLst>
              </a:tr>
              <a:tr h="370840">
                <a:tc>
                  <a:txBody>
                    <a:bodyPr/>
                    <a:lstStyle/>
                    <a:p>
                      <a:r>
                        <a:rPr lang="en-US" sz="2000">
                          <a:latin typeface="Arial" panose="020B0604020202020204" pitchFamily="34" charset="0"/>
                          <a:cs typeface="Arial" panose="020B0604020202020204" pitchFamily="34" charset="0"/>
                        </a:rPr>
                        <a:t>300%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cs typeface="Arial" panose="020B0604020202020204" pitchFamily="34" charset="0"/>
                        </a:rPr>
                        <a:t>1920 x 1080 (or higher)</a:t>
                      </a:r>
                    </a:p>
                  </a:txBody>
                  <a:tcPr/>
                </a:tc>
                <a:extLst>
                  <a:ext uri="{0D108BD9-81ED-4DB2-BD59-A6C34878D82A}">
                    <a16:rowId xmlns:a16="http://schemas.microsoft.com/office/drawing/2014/main" val="2054261022"/>
                  </a:ext>
                </a:extLst>
              </a:tr>
            </a:tbl>
          </a:graphicData>
        </a:graphic>
      </p:graphicFrame>
      <p:sp>
        <p:nvSpPr>
          <p:cNvPr id="7" name="Slide Number Placeholder 3">
            <a:extLst>
              <a:ext uri="{FF2B5EF4-FFF2-40B4-BE49-F238E27FC236}">
                <a16:creationId xmlns:a16="http://schemas.microsoft.com/office/drawing/2014/main" id="{98068934-DADE-E1D1-FD39-5DFF2C38976D}"/>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36</a:t>
            </a:fld>
            <a:endParaRPr lang="en-US"/>
          </a:p>
        </p:txBody>
      </p:sp>
    </p:spTree>
    <p:extLst>
      <p:ext uri="{BB962C8B-B14F-4D97-AF65-F5344CB8AC3E}">
        <p14:creationId xmlns:p14="http://schemas.microsoft.com/office/powerpoint/2010/main" val="3833895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09D61-C568-E165-FBFF-E24698F3F8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680F03-7F50-F4A4-7C26-494926AB163B}"/>
              </a:ext>
            </a:extLst>
          </p:cNvPr>
          <p:cNvSpPr>
            <a:spLocks noGrp="1"/>
          </p:cNvSpPr>
          <p:nvPr>
            <p:ph type="title"/>
          </p:nvPr>
        </p:nvSpPr>
        <p:spPr/>
        <p:txBody>
          <a:bodyPr>
            <a:normAutofit fontScale="90000"/>
          </a:bodyPr>
          <a:lstStyle/>
          <a:p>
            <a:r>
              <a:rPr lang="en-US" sz="4000">
                <a:solidFill>
                  <a:schemeClr val="bg1"/>
                </a:solidFill>
                <a:latin typeface="Arial"/>
                <a:cs typeface="Arial"/>
              </a:rPr>
              <a:t>4. Review cybersecurity guidance and establish a cybersecurity plan for your school. </a:t>
            </a:r>
            <a:endParaRPr lang="en-US" sz="400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2C01210-B6AD-9D85-826C-1B8BFB681112}"/>
              </a:ext>
            </a:extLst>
          </p:cNvPr>
          <p:cNvSpPr>
            <a:spLocks noGrp="1"/>
          </p:cNvSpPr>
          <p:nvPr>
            <p:ph idx="1"/>
          </p:nvPr>
        </p:nvSpPr>
        <p:spPr/>
        <p:txBody>
          <a:bodyPr vert="horz" lIns="91440" tIns="45720" rIns="91440" bIns="45720" rtlCol="0" anchor="t">
            <a:noAutofit/>
          </a:bodyPr>
          <a:lstStyle/>
          <a:p>
            <a:pPr fontAlgn="base"/>
            <a:r>
              <a:rPr lang="en-US" sz="3200" dirty="0">
                <a:solidFill>
                  <a:schemeClr val="tx1"/>
                </a:solidFill>
              </a:rPr>
              <a:t>Review resources for cybersecurity planning to avoid issues that could arise during MCAS testing. </a:t>
            </a:r>
          </a:p>
          <a:p>
            <a:pPr lvl="1" fontAlgn="base"/>
            <a:r>
              <a:rPr lang="en-US" u="sng" dirty="0">
                <a:hlinkClick r:id="rId3"/>
              </a:rPr>
              <a:t>Massachusetts Municipal Cybersecurity Roadmap</a:t>
            </a:r>
            <a:r>
              <a:rPr lang="en-US" u="sng" dirty="0"/>
              <a:t> </a:t>
            </a:r>
          </a:p>
          <a:p>
            <a:pPr lvl="1" fontAlgn="base"/>
            <a:r>
              <a:rPr lang="en-US" u="sng" dirty="0">
                <a:hlinkClick r:id="rId4"/>
              </a:rPr>
              <a:t>Cybersecurity Best Practices</a:t>
            </a:r>
            <a:r>
              <a:rPr lang="en-US" u="sng" dirty="0"/>
              <a:t> </a:t>
            </a:r>
          </a:p>
          <a:p>
            <a:pPr lvl="1" fontAlgn="base"/>
            <a:r>
              <a:rPr lang="en-US" u="sng" dirty="0">
                <a:hlinkClick r:id="rId5"/>
              </a:rPr>
              <a:t>Protecting Our Future: Partnering to Safeguard K–12 Organizations from Cybersecurity Threats</a:t>
            </a:r>
            <a:r>
              <a:rPr lang="en-US" dirty="0"/>
              <a:t> </a:t>
            </a:r>
          </a:p>
          <a:p>
            <a:pPr lvl="1" fontAlgn="base"/>
            <a:r>
              <a:rPr lang="en-US" u="sng" dirty="0">
                <a:hlinkClick r:id="rId6"/>
              </a:rPr>
              <a:t>National Institute of Standards and Technology (NIST) Cybersecurity Framework</a:t>
            </a:r>
            <a:r>
              <a:rPr lang="en-US" dirty="0"/>
              <a:t> </a:t>
            </a:r>
          </a:p>
          <a:p>
            <a:pPr lvl="1" fontAlgn="base"/>
            <a:r>
              <a:rPr lang="en-US" u="sng" dirty="0">
                <a:hlinkClick r:id="rId7"/>
              </a:rPr>
              <a:t>K12 SIX Essentials Series</a:t>
            </a:r>
            <a:r>
              <a:rPr lang="en-US" dirty="0"/>
              <a:t> </a:t>
            </a:r>
          </a:p>
          <a:p>
            <a:pPr lvl="1" fontAlgn="base"/>
            <a:r>
              <a:rPr lang="en-US" u="sng" dirty="0">
                <a:hlinkClick r:id="rId8"/>
              </a:rPr>
              <a:t>CISA Cyber Essentials Starter Kit</a:t>
            </a:r>
            <a:r>
              <a:rPr lang="en-US" dirty="0"/>
              <a:t> </a:t>
            </a:r>
          </a:p>
          <a:p>
            <a:pPr fontAlgn="base"/>
            <a:r>
              <a:rPr lang="en-US" sz="3200" dirty="0">
                <a:solidFill>
                  <a:schemeClr val="tx1"/>
                </a:solidFill>
              </a:rPr>
              <a:t>Email DESE’s Office of Educational Technology at </a:t>
            </a:r>
            <a:r>
              <a:rPr lang="en-US" sz="3200" dirty="0">
                <a:hlinkClick r:id="rId9"/>
              </a:rPr>
              <a:t>k12edtech@mass.gov</a:t>
            </a:r>
            <a:r>
              <a:rPr lang="en-US" sz="3200" dirty="0"/>
              <a:t> </a:t>
            </a:r>
            <a:r>
              <a:rPr lang="en-US" sz="3200" dirty="0">
                <a:solidFill>
                  <a:schemeClr val="tx1"/>
                </a:solidFill>
              </a:rPr>
              <a:t>with questions. </a:t>
            </a:r>
          </a:p>
        </p:txBody>
      </p:sp>
      <p:sp>
        <p:nvSpPr>
          <p:cNvPr id="4" name="Slide Number Placeholder 3">
            <a:extLst>
              <a:ext uri="{FF2B5EF4-FFF2-40B4-BE49-F238E27FC236}">
                <a16:creationId xmlns:a16="http://schemas.microsoft.com/office/drawing/2014/main" id="{EB2C7DE1-D1DB-AE49-0243-5779F1FDBC52}"/>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37</a:t>
            </a:fld>
            <a:endParaRPr lang="en-US"/>
          </a:p>
        </p:txBody>
      </p:sp>
    </p:spTree>
    <p:extLst>
      <p:ext uri="{BB962C8B-B14F-4D97-AF65-F5344CB8AC3E}">
        <p14:creationId xmlns:p14="http://schemas.microsoft.com/office/powerpoint/2010/main" val="3227705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6BC6E-E30F-CF24-A958-E6B0D3CE49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C21093-7A15-B647-9A8A-FC644CC456DC}"/>
              </a:ext>
            </a:extLst>
          </p:cNvPr>
          <p:cNvSpPr>
            <a:spLocks noGrp="1"/>
          </p:cNvSpPr>
          <p:nvPr>
            <p:ph type="title"/>
          </p:nvPr>
        </p:nvSpPr>
        <p:spPr/>
        <p:txBody>
          <a:bodyPr>
            <a:normAutofit fontScale="90000"/>
          </a:bodyPr>
          <a:lstStyle/>
          <a:p>
            <a:r>
              <a:rPr lang="en-US" sz="4000">
                <a:solidFill>
                  <a:schemeClr val="bg1"/>
                </a:solidFill>
                <a:latin typeface="Arial"/>
                <a:cs typeface="Arial"/>
              </a:rPr>
              <a:t>5. Determine whether your school will participate in “Bring Your Own Device” (BYOD) for MCAS Testing.</a:t>
            </a:r>
            <a:endParaRPr lang="en-US" sz="400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DEF45AD-BD87-3824-D7A6-799B148646FD}"/>
              </a:ext>
            </a:extLst>
          </p:cNvPr>
          <p:cNvSpPr>
            <a:spLocks noGrp="1"/>
          </p:cNvSpPr>
          <p:nvPr>
            <p:ph idx="1"/>
          </p:nvPr>
        </p:nvSpPr>
        <p:spPr/>
        <p:txBody>
          <a:bodyPr vert="horz" lIns="91440" tIns="45720" rIns="91440" bIns="45720" rtlCol="0" anchor="t">
            <a:noAutofit/>
          </a:bodyPr>
          <a:lstStyle/>
          <a:p>
            <a:pPr fontAlgn="base"/>
            <a:r>
              <a:rPr lang="en-US" sz="3200">
                <a:solidFill>
                  <a:schemeClr val="tx1"/>
                </a:solidFill>
              </a:rPr>
              <a:t>A BYOD policy allows students to use their own devices for instruction. </a:t>
            </a:r>
          </a:p>
          <a:p>
            <a:pPr fontAlgn="base"/>
            <a:r>
              <a:rPr lang="en-US" sz="3200">
                <a:solidFill>
                  <a:schemeClr val="tx1"/>
                </a:solidFill>
              </a:rPr>
              <a:t>If your school uses a BYOD policy and would like to use these devices for MCAS testing, email </a:t>
            </a:r>
            <a:r>
              <a:rPr lang="en-US" sz="3200">
                <a:hlinkClick r:id="rId3"/>
              </a:rPr>
              <a:t>mcas@mass.gov</a:t>
            </a:r>
            <a:r>
              <a:rPr lang="en-US" sz="3200"/>
              <a:t> </a:t>
            </a:r>
            <a:r>
              <a:rPr lang="en-US" sz="3200">
                <a:solidFill>
                  <a:schemeClr val="tx1"/>
                </a:solidFill>
              </a:rPr>
              <a:t>for additional instructions. </a:t>
            </a:r>
          </a:p>
        </p:txBody>
      </p:sp>
      <p:sp>
        <p:nvSpPr>
          <p:cNvPr id="4" name="Slide Number Placeholder 3">
            <a:extLst>
              <a:ext uri="{FF2B5EF4-FFF2-40B4-BE49-F238E27FC236}">
                <a16:creationId xmlns:a16="http://schemas.microsoft.com/office/drawing/2014/main" id="{33D4B201-D8BA-91B7-472D-7A79FC3DEEC2}"/>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38</a:t>
            </a:fld>
            <a:endParaRPr lang="en-US"/>
          </a:p>
        </p:txBody>
      </p:sp>
    </p:spTree>
    <p:extLst>
      <p:ext uri="{BB962C8B-B14F-4D97-AF65-F5344CB8AC3E}">
        <p14:creationId xmlns:p14="http://schemas.microsoft.com/office/powerpoint/2010/main" val="2687234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9E595D-B290-4F97-8EB4-4C69E5CDB8B3}"/>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p:cNvSpPr>
            <a:spLocks noGrp="1"/>
          </p:cNvSpPr>
          <p:nvPr>
            <p:ph idx="1"/>
          </p:nvPr>
        </p:nvSpPr>
        <p:spPr>
          <a:xfrm>
            <a:off x="3122425" y="1542768"/>
            <a:ext cx="5230368" cy="4414692"/>
          </a:xfrm>
        </p:spPr>
        <p:txBody>
          <a:bodyPr anchor="ctr"/>
          <a:lstStyle/>
          <a:p>
            <a:pPr algn="ctr">
              <a:buNone/>
            </a:pPr>
            <a:r>
              <a:rPr lang="en-US" sz="4000">
                <a:solidFill>
                  <a:schemeClr val="tx1"/>
                </a:solidFill>
                <a:latin typeface="Arial" panose="020B0604020202020204" pitchFamily="34" charset="0"/>
                <a:cs typeface="Arial" panose="020B0604020202020204" pitchFamily="34" charset="0"/>
              </a:rPr>
              <a:t>Use the “Q&amp;A” feature </a:t>
            </a:r>
            <a:br>
              <a:rPr lang="en-US" sz="4000">
                <a:solidFill>
                  <a:schemeClr val="tx1"/>
                </a:solidFill>
                <a:latin typeface="Arial" panose="020B0604020202020204" pitchFamily="34" charset="0"/>
                <a:cs typeface="Arial" panose="020B0604020202020204" pitchFamily="34" charset="0"/>
              </a:rPr>
            </a:br>
            <a:r>
              <a:rPr lang="en-US" sz="4000">
                <a:solidFill>
                  <a:schemeClr val="tx1"/>
                </a:solidFill>
                <a:latin typeface="Arial" panose="020B0604020202020204" pitchFamily="34" charset="0"/>
                <a:cs typeface="Arial" panose="020B0604020202020204" pitchFamily="34" charset="0"/>
              </a:rPr>
              <a:t>to ask questions. </a:t>
            </a:r>
          </a:p>
        </p:txBody>
      </p:sp>
      <p:grpSp>
        <p:nvGrpSpPr>
          <p:cNvPr id="10" name="Group 9" descr="Image displays Q and A icon">
            <a:extLst>
              <a:ext uri="{FF2B5EF4-FFF2-40B4-BE49-F238E27FC236}">
                <a16:creationId xmlns:a16="http://schemas.microsoft.com/office/drawing/2014/main" id="{56784EC9-8324-435D-9799-DC8C165EA414}"/>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D4BCD13F-519A-48EB-A42B-56C854BB293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D4EC109F-D28E-4E1D-BD27-6766324F6596}"/>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E6220CA8-8518-4F6B-BA96-CDBBE13452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2793" y="3965796"/>
            <a:ext cx="3603678" cy="2186638"/>
          </a:xfrm>
          <a:prstGeom prst="rect">
            <a:avLst/>
          </a:prstGeom>
          <a:ln>
            <a:solidFill>
              <a:schemeClr val="bg1">
                <a:lumMod val="50000"/>
              </a:schemeClr>
            </a:solidFill>
          </a:ln>
        </p:spPr>
      </p:pic>
      <p:sp>
        <p:nvSpPr>
          <p:cNvPr id="2" name="Slide Number Placeholder 1">
            <a:extLst>
              <a:ext uri="{FF2B5EF4-FFF2-40B4-BE49-F238E27FC236}">
                <a16:creationId xmlns:a16="http://schemas.microsoft.com/office/drawing/2014/main" id="{F3BCD57F-1C6A-9FAE-8D6B-B30DC8505611}"/>
              </a:ext>
            </a:extLst>
          </p:cNvPr>
          <p:cNvSpPr>
            <a:spLocks noGrp="1"/>
          </p:cNvSpPr>
          <p:nvPr>
            <p:ph type="sldNum" sz="quarter" idx="12"/>
          </p:nvPr>
        </p:nvSpPr>
        <p:spPr/>
        <p:txBody>
          <a:bodyPr/>
          <a:lstStyle/>
          <a:p>
            <a:fld id="{68A8D22E-6BC5-9E47-900C-2BB94685D9F5}" type="slidenum">
              <a:rPr lang="en-US" smtClean="0"/>
              <a:t>39</a:t>
            </a:fld>
            <a:endParaRPr lang="en-US"/>
          </a:p>
        </p:txBody>
      </p:sp>
    </p:spTree>
    <p:extLst>
      <p:ext uri="{BB962C8B-B14F-4D97-AF65-F5344CB8AC3E}">
        <p14:creationId xmlns:p14="http://schemas.microsoft.com/office/powerpoint/2010/main" val="2963482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a:bodyPr>
          <a:lstStyle/>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Slides were emailed to participants before this session from </a:t>
            </a:r>
            <a:r>
              <a:rPr lang="en-US">
                <a:solidFill>
                  <a:srgbClr val="101D35"/>
                </a:solidFill>
                <a:latin typeface="Arial" panose="020B0604020202020204" pitchFamily="34" charset="0"/>
                <a:cs typeface="Arial" panose="020B0604020202020204" pitchFamily="34" charset="0"/>
                <a:hlinkClick r:id="rId3"/>
              </a:rPr>
              <a:t>MCASEvents@cognia.org</a:t>
            </a:r>
            <a:r>
              <a:rPr lang="en-US">
                <a:solidFill>
                  <a:srgbClr val="101D35"/>
                </a:solidFill>
                <a:latin typeface="Arial" panose="020B0604020202020204" pitchFamily="34" charset="0"/>
                <a:cs typeface="Arial" panose="020B0604020202020204" pitchFamily="34" charset="0"/>
              </a:rPr>
              <a:t>.  </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Slides are now being posted in the chat.</a:t>
            </a:r>
          </a:p>
          <a:p>
            <a:pPr lvl="2" indent="-457200">
              <a:spcBef>
                <a:spcPts val="1000"/>
              </a:spcBef>
              <a:buClrTx/>
              <a:buFont typeface="Arial" panose="020B0604020202020204" pitchFamily="34" charset="0"/>
              <a:buChar char="•"/>
            </a:pPr>
            <a:r>
              <a:rPr lang="en-US" sz="2600">
                <a:solidFill>
                  <a:srgbClr val="101D35"/>
                </a:solidFill>
                <a:latin typeface="Arial" panose="020B0604020202020204" pitchFamily="34" charset="0"/>
                <a:cs typeface="Arial" panose="020B0604020202020204" pitchFamily="34" charset="0"/>
              </a:rPr>
              <a:t>If you cannot access the slides in the chat, ask in the Q&amp;A.</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After the session, we will send the slides again to participants, and they will be posted in the MCAS Resource Center along with the recording. </a:t>
            </a:r>
          </a:p>
        </p:txBody>
      </p:sp>
      <p:sp>
        <p:nvSpPr>
          <p:cNvPr id="4" name="Slide Number Placeholder 3">
            <a:extLst>
              <a:ext uri="{FF2B5EF4-FFF2-40B4-BE49-F238E27FC236}">
                <a16:creationId xmlns:a16="http://schemas.microsoft.com/office/drawing/2014/main" id="{0AD22C82-677F-86E4-06D7-0D12E7EF5613}"/>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4</a:t>
            </a:fld>
            <a:endParaRPr lang="en-US"/>
          </a:p>
        </p:txBody>
      </p:sp>
    </p:spTree>
    <p:extLst>
      <p:ext uri="{BB962C8B-B14F-4D97-AF65-F5344CB8AC3E}">
        <p14:creationId xmlns:p14="http://schemas.microsoft.com/office/powerpoint/2010/main" val="4011166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idx="4294967295"/>
          </p:nvPr>
        </p:nvSpPr>
        <p:spPr>
          <a:xfrm>
            <a:off x="3158836" y="2882900"/>
            <a:ext cx="7356764" cy="1092200"/>
          </a:xfrm>
        </p:spPr>
        <p:txBody>
          <a:bodyPr>
            <a:normAutofit fontScale="90000"/>
          </a:bodyPr>
          <a:lstStyle/>
          <a:p>
            <a:r>
              <a:rPr lang="en-US">
                <a:solidFill>
                  <a:schemeClr val="tx1"/>
                </a:solidFill>
                <a:latin typeface="Arial" panose="020B0604020202020204" pitchFamily="34" charset="0"/>
                <a:cs typeface="Arial" panose="020B0604020202020204" pitchFamily="34" charset="0"/>
              </a:rPr>
              <a:t>4. Tasks to Complete at least Two Months Prior to Testing</a:t>
            </a:r>
          </a:p>
        </p:txBody>
      </p:sp>
      <p:sp>
        <p:nvSpPr>
          <p:cNvPr id="3" name="Slide Number Placeholder 3">
            <a:extLst>
              <a:ext uri="{FF2B5EF4-FFF2-40B4-BE49-F238E27FC236}">
                <a16:creationId xmlns:a16="http://schemas.microsoft.com/office/drawing/2014/main" id="{56F2CE1B-923D-CAF0-06A1-723D60FC8773}"/>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40</a:t>
            </a:fld>
            <a:endParaRPr lang="en-US"/>
          </a:p>
        </p:txBody>
      </p:sp>
    </p:spTree>
    <p:extLst>
      <p:ext uri="{BB962C8B-B14F-4D97-AF65-F5344CB8AC3E}">
        <p14:creationId xmlns:p14="http://schemas.microsoft.com/office/powerpoint/2010/main" val="2536965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3AC6B-622E-89AF-782A-71260825A67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AD90C0-85C8-5E60-C4F5-0F38C46D548D}"/>
              </a:ext>
            </a:extLst>
          </p:cNvPr>
          <p:cNvSpPr txBox="1"/>
          <p:nvPr/>
        </p:nvSpPr>
        <p:spPr>
          <a:xfrm>
            <a:off x="375054" y="205236"/>
            <a:ext cx="11706225" cy="707886"/>
          </a:xfrm>
          <a:prstGeom prst="rect">
            <a:avLst/>
          </a:prstGeom>
          <a:noFill/>
        </p:spPr>
        <p:txBody>
          <a:bodyPr wrap="square" rtlCol="0">
            <a:spAutoFit/>
          </a:bodyPr>
          <a:lstStyle/>
          <a:p>
            <a:r>
              <a:rPr lang="en-US" sz="4000">
                <a:solidFill>
                  <a:schemeClr val="bg1"/>
                </a:solidFill>
                <a:latin typeface="Arial" panose="020B0604020202020204" pitchFamily="34" charset="0"/>
                <a:cs typeface="Arial" panose="020B0604020202020204" pitchFamily="34" charset="0"/>
              </a:rPr>
              <a:t>Timeline for Technology Tasks in the MCAS Portal</a:t>
            </a:r>
          </a:p>
        </p:txBody>
      </p:sp>
      <p:graphicFrame>
        <p:nvGraphicFramePr>
          <p:cNvPr id="5" name="Diagram 4">
            <a:extLst>
              <a:ext uri="{FF2B5EF4-FFF2-40B4-BE49-F238E27FC236}">
                <a16:creationId xmlns:a16="http://schemas.microsoft.com/office/drawing/2014/main" id="{C1BBB7DD-D4B7-D9F1-0343-CCEC6F2C3DB5}"/>
              </a:ext>
            </a:extLst>
          </p:cNvPr>
          <p:cNvGraphicFramePr/>
          <p:nvPr>
            <p:extLst>
              <p:ext uri="{D42A27DB-BD31-4B8C-83A1-F6EECF244321}">
                <p14:modId xmlns:p14="http://schemas.microsoft.com/office/powerpoint/2010/main" val="2320460586"/>
              </p:ext>
            </p:extLst>
          </p:nvPr>
        </p:nvGraphicFramePr>
        <p:xfrm>
          <a:off x="269176" y="1119119"/>
          <a:ext cx="11422743" cy="1163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F053CC45-31A4-7B0E-F17B-527F88662A60}"/>
              </a:ext>
            </a:extLst>
          </p:cNvPr>
          <p:cNvSpPr txBox="1"/>
          <p:nvPr/>
        </p:nvSpPr>
        <p:spPr>
          <a:xfrm>
            <a:off x="500081" y="2334204"/>
            <a:ext cx="3614202" cy="3970318"/>
          </a:xfrm>
          <a:prstGeom prst="rect">
            <a:avLst/>
          </a:prstGeom>
          <a:noFill/>
        </p:spPr>
        <p:txBody>
          <a:bodyPr wrap="square" rtlCol="0">
            <a:spAutoFit/>
          </a:bodyPr>
          <a:lstStyle/>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Become familiar with CBT components. </a:t>
            </a: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Review MCAS Student Kiosk Technology Guidelines. </a:t>
            </a: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Prepare the school’s technology. </a:t>
            </a: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Review cybersecurity guidance and establish a cybersecurity plan for your school.</a:t>
            </a: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Determine whether your school will participate in “Bring Your Own Device” (BYOD) for MCAS Testing.</a:t>
            </a:r>
          </a:p>
        </p:txBody>
      </p:sp>
      <p:sp>
        <p:nvSpPr>
          <p:cNvPr id="8" name="TextBox 7">
            <a:extLst>
              <a:ext uri="{FF2B5EF4-FFF2-40B4-BE49-F238E27FC236}">
                <a16:creationId xmlns:a16="http://schemas.microsoft.com/office/drawing/2014/main" id="{5FB1C679-D5EF-471D-9430-C2B16ACE47AB}"/>
              </a:ext>
            </a:extLst>
          </p:cNvPr>
          <p:cNvSpPr txBox="1"/>
          <p:nvPr/>
        </p:nvSpPr>
        <p:spPr>
          <a:xfrm>
            <a:off x="4391378" y="2288038"/>
            <a:ext cx="3025421" cy="2031325"/>
          </a:xfrm>
          <a:prstGeom prst="rect">
            <a:avLst/>
          </a:prstGeom>
          <a:noFill/>
        </p:spPr>
        <p:txBody>
          <a:bodyPr wrap="square" rtlCol="0">
            <a:spAutoFit/>
          </a:bodyPr>
          <a:lstStyle/>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Verify access to the MCAS Portal and MCAS Training Site. </a:t>
            </a: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Update MCAS Student Kiosk to most recent version (released September 15, 2025).</a:t>
            </a:r>
          </a:p>
        </p:txBody>
      </p:sp>
      <p:sp>
        <p:nvSpPr>
          <p:cNvPr id="9" name="TextBox 8">
            <a:extLst>
              <a:ext uri="{FF2B5EF4-FFF2-40B4-BE49-F238E27FC236}">
                <a16:creationId xmlns:a16="http://schemas.microsoft.com/office/drawing/2014/main" id="{A4A8514F-B005-19C1-BA85-D518DD77D1E9}"/>
              </a:ext>
            </a:extLst>
          </p:cNvPr>
          <p:cNvSpPr txBox="1"/>
          <p:nvPr/>
        </p:nvSpPr>
        <p:spPr>
          <a:xfrm>
            <a:off x="7954256" y="2282901"/>
            <a:ext cx="3200206" cy="1323439"/>
          </a:xfrm>
          <a:prstGeom prst="rect">
            <a:avLst/>
          </a:prstGeom>
          <a:noFill/>
        </p:spPr>
        <p:txBody>
          <a:bodyPr wrap="square" rtlCol="0">
            <a:spAutoFit/>
          </a:bodyPr>
          <a:lstStyle/>
          <a:p>
            <a:pPr marL="457200" indent="-457200">
              <a:buFont typeface="Arial" panose="020B0604020202020204" pitchFamily="34" charset="0"/>
              <a:buChar char="•"/>
            </a:pPr>
            <a:r>
              <a:rPr lang="en-US" sz="2000">
                <a:latin typeface="Arial" panose="020B0604020202020204" pitchFamily="34" charset="0"/>
                <a:cs typeface="Arial" panose="020B0604020202020204" pitchFamily="34" charset="0"/>
              </a:rPr>
              <a:t>Conduct Site Readiness and complete Site Certification.  </a:t>
            </a:r>
          </a:p>
        </p:txBody>
      </p:sp>
      <p:sp>
        <p:nvSpPr>
          <p:cNvPr id="2" name="Rectangle 1">
            <a:extLst>
              <a:ext uri="{FF2B5EF4-FFF2-40B4-BE49-F238E27FC236}">
                <a16:creationId xmlns:a16="http://schemas.microsoft.com/office/drawing/2014/main" id="{90B2E871-EF33-844C-C142-CAAB874D1F3C}"/>
              </a:ext>
            </a:extLst>
          </p:cNvPr>
          <p:cNvSpPr/>
          <p:nvPr/>
        </p:nvSpPr>
        <p:spPr>
          <a:xfrm>
            <a:off x="4087144" y="2275977"/>
            <a:ext cx="6596898" cy="216126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AEB0747-2C9A-6D98-3473-A8B70FF664CE}"/>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41</a:t>
            </a:fld>
            <a:endParaRPr lang="en-US"/>
          </a:p>
        </p:txBody>
      </p:sp>
    </p:spTree>
    <p:extLst>
      <p:ext uri="{BB962C8B-B14F-4D97-AF65-F5344CB8AC3E}">
        <p14:creationId xmlns:p14="http://schemas.microsoft.com/office/powerpoint/2010/main" val="1345285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2670-607F-47C8-8FC5-46A68E4B4773}"/>
              </a:ext>
            </a:extLst>
          </p:cNvPr>
          <p:cNvSpPr>
            <a:spLocks noGrp="1"/>
          </p:cNvSpPr>
          <p:nvPr>
            <p:ph type="title"/>
          </p:nvPr>
        </p:nvSpPr>
        <p:spPr/>
        <p:txBody>
          <a:bodyPr>
            <a:normAutofit fontScale="90000"/>
          </a:bodyPr>
          <a:lstStyle/>
          <a:p>
            <a:r>
              <a:rPr lang="en-US" sz="4000">
                <a:solidFill>
                  <a:srgbClr val="F9F9FA"/>
                </a:solidFill>
              </a:rPr>
              <a:t>6</a:t>
            </a:r>
            <a:r>
              <a:rPr lang="en-US" sz="4000">
                <a:solidFill>
                  <a:srgbClr val="F9F9FA"/>
                </a:solidFill>
                <a:latin typeface="Arial" panose="020B0604020202020204" pitchFamily="34" charset="0"/>
                <a:cs typeface="Arial" panose="020B0604020202020204" pitchFamily="34" charset="0"/>
              </a:rPr>
              <a:t>. </a:t>
            </a:r>
            <a:r>
              <a:rPr lang="en-US" sz="4000">
                <a:solidFill>
                  <a:schemeClr val="bg1"/>
                </a:solidFill>
              </a:rPr>
              <a:t>Verify access to the MCAS Portal and MCAS Training Site.</a:t>
            </a:r>
            <a:endParaRPr lang="en-US" sz="4000">
              <a:solidFill>
                <a:srgbClr val="F9F9FA"/>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CCFD949-B973-4B9C-828F-745BE07350D4}"/>
              </a:ext>
            </a:extLst>
          </p:cNvPr>
          <p:cNvSpPr>
            <a:spLocks noGrp="1"/>
          </p:cNvSpPr>
          <p:nvPr>
            <p:ph idx="1"/>
          </p:nvPr>
        </p:nvSpPr>
        <p:spPr/>
        <p:txBody>
          <a:bodyPr vert="horz" lIns="91440" tIns="45720" rIns="91440" bIns="45720" rtlCol="0" anchor="t">
            <a:noAutofit/>
          </a:bodyPr>
          <a:lstStyle/>
          <a:p>
            <a:pPr algn="l" rtl="0" fontAlgn="base">
              <a:buClr>
                <a:srgbClr val="000000"/>
              </a:buClr>
              <a:buFont typeface="Arial" panose="020B0604020202020204" pitchFamily="34" charset="0"/>
              <a:buChar char="•"/>
            </a:pPr>
            <a:r>
              <a:rPr lang="en-US" sz="2800" b="1" i="0">
                <a:solidFill>
                  <a:srgbClr val="000000"/>
                </a:solidFill>
                <a:effectLst/>
                <a:latin typeface="Arial"/>
                <a:cs typeface="Arial"/>
                <a:hlinkClick r:id="rId3"/>
              </a:rPr>
              <a:t>MCAS Portal</a:t>
            </a:r>
            <a:r>
              <a:rPr lang="en-US" sz="2800">
                <a:solidFill>
                  <a:srgbClr val="000000"/>
                </a:solidFill>
                <a:latin typeface="Arial"/>
                <a:cs typeface="Arial"/>
              </a:rPr>
              <a:t>:</a:t>
            </a:r>
            <a:r>
              <a:rPr lang="en-US" sz="2800" b="0" i="0">
                <a:solidFill>
                  <a:srgbClr val="000000"/>
                </a:solidFill>
                <a:effectLst/>
                <a:latin typeface="Arial"/>
                <a:cs typeface="Arial"/>
              </a:rPr>
              <a:t> the test administration and management website for district test coordinators, technology coordinators, principals/school test coordinators, test administrators, and other staff as needed  </a:t>
            </a:r>
          </a:p>
          <a:p>
            <a:pPr algn="l" rtl="0" fontAlgn="base">
              <a:buClr>
                <a:srgbClr val="000000"/>
              </a:buClr>
              <a:buFont typeface="Arial" panose="020B0604020202020204" pitchFamily="34" charset="0"/>
              <a:buChar char="•"/>
            </a:pPr>
            <a:r>
              <a:rPr lang="en-US" sz="2800" b="1" i="0">
                <a:solidFill>
                  <a:srgbClr val="000000"/>
                </a:solidFill>
                <a:effectLst/>
                <a:latin typeface="Arial"/>
                <a:cs typeface="Arial"/>
                <a:hlinkClick r:id="rId4"/>
              </a:rPr>
              <a:t>MCAS Training Site</a:t>
            </a:r>
            <a:r>
              <a:rPr lang="en-US" sz="2800">
                <a:solidFill>
                  <a:srgbClr val="000000"/>
                </a:solidFill>
                <a:latin typeface="Arial"/>
                <a:cs typeface="Arial"/>
              </a:rPr>
              <a:t>:</a:t>
            </a:r>
            <a:r>
              <a:rPr lang="en-US" sz="2800" b="0" i="0">
                <a:solidFill>
                  <a:srgbClr val="000000"/>
                </a:solidFill>
                <a:effectLst/>
                <a:latin typeface="Arial"/>
                <a:cs typeface="Arial"/>
              </a:rPr>
              <a:t> where test coordinators, principals, technology coordinators, and test administrators can practice the tasks required in the MCAS Portal </a:t>
            </a:r>
          </a:p>
          <a:p>
            <a:pPr marL="0" indent="0" algn="l" rtl="0" fontAlgn="base">
              <a:buClr>
                <a:srgbClr val="000000"/>
              </a:buClr>
              <a:buNone/>
            </a:pPr>
            <a:endParaRPr lang="en-US" sz="2800">
              <a:solidFill>
                <a:srgbClr val="000000"/>
              </a:solidFill>
              <a:latin typeface="Arial" panose="020B0604020202020204" pitchFamily="34" charset="0"/>
              <a:cs typeface="Arial" panose="020B0604020202020204" pitchFamily="34" charset="0"/>
            </a:endParaRPr>
          </a:p>
          <a:p>
            <a:pPr algn="l" rtl="0" fontAlgn="base">
              <a:buClr>
                <a:srgbClr val="000000"/>
              </a:buClr>
              <a:buFont typeface="Arial" panose="020B0604020202020204" pitchFamily="34" charset="0"/>
              <a:buChar char="•"/>
            </a:pPr>
            <a:r>
              <a:rPr lang="en-US" sz="2800" b="0" i="0">
                <a:solidFill>
                  <a:srgbClr val="000000"/>
                </a:solidFill>
                <a:effectLst/>
                <a:latin typeface="Arial"/>
                <a:cs typeface="Arial"/>
              </a:rPr>
              <a:t>Accounts for each site are created separately. </a:t>
            </a:r>
          </a:p>
          <a:p>
            <a:pPr algn="l" rtl="0" fontAlgn="base">
              <a:buClr>
                <a:srgbClr val="000000"/>
              </a:buClr>
              <a:buFont typeface="Arial" panose="020B0604020202020204" pitchFamily="34" charset="0"/>
              <a:buChar char="•"/>
            </a:pPr>
            <a:r>
              <a:rPr lang="en-US">
                <a:solidFill>
                  <a:srgbClr val="000000"/>
                </a:solidFill>
                <a:latin typeface="Arial"/>
                <a:cs typeface="Arial"/>
              </a:rPr>
              <a:t>P</a:t>
            </a:r>
            <a:r>
              <a:rPr lang="en-US" sz="2800">
                <a:solidFill>
                  <a:srgbClr val="000000"/>
                </a:solidFill>
                <a:latin typeface="Arial"/>
                <a:cs typeface="Arial"/>
              </a:rPr>
              <a:t>asswords for each site are </a:t>
            </a:r>
            <a:r>
              <a:rPr lang="en-US" sz="2800" b="1" i="1">
                <a:solidFill>
                  <a:srgbClr val="000000"/>
                </a:solidFill>
                <a:latin typeface="Arial"/>
                <a:cs typeface="Arial"/>
              </a:rPr>
              <a:t>set separately</a:t>
            </a:r>
            <a:r>
              <a:rPr lang="en-US" sz="2800">
                <a:solidFill>
                  <a:srgbClr val="000000"/>
                </a:solidFill>
                <a:latin typeface="Arial"/>
                <a:cs typeface="Arial"/>
              </a:rPr>
              <a:t>, but </a:t>
            </a:r>
            <a:r>
              <a:rPr lang="en-US" sz="2800" b="0" i="0">
                <a:solidFill>
                  <a:srgbClr val="000000"/>
                </a:solidFill>
                <a:effectLst/>
                <a:latin typeface="Arial"/>
                <a:cs typeface="Arial"/>
              </a:rPr>
              <a:t>DESE recommends using the </a:t>
            </a:r>
            <a:r>
              <a:rPr lang="en-US" sz="2800" b="1" i="1">
                <a:solidFill>
                  <a:srgbClr val="000000"/>
                </a:solidFill>
                <a:effectLst/>
                <a:latin typeface="Arial"/>
                <a:cs typeface="Arial"/>
              </a:rPr>
              <a:t>same password</a:t>
            </a:r>
            <a:r>
              <a:rPr lang="en-US" sz="2800" b="0" i="0">
                <a:solidFill>
                  <a:srgbClr val="000000"/>
                </a:solidFill>
                <a:effectLst/>
                <a:latin typeface="Arial"/>
                <a:cs typeface="Arial"/>
              </a:rPr>
              <a:t> for both the MCAS Portal and the MCAS Training Site. </a:t>
            </a:r>
          </a:p>
          <a:p>
            <a:pPr>
              <a:buClr>
                <a:srgbClr val="101D35"/>
              </a:buClr>
            </a:pPr>
            <a:endParaRPr lang="en-US" sz="2400">
              <a:solidFill>
                <a:srgbClr val="101D35"/>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DDF9F06-2B0C-BFC2-BB74-FCB3F251C7C4}"/>
              </a:ext>
            </a:extLst>
          </p:cNvPr>
          <p:cNvSpPr>
            <a:spLocks noGrp="1"/>
          </p:cNvSpPr>
          <p:nvPr>
            <p:ph type="sldNum" sz="quarter" idx="12"/>
          </p:nvPr>
        </p:nvSpPr>
        <p:spPr/>
        <p:txBody>
          <a:bodyPr/>
          <a:lstStyle/>
          <a:p>
            <a:fld id="{68A8D22E-6BC5-9E47-900C-2BB94685D9F5}" type="slidenum">
              <a:rPr lang="en-US" smtClean="0"/>
              <a:t>42</a:t>
            </a:fld>
            <a:endParaRPr lang="en-US"/>
          </a:p>
        </p:txBody>
      </p:sp>
    </p:spTree>
    <p:extLst>
      <p:ext uri="{BB962C8B-B14F-4D97-AF65-F5344CB8AC3E}">
        <p14:creationId xmlns:p14="http://schemas.microsoft.com/office/powerpoint/2010/main" val="488495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73C94-4480-44AA-3945-D2C9618CD1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BDF3D9-BBA7-E3CE-A903-93D33C6073A3}"/>
              </a:ext>
            </a:extLst>
          </p:cNvPr>
          <p:cNvSpPr>
            <a:spLocks noGrp="1"/>
          </p:cNvSpPr>
          <p:nvPr>
            <p:ph type="title"/>
          </p:nvPr>
        </p:nvSpPr>
        <p:spPr/>
        <p:txBody>
          <a:bodyPr>
            <a:normAutofit fontScale="90000"/>
          </a:bodyPr>
          <a:lstStyle/>
          <a:p>
            <a:r>
              <a:rPr lang="en-US" sz="4000" dirty="0">
                <a:solidFill>
                  <a:schemeClr val="bg1"/>
                </a:solidFill>
              </a:rPr>
              <a:t>6. Verify access to the MCAS Portal and MCAS Training Site. (cont’d)</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B748AC-9C0F-474C-4EEB-9CB76C8AA7FC}"/>
              </a:ext>
            </a:extLst>
          </p:cNvPr>
          <p:cNvSpPr>
            <a:spLocks noGrp="1"/>
          </p:cNvSpPr>
          <p:nvPr>
            <p:ph idx="1"/>
          </p:nvPr>
        </p:nvSpPr>
        <p:spPr/>
        <p:txBody>
          <a:bodyPr>
            <a:normAutofit/>
          </a:bodyPr>
          <a:lstStyle/>
          <a:p>
            <a:pPr>
              <a:buClrTx/>
            </a:pPr>
            <a:r>
              <a:rPr lang="en-US" sz="2400">
                <a:solidFill>
                  <a:srgbClr val="101D35"/>
                </a:solidFill>
              </a:rPr>
              <a:t>If you cannot access your MCAS Portal or MCAS Training Site account, are not able to access your school or district, or are new and need an account, users may request support as follows:</a:t>
            </a:r>
          </a:p>
          <a:p>
            <a:pPr lvl="1">
              <a:buClrTx/>
              <a:buFont typeface="Arial" panose="020B0604020202020204" pitchFamily="34" charset="0"/>
              <a:buChar char="•"/>
            </a:pPr>
            <a:endParaRPr lang="en-US" sz="2100">
              <a:solidFill>
                <a:srgbClr val="101D35"/>
              </a:solidFill>
              <a:latin typeface="Arial" panose="020B0604020202020204" pitchFamily="34" charset="0"/>
              <a:cs typeface="Arial" panose="020B0604020202020204" pitchFamily="34" charset="0"/>
            </a:endParaRPr>
          </a:p>
          <a:p>
            <a:pPr marL="457200" lvl="1" indent="0">
              <a:buClrTx/>
              <a:buNone/>
            </a:pPr>
            <a:endParaRPr lang="en-US" sz="2100">
              <a:solidFill>
                <a:srgbClr val="101D35"/>
              </a:solidFill>
              <a:latin typeface="Arial" panose="020B0604020202020204" pitchFamily="34" charset="0"/>
              <a:cs typeface="Arial" panose="020B0604020202020204" pitchFamily="34" charset="0"/>
            </a:endParaRPr>
          </a:p>
          <a:p>
            <a:pPr marL="457200" lvl="1" indent="0">
              <a:buClrTx/>
              <a:buNone/>
            </a:pPr>
            <a:endParaRPr lang="en-US" sz="2100">
              <a:solidFill>
                <a:srgbClr val="101D35"/>
              </a:solidFill>
              <a:latin typeface="Arial" panose="020B0604020202020204" pitchFamily="34" charset="0"/>
              <a:cs typeface="Arial" panose="020B0604020202020204" pitchFamily="34" charset="0"/>
            </a:endParaRPr>
          </a:p>
          <a:p>
            <a:pPr marL="457200" lvl="1" indent="0">
              <a:buClrTx/>
              <a:buNone/>
            </a:pPr>
            <a:endParaRPr lang="en-US" sz="2100">
              <a:solidFill>
                <a:srgbClr val="101D35"/>
              </a:solidFill>
              <a:latin typeface="Arial" panose="020B0604020202020204" pitchFamily="34" charset="0"/>
              <a:cs typeface="Arial" panose="020B0604020202020204" pitchFamily="34" charset="0"/>
            </a:endParaRPr>
          </a:p>
          <a:p>
            <a:pPr marL="457200" lvl="1" indent="0">
              <a:buClrTx/>
              <a:buNone/>
            </a:pPr>
            <a:endParaRPr lang="en-US" sz="2100">
              <a:solidFill>
                <a:srgbClr val="101D35"/>
              </a:solidFill>
              <a:latin typeface="Arial" panose="020B0604020202020204" pitchFamily="34" charset="0"/>
              <a:cs typeface="Arial" panose="020B0604020202020204" pitchFamily="34" charset="0"/>
            </a:endParaRPr>
          </a:p>
          <a:p>
            <a:pPr marL="457200" lvl="1" indent="0">
              <a:buClrTx/>
              <a:buNone/>
            </a:pPr>
            <a:endParaRPr lang="en-US" sz="2100">
              <a:solidFill>
                <a:srgbClr val="101D35"/>
              </a:solidFill>
              <a:latin typeface="Arial" panose="020B0604020202020204" pitchFamily="34" charset="0"/>
              <a:cs typeface="Arial" panose="020B0604020202020204" pitchFamily="34" charset="0"/>
            </a:endParaRPr>
          </a:p>
          <a:p>
            <a:pPr marL="457200" lvl="1" indent="0">
              <a:buClrTx/>
              <a:buNone/>
            </a:pPr>
            <a:endParaRPr lang="en-US" sz="2100">
              <a:solidFill>
                <a:srgbClr val="101D35"/>
              </a:solidFill>
              <a:latin typeface="Arial" panose="020B0604020202020204" pitchFamily="34" charset="0"/>
              <a:cs typeface="Arial" panose="020B0604020202020204" pitchFamily="34" charset="0"/>
            </a:endParaRPr>
          </a:p>
          <a:p>
            <a:pPr marL="457200" lvl="1" indent="0">
              <a:buClrTx/>
              <a:buNone/>
            </a:pPr>
            <a:endParaRPr lang="en-US" sz="2100">
              <a:solidFill>
                <a:srgbClr val="101D35"/>
              </a:solidFill>
              <a:latin typeface="Arial" panose="020B0604020202020204" pitchFamily="34" charset="0"/>
              <a:cs typeface="Arial" panose="020B0604020202020204" pitchFamily="34" charset="0"/>
            </a:endParaRPr>
          </a:p>
          <a:p>
            <a:pPr marL="457200" lvl="1" indent="0">
              <a:buClrTx/>
              <a:buNone/>
            </a:pPr>
            <a:endParaRPr lang="en-US" sz="2100">
              <a:solidFill>
                <a:srgbClr val="101D35"/>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E7000AFD-5E77-D6E5-C21D-A5D784236445}"/>
              </a:ext>
            </a:extLst>
          </p:cNvPr>
          <p:cNvGraphicFramePr>
            <a:graphicFrameLocks noGrp="1"/>
          </p:cNvGraphicFramePr>
          <p:nvPr>
            <p:extLst>
              <p:ext uri="{D42A27DB-BD31-4B8C-83A1-F6EECF244321}">
                <p14:modId xmlns:p14="http://schemas.microsoft.com/office/powerpoint/2010/main" val="1190366893"/>
              </p:ext>
            </p:extLst>
          </p:nvPr>
        </p:nvGraphicFramePr>
        <p:xfrm>
          <a:off x="665837" y="2979431"/>
          <a:ext cx="10271760" cy="2194560"/>
        </p:xfrm>
        <a:graphic>
          <a:graphicData uri="http://schemas.openxmlformats.org/drawingml/2006/table">
            <a:tbl>
              <a:tblPr firstRow="1" bandRow="1">
                <a:tableStyleId>{5C22544A-7EE6-4342-B048-85BDC9FD1C3A}</a:tableStyleId>
              </a:tblPr>
              <a:tblGrid>
                <a:gridCol w="5135880">
                  <a:extLst>
                    <a:ext uri="{9D8B030D-6E8A-4147-A177-3AD203B41FA5}">
                      <a16:colId xmlns:a16="http://schemas.microsoft.com/office/drawing/2014/main" val="627627072"/>
                    </a:ext>
                  </a:extLst>
                </a:gridCol>
                <a:gridCol w="5135880">
                  <a:extLst>
                    <a:ext uri="{9D8B030D-6E8A-4147-A177-3AD203B41FA5}">
                      <a16:colId xmlns:a16="http://schemas.microsoft.com/office/drawing/2014/main" val="259380282"/>
                    </a:ext>
                  </a:extLst>
                </a:gridCol>
              </a:tblGrid>
              <a:tr h="370840">
                <a:tc>
                  <a:txBody>
                    <a:bodyPr/>
                    <a:lstStyle/>
                    <a:p>
                      <a:r>
                        <a:rPr lang="en-US" sz="2000">
                          <a:latin typeface="Arial" panose="020B0604020202020204" pitchFamily="34" charset="0"/>
                          <a:cs typeface="Arial" panose="020B0604020202020204" pitchFamily="34" charset="0"/>
                        </a:rPr>
                        <a:t>Role</a:t>
                      </a:r>
                    </a:p>
                  </a:txBody>
                  <a:tcPr/>
                </a:tc>
                <a:tc>
                  <a:txBody>
                    <a:bodyPr/>
                    <a:lstStyle/>
                    <a:p>
                      <a:r>
                        <a:rPr lang="en-US" sz="2000">
                          <a:latin typeface="Arial" panose="020B0604020202020204" pitchFamily="34" charset="0"/>
                          <a:cs typeface="Arial" panose="020B0604020202020204" pitchFamily="34" charset="0"/>
                        </a:rPr>
                        <a:t>Who to contact for support </a:t>
                      </a:r>
                    </a:p>
                  </a:txBody>
                  <a:tcPr/>
                </a:tc>
                <a:extLst>
                  <a:ext uri="{0D108BD9-81ED-4DB2-BD59-A6C34878D82A}">
                    <a16:rowId xmlns:a16="http://schemas.microsoft.com/office/drawing/2014/main" val="951844576"/>
                  </a:ext>
                </a:extLst>
              </a:tr>
              <a:tr h="370840">
                <a:tc>
                  <a:txBody>
                    <a:bodyPr/>
                    <a:lstStyle/>
                    <a:p>
                      <a:pPr lvl="0" fontAlgn="base">
                        <a:buClr>
                          <a:srgbClr val="101D35"/>
                        </a:buClr>
                        <a:buFont typeface="Arial" panose="020B0604020202020204" pitchFamily="34" charset="0"/>
                        <a:buNone/>
                      </a:pPr>
                      <a:r>
                        <a:rPr lang="en-US" sz="2000" b="0">
                          <a:solidFill>
                            <a:srgbClr val="000000"/>
                          </a:solidFill>
                          <a:effectLst/>
                          <a:latin typeface="Arial" panose="020B0604020202020204" pitchFamily="34" charset="0"/>
                          <a:cs typeface="Arial" panose="020B0604020202020204" pitchFamily="34" charset="0"/>
                        </a:rPr>
                        <a:t>Test administrators and school-level technology coordinators</a:t>
                      </a:r>
                      <a:endParaRPr lang="en-US" sz="2000" b="0" i="0">
                        <a:solidFill>
                          <a:srgbClr val="000000"/>
                        </a:solidFill>
                        <a:effectLst/>
                        <a:latin typeface="Arial" panose="020B0604020202020204" pitchFamily="34" charset="0"/>
                        <a:cs typeface="Arial" panose="020B0604020202020204" pitchFamily="34" charset="0"/>
                      </a:endParaRPr>
                    </a:p>
                  </a:txBody>
                  <a:tcPr/>
                </a:tc>
                <a:tc>
                  <a:txBody>
                    <a:bodyPr/>
                    <a:lstStyle/>
                    <a:p>
                      <a:r>
                        <a:rPr lang="en-US" sz="2000" b="0">
                          <a:solidFill>
                            <a:srgbClr val="000000"/>
                          </a:solidFill>
                          <a:effectLst/>
                          <a:latin typeface="Arial" panose="020B0604020202020204" pitchFamily="34" charset="0"/>
                          <a:cs typeface="Arial" panose="020B0604020202020204" pitchFamily="34" charset="0"/>
                        </a:rPr>
                        <a:t>Their principal or school test coordinator</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82395427"/>
                  </a:ext>
                </a:extLst>
              </a:tr>
              <a:tr h="370840">
                <a:tc>
                  <a:txBody>
                    <a:bodyPr/>
                    <a:lstStyle/>
                    <a:p>
                      <a:pPr lvl="0" fontAlgn="base">
                        <a:buClr>
                          <a:srgbClr val="101D35"/>
                        </a:buClr>
                        <a:buFont typeface="Arial" panose="020B0604020202020204" pitchFamily="34" charset="0"/>
                        <a:buNone/>
                      </a:pPr>
                      <a:r>
                        <a:rPr lang="en-US" sz="2000" b="0">
                          <a:solidFill>
                            <a:srgbClr val="000000"/>
                          </a:solidFill>
                          <a:effectLst/>
                          <a:latin typeface="Arial" panose="020B0604020202020204" pitchFamily="34" charset="0"/>
                          <a:cs typeface="Arial" panose="020B0604020202020204" pitchFamily="34" charset="0"/>
                        </a:rPr>
                        <a:t>Principals, school test coordinators, and district-level technology coordinators</a:t>
                      </a:r>
                      <a:endParaRPr lang="en-US" sz="2000" b="0" i="0">
                        <a:solidFill>
                          <a:srgbClr val="000000"/>
                        </a:solidFill>
                        <a:effectLst/>
                        <a:latin typeface="Arial" panose="020B0604020202020204" pitchFamily="34" charset="0"/>
                        <a:cs typeface="Arial" panose="020B0604020202020204" pitchFamily="34" charset="0"/>
                      </a:endParaRPr>
                    </a:p>
                  </a:txBody>
                  <a:tcPr/>
                </a:tc>
                <a:tc>
                  <a:txBody>
                    <a:bodyPr/>
                    <a:lstStyle/>
                    <a:p>
                      <a:r>
                        <a:rPr lang="en-US" sz="2000" b="0">
                          <a:solidFill>
                            <a:srgbClr val="000000"/>
                          </a:solidFill>
                          <a:effectLst/>
                          <a:latin typeface="Arial" panose="020B0604020202020204" pitchFamily="34" charset="0"/>
                          <a:cs typeface="Arial" panose="020B0604020202020204" pitchFamily="34" charset="0"/>
                        </a:rPr>
                        <a:t>Their district test coordinator</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499468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a:solidFill>
                            <a:srgbClr val="000000"/>
                          </a:solidFill>
                          <a:effectLst/>
                          <a:latin typeface="Arial" panose="020B0604020202020204" pitchFamily="34" charset="0"/>
                          <a:cs typeface="Arial" panose="020B0604020202020204" pitchFamily="34" charset="0"/>
                        </a:rPr>
                        <a:t>District test coordinators</a:t>
                      </a:r>
                      <a:endParaRPr lang="en-US" sz="2000" b="0">
                        <a:solidFill>
                          <a:srgbClr val="101D35"/>
                        </a:solidFill>
                        <a:latin typeface="Arial" panose="020B0604020202020204" pitchFamily="34" charset="0"/>
                        <a:cs typeface="Arial" panose="020B0604020202020204" pitchFamily="34" charset="0"/>
                      </a:endParaRPr>
                    </a:p>
                  </a:txBody>
                  <a:tcPr/>
                </a:tc>
                <a:tc>
                  <a:txBody>
                    <a:bodyPr/>
                    <a:lstStyle/>
                    <a:p>
                      <a:r>
                        <a:rPr lang="en-US" sz="2000" b="0">
                          <a:solidFill>
                            <a:srgbClr val="000000"/>
                          </a:solidFill>
                          <a:effectLst/>
                          <a:latin typeface="Arial" panose="020B0604020202020204" pitchFamily="34" charset="0"/>
                          <a:cs typeface="Arial" panose="020B0604020202020204" pitchFamily="34" charset="0"/>
                        </a:rPr>
                        <a:t>MCAS Service Center</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23606771"/>
                  </a:ext>
                </a:extLst>
              </a:tr>
            </a:tbl>
          </a:graphicData>
        </a:graphic>
      </p:graphicFrame>
      <p:sp>
        <p:nvSpPr>
          <p:cNvPr id="5" name="Slide Number Placeholder 3">
            <a:extLst>
              <a:ext uri="{FF2B5EF4-FFF2-40B4-BE49-F238E27FC236}">
                <a16:creationId xmlns:a16="http://schemas.microsoft.com/office/drawing/2014/main" id="{AFFC011D-1340-BDD8-6D08-5D5B983C8AA2}"/>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43</a:t>
            </a:fld>
            <a:endParaRPr lang="en-US"/>
          </a:p>
        </p:txBody>
      </p:sp>
    </p:spTree>
    <p:extLst>
      <p:ext uri="{BB962C8B-B14F-4D97-AF65-F5344CB8AC3E}">
        <p14:creationId xmlns:p14="http://schemas.microsoft.com/office/powerpoint/2010/main" val="549983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2670-607F-47C8-8FC5-46A68E4B4773}"/>
              </a:ext>
            </a:extLst>
          </p:cNvPr>
          <p:cNvSpPr>
            <a:spLocks noGrp="1"/>
          </p:cNvSpPr>
          <p:nvPr>
            <p:ph type="title"/>
          </p:nvPr>
        </p:nvSpPr>
        <p:spPr/>
        <p:txBody>
          <a:bodyPr/>
          <a:lstStyle/>
          <a:p>
            <a:r>
              <a:rPr lang="en-US" sz="4000">
                <a:solidFill>
                  <a:schemeClr val="bg1"/>
                </a:solidFill>
                <a:latin typeface="Arial" panose="020B0604020202020204" pitchFamily="34" charset="0"/>
                <a:cs typeface="Arial" panose="020B0604020202020204" pitchFamily="34" charset="0"/>
              </a:rPr>
              <a:t>Getting Started: Logging In</a:t>
            </a:r>
          </a:p>
        </p:txBody>
      </p:sp>
      <p:sp>
        <p:nvSpPr>
          <p:cNvPr id="3" name="Content Placeholder 2">
            <a:extLst>
              <a:ext uri="{FF2B5EF4-FFF2-40B4-BE49-F238E27FC236}">
                <a16:creationId xmlns:a16="http://schemas.microsoft.com/office/drawing/2014/main" id="{ECCFD949-B973-4B9C-828F-745BE07350D4}"/>
              </a:ext>
            </a:extLst>
          </p:cNvPr>
          <p:cNvSpPr>
            <a:spLocks noGrp="1"/>
          </p:cNvSpPr>
          <p:nvPr>
            <p:ph idx="1"/>
          </p:nvPr>
        </p:nvSpPr>
        <p:spPr/>
        <p:txBody>
          <a:bodyPr vert="horz" lIns="91440" tIns="45720" rIns="91440" bIns="45720" rtlCol="0" anchor="t">
            <a:noAutofit/>
          </a:bodyPr>
          <a:lstStyle/>
          <a:p>
            <a:pPr>
              <a:buClr>
                <a:srgbClr val="000000"/>
              </a:buClr>
            </a:pPr>
            <a:r>
              <a:rPr lang="en-US" sz="2800" dirty="0">
                <a:solidFill>
                  <a:srgbClr val="000000"/>
                </a:solidFill>
                <a:latin typeface="Arial"/>
                <a:ea typeface="Calibri"/>
                <a:cs typeface="Segoe UI"/>
              </a:rPr>
              <a:t>Browser specifications for the MCAS Portal*:</a:t>
            </a:r>
          </a:p>
          <a:p>
            <a:pPr lvl="1">
              <a:buClr>
                <a:srgbClr val="000000"/>
              </a:buClr>
              <a:buFont typeface="Arial" panose="020B0604020202020204" pitchFamily="34" charset="0"/>
              <a:buChar char="•"/>
            </a:pPr>
            <a:r>
              <a:rPr lang="en-US" sz="2400" b="1" dirty="0">
                <a:solidFill>
                  <a:srgbClr val="000000"/>
                </a:solidFill>
                <a:latin typeface="Arial"/>
                <a:ea typeface="Calibri"/>
                <a:cs typeface="Segoe UI"/>
              </a:rPr>
              <a:t>Chrome™ </a:t>
            </a:r>
            <a:r>
              <a:rPr lang="en-US" sz="2400" dirty="0">
                <a:solidFill>
                  <a:srgbClr val="000000"/>
                </a:solidFill>
                <a:latin typeface="Arial"/>
                <a:ea typeface="Calibri"/>
                <a:cs typeface="Segoe UI"/>
              </a:rPr>
              <a:t>138 or newer</a:t>
            </a:r>
          </a:p>
          <a:p>
            <a:pPr lvl="1">
              <a:buClr>
                <a:srgbClr val="000000"/>
              </a:buClr>
              <a:buFont typeface="Arial" panose="020B0604020202020204" pitchFamily="34" charset="0"/>
              <a:buChar char="•"/>
            </a:pPr>
            <a:r>
              <a:rPr lang="en-US" sz="2400" dirty="0">
                <a:solidFill>
                  <a:srgbClr val="000000"/>
                </a:solidFill>
                <a:latin typeface="Arial"/>
                <a:ea typeface="Calibri"/>
                <a:cs typeface="Segoe UI"/>
              </a:rPr>
              <a:t>Firefox® 140 or newer</a:t>
            </a:r>
          </a:p>
          <a:p>
            <a:pPr lvl="1">
              <a:buClr>
                <a:srgbClr val="000000"/>
              </a:buClr>
              <a:buFont typeface="Arial" panose="020B0604020202020204" pitchFamily="34" charset="0"/>
              <a:buChar char="•"/>
            </a:pPr>
            <a:r>
              <a:rPr lang="en-US" sz="2400" b="1" dirty="0">
                <a:solidFill>
                  <a:srgbClr val="000000"/>
                </a:solidFill>
                <a:latin typeface="Arial"/>
                <a:ea typeface="Calibri"/>
                <a:cs typeface="Segoe UI"/>
              </a:rPr>
              <a:t>Microsoft Edge </a:t>
            </a:r>
            <a:r>
              <a:rPr lang="en-US" sz="2400" dirty="0">
                <a:solidFill>
                  <a:srgbClr val="000000"/>
                </a:solidFill>
                <a:latin typeface="Arial"/>
                <a:ea typeface="Calibri"/>
                <a:cs typeface="Segoe UI"/>
              </a:rPr>
              <a:t>138 or newer</a:t>
            </a:r>
          </a:p>
          <a:p>
            <a:pPr lvl="1">
              <a:buClr>
                <a:srgbClr val="000000"/>
              </a:buClr>
              <a:buFont typeface="Arial" panose="020B0604020202020204" pitchFamily="34" charset="0"/>
              <a:buChar char="•"/>
            </a:pPr>
            <a:r>
              <a:rPr lang="en-US" sz="2400" dirty="0">
                <a:solidFill>
                  <a:srgbClr val="000000"/>
                </a:solidFill>
                <a:latin typeface="Arial"/>
                <a:ea typeface="Calibri"/>
                <a:cs typeface="Segoe UI"/>
              </a:rPr>
              <a:t>Safari® 18.5 or newer</a:t>
            </a:r>
          </a:p>
          <a:p>
            <a:pPr marL="457200" lvl="1" indent="0">
              <a:buClr>
                <a:srgbClr val="000000"/>
              </a:buClr>
              <a:buNone/>
            </a:pPr>
            <a:r>
              <a:rPr lang="en-US" sz="1800" dirty="0">
                <a:solidFill>
                  <a:srgbClr val="000000"/>
                </a:solidFill>
                <a:latin typeface="Arial"/>
                <a:ea typeface="Calibri"/>
                <a:cs typeface="Segoe UI"/>
              </a:rPr>
              <a:t>*Refer to the </a:t>
            </a:r>
            <a:r>
              <a:rPr lang="en-US" sz="1800" dirty="0">
                <a:solidFill>
                  <a:srgbClr val="000000"/>
                </a:solidFill>
                <a:latin typeface="Arial"/>
                <a:ea typeface="Calibri"/>
                <a:cs typeface="Segoe UI"/>
                <a:hlinkClick r:id="rId3"/>
              </a:rPr>
              <a:t>MCAS Student Kiosk Technology Guide</a:t>
            </a:r>
            <a:r>
              <a:rPr lang="en-US" sz="1800" dirty="0">
                <a:solidFill>
                  <a:srgbClr val="000000"/>
                </a:solidFill>
                <a:latin typeface="Arial"/>
                <a:ea typeface="Calibri"/>
                <a:cs typeface="Segoe UI"/>
              </a:rPr>
              <a:t> posted on the MCAS Resource Center for latest updates.</a:t>
            </a:r>
          </a:p>
          <a:p>
            <a:pPr>
              <a:buClr>
                <a:srgbClr val="000000"/>
              </a:buClr>
            </a:pPr>
            <a:r>
              <a:rPr lang="en-US" sz="2800" dirty="0">
                <a:solidFill>
                  <a:srgbClr val="000000"/>
                </a:solidFill>
                <a:latin typeface="Arial"/>
                <a:ea typeface="Calibri"/>
                <a:cs typeface="Segoe UI"/>
              </a:rPr>
              <a:t>Passwords are valid for 365 days. </a:t>
            </a:r>
          </a:p>
        </p:txBody>
      </p:sp>
      <p:sp>
        <p:nvSpPr>
          <p:cNvPr id="4" name="Slide Number Placeholder 3">
            <a:extLst>
              <a:ext uri="{FF2B5EF4-FFF2-40B4-BE49-F238E27FC236}">
                <a16:creationId xmlns:a16="http://schemas.microsoft.com/office/drawing/2014/main" id="{A9775312-A654-7B46-260D-80E6DB8B0FB8}"/>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44</a:t>
            </a:fld>
            <a:endParaRPr lang="en-US"/>
          </a:p>
        </p:txBody>
      </p:sp>
    </p:spTree>
    <p:extLst>
      <p:ext uri="{BB962C8B-B14F-4D97-AF65-F5344CB8AC3E}">
        <p14:creationId xmlns:p14="http://schemas.microsoft.com/office/powerpoint/2010/main" val="2601068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p:nvPr>
        </p:nvSpPr>
        <p:spPr/>
        <p:txBody>
          <a:bodyPr>
            <a:normAutofit fontScale="90000"/>
          </a:bodyPr>
          <a:lstStyle/>
          <a:p>
            <a:r>
              <a:rPr lang="en-US" sz="4000" dirty="0">
                <a:solidFill>
                  <a:schemeClr val="bg1"/>
                </a:solidFill>
                <a:latin typeface="Arial"/>
                <a:cs typeface="Arial"/>
              </a:rPr>
              <a:t>7. Download and install the updated MCAS Student Kiosks.</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1"/>
          </p:nvPr>
        </p:nvSpPr>
        <p:spPr>
          <a:xfrm>
            <a:off x="173179" y="1448379"/>
            <a:ext cx="11890665" cy="4414692"/>
          </a:xfrm>
        </p:spPr>
        <p:txBody>
          <a:bodyPr vert="horz" lIns="91440" tIns="45720" rIns="91440" bIns="45720" rtlCol="0" anchor="t">
            <a:noAutofit/>
          </a:bodyPr>
          <a:lstStyle/>
          <a:p>
            <a:pPr fontAlgn="base">
              <a:buClr>
                <a:srgbClr val="000000"/>
              </a:buClr>
            </a:pPr>
            <a:r>
              <a:rPr lang="en-US" sz="2800" dirty="0">
                <a:solidFill>
                  <a:srgbClr val="000000"/>
                </a:solidFill>
                <a:latin typeface="Arial"/>
                <a:ea typeface="Calibri"/>
                <a:cs typeface="Segoe UI"/>
              </a:rPr>
              <a:t>Released September 15, 2025</a:t>
            </a:r>
          </a:p>
          <a:p>
            <a:pPr fontAlgn="base">
              <a:buClr>
                <a:srgbClr val="000000"/>
              </a:buClr>
            </a:pPr>
            <a:r>
              <a:rPr lang="en-US" dirty="0">
                <a:solidFill>
                  <a:srgbClr val="000000"/>
                </a:solidFill>
                <a:latin typeface="Arial"/>
                <a:ea typeface="Calibri"/>
                <a:cs typeface="Segoe UI"/>
              </a:rPr>
              <a:t>Detailed instructions for setting up the 2025–26 MCAS web app for ChromeOS and extension are provided in the </a:t>
            </a:r>
            <a:r>
              <a:rPr lang="en-US" dirty="0">
                <a:solidFill>
                  <a:srgbClr val="000000"/>
                </a:solidFill>
                <a:latin typeface="Arial"/>
                <a:ea typeface="Calibri"/>
                <a:cs typeface="Segoe UI"/>
                <a:hlinkClick r:id="rId3"/>
              </a:rPr>
              <a:t>MCAS Student Kiosk Technology Guide</a:t>
            </a:r>
            <a:r>
              <a:rPr lang="en-US" dirty="0">
                <a:solidFill>
                  <a:srgbClr val="000000"/>
                </a:solidFill>
                <a:latin typeface="Arial"/>
                <a:ea typeface="Calibri"/>
                <a:cs typeface="Segoe UI"/>
              </a:rPr>
              <a:t>. </a:t>
            </a:r>
            <a:endParaRPr lang="en-US" sz="2800" dirty="0">
              <a:solidFill>
                <a:srgbClr val="000000"/>
              </a:solidFill>
              <a:latin typeface="Arial"/>
              <a:ea typeface="Calibri"/>
              <a:cs typeface="Segoe UI"/>
            </a:endParaRPr>
          </a:p>
          <a:p>
            <a:pPr fontAlgn="base">
              <a:buClr>
                <a:srgbClr val="000000"/>
              </a:buClr>
            </a:pPr>
            <a:r>
              <a:rPr lang="en-US" sz="2800" dirty="0">
                <a:solidFill>
                  <a:srgbClr val="000000"/>
                </a:solidFill>
                <a:latin typeface="Arial"/>
                <a:ea typeface="Calibri"/>
                <a:cs typeface="Segoe UI"/>
              </a:rPr>
              <a:t>Available for download from the </a:t>
            </a:r>
            <a:r>
              <a:rPr lang="en-US" sz="2800" dirty="0">
                <a:solidFill>
                  <a:srgbClr val="000000"/>
                </a:solidFill>
                <a:latin typeface="Arial"/>
                <a:ea typeface="Calibri"/>
                <a:cs typeface="Segoe UI"/>
                <a:hlinkClick r:id="rId4"/>
              </a:rPr>
              <a:t>MCAS Portal</a:t>
            </a:r>
            <a:r>
              <a:rPr lang="en-US" sz="2800" dirty="0">
                <a:solidFill>
                  <a:srgbClr val="000000"/>
                </a:solidFill>
                <a:latin typeface="Arial"/>
                <a:ea typeface="Calibri"/>
                <a:cs typeface="Segoe UI"/>
              </a:rPr>
              <a:t> for iPad, Linux, Mac, and Windows </a:t>
            </a:r>
          </a:p>
          <a:p>
            <a:pPr lvl="1">
              <a:buClr>
                <a:srgbClr val="000000"/>
              </a:buClr>
              <a:buFont typeface="Arial" panose="020B0604020202020204" pitchFamily="34" charset="0"/>
              <a:buChar char="•"/>
            </a:pPr>
            <a:r>
              <a:rPr lang="en-US" sz="2400" dirty="0">
                <a:solidFill>
                  <a:srgbClr val="000000"/>
                </a:solidFill>
                <a:latin typeface="Arial"/>
                <a:cs typeface="Segoe UI"/>
              </a:rPr>
              <a:t>Use the direct links to access the apps on the Apple App Store.</a:t>
            </a:r>
          </a:p>
          <a:p>
            <a:pPr lvl="1">
              <a:buClr>
                <a:srgbClr val="000000"/>
              </a:buClr>
              <a:buFont typeface="Arial" panose="020B0604020202020204" pitchFamily="34" charset="0"/>
              <a:buChar char="•"/>
            </a:pPr>
            <a:r>
              <a:rPr lang="en-US" sz="2400" dirty="0">
                <a:solidFill>
                  <a:srgbClr val="000000"/>
                </a:solidFill>
                <a:latin typeface="Arial"/>
                <a:cs typeface="Segoe UI"/>
              </a:rPr>
              <a:t>Be sure to download the correct MCAS Student Kiosk for each device type. </a:t>
            </a:r>
          </a:p>
          <a:p>
            <a:pPr>
              <a:buClr>
                <a:srgbClr val="000000"/>
              </a:buClr>
            </a:pPr>
            <a:r>
              <a:rPr lang="en-US" sz="2800" dirty="0">
                <a:solidFill>
                  <a:srgbClr val="000000"/>
                </a:solidFill>
                <a:latin typeface="Arial"/>
                <a:cs typeface="Segoe UI"/>
              </a:rPr>
              <a:t>Scripted installations and other methods of installation are provided in the </a:t>
            </a:r>
            <a:r>
              <a:rPr lang="en-US" sz="2800" dirty="0">
                <a:solidFill>
                  <a:srgbClr val="000000"/>
                </a:solidFill>
                <a:latin typeface="Arial"/>
                <a:cs typeface="Segoe UI"/>
                <a:hlinkClick r:id="rId3"/>
              </a:rPr>
              <a:t>MCAS Student Kiosk Technology Guide</a:t>
            </a:r>
            <a:r>
              <a:rPr lang="en-US" sz="2800" dirty="0">
                <a:solidFill>
                  <a:srgbClr val="000000"/>
                </a:solidFill>
                <a:latin typeface="Arial"/>
                <a:cs typeface="Segoe UI"/>
              </a:rPr>
              <a:t>. </a:t>
            </a:r>
          </a:p>
        </p:txBody>
      </p:sp>
      <p:sp>
        <p:nvSpPr>
          <p:cNvPr id="4" name="Slide Number Placeholder 3">
            <a:extLst>
              <a:ext uri="{FF2B5EF4-FFF2-40B4-BE49-F238E27FC236}">
                <a16:creationId xmlns:a16="http://schemas.microsoft.com/office/drawing/2014/main" id="{7517C468-2286-790F-9B53-67B71853793A}"/>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45</a:t>
            </a:fld>
            <a:endParaRPr lang="en-US"/>
          </a:p>
        </p:txBody>
      </p:sp>
    </p:spTree>
    <p:extLst>
      <p:ext uri="{BB962C8B-B14F-4D97-AF65-F5344CB8AC3E}">
        <p14:creationId xmlns:p14="http://schemas.microsoft.com/office/powerpoint/2010/main" val="28613626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DFEFD-8C0F-97F0-2563-43464E4E11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2451FE-32CA-8EEB-447D-F9A68D4972C8}"/>
              </a:ext>
            </a:extLst>
          </p:cNvPr>
          <p:cNvSpPr>
            <a:spLocks noGrp="1"/>
          </p:cNvSpPr>
          <p:nvPr>
            <p:ph type="title"/>
          </p:nvPr>
        </p:nvSpPr>
        <p:spPr/>
        <p:txBody>
          <a:bodyPr>
            <a:normAutofit/>
          </a:bodyPr>
          <a:lstStyle/>
          <a:p>
            <a:r>
              <a:rPr lang="en-US" sz="4000" dirty="0">
                <a:solidFill>
                  <a:schemeClr val="bg1"/>
                </a:solidFill>
                <a:latin typeface="Arial"/>
                <a:cs typeface="Arial"/>
              </a:rPr>
              <a:t>Uninstalling 2024–25 Kiosks</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87B601-07BE-D899-066D-A114B14A39D5}"/>
              </a:ext>
            </a:extLst>
          </p:cNvPr>
          <p:cNvSpPr>
            <a:spLocks noGrp="1"/>
          </p:cNvSpPr>
          <p:nvPr>
            <p:ph idx="1"/>
          </p:nvPr>
        </p:nvSpPr>
        <p:spPr>
          <a:xfrm>
            <a:off x="135036" y="1460748"/>
            <a:ext cx="11890665" cy="4414692"/>
          </a:xfrm>
        </p:spPr>
        <p:txBody>
          <a:bodyPr vert="horz" lIns="91440" tIns="45720" rIns="91440" bIns="45720" rtlCol="0" anchor="t">
            <a:noAutofit/>
          </a:bodyPr>
          <a:lstStyle/>
          <a:p>
            <a:pPr marR="228600">
              <a:spcAft>
                <a:spcPts val="600"/>
              </a:spcAft>
              <a:buClrTx/>
              <a:buFont typeface="Arial" panose="02070309020205020404" pitchFamily="49" charset="0"/>
              <a:buChar char="•"/>
              <a:tabLst>
                <a:tab pos="57150" algn="l"/>
              </a:tabLst>
            </a:pPr>
            <a:r>
              <a:rPr lang="en-US" sz="2400">
                <a:solidFill>
                  <a:srgbClr val="000000"/>
                </a:solidFill>
                <a:latin typeface="Arial"/>
                <a:cs typeface="Segoe UI"/>
              </a:rPr>
              <a:t>If your student testing devices have the MCAS Student Kiosk installed from the 2024–25 school year, please see the table below.</a:t>
            </a:r>
          </a:p>
          <a:p>
            <a:pPr marR="228600">
              <a:spcAft>
                <a:spcPts val="600"/>
              </a:spcAft>
              <a:buClrTx/>
              <a:buFont typeface="Arial" panose="02070309020205020404" pitchFamily="49" charset="0"/>
              <a:buChar char="•"/>
              <a:tabLst>
                <a:tab pos="57150" algn="l"/>
              </a:tabLst>
            </a:pPr>
            <a:endParaRPr lang="en-US" sz="2400">
              <a:solidFill>
                <a:srgbClr val="000000"/>
              </a:solidFill>
              <a:latin typeface="Arial"/>
              <a:cs typeface="Segoe UI"/>
            </a:endParaRPr>
          </a:p>
          <a:p>
            <a:pPr marR="228600">
              <a:spcAft>
                <a:spcPts val="600"/>
              </a:spcAft>
              <a:buClrTx/>
              <a:buFont typeface="Arial" panose="02070309020205020404" pitchFamily="49" charset="0"/>
              <a:buChar char="•"/>
              <a:tabLst>
                <a:tab pos="57150" algn="l"/>
              </a:tabLst>
            </a:pPr>
            <a:endParaRPr lang="en-US" sz="2400">
              <a:solidFill>
                <a:srgbClr val="000000"/>
              </a:solidFill>
              <a:latin typeface="Arial"/>
              <a:cs typeface="Segoe UI"/>
            </a:endParaRPr>
          </a:p>
          <a:p>
            <a:pPr marR="228600">
              <a:spcAft>
                <a:spcPts val="600"/>
              </a:spcAft>
              <a:buClrTx/>
              <a:buFont typeface="Arial" panose="02070309020205020404" pitchFamily="49" charset="0"/>
              <a:buChar char="•"/>
              <a:tabLst>
                <a:tab pos="57150" algn="l"/>
              </a:tabLst>
            </a:pPr>
            <a:endParaRPr lang="en-US" sz="2400">
              <a:solidFill>
                <a:srgbClr val="000000"/>
              </a:solidFill>
              <a:latin typeface="Arial"/>
              <a:cs typeface="Segoe UI"/>
            </a:endParaRPr>
          </a:p>
          <a:p>
            <a:pPr marR="228600">
              <a:spcAft>
                <a:spcPts val="600"/>
              </a:spcAft>
              <a:buClrTx/>
              <a:buFont typeface="Arial" panose="02070309020205020404" pitchFamily="49" charset="0"/>
              <a:buChar char="•"/>
              <a:tabLst>
                <a:tab pos="57150" algn="l"/>
              </a:tabLst>
            </a:pPr>
            <a:endParaRPr lang="en-US" sz="2400">
              <a:solidFill>
                <a:srgbClr val="000000"/>
              </a:solidFill>
              <a:latin typeface="Arial"/>
              <a:cs typeface="Segoe UI"/>
            </a:endParaRPr>
          </a:p>
          <a:p>
            <a:pPr marR="228600">
              <a:spcAft>
                <a:spcPts val="600"/>
              </a:spcAft>
              <a:buClrTx/>
              <a:buFont typeface="Arial" panose="02070309020205020404" pitchFamily="49" charset="0"/>
              <a:buChar char="•"/>
              <a:tabLst>
                <a:tab pos="57150" algn="l"/>
              </a:tabLst>
            </a:pPr>
            <a:endParaRPr lang="en-US" sz="2400">
              <a:solidFill>
                <a:srgbClr val="000000"/>
              </a:solidFill>
              <a:latin typeface="Arial"/>
              <a:cs typeface="Segoe UI"/>
            </a:endParaRPr>
          </a:p>
          <a:p>
            <a:pPr marR="228600">
              <a:spcAft>
                <a:spcPts val="600"/>
              </a:spcAft>
              <a:buClrTx/>
              <a:buFont typeface="Arial" panose="02070309020205020404" pitchFamily="49" charset="0"/>
              <a:buChar char="•"/>
              <a:tabLst>
                <a:tab pos="57150" algn="l"/>
              </a:tabLst>
            </a:pPr>
            <a:endParaRPr lang="en-US" sz="2400">
              <a:solidFill>
                <a:srgbClr val="000000"/>
              </a:solidFill>
              <a:latin typeface="Arial"/>
              <a:cs typeface="Segoe UI"/>
            </a:endParaRPr>
          </a:p>
          <a:p>
            <a:pPr marR="228600">
              <a:spcAft>
                <a:spcPts val="600"/>
              </a:spcAft>
              <a:buClrTx/>
              <a:buFont typeface="Arial" panose="02070309020205020404" pitchFamily="49" charset="0"/>
              <a:buChar char="•"/>
              <a:tabLst>
                <a:tab pos="57150" algn="l"/>
              </a:tabLst>
            </a:pPr>
            <a:endParaRPr lang="en-US" sz="2400">
              <a:solidFill>
                <a:srgbClr val="000000"/>
              </a:solidFill>
              <a:latin typeface="Arial"/>
              <a:cs typeface="Segoe UI"/>
            </a:endParaRPr>
          </a:p>
          <a:p>
            <a:pPr marL="0" marR="228600" indent="0">
              <a:spcAft>
                <a:spcPts val="600"/>
              </a:spcAft>
              <a:buClrTx/>
              <a:buNone/>
              <a:tabLst>
                <a:tab pos="57150" algn="l"/>
              </a:tabLst>
            </a:pPr>
            <a:r>
              <a:rPr lang="en-US" sz="2400">
                <a:solidFill>
                  <a:srgbClr val="000000"/>
                </a:solidFill>
                <a:latin typeface="Arial"/>
                <a:cs typeface="Segoe UI"/>
              </a:rPr>
              <a:t>See the </a:t>
            </a:r>
            <a:r>
              <a:rPr lang="en-US" sz="2400" dirty="0">
                <a:solidFill>
                  <a:srgbClr val="000000"/>
                </a:solidFill>
                <a:latin typeface="Arial"/>
                <a:cs typeface="Segoe UI"/>
                <a:hlinkClick r:id="rId3"/>
              </a:rPr>
              <a:t>MCAS Student Kiosk Technology Guide </a:t>
            </a:r>
            <a:r>
              <a:rPr lang="en-US" sz="2400">
                <a:solidFill>
                  <a:srgbClr val="000000"/>
                </a:solidFill>
                <a:latin typeface="Arial"/>
                <a:cs typeface="Segoe UI"/>
              </a:rPr>
              <a:t>for step-by-step instructions. </a:t>
            </a:r>
          </a:p>
          <a:p>
            <a:pPr marL="0" marR="228600" indent="0">
              <a:spcAft>
                <a:spcPts val="600"/>
              </a:spcAft>
              <a:buClrTx/>
              <a:buNone/>
              <a:tabLst>
                <a:tab pos="57150" algn="l"/>
              </a:tabLst>
            </a:pPr>
            <a:endParaRPr lang="en-US" sz="2400">
              <a:solidFill>
                <a:srgbClr val="000000"/>
              </a:solidFill>
              <a:latin typeface="Arial"/>
              <a:cs typeface="Segoe UI"/>
            </a:endParaRPr>
          </a:p>
        </p:txBody>
      </p:sp>
      <p:graphicFrame>
        <p:nvGraphicFramePr>
          <p:cNvPr id="4" name="Table 3">
            <a:extLst>
              <a:ext uri="{FF2B5EF4-FFF2-40B4-BE49-F238E27FC236}">
                <a16:creationId xmlns:a16="http://schemas.microsoft.com/office/drawing/2014/main" id="{B19CCFE5-5E42-8EE4-9BB1-D21D229B6A53}"/>
              </a:ext>
            </a:extLst>
          </p:cNvPr>
          <p:cNvGraphicFramePr>
            <a:graphicFrameLocks noGrp="1"/>
          </p:cNvGraphicFramePr>
          <p:nvPr>
            <p:extLst>
              <p:ext uri="{D42A27DB-BD31-4B8C-83A1-F6EECF244321}">
                <p14:modId xmlns:p14="http://schemas.microsoft.com/office/powerpoint/2010/main" val="3311405638"/>
              </p:ext>
            </p:extLst>
          </p:nvPr>
        </p:nvGraphicFramePr>
        <p:xfrm>
          <a:off x="437660" y="2244775"/>
          <a:ext cx="11285416" cy="3758484"/>
        </p:xfrm>
        <a:graphic>
          <a:graphicData uri="http://schemas.openxmlformats.org/drawingml/2006/table">
            <a:tbl>
              <a:tblPr firstRow="1" bandRow="1">
                <a:tableStyleId>{5C22544A-7EE6-4342-B048-85BDC9FD1C3A}</a:tableStyleId>
              </a:tblPr>
              <a:tblGrid>
                <a:gridCol w="3055816">
                  <a:extLst>
                    <a:ext uri="{9D8B030D-6E8A-4147-A177-3AD203B41FA5}">
                      <a16:colId xmlns:a16="http://schemas.microsoft.com/office/drawing/2014/main" val="3304698883"/>
                    </a:ext>
                  </a:extLst>
                </a:gridCol>
                <a:gridCol w="8229600">
                  <a:extLst>
                    <a:ext uri="{9D8B030D-6E8A-4147-A177-3AD203B41FA5}">
                      <a16:colId xmlns:a16="http://schemas.microsoft.com/office/drawing/2014/main" val="2038813849"/>
                    </a:ext>
                  </a:extLst>
                </a:gridCol>
              </a:tblGrid>
              <a:tr h="612748">
                <a:tc>
                  <a:txBody>
                    <a:bodyPr/>
                    <a:lstStyle/>
                    <a:p>
                      <a:r>
                        <a:rPr lang="en-US">
                          <a:latin typeface="Arial" panose="020B0604020202020204" pitchFamily="34" charset="0"/>
                          <a:cs typeface="Arial" panose="020B0604020202020204" pitchFamily="34" charset="0"/>
                        </a:rPr>
                        <a:t>Kiosk Installed in 2024–25</a:t>
                      </a:r>
                    </a:p>
                  </a:txBody>
                  <a:tcPr/>
                </a:tc>
                <a:tc>
                  <a:txBody>
                    <a:bodyPr/>
                    <a:lstStyle/>
                    <a:p>
                      <a:r>
                        <a:rPr lang="en-US">
                          <a:latin typeface="Arial" panose="020B0604020202020204" pitchFamily="34" charset="0"/>
                          <a:cs typeface="Arial" panose="020B0604020202020204" pitchFamily="34" charset="0"/>
                        </a:rPr>
                        <a:t>Action Required for MCAS Testing in 2025–26</a:t>
                      </a:r>
                    </a:p>
                  </a:txBody>
                  <a:tcPr/>
                </a:tc>
                <a:extLst>
                  <a:ext uri="{0D108BD9-81ED-4DB2-BD59-A6C34878D82A}">
                    <a16:rowId xmlns:a16="http://schemas.microsoft.com/office/drawing/2014/main" val="807720932"/>
                  </a:ext>
                </a:extLst>
              </a:tr>
              <a:tr h="612748">
                <a:tc>
                  <a:txBody>
                    <a:bodyPr/>
                    <a:lstStyle/>
                    <a:p>
                      <a:r>
                        <a:rPr lang="en-US">
                          <a:latin typeface="Arial" panose="020B0604020202020204" pitchFamily="34" charset="0"/>
                          <a:cs typeface="Arial" panose="020B0604020202020204" pitchFamily="34" charset="0"/>
                        </a:rPr>
                        <a:t>ChromeOS</a:t>
                      </a:r>
                    </a:p>
                  </a:txBody>
                  <a:tcPr/>
                </a:tc>
                <a:tc>
                  <a:txBody>
                    <a:bodyPr/>
                    <a:lstStyle/>
                    <a:p>
                      <a:r>
                        <a:rPr lang="en-US">
                          <a:latin typeface="Arial" panose="020B0604020202020204" pitchFamily="34" charset="0"/>
                          <a:cs typeface="Arial" panose="020B0604020202020204" pitchFamily="34" charset="0"/>
                        </a:rPr>
                        <a:t>Uninstall the old MCAS kiosk app from the ChromeOS management console. Add the new MCAS web app and extension.</a:t>
                      </a:r>
                    </a:p>
                  </a:txBody>
                  <a:tcPr/>
                </a:tc>
                <a:extLst>
                  <a:ext uri="{0D108BD9-81ED-4DB2-BD59-A6C34878D82A}">
                    <a16:rowId xmlns:a16="http://schemas.microsoft.com/office/drawing/2014/main" val="528748392"/>
                  </a:ext>
                </a:extLst>
              </a:tr>
              <a:tr h="612748">
                <a:tc>
                  <a:txBody>
                    <a:bodyPr/>
                    <a:lstStyle/>
                    <a:p>
                      <a:r>
                        <a:rPr lang="en-US">
                          <a:latin typeface="Arial" panose="020B0604020202020204" pitchFamily="34" charset="0"/>
                          <a:cs typeface="Arial" panose="020B0604020202020204" pitchFamily="34" charset="0"/>
                        </a:rPr>
                        <a:t>iPad</a:t>
                      </a:r>
                    </a:p>
                  </a:txBody>
                  <a:tcPr/>
                </a:tc>
                <a:tc>
                  <a:txBody>
                    <a:bodyPr/>
                    <a:lstStyle/>
                    <a:p>
                      <a:r>
                        <a:rPr lang="en-US">
                          <a:latin typeface="Arial" panose="020B0604020202020204" pitchFamily="34" charset="0"/>
                          <a:cs typeface="Arial" panose="020B0604020202020204" pitchFamily="34" charset="0"/>
                        </a:rPr>
                        <a:t>Manually update the kiosk if automatic updates are not enabled.</a:t>
                      </a:r>
                    </a:p>
                  </a:txBody>
                  <a:tcPr/>
                </a:tc>
                <a:extLst>
                  <a:ext uri="{0D108BD9-81ED-4DB2-BD59-A6C34878D82A}">
                    <a16:rowId xmlns:a16="http://schemas.microsoft.com/office/drawing/2014/main" val="3967192294"/>
                  </a:ext>
                </a:extLst>
              </a:tr>
              <a:tr h="612748">
                <a:tc>
                  <a:txBody>
                    <a:bodyPr/>
                    <a:lstStyle/>
                    <a:p>
                      <a:r>
                        <a:rPr lang="en-US">
                          <a:latin typeface="Arial" panose="020B0604020202020204" pitchFamily="34" charset="0"/>
                          <a:cs typeface="Arial" panose="020B0604020202020204" pitchFamily="34" charset="0"/>
                        </a:rPr>
                        <a:t>Linux</a:t>
                      </a:r>
                    </a:p>
                  </a:txBody>
                  <a:tcPr/>
                </a:tc>
                <a:tc>
                  <a:txBody>
                    <a:bodyPr/>
                    <a:lstStyle/>
                    <a:p>
                      <a:r>
                        <a:rPr lang="en-US">
                          <a:latin typeface="Arial" panose="020B0604020202020204" pitchFamily="34" charset="0"/>
                          <a:cs typeface="Arial" panose="020B0604020202020204" pitchFamily="34" charset="0"/>
                        </a:rPr>
                        <a:t>Uninstall the old kiosk and then download and install the new kiosk.</a:t>
                      </a:r>
                    </a:p>
                  </a:txBody>
                  <a:tcPr/>
                </a:tc>
                <a:extLst>
                  <a:ext uri="{0D108BD9-81ED-4DB2-BD59-A6C34878D82A}">
                    <a16:rowId xmlns:a16="http://schemas.microsoft.com/office/drawing/2014/main" val="206873637"/>
                  </a:ext>
                </a:extLst>
              </a:tr>
              <a:tr h="612748">
                <a:tc>
                  <a:txBody>
                    <a:bodyPr/>
                    <a:lstStyle/>
                    <a:p>
                      <a:r>
                        <a:rPr lang="en-US">
                          <a:latin typeface="Arial" panose="020B0604020202020204" pitchFamily="34" charset="0"/>
                          <a:cs typeface="Arial" panose="020B0604020202020204" pitchFamily="34" charset="0"/>
                        </a:rPr>
                        <a:t>MacOS</a:t>
                      </a:r>
                    </a:p>
                  </a:txBody>
                  <a:tcPr/>
                </a:tc>
                <a:tc>
                  <a:txBody>
                    <a:bodyPr/>
                    <a:lstStyle/>
                    <a:p>
                      <a:r>
                        <a:rPr lang="en-US">
                          <a:latin typeface="Arial" panose="020B0604020202020204" pitchFamily="34" charset="0"/>
                          <a:cs typeface="Arial" panose="020B0604020202020204" pitchFamily="34" charset="0"/>
                        </a:rPr>
                        <a:t>Schools are not required to uninstall the old kiosk. They will need to download and install the new one.</a:t>
                      </a:r>
                    </a:p>
                  </a:txBody>
                  <a:tcPr/>
                </a:tc>
                <a:extLst>
                  <a:ext uri="{0D108BD9-81ED-4DB2-BD59-A6C34878D82A}">
                    <a16:rowId xmlns:a16="http://schemas.microsoft.com/office/drawing/2014/main" val="3665105262"/>
                  </a:ext>
                </a:extLst>
              </a:tr>
              <a:tr h="612748">
                <a:tc>
                  <a:txBody>
                    <a:bodyPr/>
                    <a:lstStyle/>
                    <a:p>
                      <a:r>
                        <a:rPr lang="en-US">
                          <a:latin typeface="Arial" panose="020B0604020202020204" pitchFamily="34" charset="0"/>
                          <a:cs typeface="Arial" panose="020B0604020202020204" pitchFamily="34" charset="0"/>
                        </a:rPr>
                        <a:t>Windows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Schools are not required to uninstall the old kiosk. They will need to download and install the new one.</a:t>
                      </a:r>
                    </a:p>
                  </a:txBody>
                  <a:tcPr/>
                </a:tc>
                <a:extLst>
                  <a:ext uri="{0D108BD9-81ED-4DB2-BD59-A6C34878D82A}">
                    <a16:rowId xmlns:a16="http://schemas.microsoft.com/office/drawing/2014/main" val="4137449913"/>
                  </a:ext>
                </a:extLst>
              </a:tr>
            </a:tbl>
          </a:graphicData>
        </a:graphic>
      </p:graphicFrame>
      <p:sp>
        <p:nvSpPr>
          <p:cNvPr id="5" name="Slide Number Placeholder 3">
            <a:extLst>
              <a:ext uri="{FF2B5EF4-FFF2-40B4-BE49-F238E27FC236}">
                <a16:creationId xmlns:a16="http://schemas.microsoft.com/office/drawing/2014/main" id="{2C4124D7-E61E-1780-AAA9-22DA775338CE}"/>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46</a:t>
            </a:fld>
            <a:endParaRPr lang="en-US"/>
          </a:p>
        </p:txBody>
      </p:sp>
    </p:spTree>
    <p:extLst>
      <p:ext uri="{BB962C8B-B14F-4D97-AF65-F5344CB8AC3E}">
        <p14:creationId xmlns:p14="http://schemas.microsoft.com/office/powerpoint/2010/main" val="3868185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2174A-E954-73F5-D547-F3CECAC1AD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5851D9-A064-3DA5-FB88-04482135EC05}"/>
              </a:ext>
            </a:extLst>
          </p:cNvPr>
          <p:cNvSpPr>
            <a:spLocks noGrp="1"/>
          </p:cNvSpPr>
          <p:nvPr>
            <p:ph type="title"/>
          </p:nvPr>
        </p:nvSpPr>
        <p:spPr/>
        <p:txBody>
          <a:bodyPr>
            <a:normAutofit/>
          </a:bodyPr>
          <a:lstStyle/>
          <a:p>
            <a:r>
              <a:rPr lang="en-US" sz="4000">
                <a:solidFill>
                  <a:schemeClr val="bg1"/>
                </a:solidFill>
                <a:latin typeface="Arial"/>
                <a:cs typeface="Arial"/>
              </a:rPr>
              <a:t>ChromeOS Application Installation</a:t>
            </a:r>
            <a:endParaRPr lang="en-US" sz="400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78CF1AC-F44A-6E25-DC6F-23DE62988516}"/>
              </a:ext>
            </a:extLst>
          </p:cNvPr>
          <p:cNvSpPr>
            <a:spLocks noGrp="1"/>
          </p:cNvSpPr>
          <p:nvPr>
            <p:ph idx="1"/>
          </p:nvPr>
        </p:nvSpPr>
        <p:spPr/>
        <p:txBody>
          <a:bodyPr vert="horz" lIns="91440" tIns="45720" rIns="91440" bIns="45720" rtlCol="0" anchor="t">
            <a:noAutofit/>
          </a:bodyPr>
          <a:lstStyle/>
          <a:p>
            <a:pPr fontAlgn="base">
              <a:buClr>
                <a:srgbClr val="000000"/>
              </a:buClr>
            </a:pPr>
            <a:r>
              <a:rPr lang="en-US" dirty="0">
                <a:solidFill>
                  <a:schemeClr val="tx1"/>
                </a:solidFill>
              </a:rPr>
              <a:t>What You Need to Know </a:t>
            </a:r>
          </a:p>
          <a:p>
            <a:pPr lvl="1" fontAlgn="base">
              <a:buClr>
                <a:srgbClr val="000000"/>
              </a:buClr>
            </a:pPr>
            <a:r>
              <a:rPr lang="en-US" dirty="0">
                <a:solidFill>
                  <a:schemeClr val="tx1"/>
                </a:solidFill>
              </a:rPr>
              <a:t>New App Required: The new PWA must be installed on all ChromeOS devices used for testing. </a:t>
            </a:r>
          </a:p>
          <a:p>
            <a:pPr lvl="1" fontAlgn="base">
              <a:buClr>
                <a:srgbClr val="000000"/>
              </a:buClr>
            </a:pPr>
            <a:r>
              <a:rPr lang="en-US" dirty="0">
                <a:solidFill>
                  <a:schemeClr val="tx1"/>
                </a:solidFill>
              </a:rPr>
              <a:t>Setup: Step-by-step instructions for setup and configuration are included in the </a:t>
            </a:r>
            <a:r>
              <a:rPr lang="en-US" dirty="0">
                <a:solidFill>
                  <a:schemeClr val="tx1"/>
                </a:solidFill>
                <a:hlinkClick r:id="rId3"/>
              </a:rPr>
              <a:t>MCAS Student Kiosk Technology Guide </a:t>
            </a:r>
            <a:r>
              <a:rPr lang="en-US" dirty="0">
                <a:solidFill>
                  <a:schemeClr val="tx1"/>
                </a:solidFill>
              </a:rPr>
              <a:t>on pages 11–22. Every step must be followed.</a:t>
            </a:r>
          </a:p>
          <a:p>
            <a:pPr lvl="1" fontAlgn="base">
              <a:buClr>
                <a:srgbClr val="000000"/>
              </a:buClr>
            </a:pPr>
            <a:r>
              <a:rPr lang="en-US" dirty="0">
                <a:solidFill>
                  <a:schemeClr val="tx1"/>
                </a:solidFill>
              </a:rPr>
              <a:t>Extension Pairing: The PWA will work alongside a Chrome extension to support secure kiosk testing. </a:t>
            </a:r>
          </a:p>
          <a:p>
            <a:pPr lvl="1" fontAlgn="base">
              <a:buClr>
                <a:srgbClr val="000000"/>
              </a:buClr>
            </a:pPr>
            <a:r>
              <a:rPr lang="en-US" b="1" dirty="0">
                <a:solidFill>
                  <a:schemeClr val="tx1"/>
                </a:solidFill>
              </a:rPr>
              <a:t>Test the new app before administration starts: We strongly recommend schools and districts coordinate with their technology coordinators to install and test the new PWA by completing Site Readiness on devices as soon as it is installed. </a:t>
            </a:r>
          </a:p>
        </p:txBody>
      </p:sp>
      <p:sp>
        <p:nvSpPr>
          <p:cNvPr id="5" name="Slide Number Placeholder 3">
            <a:extLst>
              <a:ext uri="{FF2B5EF4-FFF2-40B4-BE49-F238E27FC236}">
                <a16:creationId xmlns:a16="http://schemas.microsoft.com/office/drawing/2014/main" id="{E4052251-780E-E118-8350-F971EF995FFC}"/>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47</a:t>
            </a:fld>
            <a:endParaRPr lang="en-US"/>
          </a:p>
        </p:txBody>
      </p:sp>
    </p:spTree>
    <p:extLst>
      <p:ext uri="{BB962C8B-B14F-4D97-AF65-F5344CB8AC3E}">
        <p14:creationId xmlns:p14="http://schemas.microsoft.com/office/powerpoint/2010/main" val="4090255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9B42C-9B33-3815-A93E-A79ED5BFF2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C72084-BEB9-A322-FDF3-547462CADA73}"/>
              </a:ext>
            </a:extLst>
          </p:cNvPr>
          <p:cNvSpPr>
            <a:spLocks noGrp="1"/>
          </p:cNvSpPr>
          <p:nvPr>
            <p:ph type="title"/>
          </p:nvPr>
        </p:nvSpPr>
        <p:spPr/>
        <p:txBody>
          <a:bodyPr>
            <a:normAutofit/>
          </a:bodyPr>
          <a:lstStyle/>
          <a:p>
            <a:r>
              <a:rPr lang="en-US" sz="4000">
                <a:solidFill>
                  <a:schemeClr val="bg1"/>
                </a:solidFill>
                <a:latin typeface="Arial"/>
                <a:cs typeface="Arial"/>
              </a:rPr>
              <a:t>ChromeOS Application Installation</a:t>
            </a:r>
            <a:endParaRPr lang="en-US" sz="400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3E20B5F-319D-56C8-981D-5303A4AADE4F}"/>
              </a:ext>
            </a:extLst>
          </p:cNvPr>
          <p:cNvSpPr>
            <a:spLocks noGrp="1"/>
          </p:cNvSpPr>
          <p:nvPr>
            <p:ph idx="1"/>
          </p:nvPr>
        </p:nvSpPr>
        <p:spPr/>
        <p:txBody>
          <a:bodyPr vert="horz" lIns="91440" tIns="45720" rIns="91440" bIns="45720" rtlCol="0" anchor="t">
            <a:noAutofit/>
          </a:bodyPr>
          <a:lstStyle/>
          <a:p>
            <a:pPr fontAlgn="base">
              <a:buClr>
                <a:srgbClr val="000000"/>
              </a:buClr>
            </a:pPr>
            <a:r>
              <a:rPr lang="en-US" dirty="0">
                <a:solidFill>
                  <a:schemeClr val="tx1"/>
                </a:solidFill>
                <a:latin typeface="Arial"/>
                <a:cs typeface="Arial"/>
              </a:rPr>
              <a:t>Overview of Steps in ChromeOS management console</a:t>
            </a:r>
            <a:endParaRPr lang="en-US" dirty="0">
              <a:solidFill>
                <a:schemeClr val="tx1"/>
              </a:solidFill>
            </a:endParaRPr>
          </a:p>
          <a:p>
            <a:pPr lvl="1" fontAlgn="base">
              <a:buClr>
                <a:srgbClr val="000000"/>
              </a:buClr>
            </a:pPr>
            <a:r>
              <a:rPr lang="en-US" dirty="0">
                <a:solidFill>
                  <a:schemeClr val="tx1"/>
                </a:solidFill>
                <a:latin typeface="Arial"/>
                <a:cs typeface="Arial"/>
              </a:rPr>
              <a:t>In </a:t>
            </a:r>
            <a:r>
              <a:rPr lang="en-US" b="1" dirty="0">
                <a:solidFill>
                  <a:schemeClr val="tx1"/>
                </a:solidFill>
                <a:latin typeface="Arial"/>
                <a:cs typeface="Arial"/>
              </a:rPr>
              <a:t>Devices &gt; Chrome &gt; Apps and Extensions &gt; Kiosks </a:t>
            </a:r>
            <a:r>
              <a:rPr lang="en-US" dirty="0">
                <a:solidFill>
                  <a:schemeClr val="tx1"/>
                </a:solidFill>
                <a:latin typeface="Arial"/>
                <a:cs typeface="Arial"/>
              </a:rPr>
              <a:t>select </a:t>
            </a:r>
            <a:r>
              <a:rPr lang="en-US" b="1" dirty="0">
                <a:solidFill>
                  <a:schemeClr val="tx1"/>
                </a:solidFill>
                <a:latin typeface="Arial"/>
                <a:cs typeface="Arial"/>
              </a:rPr>
              <a:t>Add by URL </a:t>
            </a:r>
            <a:r>
              <a:rPr lang="en-US" dirty="0">
                <a:solidFill>
                  <a:schemeClr val="tx1"/>
                </a:solidFill>
                <a:latin typeface="Arial"/>
                <a:cs typeface="Arial"/>
              </a:rPr>
              <a:t>and enter </a:t>
            </a:r>
            <a:r>
              <a:rPr lang="en-US" b="1" dirty="0">
                <a:solidFill>
                  <a:schemeClr val="tx1"/>
                </a:solidFill>
                <a:latin typeface="Arial"/>
                <a:cs typeface="Arial"/>
                <a:hlinkClick r:id="rId3">
                  <a:extLst>
                    <a:ext uri="{A12FA001-AC4F-418D-AE19-62706E023703}">
                      <ahyp:hlinkClr xmlns:ahyp="http://schemas.microsoft.com/office/drawing/2018/hyperlinkcolor" val="tx"/>
                    </a:ext>
                  </a:extLst>
                </a:hlinkClick>
              </a:rPr>
              <a:t>https://mcas.cognia.org/student</a:t>
            </a:r>
            <a:r>
              <a:rPr lang="en-US" b="1" dirty="0">
                <a:solidFill>
                  <a:schemeClr val="tx1"/>
                </a:solidFill>
                <a:latin typeface="Arial"/>
                <a:cs typeface="Arial"/>
              </a:rPr>
              <a:t> </a:t>
            </a:r>
            <a:r>
              <a:rPr lang="en-US" dirty="0">
                <a:solidFill>
                  <a:schemeClr val="tx1"/>
                </a:solidFill>
                <a:latin typeface="Arial"/>
                <a:cs typeface="Arial"/>
              </a:rPr>
              <a:t>and select </a:t>
            </a:r>
            <a:r>
              <a:rPr lang="en-US" b="1" dirty="0">
                <a:solidFill>
                  <a:schemeClr val="tx1"/>
                </a:solidFill>
                <a:latin typeface="Arial"/>
                <a:cs typeface="Arial"/>
              </a:rPr>
              <a:t>Save.</a:t>
            </a:r>
            <a:r>
              <a:rPr lang="en-US" dirty="0">
                <a:solidFill>
                  <a:schemeClr val="tx1"/>
                </a:solidFill>
                <a:latin typeface="Arial"/>
                <a:cs typeface="Arial"/>
              </a:rPr>
              <a:t> </a:t>
            </a:r>
          </a:p>
          <a:p>
            <a:pPr lvl="1">
              <a:buClr>
                <a:srgbClr val="000000"/>
              </a:buClr>
            </a:pPr>
            <a:r>
              <a:rPr lang="en-US" dirty="0">
                <a:solidFill>
                  <a:schemeClr val="tx1"/>
                </a:solidFill>
                <a:latin typeface="Arial"/>
                <a:cs typeface="Arial"/>
              </a:rPr>
              <a:t>Select the </a:t>
            </a:r>
            <a:r>
              <a:rPr lang="en-US" b="1" dirty="0" err="1">
                <a:solidFill>
                  <a:schemeClr val="tx1"/>
                </a:solidFill>
                <a:latin typeface="Arial"/>
                <a:cs typeface="Arial"/>
              </a:rPr>
              <a:t>iTester</a:t>
            </a:r>
            <a:r>
              <a:rPr lang="en-US" b="1" dirty="0">
                <a:solidFill>
                  <a:schemeClr val="tx1"/>
                </a:solidFill>
                <a:latin typeface="Arial"/>
                <a:cs typeface="Arial"/>
              </a:rPr>
              <a:t> 3 MCAS App </a:t>
            </a:r>
            <a:r>
              <a:rPr lang="en-US" dirty="0">
                <a:solidFill>
                  <a:schemeClr val="tx1"/>
                </a:solidFill>
                <a:latin typeface="Arial"/>
                <a:cs typeface="Arial"/>
              </a:rPr>
              <a:t>and scroll down to </a:t>
            </a:r>
            <a:r>
              <a:rPr lang="en-US" b="1" dirty="0">
                <a:solidFill>
                  <a:schemeClr val="tx1"/>
                </a:solidFill>
                <a:latin typeface="Arial"/>
                <a:cs typeface="Arial"/>
              </a:rPr>
              <a:t>Additional URL origins </a:t>
            </a:r>
            <a:r>
              <a:rPr lang="en-US" dirty="0">
                <a:solidFill>
                  <a:schemeClr val="tx1"/>
                </a:solidFill>
                <a:latin typeface="Arial"/>
                <a:cs typeface="Arial"/>
              </a:rPr>
              <a:t>for this kiosk app and enter </a:t>
            </a:r>
            <a:r>
              <a:rPr lang="en-US" b="1" dirty="0">
                <a:solidFill>
                  <a:schemeClr val="tx1"/>
                </a:solidFill>
                <a:latin typeface="Arial"/>
                <a:cs typeface="Arial"/>
                <a:hlinkClick r:id="rId4">
                  <a:extLst>
                    <a:ext uri="{A12FA001-AC4F-418D-AE19-62706E023703}">
                      <ahyp:hlinkClr xmlns:ahyp="http://schemas.microsoft.com/office/drawing/2018/hyperlinkcolor" val="tx"/>
                    </a:ext>
                  </a:extLst>
                </a:hlinkClick>
              </a:rPr>
              <a:t>https://mcas-practicetest.cognia.org</a:t>
            </a:r>
          </a:p>
          <a:p>
            <a:pPr lvl="1">
              <a:buClr>
                <a:srgbClr val="000000"/>
              </a:buClr>
            </a:pPr>
            <a:endParaRPr lang="en-US" dirty="0">
              <a:solidFill>
                <a:schemeClr val="tx1"/>
              </a:solidFill>
              <a:latin typeface="Arial"/>
              <a:cs typeface="Arial"/>
            </a:endParaRPr>
          </a:p>
          <a:p>
            <a:pPr lvl="1">
              <a:buClr>
                <a:srgbClr val="000000"/>
              </a:buClr>
            </a:pPr>
            <a:endParaRPr lang="en-US" dirty="0">
              <a:solidFill>
                <a:schemeClr val="tx1"/>
              </a:solidFill>
              <a:latin typeface="Arial"/>
              <a:cs typeface="Arial"/>
            </a:endParaRPr>
          </a:p>
          <a:p>
            <a:pPr lvl="1">
              <a:buClr>
                <a:srgbClr val="000000"/>
              </a:buClr>
            </a:pPr>
            <a:endParaRPr lang="en-US" dirty="0">
              <a:solidFill>
                <a:schemeClr val="tx1"/>
              </a:solidFill>
              <a:latin typeface="Arial"/>
              <a:cs typeface="Arial"/>
            </a:endParaRPr>
          </a:p>
          <a:p>
            <a:pPr lvl="1">
              <a:buClr>
                <a:srgbClr val="000000"/>
              </a:buClr>
            </a:pPr>
            <a:endParaRPr lang="en-US" dirty="0">
              <a:solidFill>
                <a:schemeClr val="tx1"/>
              </a:solidFill>
              <a:latin typeface="Arial"/>
              <a:cs typeface="Arial"/>
            </a:endParaRPr>
          </a:p>
          <a:p>
            <a:pPr lvl="1">
              <a:buClr>
                <a:srgbClr val="000000"/>
              </a:buClr>
            </a:pPr>
            <a:endParaRPr lang="en-US" dirty="0">
              <a:solidFill>
                <a:schemeClr val="tx1"/>
              </a:solidFill>
              <a:latin typeface="Arial"/>
              <a:cs typeface="Arial"/>
            </a:endParaRPr>
          </a:p>
          <a:p>
            <a:pPr lvl="1">
              <a:buClr>
                <a:srgbClr val="000000"/>
              </a:buClr>
            </a:pPr>
            <a:endParaRPr lang="en-US" dirty="0">
              <a:solidFill>
                <a:schemeClr val="tx1"/>
              </a:solidFill>
              <a:latin typeface="Arial"/>
              <a:cs typeface="Arial"/>
            </a:endParaRPr>
          </a:p>
        </p:txBody>
      </p:sp>
      <p:sp>
        <p:nvSpPr>
          <p:cNvPr id="5" name="Slide Number Placeholder 3">
            <a:extLst>
              <a:ext uri="{FF2B5EF4-FFF2-40B4-BE49-F238E27FC236}">
                <a16:creationId xmlns:a16="http://schemas.microsoft.com/office/drawing/2014/main" id="{0CF3B7AB-2C09-8C52-C149-4C51204D3DFF}"/>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48</a:t>
            </a:fld>
            <a:endParaRPr lang="en-US"/>
          </a:p>
        </p:txBody>
      </p:sp>
      <p:pic>
        <p:nvPicPr>
          <p:cNvPr id="8" name="Picture 7">
            <a:extLst>
              <a:ext uri="{FF2B5EF4-FFF2-40B4-BE49-F238E27FC236}">
                <a16:creationId xmlns:a16="http://schemas.microsoft.com/office/drawing/2014/main" id="{F570263A-ADEB-B602-5953-8EFF1E882825}"/>
              </a:ext>
            </a:extLst>
          </p:cNvPr>
          <p:cNvPicPr>
            <a:picLocks noChangeAspect="1"/>
          </p:cNvPicPr>
          <p:nvPr/>
        </p:nvPicPr>
        <p:blipFill>
          <a:blip r:embed="rId5"/>
          <a:stretch>
            <a:fillRect/>
          </a:stretch>
        </p:blipFill>
        <p:spPr>
          <a:xfrm>
            <a:off x="1029744" y="3796104"/>
            <a:ext cx="4975965" cy="1739683"/>
          </a:xfrm>
          <a:prstGeom prst="rect">
            <a:avLst/>
          </a:prstGeom>
        </p:spPr>
      </p:pic>
      <p:pic>
        <p:nvPicPr>
          <p:cNvPr id="9" name="Picture 8">
            <a:extLst>
              <a:ext uri="{FF2B5EF4-FFF2-40B4-BE49-F238E27FC236}">
                <a16:creationId xmlns:a16="http://schemas.microsoft.com/office/drawing/2014/main" id="{499F09DB-9B9A-CDFC-D92D-D1ECE5F9C730}"/>
              </a:ext>
            </a:extLst>
          </p:cNvPr>
          <p:cNvPicPr>
            <a:picLocks noChangeAspect="1"/>
          </p:cNvPicPr>
          <p:nvPr/>
        </p:nvPicPr>
        <p:blipFill>
          <a:blip r:embed="rId6"/>
          <a:stretch>
            <a:fillRect/>
          </a:stretch>
        </p:blipFill>
        <p:spPr>
          <a:xfrm>
            <a:off x="6524690" y="3797996"/>
            <a:ext cx="3662429" cy="2372638"/>
          </a:xfrm>
          <a:prstGeom prst="rect">
            <a:avLst/>
          </a:prstGeom>
        </p:spPr>
      </p:pic>
    </p:spTree>
    <p:extLst>
      <p:ext uri="{BB962C8B-B14F-4D97-AF65-F5344CB8AC3E}">
        <p14:creationId xmlns:p14="http://schemas.microsoft.com/office/powerpoint/2010/main" val="2138463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51016-51A1-2B8F-CDDE-45F06297E1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005B3B-9E8C-93CE-6054-2C26C9FD7455}"/>
              </a:ext>
            </a:extLst>
          </p:cNvPr>
          <p:cNvSpPr>
            <a:spLocks noGrp="1"/>
          </p:cNvSpPr>
          <p:nvPr>
            <p:ph type="title"/>
          </p:nvPr>
        </p:nvSpPr>
        <p:spPr/>
        <p:txBody>
          <a:bodyPr>
            <a:normAutofit/>
          </a:bodyPr>
          <a:lstStyle/>
          <a:p>
            <a:r>
              <a:rPr lang="en-US" sz="4000">
                <a:solidFill>
                  <a:schemeClr val="bg1"/>
                </a:solidFill>
                <a:latin typeface="Arial"/>
                <a:cs typeface="Arial"/>
              </a:rPr>
              <a:t>ChromeOS Application Installation</a:t>
            </a:r>
            <a:endParaRPr lang="en-US" sz="400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D494EC3-461F-087D-5376-6346EED819DC}"/>
              </a:ext>
            </a:extLst>
          </p:cNvPr>
          <p:cNvSpPr>
            <a:spLocks noGrp="1"/>
          </p:cNvSpPr>
          <p:nvPr>
            <p:ph idx="1"/>
          </p:nvPr>
        </p:nvSpPr>
        <p:spPr/>
        <p:txBody>
          <a:bodyPr vert="horz" lIns="91440" tIns="45720" rIns="91440" bIns="45720" rtlCol="0" anchor="t">
            <a:noAutofit/>
          </a:bodyPr>
          <a:lstStyle/>
          <a:p>
            <a:pPr lvl="1">
              <a:buClr>
                <a:srgbClr val="000000"/>
              </a:buClr>
            </a:pPr>
            <a:r>
              <a:rPr lang="en-US" dirty="0">
                <a:solidFill>
                  <a:schemeClr val="tx1"/>
                </a:solidFill>
                <a:latin typeface="Arial"/>
                <a:cs typeface="Arial"/>
              </a:rPr>
              <a:t>Scroll to the Extension section and select </a:t>
            </a:r>
            <a:r>
              <a:rPr lang="en-US" b="1" dirty="0">
                <a:solidFill>
                  <a:schemeClr val="tx1"/>
                </a:solidFill>
                <a:latin typeface="Arial"/>
                <a:cs typeface="Arial"/>
              </a:rPr>
              <a:t>Add from Chrome Web Store </a:t>
            </a:r>
            <a:r>
              <a:rPr lang="en-US" dirty="0">
                <a:solidFill>
                  <a:schemeClr val="tx1"/>
                </a:solidFill>
                <a:latin typeface="Arial"/>
                <a:cs typeface="Arial"/>
              </a:rPr>
              <a:t>and then enter </a:t>
            </a:r>
            <a:r>
              <a:rPr lang="en-US" b="1" dirty="0" err="1">
                <a:solidFill>
                  <a:schemeClr val="tx1"/>
                </a:solidFill>
                <a:latin typeface="Arial"/>
                <a:cs typeface="Arial"/>
              </a:rPr>
              <a:t>iTester</a:t>
            </a:r>
            <a:r>
              <a:rPr lang="en-US" b="1" dirty="0">
                <a:solidFill>
                  <a:schemeClr val="tx1"/>
                </a:solidFill>
                <a:latin typeface="Arial"/>
                <a:cs typeface="Arial"/>
              </a:rPr>
              <a:t> ChromeOS Carrier extension ID </a:t>
            </a:r>
            <a:r>
              <a:rPr lang="en-US" dirty="0">
                <a:solidFill>
                  <a:schemeClr val="tx1"/>
                </a:solidFill>
                <a:latin typeface="Arial"/>
                <a:cs typeface="Arial"/>
              </a:rPr>
              <a:t>in the </a:t>
            </a:r>
            <a:r>
              <a:rPr lang="en-US" b="1" dirty="0">
                <a:solidFill>
                  <a:schemeClr val="tx1"/>
                </a:solidFill>
                <a:latin typeface="Arial"/>
                <a:cs typeface="Arial"/>
              </a:rPr>
              <a:t>Search by ID </a:t>
            </a:r>
            <a:r>
              <a:rPr lang="en-US" dirty="0">
                <a:solidFill>
                  <a:schemeClr val="tx1"/>
                </a:solidFill>
                <a:latin typeface="Arial"/>
                <a:cs typeface="Arial"/>
              </a:rPr>
              <a:t>text box and click </a:t>
            </a:r>
            <a:r>
              <a:rPr lang="en-US" b="1" dirty="0">
                <a:solidFill>
                  <a:schemeClr val="tx1"/>
                </a:solidFill>
                <a:latin typeface="Arial"/>
                <a:cs typeface="Arial"/>
              </a:rPr>
              <a:t>Select</a:t>
            </a:r>
            <a:r>
              <a:rPr lang="en-US" dirty="0">
                <a:solidFill>
                  <a:schemeClr val="tx1"/>
                </a:solidFill>
                <a:latin typeface="Arial"/>
                <a:cs typeface="Arial"/>
              </a:rPr>
              <a:t>. </a:t>
            </a:r>
            <a:endParaRPr lang="en-US" dirty="0">
              <a:solidFill>
                <a:schemeClr val="tx1"/>
              </a:solidFill>
            </a:endParaRPr>
          </a:p>
          <a:p>
            <a:pPr marL="457200" lvl="1" indent="0">
              <a:buClr>
                <a:srgbClr val="000000"/>
              </a:buClr>
              <a:buNone/>
            </a:pPr>
            <a:endParaRPr lang="en-US" dirty="0">
              <a:solidFill>
                <a:schemeClr val="tx1"/>
              </a:solidFill>
              <a:latin typeface="Arial"/>
              <a:cs typeface="Arial"/>
            </a:endParaRPr>
          </a:p>
        </p:txBody>
      </p:sp>
      <p:sp>
        <p:nvSpPr>
          <p:cNvPr id="5" name="Slide Number Placeholder 3">
            <a:extLst>
              <a:ext uri="{FF2B5EF4-FFF2-40B4-BE49-F238E27FC236}">
                <a16:creationId xmlns:a16="http://schemas.microsoft.com/office/drawing/2014/main" id="{218F34AF-E43C-1605-1E97-511E2A964FE9}"/>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49</a:t>
            </a:fld>
            <a:endParaRPr lang="en-US"/>
          </a:p>
        </p:txBody>
      </p:sp>
      <p:pic>
        <p:nvPicPr>
          <p:cNvPr id="4" name="Picture 3">
            <a:extLst>
              <a:ext uri="{FF2B5EF4-FFF2-40B4-BE49-F238E27FC236}">
                <a16:creationId xmlns:a16="http://schemas.microsoft.com/office/drawing/2014/main" id="{45EDE24D-4B11-14C2-9C96-9091D0BA7D04}"/>
              </a:ext>
            </a:extLst>
          </p:cNvPr>
          <p:cNvPicPr>
            <a:picLocks noChangeAspect="1"/>
          </p:cNvPicPr>
          <p:nvPr/>
        </p:nvPicPr>
        <p:blipFill>
          <a:blip r:embed="rId3"/>
          <a:stretch>
            <a:fillRect/>
          </a:stretch>
        </p:blipFill>
        <p:spPr>
          <a:xfrm>
            <a:off x="801339" y="2854760"/>
            <a:ext cx="3752198" cy="1993987"/>
          </a:xfrm>
          <a:prstGeom prst="rect">
            <a:avLst/>
          </a:prstGeom>
        </p:spPr>
      </p:pic>
      <p:pic>
        <p:nvPicPr>
          <p:cNvPr id="6" name="Picture 5">
            <a:extLst>
              <a:ext uri="{FF2B5EF4-FFF2-40B4-BE49-F238E27FC236}">
                <a16:creationId xmlns:a16="http://schemas.microsoft.com/office/drawing/2014/main" id="{78D69522-A419-B1E2-EA73-96EFA4E52EF9}"/>
              </a:ext>
            </a:extLst>
          </p:cNvPr>
          <p:cNvPicPr>
            <a:picLocks noChangeAspect="1"/>
          </p:cNvPicPr>
          <p:nvPr/>
        </p:nvPicPr>
        <p:blipFill>
          <a:blip r:embed="rId4"/>
          <a:stretch>
            <a:fillRect/>
          </a:stretch>
        </p:blipFill>
        <p:spPr>
          <a:xfrm>
            <a:off x="4731837" y="2468409"/>
            <a:ext cx="6788846" cy="3758331"/>
          </a:xfrm>
          <a:prstGeom prst="rect">
            <a:avLst/>
          </a:prstGeom>
        </p:spPr>
      </p:pic>
    </p:spTree>
    <p:extLst>
      <p:ext uri="{BB962C8B-B14F-4D97-AF65-F5344CB8AC3E}">
        <p14:creationId xmlns:p14="http://schemas.microsoft.com/office/powerpoint/2010/main" val="2825260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vert="horz" lIns="91440" tIns="45720" rIns="91440" bIns="45720" rtlCol="0" anchor="t">
            <a:normAutofit/>
          </a:bodyPr>
          <a:lstStyle/>
          <a:p>
            <a:pPr marL="514350" indent="-514350">
              <a:buClrTx/>
              <a:buFont typeface="+mj-lt"/>
              <a:buAutoNum type="arabicPeriod"/>
            </a:pPr>
            <a:r>
              <a:rPr lang="en-US" dirty="0">
                <a:solidFill>
                  <a:srgbClr val="101D35"/>
                </a:solidFill>
                <a:latin typeface="Arial"/>
                <a:cs typeface="Arial"/>
              </a:rPr>
              <a:t>Updates for 2025–26</a:t>
            </a:r>
          </a:p>
          <a:p>
            <a:pPr marL="514350" indent="-514350">
              <a:buClrTx/>
              <a:buFont typeface="+mj-lt"/>
              <a:buAutoNum type="arabicPeriod"/>
            </a:pPr>
            <a:r>
              <a:rPr lang="en-US" dirty="0">
                <a:solidFill>
                  <a:srgbClr val="101D35"/>
                </a:solidFill>
                <a:latin typeface="Arial"/>
                <a:cs typeface="Arial"/>
              </a:rPr>
              <a:t>Overview of MCAS Computer-Based Testing</a:t>
            </a:r>
          </a:p>
          <a:p>
            <a:pPr marL="514350" indent="-514350">
              <a:buClrTx/>
              <a:buFont typeface="+mj-lt"/>
              <a:buAutoNum type="arabicPeriod"/>
            </a:pPr>
            <a:r>
              <a:rPr lang="en-US" dirty="0">
                <a:solidFill>
                  <a:srgbClr val="101D35"/>
                </a:solidFill>
                <a:latin typeface="Arial"/>
                <a:cs typeface="Arial"/>
              </a:rPr>
              <a:t>Tasks to Complete in </a:t>
            </a:r>
            <a:r>
              <a:rPr lang="en-US" b="1" dirty="0">
                <a:solidFill>
                  <a:srgbClr val="101D35"/>
                </a:solidFill>
                <a:latin typeface="Arial"/>
                <a:cs typeface="Arial"/>
              </a:rPr>
              <a:t>Fall 2025</a:t>
            </a:r>
          </a:p>
          <a:p>
            <a:pPr marL="514350" indent="-514350">
              <a:buClrTx/>
              <a:buFont typeface="+mj-lt"/>
              <a:buAutoNum type="arabicPeriod"/>
            </a:pPr>
            <a:r>
              <a:rPr lang="en-US" dirty="0">
                <a:solidFill>
                  <a:srgbClr val="101D35"/>
                </a:solidFill>
                <a:latin typeface="Arial"/>
                <a:cs typeface="Arial"/>
              </a:rPr>
              <a:t>Tasks to Complete </a:t>
            </a:r>
            <a:r>
              <a:rPr lang="en-US" b="1" dirty="0">
                <a:solidFill>
                  <a:srgbClr val="101D35"/>
                </a:solidFill>
                <a:latin typeface="Arial"/>
                <a:cs typeface="Arial"/>
              </a:rPr>
              <a:t>at least Two Months </a:t>
            </a:r>
            <a:r>
              <a:rPr lang="en-US" dirty="0">
                <a:solidFill>
                  <a:srgbClr val="101D35"/>
                </a:solidFill>
                <a:latin typeface="Arial"/>
                <a:cs typeface="Arial"/>
              </a:rPr>
              <a:t>before Testing </a:t>
            </a:r>
          </a:p>
          <a:p>
            <a:pPr marL="514350" indent="-514350">
              <a:buClrTx/>
              <a:buFont typeface="+mj-lt"/>
              <a:buAutoNum type="arabicPeriod"/>
            </a:pPr>
            <a:r>
              <a:rPr lang="en-US" dirty="0">
                <a:solidFill>
                  <a:srgbClr val="101D35"/>
                </a:solidFill>
                <a:latin typeface="Arial"/>
                <a:cs typeface="Arial"/>
              </a:rPr>
              <a:t>Tasks to Complete </a:t>
            </a:r>
            <a:r>
              <a:rPr lang="en-US" b="1" dirty="0">
                <a:solidFill>
                  <a:srgbClr val="101D35"/>
                </a:solidFill>
                <a:latin typeface="Arial"/>
                <a:cs typeface="Arial"/>
              </a:rPr>
              <a:t>at least Two Weeks </a:t>
            </a:r>
            <a:r>
              <a:rPr lang="en-US" dirty="0">
                <a:solidFill>
                  <a:srgbClr val="101D35"/>
                </a:solidFill>
                <a:latin typeface="Arial"/>
                <a:cs typeface="Arial"/>
              </a:rPr>
              <a:t>before Testing</a:t>
            </a:r>
          </a:p>
          <a:p>
            <a:pPr marL="514350" indent="-514350">
              <a:buClrTx/>
              <a:buFont typeface="+mj-lt"/>
              <a:buAutoNum type="arabicPeriod"/>
            </a:pPr>
            <a:r>
              <a:rPr lang="en-US" dirty="0">
                <a:solidFill>
                  <a:srgbClr val="101D35"/>
                </a:solidFill>
                <a:latin typeface="Arial"/>
                <a:cs typeface="Arial"/>
              </a:rPr>
              <a:t>Troubleshooting Technology Issues </a:t>
            </a:r>
            <a:r>
              <a:rPr lang="en-US" b="1" dirty="0">
                <a:solidFill>
                  <a:srgbClr val="101D35"/>
                </a:solidFill>
                <a:latin typeface="Arial"/>
                <a:cs typeface="Arial"/>
              </a:rPr>
              <a:t>during Testing</a:t>
            </a:r>
          </a:p>
          <a:p>
            <a:pPr marL="514350" indent="-514350">
              <a:buClrTx/>
              <a:buFont typeface="+mj-lt"/>
              <a:buAutoNum type="arabicPeriod"/>
            </a:pPr>
            <a:r>
              <a:rPr lang="en-US" dirty="0">
                <a:solidFill>
                  <a:srgbClr val="101D35"/>
                </a:solidFill>
                <a:latin typeface="Arial"/>
                <a:cs typeface="Arial"/>
              </a:rPr>
              <a:t>Resources, Support, and Next Steps</a:t>
            </a:r>
          </a:p>
          <a:p>
            <a:pPr>
              <a:buClrTx/>
            </a:pPr>
            <a:endParaRPr lang="en-US" sz="2000" dirty="0">
              <a:solidFill>
                <a:srgbClr val="101D35"/>
              </a:solidFill>
              <a:latin typeface="Arial"/>
              <a:cs typeface="Arial"/>
            </a:endParaRPr>
          </a:p>
          <a:p>
            <a:pPr marL="514350" indent="-514350">
              <a:buClrTx/>
              <a:buFont typeface="+mj-lt"/>
              <a:buAutoNum type="arabicPeriod"/>
            </a:pPr>
            <a:endParaRPr lang="en-US" dirty="0">
              <a:solidFill>
                <a:srgbClr val="101D35"/>
              </a:solidFill>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7BA243F0-2A4F-7825-A3EE-D563AF59561D}"/>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5</a:t>
            </a:fld>
            <a:endParaRPr lang="en-US"/>
          </a:p>
        </p:txBody>
      </p:sp>
    </p:spTree>
    <p:extLst>
      <p:ext uri="{BB962C8B-B14F-4D97-AF65-F5344CB8AC3E}">
        <p14:creationId xmlns:p14="http://schemas.microsoft.com/office/powerpoint/2010/main" val="2938697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9E94E-8BE6-57F0-6CBF-01739A9BE3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52AA0-1CD2-0052-03E7-1AA04D83AB82}"/>
              </a:ext>
            </a:extLst>
          </p:cNvPr>
          <p:cNvSpPr>
            <a:spLocks noGrp="1"/>
          </p:cNvSpPr>
          <p:nvPr>
            <p:ph type="title"/>
          </p:nvPr>
        </p:nvSpPr>
        <p:spPr/>
        <p:txBody>
          <a:bodyPr>
            <a:normAutofit/>
          </a:bodyPr>
          <a:lstStyle/>
          <a:p>
            <a:r>
              <a:rPr lang="en-US" sz="4000">
                <a:solidFill>
                  <a:schemeClr val="bg1"/>
                </a:solidFill>
                <a:latin typeface="Arial"/>
                <a:cs typeface="Arial"/>
              </a:rPr>
              <a:t>ChromeOS Application Installation</a:t>
            </a:r>
            <a:endParaRPr lang="en-US" sz="400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207144D-DAF7-D039-E739-60947063BAB8}"/>
              </a:ext>
            </a:extLst>
          </p:cNvPr>
          <p:cNvSpPr>
            <a:spLocks noGrp="1"/>
          </p:cNvSpPr>
          <p:nvPr>
            <p:ph idx="1"/>
          </p:nvPr>
        </p:nvSpPr>
        <p:spPr/>
        <p:txBody>
          <a:bodyPr vert="horz" lIns="91440" tIns="45720" rIns="91440" bIns="45720" rtlCol="0" anchor="t">
            <a:noAutofit/>
          </a:bodyPr>
          <a:lstStyle/>
          <a:p>
            <a:pPr lvl="1">
              <a:buClr>
                <a:srgbClr val="000000"/>
              </a:buClr>
            </a:pPr>
            <a:r>
              <a:rPr lang="en-US">
                <a:solidFill>
                  <a:schemeClr val="tx1"/>
                </a:solidFill>
                <a:latin typeface="Arial"/>
                <a:cs typeface="Arial"/>
              </a:rPr>
              <a:t>After the </a:t>
            </a:r>
            <a:r>
              <a:rPr lang="en-US" err="1">
                <a:solidFill>
                  <a:schemeClr val="tx1"/>
                </a:solidFill>
                <a:latin typeface="Arial"/>
                <a:cs typeface="Arial"/>
              </a:rPr>
              <a:t>iTester</a:t>
            </a:r>
            <a:r>
              <a:rPr lang="en-US">
                <a:solidFill>
                  <a:schemeClr val="tx1"/>
                </a:solidFill>
                <a:latin typeface="Arial"/>
                <a:cs typeface="Arial"/>
              </a:rPr>
              <a:t> ChromeOS Carrier Extension has been added, enable </a:t>
            </a:r>
            <a:r>
              <a:rPr lang="en-US" b="1">
                <a:solidFill>
                  <a:schemeClr val="tx1"/>
                </a:solidFill>
                <a:latin typeface="Arial"/>
                <a:cs typeface="Arial"/>
              </a:rPr>
              <a:t>Allow enterprise challenge.</a:t>
            </a:r>
            <a:endParaRPr lang="en-US" b="1">
              <a:solidFill>
                <a:schemeClr val="tx1"/>
              </a:solidFill>
            </a:endParaRPr>
          </a:p>
        </p:txBody>
      </p:sp>
      <p:sp>
        <p:nvSpPr>
          <p:cNvPr id="5" name="Slide Number Placeholder 3">
            <a:extLst>
              <a:ext uri="{FF2B5EF4-FFF2-40B4-BE49-F238E27FC236}">
                <a16:creationId xmlns:a16="http://schemas.microsoft.com/office/drawing/2014/main" id="{4211A7B7-1E29-7DF0-CB8E-95B8E854FD18}"/>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50</a:t>
            </a:fld>
            <a:endParaRPr lang="en-US"/>
          </a:p>
        </p:txBody>
      </p:sp>
      <p:pic>
        <p:nvPicPr>
          <p:cNvPr id="8" name="Picture 7">
            <a:extLst>
              <a:ext uri="{FF2B5EF4-FFF2-40B4-BE49-F238E27FC236}">
                <a16:creationId xmlns:a16="http://schemas.microsoft.com/office/drawing/2014/main" id="{401237E2-85FF-ADB7-99EC-28D90341F8F2}"/>
              </a:ext>
            </a:extLst>
          </p:cNvPr>
          <p:cNvPicPr>
            <a:picLocks noChangeAspect="1"/>
          </p:cNvPicPr>
          <p:nvPr/>
        </p:nvPicPr>
        <p:blipFill>
          <a:blip r:embed="rId3"/>
          <a:stretch>
            <a:fillRect/>
          </a:stretch>
        </p:blipFill>
        <p:spPr>
          <a:xfrm>
            <a:off x="4091380" y="2483351"/>
            <a:ext cx="4061433" cy="2997765"/>
          </a:xfrm>
          <a:prstGeom prst="rect">
            <a:avLst/>
          </a:prstGeom>
        </p:spPr>
      </p:pic>
    </p:spTree>
    <p:extLst>
      <p:ext uri="{BB962C8B-B14F-4D97-AF65-F5344CB8AC3E}">
        <p14:creationId xmlns:p14="http://schemas.microsoft.com/office/powerpoint/2010/main" val="30613670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0C95C-F5C6-4C66-50C2-CAB3812E9E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BCFE14-FE23-F94A-2A7F-6B44F19E0982}"/>
              </a:ext>
            </a:extLst>
          </p:cNvPr>
          <p:cNvSpPr>
            <a:spLocks noGrp="1"/>
          </p:cNvSpPr>
          <p:nvPr>
            <p:ph type="title"/>
          </p:nvPr>
        </p:nvSpPr>
        <p:spPr/>
        <p:txBody>
          <a:bodyPr>
            <a:normAutofit/>
          </a:bodyPr>
          <a:lstStyle/>
          <a:p>
            <a:r>
              <a:rPr lang="en-US" sz="4000">
                <a:solidFill>
                  <a:schemeClr val="bg1"/>
                </a:solidFill>
                <a:latin typeface="Arial"/>
                <a:cs typeface="Arial"/>
              </a:rPr>
              <a:t>ChromeOS Application Installation</a:t>
            </a:r>
            <a:endParaRPr lang="en-US" sz="400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3F69492-0691-9829-0895-FE380D08411C}"/>
              </a:ext>
            </a:extLst>
          </p:cNvPr>
          <p:cNvSpPr>
            <a:spLocks noGrp="1"/>
          </p:cNvSpPr>
          <p:nvPr>
            <p:ph idx="1"/>
          </p:nvPr>
        </p:nvSpPr>
        <p:spPr/>
        <p:txBody>
          <a:bodyPr vert="horz" lIns="91440" tIns="45720" rIns="91440" bIns="45720" rtlCol="0" anchor="t">
            <a:noAutofit/>
          </a:bodyPr>
          <a:lstStyle/>
          <a:p>
            <a:pPr lvl="1">
              <a:buClr>
                <a:srgbClr val="000000"/>
              </a:buClr>
            </a:pPr>
            <a:r>
              <a:rPr lang="en-US">
                <a:solidFill>
                  <a:schemeClr val="tx1"/>
                </a:solidFill>
                <a:latin typeface="Arial"/>
                <a:cs typeface="Arial"/>
              </a:rPr>
              <a:t>Set up Verified Mode </a:t>
            </a:r>
            <a:r>
              <a:rPr lang="en-US" b="1">
                <a:solidFill>
                  <a:schemeClr val="tx1"/>
                </a:solidFill>
                <a:latin typeface="Arial"/>
                <a:cs typeface="Arial"/>
              </a:rPr>
              <a:t>Devices &gt; Chrome &gt; Settings &gt; Organizational Unit</a:t>
            </a:r>
            <a:endParaRPr lang="en-US">
              <a:solidFill>
                <a:schemeClr val="tx1"/>
              </a:solidFill>
            </a:endParaRPr>
          </a:p>
          <a:p>
            <a:pPr lvl="1">
              <a:buClr>
                <a:srgbClr val="000000"/>
              </a:buClr>
            </a:pPr>
            <a:r>
              <a:rPr lang="en-US">
                <a:solidFill>
                  <a:schemeClr val="tx1"/>
                </a:solidFill>
                <a:latin typeface="Arial"/>
                <a:cs typeface="Arial"/>
              </a:rPr>
              <a:t>In </a:t>
            </a:r>
            <a:r>
              <a:rPr lang="en-US" b="1">
                <a:solidFill>
                  <a:schemeClr val="tx1"/>
                </a:solidFill>
                <a:latin typeface="Arial"/>
                <a:cs typeface="Arial"/>
              </a:rPr>
              <a:t>Device Settings </a:t>
            </a:r>
            <a:r>
              <a:rPr lang="en-US">
                <a:solidFill>
                  <a:schemeClr val="tx1"/>
                </a:solidFill>
                <a:latin typeface="Arial"/>
                <a:cs typeface="Arial"/>
              </a:rPr>
              <a:t>under </a:t>
            </a:r>
            <a:r>
              <a:rPr lang="en-US" b="1">
                <a:solidFill>
                  <a:schemeClr val="tx1"/>
                </a:solidFill>
                <a:latin typeface="Arial"/>
                <a:cs typeface="Arial"/>
              </a:rPr>
              <a:t>Enrollment and access</a:t>
            </a:r>
            <a:r>
              <a:rPr lang="en-US">
                <a:solidFill>
                  <a:schemeClr val="tx1"/>
                </a:solidFill>
                <a:latin typeface="Arial"/>
                <a:cs typeface="Arial"/>
              </a:rPr>
              <a:t>, select </a:t>
            </a:r>
            <a:r>
              <a:rPr lang="en-US" b="1">
                <a:solidFill>
                  <a:schemeClr val="tx1"/>
                </a:solidFill>
                <a:latin typeface="Arial"/>
                <a:cs typeface="Arial"/>
              </a:rPr>
              <a:t>Verified Mode </a:t>
            </a:r>
            <a:r>
              <a:rPr lang="en-US">
                <a:solidFill>
                  <a:schemeClr val="tx1"/>
                </a:solidFill>
                <a:latin typeface="Arial"/>
                <a:cs typeface="Arial"/>
              </a:rPr>
              <a:t>and set the configuration to </a:t>
            </a:r>
            <a:r>
              <a:rPr lang="en-US" b="1">
                <a:solidFill>
                  <a:schemeClr val="tx1"/>
                </a:solidFill>
                <a:latin typeface="Arial"/>
                <a:cs typeface="Arial"/>
              </a:rPr>
              <a:t>Require verified mode boot for verified access.</a:t>
            </a:r>
            <a:endParaRPr lang="en-US" b="1">
              <a:solidFill>
                <a:schemeClr val="tx1"/>
              </a:solidFill>
            </a:endParaRPr>
          </a:p>
        </p:txBody>
      </p:sp>
      <p:sp>
        <p:nvSpPr>
          <p:cNvPr id="5" name="Slide Number Placeholder 3">
            <a:extLst>
              <a:ext uri="{FF2B5EF4-FFF2-40B4-BE49-F238E27FC236}">
                <a16:creationId xmlns:a16="http://schemas.microsoft.com/office/drawing/2014/main" id="{3B8D9106-DBB0-B43E-3369-2366F34CA21A}"/>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51</a:t>
            </a:fld>
            <a:endParaRPr lang="en-US"/>
          </a:p>
        </p:txBody>
      </p:sp>
      <p:pic>
        <p:nvPicPr>
          <p:cNvPr id="7" name="Picture 6">
            <a:extLst>
              <a:ext uri="{FF2B5EF4-FFF2-40B4-BE49-F238E27FC236}">
                <a16:creationId xmlns:a16="http://schemas.microsoft.com/office/drawing/2014/main" id="{AF3D40F8-AAA8-B055-E52E-29396E0E4BE4}"/>
              </a:ext>
            </a:extLst>
          </p:cNvPr>
          <p:cNvPicPr>
            <a:picLocks noChangeAspect="1"/>
          </p:cNvPicPr>
          <p:nvPr/>
        </p:nvPicPr>
        <p:blipFill>
          <a:blip r:embed="rId3"/>
          <a:stretch>
            <a:fillRect/>
          </a:stretch>
        </p:blipFill>
        <p:spPr>
          <a:xfrm>
            <a:off x="1859659" y="2826445"/>
            <a:ext cx="8462245" cy="3188396"/>
          </a:xfrm>
          <a:prstGeom prst="rect">
            <a:avLst/>
          </a:prstGeom>
        </p:spPr>
      </p:pic>
    </p:spTree>
    <p:extLst>
      <p:ext uri="{BB962C8B-B14F-4D97-AF65-F5344CB8AC3E}">
        <p14:creationId xmlns:p14="http://schemas.microsoft.com/office/powerpoint/2010/main" val="647628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92A37-ABA3-530E-4F5C-0D8CDCCF25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5BE4AD-8226-3179-F886-592FF2BE4F0C}"/>
              </a:ext>
            </a:extLst>
          </p:cNvPr>
          <p:cNvSpPr>
            <a:spLocks noGrp="1"/>
          </p:cNvSpPr>
          <p:nvPr>
            <p:ph type="title"/>
          </p:nvPr>
        </p:nvSpPr>
        <p:spPr/>
        <p:txBody>
          <a:bodyPr>
            <a:normAutofit/>
          </a:bodyPr>
          <a:lstStyle/>
          <a:p>
            <a:r>
              <a:rPr lang="en-US" sz="4000" dirty="0">
                <a:solidFill>
                  <a:schemeClr val="bg1"/>
                </a:solidFill>
                <a:latin typeface="Arial"/>
                <a:cs typeface="Arial"/>
              </a:rPr>
              <a:t>ChromeOS Application Installation</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0A3A704-2C9D-B9B8-EB6F-2ECA9DCB62C3}"/>
              </a:ext>
            </a:extLst>
          </p:cNvPr>
          <p:cNvSpPr>
            <a:spLocks noGrp="1"/>
          </p:cNvSpPr>
          <p:nvPr>
            <p:ph idx="1"/>
          </p:nvPr>
        </p:nvSpPr>
        <p:spPr/>
        <p:txBody>
          <a:bodyPr vert="horz" lIns="91440" tIns="45720" rIns="91440" bIns="45720" rtlCol="0" anchor="t">
            <a:noAutofit/>
          </a:bodyPr>
          <a:lstStyle/>
          <a:p>
            <a:pPr lvl="1">
              <a:buClr>
                <a:srgbClr val="000000"/>
              </a:buClr>
            </a:pPr>
            <a:r>
              <a:rPr lang="en-US" dirty="0">
                <a:solidFill>
                  <a:schemeClr val="tx1"/>
                </a:solidFill>
                <a:latin typeface="Arial"/>
                <a:cs typeface="Arial"/>
              </a:rPr>
              <a:t>Under </a:t>
            </a:r>
            <a:r>
              <a:rPr lang="en-US" b="1" dirty="0">
                <a:solidFill>
                  <a:schemeClr val="tx1"/>
                </a:solidFill>
                <a:latin typeface="Arial"/>
                <a:cs typeface="Arial"/>
              </a:rPr>
              <a:t>Services</a:t>
            </a:r>
            <a:r>
              <a:rPr lang="en-US" dirty="0">
                <a:solidFill>
                  <a:schemeClr val="tx1"/>
                </a:solidFill>
                <a:latin typeface="Arial"/>
                <a:cs typeface="Arial"/>
              </a:rPr>
              <a:t> with full access, add the verified access service account and select </a:t>
            </a:r>
            <a:r>
              <a:rPr lang="en-US" b="1" dirty="0">
                <a:solidFill>
                  <a:schemeClr val="tx1"/>
                </a:solidFill>
                <a:latin typeface="Arial"/>
                <a:cs typeface="Arial"/>
              </a:rPr>
              <a:t>Save.</a:t>
            </a:r>
            <a:endParaRPr lang="en-US" b="1" dirty="0">
              <a:solidFill>
                <a:schemeClr val="tx1"/>
              </a:solidFill>
            </a:endParaRPr>
          </a:p>
          <a:p>
            <a:pPr lvl="2">
              <a:buClr>
                <a:srgbClr val="000000"/>
              </a:buClr>
            </a:pPr>
            <a:r>
              <a:rPr lang="en-US" b="1" dirty="0">
                <a:solidFill>
                  <a:schemeClr val="tx1"/>
                </a:solidFill>
                <a:latin typeface="Arial"/>
                <a:cs typeface="Arial"/>
              </a:rPr>
              <a:t>emetric-verify-access-api@civil-glyph-433121-j9.iam.gserviceaccount.com</a:t>
            </a:r>
            <a:endParaRPr lang="en-US" b="1" dirty="0">
              <a:solidFill>
                <a:schemeClr val="tx1"/>
              </a:solidFill>
            </a:endParaRPr>
          </a:p>
        </p:txBody>
      </p:sp>
      <p:sp>
        <p:nvSpPr>
          <p:cNvPr id="5" name="Slide Number Placeholder 3">
            <a:extLst>
              <a:ext uri="{FF2B5EF4-FFF2-40B4-BE49-F238E27FC236}">
                <a16:creationId xmlns:a16="http://schemas.microsoft.com/office/drawing/2014/main" id="{780C4A2B-6973-00DE-8231-CCFF843EE64F}"/>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52</a:t>
            </a:fld>
            <a:endParaRPr lang="en-US"/>
          </a:p>
        </p:txBody>
      </p:sp>
      <p:pic>
        <p:nvPicPr>
          <p:cNvPr id="6" name="Picture 5">
            <a:extLst>
              <a:ext uri="{FF2B5EF4-FFF2-40B4-BE49-F238E27FC236}">
                <a16:creationId xmlns:a16="http://schemas.microsoft.com/office/drawing/2014/main" id="{FFD7CB45-E358-BD74-EB5A-8147E719B031}"/>
              </a:ext>
            </a:extLst>
          </p:cNvPr>
          <p:cNvPicPr>
            <a:picLocks noChangeAspect="1"/>
          </p:cNvPicPr>
          <p:nvPr/>
        </p:nvPicPr>
        <p:blipFill>
          <a:blip r:embed="rId3"/>
          <a:stretch>
            <a:fillRect/>
          </a:stretch>
        </p:blipFill>
        <p:spPr>
          <a:xfrm>
            <a:off x="2228067" y="2822923"/>
            <a:ext cx="7735867" cy="3059744"/>
          </a:xfrm>
          <a:prstGeom prst="rect">
            <a:avLst/>
          </a:prstGeom>
        </p:spPr>
      </p:pic>
    </p:spTree>
    <p:extLst>
      <p:ext uri="{BB962C8B-B14F-4D97-AF65-F5344CB8AC3E}">
        <p14:creationId xmlns:p14="http://schemas.microsoft.com/office/powerpoint/2010/main" val="2080275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D0207-0203-BB71-5D93-0334EAB487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CF0065-E151-409B-0DCD-3955756296E8}"/>
              </a:ext>
            </a:extLst>
          </p:cNvPr>
          <p:cNvSpPr>
            <a:spLocks noGrp="1"/>
          </p:cNvSpPr>
          <p:nvPr>
            <p:ph type="title"/>
          </p:nvPr>
        </p:nvSpPr>
        <p:spPr/>
        <p:txBody>
          <a:bodyPr>
            <a:normAutofit fontScale="90000"/>
          </a:bodyPr>
          <a:lstStyle/>
          <a:p>
            <a:r>
              <a:rPr lang="en-US" sz="3600" dirty="0">
                <a:solidFill>
                  <a:schemeClr val="bg1"/>
                </a:solidFill>
              </a:rPr>
              <a:t>8. After updating the MCAS Student Kiosk, conduct Site Readiness and Site Certification. </a:t>
            </a:r>
            <a:endParaRPr lang="en-US" sz="36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ED74FA4-E6C3-3F43-CC42-AFDCFBDF365F}"/>
              </a:ext>
            </a:extLst>
          </p:cNvPr>
          <p:cNvSpPr>
            <a:spLocks noGrp="1"/>
          </p:cNvSpPr>
          <p:nvPr>
            <p:ph idx="1"/>
          </p:nvPr>
        </p:nvSpPr>
        <p:spPr/>
        <p:txBody>
          <a:bodyPr vert="horz" lIns="91440" tIns="45720" rIns="91440" bIns="45720" rtlCol="0" anchor="t">
            <a:noAutofit/>
          </a:bodyPr>
          <a:lstStyle/>
          <a:p>
            <a:pPr marL="0" indent="0">
              <a:buClr>
                <a:srgbClr val="101D35"/>
              </a:buClr>
              <a:buNone/>
            </a:pPr>
            <a:r>
              <a:rPr lang="en-US" sz="2400" b="1">
                <a:solidFill>
                  <a:srgbClr val="000000"/>
                </a:solidFill>
                <a:latin typeface="Arial" panose="020B0604020202020204" pitchFamily="34" charset="0"/>
                <a:cs typeface="Arial" panose="020B0604020202020204" pitchFamily="34" charset="0"/>
              </a:rPr>
              <a:t>What are the purposes of conducting Site Readiness and Site Certification?  </a:t>
            </a:r>
          </a:p>
          <a:p>
            <a:pPr>
              <a:buClr>
                <a:srgbClr val="101D35"/>
              </a:buClr>
            </a:pPr>
            <a:r>
              <a:rPr lang="en-US" sz="2400">
                <a:solidFill>
                  <a:srgbClr val="000000"/>
                </a:solidFill>
                <a:latin typeface="Arial" panose="020B0604020202020204" pitchFamily="34" charset="0"/>
                <a:cs typeface="Arial" panose="020B0604020202020204" pitchFamily="34" charset="0"/>
              </a:rPr>
              <a:t>For technology coordinators to:</a:t>
            </a:r>
          </a:p>
          <a:p>
            <a:pPr lvl="1">
              <a:buClr>
                <a:srgbClr val="101D35"/>
              </a:buClr>
            </a:pPr>
            <a:r>
              <a:rPr lang="en-US" sz="1800">
                <a:solidFill>
                  <a:srgbClr val="000000"/>
                </a:solidFill>
                <a:latin typeface="Arial" panose="020B0604020202020204" pitchFamily="34" charset="0"/>
                <a:cs typeface="Arial" panose="020B0604020202020204" pitchFamily="34" charset="0"/>
              </a:rPr>
              <a:t>Confirm that installation and updating of the MCAS Student Kiosk was done correctly on student devices</a:t>
            </a:r>
          </a:p>
          <a:p>
            <a:pPr lvl="1">
              <a:buClr>
                <a:srgbClr val="101D35"/>
              </a:buClr>
            </a:pPr>
            <a:r>
              <a:rPr lang="en-US" sz="1800">
                <a:solidFill>
                  <a:srgbClr val="000000"/>
                </a:solidFill>
                <a:latin typeface="Arial" panose="020B0604020202020204" pitchFamily="34" charset="0"/>
                <a:cs typeface="Arial" panose="020B0604020202020204" pitchFamily="34" charset="0"/>
              </a:rPr>
              <a:t>Confirm that testing devices meet the minimum requirements and have been properly configured </a:t>
            </a:r>
          </a:p>
          <a:p>
            <a:pPr lvl="1">
              <a:buClr>
                <a:srgbClr val="101D35"/>
              </a:buClr>
            </a:pPr>
            <a:r>
              <a:rPr lang="en-US" sz="1800">
                <a:solidFill>
                  <a:srgbClr val="000000"/>
                </a:solidFill>
                <a:latin typeface="Arial" panose="020B0604020202020204" pitchFamily="34" charset="0"/>
                <a:cs typeface="Arial" panose="020B0604020202020204" pitchFamily="34" charset="0"/>
              </a:rPr>
              <a:t>Confirm that test content reaches student devices without issue</a:t>
            </a:r>
          </a:p>
          <a:p>
            <a:pPr lvl="1">
              <a:buClr>
                <a:srgbClr val="101D35"/>
              </a:buClr>
            </a:pPr>
            <a:r>
              <a:rPr lang="en-US" sz="1800">
                <a:solidFill>
                  <a:srgbClr val="000000"/>
                </a:solidFill>
                <a:latin typeface="Arial" panose="020B0604020202020204" pitchFamily="34" charset="0"/>
                <a:cs typeface="Arial" panose="020B0604020202020204" pitchFamily="34" charset="0"/>
              </a:rPr>
              <a:t>Identify any potential technology-related issues before testing begins</a:t>
            </a:r>
          </a:p>
          <a:p>
            <a:pPr>
              <a:buClr>
                <a:srgbClr val="101D35"/>
              </a:buClr>
            </a:pPr>
            <a:r>
              <a:rPr lang="en-US" sz="2400">
                <a:solidFill>
                  <a:srgbClr val="000000"/>
                </a:solidFill>
                <a:latin typeface="Arial" panose="020B0604020202020204" pitchFamily="34" charset="0"/>
                <a:cs typeface="Arial" panose="020B0604020202020204" pitchFamily="34" charset="0"/>
              </a:rPr>
              <a:t>For communication of these steps to district and school test coordinators that testing devices are ready</a:t>
            </a:r>
          </a:p>
          <a:p>
            <a:pPr marL="0" indent="0">
              <a:buClr>
                <a:srgbClr val="101D35"/>
              </a:buClr>
              <a:buNone/>
            </a:pPr>
            <a:r>
              <a:rPr lang="en-US" sz="2400" b="1">
                <a:solidFill>
                  <a:srgbClr val="000000"/>
                </a:solidFill>
                <a:latin typeface="Arial" panose="020B0604020202020204" pitchFamily="34" charset="0"/>
                <a:cs typeface="Arial" panose="020B0604020202020204" pitchFamily="34" charset="0"/>
              </a:rPr>
              <a:t>When is Site Readiness conducted? </a:t>
            </a:r>
          </a:p>
          <a:p>
            <a:pPr>
              <a:buClr>
                <a:srgbClr val="101D35"/>
              </a:buClr>
            </a:pPr>
            <a:r>
              <a:rPr lang="en-US" sz="2400">
                <a:solidFill>
                  <a:srgbClr val="000000"/>
                </a:solidFill>
                <a:latin typeface="Arial" panose="020B0604020202020204" pitchFamily="34" charset="0"/>
                <a:cs typeface="Arial" panose="020B0604020202020204" pitchFamily="34" charset="0"/>
              </a:rPr>
              <a:t>Recommended to complete directly after installing the updated MCAS Student Kiosk </a:t>
            </a:r>
          </a:p>
          <a:p>
            <a:pPr>
              <a:buClr>
                <a:srgbClr val="101D35"/>
              </a:buClr>
            </a:pPr>
            <a:r>
              <a:rPr lang="en-US" sz="2400">
                <a:solidFill>
                  <a:srgbClr val="000000"/>
                </a:solidFill>
                <a:latin typeface="Arial" panose="020B0604020202020204" pitchFamily="34" charset="0"/>
                <a:cs typeface="Arial" panose="020B0604020202020204" pitchFamily="34" charset="0"/>
              </a:rPr>
              <a:t>If any changes to technology take place, recommended to complete again prior to testing</a:t>
            </a:r>
          </a:p>
        </p:txBody>
      </p:sp>
      <p:sp>
        <p:nvSpPr>
          <p:cNvPr id="4" name="Slide Number Placeholder 3">
            <a:extLst>
              <a:ext uri="{FF2B5EF4-FFF2-40B4-BE49-F238E27FC236}">
                <a16:creationId xmlns:a16="http://schemas.microsoft.com/office/drawing/2014/main" id="{71040751-7E68-4D37-7587-36A0FFE3046D}"/>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53</a:t>
            </a:fld>
            <a:endParaRPr lang="en-US"/>
          </a:p>
        </p:txBody>
      </p:sp>
    </p:spTree>
    <p:extLst>
      <p:ext uri="{BB962C8B-B14F-4D97-AF65-F5344CB8AC3E}">
        <p14:creationId xmlns:p14="http://schemas.microsoft.com/office/powerpoint/2010/main" val="3939905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3B09-27EA-4985-ADAF-FB41989C1FBF}"/>
              </a:ext>
            </a:extLst>
          </p:cNvPr>
          <p:cNvSpPr>
            <a:spLocks noGrp="1"/>
          </p:cNvSpPr>
          <p:nvPr>
            <p:ph type="title"/>
          </p:nvPr>
        </p:nvSpPr>
        <p:spPr/>
        <p:txBody>
          <a:bodyPr>
            <a:normAutofit fontScale="90000"/>
          </a:bodyPr>
          <a:lstStyle/>
          <a:p>
            <a:r>
              <a:rPr lang="en-US" sz="3600">
                <a:solidFill>
                  <a:schemeClr val="bg1"/>
                </a:solidFill>
                <a:latin typeface="Arial" panose="020B0604020202020204" pitchFamily="34" charset="0"/>
                <a:cs typeface="Arial" panose="020B0604020202020204" pitchFamily="34" charset="0"/>
              </a:rPr>
              <a:t>8. Conduct Site Readiness and Site Certification. </a:t>
            </a:r>
          </a:p>
        </p:txBody>
      </p:sp>
      <p:sp>
        <p:nvSpPr>
          <p:cNvPr id="3" name="Content Placeholder 2">
            <a:extLst>
              <a:ext uri="{FF2B5EF4-FFF2-40B4-BE49-F238E27FC236}">
                <a16:creationId xmlns:a16="http://schemas.microsoft.com/office/drawing/2014/main" id="{A578C74A-0DA1-42FE-AC28-89F6CD35A902}"/>
              </a:ext>
            </a:extLst>
          </p:cNvPr>
          <p:cNvSpPr>
            <a:spLocks noGrp="1"/>
          </p:cNvSpPr>
          <p:nvPr>
            <p:ph idx="1"/>
          </p:nvPr>
        </p:nvSpPr>
        <p:spPr>
          <a:xfrm>
            <a:off x="173179" y="1532888"/>
            <a:ext cx="11890665" cy="4414692"/>
          </a:xfrm>
        </p:spPr>
        <p:txBody>
          <a:bodyPr vert="horz" lIns="91440" tIns="45720" rIns="91440" bIns="45720" rtlCol="0" anchor="t">
            <a:noAutofit/>
          </a:bodyPr>
          <a:lstStyle/>
          <a:p>
            <a:pPr marL="0" indent="0">
              <a:buClr>
                <a:srgbClr val="010203"/>
              </a:buClr>
              <a:buNone/>
            </a:pPr>
            <a:r>
              <a:rPr lang="en-US" sz="2400" b="1">
                <a:solidFill>
                  <a:srgbClr val="000000"/>
                </a:solidFill>
                <a:latin typeface="Arial"/>
                <a:cs typeface="Arial"/>
              </a:rPr>
              <a:t>What are the general steps involved? </a:t>
            </a:r>
          </a:p>
          <a:p>
            <a:pPr marL="457200" indent="-45720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Technology coordinators will sign in to the MCAS Portal to retrieve their Site Readiness credentials (i.e., username and password). </a:t>
            </a:r>
          </a:p>
          <a:p>
            <a:pPr lvl="1">
              <a:buClr>
                <a:srgbClr val="000000"/>
              </a:buClr>
              <a:buFont typeface="Arial" panose="020B0604020202020204" pitchFamily="34" charset="0"/>
              <a:buChar char="•"/>
            </a:pPr>
            <a:r>
              <a:rPr lang="en-US" sz="2000">
                <a:solidFill>
                  <a:srgbClr val="000000"/>
                </a:solidFill>
                <a:latin typeface="Arial" panose="020B0604020202020204" pitchFamily="34" charset="0"/>
                <a:cs typeface="Arial" panose="020B0604020202020204" pitchFamily="34" charset="0"/>
              </a:rPr>
              <a:t>Credentials are school-specific. District technology coordinators will need to select the school from their drop-down to see a location’s credentials. </a:t>
            </a:r>
          </a:p>
          <a:p>
            <a:pPr marL="457200" indent="-45720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Technology coordinators launch the MCAS Student Kiosk on each student testing device configuration (i.e., each device type and operating system). </a:t>
            </a:r>
          </a:p>
          <a:p>
            <a:pPr lvl="1">
              <a:buClr>
                <a:srgbClr val="000000"/>
              </a:buClr>
              <a:buFont typeface="Arial" panose="020B0604020202020204" pitchFamily="34" charset="0"/>
              <a:buChar char="•"/>
            </a:pPr>
            <a:r>
              <a:rPr lang="en-US" sz="2000">
                <a:solidFill>
                  <a:srgbClr val="000000"/>
                </a:solidFill>
                <a:latin typeface="Arial" panose="020B0604020202020204" pitchFamily="34" charset="0"/>
                <a:cs typeface="Arial" panose="020B0604020202020204" pitchFamily="34" charset="0"/>
              </a:rPr>
              <a:t>Use the Site Readiness credentials to run the test. </a:t>
            </a:r>
          </a:p>
          <a:p>
            <a:pPr lvl="1">
              <a:buClr>
                <a:srgbClr val="000000"/>
              </a:buClr>
              <a:buFont typeface="Arial" panose="020B0604020202020204" pitchFamily="34" charset="0"/>
              <a:buChar char="•"/>
            </a:pPr>
            <a:r>
              <a:rPr lang="en-US" sz="2000" b="1">
                <a:solidFill>
                  <a:srgbClr val="000000"/>
                </a:solidFill>
                <a:latin typeface="Arial" panose="020B0604020202020204" pitchFamily="34" charset="0"/>
                <a:cs typeface="Arial" panose="020B0604020202020204" pitchFamily="34" charset="0"/>
              </a:rPr>
              <a:t>Note: </a:t>
            </a:r>
            <a:r>
              <a:rPr lang="en-US" sz="2000">
                <a:solidFill>
                  <a:srgbClr val="000000"/>
                </a:solidFill>
                <a:latin typeface="Arial" panose="020B0604020202020204" pitchFamily="34" charset="0"/>
                <a:cs typeface="Arial" panose="020B0604020202020204" pitchFamily="34" charset="0"/>
              </a:rPr>
              <a:t>Site Readiness tests must be conducted using the </a:t>
            </a:r>
            <a:r>
              <a:rPr lang="en-US" sz="2000" b="1" i="1">
                <a:solidFill>
                  <a:srgbClr val="000000"/>
                </a:solidFill>
                <a:latin typeface="Arial" panose="020B0604020202020204" pitchFamily="34" charset="0"/>
                <a:cs typeface="Arial" panose="020B0604020202020204" pitchFamily="34" charset="0"/>
              </a:rPr>
              <a:t>secure</a:t>
            </a:r>
            <a:r>
              <a:rPr lang="en-US" sz="2000">
                <a:solidFill>
                  <a:srgbClr val="000000"/>
                </a:solidFill>
                <a:latin typeface="Arial" panose="020B0604020202020204" pitchFamily="34" charset="0"/>
                <a:cs typeface="Arial" panose="020B0604020202020204" pitchFamily="34" charset="0"/>
              </a:rPr>
              <a:t> MCAS Student Kiosk.</a:t>
            </a:r>
          </a:p>
          <a:p>
            <a:pPr lvl="2">
              <a:buClr>
                <a:srgbClr val="000000"/>
              </a:buClr>
              <a:buFont typeface="Arial" panose="020B0604020202020204" pitchFamily="34" charset="0"/>
              <a:buChar char="•"/>
            </a:pPr>
            <a:r>
              <a:rPr lang="en-US" sz="1800">
                <a:solidFill>
                  <a:srgbClr val="000000"/>
                </a:solidFill>
                <a:latin typeface="Arial" panose="020B0604020202020204" pitchFamily="34" charset="0"/>
                <a:cs typeface="Arial" panose="020B0604020202020204" pitchFamily="34" charset="0"/>
              </a:rPr>
              <a:t>Site Readiness will not be conducted on browser-based practice tests in the MCAS Resource Center and the MCAS Training Site. </a:t>
            </a:r>
          </a:p>
          <a:p>
            <a:pPr marL="457200" indent="-45720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Technology coordinators complete the two-part test on each device type: </a:t>
            </a:r>
          </a:p>
          <a:p>
            <a:pPr lvl="1">
              <a:buClr>
                <a:srgbClr val="000000"/>
              </a:buClr>
              <a:buFont typeface="Arial" panose="020B0604020202020204" pitchFamily="34" charset="0"/>
              <a:buChar char="•"/>
            </a:pPr>
            <a:r>
              <a:rPr lang="en-US" sz="2000">
                <a:solidFill>
                  <a:srgbClr val="000000"/>
                </a:solidFill>
                <a:latin typeface="Arial" panose="020B0604020202020204" pitchFamily="34" charset="0"/>
                <a:cs typeface="Arial" panose="020B0604020202020204" pitchFamily="34" charset="0"/>
              </a:rPr>
              <a:t>System Set-Up Test</a:t>
            </a:r>
          </a:p>
          <a:p>
            <a:pPr lvl="1">
              <a:buClr>
                <a:srgbClr val="000000"/>
              </a:buClr>
              <a:buFont typeface="Arial" panose="020B0604020202020204" pitchFamily="34" charset="0"/>
              <a:buChar char="•"/>
            </a:pPr>
            <a:r>
              <a:rPr lang="en-US" sz="2000">
                <a:solidFill>
                  <a:srgbClr val="000000"/>
                </a:solidFill>
                <a:latin typeface="Arial" panose="020B0604020202020204" pitchFamily="34" charset="0"/>
                <a:cs typeface="Arial" panose="020B0604020202020204" pitchFamily="34" charset="0"/>
              </a:rPr>
              <a:t>Student Interface Test</a:t>
            </a:r>
            <a:endParaRPr lang="en-US" sz="2000">
              <a:solidFill>
                <a:srgbClr val="101D35"/>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4DB5C41-FA47-0B9F-D811-AECAE7907D21}"/>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54</a:t>
            </a:fld>
            <a:endParaRPr lang="en-US"/>
          </a:p>
        </p:txBody>
      </p:sp>
    </p:spTree>
    <p:extLst>
      <p:ext uri="{BB962C8B-B14F-4D97-AF65-F5344CB8AC3E}">
        <p14:creationId xmlns:p14="http://schemas.microsoft.com/office/powerpoint/2010/main" val="20518021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3B09-27EA-4985-ADAF-FB41989C1FBF}"/>
              </a:ext>
            </a:extLst>
          </p:cNvPr>
          <p:cNvSpPr>
            <a:spLocks noGrp="1"/>
          </p:cNvSpPr>
          <p:nvPr>
            <p:ph type="title"/>
          </p:nvPr>
        </p:nvSpPr>
        <p:spPr/>
        <p:txBody>
          <a:bodyPr>
            <a:normAutofit fontScale="90000"/>
          </a:bodyPr>
          <a:lstStyle/>
          <a:p>
            <a:r>
              <a:rPr lang="en-US" sz="3600" dirty="0">
                <a:solidFill>
                  <a:schemeClr val="bg1"/>
                </a:solidFill>
                <a:latin typeface="Arial" panose="020B0604020202020204" pitchFamily="34" charset="0"/>
                <a:cs typeface="Arial" panose="020B0604020202020204" pitchFamily="34" charset="0"/>
              </a:rPr>
              <a:t>8. Conduct Site Readiness and Site Certification. (cont’d)</a:t>
            </a:r>
          </a:p>
        </p:txBody>
      </p:sp>
      <p:sp>
        <p:nvSpPr>
          <p:cNvPr id="3" name="Content Placeholder 2">
            <a:extLst>
              <a:ext uri="{FF2B5EF4-FFF2-40B4-BE49-F238E27FC236}">
                <a16:creationId xmlns:a16="http://schemas.microsoft.com/office/drawing/2014/main" id="{A578C74A-0DA1-42FE-AC28-89F6CD35A902}"/>
              </a:ext>
            </a:extLst>
          </p:cNvPr>
          <p:cNvSpPr>
            <a:spLocks noGrp="1"/>
          </p:cNvSpPr>
          <p:nvPr>
            <p:ph idx="1"/>
          </p:nvPr>
        </p:nvSpPr>
        <p:spPr>
          <a:xfrm>
            <a:off x="173179" y="1591254"/>
            <a:ext cx="11890665" cy="4957486"/>
          </a:xfrm>
        </p:spPr>
        <p:txBody>
          <a:bodyPr vert="horz" lIns="91440" tIns="45720" rIns="91440" bIns="45720" rtlCol="0" anchor="t">
            <a:noAutofit/>
          </a:bodyPr>
          <a:lstStyle/>
          <a:p>
            <a:pPr marL="0" indent="0">
              <a:buClr>
                <a:srgbClr val="010203"/>
              </a:buClr>
              <a:buNone/>
            </a:pPr>
            <a:r>
              <a:rPr lang="en-US" sz="2200" b="1" dirty="0">
                <a:solidFill>
                  <a:srgbClr val="000000"/>
                </a:solidFill>
                <a:latin typeface="Arial"/>
                <a:cs typeface="Arial"/>
              </a:rPr>
              <a:t>What are the general steps involved (continued)? </a:t>
            </a:r>
          </a:p>
          <a:p>
            <a:pPr marL="457200" indent="-457200">
              <a:buClr>
                <a:srgbClr val="010203"/>
              </a:buClr>
              <a:buFont typeface="+mj-lt"/>
              <a:buAutoNum type="arabicPeriod" startAt="4"/>
            </a:pPr>
            <a:r>
              <a:rPr lang="en-US" sz="2200" dirty="0">
                <a:solidFill>
                  <a:srgbClr val="000000"/>
                </a:solidFill>
                <a:latin typeface="Arial"/>
                <a:cs typeface="Arial"/>
              </a:rPr>
              <a:t>Technology coordinators go back to the MCAS Portal to complete the Site Certification step.</a:t>
            </a:r>
          </a:p>
          <a:p>
            <a:pPr marL="457200" indent="-457200">
              <a:buClr>
                <a:srgbClr val="010203"/>
              </a:buClr>
              <a:buFont typeface="+mj-lt"/>
              <a:buAutoNum type="arabicPeriod" startAt="4"/>
            </a:pPr>
            <a:r>
              <a:rPr lang="en-US" sz="2200" dirty="0">
                <a:solidFill>
                  <a:srgbClr val="000000"/>
                </a:solidFill>
                <a:latin typeface="Arial"/>
                <a:cs typeface="Arial"/>
              </a:rPr>
              <a:t>Technology coordinators communicate with their principal/school test coordinator to let them know Site Readiness has been completed and certified. </a:t>
            </a:r>
          </a:p>
          <a:p>
            <a:pPr marL="457200" indent="-457200">
              <a:buClr>
                <a:srgbClr val="010203"/>
              </a:buClr>
              <a:buFont typeface="+mj-lt"/>
              <a:buAutoNum type="arabicPeriod" startAt="4"/>
            </a:pPr>
            <a:r>
              <a:rPr lang="en-US" sz="2200" dirty="0">
                <a:solidFill>
                  <a:srgbClr val="000000"/>
                </a:solidFill>
                <a:latin typeface="Arial"/>
                <a:cs typeface="Arial"/>
              </a:rPr>
              <a:t>School and district coordinators confirm that their technology coordinators have completed the Site Certification for their schools by recommended timeline.</a:t>
            </a:r>
            <a:br>
              <a:rPr lang="en-US" sz="2200" dirty="0">
                <a:solidFill>
                  <a:srgbClr val="000000"/>
                </a:solidFill>
                <a:latin typeface="Arial"/>
                <a:cs typeface="Arial"/>
              </a:rPr>
            </a:br>
            <a:endParaRPr lang="en-US" sz="2200" dirty="0">
              <a:solidFill>
                <a:srgbClr val="000000"/>
              </a:solidFill>
              <a:latin typeface="Arial"/>
              <a:cs typeface="Arial"/>
            </a:endParaRPr>
          </a:p>
          <a:p>
            <a:pPr>
              <a:buClr>
                <a:srgbClr val="000000"/>
              </a:buClr>
            </a:pPr>
            <a:r>
              <a:rPr lang="en-US" sz="2200" dirty="0">
                <a:solidFill>
                  <a:srgbClr val="000000"/>
                </a:solidFill>
                <a:latin typeface="Arial"/>
                <a:cs typeface="Arial"/>
              </a:rPr>
              <a:t>The Site Readiness procedures take approximately 5</a:t>
            </a:r>
            <a:r>
              <a:rPr lang="en-US" sz="2200" b="0" i="0" dirty="0">
                <a:solidFill>
                  <a:srgbClr val="252525"/>
                </a:solidFill>
                <a:effectLst/>
                <a:latin typeface="Arial"/>
                <a:cs typeface="Arial"/>
              </a:rPr>
              <a:t>–</a:t>
            </a:r>
            <a:r>
              <a:rPr lang="en-US" sz="2200" dirty="0">
                <a:solidFill>
                  <a:srgbClr val="000000"/>
                </a:solidFill>
                <a:latin typeface="Arial"/>
                <a:cs typeface="Arial"/>
              </a:rPr>
              <a:t>10 minutes per device. </a:t>
            </a:r>
          </a:p>
          <a:p>
            <a:pPr>
              <a:buClr>
                <a:srgbClr val="000000"/>
              </a:buClr>
            </a:pPr>
            <a:r>
              <a:rPr lang="en-US" sz="2200" dirty="0">
                <a:solidFill>
                  <a:srgbClr val="000000"/>
                </a:solidFill>
                <a:latin typeface="Arial"/>
                <a:cs typeface="Arial"/>
              </a:rPr>
              <a:t>iPadOS information does not populate in the Site Readiness tab in the MCAS Portal.</a:t>
            </a:r>
          </a:p>
          <a:p>
            <a:pPr>
              <a:buClr>
                <a:srgbClr val="000000"/>
              </a:buClr>
            </a:pPr>
            <a:r>
              <a:rPr lang="en-US" sz="2200" dirty="0">
                <a:solidFill>
                  <a:srgbClr val="000000"/>
                </a:solidFill>
                <a:latin typeface="Arial"/>
                <a:cs typeface="Arial"/>
              </a:rPr>
              <a:t>It is recommended to conduct Site Readiness again prior to testing if your school experiences any changes to technology. </a:t>
            </a:r>
          </a:p>
          <a:p>
            <a:pPr>
              <a:buClr>
                <a:srgbClr val="000000"/>
              </a:buClr>
            </a:pPr>
            <a:r>
              <a:rPr lang="en-US" sz="2200" dirty="0">
                <a:solidFill>
                  <a:srgbClr val="000000"/>
                </a:solidFill>
                <a:latin typeface="Arial" panose="020B0604020202020204" pitchFamily="34" charset="0"/>
                <a:cs typeface="Arial" panose="020B0604020202020204" pitchFamily="34" charset="0"/>
              </a:rPr>
              <a:t>Step-by-step instructions available in Part V of the </a:t>
            </a:r>
            <a:r>
              <a:rPr lang="en-US" sz="2200" dirty="0">
                <a:solidFill>
                  <a:srgbClr val="000000"/>
                </a:solidFill>
                <a:latin typeface="Arial" panose="020B0604020202020204" pitchFamily="34" charset="0"/>
                <a:cs typeface="Arial" panose="020B0604020202020204" pitchFamily="34" charset="0"/>
                <a:hlinkClick r:id="rId3"/>
              </a:rPr>
              <a:t>MCAS Student Kiosk Technology Guide</a:t>
            </a:r>
            <a:r>
              <a:rPr lang="en-US" sz="2200" dirty="0">
                <a:solidFill>
                  <a:srgbClr val="000000"/>
                </a:solidFill>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F49F07E2-FBA6-6A9A-1A6C-846D881C84DC}"/>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55</a:t>
            </a:fld>
            <a:endParaRPr lang="en-US"/>
          </a:p>
        </p:txBody>
      </p:sp>
    </p:spTree>
    <p:extLst>
      <p:ext uri="{BB962C8B-B14F-4D97-AF65-F5344CB8AC3E}">
        <p14:creationId xmlns:p14="http://schemas.microsoft.com/office/powerpoint/2010/main" val="9665807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solidFill>
                  <a:schemeClr val="bg1"/>
                </a:solidFill>
                <a:latin typeface="Arial"/>
                <a:cs typeface="Arial"/>
              </a:rPr>
              <a:t>Site Readiness Tests</a:t>
            </a:r>
            <a:endParaRPr lang="en-US" sz="4000" i="1">
              <a:solidFill>
                <a:schemeClr val="bg1"/>
              </a:solidFill>
              <a:latin typeface="Arial"/>
              <a:cs typeface="Arial"/>
            </a:endParaRPr>
          </a:p>
        </p:txBody>
      </p:sp>
      <p:sp>
        <p:nvSpPr>
          <p:cNvPr id="3" name="Content Placeholder 2"/>
          <p:cNvSpPr>
            <a:spLocks noGrp="1"/>
          </p:cNvSpPr>
          <p:nvPr>
            <p:ph idx="1"/>
          </p:nvPr>
        </p:nvSpPr>
        <p:spPr/>
        <p:txBody>
          <a:bodyPr vert="horz" lIns="91440" tIns="45720" rIns="91440" bIns="45720" rtlCol="0" anchor="t">
            <a:noAutofit/>
          </a:bodyPr>
          <a:lstStyle/>
          <a:p>
            <a:pPr>
              <a:buClr>
                <a:srgbClr val="000000"/>
              </a:buClr>
            </a:pPr>
            <a:r>
              <a:rPr lang="en-US" sz="2400">
                <a:solidFill>
                  <a:srgbClr val="000000"/>
                </a:solidFill>
                <a:latin typeface="Arial" panose="020B0604020202020204" pitchFamily="34" charset="0"/>
                <a:cs typeface="Arial" panose="020B0604020202020204" pitchFamily="34" charset="0"/>
              </a:rPr>
              <a:t>Site Readiness is a two-part test that allows technology coordinators to ensure the MCAS Student Kiosk has been properly installed. </a:t>
            </a:r>
          </a:p>
        </p:txBody>
      </p:sp>
      <p:graphicFrame>
        <p:nvGraphicFramePr>
          <p:cNvPr id="4" name="Table 3">
            <a:extLst>
              <a:ext uri="{FF2B5EF4-FFF2-40B4-BE49-F238E27FC236}">
                <a16:creationId xmlns:a16="http://schemas.microsoft.com/office/drawing/2014/main" id="{2292C063-05FA-384D-FC03-0641C2F7E582}"/>
              </a:ext>
            </a:extLst>
          </p:cNvPr>
          <p:cNvGraphicFramePr>
            <a:graphicFrameLocks noGrp="1"/>
          </p:cNvGraphicFramePr>
          <p:nvPr>
            <p:extLst>
              <p:ext uri="{D42A27DB-BD31-4B8C-83A1-F6EECF244321}">
                <p14:modId xmlns:p14="http://schemas.microsoft.com/office/powerpoint/2010/main" val="4264748533"/>
              </p:ext>
            </p:extLst>
          </p:nvPr>
        </p:nvGraphicFramePr>
        <p:xfrm>
          <a:off x="509493" y="2367944"/>
          <a:ext cx="11218036" cy="3723640"/>
        </p:xfrm>
        <a:graphic>
          <a:graphicData uri="http://schemas.openxmlformats.org/drawingml/2006/table">
            <a:tbl>
              <a:tblPr firstRow="1" bandRow="1">
                <a:tableStyleId>{5C22544A-7EE6-4342-B048-85BDC9FD1C3A}</a:tableStyleId>
              </a:tblPr>
              <a:tblGrid>
                <a:gridCol w="2958960">
                  <a:extLst>
                    <a:ext uri="{9D8B030D-6E8A-4147-A177-3AD203B41FA5}">
                      <a16:colId xmlns:a16="http://schemas.microsoft.com/office/drawing/2014/main" val="52782642"/>
                    </a:ext>
                  </a:extLst>
                </a:gridCol>
                <a:gridCol w="8259076">
                  <a:extLst>
                    <a:ext uri="{9D8B030D-6E8A-4147-A177-3AD203B41FA5}">
                      <a16:colId xmlns:a16="http://schemas.microsoft.com/office/drawing/2014/main" val="3200749598"/>
                    </a:ext>
                  </a:extLst>
                </a:gridCol>
              </a:tblGrid>
              <a:tr h="370840">
                <a:tc>
                  <a:txBody>
                    <a:bodyPr/>
                    <a:lstStyle/>
                    <a:p>
                      <a:r>
                        <a:rPr lang="en-US" dirty="0">
                          <a:latin typeface="Arial" panose="020B0604020202020204" pitchFamily="34" charset="0"/>
                          <a:cs typeface="Arial" panose="020B0604020202020204" pitchFamily="34" charset="0"/>
                        </a:rPr>
                        <a:t>Site Readiness Tests</a:t>
                      </a:r>
                    </a:p>
                  </a:txBody>
                  <a:tcPr/>
                </a:tc>
                <a:tc>
                  <a:txBody>
                    <a:bodyPr/>
                    <a:lstStyle/>
                    <a:p>
                      <a:r>
                        <a:rPr lang="en-US">
                          <a:latin typeface="Arial" panose="020B0604020202020204" pitchFamily="34" charset="0"/>
                          <a:cs typeface="Arial" panose="020B0604020202020204" pitchFamily="34" charset="0"/>
                        </a:rPr>
                        <a:t>Purpose of Test </a:t>
                      </a:r>
                    </a:p>
                  </a:txBody>
                  <a:tcPr/>
                </a:tc>
                <a:extLst>
                  <a:ext uri="{0D108BD9-81ED-4DB2-BD59-A6C34878D82A}">
                    <a16:rowId xmlns:a16="http://schemas.microsoft.com/office/drawing/2014/main" val="1274598471"/>
                  </a:ext>
                </a:extLst>
              </a:tr>
              <a:tr h="370840">
                <a:tc>
                  <a:txBody>
                    <a:bodyPr/>
                    <a:lstStyle/>
                    <a:p>
                      <a:pPr lvl="0">
                        <a:buClr>
                          <a:srgbClr val="000000"/>
                        </a:buClr>
                        <a:buFont typeface="Arial" panose="020B0604020202020204" pitchFamily="34" charset="0"/>
                        <a:buNone/>
                      </a:pPr>
                      <a:r>
                        <a:rPr lang="en-US" sz="2400" b="1">
                          <a:solidFill>
                            <a:srgbClr val="000000"/>
                          </a:solidFill>
                          <a:latin typeface="Arial" panose="020B0604020202020204" pitchFamily="34" charset="0"/>
                          <a:cs typeface="Arial" panose="020B0604020202020204" pitchFamily="34" charset="0"/>
                        </a:rPr>
                        <a:t>System Set-Up Test</a:t>
                      </a:r>
                      <a:endParaRPr lang="en-US" sz="2400" b="1">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a:solidFill>
                            <a:srgbClr val="000000"/>
                          </a:solidFill>
                          <a:latin typeface="Arial" panose="020B0604020202020204" pitchFamily="34" charset="0"/>
                          <a:cs typeface="Arial" panose="020B0604020202020204" pitchFamily="34" charset="0"/>
                        </a:rPr>
                        <a:t>Verifies and confirms the following: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solidFill>
                            <a:srgbClr val="000000"/>
                          </a:solidFill>
                          <a:latin typeface="Arial" panose="020B0604020202020204" pitchFamily="34" charset="0"/>
                          <a:cs typeface="Arial" panose="020B0604020202020204" pitchFamily="34" charset="0"/>
                        </a:rPr>
                        <a:t>network connectivity</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solidFill>
                            <a:srgbClr val="000000"/>
                          </a:solidFill>
                          <a:latin typeface="Arial" panose="020B0604020202020204" pitchFamily="34" charset="0"/>
                          <a:cs typeface="Arial" panose="020B0604020202020204" pitchFamily="34" charset="0"/>
                        </a:rPr>
                        <a:t>screen resolution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solidFill>
                            <a:srgbClr val="000000"/>
                          </a:solidFill>
                          <a:latin typeface="Arial" panose="020B0604020202020204" pitchFamily="34" charset="0"/>
                          <a:cs typeface="Arial" panose="020B0604020202020204" pitchFamily="34" charset="0"/>
                        </a:rPr>
                        <a:t>text-to-speech</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solidFill>
                            <a:srgbClr val="000000"/>
                          </a:solidFill>
                          <a:latin typeface="Arial" panose="020B0604020202020204" pitchFamily="34" charset="0"/>
                          <a:cs typeface="Arial" panose="020B0604020202020204" pitchFamily="34" charset="0"/>
                        </a:rPr>
                        <a:t>how many students may begin testing at the same time  </a:t>
                      </a:r>
                    </a:p>
                  </a:txBody>
                  <a:tcPr/>
                </a:tc>
                <a:extLst>
                  <a:ext uri="{0D108BD9-81ED-4DB2-BD59-A6C34878D82A}">
                    <a16:rowId xmlns:a16="http://schemas.microsoft.com/office/drawing/2014/main" val="60352152"/>
                  </a:ext>
                </a:extLst>
              </a:tr>
              <a:tr h="370840">
                <a:tc>
                  <a:txBody>
                    <a:bodyPr/>
                    <a:lstStyle/>
                    <a:p>
                      <a:pPr marL="0" indent="0">
                        <a:buFont typeface="Arial" panose="020B0604020202020204" pitchFamily="34" charset="0"/>
                        <a:buNone/>
                      </a:pPr>
                      <a:r>
                        <a:rPr lang="en-US" sz="2400" b="1">
                          <a:solidFill>
                            <a:srgbClr val="000000"/>
                          </a:solidFill>
                          <a:latin typeface="Arial" panose="020B0604020202020204" pitchFamily="34" charset="0"/>
                          <a:cs typeface="Arial" panose="020B0604020202020204" pitchFamily="34" charset="0"/>
                        </a:rPr>
                        <a:t>Student Interface Test </a:t>
                      </a:r>
                      <a:endParaRPr lang="en-US" sz="2400" b="1">
                        <a:latin typeface="Arial" panose="020B0604020202020204" pitchFamily="34" charset="0"/>
                        <a:cs typeface="Arial" panose="020B0604020202020204" pitchFamily="34" charset="0"/>
                      </a:endParaRPr>
                    </a:p>
                  </a:txBody>
                  <a:tcPr/>
                </a:tc>
                <a:tc>
                  <a:txBody>
                    <a:bodyPr/>
                    <a:lstStyle/>
                    <a:p>
                      <a:pPr marL="0" lvl="0" indent="0">
                        <a:buClr>
                          <a:srgbClr val="000000"/>
                        </a:buClr>
                        <a:buFont typeface="Arial" panose="020B0604020202020204" pitchFamily="34" charset="0"/>
                        <a:buNone/>
                      </a:pPr>
                      <a:r>
                        <a:rPr lang="en-US" sz="2000" b="0" i="0" dirty="0">
                          <a:solidFill>
                            <a:srgbClr val="000000"/>
                          </a:solidFill>
                          <a:effectLst/>
                          <a:latin typeface="Arial" panose="020B0604020202020204" pitchFamily="34" charset="0"/>
                          <a:cs typeface="Arial" panose="020B0604020202020204" pitchFamily="34" charset="0"/>
                        </a:rPr>
                        <a:t>Provides sample test questions to determine whether the device is capable of correctly displaying and navigating test content in the MCAS Student Kiosk. </a:t>
                      </a:r>
                    </a:p>
                    <a:p>
                      <a:pPr marL="800100" lvl="1" indent="-342900">
                        <a:buClr>
                          <a:srgbClr val="000000"/>
                        </a:buClr>
                        <a:buFont typeface="Arial" panose="020B0604020202020204" pitchFamily="34" charset="0"/>
                        <a:buChar char="•"/>
                      </a:pPr>
                      <a:r>
                        <a:rPr lang="en-US" sz="1800" b="0" i="0" dirty="0">
                          <a:solidFill>
                            <a:srgbClr val="000000"/>
                          </a:solidFill>
                          <a:effectLst/>
                          <a:latin typeface="Arial" panose="020B0604020202020204" pitchFamily="34" charset="0"/>
                          <a:cs typeface="Arial" panose="020B0604020202020204" pitchFamily="34" charset="0"/>
                        </a:rPr>
                        <a:t>The Student Interface Test also allows technology coordinators to test the student tools, including the Line Reader, Text Highlighter, and Notepad, to ensure those are functioning properly. </a:t>
                      </a:r>
                      <a:r>
                        <a:rPr lang="en-US" sz="2000" b="0" i="0" dirty="0">
                          <a:solidFill>
                            <a:srgbClr val="000000"/>
                          </a:solidFill>
                          <a:effectLst/>
                          <a:latin typeface="Arial" panose="020B0604020202020204" pitchFamily="34" charset="0"/>
                          <a:cs typeface="Arial" panose="020B0604020202020204" pitchFamily="34" charset="0"/>
                        </a:rPr>
                        <a:t> </a:t>
                      </a:r>
                      <a:endParaRPr lang="en-US" sz="2000" b="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68823876"/>
                  </a:ext>
                </a:extLst>
              </a:tr>
            </a:tbl>
          </a:graphicData>
        </a:graphic>
      </p:graphicFrame>
      <p:sp>
        <p:nvSpPr>
          <p:cNvPr id="5" name="Slide Number Placeholder 3">
            <a:extLst>
              <a:ext uri="{FF2B5EF4-FFF2-40B4-BE49-F238E27FC236}">
                <a16:creationId xmlns:a16="http://schemas.microsoft.com/office/drawing/2014/main" id="{CDA64F03-4B7D-2455-F7B8-E89B64AB4F87}"/>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solidFill>
                  <a:schemeClr val="bg1"/>
                </a:solidFill>
                <a:latin typeface="Arial"/>
                <a:cs typeface="Arial"/>
              </a:rPr>
              <a:t>Certifying Site Readiness </a:t>
            </a:r>
            <a:endParaRPr lang="en-US" sz="4000" i="1">
              <a:solidFill>
                <a:schemeClr val="bg1"/>
              </a:solidFill>
              <a:latin typeface="Arial"/>
              <a:cs typeface="Arial"/>
            </a:endParaRPr>
          </a:p>
        </p:txBody>
      </p:sp>
      <p:sp>
        <p:nvSpPr>
          <p:cNvPr id="3" name="Content Placeholder 2"/>
          <p:cNvSpPr>
            <a:spLocks noGrp="1"/>
          </p:cNvSpPr>
          <p:nvPr>
            <p:ph idx="1"/>
          </p:nvPr>
        </p:nvSpPr>
        <p:spPr/>
        <p:txBody>
          <a:bodyPr vert="horz" lIns="91440" tIns="45720" rIns="91440" bIns="45720" rtlCol="0" anchor="t">
            <a:noAutofit/>
          </a:bodyPr>
          <a:lstStyle/>
          <a:p>
            <a:pPr>
              <a:buClr>
                <a:srgbClr val="000000"/>
              </a:buClr>
            </a:pPr>
            <a:r>
              <a:rPr lang="en-US" sz="2800">
                <a:solidFill>
                  <a:srgbClr val="000000"/>
                </a:solidFill>
                <a:latin typeface="Arial" panose="020B0604020202020204" pitchFamily="34" charset="0"/>
                <a:cs typeface="Arial" panose="020B0604020202020204" pitchFamily="34" charset="0"/>
              </a:rPr>
              <a:t>After all device configurations for your school have successfully completed Site Readiness, certify the site for testing.</a:t>
            </a:r>
          </a:p>
          <a:p>
            <a:pPr>
              <a:buClr>
                <a:srgbClr val="000000"/>
              </a:buClr>
            </a:pPr>
            <a:r>
              <a:rPr lang="en-US" sz="2800">
                <a:solidFill>
                  <a:srgbClr val="000000"/>
                </a:solidFill>
                <a:latin typeface="Arial" panose="020B0604020202020204" pitchFamily="34" charset="0"/>
                <a:cs typeface="Arial" panose="020B0604020202020204" pitchFamily="34" charset="0"/>
              </a:rPr>
              <a:t>Site Certification is done in the MCAS Portal. </a:t>
            </a:r>
          </a:p>
          <a:p>
            <a:pPr lvl="1">
              <a:buClr>
                <a:srgbClr val="000000"/>
              </a:buClr>
            </a:pPr>
            <a:r>
              <a:rPr lang="en-US" sz="2400">
                <a:solidFill>
                  <a:srgbClr val="000000"/>
                </a:solidFill>
                <a:latin typeface="Arial" panose="020B0604020202020204" pitchFamily="34" charset="0"/>
                <a:cs typeface="Arial" panose="020B0604020202020204" pitchFamily="34" charset="0"/>
              </a:rPr>
              <a:t>Technology coordinators certify Site Readiness to signal to school and district test coordinators that the school technology has been confirmed as ready for testing.  </a:t>
            </a:r>
          </a:p>
          <a:p>
            <a:pPr lvl="1">
              <a:buClr>
                <a:srgbClr val="000000"/>
              </a:buClr>
            </a:pPr>
            <a:r>
              <a:rPr lang="en-US" sz="2400">
                <a:solidFill>
                  <a:srgbClr val="000000"/>
                </a:solidFill>
                <a:latin typeface="Arial" panose="020B0604020202020204" pitchFamily="34" charset="0"/>
                <a:cs typeface="Arial" panose="020B0604020202020204" pitchFamily="34" charset="0"/>
              </a:rPr>
              <a:t>See Part V of the </a:t>
            </a:r>
            <a:r>
              <a:rPr lang="en-US" sz="2400">
                <a:solidFill>
                  <a:srgbClr val="000000"/>
                </a:solidFill>
                <a:latin typeface="Arial" panose="020B0604020202020204" pitchFamily="34" charset="0"/>
                <a:cs typeface="Arial" panose="020B0604020202020204" pitchFamily="34" charset="0"/>
                <a:hlinkClick r:id="rId3"/>
              </a:rPr>
              <a:t>MCAS Student Kiosk Technology Guide</a:t>
            </a:r>
            <a:r>
              <a:rPr lang="en-US" sz="2400">
                <a:solidFill>
                  <a:srgbClr val="000000"/>
                </a:solidFill>
                <a:latin typeface="Arial" panose="020B0604020202020204" pitchFamily="34" charset="0"/>
                <a:cs typeface="Arial" panose="020B0604020202020204" pitchFamily="34" charset="0"/>
              </a:rPr>
              <a:t>. </a:t>
            </a:r>
          </a:p>
          <a:p>
            <a:pPr>
              <a:buClr>
                <a:srgbClr val="000000"/>
              </a:buClr>
            </a:pPr>
            <a:r>
              <a:rPr lang="en-US" sz="2800">
                <a:solidFill>
                  <a:srgbClr val="000000"/>
                </a:solidFill>
                <a:latin typeface="Arial" panose="020B0604020202020204" pitchFamily="34" charset="0"/>
                <a:cs typeface="Arial" panose="020B0604020202020204" pitchFamily="34" charset="0"/>
              </a:rPr>
              <a:t>DESE will follow up with schools that do not complete Site Readiness. </a:t>
            </a:r>
          </a:p>
          <a:p>
            <a:pPr>
              <a:buClr>
                <a:srgbClr val="000000"/>
              </a:buClr>
            </a:pPr>
            <a:r>
              <a:rPr lang="en-US">
                <a:solidFill>
                  <a:srgbClr val="000000"/>
                </a:solidFill>
              </a:rPr>
              <a:t>Demonstration available in the </a:t>
            </a:r>
            <a:r>
              <a:rPr lang="en-US">
                <a:solidFill>
                  <a:srgbClr val="000000"/>
                </a:solidFill>
                <a:hlinkClick r:id="rId4"/>
              </a:rPr>
              <a:t>Certifying Site Readiness module</a:t>
            </a:r>
            <a:r>
              <a:rPr lang="en-US">
                <a:solidFill>
                  <a:srgbClr val="000000"/>
                </a:solidFill>
              </a:rPr>
              <a:t>. </a:t>
            </a:r>
            <a:endParaRPr lang="en-US" sz="2800">
              <a:solidFill>
                <a:srgbClr val="000000"/>
              </a:solidFill>
              <a:latin typeface="Arial" panose="020B0604020202020204" pitchFamily="34" charset="0"/>
              <a:cs typeface="Arial" panose="020B0604020202020204" pitchFamily="34" charset="0"/>
            </a:endParaRPr>
          </a:p>
        </p:txBody>
      </p:sp>
      <p:pic>
        <p:nvPicPr>
          <p:cNvPr id="4" name="Picture 3" descr="A screenshot of a computer&#10;&#10;Description automatically generated">
            <a:extLst>
              <a:ext uri="{FF2B5EF4-FFF2-40B4-BE49-F238E27FC236}">
                <a16:creationId xmlns:a16="http://schemas.microsoft.com/office/drawing/2014/main" id="{02313CE0-E661-DC60-30BB-3C16E547DB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0617" y="5094247"/>
            <a:ext cx="8707120" cy="1719341"/>
          </a:xfrm>
          <a:prstGeom prst="rect">
            <a:avLst/>
          </a:prstGeom>
        </p:spPr>
      </p:pic>
      <p:sp>
        <p:nvSpPr>
          <p:cNvPr id="5" name="Rectangle 4">
            <a:extLst>
              <a:ext uri="{FF2B5EF4-FFF2-40B4-BE49-F238E27FC236}">
                <a16:creationId xmlns:a16="http://schemas.microsoft.com/office/drawing/2014/main" id="{211F67D6-2E46-4B16-DD49-AFAF067BD916}"/>
              </a:ext>
            </a:extLst>
          </p:cNvPr>
          <p:cNvSpPr/>
          <p:nvPr/>
        </p:nvSpPr>
        <p:spPr>
          <a:xfrm>
            <a:off x="6214496" y="6084599"/>
            <a:ext cx="3637506" cy="6858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3">
            <a:extLst>
              <a:ext uri="{FF2B5EF4-FFF2-40B4-BE49-F238E27FC236}">
                <a16:creationId xmlns:a16="http://schemas.microsoft.com/office/drawing/2014/main" id="{A3A4D04C-7B24-81A3-F45E-B7B11591AF58}"/>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57</a:t>
            </a:fld>
            <a:endParaRPr lang="en-US"/>
          </a:p>
        </p:txBody>
      </p:sp>
    </p:spTree>
    <p:extLst>
      <p:ext uri="{BB962C8B-B14F-4D97-AF65-F5344CB8AC3E}">
        <p14:creationId xmlns:p14="http://schemas.microsoft.com/office/powerpoint/2010/main" val="35366554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p:nvPr>
        </p:nvSpPr>
        <p:spPr/>
        <p:txBody>
          <a:bodyPr/>
          <a:lstStyle/>
          <a:p>
            <a:r>
              <a:rPr lang="en-US" sz="4000">
                <a:solidFill>
                  <a:schemeClr val="bg1"/>
                </a:solidFill>
                <a:latin typeface="Arial" panose="020B0604020202020204" pitchFamily="34" charset="0"/>
                <a:cs typeface="Arial" panose="020B0604020202020204" pitchFamily="34" charset="0"/>
              </a:rPr>
              <a:t>Demonstration </a:t>
            </a: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1"/>
          </p:nvPr>
        </p:nvSpPr>
        <p:spPr>
          <a:xfrm>
            <a:off x="150667" y="1555040"/>
            <a:ext cx="11890665" cy="4414692"/>
          </a:xfrm>
        </p:spPr>
        <p:txBody>
          <a:bodyPr vert="horz" lIns="91440" tIns="45720" rIns="91440" bIns="45720" rtlCol="0" anchor="t">
            <a:noAutofit/>
          </a:bodyPr>
          <a:lstStyle/>
          <a:p>
            <a:pPr algn="l" rtl="0" fontAlgn="base">
              <a:buClrTx/>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Retrieving Site Readiness credentials</a:t>
            </a:r>
          </a:p>
          <a:p>
            <a:pPr algn="l" rtl="0" fontAlgn="base">
              <a:buClrTx/>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Conducting the Site Readiness test</a:t>
            </a:r>
          </a:p>
          <a:p>
            <a:pPr algn="l" rtl="0" fontAlgn="base">
              <a:buClrTx/>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Certifying Site Readiness</a:t>
            </a:r>
          </a:p>
        </p:txBody>
      </p:sp>
      <p:sp>
        <p:nvSpPr>
          <p:cNvPr id="4" name="Slide Number Placeholder 3">
            <a:extLst>
              <a:ext uri="{FF2B5EF4-FFF2-40B4-BE49-F238E27FC236}">
                <a16:creationId xmlns:a16="http://schemas.microsoft.com/office/drawing/2014/main" id="{5CF35370-CD01-FB96-DE90-CF863BA8CEBD}"/>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58</a:t>
            </a:fld>
            <a:endParaRPr lang="en-US"/>
          </a:p>
        </p:txBody>
      </p:sp>
    </p:spTree>
    <p:extLst>
      <p:ext uri="{BB962C8B-B14F-4D97-AF65-F5344CB8AC3E}">
        <p14:creationId xmlns:p14="http://schemas.microsoft.com/office/powerpoint/2010/main" val="14712726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p:nvPr>
        </p:nvSpPr>
        <p:spPr/>
        <p:txBody>
          <a:bodyPr/>
          <a:lstStyle/>
          <a:p>
            <a:r>
              <a:rPr lang="en-US" sz="4000">
                <a:solidFill>
                  <a:schemeClr val="bg1"/>
                </a:solidFill>
                <a:latin typeface="Arial" panose="020B0604020202020204" pitchFamily="34" charset="0"/>
                <a:cs typeface="Arial" panose="020B0604020202020204" pitchFamily="34" charset="0"/>
              </a:rPr>
              <a:t>Retrieving Site Readiness Credentials</a:t>
            </a: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1"/>
          </p:nvPr>
        </p:nvSpPr>
        <p:spPr/>
        <p:txBody>
          <a:bodyPr vert="horz" lIns="91440" tIns="45720" rIns="91440" bIns="45720" rtlCol="0" anchor="t">
            <a:noAutofit/>
          </a:bodyPr>
          <a:lstStyle/>
          <a:p>
            <a:pPr marL="457200" indent="-457200" algn="l" rtl="0" fontAlgn="base">
              <a:buClrTx/>
              <a:buFont typeface="+mj-lt"/>
              <a:buAutoNum type="arabicPeriod"/>
            </a:pPr>
            <a:r>
              <a:rPr lang="en-US" sz="2400" b="0" i="0">
                <a:solidFill>
                  <a:srgbClr val="000000"/>
                </a:solidFill>
                <a:effectLst/>
                <a:latin typeface="Arial" panose="020B0604020202020204" pitchFamily="34" charset="0"/>
                <a:cs typeface="Arial" panose="020B0604020202020204" pitchFamily="34" charset="0"/>
              </a:rPr>
              <a:t>Log in to the </a:t>
            </a:r>
            <a:r>
              <a:rPr lang="en-US" sz="2400" b="0" i="0" u="sng" strike="noStrike">
                <a:solidFill>
                  <a:srgbClr val="215E99"/>
                </a:solidFill>
                <a:effectLst/>
                <a:latin typeface="Arial" panose="020B0604020202020204" pitchFamily="34" charset="0"/>
                <a:cs typeface="Arial" panose="020B0604020202020204" pitchFamily="34" charset="0"/>
                <a:hlinkClick r:id="rId3"/>
              </a:rPr>
              <a:t>MCAS Portal</a:t>
            </a:r>
            <a:r>
              <a:rPr lang="en-US" sz="2400" b="0" i="0">
                <a:solidFill>
                  <a:srgbClr val="215E99"/>
                </a:solidFill>
                <a:effectLst/>
                <a:latin typeface="Arial" panose="020B0604020202020204" pitchFamily="34" charset="0"/>
                <a:cs typeface="Arial" panose="020B0604020202020204" pitchFamily="34" charset="0"/>
              </a:rPr>
              <a:t> </a:t>
            </a:r>
            <a:r>
              <a:rPr lang="en-US" sz="2400" b="0" i="0">
                <a:solidFill>
                  <a:srgbClr val="000000"/>
                </a:solidFill>
                <a:effectLst/>
                <a:latin typeface="Arial" panose="020B0604020202020204" pitchFamily="34" charset="0"/>
                <a:cs typeface="Arial" panose="020B0604020202020204" pitchFamily="34" charset="0"/>
              </a:rPr>
              <a:t>with your username and password. </a:t>
            </a:r>
          </a:p>
          <a:p>
            <a:pPr marL="457200" indent="-457200" algn="l" rtl="0" fontAlgn="base">
              <a:buClrTx/>
              <a:buFont typeface="+mj-lt"/>
              <a:buAutoNum type="arabicPeriod"/>
            </a:pPr>
            <a:r>
              <a:rPr lang="en-US" sz="2400" b="0" i="0">
                <a:solidFill>
                  <a:srgbClr val="000000"/>
                </a:solidFill>
                <a:effectLst/>
                <a:latin typeface="Arial" panose="020B0604020202020204" pitchFamily="34" charset="0"/>
                <a:cs typeface="Arial" panose="020B0604020202020204" pitchFamily="34" charset="0"/>
              </a:rPr>
              <a:t>On the Portal home page, click </a:t>
            </a:r>
            <a:r>
              <a:rPr lang="en-US" sz="2400" b="1" i="0">
                <a:solidFill>
                  <a:srgbClr val="000000"/>
                </a:solidFill>
                <a:effectLst/>
                <a:latin typeface="Arial" panose="020B0604020202020204" pitchFamily="34" charset="0"/>
                <a:cs typeface="Arial" panose="020B0604020202020204" pitchFamily="34" charset="0"/>
              </a:rPr>
              <a:t>Administration</a:t>
            </a:r>
            <a:r>
              <a:rPr lang="en-US" sz="2400" b="0" i="0">
                <a:solidFill>
                  <a:srgbClr val="000000"/>
                </a:solidFill>
                <a:effectLst/>
                <a:latin typeface="Arial" panose="020B0604020202020204" pitchFamily="34" charset="0"/>
                <a:cs typeface="Arial" panose="020B0604020202020204" pitchFamily="34" charset="0"/>
              </a:rPr>
              <a:t>. The Site Readiness account information appears at the bottom of the Administration home page. </a:t>
            </a:r>
          </a:p>
          <a:p>
            <a:pPr marL="457200" indent="-457200" algn="l" rtl="0" fontAlgn="base">
              <a:buClrTx/>
              <a:buFont typeface="+mj-lt"/>
              <a:buAutoNum type="arabicPeriod"/>
            </a:pPr>
            <a:r>
              <a:rPr lang="en-US" sz="2400" b="0" i="0">
                <a:solidFill>
                  <a:srgbClr val="000000"/>
                </a:solidFill>
                <a:effectLst/>
                <a:latin typeface="Arial" panose="020B0604020202020204" pitchFamily="34" charset="0"/>
                <a:cs typeface="Arial" panose="020B0604020202020204" pitchFamily="34" charset="0"/>
              </a:rPr>
              <a:t>Make a note of the username and password for the school, which you will use to log in to the MCAS Student Kiosk. </a:t>
            </a:r>
          </a:p>
        </p:txBody>
      </p:sp>
      <p:pic>
        <p:nvPicPr>
          <p:cNvPr id="5" name="Picture 4" descr="A screen shot of a computer&#10;&#10;Description automatically generated">
            <a:extLst>
              <a:ext uri="{FF2B5EF4-FFF2-40B4-BE49-F238E27FC236}">
                <a16:creationId xmlns:a16="http://schemas.microsoft.com/office/drawing/2014/main" id="{4E33C40C-0DF6-6AB1-F4A7-3B0BD568FB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135" y="3843721"/>
            <a:ext cx="10215730" cy="1783966"/>
          </a:xfrm>
          <a:prstGeom prst="rect">
            <a:avLst/>
          </a:prstGeom>
        </p:spPr>
      </p:pic>
      <p:sp>
        <p:nvSpPr>
          <p:cNvPr id="4" name="Slide Number Placeholder 3">
            <a:extLst>
              <a:ext uri="{FF2B5EF4-FFF2-40B4-BE49-F238E27FC236}">
                <a16:creationId xmlns:a16="http://schemas.microsoft.com/office/drawing/2014/main" id="{4E87643D-577A-3CB6-D5EC-E193E157D5AE}"/>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59</a:t>
            </a:fld>
            <a:endParaRPr lang="en-US"/>
          </a:p>
        </p:txBody>
      </p:sp>
    </p:spTree>
    <p:extLst>
      <p:ext uri="{BB962C8B-B14F-4D97-AF65-F5344CB8AC3E}">
        <p14:creationId xmlns:p14="http://schemas.microsoft.com/office/powerpoint/2010/main" val="3133145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C98B-8840-45A0-A256-C940A58852A0}"/>
              </a:ext>
            </a:extLst>
          </p:cNvPr>
          <p:cNvSpPr>
            <a:spLocks noGrp="1"/>
          </p:cNvSpPr>
          <p:nvPr>
            <p:ph type="title"/>
          </p:nvPr>
        </p:nvSpPr>
        <p:spPr/>
        <p:txBody>
          <a:bodyPr/>
          <a:lstStyle/>
          <a:p>
            <a:r>
              <a:rPr lang="en-US"/>
              <a:t>Poll Question</a:t>
            </a:r>
            <a:r>
              <a:rPr lang="en-US" sz="200"/>
              <a:t>—3</a:t>
            </a:r>
          </a:p>
        </p:txBody>
      </p:sp>
      <p:sp>
        <p:nvSpPr>
          <p:cNvPr id="3" name="Content Placeholder 2">
            <a:extLst>
              <a:ext uri="{FF2B5EF4-FFF2-40B4-BE49-F238E27FC236}">
                <a16:creationId xmlns:a16="http://schemas.microsoft.com/office/drawing/2014/main" id="{EA8BECCA-2104-4569-9EFA-4A4475A36802}"/>
              </a:ext>
            </a:extLst>
          </p:cNvPr>
          <p:cNvSpPr>
            <a:spLocks noGrp="1"/>
          </p:cNvSpPr>
          <p:nvPr>
            <p:ph idx="1"/>
          </p:nvPr>
        </p:nvSpPr>
        <p:spPr/>
        <p:txBody>
          <a:bodyPr>
            <a:normAutofit/>
          </a:bodyPr>
          <a:lstStyle/>
          <a:p>
            <a:pPr marL="0" indent="0">
              <a:buNone/>
            </a:pPr>
            <a:r>
              <a:rPr lang="en-US" sz="3200" b="1"/>
              <a:t>What is your role? (Check all that apply)</a:t>
            </a:r>
          </a:p>
          <a:p>
            <a:endParaRPr lang="en-US"/>
          </a:p>
          <a:p>
            <a:pPr marL="1022350" lvl="1" indent="-514350">
              <a:buAutoNum type="alphaUcPeriod"/>
            </a:pPr>
            <a:r>
              <a:rPr lang="en-US" sz="2800"/>
              <a:t>District test coordinator</a:t>
            </a:r>
          </a:p>
          <a:p>
            <a:pPr marL="1022350" lvl="1" indent="-514350">
              <a:buAutoNum type="alphaUcPeriod"/>
            </a:pPr>
            <a:r>
              <a:rPr lang="en-US" sz="2800"/>
              <a:t>School test coordinator</a:t>
            </a:r>
          </a:p>
          <a:p>
            <a:pPr marL="1022350" lvl="1" indent="-514350">
              <a:buAutoNum type="alphaUcPeriod"/>
            </a:pPr>
            <a:r>
              <a:rPr lang="en-US" sz="2800"/>
              <a:t>Principal</a:t>
            </a:r>
          </a:p>
          <a:p>
            <a:pPr marL="1022350" lvl="1" indent="-514350">
              <a:buFont typeface="Arial" panose="020B0604020202020204" pitchFamily="34" charset="0"/>
              <a:buAutoNum type="alphaUcPeriod"/>
            </a:pPr>
            <a:r>
              <a:rPr lang="en-US" sz="2800"/>
              <a:t>Technology staff </a:t>
            </a:r>
          </a:p>
          <a:p>
            <a:pPr marL="1022350" lvl="1" indent="-514350">
              <a:buAutoNum type="alphaUcPeriod"/>
            </a:pPr>
            <a:r>
              <a:rPr lang="en-US" sz="2800"/>
              <a:t>Other district staff</a:t>
            </a:r>
          </a:p>
          <a:p>
            <a:pPr marL="1022350" lvl="1" indent="-514350">
              <a:buAutoNum type="alphaUcPeriod"/>
            </a:pPr>
            <a:r>
              <a:rPr lang="en-US" sz="2800"/>
              <a:t>Other school staff</a:t>
            </a:r>
          </a:p>
          <a:p>
            <a:pPr marL="1022350" lvl="1" indent="-514350">
              <a:buAutoNum type="alphaUcPeriod"/>
            </a:pPr>
            <a:endParaRPr lang="en-US" sz="3200"/>
          </a:p>
        </p:txBody>
      </p:sp>
      <p:sp>
        <p:nvSpPr>
          <p:cNvPr id="4" name="Slide Number Placeholder 3">
            <a:extLst>
              <a:ext uri="{FF2B5EF4-FFF2-40B4-BE49-F238E27FC236}">
                <a16:creationId xmlns:a16="http://schemas.microsoft.com/office/drawing/2014/main" id="{A10D84FE-D6E6-AE97-5AE7-6EEF96779372}"/>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6</a:t>
            </a:fld>
            <a:endParaRPr lang="en-US"/>
          </a:p>
        </p:txBody>
      </p:sp>
    </p:spTree>
    <p:extLst>
      <p:ext uri="{BB962C8B-B14F-4D97-AF65-F5344CB8AC3E}">
        <p14:creationId xmlns:p14="http://schemas.microsoft.com/office/powerpoint/2010/main" val="17116977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p:nvPr>
        </p:nvSpPr>
        <p:spPr/>
        <p:txBody>
          <a:bodyPr>
            <a:normAutofit fontScale="90000"/>
          </a:bodyPr>
          <a:lstStyle/>
          <a:p>
            <a:r>
              <a:rPr lang="en-US" sz="4000">
                <a:solidFill>
                  <a:schemeClr val="bg1"/>
                </a:solidFill>
                <a:latin typeface="Arial" panose="020B0604020202020204" pitchFamily="34" charset="0"/>
                <a:cs typeface="Arial" panose="020B0604020202020204" pitchFamily="34" charset="0"/>
              </a:rPr>
              <a:t>Conduct Site Readiness: System Set-Up Test</a:t>
            </a: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1"/>
          </p:nvPr>
        </p:nvSpPr>
        <p:spPr/>
        <p:txBody>
          <a:bodyPr vert="horz" lIns="91440" tIns="45720" rIns="91440" bIns="45720" rtlCol="0" anchor="t">
            <a:noAutofit/>
          </a:bodyPr>
          <a:lstStyle/>
          <a:p>
            <a:pPr marL="457200" indent="-457200" algn="l" rtl="0" fontAlgn="base">
              <a:buClrTx/>
              <a:buFont typeface="+mj-lt"/>
              <a:buAutoNum type="arabicPeriod"/>
            </a:pPr>
            <a:r>
              <a:rPr lang="en-US" sz="2400" b="0" i="0">
                <a:solidFill>
                  <a:srgbClr val="000000"/>
                </a:solidFill>
                <a:effectLst/>
                <a:latin typeface="Arial" panose="020B0604020202020204" pitchFamily="34" charset="0"/>
                <a:cs typeface="Arial" panose="020B0604020202020204" pitchFamily="34" charset="0"/>
              </a:rPr>
              <a:t>Launch the MCAS Student Kiosk on the device. </a:t>
            </a:r>
          </a:p>
          <a:p>
            <a:pPr marL="457200" indent="-457200" algn="l" rtl="0" fontAlgn="base">
              <a:buClrTx/>
              <a:buFont typeface="+mj-lt"/>
              <a:buAutoNum type="arabicPeriod"/>
            </a:pPr>
            <a:r>
              <a:rPr lang="en-US" sz="2400" b="0" i="0">
                <a:solidFill>
                  <a:srgbClr val="000000"/>
                </a:solidFill>
                <a:effectLst/>
                <a:latin typeface="Arial" panose="020B0604020202020204" pitchFamily="34" charset="0"/>
                <a:cs typeface="Arial" panose="020B0604020202020204" pitchFamily="34" charset="0"/>
              </a:rPr>
              <a:t>Log in to the MCAS Student Kiosk with the Site Readiness username and password provided for the school. </a:t>
            </a:r>
          </a:p>
          <a:p>
            <a:pPr marL="457200" indent="-457200" algn="l" rtl="0" fontAlgn="base">
              <a:buClrTx/>
              <a:buFont typeface="+mj-lt"/>
              <a:buAutoNum type="arabicPeriod"/>
            </a:pPr>
            <a:r>
              <a:rPr lang="en-US" sz="2400" b="0" i="0">
                <a:solidFill>
                  <a:srgbClr val="000000"/>
                </a:solidFill>
                <a:effectLst/>
                <a:latin typeface="Arial" panose="020B0604020202020204" pitchFamily="34" charset="0"/>
                <a:cs typeface="Arial" panose="020B0604020202020204" pitchFamily="34" charset="0"/>
              </a:rPr>
              <a:t>Verify your school’s name underneath the username. Under </a:t>
            </a:r>
            <a:r>
              <a:rPr lang="en-US" sz="2400" b="1" i="0">
                <a:solidFill>
                  <a:srgbClr val="000000"/>
                </a:solidFill>
                <a:effectLst/>
                <a:latin typeface="Arial" panose="020B0604020202020204" pitchFamily="34" charset="0"/>
                <a:cs typeface="Arial" panose="020B0604020202020204" pitchFamily="34" charset="0"/>
              </a:rPr>
              <a:t>System Set-Up Test</a:t>
            </a:r>
            <a:r>
              <a:rPr lang="en-US" sz="2400" b="0" i="0">
                <a:solidFill>
                  <a:srgbClr val="000000"/>
                </a:solidFill>
                <a:effectLst/>
                <a:latin typeface="Arial" panose="020B0604020202020204" pitchFamily="34" charset="0"/>
                <a:cs typeface="Arial" panose="020B0604020202020204" pitchFamily="34" charset="0"/>
              </a:rPr>
              <a:t>, click </a:t>
            </a:r>
            <a:r>
              <a:rPr lang="en-US" sz="2400" b="1" i="0">
                <a:solidFill>
                  <a:srgbClr val="000000"/>
                </a:solidFill>
                <a:effectLst/>
                <a:latin typeface="Arial" panose="020B0604020202020204" pitchFamily="34" charset="0"/>
                <a:cs typeface="Arial" panose="020B0604020202020204" pitchFamily="34" charset="0"/>
              </a:rPr>
              <a:t>Check System Set-Up</a:t>
            </a:r>
            <a:r>
              <a:rPr lang="en-US" sz="2400" b="0" i="0">
                <a:solidFill>
                  <a:srgbClr val="000000"/>
                </a:solidFill>
                <a:effectLst/>
                <a:latin typeface="Arial" panose="020B0604020202020204" pitchFamily="34" charset="0"/>
                <a:cs typeface="Arial" panose="020B0604020202020204" pitchFamily="34" charset="0"/>
              </a:rPr>
              <a:t> to begin the test. </a:t>
            </a:r>
          </a:p>
        </p:txBody>
      </p:sp>
      <p:pic>
        <p:nvPicPr>
          <p:cNvPr id="6146" name="Picture 2">
            <a:extLst>
              <a:ext uri="{FF2B5EF4-FFF2-40B4-BE49-F238E27FC236}">
                <a16:creationId xmlns:a16="http://schemas.microsoft.com/office/drawing/2014/main" id="{6FB34F5C-A3A0-D46B-0C4B-C521BA868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4277" y="3272589"/>
            <a:ext cx="4969567" cy="337184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4CD4AD9-7909-1A07-C3A2-85069D07BDA4}"/>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60</a:t>
            </a:fld>
            <a:endParaRPr lang="en-US"/>
          </a:p>
        </p:txBody>
      </p:sp>
    </p:spTree>
    <p:extLst>
      <p:ext uri="{BB962C8B-B14F-4D97-AF65-F5344CB8AC3E}">
        <p14:creationId xmlns:p14="http://schemas.microsoft.com/office/powerpoint/2010/main" val="42858443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p:nvPr>
        </p:nvSpPr>
        <p:spPr/>
        <p:txBody>
          <a:bodyPr>
            <a:normAutofit fontScale="90000"/>
          </a:bodyPr>
          <a:lstStyle/>
          <a:p>
            <a:r>
              <a:rPr lang="en-US" sz="4000">
                <a:solidFill>
                  <a:schemeClr val="bg1"/>
                </a:solidFill>
                <a:latin typeface="Arial" panose="020B0604020202020204" pitchFamily="34" charset="0"/>
                <a:cs typeface="Arial" panose="020B0604020202020204" pitchFamily="34" charset="0"/>
              </a:rPr>
              <a:t>Conduct Site Readiness: Student Interface Test</a:t>
            </a: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1"/>
          </p:nvPr>
        </p:nvSpPr>
        <p:spPr/>
        <p:txBody>
          <a:bodyPr vert="horz" lIns="91440" tIns="45720" rIns="91440" bIns="45720" rtlCol="0" anchor="t">
            <a:noAutofit/>
          </a:bodyPr>
          <a:lstStyle/>
          <a:p>
            <a:pPr marL="342900" indent="-342900" fontAlgn="base">
              <a:buClrTx/>
              <a:buFont typeface="+mj-lt"/>
              <a:buAutoNum type="arabicPeriod"/>
            </a:pPr>
            <a:r>
              <a:rPr lang="en-US" sz="2000" dirty="0">
                <a:solidFill>
                  <a:srgbClr val="000000"/>
                </a:solidFill>
                <a:latin typeface="Arial" panose="020B0604020202020204" pitchFamily="34" charset="0"/>
                <a:cs typeface="Arial" panose="020B0604020202020204" pitchFamily="34" charset="0"/>
              </a:rPr>
              <a:t>If all the system checks succeed, you are ready to begin the next Site Readiness test. </a:t>
            </a:r>
          </a:p>
          <a:p>
            <a:pPr marL="508000" lvl="1" indent="0" fontAlgn="base">
              <a:buClrTx/>
              <a:buNone/>
            </a:pPr>
            <a:r>
              <a:rPr lang="en-US" sz="1800" dirty="0">
                <a:solidFill>
                  <a:srgbClr val="000000"/>
                </a:solidFill>
                <a:latin typeface="Arial" panose="020B0604020202020204" pitchFamily="34" charset="0"/>
                <a:cs typeface="Arial" panose="020B0604020202020204" pitchFamily="34" charset="0"/>
              </a:rPr>
              <a:t>If one or more system checks fail, adjust your configuration as needed and re-run the System Set-Up test. </a:t>
            </a:r>
          </a:p>
          <a:p>
            <a:pPr marL="342900" indent="-342900" algn="l" rtl="0" fontAlgn="base">
              <a:buClrTx/>
              <a:buFont typeface="+mj-lt"/>
              <a:buAutoNum type="arabicPeriod"/>
            </a:pPr>
            <a:r>
              <a:rPr lang="en-US" sz="2000" b="0" i="0" dirty="0">
                <a:solidFill>
                  <a:srgbClr val="000000"/>
                </a:solidFill>
                <a:effectLst/>
                <a:latin typeface="Arial" panose="020B0604020202020204" pitchFamily="34" charset="0"/>
                <a:cs typeface="Arial" panose="020B0604020202020204" pitchFamily="34" charset="0"/>
              </a:rPr>
              <a:t>When the System Set-Up test is completed, click the blue </a:t>
            </a:r>
            <a:r>
              <a:rPr lang="en-US" sz="2000" b="1" i="0" dirty="0">
                <a:solidFill>
                  <a:srgbClr val="000000"/>
                </a:solidFill>
                <a:effectLst/>
                <a:latin typeface="Arial" panose="020B0604020202020204" pitchFamily="34" charset="0"/>
                <a:cs typeface="Arial" panose="020B0604020202020204" pitchFamily="34" charset="0"/>
              </a:rPr>
              <a:t>Check Student Interface</a:t>
            </a:r>
            <a:r>
              <a:rPr lang="en-US" sz="2000" b="0" i="0" dirty="0">
                <a:solidFill>
                  <a:srgbClr val="000000"/>
                </a:solidFill>
                <a:effectLst/>
                <a:latin typeface="Arial" panose="020B0604020202020204" pitchFamily="34" charset="0"/>
                <a:cs typeface="Arial" panose="020B0604020202020204" pitchFamily="34" charset="0"/>
              </a:rPr>
              <a:t> button.</a:t>
            </a:r>
          </a:p>
          <a:p>
            <a:pPr marL="342900" indent="-342900" algn="l" rtl="0" fontAlgn="base">
              <a:buClrTx/>
              <a:buFont typeface="+mj-lt"/>
              <a:buAutoNum type="arabicPeriod"/>
            </a:pPr>
            <a:r>
              <a:rPr lang="en-US" sz="2000" b="0" i="0" dirty="0">
                <a:solidFill>
                  <a:srgbClr val="000000"/>
                </a:solidFill>
                <a:effectLst/>
                <a:latin typeface="Arial" panose="020B0604020202020204" pitchFamily="34" charset="0"/>
                <a:cs typeface="Arial" panose="020B0604020202020204" pitchFamily="34" charset="0"/>
              </a:rPr>
              <a:t>Read the instructions on the page and then click </a:t>
            </a:r>
            <a:r>
              <a:rPr lang="en-US" sz="2000" b="1" i="0" dirty="0">
                <a:solidFill>
                  <a:srgbClr val="000000"/>
                </a:solidFill>
                <a:effectLst/>
                <a:latin typeface="Arial" panose="020B0604020202020204" pitchFamily="34" charset="0"/>
                <a:cs typeface="Arial" panose="020B0604020202020204" pitchFamily="34" charset="0"/>
              </a:rPr>
              <a:t>Continue</a:t>
            </a:r>
            <a:r>
              <a:rPr lang="en-US" sz="2000" b="0" i="0" dirty="0">
                <a:solidFill>
                  <a:srgbClr val="000000"/>
                </a:solidFill>
                <a:effectLst/>
                <a:latin typeface="Arial" panose="020B0604020202020204" pitchFamily="34" charset="0"/>
                <a:cs typeface="Arial" panose="020B0604020202020204" pitchFamily="34" charset="0"/>
              </a:rPr>
              <a:t>.  </a:t>
            </a:r>
            <a:endParaRPr lang="en-US" sz="2000" dirty="0">
              <a:solidFill>
                <a:srgbClr val="000000"/>
              </a:solidFill>
              <a:latin typeface="Arial" panose="020B0604020202020204" pitchFamily="34" charset="0"/>
              <a:cs typeface="Arial" panose="020B0604020202020204" pitchFamily="34" charset="0"/>
            </a:endParaRPr>
          </a:p>
          <a:p>
            <a:pPr marL="342900" indent="-342900" algn="l" rtl="0" fontAlgn="base">
              <a:buClrTx/>
              <a:buFont typeface="+mj-lt"/>
              <a:buAutoNum type="arabicPeriod"/>
            </a:pPr>
            <a:r>
              <a:rPr lang="en-US" sz="2000" b="0" i="0" dirty="0">
                <a:solidFill>
                  <a:srgbClr val="000000"/>
                </a:solidFill>
                <a:effectLst/>
                <a:latin typeface="Arial" panose="020B0604020202020204" pitchFamily="34" charset="0"/>
                <a:cs typeface="Arial" panose="020B0604020202020204" pitchFamily="34" charset="0"/>
              </a:rPr>
              <a:t>Confirm that you can respond to a few questions, and try a few student tools. </a:t>
            </a:r>
          </a:p>
          <a:p>
            <a:pPr marL="342900" indent="-342900" algn="l" rtl="0" fontAlgn="base">
              <a:buClrTx/>
              <a:buFont typeface="+mj-lt"/>
              <a:buAutoNum type="arabicPeriod"/>
            </a:pPr>
            <a:r>
              <a:rPr lang="en-US" sz="2000" b="0" i="0" dirty="0">
                <a:solidFill>
                  <a:srgbClr val="000000"/>
                </a:solidFill>
                <a:effectLst/>
                <a:latin typeface="Arial" panose="020B0604020202020204" pitchFamily="34" charset="0"/>
                <a:cs typeface="Arial" panose="020B0604020202020204" pitchFamily="34" charset="0"/>
              </a:rPr>
              <a:t>On the last test question page, click </a:t>
            </a:r>
            <a:r>
              <a:rPr lang="en-US" sz="2000" b="1" i="0" dirty="0">
                <a:solidFill>
                  <a:srgbClr val="000000"/>
                </a:solidFill>
                <a:effectLst/>
                <a:latin typeface="Arial" panose="020B0604020202020204" pitchFamily="34" charset="0"/>
                <a:cs typeface="Arial" panose="020B0604020202020204" pitchFamily="34" charset="0"/>
              </a:rPr>
              <a:t>Finish</a:t>
            </a:r>
            <a:r>
              <a:rPr lang="en-US" sz="2000" b="0" i="0" dirty="0">
                <a:solidFill>
                  <a:srgbClr val="000000"/>
                </a:solidFill>
                <a:effectLst/>
                <a:latin typeface="Arial" panose="020B0604020202020204" pitchFamily="34" charset="0"/>
                <a:cs typeface="Arial" panose="020B0604020202020204" pitchFamily="34" charset="0"/>
              </a:rPr>
              <a:t>. </a:t>
            </a:r>
          </a:p>
          <a:p>
            <a:pPr marL="342900" indent="-342900" algn="l" rtl="0" fontAlgn="base">
              <a:buClrTx/>
              <a:buFont typeface="+mj-lt"/>
              <a:buAutoNum type="arabicPeriod"/>
            </a:pPr>
            <a:r>
              <a:rPr lang="en-US" sz="2000" b="0" i="0" dirty="0">
                <a:solidFill>
                  <a:srgbClr val="000000"/>
                </a:solidFill>
                <a:effectLst/>
                <a:latin typeface="Arial" panose="020B0604020202020204" pitchFamily="34" charset="0"/>
                <a:cs typeface="Arial" panose="020B0604020202020204" pitchFamily="34" charset="0"/>
              </a:rPr>
              <a:t>On the Test Review page, click </a:t>
            </a:r>
            <a:r>
              <a:rPr lang="en-US" sz="2000" b="1" i="0" dirty="0">
                <a:solidFill>
                  <a:srgbClr val="000000"/>
                </a:solidFill>
                <a:effectLst/>
                <a:latin typeface="Arial" panose="020B0604020202020204" pitchFamily="34" charset="0"/>
                <a:cs typeface="Arial" panose="020B0604020202020204" pitchFamily="34" charset="0"/>
              </a:rPr>
              <a:t>Turn In</a:t>
            </a:r>
            <a:r>
              <a:rPr lang="en-US" sz="2000" b="0" i="0" dirty="0">
                <a:solidFill>
                  <a:srgbClr val="000000"/>
                </a:solidFill>
                <a:effectLst/>
                <a:latin typeface="Arial" panose="020B0604020202020204" pitchFamily="34" charset="0"/>
                <a:cs typeface="Arial" panose="020B0604020202020204" pitchFamily="34" charset="0"/>
              </a:rPr>
              <a:t> to submit your test. </a:t>
            </a:r>
          </a:p>
          <a:p>
            <a:pPr marL="342900" indent="-342900" algn="l" rtl="0" fontAlgn="base">
              <a:buFont typeface="+mj-lt"/>
              <a:buAutoNum type="arabicPeriod"/>
            </a:pPr>
            <a:endParaRPr lang="en-US" sz="1800" b="0" i="0" dirty="0">
              <a:solidFill>
                <a:srgbClr val="000000"/>
              </a:solidFill>
              <a:effectLst/>
              <a:latin typeface="Aptos" panose="020B0004020202020204" pitchFamily="34" charset="0"/>
            </a:endParaRPr>
          </a:p>
        </p:txBody>
      </p:sp>
      <p:pic>
        <p:nvPicPr>
          <p:cNvPr id="7172" name="Picture 4">
            <a:extLst>
              <a:ext uri="{FF2B5EF4-FFF2-40B4-BE49-F238E27FC236}">
                <a16:creationId xmlns:a16="http://schemas.microsoft.com/office/drawing/2014/main" id="{3232A18A-F059-AE35-C978-4B0AE1227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3297" y="3649443"/>
            <a:ext cx="4780547" cy="304197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0BD8DD7-BCC1-8EBF-28C1-BBD4FAC4843C}"/>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61</a:t>
            </a:fld>
            <a:endParaRPr lang="en-US"/>
          </a:p>
        </p:txBody>
      </p:sp>
    </p:spTree>
    <p:extLst>
      <p:ext uri="{BB962C8B-B14F-4D97-AF65-F5344CB8AC3E}">
        <p14:creationId xmlns:p14="http://schemas.microsoft.com/office/powerpoint/2010/main" val="15451865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p:nvPr>
        </p:nvSpPr>
        <p:spPr/>
        <p:txBody>
          <a:bodyPr/>
          <a:lstStyle/>
          <a:p>
            <a:r>
              <a:rPr lang="en-US" sz="4000">
                <a:solidFill>
                  <a:schemeClr val="bg1"/>
                </a:solidFill>
                <a:latin typeface="Arial" panose="020B0604020202020204" pitchFamily="34" charset="0"/>
                <a:cs typeface="Arial" panose="020B0604020202020204" pitchFamily="34" charset="0"/>
              </a:rPr>
              <a:t>Certify Site Readiness</a:t>
            </a: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1"/>
          </p:nvPr>
        </p:nvSpPr>
        <p:spPr/>
        <p:txBody>
          <a:bodyPr vert="horz" lIns="91440" tIns="45720" rIns="91440" bIns="45720" rtlCol="0" anchor="t">
            <a:noAutofit/>
          </a:bodyPr>
          <a:lstStyle/>
          <a:p>
            <a:pPr marL="0" indent="0" algn="l" rtl="0" fontAlgn="base">
              <a:buNone/>
            </a:pPr>
            <a:r>
              <a:rPr lang="en-US" sz="1800" b="0" i="0">
                <a:solidFill>
                  <a:srgbClr val="000000"/>
                </a:solidFill>
                <a:effectLst/>
                <a:latin typeface="Arial" panose="020B0604020202020204" pitchFamily="34" charset="0"/>
                <a:cs typeface="Arial" panose="020B0604020202020204" pitchFamily="34" charset="0"/>
              </a:rPr>
              <a:t>After all devices or device configurations for your school have successfully completed Site Readiness, the technology coordinator will certify the site for testing. </a:t>
            </a:r>
          </a:p>
          <a:p>
            <a:pPr marL="342900" indent="-342900" algn="l" rtl="0" fontAlgn="base">
              <a:buClrTx/>
              <a:buFont typeface="+mj-lt"/>
              <a:buAutoNum type="arabicPeriod"/>
            </a:pPr>
            <a:r>
              <a:rPr lang="en-US" sz="1800" b="0" i="0">
                <a:solidFill>
                  <a:srgbClr val="000000"/>
                </a:solidFill>
                <a:effectLst/>
                <a:latin typeface="Arial" panose="020B0604020202020204" pitchFamily="34" charset="0"/>
                <a:cs typeface="Arial" panose="020B0604020202020204" pitchFamily="34" charset="0"/>
              </a:rPr>
              <a:t>Log in to the MCAS Portal with your username and password. </a:t>
            </a:r>
          </a:p>
          <a:p>
            <a:pPr marL="850900" lvl="1" indent="-342900" fontAlgn="base">
              <a:buClrTx/>
              <a:buFont typeface="Arial" panose="020B0604020202020204" pitchFamily="34" charset="0"/>
              <a:buChar char="•"/>
            </a:pPr>
            <a:r>
              <a:rPr lang="en-US" sz="1800" b="1">
                <a:solidFill>
                  <a:srgbClr val="000000"/>
                </a:solidFill>
                <a:latin typeface="Arial" panose="020B0604020202020204" pitchFamily="34" charset="0"/>
                <a:cs typeface="Arial" panose="020B0604020202020204" pitchFamily="34" charset="0"/>
              </a:rPr>
              <a:t>Note</a:t>
            </a:r>
            <a:r>
              <a:rPr lang="en-US" sz="1800">
                <a:solidFill>
                  <a:srgbClr val="000000"/>
                </a:solidFill>
                <a:latin typeface="Arial" panose="020B0604020202020204" pitchFamily="34" charset="0"/>
                <a:cs typeface="Arial" panose="020B0604020202020204" pitchFamily="34" charset="0"/>
              </a:rPr>
              <a:t>: Use your own username and password, not the Site Readiness credentials. </a:t>
            </a:r>
            <a:endParaRPr lang="en-US" sz="1800" b="0" i="0">
              <a:solidFill>
                <a:srgbClr val="000000"/>
              </a:solidFill>
              <a:effectLst/>
              <a:latin typeface="Arial" panose="020B0604020202020204" pitchFamily="34" charset="0"/>
              <a:cs typeface="Arial" panose="020B0604020202020204" pitchFamily="34" charset="0"/>
            </a:endParaRPr>
          </a:p>
          <a:p>
            <a:pPr marL="342900" indent="-342900" algn="l" rtl="0" fontAlgn="base">
              <a:buClrTx/>
              <a:buFont typeface="+mj-lt"/>
              <a:buAutoNum type="arabicPeriod"/>
            </a:pPr>
            <a:r>
              <a:rPr lang="en-US" sz="1800" b="0" i="0">
                <a:solidFill>
                  <a:srgbClr val="000000"/>
                </a:solidFill>
                <a:effectLst/>
                <a:latin typeface="Arial" panose="020B0604020202020204" pitchFamily="34" charset="0"/>
                <a:cs typeface="Arial" panose="020B0604020202020204" pitchFamily="34" charset="0"/>
              </a:rPr>
              <a:t>Click </a:t>
            </a:r>
            <a:r>
              <a:rPr lang="en-US" sz="1800" b="1" i="0">
                <a:solidFill>
                  <a:srgbClr val="000000"/>
                </a:solidFill>
                <a:effectLst/>
                <a:latin typeface="Arial" panose="020B0604020202020204" pitchFamily="34" charset="0"/>
                <a:cs typeface="Arial" panose="020B0604020202020204" pitchFamily="34" charset="0"/>
              </a:rPr>
              <a:t>Administration</a:t>
            </a:r>
            <a:r>
              <a:rPr lang="en-US" sz="1800" b="0" i="0">
                <a:solidFill>
                  <a:srgbClr val="000000"/>
                </a:solidFill>
                <a:effectLst/>
                <a:latin typeface="Arial" panose="020B0604020202020204" pitchFamily="34" charset="0"/>
                <a:cs typeface="Arial" panose="020B0604020202020204" pitchFamily="34" charset="0"/>
              </a:rPr>
              <a:t>. </a:t>
            </a:r>
          </a:p>
          <a:p>
            <a:pPr marL="342900" indent="-342900" algn="l" rtl="0" fontAlgn="base">
              <a:buClrTx/>
              <a:buFont typeface="+mj-lt"/>
              <a:buAutoNum type="arabicPeriod"/>
            </a:pPr>
            <a:r>
              <a:rPr lang="en-US" sz="1800" b="0" i="0">
                <a:solidFill>
                  <a:srgbClr val="000000"/>
                </a:solidFill>
                <a:effectLst/>
                <a:latin typeface="Arial" panose="020B0604020202020204" pitchFamily="34" charset="0"/>
                <a:cs typeface="Arial" panose="020B0604020202020204" pitchFamily="34" charset="0"/>
              </a:rPr>
              <a:t>Click </a:t>
            </a:r>
            <a:r>
              <a:rPr lang="en-US" sz="1800" b="1" i="0">
                <a:solidFill>
                  <a:srgbClr val="000000"/>
                </a:solidFill>
                <a:effectLst/>
                <a:latin typeface="Arial" panose="020B0604020202020204" pitchFamily="34" charset="0"/>
                <a:cs typeface="Arial" panose="020B0604020202020204" pitchFamily="34" charset="0"/>
              </a:rPr>
              <a:t>Site Readiness</a:t>
            </a:r>
            <a:r>
              <a:rPr lang="en-US" sz="1800" b="0" i="0">
                <a:solidFill>
                  <a:srgbClr val="000000"/>
                </a:solidFill>
                <a:effectLst/>
                <a:latin typeface="Arial" panose="020B0604020202020204" pitchFamily="34" charset="0"/>
                <a:cs typeface="Arial" panose="020B0604020202020204" pitchFamily="34" charset="0"/>
              </a:rPr>
              <a:t> at the top of the page. </a:t>
            </a:r>
          </a:p>
          <a:p>
            <a:pPr marL="342900" indent="-342900" algn="l" rtl="0" fontAlgn="base">
              <a:buClrTx/>
              <a:buFont typeface="+mj-lt"/>
              <a:buAutoNum type="arabicPeriod"/>
            </a:pPr>
            <a:r>
              <a:rPr lang="en-US" sz="1800" b="0" i="0">
                <a:solidFill>
                  <a:srgbClr val="000000"/>
                </a:solidFill>
                <a:effectLst/>
                <a:latin typeface="Arial" panose="020B0604020202020204" pitchFamily="34" charset="0"/>
                <a:cs typeface="Arial" panose="020B0604020202020204" pitchFamily="34" charset="0"/>
              </a:rPr>
              <a:t>On the Site Readiness page, locate the school to be certified, and then click </a:t>
            </a:r>
            <a:r>
              <a:rPr lang="en-US" sz="1800" b="1" i="0">
                <a:solidFill>
                  <a:srgbClr val="000000"/>
                </a:solidFill>
                <a:effectLst/>
                <a:latin typeface="Arial" panose="020B0604020202020204" pitchFamily="34" charset="0"/>
                <a:cs typeface="Arial" panose="020B0604020202020204" pitchFamily="34" charset="0"/>
              </a:rPr>
              <a:t>View Details</a:t>
            </a:r>
            <a:r>
              <a:rPr lang="en-US" sz="1800" b="0" i="0">
                <a:solidFill>
                  <a:srgbClr val="000000"/>
                </a:solidFill>
                <a:effectLst/>
                <a:latin typeface="Arial" panose="020B0604020202020204" pitchFamily="34" charset="0"/>
                <a:cs typeface="Arial" panose="020B0604020202020204" pitchFamily="34" charset="0"/>
              </a:rPr>
              <a:t>. </a:t>
            </a:r>
          </a:p>
        </p:txBody>
      </p:sp>
      <p:pic>
        <p:nvPicPr>
          <p:cNvPr id="8194" name="Picture 2">
            <a:extLst>
              <a:ext uri="{FF2B5EF4-FFF2-40B4-BE49-F238E27FC236}">
                <a16:creationId xmlns:a16="http://schemas.microsoft.com/office/drawing/2014/main" id="{92AFC23A-AFD8-E974-064A-6331431D9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245" y="4973148"/>
            <a:ext cx="7550668" cy="158190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B72A67DD-62A2-7841-F31D-EE6BCF3355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745" y="3995417"/>
            <a:ext cx="5715000" cy="8572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5F526A5-5C78-9982-972D-69884F0CBDD6}"/>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62</a:t>
            </a:fld>
            <a:endParaRPr lang="en-US"/>
          </a:p>
        </p:txBody>
      </p:sp>
    </p:spTree>
    <p:extLst>
      <p:ext uri="{BB962C8B-B14F-4D97-AF65-F5344CB8AC3E}">
        <p14:creationId xmlns:p14="http://schemas.microsoft.com/office/powerpoint/2010/main" val="14534897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p:nvPr>
        </p:nvSpPr>
        <p:spPr/>
        <p:txBody>
          <a:bodyPr/>
          <a:lstStyle/>
          <a:p>
            <a:r>
              <a:rPr lang="en-US" sz="4000">
                <a:solidFill>
                  <a:schemeClr val="bg1"/>
                </a:solidFill>
                <a:latin typeface="Arial" panose="020B0604020202020204" pitchFamily="34" charset="0"/>
                <a:cs typeface="Arial" panose="020B0604020202020204" pitchFamily="34" charset="0"/>
              </a:rPr>
              <a:t>Certify Site Readiness (cont’d)</a:t>
            </a: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1"/>
          </p:nvPr>
        </p:nvSpPr>
        <p:spPr/>
        <p:txBody>
          <a:bodyPr vert="horz" lIns="91440" tIns="45720" rIns="91440" bIns="45720" rtlCol="0" anchor="t">
            <a:noAutofit/>
          </a:bodyPr>
          <a:lstStyle/>
          <a:p>
            <a:pPr marL="342900" indent="-342900" algn="l" rtl="0" fontAlgn="base">
              <a:buClrTx/>
              <a:buFont typeface="+mj-lt"/>
              <a:buAutoNum type="arabicPeriod" startAt="5"/>
            </a:pPr>
            <a:r>
              <a:rPr lang="en-US" sz="2000" b="0" i="0">
                <a:solidFill>
                  <a:srgbClr val="000000"/>
                </a:solidFill>
                <a:effectLst/>
                <a:latin typeface="Arial" panose="020B0604020202020204" pitchFamily="34" charset="0"/>
                <a:cs typeface="Arial" panose="020B0604020202020204" pitchFamily="34" charset="0"/>
              </a:rPr>
              <a:t>On the Site Readiness Details page, verify that all the devices or device configurations for the school have successfully run the Site Readiness tool and meet the technology requirements. </a:t>
            </a:r>
          </a:p>
          <a:p>
            <a:pPr marL="342900" indent="-342900" algn="l" rtl="0" fontAlgn="base">
              <a:buClrTx/>
              <a:buFont typeface="+mj-lt"/>
              <a:buAutoNum type="arabicPeriod" startAt="5"/>
            </a:pPr>
            <a:r>
              <a:rPr lang="en-US" sz="2000" b="0" i="0">
                <a:solidFill>
                  <a:srgbClr val="000000"/>
                </a:solidFill>
                <a:effectLst/>
                <a:latin typeface="Arial" panose="020B0604020202020204" pitchFamily="34" charset="0"/>
                <a:cs typeface="Arial" panose="020B0604020202020204" pitchFamily="34" charset="0"/>
              </a:rPr>
              <a:t>Click </a:t>
            </a:r>
            <a:r>
              <a:rPr lang="en-US" sz="2000" b="1" i="0">
                <a:solidFill>
                  <a:srgbClr val="000000"/>
                </a:solidFill>
                <a:effectLst/>
                <a:latin typeface="Arial" panose="020B0604020202020204" pitchFamily="34" charset="0"/>
                <a:cs typeface="Arial" panose="020B0604020202020204" pitchFamily="34" charset="0"/>
              </a:rPr>
              <a:t>Certify Site Readiness</a:t>
            </a:r>
            <a:r>
              <a:rPr lang="en-US" sz="2000" b="0" i="0">
                <a:solidFill>
                  <a:srgbClr val="000000"/>
                </a:solidFill>
                <a:effectLst/>
                <a:latin typeface="Arial" panose="020B0604020202020204" pitchFamily="34" charset="0"/>
                <a:cs typeface="Arial" panose="020B0604020202020204" pitchFamily="34" charset="0"/>
              </a:rPr>
              <a:t> and click </a:t>
            </a:r>
            <a:r>
              <a:rPr lang="en-US" sz="2000" b="1" i="0">
                <a:solidFill>
                  <a:srgbClr val="000000"/>
                </a:solidFill>
                <a:effectLst/>
                <a:latin typeface="Arial" panose="020B0604020202020204" pitchFamily="34" charset="0"/>
                <a:cs typeface="Arial" panose="020B0604020202020204" pitchFamily="34" charset="0"/>
              </a:rPr>
              <a:t>Yes</a:t>
            </a:r>
            <a:r>
              <a:rPr lang="en-US" sz="2000" b="0" i="0">
                <a:solidFill>
                  <a:srgbClr val="000000"/>
                </a:solidFill>
                <a:effectLst/>
                <a:latin typeface="Arial" panose="020B0604020202020204" pitchFamily="34" charset="0"/>
                <a:cs typeface="Arial" panose="020B0604020202020204" pitchFamily="34" charset="0"/>
              </a:rPr>
              <a:t> in the pop-up message to confirm. </a:t>
            </a:r>
          </a:p>
        </p:txBody>
      </p:sp>
      <p:pic>
        <p:nvPicPr>
          <p:cNvPr id="9220" name="Picture 4">
            <a:extLst>
              <a:ext uri="{FF2B5EF4-FFF2-40B4-BE49-F238E27FC236}">
                <a16:creationId xmlns:a16="http://schemas.microsoft.com/office/drawing/2014/main" id="{29E5EB37-E60E-D407-BF1E-450AF3783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6343" y="2780101"/>
            <a:ext cx="6658946" cy="341357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2F513E2-E750-9865-46B8-30E2D3BC02AC}"/>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63</a:t>
            </a:fld>
            <a:endParaRPr lang="en-US"/>
          </a:p>
        </p:txBody>
      </p:sp>
    </p:spTree>
    <p:extLst>
      <p:ext uri="{BB962C8B-B14F-4D97-AF65-F5344CB8AC3E}">
        <p14:creationId xmlns:p14="http://schemas.microsoft.com/office/powerpoint/2010/main" val="37710799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9E595D-B290-4F97-8EB4-4C69E5CDB8B3}"/>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p:cNvSpPr>
            <a:spLocks noGrp="1"/>
          </p:cNvSpPr>
          <p:nvPr>
            <p:ph idx="1"/>
          </p:nvPr>
        </p:nvSpPr>
        <p:spPr>
          <a:xfrm>
            <a:off x="3122425" y="1542768"/>
            <a:ext cx="5230368" cy="4414692"/>
          </a:xfrm>
        </p:spPr>
        <p:txBody>
          <a:bodyPr anchor="ctr"/>
          <a:lstStyle/>
          <a:p>
            <a:pPr algn="ctr">
              <a:buNone/>
            </a:pPr>
            <a:r>
              <a:rPr lang="en-US" sz="4000">
                <a:solidFill>
                  <a:schemeClr val="tx1"/>
                </a:solidFill>
                <a:latin typeface="Arial" panose="020B0604020202020204" pitchFamily="34" charset="0"/>
                <a:cs typeface="Arial" panose="020B0604020202020204" pitchFamily="34" charset="0"/>
              </a:rPr>
              <a:t>Use the “Q&amp;A” feature </a:t>
            </a:r>
            <a:br>
              <a:rPr lang="en-US" sz="4000">
                <a:solidFill>
                  <a:schemeClr val="tx1"/>
                </a:solidFill>
                <a:latin typeface="Arial" panose="020B0604020202020204" pitchFamily="34" charset="0"/>
                <a:cs typeface="Arial" panose="020B0604020202020204" pitchFamily="34" charset="0"/>
              </a:rPr>
            </a:br>
            <a:r>
              <a:rPr lang="en-US" sz="4000">
                <a:solidFill>
                  <a:schemeClr val="tx1"/>
                </a:solidFill>
                <a:latin typeface="Arial" panose="020B0604020202020204" pitchFamily="34" charset="0"/>
                <a:cs typeface="Arial" panose="020B0604020202020204" pitchFamily="34" charset="0"/>
              </a:rPr>
              <a:t>to ask questions. </a:t>
            </a:r>
          </a:p>
        </p:txBody>
      </p:sp>
      <p:grpSp>
        <p:nvGrpSpPr>
          <p:cNvPr id="10" name="Group 9" descr="Image displays Q and A icon">
            <a:extLst>
              <a:ext uri="{FF2B5EF4-FFF2-40B4-BE49-F238E27FC236}">
                <a16:creationId xmlns:a16="http://schemas.microsoft.com/office/drawing/2014/main" id="{56784EC9-8324-435D-9799-DC8C165EA414}"/>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D4BCD13F-519A-48EB-A42B-56C854BB293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D4EC109F-D28E-4E1D-BD27-6766324F6596}"/>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E6220CA8-8518-4F6B-BA96-CDBBE13452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2793" y="3965796"/>
            <a:ext cx="3603678" cy="2186638"/>
          </a:xfrm>
          <a:prstGeom prst="rect">
            <a:avLst/>
          </a:prstGeom>
          <a:ln>
            <a:solidFill>
              <a:schemeClr val="bg1">
                <a:lumMod val="50000"/>
              </a:schemeClr>
            </a:solidFill>
          </a:ln>
        </p:spPr>
      </p:pic>
      <p:sp>
        <p:nvSpPr>
          <p:cNvPr id="2" name="Slide Number Placeholder 1">
            <a:extLst>
              <a:ext uri="{FF2B5EF4-FFF2-40B4-BE49-F238E27FC236}">
                <a16:creationId xmlns:a16="http://schemas.microsoft.com/office/drawing/2014/main" id="{F3BCD57F-1C6A-9FAE-8D6B-B30DC8505611}"/>
              </a:ext>
            </a:extLst>
          </p:cNvPr>
          <p:cNvSpPr>
            <a:spLocks noGrp="1"/>
          </p:cNvSpPr>
          <p:nvPr>
            <p:ph type="sldNum" sz="quarter" idx="12"/>
          </p:nvPr>
        </p:nvSpPr>
        <p:spPr/>
        <p:txBody>
          <a:bodyPr/>
          <a:lstStyle/>
          <a:p>
            <a:fld id="{68A8D22E-6BC5-9E47-900C-2BB94685D9F5}" type="slidenum">
              <a:rPr lang="en-US" smtClean="0"/>
              <a:t>64</a:t>
            </a:fld>
            <a:endParaRPr lang="en-US"/>
          </a:p>
        </p:txBody>
      </p:sp>
    </p:spTree>
    <p:extLst>
      <p:ext uri="{BB962C8B-B14F-4D97-AF65-F5344CB8AC3E}">
        <p14:creationId xmlns:p14="http://schemas.microsoft.com/office/powerpoint/2010/main" val="38954045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idx="4294967295"/>
          </p:nvPr>
        </p:nvSpPr>
        <p:spPr>
          <a:xfrm>
            <a:off x="3148444" y="2882900"/>
            <a:ext cx="7367155" cy="1092200"/>
          </a:xfrm>
        </p:spPr>
        <p:txBody>
          <a:bodyPr>
            <a:normAutofit fontScale="90000"/>
          </a:bodyPr>
          <a:lstStyle/>
          <a:p>
            <a:r>
              <a:rPr lang="en-US" dirty="0">
                <a:solidFill>
                  <a:schemeClr val="tx1"/>
                </a:solidFill>
              </a:rPr>
              <a:t>5</a:t>
            </a:r>
            <a:r>
              <a:rPr lang="en-US">
                <a:solidFill>
                  <a:schemeClr val="tx1"/>
                </a:solidFill>
                <a:latin typeface="Arial" panose="020B0604020202020204" pitchFamily="34" charset="0"/>
                <a:cs typeface="Arial" panose="020B0604020202020204" pitchFamily="34" charset="0"/>
              </a:rPr>
              <a:t>. Tasks to Complete at least Two Weeks before Testing</a:t>
            </a:r>
          </a:p>
        </p:txBody>
      </p:sp>
      <p:sp>
        <p:nvSpPr>
          <p:cNvPr id="3" name="Slide Number Placeholder 3">
            <a:extLst>
              <a:ext uri="{FF2B5EF4-FFF2-40B4-BE49-F238E27FC236}">
                <a16:creationId xmlns:a16="http://schemas.microsoft.com/office/drawing/2014/main" id="{59A6358E-2B63-0C21-FF7D-001C6B51E45F}"/>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65</a:t>
            </a:fld>
            <a:endParaRPr lang="en-US"/>
          </a:p>
        </p:txBody>
      </p:sp>
    </p:spTree>
    <p:extLst>
      <p:ext uri="{BB962C8B-B14F-4D97-AF65-F5344CB8AC3E}">
        <p14:creationId xmlns:p14="http://schemas.microsoft.com/office/powerpoint/2010/main" val="26494699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5E0AE-C5F2-D731-470F-D1443E5EDFA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A441523-4DE7-B05B-ECB9-B898353B1035}"/>
              </a:ext>
            </a:extLst>
          </p:cNvPr>
          <p:cNvSpPr txBox="1"/>
          <p:nvPr/>
        </p:nvSpPr>
        <p:spPr>
          <a:xfrm>
            <a:off x="269176" y="289679"/>
            <a:ext cx="11706225" cy="707886"/>
          </a:xfrm>
          <a:prstGeom prst="rect">
            <a:avLst/>
          </a:prstGeom>
          <a:noFill/>
        </p:spPr>
        <p:txBody>
          <a:bodyPr wrap="square" rtlCol="0">
            <a:spAutoFit/>
          </a:bodyPr>
          <a:lstStyle/>
          <a:p>
            <a:r>
              <a:rPr lang="en-US" sz="4000">
                <a:solidFill>
                  <a:schemeClr val="bg1"/>
                </a:solidFill>
                <a:latin typeface="Arial" panose="020B0604020202020204" pitchFamily="34" charset="0"/>
                <a:cs typeface="Arial" panose="020B0604020202020204" pitchFamily="34" charset="0"/>
              </a:rPr>
              <a:t>Timeline for Technology Tasks in the MCAS Portal</a:t>
            </a:r>
          </a:p>
        </p:txBody>
      </p:sp>
      <p:graphicFrame>
        <p:nvGraphicFramePr>
          <p:cNvPr id="5" name="Diagram 4">
            <a:extLst>
              <a:ext uri="{FF2B5EF4-FFF2-40B4-BE49-F238E27FC236}">
                <a16:creationId xmlns:a16="http://schemas.microsoft.com/office/drawing/2014/main" id="{82183B87-A189-7E93-9B01-314E65D325B9}"/>
              </a:ext>
            </a:extLst>
          </p:cNvPr>
          <p:cNvGraphicFramePr/>
          <p:nvPr>
            <p:extLst>
              <p:ext uri="{D42A27DB-BD31-4B8C-83A1-F6EECF244321}">
                <p14:modId xmlns:p14="http://schemas.microsoft.com/office/powerpoint/2010/main" val="3441517588"/>
              </p:ext>
            </p:extLst>
          </p:nvPr>
        </p:nvGraphicFramePr>
        <p:xfrm>
          <a:off x="269176" y="1508042"/>
          <a:ext cx="11422743" cy="1163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C7B43DFD-6AD4-D995-A33B-6E6CB99B8EB4}"/>
              </a:ext>
            </a:extLst>
          </p:cNvPr>
          <p:cNvSpPr txBox="1"/>
          <p:nvPr/>
        </p:nvSpPr>
        <p:spPr>
          <a:xfrm>
            <a:off x="796923" y="2672302"/>
            <a:ext cx="2923022" cy="3416320"/>
          </a:xfrm>
          <a:prstGeom prst="rect">
            <a:avLst/>
          </a:prstGeom>
          <a:noFill/>
        </p:spPr>
        <p:txBody>
          <a:bodyPr wrap="square" rtlCol="0">
            <a:spAutoFit/>
          </a:bodyPr>
          <a:lstStyle/>
          <a:p>
            <a:pPr marL="457200" indent="-457200">
              <a:buFont typeface="Arial" panose="020B0604020202020204" pitchFamily="34" charset="0"/>
              <a:buChar char="•"/>
            </a:pPr>
            <a:r>
              <a:rPr lang="en-US" sz="2400">
                <a:latin typeface="Arial" panose="020B0604020202020204" pitchFamily="34" charset="0"/>
                <a:cs typeface="Arial" panose="020B0604020202020204" pitchFamily="34" charset="0"/>
              </a:rPr>
              <a:t>If any technology changes have been made since completing Site Readiness, run it again. </a:t>
            </a:r>
          </a:p>
          <a:p>
            <a:pPr marL="457200" indent="-457200">
              <a:buFont typeface="Arial" panose="020B0604020202020204" pitchFamily="34" charset="0"/>
              <a:buChar char="•"/>
            </a:pPr>
            <a:r>
              <a:rPr lang="en-US" sz="2400">
                <a:latin typeface="Arial" panose="020B0604020202020204" pitchFamily="34" charset="0"/>
                <a:cs typeface="Arial" panose="020B0604020202020204" pitchFamily="34" charset="0"/>
              </a:rPr>
              <a:t>Prepare devices and materials.</a:t>
            </a:r>
          </a:p>
        </p:txBody>
      </p:sp>
      <p:sp>
        <p:nvSpPr>
          <p:cNvPr id="8" name="TextBox 7">
            <a:extLst>
              <a:ext uri="{FF2B5EF4-FFF2-40B4-BE49-F238E27FC236}">
                <a16:creationId xmlns:a16="http://schemas.microsoft.com/office/drawing/2014/main" id="{9BEB8211-FEC8-7601-06F4-470000237E5B}"/>
              </a:ext>
            </a:extLst>
          </p:cNvPr>
          <p:cNvSpPr txBox="1"/>
          <p:nvPr/>
        </p:nvSpPr>
        <p:spPr>
          <a:xfrm>
            <a:off x="4290197" y="2691893"/>
            <a:ext cx="3034627" cy="2677656"/>
          </a:xfrm>
          <a:prstGeom prst="rect">
            <a:avLst/>
          </a:prstGeom>
          <a:noFill/>
        </p:spPr>
        <p:txBody>
          <a:bodyPr wrap="square" rtlCol="0">
            <a:spAutoFit/>
          </a:bodyPr>
          <a:lstStyle/>
          <a:p>
            <a:pPr marL="457200" indent="-457200">
              <a:buFont typeface="Arial" panose="020B0604020202020204" pitchFamily="34" charset="0"/>
              <a:buChar char="•"/>
            </a:pPr>
            <a:r>
              <a:rPr lang="en-US" sz="2400">
                <a:latin typeface="Arial" panose="020B0604020202020204" pitchFamily="34" charset="0"/>
                <a:cs typeface="Arial" panose="020B0604020202020204" pitchFamily="34" charset="0"/>
              </a:rPr>
              <a:t>Familiarize yourself with common issues that may arise during testing and how to troubleshoot. </a:t>
            </a:r>
          </a:p>
        </p:txBody>
      </p:sp>
      <p:sp>
        <p:nvSpPr>
          <p:cNvPr id="9" name="TextBox 8">
            <a:extLst>
              <a:ext uri="{FF2B5EF4-FFF2-40B4-BE49-F238E27FC236}">
                <a16:creationId xmlns:a16="http://schemas.microsoft.com/office/drawing/2014/main" id="{6C89ABD2-1466-97F6-3CDB-DC5399C2BA4B}"/>
              </a:ext>
            </a:extLst>
          </p:cNvPr>
          <p:cNvSpPr txBox="1"/>
          <p:nvPr/>
        </p:nvSpPr>
        <p:spPr>
          <a:xfrm>
            <a:off x="7777213" y="2691893"/>
            <a:ext cx="3324796" cy="1938992"/>
          </a:xfrm>
          <a:prstGeom prst="rect">
            <a:avLst/>
          </a:prstGeom>
          <a:noFill/>
        </p:spPr>
        <p:txBody>
          <a:bodyPr wrap="square" rtlCol="0">
            <a:spAutoFit/>
          </a:bodyPr>
          <a:lstStyle/>
          <a:p>
            <a:pPr marL="457200" indent="-457200">
              <a:buFont typeface="Arial" panose="020B0604020202020204" pitchFamily="34" charset="0"/>
              <a:buChar char="•"/>
            </a:pPr>
            <a:r>
              <a:rPr lang="en-US" sz="2400">
                <a:latin typeface="Arial" panose="020B0604020202020204" pitchFamily="34" charset="0"/>
                <a:cs typeface="Arial" panose="020B0604020202020204" pitchFamily="34" charset="0"/>
              </a:rPr>
              <a:t>Be available to troubleshoot technology situations as they arise. </a:t>
            </a:r>
          </a:p>
        </p:txBody>
      </p:sp>
      <p:sp>
        <p:nvSpPr>
          <p:cNvPr id="2" name="Rectangle 1">
            <a:extLst>
              <a:ext uri="{FF2B5EF4-FFF2-40B4-BE49-F238E27FC236}">
                <a16:creationId xmlns:a16="http://schemas.microsoft.com/office/drawing/2014/main" id="{5ED051A3-1C93-9BF8-E23E-A814E57A9114}"/>
              </a:ext>
            </a:extLst>
          </p:cNvPr>
          <p:cNvSpPr/>
          <p:nvPr/>
        </p:nvSpPr>
        <p:spPr>
          <a:xfrm>
            <a:off x="635266" y="2691893"/>
            <a:ext cx="3465095" cy="368003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C3467E8-799D-5259-B46F-977145468A06}"/>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66</a:t>
            </a:fld>
            <a:endParaRPr lang="en-US"/>
          </a:p>
        </p:txBody>
      </p:sp>
    </p:spTree>
    <p:extLst>
      <p:ext uri="{BB962C8B-B14F-4D97-AF65-F5344CB8AC3E}">
        <p14:creationId xmlns:p14="http://schemas.microsoft.com/office/powerpoint/2010/main" val="36210344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solidFill>
                  <a:schemeClr val="bg1"/>
                </a:solidFill>
                <a:latin typeface="Arial"/>
                <a:cs typeface="Arial"/>
              </a:rPr>
              <a:t>9. If any technology changes have been made since completing Site Readiness, complete it again.</a:t>
            </a:r>
          </a:p>
        </p:txBody>
      </p:sp>
      <p:sp>
        <p:nvSpPr>
          <p:cNvPr id="3" name="Content Placeholder 2"/>
          <p:cNvSpPr>
            <a:spLocks noGrp="1"/>
          </p:cNvSpPr>
          <p:nvPr>
            <p:ph idx="1"/>
          </p:nvPr>
        </p:nvSpPr>
        <p:spPr/>
        <p:txBody>
          <a:bodyPr vert="horz" lIns="91440" tIns="45720" rIns="91440" bIns="45720" rtlCol="0" anchor="t">
            <a:noAutofit/>
          </a:bodyPr>
          <a:lstStyle/>
          <a:p>
            <a:pPr>
              <a:buClr>
                <a:srgbClr val="000000"/>
              </a:buClr>
            </a:pPr>
            <a:r>
              <a:rPr lang="en-US">
                <a:solidFill>
                  <a:srgbClr val="000000"/>
                </a:solidFill>
                <a:latin typeface="Arial"/>
                <a:cs typeface="Segoe UI"/>
              </a:rPr>
              <a:t>We understand that technology setups at schools and districts may change over the course of the school year. If there are any changes such as those listed below, it is highly recommended to rerun site readiness testing.</a:t>
            </a:r>
          </a:p>
          <a:p>
            <a:pPr lvl="1">
              <a:buClr>
                <a:srgbClr val="000000"/>
              </a:buClr>
            </a:pPr>
            <a:r>
              <a:rPr lang="en-US">
                <a:solidFill>
                  <a:srgbClr val="000000"/>
                </a:solidFill>
                <a:latin typeface="Arial"/>
                <a:cs typeface="Segoe UI"/>
              </a:rPr>
              <a:t>Operating system versions change</a:t>
            </a:r>
          </a:p>
          <a:p>
            <a:pPr lvl="1">
              <a:buClr>
                <a:srgbClr val="000000"/>
              </a:buClr>
            </a:pPr>
            <a:r>
              <a:rPr lang="en-US">
                <a:solidFill>
                  <a:srgbClr val="000000"/>
                </a:solidFill>
                <a:latin typeface="Arial"/>
                <a:cs typeface="Segoe UI"/>
              </a:rPr>
              <a:t>New student testing devices are purchased</a:t>
            </a:r>
          </a:p>
          <a:p>
            <a:pPr lvl="1">
              <a:buClr>
                <a:srgbClr val="000000"/>
              </a:buClr>
            </a:pPr>
            <a:r>
              <a:rPr lang="en-US">
                <a:solidFill>
                  <a:srgbClr val="000000"/>
                </a:solidFill>
                <a:latin typeface="Arial"/>
                <a:cs typeface="Segoe UI"/>
              </a:rPr>
              <a:t>New proxy, firewall, or other network setup changes have been made that could impact student testing</a:t>
            </a:r>
          </a:p>
          <a:p>
            <a:pPr lvl="1">
              <a:buClr>
                <a:srgbClr val="000000"/>
              </a:buClr>
            </a:pPr>
            <a:r>
              <a:rPr lang="en-US">
                <a:solidFill>
                  <a:srgbClr val="000000"/>
                </a:solidFill>
                <a:latin typeface="Arial"/>
                <a:cs typeface="Segoe UI"/>
              </a:rPr>
              <a:t>New Wi-Fi or other internet setup changes have been made that could impact student testing</a:t>
            </a:r>
          </a:p>
        </p:txBody>
      </p:sp>
      <p:sp>
        <p:nvSpPr>
          <p:cNvPr id="4" name="Slide Number Placeholder 3">
            <a:extLst>
              <a:ext uri="{FF2B5EF4-FFF2-40B4-BE49-F238E27FC236}">
                <a16:creationId xmlns:a16="http://schemas.microsoft.com/office/drawing/2014/main" id="{C3C2B0D4-246E-EEB3-9020-72377AA455FF}"/>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67</a:t>
            </a:fld>
            <a:endParaRPr lang="en-US"/>
          </a:p>
        </p:txBody>
      </p:sp>
    </p:spTree>
    <p:extLst>
      <p:ext uri="{BB962C8B-B14F-4D97-AF65-F5344CB8AC3E}">
        <p14:creationId xmlns:p14="http://schemas.microsoft.com/office/powerpoint/2010/main" val="11396176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74630-0EA9-A2A9-57EB-33220F1037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14223B-9FF4-7131-5972-8FBA52A1AD7C}"/>
              </a:ext>
            </a:extLst>
          </p:cNvPr>
          <p:cNvSpPr>
            <a:spLocks noGrp="1"/>
          </p:cNvSpPr>
          <p:nvPr>
            <p:ph type="title"/>
          </p:nvPr>
        </p:nvSpPr>
        <p:spPr/>
        <p:txBody>
          <a:bodyPr>
            <a:normAutofit/>
          </a:bodyPr>
          <a:lstStyle/>
          <a:p>
            <a:r>
              <a:rPr lang="en-US" sz="4000">
                <a:solidFill>
                  <a:schemeClr val="bg1"/>
                </a:solidFill>
                <a:latin typeface="Arial"/>
                <a:cs typeface="Arial"/>
              </a:rPr>
              <a:t>10. Prepare devices and materials. </a:t>
            </a:r>
          </a:p>
        </p:txBody>
      </p:sp>
      <p:sp>
        <p:nvSpPr>
          <p:cNvPr id="3" name="Content Placeholder 2">
            <a:extLst>
              <a:ext uri="{FF2B5EF4-FFF2-40B4-BE49-F238E27FC236}">
                <a16:creationId xmlns:a16="http://schemas.microsoft.com/office/drawing/2014/main" id="{FDE116AB-84EE-5967-D6AF-491F19494EF7}"/>
              </a:ext>
            </a:extLst>
          </p:cNvPr>
          <p:cNvSpPr>
            <a:spLocks noGrp="1"/>
          </p:cNvSpPr>
          <p:nvPr>
            <p:ph idx="1"/>
          </p:nvPr>
        </p:nvSpPr>
        <p:spPr/>
        <p:txBody>
          <a:bodyPr vert="horz" lIns="91440" tIns="45720" rIns="91440" bIns="45720" rtlCol="0" anchor="t">
            <a:noAutofit/>
          </a:bodyPr>
          <a:lstStyle/>
          <a:p>
            <a:pPr>
              <a:buClr>
                <a:srgbClr val="000000"/>
              </a:buClr>
            </a:pPr>
            <a:r>
              <a:rPr lang="en-US">
                <a:solidFill>
                  <a:srgbClr val="000000"/>
                </a:solidFill>
                <a:latin typeface="Arial"/>
                <a:cs typeface="Segoe UI"/>
              </a:rPr>
              <a:t>Ensure all devices will be charged prior to each test session. </a:t>
            </a:r>
          </a:p>
          <a:p>
            <a:pPr>
              <a:buClr>
                <a:srgbClr val="000000"/>
              </a:buClr>
            </a:pPr>
            <a:r>
              <a:rPr lang="en-US">
                <a:solidFill>
                  <a:srgbClr val="000000"/>
                </a:solidFill>
                <a:latin typeface="Arial"/>
                <a:cs typeface="Segoe UI"/>
              </a:rPr>
              <a:t>Have the following materials available, and confirm they are in working order:</a:t>
            </a:r>
          </a:p>
          <a:p>
            <a:pPr lvl="1">
              <a:buClr>
                <a:srgbClr val="000000"/>
              </a:buClr>
            </a:pPr>
            <a:r>
              <a:rPr lang="en-US" sz="2200">
                <a:solidFill>
                  <a:srgbClr val="000000"/>
                </a:solidFill>
                <a:latin typeface="Arial"/>
                <a:cs typeface="Segoe UI"/>
              </a:rPr>
              <a:t>Power cords, power strips, extra batteries, extra computers</a:t>
            </a:r>
          </a:p>
          <a:p>
            <a:pPr lvl="1">
              <a:buClr>
                <a:srgbClr val="000000"/>
              </a:buClr>
            </a:pPr>
            <a:r>
              <a:rPr lang="en-US" sz="2200">
                <a:solidFill>
                  <a:srgbClr val="000000"/>
                </a:solidFill>
                <a:latin typeface="Arial"/>
                <a:cs typeface="Segoe UI"/>
              </a:rPr>
              <a:t>If using tablets: external keyboards </a:t>
            </a:r>
          </a:p>
          <a:p>
            <a:pPr lvl="1">
              <a:buClr>
                <a:srgbClr val="000000"/>
              </a:buClr>
            </a:pPr>
            <a:r>
              <a:rPr lang="en-US" sz="2200">
                <a:solidFill>
                  <a:srgbClr val="000000"/>
                </a:solidFill>
                <a:latin typeface="Arial"/>
                <a:cs typeface="Segoe UI"/>
              </a:rPr>
              <a:t>If students are using Text-to-Speech or screen reader: headphones (Students do not need headphones otherwise.)</a:t>
            </a:r>
          </a:p>
        </p:txBody>
      </p:sp>
      <p:sp>
        <p:nvSpPr>
          <p:cNvPr id="4" name="Slide Number Placeholder 3">
            <a:extLst>
              <a:ext uri="{FF2B5EF4-FFF2-40B4-BE49-F238E27FC236}">
                <a16:creationId xmlns:a16="http://schemas.microsoft.com/office/drawing/2014/main" id="{8CCC1A19-4ADD-7B9D-6166-EDC9B77ECE2A}"/>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68</a:t>
            </a:fld>
            <a:endParaRPr lang="en-US"/>
          </a:p>
        </p:txBody>
      </p:sp>
    </p:spTree>
    <p:extLst>
      <p:ext uri="{BB962C8B-B14F-4D97-AF65-F5344CB8AC3E}">
        <p14:creationId xmlns:p14="http://schemas.microsoft.com/office/powerpoint/2010/main" val="24890214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DE8F7-F675-5D38-7E09-B0FF36F614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F2061D-241E-73B4-301F-D8CD05F6850A}"/>
              </a:ext>
            </a:extLst>
          </p:cNvPr>
          <p:cNvSpPr>
            <a:spLocks noGrp="1"/>
          </p:cNvSpPr>
          <p:nvPr>
            <p:ph type="title" idx="4294967295"/>
          </p:nvPr>
        </p:nvSpPr>
        <p:spPr>
          <a:xfrm>
            <a:off x="3148444" y="2882900"/>
            <a:ext cx="7367155" cy="1092200"/>
          </a:xfrm>
        </p:spPr>
        <p:txBody>
          <a:bodyPr>
            <a:normAutofit fontScale="90000"/>
          </a:bodyPr>
          <a:lstStyle/>
          <a:p>
            <a:r>
              <a:rPr lang="en-US" dirty="0">
                <a:solidFill>
                  <a:schemeClr val="tx1"/>
                </a:solidFill>
                <a:latin typeface="Arial" panose="020B0604020202020204" pitchFamily="34" charset="0"/>
                <a:cs typeface="Arial" panose="020B0604020202020204" pitchFamily="34" charset="0"/>
              </a:rPr>
              <a:t>6</a:t>
            </a:r>
            <a:r>
              <a:rPr lang="en-US">
                <a:solidFill>
                  <a:schemeClr val="tx1"/>
                </a:solidFill>
                <a:latin typeface="Arial" panose="020B0604020202020204" pitchFamily="34" charset="0"/>
                <a:cs typeface="Arial" panose="020B0604020202020204" pitchFamily="34" charset="0"/>
              </a:rPr>
              <a:t>. Troubleshooting Technology Issues during Testing</a:t>
            </a:r>
          </a:p>
        </p:txBody>
      </p:sp>
      <p:sp>
        <p:nvSpPr>
          <p:cNvPr id="3" name="Slide Number Placeholder 3">
            <a:extLst>
              <a:ext uri="{FF2B5EF4-FFF2-40B4-BE49-F238E27FC236}">
                <a16:creationId xmlns:a16="http://schemas.microsoft.com/office/drawing/2014/main" id="{EDD35AF7-C65F-D4CA-D6A4-EE28C904C023}"/>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69</a:t>
            </a:fld>
            <a:endParaRPr lang="en-US"/>
          </a:p>
        </p:txBody>
      </p:sp>
    </p:spTree>
    <p:extLst>
      <p:ext uri="{BB962C8B-B14F-4D97-AF65-F5344CB8AC3E}">
        <p14:creationId xmlns:p14="http://schemas.microsoft.com/office/powerpoint/2010/main" val="765714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C98B-8840-45A0-A256-C940A58852A0}"/>
              </a:ext>
            </a:extLst>
          </p:cNvPr>
          <p:cNvSpPr>
            <a:spLocks noGrp="1"/>
          </p:cNvSpPr>
          <p:nvPr>
            <p:ph type="title"/>
          </p:nvPr>
        </p:nvSpPr>
        <p:spPr/>
        <p:txBody>
          <a:bodyPr/>
          <a:lstStyle/>
          <a:p>
            <a:r>
              <a:rPr lang="en-US"/>
              <a:t>Poll Question</a:t>
            </a:r>
            <a:r>
              <a:rPr lang="en-US" sz="200"/>
              <a:t>—3</a:t>
            </a:r>
          </a:p>
        </p:txBody>
      </p:sp>
      <p:sp>
        <p:nvSpPr>
          <p:cNvPr id="3" name="Content Placeholder 2">
            <a:extLst>
              <a:ext uri="{FF2B5EF4-FFF2-40B4-BE49-F238E27FC236}">
                <a16:creationId xmlns:a16="http://schemas.microsoft.com/office/drawing/2014/main" id="{EA8BECCA-2104-4569-9EFA-4A4475A36802}"/>
              </a:ext>
            </a:extLst>
          </p:cNvPr>
          <p:cNvSpPr>
            <a:spLocks noGrp="1"/>
          </p:cNvSpPr>
          <p:nvPr>
            <p:ph idx="1"/>
          </p:nvPr>
        </p:nvSpPr>
        <p:spPr/>
        <p:txBody>
          <a:bodyPr>
            <a:normAutofit/>
          </a:bodyPr>
          <a:lstStyle/>
          <a:p>
            <a:pPr marL="0" indent="0">
              <a:buNone/>
            </a:pPr>
            <a:r>
              <a:rPr lang="en-US" sz="3200" b="1"/>
              <a:t>How many years have you been involved in MCAS test administration?</a:t>
            </a:r>
            <a:endParaRPr lang="en-US"/>
          </a:p>
          <a:p>
            <a:pPr marL="1022350" lvl="1" indent="-514350">
              <a:buAutoNum type="alphaUcPeriod"/>
            </a:pPr>
            <a:r>
              <a:rPr lang="en-US" sz="2800"/>
              <a:t>0–This is my first year</a:t>
            </a:r>
          </a:p>
          <a:p>
            <a:pPr marL="1022350" lvl="1" indent="-514350">
              <a:buAutoNum type="alphaUcPeriod"/>
            </a:pPr>
            <a:r>
              <a:rPr lang="en-US" sz="2800"/>
              <a:t>1 year</a:t>
            </a:r>
          </a:p>
          <a:p>
            <a:pPr marL="1022350" lvl="1" indent="-514350">
              <a:buAutoNum type="alphaUcPeriod"/>
            </a:pPr>
            <a:r>
              <a:rPr lang="en-US" sz="2800"/>
              <a:t>2–3 years</a:t>
            </a:r>
          </a:p>
          <a:p>
            <a:pPr marL="1022350" lvl="1" indent="-514350">
              <a:buAutoNum type="alphaUcPeriod"/>
            </a:pPr>
            <a:r>
              <a:rPr lang="en-US" sz="2800"/>
              <a:t>4–5 years</a:t>
            </a:r>
          </a:p>
          <a:p>
            <a:pPr marL="1022350" lvl="1" indent="-514350">
              <a:buFont typeface="Arial" panose="020B0604020202020204" pitchFamily="34" charset="0"/>
              <a:buAutoNum type="alphaUcPeriod"/>
            </a:pPr>
            <a:r>
              <a:rPr lang="en-US" sz="2800"/>
              <a:t>6+ years</a:t>
            </a:r>
          </a:p>
          <a:p>
            <a:pPr marL="1022350" lvl="1" indent="-514350">
              <a:buAutoNum type="alphaUcPeriod"/>
            </a:pPr>
            <a:endParaRPr lang="en-US" sz="3200"/>
          </a:p>
        </p:txBody>
      </p:sp>
      <p:sp>
        <p:nvSpPr>
          <p:cNvPr id="4" name="Slide Number Placeholder 3">
            <a:extLst>
              <a:ext uri="{FF2B5EF4-FFF2-40B4-BE49-F238E27FC236}">
                <a16:creationId xmlns:a16="http://schemas.microsoft.com/office/drawing/2014/main" id="{0D485B83-3187-B7F1-534C-D07D1E731244}"/>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7</a:t>
            </a:fld>
            <a:endParaRPr lang="en-US"/>
          </a:p>
        </p:txBody>
      </p:sp>
    </p:spTree>
    <p:extLst>
      <p:ext uri="{BB962C8B-B14F-4D97-AF65-F5344CB8AC3E}">
        <p14:creationId xmlns:p14="http://schemas.microsoft.com/office/powerpoint/2010/main" val="32169285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1F43C-61BE-BAC5-0494-81E7B771CD3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C3D7BBE-AD75-4DD8-0DAB-08C0AE23DF10}"/>
              </a:ext>
            </a:extLst>
          </p:cNvPr>
          <p:cNvSpPr txBox="1"/>
          <p:nvPr/>
        </p:nvSpPr>
        <p:spPr>
          <a:xfrm>
            <a:off x="269176" y="289679"/>
            <a:ext cx="11706225" cy="707886"/>
          </a:xfrm>
          <a:prstGeom prst="rect">
            <a:avLst/>
          </a:prstGeom>
          <a:noFill/>
        </p:spPr>
        <p:txBody>
          <a:bodyPr wrap="square" rtlCol="0">
            <a:spAutoFit/>
          </a:bodyPr>
          <a:lstStyle/>
          <a:p>
            <a:r>
              <a:rPr lang="en-US" sz="4000">
                <a:solidFill>
                  <a:schemeClr val="bg1"/>
                </a:solidFill>
                <a:latin typeface="Arial" panose="020B0604020202020204" pitchFamily="34" charset="0"/>
                <a:cs typeface="Arial" panose="020B0604020202020204" pitchFamily="34" charset="0"/>
              </a:rPr>
              <a:t>Timeline for Technology Tasks in the MCAS Portal</a:t>
            </a:r>
          </a:p>
        </p:txBody>
      </p:sp>
      <p:graphicFrame>
        <p:nvGraphicFramePr>
          <p:cNvPr id="5" name="Diagram 4">
            <a:extLst>
              <a:ext uri="{FF2B5EF4-FFF2-40B4-BE49-F238E27FC236}">
                <a16:creationId xmlns:a16="http://schemas.microsoft.com/office/drawing/2014/main" id="{35E84E67-723E-6380-A6D6-09011CC9AB9B}"/>
              </a:ext>
            </a:extLst>
          </p:cNvPr>
          <p:cNvGraphicFramePr/>
          <p:nvPr>
            <p:extLst>
              <p:ext uri="{D42A27DB-BD31-4B8C-83A1-F6EECF244321}">
                <p14:modId xmlns:p14="http://schemas.microsoft.com/office/powerpoint/2010/main" val="575114263"/>
              </p:ext>
            </p:extLst>
          </p:nvPr>
        </p:nvGraphicFramePr>
        <p:xfrm>
          <a:off x="269176" y="1508042"/>
          <a:ext cx="11422743" cy="1163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13879936-6FA9-DB71-9095-D9CDC2874122}"/>
              </a:ext>
            </a:extLst>
          </p:cNvPr>
          <p:cNvSpPr txBox="1"/>
          <p:nvPr/>
        </p:nvSpPr>
        <p:spPr>
          <a:xfrm>
            <a:off x="796923" y="2672302"/>
            <a:ext cx="2923022" cy="3416320"/>
          </a:xfrm>
          <a:prstGeom prst="rect">
            <a:avLst/>
          </a:prstGeom>
          <a:noFill/>
        </p:spPr>
        <p:txBody>
          <a:bodyPr wrap="square" rtlCol="0">
            <a:spAutoFit/>
          </a:bodyPr>
          <a:lstStyle/>
          <a:p>
            <a:pPr marL="457200" indent="-457200">
              <a:buFont typeface="Arial" panose="020B0604020202020204" pitchFamily="34" charset="0"/>
              <a:buChar char="•"/>
            </a:pPr>
            <a:r>
              <a:rPr lang="en-US" sz="2400">
                <a:latin typeface="Arial" panose="020B0604020202020204" pitchFamily="34" charset="0"/>
                <a:cs typeface="Arial" panose="020B0604020202020204" pitchFamily="34" charset="0"/>
              </a:rPr>
              <a:t>If any technology changes have been made since completing Site Readiness, run it again. </a:t>
            </a:r>
          </a:p>
          <a:p>
            <a:pPr marL="457200" indent="-457200">
              <a:buFont typeface="Arial" panose="020B0604020202020204" pitchFamily="34" charset="0"/>
              <a:buChar char="•"/>
            </a:pPr>
            <a:r>
              <a:rPr lang="en-US" sz="2400">
                <a:latin typeface="Arial" panose="020B0604020202020204" pitchFamily="34" charset="0"/>
                <a:cs typeface="Arial" panose="020B0604020202020204" pitchFamily="34" charset="0"/>
              </a:rPr>
              <a:t>Prepare devices and materials.</a:t>
            </a:r>
          </a:p>
        </p:txBody>
      </p:sp>
      <p:sp>
        <p:nvSpPr>
          <p:cNvPr id="8" name="TextBox 7">
            <a:extLst>
              <a:ext uri="{FF2B5EF4-FFF2-40B4-BE49-F238E27FC236}">
                <a16:creationId xmlns:a16="http://schemas.microsoft.com/office/drawing/2014/main" id="{EFFABDB5-BECA-BF36-653C-2021A5FB3E4D}"/>
              </a:ext>
            </a:extLst>
          </p:cNvPr>
          <p:cNvSpPr txBox="1"/>
          <p:nvPr/>
        </p:nvSpPr>
        <p:spPr>
          <a:xfrm>
            <a:off x="4290197" y="2691893"/>
            <a:ext cx="3034627" cy="2677656"/>
          </a:xfrm>
          <a:prstGeom prst="rect">
            <a:avLst/>
          </a:prstGeom>
          <a:noFill/>
        </p:spPr>
        <p:txBody>
          <a:bodyPr wrap="square" rtlCol="0">
            <a:spAutoFit/>
          </a:bodyPr>
          <a:lstStyle/>
          <a:p>
            <a:pPr marL="457200" indent="-457200">
              <a:buFont typeface="Arial" panose="020B0604020202020204" pitchFamily="34" charset="0"/>
              <a:buChar char="•"/>
            </a:pPr>
            <a:r>
              <a:rPr lang="en-US" sz="2400">
                <a:latin typeface="Arial" panose="020B0604020202020204" pitchFamily="34" charset="0"/>
                <a:cs typeface="Arial" panose="020B0604020202020204" pitchFamily="34" charset="0"/>
              </a:rPr>
              <a:t>Familiarize yourself with common issues that may arise during testing and how to troubleshoot. </a:t>
            </a:r>
          </a:p>
        </p:txBody>
      </p:sp>
      <p:sp>
        <p:nvSpPr>
          <p:cNvPr id="9" name="TextBox 8">
            <a:extLst>
              <a:ext uri="{FF2B5EF4-FFF2-40B4-BE49-F238E27FC236}">
                <a16:creationId xmlns:a16="http://schemas.microsoft.com/office/drawing/2014/main" id="{DB95124C-3A7B-72AD-068F-40A4CE202CEF}"/>
              </a:ext>
            </a:extLst>
          </p:cNvPr>
          <p:cNvSpPr txBox="1"/>
          <p:nvPr/>
        </p:nvSpPr>
        <p:spPr>
          <a:xfrm>
            <a:off x="7783705" y="2714564"/>
            <a:ext cx="3324796" cy="1938992"/>
          </a:xfrm>
          <a:prstGeom prst="rect">
            <a:avLst/>
          </a:prstGeom>
          <a:noFill/>
        </p:spPr>
        <p:txBody>
          <a:bodyPr wrap="square" rtlCol="0">
            <a:spAutoFit/>
          </a:bodyPr>
          <a:lstStyle/>
          <a:p>
            <a:pPr marL="457200" indent="-457200">
              <a:buFont typeface="Arial" panose="020B0604020202020204" pitchFamily="34" charset="0"/>
              <a:buChar char="•"/>
            </a:pPr>
            <a:r>
              <a:rPr lang="en-US" sz="2400">
                <a:latin typeface="Arial" panose="020B0604020202020204" pitchFamily="34" charset="0"/>
                <a:cs typeface="Arial" panose="020B0604020202020204" pitchFamily="34" charset="0"/>
              </a:rPr>
              <a:t>Be available to troubleshoot technology situations as they arise. </a:t>
            </a:r>
          </a:p>
        </p:txBody>
      </p:sp>
      <p:sp>
        <p:nvSpPr>
          <p:cNvPr id="2" name="Rectangle 1">
            <a:extLst>
              <a:ext uri="{FF2B5EF4-FFF2-40B4-BE49-F238E27FC236}">
                <a16:creationId xmlns:a16="http://schemas.microsoft.com/office/drawing/2014/main" id="{52F31610-A31A-ED89-AF29-73D3B7660B4E}"/>
              </a:ext>
            </a:extLst>
          </p:cNvPr>
          <p:cNvSpPr/>
          <p:nvPr/>
        </p:nvSpPr>
        <p:spPr>
          <a:xfrm>
            <a:off x="4172334" y="2671824"/>
            <a:ext cx="7222743" cy="283382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0A2C777-5F4B-696A-BEC8-2A9688B0AA28}"/>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70</a:t>
            </a:fld>
            <a:endParaRPr lang="en-US"/>
          </a:p>
        </p:txBody>
      </p:sp>
    </p:spTree>
    <p:extLst>
      <p:ext uri="{BB962C8B-B14F-4D97-AF65-F5344CB8AC3E}">
        <p14:creationId xmlns:p14="http://schemas.microsoft.com/office/powerpoint/2010/main" val="15662551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B805E-C553-7A49-337D-1BB11CB906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7F4C46-EB09-615B-0A9A-161BFF561C97}"/>
              </a:ext>
            </a:extLst>
          </p:cNvPr>
          <p:cNvSpPr>
            <a:spLocks noGrp="1"/>
          </p:cNvSpPr>
          <p:nvPr>
            <p:ph type="title"/>
          </p:nvPr>
        </p:nvSpPr>
        <p:spPr/>
        <p:txBody>
          <a:bodyPr>
            <a:normAutofit fontScale="90000"/>
          </a:bodyPr>
          <a:lstStyle/>
          <a:p>
            <a:r>
              <a:rPr lang="en-US" sz="4000">
                <a:solidFill>
                  <a:schemeClr val="bg1"/>
                </a:solidFill>
                <a:latin typeface="Arial"/>
                <a:cs typeface="Arial"/>
              </a:rPr>
              <a:t>Troubleshooting Technology Issues during Testing</a:t>
            </a:r>
          </a:p>
        </p:txBody>
      </p:sp>
      <p:sp>
        <p:nvSpPr>
          <p:cNvPr id="3" name="Content Placeholder 2">
            <a:extLst>
              <a:ext uri="{FF2B5EF4-FFF2-40B4-BE49-F238E27FC236}">
                <a16:creationId xmlns:a16="http://schemas.microsoft.com/office/drawing/2014/main" id="{D0AE57E9-FC00-9C87-BF5C-30703A97AD5D}"/>
              </a:ext>
            </a:extLst>
          </p:cNvPr>
          <p:cNvSpPr>
            <a:spLocks noGrp="1"/>
          </p:cNvSpPr>
          <p:nvPr>
            <p:ph idx="1"/>
          </p:nvPr>
        </p:nvSpPr>
        <p:spPr/>
        <p:txBody>
          <a:bodyPr vert="horz" lIns="91440" tIns="45720" rIns="91440" bIns="45720" rtlCol="0" anchor="t">
            <a:noAutofit/>
          </a:bodyPr>
          <a:lstStyle/>
          <a:p>
            <a:pPr>
              <a:buClr>
                <a:srgbClr val="000000"/>
              </a:buClr>
            </a:pPr>
            <a:r>
              <a:rPr lang="en-US" sz="2400">
                <a:solidFill>
                  <a:srgbClr val="000000"/>
                </a:solidFill>
                <a:latin typeface="Arial"/>
                <a:cs typeface="Segoe UI"/>
              </a:rPr>
              <a:t>Technology coordinators are encouraged to familiarize themselves with common issues that may arise during testing and how to troubleshoot by reviewing Appendix A of the Principal’s Administration Manual (PAM) and Appendix B of the </a:t>
            </a:r>
            <a:r>
              <a:rPr lang="en-US" sz="2400">
                <a:solidFill>
                  <a:srgbClr val="000000"/>
                </a:solidFill>
                <a:latin typeface="Arial"/>
                <a:cs typeface="Segoe UI"/>
                <a:hlinkClick r:id="rId3"/>
              </a:rPr>
              <a:t>MCAS Student Kiosk Technology Guide</a:t>
            </a:r>
            <a:r>
              <a:rPr lang="en-US" sz="2400">
                <a:solidFill>
                  <a:srgbClr val="000000"/>
                </a:solidFill>
                <a:latin typeface="Arial"/>
                <a:cs typeface="Segoe UI"/>
              </a:rPr>
              <a:t>. </a:t>
            </a:r>
          </a:p>
          <a:p>
            <a:pPr>
              <a:buClr>
                <a:srgbClr val="000000"/>
              </a:buClr>
            </a:pPr>
            <a:r>
              <a:rPr lang="en-US" sz="2400">
                <a:solidFill>
                  <a:srgbClr val="000000"/>
                </a:solidFill>
                <a:latin typeface="Arial"/>
                <a:cs typeface="Segoe UI"/>
              </a:rPr>
              <a:t>Technology coordinators should plan to be available during testing to assist with technology issues if they arise. </a:t>
            </a:r>
          </a:p>
          <a:p>
            <a:pPr>
              <a:buClr>
                <a:srgbClr val="000000"/>
              </a:buClr>
            </a:pPr>
            <a:r>
              <a:rPr lang="en-US" sz="2400">
                <a:solidFill>
                  <a:srgbClr val="000000"/>
                </a:solidFill>
                <a:latin typeface="Arial"/>
                <a:cs typeface="Segoe UI"/>
              </a:rPr>
              <a:t>For all technology issues, it is good practice to record the exact device the student is testing on. </a:t>
            </a:r>
            <a:endParaRPr lang="en-US" sz="2000">
              <a:solidFill>
                <a:srgbClr val="000000"/>
              </a:solidFill>
              <a:latin typeface="Arial"/>
              <a:cs typeface="Segoe UI"/>
            </a:endParaRPr>
          </a:p>
        </p:txBody>
      </p:sp>
      <p:sp>
        <p:nvSpPr>
          <p:cNvPr id="4" name="Slide Number Placeholder 3">
            <a:extLst>
              <a:ext uri="{FF2B5EF4-FFF2-40B4-BE49-F238E27FC236}">
                <a16:creationId xmlns:a16="http://schemas.microsoft.com/office/drawing/2014/main" id="{E48CFCC4-EC58-A492-D476-6FCCEEEE2902}"/>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71</a:t>
            </a:fld>
            <a:endParaRPr lang="en-US"/>
          </a:p>
        </p:txBody>
      </p:sp>
    </p:spTree>
    <p:extLst>
      <p:ext uri="{BB962C8B-B14F-4D97-AF65-F5344CB8AC3E}">
        <p14:creationId xmlns:p14="http://schemas.microsoft.com/office/powerpoint/2010/main" val="31414306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6BC33-FC17-E050-6A46-17A1263E8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57DDB0-AF8E-17EE-6C12-2B9031A77A0F}"/>
              </a:ext>
            </a:extLst>
          </p:cNvPr>
          <p:cNvSpPr>
            <a:spLocks noGrp="1"/>
          </p:cNvSpPr>
          <p:nvPr>
            <p:ph type="title"/>
          </p:nvPr>
        </p:nvSpPr>
        <p:spPr/>
        <p:txBody>
          <a:bodyPr>
            <a:normAutofit/>
          </a:bodyPr>
          <a:lstStyle/>
          <a:p>
            <a:r>
              <a:rPr lang="en-US" sz="4000" dirty="0">
                <a:solidFill>
                  <a:schemeClr val="bg1"/>
                </a:solidFill>
                <a:latin typeface="Arial"/>
                <a:cs typeface="Arial"/>
              </a:rPr>
              <a:t>Clearing the Application Cache</a:t>
            </a:r>
          </a:p>
        </p:txBody>
      </p:sp>
      <p:sp>
        <p:nvSpPr>
          <p:cNvPr id="3" name="Content Placeholder 2">
            <a:extLst>
              <a:ext uri="{FF2B5EF4-FFF2-40B4-BE49-F238E27FC236}">
                <a16:creationId xmlns:a16="http://schemas.microsoft.com/office/drawing/2014/main" id="{F4F423EC-6D20-53A0-66AA-3AB5A60C921B}"/>
              </a:ext>
            </a:extLst>
          </p:cNvPr>
          <p:cNvSpPr>
            <a:spLocks noGrp="1"/>
          </p:cNvSpPr>
          <p:nvPr>
            <p:ph idx="1"/>
          </p:nvPr>
        </p:nvSpPr>
        <p:spPr>
          <a:xfrm>
            <a:off x="-4273" y="1591254"/>
            <a:ext cx="5086290" cy="4414692"/>
          </a:xfrm>
        </p:spPr>
        <p:txBody>
          <a:bodyPr vert="horz" lIns="91440" tIns="45720" rIns="91440" bIns="45720" rtlCol="0" anchor="t">
            <a:noAutofit/>
          </a:bodyPr>
          <a:lstStyle/>
          <a:p>
            <a:pPr>
              <a:buClr>
                <a:srgbClr val="000000"/>
              </a:buClr>
            </a:pPr>
            <a:r>
              <a:rPr lang="en-US" sz="2000" dirty="0">
                <a:solidFill>
                  <a:srgbClr val="000000"/>
                </a:solidFill>
                <a:latin typeface="Arial"/>
                <a:cs typeface="Segoe UI"/>
              </a:rPr>
              <a:t>In some situations, technology coordinators may clear the MCAS Student Kiosk application cache as a first step towards resolving technology issues, including the following situations:</a:t>
            </a:r>
          </a:p>
          <a:p>
            <a:pPr lvl="1">
              <a:buClr>
                <a:srgbClr val="000000"/>
              </a:buClr>
            </a:pPr>
            <a:r>
              <a:rPr lang="en-US" sz="1600" dirty="0">
                <a:solidFill>
                  <a:srgbClr val="000000"/>
                </a:solidFill>
                <a:latin typeface="Arial"/>
                <a:cs typeface="Segoe UI"/>
              </a:rPr>
              <a:t>If an image is not rendering correctly</a:t>
            </a:r>
          </a:p>
          <a:p>
            <a:pPr lvl="1">
              <a:buClr>
                <a:srgbClr val="000000"/>
              </a:buClr>
            </a:pPr>
            <a:r>
              <a:rPr lang="en-US" sz="1600" dirty="0">
                <a:solidFill>
                  <a:srgbClr val="000000"/>
                </a:solidFill>
                <a:latin typeface="Arial"/>
                <a:cs typeface="Segoe UI"/>
              </a:rPr>
              <a:t>If a drag-and-drop item is not operating correctly</a:t>
            </a:r>
          </a:p>
          <a:p>
            <a:pPr>
              <a:buClr>
                <a:srgbClr val="000000"/>
              </a:buClr>
            </a:pPr>
            <a:r>
              <a:rPr lang="en-US" sz="2000" dirty="0">
                <a:solidFill>
                  <a:srgbClr val="000000"/>
                </a:solidFill>
                <a:latin typeface="Arial"/>
                <a:cs typeface="Segoe UI"/>
              </a:rPr>
              <a:t>In these cases, technology coordinators can:</a:t>
            </a:r>
          </a:p>
          <a:p>
            <a:pPr marL="800100" lvl="1" indent="-342900">
              <a:buClr>
                <a:srgbClr val="000000"/>
              </a:buClr>
              <a:buFont typeface="+mj-lt"/>
              <a:buAutoNum type="arabicParenR"/>
            </a:pPr>
            <a:r>
              <a:rPr lang="en-US" sz="1600" dirty="0">
                <a:solidFill>
                  <a:srgbClr val="000000"/>
                </a:solidFill>
                <a:latin typeface="Arial"/>
                <a:cs typeface="Segoe UI"/>
              </a:rPr>
              <a:t>Instruct the student to log out of the test.</a:t>
            </a:r>
          </a:p>
          <a:p>
            <a:pPr marL="800100" lvl="1" indent="-342900">
              <a:buClr>
                <a:srgbClr val="000000"/>
              </a:buClr>
              <a:buFont typeface="+mj-lt"/>
              <a:buAutoNum type="arabicParenR"/>
            </a:pPr>
            <a:r>
              <a:rPr lang="en-US" sz="1600" dirty="0">
                <a:solidFill>
                  <a:srgbClr val="000000"/>
                </a:solidFill>
                <a:latin typeface="Arial"/>
                <a:cs typeface="Segoe UI"/>
              </a:rPr>
              <a:t>Select the </a:t>
            </a:r>
            <a:r>
              <a:rPr lang="en-US" sz="1600" b="1" dirty="0">
                <a:solidFill>
                  <a:srgbClr val="000000"/>
                </a:solidFill>
                <a:latin typeface="Arial"/>
                <a:cs typeface="Segoe UI"/>
              </a:rPr>
              <a:t>Clear Cache </a:t>
            </a:r>
            <a:r>
              <a:rPr lang="en-US" sz="1600" dirty="0">
                <a:solidFill>
                  <a:srgbClr val="000000"/>
                </a:solidFill>
                <a:latin typeface="Arial"/>
                <a:cs typeface="Segoe UI"/>
              </a:rPr>
              <a:t>link for Windows, macOS, Linux, and ChromeOS. For iPadOS close the </a:t>
            </a:r>
            <a:r>
              <a:rPr lang="en-US" sz="1600" dirty="0" err="1">
                <a:solidFill>
                  <a:srgbClr val="000000"/>
                </a:solidFill>
                <a:latin typeface="Arial"/>
                <a:cs typeface="Segoe UI"/>
              </a:rPr>
              <a:t>iTester</a:t>
            </a:r>
            <a:r>
              <a:rPr lang="en-US" sz="1600" dirty="0">
                <a:solidFill>
                  <a:srgbClr val="000000"/>
                </a:solidFill>
                <a:latin typeface="Arial"/>
                <a:cs typeface="Segoe UI"/>
              </a:rPr>
              <a:t> app completely on the iPad to clear the cache.</a:t>
            </a:r>
          </a:p>
          <a:p>
            <a:pPr marL="800100" lvl="1" indent="-342900">
              <a:buClr>
                <a:srgbClr val="000000"/>
              </a:buClr>
              <a:buFont typeface="+mj-lt"/>
              <a:buAutoNum type="arabicParenR"/>
            </a:pPr>
            <a:r>
              <a:rPr lang="en-US" sz="1600" dirty="0">
                <a:solidFill>
                  <a:srgbClr val="000000"/>
                </a:solidFill>
                <a:latin typeface="Arial"/>
                <a:cs typeface="Segoe UI"/>
              </a:rPr>
              <a:t>Instruct the student to log back in to the test. </a:t>
            </a:r>
          </a:p>
        </p:txBody>
      </p:sp>
      <p:sp>
        <p:nvSpPr>
          <p:cNvPr id="4" name="Slide Number Placeholder 3">
            <a:extLst>
              <a:ext uri="{FF2B5EF4-FFF2-40B4-BE49-F238E27FC236}">
                <a16:creationId xmlns:a16="http://schemas.microsoft.com/office/drawing/2014/main" id="{0A2B165F-1F24-FB95-C6BE-1C72F3057E4F}"/>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72</a:t>
            </a:fld>
            <a:endParaRPr lang="en-US"/>
          </a:p>
        </p:txBody>
      </p:sp>
      <p:pic>
        <p:nvPicPr>
          <p:cNvPr id="6" name="Picture 5">
            <a:extLst>
              <a:ext uri="{FF2B5EF4-FFF2-40B4-BE49-F238E27FC236}">
                <a16:creationId xmlns:a16="http://schemas.microsoft.com/office/drawing/2014/main" id="{066BA907-4ED1-7328-523F-6F327DE75149}"/>
              </a:ext>
            </a:extLst>
          </p:cNvPr>
          <p:cNvPicPr>
            <a:picLocks noChangeAspect="1"/>
          </p:cNvPicPr>
          <p:nvPr/>
        </p:nvPicPr>
        <p:blipFill>
          <a:blip r:embed="rId3"/>
          <a:stretch>
            <a:fillRect/>
          </a:stretch>
        </p:blipFill>
        <p:spPr>
          <a:xfrm>
            <a:off x="5082803" y="1711890"/>
            <a:ext cx="5481491" cy="4561563"/>
          </a:xfrm>
          <a:prstGeom prst="rect">
            <a:avLst/>
          </a:prstGeom>
        </p:spPr>
      </p:pic>
      <p:pic>
        <p:nvPicPr>
          <p:cNvPr id="8" name="Picture 7">
            <a:extLst>
              <a:ext uri="{FF2B5EF4-FFF2-40B4-BE49-F238E27FC236}">
                <a16:creationId xmlns:a16="http://schemas.microsoft.com/office/drawing/2014/main" id="{BBF4163C-6AB6-27E7-745B-404DE916CF8B}"/>
              </a:ext>
            </a:extLst>
          </p:cNvPr>
          <p:cNvPicPr>
            <a:picLocks noChangeAspect="1"/>
          </p:cNvPicPr>
          <p:nvPr/>
        </p:nvPicPr>
        <p:blipFill>
          <a:blip r:embed="rId4"/>
          <a:stretch>
            <a:fillRect/>
          </a:stretch>
        </p:blipFill>
        <p:spPr>
          <a:xfrm>
            <a:off x="9100680" y="2169482"/>
            <a:ext cx="2936311" cy="859338"/>
          </a:xfrm>
          <a:prstGeom prst="rect">
            <a:avLst/>
          </a:prstGeom>
        </p:spPr>
      </p:pic>
      <p:pic>
        <p:nvPicPr>
          <p:cNvPr id="9" name="Picture 8">
            <a:extLst>
              <a:ext uri="{FF2B5EF4-FFF2-40B4-BE49-F238E27FC236}">
                <a16:creationId xmlns:a16="http://schemas.microsoft.com/office/drawing/2014/main" id="{B684EED7-E1EF-386B-717D-7EA1DD9C0A5C}"/>
              </a:ext>
            </a:extLst>
          </p:cNvPr>
          <p:cNvPicPr>
            <a:picLocks noChangeAspect="1"/>
          </p:cNvPicPr>
          <p:nvPr/>
        </p:nvPicPr>
        <p:blipFill>
          <a:blip r:embed="rId5"/>
          <a:stretch>
            <a:fillRect/>
          </a:stretch>
        </p:blipFill>
        <p:spPr>
          <a:xfrm>
            <a:off x="9098983" y="3282340"/>
            <a:ext cx="2939704" cy="846552"/>
          </a:xfrm>
          <a:prstGeom prst="rect">
            <a:avLst/>
          </a:prstGeom>
        </p:spPr>
      </p:pic>
    </p:spTree>
    <p:extLst>
      <p:ext uri="{BB962C8B-B14F-4D97-AF65-F5344CB8AC3E}">
        <p14:creationId xmlns:p14="http://schemas.microsoft.com/office/powerpoint/2010/main" val="18925705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458F1-D4BD-20F8-5C7A-8FDFE4D0EE0D}"/>
              </a:ext>
            </a:extLst>
          </p:cNvPr>
          <p:cNvSpPr>
            <a:spLocks noGrp="1"/>
          </p:cNvSpPr>
          <p:nvPr>
            <p:ph type="title"/>
          </p:nvPr>
        </p:nvSpPr>
        <p:spPr/>
        <p:txBody>
          <a:bodyPr/>
          <a:lstStyle/>
          <a:p>
            <a:r>
              <a:rPr lang="en-US"/>
              <a:t>Steps to Resolve Error Messages</a:t>
            </a:r>
          </a:p>
        </p:txBody>
      </p:sp>
      <p:sp>
        <p:nvSpPr>
          <p:cNvPr id="3" name="Content Placeholder 2">
            <a:extLst>
              <a:ext uri="{FF2B5EF4-FFF2-40B4-BE49-F238E27FC236}">
                <a16:creationId xmlns:a16="http://schemas.microsoft.com/office/drawing/2014/main" id="{D71EA735-40AD-BA87-1097-B9C24B05E044}"/>
              </a:ext>
            </a:extLst>
          </p:cNvPr>
          <p:cNvSpPr>
            <a:spLocks noGrp="1"/>
          </p:cNvSpPr>
          <p:nvPr>
            <p:ph idx="1"/>
          </p:nvPr>
        </p:nvSpPr>
        <p:spPr/>
        <p:txBody>
          <a:bodyPr>
            <a:normAutofit lnSpcReduction="10000"/>
          </a:bodyPr>
          <a:lstStyle/>
          <a:p>
            <a:pPr>
              <a:buClr>
                <a:srgbClr val="010203"/>
              </a:buClr>
            </a:pPr>
            <a:r>
              <a:rPr lang="en-US" sz="2600">
                <a:solidFill>
                  <a:schemeClr val="tx1"/>
                </a:solidFill>
              </a:rPr>
              <a:t>If possible, do not power the device off until the student has exited the MCAS Student Kiosk. </a:t>
            </a:r>
          </a:p>
          <a:p>
            <a:pPr>
              <a:buClr>
                <a:srgbClr val="010203"/>
              </a:buClr>
            </a:pPr>
            <a:r>
              <a:rPr lang="en-US" sz="2600">
                <a:solidFill>
                  <a:srgbClr val="000000"/>
                </a:solidFill>
              </a:rPr>
              <a:t>Record the exact device the student is testing on. </a:t>
            </a:r>
          </a:p>
          <a:p>
            <a:pPr>
              <a:buClr>
                <a:srgbClr val="010203"/>
              </a:buClr>
            </a:pPr>
            <a:r>
              <a:rPr lang="en-US" sz="2600">
                <a:solidFill>
                  <a:schemeClr val="tx1"/>
                </a:solidFill>
              </a:rPr>
              <a:t>Troubleshoot the error according to the instructions in Appendix A of the </a:t>
            </a:r>
            <a:r>
              <a:rPr lang="en-US" sz="2600">
                <a:hlinkClick r:id="rId2"/>
              </a:rPr>
              <a:t>PAM</a:t>
            </a:r>
            <a:r>
              <a:rPr lang="en-US" sz="2600"/>
              <a:t>. </a:t>
            </a:r>
          </a:p>
          <a:p>
            <a:pPr lvl="1">
              <a:buClr>
                <a:srgbClr val="010203"/>
              </a:buClr>
            </a:pPr>
            <a:r>
              <a:rPr lang="en-US">
                <a:solidFill>
                  <a:schemeClr val="tx1"/>
                </a:solidFill>
              </a:rPr>
              <a:t>If your school is experiencing a high volume of error messages, contact the MCAS Service Center. </a:t>
            </a:r>
          </a:p>
          <a:p>
            <a:pPr>
              <a:buClr>
                <a:srgbClr val="010203"/>
              </a:buClr>
            </a:pPr>
            <a:r>
              <a:rPr lang="en-US" sz="2600">
                <a:solidFill>
                  <a:schemeClr val="tx1"/>
                </a:solidFill>
              </a:rPr>
              <a:t>When resuming a test after an error has exited the student from the kiosk, the original testing device should be used first.</a:t>
            </a:r>
          </a:p>
          <a:p>
            <a:pPr lvl="1">
              <a:buClr>
                <a:srgbClr val="010203"/>
              </a:buClr>
            </a:pPr>
            <a:r>
              <a:rPr lang="en-US" sz="2200">
                <a:solidFill>
                  <a:schemeClr val="tx1"/>
                </a:solidFill>
              </a:rPr>
              <a:t>This is so that any unsent responses on the original device can be sent to eMetric. </a:t>
            </a:r>
          </a:p>
          <a:p>
            <a:pPr>
              <a:buClr>
                <a:srgbClr val="010203"/>
              </a:buClr>
            </a:pPr>
            <a:r>
              <a:rPr lang="en-US" sz="2600">
                <a:solidFill>
                  <a:schemeClr val="tx1"/>
                </a:solidFill>
              </a:rPr>
              <a:t>If the original testing device cannot be used or if the original error is still occurring, contact the MCAS Service Center for support. </a:t>
            </a:r>
          </a:p>
        </p:txBody>
      </p:sp>
      <p:sp>
        <p:nvSpPr>
          <p:cNvPr id="4" name="Slide Number Placeholder 3">
            <a:extLst>
              <a:ext uri="{FF2B5EF4-FFF2-40B4-BE49-F238E27FC236}">
                <a16:creationId xmlns:a16="http://schemas.microsoft.com/office/drawing/2014/main" id="{C7351F72-1F50-DF17-7615-5A630B936C95}"/>
              </a:ext>
            </a:extLst>
          </p:cNvPr>
          <p:cNvSpPr>
            <a:spLocks noGrp="1"/>
          </p:cNvSpPr>
          <p:nvPr>
            <p:ph type="sldNum" sz="quarter" idx="12"/>
          </p:nvPr>
        </p:nvSpPr>
        <p:spPr/>
        <p:txBody>
          <a:bodyPr/>
          <a:lstStyle/>
          <a:p>
            <a:fld id="{68A8D22E-6BC5-9E47-900C-2BB94685D9F5}" type="slidenum">
              <a:rPr lang="en-US" smtClean="0"/>
              <a:t>73</a:t>
            </a:fld>
            <a:endParaRPr lang="en-US"/>
          </a:p>
        </p:txBody>
      </p:sp>
    </p:spTree>
    <p:extLst>
      <p:ext uri="{BB962C8B-B14F-4D97-AF65-F5344CB8AC3E}">
        <p14:creationId xmlns:p14="http://schemas.microsoft.com/office/powerpoint/2010/main" val="34639254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25948-4B36-6C11-80C8-64938C76877D}"/>
              </a:ext>
            </a:extLst>
          </p:cNvPr>
          <p:cNvSpPr>
            <a:spLocks noGrp="1"/>
          </p:cNvSpPr>
          <p:nvPr>
            <p:ph type="title"/>
          </p:nvPr>
        </p:nvSpPr>
        <p:spPr/>
        <p:txBody>
          <a:bodyPr>
            <a:normAutofit fontScale="90000"/>
          </a:bodyPr>
          <a:lstStyle/>
          <a:p>
            <a:r>
              <a:rPr lang="en-US"/>
              <a:t>Common MCAS Student Kiosk Error Messages</a:t>
            </a:r>
          </a:p>
        </p:txBody>
      </p:sp>
      <p:graphicFrame>
        <p:nvGraphicFramePr>
          <p:cNvPr id="5" name="Content Placeholder 4">
            <a:extLst>
              <a:ext uri="{FF2B5EF4-FFF2-40B4-BE49-F238E27FC236}">
                <a16:creationId xmlns:a16="http://schemas.microsoft.com/office/drawing/2014/main" id="{30E758DB-8A6D-E205-89B2-DEFAE5C7EAE2}"/>
              </a:ext>
            </a:extLst>
          </p:cNvPr>
          <p:cNvGraphicFramePr>
            <a:graphicFrameLocks noGrp="1"/>
          </p:cNvGraphicFramePr>
          <p:nvPr>
            <p:ph idx="1"/>
            <p:extLst>
              <p:ext uri="{D42A27DB-BD31-4B8C-83A1-F6EECF244321}">
                <p14:modId xmlns:p14="http://schemas.microsoft.com/office/powerpoint/2010/main" val="3910276008"/>
              </p:ext>
            </p:extLst>
          </p:nvPr>
        </p:nvGraphicFramePr>
        <p:xfrm>
          <a:off x="173179" y="1375108"/>
          <a:ext cx="11890374" cy="4912360"/>
        </p:xfrm>
        <a:graphic>
          <a:graphicData uri="http://schemas.openxmlformats.org/drawingml/2006/table">
            <a:tbl>
              <a:tblPr firstRow="1" bandRow="1">
                <a:tableStyleId>{5C22544A-7EE6-4342-B048-85BDC9FD1C3A}</a:tableStyleId>
              </a:tblPr>
              <a:tblGrid>
                <a:gridCol w="3543177">
                  <a:extLst>
                    <a:ext uri="{9D8B030D-6E8A-4147-A177-3AD203B41FA5}">
                      <a16:colId xmlns:a16="http://schemas.microsoft.com/office/drawing/2014/main" val="4287300969"/>
                    </a:ext>
                  </a:extLst>
                </a:gridCol>
                <a:gridCol w="8347197">
                  <a:extLst>
                    <a:ext uri="{9D8B030D-6E8A-4147-A177-3AD203B41FA5}">
                      <a16:colId xmlns:a16="http://schemas.microsoft.com/office/drawing/2014/main" val="2347326423"/>
                    </a:ext>
                  </a:extLst>
                </a:gridCol>
              </a:tblGrid>
              <a:tr h="370840">
                <a:tc>
                  <a:txBody>
                    <a:bodyPr/>
                    <a:lstStyle/>
                    <a:p>
                      <a:r>
                        <a:rPr lang="en-US">
                          <a:latin typeface="Arial" panose="020B0604020202020204" pitchFamily="34" charset="0"/>
                          <a:cs typeface="Arial" panose="020B0604020202020204" pitchFamily="34" charset="0"/>
                        </a:rPr>
                        <a:t>Error Message</a:t>
                      </a:r>
                    </a:p>
                  </a:txBody>
                  <a:tcPr/>
                </a:tc>
                <a:tc>
                  <a:txBody>
                    <a:bodyPr/>
                    <a:lstStyle/>
                    <a:p>
                      <a:r>
                        <a:rPr lang="en-US">
                          <a:latin typeface="Arial" panose="020B0604020202020204" pitchFamily="34" charset="0"/>
                          <a:cs typeface="Arial" panose="020B0604020202020204" pitchFamily="34" charset="0"/>
                        </a:rPr>
                        <a:t>Resolution</a:t>
                      </a:r>
                    </a:p>
                  </a:txBody>
                  <a:tcPr/>
                </a:tc>
                <a:extLst>
                  <a:ext uri="{0D108BD9-81ED-4DB2-BD59-A6C34878D82A}">
                    <a16:rowId xmlns:a16="http://schemas.microsoft.com/office/drawing/2014/main" val="782853035"/>
                  </a:ext>
                </a:extLst>
              </a:tr>
              <a:tr h="370840">
                <a:tc>
                  <a:txBody>
                    <a:bodyPr/>
                    <a:lstStyle/>
                    <a:p>
                      <a:pPr algn="l" rtl="0" fontAlgn="base">
                        <a:lnSpc>
                          <a:spcPct val="100000"/>
                        </a:lnSpc>
                      </a:pPr>
                      <a:r>
                        <a:rPr lang="en-US" sz="2000" b="1" i="0">
                          <a:effectLst/>
                          <a:latin typeface="Arial" panose="020B0604020202020204" pitchFamily="34" charset="0"/>
                          <a:cs typeface="Arial" panose="020B0604020202020204" pitchFamily="34" charset="0"/>
                        </a:rPr>
                        <a:t>Invalid username/password </a:t>
                      </a:r>
                    </a:p>
                  </a:txBody>
                  <a:tcPr/>
                </a:tc>
                <a:tc>
                  <a:txBody>
                    <a:bodyPr/>
                    <a:lstStyle/>
                    <a:p>
                      <a:pPr marL="342900" indent="-342900" algn="l" rtl="0" fontAlgn="base">
                        <a:lnSpc>
                          <a:spcPct val="100000"/>
                        </a:lnSpc>
                        <a:buFont typeface="Arial" panose="020B0604020202020204" pitchFamily="34" charset="0"/>
                        <a:buChar char="•"/>
                      </a:pPr>
                      <a:r>
                        <a:rPr lang="en-US" sz="2000" b="0" i="0">
                          <a:effectLst/>
                          <a:latin typeface="Arial" panose="020B0604020202020204" pitchFamily="34" charset="0"/>
                          <a:cs typeface="Arial" panose="020B0604020202020204" pitchFamily="34" charset="0"/>
                        </a:rPr>
                        <a:t>The student is using the incorrect password or username when trying to log in to the MCAS Student Kiosk. </a:t>
                      </a:r>
                    </a:p>
                    <a:p>
                      <a:pPr marL="342900" indent="-342900" algn="l" rtl="0" fontAlgn="base">
                        <a:lnSpc>
                          <a:spcPct val="100000"/>
                        </a:lnSpc>
                        <a:buFont typeface="Arial" panose="020B0604020202020204" pitchFamily="34" charset="0"/>
                        <a:buChar char="•"/>
                      </a:pPr>
                      <a:r>
                        <a:rPr lang="en-US" sz="2000" b="0" i="0">
                          <a:effectLst/>
                          <a:latin typeface="Arial" panose="020B0604020202020204" pitchFamily="34" charset="0"/>
                          <a:cs typeface="Arial" panose="020B0604020202020204" pitchFamily="34" charset="0"/>
                        </a:rPr>
                        <a:t>Verify the correct username and password in the MCAS Portal and have the student try again. </a:t>
                      </a:r>
                    </a:p>
                  </a:txBody>
                  <a:tcPr/>
                </a:tc>
                <a:extLst>
                  <a:ext uri="{0D108BD9-81ED-4DB2-BD59-A6C34878D82A}">
                    <a16:rowId xmlns:a16="http://schemas.microsoft.com/office/drawing/2014/main" val="1580205149"/>
                  </a:ext>
                </a:extLst>
              </a:tr>
              <a:tr h="370840">
                <a:tc>
                  <a:txBody>
                    <a:bodyPr/>
                    <a:lstStyle/>
                    <a:p>
                      <a:pPr algn="l" rtl="0" fontAlgn="base">
                        <a:lnSpc>
                          <a:spcPct val="100000"/>
                        </a:lnSpc>
                      </a:pPr>
                      <a:r>
                        <a:rPr lang="en-US" sz="2000" b="1" i="0">
                          <a:effectLst/>
                          <a:latin typeface="Arial" panose="020B0604020202020204" pitchFamily="34" charset="0"/>
                          <a:cs typeface="Arial" panose="020B0604020202020204" pitchFamily="34" charset="0"/>
                        </a:rPr>
                        <a:t>We could not establish a connection to our server, please check your internet connection. </a:t>
                      </a:r>
                    </a:p>
                  </a:txBody>
                  <a:tcPr/>
                </a:tc>
                <a:tc>
                  <a:txBody>
                    <a:bodyPr/>
                    <a:lstStyle/>
                    <a:p>
                      <a:pPr marL="342900" indent="-342900" algn="l" rtl="0" fontAlgn="base">
                        <a:lnSpc>
                          <a:spcPct val="100000"/>
                        </a:lnSpc>
                        <a:buFont typeface="Arial" panose="020B0604020202020204" pitchFamily="34" charset="0"/>
                        <a:buChar char="•"/>
                      </a:pPr>
                      <a:r>
                        <a:rPr lang="en-US" sz="2000" b="0" i="0">
                          <a:effectLst/>
                          <a:latin typeface="Arial" panose="020B0604020202020204" pitchFamily="34" charset="0"/>
                          <a:cs typeface="Arial" panose="020B0604020202020204" pitchFamily="34" charset="0"/>
                        </a:rPr>
                        <a:t>Internet connectivity was lost after the student entered their username and password. </a:t>
                      </a:r>
                    </a:p>
                    <a:p>
                      <a:pPr marL="342900" indent="-342900" algn="l" rtl="0" fontAlgn="base">
                        <a:lnSpc>
                          <a:spcPct val="100000"/>
                        </a:lnSpc>
                        <a:buFont typeface="Arial" panose="020B0604020202020204" pitchFamily="34" charset="0"/>
                        <a:buChar char="•"/>
                      </a:pPr>
                      <a:r>
                        <a:rPr lang="en-US" sz="2000" b="0" i="0">
                          <a:effectLst/>
                          <a:latin typeface="Arial" panose="020B0604020202020204" pitchFamily="34" charset="0"/>
                          <a:cs typeface="Arial" panose="020B0604020202020204" pitchFamily="34" charset="0"/>
                        </a:rPr>
                        <a:t>The MCAS Student Kiosk detected the loss of internet connectivity and will not allow the student to log in until internet connectivity is reestablished. </a:t>
                      </a:r>
                    </a:p>
                    <a:p>
                      <a:pPr marL="342900" indent="-342900" algn="l" rtl="0" fontAlgn="base">
                        <a:lnSpc>
                          <a:spcPct val="100000"/>
                        </a:lnSpc>
                        <a:buFont typeface="Arial" panose="020B0604020202020204" pitchFamily="34" charset="0"/>
                        <a:buChar char="•"/>
                      </a:pPr>
                      <a:r>
                        <a:rPr lang="en-US" sz="2000" b="0" i="0">
                          <a:effectLst/>
                          <a:latin typeface="Arial" panose="020B0604020202020204" pitchFamily="34" charset="0"/>
                          <a:cs typeface="Arial" panose="020B0604020202020204" pitchFamily="34" charset="0"/>
                        </a:rPr>
                        <a:t>Contact your technology coordinator. </a:t>
                      </a:r>
                    </a:p>
                  </a:txBody>
                  <a:tcPr/>
                </a:tc>
                <a:extLst>
                  <a:ext uri="{0D108BD9-81ED-4DB2-BD59-A6C34878D82A}">
                    <a16:rowId xmlns:a16="http://schemas.microsoft.com/office/drawing/2014/main" val="705155363"/>
                  </a:ext>
                </a:extLst>
              </a:tr>
              <a:tr h="370840">
                <a:tc>
                  <a:txBody>
                    <a:bodyPr/>
                    <a:lstStyle/>
                    <a:p>
                      <a:pPr algn="l" rtl="0" fontAlgn="base">
                        <a:lnSpc>
                          <a:spcPct val="100000"/>
                        </a:lnSpc>
                      </a:pPr>
                      <a:r>
                        <a:rPr lang="en-US" sz="2000" b="1" i="0">
                          <a:effectLst/>
                          <a:latin typeface="Arial" panose="020B0604020202020204" pitchFamily="34" charset="0"/>
                          <a:cs typeface="Arial" panose="020B0604020202020204" pitchFamily="34" charset="0"/>
                        </a:rPr>
                        <a:t>Incorrect access code. Please try again. </a:t>
                      </a:r>
                    </a:p>
                  </a:txBody>
                  <a:tcPr/>
                </a:tc>
                <a:tc>
                  <a:txBody>
                    <a:bodyPr/>
                    <a:lstStyle/>
                    <a:p>
                      <a:pPr marL="342900" indent="-342900" algn="l" rtl="0" fontAlgn="base">
                        <a:lnSpc>
                          <a:spcPct val="100000"/>
                        </a:lnSpc>
                        <a:buFont typeface="Arial" panose="020B0604020202020204" pitchFamily="34" charset="0"/>
                        <a:buChar char="•"/>
                      </a:pPr>
                      <a:r>
                        <a:rPr lang="en-US" sz="2000" b="0" i="0">
                          <a:effectLst/>
                          <a:latin typeface="Arial" panose="020B0604020202020204" pitchFamily="34" charset="0"/>
                          <a:cs typeface="Arial" panose="020B0604020202020204" pitchFamily="34" charset="0"/>
                        </a:rPr>
                        <a:t>The student is using the incorrect access code for the session selected or typing in the access code incorrectly. </a:t>
                      </a:r>
                    </a:p>
                    <a:p>
                      <a:pPr marL="342900" indent="-342900" algn="l" rtl="0" fontAlgn="base">
                        <a:lnSpc>
                          <a:spcPct val="100000"/>
                        </a:lnSpc>
                        <a:buFont typeface="Arial" panose="020B0604020202020204" pitchFamily="34" charset="0"/>
                        <a:buChar char="•"/>
                      </a:pPr>
                      <a:r>
                        <a:rPr lang="en-US" sz="2000" b="0" i="0">
                          <a:effectLst/>
                          <a:latin typeface="Arial" panose="020B0604020202020204" pitchFamily="34" charset="0"/>
                          <a:cs typeface="Arial" panose="020B0604020202020204" pitchFamily="34" charset="0"/>
                        </a:rPr>
                        <a:t>Verify the correct access code in the MCAS Portal and have the student try again. </a:t>
                      </a:r>
                    </a:p>
                  </a:txBody>
                  <a:tcPr/>
                </a:tc>
                <a:extLst>
                  <a:ext uri="{0D108BD9-81ED-4DB2-BD59-A6C34878D82A}">
                    <a16:rowId xmlns:a16="http://schemas.microsoft.com/office/drawing/2014/main" val="1398467240"/>
                  </a:ext>
                </a:extLst>
              </a:tr>
            </a:tbl>
          </a:graphicData>
        </a:graphic>
      </p:graphicFrame>
      <p:sp>
        <p:nvSpPr>
          <p:cNvPr id="4" name="Slide Number Placeholder 3">
            <a:extLst>
              <a:ext uri="{FF2B5EF4-FFF2-40B4-BE49-F238E27FC236}">
                <a16:creationId xmlns:a16="http://schemas.microsoft.com/office/drawing/2014/main" id="{56AD9F54-CEED-43FB-11C2-F07253F8C80E}"/>
              </a:ext>
            </a:extLst>
          </p:cNvPr>
          <p:cNvSpPr>
            <a:spLocks noGrp="1"/>
          </p:cNvSpPr>
          <p:nvPr>
            <p:ph type="sldNum" sz="quarter" idx="12"/>
          </p:nvPr>
        </p:nvSpPr>
        <p:spPr/>
        <p:txBody>
          <a:bodyPr/>
          <a:lstStyle/>
          <a:p>
            <a:fld id="{68A8D22E-6BC5-9E47-900C-2BB94685D9F5}" type="slidenum">
              <a:rPr lang="en-US" smtClean="0"/>
              <a:t>74</a:t>
            </a:fld>
            <a:endParaRPr lang="en-US"/>
          </a:p>
        </p:txBody>
      </p:sp>
      <p:sp>
        <p:nvSpPr>
          <p:cNvPr id="6" name="TextBox 5">
            <a:extLst>
              <a:ext uri="{FF2B5EF4-FFF2-40B4-BE49-F238E27FC236}">
                <a16:creationId xmlns:a16="http://schemas.microsoft.com/office/drawing/2014/main" id="{E76C0BBC-9679-4F73-0693-4477D5D73C21}"/>
              </a:ext>
            </a:extLst>
          </p:cNvPr>
          <p:cNvSpPr txBox="1"/>
          <p:nvPr/>
        </p:nvSpPr>
        <p:spPr>
          <a:xfrm>
            <a:off x="3042976" y="6431456"/>
            <a:ext cx="8390374" cy="369332"/>
          </a:xfrm>
          <a:prstGeom prst="rect">
            <a:avLst/>
          </a:prstGeom>
          <a:noFill/>
        </p:spPr>
        <p:txBody>
          <a:bodyPr wrap="square" rtlCol="0">
            <a:spAutoFit/>
          </a:bodyPr>
          <a:lstStyle/>
          <a:p>
            <a:r>
              <a:rPr lang="en-US" sz="1800">
                <a:solidFill>
                  <a:prstClr val="black"/>
                </a:solidFill>
                <a:latin typeface="Arial" panose="020B0604020202020204" pitchFamily="34" charset="0"/>
                <a:cs typeface="Arial" panose="020B0604020202020204" pitchFamily="34" charset="0"/>
              </a:rPr>
              <a:t>Refer to </a:t>
            </a:r>
            <a:r>
              <a:rPr lang="en-US" sz="1800">
                <a:solidFill>
                  <a:prstClr val="black"/>
                </a:solidFill>
                <a:latin typeface="Arial" panose="020B0604020202020204" pitchFamily="34" charset="0"/>
                <a:cs typeface="Arial" panose="020B0604020202020204" pitchFamily="34" charset="0"/>
                <a:hlinkClick r:id="rId2"/>
              </a:rPr>
              <a:t>Appendix A of the PAM</a:t>
            </a:r>
            <a:r>
              <a:rPr lang="en-US" sz="1800">
                <a:solidFill>
                  <a:prstClr val="black"/>
                </a:solidFill>
                <a:latin typeface="Arial" panose="020B0604020202020204" pitchFamily="34" charset="0"/>
                <a:cs typeface="Arial" panose="020B0604020202020204" pitchFamily="34" charset="0"/>
              </a:rPr>
              <a:t> for a full list of error messages and instructions. </a:t>
            </a:r>
          </a:p>
        </p:txBody>
      </p:sp>
    </p:spTree>
    <p:extLst>
      <p:ext uri="{BB962C8B-B14F-4D97-AF65-F5344CB8AC3E}">
        <p14:creationId xmlns:p14="http://schemas.microsoft.com/office/powerpoint/2010/main" val="22687342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DF6AB-6F17-8A30-714F-F537CD709431}"/>
              </a:ext>
            </a:extLst>
          </p:cNvPr>
          <p:cNvSpPr>
            <a:spLocks noGrp="1"/>
          </p:cNvSpPr>
          <p:nvPr>
            <p:ph type="title"/>
          </p:nvPr>
        </p:nvSpPr>
        <p:spPr/>
        <p:txBody>
          <a:bodyPr>
            <a:normAutofit fontScale="90000"/>
          </a:bodyPr>
          <a:lstStyle/>
          <a:p>
            <a:r>
              <a:rPr lang="en-US"/>
              <a:t>Common MCAS Student Kiosk Error Messages (cont’d)</a:t>
            </a:r>
          </a:p>
        </p:txBody>
      </p:sp>
      <p:graphicFrame>
        <p:nvGraphicFramePr>
          <p:cNvPr id="5" name="Content Placeholder 4">
            <a:extLst>
              <a:ext uri="{FF2B5EF4-FFF2-40B4-BE49-F238E27FC236}">
                <a16:creationId xmlns:a16="http://schemas.microsoft.com/office/drawing/2014/main" id="{6347D7D8-98EC-4E54-ED4D-3DA36DF3ACD0}"/>
              </a:ext>
            </a:extLst>
          </p:cNvPr>
          <p:cNvGraphicFramePr>
            <a:graphicFrameLocks noGrp="1"/>
          </p:cNvGraphicFramePr>
          <p:nvPr>
            <p:ph idx="1"/>
            <p:extLst>
              <p:ext uri="{D42A27DB-BD31-4B8C-83A1-F6EECF244321}">
                <p14:modId xmlns:p14="http://schemas.microsoft.com/office/powerpoint/2010/main" val="2713146395"/>
              </p:ext>
            </p:extLst>
          </p:nvPr>
        </p:nvGraphicFramePr>
        <p:xfrm>
          <a:off x="173038" y="1590675"/>
          <a:ext cx="11890374" cy="4516120"/>
        </p:xfrm>
        <a:graphic>
          <a:graphicData uri="http://schemas.openxmlformats.org/drawingml/2006/table">
            <a:tbl>
              <a:tblPr firstRow="1" bandRow="1">
                <a:tableStyleId>{5C22544A-7EE6-4342-B048-85BDC9FD1C3A}</a:tableStyleId>
              </a:tblPr>
              <a:tblGrid>
                <a:gridCol w="5945187">
                  <a:extLst>
                    <a:ext uri="{9D8B030D-6E8A-4147-A177-3AD203B41FA5}">
                      <a16:colId xmlns:a16="http://schemas.microsoft.com/office/drawing/2014/main" val="3248860220"/>
                    </a:ext>
                  </a:extLst>
                </a:gridCol>
                <a:gridCol w="5945187">
                  <a:extLst>
                    <a:ext uri="{9D8B030D-6E8A-4147-A177-3AD203B41FA5}">
                      <a16:colId xmlns:a16="http://schemas.microsoft.com/office/drawing/2014/main" val="3220174769"/>
                    </a:ext>
                  </a:extLst>
                </a:gridCol>
              </a:tblGrid>
              <a:tr h="370840">
                <a:tc>
                  <a:txBody>
                    <a:bodyPr/>
                    <a:lstStyle/>
                    <a:p>
                      <a:r>
                        <a:rPr lang="en-US">
                          <a:latin typeface="Arial" panose="020B0604020202020204" pitchFamily="34" charset="0"/>
                          <a:cs typeface="Arial" panose="020B0604020202020204" pitchFamily="34" charset="0"/>
                        </a:rPr>
                        <a:t>Error Message</a:t>
                      </a:r>
                    </a:p>
                  </a:txBody>
                  <a:tcPr/>
                </a:tc>
                <a:tc>
                  <a:txBody>
                    <a:bodyPr/>
                    <a:lstStyle/>
                    <a:p>
                      <a:r>
                        <a:rPr lang="en-US">
                          <a:latin typeface="Arial" panose="020B0604020202020204" pitchFamily="34" charset="0"/>
                          <a:cs typeface="Arial" panose="020B0604020202020204" pitchFamily="34" charset="0"/>
                        </a:rPr>
                        <a:t>Resolution</a:t>
                      </a:r>
                    </a:p>
                  </a:txBody>
                  <a:tcPr/>
                </a:tc>
                <a:extLst>
                  <a:ext uri="{0D108BD9-81ED-4DB2-BD59-A6C34878D82A}">
                    <a16:rowId xmlns:a16="http://schemas.microsoft.com/office/drawing/2014/main" val="3048365439"/>
                  </a:ext>
                </a:extLst>
              </a:tr>
              <a:tr h="370840">
                <a:tc>
                  <a:txBody>
                    <a:bodyPr/>
                    <a:lstStyle/>
                    <a:p>
                      <a:pPr algn="l" rtl="0" fontAlgn="base">
                        <a:lnSpc>
                          <a:spcPct val="100000"/>
                        </a:lnSpc>
                      </a:pPr>
                      <a:r>
                        <a:rPr lang="en-US" sz="2000" b="1" i="0">
                          <a:effectLst/>
                          <a:latin typeface="Arial" panose="020B0604020202020204" pitchFamily="34" charset="0"/>
                          <a:cs typeface="Arial" panose="020B0604020202020204" pitchFamily="34" charset="0"/>
                        </a:rPr>
                        <a:t>We were unable to get your Test Session. Please check your internet connection and try again. </a:t>
                      </a:r>
                    </a:p>
                  </a:txBody>
                  <a:tcPr/>
                </a:tc>
                <a:tc>
                  <a:txBody>
                    <a:bodyPr/>
                    <a:lstStyle/>
                    <a:p>
                      <a:pPr marL="342900" indent="-342900" algn="l" rtl="0" fontAlgn="base">
                        <a:lnSpc>
                          <a:spcPct val="100000"/>
                        </a:lnSpc>
                        <a:buFont typeface="Arial" panose="020B0604020202020204" pitchFamily="34" charset="0"/>
                        <a:buChar char="•"/>
                      </a:pPr>
                      <a:r>
                        <a:rPr lang="en-US" sz="2000" b="0" i="0">
                          <a:effectLst/>
                          <a:latin typeface="Arial" panose="020B0604020202020204" pitchFamily="34" charset="0"/>
                          <a:cs typeface="Arial" panose="020B0604020202020204" pitchFamily="34" charset="0"/>
                        </a:rPr>
                        <a:t>Internet connectivity was lost after the student logged in. </a:t>
                      </a:r>
                    </a:p>
                    <a:p>
                      <a:pPr marL="342900" indent="-342900" algn="l" rtl="0" fontAlgn="base">
                        <a:lnSpc>
                          <a:spcPct val="100000"/>
                        </a:lnSpc>
                        <a:buFont typeface="Arial" panose="020B0604020202020204" pitchFamily="34" charset="0"/>
                        <a:buChar char="•"/>
                      </a:pPr>
                      <a:r>
                        <a:rPr lang="en-US" sz="2000" b="0" i="0">
                          <a:effectLst/>
                          <a:latin typeface="Arial" panose="020B0604020202020204" pitchFamily="34" charset="0"/>
                          <a:cs typeface="Arial" panose="020B0604020202020204" pitchFamily="34" charset="0"/>
                        </a:rPr>
                        <a:t>The MCAS Student Kiosk will not load the test sessions until a connection to the internet is reestablished. Click </a:t>
                      </a:r>
                      <a:r>
                        <a:rPr lang="en-US" sz="2000" b="1" i="0">
                          <a:effectLst/>
                          <a:latin typeface="Arial" panose="020B0604020202020204" pitchFamily="34" charset="0"/>
                          <a:cs typeface="Arial" panose="020B0604020202020204" pitchFamily="34" charset="0"/>
                        </a:rPr>
                        <a:t>Retry</a:t>
                      </a:r>
                      <a:r>
                        <a:rPr lang="en-US" sz="2000" b="0" i="0">
                          <a:effectLst/>
                          <a:latin typeface="Arial" panose="020B0604020202020204" pitchFamily="34" charset="0"/>
                          <a:cs typeface="Arial" panose="020B0604020202020204" pitchFamily="34" charset="0"/>
                        </a:rPr>
                        <a:t>. </a:t>
                      </a:r>
                    </a:p>
                    <a:p>
                      <a:pPr marL="342900" indent="-342900" algn="l" rtl="0" fontAlgn="base">
                        <a:lnSpc>
                          <a:spcPct val="100000"/>
                        </a:lnSpc>
                        <a:buFont typeface="Arial" panose="020B0604020202020204" pitchFamily="34" charset="0"/>
                        <a:buChar char="•"/>
                      </a:pPr>
                      <a:r>
                        <a:rPr lang="en-US" sz="2000" b="0" i="0">
                          <a:effectLst/>
                          <a:latin typeface="Arial" panose="020B0604020202020204" pitchFamily="34" charset="0"/>
                          <a:cs typeface="Arial" panose="020B0604020202020204" pitchFamily="34" charset="0"/>
                        </a:rPr>
                        <a:t>If internet connectivity is established, then the student will be directed to the test session. </a:t>
                      </a:r>
                    </a:p>
                    <a:p>
                      <a:pPr marL="342900" indent="-342900" algn="l" rtl="0" fontAlgn="base">
                        <a:lnSpc>
                          <a:spcPct val="100000"/>
                        </a:lnSpc>
                        <a:buFont typeface="Arial" panose="020B0604020202020204" pitchFamily="34" charset="0"/>
                        <a:buChar char="•"/>
                      </a:pPr>
                      <a:r>
                        <a:rPr lang="en-US" sz="2000" b="0" i="0">
                          <a:effectLst/>
                          <a:latin typeface="Arial" panose="020B0604020202020204" pitchFamily="34" charset="0"/>
                          <a:cs typeface="Arial" panose="020B0604020202020204" pitchFamily="34" charset="0"/>
                        </a:rPr>
                        <a:t>If an internet connection is not detected, contact your technology coordinator. </a:t>
                      </a:r>
                    </a:p>
                  </a:txBody>
                  <a:tcPr/>
                </a:tc>
                <a:extLst>
                  <a:ext uri="{0D108BD9-81ED-4DB2-BD59-A6C34878D82A}">
                    <a16:rowId xmlns:a16="http://schemas.microsoft.com/office/drawing/2014/main" val="3046705355"/>
                  </a:ext>
                </a:extLst>
              </a:tr>
              <a:tr h="370840">
                <a:tc>
                  <a:txBody>
                    <a:bodyPr/>
                    <a:lstStyle/>
                    <a:p>
                      <a:pPr algn="l" rtl="0" fontAlgn="base">
                        <a:lnSpc>
                          <a:spcPct val="100000"/>
                        </a:lnSpc>
                      </a:pPr>
                      <a:r>
                        <a:rPr lang="en-US" sz="2000" b="1">
                          <a:latin typeface="Arial" panose="020B0604020202020204" pitchFamily="34" charset="0"/>
                          <a:cs typeface="Arial" panose="020B0604020202020204" pitchFamily="34" charset="0"/>
                        </a:rPr>
                        <a:t>We could not establish a connection to our server, please check your internet connection. </a:t>
                      </a:r>
                    </a:p>
                  </a:txBody>
                  <a:tcPr/>
                </a:tc>
                <a:tc>
                  <a:txBody>
                    <a:bodyPr/>
                    <a:lstStyle/>
                    <a:p>
                      <a:pPr marL="342900" indent="-342900" algn="l" rtl="0" fontAlgn="base">
                        <a:lnSpc>
                          <a:spcPct val="100000"/>
                        </a:lnSpc>
                        <a:buFont typeface="Arial" panose="020B0604020202020204" pitchFamily="34" charset="0"/>
                        <a:buChar char="•"/>
                      </a:pPr>
                      <a:r>
                        <a:rPr lang="en-US" sz="2000">
                          <a:latin typeface="Arial" panose="020B0604020202020204" pitchFamily="34" charset="0"/>
                          <a:cs typeface="Arial" panose="020B0604020202020204" pitchFamily="34" charset="0"/>
                        </a:rPr>
                        <a:t>The eMetric servers cannot reach the stored response folder location due to a network connectivity failure. </a:t>
                      </a:r>
                    </a:p>
                    <a:p>
                      <a:pPr marL="342900" indent="-342900" algn="l" rtl="0" fontAlgn="base">
                        <a:lnSpc>
                          <a:spcPct val="100000"/>
                        </a:lnSpc>
                        <a:buFont typeface="Arial" panose="020B0604020202020204" pitchFamily="34" charset="0"/>
                        <a:buChar char="•"/>
                      </a:pPr>
                      <a:r>
                        <a:rPr lang="en-US" sz="2000">
                          <a:latin typeface="Arial" panose="020B0604020202020204" pitchFamily="34" charset="0"/>
                          <a:cs typeface="Arial" panose="020B0604020202020204" pitchFamily="34" charset="0"/>
                        </a:rPr>
                        <a:t>Contact your technology coordinator. </a:t>
                      </a:r>
                    </a:p>
                  </a:txBody>
                  <a:tcPr/>
                </a:tc>
                <a:extLst>
                  <a:ext uri="{0D108BD9-81ED-4DB2-BD59-A6C34878D82A}">
                    <a16:rowId xmlns:a16="http://schemas.microsoft.com/office/drawing/2014/main" val="1901196034"/>
                  </a:ext>
                </a:extLst>
              </a:tr>
            </a:tbl>
          </a:graphicData>
        </a:graphic>
      </p:graphicFrame>
      <p:sp>
        <p:nvSpPr>
          <p:cNvPr id="4" name="Slide Number Placeholder 3">
            <a:extLst>
              <a:ext uri="{FF2B5EF4-FFF2-40B4-BE49-F238E27FC236}">
                <a16:creationId xmlns:a16="http://schemas.microsoft.com/office/drawing/2014/main" id="{44FEF249-0B3A-1966-8410-C4916B16D081}"/>
              </a:ext>
            </a:extLst>
          </p:cNvPr>
          <p:cNvSpPr>
            <a:spLocks noGrp="1"/>
          </p:cNvSpPr>
          <p:nvPr>
            <p:ph type="sldNum" sz="quarter" idx="12"/>
          </p:nvPr>
        </p:nvSpPr>
        <p:spPr/>
        <p:txBody>
          <a:bodyPr/>
          <a:lstStyle/>
          <a:p>
            <a:fld id="{68A8D22E-6BC5-9E47-900C-2BB94685D9F5}" type="slidenum">
              <a:rPr lang="en-US" smtClean="0"/>
              <a:t>75</a:t>
            </a:fld>
            <a:endParaRPr lang="en-US"/>
          </a:p>
        </p:txBody>
      </p:sp>
    </p:spTree>
    <p:extLst>
      <p:ext uri="{BB962C8B-B14F-4D97-AF65-F5344CB8AC3E}">
        <p14:creationId xmlns:p14="http://schemas.microsoft.com/office/powerpoint/2010/main" val="28664686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894C-5228-D354-7DF1-54AAA871027B}"/>
              </a:ext>
            </a:extLst>
          </p:cNvPr>
          <p:cNvSpPr>
            <a:spLocks noGrp="1"/>
          </p:cNvSpPr>
          <p:nvPr>
            <p:ph type="title"/>
          </p:nvPr>
        </p:nvSpPr>
        <p:spPr/>
        <p:txBody>
          <a:bodyPr>
            <a:normAutofit fontScale="90000"/>
          </a:bodyPr>
          <a:lstStyle/>
          <a:p>
            <a:r>
              <a:rPr lang="en-US"/>
              <a:t>Common MCAS Student Kiosk Error Messages (cont’d)</a:t>
            </a:r>
          </a:p>
        </p:txBody>
      </p:sp>
      <p:graphicFrame>
        <p:nvGraphicFramePr>
          <p:cNvPr id="5" name="Content Placeholder 4">
            <a:extLst>
              <a:ext uri="{FF2B5EF4-FFF2-40B4-BE49-F238E27FC236}">
                <a16:creationId xmlns:a16="http://schemas.microsoft.com/office/drawing/2014/main" id="{7E502AB4-722B-98AE-DA15-C83D21982242}"/>
              </a:ext>
            </a:extLst>
          </p:cNvPr>
          <p:cNvGraphicFramePr>
            <a:graphicFrameLocks noGrp="1"/>
          </p:cNvGraphicFramePr>
          <p:nvPr>
            <p:ph idx="1"/>
            <p:extLst>
              <p:ext uri="{D42A27DB-BD31-4B8C-83A1-F6EECF244321}">
                <p14:modId xmlns:p14="http://schemas.microsoft.com/office/powerpoint/2010/main" val="2173219491"/>
              </p:ext>
            </p:extLst>
          </p:nvPr>
        </p:nvGraphicFramePr>
        <p:xfrm>
          <a:off x="173038" y="1590675"/>
          <a:ext cx="11890374" cy="5125720"/>
        </p:xfrm>
        <a:graphic>
          <a:graphicData uri="http://schemas.openxmlformats.org/drawingml/2006/table">
            <a:tbl>
              <a:tblPr firstRow="1" bandRow="1">
                <a:tableStyleId>{5C22544A-7EE6-4342-B048-85BDC9FD1C3A}</a:tableStyleId>
              </a:tblPr>
              <a:tblGrid>
                <a:gridCol w="3343885">
                  <a:extLst>
                    <a:ext uri="{9D8B030D-6E8A-4147-A177-3AD203B41FA5}">
                      <a16:colId xmlns:a16="http://schemas.microsoft.com/office/drawing/2014/main" val="626407841"/>
                    </a:ext>
                  </a:extLst>
                </a:gridCol>
                <a:gridCol w="8546489">
                  <a:extLst>
                    <a:ext uri="{9D8B030D-6E8A-4147-A177-3AD203B41FA5}">
                      <a16:colId xmlns:a16="http://schemas.microsoft.com/office/drawing/2014/main" val="1953826526"/>
                    </a:ext>
                  </a:extLst>
                </a:gridCol>
              </a:tblGrid>
              <a:tr h="370840">
                <a:tc>
                  <a:txBody>
                    <a:bodyPr/>
                    <a:lstStyle/>
                    <a:p>
                      <a:r>
                        <a:rPr lang="en-US">
                          <a:latin typeface="Arial" panose="020B0604020202020204" pitchFamily="34" charset="0"/>
                          <a:cs typeface="Arial" panose="020B0604020202020204" pitchFamily="34" charset="0"/>
                        </a:rPr>
                        <a:t>Error Message</a:t>
                      </a:r>
                    </a:p>
                  </a:txBody>
                  <a:tcPr/>
                </a:tc>
                <a:tc>
                  <a:txBody>
                    <a:bodyPr/>
                    <a:lstStyle/>
                    <a:p>
                      <a:r>
                        <a:rPr lang="en-US">
                          <a:latin typeface="Arial" panose="020B0604020202020204" pitchFamily="34" charset="0"/>
                          <a:cs typeface="Arial" panose="020B0604020202020204" pitchFamily="34" charset="0"/>
                        </a:rPr>
                        <a:t>Resolution</a:t>
                      </a:r>
                    </a:p>
                  </a:txBody>
                  <a:tcPr/>
                </a:tc>
                <a:extLst>
                  <a:ext uri="{0D108BD9-81ED-4DB2-BD59-A6C34878D82A}">
                    <a16:rowId xmlns:a16="http://schemas.microsoft.com/office/drawing/2014/main" val="191877200"/>
                  </a:ext>
                </a:extLst>
              </a:tr>
              <a:tr h="370840">
                <a:tc>
                  <a:txBody>
                    <a:bodyPr/>
                    <a:lstStyle/>
                    <a:p>
                      <a:pPr algn="l" rtl="0" fontAlgn="base">
                        <a:lnSpc>
                          <a:spcPct val="100000"/>
                        </a:lnSpc>
                      </a:pPr>
                      <a:r>
                        <a:rPr lang="en-US" sz="2000" b="1">
                          <a:latin typeface="Arial" panose="020B0604020202020204" pitchFamily="34" charset="0"/>
                          <a:cs typeface="Arial" panose="020B0604020202020204" pitchFamily="34" charset="0"/>
                        </a:rPr>
                        <a:t>Please raise your hand; your test session has timed out.</a:t>
                      </a:r>
                    </a:p>
                  </a:txBody>
                  <a:tcPr/>
                </a:tc>
                <a:tc>
                  <a:txBody>
                    <a:bodyPr/>
                    <a:lstStyle/>
                    <a:p>
                      <a:pPr marL="342900" indent="-342900" algn="l" rtl="0" fontAlgn="base">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The student has timed out of their test session, meaning they have been inactive in the test for 60 minutes or more. </a:t>
                      </a:r>
                    </a:p>
                    <a:p>
                      <a:pPr marL="342900" indent="-342900" algn="l" rtl="0" fontAlgn="base">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Click </a:t>
                      </a:r>
                      <a:r>
                        <a:rPr lang="en-US" sz="2000" b="1" dirty="0">
                          <a:latin typeface="Arial" panose="020B0604020202020204" pitchFamily="34" charset="0"/>
                          <a:cs typeface="Arial" panose="020B0604020202020204" pitchFamily="34" charset="0"/>
                        </a:rPr>
                        <a:t>Exit</a:t>
                      </a:r>
                      <a:r>
                        <a:rPr lang="en-US" sz="2000" dirty="0">
                          <a:latin typeface="Arial" panose="020B0604020202020204" pitchFamily="34" charset="0"/>
                          <a:cs typeface="Arial" panose="020B0604020202020204" pitchFamily="34" charset="0"/>
                        </a:rPr>
                        <a:t> to go back to the sign-in page. </a:t>
                      </a:r>
                    </a:p>
                    <a:p>
                      <a:pPr marL="342900" indent="-342900" algn="l" rtl="0" fontAlgn="base">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When the student is ready to continue testing, they will log back into the student testing interface and select the session, enter the access code, and the test administrator will enter the proctor password. </a:t>
                      </a:r>
                    </a:p>
                    <a:p>
                      <a:pPr marL="342900" indent="-342900" algn="l" rtl="0" fontAlgn="base">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The student will resume testing where they left off. </a:t>
                      </a:r>
                    </a:p>
                  </a:txBody>
                  <a:tcPr/>
                </a:tc>
                <a:extLst>
                  <a:ext uri="{0D108BD9-81ED-4DB2-BD59-A6C34878D82A}">
                    <a16:rowId xmlns:a16="http://schemas.microsoft.com/office/drawing/2014/main" val="4226850563"/>
                  </a:ext>
                </a:extLst>
              </a:tr>
              <a:tr h="370840">
                <a:tc>
                  <a:txBody>
                    <a:bodyPr/>
                    <a:lstStyle/>
                    <a:p>
                      <a:pPr algn="l" rtl="0" fontAlgn="base">
                        <a:lnSpc>
                          <a:spcPct val="100000"/>
                        </a:lnSpc>
                      </a:pPr>
                      <a:r>
                        <a:rPr lang="en-US" sz="2000" b="1">
                          <a:latin typeface="Arial" panose="020B0604020202020204" pitchFamily="34" charset="0"/>
                          <a:cs typeface="Arial" panose="020B0604020202020204" pitchFamily="34" charset="0"/>
                        </a:rPr>
                        <a:t>A connection to the network could not be established. Your test has been saved offline.</a:t>
                      </a:r>
                    </a:p>
                  </a:txBody>
                  <a:tcPr/>
                </a:tc>
                <a:tc>
                  <a:txBody>
                    <a:bodyPr/>
                    <a:lstStyle/>
                    <a:p>
                      <a:pPr marL="342900" indent="-342900" algn="l" rtl="0" fontAlgn="base">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Internet connectivity was lost after the student began testing and was not restored by the time the student completed the test. </a:t>
                      </a:r>
                    </a:p>
                    <a:p>
                      <a:pPr marL="342900" indent="-342900" algn="l" rtl="0" fontAlgn="base">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The student’s responses are saved to the local folder configured when installing the MCAS Student Kiosk. </a:t>
                      </a:r>
                    </a:p>
                    <a:p>
                      <a:pPr marL="342900" indent="-342900" algn="l" rtl="0" fontAlgn="base">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Enter the proctor password to acknowledge the message. </a:t>
                      </a:r>
                    </a:p>
                    <a:p>
                      <a:pPr marL="342900" indent="-342900" algn="l" rtl="0" fontAlgn="base">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Note the student’s device ID. </a:t>
                      </a:r>
                    </a:p>
                    <a:p>
                      <a:pPr marL="342900" indent="-342900" algn="l" rtl="0" fontAlgn="base">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Contact your technology coordinator to establish internet connection. </a:t>
                      </a:r>
                    </a:p>
                    <a:p>
                      <a:pPr marL="342900" indent="-342900" algn="l" rtl="0" fontAlgn="base">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Relaunch the MCAS Student Kiosk on the student’s device.</a:t>
                      </a:r>
                    </a:p>
                  </a:txBody>
                  <a:tcPr/>
                </a:tc>
                <a:extLst>
                  <a:ext uri="{0D108BD9-81ED-4DB2-BD59-A6C34878D82A}">
                    <a16:rowId xmlns:a16="http://schemas.microsoft.com/office/drawing/2014/main" val="376130968"/>
                  </a:ext>
                </a:extLst>
              </a:tr>
            </a:tbl>
          </a:graphicData>
        </a:graphic>
      </p:graphicFrame>
      <p:sp>
        <p:nvSpPr>
          <p:cNvPr id="4" name="Slide Number Placeholder 3">
            <a:extLst>
              <a:ext uri="{FF2B5EF4-FFF2-40B4-BE49-F238E27FC236}">
                <a16:creationId xmlns:a16="http://schemas.microsoft.com/office/drawing/2014/main" id="{5085623B-8A7D-63BF-B096-E9E44A3A898C}"/>
              </a:ext>
            </a:extLst>
          </p:cNvPr>
          <p:cNvSpPr>
            <a:spLocks noGrp="1"/>
          </p:cNvSpPr>
          <p:nvPr>
            <p:ph type="sldNum" sz="quarter" idx="12"/>
          </p:nvPr>
        </p:nvSpPr>
        <p:spPr/>
        <p:txBody>
          <a:bodyPr/>
          <a:lstStyle/>
          <a:p>
            <a:fld id="{68A8D22E-6BC5-9E47-900C-2BB94685D9F5}" type="slidenum">
              <a:rPr lang="en-US" smtClean="0"/>
              <a:t>76</a:t>
            </a:fld>
            <a:endParaRPr lang="en-US"/>
          </a:p>
        </p:txBody>
      </p:sp>
    </p:spTree>
    <p:extLst>
      <p:ext uri="{BB962C8B-B14F-4D97-AF65-F5344CB8AC3E}">
        <p14:creationId xmlns:p14="http://schemas.microsoft.com/office/powerpoint/2010/main" val="26485392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72F1B-4760-1AE6-2E9E-F7AB4754A4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245850-E310-A77D-D658-ECA0DEF162C6}"/>
              </a:ext>
            </a:extLst>
          </p:cNvPr>
          <p:cNvSpPr>
            <a:spLocks noGrp="1"/>
          </p:cNvSpPr>
          <p:nvPr>
            <p:ph type="title"/>
          </p:nvPr>
        </p:nvSpPr>
        <p:spPr/>
        <p:txBody>
          <a:bodyPr>
            <a:normAutofit/>
          </a:bodyPr>
          <a:lstStyle/>
          <a:p>
            <a:r>
              <a:rPr lang="en-US" sz="4000">
                <a:solidFill>
                  <a:schemeClr val="bg1"/>
                </a:solidFill>
                <a:latin typeface="Arial"/>
                <a:cs typeface="Arial"/>
              </a:rPr>
              <a:t>MCAS Student Kiosk: Moving Devices</a:t>
            </a:r>
          </a:p>
        </p:txBody>
      </p:sp>
      <p:sp>
        <p:nvSpPr>
          <p:cNvPr id="3" name="Content Placeholder 2">
            <a:extLst>
              <a:ext uri="{FF2B5EF4-FFF2-40B4-BE49-F238E27FC236}">
                <a16:creationId xmlns:a16="http://schemas.microsoft.com/office/drawing/2014/main" id="{F33B149C-8055-DFC3-B923-05EA71CEE51C}"/>
              </a:ext>
            </a:extLst>
          </p:cNvPr>
          <p:cNvSpPr>
            <a:spLocks noGrp="1"/>
          </p:cNvSpPr>
          <p:nvPr>
            <p:ph idx="1"/>
          </p:nvPr>
        </p:nvSpPr>
        <p:spPr>
          <a:xfrm>
            <a:off x="173180" y="1645165"/>
            <a:ext cx="11344370" cy="4414692"/>
          </a:xfrm>
        </p:spPr>
        <p:txBody>
          <a:bodyPr vert="horz" lIns="91440" tIns="45720" rIns="91440" bIns="45720" rtlCol="0" anchor="t">
            <a:noAutofit/>
          </a:bodyPr>
          <a:lstStyle/>
          <a:p>
            <a:pPr>
              <a:buClr>
                <a:srgbClr val="000000"/>
              </a:buClr>
            </a:pPr>
            <a:r>
              <a:rPr lang="en-US" sz="2400" dirty="0">
                <a:solidFill>
                  <a:schemeClr val="tx1"/>
                </a:solidFill>
                <a:latin typeface="Arial"/>
                <a:cs typeface="Arial"/>
              </a:rPr>
              <a:t>If a students device becomes unusable during a test while they are connected to the internet, follow these steps when moving them to a new device. </a:t>
            </a:r>
            <a:endParaRPr lang="en-US" dirty="0">
              <a:solidFill>
                <a:schemeClr val="tx1"/>
              </a:solidFill>
            </a:endParaRPr>
          </a:p>
          <a:p>
            <a:pPr marL="914400" lvl="1" indent="-457200">
              <a:buClr>
                <a:srgbClr val="000000"/>
              </a:buClr>
              <a:buFont typeface="+mj-lt"/>
              <a:buAutoNum type="arabicParenR"/>
            </a:pPr>
            <a:r>
              <a:rPr lang="en-US" sz="2000" dirty="0">
                <a:solidFill>
                  <a:schemeClr val="tx1"/>
                </a:solidFill>
                <a:latin typeface="Arial"/>
                <a:cs typeface="Arial"/>
              </a:rPr>
              <a:t>If possible, verify that the number of responses showing as answered on the student’s device match the number answered on the Progress View tab on the View Details/Student logins page for the test.</a:t>
            </a:r>
          </a:p>
          <a:p>
            <a:pPr lvl="2">
              <a:buClr>
                <a:srgbClr val="000000"/>
              </a:buClr>
            </a:pPr>
            <a:r>
              <a:rPr lang="en-US" sz="1600" dirty="0">
                <a:solidFill>
                  <a:schemeClr val="tx1"/>
                </a:solidFill>
                <a:latin typeface="Arial"/>
                <a:cs typeface="Arial"/>
              </a:rPr>
              <a:t>If not possible, or if the number of responses do not match, contact the MCAS Service Center. </a:t>
            </a:r>
          </a:p>
          <a:p>
            <a:pPr marL="914400" lvl="1" indent="-457200">
              <a:buClr>
                <a:srgbClr val="000000"/>
              </a:buClr>
              <a:buFont typeface="+mj-lt"/>
              <a:buAutoNum type="arabicParenR"/>
            </a:pPr>
            <a:r>
              <a:rPr lang="en-US" sz="2000" dirty="0">
                <a:solidFill>
                  <a:schemeClr val="tx1"/>
                </a:solidFill>
                <a:latin typeface="Arial"/>
                <a:cs typeface="Arial"/>
              </a:rPr>
              <a:t>Have the student Pause and Exit the test.</a:t>
            </a:r>
            <a:endParaRPr lang="en-US" sz="2000" dirty="0">
              <a:solidFill>
                <a:schemeClr val="tx1"/>
              </a:solidFill>
              <a:cs typeface="Arial"/>
            </a:endParaRPr>
          </a:p>
          <a:p>
            <a:pPr marL="914400" lvl="1" indent="-457200">
              <a:buClr>
                <a:srgbClr val="000000"/>
              </a:buClr>
              <a:buFont typeface="+mj-lt"/>
              <a:buAutoNum type="arabicParenR"/>
            </a:pPr>
            <a:r>
              <a:rPr lang="en-US" sz="2000" dirty="0">
                <a:solidFill>
                  <a:schemeClr val="tx1"/>
                </a:solidFill>
                <a:latin typeface="Arial"/>
                <a:cs typeface="Arial"/>
              </a:rPr>
              <a:t>Move the student to a new device.</a:t>
            </a:r>
            <a:endParaRPr lang="en-US" sz="2000" dirty="0">
              <a:solidFill>
                <a:schemeClr val="tx1"/>
              </a:solidFill>
              <a:cs typeface="Arial"/>
            </a:endParaRPr>
          </a:p>
          <a:p>
            <a:pPr marL="914400" lvl="1" indent="-457200">
              <a:buClr>
                <a:srgbClr val="000000"/>
              </a:buClr>
              <a:buFont typeface="+mj-lt"/>
              <a:buAutoNum type="arabicParenR"/>
            </a:pPr>
            <a:r>
              <a:rPr lang="en-US" sz="2000" dirty="0">
                <a:solidFill>
                  <a:schemeClr val="tx1"/>
                </a:solidFill>
                <a:latin typeface="Arial"/>
                <a:cs typeface="Arial"/>
              </a:rPr>
              <a:t>Have the student log in with their username, password, and access code.</a:t>
            </a:r>
            <a:endParaRPr lang="en-US" sz="2000" dirty="0">
              <a:solidFill>
                <a:schemeClr val="tx1"/>
              </a:solidFill>
              <a:cs typeface="Arial"/>
            </a:endParaRPr>
          </a:p>
          <a:p>
            <a:pPr marL="914400" lvl="1" indent="-457200">
              <a:buClr>
                <a:srgbClr val="000000"/>
              </a:buClr>
              <a:buFont typeface="+mj-lt"/>
              <a:buAutoNum type="arabicParenR"/>
            </a:pPr>
            <a:r>
              <a:rPr lang="en-US" sz="2000" dirty="0">
                <a:solidFill>
                  <a:schemeClr val="tx1"/>
                </a:solidFill>
                <a:latin typeface="Arial"/>
                <a:cs typeface="Arial"/>
              </a:rPr>
              <a:t>Student should be able to continue where they left off. </a:t>
            </a:r>
            <a:endParaRPr lang="en-US" sz="2000" dirty="0">
              <a:solidFill>
                <a:schemeClr val="tx1"/>
              </a:solidFill>
              <a:cs typeface="Arial"/>
            </a:endParaRPr>
          </a:p>
          <a:p>
            <a:pPr lvl="1">
              <a:buClr>
                <a:srgbClr val="000000"/>
              </a:buClr>
            </a:pPr>
            <a:endParaRPr lang="en-US" sz="2000" dirty="0">
              <a:solidFill>
                <a:schemeClr val="tx1"/>
              </a:solidFill>
              <a:cs typeface="Arial"/>
            </a:endParaRPr>
          </a:p>
          <a:p>
            <a:pPr lvl="1">
              <a:buClr>
                <a:srgbClr val="000000"/>
              </a:buClr>
            </a:pPr>
            <a:endParaRPr lang="en-US" sz="2000" dirty="0">
              <a:solidFill>
                <a:srgbClr val="000000"/>
              </a:solidFill>
              <a:cs typeface="Arial"/>
            </a:endParaRPr>
          </a:p>
          <a:p>
            <a:endParaRPr lang="en-US" sz="2400" dirty="0">
              <a:solidFill>
                <a:srgbClr val="000000"/>
              </a:solidFill>
              <a:cs typeface="Arial"/>
            </a:endParaRPr>
          </a:p>
          <a:p>
            <a:pPr>
              <a:buClr>
                <a:srgbClr val="000000"/>
              </a:buClr>
            </a:pPr>
            <a:endParaRPr lang="en-US" sz="1800" dirty="0">
              <a:solidFill>
                <a:srgbClr val="000000"/>
              </a:solidFill>
              <a:cs typeface="Segoe UI"/>
            </a:endParaRPr>
          </a:p>
        </p:txBody>
      </p:sp>
      <p:sp>
        <p:nvSpPr>
          <p:cNvPr id="4" name="Slide Number Placeholder 3">
            <a:extLst>
              <a:ext uri="{FF2B5EF4-FFF2-40B4-BE49-F238E27FC236}">
                <a16:creationId xmlns:a16="http://schemas.microsoft.com/office/drawing/2014/main" id="{527A9B12-9413-2F20-28E1-189204CBFFEA}"/>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77</a:t>
            </a:fld>
            <a:endParaRPr lang="en-US"/>
          </a:p>
        </p:txBody>
      </p:sp>
    </p:spTree>
    <p:extLst>
      <p:ext uri="{BB962C8B-B14F-4D97-AF65-F5344CB8AC3E}">
        <p14:creationId xmlns:p14="http://schemas.microsoft.com/office/powerpoint/2010/main" val="18466264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905DB-EEB1-CFC4-1DE5-71B53DC191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E337FC-C242-2638-A301-3EF471B7925F}"/>
              </a:ext>
            </a:extLst>
          </p:cNvPr>
          <p:cNvSpPr>
            <a:spLocks noGrp="1"/>
          </p:cNvSpPr>
          <p:nvPr>
            <p:ph type="title"/>
          </p:nvPr>
        </p:nvSpPr>
        <p:spPr/>
        <p:txBody>
          <a:bodyPr>
            <a:normAutofit fontScale="90000"/>
          </a:bodyPr>
          <a:lstStyle/>
          <a:p>
            <a:r>
              <a:rPr lang="en-US" sz="4000">
                <a:solidFill>
                  <a:schemeClr val="bg1"/>
                </a:solidFill>
                <a:latin typeface="Arial"/>
                <a:cs typeface="Arial"/>
              </a:rPr>
              <a:t>MCAS Student Kiosk: Internet Connectivity </a:t>
            </a:r>
          </a:p>
        </p:txBody>
      </p:sp>
      <p:sp>
        <p:nvSpPr>
          <p:cNvPr id="3" name="Content Placeholder 2">
            <a:extLst>
              <a:ext uri="{FF2B5EF4-FFF2-40B4-BE49-F238E27FC236}">
                <a16:creationId xmlns:a16="http://schemas.microsoft.com/office/drawing/2014/main" id="{70F26554-0FA0-24A5-4B83-3DD185EA1795}"/>
              </a:ext>
            </a:extLst>
          </p:cNvPr>
          <p:cNvSpPr>
            <a:spLocks noGrp="1"/>
          </p:cNvSpPr>
          <p:nvPr>
            <p:ph idx="1"/>
          </p:nvPr>
        </p:nvSpPr>
        <p:spPr>
          <a:xfrm>
            <a:off x="173180" y="1645165"/>
            <a:ext cx="11783292" cy="4726138"/>
          </a:xfrm>
        </p:spPr>
        <p:txBody>
          <a:bodyPr vert="horz" lIns="91440" tIns="45720" rIns="91440" bIns="45720" rtlCol="0" anchor="t">
            <a:noAutofit/>
          </a:bodyPr>
          <a:lstStyle/>
          <a:p>
            <a:pPr>
              <a:buClr>
                <a:srgbClr val="000000"/>
              </a:buClr>
            </a:pPr>
            <a:r>
              <a:rPr lang="en-US" sz="2000" dirty="0">
                <a:solidFill>
                  <a:srgbClr val="000000"/>
                </a:solidFill>
                <a:latin typeface="Arial"/>
                <a:cs typeface="Segoe UI"/>
              </a:rPr>
              <a:t>Internet connectivity is required during testing only as follows:</a:t>
            </a:r>
          </a:p>
          <a:p>
            <a:pPr lvl="1">
              <a:buClr>
                <a:srgbClr val="000000"/>
              </a:buClr>
              <a:buFont typeface="Arial" panose="020B0604020202020204" pitchFamily="34" charset="0"/>
              <a:buChar char="•"/>
            </a:pPr>
            <a:r>
              <a:rPr lang="en-US" sz="1800" dirty="0">
                <a:solidFill>
                  <a:srgbClr val="000000"/>
                </a:solidFill>
                <a:latin typeface="Arial"/>
                <a:cs typeface="Segoe UI"/>
              </a:rPr>
              <a:t>At the </a:t>
            </a:r>
            <a:r>
              <a:rPr lang="en-US" sz="1800" b="1" dirty="0">
                <a:solidFill>
                  <a:srgbClr val="000000"/>
                </a:solidFill>
                <a:latin typeface="Arial"/>
                <a:cs typeface="Segoe UI"/>
              </a:rPr>
              <a:t>beginning </a:t>
            </a:r>
            <a:r>
              <a:rPr lang="en-US" sz="1800" dirty="0">
                <a:solidFill>
                  <a:srgbClr val="000000"/>
                </a:solidFill>
                <a:latin typeface="Arial"/>
                <a:cs typeface="Segoe UI"/>
              </a:rPr>
              <a:t>of the test to authenticate student login and download the test content</a:t>
            </a:r>
          </a:p>
          <a:p>
            <a:pPr lvl="1">
              <a:buClr>
                <a:srgbClr val="000000"/>
              </a:buClr>
              <a:buFont typeface="Arial" panose="020B0604020202020204" pitchFamily="34" charset="0"/>
              <a:buChar char="•"/>
            </a:pPr>
            <a:r>
              <a:rPr lang="en-US" sz="1800" dirty="0">
                <a:solidFill>
                  <a:srgbClr val="000000"/>
                </a:solidFill>
                <a:latin typeface="Arial"/>
                <a:cs typeface="Segoe UI"/>
              </a:rPr>
              <a:t>At the </a:t>
            </a:r>
            <a:r>
              <a:rPr lang="en-US" sz="1800" b="1" dirty="0">
                <a:solidFill>
                  <a:srgbClr val="000000"/>
                </a:solidFill>
                <a:latin typeface="Arial"/>
                <a:cs typeface="Segoe UI"/>
              </a:rPr>
              <a:t>end </a:t>
            </a:r>
            <a:r>
              <a:rPr lang="en-US" sz="1800" dirty="0">
                <a:solidFill>
                  <a:srgbClr val="000000"/>
                </a:solidFill>
                <a:latin typeface="Arial"/>
                <a:cs typeface="Segoe UI"/>
              </a:rPr>
              <a:t>of the test to submit responses for scoring</a:t>
            </a:r>
          </a:p>
          <a:p>
            <a:pPr>
              <a:buClr>
                <a:srgbClr val="000000"/>
              </a:buClr>
            </a:pPr>
            <a:r>
              <a:rPr lang="en-US" sz="2000" dirty="0">
                <a:solidFill>
                  <a:srgbClr val="000000"/>
                </a:solidFill>
                <a:latin typeface="Arial"/>
                <a:cs typeface="Segoe UI"/>
              </a:rPr>
              <a:t>Once a student has finished reading the test session directions and the content has downloaded onto the local device, the student may continue testing regardless of internet connectivity. </a:t>
            </a:r>
          </a:p>
          <a:p>
            <a:pPr>
              <a:buClr>
                <a:srgbClr val="000000"/>
              </a:buClr>
            </a:pPr>
            <a:r>
              <a:rPr lang="en-US" sz="2000" dirty="0">
                <a:solidFill>
                  <a:srgbClr val="000000"/>
                </a:solidFill>
                <a:latin typeface="Arial"/>
                <a:cs typeface="Segoe UI"/>
              </a:rPr>
              <a:t>Note: For grades 5 and 8 STE, internet connectivity is required for the entirety of the test.</a:t>
            </a:r>
          </a:p>
          <a:p>
            <a:pPr>
              <a:buClr>
                <a:srgbClr val="000000"/>
              </a:buClr>
            </a:pPr>
            <a:r>
              <a:rPr lang="en-US" sz="2000" dirty="0">
                <a:solidFill>
                  <a:srgbClr val="000000"/>
                </a:solidFill>
                <a:latin typeface="Arial"/>
                <a:cs typeface="Segoe UI"/>
              </a:rPr>
              <a:t>If a student’s device loses internet connectivity: </a:t>
            </a:r>
          </a:p>
          <a:p>
            <a:pPr lvl="1">
              <a:buClr>
                <a:srgbClr val="000000"/>
              </a:buClr>
              <a:buFont typeface="Arial" panose="020B0604020202020204" pitchFamily="34" charset="0"/>
              <a:buChar char="•"/>
            </a:pPr>
            <a:r>
              <a:rPr lang="en-US" sz="1800" dirty="0">
                <a:solidFill>
                  <a:srgbClr val="000000"/>
                </a:solidFill>
                <a:latin typeface="Arial"/>
                <a:cs typeface="Segoe UI"/>
              </a:rPr>
              <a:t>The student should keep testing on that device. </a:t>
            </a:r>
          </a:p>
          <a:p>
            <a:pPr lvl="1">
              <a:buClr>
                <a:srgbClr val="000000"/>
              </a:buClr>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Do not move a student to a new device when experiencing technical issues if the student has already begun testing. </a:t>
            </a:r>
            <a:endParaRPr lang="en-US" sz="1800" dirty="0">
              <a:solidFill>
                <a:srgbClr val="000000"/>
              </a:solidFill>
              <a:latin typeface="Arial"/>
              <a:cs typeface="Segoe UI"/>
            </a:endParaRPr>
          </a:p>
          <a:p>
            <a:pPr lvl="1">
              <a:buClr>
                <a:srgbClr val="000000"/>
              </a:buClr>
              <a:buFont typeface="Arial" panose="020B0604020202020204" pitchFamily="34" charset="0"/>
              <a:buChar char="•"/>
            </a:pPr>
            <a:r>
              <a:rPr lang="en-US" sz="1800" dirty="0">
                <a:solidFill>
                  <a:srgbClr val="000000"/>
                </a:solidFill>
                <a:latin typeface="Arial"/>
                <a:cs typeface="Segoe UI"/>
              </a:rPr>
              <a:t>Student responses will be saved to the save response location indicated during MCAS Student Kiosk installation.</a:t>
            </a:r>
          </a:p>
          <a:p>
            <a:pPr lvl="1">
              <a:buClr>
                <a:srgbClr val="000000"/>
              </a:buClr>
              <a:buFont typeface="Arial" panose="020B0604020202020204" pitchFamily="34" charset="0"/>
              <a:buChar char="•"/>
            </a:pPr>
            <a:r>
              <a:rPr lang="en-US" sz="1800" dirty="0">
                <a:solidFill>
                  <a:srgbClr val="000000"/>
                </a:solidFill>
                <a:latin typeface="Arial"/>
                <a:cs typeface="Segoe UI"/>
              </a:rPr>
              <a:t>Once internet connectivity resumes, the saved responses will automatically be synced to </a:t>
            </a:r>
            <a:r>
              <a:rPr lang="en-US" sz="1800" dirty="0" err="1">
                <a:solidFill>
                  <a:srgbClr val="000000"/>
                </a:solidFill>
                <a:latin typeface="Arial"/>
                <a:cs typeface="Segoe UI"/>
              </a:rPr>
              <a:t>eMetric</a:t>
            </a:r>
            <a:r>
              <a:rPr lang="en-US" sz="1800" dirty="0">
                <a:solidFill>
                  <a:srgbClr val="000000"/>
                </a:solidFill>
                <a:latin typeface="Arial"/>
                <a:cs typeface="Segoe UI"/>
              </a:rPr>
              <a:t> servers.</a:t>
            </a:r>
          </a:p>
          <a:p>
            <a:pPr lvl="1">
              <a:buClr>
                <a:srgbClr val="000000"/>
              </a:buClr>
              <a:buFont typeface="Arial" panose="020B0604020202020204" pitchFamily="34" charset="0"/>
              <a:buChar char="•"/>
            </a:pPr>
            <a:r>
              <a:rPr lang="en-US" sz="1800" dirty="0">
                <a:solidFill>
                  <a:srgbClr val="000000"/>
                </a:solidFill>
                <a:latin typeface="Arial"/>
                <a:cs typeface="Segoe UI"/>
              </a:rPr>
              <a:t>If the student turns in the test offline, the student will receive a message to notify the test administrator. </a:t>
            </a:r>
          </a:p>
        </p:txBody>
      </p:sp>
      <p:sp>
        <p:nvSpPr>
          <p:cNvPr id="4" name="Slide Number Placeholder 3">
            <a:extLst>
              <a:ext uri="{FF2B5EF4-FFF2-40B4-BE49-F238E27FC236}">
                <a16:creationId xmlns:a16="http://schemas.microsoft.com/office/drawing/2014/main" id="{2A34CF9D-8CA0-E33B-C654-1F53FDC11DA2}"/>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78</a:t>
            </a:fld>
            <a:endParaRPr lang="en-US"/>
          </a:p>
        </p:txBody>
      </p:sp>
    </p:spTree>
    <p:extLst>
      <p:ext uri="{BB962C8B-B14F-4D97-AF65-F5344CB8AC3E}">
        <p14:creationId xmlns:p14="http://schemas.microsoft.com/office/powerpoint/2010/main" val="34216617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220167-38B5-D8AB-A74A-AC0E80A2ADC4}"/>
              </a:ext>
            </a:extLst>
          </p:cNvPr>
          <p:cNvSpPr txBox="1"/>
          <p:nvPr/>
        </p:nvSpPr>
        <p:spPr>
          <a:xfrm>
            <a:off x="4909750" y="2041841"/>
            <a:ext cx="2372497" cy="1200329"/>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Beginning of Test:</a:t>
            </a:r>
          </a:p>
          <a:p>
            <a:pPr marL="257175" indent="-257175" algn="ctr">
              <a:buAutoNum type="arabicPeriod"/>
            </a:pPr>
            <a:r>
              <a:rPr lang="en-US">
                <a:latin typeface="Arial" panose="020B0604020202020204" pitchFamily="34" charset="0"/>
                <a:cs typeface="Arial" panose="020B0604020202020204" pitchFamily="34" charset="0"/>
              </a:rPr>
              <a:t>Authenticate login</a:t>
            </a:r>
          </a:p>
          <a:p>
            <a:pPr marL="257175" indent="-257175" algn="ctr">
              <a:buAutoNum type="arabicPeriod"/>
            </a:pPr>
            <a:r>
              <a:rPr lang="en-US">
                <a:latin typeface="Arial" panose="020B0604020202020204" pitchFamily="34" charset="0"/>
                <a:cs typeface="Arial" panose="020B0604020202020204" pitchFamily="34" charset="0"/>
              </a:rPr>
              <a:t>Download test content</a:t>
            </a:r>
          </a:p>
        </p:txBody>
      </p:sp>
      <p:sp>
        <p:nvSpPr>
          <p:cNvPr id="5" name="TextBox 4">
            <a:extLst>
              <a:ext uri="{FF2B5EF4-FFF2-40B4-BE49-F238E27FC236}">
                <a16:creationId xmlns:a16="http://schemas.microsoft.com/office/drawing/2014/main" id="{1089542B-7CC8-6AF0-2326-05D135EAFDA9}"/>
              </a:ext>
            </a:extLst>
          </p:cNvPr>
          <p:cNvSpPr txBox="1"/>
          <p:nvPr/>
        </p:nvSpPr>
        <p:spPr>
          <a:xfrm>
            <a:off x="4406763" y="4692231"/>
            <a:ext cx="3378470" cy="923330"/>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End of Test:</a:t>
            </a:r>
          </a:p>
          <a:p>
            <a:pPr algn="ctr"/>
            <a:r>
              <a:rPr lang="en-US">
                <a:latin typeface="Arial" panose="020B0604020202020204" pitchFamily="34" charset="0"/>
                <a:cs typeface="Arial" panose="020B0604020202020204" pitchFamily="34" charset="0"/>
              </a:rPr>
              <a:t>1. Submit responses for scoring</a:t>
            </a:r>
          </a:p>
        </p:txBody>
      </p:sp>
      <p:cxnSp>
        <p:nvCxnSpPr>
          <p:cNvPr id="6" name="Straight Connector 5">
            <a:extLst>
              <a:ext uri="{FF2B5EF4-FFF2-40B4-BE49-F238E27FC236}">
                <a16:creationId xmlns:a16="http://schemas.microsoft.com/office/drawing/2014/main" id="{CE33C388-077A-947A-EDD6-B9F066E21F14}"/>
              </a:ext>
            </a:extLst>
          </p:cNvPr>
          <p:cNvCxnSpPr/>
          <p:nvPr/>
        </p:nvCxnSpPr>
        <p:spPr>
          <a:xfrm>
            <a:off x="4147574" y="3804557"/>
            <a:ext cx="1168400" cy="1"/>
          </a:xfrm>
          <a:prstGeom prst="line">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A15AFD5F-63B7-21DA-0B51-727E2F99E381}"/>
              </a:ext>
            </a:extLst>
          </p:cNvPr>
          <p:cNvCxnSpPr/>
          <p:nvPr/>
        </p:nvCxnSpPr>
        <p:spPr>
          <a:xfrm>
            <a:off x="6766713" y="3809419"/>
            <a:ext cx="1168400" cy="1"/>
          </a:xfrm>
          <a:prstGeom prst="line">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08FEDCF1-16D5-3BB5-91E7-861D9A58167B}"/>
              </a:ext>
            </a:extLst>
          </p:cNvPr>
          <p:cNvSpPr txBox="1"/>
          <p:nvPr/>
        </p:nvSpPr>
        <p:spPr>
          <a:xfrm>
            <a:off x="181435" y="1425820"/>
            <a:ext cx="7722973"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When is internet connectivity required?</a:t>
            </a:r>
          </a:p>
        </p:txBody>
      </p:sp>
      <p:sp>
        <p:nvSpPr>
          <p:cNvPr id="13" name="Title 1">
            <a:extLst>
              <a:ext uri="{FF2B5EF4-FFF2-40B4-BE49-F238E27FC236}">
                <a16:creationId xmlns:a16="http://schemas.microsoft.com/office/drawing/2014/main" id="{89FF4211-1FDF-4C86-C8C7-501138B5C6AC}"/>
              </a:ext>
            </a:extLst>
          </p:cNvPr>
          <p:cNvSpPr txBox="1">
            <a:spLocks/>
          </p:cNvSpPr>
          <p:nvPr/>
        </p:nvSpPr>
        <p:spPr>
          <a:xfrm>
            <a:off x="103238" y="155909"/>
            <a:ext cx="11985523" cy="679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a:lstStyle>
          <a:p>
            <a:r>
              <a:rPr lang="en-US" sz="4000">
                <a:solidFill>
                  <a:schemeClr val="bg1"/>
                </a:solidFill>
                <a:latin typeface="Arial"/>
                <a:cs typeface="Arial"/>
              </a:rPr>
              <a:t>MCAS Student Kiosk: Internet Connectivity </a:t>
            </a:r>
          </a:p>
        </p:txBody>
      </p:sp>
      <p:pic>
        <p:nvPicPr>
          <p:cNvPr id="12" name="Graphic 11" descr="Programmer female with solid fill">
            <a:extLst>
              <a:ext uri="{FF2B5EF4-FFF2-40B4-BE49-F238E27FC236}">
                <a16:creationId xmlns:a16="http://schemas.microsoft.com/office/drawing/2014/main" id="{F43842A0-B4EE-F4FC-81F1-3701815BDB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8497" y="3147333"/>
            <a:ext cx="1114425" cy="1114425"/>
          </a:xfrm>
          <a:prstGeom prst="rect">
            <a:avLst/>
          </a:prstGeom>
        </p:spPr>
      </p:pic>
      <p:pic>
        <p:nvPicPr>
          <p:cNvPr id="14" name="Graphic 13" descr="Syncing cloud with solid fill">
            <a:extLst>
              <a:ext uri="{FF2B5EF4-FFF2-40B4-BE49-F238E27FC236}">
                <a16:creationId xmlns:a16="http://schemas.microsoft.com/office/drawing/2014/main" id="{993FEB66-687E-A492-1B30-E82F128885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43009" y="3347358"/>
            <a:ext cx="914400" cy="914400"/>
          </a:xfrm>
          <a:prstGeom prst="rect">
            <a:avLst/>
          </a:prstGeom>
        </p:spPr>
      </p:pic>
      <p:pic>
        <p:nvPicPr>
          <p:cNvPr id="15" name="Graphic 14" descr="Database with solid fill">
            <a:extLst>
              <a:ext uri="{FF2B5EF4-FFF2-40B4-BE49-F238E27FC236}">
                <a16:creationId xmlns:a16="http://schemas.microsoft.com/office/drawing/2014/main" id="{68DB2178-0BE2-CA5E-EE60-F9811DB417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57257" y="3383357"/>
            <a:ext cx="914400" cy="914400"/>
          </a:xfrm>
          <a:prstGeom prst="rect">
            <a:avLst/>
          </a:prstGeom>
        </p:spPr>
      </p:pic>
      <p:sp>
        <p:nvSpPr>
          <p:cNvPr id="16" name="TextBox 15">
            <a:extLst>
              <a:ext uri="{FF2B5EF4-FFF2-40B4-BE49-F238E27FC236}">
                <a16:creationId xmlns:a16="http://schemas.microsoft.com/office/drawing/2014/main" id="{CF14A8E2-D787-E93D-AAA9-DA667F67B201}"/>
              </a:ext>
            </a:extLst>
          </p:cNvPr>
          <p:cNvSpPr txBox="1"/>
          <p:nvPr/>
        </p:nvSpPr>
        <p:spPr>
          <a:xfrm>
            <a:off x="7935113" y="2935443"/>
            <a:ext cx="1758687" cy="369332"/>
          </a:xfrm>
          <a:prstGeom prst="rect">
            <a:avLst/>
          </a:prstGeom>
          <a:noFill/>
        </p:spPr>
        <p:txBody>
          <a:bodyPr wrap="none" rtlCol="0">
            <a:spAutoFit/>
          </a:bodyPr>
          <a:lstStyle/>
          <a:p>
            <a:r>
              <a:rPr lang="en-US"/>
              <a:t>eMetric Servers</a:t>
            </a:r>
          </a:p>
        </p:txBody>
      </p:sp>
      <p:sp>
        <p:nvSpPr>
          <p:cNvPr id="2" name="TextBox 1">
            <a:extLst>
              <a:ext uri="{FF2B5EF4-FFF2-40B4-BE49-F238E27FC236}">
                <a16:creationId xmlns:a16="http://schemas.microsoft.com/office/drawing/2014/main" id="{790310BE-B20D-0212-B883-4AB39E5D60C4}"/>
              </a:ext>
            </a:extLst>
          </p:cNvPr>
          <p:cNvSpPr txBox="1"/>
          <p:nvPr/>
        </p:nvSpPr>
        <p:spPr>
          <a:xfrm>
            <a:off x="8608275" y="4884886"/>
            <a:ext cx="3480486" cy="1815882"/>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Note: Students with an ASL video accommodation (grade 10 Math, June Science) will need internet connectivity during the test. Content with video (grades 5 and 8 STE) will need to have internet connection to play the video.</a:t>
            </a:r>
          </a:p>
        </p:txBody>
      </p:sp>
      <p:sp>
        <p:nvSpPr>
          <p:cNvPr id="3" name="Slide Number Placeholder 3">
            <a:extLst>
              <a:ext uri="{FF2B5EF4-FFF2-40B4-BE49-F238E27FC236}">
                <a16:creationId xmlns:a16="http://schemas.microsoft.com/office/drawing/2014/main" id="{A7C339F8-2E91-60ED-B6D1-59D3D784EB26}"/>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79</a:t>
            </a:fld>
            <a:endParaRPr lang="en-US"/>
          </a:p>
        </p:txBody>
      </p:sp>
    </p:spTree>
    <p:extLst>
      <p:ext uri="{BB962C8B-B14F-4D97-AF65-F5344CB8AC3E}">
        <p14:creationId xmlns:p14="http://schemas.microsoft.com/office/powerpoint/2010/main" val="4131749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idx="4294967295"/>
          </p:nvPr>
        </p:nvSpPr>
        <p:spPr>
          <a:xfrm>
            <a:off x="3273136" y="2882900"/>
            <a:ext cx="7242464" cy="1092200"/>
          </a:xfrm>
        </p:spPr>
        <p:txBody>
          <a:bodyPr>
            <a:noAutofit/>
          </a:bodyPr>
          <a:lstStyle/>
          <a:p>
            <a:r>
              <a:rPr lang="en-US" sz="4000">
                <a:solidFill>
                  <a:schemeClr val="tx1"/>
                </a:solidFill>
              </a:rPr>
              <a:t>1. </a:t>
            </a:r>
            <a:r>
              <a:rPr lang="en-US" altLang="zh-CN" sz="4000">
                <a:solidFill>
                  <a:schemeClr val="tx1"/>
                </a:solidFill>
              </a:rPr>
              <a:t>Updates for 2025–26 </a:t>
            </a:r>
            <a:br>
              <a:rPr lang="zh-CN" altLang="en-US" sz="4000">
                <a:solidFill>
                  <a:schemeClr val="tx1"/>
                </a:solidFill>
              </a:rPr>
            </a:br>
            <a:endParaRPr lang="en-US" sz="4000">
              <a:solidFill>
                <a:schemeClr val="tx1"/>
              </a:solidFill>
            </a:endParaRPr>
          </a:p>
        </p:txBody>
      </p:sp>
      <p:sp>
        <p:nvSpPr>
          <p:cNvPr id="3" name="Slide Number Placeholder 3">
            <a:extLst>
              <a:ext uri="{FF2B5EF4-FFF2-40B4-BE49-F238E27FC236}">
                <a16:creationId xmlns:a16="http://schemas.microsoft.com/office/drawing/2014/main" id="{A4EFCDB5-7CC2-C644-DAF6-41E6515A63F3}"/>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8</a:t>
            </a:fld>
            <a:endParaRPr lang="en-US"/>
          </a:p>
        </p:txBody>
      </p:sp>
    </p:spTree>
    <p:extLst>
      <p:ext uri="{BB962C8B-B14F-4D97-AF65-F5344CB8AC3E}">
        <p14:creationId xmlns:p14="http://schemas.microsoft.com/office/powerpoint/2010/main" val="27443133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248AA-4B11-5C96-E1D9-2D0865E15B47}"/>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78DE0F9A-60EF-013F-7150-798DA2BC909D}"/>
              </a:ext>
            </a:extLst>
          </p:cNvPr>
          <p:cNvSpPr txBox="1">
            <a:spLocks/>
          </p:cNvSpPr>
          <p:nvPr/>
        </p:nvSpPr>
        <p:spPr>
          <a:xfrm>
            <a:off x="103238" y="155909"/>
            <a:ext cx="11985523" cy="679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a:lstStyle>
          <a:p>
            <a:r>
              <a:rPr lang="en-US" sz="3600">
                <a:solidFill>
                  <a:schemeClr val="bg1"/>
                </a:solidFill>
                <a:latin typeface="Arial"/>
                <a:cs typeface="Arial"/>
              </a:rPr>
              <a:t>MCAS Student Kiosk: Loss of Internet Connectivity During Testing</a:t>
            </a:r>
          </a:p>
        </p:txBody>
      </p:sp>
      <p:sp>
        <p:nvSpPr>
          <p:cNvPr id="16" name="Rectangle 15">
            <a:extLst>
              <a:ext uri="{FF2B5EF4-FFF2-40B4-BE49-F238E27FC236}">
                <a16:creationId xmlns:a16="http://schemas.microsoft.com/office/drawing/2014/main" id="{D0702015-FC2E-9DFB-9CBE-9A867CE96B92}"/>
              </a:ext>
            </a:extLst>
          </p:cNvPr>
          <p:cNvSpPr/>
          <p:nvPr/>
        </p:nvSpPr>
        <p:spPr>
          <a:xfrm>
            <a:off x="103238" y="1371600"/>
            <a:ext cx="2792150" cy="13067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Student with Internet Connectivity</a:t>
            </a:r>
          </a:p>
        </p:txBody>
      </p:sp>
      <p:pic>
        <p:nvPicPr>
          <p:cNvPr id="18" name="Graphic 17" descr="Programmer female with solid fill">
            <a:extLst>
              <a:ext uri="{FF2B5EF4-FFF2-40B4-BE49-F238E27FC236}">
                <a16:creationId xmlns:a16="http://schemas.microsoft.com/office/drawing/2014/main" id="{C404968E-10A0-9569-2EB9-0D97286319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0391" y="1487506"/>
            <a:ext cx="1114425" cy="1114425"/>
          </a:xfrm>
          <a:prstGeom prst="rect">
            <a:avLst/>
          </a:prstGeom>
        </p:spPr>
      </p:pic>
      <p:pic>
        <p:nvPicPr>
          <p:cNvPr id="20" name="Picture 19">
            <a:extLst>
              <a:ext uri="{FF2B5EF4-FFF2-40B4-BE49-F238E27FC236}">
                <a16:creationId xmlns:a16="http://schemas.microsoft.com/office/drawing/2014/main" id="{27A13762-1B7A-A38E-7A09-0665F95652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7870" y="1300170"/>
            <a:ext cx="724378" cy="557214"/>
          </a:xfrm>
          <a:prstGeom prst="rect">
            <a:avLst/>
          </a:prstGeom>
        </p:spPr>
      </p:pic>
      <p:pic>
        <p:nvPicPr>
          <p:cNvPr id="22" name="Graphic 21" descr="Database with solid fill">
            <a:extLst>
              <a:ext uri="{FF2B5EF4-FFF2-40B4-BE49-F238E27FC236}">
                <a16:creationId xmlns:a16="http://schemas.microsoft.com/office/drawing/2014/main" id="{66B9436C-8E38-3540-F302-4A2B77F2E3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31303" y="1763966"/>
            <a:ext cx="914400" cy="914400"/>
          </a:xfrm>
          <a:prstGeom prst="rect">
            <a:avLst/>
          </a:prstGeom>
        </p:spPr>
      </p:pic>
      <p:sp>
        <p:nvSpPr>
          <p:cNvPr id="23" name="TextBox 22">
            <a:extLst>
              <a:ext uri="{FF2B5EF4-FFF2-40B4-BE49-F238E27FC236}">
                <a16:creationId xmlns:a16="http://schemas.microsoft.com/office/drawing/2014/main" id="{A61354C9-CB07-3793-6E1F-09FC690C7C59}"/>
              </a:ext>
            </a:extLst>
          </p:cNvPr>
          <p:cNvSpPr txBox="1"/>
          <p:nvPr/>
        </p:nvSpPr>
        <p:spPr>
          <a:xfrm>
            <a:off x="9909159" y="1316052"/>
            <a:ext cx="1800493" cy="369332"/>
          </a:xfrm>
          <a:prstGeom prst="rect">
            <a:avLst/>
          </a:prstGeom>
          <a:noFill/>
        </p:spPr>
        <p:txBody>
          <a:bodyPr wrap="none" rtlCol="0">
            <a:spAutoFit/>
          </a:bodyPr>
          <a:lstStyle/>
          <a:p>
            <a:r>
              <a:rPr lang="en-US" err="1">
                <a:latin typeface="Arial" panose="020B0604020202020204" pitchFamily="34" charset="0"/>
                <a:cs typeface="Arial" panose="020B0604020202020204" pitchFamily="34" charset="0"/>
              </a:rPr>
              <a:t>eMetric</a:t>
            </a:r>
            <a:r>
              <a:rPr lang="en-US">
                <a:latin typeface="Arial" panose="020B0604020202020204" pitchFamily="34" charset="0"/>
                <a:cs typeface="Arial" panose="020B0604020202020204" pitchFamily="34" charset="0"/>
              </a:rPr>
              <a:t> Servers</a:t>
            </a:r>
          </a:p>
        </p:txBody>
      </p:sp>
      <p:pic>
        <p:nvPicPr>
          <p:cNvPr id="25" name="Graphic 24" descr="Syncing cloud with solid fill">
            <a:extLst>
              <a:ext uri="{FF2B5EF4-FFF2-40B4-BE49-F238E27FC236}">
                <a16:creationId xmlns:a16="http://schemas.microsoft.com/office/drawing/2014/main" id="{A5341F6D-F8EC-8112-C9BA-5E99646823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54795" y="1896115"/>
            <a:ext cx="914400" cy="914400"/>
          </a:xfrm>
          <a:prstGeom prst="rect">
            <a:avLst/>
          </a:prstGeom>
        </p:spPr>
      </p:pic>
      <p:sp>
        <p:nvSpPr>
          <p:cNvPr id="28" name="TextBox 27">
            <a:extLst>
              <a:ext uri="{FF2B5EF4-FFF2-40B4-BE49-F238E27FC236}">
                <a16:creationId xmlns:a16="http://schemas.microsoft.com/office/drawing/2014/main" id="{58B2709D-08F6-40AF-400A-DE56B2403428}"/>
              </a:ext>
            </a:extLst>
          </p:cNvPr>
          <p:cNvSpPr txBox="1"/>
          <p:nvPr/>
        </p:nvSpPr>
        <p:spPr>
          <a:xfrm>
            <a:off x="6732651" y="948702"/>
            <a:ext cx="1758687" cy="923330"/>
          </a:xfrm>
          <a:prstGeom prst="rect">
            <a:avLst/>
          </a:prstGeom>
          <a:solidFill>
            <a:schemeClr val="bg1"/>
          </a:solidFill>
        </p:spPr>
        <p:txBody>
          <a:bodyPr wrap="square" rtlCol="0">
            <a:spAutoFit/>
          </a:bodyPr>
          <a:lstStyle/>
          <a:p>
            <a:pPr algn="ctr"/>
            <a:r>
              <a:rPr lang="en-US">
                <a:latin typeface="Arial" panose="020B0604020202020204" pitchFamily="34" charset="0"/>
                <a:cs typeface="Arial" panose="020B0604020202020204" pitchFamily="34" charset="0"/>
              </a:rPr>
              <a:t>Responses Sync every 45–90 seconds</a:t>
            </a:r>
          </a:p>
        </p:txBody>
      </p:sp>
      <p:sp>
        <p:nvSpPr>
          <p:cNvPr id="29" name="Rectangle 28">
            <a:extLst>
              <a:ext uri="{FF2B5EF4-FFF2-40B4-BE49-F238E27FC236}">
                <a16:creationId xmlns:a16="http://schemas.microsoft.com/office/drawing/2014/main" id="{6A3F3E12-28BB-921B-640E-0DC3641D663F}"/>
              </a:ext>
            </a:extLst>
          </p:cNvPr>
          <p:cNvSpPr/>
          <p:nvPr/>
        </p:nvSpPr>
        <p:spPr>
          <a:xfrm>
            <a:off x="123188" y="3534548"/>
            <a:ext cx="2792150" cy="13067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Student with no Internet Connectivity</a:t>
            </a:r>
          </a:p>
        </p:txBody>
      </p:sp>
      <p:pic>
        <p:nvPicPr>
          <p:cNvPr id="30" name="Graphic 29" descr="Programmer female with solid fill">
            <a:extLst>
              <a:ext uri="{FF2B5EF4-FFF2-40B4-BE49-F238E27FC236}">
                <a16:creationId xmlns:a16="http://schemas.microsoft.com/office/drawing/2014/main" id="{EA944C13-2FCD-F8F7-9001-76A22FA98F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9824" y="3423721"/>
            <a:ext cx="1114425" cy="1114425"/>
          </a:xfrm>
          <a:prstGeom prst="rect">
            <a:avLst/>
          </a:prstGeom>
        </p:spPr>
      </p:pic>
      <p:cxnSp>
        <p:nvCxnSpPr>
          <p:cNvPr id="32" name="Straight Arrow Connector 31">
            <a:extLst>
              <a:ext uri="{FF2B5EF4-FFF2-40B4-BE49-F238E27FC236}">
                <a16:creationId xmlns:a16="http://schemas.microsoft.com/office/drawing/2014/main" id="{507EFDD2-2F52-F8D9-0AD8-819399E3BE24}"/>
              </a:ext>
            </a:extLst>
          </p:cNvPr>
          <p:cNvCxnSpPr/>
          <p:nvPr/>
        </p:nvCxnSpPr>
        <p:spPr>
          <a:xfrm>
            <a:off x="5034634" y="2328862"/>
            <a:ext cx="15587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8428007-C2CC-E02B-0F9E-79F1E63E5958}"/>
              </a:ext>
            </a:extLst>
          </p:cNvPr>
          <p:cNvCxnSpPr/>
          <p:nvPr/>
        </p:nvCxnSpPr>
        <p:spPr>
          <a:xfrm>
            <a:off x="4992710" y="3980933"/>
            <a:ext cx="15587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9934ED9-FCCE-599A-771A-4B494C6C80F7}"/>
              </a:ext>
            </a:extLst>
          </p:cNvPr>
          <p:cNvCxnSpPr/>
          <p:nvPr/>
        </p:nvCxnSpPr>
        <p:spPr>
          <a:xfrm>
            <a:off x="8374198" y="2328862"/>
            <a:ext cx="15587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42" name="Graphic 41" descr="Warning with solid fill">
            <a:extLst>
              <a:ext uri="{FF2B5EF4-FFF2-40B4-BE49-F238E27FC236}">
                <a16:creationId xmlns:a16="http://schemas.microsoft.com/office/drawing/2014/main" id="{41C18777-993C-350B-6CE3-2E70830A5A6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90753" y="3640616"/>
            <a:ext cx="914400" cy="914400"/>
          </a:xfrm>
          <a:prstGeom prst="rect">
            <a:avLst/>
          </a:prstGeom>
        </p:spPr>
      </p:pic>
      <p:pic>
        <p:nvPicPr>
          <p:cNvPr id="44" name="Graphic 43" descr="Database with solid fill">
            <a:extLst>
              <a:ext uri="{FF2B5EF4-FFF2-40B4-BE49-F238E27FC236}">
                <a16:creationId xmlns:a16="http://schemas.microsoft.com/office/drawing/2014/main" id="{72BEF306-DA3C-7C7B-46F0-03CAB75E00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31303" y="3793866"/>
            <a:ext cx="914400" cy="914400"/>
          </a:xfrm>
          <a:prstGeom prst="rect">
            <a:avLst/>
          </a:prstGeom>
        </p:spPr>
      </p:pic>
      <p:sp>
        <p:nvSpPr>
          <p:cNvPr id="45" name="TextBox 44">
            <a:extLst>
              <a:ext uri="{FF2B5EF4-FFF2-40B4-BE49-F238E27FC236}">
                <a16:creationId xmlns:a16="http://schemas.microsoft.com/office/drawing/2014/main" id="{9C6FB4B6-BCD3-4D56-B4BD-C0D6529E4318}"/>
              </a:ext>
            </a:extLst>
          </p:cNvPr>
          <p:cNvSpPr txBox="1"/>
          <p:nvPr/>
        </p:nvSpPr>
        <p:spPr>
          <a:xfrm>
            <a:off x="9909159" y="3408101"/>
            <a:ext cx="1758687" cy="369332"/>
          </a:xfrm>
          <a:prstGeom prst="rect">
            <a:avLst/>
          </a:prstGeom>
          <a:noFill/>
        </p:spPr>
        <p:txBody>
          <a:bodyPr wrap="none" rtlCol="0">
            <a:spAutoFit/>
          </a:bodyPr>
          <a:lstStyle/>
          <a:p>
            <a:r>
              <a:rPr lang="en-US"/>
              <a:t>eMetric Servers</a:t>
            </a:r>
          </a:p>
        </p:txBody>
      </p:sp>
      <p:sp>
        <p:nvSpPr>
          <p:cNvPr id="61" name="Rectangle 60">
            <a:extLst>
              <a:ext uri="{FF2B5EF4-FFF2-40B4-BE49-F238E27FC236}">
                <a16:creationId xmlns:a16="http://schemas.microsoft.com/office/drawing/2014/main" id="{8BD5C6F2-3FF0-60E2-29D0-B48872646148}"/>
              </a:ext>
            </a:extLst>
          </p:cNvPr>
          <p:cNvSpPr/>
          <p:nvPr/>
        </p:nvSpPr>
        <p:spPr>
          <a:xfrm>
            <a:off x="121488" y="5532395"/>
            <a:ext cx="2792150" cy="12156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Student with restored Internet Connectivity</a:t>
            </a:r>
          </a:p>
        </p:txBody>
      </p:sp>
      <p:pic>
        <p:nvPicPr>
          <p:cNvPr id="62" name="Graphic 61" descr="Programmer female with solid fill">
            <a:extLst>
              <a:ext uri="{FF2B5EF4-FFF2-40B4-BE49-F238E27FC236}">
                <a16:creationId xmlns:a16="http://schemas.microsoft.com/office/drawing/2014/main" id="{3B359767-029A-8B62-E678-38524C47CD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5168" y="5375035"/>
            <a:ext cx="1114425" cy="1114425"/>
          </a:xfrm>
          <a:prstGeom prst="rect">
            <a:avLst/>
          </a:prstGeom>
        </p:spPr>
      </p:pic>
      <p:cxnSp>
        <p:nvCxnSpPr>
          <p:cNvPr id="63" name="Straight Arrow Connector 62">
            <a:extLst>
              <a:ext uri="{FF2B5EF4-FFF2-40B4-BE49-F238E27FC236}">
                <a16:creationId xmlns:a16="http://schemas.microsoft.com/office/drawing/2014/main" id="{6E0E852F-02D9-FD27-DF4B-455B81C668F7}"/>
              </a:ext>
            </a:extLst>
          </p:cNvPr>
          <p:cNvCxnSpPr/>
          <p:nvPr/>
        </p:nvCxnSpPr>
        <p:spPr>
          <a:xfrm>
            <a:off x="5034634" y="6389448"/>
            <a:ext cx="15587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66" name="Graphic 65" descr="Database with solid fill">
            <a:extLst>
              <a:ext uri="{FF2B5EF4-FFF2-40B4-BE49-F238E27FC236}">
                <a16:creationId xmlns:a16="http://schemas.microsoft.com/office/drawing/2014/main" id="{F170CB43-13B6-E74A-92D4-2FF89A3B50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83688" y="5932248"/>
            <a:ext cx="914400" cy="914400"/>
          </a:xfrm>
          <a:prstGeom prst="rect">
            <a:avLst/>
          </a:prstGeom>
        </p:spPr>
      </p:pic>
      <p:sp>
        <p:nvSpPr>
          <p:cNvPr id="67" name="TextBox 66">
            <a:extLst>
              <a:ext uri="{FF2B5EF4-FFF2-40B4-BE49-F238E27FC236}">
                <a16:creationId xmlns:a16="http://schemas.microsoft.com/office/drawing/2014/main" id="{F5BAD0B5-B767-BAAC-A05B-A40DD32D525D}"/>
              </a:ext>
            </a:extLst>
          </p:cNvPr>
          <p:cNvSpPr txBox="1"/>
          <p:nvPr/>
        </p:nvSpPr>
        <p:spPr>
          <a:xfrm>
            <a:off x="9932968" y="5546483"/>
            <a:ext cx="1758687" cy="369332"/>
          </a:xfrm>
          <a:prstGeom prst="rect">
            <a:avLst/>
          </a:prstGeom>
          <a:noFill/>
        </p:spPr>
        <p:txBody>
          <a:bodyPr wrap="none" rtlCol="0">
            <a:spAutoFit/>
          </a:bodyPr>
          <a:lstStyle/>
          <a:p>
            <a:r>
              <a:rPr lang="en-US"/>
              <a:t>eMetric Servers</a:t>
            </a:r>
          </a:p>
        </p:txBody>
      </p:sp>
      <p:pic>
        <p:nvPicPr>
          <p:cNvPr id="69" name="Graphic 68" descr="Syncing cloud with solid fill">
            <a:extLst>
              <a:ext uri="{FF2B5EF4-FFF2-40B4-BE49-F238E27FC236}">
                <a16:creationId xmlns:a16="http://schemas.microsoft.com/office/drawing/2014/main" id="{1ECD82FC-286D-B0C7-C0A6-7ABFF322305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90753" y="5823542"/>
            <a:ext cx="914400" cy="914400"/>
          </a:xfrm>
          <a:prstGeom prst="rect">
            <a:avLst/>
          </a:prstGeom>
        </p:spPr>
      </p:pic>
      <p:cxnSp>
        <p:nvCxnSpPr>
          <p:cNvPr id="70" name="Straight Arrow Connector 69">
            <a:extLst>
              <a:ext uri="{FF2B5EF4-FFF2-40B4-BE49-F238E27FC236}">
                <a16:creationId xmlns:a16="http://schemas.microsoft.com/office/drawing/2014/main" id="{7BBA6282-B5C6-77C6-B21F-DC20357E34F0}"/>
              </a:ext>
            </a:extLst>
          </p:cNvPr>
          <p:cNvCxnSpPr/>
          <p:nvPr/>
        </p:nvCxnSpPr>
        <p:spPr>
          <a:xfrm>
            <a:off x="8350389" y="6410406"/>
            <a:ext cx="15587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72" name="Picture 71">
            <a:extLst>
              <a:ext uri="{FF2B5EF4-FFF2-40B4-BE49-F238E27FC236}">
                <a16:creationId xmlns:a16="http://schemas.microsoft.com/office/drawing/2014/main" id="{FA200278-0591-0E07-E10D-139405F691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3321" y="5509084"/>
            <a:ext cx="724378" cy="557214"/>
          </a:xfrm>
          <a:prstGeom prst="rect">
            <a:avLst/>
          </a:prstGeom>
        </p:spPr>
      </p:pic>
      <p:pic>
        <p:nvPicPr>
          <p:cNvPr id="74" name="Graphic 73" descr="Open folder with solid fill">
            <a:extLst>
              <a:ext uri="{FF2B5EF4-FFF2-40B4-BE49-F238E27FC236}">
                <a16:creationId xmlns:a16="http://schemas.microsoft.com/office/drawing/2014/main" id="{B2AEEB27-AAD7-3519-DBA1-3E058743BD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990223" y="4251855"/>
            <a:ext cx="914400" cy="914400"/>
          </a:xfrm>
          <a:prstGeom prst="rect">
            <a:avLst/>
          </a:prstGeom>
        </p:spPr>
      </p:pic>
      <p:cxnSp>
        <p:nvCxnSpPr>
          <p:cNvPr id="76" name="Straight Arrow Connector 75">
            <a:extLst>
              <a:ext uri="{FF2B5EF4-FFF2-40B4-BE49-F238E27FC236}">
                <a16:creationId xmlns:a16="http://schemas.microsoft.com/office/drawing/2014/main" id="{34DB3C39-022D-7D9C-EDE7-83E722CF8AF0}"/>
              </a:ext>
            </a:extLst>
          </p:cNvPr>
          <p:cNvCxnSpPr>
            <a:cxnSpLocks/>
          </p:cNvCxnSpPr>
          <p:nvPr/>
        </p:nvCxnSpPr>
        <p:spPr>
          <a:xfrm flipH="1">
            <a:off x="4992710" y="4251066"/>
            <a:ext cx="15587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82" name="Graphic 81" descr="Open folder outline">
            <a:extLst>
              <a:ext uri="{FF2B5EF4-FFF2-40B4-BE49-F238E27FC236}">
                <a16:creationId xmlns:a16="http://schemas.microsoft.com/office/drawing/2014/main" id="{E49747C3-6D26-DFFC-91CD-CD89B738D0A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102905" y="6066298"/>
            <a:ext cx="914400" cy="914400"/>
          </a:xfrm>
          <a:prstGeom prst="rect">
            <a:avLst/>
          </a:prstGeom>
        </p:spPr>
      </p:pic>
      <p:pic>
        <p:nvPicPr>
          <p:cNvPr id="84" name="Picture 83">
            <a:extLst>
              <a:ext uri="{FF2B5EF4-FFF2-40B4-BE49-F238E27FC236}">
                <a16:creationId xmlns:a16="http://schemas.microsoft.com/office/drawing/2014/main" id="{E47E897C-6830-7E05-77D0-6F1206A54F2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274820" y="3326293"/>
            <a:ext cx="521379" cy="547448"/>
          </a:xfrm>
          <a:prstGeom prst="rect">
            <a:avLst/>
          </a:prstGeom>
        </p:spPr>
      </p:pic>
      <p:sp>
        <p:nvSpPr>
          <p:cNvPr id="2" name="TextBox 1">
            <a:extLst>
              <a:ext uri="{FF2B5EF4-FFF2-40B4-BE49-F238E27FC236}">
                <a16:creationId xmlns:a16="http://schemas.microsoft.com/office/drawing/2014/main" id="{50A999E2-E467-DABA-E97A-A3C2B69C6C94}"/>
              </a:ext>
            </a:extLst>
          </p:cNvPr>
          <p:cNvSpPr txBox="1"/>
          <p:nvPr/>
        </p:nvSpPr>
        <p:spPr>
          <a:xfrm>
            <a:off x="4140316" y="600076"/>
            <a:ext cx="1301889" cy="738664"/>
          </a:xfrm>
          <a:prstGeom prst="rect">
            <a:avLst/>
          </a:prstGeom>
          <a:solidFill>
            <a:schemeClr val="bg1"/>
          </a:solidFill>
        </p:spPr>
        <p:txBody>
          <a:bodyPr wrap="square" rtlCol="0">
            <a:spAutoFit/>
          </a:bodyPr>
          <a:lstStyle/>
          <a:p>
            <a:r>
              <a:rPr lang="en-US" sz="1400">
                <a:latin typeface="Arial" panose="020B0604020202020204" pitchFamily="34" charset="0"/>
                <a:cs typeface="Arial" panose="020B0604020202020204" pitchFamily="34" charset="0"/>
              </a:rPr>
              <a:t>Internet connectivity indicator</a:t>
            </a:r>
          </a:p>
        </p:txBody>
      </p:sp>
      <p:sp>
        <p:nvSpPr>
          <p:cNvPr id="3" name="Slide Number Placeholder 3">
            <a:extLst>
              <a:ext uri="{FF2B5EF4-FFF2-40B4-BE49-F238E27FC236}">
                <a16:creationId xmlns:a16="http://schemas.microsoft.com/office/drawing/2014/main" id="{5ADB90DD-E830-1618-A7A4-045500371EFC}"/>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80</a:t>
            </a:fld>
            <a:endParaRPr lang="en-US"/>
          </a:p>
        </p:txBody>
      </p:sp>
    </p:spTree>
    <p:extLst>
      <p:ext uri="{BB962C8B-B14F-4D97-AF65-F5344CB8AC3E}">
        <p14:creationId xmlns:p14="http://schemas.microsoft.com/office/powerpoint/2010/main" val="32732458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31C5B-B3E2-5E75-9743-9B09FDDBCF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11984B-F740-F1FD-4B2D-E4D76C0B4D30}"/>
              </a:ext>
            </a:extLst>
          </p:cNvPr>
          <p:cNvSpPr txBox="1">
            <a:spLocks/>
          </p:cNvSpPr>
          <p:nvPr/>
        </p:nvSpPr>
        <p:spPr>
          <a:xfrm>
            <a:off x="0" y="0"/>
            <a:ext cx="11985523" cy="679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a:lstStyle>
          <a:p>
            <a:r>
              <a:rPr lang="en-US" sz="3600">
                <a:solidFill>
                  <a:schemeClr val="bg1"/>
                </a:solidFill>
                <a:latin typeface="Arial"/>
                <a:cs typeface="Arial"/>
              </a:rPr>
              <a:t>MCAS Student Kiosk: Finish the Test with No Connectivity</a:t>
            </a:r>
          </a:p>
        </p:txBody>
      </p:sp>
      <p:pic>
        <p:nvPicPr>
          <p:cNvPr id="84" name="Graphic 83" descr="Programmer female with solid fill">
            <a:extLst>
              <a:ext uri="{FF2B5EF4-FFF2-40B4-BE49-F238E27FC236}">
                <a16:creationId xmlns:a16="http://schemas.microsoft.com/office/drawing/2014/main" id="{83F27B29-55B1-D659-C252-F1E0DDD955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34208" y="1264851"/>
            <a:ext cx="1114425" cy="1114425"/>
          </a:xfrm>
          <a:prstGeom prst="rect">
            <a:avLst/>
          </a:prstGeom>
        </p:spPr>
      </p:pic>
      <p:pic>
        <p:nvPicPr>
          <p:cNvPr id="85" name="Graphic 84" descr="Open folder with solid fill">
            <a:extLst>
              <a:ext uri="{FF2B5EF4-FFF2-40B4-BE49-F238E27FC236}">
                <a16:creationId xmlns:a16="http://schemas.microsoft.com/office/drawing/2014/main" id="{5EC0144E-6E96-9BEB-D016-8C7619E76B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34607" y="2092985"/>
            <a:ext cx="914400" cy="914400"/>
          </a:xfrm>
          <a:prstGeom prst="rect">
            <a:avLst/>
          </a:prstGeom>
        </p:spPr>
      </p:pic>
      <p:pic>
        <p:nvPicPr>
          <p:cNvPr id="86" name="Picture 85">
            <a:extLst>
              <a:ext uri="{FF2B5EF4-FFF2-40B4-BE49-F238E27FC236}">
                <a16:creationId xmlns:a16="http://schemas.microsoft.com/office/drawing/2014/main" id="{D95AD3AA-5FB2-8E3D-7C6F-5E5F36FC65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9204" y="1167423"/>
            <a:ext cx="521379" cy="547448"/>
          </a:xfrm>
          <a:prstGeom prst="rect">
            <a:avLst/>
          </a:prstGeom>
        </p:spPr>
      </p:pic>
      <p:sp>
        <p:nvSpPr>
          <p:cNvPr id="87" name="Rectangle 86">
            <a:extLst>
              <a:ext uri="{FF2B5EF4-FFF2-40B4-BE49-F238E27FC236}">
                <a16:creationId xmlns:a16="http://schemas.microsoft.com/office/drawing/2014/main" id="{9C3D91AF-6DB4-5FC6-D9B1-C7DCA7FDBFDC}"/>
              </a:ext>
            </a:extLst>
          </p:cNvPr>
          <p:cNvSpPr/>
          <p:nvPr/>
        </p:nvSpPr>
        <p:spPr>
          <a:xfrm>
            <a:off x="123188" y="1072510"/>
            <a:ext cx="2792150" cy="13067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Student finishes test with no Internet Connectivity</a:t>
            </a:r>
          </a:p>
        </p:txBody>
      </p:sp>
      <p:pic>
        <p:nvPicPr>
          <p:cNvPr id="89" name="Graphic 88" descr="Office worker female with solid fill">
            <a:extLst>
              <a:ext uri="{FF2B5EF4-FFF2-40B4-BE49-F238E27FC236}">
                <a16:creationId xmlns:a16="http://schemas.microsoft.com/office/drawing/2014/main" id="{76620A00-E88A-FCAD-1B48-560A100099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93542" y="1222359"/>
            <a:ext cx="1190146" cy="1190146"/>
          </a:xfrm>
          <a:prstGeom prst="rect">
            <a:avLst/>
          </a:prstGeom>
        </p:spPr>
      </p:pic>
      <p:cxnSp>
        <p:nvCxnSpPr>
          <p:cNvPr id="90" name="Straight Arrow Connector 89">
            <a:extLst>
              <a:ext uri="{FF2B5EF4-FFF2-40B4-BE49-F238E27FC236}">
                <a16:creationId xmlns:a16="http://schemas.microsoft.com/office/drawing/2014/main" id="{F72E1A56-C249-656E-CD53-4458752DA613}"/>
              </a:ext>
            </a:extLst>
          </p:cNvPr>
          <p:cNvCxnSpPr>
            <a:cxnSpLocks/>
          </p:cNvCxnSpPr>
          <p:nvPr/>
        </p:nvCxnSpPr>
        <p:spPr>
          <a:xfrm>
            <a:off x="6267097" y="2091094"/>
            <a:ext cx="2083292" cy="18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D367A942-458E-F2B3-EC4D-E7037D9D1F82}"/>
              </a:ext>
            </a:extLst>
          </p:cNvPr>
          <p:cNvSpPr/>
          <p:nvPr/>
        </p:nvSpPr>
        <p:spPr>
          <a:xfrm>
            <a:off x="90045" y="4093123"/>
            <a:ext cx="2792150" cy="13067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Test Administrator on Student Device with Internet Connectivity</a:t>
            </a:r>
          </a:p>
        </p:txBody>
      </p:sp>
      <p:pic>
        <p:nvPicPr>
          <p:cNvPr id="92" name="Graphic 91" descr="Office worker female with solid fill">
            <a:extLst>
              <a:ext uri="{FF2B5EF4-FFF2-40B4-BE49-F238E27FC236}">
                <a16:creationId xmlns:a16="http://schemas.microsoft.com/office/drawing/2014/main" id="{8E421C60-EE3F-5FF5-3107-51506C10500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28277" y="4302903"/>
            <a:ext cx="1206330" cy="1206330"/>
          </a:xfrm>
          <a:prstGeom prst="rect">
            <a:avLst/>
          </a:prstGeom>
        </p:spPr>
      </p:pic>
      <p:sp>
        <p:nvSpPr>
          <p:cNvPr id="94" name="TextBox 93">
            <a:extLst>
              <a:ext uri="{FF2B5EF4-FFF2-40B4-BE49-F238E27FC236}">
                <a16:creationId xmlns:a16="http://schemas.microsoft.com/office/drawing/2014/main" id="{99571DF7-3D79-D9F2-0240-81A37FACC8FA}"/>
              </a:ext>
            </a:extLst>
          </p:cNvPr>
          <p:cNvSpPr txBox="1"/>
          <p:nvPr/>
        </p:nvSpPr>
        <p:spPr>
          <a:xfrm>
            <a:off x="5733629" y="1099831"/>
            <a:ext cx="2986561" cy="923330"/>
          </a:xfrm>
          <a:prstGeom prst="rect">
            <a:avLst/>
          </a:prstGeom>
          <a:solidFill>
            <a:schemeClr val="bg1"/>
          </a:solidFill>
        </p:spPr>
        <p:txBody>
          <a:bodyPr wrap="square" rtlCol="0">
            <a:spAutoFit/>
          </a:bodyPr>
          <a:lstStyle/>
          <a:p>
            <a:pPr algn="ctr"/>
            <a:r>
              <a:rPr lang="en-US">
                <a:latin typeface="Arial" panose="020B0604020202020204" pitchFamily="34" charset="0"/>
                <a:cs typeface="Arial" panose="020B0604020202020204" pitchFamily="34" charset="0"/>
              </a:rPr>
              <a:t>Student turns in test and receives prompt to notify test administrator</a:t>
            </a:r>
          </a:p>
        </p:txBody>
      </p:sp>
      <p:pic>
        <p:nvPicPr>
          <p:cNvPr id="95" name="Picture 94">
            <a:extLst>
              <a:ext uri="{FF2B5EF4-FFF2-40B4-BE49-F238E27FC236}">
                <a16:creationId xmlns:a16="http://schemas.microsoft.com/office/drawing/2014/main" id="{8D6CEFDD-0113-95CB-0831-E65E2765EF8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06259" y="4200546"/>
            <a:ext cx="724378" cy="557214"/>
          </a:xfrm>
          <a:prstGeom prst="rect">
            <a:avLst/>
          </a:prstGeom>
        </p:spPr>
      </p:pic>
      <p:sp>
        <p:nvSpPr>
          <p:cNvPr id="96" name="TextBox 95">
            <a:extLst>
              <a:ext uri="{FF2B5EF4-FFF2-40B4-BE49-F238E27FC236}">
                <a16:creationId xmlns:a16="http://schemas.microsoft.com/office/drawing/2014/main" id="{14F1D01F-A0ED-A1AF-E552-573035FD9681}"/>
              </a:ext>
            </a:extLst>
          </p:cNvPr>
          <p:cNvSpPr txBox="1"/>
          <p:nvPr/>
        </p:nvSpPr>
        <p:spPr>
          <a:xfrm>
            <a:off x="5616706" y="5732217"/>
            <a:ext cx="4147310" cy="923330"/>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Test administrator uses student testing device and relaunches the MCAS Student Kiosk</a:t>
            </a:r>
          </a:p>
        </p:txBody>
      </p:sp>
      <p:cxnSp>
        <p:nvCxnSpPr>
          <p:cNvPr id="98" name="Straight Arrow Connector 97">
            <a:extLst>
              <a:ext uri="{FF2B5EF4-FFF2-40B4-BE49-F238E27FC236}">
                <a16:creationId xmlns:a16="http://schemas.microsoft.com/office/drawing/2014/main" id="{72A28486-11A1-A8FB-4EDB-E7166C896702}"/>
              </a:ext>
            </a:extLst>
          </p:cNvPr>
          <p:cNvCxnSpPr/>
          <p:nvPr/>
        </p:nvCxnSpPr>
        <p:spPr>
          <a:xfrm>
            <a:off x="5034634" y="5275017"/>
            <a:ext cx="15587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99" name="Graphic 98" descr="Database with solid fill">
            <a:extLst>
              <a:ext uri="{FF2B5EF4-FFF2-40B4-BE49-F238E27FC236}">
                <a16:creationId xmlns:a16="http://schemas.microsoft.com/office/drawing/2014/main" id="{204EB50D-A958-0F34-824D-914C509AC3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83688" y="4817817"/>
            <a:ext cx="914400" cy="914400"/>
          </a:xfrm>
          <a:prstGeom prst="rect">
            <a:avLst/>
          </a:prstGeom>
        </p:spPr>
      </p:pic>
      <p:sp>
        <p:nvSpPr>
          <p:cNvPr id="100" name="TextBox 99">
            <a:extLst>
              <a:ext uri="{FF2B5EF4-FFF2-40B4-BE49-F238E27FC236}">
                <a16:creationId xmlns:a16="http://schemas.microsoft.com/office/drawing/2014/main" id="{CB4007C2-1415-AC1D-E3EF-8F6E5BA259CD}"/>
              </a:ext>
            </a:extLst>
          </p:cNvPr>
          <p:cNvSpPr txBox="1"/>
          <p:nvPr/>
        </p:nvSpPr>
        <p:spPr>
          <a:xfrm>
            <a:off x="9932968" y="4432052"/>
            <a:ext cx="1758687" cy="369332"/>
          </a:xfrm>
          <a:prstGeom prst="rect">
            <a:avLst/>
          </a:prstGeom>
          <a:noFill/>
        </p:spPr>
        <p:txBody>
          <a:bodyPr wrap="none" rtlCol="0">
            <a:spAutoFit/>
          </a:bodyPr>
          <a:lstStyle/>
          <a:p>
            <a:r>
              <a:rPr lang="en-US"/>
              <a:t>eMetric Servers</a:t>
            </a:r>
          </a:p>
        </p:txBody>
      </p:sp>
      <p:pic>
        <p:nvPicPr>
          <p:cNvPr id="101" name="Graphic 100" descr="Syncing cloud with solid fill">
            <a:extLst>
              <a:ext uri="{FF2B5EF4-FFF2-40B4-BE49-F238E27FC236}">
                <a16:creationId xmlns:a16="http://schemas.microsoft.com/office/drawing/2014/main" id="{5DD1F353-0BB6-DE57-F5DB-4D47776A84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090753" y="4709111"/>
            <a:ext cx="914400" cy="914400"/>
          </a:xfrm>
          <a:prstGeom prst="rect">
            <a:avLst/>
          </a:prstGeom>
        </p:spPr>
      </p:pic>
      <p:cxnSp>
        <p:nvCxnSpPr>
          <p:cNvPr id="102" name="Straight Arrow Connector 101">
            <a:extLst>
              <a:ext uri="{FF2B5EF4-FFF2-40B4-BE49-F238E27FC236}">
                <a16:creationId xmlns:a16="http://schemas.microsoft.com/office/drawing/2014/main" id="{94201926-6873-AFF0-7F9F-118150EF1954}"/>
              </a:ext>
            </a:extLst>
          </p:cNvPr>
          <p:cNvCxnSpPr/>
          <p:nvPr/>
        </p:nvCxnSpPr>
        <p:spPr>
          <a:xfrm>
            <a:off x="8350389" y="5295975"/>
            <a:ext cx="15587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03" name="Graphic 102" descr="Open folder outline">
            <a:extLst>
              <a:ext uri="{FF2B5EF4-FFF2-40B4-BE49-F238E27FC236}">
                <a16:creationId xmlns:a16="http://schemas.microsoft.com/office/drawing/2014/main" id="{EE562B89-5A09-C5DC-F181-6D1EDC6D1F1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102905" y="4951867"/>
            <a:ext cx="914400" cy="914400"/>
          </a:xfrm>
          <a:prstGeom prst="rect">
            <a:avLst/>
          </a:prstGeom>
        </p:spPr>
      </p:pic>
      <p:sp>
        <p:nvSpPr>
          <p:cNvPr id="3" name="TextBox 2">
            <a:extLst>
              <a:ext uri="{FF2B5EF4-FFF2-40B4-BE49-F238E27FC236}">
                <a16:creationId xmlns:a16="http://schemas.microsoft.com/office/drawing/2014/main" id="{8E0C1EA8-A9D7-EDDA-D09E-107419BACDDD}"/>
              </a:ext>
            </a:extLst>
          </p:cNvPr>
          <p:cNvSpPr txBox="1"/>
          <p:nvPr/>
        </p:nvSpPr>
        <p:spPr>
          <a:xfrm>
            <a:off x="4432112" y="570922"/>
            <a:ext cx="1301889" cy="738664"/>
          </a:xfrm>
          <a:prstGeom prst="rect">
            <a:avLst/>
          </a:prstGeom>
          <a:solidFill>
            <a:schemeClr val="bg1"/>
          </a:solidFill>
        </p:spPr>
        <p:txBody>
          <a:bodyPr wrap="square" rtlCol="0">
            <a:spAutoFit/>
          </a:bodyPr>
          <a:lstStyle/>
          <a:p>
            <a:r>
              <a:rPr lang="en-US" sz="1400">
                <a:latin typeface="Arial" panose="020B0604020202020204" pitchFamily="34" charset="0"/>
                <a:cs typeface="Arial" panose="020B0604020202020204" pitchFamily="34" charset="0"/>
              </a:rPr>
              <a:t>Internet connectivity indicator</a:t>
            </a:r>
          </a:p>
        </p:txBody>
      </p:sp>
      <p:sp>
        <p:nvSpPr>
          <p:cNvPr id="4" name="Slide Number Placeholder 3">
            <a:extLst>
              <a:ext uri="{FF2B5EF4-FFF2-40B4-BE49-F238E27FC236}">
                <a16:creationId xmlns:a16="http://schemas.microsoft.com/office/drawing/2014/main" id="{A1D0E3CE-A86C-9981-ED87-0DE395B19447}"/>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81</a:t>
            </a:fld>
            <a:endParaRPr lang="en-US"/>
          </a:p>
        </p:txBody>
      </p:sp>
    </p:spTree>
    <p:extLst>
      <p:ext uri="{BB962C8B-B14F-4D97-AF65-F5344CB8AC3E}">
        <p14:creationId xmlns:p14="http://schemas.microsoft.com/office/powerpoint/2010/main" val="14198694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E147-E8B4-16EB-9959-0D43D3F14698}"/>
              </a:ext>
            </a:extLst>
          </p:cNvPr>
          <p:cNvSpPr txBox="1">
            <a:spLocks/>
          </p:cNvSpPr>
          <p:nvPr/>
        </p:nvSpPr>
        <p:spPr>
          <a:xfrm>
            <a:off x="103238" y="169069"/>
            <a:ext cx="11985523" cy="679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a:lstStyle>
          <a:p>
            <a:r>
              <a:rPr lang="en-US" sz="4000">
                <a:solidFill>
                  <a:schemeClr val="bg1"/>
                </a:solidFill>
                <a:latin typeface="Arial" panose="020B0604020202020204" pitchFamily="34" charset="0"/>
                <a:cs typeface="Arial" panose="020B0604020202020204" pitchFamily="34" charset="0"/>
              </a:rPr>
              <a:t>Loss of Network Connectivity Procedure Summary</a:t>
            </a:r>
          </a:p>
        </p:txBody>
      </p:sp>
      <p:sp>
        <p:nvSpPr>
          <p:cNvPr id="3" name="Content Placeholder 2">
            <a:extLst>
              <a:ext uri="{FF2B5EF4-FFF2-40B4-BE49-F238E27FC236}">
                <a16:creationId xmlns:a16="http://schemas.microsoft.com/office/drawing/2014/main" id="{44C77FC9-E05C-9150-8A1E-B1C21F42BEBE}"/>
              </a:ext>
            </a:extLst>
          </p:cNvPr>
          <p:cNvSpPr txBox="1">
            <a:spLocks/>
          </p:cNvSpPr>
          <p:nvPr/>
        </p:nvSpPr>
        <p:spPr>
          <a:xfrm>
            <a:off x="204049" y="1487253"/>
            <a:ext cx="10729488" cy="5057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00"/>
              </a:buClr>
            </a:pPr>
            <a:r>
              <a:rPr lang="en-US" sz="2400">
                <a:solidFill>
                  <a:srgbClr val="000000"/>
                </a:solidFill>
                <a:latin typeface="Arial" panose="020B0604020202020204" pitchFamily="34" charset="0"/>
                <a:cs typeface="Arial" panose="020B0604020202020204" pitchFamily="34" charset="0"/>
              </a:rPr>
              <a:t>If a student finishes and is ready to turn in the test while offline (prior to the network being restored):</a:t>
            </a:r>
          </a:p>
          <a:p>
            <a:pPr lvl="1">
              <a:buClr>
                <a:srgbClr val="000000"/>
              </a:buClr>
              <a:buFont typeface="Arial" panose="020B0604020202020204" pitchFamily="34" charset="0"/>
              <a:buChar char="•"/>
            </a:pPr>
            <a:r>
              <a:rPr lang="en-US" sz="2000">
                <a:solidFill>
                  <a:srgbClr val="000000"/>
                </a:solidFill>
                <a:latin typeface="Arial" panose="020B0604020202020204" pitchFamily="34" charset="0"/>
                <a:cs typeface="Arial" panose="020B0604020202020204" pitchFamily="34" charset="0"/>
              </a:rPr>
              <a:t>Allow student to turn in test. </a:t>
            </a:r>
          </a:p>
          <a:p>
            <a:pPr lvl="1">
              <a:buClr>
                <a:srgbClr val="000000"/>
              </a:buClr>
              <a:buFont typeface="Arial" panose="020B0604020202020204" pitchFamily="34" charset="0"/>
              <a:buChar char="•"/>
            </a:pPr>
            <a:r>
              <a:rPr lang="en-US" sz="2000">
                <a:solidFill>
                  <a:srgbClr val="000000"/>
                </a:solidFill>
                <a:latin typeface="Arial"/>
                <a:cs typeface="Segoe UI"/>
              </a:rPr>
              <a:t>The student will receive a message to notify the test administrator.</a:t>
            </a:r>
            <a:endParaRPr lang="en-US" sz="2000">
              <a:solidFill>
                <a:srgbClr val="000000"/>
              </a:solidFill>
              <a:latin typeface="Arial" panose="020B0604020202020204" pitchFamily="34" charset="0"/>
              <a:cs typeface="Arial" panose="020B0604020202020204" pitchFamily="34" charset="0"/>
            </a:endParaRPr>
          </a:p>
          <a:p>
            <a:pPr lvl="1">
              <a:buClr>
                <a:srgbClr val="000000"/>
              </a:buClr>
              <a:buFont typeface="Arial" panose="020B0604020202020204" pitchFamily="34" charset="0"/>
              <a:buChar char="•"/>
            </a:pPr>
            <a:r>
              <a:rPr lang="en-US" sz="2000">
                <a:solidFill>
                  <a:srgbClr val="000000"/>
                </a:solidFill>
                <a:latin typeface="Arial" panose="020B0604020202020204" pitchFamily="34" charset="0"/>
                <a:cs typeface="Arial" panose="020B0604020202020204" pitchFamily="34" charset="0"/>
              </a:rPr>
              <a:t>Record the exact device the student is testing on. </a:t>
            </a:r>
          </a:p>
          <a:p>
            <a:pPr lvl="1">
              <a:buClr>
                <a:srgbClr val="000000"/>
              </a:buClr>
              <a:buFont typeface="Arial" panose="020B0604020202020204" pitchFamily="34" charset="0"/>
              <a:buChar char="•"/>
            </a:pPr>
            <a:r>
              <a:rPr lang="en-US" sz="2000">
                <a:solidFill>
                  <a:srgbClr val="000000"/>
                </a:solidFill>
                <a:latin typeface="Arial" panose="020B0604020202020204" pitchFamily="34" charset="0"/>
                <a:cs typeface="Arial" panose="020B0604020202020204" pitchFamily="34" charset="0"/>
              </a:rPr>
              <a:t>Ensure no network management tools or system maintenance will alter that device’s files or configuration. </a:t>
            </a:r>
          </a:p>
          <a:p>
            <a:pPr lvl="1">
              <a:buClr>
                <a:srgbClr val="000000"/>
              </a:buClr>
              <a:buFont typeface="Arial" panose="020B0604020202020204" pitchFamily="34" charset="0"/>
              <a:buChar char="•"/>
            </a:pPr>
            <a:r>
              <a:rPr lang="en-US" sz="2000">
                <a:solidFill>
                  <a:srgbClr val="000000"/>
                </a:solidFill>
                <a:latin typeface="Arial" panose="020B0604020202020204" pitchFamily="34" charset="0"/>
                <a:cs typeface="Arial" panose="020B0604020202020204" pitchFamily="34" charset="0"/>
              </a:rPr>
              <a:t>When network connectivity is restored, t</a:t>
            </a:r>
            <a:r>
              <a:rPr lang="en-US" sz="2000">
                <a:solidFill>
                  <a:srgbClr val="000000"/>
                </a:solidFill>
                <a:latin typeface="Arial"/>
                <a:cs typeface="Segoe UI"/>
              </a:rPr>
              <a:t>he test administrator will need to resume internet connectivity and relaunch the MCAS Student Kiosk on the original testing device. (If you can see the student login page, the saved responses have synced.)</a:t>
            </a:r>
          </a:p>
          <a:p>
            <a:pPr marL="514350" indent="-342900">
              <a:buClr>
                <a:srgbClr val="000000"/>
              </a:buClr>
            </a:pPr>
            <a:r>
              <a:rPr lang="en-US" sz="2400">
                <a:solidFill>
                  <a:srgbClr val="000000"/>
                </a:solidFill>
                <a:latin typeface="Arial" panose="020B0604020202020204" pitchFamily="34" charset="0"/>
                <a:cs typeface="Arial" panose="020B0604020202020204" pitchFamily="34" charset="0"/>
              </a:rPr>
              <a:t>Verify the student now shows as Finished on the Test Scheduling page in the MCAS Portal for this test. The Progress View tab will also show all responses as answered. </a:t>
            </a:r>
          </a:p>
          <a:p>
            <a:pPr marL="514350" indent="-342900">
              <a:buClr>
                <a:srgbClr val="000000"/>
              </a:buClr>
            </a:pPr>
            <a:endParaRPr lang="en-US" sz="2800">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B2C6C16-4584-C486-C498-4C27A718E84A}"/>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82</a:t>
            </a:fld>
            <a:endParaRPr lang="en-US"/>
          </a:p>
        </p:txBody>
      </p:sp>
    </p:spTree>
    <p:extLst>
      <p:ext uri="{BB962C8B-B14F-4D97-AF65-F5344CB8AC3E}">
        <p14:creationId xmlns:p14="http://schemas.microsoft.com/office/powerpoint/2010/main" val="42684497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AB9A6-C67F-29A4-4E27-8548F7DB027E}"/>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9A6945D-B1A6-7B80-863C-E7D1521CA7C8}"/>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a:extLst>
              <a:ext uri="{FF2B5EF4-FFF2-40B4-BE49-F238E27FC236}">
                <a16:creationId xmlns:a16="http://schemas.microsoft.com/office/drawing/2014/main" id="{294BE0CD-E13C-58F0-8EA5-2A3B67DFA0B5}"/>
              </a:ext>
            </a:extLst>
          </p:cNvPr>
          <p:cNvSpPr>
            <a:spLocks noGrp="1"/>
          </p:cNvSpPr>
          <p:nvPr>
            <p:ph idx="1"/>
          </p:nvPr>
        </p:nvSpPr>
        <p:spPr/>
        <p:txBody>
          <a:bodyPr anchor="ctr"/>
          <a:lstStyle/>
          <a:p>
            <a:pPr algn="ctr">
              <a:buNone/>
            </a:pPr>
            <a:r>
              <a:rPr lang="en-US" sz="4000">
                <a:solidFill>
                  <a:schemeClr val="tx1"/>
                </a:solidFill>
                <a:latin typeface="Arial" panose="020B0604020202020204" pitchFamily="34" charset="0"/>
                <a:cs typeface="Arial" panose="020B0604020202020204" pitchFamily="34" charset="0"/>
              </a:rPr>
              <a:t>Use the “Q&amp;A” feature </a:t>
            </a:r>
            <a:br>
              <a:rPr lang="en-US" sz="4000">
                <a:solidFill>
                  <a:schemeClr val="tx1"/>
                </a:solidFill>
                <a:latin typeface="Arial" panose="020B0604020202020204" pitchFamily="34" charset="0"/>
                <a:cs typeface="Arial" panose="020B0604020202020204" pitchFamily="34" charset="0"/>
              </a:rPr>
            </a:br>
            <a:r>
              <a:rPr lang="en-US" sz="4000">
                <a:solidFill>
                  <a:schemeClr val="tx1"/>
                </a:solidFill>
                <a:latin typeface="Arial" panose="020B0604020202020204" pitchFamily="34" charset="0"/>
                <a:cs typeface="Arial" panose="020B0604020202020204" pitchFamily="34" charset="0"/>
              </a:rPr>
              <a:t>to ask questions. </a:t>
            </a:r>
          </a:p>
        </p:txBody>
      </p:sp>
      <p:sp>
        <p:nvSpPr>
          <p:cNvPr id="2" name="Slide Number Placeholder 1">
            <a:extLst>
              <a:ext uri="{FF2B5EF4-FFF2-40B4-BE49-F238E27FC236}">
                <a16:creationId xmlns:a16="http://schemas.microsoft.com/office/drawing/2014/main" id="{94B7B3DC-C00E-1B36-FEC6-CFE9493E91C7}"/>
              </a:ext>
            </a:extLst>
          </p:cNvPr>
          <p:cNvSpPr>
            <a:spLocks noGrp="1"/>
          </p:cNvSpPr>
          <p:nvPr>
            <p:ph type="sldNum" sz="quarter" idx="12"/>
          </p:nvPr>
        </p:nvSpPr>
        <p:spPr>
          <a:prstGeom prst="rect">
            <a:avLst/>
          </a:prstGeom>
        </p:spPr>
        <p:txBody>
          <a:bodyPr vert="horz" lIns="91440" tIns="45720" rIns="91440" bIns="45720" rtlCol="0" anchor="ctr"/>
          <a:lstStyle>
            <a:defPPr>
              <a:defRPr lang="zh-CN"/>
            </a:defPPr>
            <a:lvl1pPr marL="0" algn="r" defTabSz="914400" rtl="0" eaLnBrk="1" latinLnBrk="0" hangingPunct="1">
              <a:defRPr sz="1400" b="1" i="0" kern="1200">
                <a:solidFill>
                  <a:srgbClr val="1E478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A8D22E-6BC5-9E47-900C-2BB94685D9F5}" type="slidenum">
              <a:rPr lang="en-US" smtClean="0"/>
              <a:pPr/>
              <a:t>83</a:t>
            </a:fld>
            <a:endParaRPr lang="en-US"/>
          </a:p>
        </p:txBody>
      </p:sp>
      <p:grpSp>
        <p:nvGrpSpPr>
          <p:cNvPr id="10" name="Group 9" descr="Image displays Q and A icon">
            <a:extLst>
              <a:ext uri="{FF2B5EF4-FFF2-40B4-BE49-F238E27FC236}">
                <a16:creationId xmlns:a16="http://schemas.microsoft.com/office/drawing/2014/main" id="{1C0C923B-C9A2-5C4B-546A-9495BF387697}"/>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1B9228E1-4C8E-906F-FAE8-0E21B963515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4EED6A90-2352-5BC6-175A-E22BC879C678}"/>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3655AE1B-15C4-615A-3E1C-5C1385AA71A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2793" y="396579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5643619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idx="4294967295"/>
          </p:nvPr>
        </p:nvSpPr>
        <p:spPr>
          <a:xfrm>
            <a:off x="3148444" y="2882900"/>
            <a:ext cx="7367155" cy="1092200"/>
          </a:xfrm>
        </p:spPr>
        <p:txBody>
          <a:bodyPr>
            <a:normAutofit fontScale="90000"/>
          </a:bodyPr>
          <a:lstStyle/>
          <a:p>
            <a:r>
              <a:rPr lang="en-US">
                <a:solidFill>
                  <a:schemeClr val="tx1"/>
                </a:solidFill>
              </a:rPr>
              <a:t>7</a:t>
            </a:r>
            <a:r>
              <a:rPr lang="en-US">
                <a:solidFill>
                  <a:schemeClr val="tx1"/>
                </a:solidFill>
                <a:latin typeface="Arial" panose="020B0604020202020204" pitchFamily="34" charset="0"/>
                <a:cs typeface="Arial" panose="020B0604020202020204" pitchFamily="34" charset="0"/>
              </a:rPr>
              <a:t>. Resources, Support, and Next Steps</a:t>
            </a:r>
          </a:p>
        </p:txBody>
      </p:sp>
      <p:sp>
        <p:nvSpPr>
          <p:cNvPr id="3" name="Slide Number Placeholder 3">
            <a:extLst>
              <a:ext uri="{FF2B5EF4-FFF2-40B4-BE49-F238E27FC236}">
                <a16:creationId xmlns:a16="http://schemas.microsoft.com/office/drawing/2014/main" id="{A2D942A8-F543-1F72-4E8F-6BC51B9D2BE8}"/>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84</a:t>
            </a:fld>
            <a:endParaRPr lang="en-US"/>
          </a:p>
        </p:txBody>
      </p:sp>
    </p:spTree>
    <p:extLst>
      <p:ext uri="{BB962C8B-B14F-4D97-AF65-F5344CB8AC3E}">
        <p14:creationId xmlns:p14="http://schemas.microsoft.com/office/powerpoint/2010/main" val="19983681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66B0-67AC-4CB2-BBC2-A8595DA2C47C}"/>
              </a:ext>
            </a:extLst>
          </p:cNvPr>
          <p:cNvSpPr>
            <a:spLocks noGrp="1"/>
          </p:cNvSpPr>
          <p:nvPr>
            <p:ph type="title"/>
          </p:nvPr>
        </p:nvSpPr>
        <p:spPr/>
        <p:txBody>
          <a:bodyPr>
            <a:normAutofit/>
          </a:bodyPr>
          <a:lstStyle/>
          <a:p>
            <a:r>
              <a:rPr lang="en-US" sz="4400">
                <a:solidFill>
                  <a:schemeClr val="bg1"/>
                </a:solidFill>
                <a:cs typeface="Segoe UI" pitchFamily="34" charset="0"/>
              </a:rPr>
              <a:t>Additional Resources</a:t>
            </a:r>
          </a:p>
        </p:txBody>
      </p:sp>
      <p:graphicFrame>
        <p:nvGraphicFramePr>
          <p:cNvPr id="6" name="Content Placeholder 5">
            <a:extLst>
              <a:ext uri="{FF2B5EF4-FFF2-40B4-BE49-F238E27FC236}">
                <a16:creationId xmlns:a16="http://schemas.microsoft.com/office/drawing/2014/main" id="{542CEC8D-B89A-4DB6-818C-8F3A9CC6214F}"/>
              </a:ext>
            </a:extLst>
          </p:cNvPr>
          <p:cNvGraphicFramePr>
            <a:graphicFrameLocks noGrp="1"/>
          </p:cNvGraphicFramePr>
          <p:nvPr>
            <p:ph idx="1"/>
            <p:extLst>
              <p:ext uri="{D42A27DB-BD31-4B8C-83A1-F6EECF244321}">
                <p14:modId xmlns:p14="http://schemas.microsoft.com/office/powerpoint/2010/main" val="4111646438"/>
              </p:ext>
            </p:extLst>
          </p:nvPr>
        </p:nvGraphicFramePr>
        <p:xfrm>
          <a:off x="173038" y="1590675"/>
          <a:ext cx="11890374" cy="5171248"/>
        </p:xfrm>
        <a:graphic>
          <a:graphicData uri="http://schemas.openxmlformats.org/drawingml/2006/table">
            <a:tbl>
              <a:tblPr firstRow="1" bandRow="1">
                <a:tableStyleId>{5C22544A-7EE6-4342-B048-85BDC9FD1C3A}</a:tableStyleId>
              </a:tblPr>
              <a:tblGrid>
                <a:gridCol w="5709374">
                  <a:extLst>
                    <a:ext uri="{9D8B030D-6E8A-4147-A177-3AD203B41FA5}">
                      <a16:colId xmlns:a16="http://schemas.microsoft.com/office/drawing/2014/main" val="693765042"/>
                    </a:ext>
                  </a:extLst>
                </a:gridCol>
                <a:gridCol w="6181000">
                  <a:extLst>
                    <a:ext uri="{9D8B030D-6E8A-4147-A177-3AD203B41FA5}">
                      <a16:colId xmlns:a16="http://schemas.microsoft.com/office/drawing/2014/main" val="4077489660"/>
                    </a:ext>
                  </a:extLst>
                </a:gridCol>
              </a:tblGrid>
              <a:tr h="373768">
                <a:tc>
                  <a:txBody>
                    <a:bodyPr/>
                    <a:lstStyle/>
                    <a:p>
                      <a:pPr marL="0" algn="l" defTabSz="914126" rtl="0" eaLnBrk="1" latinLnBrk="0" hangingPunct="1"/>
                      <a:r>
                        <a:rPr lang="en-US" sz="2000" b="1" kern="1200">
                          <a:solidFill>
                            <a:schemeClr val="lt1"/>
                          </a:solidFill>
                          <a:latin typeface="Arial" panose="020B0604020202020204" pitchFamily="34" charset="0"/>
                          <a:ea typeface="+mn-ea"/>
                          <a:cs typeface="Arial" panose="020B0604020202020204" pitchFamily="34" charset="0"/>
                        </a:rPr>
                        <a:t>Resource</a:t>
                      </a:r>
                    </a:p>
                  </a:txBody>
                  <a:tcPr/>
                </a:tc>
                <a:tc>
                  <a:txBody>
                    <a:bodyPr/>
                    <a:lstStyle/>
                    <a:p>
                      <a:pPr marL="0" algn="l" defTabSz="914126" rtl="0" eaLnBrk="1" latinLnBrk="0" hangingPunct="1"/>
                      <a:r>
                        <a:rPr lang="en-US" sz="2000" b="1" kern="1200">
                          <a:solidFill>
                            <a:schemeClr val="lt1"/>
                          </a:solidFill>
                          <a:latin typeface="Arial" panose="020B0604020202020204" pitchFamily="34" charset="0"/>
                          <a:ea typeface="+mn-ea"/>
                          <a:cs typeface="Arial" panose="020B0604020202020204" pitchFamily="34" charset="0"/>
                        </a:rPr>
                        <a:t>Location</a:t>
                      </a:r>
                    </a:p>
                  </a:txBody>
                  <a:tcPr/>
                </a:tc>
                <a:extLst>
                  <a:ext uri="{0D108BD9-81ED-4DB2-BD59-A6C34878D82A}">
                    <a16:rowId xmlns:a16="http://schemas.microsoft.com/office/drawing/2014/main" val="2087652330"/>
                  </a:ext>
                </a:extLst>
              </a:tr>
              <a:tr h="402519">
                <a:tc>
                  <a:txBody>
                    <a:bodyPr/>
                    <a:lstStyle/>
                    <a:p>
                      <a:pPr marL="0" algn="l" defTabSz="914126" rtl="0" eaLnBrk="1" latinLnBrk="0" hangingPunct="1"/>
                      <a:r>
                        <a:rPr lang="en-US" sz="2200" kern="1200">
                          <a:solidFill>
                            <a:schemeClr val="dk1"/>
                          </a:solidFill>
                          <a:latin typeface="Arial" panose="020B0604020202020204" pitchFamily="34" charset="0"/>
                          <a:ea typeface="+mn-ea"/>
                          <a:cs typeface="Arial" panose="020B0604020202020204" pitchFamily="34" charset="0"/>
                        </a:rPr>
                        <a:t>MCAS Resource Center </a:t>
                      </a:r>
                    </a:p>
                  </a:txBody>
                  <a:tcPr/>
                </a:tc>
                <a:tc>
                  <a:txBody>
                    <a:bodyPr/>
                    <a:lstStyle/>
                    <a:p>
                      <a:r>
                        <a:rPr lang="en-US" sz="2200">
                          <a:latin typeface="Arial" panose="020B0604020202020204" pitchFamily="34" charset="0"/>
                          <a:cs typeface="Arial" panose="020B0604020202020204" pitchFamily="34" charset="0"/>
                          <a:hlinkClick r:id="rId3"/>
                        </a:rPr>
                        <a:t>mcas.onlinehelp.cognia.org </a:t>
                      </a:r>
                      <a:endParaRPr lang="en-US" sz="2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0032679"/>
                  </a:ext>
                </a:extLst>
              </a:tr>
              <a:tr h="582503">
                <a:tc>
                  <a:txBody>
                    <a:bodyPr/>
                    <a:lstStyle/>
                    <a:p>
                      <a:pPr marL="0" algn="l" defTabSz="914126" rtl="0" eaLnBrk="1" latinLnBrk="0" hangingPunct="1"/>
                      <a:r>
                        <a:rPr lang="en-US" sz="2200" kern="1200">
                          <a:solidFill>
                            <a:schemeClr val="dk1"/>
                          </a:solidFill>
                          <a:latin typeface="Arial" panose="020B0604020202020204" pitchFamily="34" charset="0"/>
                          <a:ea typeface="+mn-ea"/>
                          <a:cs typeface="Arial" panose="020B0604020202020204" pitchFamily="34" charset="0"/>
                        </a:rPr>
                        <a:t>MCAS Portal user guides </a:t>
                      </a:r>
                    </a:p>
                  </a:txBody>
                  <a:tcPr/>
                </a:tc>
                <a:tc>
                  <a:txBody>
                    <a:bodyPr/>
                    <a:lstStyle/>
                    <a:p>
                      <a:r>
                        <a:rPr lang="en-US" sz="2200">
                          <a:latin typeface="Arial" panose="020B0604020202020204" pitchFamily="34" charset="0"/>
                          <a:cs typeface="Arial" panose="020B0604020202020204" pitchFamily="34" charset="0"/>
                          <a:hlinkClick r:id="rId4"/>
                        </a:rPr>
                        <a:t>https://mcas.onlinehelp.cognia.org/portal/</a:t>
                      </a:r>
                      <a:r>
                        <a:rPr lang="en-US" sz="22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405862612"/>
                  </a:ext>
                </a:extLst>
              </a:tr>
              <a:tr h="1840087">
                <a:tc>
                  <a:txBody>
                    <a:bodyPr/>
                    <a:lstStyle/>
                    <a:p>
                      <a:pPr marL="0" algn="l" defTabSz="914126" rtl="0" eaLnBrk="1" latinLnBrk="0" hangingPunct="1"/>
                      <a:r>
                        <a:rPr lang="en-US" sz="2200" kern="1200">
                          <a:solidFill>
                            <a:schemeClr val="dk1"/>
                          </a:solidFill>
                          <a:latin typeface="Arial" panose="020B0604020202020204" pitchFamily="34" charset="0"/>
                          <a:ea typeface="+mn-ea"/>
                          <a:cs typeface="Arial" panose="020B0604020202020204" pitchFamily="34" charset="0"/>
                        </a:rPr>
                        <a:t>Technology Information</a:t>
                      </a:r>
                    </a:p>
                    <a:p>
                      <a:pPr marL="342900" indent="-342900" algn="l" defTabSz="914126" rtl="0" eaLnBrk="1" latinLnBrk="0" hangingPunct="1">
                        <a:buFont typeface="Arial" panose="020B0604020202020204" pitchFamily="34" charset="0"/>
                        <a:buChar char="•"/>
                      </a:pPr>
                      <a:r>
                        <a:rPr lang="en-US" sz="2000" kern="1200">
                          <a:solidFill>
                            <a:schemeClr val="dk1"/>
                          </a:solidFill>
                          <a:latin typeface="Arial" panose="020B0604020202020204" pitchFamily="34" charset="0"/>
                          <a:ea typeface="+mn-ea"/>
                          <a:cs typeface="Arial" panose="020B0604020202020204" pitchFamily="34" charset="0"/>
                        </a:rPr>
                        <a:t>MCAS Student Kiosk Technology Guide</a:t>
                      </a:r>
                    </a:p>
                    <a:p>
                      <a:pPr marL="0" indent="0" algn="l" defTabSz="914126" rtl="0" eaLnBrk="1" latinLnBrk="0" hangingPunct="1">
                        <a:buFont typeface="Arial" panose="020B0604020202020204" pitchFamily="34" charset="0"/>
                        <a:buNone/>
                      </a:pPr>
                      <a:r>
                        <a:rPr lang="en-US" sz="2000" i="1" kern="1200">
                          <a:solidFill>
                            <a:schemeClr val="dk1"/>
                          </a:solidFill>
                          <a:latin typeface="Arial" panose="020B0604020202020204" pitchFamily="34" charset="0"/>
                          <a:ea typeface="+mn-ea"/>
                          <a:cs typeface="Arial" panose="020B0604020202020204" pitchFamily="34" charset="0"/>
                        </a:rPr>
                        <a:t>(includes Technology Guidelines, instructions for downloading and installing updated kiosks, instructions for Site Readiness and Site Certification, and troubleshooting information)</a:t>
                      </a:r>
                    </a:p>
                  </a:txBody>
                  <a:tcPr/>
                </a:tc>
                <a:tc>
                  <a:txBody>
                    <a:bodyPr/>
                    <a:lstStyle/>
                    <a:p>
                      <a:r>
                        <a:rPr lang="en-US" sz="2200">
                          <a:latin typeface="Arial" panose="020B0604020202020204" pitchFamily="34" charset="0"/>
                          <a:cs typeface="Arial" panose="020B0604020202020204" pitchFamily="34" charset="0"/>
                          <a:hlinkClick r:id="rId5"/>
                        </a:rPr>
                        <a:t>https://mcas.onlinehelp.cognia.org/technology-setup/</a:t>
                      </a:r>
                      <a:r>
                        <a:rPr lang="en-US" sz="22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822600052"/>
                  </a:ext>
                </a:extLst>
              </a:tr>
              <a:tr h="920044">
                <a:tc>
                  <a:txBody>
                    <a:bodyPr/>
                    <a:lstStyle/>
                    <a:p>
                      <a:pPr marL="0" algn="l" defTabSz="914126" rtl="0" eaLnBrk="1" latinLnBrk="0" hangingPunct="1"/>
                      <a:r>
                        <a:rPr lang="en-US" sz="2200" kern="1200">
                          <a:solidFill>
                            <a:schemeClr val="dk1"/>
                          </a:solidFill>
                          <a:latin typeface="Arial" panose="020B0604020202020204" pitchFamily="34" charset="0"/>
                          <a:ea typeface="+mn-ea"/>
                          <a:cs typeface="Arial" panose="020B0604020202020204" pitchFamily="34" charset="0"/>
                        </a:rPr>
                        <a:t>Student Assessment Updates </a:t>
                      </a:r>
                      <a:br>
                        <a:rPr lang="en-US" sz="2400" kern="1200">
                          <a:solidFill>
                            <a:schemeClr val="dk1"/>
                          </a:solidFill>
                          <a:latin typeface="Arial" panose="020B0604020202020204" pitchFamily="34" charset="0"/>
                          <a:ea typeface="+mn-ea"/>
                          <a:cs typeface="Arial" panose="020B0604020202020204" pitchFamily="34" charset="0"/>
                        </a:rPr>
                      </a:br>
                      <a:r>
                        <a:rPr lang="en-US" sz="1800" kern="1200">
                          <a:solidFill>
                            <a:schemeClr val="dk1"/>
                          </a:solidFill>
                          <a:latin typeface="Arial" panose="020B0604020202020204" pitchFamily="34" charset="0"/>
                          <a:ea typeface="+mn-ea"/>
                          <a:cs typeface="Arial" panose="020B0604020202020204" pitchFamily="34" charset="0"/>
                        </a:rPr>
                        <a:t>(Biweekly email with important updates about the MCAS program)</a:t>
                      </a:r>
                      <a:endParaRPr lang="en-US" sz="2200" kern="120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latin typeface="Arial" panose="020B0604020202020204" pitchFamily="34" charset="0"/>
                          <a:cs typeface="Arial" panose="020B0604020202020204" pitchFamily="34" charset="0"/>
                          <a:hlinkClick r:id="rId6"/>
                        </a:rPr>
                        <a:t>www.doe.mass.edu/mcas/updates.html</a:t>
                      </a:r>
                      <a:endParaRPr lang="en-US" sz="2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If you do not already receive this email, subscribe using this link: </a:t>
                      </a:r>
                      <a:r>
                        <a:rPr lang="en-US" sz="1800">
                          <a:latin typeface="Arial" panose="020B0604020202020204" pitchFamily="34" charset="0"/>
                          <a:cs typeface="Arial" panose="020B0604020202020204" pitchFamily="34" charset="0"/>
                          <a:hlinkClick r:id="rId7"/>
                        </a:rPr>
                        <a:t>http://eepurl.com/ghSOhH</a:t>
                      </a:r>
                      <a:r>
                        <a:rPr lang="en-US" sz="18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961812291"/>
                  </a:ext>
                </a:extLst>
              </a:tr>
              <a:tr h="839705">
                <a:tc>
                  <a:txBody>
                    <a:bodyPr/>
                    <a:lstStyle/>
                    <a:p>
                      <a:pPr marL="0" algn="l" defTabSz="914126" rtl="0" eaLnBrk="1" latinLnBrk="0" hangingPunct="1"/>
                      <a:r>
                        <a:rPr lang="en-US" sz="2200" kern="1200">
                          <a:solidFill>
                            <a:schemeClr val="dk1"/>
                          </a:solidFill>
                          <a:latin typeface="Arial" panose="020B0604020202020204" pitchFamily="34" charset="0"/>
                          <a:ea typeface="+mn-ea"/>
                          <a:cs typeface="Arial" panose="020B0604020202020204" pitchFamily="34" charset="0"/>
                        </a:rPr>
                        <a:t>Cybersecurity Resources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cs typeface="Arial" panose="020B0604020202020204" pitchFamily="34" charset="0"/>
                          <a:hlinkClick r:id="rId8"/>
                        </a:rPr>
                        <a:t>https://www.doe.mass.edu/mcas/testadmin/</a:t>
                      </a:r>
                      <a:r>
                        <a:rPr lang="en-US" sz="20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569619784"/>
                  </a:ext>
                </a:extLst>
              </a:tr>
            </a:tbl>
          </a:graphicData>
        </a:graphic>
      </p:graphicFrame>
      <p:sp>
        <p:nvSpPr>
          <p:cNvPr id="3" name="Slide Number Placeholder 3">
            <a:extLst>
              <a:ext uri="{FF2B5EF4-FFF2-40B4-BE49-F238E27FC236}">
                <a16:creationId xmlns:a16="http://schemas.microsoft.com/office/drawing/2014/main" id="{7BA07547-5EA3-4E08-96A9-A8AF430F8B09}"/>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85</a:t>
            </a:fld>
            <a:endParaRPr lang="en-US"/>
          </a:p>
        </p:txBody>
      </p:sp>
    </p:spTree>
    <p:extLst>
      <p:ext uri="{BB962C8B-B14F-4D97-AF65-F5344CB8AC3E}">
        <p14:creationId xmlns:p14="http://schemas.microsoft.com/office/powerpoint/2010/main" val="28559884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1EAC4-00F7-3938-0AC4-BD43E483F4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64EEF6-8974-A3A4-4B2E-9461D2E623F4}"/>
              </a:ext>
            </a:extLst>
          </p:cNvPr>
          <p:cNvSpPr>
            <a:spLocks noGrp="1"/>
          </p:cNvSpPr>
          <p:nvPr>
            <p:ph type="title"/>
          </p:nvPr>
        </p:nvSpPr>
        <p:spPr/>
        <p:txBody>
          <a:bodyPr>
            <a:normAutofit/>
          </a:bodyPr>
          <a:lstStyle/>
          <a:p>
            <a:r>
              <a:rPr lang="en-US" sz="4400">
                <a:solidFill>
                  <a:schemeClr val="bg1"/>
                </a:solidFill>
                <a:cs typeface="Segoe UI" pitchFamily="34" charset="0"/>
              </a:rPr>
              <a:t>Upcoming Training – Fall 2025</a:t>
            </a:r>
          </a:p>
        </p:txBody>
      </p:sp>
      <p:graphicFrame>
        <p:nvGraphicFramePr>
          <p:cNvPr id="6" name="Content Placeholder 5">
            <a:extLst>
              <a:ext uri="{FF2B5EF4-FFF2-40B4-BE49-F238E27FC236}">
                <a16:creationId xmlns:a16="http://schemas.microsoft.com/office/drawing/2014/main" id="{5552DE65-5C77-7CF4-EC4B-B73D2064CC61}"/>
              </a:ext>
            </a:extLst>
          </p:cNvPr>
          <p:cNvGraphicFramePr>
            <a:graphicFrameLocks noGrp="1"/>
          </p:cNvGraphicFramePr>
          <p:nvPr>
            <p:ph idx="1"/>
            <p:extLst>
              <p:ext uri="{D42A27DB-BD31-4B8C-83A1-F6EECF244321}">
                <p14:modId xmlns:p14="http://schemas.microsoft.com/office/powerpoint/2010/main" val="3228600747"/>
              </p:ext>
            </p:extLst>
          </p:nvPr>
        </p:nvGraphicFramePr>
        <p:xfrm>
          <a:off x="173038" y="1590675"/>
          <a:ext cx="11890374" cy="1524000"/>
        </p:xfrm>
        <a:graphic>
          <a:graphicData uri="http://schemas.openxmlformats.org/drawingml/2006/table">
            <a:tbl>
              <a:tblPr firstRow="1" bandRow="1">
                <a:tableStyleId>{5C22544A-7EE6-4342-B048-85BDC9FD1C3A}</a:tableStyleId>
              </a:tblPr>
              <a:tblGrid>
                <a:gridCol w="5709374">
                  <a:extLst>
                    <a:ext uri="{9D8B030D-6E8A-4147-A177-3AD203B41FA5}">
                      <a16:colId xmlns:a16="http://schemas.microsoft.com/office/drawing/2014/main" val="693765042"/>
                    </a:ext>
                  </a:extLst>
                </a:gridCol>
                <a:gridCol w="6181000">
                  <a:extLst>
                    <a:ext uri="{9D8B030D-6E8A-4147-A177-3AD203B41FA5}">
                      <a16:colId xmlns:a16="http://schemas.microsoft.com/office/drawing/2014/main" val="4077489660"/>
                    </a:ext>
                  </a:extLst>
                </a:gridCol>
              </a:tblGrid>
              <a:tr h="385113">
                <a:tc>
                  <a:txBody>
                    <a:bodyPr/>
                    <a:lstStyle/>
                    <a:p>
                      <a:pPr marL="0" algn="l" defTabSz="914126" rtl="0" eaLnBrk="1" latinLnBrk="0" hangingPunct="1"/>
                      <a:r>
                        <a:rPr lang="en-US" sz="3200" b="1" kern="1200">
                          <a:solidFill>
                            <a:schemeClr val="lt1"/>
                          </a:solidFill>
                          <a:latin typeface="Arial" panose="020B0604020202020204" pitchFamily="34" charset="0"/>
                          <a:cs typeface="Arial" panose="020B0604020202020204" pitchFamily="34" charset="0"/>
                        </a:rPr>
                        <a:t>Training</a:t>
                      </a:r>
                      <a:endParaRPr lang="en-US" sz="3200" b="1" kern="1200">
                        <a:solidFill>
                          <a:schemeClr val="lt1"/>
                        </a:solidFill>
                        <a:latin typeface="Arial" panose="020B0604020202020204" pitchFamily="34" charset="0"/>
                        <a:ea typeface="+mn-ea"/>
                        <a:cs typeface="Arial" panose="020B0604020202020204" pitchFamily="34" charset="0"/>
                      </a:endParaRPr>
                    </a:p>
                  </a:txBody>
                  <a:tcPr/>
                </a:tc>
                <a:tc>
                  <a:txBody>
                    <a:bodyPr/>
                    <a:lstStyle/>
                    <a:p>
                      <a:pPr marL="0" algn="l" defTabSz="914126" rtl="0" eaLnBrk="1" latinLnBrk="0" hangingPunct="1"/>
                      <a:r>
                        <a:rPr lang="en-US" sz="3200" b="1" kern="1200">
                          <a:solidFill>
                            <a:schemeClr val="lt1"/>
                          </a:solidFill>
                          <a:latin typeface="Arial" panose="020B0604020202020204" pitchFamily="34" charset="0"/>
                          <a:cs typeface="Arial" panose="020B0604020202020204" pitchFamily="34" charset="0"/>
                        </a:rPr>
                        <a:t>Date</a:t>
                      </a:r>
                      <a:endParaRPr lang="en-US" sz="3200" b="1" kern="120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87652330"/>
                  </a:ext>
                </a:extLst>
              </a:tr>
              <a:tr h="444361">
                <a:tc>
                  <a:txBody>
                    <a:bodyPr/>
                    <a:lstStyle/>
                    <a:p>
                      <a:pPr marL="0" algn="l" defTabSz="914126" rtl="0" eaLnBrk="1" latinLnBrk="0" hangingPunct="1"/>
                      <a:r>
                        <a:rPr lang="en-US" sz="2800" kern="1200">
                          <a:solidFill>
                            <a:schemeClr val="dk1"/>
                          </a:solidFill>
                          <a:latin typeface="Arial" panose="020B0604020202020204" pitchFamily="34" charset="0"/>
                          <a:ea typeface="+mn-ea"/>
                          <a:cs typeface="Arial" panose="020B0604020202020204" pitchFamily="34" charset="0"/>
                        </a:rPr>
                        <a:t>Office Hours for February Science Student Registration</a:t>
                      </a:r>
                    </a:p>
                  </a:txBody>
                  <a:tcPr/>
                </a:tc>
                <a:tc>
                  <a:txBody>
                    <a:bodyPr/>
                    <a:lstStyle/>
                    <a:p>
                      <a:r>
                        <a:rPr lang="en-US" sz="2800">
                          <a:latin typeface="Arial" panose="020B0604020202020204" pitchFamily="34" charset="0"/>
                          <a:cs typeface="Arial" panose="020B0604020202020204" pitchFamily="34" charset="0"/>
                        </a:rPr>
                        <a:t>Thursday, November 20 at </a:t>
                      </a:r>
                      <a:br>
                        <a:rPr lang="en-US" sz="2800">
                          <a:latin typeface="Arial" panose="020B0604020202020204" pitchFamily="34" charset="0"/>
                          <a:cs typeface="Arial" panose="020B0604020202020204" pitchFamily="34" charset="0"/>
                        </a:rPr>
                      </a:br>
                      <a:r>
                        <a:rPr lang="en-US" sz="2800">
                          <a:latin typeface="Arial" panose="020B0604020202020204" pitchFamily="34" charset="0"/>
                          <a:cs typeface="Arial" panose="020B0604020202020204" pitchFamily="34" charset="0"/>
                        </a:rPr>
                        <a:t>9:30–10:30 a.m.</a:t>
                      </a:r>
                    </a:p>
                  </a:txBody>
                  <a:tcPr/>
                </a:tc>
                <a:extLst>
                  <a:ext uri="{0D108BD9-81ED-4DB2-BD59-A6C34878D82A}">
                    <a16:rowId xmlns:a16="http://schemas.microsoft.com/office/drawing/2014/main" val="4236502024"/>
                  </a:ext>
                </a:extLst>
              </a:tr>
            </a:tbl>
          </a:graphicData>
        </a:graphic>
      </p:graphicFrame>
      <p:sp>
        <p:nvSpPr>
          <p:cNvPr id="3" name="Slide Number Placeholder 2">
            <a:extLst>
              <a:ext uri="{FF2B5EF4-FFF2-40B4-BE49-F238E27FC236}">
                <a16:creationId xmlns:a16="http://schemas.microsoft.com/office/drawing/2014/main" id="{C73E0534-3A10-72BE-DE8A-D92C549FF001}"/>
              </a:ext>
            </a:extLst>
          </p:cNvPr>
          <p:cNvSpPr>
            <a:spLocks noGrp="1"/>
          </p:cNvSpPr>
          <p:nvPr>
            <p:ph type="sldNum" sz="quarter" idx="12"/>
          </p:nvPr>
        </p:nvSpPr>
        <p:spPr/>
        <p:txBody>
          <a:bodyPr/>
          <a:lstStyle/>
          <a:p>
            <a:fld id="{68A8D22E-6BC5-9E47-900C-2BB94685D9F5}" type="slidenum">
              <a:rPr lang="en-US" smtClean="0"/>
              <a:t>86</a:t>
            </a:fld>
            <a:endParaRPr lang="en-US"/>
          </a:p>
        </p:txBody>
      </p:sp>
    </p:spTree>
    <p:extLst>
      <p:ext uri="{BB962C8B-B14F-4D97-AF65-F5344CB8AC3E}">
        <p14:creationId xmlns:p14="http://schemas.microsoft.com/office/powerpoint/2010/main" val="39917533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C6DD5-0CBC-27A2-9CE1-816D1AD3ED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F0CB85-30CD-7FDB-AE10-4856837C0DE8}"/>
              </a:ext>
            </a:extLst>
          </p:cNvPr>
          <p:cNvSpPr>
            <a:spLocks noGrp="1"/>
          </p:cNvSpPr>
          <p:nvPr>
            <p:ph type="title"/>
          </p:nvPr>
        </p:nvSpPr>
        <p:spPr/>
        <p:txBody>
          <a:bodyPr>
            <a:normAutofit/>
          </a:bodyPr>
          <a:lstStyle/>
          <a:p>
            <a:r>
              <a:rPr lang="en-US" sz="4400">
                <a:solidFill>
                  <a:schemeClr val="bg1"/>
                </a:solidFill>
                <a:cs typeface="Segoe UI" pitchFamily="34" charset="0"/>
              </a:rPr>
              <a:t>Upcoming Trainings – </a:t>
            </a:r>
            <a:r>
              <a:rPr lang="en-US">
                <a:solidFill>
                  <a:schemeClr val="bg1"/>
                </a:solidFill>
                <a:cs typeface="Segoe UI" pitchFamily="34" charset="0"/>
              </a:rPr>
              <a:t>January 2026</a:t>
            </a:r>
            <a:endParaRPr lang="en-US" sz="4400">
              <a:solidFill>
                <a:schemeClr val="bg1"/>
              </a:solidFill>
              <a:cs typeface="Segoe UI" pitchFamily="34" charset="0"/>
            </a:endParaRPr>
          </a:p>
        </p:txBody>
      </p:sp>
      <p:graphicFrame>
        <p:nvGraphicFramePr>
          <p:cNvPr id="6" name="Content Placeholder 5">
            <a:extLst>
              <a:ext uri="{FF2B5EF4-FFF2-40B4-BE49-F238E27FC236}">
                <a16:creationId xmlns:a16="http://schemas.microsoft.com/office/drawing/2014/main" id="{D240A466-C02A-6C08-56C3-2D0F0080B9DD}"/>
              </a:ext>
            </a:extLst>
          </p:cNvPr>
          <p:cNvGraphicFramePr>
            <a:graphicFrameLocks noGrp="1"/>
          </p:cNvGraphicFramePr>
          <p:nvPr>
            <p:ph idx="1"/>
          </p:nvPr>
        </p:nvGraphicFramePr>
        <p:xfrm>
          <a:off x="173038" y="1590676"/>
          <a:ext cx="11890374" cy="4664127"/>
        </p:xfrm>
        <a:graphic>
          <a:graphicData uri="http://schemas.openxmlformats.org/drawingml/2006/table">
            <a:tbl>
              <a:tblPr firstRow="1" bandRow="1">
                <a:tableStyleId>{5C22544A-7EE6-4342-B048-85BDC9FD1C3A}</a:tableStyleId>
              </a:tblPr>
              <a:tblGrid>
                <a:gridCol w="5709374">
                  <a:extLst>
                    <a:ext uri="{9D8B030D-6E8A-4147-A177-3AD203B41FA5}">
                      <a16:colId xmlns:a16="http://schemas.microsoft.com/office/drawing/2014/main" val="693765042"/>
                    </a:ext>
                  </a:extLst>
                </a:gridCol>
                <a:gridCol w="6181000">
                  <a:extLst>
                    <a:ext uri="{9D8B030D-6E8A-4147-A177-3AD203B41FA5}">
                      <a16:colId xmlns:a16="http://schemas.microsoft.com/office/drawing/2014/main" val="4077489660"/>
                    </a:ext>
                  </a:extLst>
                </a:gridCol>
              </a:tblGrid>
              <a:tr h="378166">
                <a:tc>
                  <a:txBody>
                    <a:bodyPr/>
                    <a:lstStyle/>
                    <a:p>
                      <a:pPr marL="0" algn="l" defTabSz="914126" rtl="0" eaLnBrk="1" latinLnBrk="0" hangingPunct="1"/>
                      <a:r>
                        <a:rPr lang="en-US" sz="2200" b="1" kern="1200">
                          <a:solidFill>
                            <a:schemeClr val="lt1"/>
                          </a:solidFill>
                          <a:latin typeface="Arial" panose="020B0604020202020204" pitchFamily="34" charset="0"/>
                          <a:cs typeface="Arial" panose="020B0604020202020204" pitchFamily="34" charset="0"/>
                        </a:rPr>
                        <a:t>Training</a:t>
                      </a:r>
                      <a:endParaRPr lang="en-US" sz="2200" b="1" kern="1200">
                        <a:solidFill>
                          <a:schemeClr val="lt1"/>
                        </a:solidFill>
                        <a:latin typeface="Arial" panose="020B0604020202020204" pitchFamily="34" charset="0"/>
                        <a:ea typeface="+mn-ea"/>
                        <a:cs typeface="Arial" panose="020B0604020202020204" pitchFamily="34" charset="0"/>
                      </a:endParaRPr>
                    </a:p>
                  </a:txBody>
                  <a:tcPr/>
                </a:tc>
                <a:tc>
                  <a:txBody>
                    <a:bodyPr/>
                    <a:lstStyle/>
                    <a:p>
                      <a:pPr marL="0" algn="l" defTabSz="914126" rtl="0" eaLnBrk="1" latinLnBrk="0" hangingPunct="1"/>
                      <a:r>
                        <a:rPr lang="en-US" sz="2200" b="1" kern="1200">
                          <a:solidFill>
                            <a:schemeClr val="lt1"/>
                          </a:solidFill>
                          <a:latin typeface="Arial" panose="020B0604020202020204" pitchFamily="34" charset="0"/>
                          <a:cs typeface="Arial" panose="020B0604020202020204" pitchFamily="34" charset="0"/>
                        </a:rPr>
                        <a:t>Date</a:t>
                      </a:r>
                      <a:endParaRPr lang="en-US" sz="2200" b="1" kern="120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87652330"/>
                  </a:ext>
                </a:extLst>
              </a:tr>
              <a:tr h="436345">
                <a:tc>
                  <a:txBody>
                    <a:bodyPr/>
                    <a:lstStyle/>
                    <a:p>
                      <a:pPr marL="0" algn="l" defTabSz="914126" rtl="0" eaLnBrk="1" latinLnBrk="0" hangingPunct="1"/>
                      <a:r>
                        <a:rPr lang="en-US" sz="2200" kern="1200" dirty="0">
                          <a:solidFill>
                            <a:schemeClr val="dk1"/>
                          </a:solidFill>
                          <a:latin typeface="Arial" panose="020B0604020202020204" pitchFamily="34" charset="0"/>
                          <a:cs typeface="Arial" panose="020B0604020202020204" pitchFamily="34" charset="0"/>
                        </a:rPr>
                        <a:t>Overview of Student Registration</a:t>
                      </a:r>
                      <a:endParaRPr lang="en-US" sz="22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2200" dirty="0">
                          <a:latin typeface="Arial" panose="020B0604020202020204" pitchFamily="34" charset="0"/>
                          <a:cs typeface="Arial" panose="020B0604020202020204" pitchFamily="34" charset="0"/>
                        </a:rPr>
                        <a:t>Thursday, January 15</a:t>
                      </a:r>
                    </a:p>
                  </a:txBody>
                  <a:tcPr/>
                </a:tc>
                <a:extLst>
                  <a:ext uri="{0D108BD9-81ED-4DB2-BD59-A6C34878D82A}">
                    <a16:rowId xmlns:a16="http://schemas.microsoft.com/office/drawing/2014/main" val="2300032679"/>
                  </a:ext>
                </a:extLst>
              </a:tr>
              <a:tr h="436345">
                <a:tc>
                  <a:txBody>
                    <a:bodyPr/>
                    <a:lstStyle/>
                    <a:p>
                      <a:pPr marL="0" algn="l" defTabSz="914126" rtl="0" eaLnBrk="1" latinLnBrk="0" hangingPunct="1"/>
                      <a:r>
                        <a:rPr lang="en-US" sz="2200" kern="1200" dirty="0">
                          <a:solidFill>
                            <a:schemeClr val="dk1"/>
                          </a:solidFill>
                          <a:latin typeface="Arial" panose="020B0604020202020204" pitchFamily="34" charset="0"/>
                          <a:cs typeface="Arial" panose="020B0604020202020204" pitchFamily="34" charset="0"/>
                        </a:rPr>
                        <a:t>Accessibility and Accommodations</a:t>
                      </a:r>
                    </a:p>
                  </a:txBody>
                  <a:tcPr/>
                </a:tc>
                <a:tc>
                  <a:txBody>
                    <a:bodyPr/>
                    <a:lstStyle/>
                    <a:p>
                      <a:r>
                        <a:rPr lang="en-US" sz="2200" dirty="0">
                          <a:latin typeface="Arial" panose="020B0604020202020204" pitchFamily="34" charset="0"/>
                          <a:cs typeface="Arial" panose="020B0604020202020204" pitchFamily="34" charset="0"/>
                        </a:rPr>
                        <a:t>Wednesday, January 21</a:t>
                      </a:r>
                    </a:p>
                  </a:txBody>
                  <a:tcPr/>
                </a:tc>
                <a:extLst>
                  <a:ext uri="{0D108BD9-81ED-4DB2-BD59-A6C34878D82A}">
                    <a16:rowId xmlns:a16="http://schemas.microsoft.com/office/drawing/2014/main" val="2405862612"/>
                  </a:ext>
                </a:extLst>
              </a:tr>
              <a:tr h="785421">
                <a:tc>
                  <a:txBody>
                    <a:bodyPr/>
                    <a:lstStyle/>
                    <a:p>
                      <a:pPr marL="0" algn="l" defTabSz="914126" rtl="0" eaLnBrk="1" latinLnBrk="0" hangingPunct="1"/>
                      <a:r>
                        <a:rPr lang="en-US" sz="2200" kern="1200" dirty="0">
                          <a:solidFill>
                            <a:schemeClr val="dk1"/>
                          </a:solidFill>
                          <a:latin typeface="Arial" panose="020B0604020202020204" pitchFamily="34" charset="0"/>
                          <a:cs typeface="Arial" panose="020B0604020202020204" pitchFamily="34" charset="0"/>
                        </a:rPr>
                        <a:t>Office Hours – Accessibility and Accommodations</a:t>
                      </a:r>
                      <a:endParaRPr lang="en-US" sz="22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2200" dirty="0">
                          <a:latin typeface="Arial" panose="020B0604020202020204" pitchFamily="34" charset="0"/>
                          <a:cs typeface="Arial" panose="020B0604020202020204" pitchFamily="34" charset="0"/>
                        </a:rPr>
                        <a:t>Thursday, January 22</a:t>
                      </a:r>
                    </a:p>
                  </a:txBody>
                  <a:tcPr/>
                </a:tc>
                <a:extLst>
                  <a:ext uri="{0D108BD9-81ED-4DB2-BD59-A6C34878D82A}">
                    <a16:rowId xmlns:a16="http://schemas.microsoft.com/office/drawing/2014/main" val="822600052"/>
                  </a:ext>
                </a:extLst>
              </a:tr>
              <a:tr h="1046093">
                <a:tc>
                  <a:txBody>
                    <a:bodyPr/>
                    <a:lstStyle/>
                    <a:p>
                      <a:pPr marL="0" algn="l" defTabSz="914126" rtl="0" eaLnBrk="1" latinLnBrk="0" hangingPunct="1"/>
                      <a:r>
                        <a:rPr lang="en-US" sz="2200" kern="1200" dirty="0">
                          <a:solidFill>
                            <a:schemeClr val="dk1"/>
                          </a:solidFill>
                          <a:latin typeface="Arial" panose="020B0604020202020204" pitchFamily="34" charset="0"/>
                          <a:cs typeface="Arial" panose="020B0604020202020204" pitchFamily="34" charset="0"/>
                        </a:rPr>
                        <a:t>MCAS Test Administration and Security Protocols for Returning Staff</a:t>
                      </a:r>
                      <a:endParaRPr lang="en-US" sz="22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Tuesday, January 27</a:t>
                      </a:r>
                    </a:p>
                  </a:txBody>
                  <a:tcPr/>
                </a:tc>
                <a:extLst>
                  <a:ext uri="{0D108BD9-81ED-4DB2-BD59-A6C34878D82A}">
                    <a16:rowId xmlns:a16="http://schemas.microsoft.com/office/drawing/2014/main" val="2961812291"/>
                  </a:ext>
                </a:extLst>
              </a:tr>
              <a:tr h="487110">
                <a:tc>
                  <a:txBody>
                    <a:bodyPr/>
                    <a:lstStyle/>
                    <a:p>
                      <a:pPr marL="0" algn="l" defTabSz="914126" rtl="0" eaLnBrk="1" latinLnBrk="0" hangingPunct="1"/>
                      <a:r>
                        <a:rPr lang="en-US" sz="2200" kern="1200" dirty="0">
                          <a:solidFill>
                            <a:schemeClr val="dk1"/>
                          </a:solidFill>
                          <a:latin typeface="Arial" panose="020B0604020202020204" pitchFamily="34" charset="0"/>
                          <a:ea typeface="+mn-ea"/>
                          <a:cs typeface="Arial" panose="020B0604020202020204" pitchFamily="34" charset="0"/>
                        </a:rPr>
                        <a:t>Office Hours – Student Registration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Wednesday, January 28</a:t>
                      </a:r>
                    </a:p>
                  </a:txBody>
                  <a:tcPr/>
                </a:tc>
                <a:extLst>
                  <a:ext uri="{0D108BD9-81ED-4DB2-BD59-A6C34878D82A}">
                    <a16:rowId xmlns:a16="http://schemas.microsoft.com/office/drawing/2014/main" val="185645718"/>
                  </a:ext>
                </a:extLst>
              </a:tr>
              <a:tr h="1046093">
                <a:tc>
                  <a:txBody>
                    <a:bodyPr/>
                    <a:lstStyle/>
                    <a:p>
                      <a:pPr marL="0" algn="l" defTabSz="914126" rtl="0" eaLnBrk="1" latinLnBrk="0" hangingPunct="1"/>
                      <a:r>
                        <a:rPr lang="en-US" sz="2200" kern="1200" dirty="0">
                          <a:solidFill>
                            <a:schemeClr val="dk1"/>
                          </a:solidFill>
                          <a:latin typeface="Arial" panose="020B0604020202020204" pitchFamily="34" charset="0"/>
                          <a:ea typeface="+mn-ea"/>
                          <a:cs typeface="Arial" panose="020B0604020202020204" pitchFamily="34" charset="0"/>
                        </a:rPr>
                        <a:t>MCAS Test Administration and Security Protocols for New Staff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Thursday, January 29</a:t>
                      </a:r>
                    </a:p>
                  </a:txBody>
                  <a:tcPr/>
                </a:tc>
                <a:extLst>
                  <a:ext uri="{0D108BD9-81ED-4DB2-BD59-A6C34878D82A}">
                    <a16:rowId xmlns:a16="http://schemas.microsoft.com/office/drawing/2014/main" val="3160641741"/>
                  </a:ext>
                </a:extLst>
              </a:tr>
            </a:tbl>
          </a:graphicData>
        </a:graphic>
      </p:graphicFrame>
      <p:sp>
        <p:nvSpPr>
          <p:cNvPr id="3" name="Slide Number Placeholder 2">
            <a:extLst>
              <a:ext uri="{FF2B5EF4-FFF2-40B4-BE49-F238E27FC236}">
                <a16:creationId xmlns:a16="http://schemas.microsoft.com/office/drawing/2014/main" id="{1D4B67B1-3FD7-B4AC-F57A-95FC2121A0ED}"/>
              </a:ext>
            </a:extLst>
          </p:cNvPr>
          <p:cNvSpPr>
            <a:spLocks noGrp="1"/>
          </p:cNvSpPr>
          <p:nvPr>
            <p:ph type="sldNum" sz="quarter" idx="12"/>
          </p:nvPr>
        </p:nvSpPr>
        <p:spPr/>
        <p:txBody>
          <a:bodyPr/>
          <a:lstStyle/>
          <a:p>
            <a:fld id="{68A8D22E-6BC5-9E47-900C-2BB94685D9F5}" type="slidenum">
              <a:rPr lang="en-US" smtClean="0"/>
              <a:t>87</a:t>
            </a:fld>
            <a:endParaRPr lang="en-US"/>
          </a:p>
        </p:txBody>
      </p:sp>
    </p:spTree>
    <p:extLst>
      <p:ext uri="{BB962C8B-B14F-4D97-AF65-F5344CB8AC3E}">
        <p14:creationId xmlns:p14="http://schemas.microsoft.com/office/powerpoint/2010/main" val="8729231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D9AC7-679E-C826-F74F-662D84358C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B06EC8-6A90-A914-D987-8107157AE346}"/>
              </a:ext>
            </a:extLst>
          </p:cNvPr>
          <p:cNvSpPr>
            <a:spLocks noGrp="1"/>
          </p:cNvSpPr>
          <p:nvPr>
            <p:ph type="title"/>
          </p:nvPr>
        </p:nvSpPr>
        <p:spPr/>
        <p:txBody>
          <a:bodyPr>
            <a:normAutofit fontScale="90000"/>
          </a:bodyPr>
          <a:lstStyle/>
          <a:p>
            <a:r>
              <a:rPr lang="en-US" sz="4400">
                <a:solidFill>
                  <a:schemeClr val="bg1"/>
                </a:solidFill>
                <a:cs typeface="Segoe UI" pitchFamily="34" charset="0"/>
              </a:rPr>
              <a:t>Upcoming Trainings – </a:t>
            </a:r>
            <a:r>
              <a:rPr lang="en-US">
                <a:solidFill>
                  <a:schemeClr val="bg1"/>
                </a:solidFill>
                <a:cs typeface="Segoe UI" pitchFamily="34" charset="0"/>
              </a:rPr>
              <a:t>February and March 2026</a:t>
            </a:r>
            <a:endParaRPr lang="en-US" sz="4400">
              <a:solidFill>
                <a:schemeClr val="bg1"/>
              </a:solidFill>
              <a:cs typeface="Segoe UI" pitchFamily="34" charset="0"/>
            </a:endParaRPr>
          </a:p>
        </p:txBody>
      </p:sp>
      <p:graphicFrame>
        <p:nvGraphicFramePr>
          <p:cNvPr id="6" name="Content Placeholder 5">
            <a:extLst>
              <a:ext uri="{FF2B5EF4-FFF2-40B4-BE49-F238E27FC236}">
                <a16:creationId xmlns:a16="http://schemas.microsoft.com/office/drawing/2014/main" id="{18EBD594-917B-460E-C4F4-DECC2ABBDCB5}"/>
              </a:ext>
            </a:extLst>
          </p:cNvPr>
          <p:cNvGraphicFramePr>
            <a:graphicFrameLocks noGrp="1"/>
          </p:cNvGraphicFramePr>
          <p:nvPr>
            <p:ph idx="1"/>
          </p:nvPr>
        </p:nvGraphicFramePr>
        <p:xfrm>
          <a:off x="173038" y="1590677"/>
          <a:ext cx="11890374" cy="2866225"/>
        </p:xfrm>
        <a:graphic>
          <a:graphicData uri="http://schemas.openxmlformats.org/drawingml/2006/table">
            <a:tbl>
              <a:tblPr firstRow="1" bandRow="1">
                <a:tableStyleId>{5C22544A-7EE6-4342-B048-85BDC9FD1C3A}</a:tableStyleId>
              </a:tblPr>
              <a:tblGrid>
                <a:gridCol w="5709374">
                  <a:extLst>
                    <a:ext uri="{9D8B030D-6E8A-4147-A177-3AD203B41FA5}">
                      <a16:colId xmlns:a16="http://schemas.microsoft.com/office/drawing/2014/main" val="693765042"/>
                    </a:ext>
                  </a:extLst>
                </a:gridCol>
                <a:gridCol w="6181000">
                  <a:extLst>
                    <a:ext uri="{9D8B030D-6E8A-4147-A177-3AD203B41FA5}">
                      <a16:colId xmlns:a16="http://schemas.microsoft.com/office/drawing/2014/main" val="4077489660"/>
                    </a:ext>
                  </a:extLst>
                </a:gridCol>
              </a:tblGrid>
              <a:tr h="381661">
                <a:tc>
                  <a:txBody>
                    <a:bodyPr/>
                    <a:lstStyle/>
                    <a:p>
                      <a:pPr marL="0" algn="l" defTabSz="914126" rtl="0" eaLnBrk="1" latinLnBrk="0" hangingPunct="1"/>
                      <a:r>
                        <a:rPr lang="en-US" sz="2200" b="1" kern="1200">
                          <a:solidFill>
                            <a:schemeClr val="lt1"/>
                          </a:solidFill>
                          <a:latin typeface="Arial" panose="020B0604020202020204" pitchFamily="34" charset="0"/>
                          <a:cs typeface="Arial" panose="020B0604020202020204" pitchFamily="34" charset="0"/>
                        </a:rPr>
                        <a:t>Training</a:t>
                      </a:r>
                      <a:endParaRPr lang="en-US" sz="2200" b="1" kern="1200">
                        <a:solidFill>
                          <a:schemeClr val="lt1"/>
                        </a:solidFill>
                        <a:latin typeface="Arial" panose="020B0604020202020204" pitchFamily="34" charset="0"/>
                        <a:ea typeface="+mn-ea"/>
                        <a:cs typeface="Arial" panose="020B0604020202020204" pitchFamily="34" charset="0"/>
                      </a:endParaRPr>
                    </a:p>
                  </a:txBody>
                  <a:tcPr/>
                </a:tc>
                <a:tc>
                  <a:txBody>
                    <a:bodyPr/>
                    <a:lstStyle/>
                    <a:p>
                      <a:pPr marL="0" algn="l" defTabSz="914126" rtl="0" eaLnBrk="1" latinLnBrk="0" hangingPunct="1"/>
                      <a:r>
                        <a:rPr lang="en-US" sz="2200" b="1" kern="1200">
                          <a:solidFill>
                            <a:schemeClr val="lt1"/>
                          </a:solidFill>
                          <a:latin typeface="Arial" panose="020B0604020202020204" pitchFamily="34" charset="0"/>
                          <a:cs typeface="Arial" panose="020B0604020202020204" pitchFamily="34" charset="0"/>
                        </a:rPr>
                        <a:t>Date</a:t>
                      </a:r>
                      <a:endParaRPr lang="en-US" sz="2200" b="1" kern="120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87652330"/>
                  </a:ext>
                </a:extLst>
              </a:tr>
              <a:tr h="381661">
                <a:tc>
                  <a:txBody>
                    <a:bodyPr/>
                    <a:lstStyle/>
                    <a:p>
                      <a:pPr marL="0" algn="l" defTabSz="914126" rtl="0" eaLnBrk="1" latinLnBrk="0" hangingPunct="1"/>
                      <a:r>
                        <a:rPr lang="en-US" sz="2200" kern="1200" dirty="0">
                          <a:solidFill>
                            <a:schemeClr val="dk1"/>
                          </a:solidFill>
                          <a:latin typeface="Arial" panose="020B0604020202020204" pitchFamily="34" charset="0"/>
                          <a:cs typeface="Arial" panose="020B0604020202020204" pitchFamily="34" charset="0"/>
                        </a:rPr>
                        <a:t>Technology Coordinator Training</a:t>
                      </a:r>
                      <a:endParaRPr lang="en-US" sz="22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2200" dirty="0">
                          <a:latin typeface="Arial" panose="020B0604020202020204" pitchFamily="34" charset="0"/>
                          <a:cs typeface="Arial" panose="020B0604020202020204" pitchFamily="34" charset="0"/>
                        </a:rPr>
                        <a:t>Monday, February 2</a:t>
                      </a:r>
                    </a:p>
                  </a:txBody>
                  <a:tcPr/>
                </a:tc>
                <a:extLst>
                  <a:ext uri="{0D108BD9-81ED-4DB2-BD59-A6C34878D82A}">
                    <a16:rowId xmlns:a16="http://schemas.microsoft.com/office/drawing/2014/main" val="2300032679"/>
                  </a:ext>
                </a:extLst>
              </a:tr>
              <a:tr h="381661">
                <a:tc>
                  <a:txBody>
                    <a:bodyPr/>
                    <a:lstStyle/>
                    <a:p>
                      <a:pPr marL="0" algn="l" defTabSz="914126" rtl="0" eaLnBrk="1" latinLnBrk="0" hangingPunct="1"/>
                      <a:r>
                        <a:rPr lang="en-US" sz="2200" kern="1200" dirty="0">
                          <a:solidFill>
                            <a:schemeClr val="dk1"/>
                          </a:solidFill>
                          <a:latin typeface="Arial" panose="020B0604020202020204" pitchFamily="34" charset="0"/>
                          <a:cs typeface="Arial" panose="020B0604020202020204" pitchFamily="34" charset="0"/>
                        </a:rPr>
                        <a:t>Tasks in the MCAS Portal Before Testing</a:t>
                      </a:r>
                    </a:p>
                  </a:txBody>
                  <a:tcPr/>
                </a:tc>
                <a:tc>
                  <a:txBody>
                    <a:bodyPr/>
                    <a:lstStyle/>
                    <a:p>
                      <a:r>
                        <a:rPr lang="en-US" sz="2200" dirty="0">
                          <a:latin typeface="Arial" panose="020B0604020202020204" pitchFamily="34" charset="0"/>
                          <a:cs typeface="Arial" panose="020B0604020202020204" pitchFamily="34" charset="0"/>
                        </a:rPr>
                        <a:t>Wednesday, March 4</a:t>
                      </a:r>
                    </a:p>
                  </a:txBody>
                  <a:tcPr/>
                </a:tc>
                <a:extLst>
                  <a:ext uri="{0D108BD9-81ED-4DB2-BD59-A6C34878D82A}">
                    <a16:rowId xmlns:a16="http://schemas.microsoft.com/office/drawing/2014/main" val="2405862612"/>
                  </a:ext>
                </a:extLst>
              </a:tr>
              <a:tr h="681537">
                <a:tc>
                  <a:txBody>
                    <a:bodyPr/>
                    <a:lstStyle/>
                    <a:p>
                      <a:pPr marL="0" algn="l" defTabSz="914126" rtl="0" eaLnBrk="1" latinLnBrk="0" hangingPunct="1"/>
                      <a:r>
                        <a:rPr lang="en-US" sz="2200" kern="1200" dirty="0">
                          <a:solidFill>
                            <a:schemeClr val="dk1"/>
                          </a:solidFill>
                          <a:latin typeface="Arial" panose="020B0604020202020204" pitchFamily="34" charset="0"/>
                          <a:ea typeface="+mn-ea"/>
                          <a:cs typeface="Arial" panose="020B0604020202020204" pitchFamily="34" charset="0"/>
                        </a:rPr>
                        <a:t>Tasks in the MCAS Portal During and After Testing</a:t>
                      </a:r>
                    </a:p>
                  </a:txBody>
                  <a:tcPr/>
                </a:tc>
                <a:tc>
                  <a:txBody>
                    <a:bodyPr/>
                    <a:lstStyle/>
                    <a:p>
                      <a:r>
                        <a:rPr lang="en-US" sz="2200" dirty="0">
                          <a:latin typeface="Arial" panose="020B0604020202020204" pitchFamily="34" charset="0"/>
                          <a:cs typeface="Arial" panose="020B0604020202020204" pitchFamily="34" charset="0"/>
                        </a:rPr>
                        <a:t>Thursday, March 12</a:t>
                      </a:r>
                    </a:p>
                  </a:txBody>
                  <a:tcPr/>
                </a:tc>
                <a:extLst>
                  <a:ext uri="{0D108BD9-81ED-4DB2-BD59-A6C34878D82A}">
                    <a16:rowId xmlns:a16="http://schemas.microsoft.com/office/drawing/2014/main" val="822600052"/>
                  </a:ext>
                </a:extLst>
              </a:tr>
              <a:tr h="824065">
                <a:tc>
                  <a:txBody>
                    <a:bodyPr/>
                    <a:lstStyle/>
                    <a:p>
                      <a:pPr marL="0" algn="l" defTabSz="914126" rtl="0" eaLnBrk="1" latinLnBrk="0" hangingPunct="1"/>
                      <a:r>
                        <a:rPr lang="en-US" sz="2200" kern="1200" dirty="0">
                          <a:solidFill>
                            <a:schemeClr val="dk1"/>
                          </a:solidFill>
                          <a:latin typeface="Arial" panose="020B0604020202020204" pitchFamily="34" charset="0"/>
                          <a:cs typeface="Arial" panose="020B0604020202020204" pitchFamily="34" charset="0"/>
                        </a:rPr>
                        <a:t>Office Hours – MCAS Portal Tasks</a:t>
                      </a:r>
                      <a:endParaRPr lang="en-US" sz="22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Thursday, March 19</a:t>
                      </a:r>
                    </a:p>
                  </a:txBody>
                  <a:tcPr/>
                </a:tc>
                <a:extLst>
                  <a:ext uri="{0D108BD9-81ED-4DB2-BD59-A6C34878D82A}">
                    <a16:rowId xmlns:a16="http://schemas.microsoft.com/office/drawing/2014/main" val="2961812291"/>
                  </a:ext>
                </a:extLst>
              </a:tr>
            </a:tbl>
          </a:graphicData>
        </a:graphic>
      </p:graphicFrame>
      <p:sp>
        <p:nvSpPr>
          <p:cNvPr id="3" name="Slide Number Placeholder 2">
            <a:extLst>
              <a:ext uri="{FF2B5EF4-FFF2-40B4-BE49-F238E27FC236}">
                <a16:creationId xmlns:a16="http://schemas.microsoft.com/office/drawing/2014/main" id="{0FC33EC6-1974-1F1B-2CB9-9EDC2468D778}"/>
              </a:ext>
            </a:extLst>
          </p:cNvPr>
          <p:cNvSpPr>
            <a:spLocks noGrp="1"/>
          </p:cNvSpPr>
          <p:nvPr>
            <p:ph type="sldNum" sz="quarter" idx="12"/>
          </p:nvPr>
        </p:nvSpPr>
        <p:spPr/>
        <p:txBody>
          <a:bodyPr/>
          <a:lstStyle/>
          <a:p>
            <a:fld id="{68A8D22E-6BC5-9E47-900C-2BB94685D9F5}" type="slidenum">
              <a:rPr lang="en-US" smtClean="0"/>
              <a:t>88</a:t>
            </a:fld>
            <a:endParaRPr lang="en-US"/>
          </a:p>
        </p:txBody>
      </p:sp>
    </p:spTree>
    <p:extLst>
      <p:ext uri="{BB962C8B-B14F-4D97-AF65-F5344CB8AC3E}">
        <p14:creationId xmlns:p14="http://schemas.microsoft.com/office/powerpoint/2010/main" val="10714906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p:nvPr>
        </p:nvSpPr>
        <p:spPr/>
        <p:txBody>
          <a:bodyPr>
            <a:normAutofit/>
          </a:bodyPr>
          <a:lstStyle/>
          <a:p>
            <a:r>
              <a:rPr lang="en-US" altLang="en-US" sz="3999">
                <a:solidFill>
                  <a:schemeClr val="bg1"/>
                </a:solidFill>
              </a:rPr>
              <a:t>Next Steps</a:t>
            </a:r>
            <a:endParaRPr lang="en-US" sz="3999">
              <a:solidFill>
                <a:schemeClr val="bg1"/>
              </a:solidFill>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1"/>
          </p:nvPr>
        </p:nvSpPr>
        <p:spPr/>
        <p:txBody>
          <a:bodyPr/>
          <a:lstStyle/>
          <a:p>
            <a:pPr>
              <a:buClr>
                <a:srgbClr val="010203"/>
              </a:buClr>
            </a:pPr>
            <a:r>
              <a:rPr lang="en-US" altLang="en-US" b="1">
                <a:solidFill>
                  <a:schemeClr val="tx1"/>
                </a:solidFill>
                <a:latin typeface="Arial" panose="020B0604020202020204" pitchFamily="34" charset="0"/>
                <a:cs typeface="Arial" panose="020B0604020202020204" pitchFamily="34" charset="0"/>
              </a:rPr>
              <a:t>Today: </a:t>
            </a:r>
            <a:r>
              <a:rPr lang="en-US" altLang="en-US">
                <a:solidFill>
                  <a:schemeClr val="tx1"/>
                </a:solidFill>
                <a:latin typeface="Arial" panose="020B0604020202020204" pitchFamily="34" charset="0"/>
                <a:cs typeface="Arial" panose="020B0604020202020204" pitchFamily="34" charset="0"/>
              </a:rPr>
              <a:t>Complete the evaluation form.</a:t>
            </a:r>
          </a:p>
          <a:p>
            <a:pPr lvl="1">
              <a:buClr>
                <a:srgbClr val="010203"/>
              </a:buClr>
              <a:buFont typeface="Arial" panose="020B0604020202020204" pitchFamily="34" charset="0"/>
              <a:buChar char="•"/>
            </a:pPr>
            <a:r>
              <a:rPr lang="en-US" altLang="en-US">
                <a:solidFill>
                  <a:schemeClr val="tx1"/>
                </a:solidFill>
                <a:latin typeface="Arial" panose="020B0604020202020204" pitchFamily="34" charset="0"/>
                <a:cs typeface="Arial" panose="020B0604020202020204" pitchFamily="34" charset="0"/>
              </a:rPr>
              <a:t>Responses are associated with the name and email address used to log in.</a:t>
            </a:r>
          </a:p>
          <a:p>
            <a:pPr lvl="1">
              <a:buClr>
                <a:srgbClr val="010203"/>
              </a:buClr>
              <a:buFont typeface="Arial" panose="020B0604020202020204" pitchFamily="34" charset="0"/>
              <a:buChar char="•"/>
            </a:pPr>
            <a:r>
              <a:rPr lang="en-US" altLang="en-US">
                <a:solidFill>
                  <a:schemeClr val="tx1"/>
                </a:solidFill>
                <a:latin typeface="Arial" panose="020B0604020202020204" pitchFamily="34" charset="0"/>
                <a:cs typeface="Arial" panose="020B0604020202020204" pitchFamily="34" charset="0"/>
              </a:rPr>
              <a:t>Email your input to </a:t>
            </a:r>
            <a:r>
              <a:rPr lang="en-US" altLang="en-US">
                <a:hlinkClick r:id="rId3"/>
              </a:rPr>
              <a:t>mcas@mass.gov</a:t>
            </a:r>
            <a:r>
              <a:rPr lang="en-US" altLang="en-US"/>
              <a:t> </a:t>
            </a:r>
            <a:r>
              <a:rPr lang="en-US" altLang="en-US">
                <a:solidFill>
                  <a:schemeClr val="tx1"/>
                </a:solidFill>
                <a:latin typeface="Arial" panose="020B0604020202020204" pitchFamily="34" charset="0"/>
                <a:cs typeface="Arial" panose="020B0604020202020204" pitchFamily="34" charset="0"/>
              </a:rPr>
              <a:t>if you have problems accessing or completing the form.</a:t>
            </a:r>
          </a:p>
          <a:p>
            <a:pPr>
              <a:buClr>
                <a:srgbClr val="010203"/>
              </a:buClr>
            </a:pPr>
            <a:r>
              <a:rPr lang="en-US" altLang="en-US" b="1">
                <a:solidFill>
                  <a:schemeClr val="tx1"/>
                </a:solidFill>
                <a:latin typeface="Arial" panose="020B0604020202020204" pitchFamily="34" charset="0"/>
                <a:cs typeface="Arial" panose="020B0604020202020204" pitchFamily="34" charset="0"/>
              </a:rPr>
              <a:t>Within one week: </a:t>
            </a:r>
          </a:p>
          <a:p>
            <a:pPr lvl="1">
              <a:buClr>
                <a:srgbClr val="010203"/>
              </a:buClr>
              <a:buFont typeface="Arial" panose="020B0604020202020204" pitchFamily="34" charset="0"/>
              <a:buChar char="•"/>
            </a:pPr>
            <a:r>
              <a:rPr lang="en-US" altLang="en-US">
                <a:solidFill>
                  <a:schemeClr val="tx1"/>
                </a:solidFill>
                <a:latin typeface="Arial" panose="020B0604020202020204" pitchFamily="34" charset="0"/>
                <a:cs typeface="Arial" panose="020B0604020202020204" pitchFamily="34" charset="0"/>
              </a:rPr>
              <a:t>Receive an email with the Q&amp;A from this session</a:t>
            </a:r>
          </a:p>
          <a:p>
            <a:pPr lvl="1">
              <a:buClr>
                <a:srgbClr val="010203"/>
              </a:buClr>
              <a:buFont typeface="Arial" panose="020B0604020202020204" pitchFamily="34" charset="0"/>
              <a:buChar char="•"/>
            </a:pPr>
            <a:r>
              <a:rPr lang="en-US" altLang="en-US">
                <a:solidFill>
                  <a:schemeClr val="tx1"/>
                </a:solidFill>
                <a:latin typeface="Arial" panose="020B0604020202020204" pitchFamily="34" charset="0"/>
                <a:cs typeface="Arial" panose="020B0604020202020204" pitchFamily="34" charset="0"/>
              </a:rPr>
              <a:t>Recording will be available </a:t>
            </a:r>
          </a:p>
        </p:txBody>
      </p:sp>
      <p:sp>
        <p:nvSpPr>
          <p:cNvPr id="4" name="Slide Number Placeholder 3">
            <a:extLst>
              <a:ext uri="{FF2B5EF4-FFF2-40B4-BE49-F238E27FC236}">
                <a16:creationId xmlns:a16="http://schemas.microsoft.com/office/drawing/2014/main" id="{DC84D29B-9FBD-AA50-8CE4-064FC592BAD7}"/>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89</a:t>
            </a:fld>
            <a:endParaRPr lang="en-US"/>
          </a:p>
        </p:txBody>
      </p:sp>
    </p:spTree>
    <p:extLst>
      <p:ext uri="{BB962C8B-B14F-4D97-AF65-F5344CB8AC3E}">
        <p14:creationId xmlns:p14="http://schemas.microsoft.com/office/powerpoint/2010/main" val="94862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7F43A-9DB9-7011-F61C-A339868006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315CF-1184-E59B-6318-935AB22D11ED}"/>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MCAS Policy Updates</a:t>
            </a:r>
          </a:p>
        </p:txBody>
      </p:sp>
      <p:sp>
        <p:nvSpPr>
          <p:cNvPr id="3" name="Text Placeholder 2">
            <a:extLst>
              <a:ext uri="{FF2B5EF4-FFF2-40B4-BE49-F238E27FC236}">
                <a16:creationId xmlns:a16="http://schemas.microsoft.com/office/drawing/2014/main" id="{E93109DA-CBA7-4E18-10A0-590E34BCD3B6}"/>
              </a:ext>
            </a:extLst>
          </p:cNvPr>
          <p:cNvSpPr>
            <a:spLocks noGrp="1"/>
          </p:cNvSpPr>
          <p:nvPr>
            <p:ph idx="1"/>
          </p:nvPr>
        </p:nvSpPr>
        <p:spPr/>
        <p:txBody>
          <a:bodyPr>
            <a:normAutofit/>
          </a:bodyPr>
          <a:lstStyle/>
          <a:p>
            <a:pPr fontAlgn="base"/>
            <a:r>
              <a:rPr lang="en-US">
                <a:solidFill>
                  <a:schemeClr val="tx1"/>
                </a:solidFill>
              </a:rPr>
              <a:t>Prescribed windows with recommended dates for high school tests​</a:t>
            </a:r>
          </a:p>
          <a:p>
            <a:pPr lvl="1" fontAlgn="base"/>
            <a:r>
              <a:rPr lang="en-US">
                <a:solidFill>
                  <a:schemeClr val="tx1"/>
                </a:solidFill>
              </a:rPr>
              <a:t>The November 2025 retests may be administered anytime during the window of November 5–18 for ELA and November 12–18 for Math. Recommended dates are: </a:t>
            </a:r>
          </a:p>
          <a:p>
            <a:pPr lvl="2" fontAlgn="base"/>
            <a:r>
              <a:rPr lang="en-US">
                <a:solidFill>
                  <a:schemeClr val="tx1"/>
                </a:solidFill>
              </a:rPr>
              <a:t>November 5: ELA Session 1</a:t>
            </a:r>
          </a:p>
          <a:p>
            <a:pPr lvl="2" fontAlgn="base"/>
            <a:r>
              <a:rPr lang="en-US">
                <a:solidFill>
                  <a:schemeClr val="tx1"/>
                </a:solidFill>
              </a:rPr>
              <a:t>November 6: ELA Session 2</a:t>
            </a:r>
          </a:p>
          <a:p>
            <a:pPr lvl="2" fontAlgn="base"/>
            <a:r>
              <a:rPr lang="en-US">
                <a:solidFill>
                  <a:schemeClr val="tx1"/>
                </a:solidFill>
              </a:rPr>
              <a:t>November 12: Math Session 1</a:t>
            </a:r>
          </a:p>
          <a:p>
            <a:pPr lvl="2" fontAlgn="base"/>
            <a:r>
              <a:rPr lang="en-US">
                <a:solidFill>
                  <a:schemeClr val="tx1"/>
                </a:solidFill>
              </a:rPr>
              <a:t>November 13: Math Session 2</a:t>
            </a:r>
          </a:p>
          <a:p>
            <a:pPr fontAlgn="base"/>
            <a:r>
              <a:rPr lang="en-US">
                <a:solidFill>
                  <a:schemeClr val="tx1"/>
                </a:solidFill>
              </a:rPr>
              <a:t>Updated </a:t>
            </a:r>
            <a:r>
              <a:rPr lang="en-US">
                <a:solidFill>
                  <a:schemeClr val="tx1"/>
                </a:solidFill>
                <a:hlinkClick r:id="rId3"/>
              </a:rPr>
              <a:t>Competency Determination</a:t>
            </a:r>
            <a:r>
              <a:rPr lang="en-US">
                <a:solidFill>
                  <a:schemeClr val="tx1"/>
                </a:solidFill>
              </a:rPr>
              <a:t> (CD)</a:t>
            </a:r>
          </a:p>
          <a:p>
            <a:pPr lvl="1" fontAlgn="base"/>
            <a:r>
              <a:rPr lang="en-US">
                <a:solidFill>
                  <a:schemeClr val="tx1"/>
                </a:solidFill>
              </a:rPr>
              <a:t>Students may not earn the CD through participation in the MCAS tests. ​</a:t>
            </a:r>
          </a:p>
          <a:p>
            <a:pPr lvl="1" fontAlgn="base"/>
            <a:r>
              <a:rPr lang="en-US">
                <a:solidFill>
                  <a:schemeClr val="tx1"/>
                </a:solidFill>
              </a:rPr>
              <a:t>Please email questions about the CD to </a:t>
            </a:r>
            <a:r>
              <a:rPr lang="en-US" u="sng">
                <a:hlinkClick r:id="rId4"/>
              </a:rPr>
              <a:t>Competency.Determination@mass.gov</a:t>
            </a:r>
            <a:r>
              <a:rPr lang="en-US"/>
              <a:t>. </a:t>
            </a:r>
          </a:p>
        </p:txBody>
      </p:sp>
      <p:sp>
        <p:nvSpPr>
          <p:cNvPr id="4" name="Slide Number Placeholder 3">
            <a:extLst>
              <a:ext uri="{FF2B5EF4-FFF2-40B4-BE49-F238E27FC236}">
                <a16:creationId xmlns:a16="http://schemas.microsoft.com/office/drawing/2014/main" id="{896D8019-38EF-EEB0-A86E-1DFC605A513D}"/>
              </a:ext>
            </a:extLst>
          </p:cNvPr>
          <p:cNvSpPr>
            <a:spLocks noGrp="1"/>
          </p:cNvSpPr>
          <p:nvPr>
            <p:ph type="sldNum" sz="quarter" idx="12"/>
          </p:nvPr>
        </p:nvSpPr>
        <p:spPr/>
        <p:txBody>
          <a:bodyPr/>
          <a:lstStyle/>
          <a:p>
            <a:fld id="{68A8D22E-6BC5-9E47-900C-2BB94685D9F5}" type="slidenum">
              <a:rPr lang="en-US" smtClean="0"/>
              <a:t>9</a:t>
            </a:fld>
            <a:endParaRPr lang="en-US"/>
          </a:p>
        </p:txBody>
      </p:sp>
    </p:spTree>
    <p:extLst>
      <p:ext uri="{BB962C8B-B14F-4D97-AF65-F5344CB8AC3E}">
        <p14:creationId xmlns:p14="http://schemas.microsoft.com/office/powerpoint/2010/main" val="26375929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p:nvPr>
        </p:nvSpPr>
        <p:spPr>
          <a:xfrm>
            <a:off x="115427" y="308699"/>
            <a:ext cx="10515600" cy="861002"/>
          </a:xfrm>
        </p:spPr>
        <p:txBody>
          <a:bodyPr/>
          <a:lstStyle/>
          <a:p>
            <a:r>
              <a:rPr lang="en-US" sz="4000">
                <a:solidFill>
                  <a:schemeClr val="bg1"/>
                </a:solidFill>
              </a:rPr>
              <a:t>Email and Phone Support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idx="1"/>
          </p:nvPr>
        </p:nvSpPr>
        <p:spPr>
          <a:xfrm>
            <a:off x="1" y="2134609"/>
            <a:ext cx="5890660" cy="4414692"/>
          </a:xfrm>
        </p:spPr>
        <p:txBody>
          <a:bodyPr>
            <a:normAutofit/>
          </a:bodyPr>
          <a:lstStyle/>
          <a:p>
            <a:pPr>
              <a:buClr>
                <a:srgbClr val="010203"/>
              </a:buClr>
            </a:pPr>
            <a:r>
              <a:rPr lang="en-US" dirty="0">
                <a:solidFill>
                  <a:schemeClr val="tx1"/>
                </a:solidFill>
                <a:latin typeface="Arial" panose="020B0604020202020204" pitchFamily="34" charset="0"/>
                <a:cs typeface="Arial" panose="020B0604020202020204" pitchFamily="34" charset="0"/>
              </a:rPr>
              <a:t>Questions on logistics and technology</a:t>
            </a:r>
            <a:br>
              <a:rPr lang="en-US" dirty="0">
                <a:solidFill>
                  <a:schemeClr val="tx1"/>
                </a:solidFill>
                <a:latin typeface="Arial" panose="020B0604020202020204" pitchFamily="34" charset="0"/>
                <a:cs typeface="Arial" panose="020B0604020202020204" pitchFamily="34" charset="0"/>
              </a:rPr>
            </a:br>
            <a:endParaRPr lang="en-US" sz="1200" dirty="0">
              <a:solidFill>
                <a:schemeClr val="tx1"/>
              </a:solidFill>
            </a:endParaRPr>
          </a:p>
          <a:p>
            <a:pPr marL="852589" lvl="1" indent="-457200">
              <a:buClr>
                <a:srgbClr val="010203"/>
              </a:buClr>
            </a:pPr>
            <a:r>
              <a:rPr lang="en-US" b="1" dirty="0">
                <a:solidFill>
                  <a:schemeClr val="tx1"/>
                </a:solidFill>
                <a:latin typeface="Arial" panose="020B0604020202020204" pitchFamily="34" charset="0"/>
                <a:cs typeface="Arial" panose="020B0604020202020204" pitchFamily="34" charset="0"/>
              </a:rPr>
              <a:t>Web: </a:t>
            </a:r>
            <a:r>
              <a:rPr lang="en-US" dirty="0">
                <a:latin typeface="Arial" panose="020B0604020202020204" pitchFamily="34" charset="0"/>
                <a:cs typeface="Arial" panose="020B0604020202020204" pitchFamily="34" charset="0"/>
                <a:hlinkClick r:id="rId3"/>
              </a:rPr>
              <a:t>https://mcas.onlinehelp.cognia.org/</a:t>
            </a:r>
            <a:r>
              <a:rPr lang="en-US" dirty="0">
                <a:latin typeface="Arial" panose="020B0604020202020204" pitchFamily="34" charset="0"/>
                <a:cs typeface="Arial" panose="020B0604020202020204" pitchFamily="34" charset="0"/>
              </a:rPr>
              <a:t> </a:t>
            </a:r>
          </a:p>
          <a:p>
            <a:pPr marL="852589" lvl="1" indent="-457200">
              <a:buClr>
                <a:srgbClr val="010203"/>
              </a:buClr>
            </a:pPr>
            <a:r>
              <a:rPr lang="en-US" b="1" dirty="0">
                <a:solidFill>
                  <a:schemeClr val="tx1"/>
                </a:solidFill>
                <a:latin typeface="Arial" panose="020B0604020202020204" pitchFamily="34" charset="0"/>
                <a:cs typeface="Arial" panose="020B0604020202020204" pitchFamily="34" charset="0"/>
              </a:rPr>
              <a:t>Email: </a:t>
            </a:r>
            <a:r>
              <a:rPr lang="en-US" sz="2299" dirty="0">
                <a:hlinkClick r:id="rId4"/>
              </a:rPr>
              <a:t>mcas@cognia.org</a:t>
            </a:r>
            <a:endParaRPr lang="en-US" sz="2299" dirty="0"/>
          </a:p>
          <a:p>
            <a:pPr marL="852589" lvl="1" indent="-457200">
              <a:buClr>
                <a:srgbClr val="010203"/>
              </a:buClr>
            </a:pPr>
            <a:r>
              <a:rPr lang="en-US" b="1" dirty="0">
                <a:solidFill>
                  <a:schemeClr val="tx1"/>
                </a:solidFill>
                <a:latin typeface="Arial" panose="020B0604020202020204" pitchFamily="34" charset="0"/>
                <a:cs typeface="Arial" panose="020B0604020202020204" pitchFamily="34" charset="0"/>
              </a:rPr>
              <a:t>Phone: </a:t>
            </a:r>
            <a:r>
              <a:rPr lang="en-US" dirty="0">
                <a:solidFill>
                  <a:schemeClr val="tx1"/>
                </a:solidFill>
                <a:latin typeface="Arial" panose="020B0604020202020204" pitchFamily="34" charset="0"/>
                <a:cs typeface="Arial" panose="020B0604020202020204" pitchFamily="34" charset="0"/>
              </a:rPr>
              <a:t>800-737-5103</a:t>
            </a:r>
          </a:p>
          <a:p>
            <a:pPr marL="852589" lvl="1" indent="-457200">
              <a:buClr>
                <a:srgbClr val="010203"/>
              </a:buClr>
            </a:pPr>
            <a:r>
              <a:rPr lang="en-US" b="1" dirty="0">
                <a:solidFill>
                  <a:schemeClr val="tx1"/>
                </a:solidFill>
              </a:rPr>
              <a:t>TTY: </a:t>
            </a:r>
            <a:r>
              <a:rPr lang="en-US" dirty="0">
                <a:solidFill>
                  <a:schemeClr val="tx1"/>
                </a:solidFill>
              </a:rPr>
              <a:t>888-222-1671</a:t>
            </a:r>
          </a:p>
          <a:p>
            <a:pPr marL="852589" lvl="1" indent="-457200">
              <a:buClr>
                <a:srgbClr val="010203"/>
              </a:buClr>
            </a:pPr>
            <a:r>
              <a:rPr lang="en-US" b="0" i="0" dirty="0">
                <a:solidFill>
                  <a:srgbClr val="000000"/>
                </a:solidFill>
                <a:effectLst/>
                <a:latin typeface="Helvetica" panose="020B0604020202020204" pitchFamily="34" charset="0"/>
              </a:rPr>
              <a:t>Live chat is available at the link on the bottom of the page at the </a:t>
            </a:r>
            <a:r>
              <a:rPr lang="en-US" b="0" i="0" u="sng" dirty="0">
                <a:solidFill>
                  <a:srgbClr val="337AB7"/>
                </a:solidFill>
                <a:effectLst/>
                <a:latin typeface="Helvetica" panose="020B0604020202020204" pitchFamily="34" charset="0"/>
                <a:hlinkClick r:id="rId3"/>
              </a:rPr>
              <a:t>MCAS Resource Center</a:t>
            </a:r>
            <a:endParaRPr lang="en-US" dirty="0"/>
          </a:p>
          <a:p>
            <a:endParaRPr lang="en-US" dirty="0"/>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301335" y="1541429"/>
            <a:ext cx="5157788" cy="676275"/>
          </a:xfrm>
        </p:spPr>
        <p:txBody>
          <a:bodyPr/>
          <a:lstStyle/>
          <a:p>
            <a:pPr marL="0" indent="0">
              <a:buNone/>
            </a:pPr>
            <a:r>
              <a:rPr lang="en-US" b="1">
                <a:latin typeface="Arial" panose="020B0604020202020204" pitchFamily="34" charset="0"/>
                <a:cs typeface="Arial" panose="020B0604020202020204" pitchFamily="34" charset="0"/>
              </a:rPr>
              <a:t>MCAS Service Center </a:t>
            </a:r>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7225380" y="1314017"/>
            <a:ext cx="5640387" cy="676275"/>
          </a:xfrm>
        </p:spPr>
        <p:txBody>
          <a:bodyPr>
            <a:noAutofit/>
          </a:bodyPr>
          <a:lstStyle/>
          <a:p>
            <a:pPr marL="0" indent="0">
              <a:buNone/>
            </a:pPr>
            <a:r>
              <a:rPr lang="en-US" b="1" dirty="0">
                <a:latin typeface="Arial" panose="020B0604020202020204" pitchFamily="34" charset="0"/>
                <a:cs typeface="Arial" panose="020B0604020202020204" pitchFamily="34" charset="0"/>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934200" y="2135188"/>
            <a:ext cx="5257800" cy="3509962"/>
          </a:xfrm>
        </p:spPr>
        <p:txBody>
          <a:bodyPr/>
          <a:lstStyle/>
          <a:p>
            <a:pPr>
              <a:buClr>
                <a:srgbClr val="010203"/>
              </a:buClr>
            </a:pPr>
            <a:r>
              <a:rPr lang="en-US" dirty="0">
                <a:solidFill>
                  <a:schemeClr val="tx1"/>
                </a:solidFill>
                <a:latin typeface="Arial" panose="020B0604020202020204" pitchFamily="34" charset="0"/>
                <a:cs typeface="Arial" panose="020B0604020202020204" pitchFamily="34" charset="0"/>
              </a:rPr>
              <a:t>Policy questions (e.g., student participation, accommodations)</a:t>
            </a:r>
            <a:br>
              <a:rPr lang="en-US" dirty="0">
                <a:latin typeface="Arial" panose="020B0604020202020204" pitchFamily="34" charset="0"/>
                <a:cs typeface="Arial" panose="020B0604020202020204" pitchFamily="34" charset="0"/>
              </a:rPr>
            </a:br>
            <a:endParaRPr lang="en-US" sz="1200" dirty="0"/>
          </a:p>
          <a:p>
            <a:pPr marL="852589" lvl="1" indent="-457200">
              <a:buClr>
                <a:srgbClr val="010203"/>
              </a:buClr>
            </a:pPr>
            <a:r>
              <a:rPr lang="en-US" b="1" dirty="0">
                <a:solidFill>
                  <a:schemeClr val="tx1"/>
                </a:solidFill>
                <a:latin typeface="Arial" panose="020B0604020202020204" pitchFamily="34" charset="0"/>
                <a:cs typeface="Arial" panose="020B0604020202020204" pitchFamily="34" charset="0"/>
              </a:rPr>
              <a:t>Web: </a:t>
            </a:r>
            <a:r>
              <a:rPr lang="en-US" dirty="0">
                <a:latin typeface="Arial" panose="020B0604020202020204" pitchFamily="34" charset="0"/>
                <a:cs typeface="Arial" panose="020B0604020202020204" pitchFamily="34" charset="0"/>
                <a:hlinkClick r:id="rId5"/>
              </a:rPr>
              <a:t>www.doe.mass.edu/mcas</a:t>
            </a:r>
            <a:r>
              <a:rPr lang="en-US" dirty="0">
                <a:latin typeface="Arial" panose="020B0604020202020204" pitchFamily="34" charset="0"/>
                <a:cs typeface="Arial" panose="020B0604020202020204" pitchFamily="34" charset="0"/>
              </a:rPr>
              <a:t> </a:t>
            </a:r>
            <a:endParaRPr lang="en-US" sz="2199" dirty="0"/>
          </a:p>
          <a:p>
            <a:pPr marL="852589" lvl="1" indent="-457200">
              <a:buClr>
                <a:srgbClr val="010203"/>
              </a:buClr>
            </a:pPr>
            <a:r>
              <a:rPr lang="en-US" b="1" dirty="0">
                <a:solidFill>
                  <a:schemeClr val="tx1"/>
                </a:solidFill>
                <a:latin typeface="Arial" panose="020B0604020202020204" pitchFamily="34" charset="0"/>
                <a:cs typeface="Arial" panose="020B0604020202020204" pitchFamily="34" charset="0"/>
              </a:rPr>
              <a:t>Email: </a:t>
            </a:r>
            <a:r>
              <a:rPr lang="en-US" dirty="0">
                <a:latin typeface="Arial" panose="020B0604020202020204" pitchFamily="34" charset="0"/>
                <a:cs typeface="Arial" panose="020B0604020202020204" pitchFamily="34" charset="0"/>
                <a:hlinkClick r:id="rId6"/>
              </a:rPr>
              <a:t>mcas@mass.gov</a:t>
            </a:r>
            <a:r>
              <a:rPr lang="en-US" dirty="0">
                <a:latin typeface="Arial" panose="020B0604020202020204" pitchFamily="34" charset="0"/>
                <a:cs typeface="Arial" panose="020B0604020202020204" pitchFamily="34" charset="0"/>
              </a:rPr>
              <a:t> </a:t>
            </a:r>
          </a:p>
          <a:p>
            <a:pPr marL="852589" lvl="1" indent="-457200">
              <a:buClr>
                <a:srgbClr val="010203"/>
              </a:buClr>
            </a:pPr>
            <a:r>
              <a:rPr lang="en-US" b="1" dirty="0">
                <a:solidFill>
                  <a:schemeClr val="tx1"/>
                </a:solidFill>
                <a:latin typeface="Arial" panose="020B0604020202020204" pitchFamily="34" charset="0"/>
                <a:cs typeface="Arial" panose="020B0604020202020204" pitchFamily="34" charset="0"/>
              </a:rPr>
              <a:t>Phone: </a:t>
            </a:r>
            <a:r>
              <a:rPr lang="en-US" dirty="0">
                <a:solidFill>
                  <a:schemeClr val="tx1"/>
                </a:solidFill>
                <a:latin typeface="Arial" panose="020B0604020202020204" pitchFamily="34" charset="0"/>
                <a:cs typeface="Arial" panose="020B0604020202020204" pitchFamily="34" charset="0"/>
              </a:rPr>
              <a:t>781-338-3625</a:t>
            </a:r>
          </a:p>
          <a:p>
            <a:pPr marL="852589" lvl="1" indent="-457200">
              <a:buClr>
                <a:srgbClr val="010203"/>
              </a:buClr>
            </a:pPr>
            <a:r>
              <a:rPr lang="en-US" b="1" dirty="0">
                <a:solidFill>
                  <a:schemeClr val="tx1"/>
                </a:solidFill>
              </a:rPr>
              <a:t>TTY: </a:t>
            </a:r>
            <a:r>
              <a:rPr lang="en-US" dirty="0">
                <a:solidFill>
                  <a:schemeClr val="tx1"/>
                </a:solidFill>
              </a:rPr>
              <a:t>800-439-2370</a:t>
            </a:r>
            <a:endParaRPr lang="en-US" dirty="0">
              <a:solidFill>
                <a:schemeClr val="tx1"/>
              </a:solidFill>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1A443C97-AA51-FA4C-A764-B9F809AEBA48}"/>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90</a:t>
            </a:fld>
            <a:endParaRPr lang="en-US" dirty="0"/>
          </a:p>
        </p:txBody>
      </p:sp>
    </p:spTree>
    <p:extLst>
      <p:ext uri="{BB962C8B-B14F-4D97-AF65-F5344CB8AC3E}">
        <p14:creationId xmlns:p14="http://schemas.microsoft.com/office/powerpoint/2010/main" val="39447138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p:txBody>
          <a:bodyPr>
            <a:normAutofit/>
          </a:bodyPr>
          <a:lstStyle/>
          <a:p>
            <a:pPr algn="ctr"/>
            <a:r>
              <a:rPr lang="en-US" sz="5398" b="1"/>
              <a:t>THANK YOU</a:t>
            </a:r>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671144" y="1977119"/>
            <a:ext cx="8975835" cy="399981"/>
          </a:xfrm>
          <a:prstGeom prst="rect">
            <a:avLst/>
          </a:prstGeom>
          <a:noFill/>
          <a:ln w="9525">
            <a:noFill/>
            <a:miter lim="800000"/>
            <a:headEnd/>
            <a:tailEnd/>
          </a:ln>
        </p:spPr>
        <p:txBody>
          <a:bodyPr wrap="square">
            <a:spAutoFit/>
          </a:bodyPr>
          <a:lstStyle/>
          <a:p>
            <a:pPr algn="ctr" eaLnBrk="1" hangingPunct="1"/>
            <a:r>
              <a:rPr lang="en-US" altLang="zh-CN" sz="1999" b="1">
                <a:latin typeface="Arial" panose="020B0604020202020204" pitchFamily="34" charset="0"/>
                <a:ea typeface="Segoe SemiBold"/>
                <a:cs typeface="Arial" panose="020B0604020202020204" pitchFamily="34" charset="0"/>
              </a:rPr>
              <a:t>The Office of Student Assessment Services </a:t>
            </a:r>
            <a:endParaRPr lang="zh-CN" altLang="en-US" sz="1999" b="1">
              <a:latin typeface="Arial" panose="020B0604020202020204" pitchFamily="34" charset="0"/>
              <a:ea typeface="Segoe SemiBold"/>
              <a:cs typeface="Arial" panose="020B0604020202020204" pitchFamily="34" charset="0"/>
            </a:endParaRPr>
          </a:p>
        </p:txBody>
      </p:sp>
      <p:pic>
        <p:nvPicPr>
          <p:cNvPr id="11" name="Graphic 10" descr="phone icon">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1040" y="2971920"/>
            <a:ext cx="457081" cy="457081"/>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8121" y="3009630"/>
            <a:ext cx="237675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rPr>
              <a:t>781-338-3625</a:t>
            </a:r>
          </a:p>
        </p:txBody>
      </p:sp>
      <p:pic>
        <p:nvPicPr>
          <p:cNvPr id="12" name="Graphic 11" descr="Email icon">
            <a:extLst>
              <a:ext uri="{FF2B5EF4-FFF2-40B4-BE49-F238E27FC236}">
                <a16:creationId xmlns:a16="http://schemas.microsoft.com/office/drawing/2014/main" id="{A09C4642-67BC-4D06-A3AD-DFA1158F1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0601" y="2874680"/>
            <a:ext cx="540693" cy="540693"/>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7870" y="2971919"/>
            <a:ext cx="299993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7"/>
              </a:rPr>
              <a:t>mcas@mass.gov</a:t>
            </a:r>
            <a:r>
              <a:rPr lang="en-US" sz="1999">
                <a:latin typeface="Arial" panose="020B0604020202020204" pitchFamily="34" charset="0"/>
                <a:cs typeface="Arial" panose="020B0604020202020204" pitchFamily="34" charset="0"/>
              </a:rPr>
              <a:t> </a:t>
            </a:r>
          </a:p>
        </p:txBody>
      </p:sp>
      <p:pic>
        <p:nvPicPr>
          <p:cNvPr id="70" name="Graphic 69" descr="internet icon">
            <a:extLst>
              <a:ext uri="{FF2B5EF4-FFF2-40B4-BE49-F238E27FC236}">
                <a16:creationId xmlns:a16="http://schemas.microsoft.com/office/drawing/2014/main" id="{A0F0B6FE-BDBA-4605-BD46-20A654F1A4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17215" y="3658951"/>
            <a:ext cx="544731" cy="544731"/>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1946" y="3742135"/>
            <a:ext cx="508542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10"/>
              </a:rPr>
              <a:t>www.doe.mass.edu/mcas</a:t>
            </a:r>
            <a:r>
              <a:rPr lang="en-US" sz="1999">
                <a:latin typeface="Arial" panose="020B0604020202020204" pitchFamily="34" charset="0"/>
                <a:cs typeface="Arial" panose="020B0604020202020204" pitchFamily="34" charset="0"/>
              </a:rPr>
              <a:t>  </a:t>
            </a:r>
          </a:p>
        </p:txBody>
      </p:sp>
      <p:pic>
        <p:nvPicPr>
          <p:cNvPr id="15" name="Graphic 14" descr="mailing address icon">
            <a:extLst>
              <a:ext uri="{FF2B5EF4-FFF2-40B4-BE49-F238E27FC236}">
                <a16:creationId xmlns:a16="http://schemas.microsoft.com/office/drawing/2014/main" id="{52358C72-268A-4136-8497-230A4AC0E8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7090" y="3628500"/>
            <a:ext cx="544732" cy="544732"/>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3853" y="3731311"/>
            <a:ext cx="6092407" cy="400006"/>
          </a:xfrm>
          <a:prstGeom prst="rect">
            <a:avLst/>
          </a:prstGeom>
          <a:noFill/>
        </p:spPr>
        <p:txBody>
          <a:bodyPr wrap="square">
            <a:spAutoFit/>
          </a:bodyPr>
          <a:lstStyle/>
          <a:p>
            <a:r>
              <a:rPr lang="en-US" sz="1999">
                <a:latin typeface="Arial" panose="020B0604020202020204" pitchFamily="34" charset="0"/>
                <a:cs typeface="Arial" panose="020B0604020202020204" pitchFamily="34" charset="0"/>
              </a:rPr>
              <a:t>135 </a:t>
            </a:r>
            <a:r>
              <a:rPr lang="en-US" sz="1999" err="1">
                <a:latin typeface="Arial" panose="020B0604020202020204" pitchFamily="34" charset="0"/>
                <a:cs typeface="Arial" panose="020B0604020202020204" pitchFamily="34" charset="0"/>
              </a:rPr>
              <a:t>Santilli</a:t>
            </a:r>
            <a:r>
              <a:rPr lang="en-US" sz="1999">
                <a:latin typeface="Arial" panose="020B0604020202020204" pitchFamily="34" charset="0"/>
                <a:cs typeface="Arial" panose="020B0604020202020204" pitchFamily="34" charset="0"/>
              </a:rPr>
              <a:t> Highway, Everett, MA 02149</a:t>
            </a:r>
          </a:p>
        </p:txBody>
      </p:sp>
      <p:sp>
        <p:nvSpPr>
          <p:cNvPr id="4" name="Slide Number Placeholder 3">
            <a:extLst>
              <a:ext uri="{FF2B5EF4-FFF2-40B4-BE49-F238E27FC236}">
                <a16:creationId xmlns:a16="http://schemas.microsoft.com/office/drawing/2014/main" id="{25B4EDFC-68AC-25E7-3441-83267579A2A5}"/>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t>91</a:t>
            </a:fld>
            <a:endParaRPr lang="en-US"/>
          </a:p>
        </p:txBody>
      </p:sp>
    </p:spTree>
    <p:extLst>
      <p:ext uri="{BB962C8B-B14F-4D97-AF65-F5344CB8AC3E}">
        <p14:creationId xmlns:p14="http://schemas.microsoft.com/office/powerpoint/2010/main" val="197619149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16" ma:contentTypeDescription="Create a new document." ma:contentTypeScope="" ma:versionID="4d4eb0bb227d9181a6cf2f709a31bf8f">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c9e6c4eb5a398d9c391cbac9e2e244b6"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44dd94a-ad39-4ee4-bc43-d261aca497bd}" ma:internalName="TaxCatchAll" ma:showField="CatchAllData" ma:web="049449a1-970d-4061-91c8-87f7c4621d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77133ba-eec1-4d51-86ef-7b6d23495175">
      <Terms xmlns="http://schemas.microsoft.com/office/infopath/2007/PartnerControls"/>
    </lcf76f155ced4ddcb4097134ff3c332f>
    <TaxCatchAll xmlns="049449a1-970d-4061-91c8-87f7c4621d9d" xsi:nil="true"/>
    <SharedWithUsers xmlns="049449a1-970d-4061-91c8-87f7c4621d9d">
      <UserInfo>
        <DisplayName>Zalk, Jodie (DESE)</DisplayName>
        <AccountId>18</AccountId>
        <AccountType/>
      </UserInfo>
    </SharedWithUsers>
  </documentManagement>
</p:properties>
</file>

<file path=customXml/itemProps1.xml><?xml version="1.0" encoding="utf-8"?>
<ds:datastoreItem xmlns:ds="http://schemas.openxmlformats.org/officeDocument/2006/customXml" ds:itemID="{3B70C1E0-D73F-4393-AF8B-EC030DBF27CE}">
  <ds:schemaRefs>
    <ds:schemaRef ds:uri="http://schemas.microsoft.com/sharepoint/v3/contenttype/forms"/>
  </ds:schemaRefs>
</ds:datastoreItem>
</file>

<file path=customXml/itemProps2.xml><?xml version="1.0" encoding="utf-8"?>
<ds:datastoreItem xmlns:ds="http://schemas.openxmlformats.org/officeDocument/2006/customXml" ds:itemID="{F521E7D4-17AF-41FC-8110-9DE27A4811E6}">
  <ds:schemaRefs>
    <ds:schemaRef ds:uri="049449a1-970d-4061-91c8-87f7c4621d9d"/>
    <ds:schemaRef ds:uri="e77133ba-eec1-4d51-86ef-7b6d23495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EAF0FD2-44B7-49AE-A44E-FF3F2848CDD7}">
  <ds:schemaRefs>
    <ds:schemaRef ds:uri="http://purl.org/dc/dcmitype/"/>
    <ds:schemaRef ds:uri="http://schemas.openxmlformats.org/package/2006/metadata/core-properties"/>
    <ds:schemaRef ds:uri="http://purl.org/dc/elements/1.1/"/>
    <ds:schemaRef ds:uri="http://purl.org/dc/terms/"/>
    <ds:schemaRef ds:uri="049449a1-970d-4061-91c8-87f7c4621d9d"/>
    <ds:schemaRef ds:uri="http://schemas.microsoft.com/office/infopath/2007/PartnerControls"/>
    <ds:schemaRef ds:uri="e77133ba-eec1-4d51-86ef-7b6d23495175"/>
    <ds:schemaRef ds:uri="http://schemas.microsoft.com/office/2006/documentManagement/types"/>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 id="{a16c2c08-6a58-4109-9385-7799355df7c8}" enabled="0" method="" siteId="{a16c2c08-6a58-4109-9385-7799355df7c8}" removed="1"/>
</clbl:labelList>
</file>

<file path=docProps/app.xml><?xml version="1.0" encoding="utf-8"?>
<Properties xmlns="http://schemas.openxmlformats.org/officeDocument/2006/extended-properties" xmlns:vt="http://schemas.openxmlformats.org/officeDocument/2006/docPropsVTypes">
  <Template>ESE PowerPoint Template 2017</Template>
  <TotalTime>3303</TotalTime>
  <Words>7285</Words>
  <Application>Microsoft Office PowerPoint</Application>
  <PresentationFormat>Widescreen</PresentationFormat>
  <Paragraphs>915</Paragraphs>
  <Slides>91</Slides>
  <Notes>75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等线</vt:lpstr>
      <vt:lpstr>Aptos</vt:lpstr>
      <vt:lpstr>Arial</vt:lpstr>
      <vt:lpstr>Calibri</vt:lpstr>
      <vt:lpstr>Helvetica</vt:lpstr>
      <vt:lpstr>Segoe UI</vt:lpstr>
      <vt:lpstr>1_Office Theme</vt:lpstr>
      <vt:lpstr>Overview of MCAS Administration Tasks for Technology Coordinators</vt:lpstr>
      <vt:lpstr>Presenters</vt:lpstr>
      <vt:lpstr>Logistics for This Session </vt:lpstr>
      <vt:lpstr>Slides for This Session </vt:lpstr>
      <vt:lpstr>Today’s Agenda</vt:lpstr>
      <vt:lpstr>Poll Question—3</vt:lpstr>
      <vt:lpstr>Poll Question—3</vt:lpstr>
      <vt:lpstr>1. Updates for 2025–26  </vt:lpstr>
      <vt:lpstr>MCAS Policy Updates</vt:lpstr>
      <vt:lpstr>Technology Updates </vt:lpstr>
      <vt:lpstr>MCAS Student Kiosk Updates</vt:lpstr>
      <vt:lpstr>MCAS Student Kiosk Updates(cont’d)</vt:lpstr>
      <vt:lpstr>MCAS Student Kiosk Updates (cont’d)</vt:lpstr>
      <vt:lpstr>MCAS Portal Updates</vt:lpstr>
      <vt:lpstr>MCAS Portal Updates (cont’d)</vt:lpstr>
      <vt:lpstr>Demonstration</vt:lpstr>
      <vt:lpstr>2. Overview of MCAS Computer-Based Testing </vt:lpstr>
      <vt:lpstr>PowerPoint Presentation</vt:lpstr>
      <vt:lpstr>Commonly Used Acronyms</vt:lpstr>
      <vt:lpstr>PowerPoint Presentation</vt:lpstr>
      <vt:lpstr>PowerPoint Presentation</vt:lpstr>
      <vt:lpstr>3. Tasks to Complete in Fall 2025 </vt:lpstr>
      <vt:lpstr>PowerPoint Presentation</vt:lpstr>
      <vt:lpstr>1. Become familiar with CBT components.</vt:lpstr>
      <vt:lpstr>1. Become familiar with CBT components. (cont’d)</vt:lpstr>
      <vt:lpstr>2. Review MCAS Student Kiosk Technology Guidelines. </vt:lpstr>
      <vt:lpstr>Student Device Specifications</vt:lpstr>
      <vt:lpstr>ChromeOS Support Plan</vt:lpstr>
      <vt:lpstr>iPadOS Support Plan </vt:lpstr>
      <vt:lpstr>Support for macOS (64-bit only)</vt:lpstr>
      <vt:lpstr>Support for Linux and Windows</vt:lpstr>
      <vt:lpstr>3. Prepare the school’s technology. </vt:lpstr>
      <vt:lpstr>Network Requirements and Guidelines</vt:lpstr>
      <vt:lpstr>OneDrive</vt:lpstr>
      <vt:lpstr>Accommodations with Supported OS</vt:lpstr>
      <vt:lpstr>Monitor Settings for Screen Zoom</vt:lpstr>
      <vt:lpstr>4. Review cybersecurity guidance and establish a cybersecurity plan for your school. </vt:lpstr>
      <vt:lpstr>5. Determine whether your school will participate in “Bring Your Own Device” (BYOD) for MCAS Testing.</vt:lpstr>
      <vt:lpstr>Questions &amp; Answers</vt:lpstr>
      <vt:lpstr>4. Tasks to Complete at least Two Months Prior to Testing</vt:lpstr>
      <vt:lpstr>PowerPoint Presentation</vt:lpstr>
      <vt:lpstr>6. Verify access to the MCAS Portal and MCAS Training Site.</vt:lpstr>
      <vt:lpstr>6. Verify access to the MCAS Portal and MCAS Training Site. (cont’d)</vt:lpstr>
      <vt:lpstr>Getting Started: Logging In</vt:lpstr>
      <vt:lpstr>7. Download and install the updated MCAS Student Kiosks.</vt:lpstr>
      <vt:lpstr>Uninstalling 2024–25 Kiosks</vt:lpstr>
      <vt:lpstr>ChromeOS Application Installation</vt:lpstr>
      <vt:lpstr>ChromeOS Application Installation</vt:lpstr>
      <vt:lpstr>ChromeOS Application Installation</vt:lpstr>
      <vt:lpstr>ChromeOS Application Installation</vt:lpstr>
      <vt:lpstr>ChromeOS Application Installation</vt:lpstr>
      <vt:lpstr>ChromeOS Application Installation</vt:lpstr>
      <vt:lpstr>8. After updating the MCAS Student Kiosk, conduct Site Readiness and Site Certification. </vt:lpstr>
      <vt:lpstr>8. Conduct Site Readiness and Site Certification. </vt:lpstr>
      <vt:lpstr>8. Conduct Site Readiness and Site Certification. (cont’d)</vt:lpstr>
      <vt:lpstr>Site Readiness Tests</vt:lpstr>
      <vt:lpstr>Certifying Site Readiness </vt:lpstr>
      <vt:lpstr>Demonstration </vt:lpstr>
      <vt:lpstr>Retrieving Site Readiness Credentials</vt:lpstr>
      <vt:lpstr>Conduct Site Readiness: System Set-Up Test</vt:lpstr>
      <vt:lpstr>Conduct Site Readiness: Student Interface Test</vt:lpstr>
      <vt:lpstr>Certify Site Readiness</vt:lpstr>
      <vt:lpstr>Certify Site Readiness (cont’d)</vt:lpstr>
      <vt:lpstr>Questions &amp; Answers</vt:lpstr>
      <vt:lpstr>5. Tasks to Complete at least Two Weeks before Testing</vt:lpstr>
      <vt:lpstr>PowerPoint Presentation</vt:lpstr>
      <vt:lpstr>9. If any technology changes have been made since completing Site Readiness, complete it again.</vt:lpstr>
      <vt:lpstr>10. Prepare devices and materials. </vt:lpstr>
      <vt:lpstr>6. Troubleshooting Technology Issues during Testing</vt:lpstr>
      <vt:lpstr>PowerPoint Presentation</vt:lpstr>
      <vt:lpstr>Troubleshooting Technology Issues during Testing</vt:lpstr>
      <vt:lpstr>Clearing the Application Cache</vt:lpstr>
      <vt:lpstr>Steps to Resolve Error Messages</vt:lpstr>
      <vt:lpstr>Common MCAS Student Kiosk Error Messages</vt:lpstr>
      <vt:lpstr>Common MCAS Student Kiosk Error Messages (cont’d)</vt:lpstr>
      <vt:lpstr>Common MCAS Student Kiosk Error Messages (cont’d)</vt:lpstr>
      <vt:lpstr>MCAS Student Kiosk: Moving Devices</vt:lpstr>
      <vt:lpstr>MCAS Student Kiosk: Internet Connectivity </vt:lpstr>
      <vt:lpstr>PowerPoint Presentation</vt:lpstr>
      <vt:lpstr>PowerPoint Presentation</vt:lpstr>
      <vt:lpstr>PowerPoint Presentation</vt:lpstr>
      <vt:lpstr>PowerPoint Presentation</vt:lpstr>
      <vt:lpstr>Questions &amp; Answers</vt:lpstr>
      <vt:lpstr>7. Resources, Support, and Next Steps</vt:lpstr>
      <vt:lpstr>Additional Resources</vt:lpstr>
      <vt:lpstr>Upcoming Training – Fall 2025</vt:lpstr>
      <vt:lpstr>Upcoming Trainings – January 2026</vt:lpstr>
      <vt:lpstr>Upcoming Trainings – February and March 2026</vt:lpstr>
      <vt:lpstr>Next Steps</vt:lpstr>
      <vt:lpstr>Email and Phone Support </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70</cp:revision>
  <cp:lastPrinted>2020-01-24T16:15:48Z</cp:lastPrinted>
  <dcterms:created xsi:type="dcterms:W3CDTF">2018-01-22T18:15:09Z</dcterms:created>
  <dcterms:modified xsi:type="dcterms:W3CDTF">2025-10-08T16:21:23Z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 Status">
    <vt:lpwstr>Draft</vt:lpwstr>
  </property>
  <property fmtid="{D5CDD505-2E9C-101B-9397-08002B2CF9AE}" pid="3" name="Archive">
    <vt:bool>false</vt:bool>
  </property>
  <property fmtid="{D5CDD505-2E9C-101B-9397-08002B2CF9AE}" pid="4" name="SharedWithUsers">
    <vt:lpwstr>18;#Zalk, Jodie (DESE)</vt:lpwstr>
  </property>
  <property fmtid="{D5CDD505-2E9C-101B-9397-08002B2CF9AE}" pid="5" name="Category0">
    <vt:lpwstr>To be assigned</vt:lpwstr>
  </property>
  <property fmtid="{D5CDD505-2E9C-101B-9397-08002B2CF9AE}" pid="6" name="Approval Record">
    <vt:bool>false</vt:bool>
  </property>
  <property fmtid="{D5CDD505-2E9C-101B-9397-08002B2CF9AE}" pid="7" name="Admin Year">
    <vt:lpwstr>2020</vt:lpwstr>
  </property>
  <property fmtid="{D5CDD505-2E9C-101B-9397-08002B2CF9AE}" pid="8" name="MediaServiceImageTags">
    <vt:lpwstr/>
  </property>
  <property fmtid="{D5CDD505-2E9C-101B-9397-08002B2CF9AE}" pid="9" name="ContentTypeId">
    <vt:lpwstr>0x0101001632492CAC103A49A985C1EA3C99F8E6</vt:lpwstr>
  </property>
  <property fmtid="{D5CDD505-2E9C-101B-9397-08002B2CF9AE}" pid="10" name="MSIP_Label_09530f54-9721-46db-bbe4-0dd4cd6e1126_Enabled">
    <vt:lpwstr>true</vt:lpwstr>
  </property>
  <property fmtid="{D5CDD505-2E9C-101B-9397-08002B2CF9AE}" pid="11" name="MSIP_Label_09530f54-9721-46db-bbe4-0dd4cd6e1126_SetDate">
    <vt:lpwstr>2024-10-22T15:48:17Z</vt:lpwstr>
  </property>
  <property fmtid="{D5CDD505-2E9C-101B-9397-08002B2CF9AE}" pid="12" name="MSIP_Label_09530f54-9721-46db-bbe4-0dd4cd6e1126_Method">
    <vt:lpwstr>Standard</vt:lpwstr>
  </property>
  <property fmtid="{D5CDD505-2E9C-101B-9397-08002B2CF9AE}" pid="13" name="MSIP_Label_09530f54-9721-46db-bbe4-0dd4cd6e1126_Name">
    <vt:lpwstr>General</vt:lpwstr>
  </property>
  <property fmtid="{D5CDD505-2E9C-101B-9397-08002B2CF9AE}" pid="14" name="MSIP_Label_09530f54-9721-46db-bbe4-0dd4cd6e1126_SiteId">
    <vt:lpwstr>22230e31-3d9d-47b1-8794-50b0e2d7bd02</vt:lpwstr>
  </property>
  <property fmtid="{D5CDD505-2E9C-101B-9397-08002B2CF9AE}" pid="15" name="MSIP_Label_09530f54-9721-46db-bbe4-0dd4cd6e1126_ActionId">
    <vt:lpwstr>fd03889f-dac6-4c8b-b761-6899e16f56ad</vt:lpwstr>
  </property>
  <property fmtid="{D5CDD505-2E9C-101B-9397-08002B2CF9AE}" pid="16" name="MSIP_Label_09530f54-9721-46db-bbe4-0dd4cd6e1126_ContentBits">
    <vt:lpwstr>2</vt:lpwstr>
  </property>
  <property fmtid="{D5CDD505-2E9C-101B-9397-08002B2CF9AE}" pid="17" name="ClassificationContentMarkingFooterLocations">
    <vt:lpwstr>ESE PowerPoint Template 2017:8\Office Theme:4</vt:lpwstr>
  </property>
  <property fmtid="{D5CDD505-2E9C-101B-9397-08002B2CF9AE}" pid="18" name="ClassificationContentMarkingFooterText">
    <vt:lpwstr>Copyright - eMetric LLC</vt:lpwstr>
  </property>
</Properties>
</file>